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Libre Franklin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jBqjbjWjwoNOpnQPUWee0q2Re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.fntdata"/><Relationship Id="rId20" Type="http://schemas.openxmlformats.org/officeDocument/2006/relationships/slide" Target="slides/slide15.xml"/><Relationship Id="rId42" Type="http://schemas.openxmlformats.org/officeDocument/2006/relationships/font" Target="fonts/LibreFranklin-boldItalic.fntdata"/><Relationship Id="rId41" Type="http://schemas.openxmlformats.org/officeDocument/2006/relationships/font" Target="fonts/LibreFranklin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9f8cf4dc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39f8cf4dc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9f8cf4dc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9f8cf4dc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39f8cf4dc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6698957d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e16698957d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e16698957d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6698957d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e16698957d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e16698957d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454413b0b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f454413b0b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454413b0b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454413b0b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f454413b0b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454413b0b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454413b0b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f454413b0b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16698957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e16698957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1669895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1669895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6698957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16698957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e16698957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2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1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3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nt-summer-academy/Curriculum-2022/wik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kirupa.com/react/introducing_react.ht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www.kirupa.com/react/introducing_react.ht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hyperlink" Target="https://reactjs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nt-summer-academy/Curriculum-2022/wiki" TargetMode="External"/><Relationship Id="rId4" Type="http://schemas.openxmlformats.org/officeDocument/2006/relationships/hyperlink" Target="https://github.com/tnt-summer-academy/Exercises" TargetMode="External"/><Relationship Id="rId5" Type="http://schemas.openxmlformats.org/officeDocument/2006/relationships/hyperlink" Target="https://github.com/tnt-summer-academy/Sampl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tnt-summer-academy/Samples/tree/main/Week_1/input-app-javascript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react/showreact.asp?filename=demo2_react_forms" TargetMode="External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www.w3schools.com/react/default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js.org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INTRO TO REACT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https://github.com/tnt-summer-academy/Curriculum-2022/wiki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Principles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1371600" y="1883043"/>
            <a:ext cx="9601200" cy="4362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/>
              <a:t>Declarative</a:t>
            </a:r>
            <a:r>
              <a:rPr lang="en-US" sz="2200"/>
              <a:t> – Design views for each state of the application. React will render and update the right components based on the changed data</a:t>
            </a:r>
            <a:endParaRPr sz="2200"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/>
              <a:t>Components based </a:t>
            </a:r>
            <a:r>
              <a:rPr lang="en-US" sz="2200"/>
              <a:t>– Build encapsulated </a:t>
            </a:r>
            <a:r>
              <a:rPr b="1" lang="en-US" sz="2200"/>
              <a:t>components</a:t>
            </a:r>
            <a:r>
              <a:rPr lang="en-US" sz="2200"/>
              <a:t> that manage their </a:t>
            </a:r>
            <a:r>
              <a:rPr b="1" lang="en-US" sz="2200"/>
              <a:t>state</a:t>
            </a:r>
            <a:r>
              <a:rPr lang="en-US" sz="2200"/>
              <a:t> and compose them to produce new ones. Components are reusable. Data can be passed through components using </a:t>
            </a:r>
            <a:r>
              <a:rPr b="1" lang="en-US" sz="2200"/>
              <a:t>props</a:t>
            </a:r>
            <a:r>
              <a:rPr lang="en-US" sz="2200"/>
              <a:t> (proprieties) (avoiding DOM)</a:t>
            </a:r>
            <a:endParaRPr sz="2200"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/>
              <a:t>Learn once, write anywhere </a:t>
            </a:r>
            <a:r>
              <a:rPr lang="en-US" sz="2200"/>
              <a:t>– Also render on the server side using Node and on mobile apps using React Native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Toolchain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i="0" lang="en-US" sz="2200"/>
              <a:t>React App </a:t>
            </a:r>
            <a:r>
              <a:rPr i="0" lang="en-US" sz="2200"/>
              <a:t>to create a </a:t>
            </a:r>
            <a:r>
              <a:rPr b="1" i="0" lang="en-US" sz="2200"/>
              <a:t>single-page app</a:t>
            </a:r>
            <a:r>
              <a:rPr i="0" lang="en-US" sz="2200"/>
              <a:t> (Babel JavaScript compiler and webpack module bundler) </a:t>
            </a:r>
            <a:endParaRPr sz="22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i="0" lang="en-US" sz="2200"/>
              <a:t>Next.js </a:t>
            </a:r>
            <a:r>
              <a:rPr i="0" lang="en-US" sz="2200"/>
              <a:t>to create a server-rendered website with Node.js</a:t>
            </a:r>
            <a:endParaRPr sz="22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i="0" lang="en-US" sz="2200"/>
              <a:t>Gatsby </a:t>
            </a:r>
            <a:r>
              <a:rPr i="0" lang="en-US" sz="2200"/>
              <a:t>to create a static content-oriented website</a:t>
            </a:r>
            <a:endParaRPr sz="2200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Components</a:t>
            </a:r>
            <a:endParaRPr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28750"/>
            <a:ext cx="6073802" cy="479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1371600" y="6222172"/>
            <a:ext cx="6073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https://www.kirupa.com/react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9349" y="1428750"/>
            <a:ext cx="28575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9169345" y="5221078"/>
            <a:ext cx="284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Component with an image, text and an input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4700" y="840013"/>
            <a:ext cx="2403900" cy="19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Props</a:t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990" y="1837790"/>
            <a:ext cx="2605359" cy="386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9326" y="1837790"/>
            <a:ext cx="356235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8652" y="1950185"/>
            <a:ext cx="316230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0"/>
          <p:cNvCxnSpPr/>
          <p:nvPr/>
        </p:nvCxnSpPr>
        <p:spPr>
          <a:xfrm>
            <a:off x="5102261" y="2502091"/>
            <a:ext cx="2390503" cy="27823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0"/>
          <p:cNvCxnSpPr/>
          <p:nvPr/>
        </p:nvCxnSpPr>
        <p:spPr>
          <a:xfrm flipH="1">
            <a:off x="5598650" y="2502091"/>
            <a:ext cx="1998617" cy="28980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0"/>
          <p:cNvSpPr txBox="1"/>
          <p:nvPr/>
        </p:nvSpPr>
        <p:spPr>
          <a:xfrm>
            <a:off x="1036990" y="6034865"/>
            <a:ext cx="6073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https://www.kirupa.com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4631377" y="835435"/>
            <a:ext cx="61039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&lt;App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name</a:t>
            </a:r>
            <a:r>
              <a:rPr b="1" i="0" lang="en-US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”John"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city</a:t>
            </a:r>
            <a:r>
              <a:rPr b="1" i="0" lang="en-US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=”NYC"&gt;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State – it’s changing!</a:t>
            </a:r>
            <a:endParaRPr/>
          </a:p>
        </p:txBody>
      </p:sp>
      <p:pic>
        <p:nvPicPr>
          <p:cNvPr descr="A screenshot of a cell phone&#10;&#10;Description automatically generated" id="203" name="Google Shape;20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664" y="1695621"/>
            <a:ext cx="5435136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695621"/>
            <a:ext cx="2858655" cy="355426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/>
          <p:nvPr/>
        </p:nvSpPr>
        <p:spPr>
          <a:xfrm>
            <a:off x="1265129" y="5486400"/>
            <a:ext cx="2530257" cy="1002082"/>
          </a:xfrm>
          <a:prstGeom prst="ellipse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6990103" y="5486400"/>
            <a:ext cx="2530257" cy="1002082"/>
          </a:xfrm>
          <a:prstGeom prst="ellipse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List of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Component in React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51" y="2000250"/>
            <a:ext cx="110966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873151" y="6276814"/>
            <a:ext cx="5000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https://reactjs.org/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7818075" y="232800"/>
            <a:ext cx="4151700" cy="15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Class &amp; Function Components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2 </a:t>
            </a:r>
            <a:br>
              <a:rPr lang="en-US"/>
            </a:br>
            <a:r>
              <a:rPr lang="en-US"/>
              <a:t>CREATE-REACT APP</a:t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20 minutes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9f8cf4dc9_0_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Important commands</a:t>
            </a:r>
            <a:endParaRPr/>
          </a:p>
        </p:txBody>
      </p:sp>
      <p:sp>
        <p:nvSpPr>
          <p:cNvPr id="227" name="Google Shape;227;g139f8cf4dc9_0_1"/>
          <p:cNvSpPr txBox="1"/>
          <p:nvPr>
            <p:ph idx="1" type="body"/>
          </p:nvPr>
        </p:nvSpPr>
        <p:spPr>
          <a:xfrm>
            <a:off x="1371600" y="1678125"/>
            <a:ext cx="9601200" cy="5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74523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b="1" lang="en-US"/>
              <a:t>Installation</a:t>
            </a:r>
            <a:endParaRPr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sudo npm install -g create-react-app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b="1" lang="en-US"/>
              <a:t>Creation of an app with React </a:t>
            </a:r>
            <a:endParaRPr b="1"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create-react-app my-app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b="1" lang="en-US"/>
              <a:t>Running  a React app</a:t>
            </a:r>
            <a:endParaRPr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npm start</a:t>
            </a:r>
            <a:endParaRPr/>
          </a:p>
          <a:p>
            <a:pPr indent="-375475" lvl="1" marL="9144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ct val="90000"/>
              <a:buChar char="–"/>
            </a:pPr>
            <a:r>
              <a:rPr lang="en-US"/>
              <a:t>From the correct directory!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523" lvl="0" marL="384048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b="1" lang="en-US"/>
              <a:t>Installing a React app</a:t>
            </a:r>
            <a:endParaRPr/>
          </a:p>
          <a:p>
            <a:pPr indent="-374523" lvl="0" marL="384048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npm install</a:t>
            </a:r>
            <a:endParaRPr/>
          </a:p>
          <a:p>
            <a:pPr indent="-375475" lvl="1" marL="914400" rtl="0" algn="l">
              <a:spcBef>
                <a:spcPts val="1200"/>
              </a:spcBef>
              <a:spcAft>
                <a:spcPts val="0"/>
              </a:spcAft>
              <a:buSzPct val="90000"/>
              <a:buChar char="–"/>
            </a:pPr>
            <a:r>
              <a:rPr lang="en-US"/>
              <a:t>From the correct directory!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Tour of the</a:t>
            </a:r>
            <a:br>
              <a:rPr lang="en-US"/>
            </a:br>
            <a:r>
              <a:rPr lang="en-US"/>
              <a:t>files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031" y="0"/>
            <a:ext cx="270993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lang="en-US"/>
              <a:t>LET’S LOOK AT THE APP, RUN IT, MAKE A CHANGE IN THE CODE, AND OBSERVE</a:t>
            </a:r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9f8cf4dc9_0_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9f8cf4dc9_0_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Wiki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https://github.com/tnt-summer-academy/Curriculum-2022/wiki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Exercises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https://github.com/tnt-summer-academy/Exercises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Samples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https://github.com/tnt-summer-academy/Samples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Overview of the main files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1371600" y="18865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index.html </a:t>
            </a:r>
            <a:r>
              <a:rPr lang="en-US"/>
              <a:t>- root is the id of the div element and is used in other files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index.js</a:t>
            </a:r>
            <a:endParaRPr b="1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en-US"/>
              <a:t>Notice the import (and the other import)</a:t>
            </a:r>
            <a:endParaRPr/>
          </a:p>
          <a:p>
            <a:pPr indent="-384047" lvl="2" marL="13716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import App from './App';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en-US"/>
              <a:t>The function render permits to render the App component into the root DOM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■"/>
            </a:pPr>
            <a:r>
              <a:rPr b="1" lang="en-US">
                <a:solidFill>
                  <a:srgbClr val="FF0000"/>
                </a:solidFill>
              </a:rPr>
              <a:t>App.js</a:t>
            </a:r>
            <a:endParaRPr b="1">
              <a:solidFill>
                <a:srgbClr val="FF0000"/>
              </a:solidFill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en-US"/>
              <a:t>Defines the component App as </a:t>
            </a:r>
            <a:r>
              <a:rPr i="0" lang="en-US"/>
              <a:t>à</a:t>
            </a:r>
            <a:r>
              <a:rPr i="0" lang="en-US"/>
              <a:t>a function</a:t>
            </a:r>
            <a:endParaRPr i="0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en-US"/>
              <a:t>Look at the imports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en-US"/>
              <a:t>A function called App is created. App is a React component. It returns a JSX &lt;div&gt; element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en-US"/>
              <a:t>JSX is JavaScript + XML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JSX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1371600" y="1898543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JSX = JavaScript + XML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JSX gets compiled to React.createElement() calls which return plain JavaScript objects called “React elements”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React DOM uses camelCase property naming convention</a:t>
            </a:r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 b="4307" l="0" r="0" t="55478"/>
          <a:stretch/>
        </p:blipFill>
        <p:spPr>
          <a:xfrm>
            <a:off x="1061633" y="4596499"/>
            <a:ext cx="5251133" cy="209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2733" y="4609546"/>
            <a:ext cx="5191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/>
        </p:nvSpPr>
        <p:spPr>
          <a:xfrm>
            <a:off x="2231756" y="4076700"/>
            <a:ext cx="3006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JSX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7591586" y="4076700"/>
            <a:ext cx="3006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JSX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16698957d_2_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3" name="Google Shape;263;ge16698957d_2_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4" name="Google Shape;264;ge16698957d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725" y="988800"/>
            <a:ext cx="5833200" cy="50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e16698957d_2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201" y="961200"/>
            <a:ext cx="5383801" cy="506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6698957d_1_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2" name="Google Shape;272;ge16698957d_1_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3" name="Google Shape;273;ge16698957d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715" y="0"/>
            <a:ext cx="736057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3 </a:t>
            </a:r>
            <a:br>
              <a:rPr lang="en-US"/>
            </a:br>
            <a:r>
              <a:rPr lang="en-US"/>
              <a:t>APP ARCHITECTURE</a:t>
            </a:r>
            <a:endParaRPr/>
          </a:p>
        </p:txBody>
      </p:sp>
      <p:sp>
        <p:nvSpPr>
          <p:cNvPr id="279" name="Google Shape;279;p2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15 minutes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285" name="Google Shape;28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33" y="2534837"/>
            <a:ext cx="10793080" cy="301355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1"/>
          <p:cNvSpPr txBox="1"/>
          <p:nvPr/>
        </p:nvSpPr>
        <p:spPr>
          <a:xfrm>
            <a:off x="4607575" y="3559950"/>
            <a:ext cx="649800" cy="33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index.js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1716925" y="3508650"/>
            <a:ext cx="1144800" cy="33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index.html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8870025" y="3059650"/>
            <a:ext cx="649800" cy="33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App</a:t>
            </a: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.js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454413b0b_1_13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4 </a:t>
            </a:r>
            <a:br>
              <a:rPr lang="en-US"/>
            </a:br>
            <a:r>
              <a:rPr lang="en-US"/>
              <a:t>LIVE CODING - house example</a:t>
            </a:r>
            <a:endParaRPr/>
          </a:p>
        </p:txBody>
      </p:sp>
      <p:sp>
        <p:nvSpPr>
          <p:cNvPr id="294" name="Google Shape;294;gf454413b0b_1_13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1</a:t>
            </a:r>
            <a:r>
              <a:rPr lang="en-US"/>
              <a:t>5 minutes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5 </a:t>
            </a:r>
            <a:br>
              <a:rPr lang="en-US"/>
            </a:br>
            <a:r>
              <a:rPr lang="en-US"/>
              <a:t>LIVE CODING - input-app-javascript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25 minutes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 sz="5900"/>
              <a:t>INPUT-APP-JAVASCRIPT</a:t>
            </a:r>
            <a:endParaRPr sz="5900"/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631875" y="4154103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https://github.com/tnt-summer-academy/Samples/tree/main/Week_1/input-app-javascript</a:t>
            </a:r>
            <a:r>
              <a:rPr lang="en-US"/>
              <a:t> 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Updates a welcome string based on input text 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75" y="296962"/>
            <a:ext cx="2149925" cy="26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454413b0b_1_18"/>
          <p:cNvSpPr txBox="1"/>
          <p:nvPr>
            <p:ph type="title"/>
          </p:nvPr>
        </p:nvSpPr>
        <p:spPr>
          <a:xfrm>
            <a:off x="97000" y="1301350"/>
            <a:ext cx="102810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input-app-javascript in VS Code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npm install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npm start</a:t>
            </a:r>
            <a:endParaRPr/>
          </a:p>
        </p:txBody>
      </p:sp>
      <p:sp>
        <p:nvSpPr>
          <p:cNvPr id="314" name="Google Shape;314;gf454413b0b_1_18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TNTs will know what React is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TNTs will understand how React fits into the app architecture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TNTs will learn the basic pieces of the project generated by the React tool chain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TNTs will be able to edit and run an app</a:t>
            </a:r>
            <a:endParaRPr/>
          </a:p>
          <a:p>
            <a:pPr indent="-3713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TNTs will learn about components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TNTs will be able to build on the generated code to build some new app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Things to review</a:t>
            </a:r>
            <a:endParaRPr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1371600" y="20063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React.Component</a:t>
            </a:r>
            <a:endParaRPr sz="3200">
              <a:latin typeface="Courier"/>
              <a:ea typeface="Courier"/>
              <a:cs typeface="Courier"/>
              <a:sym typeface="Courier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state= {name: ""}</a:t>
            </a:r>
            <a:endParaRPr sz="3200">
              <a:latin typeface="Courier"/>
              <a:ea typeface="Courier"/>
              <a:cs typeface="Courier"/>
              <a:sym typeface="Courier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&lt;input type="..." value={...} onChange={...}/&gt;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onChange = (e) =&gt; {     this.setState({ name: e.currentTarget.value });};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Things to review</a:t>
            </a:r>
            <a:endParaRPr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class App extends React.Component{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	constructor(state: MyState) {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 		super(state);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 		this.state = { name: "" }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	}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…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sz="3200"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454413b0b_1_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f454413b0b_1_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gf454413b0b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00" y="1406724"/>
            <a:ext cx="11082573" cy="24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6698957d_0_23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br>
              <a:rPr lang="en-US"/>
            </a:br>
            <a:r>
              <a:rPr lang="en-US"/>
              <a:t>STRETCH</a:t>
            </a:r>
            <a:endParaRPr/>
          </a:p>
        </p:txBody>
      </p:sp>
      <p:sp>
        <p:nvSpPr>
          <p:cNvPr id="340" name="Google Shape;340;ge16698957d_0_23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/>
              <a:t>Refactor the input-app-javascript to obtain </a:t>
            </a:r>
            <a:r>
              <a:rPr lang="en-US"/>
              <a:t>a</a:t>
            </a:r>
            <a:r>
              <a:rPr lang="en-US"/>
              <a:t> functional </a:t>
            </a:r>
            <a:r>
              <a:rPr lang="en-US"/>
              <a:t>component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/>
              <a:t>Use a button in input-app-javascript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/>
              <a:t>Get help and hints here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https://www.w3schools.com/react/showreact.asp?filename=demo2_react_forms</a:t>
            </a:r>
            <a:r>
              <a:rPr lang="en-US"/>
              <a:t> </a:t>
            </a:r>
            <a:endParaRPr/>
          </a:p>
        </p:txBody>
      </p:sp>
      <p:pic>
        <p:nvPicPr>
          <p:cNvPr id="341" name="Google Shape;341;ge16698957d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497" y="267063"/>
            <a:ext cx="3098950" cy="38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0 </a:t>
            </a:r>
            <a:br>
              <a:rPr lang="en-US"/>
            </a:br>
            <a:r>
              <a:rPr lang="en-US"/>
              <a:t>IMPORTANT RESOURCES &amp; COMMANDS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6698957d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37" name="Google Shape;137;ge16698957d_0_0"/>
          <p:cNvSpPr txBox="1"/>
          <p:nvPr>
            <p:ph idx="1" type="body"/>
          </p:nvPr>
        </p:nvSpPr>
        <p:spPr>
          <a:xfrm>
            <a:off x="1371600" y="2285999"/>
            <a:ext cx="96012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Official React web site </a:t>
            </a:r>
            <a:endParaRPr/>
          </a:p>
          <a:p>
            <a:pPr indent="-3683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https://reactjs.org/</a:t>
            </a:r>
            <a:r>
              <a:rPr lang="en-US" sz="2200"/>
              <a:t> </a:t>
            </a:r>
            <a:endParaRPr sz="2200"/>
          </a:p>
          <a:p>
            <a:pPr indent="-3683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w3cschools</a:t>
            </a:r>
            <a:endParaRPr sz="2200"/>
          </a:p>
          <a:p>
            <a:pPr indent="-3683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https://www.w3schools.com/react/default.asp</a:t>
            </a:r>
            <a:r>
              <a:rPr lang="en-US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Important commands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1371600" y="1678125"/>
            <a:ext cx="9601200" cy="5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74523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b="1" lang="en-US"/>
              <a:t>Installation</a:t>
            </a:r>
            <a:endParaRPr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sudo npm install -g create-react-app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b="1" lang="en-US"/>
              <a:t>Creation of an app with React </a:t>
            </a:r>
            <a:endParaRPr b="1"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create-react-app my-app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b="1" lang="en-US"/>
              <a:t>Running  a React app</a:t>
            </a:r>
            <a:endParaRPr/>
          </a:p>
          <a:p>
            <a:pPr indent="-3745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npm start</a:t>
            </a:r>
            <a:endParaRPr/>
          </a:p>
          <a:p>
            <a:pPr indent="-375475" lvl="1" marL="9144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ct val="90000"/>
              <a:buChar char="–"/>
            </a:pPr>
            <a:r>
              <a:rPr lang="en-US"/>
              <a:t>From the correct directory!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523" lvl="0" marL="384048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b="1" lang="en-US"/>
              <a:t>Installing</a:t>
            </a:r>
            <a:r>
              <a:rPr b="1" lang="en-US"/>
              <a:t> a React app</a:t>
            </a:r>
            <a:endParaRPr/>
          </a:p>
          <a:p>
            <a:pPr indent="-374523" lvl="0" marL="384048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npm install</a:t>
            </a:r>
            <a:endParaRPr/>
          </a:p>
          <a:p>
            <a:pPr indent="-375475" lvl="1" marL="914400" rtl="0" algn="l">
              <a:spcBef>
                <a:spcPts val="1200"/>
              </a:spcBef>
              <a:spcAft>
                <a:spcPts val="0"/>
              </a:spcAft>
              <a:buSzPct val="90000"/>
              <a:buChar char="–"/>
            </a:pPr>
            <a:r>
              <a:rPr lang="en-US"/>
              <a:t>From the correct directory!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1 </a:t>
            </a:r>
            <a:br>
              <a:rPr lang="en-US"/>
            </a:br>
            <a:r>
              <a:rPr lang="en-US"/>
              <a:t>WHAT IS REACT?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20 minutes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What is React?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1371600" y="2030278"/>
            <a:ext cx="9601200" cy="4827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React is an open source JavaScript library developed by Facebook for building user interfaces.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Used and contributed by Microsoft in web experiences across teams, Netflix, New York Times, Khan Academy, Dropbox... 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UI is built in small, isolated pieces called </a:t>
            </a:r>
            <a:r>
              <a:rPr b="1" lang="en-US"/>
              <a:t>components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Components have optional input and tell React what to display on the screen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When the data changes, React </a:t>
            </a:r>
            <a:r>
              <a:rPr b="1" lang="en-US"/>
              <a:t>reacts </a:t>
            </a:r>
            <a:r>
              <a:rPr lang="en-US"/>
              <a:t>and updates the screen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CSS is used to style React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React is the code behind rendering HTML in a webpage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6698957d_0_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Tour of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https://reactjs.org/</a:t>
            </a:r>
            <a:r>
              <a:rPr lang="en-US"/>
              <a:t> </a:t>
            </a:r>
            <a:endParaRPr/>
          </a:p>
        </p:txBody>
      </p:sp>
      <p:sp>
        <p:nvSpPr>
          <p:cNvPr id="162" name="Google Shape;162;ge16698957d_0_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ge16698957d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213" y="2080400"/>
            <a:ext cx="10129976" cy="36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2020-06-21T18:53:52Z</dcterms:created>
  <dc:creator>Scharff, Prof. Christelle</dc:creator>
</cp:coreProperties>
</file>