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12192000"/>
  <p:notesSz cx="6858000" cy="9144000"/>
  <p:embeddedFontLst>
    <p:embeddedFont>
      <p:font typeface="Libre Franklin"/>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guilaBvhFZ0gjk2QDycxmw1AZb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LibreFranklin-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LibreFranklin-italic.fntdata"/><Relationship Id="rId23" Type="http://schemas.openxmlformats.org/officeDocument/2006/relationships/slide" Target="slides/slide17.xml"/><Relationship Id="rId45" Type="http://schemas.openxmlformats.org/officeDocument/2006/relationships/font" Target="fonts/LibreFrankl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LibreFranklin-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icrosoft/TypeScript/issues/6471"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https://reactjs.org/docs/glossary.htm</a:t>
            </a:r>
            <a:endParaRPr/>
          </a:p>
        </p:txBody>
      </p:sp>
      <p:sp>
        <p:nvSpPr>
          <p:cNvPr id="268" name="Google Shape;26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167e6156a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e167e6156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167e6156a_0_3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e167e6156a_0_3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167e6156a_0_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e167e6156a_0_4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e167e6156a_0_4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167e6156a_0_4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e167e6156a_0_4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https://github.com/microsoft/TypeScript/issues/6471</a:t>
            </a:r>
            <a:endParaRPr/>
          </a:p>
          <a:p>
            <a:pPr indent="0" lvl="0" marL="0" rtl="0" algn="l">
              <a:lnSpc>
                <a:spcPct val="100000"/>
              </a:lnSpc>
              <a:spcBef>
                <a:spcPts val="0"/>
              </a:spcBef>
              <a:spcAft>
                <a:spcPts val="0"/>
              </a:spcAft>
              <a:buSzPts val="1400"/>
              <a:buNone/>
            </a:pPr>
            <a:r>
              <a:t/>
            </a:r>
            <a:endParaRPr/>
          </a:p>
        </p:txBody>
      </p:sp>
      <p:sp>
        <p:nvSpPr>
          <p:cNvPr id="318" name="Google Shape;318;ge167e6156a_0_4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167e6156a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e167e6156a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https://reactjs.org/docs/glossary.htm</a:t>
            </a:r>
            <a:endParaRPr/>
          </a:p>
        </p:txBody>
      </p:sp>
      <p:sp>
        <p:nvSpPr>
          <p:cNvPr id="339" name="Google Shape;339;ge167e6156a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167e6156a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e167e6156a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ge167e6156a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167e6156a_0_4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e167e6156a_0_4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e167e6156a_0_4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167e6156a_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ge167e6156a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167e6156a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ge167e6156a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167e6156a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e167e6156a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https://reactjs.org/docs/glossary.htm</a:t>
            </a:r>
            <a:endParaRPr/>
          </a:p>
        </p:txBody>
      </p:sp>
      <p:sp>
        <p:nvSpPr>
          <p:cNvPr id="385" name="Google Shape;385;ge167e6156a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167e6156a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ge167e6156a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ge167e6156a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React, for every DOM object, there is a corresponding “virtual DOM object”. A virtual DOM object is a </a:t>
            </a:r>
            <a:r>
              <a:rPr i="1" lang="en-US"/>
              <a:t>representation</a:t>
            </a:r>
            <a:r>
              <a:rPr lang="en-US"/>
              <a:t> of a DOM object, like a lightweight copy. The output of the </a:t>
            </a:r>
            <a:r>
              <a:rPr b="1" lang="en-US"/>
              <a:t>render</a:t>
            </a:r>
            <a:r>
              <a:rPr lang="en-US"/>
              <a:t> method is a React element which is a simple, plain JavaScript object that maps and represents the DOM element in memory.</a:t>
            </a:r>
            <a:endParaRPr/>
          </a:p>
          <a:p>
            <a:pPr indent="0" lvl="0" marL="0" rtl="0" algn="l">
              <a:lnSpc>
                <a:spcPct val="100000"/>
              </a:lnSpc>
              <a:spcBef>
                <a:spcPts val="0"/>
              </a:spcBef>
              <a:spcAft>
                <a:spcPts val="0"/>
              </a:spcAft>
              <a:buSzPts val="1400"/>
              <a:buNone/>
            </a:pPr>
            <a:r>
              <a:rPr lang="en-US"/>
              <a:t>Updating the DOM is slow. but updating the virtual DOM is much faster. Updating DOM is usually the bottleneck when it comes to </a:t>
            </a:r>
            <a:r>
              <a:rPr b="1" lang="en-US"/>
              <a:t>web performance</a:t>
            </a:r>
            <a:r>
              <a:rPr lang="en-US"/>
              <a:t>. React is trying to solve this problem by using something called </a:t>
            </a:r>
            <a:r>
              <a:rPr b="1" lang="en-US"/>
              <a:t>virtual DOM</a:t>
            </a:r>
            <a:r>
              <a:rPr lang="en-US"/>
              <a:t>.</a:t>
            </a:r>
            <a:endParaRPr/>
          </a:p>
          <a:p>
            <a:pPr indent="0" lvl="0" marL="0" rtl="0" algn="l">
              <a:lnSpc>
                <a:spcPct val="100000"/>
              </a:lnSpc>
              <a:spcBef>
                <a:spcPts val="0"/>
              </a:spcBef>
              <a:spcAft>
                <a:spcPts val="0"/>
              </a:spcAft>
              <a:buSzPts val="1400"/>
              <a:buNone/>
            </a:pPr>
            <a:r>
              <a:t/>
            </a:r>
            <a:endParaRPr/>
          </a:p>
        </p:txBody>
      </p:sp>
      <p:sp>
        <p:nvSpPr>
          <p:cNvPr id="406" name="Google Shape;406;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https://programmingwithmosh.com/javascript/react-lifecycle-methods/</a:t>
            </a:r>
            <a:endParaRPr/>
          </a:p>
          <a:p>
            <a:pPr indent="0" lvl="0" marL="0" rtl="0" algn="l">
              <a:lnSpc>
                <a:spcPct val="100000"/>
              </a:lnSpc>
              <a:spcBef>
                <a:spcPts val="0"/>
              </a:spcBef>
              <a:spcAft>
                <a:spcPts val="0"/>
              </a:spcAft>
              <a:buSzPts val="1400"/>
              <a:buNone/>
            </a:pPr>
            <a:r>
              <a:rPr lang="en-US"/>
              <a:t>Refs provide a way to access DOM nodes or React elements created in the render method </a:t>
            </a:r>
            <a:endParaRPr/>
          </a:p>
          <a:p>
            <a:pPr indent="0" lvl="0" marL="0" rtl="0" algn="l">
              <a:lnSpc>
                <a:spcPct val="100000"/>
              </a:lnSpc>
              <a:spcBef>
                <a:spcPts val="0"/>
              </a:spcBef>
              <a:spcAft>
                <a:spcPts val="0"/>
              </a:spcAft>
              <a:buSzPts val="1400"/>
              <a:buNone/>
            </a:pPr>
            <a:r>
              <a:rPr lang="en-US">
                <a:latin typeface="Arial"/>
                <a:ea typeface="Arial"/>
                <a:cs typeface="Arial"/>
                <a:sym typeface="Arial"/>
              </a:rPr>
              <a:t>Use </a:t>
            </a:r>
            <a:r>
              <a:rPr b="1" lang="en-US">
                <a:latin typeface="Arial"/>
                <a:ea typeface="Arial"/>
                <a:cs typeface="Arial"/>
                <a:sym typeface="Arial"/>
              </a:rPr>
              <a:t>setState() </a:t>
            </a:r>
            <a:r>
              <a:rPr lang="en-US">
                <a:latin typeface="Arial"/>
                <a:ea typeface="Arial"/>
                <a:cs typeface="Arial"/>
                <a:sym typeface="Arial"/>
              </a:rPr>
              <a:t>to schedule updates to the component local state. When the state changes, the component re-renders</a:t>
            </a:r>
            <a:endParaRPr/>
          </a:p>
          <a:p>
            <a:pPr indent="0" lvl="0" marL="0" rtl="0" algn="l">
              <a:lnSpc>
                <a:spcPct val="100000"/>
              </a:lnSpc>
              <a:spcBef>
                <a:spcPts val="0"/>
              </a:spcBef>
              <a:spcAft>
                <a:spcPts val="0"/>
              </a:spcAft>
              <a:buSzPts val="1400"/>
              <a:buNone/>
            </a:pPr>
            <a:r>
              <a:rPr b="1" lang="en-US">
                <a:latin typeface="Arial"/>
                <a:ea typeface="Arial"/>
                <a:cs typeface="Arial"/>
                <a:sym typeface="Arial"/>
              </a:rPr>
              <a:t>New props </a:t>
            </a:r>
            <a:r>
              <a:rPr lang="en-US">
                <a:latin typeface="Arial"/>
                <a:ea typeface="Arial"/>
                <a:cs typeface="Arial"/>
                <a:sym typeface="Arial"/>
              </a:rPr>
              <a:t>re-renders the component</a:t>
            </a:r>
            <a:endParaRPr/>
          </a:p>
          <a:p>
            <a:pPr indent="0" lvl="0" marL="0" rtl="0" algn="l">
              <a:lnSpc>
                <a:spcPct val="100000"/>
              </a:lnSpc>
              <a:spcBef>
                <a:spcPts val="0"/>
              </a:spcBef>
              <a:spcAft>
                <a:spcPts val="0"/>
              </a:spcAft>
              <a:buSzPts val="1400"/>
              <a:buNone/>
            </a:pPr>
            <a:r>
              <a:t/>
            </a:r>
            <a:endParaRPr/>
          </a:p>
        </p:txBody>
      </p:sp>
      <p:sp>
        <p:nvSpPr>
          <p:cNvPr id="414" name="Google Shape;414;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167e6156a_1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ge167e6156a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e167e6156a_1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ge167e6156a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167e6156a_1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ge167e6156a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3a093f79e9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3a093f79e9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13a093f79e9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3a093f79e9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g13a093f79e9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3a093f79e9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g13a093f79e9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g13a093f79e9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These digital games are already downloaded and available to play. If you want to switch games, you don’t need to load in a new cartridge like the N64. Instead, you can turn off the current game and load a game that is already available on the console.</a:t>
            </a:r>
            <a:endParaRPr/>
          </a:p>
        </p:txBody>
      </p:sp>
      <p:sp>
        <p:nvSpPr>
          <p:cNvPr id="213" name="Google Shape;21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Because an application only has to load a single page at the beginning, navigating through different views in a React web application is really fast and requires no page loading.</a:t>
            </a:r>
            <a:endParaRPr/>
          </a:p>
          <a:p>
            <a:pPr indent="0" lvl="0" marL="0" rtl="0" algn="l">
              <a:lnSpc>
                <a:spcPct val="100000"/>
              </a:lnSpc>
              <a:spcBef>
                <a:spcPts val="0"/>
              </a:spcBef>
              <a:spcAft>
                <a:spcPts val="0"/>
              </a:spcAft>
              <a:buSzPts val="1400"/>
              <a:buNone/>
            </a:pPr>
            <a:r>
              <a:rPr lang="en-US"/>
              <a:t>In a single page application, a single page would be loaded and all the possible views in the navigation bar would be available. Although all of the views are available, there is only one active view for the home page. If a user clicks on the sign in link, the home page view would be toggled off as the active view and the sign in view would be toggled on. There is no need for a separate page to be loaded.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Views refer to the content that would traditionally appear on a separate page on multi-page applications.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SzPts val="1400"/>
              <a:buNone/>
            </a:pPr>
            <a:r>
              <a:t/>
            </a:r>
            <a:endParaRPr/>
          </a:p>
        </p:txBody>
      </p:sp>
      <p:sp>
        <p:nvSpPr>
          <p:cNvPr id="225" name="Google Shape;22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Opt-in</a:t>
            </a:r>
            <a:endParaRPr/>
          </a:p>
          <a:p>
            <a:pPr indent="0" lvl="0" marL="0" rtl="0" algn="l">
              <a:lnSpc>
                <a:spcPct val="100000"/>
              </a:lnSpc>
              <a:spcBef>
                <a:spcPts val="0"/>
              </a:spcBef>
              <a:spcAft>
                <a:spcPts val="0"/>
              </a:spcAft>
              <a:buSzPts val="1400"/>
              <a:buNone/>
            </a:pPr>
            <a:r>
              <a:t/>
            </a:r>
            <a:endParaRPr/>
          </a:p>
        </p:txBody>
      </p:sp>
      <p:sp>
        <p:nvSpPr>
          <p:cNvPr id="244" name="Google Shape;2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a093f79e9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13a093f79e9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36"/>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6"/>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36"/>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6"/>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36"/>
          <p:cNvGrpSpPr/>
          <p:nvPr/>
        </p:nvGrpSpPr>
        <p:grpSpPr>
          <a:xfrm>
            <a:off x="752858" y="744469"/>
            <a:ext cx="10674117" cy="5349671"/>
            <a:chOff x="752858" y="744469"/>
            <a:chExt cx="10674117" cy="5349671"/>
          </a:xfrm>
        </p:grpSpPr>
        <p:sp>
          <p:nvSpPr>
            <p:cNvPr id="23" name="Google Shape;23;p3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3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4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7"/>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4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48"/>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8"/>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4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00" name="Shape 100"/>
        <p:cNvGrpSpPr/>
        <p:nvPr/>
      </p:nvGrpSpPr>
      <p:grpSpPr>
        <a:xfrm>
          <a:off x="0" y="0"/>
          <a:ext cx="0" cy="0"/>
          <a:chOff x="0" y="0"/>
          <a:chExt cx="0" cy="0"/>
        </a:xfrm>
      </p:grpSpPr>
      <p:sp>
        <p:nvSpPr>
          <p:cNvPr id="101" name="Google Shape;101;p4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03" name="Google Shape;103;p40"/>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0"/>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0"/>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40"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ge167e6156a_0_3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ge167e6156a_0_33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17" name="Google Shape;117;ge167e6156a_0_337"/>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e167e6156a_0_337"/>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e167e6156a_0_337"/>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20" name="Shape 120"/>
        <p:cNvGrpSpPr/>
        <p:nvPr/>
      </p:nvGrpSpPr>
      <p:grpSpPr>
        <a:xfrm>
          <a:off x="0" y="0"/>
          <a:ext cx="0" cy="0"/>
          <a:chOff x="0" y="0"/>
          <a:chExt cx="0" cy="0"/>
        </a:xfrm>
      </p:grpSpPr>
      <p:sp>
        <p:nvSpPr>
          <p:cNvPr id="121" name="Google Shape;121;ge167e6156a_0_328"/>
          <p:cNvSpPr txBox="1"/>
          <p:nvPr>
            <p:ph type="ctrTitle"/>
          </p:nvPr>
        </p:nvSpPr>
        <p:spPr>
          <a:xfrm>
            <a:off x="1915128" y="1788454"/>
            <a:ext cx="8361300" cy="2098200"/>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e167e6156a_0_328"/>
          <p:cNvSpPr txBox="1"/>
          <p:nvPr>
            <p:ph idx="1" type="subTitle"/>
          </p:nvPr>
        </p:nvSpPr>
        <p:spPr>
          <a:xfrm>
            <a:off x="2679906" y="3956279"/>
            <a:ext cx="6831600" cy="1086300"/>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23" name="Google Shape;123;ge167e6156a_0_328"/>
          <p:cNvSpPr txBox="1"/>
          <p:nvPr>
            <p:ph idx="10" type="dt"/>
          </p:nvPr>
        </p:nvSpPr>
        <p:spPr>
          <a:xfrm>
            <a:off x="752858" y="6453386"/>
            <a:ext cx="16080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ge167e6156a_0_328"/>
          <p:cNvSpPr txBox="1"/>
          <p:nvPr>
            <p:ph idx="11" type="ftr"/>
          </p:nvPr>
        </p:nvSpPr>
        <p:spPr>
          <a:xfrm>
            <a:off x="2584054" y="6453386"/>
            <a:ext cx="7023300" cy="40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e167e6156a_0_328"/>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126" name="Google Shape;126;ge167e6156a_0_328"/>
          <p:cNvGrpSpPr/>
          <p:nvPr/>
        </p:nvGrpSpPr>
        <p:grpSpPr>
          <a:xfrm>
            <a:off x="752846" y="744457"/>
            <a:ext cx="10674141" cy="5349695"/>
            <a:chOff x="752846" y="744457"/>
            <a:chExt cx="10674141" cy="5349695"/>
          </a:xfrm>
        </p:grpSpPr>
        <p:sp>
          <p:nvSpPr>
            <p:cNvPr id="127" name="Google Shape;127;ge167e6156a_0_328"/>
            <p:cNvSpPr/>
            <p:nvPr/>
          </p:nvSpPr>
          <p:spPr>
            <a:xfrm>
              <a:off x="8151962" y="1685652"/>
              <a:ext cx="3275025" cy="4408500"/>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28" name="Google Shape;128;ge167e6156a_0_328"/>
            <p:cNvSpPr/>
            <p:nvPr/>
          </p:nvSpPr>
          <p:spPr>
            <a:xfrm rot="10800000">
              <a:off x="752846" y="744457"/>
              <a:ext cx="3275680" cy="4408500"/>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29" name="Shape 129"/>
        <p:cNvGrpSpPr/>
        <p:nvPr/>
      </p:nvGrpSpPr>
      <p:grpSpPr>
        <a:xfrm>
          <a:off x="0" y="0"/>
          <a:ext cx="0" cy="0"/>
          <a:chOff x="0" y="0"/>
          <a:chExt cx="0" cy="0"/>
        </a:xfrm>
      </p:grpSpPr>
      <p:sp>
        <p:nvSpPr>
          <p:cNvPr id="130" name="Google Shape;130;ge167e6156a_0_343"/>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e167e6156a_0_343"/>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32" name="Google Shape;132;ge167e6156a_0_343"/>
          <p:cNvSpPr txBox="1"/>
          <p:nvPr>
            <p:ph idx="10" type="dt"/>
          </p:nvPr>
        </p:nvSpPr>
        <p:spPr>
          <a:xfrm>
            <a:off x="738908" y="6453386"/>
            <a:ext cx="16224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e167e6156a_0_343"/>
          <p:cNvSpPr txBox="1"/>
          <p:nvPr>
            <p:ph idx="11" type="ftr"/>
          </p:nvPr>
        </p:nvSpPr>
        <p:spPr>
          <a:xfrm>
            <a:off x="2584312" y="6453386"/>
            <a:ext cx="7023300" cy="40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e167e6156a_0_343"/>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35" name="Google Shape;135;ge167e6156a_0_343"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6" name="Shape 136"/>
        <p:cNvGrpSpPr/>
        <p:nvPr/>
      </p:nvGrpSpPr>
      <p:grpSpPr>
        <a:xfrm>
          <a:off x="0" y="0"/>
          <a:ext cx="0" cy="0"/>
          <a:chOff x="0" y="0"/>
          <a:chExt cx="0" cy="0"/>
        </a:xfrm>
      </p:grpSpPr>
      <p:sp>
        <p:nvSpPr>
          <p:cNvPr id="137" name="Google Shape;137;ge167e6156a_0_35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e167e6156a_0_350"/>
          <p:cNvSpPr txBox="1"/>
          <p:nvPr>
            <p:ph idx="1" type="body"/>
          </p:nvPr>
        </p:nvSpPr>
        <p:spPr>
          <a:xfrm>
            <a:off x="1371600" y="2285999"/>
            <a:ext cx="4447800" cy="35814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39" name="Google Shape;139;ge167e6156a_0_350"/>
          <p:cNvSpPr txBox="1"/>
          <p:nvPr>
            <p:ph idx="2" type="body"/>
          </p:nvPr>
        </p:nvSpPr>
        <p:spPr>
          <a:xfrm>
            <a:off x="6525403" y="2285999"/>
            <a:ext cx="4447800" cy="35814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40" name="Google Shape;140;ge167e6156a_0_350"/>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ge167e6156a_0_350"/>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ge167e6156a_0_350"/>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3" name="Shape 143"/>
        <p:cNvGrpSpPr/>
        <p:nvPr/>
      </p:nvGrpSpPr>
      <p:grpSpPr>
        <a:xfrm>
          <a:off x="0" y="0"/>
          <a:ext cx="0" cy="0"/>
          <a:chOff x="0" y="0"/>
          <a:chExt cx="0" cy="0"/>
        </a:xfrm>
      </p:grpSpPr>
      <p:sp>
        <p:nvSpPr>
          <p:cNvPr id="144" name="Google Shape;144;ge167e6156a_0_35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e167e6156a_0_357"/>
          <p:cNvSpPr txBox="1"/>
          <p:nvPr>
            <p:ph idx="1" type="body"/>
          </p:nvPr>
        </p:nvSpPr>
        <p:spPr>
          <a:xfrm>
            <a:off x="1371600" y="2340864"/>
            <a:ext cx="4443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146" name="Google Shape;146;ge167e6156a_0_357"/>
          <p:cNvSpPr txBox="1"/>
          <p:nvPr>
            <p:ph idx="2" type="body"/>
          </p:nvPr>
        </p:nvSpPr>
        <p:spPr>
          <a:xfrm>
            <a:off x="1371600" y="3305207"/>
            <a:ext cx="4443900" cy="2562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47" name="Google Shape;147;ge167e6156a_0_357"/>
          <p:cNvSpPr txBox="1"/>
          <p:nvPr>
            <p:ph idx="3" type="body"/>
          </p:nvPr>
        </p:nvSpPr>
        <p:spPr>
          <a:xfrm>
            <a:off x="6525014" y="2340864"/>
            <a:ext cx="4443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148" name="Google Shape;148;ge167e6156a_0_357"/>
          <p:cNvSpPr txBox="1"/>
          <p:nvPr>
            <p:ph idx="4" type="body"/>
          </p:nvPr>
        </p:nvSpPr>
        <p:spPr>
          <a:xfrm>
            <a:off x="6525014" y="3305207"/>
            <a:ext cx="4443900" cy="2562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49" name="Google Shape;149;ge167e6156a_0_357"/>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ge167e6156a_0_357"/>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e167e6156a_0_357"/>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2" name="Shape 152"/>
        <p:cNvGrpSpPr/>
        <p:nvPr/>
      </p:nvGrpSpPr>
      <p:grpSpPr>
        <a:xfrm>
          <a:off x="0" y="0"/>
          <a:ext cx="0" cy="0"/>
          <a:chOff x="0" y="0"/>
          <a:chExt cx="0" cy="0"/>
        </a:xfrm>
      </p:grpSpPr>
      <p:sp>
        <p:nvSpPr>
          <p:cNvPr id="153" name="Google Shape;153;ge167e6156a_0_36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e167e6156a_0_366"/>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ge167e6156a_0_366"/>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ge167e6156a_0_366"/>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ge167e6156a_0_371"/>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ge167e6156a_0_371"/>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ge167e6156a_0_371"/>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3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61" name="Shape 161"/>
        <p:cNvGrpSpPr/>
        <p:nvPr/>
      </p:nvGrpSpPr>
      <p:grpSpPr>
        <a:xfrm>
          <a:off x="0" y="0"/>
          <a:ext cx="0" cy="0"/>
          <a:chOff x="0" y="0"/>
          <a:chExt cx="0" cy="0"/>
        </a:xfrm>
      </p:grpSpPr>
      <p:sp>
        <p:nvSpPr>
          <p:cNvPr id="162" name="Google Shape;162;ge167e6156a_0_375" title="Background Shape"/>
          <p:cNvSpPr/>
          <p:nvPr/>
        </p:nvSpPr>
        <p:spPr>
          <a:xfrm>
            <a:off x="0" y="376"/>
            <a:ext cx="5303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e167e6156a_0_375"/>
          <p:cNvSpPr txBox="1"/>
          <p:nvPr>
            <p:ph type="title"/>
          </p:nvPr>
        </p:nvSpPr>
        <p:spPr>
          <a:xfrm>
            <a:off x="723900" y="685800"/>
            <a:ext cx="3855600" cy="2157900"/>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ge167e6156a_0_375"/>
          <p:cNvSpPr txBox="1"/>
          <p:nvPr>
            <p:ph idx="1" type="body"/>
          </p:nvPr>
        </p:nvSpPr>
        <p:spPr>
          <a:xfrm>
            <a:off x="6256020" y="685801"/>
            <a:ext cx="5212200" cy="517530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165" name="Google Shape;165;ge167e6156a_0_375"/>
          <p:cNvSpPr txBox="1"/>
          <p:nvPr>
            <p:ph idx="2" type="body"/>
          </p:nvPr>
        </p:nvSpPr>
        <p:spPr>
          <a:xfrm>
            <a:off x="723900" y="2856344"/>
            <a:ext cx="3855600" cy="3011100"/>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166" name="Google Shape;166;ge167e6156a_0_375"/>
          <p:cNvSpPr txBox="1"/>
          <p:nvPr>
            <p:ph idx="10" type="dt"/>
          </p:nvPr>
        </p:nvSpPr>
        <p:spPr>
          <a:xfrm>
            <a:off x="72390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ge167e6156a_0_375"/>
          <p:cNvSpPr txBox="1"/>
          <p:nvPr>
            <p:ph idx="11" type="ftr"/>
          </p:nvPr>
        </p:nvSpPr>
        <p:spPr>
          <a:xfrm>
            <a:off x="2205945" y="6453386"/>
            <a:ext cx="23736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ge167e6156a_0_375"/>
          <p:cNvSpPr txBox="1"/>
          <p:nvPr>
            <p:ph idx="12" type="sldNum"/>
          </p:nvPr>
        </p:nvSpPr>
        <p:spPr>
          <a:xfrm>
            <a:off x="9883140"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69" name="Google Shape;169;ge167e6156a_0_375"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70" name="Shape 170"/>
        <p:cNvGrpSpPr/>
        <p:nvPr/>
      </p:nvGrpSpPr>
      <p:grpSpPr>
        <a:xfrm>
          <a:off x="0" y="0"/>
          <a:ext cx="0" cy="0"/>
          <a:chOff x="0" y="0"/>
          <a:chExt cx="0" cy="0"/>
        </a:xfrm>
      </p:grpSpPr>
      <p:sp>
        <p:nvSpPr>
          <p:cNvPr id="171" name="Google Shape;171;ge167e6156a_0_384" title="Background Shape"/>
          <p:cNvSpPr/>
          <p:nvPr/>
        </p:nvSpPr>
        <p:spPr>
          <a:xfrm>
            <a:off x="0" y="376"/>
            <a:ext cx="5303400" cy="685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e167e6156a_0_384"/>
          <p:cNvSpPr txBox="1"/>
          <p:nvPr>
            <p:ph type="title"/>
          </p:nvPr>
        </p:nvSpPr>
        <p:spPr>
          <a:xfrm>
            <a:off x="723900" y="685800"/>
            <a:ext cx="3855600" cy="2157900"/>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ge167e6156a_0_384"/>
          <p:cNvSpPr/>
          <p:nvPr>
            <p:ph idx="2" type="pic"/>
          </p:nvPr>
        </p:nvSpPr>
        <p:spPr>
          <a:xfrm>
            <a:off x="5532120" y="0"/>
            <a:ext cx="6660000" cy="6858000"/>
          </a:xfrm>
          <a:prstGeom prst="rect">
            <a:avLst/>
          </a:prstGeom>
          <a:noFill/>
          <a:ln>
            <a:noFill/>
          </a:ln>
        </p:spPr>
      </p:sp>
      <p:sp>
        <p:nvSpPr>
          <p:cNvPr id="174" name="Google Shape;174;ge167e6156a_0_384"/>
          <p:cNvSpPr txBox="1"/>
          <p:nvPr>
            <p:ph idx="1" type="body"/>
          </p:nvPr>
        </p:nvSpPr>
        <p:spPr>
          <a:xfrm>
            <a:off x="723900" y="2855968"/>
            <a:ext cx="3855600" cy="3011400"/>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175" name="Google Shape;175;ge167e6156a_0_384"/>
          <p:cNvSpPr txBox="1"/>
          <p:nvPr>
            <p:ph idx="10" type="dt"/>
          </p:nvPr>
        </p:nvSpPr>
        <p:spPr>
          <a:xfrm>
            <a:off x="72390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ge167e6156a_0_384"/>
          <p:cNvSpPr txBox="1"/>
          <p:nvPr>
            <p:ph idx="11" type="ftr"/>
          </p:nvPr>
        </p:nvSpPr>
        <p:spPr>
          <a:xfrm>
            <a:off x="2205945" y="6453386"/>
            <a:ext cx="23736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ge167e6156a_0_384"/>
          <p:cNvSpPr txBox="1"/>
          <p:nvPr>
            <p:ph idx="12" type="sldNum"/>
          </p:nvPr>
        </p:nvSpPr>
        <p:spPr>
          <a:xfrm>
            <a:off x="9883140"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78" name="Google Shape;178;ge167e6156a_0_384"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9" name="Shape 179"/>
        <p:cNvGrpSpPr/>
        <p:nvPr/>
      </p:nvGrpSpPr>
      <p:grpSpPr>
        <a:xfrm>
          <a:off x="0" y="0"/>
          <a:ext cx="0" cy="0"/>
          <a:chOff x="0" y="0"/>
          <a:chExt cx="0" cy="0"/>
        </a:xfrm>
      </p:grpSpPr>
      <p:sp>
        <p:nvSpPr>
          <p:cNvPr id="180" name="Google Shape;180;ge167e6156a_0_39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ge167e6156a_0_393"/>
          <p:cNvSpPr txBox="1"/>
          <p:nvPr>
            <p:ph idx="1" type="body"/>
          </p:nvPr>
        </p:nvSpPr>
        <p:spPr>
          <a:xfrm rot="5400000">
            <a:off x="4386300" y="-719175"/>
            <a:ext cx="3571800"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82" name="Google Shape;182;ge167e6156a_0_393"/>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ge167e6156a_0_393"/>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ge167e6156a_0_393"/>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5" name="Shape 185"/>
        <p:cNvGrpSpPr/>
        <p:nvPr/>
      </p:nvGrpSpPr>
      <p:grpSpPr>
        <a:xfrm>
          <a:off x="0" y="0"/>
          <a:ext cx="0" cy="0"/>
          <a:chOff x="0" y="0"/>
          <a:chExt cx="0" cy="0"/>
        </a:xfrm>
      </p:grpSpPr>
      <p:sp>
        <p:nvSpPr>
          <p:cNvPr id="186" name="Google Shape;186;ge167e6156a_0_399"/>
          <p:cNvSpPr txBox="1"/>
          <p:nvPr>
            <p:ph type="title"/>
          </p:nvPr>
        </p:nvSpPr>
        <p:spPr>
          <a:xfrm rot="5400000">
            <a:off x="7757927" y="2462856"/>
            <a:ext cx="5243100" cy="15657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ge167e6156a_0_399"/>
          <p:cNvSpPr txBox="1"/>
          <p:nvPr>
            <p:ph idx="1" type="body"/>
          </p:nvPr>
        </p:nvSpPr>
        <p:spPr>
          <a:xfrm rot="5400000">
            <a:off x="2839941" y="-844044"/>
            <a:ext cx="5243100" cy="81795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88" name="Google Shape;188;ge167e6156a_0_399"/>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ge167e6156a_0_399"/>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ge167e6156a_0_399"/>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39"/>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9"/>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39"/>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9"/>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9"/>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39"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4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1"/>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41"/>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4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2"/>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42"/>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42"/>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42"/>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4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4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4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45"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5"/>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5"/>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45"/>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45"/>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5"/>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5"/>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45"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46"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6"/>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6"/>
          <p:cNvSpPr/>
          <p:nvPr>
            <p:ph idx="2" type="pic"/>
          </p:nvPr>
        </p:nvSpPr>
        <p:spPr>
          <a:xfrm>
            <a:off x="5532120" y="0"/>
            <a:ext cx="6659880" cy="6857999"/>
          </a:xfrm>
          <a:prstGeom prst="rect">
            <a:avLst/>
          </a:prstGeom>
          <a:noFill/>
          <a:ln>
            <a:noFill/>
          </a:ln>
        </p:spPr>
      </p:sp>
      <p:sp>
        <p:nvSpPr>
          <p:cNvPr id="76" name="Google Shape;76;p46"/>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46"/>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6"/>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4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3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3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3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5"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3" name="Shape 93"/>
        <p:cNvGrpSpPr/>
        <p:nvPr/>
      </p:nvGrpSpPr>
      <p:grpSpPr>
        <a:xfrm>
          <a:off x="0" y="0"/>
          <a:ext cx="0" cy="0"/>
          <a:chOff x="0" y="0"/>
          <a:chExt cx="0" cy="0"/>
        </a:xfrm>
      </p:grpSpPr>
      <p:sp>
        <p:nvSpPr>
          <p:cNvPr id="94" name="Google Shape;94;p3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Libre Franklin"/>
              <a:buNone/>
              <a:defRPr b="0" i="0" sz="44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3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Libre Franklin"/>
              <a:buChar char="■"/>
              <a:defRPr b="0" i="0" sz="2000" u="none" cap="none" strike="noStrike">
                <a:solidFill>
                  <a:schemeClr val="lt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lt2"/>
              </a:buClr>
              <a:buSzPts val="2000"/>
              <a:buFont typeface="Libre Franklin"/>
              <a:buChar char="–"/>
              <a:defRPr b="0" i="1" sz="2000" u="none" cap="none" strike="noStrike">
                <a:solidFill>
                  <a:schemeClr val="lt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lt2"/>
              </a:buClr>
              <a:buSzPts val="1800"/>
              <a:buFont typeface="Libre Franklin"/>
              <a:buChar char="■"/>
              <a:defRPr b="0" i="0" sz="1800" u="none" cap="none" strike="noStrike">
                <a:solidFill>
                  <a:schemeClr val="lt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lt2"/>
              </a:buClr>
              <a:buSzPts val="1800"/>
              <a:buFont typeface="Libre Franklin"/>
              <a:buChar char="–"/>
              <a:defRPr b="0" i="1" sz="1800" u="none" cap="none" strike="noStrike">
                <a:solidFill>
                  <a:schemeClr val="lt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lt2"/>
              </a:buClr>
              <a:buSzPts val="1600"/>
              <a:buFont typeface="Libre Franklin"/>
              <a:buChar char="■"/>
              <a:defRPr b="0" i="0" sz="1600" u="none" cap="none" strike="noStrike">
                <a:solidFill>
                  <a:schemeClr val="lt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lt2"/>
              </a:buClr>
              <a:buSzPts val="1600"/>
              <a:buFont typeface="Libre Franklin"/>
              <a:buChar char="–"/>
              <a:defRPr b="0" i="1" sz="1600" u="none" cap="none" strike="noStrike">
                <a:solidFill>
                  <a:schemeClr val="lt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lt2"/>
              </a:buClr>
              <a:buSzPts val="1400"/>
              <a:buFont typeface="Libre Franklin"/>
              <a:buChar char="–"/>
              <a:defRPr b="0" i="1" sz="1400" u="none" cap="none" strike="noStrike">
                <a:solidFill>
                  <a:schemeClr val="lt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9pPr>
          </a:lstStyle>
          <a:p/>
        </p:txBody>
      </p:sp>
      <p:sp>
        <p:nvSpPr>
          <p:cNvPr id="96" name="Google Shape;96;p3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97" name="Google Shape;97;p3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98" name="Google Shape;98;p3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38"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7" name="Shape 107"/>
        <p:cNvGrpSpPr/>
        <p:nvPr/>
      </p:nvGrpSpPr>
      <p:grpSpPr>
        <a:xfrm>
          <a:off x="0" y="0"/>
          <a:ext cx="0" cy="0"/>
          <a:chOff x="0" y="0"/>
          <a:chExt cx="0" cy="0"/>
        </a:xfrm>
      </p:grpSpPr>
      <p:sp>
        <p:nvSpPr>
          <p:cNvPr id="108" name="Google Shape;108;ge167e6156a_0_3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9" name="Google Shape;109;ge167e6156a_0_32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10" name="Google Shape;110;ge167e6156a_0_321"/>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11" name="Google Shape;111;ge167e6156a_0_321"/>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12" name="Google Shape;112;ge167e6156a_0_321"/>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ge167e6156a_0_32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hyperlink" Target="https://www.kirupa.com/react/introducing_react.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hyperlink" Target="https://i.stack.imgur.com/wqvF2.p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reactjs.org/docs/state-and-lifecycle.html#state-updates-may-be-asynchronous" TargetMode="Externa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jpg"/><Relationship Id="rId4" Type="http://schemas.openxmlformats.org/officeDocument/2006/relationships/hyperlink" Target="https://jsforall.com/reactjs/how-to-create-react-app-2019-how-virtual-dom-component-work"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hyperlink" Target="https://programmingwithmosh.com/javascript/react-lifecycle-method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s://github.com/tnt-summer-academy/Exercises/tree/main/Week_2/ENG2.1-myTN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hyperlink" Target="https://github.com/tnt-summer-academy/Exercises/tree/main/Week_2/ENG2.1-myTN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hyperlink" Target="https://github.com/tnt-summer-academy/Exercises/tree/main/Week_2/ENG2.1-myT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hyperlink" Target="https://leanpub.com/reactjsforthevisuallearn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try.airtable.com/" TargetMode="Externa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github.com/tnt-summer-academy/Exercises/tree/main/Week_2/ENG2.1-myTN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en-US"/>
              <a:t>COMPONENTS</a:t>
            </a:r>
            <a:endParaRPr/>
          </a:p>
        </p:txBody>
      </p:sp>
      <p:sp>
        <p:nvSpPr>
          <p:cNvPr id="196" name="Google Shape;196;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t/>
            </a:r>
            <a:endParaRPr/>
          </a:p>
        </p:txBody>
      </p:sp>
      <p:sp>
        <p:nvSpPr>
          <p:cNvPr id="197" name="Google Shape;197;p1"/>
          <p:cNvSpPr/>
          <p:nvPr/>
        </p:nvSpPr>
        <p:spPr>
          <a:xfrm>
            <a:off x="3627120" y="4236720"/>
            <a:ext cx="4297800" cy="187440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We are doing REACT now!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What is a React element?</a:t>
            </a:r>
            <a:endParaRPr/>
          </a:p>
        </p:txBody>
      </p:sp>
      <p:sp>
        <p:nvSpPr>
          <p:cNvPr id="271" name="Google Shape;271;p1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400"/>
              <a:buChar char="■"/>
            </a:pPr>
            <a:r>
              <a:rPr b="1" lang="en-US" sz="2400"/>
              <a:t>React elements </a:t>
            </a:r>
            <a:r>
              <a:rPr lang="en-US" sz="2400"/>
              <a:t>are the building blocks of React applications</a:t>
            </a:r>
            <a:endParaRPr/>
          </a:p>
          <a:p>
            <a:pPr indent="-384048" lvl="0" marL="384048" rtl="0" algn="l">
              <a:lnSpc>
                <a:spcPct val="94000"/>
              </a:lnSpc>
              <a:spcBef>
                <a:spcPts val="1200"/>
              </a:spcBef>
              <a:spcAft>
                <a:spcPts val="0"/>
              </a:spcAft>
              <a:buClr>
                <a:schemeClr val="dk2"/>
              </a:buClr>
              <a:buSzPts val="2400"/>
              <a:buChar char="■"/>
            </a:pPr>
            <a:r>
              <a:rPr lang="en-US" sz="2400"/>
              <a:t>React elements describe what you want to see on the screen</a:t>
            </a:r>
            <a:endParaRPr/>
          </a:p>
          <a:p>
            <a:pPr indent="-384048" lvl="0" marL="384048" rtl="0" algn="l">
              <a:lnSpc>
                <a:spcPct val="94000"/>
              </a:lnSpc>
              <a:spcBef>
                <a:spcPts val="1200"/>
              </a:spcBef>
              <a:spcAft>
                <a:spcPts val="0"/>
              </a:spcAft>
              <a:buClr>
                <a:schemeClr val="dk2"/>
              </a:buClr>
              <a:buSzPts val="2400"/>
              <a:buChar char="■"/>
            </a:pPr>
            <a:r>
              <a:rPr lang="en-US" sz="2400"/>
              <a:t>React elements are </a:t>
            </a:r>
            <a:r>
              <a:rPr i="1" lang="en-US" sz="2400"/>
              <a:t>immutable</a:t>
            </a:r>
            <a:endParaRPr/>
          </a:p>
          <a:p>
            <a:pPr indent="-384048" lvl="0" marL="384048" rtl="0" algn="l">
              <a:lnSpc>
                <a:spcPct val="94000"/>
              </a:lnSpc>
              <a:spcBef>
                <a:spcPts val="1200"/>
              </a:spcBef>
              <a:spcAft>
                <a:spcPts val="0"/>
              </a:spcAft>
              <a:buClr>
                <a:schemeClr val="dk2"/>
              </a:buClr>
              <a:buSzPts val="2400"/>
              <a:buChar char="■"/>
            </a:pPr>
            <a:r>
              <a:rPr lang="en-US" sz="2400"/>
              <a:t>React elements are returned by components</a:t>
            </a:r>
            <a:endParaRPr/>
          </a:p>
        </p:txBody>
      </p:sp>
      <p:pic>
        <p:nvPicPr>
          <p:cNvPr id="272" name="Google Shape;272;p12"/>
          <p:cNvPicPr preferRelativeResize="0"/>
          <p:nvPr/>
        </p:nvPicPr>
        <p:blipFill rotWithShape="1">
          <a:blip r:embed="rId3">
            <a:alphaModFix/>
          </a:blip>
          <a:srcRect b="0" l="0" r="0" t="0"/>
          <a:stretch/>
        </p:blipFill>
        <p:spPr>
          <a:xfrm>
            <a:off x="1371600" y="4615641"/>
            <a:ext cx="8948480" cy="1097973"/>
          </a:xfrm>
          <a:prstGeom prst="rect">
            <a:avLst/>
          </a:prstGeom>
          <a:noFill/>
          <a:ln>
            <a:noFill/>
          </a:ln>
        </p:spPr>
      </p:pic>
      <p:sp>
        <p:nvSpPr>
          <p:cNvPr id="273" name="Google Shape;273;p12"/>
          <p:cNvSpPr/>
          <p:nvPr/>
        </p:nvSpPr>
        <p:spPr>
          <a:xfrm>
            <a:off x="9311640" y="5867400"/>
            <a:ext cx="1996440" cy="99060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Libre Franklin"/>
                <a:ea typeface="Libre Franklin"/>
                <a:cs typeface="Libre Franklin"/>
                <a:sym typeface="Libre Franklin"/>
              </a:rPr>
              <a:t>JSX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r>
              <a:rPr lang="en-US"/>
              <a:t>PART 3</a:t>
            </a:r>
            <a:br>
              <a:rPr lang="en-US"/>
            </a:br>
            <a:r>
              <a:rPr lang="en-US"/>
              <a:t>CLASSES AND FUNCTIONS</a:t>
            </a:r>
            <a:endParaRPr/>
          </a:p>
        </p:txBody>
      </p:sp>
      <p:sp>
        <p:nvSpPr>
          <p:cNvPr id="279" name="Google Shape;279;p1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10 minutes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283" name="Shape 283"/>
        <p:cNvGrpSpPr/>
        <p:nvPr/>
      </p:nvGrpSpPr>
      <p:grpSpPr>
        <a:xfrm>
          <a:off x="0" y="0"/>
          <a:ext cx="0" cy="0"/>
          <a:chOff x="0" y="0"/>
          <a:chExt cx="0" cy="0"/>
        </a:xfrm>
      </p:grpSpPr>
      <p:sp>
        <p:nvSpPr>
          <p:cNvPr id="284" name="Google Shape;284;ge167e6156a_1_0"/>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PROPS, STATE, CHILDREN</a:t>
            </a:r>
            <a:endParaRPr/>
          </a:p>
        </p:txBody>
      </p:sp>
      <p:sp>
        <p:nvSpPr>
          <p:cNvPr id="285" name="Google Shape;285;ge167e6156a_1_0"/>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e167e6156a_0_3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Props</a:t>
            </a:r>
            <a:endParaRPr/>
          </a:p>
        </p:txBody>
      </p:sp>
      <p:pic>
        <p:nvPicPr>
          <p:cNvPr id="291" name="Google Shape;291;ge167e6156a_0_310"/>
          <p:cNvPicPr preferRelativeResize="0"/>
          <p:nvPr/>
        </p:nvPicPr>
        <p:blipFill rotWithShape="1">
          <a:blip r:embed="rId3">
            <a:alphaModFix/>
          </a:blip>
          <a:srcRect b="0" l="0" r="0" t="0"/>
          <a:stretch/>
        </p:blipFill>
        <p:spPr>
          <a:xfrm>
            <a:off x="1036990" y="1837790"/>
            <a:ext cx="2605359" cy="3866684"/>
          </a:xfrm>
          <a:prstGeom prst="rect">
            <a:avLst/>
          </a:prstGeom>
          <a:noFill/>
          <a:ln>
            <a:noFill/>
          </a:ln>
        </p:spPr>
      </p:pic>
      <p:pic>
        <p:nvPicPr>
          <p:cNvPr id="292" name="Google Shape;292;ge167e6156a_0_310"/>
          <p:cNvPicPr preferRelativeResize="0"/>
          <p:nvPr/>
        </p:nvPicPr>
        <p:blipFill rotWithShape="1">
          <a:blip r:embed="rId4">
            <a:alphaModFix/>
          </a:blip>
          <a:srcRect b="0" l="0" r="0" t="0"/>
          <a:stretch/>
        </p:blipFill>
        <p:spPr>
          <a:xfrm>
            <a:off x="4479326" y="1837790"/>
            <a:ext cx="3562350" cy="3848100"/>
          </a:xfrm>
          <a:prstGeom prst="rect">
            <a:avLst/>
          </a:prstGeom>
          <a:noFill/>
          <a:ln>
            <a:noFill/>
          </a:ln>
        </p:spPr>
      </p:pic>
      <p:pic>
        <p:nvPicPr>
          <p:cNvPr id="293" name="Google Shape;293;ge167e6156a_0_310"/>
          <p:cNvPicPr preferRelativeResize="0"/>
          <p:nvPr/>
        </p:nvPicPr>
        <p:blipFill rotWithShape="1">
          <a:blip r:embed="rId5">
            <a:alphaModFix/>
          </a:blip>
          <a:srcRect b="0" l="0" r="0" t="0"/>
          <a:stretch/>
        </p:blipFill>
        <p:spPr>
          <a:xfrm>
            <a:off x="8878652" y="1950185"/>
            <a:ext cx="3162300" cy="3886200"/>
          </a:xfrm>
          <a:prstGeom prst="rect">
            <a:avLst/>
          </a:prstGeom>
          <a:noFill/>
          <a:ln>
            <a:noFill/>
          </a:ln>
        </p:spPr>
      </p:pic>
      <p:cxnSp>
        <p:nvCxnSpPr>
          <p:cNvPr id="294" name="Google Shape;294;ge167e6156a_0_310"/>
          <p:cNvCxnSpPr/>
          <p:nvPr/>
        </p:nvCxnSpPr>
        <p:spPr>
          <a:xfrm>
            <a:off x="5102261" y="2502091"/>
            <a:ext cx="2390400" cy="2782500"/>
          </a:xfrm>
          <a:prstGeom prst="straightConnector1">
            <a:avLst/>
          </a:prstGeom>
          <a:noFill/>
          <a:ln cap="flat" cmpd="sng" w="9525">
            <a:solidFill>
              <a:schemeClr val="accent1"/>
            </a:solidFill>
            <a:prstDash val="solid"/>
            <a:round/>
            <a:headEnd len="sm" w="sm" type="none"/>
            <a:tailEnd len="sm" w="sm" type="none"/>
          </a:ln>
        </p:spPr>
      </p:cxnSp>
      <p:cxnSp>
        <p:nvCxnSpPr>
          <p:cNvPr id="295" name="Google Shape;295;ge167e6156a_0_310"/>
          <p:cNvCxnSpPr/>
          <p:nvPr/>
        </p:nvCxnSpPr>
        <p:spPr>
          <a:xfrm flipH="1">
            <a:off x="5598667" y="2502091"/>
            <a:ext cx="1998600" cy="2898000"/>
          </a:xfrm>
          <a:prstGeom prst="straightConnector1">
            <a:avLst/>
          </a:prstGeom>
          <a:noFill/>
          <a:ln cap="flat" cmpd="sng" w="9525">
            <a:solidFill>
              <a:schemeClr val="accent1"/>
            </a:solidFill>
            <a:prstDash val="solid"/>
            <a:round/>
            <a:headEnd len="sm" w="sm" type="none"/>
            <a:tailEnd len="sm" w="sm" type="none"/>
          </a:ln>
        </p:spPr>
      </p:cxnSp>
      <p:sp>
        <p:nvSpPr>
          <p:cNvPr id="296" name="Google Shape;296;ge167e6156a_0_310"/>
          <p:cNvSpPr txBox="1"/>
          <p:nvPr/>
        </p:nvSpPr>
        <p:spPr>
          <a:xfrm>
            <a:off x="1036990" y="6034865"/>
            <a:ext cx="607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Libre Franklin"/>
                <a:ea typeface="Libre Franklin"/>
                <a:cs typeface="Libre Franklin"/>
                <a:sym typeface="Libre Franklin"/>
                <a:hlinkClick r:id="rId6">
                  <a:extLst>
                    <a:ext uri="{A12FA001-AC4F-418D-AE19-62706E023703}">
                      <ahyp:hlinkClr val="tx"/>
                    </a:ext>
                  </a:extLst>
                </a:hlinkClick>
              </a:rPr>
              <a:t>https://www.kirupa.com</a:t>
            </a:r>
            <a:endParaRPr b="0" i="0" sz="1800" u="none" cap="none" strike="noStrike">
              <a:solidFill>
                <a:schemeClr val="dk1"/>
              </a:solidFill>
              <a:latin typeface="Libre Franklin"/>
              <a:ea typeface="Libre Franklin"/>
              <a:cs typeface="Libre Franklin"/>
              <a:sym typeface="Libre Franklin"/>
            </a:endParaRPr>
          </a:p>
        </p:txBody>
      </p:sp>
      <p:sp>
        <p:nvSpPr>
          <p:cNvPr id="297" name="Google Shape;297;ge167e6156a_0_310"/>
          <p:cNvSpPr txBox="1"/>
          <p:nvPr/>
        </p:nvSpPr>
        <p:spPr>
          <a:xfrm>
            <a:off x="4631377" y="595760"/>
            <a:ext cx="61038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Libre Franklin"/>
                <a:ea typeface="Libre Franklin"/>
                <a:cs typeface="Libre Franklin"/>
                <a:sym typeface="Libre Franklin"/>
              </a:rPr>
              <a:t>&lt;App </a:t>
            </a:r>
            <a:r>
              <a:rPr b="1" i="0" lang="en-US" sz="3200" u="none" cap="none" strike="noStrike">
                <a:solidFill>
                  <a:srgbClr val="FF0000"/>
                </a:solidFill>
                <a:latin typeface="Libre Franklin"/>
                <a:ea typeface="Libre Franklin"/>
                <a:cs typeface="Libre Franklin"/>
                <a:sym typeface="Libre Franklin"/>
              </a:rPr>
              <a:t>name</a:t>
            </a:r>
            <a:r>
              <a:rPr b="1" i="0" lang="en-US" sz="3200" u="none" cap="none" strike="noStrike">
                <a:solidFill>
                  <a:schemeClr val="dk1"/>
                </a:solidFill>
                <a:latin typeface="Libre Franklin"/>
                <a:ea typeface="Libre Franklin"/>
                <a:cs typeface="Libre Franklin"/>
                <a:sym typeface="Libre Franklin"/>
              </a:rPr>
              <a:t> = ”John" </a:t>
            </a:r>
            <a:r>
              <a:rPr b="1" i="0" lang="en-US" sz="3200" u="none" cap="none" strike="noStrike">
                <a:solidFill>
                  <a:srgbClr val="FF0000"/>
                </a:solidFill>
                <a:latin typeface="Libre Franklin"/>
                <a:ea typeface="Libre Franklin"/>
                <a:cs typeface="Libre Franklin"/>
                <a:sym typeface="Libre Franklin"/>
              </a:rPr>
              <a:t>city</a:t>
            </a:r>
            <a:r>
              <a:rPr b="1" i="0" lang="en-US" sz="3200" u="none" cap="none" strike="noStrike">
                <a:solidFill>
                  <a:schemeClr val="dk1"/>
                </a:solidFill>
                <a:latin typeface="Libre Franklin"/>
                <a:ea typeface="Libre Franklin"/>
                <a:cs typeface="Libre Franklin"/>
                <a:sym typeface="Libre Franklin"/>
              </a:rPr>
              <a:t>=”NYC"&gt;</a:t>
            </a:r>
            <a:endParaRPr b="0" i="0" sz="1400" u="none" cap="none" strike="noStrike">
              <a:solidFill>
                <a:srgbClr val="000000"/>
              </a:solidFill>
              <a:latin typeface="Arial"/>
              <a:ea typeface="Arial"/>
              <a:cs typeface="Arial"/>
              <a:sym typeface="Arial"/>
            </a:endParaRPr>
          </a:p>
        </p:txBody>
      </p:sp>
      <p:sp>
        <p:nvSpPr>
          <p:cNvPr id="298" name="Google Shape;298;ge167e6156a_0_310"/>
          <p:cNvSpPr/>
          <p:nvPr/>
        </p:nvSpPr>
        <p:spPr>
          <a:xfrm>
            <a:off x="8833809" y="6049093"/>
            <a:ext cx="2139000" cy="90270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Read-only / immutable</a:t>
            </a:r>
            <a:endParaRPr b="0" i="0" sz="1400" u="none" cap="none" strike="noStrike">
              <a:solidFill>
                <a:srgbClr val="000000"/>
              </a:solidFill>
              <a:latin typeface="Arial"/>
              <a:ea typeface="Arial"/>
              <a:cs typeface="Arial"/>
              <a:sym typeface="Arial"/>
            </a:endParaRPr>
          </a:p>
        </p:txBody>
      </p:sp>
      <p:sp>
        <p:nvSpPr>
          <p:cNvPr id="299" name="Google Shape;299;ge167e6156a_0_310"/>
          <p:cNvSpPr/>
          <p:nvPr/>
        </p:nvSpPr>
        <p:spPr>
          <a:xfrm>
            <a:off x="6178646" y="6034867"/>
            <a:ext cx="2139000" cy="90270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Optional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e167e6156a_0_405"/>
          <p:cNvSpPr txBox="1"/>
          <p:nvPr>
            <p:ph type="title"/>
          </p:nvPr>
        </p:nvSpPr>
        <p:spPr>
          <a:xfrm>
            <a:off x="1371600" y="685800"/>
            <a:ext cx="101955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State holds information about a component (class)</a:t>
            </a:r>
            <a:endParaRPr/>
          </a:p>
        </p:txBody>
      </p:sp>
      <p:sp>
        <p:nvSpPr>
          <p:cNvPr id="306" name="Google Shape;306;ge167e6156a_0_40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The </a:t>
            </a:r>
            <a:r>
              <a:rPr b="1" lang="en-US"/>
              <a:t>state</a:t>
            </a:r>
            <a:r>
              <a:rPr lang="en-US"/>
              <a:t> is specific to a component. It is an </a:t>
            </a:r>
            <a:r>
              <a:rPr b="1" lang="en-US"/>
              <a:t>object (</a:t>
            </a:r>
            <a:r>
              <a:rPr b="1" i="1" lang="en-US"/>
              <a:t>written with an object literal) </a:t>
            </a:r>
            <a:r>
              <a:rPr b="1" lang="en-US"/>
              <a:t> </a:t>
            </a:r>
            <a:r>
              <a:rPr lang="en-US"/>
              <a:t>that holds information that can change over the lifetime of a component </a:t>
            </a:r>
            <a:endParaRPr/>
          </a:p>
          <a:p>
            <a:pPr indent="-384048" lvl="0" marL="384048" rtl="0" algn="l">
              <a:lnSpc>
                <a:spcPct val="94000"/>
              </a:lnSpc>
              <a:spcBef>
                <a:spcPts val="1200"/>
              </a:spcBef>
              <a:spcAft>
                <a:spcPts val="0"/>
              </a:spcAft>
              <a:buClr>
                <a:schemeClr val="dk2"/>
              </a:buClr>
              <a:buSzPts val="2000"/>
              <a:buChar char="■"/>
            </a:pPr>
            <a:r>
              <a:rPr b="1" lang="en-US"/>
              <a:t>Examples </a:t>
            </a:r>
            <a:endParaRPr/>
          </a:p>
        </p:txBody>
      </p:sp>
      <p:sp>
        <p:nvSpPr>
          <p:cNvPr id="307" name="Google Shape;307;ge167e6156a_0_405"/>
          <p:cNvSpPr/>
          <p:nvPr/>
        </p:nvSpPr>
        <p:spPr>
          <a:xfrm>
            <a:off x="9903342" y="1194229"/>
            <a:ext cx="2139000" cy="90270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Changes over time</a:t>
            </a:r>
            <a:endParaRPr b="0" i="0" sz="1400" u="none" cap="none" strike="noStrike">
              <a:solidFill>
                <a:srgbClr val="000000"/>
              </a:solidFill>
              <a:latin typeface="Arial"/>
              <a:ea typeface="Arial"/>
              <a:cs typeface="Arial"/>
              <a:sym typeface="Arial"/>
            </a:endParaRPr>
          </a:p>
        </p:txBody>
      </p:sp>
      <p:sp>
        <p:nvSpPr>
          <p:cNvPr id="308" name="Google Shape;308;ge167e6156a_0_405"/>
          <p:cNvSpPr/>
          <p:nvPr/>
        </p:nvSpPr>
        <p:spPr>
          <a:xfrm>
            <a:off x="9903342" y="177372"/>
            <a:ext cx="2139000" cy="90270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Optional</a:t>
            </a:r>
            <a:endParaRPr b="0" i="0" sz="1400" u="none" cap="none" strike="noStrike">
              <a:solidFill>
                <a:srgbClr val="000000"/>
              </a:solidFill>
              <a:latin typeface="Arial"/>
              <a:ea typeface="Arial"/>
              <a:cs typeface="Arial"/>
              <a:sym typeface="Arial"/>
            </a:endParaRPr>
          </a:p>
        </p:txBody>
      </p:sp>
      <p:pic>
        <p:nvPicPr>
          <p:cNvPr id="309" name="Google Shape;309;ge167e6156a_0_405"/>
          <p:cNvPicPr preferRelativeResize="0"/>
          <p:nvPr/>
        </p:nvPicPr>
        <p:blipFill rotWithShape="1">
          <a:blip r:embed="rId3">
            <a:alphaModFix/>
          </a:blip>
          <a:srcRect b="0" l="0" r="0" t="0"/>
          <a:stretch/>
        </p:blipFill>
        <p:spPr>
          <a:xfrm>
            <a:off x="1853176" y="3427036"/>
            <a:ext cx="1818754" cy="2261318"/>
          </a:xfrm>
          <a:prstGeom prst="rect">
            <a:avLst/>
          </a:prstGeom>
          <a:noFill/>
          <a:ln>
            <a:noFill/>
          </a:ln>
        </p:spPr>
      </p:pic>
      <p:pic>
        <p:nvPicPr>
          <p:cNvPr id="310" name="Google Shape;310;ge167e6156a_0_405"/>
          <p:cNvPicPr preferRelativeResize="0"/>
          <p:nvPr/>
        </p:nvPicPr>
        <p:blipFill rotWithShape="1">
          <a:blip r:embed="rId4">
            <a:alphaModFix/>
          </a:blip>
          <a:srcRect b="0" l="0" r="0" t="0"/>
          <a:stretch/>
        </p:blipFill>
        <p:spPr>
          <a:xfrm>
            <a:off x="4481446" y="3422315"/>
            <a:ext cx="2718486" cy="1508760"/>
          </a:xfrm>
          <a:prstGeom prst="rect">
            <a:avLst/>
          </a:prstGeom>
          <a:noFill/>
          <a:ln>
            <a:noFill/>
          </a:ln>
        </p:spPr>
      </p:pic>
      <p:pic>
        <p:nvPicPr>
          <p:cNvPr id="311" name="Google Shape;311;ge167e6156a_0_405"/>
          <p:cNvPicPr preferRelativeResize="0"/>
          <p:nvPr/>
        </p:nvPicPr>
        <p:blipFill rotWithShape="1">
          <a:blip r:embed="rId5">
            <a:alphaModFix/>
          </a:blip>
          <a:srcRect b="0" l="0" r="0" t="0"/>
          <a:stretch/>
        </p:blipFill>
        <p:spPr>
          <a:xfrm>
            <a:off x="7791015" y="3422315"/>
            <a:ext cx="3663363" cy="2316093"/>
          </a:xfrm>
          <a:prstGeom prst="rect">
            <a:avLst/>
          </a:prstGeom>
          <a:noFill/>
          <a:ln>
            <a:noFill/>
          </a:ln>
        </p:spPr>
      </p:pic>
      <p:sp>
        <p:nvSpPr>
          <p:cNvPr id="312" name="Google Shape;312;ge167e6156a_0_405"/>
          <p:cNvSpPr txBox="1"/>
          <p:nvPr/>
        </p:nvSpPr>
        <p:spPr>
          <a:xfrm>
            <a:off x="1853176" y="5981700"/>
            <a:ext cx="18189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The name is the current state</a:t>
            </a:r>
            <a:endParaRPr b="0" i="0" sz="1400" u="none" cap="none" strike="noStrike">
              <a:solidFill>
                <a:srgbClr val="000000"/>
              </a:solidFill>
              <a:latin typeface="Arial"/>
              <a:ea typeface="Arial"/>
              <a:cs typeface="Arial"/>
              <a:sym typeface="Arial"/>
            </a:endParaRPr>
          </a:p>
        </p:txBody>
      </p:sp>
      <p:sp>
        <p:nvSpPr>
          <p:cNvPr id="313" name="Google Shape;313;ge167e6156a_0_405"/>
          <p:cNvSpPr txBox="1"/>
          <p:nvPr/>
        </p:nvSpPr>
        <p:spPr>
          <a:xfrm>
            <a:off x="4481446" y="5981700"/>
            <a:ext cx="27186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The value of the counter is the current state</a:t>
            </a:r>
            <a:endParaRPr b="0" i="0" sz="1400" u="none" cap="none" strike="noStrike">
              <a:solidFill>
                <a:srgbClr val="000000"/>
              </a:solidFill>
              <a:latin typeface="Arial"/>
              <a:ea typeface="Arial"/>
              <a:cs typeface="Arial"/>
              <a:sym typeface="Arial"/>
            </a:endParaRPr>
          </a:p>
        </p:txBody>
      </p:sp>
      <p:sp>
        <p:nvSpPr>
          <p:cNvPr id="314" name="Google Shape;314;ge167e6156a_0_405"/>
          <p:cNvSpPr txBox="1"/>
          <p:nvPr/>
        </p:nvSpPr>
        <p:spPr>
          <a:xfrm>
            <a:off x="7681845" y="6093275"/>
            <a:ext cx="433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The todo list is the current state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e167e6156a_0_4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What’s children?</a:t>
            </a:r>
            <a:endParaRPr/>
          </a:p>
        </p:txBody>
      </p:sp>
      <p:sp>
        <p:nvSpPr>
          <p:cNvPr id="321" name="Google Shape;321;ge167e6156a_0_422"/>
          <p:cNvSpPr txBox="1"/>
          <p:nvPr>
            <p:ph idx="1" type="body"/>
          </p:nvPr>
        </p:nvSpPr>
        <p:spPr>
          <a:xfrm>
            <a:off x="1371600" y="1493520"/>
            <a:ext cx="4846200" cy="52425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1800"/>
              <a:buNone/>
            </a:pPr>
            <a:r>
              <a:rPr lang="en-US" sz="1800">
                <a:latin typeface="Courier New"/>
                <a:ea typeface="Courier New"/>
                <a:cs typeface="Courier New"/>
                <a:sym typeface="Courier New"/>
              </a:rPr>
              <a:t>&lt;Tile&gt;</a:t>
            </a:r>
            <a:endParaRPr/>
          </a:p>
          <a:p>
            <a:pPr indent="0" lvl="0" marL="0" rtl="0" algn="l">
              <a:lnSpc>
                <a:spcPct val="94000"/>
              </a:lnSpc>
              <a:spcBef>
                <a:spcPts val="1200"/>
              </a:spcBef>
              <a:spcAft>
                <a:spcPts val="0"/>
              </a:spcAft>
              <a:buClr>
                <a:schemeClr val="dk2"/>
              </a:buClr>
              <a:buSzPts val="1800"/>
              <a:buNone/>
            </a:pPr>
            <a:r>
              <a:rPr lang="en-US" sz="1800">
                <a:latin typeface="Courier New"/>
                <a:ea typeface="Courier New"/>
                <a:cs typeface="Courier New"/>
                <a:sym typeface="Courier New"/>
              </a:rPr>
              <a:t>	&lt;Card&gt; … &lt;/Card&gt;</a:t>
            </a:r>
            <a:endParaRPr/>
          </a:p>
          <a:p>
            <a:pPr indent="0" lvl="0" marL="0" rtl="0" algn="l">
              <a:lnSpc>
                <a:spcPct val="94000"/>
              </a:lnSpc>
              <a:spcBef>
                <a:spcPts val="1200"/>
              </a:spcBef>
              <a:spcAft>
                <a:spcPts val="0"/>
              </a:spcAft>
              <a:buClr>
                <a:schemeClr val="dk2"/>
              </a:buClr>
              <a:buSzPts val="1800"/>
              <a:buNone/>
            </a:pPr>
            <a:r>
              <a:rPr lang="en-US" sz="1800">
                <a:latin typeface="Courier New"/>
                <a:ea typeface="Courier New"/>
                <a:cs typeface="Courier New"/>
                <a:sym typeface="Courier New"/>
              </a:rPr>
              <a:t>&lt;/Tile&gt;</a:t>
            </a:r>
            <a:endParaRPr/>
          </a:p>
          <a:p>
            <a:pPr indent="0" lvl="0" marL="0" rtl="0" algn="l">
              <a:lnSpc>
                <a:spcPct val="94000"/>
              </a:lnSpc>
              <a:spcBef>
                <a:spcPts val="1200"/>
              </a:spcBef>
              <a:spcAft>
                <a:spcPts val="0"/>
              </a:spcAft>
              <a:buClr>
                <a:schemeClr val="dk2"/>
              </a:buClr>
              <a:buSzPts val="1800"/>
              <a:buNone/>
            </a:pPr>
            <a:r>
              <a:t/>
            </a:r>
            <a:endParaRPr sz="1800">
              <a:latin typeface="Courier New"/>
              <a:ea typeface="Courier New"/>
              <a:cs typeface="Courier New"/>
              <a:sym typeface="Courier New"/>
            </a:endParaRPr>
          </a:p>
          <a:p>
            <a:pPr indent="0" lvl="0" marL="0" rtl="0" algn="l">
              <a:lnSpc>
                <a:spcPct val="94000"/>
              </a:lnSpc>
              <a:spcBef>
                <a:spcPts val="1200"/>
              </a:spcBef>
              <a:spcAft>
                <a:spcPts val="0"/>
              </a:spcAft>
              <a:buClr>
                <a:schemeClr val="dk2"/>
              </a:buClr>
              <a:buSzPts val="1800"/>
              <a:buNone/>
            </a:pPr>
            <a:r>
              <a:rPr lang="en-US" sz="1800">
                <a:latin typeface="Courier New"/>
                <a:ea typeface="Courier New"/>
                <a:cs typeface="Courier New"/>
                <a:sym typeface="Courier New"/>
              </a:rPr>
              <a:t>// Card is a children of Tile</a:t>
            </a:r>
            <a:endParaRPr/>
          </a:p>
          <a:p>
            <a:pPr indent="0" lvl="0" marL="0" rtl="0" algn="l">
              <a:lnSpc>
                <a:spcPct val="94000"/>
              </a:lnSpc>
              <a:spcBef>
                <a:spcPts val="120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lang="en-US"/>
              <a:t>You use </a:t>
            </a:r>
            <a:r>
              <a:rPr lang="en-US">
                <a:solidFill>
                  <a:srgbClr val="FF0000"/>
                </a:solidFill>
              </a:rPr>
              <a:t>(this.)props.children </a:t>
            </a:r>
            <a:r>
              <a:rPr lang="en-US"/>
              <a:t>on components that represent ‘generic boxes’ and that ‘don’t know their children ahead of time’</a:t>
            </a:r>
            <a:endParaRPr/>
          </a:p>
          <a:p>
            <a:pPr indent="-384048" lvl="0" marL="384048" rtl="0" algn="l">
              <a:lnSpc>
                <a:spcPct val="94000"/>
              </a:lnSpc>
              <a:spcBef>
                <a:spcPts val="1200"/>
              </a:spcBef>
              <a:spcAft>
                <a:spcPts val="0"/>
              </a:spcAft>
              <a:buClr>
                <a:schemeClr val="dk2"/>
              </a:buClr>
              <a:buSzPts val="2000"/>
              <a:buChar char="■"/>
            </a:pPr>
            <a:r>
              <a:rPr lang="en-US"/>
              <a:t>(this.)props.children is used to display </a:t>
            </a:r>
            <a:r>
              <a:rPr lang="en-US">
                <a:solidFill>
                  <a:srgbClr val="FF0000"/>
                </a:solidFill>
              </a:rPr>
              <a:t>whatever you include between the opening and closing tags </a:t>
            </a:r>
            <a:r>
              <a:rPr lang="en-US"/>
              <a:t>when invoking a component</a:t>
            </a:r>
            <a:endParaRPr/>
          </a:p>
        </p:txBody>
      </p:sp>
      <p:pic>
        <p:nvPicPr>
          <p:cNvPr id="322" name="Google Shape;322;ge167e6156a_0_422"/>
          <p:cNvPicPr preferRelativeResize="0"/>
          <p:nvPr/>
        </p:nvPicPr>
        <p:blipFill rotWithShape="1">
          <a:blip r:embed="rId3">
            <a:alphaModFix/>
          </a:blip>
          <a:srcRect b="0" l="0" r="0" t="0"/>
          <a:stretch/>
        </p:blipFill>
        <p:spPr>
          <a:xfrm>
            <a:off x="6444615" y="1752600"/>
            <a:ext cx="5429250" cy="464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t/>
            </a:r>
            <a:endParaRPr/>
          </a:p>
        </p:txBody>
      </p:sp>
      <p:pic>
        <p:nvPicPr>
          <p:cNvPr id="328" name="Google Shape;328;p17"/>
          <p:cNvPicPr preferRelativeResize="0"/>
          <p:nvPr>
            <p:ph idx="1" type="body"/>
          </p:nvPr>
        </p:nvPicPr>
        <p:blipFill rotWithShape="1">
          <a:blip r:embed="rId3">
            <a:alphaModFix/>
          </a:blip>
          <a:srcRect b="0" l="0" r="0" t="0"/>
          <a:stretch/>
        </p:blipFill>
        <p:spPr>
          <a:xfrm>
            <a:off x="756169" y="839093"/>
            <a:ext cx="11329151" cy="5089267"/>
          </a:xfrm>
          <a:prstGeom prst="rect">
            <a:avLst/>
          </a:prstGeom>
          <a:noFill/>
          <a:ln>
            <a:noFill/>
          </a:ln>
        </p:spPr>
      </p:pic>
      <p:sp>
        <p:nvSpPr>
          <p:cNvPr id="329" name="Google Shape;329;p17"/>
          <p:cNvSpPr txBox="1"/>
          <p:nvPr/>
        </p:nvSpPr>
        <p:spPr>
          <a:xfrm>
            <a:off x="762000" y="6111240"/>
            <a:ext cx="49987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Libre Franklin"/>
                <a:ea typeface="Libre Franklin"/>
                <a:cs typeface="Libre Franklin"/>
                <a:sym typeface="Libre Franklin"/>
                <a:hlinkClick r:id="rId4">
                  <a:extLst>
                    <a:ext uri="{A12FA001-AC4F-418D-AE19-62706E023703}">
                      <ahyp:hlinkClr val="tx"/>
                    </a:ext>
                  </a:extLst>
                </a:hlinkClick>
              </a:rPr>
              <a:t>https://i.stack.imgur.com/wqvF2.png</a:t>
            </a:r>
            <a:r>
              <a:rPr b="0" i="0" lang="en-US" sz="1800" u="none" cap="none" strike="noStrike">
                <a:solidFill>
                  <a:schemeClr val="dk1"/>
                </a:solidFill>
                <a:latin typeface="Libre Franklin"/>
                <a:ea typeface="Libre Franklin"/>
                <a:cs typeface="Libre Franklin"/>
                <a:sym typeface="Libre Franklin"/>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333" name="Shape 333"/>
        <p:cNvGrpSpPr/>
        <p:nvPr/>
      </p:nvGrpSpPr>
      <p:grpSpPr>
        <a:xfrm>
          <a:off x="0" y="0"/>
          <a:ext cx="0" cy="0"/>
          <a:chOff x="0" y="0"/>
          <a:chExt cx="0" cy="0"/>
        </a:xfrm>
      </p:grpSpPr>
      <p:sp>
        <p:nvSpPr>
          <p:cNvPr id="334" name="Google Shape;334;p22"/>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CLASSES</a:t>
            </a:r>
            <a:endParaRPr/>
          </a:p>
        </p:txBody>
      </p:sp>
      <p:sp>
        <p:nvSpPr>
          <p:cNvPr id="335" name="Google Shape;335;p22"/>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e167e6156a_0_6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Classes</a:t>
            </a:r>
            <a:endParaRPr/>
          </a:p>
        </p:txBody>
      </p:sp>
      <p:sp>
        <p:nvSpPr>
          <p:cNvPr id="342" name="Google Shape;342;ge167e6156a_0_66"/>
          <p:cNvSpPr txBox="1"/>
          <p:nvPr>
            <p:ph idx="1" type="body"/>
          </p:nvPr>
        </p:nvSpPr>
        <p:spPr>
          <a:xfrm>
            <a:off x="1549775" y="16383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Render (required): This method returns the JSX element to be displayed by the class. It runs whenever the component's view updates.</a:t>
            </a:r>
            <a:endParaRPr sz="2400">
              <a:solidFill>
                <a:schemeClr val="dk1"/>
              </a:solidFill>
              <a:latin typeface="Arial"/>
              <a:ea typeface="Arial"/>
              <a:cs typeface="Arial"/>
              <a:sym typeface="Arial"/>
            </a:endParaRPr>
          </a:p>
          <a:p>
            <a:pPr indent="-384048" lvl="0" marL="384048"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Properties (optional): They are arguments passed into the component from its parent components. They cannot be changed by the component.</a:t>
            </a:r>
            <a:endParaRPr sz="2400">
              <a:solidFill>
                <a:schemeClr val="dk1"/>
              </a:solidFill>
              <a:latin typeface="Arial"/>
              <a:ea typeface="Arial"/>
              <a:cs typeface="Arial"/>
              <a:sym typeface="Arial"/>
            </a:endParaRPr>
          </a:p>
          <a:p>
            <a:pPr indent="-384048" lvl="0" marL="384048"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State (optional): They only exist within the components. Changing them causes the component to update.</a:t>
            </a:r>
            <a:endParaRPr sz="2400">
              <a:solidFill>
                <a:schemeClr val="dk1"/>
              </a:solidFill>
              <a:latin typeface="Arial"/>
              <a:ea typeface="Arial"/>
              <a:cs typeface="Arial"/>
              <a:sym typeface="Arial"/>
            </a:endParaRPr>
          </a:p>
          <a:p>
            <a:pPr indent="-384048" lvl="0" marL="384048"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Children (optional): Components nested inside the parent's JSX tags</a:t>
            </a:r>
            <a:endParaRPr sz="2400">
              <a:solidFill>
                <a:schemeClr val="dk1"/>
              </a:solidFill>
              <a:latin typeface="Arial"/>
              <a:ea typeface="Arial"/>
              <a:cs typeface="Arial"/>
              <a:sym typeface="Arial"/>
            </a:endParaRPr>
          </a:p>
          <a:p>
            <a:pPr indent="-384048" lvl="0" marL="384048"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Besides </a:t>
            </a:r>
            <a:r>
              <a:rPr i="1" lang="en-US" sz="2400">
                <a:solidFill>
                  <a:schemeClr val="dk1"/>
                </a:solidFill>
                <a:latin typeface="Arial"/>
                <a:ea typeface="Arial"/>
                <a:cs typeface="Arial"/>
                <a:sym typeface="Arial"/>
              </a:rPr>
              <a:t>render()</a:t>
            </a:r>
            <a:r>
              <a:rPr lang="en-US" sz="2400">
                <a:solidFill>
                  <a:schemeClr val="dk1"/>
                </a:solidFill>
                <a:latin typeface="Arial"/>
                <a:ea typeface="Arial"/>
                <a:cs typeface="Arial"/>
                <a:sym typeface="Arial"/>
              </a:rPr>
              <a:t>, class can include a constructor, lifecycle method calls and other additional methods.</a:t>
            </a:r>
            <a:endParaRPr b="1" sz="2400"/>
          </a:p>
        </p:txBody>
      </p:sp>
      <p:pic>
        <p:nvPicPr>
          <p:cNvPr id="343" name="Google Shape;343;ge167e6156a_0_66"/>
          <p:cNvPicPr preferRelativeResize="0"/>
          <p:nvPr/>
        </p:nvPicPr>
        <p:blipFill rotWithShape="1">
          <a:blip r:embed="rId3">
            <a:alphaModFix/>
          </a:blip>
          <a:srcRect b="0" l="0" r="0" t="0"/>
          <a:stretch/>
        </p:blipFill>
        <p:spPr>
          <a:xfrm>
            <a:off x="7928400" y="91500"/>
            <a:ext cx="3924843" cy="154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e167e6156a_0_8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How are different components rendered?</a:t>
            </a:r>
            <a:endParaRPr/>
          </a:p>
        </p:txBody>
      </p:sp>
      <p:sp>
        <p:nvSpPr>
          <p:cNvPr id="350" name="Google Shape;350;ge167e6156a_0_8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200"/>
              </a:spcAft>
              <a:buSzPts val="1800"/>
              <a:buNone/>
            </a:pPr>
            <a:r>
              <a:t/>
            </a:r>
            <a:endParaRPr/>
          </a:p>
        </p:txBody>
      </p:sp>
      <p:pic>
        <p:nvPicPr>
          <p:cNvPr id="351" name="Google Shape;351;ge167e6156a_0_86"/>
          <p:cNvPicPr preferRelativeResize="0"/>
          <p:nvPr/>
        </p:nvPicPr>
        <p:blipFill rotWithShape="1">
          <a:blip r:embed="rId3">
            <a:alphaModFix/>
          </a:blip>
          <a:srcRect b="0" l="0" r="0" t="0"/>
          <a:stretch/>
        </p:blipFill>
        <p:spPr>
          <a:xfrm>
            <a:off x="1371600" y="2098750"/>
            <a:ext cx="6156425" cy="4542850"/>
          </a:xfrm>
          <a:prstGeom prst="rect">
            <a:avLst/>
          </a:prstGeom>
          <a:noFill/>
          <a:ln>
            <a:noFill/>
          </a:ln>
        </p:spPr>
      </p:pic>
      <p:sp>
        <p:nvSpPr>
          <p:cNvPr id="352" name="Google Shape;352;ge167e6156a_0_86"/>
          <p:cNvSpPr/>
          <p:nvPr/>
        </p:nvSpPr>
        <p:spPr>
          <a:xfrm>
            <a:off x="1619925" y="4044950"/>
            <a:ext cx="1212600" cy="446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Learning objectives</a:t>
            </a:r>
            <a:endParaRPr/>
          </a:p>
        </p:txBody>
      </p:sp>
      <p:sp>
        <p:nvSpPr>
          <p:cNvPr id="203" name="Google Shape;203;p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400"/>
              <a:buChar char="■"/>
            </a:pPr>
            <a:r>
              <a:rPr lang="en-US" sz="2400"/>
              <a:t>TNTs will be able to describe the purpose of a React component</a:t>
            </a:r>
            <a:endParaRPr/>
          </a:p>
          <a:p>
            <a:pPr indent="-384048" lvl="0" marL="384048" rtl="0" algn="l">
              <a:lnSpc>
                <a:spcPct val="94000"/>
              </a:lnSpc>
              <a:spcBef>
                <a:spcPts val="1200"/>
              </a:spcBef>
              <a:spcAft>
                <a:spcPts val="0"/>
              </a:spcAft>
              <a:buClr>
                <a:schemeClr val="dk2"/>
              </a:buClr>
              <a:buSzPts val="2400"/>
              <a:buChar char="■"/>
            </a:pPr>
            <a:r>
              <a:rPr lang="en-US" sz="2400"/>
              <a:t>TNTs will understand how a component's key methods function</a:t>
            </a:r>
            <a:endParaRPr/>
          </a:p>
          <a:p>
            <a:pPr indent="-384048" lvl="0" marL="384048" rtl="0" algn="l">
              <a:lnSpc>
                <a:spcPct val="94000"/>
              </a:lnSpc>
              <a:spcBef>
                <a:spcPts val="1200"/>
              </a:spcBef>
              <a:spcAft>
                <a:spcPts val="0"/>
              </a:spcAft>
              <a:buClr>
                <a:schemeClr val="dk2"/>
              </a:buClr>
              <a:buSzPts val="2400"/>
              <a:buChar char="■"/>
            </a:pPr>
            <a:r>
              <a:rPr lang="en-US" sz="2400"/>
              <a:t>TNTs will practice building components</a:t>
            </a:r>
            <a:endParaRPr/>
          </a:p>
          <a:p>
            <a:pPr indent="-231648" lvl="0" marL="384048" rtl="0" algn="l">
              <a:lnSpc>
                <a:spcPct val="94000"/>
              </a:lnSpc>
              <a:spcBef>
                <a:spcPts val="1200"/>
              </a:spcBef>
              <a:spcAft>
                <a:spcPts val="0"/>
              </a:spcAft>
              <a:buClr>
                <a:schemeClr val="dk2"/>
              </a:buClr>
              <a:buSzPts val="2400"/>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e167e6156a_0_4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Rendering several components</a:t>
            </a:r>
            <a:endParaRPr/>
          </a:p>
        </p:txBody>
      </p:sp>
      <p:sp>
        <p:nvSpPr>
          <p:cNvPr id="359" name="Google Shape;359;ge167e6156a_0_42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200"/>
              </a:spcAft>
              <a:buSzPts val="1800"/>
              <a:buNone/>
            </a:pPr>
            <a:r>
              <a:t/>
            </a:r>
            <a:endParaRPr/>
          </a:p>
        </p:txBody>
      </p:sp>
      <p:pic>
        <p:nvPicPr>
          <p:cNvPr id="360" name="Google Shape;360;ge167e6156a_0_429"/>
          <p:cNvPicPr preferRelativeResize="0"/>
          <p:nvPr/>
        </p:nvPicPr>
        <p:blipFill rotWithShape="1">
          <a:blip r:embed="rId3">
            <a:alphaModFix/>
          </a:blip>
          <a:srcRect b="0" l="0" r="0" t="0"/>
          <a:stretch/>
        </p:blipFill>
        <p:spPr>
          <a:xfrm>
            <a:off x="1371601" y="2286000"/>
            <a:ext cx="5469751" cy="4312075"/>
          </a:xfrm>
          <a:prstGeom prst="rect">
            <a:avLst/>
          </a:prstGeom>
          <a:noFill/>
          <a:ln>
            <a:noFill/>
          </a:ln>
        </p:spPr>
      </p:pic>
      <p:sp>
        <p:nvSpPr>
          <p:cNvPr id="361" name="Google Shape;361;ge167e6156a_0_429"/>
          <p:cNvSpPr/>
          <p:nvPr/>
        </p:nvSpPr>
        <p:spPr>
          <a:xfrm>
            <a:off x="2512350" y="4976150"/>
            <a:ext cx="1212600" cy="446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e167e6156a_1_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Using state correctly – Use setState</a:t>
            </a:r>
            <a:endParaRPr/>
          </a:p>
        </p:txBody>
      </p:sp>
      <p:sp>
        <p:nvSpPr>
          <p:cNvPr id="367" name="Google Shape;367;ge167e6156a_1_5"/>
          <p:cNvSpPr txBox="1"/>
          <p:nvPr>
            <p:ph idx="1" type="body"/>
          </p:nvPr>
        </p:nvSpPr>
        <p:spPr>
          <a:xfrm>
            <a:off x="1371600" y="1939775"/>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Read infos here: </a:t>
            </a:r>
            <a:r>
              <a:rPr lang="en-US" u="sng">
                <a:solidFill>
                  <a:schemeClr val="hlink"/>
                </a:solidFill>
                <a:hlinkClick r:id="rId3"/>
              </a:rPr>
              <a:t>https://reactjs.org/docs/state-and-lifecycle.html#state-updates-may-be-asynchronous</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descr="A screenshot of a cell phone&#10;&#10;Description automatically generated" id="368" name="Google Shape;368;ge167e6156a_1_5"/>
          <p:cNvPicPr preferRelativeResize="0"/>
          <p:nvPr/>
        </p:nvPicPr>
        <p:blipFill rotWithShape="1">
          <a:blip r:embed="rId4">
            <a:alphaModFix/>
          </a:blip>
          <a:srcRect b="0" l="0" r="0" t="0"/>
          <a:stretch/>
        </p:blipFill>
        <p:spPr>
          <a:xfrm>
            <a:off x="1503406" y="3041822"/>
            <a:ext cx="7668693" cy="3581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e167e6156a_1_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00000"/>
              <a:buFont typeface="Libre Franklin"/>
              <a:buNone/>
            </a:pPr>
            <a:r>
              <a:rPr lang="en-US"/>
              <a:t>Using state correctly – Do not use this.props and this.state inside setState </a:t>
            </a:r>
            <a:endParaRPr/>
          </a:p>
        </p:txBody>
      </p:sp>
      <p:pic>
        <p:nvPicPr>
          <p:cNvPr descr="A screenshot of a cell phone&#10;&#10;Description automatically generated" id="374" name="Google Shape;374;ge167e6156a_1_11"/>
          <p:cNvPicPr preferRelativeResize="0"/>
          <p:nvPr>
            <p:ph idx="1" type="body"/>
          </p:nvPr>
        </p:nvPicPr>
        <p:blipFill rotWithShape="1">
          <a:blip r:embed="rId3">
            <a:alphaModFix/>
          </a:blip>
          <a:srcRect b="0" l="0" r="0" t="0"/>
          <a:stretch/>
        </p:blipFill>
        <p:spPr>
          <a:xfrm>
            <a:off x="1219200" y="2171700"/>
            <a:ext cx="6514800" cy="4412400"/>
          </a:xfrm>
          <a:prstGeom prst="rect">
            <a:avLst/>
          </a:prstGeom>
          <a:noFill/>
          <a:ln>
            <a:noFill/>
          </a:ln>
        </p:spPr>
      </p:pic>
      <p:sp>
        <p:nvSpPr>
          <p:cNvPr id="375" name="Google Shape;375;ge167e6156a_1_11"/>
          <p:cNvSpPr/>
          <p:nvPr/>
        </p:nvSpPr>
        <p:spPr>
          <a:xfrm>
            <a:off x="8833883" y="2652327"/>
            <a:ext cx="2645400" cy="148590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Asynchronous changes and access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379" name="Shape 379"/>
        <p:cNvGrpSpPr/>
        <p:nvPr/>
      </p:nvGrpSpPr>
      <p:grpSpPr>
        <a:xfrm>
          <a:off x="0" y="0"/>
          <a:ext cx="0" cy="0"/>
          <a:chOff x="0" y="0"/>
          <a:chExt cx="0" cy="0"/>
        </a:xfrm>
      </p:grpSpPr>
      <p:sp>
        <p:nvSpPr>
          <p:cNvPr id="380" name="Google Shape;380;p2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FUNCTIONS</a:t>
            </a:r>
            <a:endParaRPr/>
          </a:p>
        </p:txBody>
      </p:sp>
      <p:sp>
        <p:nvSpPr>
          <p:cNvPr id="381" name="Google Shape;381;p2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e167e6156a_0_9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Functions</a:t>
            </a:r>
            <a:endParaRPr/>
          </a:p>
        </p:txBody>
      </p:sp>
      <p:sp>
        <p:nvSpPr>
          <p:cNvPr id="388" name="Google Shape;388;ge167e6156a_0_93"/>
          <p:cNvSpPr txBox="1"/>
          <p:nvPr>
            <p:ph idx="1" type="body"/>
          </p:nvPr>
        </p:nvSpPr>
        <p:spPr>
          <a:xfrm>
            <a:off x="1549775" y="1638300"/>
            <a:ext cx="9601200" cy="3581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Originally simple, stateless components; expected to return the JSX element to be displayed.</a:t>
            </a:r>
            <a:endParaRPr sz="2400">
              <a:solidFill>
                <a:schemeClr val="dk1"/>
              </a:solidFill>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Properties (optional): These arguments are passed in from the component's parent similarly to passing parameters to a function. They cannot be changed in the component.</a:t>
            </a:r>
            <a:endParaRPr sz="2400">
              <a:solidFill>
                <a:schemeClr val="dk1"/>
              </a:solidFill>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UseState: A hook function that returns a state variable, giving function components a way to manipulate a state the way class components do</a:t>
            </a:r>
            <a:endParaRPr sz="2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e167e6156a_0_10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t/>
            </a:r>
            <a:endParaRPr/>
          </a:p>
        </p:txBody>
      </p:sp>
      <p:sp>
        <p:nvSpPr>
          <p:cNvPr id="395" name="Google Shape;395;ge167e6156a_0_10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200"/>
              </a:spcAft>
              <a:buSzPts val="1800"/>
              <a:buNone/>
            </a:pPr>
            <a:r>
              <a:t/>
            </a:r>
            <a:endParaRPr/>
          </a:p>
        </p:txBody>
      </p:sp>
      <p:pic>
        <p:nvPicPr>
          <p:cNvPr id="396" name="Google Shape;396;ge167e6156a_0_101"/>
          <p:cNvPicPr preferRelativeResize="0"/>
          <p:nvPr/>
        </p:nvPicPr>
        <p:blipFill rotWithShape="1">
          <a:blip r:embed="rId3">
            <a:alphaModFix/>
          </a:blip>
          <a:srcRect b="0" l="0" r="0" t="0"/>
          <a:stretch/>
        </p:blipFill>
        <p:spPr>
          <a:xfrm>
            <a:off x="1249250" y="685800"/>
            <a:ext cx="9441951" cy="556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6"/>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r>
              <a:rPr lang="en-US"/>
              <a:t>PART 4</a:t>
            </a:r>
            <a:br>
              <a:rPr lang="en-US"/>
            </a:br>
            <a:r>
              <a:rPr lang="en-US"/>
              <a:t>REACT COMPONENT LIFECYCLE</a:t>
            </a:r>
            <a:endParaRPr/>
          </a:p>
        </p:txBody>
      </p:sp>
      <p:sp>
        <p:nvSpPr>
          <p:cNvPr id="402" name="Google Shape;402;p26"/>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5 minutes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How does React work?</a:t>
            </a:r>
            <a:endParaRPr/>
          </a:p>
        </p:txBody>
      </p:sp>
      <p:pic>
        <p:nvPicPr>
          <p:cNvPr id="409" name="Google Shape;409;p27"/>
          <p:cNvPicPr preferRelativeResize="0"/>
          <p:nvPr>
            <p:ph idx="1" type="body"/>
          </p:nvPr>
        </p:nvPicPr>
        <p:blipFill rotWithShape="1">
          <a:blip r:embed="rId3">
            <a:alphaModFix/>
          </a:blip>
          <a:srcRect b="0" l="0" r="0" t="0"/>
          <a:stretch/>
        </p:blipFill>
        <p:spPr>
          <a:xfrm>
            <a:off x="2623236" y="1642745"/>
            <a:ext cx="7097927" cy="4351338"/>
          </a:xfrm>
          <a:prstGeom prst="rect">
            <a:avLst/>
          </a:prstGeom>
          <a:noFill/>
          <a:ln>
            <a:noFill/>
          </a:ln>
        </p:spPr>
      </p:pic>
      <p:sp>
        <p:nvSpPr>
          <p:cNvPr id="410" name="Google Shape;410;p27"/>
          <p:cNvSpPr txBox="1"/>
          <p:nvPr/>
        </p:nvSpPr>
        <p:spPr>
          <a:xfrm>
            <a:off x="2560320" y="5994083"/>
            <a:ext cx="716084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Libre Franklin"/>
                <a:ea typeface="Libre Franklin"/>
                <a:cs typeface="Libre Franklin"/>
                <a:sym typeface="Libre Franklin"/>
                <a:hlinkClick r:id="rId4">
                  <a:extLst>
                    <a:ext uri="{A12FA001-AC4F-418D-AE19-62706E023703}">
                      <ahyp:hlinkClr val="tx"/>
                    </a:ext>
                  </a:extLst>
                </a:hlinkClick>
              </a:rPr>
              <a:t>https://jsforall.com/reactjs/how-to-create-react-app-2019-how-virtual-dom-component-work</a:t>
            </a:r>
            <a:r>
              <a:rPr b="0" i="0" lang="en-US" sz="1800" u="none" cap="none" strike="noStrike">
                <a:solidFill>
                  <a:schemeClr val="dk1"/>
                </a:solidFill>
                <a:latin typeface="Libre Franklin"/>
                <a:ea typeface="Libre Franklin"/>
                <a:cs typeface="Libre Franklin"/>
                <a:sym typeface="Libre Franklin"/>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React Component Lifecycle Diagram</a:t>
            </a:r>
            <a:endParaRPr/>
          </a:p>
        </p:txBody>
      </p:sp>
      <p:sp>
        <p:nvSpPr>
          <p:cNvPr id="417" name="Google Shape;417;p2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US"/>
              <a:t>https://projects.wojtekmaj.pl/react-lifecycle-methods-diagram/</a:t>
            </a:r>
            <a:endParaRPr/>
          </a:p>
        </p:txBody>
      </p:sp>
      <p:pic>
        <p:nvPicPr>
          <p:cNvPr id="418" name="Google Shape;418;p28"/>
          <p:cNvPicPr preferRelativeResize="0"/>
          <p:nvPr/>
        </p:nvPicPr>
        <p:blipFill rotWithShape="1">
          <a:blip r:embed="rId3">
            <a:alphaModFix/>
          </a:blip>
          <a:srcRect b="0" l="0" r="0" t="0"/>
          <a:stretch/>
        </p:blipFill>
        <p:spPr>
          <a:xfrm>
            <a:off x="960120" y="1428750"/>
            <a:ext cx="10887075" cy="4962525"/>
          </a:xfrm>
          <a:prstGeom prst="rect">
            <a:avLst/>
          </a:prstGeom>
          <a:noFill/>
          <a:ln>
            <a:noFill/>
          </a:ln>
        </p:spPr>
      </p:pic>
      <p:sp>
        <p:nvSpPr>
          <p:cNvPr id="419" name="Google Shape;419;p28"/>
          <p:cNvSpPr txBox="1"/>
          <p:nvPr/>
        </p:nvSpPr>
        <p:spPr>
          <a:xfrm>
            <a:off x="960120" y="6391275"/>
            <a:ext cx="79400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Libre Franklin"/>
                <a:ea typeface="Libre Franklin"/>
                <a:cs typeface="Libre Franklin"/>
                <a:sym typeface="Libre Franklin"/>
                <a:hlinkClick r:id="rId4">
                  <a:extLst>
                    <a:ext uri="{A12FA001-AC4F-418D-AE19-62706E023703}">
                      <ahyp:hlinkClr val="tx"/>
                    </a:ext>
                  </a:extLst>
                </a:hlinkClick>
              </a:rPr>
              <a:t>https://programmingwithmosh.com/javascript/react-lifecycle-methods</a:t>
            </a:r>
            <a:r>
              <a:rPr b="0" i="0" lang="en-US" sz="1800" u="none" cap="none" strike="noStrike">
                <a:solidFill>
                  <a:schemeClr val="dk1"/>
                </a:solidFill>
                <a:latin typeface="Libre Franklin"/>
                <a:ea typeface="Libre Franklin"/>
                <a:cs typeface="Libre Franklin"/>
                <a:sym typeface="Libre Franklin"/>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React Component Lifecycle functions</a:t>
            </a:r>
            <a:endParaRPr/>
          </a:p>
        </p:txBody>
      </p:sp>
      <p:sp>
        <p:nvSpPr>
          <p:cNvPr id="426" name="Google Shape;426;p2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b="1" lang="en-US">
                <a:latin typeface="Arial"/>
                <a:ea typeface="Arial"/>
                <a:cs typeface="Arial"/>
                <a:sym typeface="Arial"/>
              </a:rPr>
              <a:t>Mounting</a:t>
            </a:r>
            <a:r>
              <a:rPr lang="en-US">
                <a:latin typeface="Arial"/>
                <a:ea typeface="Arial"/>
                <a:cs typeface="Arial"/>
                <a:sym typeface="Arial"/>
              </a:rPr>
              <a:t> is the process of rendering a component to the DOM for the first time</a:t>
            </a:r>
            <a:endParaRPr/>
          </a:p>
          <a:p>
            <a:pPr indent="-384048" lvl="0" marL="384048" rtl="0" algn="l">
              <a:lnSpc>
                <a:spcPct val="94000"/>
              </a:lnSpc>
              <a:spcBef>
                <a:spcPts val="1200"/>
              </a:spcBef>
              <a:spcAft>
                <a:spcPts val="0"/>
              </a:spcAft>
              <a:buClr>
                <a:schemeClr val="dk2"/>
              </a:buClr>
              <a:buSzPts val="2000"/>
              <a:buChar char="■"/>
            </a:pPr>
            <a:r>
              <a:rPr b="1" lang="en-US">
                <a:latin typeface="Arial"/>
                <a:ea typeface="Arial"/>
                <a:cs typeface="Arial"/>
                <a:sym typeface="Arial"/>
              </a:rPr>
              <a:t>Unmounting </a:t>
            </a:r>
            <a:r>
              <a:rPr lang="en-US">
                <a:latin typeface="Arial"/>
                <a:ea typeface="Arial"/>
                <a:cs typeface="Arial"/>
                <a:sym typeface="Arial"/>
              </a:rPr>
              <a:t>is the process of removing a component from the DOM</a:t>
            </a:r>
            <a:endParaRPr/>
          </a:p>
          <a:p>
            <a:pPr indent="-384048" lvl="0" marL="384048" rtl="0" algn="l">
              <a:lnSpc>
                <a:spcPct val="94000"/>
              </a:lnSpc>
              <a:spcBef>
                <a:spcPts val="1200"/>
              </a:spcBef>
              <a:spcAft>
                <a:spcPts val="0"/>
              </a:spcAft>
              <a:buClr>
                <a:schemeClr val="dk2"/>
              </a:buClr>
              <a:buSzPts val="2000"/>
              <a:buChar char="■"/>
            </a:pPr>
            <a:r>
              <a:rPr lang="en-US">
                <a:latin typeface="Arial"/>
                <a:ea typeface="Arial"/>
                <a:cs typeface="Arial"/>
                <a:sym typeface="Arial"/>
              </a:rPr>
              <a:t>Other lifecycle functions</a:t>
            </a:r>
            <a:endParaRPr/>
          </a:p>
          <a:p>
            <a:pPr indent="-257048" lvl="0" marL="384048" rtl="0" algn="l">
              <a:lnSpc>
                <a:spcPct val="94000"/>
              </a:lnSpc>
              <a:spcBef>
                <a:spcPts val="1200"/>
              </a:spcBef>
              <a:spcAft>
                <a:spcPts val="0"/>
              </a:spcAft>
              <a:buClr>
                <a:schemeClr val="dk2"/>
              </a:buClr>
              <a:buSzPts val="2000"/>
              <a:buNone/>
            </a:pPr>
            <a:r>
              <a:t/>
            </a:r>
            <a:endParaRPr>
              <a:latin typeface="Arial"/>
              <a:ea typeface="Arial"/>
              <a:cs typeface="Arial"/>
              <a:sym typeface="Arial"/>
            </a:endParaRPr>
          </a:p>
          <a:p>
            <a:pPr indent="-384048" lvl="1" marL="914400" rtl="0" algn="l">
              <a:lnSpc>
                <a:spcPct val="94000"/>
              </a:lnSpc>
              <a:spcBef>
                <a:spcPts val="700"/>
              </a:spcBef>
              <a:spcAft>
                <a:spcPts val="0"/>
              </a:spcAft>
              <a:buClr>
                <a:schemeClr val="dk2"/>
              </a:buClr>
              <a:buSzPts val="2000"/>
              <a:buChar char="–"/>
            </a:pPr>
            <a:r>
              <a:rPr i="0" lang="en-US">
                <a:latin typeface="Arial"/>
                <a:ea typeface="Arial"/>
                <a:cs typeface="Arial"/>
                <a:sym typeface="Arial"/>
              </a:rPr>
              <a:t>The </a:t>
            </a:r>
            <a:r>
              <a:rPr b="1" i="0" lang="en-US">
                <a:latin typeface="Arial"/>
                <a:ea typeface="Arial"/>
                <a:cs typeface="Arial"/>
                <a:sym typeface="Arial"/>
              </a:rPr>
              <a:t>componentDidMount() </a:t>
            </a:r>
            <a:r>
              <a:rPr i="0" lang="en-US">
                <a:latin typeface="Arial"/>
                <a:ea typeface="Arial"/>
                <a:cs typeface="Arial"/>
                <a:sym typeface="Arial"/>
              </a:rPr>
              <a:t>method runs after the component output has been rendered to the DOM. This is a good place to set up things</a:t>
            </a:r>
            <a:endParaRPr/>
          </a:p>
          <a:p>
            <a:pPr indent="-384048" lvl="1" marL="914400" rtl="0" algn="l">
              <a:lnSpc>
                <a:spcPct val="94000"/>
              </a:lnSpc>
              <a:spcBef>
                <a:spcPts val="700"/>
              </a:spcBef>
              <a:spcAft>
                <a:spcPts val="0"/>
              </a:spcAft>
              <a:buClr>
                <a:schemeClr val="dk2"/>
              </a:buClr>
              <a:buSzPts val="2000"/>
              <a:buChar char="–"/>
            </a:pPr>
            <a:r>
              <a:rPr i="0" lang="en-US">
                <a:latin typeface="Arial"/>
                <a:ea typeface="Arial"/>
                <a:cs typeface="Arial"/>
                <a:sym typeface="Arial"/>
              </a:rPr>
              <a:t>The</a:t>
            </a:r>
            <a:r>
              <a:rPr b="1" i="0" lang="en-US">
                <a:latin typeface="Arial"/>
                <a:ea typeface="Arial"/>
                <a:cs typeface="Arial"/>
                <a:sym typeface="Arial"/>
              </a:rPr>
              <a:t> componentWillUnmount() </a:t>
            </a:r>
            <a:r>
              <a:rPr i="0" lang="en-US">
                <a:latin typeface="Arial"/>
                <a:ea typeface="Arial"/>
                <a:cs typeface="Arial"/>
                <a:sym typeface="Arial"/>
              </a:rPr>
              <a:t>method</a:t>
            </a:r>
            <a:r>
              <a:rPr b="1" i="0" lang="en-US">
                <a:latin typeface="Arial"/>
                <a:ea typeface="Arial"/>
                <a:cs typeface="Arial"/>
                <a:sym typeface="Arial"/>
              </a:rPr>
              <a:t> </a:t>
            </a:r>
            <a:r>
              <a:rPr i="0" lang="en-US">
                <a:latin typeface="Arial"/>
                <a:ea typeface="Arial"/>
                <a:cs typeface="Arial"/>
                <a:sym typeface="Arial"/>
              </a:rPr>
              <a:t>runs when we do not need a component anymore. This is a good place to clear things 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1</a:t>
            </a:r>
            <a:br>
              <a:rPr lang="en-US"/>
            </a:br>
            <a:r>
              <a:rPr lang="en-US"/>
              <a:t>REACT OVERVIEW</a:t>
            </a:r>
            <a:endParaRPr/>
          </a:p>
        </p:txBody>
      </p:sp>
      <p:sp>
        <p:nvSpPr>
          <p:cNvPr id="209" name="Google Shape;209;p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5 minutes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e167e6156a_1_17"/>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5</a:t>
            </a:r>
            <a:br>
              <a:rPr lang="en-US"/>
            </a:br>
            <a:r>
              <a:rPr lang="en-US"/>
              <a:t>DISCUSSIONS</a:t>
            </a:r>
            <a:endParaRPr/>
          </a:p>
        </p:txBody>
      </p:sp>
      <p:sp>
        <p:nvSpPr>
          <p:cNvPr id="432" name="Google Shape;432;ge167e6156a_1_17"/>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30 minutes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e167e6156a_1_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Discussion 1 -10 min</a:t>
            </a:r>
            <a:endParaRPr/>
          </a:p>
        </p:txBody>
      </p:sp>
      <p:sp>
        <p:nvSpPr>
          <p:cNvPr id="438" name="Google Shape;438;ge167e6156a_1_2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800"/>
              <a:buChar char="■"/>
            </a:pPr>
            <a:r>
              <a:rPr lang="en-US" sz="2800"/>
              <a:t>As a group</a:t>
            </a:r>
            <a:endParaRPr/>
          </a:p>
          <a:p>
            <a:pPr indent="-384048" lvl="0" marL="384048" rtl="0" algn="l">
              <a:lnSpc>
                <a:spcPct val="94000"/>
              </a:lnSpc>
              <a:spcBef>
                <a:spcPts val="1200"/>
              </a:spcBef>
              <a:spcAft>
                <a:spcPts val="0"/>
              </a:spcAft>
              <a:buClr>
                <a:schemeClr val="dk2"/>
              </a:buClr>
              <a:buSzPts val="2800"/>
              <a:buChar char="■"/>
            </a:pPr>
            <a:r>
              <a:rPr lang="en-US" sz="2800"/>
              <a:t>Choose a web site and share examples of potential </a:t>
            </a:r>
            <a:r>
              <a:rPr b="1" lang="en-US" sz="2800"/>
              <a:t>stateful, stateless and reusable components</a:t>
            </a:r>
            <a:r>
              <a:rPr lang="en-US" sz="2800"/>
              <a:t> you observe</a:t>
            </a:r>
            <a:endParaRPr sz="2800"/>
          </a:p>
          <a:p>
            <a:pPr indent="-384048" lvl="0" marL="384048" rtl="0" algn="l">
              <a:lnSpc>
                <a:spcPct val="94000"/>
              </a:lnSpc>
              <a:spcBef>
                <a:spcPts val="1200"/>
              </a:spcBef>
              <a:spcAft>
                <a:spcPts val="0"/>
              </a:spcAft>
              <a:buClr>
                <a:schemeClr val="dk2"/>
              </a:buClr>
              <a:buSzPts val="2800"/>
              <a:buChar char="■"/>
            </a:pPr>
            <a:r>
              <a:rPr lang="en-US" sz="2800"/>
              <a:t>Report back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e167e6156a_1_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Discussion 2 - 10 min</a:t>
            </a:r>
            <a:endParaRPr/>
          </a:p>
        </p:txBody>
      </p:sp>
      <p:sp>
        <p:nvSpPr>
          <p:cNvPr id="444" name="Google Shape;444;ge167e6156a_1_2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fontScale="85000" lnSpcReduction="20000"/>
          </a:bodyPr>
          <a:lstStyle/>
          <a:p>
            <a:pPr indent="-370712" lvl="0" marL="384048" rtl="0" algn="l">
              <a:lnSpc>
                <a:spcPct val="94000"/>
              </a:lnSpc>
              <a:spcBef>
                <a:spcPts val="0"/>
              </a:spcBef>
              <a:spcAft>
                <a:spcPts val="0"/>
              </a:spcAft>
              <a:buClr>
                <a:schemeClr val="dk2"/>
              </a:buClr>
              <a:buSzPct val="100000"/>
              <a:buChar char="■"/>
            </a:pPr>
            <a:r>
              <a:rPr lang="en-US" sz="2800"/>
              <a:t>As a group</a:t>
            </a:r>
            <a:endParaRPr/>
          </a:p>
          <a:p>
            <a:pPr indent="-370712" lvl="0" marL="384048" rtl="0" algn="l">
              <a:lnSpc>
                <a:spcPct val="94000"/>
              </a:lnSpc>
              <a:spcBef>
                <a:spcPts val="1200"/>
              </a:spcBef>
              <a:spcAft>
                <a:spcPts val="0"/>
              </a:spcAft>
              <a:buClr>
                <a:schemeClr val="dk2"/>
              </a:buClr>
              <a:buSzPct val="100000"/>
              <a:buChar char="■"/>
            </a:pPr>
            <a:r>
              <a:rPr lang="en-US" sz="2800"/>
              <a:t>Imagine your daily schedule as a set of components, e.g., Wake up, Exercise, Breakfast, .... </a:t>
            </a:r>
            <a:endParaRPr/>
          </a:p>
          <a:p>
            <a:pPr indent="-370712" lvl="0" marL="384048" rtl="0" algn="l">
              <a:lnSpc>
                <a:spcPct val="94000"/>
              </a:lnSpc>
              <a:spcBef>
                <a:spcPts val="1200"/>
              </a:spcBef>
              <a:spcAft>
                <a:spcPts val="0"/>
              </a:spcAft>
              <a:buClr>
                <a:schemeClr val="dk2"/>
              </a:buClr>
              <a:buSzPct val="100000"/>
              <a:buChar char="■"/>
            </a:pPr>
            <a:r>
              <a:rPr lang="en-US" sz="2800"/>
              <a:t>What might be examples of: </a:t>
            </a:r>
            <a:r>
              <a:rPr b="1" lang="en-US" sz="2800"/>
              <a:t>stateless</a:t>
            </a:r>
            <a:r>
              <a:rPr lang="en-US" sz="2800"/>
              <a:t> and </a:t>
            </a:r>
            <a:r>
              <a:rPr b="1" lang="en-US" sz="2800"/>
              <a:t>stateful</a:t>
            </a:r>
            <a:r>
              <a:rPr lang="en-US" sz="2800"/>
              <a:t> components?</a:t>
            </a:r>
            <a:endParaRPr/>
          </a:p>
          <a:p>
            <a:pPr indent="-370712" lvl="0" marL="384048" rtl="0" algn="l">
              <a:lnSpc>
                <a:spcPct val="94000"/>
              </a:lnSpc>
              <a:spcBef>
                <a:spcPts val="1200"/>
              </a:spcBef>
              <a:spcAft>
                <a:spcPts val="0"/>
              </a:spcAft>
              <a:buClr>
                <a:schemeClr val="dk2"/>
              </a:buClr>
              <a:buSzPct val="100000"/>
              <a:buChar char="■"/>
            </a:pPr>
            <a:r>
              <a:rPr lang="en-US" sz="2800"/>
              <a:t>Component </a:t>
            </a:r>
            <a:r>
              <a:rPr b="1" lang="en-US" sz="2800"/>
              <a:t>properties</a:t>
            </a:r>
            <a:r>
              <a:rPr lang="en-US" sz="2800"/>
              <a:t> vs. </a:t>
            </a:r>
            <a:r>
              <a:rPr b="1" lang="en-US" sz="2800"/>
              <a:t>state?</a:t>
            </a:r>
            <a:endParaRPr sz="2800"/>
          </a:p>
          <a:p>
            <a:pPr indent="-370712" lvl="0" marL="384048" rtl="0" algn="l">
              <a:lnSpc>
                <a:spcPct val="94000"/>
              </a:lnSpc>
              <a:spcBef>
                <a:spcPts val="1200"/>
              </a:spcBef>
              <a:spcAft>
                <a:spcPts val="0"/>
              </a:spcAft>
              <a:buClr>
                <a:schemeClr val="dk2"/>
              </a:buClr>
              <a:buSzPct val="100000"/>
              <a:buChar char="■"/>
            </a:pPr>
            <a:r>
              <a:rPr b="1" lang="en-US" sz="2800"/>
              <a:t>Reusable</a:t>
            </a:r>
            <a:r>
              <a:rPr lang="en-US" sz="2800"/>
              <a:t> components?</a:t>
            </a:r>
            <a:endParaRPr/>
          </a:p>
          <a:p>
            <a:pPr indent="-370712" lvl="0" marL="384048" rtl="0" algn="l">
              <a:lnSpc>
                <a:spcPct val="94000"/>
              </a:lnSpc>
              <a:spcBef>
                <a:spcPts val="1200"/>
              </a:spcBef>
              <a:spcAft>
                <a:spcPts val="0"/>
              </a:spcAft>
              <a:buClr>
                <a:schemeClr val="dk2"/>
              </a:buClr>
              <a:buSzPct val="100000"/>
              <a:buChar char="■"/>
            </a:pPr>
            <a:r>
              <a:rPr lang="en-US" sz="2800"/>
              <a:t>Components made up of other components (</a:t>
            </a:r>
            <a:r>
              <a:rPr b="1" lang="en-US" sz="2800"/>
              <a:t>composition</a:t>
            </a:r>
            <a:r>
              <a:rPr lang="en-US" sz="2800"/>
              <a:t>)?</a:t>
            </a:r>
            <a:endParaRPr sz="2800"/>
          </a:p>
          <a:p>
            <a:pPr indent="-370712" lvl="0" marL="384048" rtl="0" algn="l">
              <a:lnSpc>
                <a:spcPct val="94000"/>
              </a:lnSpc>
              <a:spcBef>
                <a:spcPts val="1200"/>
              </a:spcBef>
              <a:spcAft>
                <a:spcPts val="0"/>
              </a:spcAft>
              <a:buSzPct val="100000"/>
              <a:buChar char="■"/>
            </a:pPr>
            <a:r>
              <a:rPr lang="en-US" sz="2800"/>
              <a:t>Report back</a:t>
            </a:r>
            <a:endParaRPr sz="2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6</a:t>
            </a:r>
            <a:br>
              <a:rPr lang="en-US"/>
            </a:br>
            <a:r>
              <a:rPr lang="en-US"/>
              <a:t>MY TNT EXAMPLE</a:t>
            </a:r>
            <a:endParaRPr/>
          </a:p>
        </p:txBody>
      </p:sp>
      <p:sp>
        <p:nvSpPr>
          <p:cNvPr id="450" name="Google Shape;450;p3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r">
              <a:lnSpc>
                <a:spcPct val="112000"/>
              </a:lnSpc>
              <a:spcBef>
                <a:spcPts val="0"/>
              </a:spcBef>
              <a:spcAft>
                <a:spcPts val="0"/>
              </a:spcAft>
              <a:buClr>
                <a:schemeClr val="lt2"/>
              </a:buClr>
              <a:buSzPct val="100000"/>
              <a:buNone/>
            </a:pPr>
            <a:r>
              <a:rPr lang="en-US"/>
              <a:t>10 minutes</a:t>
            </a:r>
            <a:endParaRPr/>
          </a:p>
          <a:p>
            <a:pPr indent="0" lvl="0" marL="0" rtl="0" algn="r">
              <a:lnSpc>
                <a:spcPct val="112000"/>
              </a:lnSpc>
              <a:spcBef>
                <a:spcPts val="0"/>
              </a:spcBef>
              <a:spcAft>
                <a:spcPts val="0"/>
              </a:spcAft>
              <a:buClr>
                <a:schemeClr val="lt2"/>
              </a:buClr>
              <a:buSzPct val="100000"/>
              <a:buNone/>
            </a:pPr>
            <a:r>
              <a:rPr lang="en-US" u="sng">
                <a:solidFill>
                  <a:schemeClr val="hlink"/>
                </a:solidFill>
                <a:hlinkClick r:id="rId3"/>
              </a:rPr>
              <a:t>https://github.com/tnt-summer-academy/Exercises/tree/main/Week_2/ENG2.1-myTNT</a:t>
            </a:r>
            <a:endParaRPr/>
          </a:p>
          <a:p>
            <a:pPr indent="0" lvl="0" marL="0" rtl="0" algn="r">
              <a:lnSpc>
                <a:spcPct val="112000"/>
              </a:lnSpc>
              <a:spcBef>
                <a:spcPts val="0"/>
              </a:spcBef>
              <a:spcAft>
                <a:spcPts val="0"/>
              </a:spcAft>
              <a:buClr>
                <a:schemeClr val="lt2"/>
              </a:buClr>
              <a:buSzPct val="100000"/>
              <a:buNone/>
            </a:pPr>
            <a:r>
              <a:rPr lang="en-US"/>
              <a:t>In VSCode do npm install and then npm start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My TNT Exercise</a:t>
            </a:r>
            <a:endParaRPr/>
          </a:p>
        </p:txBody>
      </p:sp>
      <p:pic>
        <p:nvPicPr>
          <p:cNvPr id="456" name="Google Shape;456;p31"/>
          <p:cNvPicPr preferRelativeResize="0"/>
          <p:nvPr/>
        </p:nvPicPr>
        <p:blipFill rotWithShape="1">
          <a:blip r:embed="rId3">
            <a:alphaModFix/>
          </a:blip>
          <a:srcRect b="0" l="0" r="0" t="0"/>
          <a:stretch/>
        </p:blipFill>
        <p:spPr>
          <a:xfrm>
            <a:off x="5233619" y="2468880"/>
            <a:ext cx="6628596" cy="3291840"/>
          </a:xfrm>
          <a:prstGeom prst="rect">
            <a:avLst/>
          </a:prstGeom>
          <a:noFill/>
          <a:ln>
            <a:noFill/>
          </a:ln>
        </p:spPr>
      </p:pic>
      <p:sp>
        <p:nvSpPr>
          <p:cNvPr id="457" name="Google Shape;457;p31"/>
          <p:cNvSpPr/>
          <p:nvPr/>
        </p:nvSpPr>
        <p:spPr>
          <a:xfrm>
            <a:off x="6598920" y="472440"/>
            <a:ext cx="4678680" cy="1699260"/>
          </a:xfrm>
          <a:prstGeom prst="ellipse">
            <a:avLst/>
          </a:prstGeom>
          <a:solidFill>
            <a:schemeClr val="accent1"/>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a:ea typeface="Libre Franklin"/>
                <a:cs typeface="Libre Franklin"/>
                <a:sym typeface="Libre Franklin"/>
              </a:rPr>
              <a:t>Let’s explore the code. Let’s start with card!</a:t>
            </a:r>
            <a:endParaRPr b="0" i="0" sz="1400" u="none" cap="none" strike="noStrike">
              <a:solidFill>
                <a:srgbClr val="000000"/>
              </a:solidFill>
              <a:latin typeface="Arial"/>
              <a:ea typeface="Arial"/>
              <a:cs typeface="Arial"/>
              <a:sym typeface="Arial"/>
            </a:endParaRPr>
          </a:p>
        </p:txBody>
      </p:sp>
      <p:pic>
        <p:nvPicPr>
          <p:cNvPr id="458" name="Google Shape;458;p31"/>
          <p:cNvPicPr preferRelativeResize="0"/>
          <p:nvPr/>
        </p:nvPicPr>
        <p:blipFill rotWithShape="1">
          <a:blip r:embed="rId4">
            <a:alphaModFix/>
          </a:blip>
          <a:srcRect b="0" l="0" r="0" t="0"/>
          <a:stretch/>
        </p:blipFill>
        <p:spPr>
          <a:xfrm>
            <a:off x="964700" y="2171700"/>
            <a:ext cx="3935043" cy="4381499"/>
          </a:xfrm>
          <a:prstGeom prst="rect">
            <a:avLst/>
          </a:prstGeom>
          <a:noFill/>
          <a:ln>
            <a:noFill/>
          </a:ln>
        </p:spPr>
      </p:pic>
      <p:sp>
        <p:nvSpPr>
          <p:cNvPr id="459" name="Google Shape;459;p31"/>
          <p:cNvSpPr txBox="1"/>
          <p:nvPr/>
        </p:nvSpPr>
        <p:spPr>
          <a:xfrm>
            <a:off x="5267100" y="5970600"/>
            <a:ext cx="6924900" cy="624300"/>
          </a:xfrm>
          <a:prstGeom prst="rect">
            <a:avLst/>
          </a:prstGeom>
          <a:noFill/>
          <a:ln>
            <a:noFill/>
          </a:ln>
        </p:spPr>
        <p:txBody>
          <a:bodyPr anchorCtr="0" anchor="t" bIns="91425" lIns="91425" spcFirstLastPara="1" rIns="91425" wrap="square" tIns="91425">
            <a:spAutoFit/>
          </a:bodyPr>
          <a:lstStyle/>
          <a:p>
            <a:pPr indent="0" lvl="0" marL="0" rtl="0" algn="r">
              <a:lnSpc>
                <a:spcPct val="112000"/>
              </a:lnSpc>
              <a:spcBef>
                <a:spcPts val="0"/>
              </a:spcBef>
              <a:spcAft>
                <a:spcPts val="0"/>
              </a:spcAft>
              <a:buNone/>
            </a:pPr>
            <a:r>
              <a:rPr lang="en-US" sz="1300" u="sng">
                <a:solidFill>
                  <a:schemeClr val="accent5"/>
                </a:solidFill>
                <a:latin typeface="Libre Franklin"/>
                <a:ea typeface="Libre Franklin"/>
                <a:cs typeface="Libre Franklin"/>
                <a:sym typeface="Libre Franklin"/>
                <a:hlinkClick r:id="rId5">
                  <a:extLst>
                    <a:ext uri="{A12FA001-AC4F-418D-AE19-62706E023703}">
                      <ahyp:hlinkClr val="tx"/>
                    </a:ext>
                  </a:extLst>
                </a:hlinkClick>
              </a:rPr>
              <a:t>https://github.com/tnt-summer-academy/Exercises/tree/main/Week_2/ENG2.1-myTNT</a:t>
            </a:r>
            <a:endParaRPr sz="300">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460" name="Google Shape;460;p31"/>
          <p:cNvSpPr txBox="1"/>
          <p:nvPr/>
        </p:nvSpPr>
        <p:spPr>
          <a:xfrm>
            <a:off x="5305975" y="6382700"/>
            <a:ext cx="47337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a:latin typeface="Libre Franklin"/>
                <a:ea typeface="Libre Franklin"/>
                <a:cs typeface="Libre Franklin"/>
                <a:sym typeface="Libre Franklin"/>
              </a:rPr>
              <a:t>npm install react react-dom --save</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13a093f79e9_0_34"/>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7" name="Google Shape;467;g13a093f79e9_0_34"/>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68" name="Google Shape;468;g13a093f79e9_0_34"/>
          <p:cNvPicPr preferRelativeResize="0"/>
          <p:nvPr/>
        </p:nvPicPr>
        <p:blipFill>
          <a:blip r:embed="rId3">
            <a:alphaModFix/>
          </a:blip>
          <a:stretch>
            <a:fillRect/>
          </a:stretch>
        </p:blipFill>
        <p:spPr>
          <a:xfrm>
            <a:off x="38100" y="1435813"/>
            <a:ext cx="12115800" cy="2657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13a093f79e9_0_27"/>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7</a:t>
            </a:r>
            <a:br>
              <a:rPr lang="en-US"/>
            </a:br>
            <a:r>
              <a:rPr lang="en-US"/>
              <a:t>ANNEX</a:t>
            </a:r>
            <a:endParaRPr/>
          </a:p>
        </p:txBody>
      </p:sp>
      <p:sp>
        <p:nvSpPr>
          <p:cNvPr id="474" name="Google Shape;474;g13a093f79e9_0_27"/>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13a093f79e9_0_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t/>
            </a:r>
            <a:endParaRPr/>
          </a:p>
        </p:txBody>
      </p:sp>
      <p:sp>
        <p:nvSpPr>
          <p:cNvPr id="481" name="Google Shape;481;g13a093f79e9_0_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200"/>
              </a:spcAft>
              <a:buSzPts val="1800"/>
              <a:buNone/>
            </a:pPr>
            <a:r>
              <a:t/>
            </a:r>
            <a:endParaRPr/>
          </a:p>
        </p:txBody>
      </p:sp>
      <p:pic>
        <p:nvPicPr>
          <p:cNvPr id="482" name="Google Shape;482;g13a093f79e9_0_5"/>
          <p:cNvPicPr preferRelativeResize="0"/>
          <p:nvPr/>
        </p:nvPicPr>
        <p:blipFill rotWithShape="1">
          <a:blip r:embed="rId3">
            <a:alphaModFix/>
          </a:blip>
          <a:srcRect b="0" l="0" r="0" t="0"/>
          <a:stretch/>
        </p:blipFill>
        <p:spPr>
          <a:xfrm>
            <a:off x="712773" y="306475"/>
            <a:ext cx="5154901" cy="4076700"/>
          </a:xfrm>
          <a:prstGeom prst="rect">
            <a:avLst/>
          </a:prstGeom>
          <a:noFill/>
          <a:ln>
            <a:noFill/>
          </a:ln>
        </p:spPr>
      </p:pic>
      <p:pic>
        <p:nvPicPr>
          <p:cNvPr id="483" name="Google Shape;483;g13a093f79e9_0_5"/>
          <p:cNvPicPr preferRelativeResize="0"/>
          <p:nvPr/>
        </p:nvPicPr>
        <p:blipFill rotWithShape="1">
          <a:blip r:embed="rId4">
            <a:alphaModFix/>
          </a:blip>
          <a:srcRect b="0" l="0" r="0" t="0"/>
          <a:stretch/>
        </p:blipFill>
        <p:spPr>
          <a:xfrm>
            <a:off x="5736075" y="3146225"/>
            <a:ext cx="6455925" cy="3043100"/>
          </a:xfrm>
          <a:prstGeom prst="rect">
            <a:avLst/>
          </a:prstGeom>
          <a:noFill/>
          <a:ln>
            <a:noFill/>
          </a:ln>
        </p:spPr>
      </p:pic>
      <p:sp>
        <p:nvSpPr>
          <p:cNvPr id="484" name="Google Shape;484;g13a093f79e9_0_5"/>
          <p:cNvSpPr txBox="1"/>
          <p:nvPr/>
        </p:nvSpPr>
        <p:spPr>
          <a:xfrm>
            <a:off x="6535050" y="862275"/>
            <a:ext cx="4527600" cy="1908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Libre Franklin"/>
              <a:buAutoNum type="arabicPeriod"/>
            </a:pPr>
            <a:r>
              <a:rPr b="0" i="0" lang="en-US" sz="1400" u="none" cap="none" strike="noStrike">
                <a:solidFill>
                  <a:srgbClr val="000000"/>
                </a:solidFill>
                <a:latin typeface="Libre Franklin"/>
                <a:ea typeface="Libre Franklin"/>
                <a:cs typeface="Libre Franklin"/>
                <a:sym typeface="Libre Franklin"/>
              </a:rPr>
              <a:t>Constructor</a:t>
            </a:r>
            <a:endParaRPr b="0" i="0" sz="1400" u="none" cap="none" strike="noStrike">
              <a:solidFill>
                <a:srgbClr val="000000"/>
              </a:solidFill>
              <a:latin typeface="Libre Franklin"/>
              <a:ea typeface="Libre Franklin"/>
              <a:cs typeface="Libre Franklin"/>
              <a:sym typeface="Libre Franklin"/>
            </a:endParaRPr>
          </a:p>
          <a:p>
            <a:pPr indent="-317500" lvl="0" marL="457200" marR="0" rtl="0" algn="l">
              <a:lnSpc>
                <a:spcPct val="100000"/>
              </a:lnSpc>
              <a:spcBef>
                <a:spcPts val="0"/>
              </a:spcBef>
              <a:spcAft>
                <a:spcPts val="0"/>
              </a:spcAft>
              <a:buClr>
                <a:srgbClr val="000000"/>
              </a:buClr>
              <a:buSzPts val="1400"/>
              <a:buFont typeface="Libre Franklin"/>
              <a:buAutoNum type="arabicPeriod"/>
            </a:pPr>
            <a:r>
              <a:rPr b="0" i="0" lang="en-US" sz="1400" u="none" cap="none" strike="noStrike">
                <a:solidFill>
                  <a:srgbClr val="000000"/>
                </a:solidFill>
                <a:latin typeface="Libre Franklin"/>
                <a:ea typeface="Libre Franklin"/>
                <a:cs typeface="Libre Franklin"/>
                <a:sym typeface="Libre Franklin"/>
              </a:rPr>
              <a:t>componentWillMount</a:t>
            </a:r>
            <a:endParaRPr b="0" i="0" sz="1400" u="none" cap="none" strike="noStrike">
              <a:solidFill>
                <a:srgbClr val="000000"/>
              </a:solidFill>
              <a:latin typeface="Libre Franklin"/>
              <a:ea typeface="Libre Franklin"/>
              <a:cs typeface="Libre Franklin"/>
              <a:sym typeface="Libre Franklin"/>
            </a:endParaRPr>
          </a:p>
          <a:p>
            <a:pPr indent="-317500" lvl="0" marL="457200" marR="0" rtl="0" algn="l">
              <a:lnSpc>
                <a:spcPct val="100000"/>
              </a:lnSpc>
              <a:spcBef>
                <a:spcPts val="0"/>
              </a:spcBef>
              <a:spcAft>
                <a:spcPts val="0"/>
              </a:spcAft>
              <a:buClr>
                <a:srgbClr val="000000"/>
              </a:buClr>
              <a:buSzPts val="1400"/>
              <a:buFont typeface="Libre Franklin"/>
              <a:buAutoNum type="arabicPeriod"/>
            </a:pPr>
            <a:r>
              <a:rPr b="0" i="0" lang="en-US" sz="1400" u="none" cap="none" strike="noStrike">
                <a:solidFill>
                  <a:srgbClr val="000000"/>
                </a:solidFill>
                <a:latin typeface="Libre Franklin"/>
                <a:ea typeface="Libre Franklin"/>
                <a:cs typeface="Libre Franklin"/>
                <a:sym typeface="Libre Franklin"/>
              </a:rPr>
              <a:t>render</a:t>
            </a:r>
            <a:endParaRPr b="0" i="0" sz="1400" u="none" cap="none" strike="noStrike">
              <a:solidFill>
                <a:srgbClr val="000000"/>
              </a:solidFill>
              <a:latin typeface="Libre Franklin"/>
              <a:ea typeface="Libre Franklin"/>
              <a:cs typeface="Libre Franklin"/>
              <a:sym typeface="Libre Franklin"/>
            </a:endParaRPr>
          </a:p>
          <a:p>
            <a:pPr indent="-317500" lvl="0" marL="457200" marR="0" rtl="0" algn="l">
              <a:lnSpc>
                <a:spcPct val="100000"/>
              </a:lnSpc>
              <a:spcBef>
                <a:spcPts val="0"/>
              </a:spcBef>
              <a:spcAft>
                <a:spcPts val="0"/>
              </a:spcAft>
              <a:buClr>
                <a:srgbClr val="000000"/>
              </a:buClr>
              <a:buSzPts val="1400"/>
              <a:buFont typeface="Libre Franklin"/>
              <a:buAutoNum type="arabicPeriod"/>
            </a:pPr>
            <a:r>
              <a:rPr b="0" i="0" lang="en-US" sz="1400" u="none" cap="none" strike="noStrike">
                <a:solidFill>
                  <a:srgbClr val="000000"/>
                </a:solidFill>
                <a:latin typeface="Libre Franklin"/>
                <a:ea typeface="Libre Franklin"/>
                <a:cs typeface="Libre Franklin"/>
                <a:sym typeface="Libre Franklin"/>
              </a:rPr>
              <a:t>componentDidMount</a:t>
            </a:r>
            <a:endParaRPr b="0" i="0" sz="1400" u="none" cap="none" strike="noStrike">
              <a:solidFill>
                <a:srgbClr val="000000"/>
              </a:solidFill>
              <a:latin typeface="Libre Franklin"/>
              <a:ea typeface="Libre Franklin"/>
              <a:cs typeface="Libre Franklin"/>
              <a:sym typeface="Libre Franklin"/>
            </a:endParaRPr>
          </a:p>
          <a:p>
            <a:pPr indent="-317500" lvl="0" marL="457200" marR="0" rtl="0" algn="l">
              <a:lnSpc>
                <a:spcPct val="100000"/>
              </a:lnSpc>
              <a:spcBef>
                <a:spcPts val="0"/>
              </a:spcBef>
              <a:spcAft>
                <a:spcPts val="0"/>
              </a:spcAft>
              <a:buClr>
                <a:srgbClr val="000000"/>
              </a:buClr>
              <a:buSzPts val="1400"/>
              <a:buFont typeface="Libre Franklin"/>
              <a:buAutoNum type="arabicPeriod"/>
            </a:pPr>
            <a:r>
              <a:rPr b="0" i="0" lang="en-US" sz="1400" u="none" cap="none" strike="noStrike">
                <a:solidFill>
                  <a:srgbClr val="000000"/>
                </a:solidFill>
                <a:latin typeface="Libre Franklin"/>
                <a:ea typeface="Libre Franklin"/>
                <a:cs typeface="Libre Franklin"/>
                <a:sym typeface="Libre Franklin"/>
              </a:rPr>
              <a:t>render</a:t>
            </a:r>
            <a:endParaRPr b="0" i="0" sz="1400" u="none" cap="none" strike="noStrike">
              <a:solidFill>
                <a:srgbClr val="000000"/>
              </a:solidFill>
              <a:latin typeface="Libre Franklin"/>
              <a:ea typeface="Libre Franklin"/>
              <a:cs typeface="Libre Franklin"/>
              <a:sym typeface="Libre Franklin"/>
            </a:endParaRPr>
          </a:p>
          <a:p>
            <a:pPr indent="-317500" lvl="0" marL="457200" marR="0" rtl="0" algn="l">
              <a:lnSpc>
                <a:spcPct val="100000"/>
              </a:lnSpc>
              <a:spcBef>
                <a:spcPts val="0"/>
              </a:spcBef>
              <a:spcAft>
                <a:spcPts val="0"/>
              </a:spcAft>
              <a:buClr>
                <a:srgbClr val="000000"/>
              </a:buClr>
              <a:buSzPts val="1400"/>
              <a:buFont typeface="Libre Franklin"/>
              <a:buAutoNum type="arabicPeriod"/>
            </a:pPr>
            <a:r>
              <a:rPr b="0" i="0" lang="en-US" sz="1400" u="none" cap="none" strike="noStrike">
                <a:solidFill>
                  <a:srgbClr val="000000"/>
                </a:solidFill>
                <a:latin typeface="Libre Franklin"/>
                <a:ea typeface="Libre Franklin"/>
                <a:cs typeface="Libre Franklin"/>
                <a:sym typeface="Libre Franklin"/>
              </a:rPr>
              <a:t>componentDidUpdate</a:t>
            </a:r>
            <a:endParaRPr b="0" i="0" sz="1400" u="none" cap="none" strike="noStrike">
              <a:solidFill>
                <a:srgbClr val="000000"/>
              </a:solidFill>
              <a:latin typeface="Libre Franklin"/>
              <a:ea typeface="Libre Franklin"/>
              <a:cs typeface="Libre Franklin"/>
              <a:sym typeface="Libre Franklin"/>
            </a:endParaRPr>
          </a:p>
          <a:p>
            <a:pPr indent="-317500" lvl="0" marL="457200" marR="0" rtl="0" algn="l">
              <a:lnSpc>
                <a:spcPct val="100000"/>
              </a:lnSpc>
              <a:spcBef>
                <a:spcPts val="0"/>
              </a:spcBef>
              <a:spcAft>
                <a:spcPts val="0"/>
              </a:spcAft>
              <a:buClr>
                <a:srgbClr val="000000"/>
              </a:buClr>
              <a:buSzPts val="1400"/>
              <a:buFont typeface="Libre Franklin"/>
              <a:buAutoNum type="arabicPeriod"/>
            </a:pPr>
            <a:r>
              <a:rPr b="0" i="0" lang="en-US" sz="1400" u="none" cap="none" strike="noStrike">
                <a:solidFill>
                  <a:srgbClr val="000000"/>
                </a:solidFill>
                <a:latin typeface="Libre Franklin"/>
                <a:ea typeface="Libre Franklin"/>
                <a:cs typeface="Libre Franklin"/>
                <a:sym typeface="Libre Franklin"/>
              </a:rPr>
              <a:t>render</a:t>
            </a:r>
            <a:endParaRPr b="0" i="0" sz="1400" u="none" cap="none" strike="noStrike">
              <a:solidFill>
                <a:srgbClr val="000000"/>
              </a:solidFill>
              <a:latin typeface="Libre Franklin"/>
              <a:ea typeface="Libre Franklin"/>
              <a:cs typeface="Libre Franklin"/>
              <a:sym typeface="Libre Franklin"/>
            </a:endParaRPr>
          </a:p>
          <a:p>
            <a:pPr indent="-317500" lvl="0" marL="457200" marR="0" rtl="0" algn="l">
              <a:lnSpc>
                <a:spcPct val="100000"/>
              </a:lnSpc>
              <a:spcBef>
                <a:spcPts val="0"/>
              </a:spcBef>
              <a:spcAft>
                <a:spcPts val="0"/>
              </a:spcAft>
              <a:buClr>
                <a:srgbClr val="000000"/>
              </a:buClr>
              <a:buSzPts val="1400"/>
              <a:buFont typeface="Libre Franklin"/>
              <a:buAutoNum type="arabicPeriod"/>
            </a:pPr>
            <a:r>
              <a:rPr b="0" i="0" lang="en-US" sz="1400" u="none" cap="none" strike="noStrike">
                <a:solidFill>
                  <a:srgbClr val="000000"/>
                </a:solidFill>
                <a:latin typeface="Libre Franklin"/>
                <a:ea typeface="Libre Franklin"/>
                <a:cs typeface="Libre Franklin"/>
                <a:sym typeface="Libre Franklin"/>
              </a:rPr>
              <a:t>componentWillUnmount</a:t>
            </a:r>
            <a:endParaRPr b="0" i="0" sz="1400" u="none" cap="none" strike="noStrike">
              <a:solidFill>
                <a:srgbClr val="000000"/>
              </a:solidFill>
              <a:latin typeface="Libre Franklin"/>
              <a:ea typeface="Libre Franklin"/>
              <a:cs typeface="Libre Franklin"/>
              <a:sym typeface="Libre Franklin"/>
            </a:endParaRPr>
          </a:p>
        </p:txBody>
      </p:sp>
      <p:sp>
        <p:nvSpPr>
          <p:cNvPr id="485" name="Google Shape;485;g13a093f79e9_0_5"/>
          <p:cNvSpPr txBox="1"/>
          <p:nvPr/>
        </p:nvSpPr>
        <p:spPr>
          <a:xfrm>
            <a:off x="4859775" y="6373000"/>
            <a:ext cx="7197600" cy="384900"/>
          </a:xfrm>
          <a:prstGeom prst="rect">
            <a:avLst/>
          </a:prstGeom>
          <a:noFill/>
          <a:ln>
            <a:noFill/>
          </a:ln>
        </p:spPr>
        <p:txBody>
          <a:bodyPr anchorCtr="0" anchor="t" bIns="91425" lIns="91425" spcFirstLastPara="1" rIns="91425" wrap="square" tIns="91425">
            <a:spAutoFit/>
          </a:bodyPr>
          <a:lstStyle/>
          <a:p>
            <a:pPr indent="0" lvl="0" marL="0" rtl="0" algn="r">
              <a:lnSpc>
                <a:spcPct val="112000"/>
              </a:lnSpc>
              <a:spcBef>
                <a:spcPts val="0"/>
              </a:spcBef>
              <a:spcAft>
                <a:spcPts val="0"/>
              </a:spcAft>
              <a:buNone/>
            </a:pPr>
            <a:r>
              <a:rPr lang="en-US" sz="1300" u="sng">
                <a:solidFill>
                  <a:schemeClr val="accent5"/>
                </a:solidFill>
                <a:latin typeface="Libre Franklin"/>
                <a:ea typeface="Libre Franklin"/>
                <a:cs typeface="Libre Franklin"/>
                <a:sym typeface="Libre Franklin"/>
                <a:hlinkClick r:id="rId5">
                  <a:extLst>
                    <a:ext uri="{A12FA001-AC4F-418D-AE19-62706E023703}">
                      <ahyp:hlinkClr val="tx"/>
                    </a:ext>
                  </a:extLst>
                </a:hlinkClick>
              </a:rPr>
              <a:t>https://github.com/tnt-summer-academy/Exercises/tree/main/Week_2/ENG2.1-myTNT</a:t>
            </a:r>
            <a:endParaRPr sz="300">
              <a:latin typeface="Libre Franklin"/>
              <a:ea typeface="Libre Franklin"/>
              <a:cs typeface="Libre Franklin"/>
              <a:sym typeface="Libre Franklin"/>
            </a:endParaRPr>
          </a:p>
        </p:txBody>
      </p:sp>
      <p:sp>
        <p:nvSpPr>
          <p:cNvPr id="486" name="Google Shape;486;g13a093f79e9_0_5"/>
          <p:cNvSpPr txBox="1"/>
          <p:nvPr/>
        </p:nvSpPr>
        <p:spPr>
          <a:xfrm>
            <a:off x="8351825" y="6644600"/>
            <a:ext cx="55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How does React work?</a:t>
            </a:r>
            <a:endParaRPr/>
          </a:p>
        </p:txBody>
      </p:sp>
      <p:pic>
        <p:nvPicPr>
          <p:cNvPr id="216" name="Google Shape;216;p4"/>
          <p:cNvPicPr preferRelativeResize="0"/>
          <p:nvPr>
            <p:ph idx="1" type="body"/>
          </p:nvPr>
        </p:nvPicPr>
        <p:blipFill rotWithShape="1">
          <a:blip r:embed="rId3">
            <a:alphaModFix/>
          </a:blip>
          <a:srcRect b="0" l="0" r="0" t="0"/>
          <a:stretch/>
        </p:blipFill>
        <p:spPr>
          <a:xfrm>
            <a:off x="833846" y="2651760"/>
            <a:ext cx="3840480" cy="3200400"/>
          </a:xfrm>
          <a:prstGeom prst="rect">
            <a:avLst/>
          </a:prstGeom>
          <a:noFill/>
          <a:ln>
            <a:noFill/>
          </a:ln>
        </p:spPr>
      </p:pic>
      <p:pic>
        <p:nvPicPr>
          <p:cNvPr id="217" name="Google Shape;217;p4"/>
          <p:cNvPicPr preferRelativeResize="0"/>
          <p:nvPr/>
        </p:nvPicPr>
        <p:blipFill rotWithShape="1">
          <a:blip r:embed="rId4">
            <a:alphaModFix/>
          </a:blip>
          <a:srcRect b="0" l="0" r="0" t="0"/>
          <a:stretch/>
        </p:blipFill>
        <p:spPr>
          <a:xfrm>
            <a:off x="6492241" y="2651760"/>
            <a:ext cx="5401520" cy="3200400"/>
          </a:xfrm>
          <a:prstGeom prst="rect">
            <a:avLst/>
          </a:prstGeom>
          <a:noFill/>
          <a:ln>
            <a:noFill/>
          </a:ln>
        </p:spPr>
      </p:pic>
      <p:sp>
        <p:nvSpPr>
          <p:cNvPr id="218" name="Google Shape;218;p4"/>
          <p:cNvSpPr/>
          <p:nvPr/>
        </p:nvSpPr>
        <p:spPr>
          <a:xfrm>
            <a:off x="4937760" y="3596640"/>
            <a:ext cx="1234440" cy="1173480"/>
          </a:xfrm>
          <a:prstGeom prst="rightArrow">
            <a:avLst>
              <a:gd fmla="val 50000" name="adj1"/>
              <a:gd fmla="val 50000" name="adj2"/>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19" name="Google Shape;219;p4"/>
          <p:cNvSpPr txBox="1"/>
          <p:nvPr/>
        </p:nvSpPr>
        <p:spPr>
          <a:xfrm>
            <a:off x="833846" y="6080760"/>
            <a:ext cx="70147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Libre Franklin"/>
                <a:ea typeface="Libre Franklin"/>
                <a:cs typeface="Libre Franklin"/>
                <a:sym typeface="Libre Franklin"/>
                <a:hlinkClick r:id="rId5">
                  <a:extLst>
                    <a:ext uri="{A12FA001-AC4F-418D-AE19-62706E023703}">
                      <ahyp:hlinkClr val="tx"/>
                    </a:ext>
                  </a:extLst>
                </a:hlinkClick>
              </a:rPr>
              <a:t>https://leanpub.com/reactjsforthevisuallearner</a:t>
            </a:r>
            <a:r>
              <a:rPr b="0" i="0" lang="en-US" sz="1800" u="none" cap="none" strike="noStrike">
                <a:solidFill>
                  <a:schemeClr val="dk1"/>
                </a:solidFill>
                <a:latin typeface="Libre Franklin"/>
                <a:ea typeface="Libre Franklin"/>
                <a:cs typeface="Libre Franklin"/>
                <a:sym typeface="Libre Franklin"/>
              </a:rPr>
              <a:t> </a:t>
            </a:r>
            <a:endParaRPr b="0" i="0" sz="1400" u="none" cap="none" strike="noStrike">
              <a:solidFill>
                <a:srgbClr val="000000"/>
              </a:solidFill>
              <a:latin typeface="Arial"/>
              <a:ea typeface="Arial"/>
              <a:cs typeface="Arial"/>
              <a:sym typeface="Arial"/>
            </a:endParaRPr>
          </a:p>
        </p:txBody>
      </p:sp>
      <p:sp>
        <p:nvSpPr>
          <p:cNvPr id="220" name="Google Shape;220;p4"/>
          <p:cNvSpPr/>
          <p:nvPr/>
        </p:nvSpPr>
        <p:spPr>
          <a:xfrm>
            <a:off x="1319225" y="2231025"/>
            <a:ext cx="3084600" cy="64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Nintendo 64</a:t>
            </a:r>
            <a:endParaRPr/>
          </a:p>
        </p:txBody>
      </p:sp>
      <p:sp>
        <p:nvSpPr>
          <p:cNvPr id="221" name="Google Shape;221;p4"/>
          <p:cNvSpPr/>
          <p:nvPr/>
        </p:nvSpPr>
        <p:spPr>
          <a:xfrm>
            <a:off x="7650700" y="1965900"/>
            <a:ext cx="3084600" cy="64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PS4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Overview: How does React work?</a:t>
            </a:r>
            <a:endParaRPr/>
          </a:p>
        </p:txBody>
      </p:sp>
      <p:sp>
        <p:nvSpPr>
          <p:cNvPr id="228" name="Google Shape;228;p5"/>
          <p:cNvSpPr txBox="1"/>
          <p:nvPr>
            <p:ph idx="1" type="body"/>
          </p:nvPr>
        </p:nvSpPr>
        <p:spPr>
          <a:xfrm>
            <a:off x="1371600" y="1859280"/>
            <a:ext cx="9601200" cy="499872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b="1" i="0" lang="en-US"/>
              <a:t>Traditionally:</a:t>
            </a:r>
            <a:r>
              <a:rPr i="0" lang="en-US"/>
              <a:t> Multiple pages and multiple views =&gt; </a:t>
            </a:r>
            <a:r>
              <a:rPr b="1" i="0" lang="en-US"/>
              <a:t>React: </a:t>
            </a:r>
            <a:r>
              <a:rPr i="0" lang="en-US"/>
              <a:t>Single-page application with one page and multiple views</a:t>
            </a:r>
            <a:endParaRPr/>
          </a:p>
          <a:p>
            <a:pPr indent="-384048" lvl="0" marL="384048" rtl="0" algn="l">
              <a:lnSpc>
                <a:spcPct val="94000"/>
              </a:lnSpc>
              <a:spcBef>
                <a:spcPts val="1200"/>
              </a:spcBef>
              <a:spcAft>
                <a:spcPts val="0"/>
              </a:spcAft>
              <a:buClr>
                <a:schemeClr val="dk2"/>
              </a:buClr>
              <a:buSzPts val="2000"/>
              <a:buChar char="■"/>
            </a:pPr>
            <a:r>
              <a:rPr b="1" lang="en-US"/>
              <a:t>Traditionally: </a:t>
            </a:r>
            <a:r>
              <a:rPr lang="en-US"/>
              <a:t>Multiple pages being available to load separately and a new page being loaded each time a new view is needed =&gt; </a:t>
            </a:r>
            <a:r>
              <a:rPr b="1" lang="en-US"/>
              <a:t>React: </a:t>
            </a:r>
            <a:r>
              <a:rPr lang="en-US"/>
              <a:t>a single page containing all possible views is loaded up-front and the active view can be dynamically toggled</a:t>
            </a:r>
            <a:endParaRPr/>
          </a:p>
          <a:p>
            <a:pPr indent="-384048" lvl="0" marL="384048" rtl="0" algn="l">
              <a:lnSpc>
                <a:spcPct val="94000"/>
              </a:lnSpc>
              <a:spcBef>
                <a:spcPts val="1200"/>
              </a:spcBef>
              <a:spcAft>
                <a:spcPts val="0"/>
              </a:spcAft>
              <a:buClr>
                <a:schemeClr val="dk2"/>
              </a:buClr>
              <a:buSzPts val="2000"/>
              <a:buChar char="■"/>
            </a:pPr>
            <a:r>
              <a:rPr lang="en-US"/>
              <a:t>With React, we can create </a:t>
            </a:r>
            <a:r>
              <a:rPr b="1" lang="en-US"/>
              <a:t>single page applications</a:t>
            </a:r>
            <a:r>
              <a:rPr lang="en-US"/>
              <a:t> by creating views for each part in our application (home page, login page, etc.) and dynamically toggle on and off the views depending on the state</a:t>
            </a:r>
            <a:endParaRPr/>
          </a:p>
          <a:p>
            <a:pPr indent="-384048" lvl="0" marL="384048" rtl="0" algn="l">
              <a:lnSpc>
                <a:spcPct val="94000"/>
              </a:lnSpc>
              <a:spcBef>
                <a:spcPts val="1200"/>
              </a:spcBef>
              <a:spcAft>
                <a:spcPts val="0"/>
              </a:spcAft>
              <a:buClr>
                <a:schemeClr val="dk2"/>
              </a:buClr>
              <a:buSzPts val="2000"/>
              <a:buChar char="■"/>
            </a:pPr>
            <a:r>
              <a:rPr lang="en-US"/>
              <a:t>One of the main features of React is that it is </a:t>
            </a:r>
            <a:r>
              <a:rPr b="1" lang="en-US"/>
              <a:t>component-based</a:t>
            </a:r>
            <a:r>
              <a:rPr lang="en-US"/>
              <a:t>. We can create reusable, predefined components that can be put together to create a </a:t>
            </a:r>
            <a:r>
              <a:rPr b="1" lang="en-US"/>
              <a:t>view</a:t>
            </a:r>
            <a:r>
              <a:rPr lang="en-US"/>
              <a:t>. The view does not exist without the components. A button is a component</a:t>
            </a:r>
            <a:endParaRPr/>
          </a:p>
          <a:p>
            <a:pPr indent="-384048" lvl="0" marL="384048" rtl="0" algn="l">
              <a:lnSpc>
                <a:spcPct val="94000"/>
              </a:lnSpc>
              <a:spcBef>
                <a:spcPts val="1200"/>
              </a:spcBef>
              <a:spcAft>
                <a:spcPts val="0"/>
              </a:spcAft>
              <a:buClr>
                <a:schemeClr val="dk2"/>
              </a:buClr>
              <a:buSzPts val="2000"/>
              <a:buChar char="■"/>
            </a:pPr>
            <a:r>
              <a:rPr lang="en-US"/>
              <a:t>Components can be reused across views. For example, a button component can be used on a home page and a login page.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2</a:t>
            </a:r>
            <a:br>
              <a:rPr lang="en-US"/>
            </a:br>
            <a:r>
              <a:rPr lang="en-US"/>
              <a:t>COMPONENTS</a:t>
            </a:r>
            <a:endParaRPr/>
          </a:p>
        </p:txBody>
      </p:sp>
      <p:sp>
        <p:nvSpPr>
          <p:cNvPr id="234" name="Google Shape;234;p1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5 minutes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What are components?</a:t>
            </a:r>
            <a:endParaRPr/>
          </a:p>
        </p:txBody>
      </p:sp>
      <p:sp>
        <p:nvSpPr>
          <p:cNvPr id="240" name="Google Shape;240;p11"/>
          <p:cNvSpPr txBox="1"/>
          <p:nvPr>
            <p:ph idx="1" type="body"/>
          </p:nvPr>
        </p:nvSpPr>
        <p:spPr>
          <a:xfrm>
            <a:off x="1371600" y="1920240"/>
            <a:ext cx="9601200" cy="45720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400"/>
              <a:buChar char="■"/>
            </a:pPr>
            <a:r>
              <a:rPr b="1" lang="en-US" sz="2400"/>
              <a:t>React components</a:t>
            </a:r>
            <a:r>
              <a:rPr lang="en-US" sz="2400"/>
              <a:t> let you break up the user interface into separate pieces that can then be reused and handled independently</a:t>
            </a:r>
            <a:endParaRPr/>
          </a:p>
          <a:p>
            <a:pPr indent="-384048" lvl="0" marL="384048" rtl="0" algn="l">
              <a:lnSpc>
                <a:spcPct val="94000"/>
              </a:lnSpc>
              <a:spcBef>
                <a:spcPts val="1200"/>
              </a:spcBef>
              <a:spcAft>
                <a:spcPts val="0"/>
              </a:spcAft>
              <a:buClr>
                <a:schemeClr val="dk2"/>
              </a:buClr>
              <a:buSzPts val="2400"/>
              <a:buChar char="■"/>
            </a:pPr>
            <a:r>
              <a:rPr lang="en-US" sz="2400"/>
              <a:t>A React component takes </a:t>
            </a:r>
            <a:r>
              <a:rPr b="1" lang="en-US" sz="2400"/>
              <a:t>an optional input </a:t>
            </a:r>
            <a:r>
              <a:rPr lang="en-US" sz="2400"/>
              <a:t>and returns a </a:t>
            </a:r>
            <a:r>
              <a:rPr b="1" lang="en-US" sz="2400"/>
              <a:t>React element </a:t>
            </a:r>
            <a:r>
              <a:rPr lang="en-US" sz="2400"/>
              <a:t>which is rendered on the screen</a:t>
            </a:r>
            <a:endParaRPr/>
          </a:p>
          <a:p>
            <a:pPr indent="-384048" lvl="0" marL="384048" rtl="0" algn="l">
              <a:lnSpc>
                <a:spcPct val="94000"/>
              </a:lnSpc>
              <a:spcBef>
                <a:spcPts val="1200"/>
              </a:spcBef>
              <a:spcAft>
                <a:spcPts val="0"/>
              </a:spcAft>
              <a:buClr>
                <a:schemeClr val="dk2"/>
              </a:buClr>
              <a:buSzPts val="2400"/>
              <a:buChar char="■"/>
            </a:pPr>
            <a:r>
              <a:rPr lang="en-US" sz="2400"/>
              <a:t>A React component can be either “</a:t>
            </a:r>
            <a:r>
              <a:rPr b="1" lang="en-US" sz="2400"/>
              <a:t>stateful</a:t>
            </a:r>
            <a:r>
              <a:rPr lang="en-US" sz="2400"/>
              <a:t>” or "</a:t>
            </a:r>
            <a:r>
              <a:rPr b="1" lang="en-US" sz="2400"/>
              <a:t>stateless</a:t>
            </a:r>
            <a:r>
              <a:rPr lang="en-US" sz="2400"/>
              <a:t>“</a:t>
            </a:r>
            <a:endParaRPr/>
          </a:p>
          <a:p>
            <a:pPr indent="-384048" lvl="1" marL="914400" rtl="0" algn="l">
              <a:lnSpc>
                <a:spcPct val="94000"/>
              </a:lnSpc>
              <a:spcBef>
                <a:spcPts val="700"/>
              </a:spcBef>
              <a:spcAft>
                <a:spcPts val="0"/>
              </a:spcAft>
              <a:buClr>
                <a:schemeClr val="dk2"/>
              </a:buClr>
              <a:buSzPts val="2400"/>
              <a:buChar char="–"/>
            </a:pPr>
            <a:r>
              <a:rPr i="0" lang="en-US" sz="2400"/>
              <a:t>“Stateful” components are of the </a:t>
            </a:r>
            <a:r>
              <a:rPr b="1" i="0" lang="en-US" sz="2400"/>
              <a:t>class</a:t>
            </a:r>
            <a:r>
              <a:rPr i="0" lang="en-US" sz="2400"/>
              <a:t> type, while “stateless” components are of the </a:t>
            </a:r>
            <a:r>
              <a:rPr b="1" i="0" lang="en-US" sz="2400"/>
              <a:t>function</a:t>
            </a:r>
            <a:r>
              <a:rPr i="0" lang="en-US" sz="2400"/>
              <a:t> type</a:t>
            </a:r>
            <a:endParaRPr/>
          </a:p>
          <a:p>
            <a:pPr indent="-384048" lvl="0" marL="384048" rtl="0" algn="l">
              <a:lnSpc>
                <a:spcPct val="94000"/>
              </a:lnSpc>
              <a:spcBef>
                <a:spcPts val="1200"/>
              </a:spcBef>
              <a:spcAft>
                <a:spcPts val="0"/>
              </a:spcAft>
              <a:buClr>
                <a:schemeClr val="dk2"/>
              </a:buClr>
              <a:buSzPts val="2400"/>
              <a:buChar char="■"/>
            </a:pPr>
            <a:r>
              <a:rPr lang="en-US" sz="2400"/>
              <a:t>React components may have props (properties) and state </a:t>
            </a:r>
            <a:endParaRPr i="0" sz="2400"/>
          </a:p>
          <a:p>
            <a:pPr indent="-231648" lvl="0" marL="384048" rtl="0" algn="l">
              <a:lnSpc>
                <a:spcPct val="94000"/>
              </a:lnSpc>
              <a:spcBef>
                <a:spcPts val="1200"/>
              </a:spcBef>
              <a:spcAft>
                <a:spcPts val="0"/>
              </a:spcAft>
              <a:buClr>
                <a:schemeClr val="dk2"/>
              </a:buClr>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5" name="Shape 245"/>
        <p:cNvGrpSpPr/>
        <p:nvPr/>
      </p:nvGrpSpPr>
      <p:grpSpPr>
        <a:xfrm>
          <a:off x="0" y="0"/>
          <a:ext cx="0" cy="0"/>
          <a:chOff x="0" y="0"/>
          <a:chExt cx="0" cy="0"/>
        </a:xfrm>
      </p:grpSpPr>
      <p:sp>
        <p:nvSpPr>
          <p:cNvPr id="246" name="Google Shape;246;p6"/>
          <p:cNvSpPr/>
          <p:nvPr/>
        </p:nvSpPr>
        <p:spPr>
          <a:xfrm>
            <a:off x="1828800" y="2362200"/>
            <a:ext cx="8884920" cy="3627120"/>
          </a:xfrm>
          <a:prstGeom prst="rect">
            <a:avLst/>
          </a:prstGeom>
          <a:solidFill>
            <a:schemeClr val="accent1">
              <a:alpha val="0"/>
            </a:schemeClr>
          </a:solidFill>
          <a:ln cap="flat" cmpd="sng" w="34925">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47" name="Google Shape;247;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u="sng">
                <a:solidFill>
                  <a:schemeClr val="hlink"/>
                </a:solidFill>
                <a:hlinkClick r:id="rId3"/>
              </a:rPr>
              <a:t>https://try.airtable.com</a:t>
            </a:r>
            <a:r>
              <a:rPr lang="en-US"/>
              <a:t> </a:t>
            </a:r>
            <a:endParaRPr/>
          </a:p>
        </p:txBody>
      </p:sp>
      <p:pic>
        <p:nvPicPr>
          <p:cNvPr id="248" name="Google Shape;248;p6"/>
          <p:cNvPicPr preferRelativeResize="0"/>
          <p:nvPr>
            <p:ph idx="1" type="body"/>
          </p:nvPr>
        </p:nvPicPr>
        <p:blipFill rotWithShape="1">
          <a:blip r:embed="rId4">
            <a:alphaModFix/>
          </a:blip>
          <a:srcRect b="5550" l="0" r="0" t="0"/>
          <a:stretch/>
        </p:blipFill>
        <p:spPr>
          <a:xfrm>
            <a:off x="1371600" y="1428750"/>
            <a:ext cx="9951464" cy="4926330"/>
          </a:xfrm>
          <a:prstGeom prst="rect">
            <a:avLst/>
          </a:prstGeom>
          <a:noFill/>
          <a:ln>
            <a:noFill/>
          </a:ln>
        </p:spPr>
      </p:pic>
      <p:sp>
        <p:nvSpPr>
          <p:cNvPr id="249" name="Google Shape;249;p6"/>
          <p:cNvSpPr/>
          <p:nvPr/>
        </p:nvSpPr>
        <p:spPr>
          <a:xfrm>
            <a:off x="7239000" y="2971800"/>
            <a:ext cx="2971800" cy="1905000"/>
          </a:xfrm>
          <a:prstGeom prst="rect">
            <a:avLst/>
          </a:prstGeom>
          <a:solidFill>
            <a:schemeClr val="accent1">
              <a:alpha val="20000"/>
            </a:schemeClr>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0" name="Google Shape;250;p6"/>
          <p:cNvSpPr/>
          <p:nvPr/>
        </p:nvSpPr>
        <p:spPr>
          <a:xfrm>
            <a:off x="7315200" y="3078480"/>
            <a:ext cx="2743200" cy="518160"/>
          </a:xfrm>
          <a:prstGeom prst="rect">
            <a:avLst/>
          </a:prstGeom>
          <a:solidFill>
            <a:schemeClr val="accent1">
              <a:alpha val="14509"/>
            </a:schemeClr>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1" name="Google Shape;251;p6"/>
          <p:cNvSpPr/>
          <p:nvPr/>
        </p:nvSpPr>
        <p:spPr>
          <a:xfrm>
            <a:off x="1828800" y="1619250"/>
            <a:ext cx="9144000" cy="4537710"/>
          </a:xfrm>
          <a:prstGeom prst="rect">
            <a:avLst/>
          </a:prstGeom>
          <a:solidFill>
            <a:schemeClr val="accent1">
              <a:alpha val="10588"/>
            </a:schemeClr>
          </a:solidFill>
          <a:ln cap="flat" cmpd="sng" w="3492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2" name="Google Shape;252;p6"/>
          <p:cNvSpPr/>
          <p:nvPr/>
        </p:nvSpPr>
        <p:spPr>
          <a:xfrm>
            <a:off x="7315200" y="3596640"/>
            <a:ext cx="2743200" cy="670560"/>
          </a:xfrm>
          <a:prstGeom prst="rect">
            <a:avLst/>
          </a:prstGeom>
          <a:solidFill>
            <a:schemeClr val="accent1">
              <a:alpha val="15294"/>
            </a:schemeClr>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3" name="Google Shape;253;p6"/>
          <p:cNvSpPr/>
          <p:nvPr/>
        </p:nvSpPr>
        <p:spPr>
          <a:xfrm>
            <a:off x="2301240" y="1752600"/>
            <a:ext cx="8290560" cy="419100"/>
          </a:xfrm>
          <a:prstGeom prst="rect">
            <a:avLst/>
          </a:prstGeom>
          <a:solidFill>
            <a:schemeClr val="accent1">
              <a:alpha val="1568"/>
            </a:schemeClr>
          </a:solidFill>
          <a:ln cap="flat" cmpd="sng" w="349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4" name="Google Shape;254;p6"/>
          <p:cNvSpPr/>
          <p:nvPr/>
        </p:nvSpPr>
        <p:spPr>
          <a:xfrm>
            <a:off x="2011680" y="2362200"/>
            <a:ext cx="5105400" cy="3520440"/>
          </a:xfrm>
          <a:prstGeom prst="rect">
            <a:avLst/>
          </a:prstGeom>
          <a:solidFill>
            <a:schemeClr val="accent1">
              <a:alpha val="0"/>
            </a:schemeClr>
          </a:solidFill>
          <a:ln cap="flat" cmpd="sng" w="349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5" name="Google Shape;255;p6"/>
          <p:cNvSpPr/>
          <p:nvPr/>
        </p:nvSpPr>
        <p:spPr>
          <a:xfrm>
            <a:off x="7315200" y="4324469"/>
            <a:ext cx="1234440" cy="278011"/>
          </a:xfrm>
          <a:prstGeom prst="rect">
            <a:avLst/>
          </a:prstGeom>
          <a:solidFill>
            <a:schemeClr val="dk1">
              <a:alpha val="0"/>
            </a:schemeClr>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6" name="Google Shape;256;p6"/>
          <p:cNvSpPr/>
          <p:nvPr/>
        </p:nvSpPr>
        <p:spPr>
          <a:xfrm>
            <a:off x="8625840" y="4324469"/>
            <a:ext cx="1127760" cy="278011"/>
          </a:xfrm>
          <a:prstGeom prst="rect">
            <a:avLst/>
          </a:prstGeom>
          <a:solidFill>
            <a:schemeClr val="accent1">
              <a:alpha val="0"/>
            </a:schemeClr>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7" name="Google Shape;257;p6"/>
          <p:cNvSpPr/>
          <p:nvPr/>
        </p:nvSpPr>
        <p:spPr>
          <a:xfrm>
            <a:off x="1920240" y="2171700"/>
            <a:ext cx="8671560" cy="3970020"/>
          </a:xfrm>
          <a:prstGeom prst="roundRect">
            <a:avLst>
              <a:gd fmla="val 16667" name="adj"/>
            </a:avLst>
          </a:prstGeom>
          <a:solidFill>
            <a:schemeClr val="accent1">
              <a:alpha val="0"/>
            </a:schemeClr>
          </a:solidFill>
          <a:ln cap="flat" cmpd="sng" w="34925">
            <a:solidFill>
              <a:srgbClr val="D13A5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3a093f79e9_0_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My TNT Exercise (covered today)</a:t>
            </a:r>
            <a:endParaRPr/>
          </a:p>
        </p:txBody>
      </p:sp>
      <p:pic>
        <p:nvPicPr>
          <p:cNvPr id="263" name="Google Shape;263;g13a093f79e9_0_15"/>
          <p:cNvPicPr preferRelativeResize="0"/>
          <p:nvPr/>
        </p:nvPicPr>
        <p:blipFill rotWithShape="1">
          <a:blip r:embed="rId3">
            <a:alphaModFix/>
          </a:blip>
          <a:srcRect b="0" l="0" r="0" t="0"/>
          <a:stretch/>
        </p:blipFill>
        <p:spPr>
          <a:xfrm>
            <a:off x="1485894" y="1673455"/>
            <a:ext cx="6628596" cy="3291840"/>
          </a:xfrm>
          <a:prstGeom prst="rect">
            <a:avLst/>
          </a:prstGeom>
          <a:noFill/>
          <a:ln>
            <a:noFill/>
          </a:ln>
        </p:spPr>
      </p:pic>
      <p:sp>
        <p:nvSpPr>
          <p:cNvPr id="264" name="Google Shape;264;g13a093f79e9_0_15"/>
          <p:cNvSpPr txBox="1"/>
          <p:nvPr/>
        </p:nvSpPr>
        <p:spPr>
          <a:xfrm>
            <a:off x="1485900" y="5243100"/>
            <a:ext cx="6924900" cy="624300"/>
          </a:xfrm>
          <a:prstGeom prst="rect">
            <a:avLst/>
          </a:prstGeom>
          <a:noFill/>
          <a:ln>
            <a:noFill/>
          </a:ln>
        </p:spPr>
        <p:txBody>
          <a:bodyPr anchorCtr="0" anchor="t" bIns="91425" lIns="91425" spcFirstLastPara="1" rIns="91425" wrap="square" tIns="91425">
            <a:spAutoFit/>
          </a:bodyPr>
          <a:lstStyle/>
          <a:p>
            <a:pPr indent="0" lvl="0" marL="0" rtl="0" algn="r">
              <a:lnSpc>
                <a:spcPct val="112000"/>
              </a:lnSpc>
              <a:spcBef>
                <a:spcPts val="0"/>
              </a:spcBef>
              <a:spcAft>
                <a:spcPts val="0"/>
              </a:spcAft>
              <a:buNone/>
            </a:pPr>
            <a:r>
              <a:rPr lang="en-US" sz="1300" u="sng">
                <a:solidFill>
                  <a:schemeClr val="accent5"/>
                </a:solidFill>
                <a:latin typeface="Libre Franklin"/>
                <a:ea typeface="Libre Franklin"/>
                <a:cs typeface="Libre Franklin"/>
                <a:sym typeface="Libre Franklin"/>
                <a:hlinkClick r:id="rId4">
                  <a:extLst>
                    <a:ext uri="{A12FA001-AC4F-418D-AE19-62706E023703}">
                      <ahyp:hlinkClr val="tx"/>
                    </a:ext>
                  </a:extLst>
                </a:hlinkClick>
              </a:rPr>
              <a:t>https://github.com/tnt-summer-academy/Exercises/tree/main/Week_2/ENG2.1-myTNT</a:t>
            </a:r>
            <a:endParaRPr sz="300">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2020-06-21T05:23:43Z</dcterms:created>
  <dc:creator>Scharff, Prof. Christelle</dc:creator>
</cp:coreProperties>
</file>