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Libre Franklin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LibreFranklin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LibreFranklin-italic.fntdata"/><Relationship Id="rId14" Type="http://schemas.openxmlformats.org/officeDocument/2006/relationships/slide" Target="slides/slide10.xml"/><Relationship Id="rId36" Type="http://schemas.openxmlformats.org/officeDocument/2006/relationships/font" Target="fonts/LibreFranklin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ibreFranklin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it.ly/supdecogit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http://bit.ly/supdecogit</a:t>
            </a:r>
            <a:r>
              <a:rPr lang="en-US"/>
              <a:t> </a:t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2fa3aead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42fa3aead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42fa3aead_0_2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767b3f37b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d767b3f37b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767b3f37b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d767b3f37b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2fa3aead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2fa3aead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e42fa3aead_0_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767b3f37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d767b3f37b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767b3f37b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767b3f37b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767b3f37b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d767b3f37b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767b3f37b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767b3f37b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767b3f37b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d767b3f37b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767b3f37b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d767b3f37b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767b3f37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d767b3f37b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767b3f37b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d767b3f37b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767b3f37b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d767b3f37b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767b3f37b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767b3f37b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767b3f37b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767b3f37b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767b3f37b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767b3f37b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767b3f37b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d767b3f37b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42fa3aead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e42fa3aead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42fa3aead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e42fa3aead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42fa3aead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e42fa3aead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767b3f37b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d767b3f37b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2fa3aea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e42fa3aea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767b3f37b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d767b3f37b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2fa3aea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2fa3aea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e42fa3aea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2fa3aea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e42fa3aea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42fa3aead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42fa3aead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42fa3aead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42fa3aead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42fa3aea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42fa3aea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42fa3aea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42fa3aead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42fa3aead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e42fa3aead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nt-summer-academy/Curriculum-20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backlog.com/git-tutorial/using-branch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gif"/><Relationship Id="rId4" Type="http://schemas.openxmlformats.org/officeDocument/2006/relationships/hyperlink" Target="https://guides.github.com/introduction/flow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gif"/><Relationship Id="rId4" Type="http://schemas.openxmlformats.org/officeDocument/2006/relationships/hyperlink" Target="https://guides.github.com/introduction/flow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1915125" y="2613773"/>
            <a:ext cx="83613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br>
              <a:rPr lang="en-US"/>
            </a:br>
            <a:r>
              <a:rPr lang="en-US"/>
              <a:t>REMOTE REPOS &amp; GITHUB </a:t>
            </a:r>
            <a:endParaRPr/>
          </a:p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https://github.com/tnt-summer-academy/Curriculum-202</a:t>
            </a:r>
            <a:r>
              <a:rPr lang="en-US" sz="3000"/>
              <a:t> </a:t>
            </a:r>
            <a:endParaRPr sz="3000"/>
          </a:p>
        </p:txBody>
      </p:sp>
      <p:sp>
        <p:nvSpPr>
          <p:cNvPr id="98" name="Google Shape;98;p13"/>
          <p:cNvSpPr txBox="1"/>
          <p:nvPr/>
        </p:nvSpPr>
        <p:spPr>
          <a:xfrm>
            <a:off x="8122920" y="6294120"/>
            <a:ext cx="33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for Microsoft / TNTs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PUSHING CHANGES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b="1" lang="en-US">
                <a:solidFill>
                  <a:srgbClr val="FF0000"/>
                </a:solidFill>
              </a:rPr>
              <a:t>Scenario 2: </a:t>
            </a:r>
            <a:r>
              <a:rPr lang="en-US"/>
              <a:t>Push changes to GitHub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71600" y="1815675"/>
            <a:ext cx="9601200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73570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In the terminal</a:t>
            </a:r>
            <a:endParaRPr sz="2200"/>
          </a:p>
          <a:p>
            <a:pPr indent="-373570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Change the </a:t>
            </a:r>
            <a:r>
              <a:rPr b="1" lang="en-US" sz="2200"/>
              <a:t>README.md</a:t>
            </a:r>
            <a:r>
              <a:rPr lang="en-US" sz="2200"/>
              <a:t> file and add a file (e.g., </a:t>
            </a:r>
            <a:r>
              <a:rPr b="1" lang="en-US" sz="2200"/>
              <a:t>index.html</a:t>
            </a:r>
            <a:r>
              <a:rPr lang="en-US" sz="2200"/>
              <a:t>) locally</a:t>
            </a:r>
            <a:endParaRPr sz="2200"/>
          </a:p>
          <a:p>
            <a:pPr indent="-373570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Commit your changes</a:t>
            </a:r>
            <a:endParaRPr/>
          </a:p>
          <a:p>
            <a:pPr indent="-373570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/>
          </a:p>
          <a:p>
            <a:pPr indent="-373570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commit –m "add index.html and correct README.md"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73570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Showing the remote</a:t>
            </a:r>
            <a:endParaRPr/>
          </a:p>
          <a:p>
            <a:pPr indent="-373570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remote</a:t>
            </a:r>
            <a:endParaRPr/>
          </a:p>
          <a:p>
            <a:pPr indent="-373570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remote show origin</a:t>
            </a:r>
            <a:endParaRPr/>
          </a:p>
          <a:p>
            <a:pPr indent="-373570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Push the changes to the remote in GitHub</a:t>
            </a:r>
            <a:endParaRPr/>
          </a:p>
          <a:p>
            <a:pPr indent="-373570" lvl="1" marL="9144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push origin main</a:t>
            </a:r>
            <a:endParaRPr b="1" i="0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73570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Check GitHub</a:t>
            </a:r>
            <a:endParaRPr i="0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1371600" y="63930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git push origin main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62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2062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Takes the local commits (of the main branch) and upload them to the remote server (origin) on GitHub on the (main) branch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BRANCHES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1371600" y="381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Why branches ?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1371600" y="1290225"/>
            <a:ext cx="10190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Branching is appropriate to support collaboration between developers when some will fix bugs, some will work on new features, some will refactor code etc.</a:t>
            </a:r>
            <a:endParaRPr/>
          </a:p>
          <a:p>
            <a:pPr indent="-2062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It allows each developer to branch out from the original code base and isolate their work from others</a:t>
            </a:r>
            <a:endParaRPr/>
          </a:p>
          <a:p>
            <a:pPr indent="-2062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It also helps Git to easily merge versions later on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main</a:t>
            </a:r>
            <a:r>
              <a:rPr b="0" i="0" lang="en-US" sz="2800" u="none" cap="none" strike="noStrike">
                <a:solidFill>
                  <a:schemeClr val="dk1"/>
                </a:solidFill>
              </a:rPr>
              <a:t> is (ofte</a:t>
            </a:r>
            <a:r>
              <a:rPr lang="en-US" sz="2800">
                <a:solidFill>
                  <a:schemeClr val="dk1"/>
                </a:solidFill>
              </a:rPr>
              <a:t>n) the default branch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</a:endParaRPr>
          </a:p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</a:rPr>
              <a:t>HEAD is a pointer to the branch you are currently on</a:t>
            </a:r>
            <a:endParaRPr b="0" i="0" sz="2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695" y="309430"/>
            <a:ext cx="7398000" cy="55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2758698" y="6013342"/>
            <a:ext cx="745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Multiple development projects taking place using the same source code.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https://backlog.com/git-tutorial/using-branches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Create a branch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1371600" y="1595025"/>
            <a:ext cx="10190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Create a branch</a:t>
            </a:r>
            <a:endParaRPr/>
          </a:p>
          <a:p>
            <a:pPr indent="-3840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0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 branch develop</a:t>
            </a:r>
            <a:endParaRPr/>
          </a:p>
          <a:p>
            <a:pPr indent="-2062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Use the branch</a:t>
            </a:r>
            <a:endParaRPr/>
          </a:p>
          <a:p>
            <a:pPr indent="-3840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0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i="0" lang="en-US" sz="2800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 checkout develop</a:t>
            </a:r>
            <a:endParaRPr/>
          </a:p>
          <a:p>
            <a:pPr indent="-2062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o</a:t>
            </a:r>
            <a:r>
              <a:rPr b="0" i="0" lang="en-US" sz="2800" u="none" cap="none" strike="noStrike">
                <a:solidFill>
                  <a:schemeClr val="dk1"/>
                </a:solidFill>
              </a:rPr>
              <a:t>r in one line</a:t>
            </a:r>
            <a:endParaRPr/>
          </a:p>
          <a:p>
            <a:pPr indent="-3840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0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–b develop</a:t>
            </a:r>
            <a:endParaRPr/>
          </a:p>
          <a:p>
            <a:pPr indent="-2062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</a:endParaRPr>
          </a:p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2800">
                <a:solidFill>
                  <a:schemeClr val="dk1"/>
                </a:solidFill>
              </a:rPr>
              <a:t>Give good names to branches!</a:t>
            </a:r>
            <a:endParaRPr/>
          </a:p>
          <a:p>
            <a:pPr indent="-2062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</a:endParaRPr>
          </a:p>
          <a:p>
            <a:pPr indent="-2062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1371600" y="282852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b="1" lang="en-US">
                <a:solidFill>
                  <a:srgbClr val="FF0000"/>
                </a:solidFill>
              </a:rPr>
              <a:t>Scenario 3: </a:t>
            </a:r>
            <a:r>
              <a:rPr lang="en-US"/>
              <a:t>Create a branch and push work to this branch in GitHub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1371600" y="1813303"/>
            <a:ext cx="9601200" cy="52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73570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Create a branch: develop and go to this branch</a:t>
            </a:r>
            <a:endParaRPr/>
          </a:p>
          <a:p>
            <a:pPr indent="-37357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branch develop</a:t>
            </a:r>
            <a:endParaRPr/>
          </a:p>
          <a:p>
            <a:pPr indent="-37357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checkout develop</a:t>
            </a:r>
            <a:endParaRPr/>
          </a:p>
          <a:p>
            <a:pPr indent="-37357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Make some local changes in </a:t>
            </a:r>
            <a:r>
              <a:rPr b="1" lang="en-US" sz="2200"/>
              <a:t>index,html</a:t>
            </a:r>
            <a:endParaRPr/>
          </a:p>
          <a:p>
            <a:pPr indent="-37357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■"/>
            </a:pPr>
            <a:r>
              <a:rPr lang="en-US" sz="2200">
                <a:solidFill>
                  <a:srgbClr val="C00000"/>
                </a:solidFill>
              </a:rPr>
              <a:t>Commit the changes</a:t>
            </a:r>
            <a:endParaRPr>
              <a:solidFill>
                <a:srgbClr val="C00000"/>
              </a:solidFill>
            </a:endParaRPr>
          </a:p>
          <a:p>
            <a:pPr indent="-37357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Switch to the main branch</a:t>
            </a:r>
            <a:endParaRPr/>
          </a:p>
          <a:p>
            <a:pPr indent="-37357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b="1" i="0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7357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Look at the content of </a:t>
            </a:r>
            <a:r>
              <a:rPr b="1" lang="en-US" sz="2200"/>
              <a:t>index.html </a:t>
            </a:r>
            <a:endParaRPr/>
          </a:p>
          <a:p>
            <a:pPr indent="-37357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Switch back to the develop branch</a:t>
            </a:r>
            <a:endParaRPr/>
          </a:p>
          <a:p>
            <a:pPr indent="-37357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checkout develop</a:t>
            </a:r>
            <a:endParaRPr/>
          </a:p>
          <a:p>
            <a:pPr indent="-37357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Look at the content of </a:t>
            </a:r>
            <a:r>
              <a:rPr b="1" lang="en-US" sz="2200"/>
              <a:t>index.html</a:t>
            </a:r>
            <a:endParaRPr/>
          </a:p>
          <a:p>
            <a:pPr indent="-37357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Push the branch to the remote repository (u = upstream, when you make your first push to track à remote branch)</a:t>
            </a:r>
            <a:endParaRPr/>
          </a:p>
          <a:p>
            <a:pPr indent="-37357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push –u origin develop</a:t>
            </a:r>
            <a:endParaRPr/>
          </a:p>
          <a:p>
            <a:pPr indent="-37357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Pull the changes from remote (made by other developers) before making any commit</a:t>
            </a:r>
            <a:endParaRPr/>
          </a:p>
          <a:p>
            <a:pPr indent="-37357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pull [nothing to pull here but do it as an habit]</a:t>
            </a:r>
            <a:endParaRPr/>
          </a:p>
          <a:p>
            <a:pPr indent="-37357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200"/>
              <a:t>What is happening in GitHub?</a:t>
            </a:r>
            <a:endParaRPr i="0"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Other commands on branches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1371600" y="2286000"/>
            <a:ext cx="9601200" cy="4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View all the branches and on what branch you are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View remote tracking and local branches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branch –a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Rename a branch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branch –m oldbranchname newbranchname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Delete a branch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branch –d branchname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i="0" lang="en-US" sz="2200"/>
              <a:t>You cannot be on the branch you want to delete!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371600" y="468828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b="1" lang="en-US">
                <a:solidFill>
                  <a:srgbClr val="FF0000"/>
                </a:solidFill>
              </a:rPr>
              <a:t>Scenario 4: </a:t>
            </a:r>
            <a:r>
              <a:rPr lang="en-US"/>
              <a:t>Demo of the pull request in GitHub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1371600" y="2100024"/>
            <a:ext cx="9601200" cy="47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In GitHub, a pull request appears!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Click on Compare &amp; pull request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Explore and merge the pull request</a:t>
            </a:r>
            <a:endParaRPr/>
          </a:p>
          <a:p>
            <a:pPr indent="-2443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 sz="2200"/>
          </a:p>
          <a:p>
            <a:pPr indent="-2443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831" y="3624600"/>
            <a:ext cx="6710361" cy="318690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2550695" y="3717758"/>
            <a:ext cx="866400" cy="228600"/>
          </a:xfrm>
          <a:prstGeom prst="rect">
            <a:avLst/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Understand why we use branches and practice with them.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Understand the basic workflow for how multiple people work with Git.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Learn to c</a:t>
            </a:r>
            <a:r>
              <a:rPr lang="en-US" sz="2800"/>
              <a:t>lone a repository, push changes, make a pull request.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Learn to stash changes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Learn how to create and use repositories on GitHub.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1371600" y="468828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b="1" lang="en-US">
                <a:solidFill>
                  <a:srgbClr val="FF0000"/>
                </a:solidFill>
              </a:rPr>
              <a:t>Scenario 5: </a:t>
            </a:r>
            <a:r>
              <a:rPr lang="en-US"/>
              <a:t>Pull the changes locally and create one more pull request 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1371600" y="1954728"/>
            <a:ext cx="9601200" cy="49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Pull the files on main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b="1" i="0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On the develop branch, work on the files locally, make changes and commit them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Push the changes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b="1" i="0" lang="en-US" sz="2200">
                <a:latin typeface="Courier New"/>
                <a:ea typeface="Courier New"/>
                <a:cs typeface="Courier New"/>
                <a:sym typeface="Courier New"/>
              </a:rPr>
              <a:t>git push origin develop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Go to GitHub, create a pull request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lang="en-US" sz="2200"/>
              <a:t>       using the interface and merge it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752" y="4438329"/>
            <a:ext cx="5021450" cy="20758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7423485" y="4438329"/>
            <a:ext cx="589500" cy="228600"/>
          </a:xfrm>
          <a:prstGeom prst="rect">
            <a:avLst/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GitHub workflow</a:t>
            </a:r>
            <a:endParaRPr/>
          </a:p>
        </p:txBody>
      </p:sp>
      <p:pic>
        <p:nvPicPr>
          <p:cNvPr id="231" name="Google Shape;23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288" y="1981200"/>
            <a:ext cx="88536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2274271" y="6014204"/>
            <a:ext cx="885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https://guides.github.com/introduction/flow/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6 </a:t>
            </a:r>
            <a:br>
              <a:rPr lang="en-US"/>
            </a:br>
            <a:r>
              <a:rPr lang="en-US"/>
              <a:t>CREATE AND USE A REPO ON GITHUB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b="1" lang="en-US">
                <a:solidFill>
                  <a:srgbClr val="FF0000"/>
                </a:solidFill>
              </a:rPr>
              <a:t>Scenario 6: </a:t>
            </a:r>
            <a:r>
              <a:rPr lang="en-US"/>
              <a:t>Create and use a repository on GitHub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1371600" y="2286000"/>
            <a:ext cx="9601200" cy="4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Create a repository on GitHub with Readme.md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Clone the repository locally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Do some changes and commit them (using the terminal)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Push the changes to GitHub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Continue making changes 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Post a screenshot from GitHub (in your team channel)</a:t>
            </a:r>
            <a:endParaRPr sz="2800"/>
          </a:p>
          <a:p>
            <a:pPr indent="-2062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b="1" lang="en-US">
                <a:solidFill>
                  <a:srgbClr val="FF0000"/>
                </a:solidFill>
              </a:rPr>
              <a:t>Scenario 7: </a:t>
            </a:r>
            <a:r>
              <a:rPr lang="en-US"/>
              <a:t>Delete index.html in GitHub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1371600" y="2286000"/>
            <a:ext cx="96012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/>
              <a:t>We will d</a:t>
            </a:r>
            <a:r>
              <a:rPr lang="en-US" sz="2800"/>
              <a:t>elete a remote file that is local too!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/>
              <a:t>In the terminal do the following: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/>
              <a:t>On the develop branch in the terminal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i="0" lang="en-US" sz="2800">
                <a:latin typeface="Courier New"/>
                <a:ea typeface="Courier New"/>
                <a:cs typeface="Courier New"/>
                <a:sym typeface="Courier New"/>
              </a:rPr>
              <a:t>git rm index.html </a:t>
            </a:r>
            <a:endParaRPr i="0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i="0" lang="en-US" sz="2800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i="0" lang="en-US" sz="2800">
                <a:latin typeface="Courier New"/>
                <a:ea typeface="Courier New"/>
                <a:cs typeface="Courier New"/>
                <a:sym typeface="Courier New"/>
              </a:rPr>
              <a:t>git commit –m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"delete index.html on develop"</a:t>
            </a:r>
            <a:endParaRPr i="0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i="0" lang="en-US" sz="2800">
                <a:latin typeface="Courier New"/>
                <a:ea typeface="Courier New"/>
                <a:cs typeface="Courier New"/>
                <a:sym typeface="Courier New"/>
              </a:rPr>
              <a:t>git push origin develop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i="0" lang="en-US" sz="2800"/>
              <a:t>Do the pull request in GitHub (if you do not see it go to the Pu</a:t>
            </a:r>
            <a:r>
              <a:rPr lang="en-US" sz="2800"/>
              <a:t>ll request menu)</a:t>
            </a:r>
            <a:endParaRPr sz="28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i="0" lang="en-US" sz="2800"/>
              <a:t>Go back to the terminal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i="0" lang="en-US" sz="2800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i="0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i="0" lang="en-US" sz="2800">
                <a:latin typeface="Courier New"/>
                <a:ea typeface="Courier New"/>
                <a:cs typeface="Courier New"/>
                <a:sym typeface="Courier New"/>
              </a:rPr>
              <a:t>git pull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Other commands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1371600" y="1592452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diff HEAD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diff --staged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log --oneline</a:t>
            </a:r>
            <a:endParaRPr/>
          </a:p>
          <a:p>
            <a:pPr indent="-384048" lvl="0" marL="38404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git log --oneline --graph --decorate --all</a:t>
            </a:r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50" y="3929950"/>
            <a:ext cx="7199375" cy="28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GitHub workflow</a:t>
            </a:r>
            <a:endParaRPr/>
          </a:p>
        </p:txBody>
      </p:sp>
      <p:pic>
        <p:nvPicPr>
          <p:cNvPr id="263" name="Google Shape;263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288" y="1981200"/>
            <a:ext cx="88536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2274271" y="6014204"/>
            <a:ext cx="885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https://guides.github.com/introduction/flow/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7 </a:t>
            </a:r>
            <a:br>
              <a:rPr lang="en-US"/>
            </a:br>
            <a:r>
              <a:rPr lang="en-US"/>
              <a:t>STASH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765025" y="4344853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 sz="2600">
                <a:solidFill>
                  <a:srgbClr val="FFE599"/>
                </a:solidFill>
              </a:rPr>
              <a:t>When you switch between branches, either you committed your code or you need to stash your code to save your code in progress</a:t>
            </a:r>
            <a:endParaRPr sz="26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ibre Franklin"/>
              <a:buNone/>
            </a:pPr>
            <a:r>
              <a:rPr b="1" lang="en-US">
                <a:solidFill>
                  <a:srgbClr val="FF0000"/>
                </a:solidFill>
              </a:rPr>
              <a:t>Scenario 8: </a:t>
            </a:r>
            <a:r>
              <a:rPr lang="en-US"/>
              <a:t>Stash a work-in-progress and switch between branches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1371600" y="2092650"/>
            <a:ext cx="96012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/>
              <a:t>We use stash to save work that is not committed and when we want to switch </a:t>
            </a:r>
            <a:r>
              <a:rPr lang="en-US" sz="2800"/>
              <a:t>between branches and not lose work</a:t>
            </a:r>
            <a:r>
              <a:rPr lang="en-US" sz="2800"/>
              <a:t> </a:t>
            </a:r>
            <a:endParaRPr sz="2800"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/>
              <a:t>In the terminal do the following: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/>
              <a:t>On the develop branch in the terminal</a:t>
            </a:r>
            <a:endParaRPr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2800"/>
              <a:t>Go the the develop branch and edit a file on that branch</a:t>
            </a:r>
            <a:endParaRPr sz="2800"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i="0" lang="en-US" sz="2800">
                <a:latin typeface="Courier New"/>
                <a:ea typeface="Courier New"/>
                <a:cs typeface="Courier New"/>
                <a:sym typeface="Courier New"/>
              </a:rPr>
              <a:t>git stash </a:t>
            </a:r>
            <a:endParaRPr i="0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■"/>
            </a:pPr>
            <a:r>
              <a:rPr lang="en-US" sz="2800"/>
              <a:t>Switch branch to main using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 sz="2800"/>
              <a:t>Go back to the develop branch</a:t>
            </a:r>
            <a:endParaRPr sz="2800"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■"/>
            </a:pPr>
            <a:r>
              <a:rPr lang="en-US" sz="2800"/>
              <a:t>Type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git stash list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■"/>
            </a:pPr>
            <a:r>
              <a:rPr lang="en-US" sz="2800"/>
              <a:t>Pop the work using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git stash pop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■"/>
            </a:pPr>
            <a:r>
              <a:rPr lang="en-US" sz="2800"/>
              <a:t>Commit the wor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765025" y="2063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8 </a:t>
            </a:r>
            <a:br>
              <a:rPr lang="en-US"/>
            </a:br>
            <a:r>
              <a:rPr lang="en-US"/>
              <a:t>REVIEW TROUBLE SPOTS</a:t>
            </a:r>
            <a:br>
              <a:rPr lang="en-US"/>
            </a:b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1 </a:t>
            </a:r>
            <a:br>
              <a:rPr lang="en-US"/>
            </a:br>
            <a:r>
              <a:rPr lang="en-US"/>
              <a:t>WORKING WITH A REMOTE REPOSITORY 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Review trouble spots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</a:pPr>
            <a:r>
              <a:rPr lang="en-US" sz="3600"/>
              <a:t>What is going well?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</a:pPr>
            <a:r>
              <a:rPr lang="en-US" sz="3600"/>
              <a:t>What do you have difficulties with?</a:t>
            </a:r>
            <a:endParaRPr/>
          </a:p>
          <a:p>
            <a:pPr indent="-1554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n-US" sz="3600"/>
              <a:t>Google your error messages!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408925"/>
            <a:ext cx="10015065" cy="53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br>
              <a:rPr lang="en-US"/>
            </a:br>
            <a:r>
              <a:rPr lang="en-US"/>
              <a:t>PART 2 </a:t>
            </a:r>
            <a:br>
              <a:rPr lang="en-US"/>
            </a:br>
            <a:r>
              <a:rPr lang="en-US"/>
              <a:t>CLONE 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1371600" y="2499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b="1" lang="en-US">
                <a:solidFill>
                  <a:srgbClr val="FF0000"/>
                </a:solidFill>
              </a:rPr>
              <a:t>Scenario 1a: </a:t>
            </a:r>
            <a:r>
              <a:rPr lang="en-US"/>
              <a:t>Clone an existing repository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371600" y="2067701"/>
            <a:ext cx="9601200" cy="4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Go to the terminal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i="0" lang="en-US" sz="2200"/>
              <a:t>Make a new directory: </a:t>
            </a:r>
            <a:r>
              <a:rPr b="1" i="0" lang="en-US" sz="2200"/>
              <a:t>mkdir Local</a:t>
            </a:r>
            <a:endParaRPr b="1" i="0" sz="2200"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b="1" i="0" lang="en-US" sz="2200"/>
              <a:t>cd Local</a:t>
            </a:r>
            <a:endParaRPr b="1" i="0" sz="2200"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i="0" lang="en-US" sz="2200"/>
              <a:t>Clone the </a:t>
            </a:r>
            <a:r>
              <a:rPr b="1" i="0" lang="en-US" sz="2200"/>
              <a:t>Exercises</a:t>
            </a:r>
            <a:r>
              <a:rPr i="0" lang="en-US" sz="2200"/>
              <a:t> repository </a:t>
            </a:r>
            <a:r>
              <a:rPr b="1" i="0" lang="en-US" sz="2200"/>
              <a:t> </a:t>
            </a:r>
            <a:r>
              <a:rPr i="0" lang="en-US" sz="2200"/>
              <a:t>using </a:t>
            </a:r>
            <a:endParaRPr/>
          </a:p>
          <a:p>
            <a:pPr indent="-384047" lvl="2" marL="13716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git clone https://github.com/tnt-summer-academy/Exercises.git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b="1" i="0" lang="en-US" sz="2200"/>
              <a:t>cd Exercises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On what branch are you?</a:t>
            </a:r>
            <a:endParaRPr sz="2200"/>
          </a:p>
          <a:p>
            <a:pPr indent="0" lvl="2" marL="9875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31" name="Google Shape;131;p18"/>
          <p:cNvSpPr/>
          <p:nvPr/>
        </p:nvSpPr>
        <p:spPr>
          <a:xfrm>
            <a:off x="7531400" y="5080000"/>
            <a:ext cx="4164300" cy="1577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Already done several times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371600" y="381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Libre Franklin"/>
              <a:buNone/>
            </a:pPr>
            <a:r>
              <a:rPr b="1" lang="en-US">
                <a:solidFill>
                  <a:srgbClr val="FF0000"/>
                </a:solidFill>
              </a:rPr>
              <a:t>Scenario 1b: </a:t>
            </a:r>
            <a:r>
              <a:rPr lang="en-US"/>
              <a:t>Create and clone a repository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371600" y="2040610"/>
            <a:ext cx="96012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Go to GitHub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i="0" lang="en-US" sz="2200"/>
              <a:t>Create a repository (private) </a:t>
            </a:r>
            <a:r>
              <a:rPr b="1" i="0" lang="en-US" sz="2200"/>
              <a:t>Remote</a:t>
            </a:r>
            <a:r>
              <a:rPr i="0" lang="en-US" sz="2200"/>
              <a:t> initialized with a </a:t>
            </a:r>
            <a:r>
              <a:rPr b="1" i="0" lang="en-US" sz="2200"/>
              <a:t>README.md</a:t>
            </a:r>
            <a:r>
              <a:rPr i="0" lang="en-US" sz="2200"/>
              <a:t> file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Go to the terminal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i="0" lang="en-US" sz="2200"/>
              <a:t>Make a new directory: </a:t>
            </a:r>
            <a:r>
              <a:rPr b="1" i="0" lang="en-US" sz="2200"/>
              <a:t>mkdir Local</a:t>
            </a:r>
            <a:endParaRPr b="1" i="0" sz="2200"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b="1" i="0" lang="en-US" sz="2200"/>
              <a:t>cd Local</a:t>
            </a:r>
            <a:endParaRPr b="1" i="0" sz="2200"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i="0" lang="en-US" sz="2200"/>
              <a:t>Clone the remote repository in </a:t>
            </a:r>
            <a:r>
              <a:rPr b="1" i="0" lang="en-US" sz="2200"/>
              <a:t>Remote </a:t>
            </a:r>
            <a:r>
              <a:rPr i="0" lang="en-US" sz="2200"/>
              <a:t>using </a:t>
            </a:r>
            <a:endParaRPr/>
          </a:p>
          <a:p>
            <a:pPr indent="-384047" lvl="2" marL="13716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git clone https://github.com/yourpseudo/Remote.git 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Char char="–"/>
            </a:pPr>
            <a:r>
              <a:rPr b="1" i="0" lang="en-US" sz="2200"/>
              <a:t>cd Remote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200"/>
              <a:t>On what branch are you?</a:t>
            </a:r>
            <a:endParaRPr i="0" sz="2200"/>
          </a:p>
          <a:p>
            <a:pPr indent="0" lvl="2" marL="987552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CLONE IN VS CODE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ctrTitle"/>
          </p:nvPr>
        </p:nvSpPr>
        <p:spPr>
          <a:xfrm>
            <a:off x="1915053" y="2944379"/>
            <a:ext cx="8361300" cy="209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Scenario 1c: </a:t>
            </a:r>
            <a:r>
              <a:rPr lang="en-US"/>
              <a:t>Clone a repository in VS Code</a:t>
            </a:r>
            <a:endParaRPr/>
          </a:p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2679906" y="3956279"/>
            <a:ext cx="6831600" cy="1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7531400" y="5080000"/>
            <a:ext cx="4164300" cy="1577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Already done several times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