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Libre Franklin"/>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j8/GH8MAONEXnn2F3ewM5pF0yQ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elle scharff"/>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LibreFranklin-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ibreFranklin-italic.fntdata"/><Relationship Id="rId21" Type="http://schemas.openxmlformats.org/officeDocument/2006/relationships/slide" Target="slides/slide15.xml"/><Relationship Id="rId43" Type="http://schemas.openxmlformats.org/officeDocument/2006/relationships/font" Target="fonts/LibreFranklin-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LibreFranklin-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06T13:49:30.156">
    <p:pos x="6000" y="0"/>
    <p:text>change the screenshot</p:text>
    <p:extLst>
      <p:ext uri="{C676402C-5697-4E1C-873F-D02D1690AC5C}">
        <p15:threadingInfo timeZoneBias="0"/>
      </p:ext>
      <p:ext uri="http://customooxmlschemas.google.com/">
        <go:slidesCustomData xmlns:go="http://customooxmlschemas.google.com/" commentPostId="AAAAcgVkly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3abe25785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e3abe25785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3abe25785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e3abe25785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e3abe25785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abe25785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e3abe25785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e3abe25785_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3abe25785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e3abe25785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e3abe25785_1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abe25785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e3abe25785_1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e3abe25785_1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abe25785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e3abe25785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b6b593b5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13b6b593b5a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3b6b593b5a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3abe25785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e3abe25785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3abe25785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e3abe25785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e3abe25785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abe25785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e3abe25785_1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e3abe25785_1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3abe25785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e3abe25785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3abe25785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e3abe25785_1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e3abe25785_1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b6b593b5a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b6b593b5a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3b6b593b5a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3abe25785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e3abe25785_1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e3abe25785_1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3abe25785_1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e3abe25785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3abe25785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e3abe25785_1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e3abe25785_1_1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abe25785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e3abe25785_1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e3abe25785_1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3abe25785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e3abe25785_1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e3abe25785_1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b6b593b5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b6b593b5a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3b6b593b5a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3abe25785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e3abe25785_1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e3abe25785_1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abe25785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e3abe25785_1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e3abe25785_1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3abe25785_1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e3abe25785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b6b593b5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3b6b593b5a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13b6b593b5a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3abe25785_1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e3abe25785_1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e3abe25785_1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3abe25785_1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e3abe25785_1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e3abe25785_1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3abe2578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e3abe2578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e3abe25785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b6b593b5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b6b593b5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3b6b593b5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6b593b5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b6b593b5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3b6b593b5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3abe25785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e3abe25785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e3abe25785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3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3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36"/>
          <p:cNvGrpSpPr/>
          <p:nvPr/>
        </p:nvGrpSpPr>
        <p:grpSpPr>
          <a:xfrm>
            <a:off x="752858" y="744469"/>
            <a:ext cx="10674117" cy="5349671"/>
            <a:chOff x="752858" y="744469"/>
            <a:chExt cx="10674117" cy="5349671"/>
          </a:xfrm>
        </p:grpSpPr>
        <p:sp>
          <p:nvSpPr>
            <p:cNvPr id="23" name="Google Shape;23;p3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3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4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7"/>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4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8"/>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8"/>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4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4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4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40"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3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3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3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1"/>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41"/>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4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2"/>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42"/>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42"/>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42"/>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4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4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4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4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46"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6"/>
          <p:cNvSpPr/>
          <p:nvPr>
            <p:ph idx="2" type="pic"/>
          </p:nvPr>
        </p:nvSpPr>
        <p:spPr>
          <a:xfrm>
            <a:off x="5532120" y="0"/>
            <a:ext cx="6659880" cy="6857999"/>
          </a:xfrm>
          <a:prstGeom prst="rect">
            <a:avLst/>
          </a:prstGeom>
          <a:noFill/>
          <a:ln>
            <a:noFill/>
          </a:ln>
        </p:spPr>
      </p:sp>
      <p:sp>
        <p:nvSpPr>
          <p:cNvPr id="76" name="Google Shape;76;p46"/>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4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3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3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3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3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3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3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8"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nt-summer-academy/Curriculum-2022/blob/main/Week%202/%5BENG2.0%5D%20To%20Do%20sample%20app.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hrome.google.com/webstore/detail/react-developer-tools/fmkadmapgofadopljbjfkapdkoienihi?hl=en"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reactjs.org/docs/refs-and-the-dom.html" TargetMode="External"/><Relationship Id="rId4" Type="http://schemas.openxmlformats.org/officeDocument/2006/relationships/image" Target="../media/image18.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github.com/tnt-summer-academy/Exercises/tree/main/Week_2/ENG2.0-todos-via-clas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s://github.com/scharffc/Exercises.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TODO LIST</a:t>
            </a:r>
            <a:br>
              <a:rPr lang="en-US"/>
            </a:br>
            <a:r>
              <a:rPr lang="en-US"/>
              <a:t>SAMPLE APP</a:t>
            </a:r>
            <a:endParaRPr/>
          </a:p>
        </p:txBody>
      </p:sp>
      <p:sp>
        <p:nvSpPr>
          <p:cNvPr id="112" name="Google Shape;112;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fontScale="55000" lnSpcReduction="10000"/>
          </a:bodyPr>
          <a:lstStyle/>
          <a:p>
            <a:pPr indent="0" lvl="0" marL="0" rtl="0" algn="ctr">
              <a:lnSpc>
                <a:spcPct val="112000"/>
              </a:lnSpc>
              <a:spcBef>
                <a:spcPts val="0"/>
              </a:spcBef>
              <a:spcAft>
                <a:spcPts val="0"/>
              </a:spcAft>
              <a:buClr>
                <a:schemeClr val="dk2"/>
              </a:buClr>
              <a:buSzPct val="100000"/>
              <a:buNone/>
            </a:pPr>
            <a:r>
              <a:rPr lang="en-US"/>
              <a:t>Yet another todo list</a:t>
            </a:r>
            <a:endParaRPr/>
          </a:p>
          <a:p>
            <a:pPr indent="0" lvl="0" marL="0" rtl="0" algn="ctr">
              <a:lnSpc>
                <a:spcPct val="112000"/>
              </a:lnSpc>
              <a:spcBef>
                <a:spcPts val="0"/>
              </a:spcBef>
              <a:spcAft>
                <a:spcPts val="0"/>
              </a:spcAft>
              <a:buClr>
                <a:schemeClr val="dk2"/>
              </a:buClr>
              <a:buSzPct val="100000"/>
              <a:buNone/>
            </a:pPr>
            <a:r>
              <a:rPr lang="en-US"/>
              <a:t>Bringing HTML, CSS, JS, and React together</a:t>
            </a:r>
            <a:endParaRPr/>
          </a:p>
          <a:p>
            <a:pPr indent="0" lvl="0" marL="0" rtl="0" algn="ctr">
              <a:lnSpc>
                <a:spcPct val="112000"/>
              </a:lnSpc>
              <a:spcBef>
                <a:spcPts val="0"/>
              </a:spcBef>
              <a:spcAft>
                <a:spcPts val="0"/>
              </a:spcAft>
              <a:buClr>
                <a:schemeClr val="dk2"/>
              </a:buClr>
              <a:buSzPct val="100000"/>
              <a:buNone/>
            </a:pPr>
            <a:r>
              <a:rPr lang="en-US" u="sng">
                <a:solidFill>
                  <a:schemeClr val="hlink"/>
                </a:solidFill>
                <a:hlinkClick r:id="rId3"/>
              </a:rPr>
              <a:t>https://github.com/tnt-summer-academy/Curriculum-2022/blob/main/Week%202/%5BENG2.0%5D%20To%20Do%20sample%20app.md</a:t>
            </a:r>
            <a:r>
              <a:rPr lang="en-US"/>
              <a:t> </a:t>
            </a:r>
            <a:endParaRPr/>
          </a:p>
          <a:p>
            <a:pPr indent="0" lvl="0" marL="0" rtl="0" algn="ctr">
              <a:lnSpc>
                <a:spcPct val="112000"/>
              </a:lnSpc>
              <a:spcBef>
                <a:spcPts val="0"/>
              </a:spcBef>
              <a:spcAft>
                <a:spcPts val="0"/>
              </a:spcAft>
              <a:buClr>
                <a:schemeClr val="dk2"/>
              </a:buClr>
              <a:buSzPct val="100000"/>
              <a:buNone/>
            </a:pPr>
            <a:r>
              <a:t/>
            </a:r>
            <a:endParaRPr/>
          </a:p>
        </p:txBody>
      </p:sp>
      <p:sp>
        <p:nvSpPr>
          <p:cNvPr id="113" name="Google Shape;113;p1"/>
          <p:cNvSpPr txBox="1"/>
          <p:nvPr/>
        </p:nvSpPr>
        <p:spPr>
          <a:xfrm>
            <a:off x="8122926" y="6294125"/>
            <a:ext cx="4069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Created for Microsoft / TNTs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77" name="Shape 177"/>
        <p:cNvGrpSpPr/>
        <p:nvPr/>
      </p:nvGrpSpPr>
      <p:grpSpPr>
        <a:xfrm>
          <a:off x="0" y="0"/>
          <a:ext cx="0" cy="0"/>
          <a:chOff x="0" y="0"/>
          <a:chExt cx="0" cy="0"/>
        </a:xfrm>
      </p:grpSpPr>
      <p:sp>
        <p:nvSpPr>
          <p:cNvPr id="178" name="Google Shape;178;ge3abe25785_1_22"/>
          <p:cNvSpPr txBox="1"/>
          <p:nvPr>
            <p:ph type="ctrTitle"/>
          </p:nvPr>
        </p:nvSpPr>
        <p:spPr>
          <a:xfrm>
            <a:off x="1915125" y="1788450"/>
            <a:ext cx="9003600" cy="20982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960"/>
              <a:buFont typeface="Libre Franklin"/>
              <a:buNone/>
            </a:pPr>
            <a:r>
              <a:rPr lang="en-US" sz="5780"/>
              <a:t>What are the components of the app ?</a:t>
            </a:r>
            <a:endParaRPr sz="5780"/>
          </a:p>
        </p:txBody>
      </p:sp>
      <p:sp>
        <p:nvSpPr>
          <p:cNvPr id="179" name="Google Shape;179;ge3abe25785_1_22"/>
          <p:cNvSpPr txBox="1"/>
          <p:nvPr>
            <p:ph idx="1" type="subTitle"/>
          </p:nvPr>
        </p:nvSpPr>
        <p:spPr>
          <a:xfrm>
            <a:off x="1915131" y="3886654"/>
            <a:ext cx="6831600" cy="1086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200"/>
              </a:spcBef>
              <a:spcAft>
                <a:spcPts val="0"/>
              </a:spcAft>
              <a:buSzPts val="2300"/>
              <a:buNone/>
            </a:pPr>
            <a:r>
              <a:rPr lang="en-US" sz="2400"/>
              <a:t>Draw them on paper</a:t>
            </a:r>
            <a:endParaRPr sz="2400"/>
          </a:p>
          <a:p>
            <a:pPr indent="0" lvl="0" marL="0" rtl="0" algn="l">
              <a:lnSpc>
                <a:spcPct val="94000"/>
              </a:lnSpc>
              <a:spcBef>
                <a:spcPts val="1200"/>
              </a:spcBef>
              <a:spcAft>
                <a:spcPts val="0"/>
              </a:spcAft>
              <a:buSzPts val="2300"/>
              <a:buNone/>
            </a:pPr>
            <a:r>
              <a:rPr lang="en-US" sz="2400"/>
              <a:t>Are they stateful or stateless?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3abe25785_1_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186" name="Google Shape;186;ge3abe25785_1_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187" name="Google Shape;187;ge3abe25785_1_28"/>
          <p:cNvPicPr preferRelativeResize="0"/>
          <p:nvPr/>
        </p:nvPicPr>
        <p:blipFill>
          <a:blip r:embed="rId3">
            <a:alphaModFix/>
          </a:blip>
          <a:stretch>
            <a:fillRect/>
          </a:stretch>
        </p:blipFill>
        <p:spPr>
          <a:xfrm>
            <a:off x="752275" y="-46186"/>
            <a:ext cx="12192000" cy="6804422"/>
          </a:xfrm>
          <a:prstGeom prst="rect">
            <a:avLst/>
          </a:prstGeom>
          <a:noFill/>
          <a:ln>
            <a:noFill/>
          </a:ln>
        </p:spPr>
      </p:pic>
      <p:sp>
        <p:nvSpPr>
          <p:cNvPr id="188" name="Google Shape;188;ge3abe25785_1_28"/>
          <p:cNvSpPr txBox="1"/>
          <p:nvPr/>
        </p:nvSpPr>
        <p:spPr>
          <a:xfrm>
            <a:off x="2626475" y="2976675"/>
            <a:ext cx="2587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lt1"/>
                </a:solidFill>
                <a:latin typeface="Libre Franklin"/>
                <a:ea typeface="Libre Franklin"/>
                <a:cs typeface="Libre Franklin"/>
                <a:sym typeface="Libre Franklin"/>
              </a:rPr>
              <a:t>TodoItem</a:t>
            </a:r>
            <a:endParaRPr b="1" sz="24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t/>
            </a:r>
            <a:endParaRPr b="1" sz="24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rPr b="1" lang="en-US" sz="2400">
                <a:solidFill>
                  <a:schemeClr val="lt1"/>
                </a:solidFill>
                <a:latin typeface="Libre Franklin"/>
                <a:ea typeface="Libre Franklin"/>
                <a:cs typeface="Libre Franklin"/>
                <a:sym typeface="Libre Franklin"/>
              </a:rPr>
              <a:t>Todo Item</a:t>
            </a:r>
            <a:endParaRPr b="1" sz="2400">
              <a:solidFill>
                <a:schemeClr val="lt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89000"/>
              </a:lnSpc>
              <a:spcBef>
                <a:spcPts val="0"/>
              </a:spcBef>
              <a:spcAft>
                <a:spcPts val="0"/>
              </a:spcAft>
              <a:buClr>
                <a:schemeClr val="lt2"/>
              </a:buClr>
              <a:buSzPct val="100000"/>
              <a:buFont typeface="Libre Franklin"/>
              <a:buNone/>
            </a:pPr>
            <a:r>
              <a:rPr lang="en-US"/>
              <a:t>PART 3</a:t>
            </a:r>
            <a:br>
              <a:rPr lang="en-US"/>
            </a:br>
            <a:r>
              <a:rPr lang="en-US"/>
              <a:t>EXPLORE THE FILES AND CODE</a:t>
            </a:r>
            <a:endParaRPr/>
          </a:p>
        </p:txBody>
      </p:sp>
      <p:sp>
        <p:nvSpPr>
          <p:cNvPr id="194" name="Google Shape;194;p1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3abe25785_1_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Organization of the files /</a:t>
            </a:r>
            <a:endParaRPr/>
          </a:p>
          <a:p>
            <a:pPr indent="0" lvl="0" marL="0" rtl="0" algn="l">
              <a:lnSpc>
                <a:spcPct val="89000"/>
              </a:lnSpc>
              <a:spcBef>
                <a:spcPts val="0"/>
              </a:spcBef>
              <a:spcAft>
                <a:spcPts val="0"/>
              </a:spcAft>
              <a:buSzPts val="1800"/>
              <a:buNone/>
            </a:pPr>
            <a:r>
              <a:rPr lang="en-US"/>
              <a:t>code</a:t>
            </a:r>
            <a:endParaRPr/>
          </a:p>
        </p:txBody>
      </p:sp>
      <p:sp>
        <p:nvSpPr>
          <p:cNvPr id="201" name="Google Shape;201;ge3abe25785_1_3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Starting point</a:t>
            </a:r>
            <a:endParaRPr/>
          </a:p>
          <a:p>
            <a:pPr indent="-342900" lvl="1" marL="914400" rtl="0" algn="l">
              <a:lnSpc>
                <a:spcPct val="115000"/>
              </a:lnSpc>
              <a:spcBef>
                <a:spcPts val="0"/>
              </a:spcBef>
              <a:spcAft>
                <a:spcPts val="0"/>
              </a:spcAft>
              <a:buSzPts val="1800"/>
              <a:buChar char="–"/>
            </a:pPr>
            <a:r>
              <a:rPr lang="en-US"/>
              <a:t>index.html</a:t>
            </a:r>
            <a:endParaRPr/>
          </a:p>
          <a:p>
            <a:pPr indent="-342900" lvl="1" marL="914400" rtl="0" algn="l">
              <a:lnSpc>
                <a:spcPct val="115000"/>
              </a:lnSpc>
              <a:spcBef>
                <a:spcPts val="0"/>
              </a:spcBef>
              <a:spcAft>
                <a:spcPts val="0"/>
              </a:spcAft>
              <a:buSzPts val="1800"/>
              <a:buChar char="–"/>
            </a:pPr>
            <a:r>
              <a:rPr lang="en-US"/>
              <a:t>index.css</a:t>
            </a:r>
            <a:endParaRPr/>
          </a:p>
          <a:p>
            <a:pPr indent="-342900" lvl="1" marL="914400" rtl="0" algn="l">
              <a:lnSpc>
                <a:spcPct val="115000"/>
              </a:lnSpc>
              <a:spcBef>
                <a:spcPts val="0"/>
              </a:spcBef>
              <a:spcAft>
                <a:spcPts val="0"/>
              </a:spcAft>
              <a:buSzPts val="1800"/>
              <a:buChar char="–"/>
            </a:pPr>
            <a:r>
              <a:rPr lang="en-US"/>
              <a:t>App.js</a:t>
            </a:r>
            <a:endParaRPr/>
          </a:p>
          <a:p>
            <a:pPr indent="-342900" lvl="1" marL="914400" rtl="0" algn="l">
              <a:lnSpc>
                <a:spcPct val="115000"/>
              </a:lnSpc>
              <a:spcBef>
                <a:spcPts val="0"/>
              </a:spcBef>
              <a:spcAft>
                <a:spcPts val="0"/>
              </a:spcAft>
              <a:buSzPts val="1800"/>
              <a:buChar char="–"/>
            </a:pPr>
            <a:r>
              <a:rPr lang="en-US"/>
              <a:t>App.css</a:t>
            </a:r>
            <a:endParaRPr/>
          </a:p>
          <a:p>
            <a:pPr indent="-342900" lvl="0" marL="457200" rtl="0" algn="l">
              <a:lnSpc>
                <a:spcPct val="115000"/>
              </a:lnSpc>
              <a:spcBef>
                <a:spcPts val="0"/>
              </a:spcBef>
              <a:spcAft>
                <a:spcPts val="0"/>
              </a:spcAft>
              <a:buSzPts val="1800"/>
              <a:buChar char="■"/>
            </a:pPr>
            <a:r>
              <a:rPr lang="en-US"/>
              <a:t>Each component is in a file</a:t>
            </a:r>
            <a:endParaRPr/>
          </a:p>
          <a:p>
            <a:pPr indent="-342900" lvl="0" marL="457200" rtl="0" algn="l">
              <a:lnSpc>
                <a:spcPct val="115000"/>
              </a:lnSpc>
              <a:spcBef>
                <a:spcPts val="0"/>
              </a:spcBef>
              <a:spcAft>
                <a:spcPts val="0"/>
              </a:spcAft>
              <a:buSzPts val="1800"/>
              <a:buChar char="■"/>
            </a:pPr>
            <a:r>
              <a:rPr lang="en-US"/>
              <a:t>All components are in the folder </a:t>
            </a:r>
            <a:r>
              <a:rPr lang="en-US">
                <a:solidFill>
                  <a:srgbClr val="980000"/>
                </a:solidFill>
              </a:rPr>
              <a:t>components</a:t>
            </a:r>
            <a:endParaRPr>
              <a:solidFill>
                <a:srgbClr val="980000"/>
              </a:solidFill>
            </a:endParaRPr>
          </a:p>
          <a:p>
            <a:pPr indent="0" lvl="0" marL="0" rtl="0" algn="l">
              <a:lnSpc>
                <a:spcPct val="94000"/>
              </a:lnSpc>
              <a:spcBef>
                <a:spcPts val="1000"/>
              </a:spcBef>
              <a:spcAft>
                <a:spcPts val="0"/>
              </a:spcAft>
              <a:buSzPts val="1800"/>
              <a:buNone/>
            </a:pPr>
            <a:r>
              <a:t/>
            </a:r>
            <a:endParaRPr>
              <a:solidFill>
                <a:srgbClr val="980000"/>
              </a:solidFill>
            </a:endParaRPr>
          </a:p>
        </p:txBody>
      </p:sp>
      <p:pic>
        <p:nvPicPr>
          <p:cNvPr id="202" name="Google Shape;202;ge3abe25785_1_34"/>
          <p:cNvPicPr preferRelativeResize="0"/>
          <p:nvPr/>
        </p:nvPicPr>
        <p:blipFill rotWithShape="1">
          <a:blip r:embed="rId3">
            <a:alphaModFix/>
          </a:blip>
          <a:srcRect b="0" l="0" r="0" t="0"/>
          <a:stretch/>
        </p:blipFill>
        <p:spPr>
          <a:xfrm>
            <a:off x="8650791" y="0"/>
            <a:ext cx="2640419"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1371600" y="685800"/>
            <a:ext cx="104544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What are the components of the app ?</a:t>
            </a:r>
            <a:endParaRPr/>
          </a:p>
        </p:txBody>
      </p:sp>
      <p:sp>
        <p:nvSpPr>
          <p:cNvPr id="208" name="Google Shape;208;p11"/>
          <p:cNvSpPr txBox="1"/>
          <p:nvPr>
            <p:ph idx="1" type="body"/>
          </p:nvPr>
        </p:nvSpPr>
        <p:spPr>
          <a:xfrm>
            <a:off x="1371600" y="1920240"/>
            <a:ext cx="9601200" cy="45720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400"/>
              <a:buChar char="■"/>
            </a:pPr>
            <a:r>
              <a:rPr lang="en-US" sz="2400"/>
              <a:t>Install the Google Chrome React Tools extension</a:t>
            </a:r>
            <a:endParaRPr sz="2400"/>
          </a:p>
          <a:p>
            <a:pPr indent="-381000" lvl="1" marL="914400" rtl="0" algn="l">
              <a:lnSpc>
                <a:spcPct val="94000"/>
              </a:lnSpc>
              <a:spcBef>
                <a:spcPts val="0"/>
              </a:spcBef>
              <a:spcAft>
                <a:spcPts val="0"/>
              </a:spcAft>
              <a:buSzPts val="2400"/>
              <a:buChar char="–"/>
            </a:pPr>
            <a:r>
              <a:rPr lang="en-US" sz="2400" u="sng">
                <a:solidFill>
                  <a:schemeClr val="hlink"/>
                </a:solidFill>
                <a:hlinkClick r:id="rId3"/>
              </a:rPr>
              <a:t>https://chrome.google.com/webstore/detail/react-developer-tools/fmkadmapgofadopljbjfkapdkoienihi?hl=en</a:t>
            </a:r>
            <a:endParaRPr sz="2400"/>
          </a:p>
          <a:p>
            <a:pPr indent="0" lvl="0" marL="457200" rtl="0" algn="l">
              <a:lnSpc>
                <a:spcPct val="94000"/>
              </a:lnSpc>
              <a:spcBef>
                <a:spcPts val="0"/>
              </a:spcBef>
              <a:spcAft>
                <a:spcPts val="0"/>
              </a:spcAft>
              <a:buSzPts val="1800"/>
              <a:buNone/>
            </a:pPr>
            <a:r>
              <a:t/>
            </a:r>
            <a:endParaRPr sz="2400"/>
          </a:p>
          <a:p>
            <a:pPr indent="0" lvl="0" marL="457200" rtl="0" algn="l">
              <a:lnSpc>
                <a:spcPct val="94000"/>
              </a:lnSpc>
              <a:spcBef>
                <a:spcPts val="0"/>
              </a:spcBef>
              <a:spcAft>
                <a:spcPts val="0"/>
              </a:spcAft>
              <a:buSzPts val="1800"/>
              <a:buNone/>
            </a:pPr>
            <a:r>
              <a:t/>
            </a:r>
            <a:endParaRPr sz="2400"/>
          </a:p>
        </p:txBody>
      </p:sp>
      <p:pic>
        <p:nvPicPr>
          <p:cNvPr id="209" name="Google Shape;209;p11"/>
          <p:cNvPicPr preferRelativeResize="0"/>
          <p:nvPr/>
        </p:nvPicPr>
        <p:blipFill rotWithShape="1">
          <a:blip r:embed="rId4">
            <a:alphaModFix/>
          </a:blip>
          <a:srcRect b="0" l="0" r="0" t="0"/>
          <a:stretch/>
        </p:blipFill>
        <p:spPr>
          <a:xfrm>
            <a:off x="1485900" y="3194550"/>
            <a:ext cx="7625751" cy="3436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3abe25785_1_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General comment on how the code was written</a:t>
            </a:r>
            <a:endParaRPr/>
          </a:p>
        </p:txBody>
      </p:sp>
      <p:sp>
        <p:nvSpPr>
          <p:cNvPr id="216" name="Google Shape;216;ge3abe25785_1_4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TodoParent handles the state</a:t>
            </a:r>
            <a:endParaRPr/>
          </a:p>
          <a:p>
            <a:pPr indent="-342900" lvl="0" marL="457200" rtl="0" algn="l">
              <a:lnSpc>
                <a:spcPct val="115000"/>
              </a:lnSpc>
              <a:spcBef>
                <a:spcPts val="0"/>
              </a:spcBef>
              <a:spcAft>
                <a:spcPts val="0"/>
              </a:spcAft>
              <a:buSzPts val="1800"/>
              <a:buChar char="■"/>
            </a:pPr>
            <a:r>
              <a:rPr lang="en-US"/>
              <a:t>TodoParent passes the state down to the child components (Todos and TodoItems)</a:t>
            </a:r>
            <a:endParaRPr/>
          </a:p>
          <a:p>
            <a:pPr indent="-342900" lvl="0" marL="457200" rtl="0" algn="l">
              <a:lnSpc>
                <a:spcPct val="115000"/>
              </a:lnSpc>
              <a:spcBef>
                <a:spcPts val="0"/>
              </a:spcBef>
              <a:spcAft>
                <a:spcPts val="0"/>
              </a:spcAft>
              <a:buSzPts val="1800"/>
              <a:buChar char="■"/>
            </a:pPr>
            <a:r>
              <a:rPr lang="en-US"/>
              <a:t>The child components treat the data as props</a:t>
            </a:r>
            <a:endParaRPr/>
          </a:p>
          <a:p>
            <a:pPr indent="-342900" lvl="0" marL="457200" rtl="0" algn="l">
              <a:lnSpc>
                <a:spcPct val="115000"/>
              </a:lnSpc>
              <a:spcBef>
                <a:spcPts val="0"/>
              </a:spcBef>
              <a:spcAft>
                <a:spcPts val="0"/>
              </a:spcAft>
              <a:buSzPts val="1800"/>
              <a:buChar char="■"/>
            </a:pPr>
            <a:r>
              <a:rPr lang="en-US"/>
              <a:t>When a TodoItem is clicked that component tells TodoParent to change that particular TodoItem</a:t>
            </a:r>
            <a:endParaRPr/>
          </a:p>
          <a:p>
            <a:pPr indent="-342900" lvl="0" marL="457200" rtl="0" algn="l">
              <a:lnSpc>
                <a:spcPct val="115000"/>
              </a:lnSpc>
              <a:spcBef>
                <a:spcPts val="0"/>
              </a:spcBef>
              <a:spcAft>
                <a:spcPts val="0"/>
              </a:spcAft>
              <a:buSzPts val="1800"/>
              <a:buChar char="■"/>
            </a:pPr>
            <a:r>
              <a:rPr lang="en-US"/>
              <a:t>TodoParent then tells its children to render so that the page is updated</a:t>
            </a:r>
            <a:endParaRPr/>
          </a:p>
        </p:txBody>
      </p:sp>
      <p:sp>
        <p:nvSpPr>
          <p:cNvPr id="217" name="Google Shape;217;ge3abe25785_1_41"/>
          <p:cNvSpPr/>
          <p:nvPr/>
        </p:nvSpPr>
        <p:spPr>
          <a:xfrm>
            <a:off x="3672000" y="5324400"/>
            <a:ext cx="4654800" cy="14364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There are other ways to write the code</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3abe25785_1_1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General comment on how to code</a:t>
            </a:r>
            <a:endParaRPr/>
          </a:p>
        </p:txBody>
      </p:sp>
      <p:sp>
        <p:nvSpPr>
          <p:cNvPr id="224" name="Google Shape;224;ge3abe25785_1_1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t/>
            </a:r>
            <a:endParaRPr/>
          </a:p>
        </p:txBody>
      </p:sp>
      <p:sp>
        <p:nvSpPr>
          <p:cNvPr id="225" name="Google Shape;225;ge3abe25785_1_128"/>
          <p:cNvSpPr/>
          <p:nvPr/>
        </p:nvSpPr>
        <p:spPr>
          <a:xfrm>
            <a:off x="2553600" y="2019600"/>
            <a:ext cx="7084800" cy="4276800"/>
          </a:xfrm>
          <a:prstGeom prst="rect">
            <a:avLst/>
          </a:prstGeom>
          <a:solidFill>
            <a:srgbClr val="00B0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Start with the render() method &amp; UI</a:t>
            </a:r>
            <a:endParaRPr b="0" i="0" sz="5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rgbClr val="000000"/>
                </a:solidFill>
              </a:rPr>
              <a:t>then </a:t>
            </a:r>
            <a:endParaRPr b="1" i="0" sz="5000" u="none" cap="none" strike="noStrike">
              <a:solidFill>
                <a:srgbClr val="000000"/>
              </a:solidFill>
            </a:endParaRPr>
          </a:p>
          <a:p>
            <a:pPr indent="0" lvl="0" marL="0" marR="0" rtl="0" algn="ctr">
              <a:lnSpc>
                <a:spcPct val="100000"/>
              </a:lnSpc>
              <a:spcBef>
                <a:spcPts val="0"/>
              </a:spcBef>
              <a:spcAft>
                <a:spcPts val="0"/>
              </a:spcAft>
              <a:buClr>
                <a:srgbClr val="000000"/>
              </a:buClr>
              <a:buSzPts val="5000"/>
              <a:buFont typeface="Arial"/>
              <a:buNone/>
            </a:pPr>
            <a:r>
              <a:rPr lang="en-US" sz="5000"/>
              <a:t>a</a:t>
            </a:r>
            <a:r>
              <a:rPr b="0" i="0" lang="en-US" sz="5000" u="none" cap="none" strike="noStrike">
                <a:solidFill>
                  <a:srgbClr val="000000"/>
                </a:solidFill>
                <a:latin typeface="Arial"/>
                <a:ea typeface="Arial"/>
                <a:cs typeface="Arial"/>
                <a:sym typeface="Arial"/>
              </a:rPr>
              <a:t>dd the logic</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3abe25785_1_48"/>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4</a:t>
            </a:r>
            <a:br>
              <a:rPr lang="en-US"/>
            </a:br>
            <a:r>
              <a:rPr lang="en-US"/>
              <a:t>App.js</a:t>
            </a:r>
            <a:endParaRPr/>
          </a:p>
        </p:txBody>
      </p:sp>
      <p:sp>
        <p:nvSpPr>
          <p:cNvPr id="231" name="Google Shape;231;ge3abe25785_1_48"/>
          <p:cNvSpPr txBox="1"/>
          <p:nvPr>
            <p:ph idx="1" type="body"/>
          </p:nvPr>
        </p:nvSpPr>
        <p:spPr>
          <a:xfrm>
            <a:off x="765025" y="4216324"/>
            <a:ext cx="9612900" cy="1443000"/>
          </a:xfrm>
          <a:prstGeom prst="rect">
            <a:avLst/>
          </a:prstGeom>
          <a:noFill/>
          <a:ln>
            <a:noFill/>
          </a:ln>
        </p:spPr>
        <p:txBody>
          <a:bodyPr anchorCtr="0" anchor="t" bIns="45700" lIns="91425" spcFirstLastPara="1" rIns="91425" wrap="square" tIns="45700">
            <a:normAutofit lnSpcReduction="20000"/>
          </a:bodyPr>
          <a:lstStyle/>
          <a:p>
            <a:pPr indent="0" lvl="0" marL="0" rtl="0" algn="r">
              <a:lnSpc>
                <a:spcPct val="112000"/>
              </a:lnSpc>
              <a:spcBef>
                <a:spcPts val="0"/>
              </a:spcBef>
              <a:spcAft>
                <a:spcPts val="0"/>
              </a:spcAft>
              <a:buClr>
                <a:schemeClr val="lt2"/>
              </a:buClr>
              <a:buSzPts val="2400"/>
              <a:buNone/>
            </a:pPr>
            <a:r>
              <a:rPr lang="en-US"/>
              <a:t>What type of component is it? Could it have been something else?</a:t>
            </a:r>
            <a:endParaRPr/>
          </a:p>
          <a:p>
            <a:pPr indent="0" lvl="0" marL="0" rtl="0" algn="r">
              <a:lnSpc>
                <a:spcPct val="112000"/>
              </a:lnSpc>
              <a:spcBef>
                <a:spcPts val="0"/>
              </a:spcBef>
              <a:spcAft>
                <a:spcPts val="0"/>
              </a:spcAft>
              <a:buClr>
                <a:schemeClr val="lt2"/>
              </a:buClr>
              <a:buSzPts val="2400"/>
              <a:buNone/>
            </a:pPr>
            <a:r>
              <a:rPr lang="en-US"/>
              <a:t>What is render()?</a:t>
            </a:r>
            <a:endParaRPr/>
          </a:p>
          <a:p>
            <a:pPr indent="0" lvl="0" marL="0" rtl="0" algn="r">
              <a:lnSpc>
                <a:spcPct val="112000"/>
              </a:lnSpc>
              <a:spcBef>
                <a:spcPts val="0"/>
              </a:spcBef>
              <a:spcAft>
                <a:spcPts val="0"/>
              </a:spcAft>
              <a:buClr>
                <a:schemeClr val="lt2"/>
              </a:buClr>
              <a:buSzPts val="2400"/>
              <a:buNone/>
            </a:pPr>
            <a:r>
              <a:rPr lang="en-US"/>
              <a:t>How is App.js styled? Change the style.</a:t>
            </a:r>
            <a:endParaRPr/>
          </a:p>
          <a:p>
            <a:pPr indent="0" lvl="0" marL="0" rtl="0" algn="r">
              <a:lnSpc>
                <a:spcPct val="112000"/>
              </a:lnSpc>
              <a:spcBef>
                <a:spcPts val="0"/>
              </a:spcBef>
              <a:spcAft>
                <a:spcPts val="0"/>
              </a:spcAft>
              <a:buClr>
                <a:schemeClr val="lt2"/>
              </a:buClr>
              <a:buSzPts val="2400"/>
              <a:buNone/>
            </a:pPr>
            <a:r>
              <a:rPr lang="en-US"/>
              <a:t>Why these imports?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3b6b593b5a_0_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238" name="Google Shape;238;g13b6b593b5a_0_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239" name="Google Shape;239;g13b6b593b5a_0_24"/>
          <p:cNvPicPr preferRelativeResize="0"/>
          <p:nvPr/>
        </p:nvPicPr>
        <p:blipFill>
          <a:blip r:embed="rId3">
            <a:alphaModFix/>
          </a:blip>
          <a:stretch>
            <a:fillRect/>
          </a:stretch>
        </p:blipFill>
        <p:spPr>
          <a:xfrm>
            <a:off x="1371608" y="685808"/>
            <a:ext cx="6958724" cy="536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3abe25785_1_5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5</a:t>
            </a:r>
            <a:endParaRPr/>
          </a:p>
          <a:p>
            <a:pPr indent="0" lvl="0" marL="0" rtl="0" algn="r">
              <a:lnSpc>
                <a:spcPct val="89000"/>
              </a:lnSpc>
              <a:spcBef>
                <a:spcPts val="0"/>
              </a:spcBef>
              <a:spcAft>
                <a:spcPts val="0"/>
              </a:spcAft>
              <a:buClr>
                <a:schemeClr val="lt2"/>
              </a:buClr>
              <a:buSzPts val="7200"/>
              <a:buFont typeface="Libre Franklin"/>
              <a:buNone/>
            </a:pPr>
            <a:r>
              <a:rPr lang="en-US"/>
              <a:t>TodoParent.js</a:t>
            </a:r>
            <a:endParaRPr/>
          </a:p>
        </p:txBody>
      </p:sp>
      <p:sp>
        <p:nvSpPr>
          <p:cNvPr id="245" name="Google Shape;245;ge3abe25785_1_53"/>
          <p:cNvSpPr txBox="1"/>
          <p:nvPr>
            <p:ph idx="1" type="body"/>
          </p:nvPr>
        </p:nvSpPr>
        <p:spPr>
          <a:xfrm>
            <a:off x="765025" y="4216324"/>
            <a:ext cx="9612900" cy="14430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Learning objectives</a:t>
            </a:r>
            <a:endParaRPr/>
          </a:p>
        </p:txBody>
      </p:sp>
      <p:sp>
        <p:nvSpPr>
          <p:cNvPr id="119" name="Google Shape;119;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55600" lvl="0" marL="457200" rtl="0" algn="l">
              <a:lnSpc>
                <a:spcPct val="94000"/>
              </a:lnSpc>
              <a:spcBef>
                <a:spcPts val="0"/>
              </a:spcBef>
              <a:spcAft>
                <a:spcPts val="0"/>
              </a:spcAft>
              <a:buSzPts val="2000"/>
              <a:buChar char="■"/>
            </a:pPr>
            <a:r>
              <a:rPr lang="en-US">
                <a:solidFill>
                  <a:srgbClr val="24292E"/>
                </a:solidFill>
              </a:rPr>
              <a:t>TNTs will understand how the intro blocks of HTML, CSS, JS and React, are used in the app.</a:t>
            </a:r>
            <a:endParaRPr>
              <a:solidFill>
                <a:srgbClr val="24292E"/>
              </a:solidFill>
            </a:endParaRPr>
          </a:p>
          <a:p>
            <a:pPr indent="-355600" lvl="0" marL="457200" rtl="0" algn="l">
              <a:lnSpc>
                <a:spcPct val="115000"/>
              </a:lnSpc>
              <a:spcBef>
                <a:spcPts val="0"/>
              </a:spcBef>
              <a:spcAft>
                <a:spcPts val="0"/>
              </a:spcAft>
              <a:buClr>
                <a:srgbClr val="24292E"/>
              </a:buClr>
              <a:buSzPts val="2000"/>
              <a:buChar char="■"/>
            </a:pPr>
            <a:r>
              <a:rPr lang="en-US">
                <a:solidFill>
                  <a:srgbClr val="24292E"/>
                </a:solidFill>
              </a:rPr>
              <a:t>TNTs will learn how to add a React component and JS logic, manage app props, and add input that affects the app.</a:t>
            </a:r>
            <a:endParaRPr>
              <a:solidFill>
                <a:srgbClr val="24292E"/>
              </a:solidFill>
            </a:endParaRPr>
          </a:p>
          <a:p>
            <a:pPr indent="0" lvl="0" marL="0" rtl="0" algn="l">
              <a:lnSpc>
                <a:spcPct val="94000"/>
              </a:lnSpc>
              <a:spcBef>
                <a:spcPts val="12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e3abe25785_1_6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TodoParent.js</a:t>
            </a:r>
            <a:endParaRPr/>
          </a:p>
        </p:txBody>
      </p:sp>
      <p:sp>
        <p:nvSpPr>
          <p:cNvPr id="252" name="Google Shape;252;ge3abe25785_1_64"/>
          <p:cNvSpPr txBox="1"/>
          <p:nvPr>
            <p:ph idx="1" type="body"/>
          </p:nvPr>
        </p:nvSpPr>
        <p:spPr>
          <a:xfrm>
            <a:off x="1371600" y="2286000"/>
            <a:ext cx="9601200" cy="4312800"/>
          </a:xfrm>
          <a:prstGeom prst="rect">
            <a:avLst/>
          </a:prstGeom>
          <a:noFill/>
          <a:ln>
            <a:noFill/>
          </a:ln>
        </p:spPr>
        <p:txBody>
          <a:bodyPr anchorCtr="0" anchor="t" bIns="45700" lIns="91425" spcFirstLastPara="1" rIns="91425" wrap="square" tIns="45700">
            <a:normAutofit lnSpcReduction="20000"/>
          </a:bodyPr>
          <a:lstStyle/>
          <a:p>
            <a:pPr indent="-387350" lvl="0" marL="457200" rtl="0" algn="l">
              <a:lnSpc>
                <a:spcPct val="115000"/>
              </a:lnSpc>
              <a:spcBef>
                <a:spcPts val="1000"/>
              </a:spcBef>
              <a:spcAft>
                <a:spcPts val="0"/>
              </a:spcAft>
              <a:buClr>
                <a:schemeClr val="dk1"/>
              </a:buClr>
              <a:buSzPts val="2500"/>
              <a:buChar char="■"/>
            </a:pPr>
            <a:r>
              <a:rPr lang="en-US" sz="2500">
                <a:solidFill>
                  <a:schemeClr val="dk1"/>
                </a:solidFill>
              </a:rPr>
              <a:t>TodoParents is a container class. It coordinates the data</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It displays the todo items</a:t>
            </a:r>
            <a:endParaRPr sz="2500">
              <a:solidFill>
                <a:schemeClr val="dk1"/>
              </a:solidFill>
            </a:endParaRPr>
          </a:p>
          <a:p>
            <a:pPr indent="0" lvl="0" marL="457200" rtl="0" algn="l">
              <a:lnSpc>
                <a:spcPct val="115000"/>
              </a:lnSpc>
              <a:spcBef>
                <a:spcPts val="1000"/>
              </a:spcBef>
              <a:spcAft>
                <a:spcPts val="0"/>
              </a:spcAft>
              <a:buSzPts val="1800"/>
              <a:buNone/>
            </a:pPr>
            <a:r>
              <a:t/>
            </a:r>
            <a:endParaRPr sz="2500">
              <a:solidFill>
                <a:schemeClr val="dk1"/>
              </a:solidFill>
            </a:endParaRPr>
          </a:p>
          <a:p>
            <a:pPr indent="-387350" lvl="0" marL="457200" rtl="0" algn="l">
              <a:lnSpc>
                <a:spcPct val="115000"/>
              </a:lnSpc>
              <a:spcBef>
                <a:spcPts val="1000"/>
              </a:spcBef>
              <a:spcAft>
                <a:spcPts val="0"/>
              </a:spcAft>
              <a:buClr>
                <a:schemeClr val="dk1"/>
              </a:buClr>
              <a:buSzPts val="2500"/>
              <a:buChar char="■"/>
            </a:pPr>
            <a:r>
              <a:rPr lang="en-US" sz="2500">
                <a:solidFill>
                  <a:schemeClr val="dk1"/>
                </a:solidFill>
              </a:rPr>
              <a:t>What type of component is it? Could it have been something else?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is the state?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is the function we will be using to change the state?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is render()? What does it render?</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Why these imports?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are the functions of TodoParent?</a:t>
            </a:r>
            <a:endParaRPr sz="2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3abe25785_1_77"/>
          <p:cNvSpPr txBox="1"/>
          <p:nvPr>
            <p:ph type="title"/>
          </p:nvPr>
        </p:nvSpPr>
        <p:spPr>
          <a:xfrm>
            <a:off x="1295400" y="48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TodoParent.js</a:t>
            </a:r>
            <a:endParaRPr/>
          </a:p>
        </p:txBody>
      </p:sp>
      <p:sp>
        <p:nvSpPr>
          <p:cNvPr id="259" name="Google Shape;259;ge3abe25785_1_7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800"/>
              <a:buNone/>
            </a:pPr>
            <a:r>
              <a:t/>
            </a:r>
            <a:endParaRPr sz="2500">
              <a:solidFill>
                <a:schemeClr val="dk1"/>
              </a:solidFill>
            </a:endParaRPr>
          </a:p>
        </p:txBody>
      </p:sp>
      <p:pic>
        <p:nvPicPr>
          <p:cNvPr id="260" name="Google Shape;260;ge3abe25785_1_77"/>
          <p:cNvPicPr preferRelativeResize="0"/>
          <p:nvPr/>
        </p:nvPicPr>
        <p:blipFill rotWithShape="1">
          <a:blip r:embed="rId3">
            <a:alphaModFix/>
          </a:blip>
          <a:srcRect b="0" l="0" r="0" t="0"/>
          <a:stretch/>
        </p:blipFill>
        <p:spPr>
          <a:xfrm>
            <a:off x="928200" y="1327375"/>
            <a:ext cx="7163050" cy="2487911"/>
          </a:xfrm>
          <a:prstGeom prst="rect">
            <a:avLst/>
          </a:prstGeom>
          <a:noFill/>
          <a:ln>
            <a:noFill/>
          </a:ln>
        </p:spPr>
      </p:pic>
      <p:pic>
        <p:nvPicPr>
          <p:cNvPr id="261" name="Google Shape;261;ge3abe25785_1_77"/>
          <p:cNvPicPr preferRelativeResize="0"/>
          <p:nvPr/>
        </p:nvPicPr>
        <p:blipFill rotWithShape="1">
          <a:blip r:embed="rId4">
            <a:alphaModFix/>
          </a:blip>
          <a:srcRect b="0" l="0" r="0" t="0"/>
          <a:stretch/>
        </p:blipFill>
        <p:spPr>
          <a:xfrm>
            <a:off x="928197" y="4020725"/>
            <a:ext cx="7163051" cy="2642875"/>
          </a:xfrm>
          <a:prstGeom prst="rect">
            <a:avLst/>
          </a:prstGeom>
          <a:noFill/>
          <a:ln>
            <a:noFill/>
          </a:ln>
        </p:spPr>
      </p:pic>
      <p:pic>
        <p:nvPicPr>
          <p:cNvPr id="262" name="Google Shape;262;ge3abe25785_1_77"/>
          <p:cNvPicPr preferRelativeResize="0"/>
          <p:nvPr/>
        </p:nvPicPr>
        <p:blipFill rotWithShape="1">
          <a:blip r:embed="rId5">
            <a:alphaModFix/>
          </a:blip>
          <a:srcRect b="0" l="0" r="0" t="0"/>
          <a:stretch/>
        </p:blipFill>
        <p:spPr>
          <a:xfrm>
            <a:off x="7241050" y="3012376"/>
            <a:ext cx="4811750" cy="2389375"/>
          </a:xfrm>
          <a:prstGeom prst="rect">
            <a:avLst/>
          </a:prstGeom>
          <a:noFill/>
          <a:ln>
            <a:noFill/>
          </a:ln>
        </p:spPr>
      </p:pic>
      <p:pic>
        <p:nvPicPr>
          <p:cNvPr id="263" name="Google Shape;263;ge3abe25785_1_77"/>
          <p:cNvPicPr preferRelativeResize="0"/>
          <p:nvPr/>
        </p:nvPicPr>
        <p:blipFill>
          <a:blip r:embed="rId6">
            <a:alphaModFix/>
          </a:blip>
          <a:stretch>
            <a:fillRect/>
          </a:stretch>
        </p:blipFill>
        <p:spPr>
          <a:xfrm>
            <a:off x="8298053" y="139850"/>
            <a:ext cx="2697688" cy="2389375"/>
          </a:xfrm>
          <a:prstGeom prst="rect">
            <a:avLst/>
          </a:prstGeom>
          <a:noFill/>
          <a:ln>
            <a:noFill/>
          </a:ln>
        </p:spPr>
      </p:pic>
      <p:sp>
        <p:nvSpPr>
          <p:cNvPr id="264" name="Google Shape;264;ge3abe25785_1_77"/>
          <p:cNvSpPr txBox="1"/>
          <p:nvPr/>
        </p:nvSpPr>
        <p:spPr>
          <a:xfrm>
            <a:off x="8941350" y="860900"/>
            <a:ext cx="141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solidFill>
                  <a:schemeClr val="lt1"/>
                </a:solidFill>
                <a:latin typeface="Libre Franklin"/>
                <a:ea typeface="Libre Franklin"/>
                <a:cs typeface="Libre Franklin"/>
                <a:sym typeface="Libre Franklin"/>
              </a:rPr>
              <a:t>TodoItem</a:t>
            </a:r>
            <a:endParaRPr b="1" sz="9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rPr b="1" lang="en-US" sz="900">
                <a:solidFill>
                  <a:schemeClr val="lt1"/>
                </a:solidFill>
                <a:latin typeface="Libre Franklin"/>
                <a:ea typeface="Libre Franklin"/>
                <a:cs typeface="Libre Franklin"/>
                <a:sym typeface="Libre Franklin"/>
              </a:rPr>
              <a:t>TodoItem</a:t>
            </a:r>
            <a:endParaRPr b="1" sz="900">
              <a:solidFill>
                <a:schemeClr val="lt1"/>
              </a:solidFill>
              <a:latin typeface="Libre Franklin"/>
              <a:ea typeface="Libre Franklin"/>
              <a:cs typeface="Libre Franklin"/>
              <a:sym typeface="Libre Franklin"/>
            </a:endParaRPr>
          </a:p>
        </p:txBody>
      </p:sp>
      <p:sp>
        <p:nvSpPr>
          <p:cNvPr id="265" name="Google Shape;265;ge3abe25785_1_77"/>
          <p:cNvSpPr txBox="1"/>
          <p:nvPr/>
        </p:nvSpPr>
        <p:spPr>
          <a:xfrm>
            <a:off x="10167000" y="3007475"/>
            <a:ext cx="191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ibre Franklin"/>
                <a:ea typeface="Libre Franklin"/>
                <a:cs typeface="Libre Franklin"/>
                <a:sym typeface="Libre Franklin"/>
              </a:rPr>
              <a:t>// cross out the item when we click on the checkbox</a:t>
            </a:r>
            <a:endParaRPr sz="1200">
              <a:solidFill>
                <a:schemeClr val="lt1"/>
              </a:solidFill>
              <a:latin typeface="Libre Franklin"/>
              <a:ea typeface="Libre Franklin"/>
              <a:cs typeface="Libre Franklin"/>
              <a:sym typeface="Libre Franklin"/>
            </a:endParaRPr>
          </a:p>
        </p:txBody>
      </p:sp>
      <p:sp>
        <p:nvSpPr>
          <p:cNvPr id="266" name="Google Shape;266;ge3abe25785_1_77"/>
          <p:cNvSpPr txBox="1"/>
          <p:nvPr/>
        </p:nvSpPr>
        <p:spPr>
          <a:xfrm>
            <a:off x="10136400" y="3683550"/>
            <a:ext cx="191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ibre Franklin"/>
                <a:ea typeface="Libre Franklin"/>
                <a:cs typeface="Libre Franklin"/>
                <a:sym typeface="Libre Franklin"/>
              </a:rPr>
              <a:t>// add item to the list when we click on the button</a:t>
            </a:r>
            <a:endParaRPr sz="1200">
              <a:solidFill>
                <a:schemeClr val="lt1"/>
              </a:solidFill>
              <a:latin typeface="Libre Franklin"/>
              <a:ea typeface="Libre Franklin"/>
              <a:cs typeface="Libre Franklin"/>
              <a:sym typeface="Libre Franklin"/>
            </a:endParaRPr>
          </a:p>
        </p:txBody>
      </p:sp>
      <p:sp>
        <p:nvSpPr>
          <p:cNvPr id="267" name="Google Shape;267;ge3abe25785_1_77"/>
          <p:cNvSpPr txBox="1"/>
          <p:nvPr/>
        </p:nvSpPr>
        <p:spPr>
          <a:xfrm>
            <a:off x="9776300" y="4946525"/>
            <a:ext cx="230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ibre Franklin"/>
                <a:ea typeface="Libre Franklin"/>
                <a:cs typeface="Libre Franklin"/>
                <a:sym typeface="Libre Franklin"/>
              </a:rPr>
              <a:t>// create an item component - id, title and status</a:t>
            </a:r>
            <a:endParaRPr sz="1200">
              <a:solidFill>
                <a:schemeClr val="lt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e3abe25785_1_86"/>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6</a:t>
            </a:r>
            <a:endParaRPr/>
          </a:p>
          <a:p>
            <a:pPr indent="0" lvl="0" marL="0" rtl="0" algn="r">
              <a:lnSpc>
                <a:spcPct val="89000"/>
              </a:lnSpc>
              <a:spcBef>
                <a:spcPts val="0"/>
              </a:spcBef>
              <a:spcAft>
                <a:spcPts val="0"/>
              </a:spcAft>
              <a:buClr>
                <a:schemeClr val="lt2"/>
              </a:buClr>
              <a:buSzPts val="7200"/>
              <a:buFont typeface="Libre Franklin"/>
              <a:buNone/>
            </a:pPr>
            <a:r>
              <a:rPr lang="en-US"/>
              <a:t>TodoItem.js</a:t>
            </a:r>
            <a:endParaRPr/>
          </a:p>
        </p:txBody>
      </p:sp>
      <p:sp>
        <p:nvSpPr>
          <p:cNvPr id="273" name="Google Shape;273;ge3abe25785_1_86"/>
          <p:cNvSpPr txBox="1"/>
          <p:nvPr>
            <p:ph idx="1" type="body"/>
          </p:nvPr>
        </p:nvSpPr>
        <p:spPr>
          <a:xfrm>
            <a:off x="765025" y="4216324"/>
            <a:ext cx="9612900" cy="14430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3abe25785_1_9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TodoItem.js</a:t>
            </a:r>
            <a:endParaRPr/>
          </a:p>
        </p:txBody>
      </p:sp>
      <p:sp>
        <p:nvSpPr>
          <p:cNvPr id="280" name="Google Shape;280;ge3abe25785_1_96"/>
          <p:cNvSpPr txBox="1"/>
          <p:nvPr>
            <p:ph idx="1" type="body"/>
          </p:nvPr>
        </p:nvSpPr>
        <p:spPr>
          <a:xfrm>
            <a:off x="1371600" y="2286000"/>
            <a:ext cx="9601200" cy="4312800"/>
          </a:xfrm>
          <a:prstGeom prst="rect">
            <a:avLst/>
          </a:prstGeom>
          <a:noFill/>
          <a:ln>
            <a:noFill/>
          </a:ln>
        </p:spPr>
        <p:txBody>
          <a:bodyPr anchorCtr="0" anchor="t" bIns="45700" lIns="91425" spcFirstLastPara="1" rIns="91425" wrap="square" tIns="45700">
            <a:normAutofit fontScale="85000"/>
          </a:bodyPr>
          <a:lstStyle/>
          <a:p>
            <a:pPr indent="-363537" lvl="0" marL="457200" rtl="0" algn="l">
              <a:lnSpc>
                <a:spcPct val="115000"/>
              </a:lnSpc>
              <a:spcBef>
                <a:spcPts val="1000"/>
              </a:spcBef>
              <a:spcAft>
                <a:spcPts val="0"/>
              </a:spcAft>
              <a:buClr>
                <a:schemeClr val="dk1"/>
              </a:buClr>
              <a:buSzPct val="100000"/>
              <a:buChar char="■"/>
            </a:pPr>
            <a:r>
              <a:rPr lang="en-US" sz="2500">
                <a:solidFill>
                  <a:schemeClr val="dk1"/>
                </a:solidFill>
              </a:rPr>
              <a:t>TodoItem displays a single todo item</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It sets things up so that when the user clicks on the checkbox the item will be marked as completed, which will cause the item to re-render</a:t>
            </a:r>
            <a:endParaRPr sz="2500">
              <a:solidFill>
                <a:schemeClr val="dk1"/>
              </a:solidFill>
            </a:endParaRPr>
          </a:p>
          <a:p>
            <a:pPr indent="0" lvl="0" marL="457200" rtl="0" algn="l">
              <a:lnSpc>
                <a:spcPct val="115000"/>
              </a:lnSpc>
              <a:spcBef>
                <a:spcPts val="1000"/>
              </a:spcBef>
              <a:spcAft>
                <a:spcPts val="0"/>
              </a:spcAft>
              <a:buSzPct val="84705"/>
              <a:buNone/>
            </a:pPr>
            <a:r>
              <a:t/>
            </a:r>
            <a:endParaRPr sz="2500">
              <a:solidFill>
                <a:schemeClr val="dk1"/>
              </a:solidFill>
            </a:endParaRPr>
          </a:p>
          <a:p>
            <a:pPr indent="-363537" lvl="0" marL="457200" rtl="0" algn="l">
              <a:lnSpc>
                <a:spcPct val="115000"/>
              </a:lnSpc>
              <a:spcBef>
                <a:spcPts val="1000"/>
              </a:spcBef>
              <a:spcAft>
                <a:spcPts val="0"/>
              </a:spcAft>
              <a:buClr>
                <a:schemeClr val="dk1"/>
              </a:buClr>
              <a:buSzPct val="100000"/>
              <a:buChar char="■"/>
            </a:pPr>
            <a:r>
              <a:rPr lang="en-US" sz="2500">
                <a:solidFill>
                  <a:schemeClr val="dk1"/>
                </a:solidFill>
              </a:rPr>
              <a:t>What type of component is it? Could it have been something else?</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How to get the id, title and completed attributes of a TodoItem?</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How, in the code, is a completed item crossed-out?</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What is the function we will be using to change the state?</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What is render()? What does it render?</a:t>
            </a:r>
            <a:endParaRPr sz="2500">
              <a:solidFill>
                <a:schemeClr val="dk1"/>
              </a:solidFill>
            </a:endParaRPr>
          </a:p>
          <a:p>
            <a:pPr indent="-363537" lvl="0" marL="457200" rtl="0" algn="l">
              <a:lnSpc>
                <a:spcPct val="115000"/>
              </a:lnSpc>
              <a:spcBef>
                <a:spcPts val="0"/>
              </a:spcBef>
              <a:spcAft>
                <a:spcPts val="0"/>
              </a:spcAft>
              <a:buClr>
                <a:schemeClr val="dk1"/>
              </a:buClr>
              <a:buSzPct val="100000"/>
              <a:buChar char="■"/>
            </a:pPr>
            <a:r>
              <a:rPr lang="en-US" sz="2500">
                <a:solidFill>
                  <a:schemeClr val="dk1"/>
                </a:solidFill>
              </a:rPr>
              <a:t>How is it called?</a:t>
            </a:r>
            <a:endParaRPr sz="2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3b6b593b5a_0_53"/>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g13b6b593b5a_0_53"/>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8" name="Google Shape;288;g13b6b593b5a_0_53"/>
          <p:cNvPicPr preferRelativeResize="0"/>
          <p:nvPr/>
        </p:nvPicPr>
        <p:blipFill rotWithShape="1">
          <a:blip r:embed="rId3">
            <a:alphaModFix/>
          </a:blip>
          <a:srcRect b="0" l="0" r="0" t="0"/>
          <a:stretch/>
        </p:blipFill>
        <p:spPr>
          <a:xfrm>
            <a:off x="1089502" y="1830300"/>
            <a:ext cx="10499301" cy="157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e3abe25785_1_102"/>
          <p:cNvSpPr txBox="1"/>
          <p:nvPr>
            <p:ph type="title"/>
          </p:nvPr>
        </p:nvSpPr>
        <p:spPr>
          <a:xfrm>
            <a:off x="1371600" y="1674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TodoItem.js</a:t>
            </a:r>
            <a:endParaRPr/>
          </a:p>
        </p:txBody>
      </p:sp>
      <p:sp>
        <p:nvSpPr>
          <p:cNvPr id="295" name="Google Shape;295;ge3abe25785_1_10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296" name="Google Shape;296;ge3abe25785_1_102"/>
          <p:cNvPicPr preferRelativeResize="0"/>
          <p:nvPr/>
        </p:nvPicPr>
        <p:blipFill rotWithShape="1">
          <a:blip r:embed="rId3">
            <a:alphaModFix/>
          </a:blip>
          <a:srcRect b="0" l="0" r="0" t="0"/>
          <a:stretch/>
        </p:blipFill>
        <p:spPr>
          <a:xfrm>
            <a:off x="5205596" y="167400"/>
            <a:ext cx="6867500" cy="1029800"/>
          </a:xfrm>
          <a:prstGeom prst="rect">
            <a:avLst/>
          </a:prstGeom>
          <a:noFill/>
          <a:ln>
            <a:noFill/>
          </a:ln>
        </p:spPr>
      </p:pic>
      <p:pic>
        <p:nvPicPr>
          <p:cNvPr id="297" name="Google Shape;297;ge3abe25785_1_102"/>
          <p:cNvPicPr preferRelativeResize="0"/>
          <p:nvPr/>
        </p:nvPicPr>
        <p:blipFill>
          <a:blip r:embed="rId4">
            <a:alphaModFix/>
          </a:blip>
          <a:stretch>
            <a:fillRect/>
          </a:stretch>
        </p:blipFill>
        <p:spPr>
          <a:xfrm>
            <a:off x="1485900" y="1405700"/>
            <a:ext cx="7789924" cy="5341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3abe25785_1_123"/>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7</a:t>
            </a:r>
            <a:endParaRPr/>
          </a:p>
          <a:p>
            <a:pPr indent="0" lvl="0" marL="0" rtl="0" algn="r">
              <a:lnSpc>
                <a:spcPct val="89000"/>
              </a:lnSpc>
              <a:spcBef>
                <a:spcPts val="0"/>
              </a:spcBef>
              <a:spcAft>
                <a:spcPts val="0"/>
              </a:spcAft>
              <a:buClr>
                <a:schemeClr val="lt2"/>
              </a:buClr>
              <a:buSzPts val="7200"/>
              <a:buFont typeface="Libre Franklin"/>
              <a:buNone/>
            </a:pPr>
            <a:r>
              <a:rPr lang="en-US"/>
              <a:t>Logic of the program</a:t>
            </a:r>
            <a:endParaRPr/>
          </a:p>
        </p:txBody>
      </p:sp>
      <p:sp>
        <p:nvSpPr>
          <p:cNvPr id="303" name="Google Shape;303;ge3abe25785_1_123"/>
          <p:cNvSpPr txBox="1"/>
          <p:nvPr>
            <p:ph idx="1" type="body"/>
          </p:nvPr>
        </p:nvSpPr>
        <p:spPr>
          <a:xfrm>
            <a:off x="765025" y="4216324"/>
            <a:ext cx="9612900" cy="14430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e3abe25785_1_136"/>
          <p:cNvSpPr txBox="1"/>
          <p:nvPr>
            <p:ph type="title"/>
          </p:nvPr>
        </p:nvSpPr>
        <p:spPr>
          <a:xfrm>
            <a:off x="1371600" y="102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TodoItem.js</a:t>
            </a:r>
            <a:endParaRPr/>
          </a:p>
        </p:txBody>
      </p:sp>
      <p:sp>
        <p:nvSpPr>
          <p:cNvPr id="310" name="Google Shape;310;ge3abe25785_1_136"/>
          <p:cNvSpPr txBox="1"/>
          <p:nvPr>
            <p:ph idx="1" type="body"/>
          </p:nvPr>
        </p:nvSpPr>
        <p:spPr>
          <a:xfrm>
            <a:off x="1371600" y="903600"/>
            <a:ext cx="9601200" cy="4312800"/>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1000"/>
              </a:spcBef>
              <a:spcAft>
                <a:spcPts val="0"/>
              </a:spcAft>
              <a:buClr>
                <a:schemeClr val="dk1"/>
              </a:buClr>
              <a:buSzPts val="2500"/>
              <a:buChar char="■"/>
            </a:pPr>
            <a:r>
              <a:rPr lang="en-US" sz="2500">
                <a:solidFill>
                  <a:schemeClr val="dk1"/>
                </a:solidFill>
              </a:rPr>
              <a:t>How is an item’s completed status toggled in the app?</a:t>
            </a:r>
            <a:endParaRPr sz="2500">
              <a:solidFill>
                <a:schemeClr val="dk1"/>
              </a:solidFill>
            </a:endParaRPr>
          </a:p>
        </p:txBody>
      </p:sp>
      <p:pic>
        <p:nvPicPr>
          <p:cNvPr id="311" name="Google Shape;311;ge3abe25785_1_136"/>
          <p:cNvPicPr preferRelativeResize="0"/>
          <p:nvPr/>
        </p:nvPicPr>
        <p:blipFill>
          <a:blip r:embed="rId3">
            <a:alphaModFix/>
          </a:blip>
          <a:stretch>
            <a:fillRect/>
          </a:stretch>
        </p:blipFill>
        <p:spPr>
          <a:xfrm>
            <a:off x="1420225" y="1439725"/>
            <a:ext cx="8402351" cy="5155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e3abe25785_1_116"/>
          <p:cNvSpPr txBox="1"/>
          <p:nvPr>
            <p:ph type="title"/>
          </p:nvPr>
        </p:nvSpPr>
        <p:spPr>
          <a:xfrm>
            <a:off x="1371600" y="1026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TodoParent.js</a:t>
            </a:r>
            <a:endParaRPr/>
          </a:p>
        </p:txBody>
      </p:sp>
      <p:sp>
        <p:nvSpPr>
          <p:cNvPr id="318" name="Google Shape;318;ge3abe25785_1_116"/>
          <p:cNvSpPr txBox="1"/>
          <p:nvPr>
            <p:ph idx="1" type="body"/>
          </p:nvPr>
        </p:nvSpPr>
        <p:spPr>
          <a:xfrm>
            <a:off x="1371600" y="903600"/>
            <a:ext cx="9601200" cy="4312800"/>
          </a:xfrm>
          <a:prstGeom prst="rect">
            <a:avLst/>
          </a:prstGeom>
          <a:noFill/>
          <a:ln>
            <a:noFill/>
          </a:ln>
        </p:spPr>
        <p:txBody>
          <a:bodyPr anchorCtr="0" anchor="t" bIns="45700" lIns="91425" spcFirstLastPara="1" rIns="91425" wrap="square" tIns="45700">
            <a:normAutofit/>
          </a:bodyPr>
          <a:lstStyle/>
          <a:p>
            <a:pPr indent="-387350" lvl="0" marL="457200" rtl="0" algn="l">
              <a:lnSpc>
                <a:spcPct val="115000"/>
              </a:lnSpc>
              <a:spcBef>
                <a:spcPts val="1000"/>
              </a:spcBef>
              <a:spcAft>
                <a:spcPts val="0"/>
              </a:spcAft>
              <a:buClr>
                <a:schemeClr val="dk1"/>
              </a:buClr>
              <a:buSzPts val="2500"/>
              <a:buChar char="■"/>
            </a:pPr>
            <a:r>
              <a:rPr lang="en-US" sz="2500">
                <a:solidFill>
                  <a:schemeClr val="dk1"/>
                </a:solidFill>
              </a:rPr>
              <a:t>How is an item’s completed status toggled in the app?</a:t>
            </a:r>
            <a:endParaRPr sz="2500">
              <a:solidFill>
                <a:schemeClr val="dk1"/>
              </a:solidFill>
            </a:endParaRPr>
          </a:p>
        </p:txBody>
      </p:sp>
      <p:pic>
        <p:nvPicPr>
          <p:cNvPr id="319" name="Google Shape;319;ge3abe25785_1_116"/>
          <p:cNvPicPr preferRelativeResize="0"/>
          <p:nvPr/>
        </p:nvPicPr>
        <p:blipFill>
          <a:blip r:embed="rId4">
            <a:alphaModFix/>
          </a:blip>
          <a:stretch>
            <a:fillRect/>
          </a:stretch>
        </p:blipFill>
        <p:spPr>
          <a:xfrm>
            <a:off x="1371600" y="1521850"/>
            <a:ext cx="10001250" cy="502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e3abe25785_1_15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AddTodo.js</a:t>
            </a:r>
            <a:endParaRPr/>
          </a:p>
        </p:txBody>
      </p:sp>
      <p:sp>
        <p:nvSpPr>
          <p:cNvPr id="326" name="Google Shape;326;ge3abe25785_1_15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1800"/>
              <a:buNone/>
            </a:pPr>
            <a:r>
              <a:t/>
            </a:r>
            <a:endParaRPr sz="2500">
              <a:solidFill>
                <a:schemeClr val="dk1"/>
              </a:solidFill>
            </a:endParaRPr>
          </a:p>
          <a:p>
            <a:pPr indent="-387350" lvl="0" marL="457200" rtl="0" algn="l">
              <a:lnSpc>
                <a:spcPct val="115000"/>
              </a:lnSpc>
              <a:spcBef>
                <a:spcPts val="1000"/>
              </a:spcBef>
              <a:spcAft>
                <a:spcPts val="0"/>
              </a:spcAft>
              <a:buClr>
                <a:schemeClr val="dk1"/>
              </a:buClr>
              <a:buSzPts val="2500"/>
              <a:buChar char="■"/>
            </a:pPr>
            <a:r>
              <a:rPr lang="en-US" sz="2500">
                <a:solidFill>
                  <a:schemeClr val="dk1"/>
                </a:solidFill>
              </a:rPr>
              <a:t>What type of component is it? Could it have been something else?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is render()? What does it render?</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How is it called?</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What is ref?</a:t>
            </a:r>
            <a:endParaRPr sz="2500">
              <a:solidFill>
                <a:schemeClr val="dk1"/>
              </a:solidFill>
            </a:endParaRPr>
          </a:p>
          <a:p>
            <a:pPr indent="0" lvl="0" marL="457200" rtl="0" algn="l">
              <a:lnSpc>
                <a:spcPct val="115000"/>
              </a:lnSpc>
              <a:spcBef>
                <a:spcPts val="1000"/>
              </a:spcBef>
              <a:spcAft>
                <a:spcPts val="0"/>
              </a:spcAft>
              <a:buSzPts val="1800"/>
              <a:buNone/>
            </a:pPr>
            <a:r>
              <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124" name="Shape 124"/>
        <p:cNvGrpSpPr/>
        <p:nvPr/>
      </p:nvGrpSpPr>
      <p:grpSpPr>
        <a:xfrm>
          <a:off x="0" y="0"/>
          <a:ext cx="0" cy="0"/>
          <a:chOff x="0" y="0"/>
          <a:chExt cx="0" cy="0"/>
        </a:xfrm>
      </p:grpSpPr>
      <p:sp>
        <p:nvSpPr>
          <p:cNvPr id="125" name="Google Shape;125;g13b6b593b5a_0_64"/>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g13b6b593b5a_0_64"/>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3700"/>
          </a:p>
          <a:p>
            <a:pPr indent="0" lvl="0" marL="0" rtl="0" algn="ctr">
              <a:spcBef>
                <a:spcPts val="1000"/>
              </a:spcBef>
              <a:spcAft>
                <a:spcPts val="0"/>
              </a:spcAft>
              <a:buNone/>
            </a:pPr>
            <a:r>
              <a:rPr b="1" lang="en-US" sz="4900"/>
              <a:t>DO NOT CREATE REPOS IN TNT-SUMMER</a:t>
            </a:r>
            <a:endParaRPr b="1" sz="4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3abe25785_1_17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AddTodo.js</a:t>
            </a:r>
            <a:endParaRPr/>
          </a:p>
        </p:txBody>
      </p:sp>
      <p:sp>
        <p:nvSpPr>
          <p:cNvPr id="333" name="Google Shape;333;ge3abe25785_1_17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334" name="Google Shape;334;ge3abe25785_1_172"/>
          <p:cNvPicPr preferRelativeResize="0"/>
          <p:nvPr/>
        </p:nvPicPr>
        <p:blipFill rotWithShape="1">
          <a:blip r:embed="rId3">
            <a:alphaModFix/>
          </a:blip>
          <a:srcRect b="0" l="0" r="0" t="0"/>
          <a:stretch/>
        </p:blipFill>
        <p:spPr>
          <a:xfrm>
            <a:off x="6535200" y="328200"/>
            <a:ext cx="5153025" cy="447675"/>
          </a:xfrm>
          <a:prstGeom prst="rect">
            <a:avLst/>
          </a:prstGeom>
          <a:noFill/>
          <a:ln>
            <a:noFill/>
          </a:ln>
        </p:spPr>
      </p:pic>
      <p:pic>
        <p:nvPicPr>
          <p:cNvPr id="335" name="Google Shape;335;ge3abe25785_1_172"/>
          <p:cNvPicPr preferRelativeResize="0"/>
          <p:nvPr/>
        </p:nvPicPr>
        <p:blipFill rotWithShape="1">
          <a:blip r:embed="rId4">
            <a:alphaModFix/>
          </a:blip>
          <a:srcRect b="0" l="0" r="0" t="0"/>
          <a:stretch/>
        </p:blipFill>
        <p:spPr>
          <a:xfrm>
            <a:off x="1112150" y="1417650"/>
            <a:ext cx="7052105" cy="5318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e3abe25785_1_15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Ref</a:t>
            </a:r>
            <a:endParaRPr/>
          </a:p>
        </p:txBody>
      </p:sp>
      <p:sp>
        <p:nvSpPr>
          <p:cNvPr id="342" name="Google Shape;342;ge3abe25785_1_158"/>
          <p:cNvSpPr txBox="1"/>
          <p:nvPr>
            <p:ph idx="1" type="body"/>
          </p:nvPr>
        </p:nvSpPr>
        <p:spPr>
          <a:xfrm>
            <a:off x="1371600" y="1706400"/>
            <a:ext cx="9601200" cy="4161000"/>
          </a:xfrm>
          <a:prstGeom prst="rect">
            <a:avLst/>
          </a:prstGeom>
          <a:noFill/>
          <a:ln>
            <a:noFill/>
          </a:ln>
        </p:spPr>
        <p:txBody>
          <a:bodyPr anchorCtr="0" anchor="t" bIns="45700" lIns="91425" spcFirstLastPara="1" rIns="91425" wrap="square" tIns="45700">
            <a:normAutofit/>
          </a:bodyPr>
          <a:lstStyle/>
          <a:p>
            <a:pPr indent="-342900" lvl="0" marL="457200" rtl="0" algn="l">
              <a:lnSpc>
                <a:spcPct val="94000"/>
              </a:lnSpc>
              <a:spcBef>
                <a:spcPts val="1000"/>
              </a:spcBef>
              <a:spcAft>
                <a:spcPts val="0"/>
              </a:spcAft>
              <a:buSzPts val="1800"/>
              <a:buChar char="■"/>
            </a:pPr>
            <a:r>
              <a:rPr lang="en-US" u="sng">
                <a:solidFill>
                  <a:schemeClr val="hlink"/>
                </a:solidFill>
                <a:hlinkClick r:id="rId3"/>
              </a:rPr>
              <a:t>https://reactjs.org/docs/refs-and-the-dom.html</a:t>
            </a:r>
            <a:r>
              <a:rPr lang="en-US"/>
              <a:t> </a:t>
            </a:r>
            <a:endParaRPr/>
          </a:p>
          <a:p>
            <a:pPr indent="-342900" lvl="0" marL="457200" rtl="0" algn="l">
              <a:lnSpc>
                <a:spcPct val="94000"/>
              </a:lnSpc>
              <a:spcBef>
                <a:spcPts val="0"/>
              </a:spcBef>
              <a:spcAft>
                <a:spcPts val="0"/>
              </a:spcAft>
              <a:buSzPts val="1800"/>
              <a:buChar char="■"/>
            </a:pPr>
            <a:r>
              <a:rPr lang="en-US"/>
              <a:t>Don’t overuse ref!</a:t>
            </a:r>
            <a:endParaRPr/>
          </a:p>
          <a:p>
            <a:pPr indent="-342900" lvl="0" marL="457200" rtl="0" algn="l">
              <a:lnSpc>
                <a:spcPct val="94000"/>
              </a:lnSpc>
              <a:spcBef>
                <a:spcPts val="0"/>
              </a:spcBef>
              <a:spcAft>
                <a:spcPts val="0"/>
              </a:spcAft>
              <a:buSzPts val="1800"/>
              <a:buChar char="■"/>
            </a:pPr>
            <a:r>
              <a:rPr lang="en-US"/>
              <a:t>Ref is attached to a React element</a:t>
            </a:r>
            <a:endParaRPr/>
          </a:p>
        </p:txBody>
      </p:sp>
      <p:pic>
        <p:nvPicPr>
          <p:cNvPr id="343" name="Google Shape;343;ge3abe25785_1_158"/>
          <p:cNvPicPr preferRelativeResize="0"/>
          <p:nvPr/>
        </p:nvPicPr>
        <p:blipFill rotWithShape="1">
          <a:blip r:embed="rId4">
            <a:alphaModFix/>
          </a:blip>
          <a:srcRect b="0" l="0" r="0" t="0"/>
          <a:stretch/>
        </p:blipFill>
        <p:spPr>
          <a:xfrm>
            <a:off x="1539600" y="2840401"/>
            <a:ext cx="8213551" cy="2109000"/>
          </a:xfrm>
          <a:prstGeom prst="rect">
            <a:avLst/>
          </a:prstGeom>
          <a:noFill/>
          <a:ln>
            <a:noFill/>
          </a:ln>
        </p:spPr>
      </p:pic>
      <p:pic>
        <p:nvPicPr>
          <p:cNvPr id="344" name="Google Shape;344;ge3abe25785_1_158"/>
          <p:cNvPicPr preferRelativeResize="0"/>
          <p:nvPr/>
        </p:nvPicPr>
        <p:blipFill rotWithShape="1">
          <a:blip r:embed="rId5">
            <a:alphaModFix/>
          </a:blip>
          <a:srcRect b="0" l="0" r="0" t="0"/>
          <a:stretch/>
        </p:blipFill>
        <p:spPr>
          <a:xfrm>
            <a:off x="1539600" y="5244376"/>
            <a:ext cx="8213549" cy="8062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e3abe25785_1_164"/>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8</a:t>
            </a:r>
            <a:endParaRPr/>
          </a:p>
          <a:p>
            <a:pPr indent="0" lvl="0" marL="0" rtl="0" algn="r">
              <a:lnSpc>
                <a:spcPct val="89000"/>
              </a:lnSpc>
              <a:spcBef>
                <a:spcPts val="0"/>
              </a:spcBef>
              <a:spcAft>
                <a:spcPts val="0"/>
              </a:spcAft>
              <a:buClr>
                <a:schemeClr val="lt2"/>
              </a:buClr>
              <a:buSzPts val="7200"/>
              <a:buFont typeface="Libre Franklin"/>
              <a:buNone/>
            </a:pPr>
            <a:r>
              <a:rPr lang="en-US"/>
              <a:t>Your turn</a:t>
            </a:r>
            <a:endParaRPr/>
          </a:p>
        </p:txBody>
      </p:sp>
      <p:sp>
        <p:nvSpPr>
          <p:cNvPr id="350" name="Google Shape;350;ge3abe25785_1_164"/>
          <p:cNvSpPr txBox="1"/>
          <p:nvPr>
            <p:ph idx="1" type="body"/>
          </p:nvPr>
        </p:nvSpPr>
        <p:spPr>
          <a:xfrm>
            <a:off x="765025" y="4216324"/>
            <a:ext cx="9612900" cy="1443000"/>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3b6b593b5a_0_30"/>
          <p:cNvSpPr txBox="1"/>
          <p:nvPr>
            <p:ph idx="1" type="body"/>
          </p:nvPr>
        </p:nvSpPr>
        <p:spPr>
          <a:xfrm>
            <a:off x="1371600" y="437750"/>
            <a:ext cx="9601200" cy="6312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dk1"/>
              </a:buClr>
              <a:buSzPct val="48888"/>
              <a:buFont typeface="Arial"/>
              <a:buNone/>
            </a:pPr>
            <a:r>
              <a:rPr b="1" lang="en-US" sz="2250">
                <a:solidFill>
                  <a:schemeClr val="dk1"/>
                </a:solidFill>
                <a:highlight>
                  <a:srgbClr val="EDEBE9"/>
                </a:highlight>
                <a:latin typeface="Arial"/>
                <a:ea typeface="Arial"/>
                <a:cs typeface="Arial"/>
                <a:sym typeface="Arial"/>
              </a:rPr>
              <a:t>Team 6 (Change styling):</a:t>
            </a:r>
            <a:r>
              <a:rPr lang="en-US" sz="2250">
                <a:solidFill>
                  <a:schemeClr val="dk1"/>
                </a:solidFill>
                <a:highlight>
                  <a:srgbClr val="EDEBE9"/>
                </a:highlight>
                <a:latin typeface="Arial"/>
                <a:ea typeface="Arial"/>
                <a:cs typeface="Arial"/>
                <a:sym typeface="Arial"/>
              </a:rPr>
              <a:t>​</a:t>
            </a:r>
            <a:endParaRPr sz="225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Add static styling (in other words, find an element(s) on the page and put some styling in the .CSS file to make the element look different)​</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When item is checked change the style more, in addition to the strike-through that's currently being applied (for example, can you make completed items appear to be grayed-out, italicized, and struck-through?)​</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When item is checked change the style by using one of two styles in CSS (instead of listing out all the CSS attributes you want to set, inline)​</a:t>
            </a:r>
            <a:endParaRPr sz="1800">
              <a:solidFill>
                <a:schemeClr val="dk1"/>
              </a:solidFill>
              <a:highlight>
                <a:srgbClr val="EDEBE9"/>
              </a:highlight>
              <a:latin typeface="Arial"/>
              <a:ea typeface="Arial"/>
              <a:cs typeface="Arial"/>
              <a:sym typeface="Arial"/>
            </a:endParaRPr>
          </a:p>
          <a:p>
            <a:pPr indent="0" lvl="0" marL="457200" rtl="0" algn="l">
              <a:lnSpc>
                <a:spcPct val="115000"/>
              </a:lnSpc>
              <a:spcBef>
                <a:spcPts val="0"/>
              </a:spcBef>
              <a:spcAft>
                <a:spcPts val="0"/>
              </a:spcAft>
              <a:buNone/>
            </a:pPr>
            <a:r>
              <a:t/>
            </a:r>
            <a:endParaRPr sz="1800">
              <a:solidFill>
                <a:schemeClr val="dk1"/>
              </a:solidFill>
              <a:highlight>
                <a:srgbClr val="EDEBE9"/>
              </a:highlight>
              <a:latin typeface="Arial"/>
              <a:ea typeface="Arial"/>
              <a:cs typeface="Arial"/>
              <a:sym typeface="Arial"/>
            </a:endParaRPr>
          </a:p>
          <a:p>
            <a:pPr indent="0" lvl="0" marL="0" rtl="0" algn="l">
              <a:lnSpc>
                <a:spcPct val="115000"/>
              </a:lnSpc>
              <a:spcBef>
                <a:spcPts val="0"/>
              </a:spcBef>
              <a:spcAft>
                <a:spcPts val="0"/>
              </a:spcAft>
              <a:buSzPct val="48888"/>
              <a:buNone/>
            </a:pPr>
            <a:r>
              <a:rPr b="1" lang="en-US" sz="2250">
                <a:solidFill>
                  <a:schemeClr val="dk1"/>
                </a:solidFill>
                <a:highlight>
                  <a:srgbClr val="EDEBE9"/>
                </a:highlight>
                <a:latin typeface="Arial"/>
                <a:ea typeface="Arial"/>
                <a:cs typeface="Arial"/>
                <a:sym typeface="Arial"/>
              </a:rPr>
              <a:t>Team 7 (Change what the user sees)</a:t>
            </a:r>
            <a:r>
              <a:rPr lang="en-US" sz="2250">
                <a:solidFill>
                  <a:schemeClr val="dk1"/>
                </a:solidFill>
                <a:highlight>
                  <a:srgbClr val="EDEBE9"/>
                </a:highlight>
                <a:latin typeface="Arial"/>
                <a:ea typeface="Arial"/>
                <a:cs typeface="Arial"/>
                <a:sym typeface="Arial"/>
              </a:rPr>
              <a:t>​</a:t>
            </a:r>
            <a:endParaRPr sz="225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Can you number the todo items? Can you do this using the ordered list element(s) in HTML?​</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Add fields to the items​ (on top of key, todo and markComplete)</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Maybe another text field - one text field could be the item's title, and the other could be used to describe the item​</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Maybe having an assignedTo field? Priority? Feel free to come up with any (workplace appropriate) fields that you'd like.​</a:t>
            </a:r>
            <a:endParaRPr sz="1800">
              <a:solidFill>
                <a:schemeClr val="dk1"/>
              </a:solidFill>
              <a:highlight>
                <a:srgbClr val="EDEBE9"/>
              </a:highlight>
              <a:latin typeface="Arial"/>
              <a:ea typeface="Arial"/>
              <a:cs typeface="Arial"/>
              <a:sym typeface="Arial"/>
            </a:endParaRPr>
          </a:p>
          <a:p>
            <a:pPr indent="0" lvl="0" marL="508000" rtl="0" algn="l">
              <a:lnSpc>
                <a:spcPct val="115000"/>
              </a:lnSpc>
              <a:spcBef>
                <a:spcPts val="0"/>
              </a:spcBef>
              <a:spcAft>
                <a:spcPts val="0"/>
              </a:spcAft>
              <a:buNone/>
            </a:pPr>
            <a:r>
              <a:rPr lang="en-US" sz="2250">
                <a:solidFill>
                  <a:schemeClr val="dk1"/>
                </a:solidFill>
                <a:highlight>
                  <a:srgbClr val="EDEBE9"/>
                </a:highlight>
                <a:latin typeface="Arial"/>
                <a:ea typeface="Arial"/>
                <a:cs typeface="Arial"/>
                <a:sym typeface="Arial"/>
              </a:rPr>
              <a:t>​</a:t>
            </a:r>
            <a:endParaRPr sz="2250">
              <a:solidFill>
                <a:schemeClr val="dk1"/>
              </a:solidFill>
              <a:highlight>
                <a:srgbClr val="EDEBE9"/>
              </a:highlight>
              <a:latin typeface="Arial"/>
              <a:ea typeface="Arial"/>
              <a:cs typeface="Arial"/>
              <a:sym typeface="Arial"/>
            </a:endParaRPr>
          </a:p>
          <a:p>
            <a:pPr indent="0" lvl="0" marL="0" rtl="0" algn="l">
              <a:lnSpc>
                <a:spcPct val="115000"/>
              </a:lnSpc>
              <a:spcBef>
                <a:spcPts val="0"/>
              </a:spcBef>
              <a:spcAft>
                <a:spcPts val="0"/>
              </a:spcAft>
              <a:buNone/>
            </a:pPr>
            <a:r>
              <a:rPr b="1" lang="en-US" sz="2250">
                <a:solidFill>
                  <a:schemeClr val="dk1"/>
                </a:solidFill>
                <a:highlight>
                  <a:srgbClr val="EDEBE9"/>
                </a:highlight>
                <a:latin typeface="Arial"/>
                <a:ea typeface="Arial"/>
                <a:cs typeface="Arial"/>
                <a:sym typeface="Arial"/>
              </a:rPr>
              <a:t>Team 8 (Make sure that the input is valid)​</a:t>
            </a:r>
            <a:endParaRPr b="1" sz="225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Check for empty inputs​</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Check if the new item duplicates an existing item​</a:t>
            </a:r>
            <a:endParaRPr sz="180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You might start by using alert() to describe the error, but it would be interesting to try putting an error message on the page next to the textbox instead.​</a:t>
            </a:r>
            <a:endParaRPr sz="1800">
              <a:solidFill>
                <a:schemeClr val="dk1"/>
              </a:solidFill>
              <a:highlight>
                <a:srgbClr val="EDEBE9"/>
              </a:highlight>
              <a:latin typeface="Arial"/>
              <a:ea typeface="Arial"/>
              <a:cs typeface="Arial"/>
              <a:sym typeface="Arial"/>
            </a:endParaRPr>
          </a:p>
          <a:p>
            <a:pPr indent="0" lvl="0" marL="457200" rtl="0" algn="l">
              <a:lnSpc>
                <a:spcPct val="115000"/>
              </a:lnSpc>
              <a:spcBef>
                <a:spcPts val="0"/>
              </a:spcBef>
              <a:spcAft>
                <a:spcPts val="0"/>
              </a:spcAft>
              <a:buNone/>
            </a:pPr>
            <a:r>
              <a:t/>
            </a:r>
            <a:endParaRPr sz="1800">
              <a:solidFill>
                <a:schemeClr val="dk1"/>
              </a:solidFill>
              <a:highlight>
                <a:srgbClr val="EDEBE9"/>
              </a:highlight>
              <a:latin typeface="Arial"/>
              <a:ea typeface="Arial"/>
              <a:cs typeface="Arial"/>
              <a:sym typeface="Arial"/>
            </a:endParaRPr>
          </a:p>
          <a:p>
            <a:pPr indent="0" lvl="0" marL="0" rtl="0" algn="l">
              <a:lnSpc>
                <a:spcPct val="115000"/>
              </a:lnSpc>
              <a:spcBef>
                <a:spcPts val="0"/>
              </a:spcBef>
              <a:spcAft>
                <a:spcPts val="0"/>
              </a:spcAft>
              <a:buNone/>
            </a:pPr>
            <a:r>
              <a:rPr b="1" lang="en-US" sz="2250">
                <a:solidFill>
                  <a:schemeClr val="dk1"/>
                </a:solidFill>
                <a:highlight>
                  <a:srgbClr val="EDEBE9"/>
                </a:highlight>
                <a:latin typeface="Arial"/>
                <a:ea typeface="Arial"/>
                <a:cs typeface="Arial"/>
                <a:sym typeface="Arial"/>
              </a:rPr>
              <a:t>Team 9</a:t>
            </a:r>
            <a:r>
              <a:rPr lang="en-US" sz="2250">
                <a:solidFill>
                  <a:schemeClr val="dk1"/>
                </a:solidFill>
                <a:highlight>
                  <a:srgbClr val="EDEBE9"/>
                </a:highlight>
                <a:latin typeface="Arial"/>
                <a:ea typeface="Arial"/>
                <a:cs typeface="Arial"/>
                <a:sym typeface="Arial"/>
              </a:rPr>
              <a:t>​ </a:t>
            </a:r>
            <a:r>
              <a:rPr b="1" lang="en-US" sz="2250">
                <a:solidFill>
                  <a:schemeClr val="dk1"/>
                </a:solidFill>
                <a:highlight>
                  <a:srgbClr val="EDEBE9"/>
                </a:highlight>
                <a:latin typeface="Arial"/>
                <a:ea typeface="Arial"/>
                <a:cs typeface="Arial"/>
                <a:sym typeface="Arial"/>
              </a:rPr>
              <a:t>(Add delete functionality) </a:t>
            </a:r>
            <a:endParaRPr b="1" sz="2250">
              <a:solidFill>
                <a:schemeClr val="dk1"/>
              </a:solidFill>
              <a:highlight>
                <a:srgbClr val="EDEBE9"/>
              </a:highlight>
              <a:latin typeface="Arial"/>
              <a:ea typeface="Arial"/>
              <a:cs typeface="Arial"/>
              <a:sym typeface="Arial"/>
            </a:endParaRPr>
          </a:p>
          <a:p>
            <a:pPr indent="-297497" lvl="0" marL="7747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Add delete() functionality​</a:t>
            </a:r>
            <a:endParaRPr sz="1800">
              <a:solidFill>
                <a:schemeClr val="dk1"/>
              </a:solidFill>
              <a:highlight>
                <a:srgbClr val="EDEBE9"/>
              </a:highlight>
              <a:latin typeface="Arial"/>
              <a:ea typeface="Arial"/>
              <a:cs typeface="Arial"/>
              <a:sym typeface="Arial"/>
            </a:endParaRPr>
          </a:p>
          <a:p>
            <a:pPr indent="0" lvl="0" marL="457200" rtl="0" algn="l">
              <a:lnSpc>
                <a:spcPct val="115000"/>
              </a:lnSpc>
              <a:spcBef>
                <a:spcPts val="0"/>
              </a:spcBef>
              <a:spcAft>
                <a:spcPts val="0"/>
              </a:spcAft>
              <a:buNone/>
            </a:pPr>
            <a:r>
              <a:t/>
            </a:r>
            <a:endParaRPr sz="1800">
              <a:solidFill>
                <a:schemeClr val="dk1"/>
              </a:solidFill>
              <a:highlight>
                <a:srgbClr val="EDEBE9"/>
              </a:highlight>
              <a:latin typeface="Arial"/>
              <a:ea typeface="Arial"/>
              <a:cs typeface="Arial"/>
              <a:sym typeface="Arial"/>
            </a:endParaRPr>
          </a:p>
          <a:p>
            <a:pPr indent="0" lvl="0" marL="38100" rtl="0" algn="l">
              <a:lnSpc>
                <a:spcPct val="115000"/>
              </a:lnSpc>
              <a:spcBef>
                <a:spcPts val="0"/>
              </a:spcBef>
              <a:spcAft>
                <a:spcPts val="0"/>
              </a:spcAft>
              <a:buNone/>
            </a:pPr>
            <a:r>
              <a:rPr b="1" lang="en-US" sz="2250">
                <a:solidFill>
                  <a:schemeClr val="dk1"/>
                </a:solidFill>
                <a:highlight>
                  <a:srgbClr val="EDEBE9"/>
                </a:highlight>
                <a:latin typeface="Arial"/>
                <a:ea typeface="Arial"/>
                <a:cs typeface="Arial"/>
                <a:sym typeface="Arial"/>
              </a:rPr>
              <a:t>Team 10</a:t>
            </a:r>
            <a:r>
              <a:rPr lang="en-US" sz="2250">
                <a:solidFill>
                  <a:schemeClr val="dk1"/>
                </a:solidFill>
                <a:highlight>
                  <a:srgbClr val="EDEBE9"/>
                </a:highlight>
                <a:latin typeface="Arial"/>
                <a:ea typeface="Arial"/>
                <a:cs typeface="Arial"/>
                <a:sym typeface="Arial"/>
              </a:rPr>
              <a:t>​ </a:t>
            </a:r>
            <a:r>
              <a:rPr b="1" lang="en-US" sz="2250">
                <a:solidFill>
                  <a:schemeClr val="dk1"/>
                </a:solidFill>
                <a:highlight>
                  <a:srgbClr val="EDEBE9"/>
                </a:highlight>
                <a:latin typeface="Arial"/>
                <a:ea typeface="Arial"/>
                <a:cs typeface="Arial"/>
                <a:sym typeface="Arial"/>
              </a:rPr>
              <a:t>(Sort the list)</a:t>
            </a:r>
            <a:endParaRPr b="1" sz="2250">
              <a:solidFill>
                <a:schemeClr val="dk1"/>
              </a:solidFill>
              <a:highlight>
                <a:srgbClr val="EDEBE9"/>
              </a:highlight>
              <a:latin typeface="Arial"/>
              <a:ea typeface="Arial"/>
              <a:cs typeface="Arial"/>
              <a:sym typeface="Arial"/>
            </a:endParaRPr>
          </a:p>
          <a:p>
            <a:pPr indent="-297497" lvl="0" marL="838200" rtl="0" algn="l">
              <a:lnSpc>
                <a:spcPct val="115000"/>
              </a:lnSpc>
              <a:spcBef>
                <a:spcPts val="0"/>
              </a:spcBef>
              <a:spcAft>
                <a:spcPts val="0"/>
              </a:spcAft>
              <a:buClr>
                <a:schemeClr val="dk1"/>
              </a:buClr>
              <a:buSzPct val="77777"/>
              <a:buFont typeface="Arial"/>
              <a:buChar char="●"/>
            </a:pPr>
            <a:r>
              <a:rPr lang="en-US" sz="1800">
                <a:solidFill>
                  <a:schemeClr val="dk1"/>
                </a:solidFill>
                <a:highlight>
                  <a:srgbClr val="EDEBE9"/>
                </a:highlight>
                <a:latin typeface="Arial"/>
                <a:ea typeface="Arial"/>
                <a:cs typeface="Arial"/>
                <a:sym typeface="Arial"/>
              </a:rPr>
              <a:t>Sort the list alphabetically​</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e3abe25785_1_180"/>
          <p:cNvSpPr txBox="1"/>
          <p:nvPr>
            <p:ph type="title"/>
          </p:nvPr>
        </p:nvSpPr>
        <p:spPr>
          <a:xfrm>
            <a:off x="1371600" y="307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Your turn - In your teams</a:t>
            </a:r>
            <a:endParaRPr/>
          </a:p>
        </p:txBody>
      </p:sp>
      <p:sp>
        <p:nvSpPr>
          <p:cNvPr id="363" name="Google Shape;363;ge3abe25785_1_180"/>
          <p:cNvSpPr txBox="1"/>
          <p:nvPr>
            <p:ph idx="1" type="body"/>
          </p:nvPr>
        </p:nvSpPr>
        <p:spPr>
          <a:xfrm>
            <a:off x="1371600" y="1144800"/>
            <a:ext cx="10249200" cy="5557500"/>
          </a:xfrm>
          <a:prstGeom prst="rect">
            <a:avLst/>
          </a:prstGeom>
          <a:noFill/>
          <a:ln>
            <a:noFill/>
          </a:ln>
        </p:spPr>
        <p:txBody>
          <a:bodyPr anchorCtr="0" anchor="t" bIns="45700" lIns="91425" spcFirstLastPara="1" rIns="91425" wrap="square" tIns="45700">
            <a:noAutofit/>
          </a:bodyPr>
          <a:lstStyle/>
          <a:p>
            <a:pPr indent="-311150" lvl="0" marL="457200" rtl="0" algn="l">
              <a:lnSpc>
                <a:spcPct val="105000"/>
              </a:lnSpc>
              <a:spcBef>
                <a:spcPts val="300"/>
              </a:spcBef>
              <a:spcAft>
                <a:spcPts val="0"/>
              </a:spcAft>
              <a:buClr>
                <a:srgbClr val="24292E"/>
              </a:buClr>
              <a:buSzPts val="1300"/>
              <a:buChar char="■"/>
            </a:pPr>
            <a:r>
              <a:rPr lang="en-US" sz="1300">
                <a:solidFill>
                  <a:srgbClr val="24292E"/>
                </a:solidFill>
              </a:rPr>
              <a:t>WE RECOMMEND DOING A COUPLE OF THE BELOW EXERCISES BEFORE MOVING ON TO THE FOLLOWING:</a:t>
            </a:r>
            <a:endParaRPr sz="600">
              <a:solidFill>
                <a:srgbClr val="24292E"/>
              </a:solidFill>
            </a:endParaRPr>
          </a:p>
          <a:p>
            <a:pPr indent="-311150" lvl="0" marL="457200" rtl="0" algn="l">
              <a:lnSpc>
                <a:spcPct val="105000"/>
              </a:lnSpc>
              <a:spcBef>
                <a:spcPts val="1200"/>
              </a:spcBef>
              <a:spcAft>
                <a:spcPts val="0"/>
              </a:spcAft>
              <a:buClr>
                <a:srgbClr val="24292E"/>
              </a:buClr>
              <a:buSzPts val="1300"/>
              <a:buChar char="■"/>
            </a:pPr>
            <a:r>
              <a:rPr lang="en-US" sz="1300">
                <a:solidFill>
                  <a:srgbClr val="24292E"/>
                </a:solidFill>
              </a:rPr>
              <a:t>Add static styling (in other words, find an element(s) on the page and put some styling in the .CSS file to make the element look different.)</a:t>
            </a:r>
            <a:endParaRPr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When item is checked change the style more, in addition to the strike-through that's currently being applied (for example, can you make completed items appear to be grayed-out, italicized, and struck-through?)</a:t>
            </a:r>
            <a:endParaRPr sz="1300">
              <a:solidFill>
                <a:srgbClr val="24292E"/>
              </a:solidFill>
            </a:endParaRPr>
          </a:p>
          <a:p>
            <a:pPr indent="-311150" lvl="1" marL="914400" rtl="0" algn="l">
              <a:lnSpc>
                <a:spcPct val="105000"/>
              </a:lnSpc>
              <a:spcBef>
                <a:spcPts val="0"/>
              </a:spcBef>
              <a:spcAft>
                <a:spcPts val="0"/>
              </a:spcAft>
              <a:buClr>
                <a:srgbClr val="24292E"/>
              </a:buClr>
              <a:buSzPts val="1300"/>
              <a:buChar char="–"/>
            </a:pPr>
            <a:r>
              <a:rPr i="0" lang="en-US" sz="1300">
                <a:solidFill>
                  <a:srgbClr val="24292E"/>
                </a:solidFill>
              </a:rPr>
              <a:t>When item is checked change the style by using one of two styles in CSS (instead of listing out all the CSS attributes you want to set, inline)</a:t>
            </a:r>
            <a:endParaRPr i="0"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Try changing what the user sees on the page. For example, can you number the todo items? Can you do this using the ordered list element(s) in HTML?</a:t>
            </a:r>
            <a:endParaRPr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Add fields to the items</a:t>
            </a:r>
            <a:endParaRPr sz="1300">
              <a:solidFill>
                <a:srgbClr val="24292E"/>
              </a:solidFill>
            </a:endParaRPr>
          </a:p>
          <a:p>
            <a:pPr indent="-311150" lvl="1" marL="914400" rtl="0" algn="l">
              <a:lnSpc>
                <a:spcPct val="105000"/>
              </a:lnSpc>
              <a:spcBef>
                <a:spcPts val="0"/>
              </a:spcBef>
              <a:spcAft>
                <a:spcPts val="0"/>
              </a:spcAft>
              <a:buClr>
                <a:srgbClr val="24292E"/>
              </a:buClr>
              <a:buSzPts val="1300"/>
              <a:buChar char="–"/>
            </a:pPr>
            <a:r>
              <a:rPr i="0" lang="en-US" sz="1300">
                <a:solidFill>
                  <a:srgbClr val="24292E"/>
                </a:solidFill>
              </a:rPr>
              <a:t>Maybe another text field - one text field could be the item's title, and the other could be used to describe the item</a:t>
            </a:r>
            <a:endParaRPr i="0" sz="1300">
              <a:solidFill>
                <a:srgbClr val="24292E"/>
              </a:solidFill>
            </a:endParaRPr>
          </a:p>
          <a:p>
            <a:pPr indent="-311150" lvl="1" marL="914400" rtl="0" algn="l">
              <a:lnSpc>
                <a:spcPct val="105000"/>
              </a:lnSpc>
              <a:spcBef>
                <a:spcPts val="0"/>
              </a:spcBef>
              <a:spcAft>
                <a:spcPts val="0"/>
              </a:spcAft>
              <a:buClr>
                <a:srgbClr val="24292E"/>
              </a:buClr>
              <a:buSzPts val="1300"/>
              <a:buChar char="–"/>
            </a:pPr>
            <a:r>
              <a:rPr i="0" lang="en-US" sz="1300">
                <a:solidFill>
                  <a:srgbClr val="24292E"/>
                </a:solidFill>
              </a:rPr>
              <a:t>Maybe having an assignedTo field? Priority? Feel free to come up with any (workplace appropriate) fields that you'd like.</a:t>
            </a:r>
            <a:endParaRPr i="0"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Make sure that the input is valid:</a:t>
            </a:r>
            <a:endParaRPr sz="1300">
              <a:solidFill>
                <a:srgbClr val="24292E"/>
              </a:solidFill>
            </a:endParaRPr>
          </a:p>
          <a:p>
            <a:pPr indent="-311150" lvl="1" marL="914400" rtl="0" algn="l">
              <a:lnSpc>
                <a:spcPct val="105000"/>
              </a:lnSpc>
              <a:spcBef>
                <a:spcPts val="0"/>
              </a:spcBef>
              <a:spcAft>
                <a:spcPts val="0"/>
              </a:spcAft>
              <a:buClr>
                <a:srgbClr val="24292E"/>
              </a:buClr>
              <a:buSzPts val="1300"/>
              <a:buChar char="–"/>
            </a:pPr>
            <a:r>
              <a:rPr i="0" lang="en-US" sz="1300">
                <a:solidFill>
                  <a:srgbClr val="24292E"/>
                </a:solidFill>
              </a:rPr>
              <a:t>Check for empty inputs</a:t>
            </a:r>
            <a:endParaRPr i="0" sz="1300">
              <a:solidFill>
                <a:srgbClr val="24292E"/>
              </a:solidFill>
            </a:endParaRPr>
          </a:p>
          <a:p>
            <a:pPr indent="-311150" lvl="1" marL="914400" rtl="0" algn="l">
              <a:lnSpc>
                <a:spcPct val="105000"/>
              </a:lnSpc>
              <a:spcBef>
                <a:spcPts val="0"/>
              </a:spcBef>
              <a:spcAft>
                <a:spcPts val="0"/>
              </a:spcAft>
              <a:buClr>
                <a:srgbClr val="24292E"/>
              </a:buClr>
              <a:buSzPts val="1300"/>
              <a:buChar char="–"/>
            </a:pPr>
            <a:r>
              <a:rPr i="0" lang="en-US" sz="1300">
                <a:solidFill>
                  <a:srgbClr val="24292E"/>
                </a:solidFill>
              </a:rPr>
              <a:t>Check if the new item duplicates an existing item</a:t>
            </a:r>
            <a:endParaRPr i="0" sz="1300">
              <a:solidFill>
                <a:srgbClr val="24292E"/>
              </a:solidFill>
            </a:endParaRPr>
          </a:p>
          <a:p>
            <a:pPr indent="-311150" lvl="1" marL="914400" rtl="0" algn="l">
              <a:lnSpc>
                <a:spcPct val="105000"/>
              </a:lnSpc>
              <a:spcBef>
                <a:spcPts val="0"/>
              </a:spcBef>
              <a:spcAft>
                <a:spcPts val="0"/>
              </a:spcAft>
              <a:buClr>
                <a:srgbClr val="24292E"/>
              </a:buClr>
              <a:buSzPts val="1300"/>
              <a:buFont typeface="Arial"/>
              <a:buChar char="–"/>
            </a:pPr>
            <a:r>
              <a:rPr i="0" lang="en-US" sz="1300">
                <a:solidFill>
                  <a:srgbClr val="24292E"/>
                </a:solidFill>
              </a:rPr>
              <a:t>You might start by using alert() to describe the error, but it would be interesting to try putting an error message on the page next to the textbox instead.</a:t>
            </a:r>
            <a:endParaRPr i="0" sz="1300">
              <a:solidFill>
                <a:srgbClr val="24292E"/>
              </a:solidFill>
            </a:endParaRPr>
          </a:p>
          <a:p>
            <a:pPr indent="-311150" lvl="0" marL="457200" rtl="0" algn="l">
              <a:lnSpc>
                <a:spcPct val="105000"/>
              </a:lnSpc>
              <a:spcBef>
                <a:spcPts val="0"/>
              </a:spcBef>
              <a:spcAft>
                <a:spcPts val="0"/>
              </a:spcAft>
              <a:buClr>
                <a:srgbClr val="24292E"/>
              </a:buClr>
              <a:buSzPts val="1300"/>
              <a:buFont typeface="Arial"/>
              <a:buChar char="■"/>
            </a:pPr>
            <a:r>
              <a:rPr lang="en-US" sz="1300">
                <a:solidFill>
                  <a:srgbClr val="24292E"/>
                </a:solidFill>
              </a:rPr>
              <a:t>Add delete() functionality</a:t>
            </a:r>
            <a:endParaRPr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Sort the list alphabetically</a:t>
            </a:r>
            <a:endParaRPr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What other changes, improvements, and/or modifications would you like to add to the app? After checking in with your small group try adding them</a:t>
            </a:r>
            <a:endParaRPr sz="1300">
              <a:solidFill>
                <a:srgbClr val="24292E"/>
              </a:solidFill>
            </a:endParaRPr>
          </a:p>
          <a:p>
            <a:pPr indent="-311150" lvl="0" marL="457200" rtl="0" algn="l">
              <a:lnSpc>
                <a:spcPct val="105000"/>
              </a:lnSpc>
              <a:spcBef>
                <a:spcPts val="0"/>
              </a:spcBef>
              <a:spcAft>
                <a:spcPts val="0"/>
              </a:spcAft>
              <a:buClr>
                <a:srgbClr val="24292E"/>
              </a:buClr>
              <a:buSzPts val="1300"/>
              <a:buChar char="■"/>
            </a:pPr>
            <a:r>
              <a:rPr lang="en-US" sz="1300">
                <a:solidFill>
                  <a:srgbClr val="24292E"/>
                </a:solidFill>
              </a:rPr>
              <a:t>What features are you thinking about adding to your TNT Prototype project? If any of those features look like you might reasonably try adding them to this Todo app, feel free to try adding them (after checking with your small group, of course). By 'reasonable' I mostly mean 'does it look like you can figure it out', not 'does it make sense in the context of a todo app'.</a:t>
            </a:r>
            <a:endParaRPr sz="1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e3abe25785_1_18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Stretch</a:t>
            </a:r>
            <a:endParaRPr/>
          </a:p>
        </p:txBody>
      </p:sp>
      <p:sp>
        <p:nvSpPr>
          <p:cNvPr id="370" name="Google Shape;370;ge3abe25785_1_18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300"/>
              </a:spcBef>
              <a:spcAft>
                <a:spcPts val="0"/>
              </a:spcAft>
              <a:buClr>
                <a:srgbClr val="24292E"/>
              </a:buClr>
              <a:buSzPts val="1800"/>
              <a:buFont typeface="Arial"/>
              <a:buChar char="■"/>
            </a:pPr>
            <a:r>
              <a:rPr lang="en-US" sz="1800">
                <a:solidFill>
                  <a:srgbClr val="24292E"/>
                </a:solidFill>
                <a:latin typeface="Arial"/>
                <a:ea typeface="Arial"/>
                <a:cs typeface="Arial"/>
                <a:sym typeface="Arial"/>
              </a:rPr>
              <a:t>Add categories, set up the todo lists to show items by category</a:t>
            </a:r>
            <a:endParaRPr sz="1800">
              <a:solidFill>
                <a:srgbClr val="24292E"/>
              </a:solidFill>
              <a:latin typeface="Arial"/>
              <a:ea typeface="Arial"/>
              <a:cs typeface="Arial"/>
              <a:sym typeface="Arial"/>
            </a:endParaRPr>
          </a:p>
          <a:p>
            <a:pPr indent="-342900" lvl="0" marL="457200" rtl="0" algn="l">
              <a:lnSpc>
                <a:spcPct val="115000"/>
              </a:lnSpc>
              <a:spcBef>
                <a:spcPts val="0"/>
              </a:spcBef>
              <a:spcAft>
                <a:spcPts val="0"/>
              </a:spcAft>
              <a:buClr>
                <a:srgbClr val="24292E"/>
              </a:buClr>
              <a:buSzPts val="1800"/>
              <a:buFont typeface="Arial"/>
              <a:buChar char="■"/>
            </a:pPr>
            <a:r>
              <a:rPr lang="en-US" sz="1800">
                <a:solidFill>
                  <a:srgbClr val="24292E"/>
                </a:solidFill>
                <a:latin typeface="Arial"/>
                <a:ea typeface="Arial"/>
                <a:cs typeface="Arial"/>
                <a:sym typeface="Arial"/>
              </a:rPr>
              <a:t>"Reflect on your experience"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1</a:t>
            </a:r>
            <a:br>
              <a:rPr lang="en-US"/>
            </a:br>
            <a:r>
              <a:rPr lang="en-US"/>
              <a:t>GET THE CODE</a:t>
            </a:r>
            <a:endParaRPr/>
          </a:p>
        </p:txBody>
      </p:sp>
      <p:sp>
        <p:nvSpPr>
          <p:cNvPr id="132" name="Google Shape;132;p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Clr>
                <a:schemeClr val="dk1"/>
              </a:buClr>
              <a:buSzPts val="1100"/>
              <a:buFont typeface="Arial"/>
              <a:buNone/>
            </a:pPr>
            <a:r>
              <a:rPr lang="en-US" sz="2000" u="sng">
                <a:solidFill>
                  <a:schemeClr val="hlink"/>
                </a:solidFill>
                <a:hlinkClick r:id="rId3"/>
              </a:rPr>
              <a:t>https://github.com/tnt-summer-academy/Exercises/tree/main/Week_2/ENG2.0-todos-via-classes</a:t>
            </a:r>
            <a:r>
              <a:rPr lang="en-US" sz="2000"/>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3abe25785_0_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Fork and clone</a:t>
            </a:r>
            <a:endParaRPr/>
          </a:p>
        </p:txBody>
      </p:sp>
      <p:sp>
        <p:nvSpPr>
          <p:cNvPr id="139" name="Google Shape;139;ge3abe25785_0_7"/>
          <p:cNvSpPr txBox="1"/>
          <p:nvPr>
            <p:ph idx="1" type="body"/>
          </p:nvPr>
        </p:nvSpPr>
        <p:spPr>
          <a:xfrm>
            <a:off x="1371600" y="1892775"/>
            <a:ext cx="9601200" cy="35814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AutoNum type="arabicPeriod"/>
            </a:pPr>
            <a:r>
              <a:rPr lang="en-US"/>
              <a:t>Fork the repo Exercises</a:t>
            </a:r>
            <a:endParaRPr/>
          </a:p>
          <a:p>
            <a:pPr indent="-342900" lvl="0" marL="457200" rtl="0" algn="l">
              <a:lnSpc>
                <a:spcPct val="115000"/>
              </a:lnSpc>
              <a:spcBef>
                <a:spcPts val="0"/>
              </a:spcBef>
              <a:spcAft>
                <a:spcPts val="0"/>
              </a:spcAft>
              <a:buSzPts val="1800"/>
              <a:buAutoNum type="arabicPeriod"/>
            </a:pPr>
            <a:r>
              <a:rPr lang="en-US"/>
              <a:t>The code is now on your account</a:t>
            </a:r>
            <a:endParaRPr/>
          </a:p>
          <a:p>
            <a:pPr indent="-342900" lvl="0" marL="457200" rtl="0" algn="l">
              <a:lnSpc>
                <a:spcPct val="115000"/>
              </a:lnSpc>
              <a:spcBef>
                <a:spcPts val="0"/>
              </a:spcBef>
              <a:spcAft>
                <a:spcPts val="0"/>
              </a:spcAft>
              <a:buSzPts val="1800"/>
              <a:buAutoNum type="arabicPeriod"/>
            </a:pPr>
            <a:r>
              <a:rPr lang="en-US"/>
              <a:t>Clone the repo to your machine</a:t>
            </a:r>
            <a:endParaRPr/>
          </a:p>
          <a:p>
            <a:pPr indent="-342900" lvl="0" marL="457200" rtl="0" algn="l">
              <a:lnSpc>
                <a:spcPct val="115000"/>
              </a:lnSpc>
              <a:spcBef>
                <a:spcPts val="0"/>
              </a:spcBef>
              <a:spcAft>
                <a:spcPts val="0"/>
              </a:spcAft>
              <a:buSzPts val="1800"/>
              <a:buAutoNum type="arabicPeriod"/>
            </a:pPr>
            <a:r>
              <a:rPr lang="en-US"/>
              <a:t>Go to the code</a:t>
            </a:r>
            <a:endParaRPr/>
          </a:p>
          <a:p>
            <a:pPr indent="-342900" lvl="0" marL="457200" rtl="0" algn="l">
              <a:lnSpc>
                <a:spcPct val="115000"/>
              </a:lnSpc>
              <a:spcBef>
                <a:spcPts val="0"/>
              </a:spcBef>
              <a:spcAft>
                <a:spcPts val="0"/>
              </a:spcAft>
              <a:buSzPts val="1800"/>
              <a:buAutoNum type="arabicPeriod"/>
            </a:pPr>
            <a:r>
              <a:rPr lang="en-US"/>
              <a:t>Open VS Code</a:t>
            </a:r>
            <a:endParaRPr/>
          </a:p>
          <a:p>
            <a:pPr indent="-342900" lvl="0" marL="457200" rtl="0" algn="l">
              <a:lnSpc>
                <a:spcPct val="115000"/>
              </a:lnSpc>
              <a:spcBef>
                <a:spcPts val="0"/>
              </a:spcBef>
              <a:spcAft>
                <a:spcPts val="0"/>
              </a:spcAft>
              <a:buSzPts val="1800"/>
              <a:buAutoNum type="arabicPeriod"/>
            </a:pPr>
            <a:r>
              <a:rPr lang="en-US"/>
              <a:t>Go to the code</a:t>
            </a:r>
            <a:endParaRPr/>
          </a:p>
          <a:p>
            <a:pPr indent="-342900" lvl="0" marL="457200" rtl="0" algn="l">
              <a:lnSpc>
                <a:spcPct val="115000"/>
              </a:lnSpc>
              <a:spcBef>
                <a:spcPts val="0"/>
              </a:spcBef>
              <a:spcAft>
                <a:spcPts val="0"/>
              </a:spcAft>
              <a:buSzPts val="1800"/>
              <a:buAutoNum type="arabicPeriod"/>
            </a:pPr>
            <a:r>
              <a:rPr lang="en-US"/>
              <a:t>Open the terminal</a:t>
            </a:r>
            <a:endParaRPr/>
          </a:p>
          <a:p>
            <a:pPr indent="-342900" lvl="0" marL="457200" rtl="0" algn="l">
              <a:lnSpc>
                <a:spcPct val="115000"/>
              </a:lnSpc>
              <a:spcBef>
                <a:spcPts val="0"/>
              </a:spcBef>
              <a:spcAft>
                <a:spcPts val="0"/>
              </a:spcAft>
              <a:buSzPts val="1800"/>
              <a:buAutoNum type="arabicPeriod"/>
            </a:pPr>
            <a:r>
              <a:rPr lang="en-US"/>
              <a:t>Do </a:t>
            </a:r>
            <a:r>
              <a:rPr lang="en-US">
                <a:solidFill>
                  <a:srgbClr val="980000"/>
                </a:solidFill>
              </a:rPr>
              <a:t>npm install</a:t>
            </a:r>
            <a:endParaRPr>
              <a:solidFill>
                <a:srgbClr val="980000"/>
              </a:solidFill>
            </a:endParaRPr>
          </a:p>
          <a:p>
            <a:pPr indent="-342900" lvl="0" marL="457200" rtl="0" algn="l">
              <a:lnSpc>
                <a:spcPct val="115000"/>
              </a:lnSpc>
              <a:spcBef>
                <a:spcPts val="0"/>
              </a:spcBef>
              <a:spcAft>
                <a:spcPts val="0"/>
              </a:spcAft>
              <a:buSzPts val="1800"/>
              <a:buAutoNum type="arabicPeriod"/>
            </a:pPr>
            <a:r>
              <a:rPr lang="en-US"/>
              <a:t>Do </a:t>
            </a:r>
            <a:r>
              <a:rPr lang="en-US">
                <a:solidFill>
                  <a:srgbClr val="980000"/>
                </a:solidFill>
              </a:rPr>
              <a:t>npm start</a:t>
            </a:r>
            <a:endParaRPr>
              <a:solidFill>
                <a:srgbClr val="980000"/>
              </a:solidFill>
            </a:endParaRPr>
          </a:p>
        </p:txBody>
      </p:sp>
      <p:pic>
        <p:nvPicPr>
          <p:cNvPr id="140" name="Google Shape;140;ge3abe25785_0_7"/>
          <p:cNvPicPr preferRelativeResize="0"/>
          <p:nvPr/>
        </p:nvPicPr>
        <p:blipFill rotWithShape="1">
          <a:blip r:embed="rId3">
            <a:alphaModFix/>
          </a:blip>
          <a:srcRect b="0" l="0" r="0" t="0"/>
          <a:stretch/>
        </p:blipFill>
        <p:spPr>
          <a:xfrm flipH="1" rot="10800000">
            <a:off x="5982601" y="241875"/>
            <a:ext cx="6098724" cy="604500"/>
          </a:xfrm>
          <a:prstGeom prst="rect">
            <a:avLst/>
          </a:prstGeom>
          <a:noFill/>
          <a:ln>
            <a:noFill/>
          </a:ln>
        </p:spPr>
      </p:pic>
      <p:pic>
        <p:nvPicPr>
          <p:cNvPr id="141" name="Google Shape;141;ge3abe25785_0_7"/>
          <p:cNvPicPr preferRelativeResize="0"/>
          <p:nvPr/>
        </p:nvPicPr>
        <p:blipFill rotWithShape="1">
          <a:blip r:embed="rId4">
            <a:alphaModFix/>
          </a:blip>
          <a:srcRect b="0" l="0" r="0" t="0"/>
          <a:stretch/>
        </p:blipFill>
        <p:spPr>
          <a:xfrm>
            <a:off x="5982602" y="949500"/>
            <a:ext cx="6098724" cy="3302483"/>
          </a:xfrm>
          <a:prstGeom prst="rect">
            <a:avLst/>
          </a:prstGeom>
          <a:noFill/>
          <a:ln>
            <a:noFill/>
          </a:ln>
        </p:spPr>
      </p:pic>
      <p:pic>
        <p:nvPicPr>
          <p:cNvPr id="142" name="Google Shape;142;ge3abe25785_0_7"/>
          <p:cNvPicPr preferRelativeResize="0"/>
          <p:nvPr/>
        </p:nvPicPr>
        <p:blipFill rotWithShape="1">
          <a:blip r:embed="rId5">
            <a:alphaModFix/>
          </a:blip>
          <a:srcRect b="0" l="0" r="0" t="0"/>
          <a:stretch/>
        </p:blipFill>
        <p:spPr>
          <a:xfrm>
            <a:off x="6024150" y="4355100"/>
            <a:ext cx="6098724" cy="2397163"/>
          </a:xfrm>
          <a:prstGeom prst="rect">
            <a:avLst/>
          </a:prstGeom>
          <a:noFill/>
          <a:ln>
            <a:noFill/>
          </a:ln>
        </p:spPr>
      </p:pic>
      <p:sp>
        <p:nvSpPr>
          <p:cNvPr id="143" name="Google Shape;143;ge3abe25785_0_7"/>
          <p:cNvSpPr txBox="1"/>
          <p:nvPr/>
        </p:nvSpPr>
        <p:spPr>
          <a:xfrm>
            <a:off x="972000" y="5474175"/>
            <a:ext cx="4903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git clone </a:t>
            </a:r>
            <a:r>
              <a:rPr b="0" i="0" lang="en-US" sz="1400" u="sng" cap="none" strike="noStrike">
                <a:solidFill>
                  <a:schemeClr val="hlink"/>
                </a:solidFill>
                <a:latin typeface="Libre Franklin"/>
                <a:ea typeface="Libre Franklin"/>
                <a:cs typeface="Libre Franklin"/>
                <a:sym typeface="Libre Franklin"/>
                <a:hlinkClick r:id="rId6"/>
              </a:rPr>
              <a:t>https://github.com/scharffc/Exercises.git</a:t>
            </a:r>
            <a:r>
              <a:rPr b="0" i="0" lang="en-US" sz="1400" u="none" cap="none" strike="noStrike">
                <a:solidFill>
                  <a:srgbClr val="000000"/>
                </a:solidFill>
                <a:latin typeface="Libre Franklin"/>
                <a:ea typeface="Libre Franklin"/>
                <a:cs typeface="Libre Franklin"/>
                <a:sym typeface="Libre Franklin"/>
              </a:rPr>
              <a:t>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3b6b593b5a_0_2"/>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g13b6b593b5a_0_2"/>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1" name="Google Shape;151;g13b6b593b5a_0_2"/>
          <p:cNvPicPr preferRelativeResize="0"/>
          <p:nvPr/>
        </p:nvPicPr>
        <p:blipFill>
          <a:blip r:embed="rId3">
            <a:alphaModFix/>
          </a:blip>
          <a:stretch>
            <a:fillRect/>
          </a:stretch>
        </p:blipFill>
        <p:spPr>
          <a:xfrm>
            <a:off x="1371600" y="685800"/>
            <a:ext cx="9620250" cy="535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b6b593b5a_0_9"/>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If you have problems with npm install …</a:t>
            </a:r>
            <a:endParaRPr/>
          </a:p>
        </p:txBody>
      </p:sp>
      <p:sp>
        <p:nvSpPr>
          <p:cNvPr id="158" name="Google Shape;158;g13b6b593b5a_0_9"/>
          <p:cNvSpPr txBox="1"/>
          <p:nvPr>
            <p:ph idx="1" type="body"/>
          </p:nvPr>
        </p:nvSpPr>
        <p:spPr>
          <a:xfrm>
            <a:off x="1371600" y="2286000"/>
            <a:ext cx="9601200" cy="358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0000"/>
                </a:solidFill>
              </a:rPr>
              <a:t>READ THE ERROR MESSAGES AND SUGGESTIONS</a:t>
            </a:r>
            <a:endParaRPr>
              <a:solidFill>
                <a:srgbClr val="FF0000"/>
              </a:solidFill>
            </a:endParaRPr>
          </a:p>
          <a:p>
            <a:pPr indent="0" lvl="0" marL="0" rtl="0" algn="l">
              <a:spcBef>
                <a:spcPts val="1000"/>
              </a:spcBef>
              <a:spcAft>
                <a:spcPts val="0"/>
              </a:spcAft>
              <a:buNone/>
            </a:pPr>
            <a:r>
              <a:rPr lang="en-US"/>
              <a:t>npm fund</a:t>
            </a:r>
            <a:endParaRPr/>
          </a:p>
          <a:p>
            <a:pPr indent="0" lvl="0" marL="0" rtl="0" algn="l">
              <a:spcBef>
                <a:spcPts val="1000"/>
              </a:spcBef>
              <a:spcAft>
                <a:spcPts val="0"/>
              </a:spcAft>
              <a:buNone/>
            </a:pPr>
            <a:r>
              <a:rPr lang="en-US"/>
              <a:t>npm audit fix --force</a:t>
            </a:r>
            <a:endParaRPr/>
          </a:p>
          <a:p>
            <a:pPr indent="0" lvl="0" marL="0" rtl="0" algn="l">
              <a:spcBef>
                <a:spcPts val="1000"/>
              </a:spcBef>
              <a:spcAft>
                <a:spcPts val="0"/>
              </a:spcAft>
              <a:buNone/>
            </a:pPr>
            <a:r>
              <a:rPr lang="en-US"/>
              <a:t>Remove package-lock.json and nodes folder</a:t>
            </a:r>
            <a:endParaRPr/>
          </a:p>
          <a:p>
            <a:pPr indent="0" lvl="0" marL="0" rtl="0" algn="l">
              <a:spcBef>
                <a:spcPts val="1000"/>
              </a:spcBef>
              <a:spcAft>
                <a:spcPts val="0"/>
              </a:spcAft>
              <a:buNone/>
            </a:pPr>
            <a:r>
              <a:rPr lang="en-US"/>
              <a:t>Add a .env file with SKIP_PREFLIGHT_CHECK=true</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PART 2</a:t>
            </a:r>
            <a:br>
              <a:rPr lang="en-US"/>
            </a:br>
            <a:r>
              <a:rPr lang="en-US"/>
              <a:t>EXECUTE THE APP</a:t>
            </a:r>
            <a:endParaRPr/>
          </a:p>
        </p:txBody>
      </p:sp>
      <p:sp>
        <p:nvSpPr>
          <p:cNvPr id="164" name="Google Shape;164;p1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p>
            <a:pPr indent="0" lvl="0" marL="0" rtl="0" algn="r">
              <a:lnSpc>
                <a:spcPct val="112000"/>
              </a:lnSpc>
              <a:spcBef>
                <a:spcPts val="0"/>
              </a:spcBef>
              <a:spcAft>
                <a:spcPts val="0"/>
              </a:spcAft>
              <a:buClr>
                <a:schemeClr val="lt2"/>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3abe25785_1_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171" name="Google Shape;171;ge3abe25785_1_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0"/>
              </a:spcAft>
              <a:buSzPts val="1800"/>
              <a:buNone/>
            </a:pPr>
            <a:r>
              <a:t/>
            </a:r>
            <a:endParaRPr/>
          </a:p>
        </p:txBody>
      </p:sp>
      <p:pic>
        <p:nvPicPr>
          <p:cNvPr id="172" name="Google Shape;172;ge3abe25785_1_10"/>
          <p:cNvPicPr preferRelativeResize="0"/>
          <p:nvPr/>
        </p:nvPicPr>
        <p:blipFill rotWithShape="1">
          <a:blip r:embed="rId3">
            <a:alphaModFix/>
          </a:blip>
          <a:srcRect b="0" l="0" r="0" t="0"/>
          <a:stretch/>
        </p:blipFill>
        <p:spPr>
          <a:xfrm>
            <a:off x="1371611" y="0"/>
            <a:ext cx="3565477" cy="6857999"/>
          </a:xfrm>
          <a:prstGeom prst="rect">
            <a:avLst/>
          </a:prstGeom>
          <a:noFill/>
          <a:ln>
            <a:noFill/>
          </a:ln>
        </p:spPr>
      </p:pic>
      <p:pic>
        <p:nvPicPr>
          <p:cNvPr id="173" name="Google Shape;173;ge3abe25785_1_10"/>
          <p:cNvPicPr preferRelativeResize="0"/>
          <p:nvPr/>
        </p:nvPicPr>
        <p:blipFill rotWithShape="1">
          <a:blip r:embed="rId4">
            <a:alphaModFix/>
          </a:blip>
          <a:srcRect b="0" l="0" r="0" t="0"/>
          <a:stretch/>
        </p:blipFill>
        <p:spPr>
          <a:xfrm>
            <a:off x="5327000" y="0"/>
            <a:ext cx="3418175" cy="6793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2020-06-21T05:23:43Z</dcterms:created>
  <dc:creator>Scharff, Prof. Christelle</dc:creator>
</cp:coreProperties>
</file>