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Libre Franklin"/>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jak6L5BMw7sMowoKK2VCzS5OUd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LibreFranklin-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LibreFranklin-italic.fntdata"/><Relationship Id="rId23" Type="http://schemas.openxmlformats.org/officeDocument/2006/relationships/slide" Target="slides/slide18.xml"/><Relationship Id="rId45"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LibreFranklin-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tnt-summer-academy/NameandFavFood"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c6401c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e4c6401c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r">
              <a:lnSpc>
                <a:spcPct val="112000"/>
              </a:lnSpc>
              <a:spcBef>
                <a:spcPts val="0"/>
              </a:spcBef>
              <a:spcAft>
                <a:spcPts val="0"/>
              </a:spcAft>
              <a:buClr>
                <a:srgbClr val="EFEDE3"/>
              </a:buClr>
              <a:buSzPts val="2400"/>
              <a:buFont typeface="Arial"/>
              <a:buNone/>
            </a:pPr>
            <a:r>
              <a:rPr lang="en-US" sz="2400">
                <a:solidFill>
                  <a:srgbClr val="EFEDE3"/>
                </a:solidFill>
                <a:latin typeface="Libre Franklin"/>
                <a:ea typeface="Libre Franklin"/>
                <a:cs typeface="Libre Franklin"/>
                <a:sym typeface="Libre Franklin"/>
              </a:rPr>
              <a:t>5 minutes</a:t>
            </a:r>
            <a:endParaRPr sz="2400">
              <a:solidFill>
                <a:srgbClr val="EFEDE3"/>
              </a:solidFill>
              <a:latin typeface="Libre Franklin"/>
              <a:ea typeface="Libre Franklin"/>
              <a:cs typeface="Libre Franklin"/>
              <a:sym typeface="Libre Franklin"/>
            </a:endParaRPr>
          </a:p>
          <a:p>
            <a:pPr indent="0" lvl="0" marL="0" rtl="0" algn="r">
              <a:lnSpc>
                <a:spcPct val="112000"/>
              </a:lnSpc>
              <a:spcBef>
                <a:spcPts val="0"/>
              </a:spcBef>
              <a:spcAft>
                <a:spcPts val="0"/>
              </a:spcAft>
              <a:buClr>
                <a:srgbClr val="EFEDE3"/>
              </a:buClr>
              <a:buSzPts val="2400"/>
              <a:buFont typeface="Arial"/>
              <a:buNone/>
            </a:pPr>
            <a:r>
              <a:rPr lang="en-US" sz="2400" u="sng">
                <a:solidFill>
                  <a:srgbClr val="77A2BB"/>
                </a:solidFill>
                <a:latin typeface="Libre Franklin"/>
                <a:ea typeface="Libre Franklin"/>
                <a:cs typeface="Libre Franklin"/>
                <a:sym typeface="Libre Franklin"/>
                <a:hlinkClick r:id="rId2">
                  <a:extLst>
                    <a:ext uri="{A12FA001-AC4F-418D-AE19-62706E023703}">
                      <ahyp:hlinkClr val="tx"/>
                    </a:ext>
                  </a:extLst>
                </a:hlinkClick>
              </a:rPr>
              <a:t>https://github.com/tnt-summer-academy/NameandFavFood</a:t>
            </a:r>
            <a:r>
              <a:rPr lang="en-US" sz="2400">
                <a:solidFill>
                  <a:srgbClr val="EFEDE3"/>
                </a:solidFill>
                <a:latin typeface="Libre Franklin"/>
                <a:ea typeface="Libre Franklin"/>
                <a:cs typeface="Libre Franklin"/>
                <a:sym typeface="Libre Franklin"/>
              </a:rPr>
              <a:t> </a:t>
            </a:r>
            <a:endParaRPr sz="2400">
              <a:solidFill>
                <a:srgbClr val="EFEDE3"/>
              </a:solidFill>
              <a:latin typeface="Libre Franklin"/>
              <a:ea typeface="Libre Franklin"/>
              <a:cs typeface="Libre Franklin"/>
              <a:sym typeface="Libre Franklin"/>
            </a:endParaRPr>
          </a:p>
          <a:p>
            <a:pPr indent="0" lvl="0" marL="0" rtl="0" algn="l">
              <a:lnSpc>
                <a:spcPct val="100000"/>
              </a:lnSpc>
              <a:spcBef>
                <a:spcPts val="0"/>
              </a:spcBef>
              <a:spcAft>
                <a:spcPts val="0"/>
              </a:spcAft>
              <a:buSzPts val="1400"/>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b34d9a9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3cb34d9a95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100">
                <a:latin typeface="Arial"/>
                <a:ea typeface="Arial"/>
                <a:cs typeface="Arial"/>
                <a:sym typeface="Arial"/>
              </a:rPr>
              <a:t>Kanban is a methodology centered around visualizing tasks, while Scrum is a methodology that structures workflow and team culture to deliver projects in short timelines</a:t>
            </a:r>
            <a:r>
              <a:rPr lang="en-US" sz="1100">
                <a:latin typeface="Arial"/>
                <a:ea typeface="Arial"/>
                <a:cs typeface="Arial"/>
                <a:sym typeface="Arial"/>
              </a:rPr>
              <a:t>. Kanban delivers tasks continuously until the project is finished, while Scrum delivers chunks of deliverables in one- to four-week periods.</a:t>
            </a:r>
            <a:endParaRPr/>
          </a:p>
        </p:txBody>
      </p:sp>
      <p:sp>
        <p:nvSpPr>
          <p:cNvPr id="197" name="Google Shape;197;g13cb34d9a95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cb34d9a9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cb34d9a9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3cb34d9a95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https://github.com/tnt-summer-academy/Team00-AppPrototype/blob/main/yourshare/componentdecomposition.md</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4c6401ce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e4c6401cec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e4c6401cec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4c6401ce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e4c6401ce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e4c6401cec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cb34d9a9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cb34d9a9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3cb34d9a95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cb34d9a95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13cb34d9a9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1200"/>
              </a:spcBef>
              <a:spcAft>
                <a:spcPts val="0"/>
              </a:spcAft>
              <a:buClr>
                <a:srgbClr val="191B0E"/>
              </a:buClr>
              <a:buSzPts val="2800"/>
              <a:buFont typeface="Libre Franklin"/>
              <a:buChar char="■"/>
            </a:pPr>
            <a:r>
              <a:rPr lang="en-US" sz="2800">
                <a:solidFill>
                  <a:srgbClr val="191B0E"/>
                </a:solidFill>
                <a:latin typeface="Libre Franklin"/>
                <a:ea typeface="Libre Franklin"/>
                <a:cs typeface="Libre Franklin"/>
                <a:sym typeface="Libre Franklin"/>
              </a:rPr>
              <a:t>TNTs will begin working on the navigation.</a:t>
            </a:r>
            <a:endParaRPr b="1" sz="4000">
              <a:solidFill>
                <a:srgbClr val="C00000"/>
              </a:solidFill>
              <a:latin typeface="Libre Franklin"/>
              <a:ea typeface="Libre Franklin"/>
              <a:cs typeface="Libre Franklin"/>
              <a:sym typeface="Libre Franklin"/>
            </a:endParaRPr>
          </a:p>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3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3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36"/>
          <p:cNvGrpSpPr/>
          <p:nvPr/>
        </p:nvGrpSpPr>
        <p:grpSpPr>
          <a:xfrm>
            <a:off x="752858" y="744469"/>
            <a:ext cx="10674117" cy="5349671"/>
            <a:chOff x="752858" y="744469"/>
            <a:chExt cx="10674117" cy="5349671"/>
          </a:xfrm>
        </p:grpSpPr>
        <p:sp>
          <p:nvSpPr>
            <p:cNvPr id="23" name="Google Shape;23;p3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3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7"/>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4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8"/>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4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4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4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4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4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4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4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4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4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4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4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6"/>
          <p:cNvSpPr/>
          <p:nvPr>
            <p:ph idx="2" type="pic"/>
          </p:nvPr>
        </p:nvSpPr>
        <p:spPr>
          <a:xfrm>
            <a:off x="5532120" y="0"/>
            <a:ext cx="6659880" cy="6857999"/>
          </a:xfrm>
          <a:prstGeom prst="rect">
            <a:avLst/>
          </a:prstGeom>
          <a:noFill/>
          <a:ln>
            <a:noFill/>
          </a:ln>
        </p:spPr>
      </p:sp>
      <p:sp>
        <p:nvSpPr>
          <p:cNvPr id="76" name="Google Shape;76;p4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4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7"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blob/main/Week%202/%5BENG2.6%5D-TeamProjectPractice.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github.com/tnt-summer-academy/Team00-AppPrototyp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www.digite.com/kanban/kanban-boar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github.com/tnt-summer-academy/Team00-AppPrototyp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uides.github.com/features/mastering-markdow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tnt-summer-academy/Team00-AppPrototype/blob/main/yourshare/componentdecomposition.md" TargetMode="Externa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tnt-summer-academy/Curriculum/tree/main/Reference/YourShare-screens" TargetMode="Externa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github.com/tnt-summer-academy/Curriculum-2021/blob/main/Reference/Sample%20spec%20-%20YourShare.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e4c6401cec_0_0"/>
          <p:cNvSpPr txBox="1"/>
          <p:nvPr>
            <p:ph type="ctrTitle"/>
          </p:nvPr>
        </p:nvSpPr>
        <p:spPr>
          <a:xfrm>
            <a:off x="1915128" y="17884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n-US"/>
            </a:br>
            <a:r>
              <a:rPr lang="en-US"/>
              <a:t>TEAM PROJECT PRACTICE</a:t>
            </a:r>
            <a:endParaRPr/>
          </a:p>
        </p:txBody>
      </p:sp>
      <p:sp>
        <p:nvSpPr>
          <p:cNvPr id="112" name="Google Shape;112;ge4c6401cec_0_0"/>
          <p:cNvSpPr txBox="1"/>
          <p:nvPr>
            <p:ph idx="1" type="subTitle"/>
          </p:nvPr>
        </p:nvSpPr>
        <p:spPr>
          <a:xfrm>
            <a:off x="2679906" y="3956279"/>
            <a:ext cx="6831600" cy="10863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2000"/>
              </a:lnSpc>
              <a:spcBef>
                <a:spcPts val="0"/>
              </a:spcBef>
              <a:spcAft>
                <a:spcPts val="0"/>
              </a:spcAft>
              <a:buClr>
                <a:schemeClr val="dk2"/>
              </a:buClr>
              <a:buSzPts val="2300"/>
              <a:buNone/>
            </a:pPr>
            <a:r>
              <a:rPr lang="en-US" u="sng">
                <a:solidFill>
                  <a:schemeClr val="hlink"/>
                </a:solidFill>
                <a:hlinkClick r:id="rId3"/>
              </a:rPr>
              <a:t>https://github.com/tnt-summer-academy/Curriculum-2022/blob/main/Week%202/%5BENG2.6%5D-TeamProjectPractice.md</a:t>
            </a: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166" name="Google Shape;166;p10"/>
          <p:cNvPicPr preferRelativeResize="0"/>
          <p:nvPr>
            <p:ph idx="1" type="body"/>
          </p:nvPr>
        </p:nvPicPr>
        <p:blipFill rotWithShape="1">
          <a:blip r:embed="rId3">
            <a:alphaModFix/>
          </a:blip>
          <a:srcRect b="0" l="0" r="0" t="0"/>
          <a:stretch/>
        </p:blipFill>
        <p:spPr>
          <a:xfrm>
            <a:off x="707746" y="914400"/>
            <a:ext cx="5464454" cy="4114800"/>
          </a:xfrm>
          <a:prstGeom prst="rect">
            <a:avLst/>
          </a:prstGeom>
          <a:noFill/>
          <a:ln>
            <a:noFill/>
          </a:ln>
        </p:spPr>
      </p:pic>
      <p:pic>
        <p:nvPicPr>
          <p:cNvPr id="167" name="Google Shape;167;p10"/>
          <p:cNvPicPr preferRelativeResize="0"/>
          <p:nvPr/>
        </p:nvPicPr>
        <p:blipFill rotWithShape="1">
          <a:blip r:embed="rId4">
            <a:alphaModFix/>
          </a:blip>
          <a:srcRect b="0" l="0" r="0" t="0"/>
          <a:stretch/>
        </p:blipFill>
        <p:spPr>
          <a:xfrm>
            <a:off x="6423213" y="914400"/>
            <a:ext cx="5464455"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173" name="Google Shape;173;p11"/>
          <p:cNvPicPr preferRelativeResize="0"/>
          <p:nvPr/>
        </p:nvPicPr>
        <p:blipFill rotWithShape="1">
          <a:blip r:embed="rId3">
            <a:alphaModFix/>
          </a:blip>
          <a:srcRect b="0" l="0" r="0" t="0"/>
          <a:stretch/>
        </p:blipFill>
        <p:spPr>
          <a:xfrm>
            <a:off x="707746" y="1428750"/>
            <a:ext cx="5464454" cy="41148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6534303" y="1452673"/>
            <a:ext cx="5585156"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180" name="Google Shape;180;p12"/>
          <p:cNvPicPr preferRelativeResize="0"/>
          <p:nvPr>
            <p:ph idx="1" type="body"/>
          </p:nvPr>
        </p:nvPicPr>
        <p:blipFill rotWithShape="1">
          <a:blip r:embed="rId3">
            <a:alphaModFix/>
          </a:blip>
          <a:srcRect b="0" l="0" r="0" t="0"/>
          <a:stretch/>
        </p:blipFill>
        <p:spPr>
          <a:xfrm>
            <a:off x="1371600" y="1428750"/>
            <a:ext cx="6071616"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186" name="Google Shape;186;p13"/>
          <p:cNvPicPr preferRelativeResize="0"/>
          <p:nvPr>
            <p:ph idx="1" type="body"/>
          </p:nvPr>
        </p:nvPicPr>
        <p:blipFill rotWithShape="1">
          <a:blip r:embed="rId3">
            <a:alphaModFix/>
          </a:blip>
          <a:srcRect b="0" l="0" r="0" t="0"/>
          <a:stretch/>
        </p:blipFill>
        <p:spPr>
          <a:xfrm>
            <a:off x="735107" y="0"/>
            <a:ext cx="11173382"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1</a:t>
            </a:r>
            <a:br>
              <a:rPr lang="en-US"/>
            </a:br>
            <a:r>
              <a:rPr lang="en-US"/>
              <a:t>KANBAN WORK IN GITHUB</a:t>
            </a:r>
            <a:endParaRPr/>
          </a:p>
        </p:txBody>
      </p:sp>
      <p:sp>
        <p:nvSpPr>
          <p:cNvPr id="192" name="Google Shape;192;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u="sng">
                <a:solidFill>
                  <a:schemeClr val="hlink"/>
                </a:solidFill>
                <a:hlinkClick r:id="rId3"/>
              </a:rPr>
              <a:t>https://github.com/tnt-summer-academy/Team00-AppPrototype</a:t>
            </a:r>
            <a:r>
              <a:rPr lang="en-US"/>
              <a:t> </a:t>
            </a:r>
            <a:endParaRPr/>
          </a:p>
        </p:txBody>
      </p:sp>
      <p:sp>
        <p:nvSpPr>
          <p:cNvPr id="193" name="Google Shape;193;p14"/>
          <p:cNvSpPr/>
          <p:nvPr/>
        </p:nvSpPr>
        <p:spPr>
          <a:xfrm>
            <a:off x="210671" y="273424"/>
            <a:ext cx="3532200" cy="1990200"/>
          </a:xfrm>
          <a:prstGeom prst="ellipse">
            <a:avLst/>
          </a:prstGeom>
          <a:solidFill>
            <a:srgbClr val="0070C0"/>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Libre Franklin"/>
                <a:ea typeface="Libre Franklin"/>
                <a:cs typeface="Libre Franklin"/>
                <a:sym typeface="Libre Franklin"/>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cb34d9a95_0_16"/>
          <p:cNvSpPr txBox="1"/>
          <p:nvPr>
            <p:ph type="title"/>
          </p:nvPr>
        </p:nvSpPr>
        <p:spPr>
          <a:xfrm>
            <a:off x="1371600" y="228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Kanban board</a:t>
            </a:r>
            <a:endParaRPr/>
          </a:p>
        </p:txBody>
      </p:sp>
      <p:sp>
        <p:nvSpPr>
          <p:cNvPr id="200" name="Google Shape;200;g13cb34d9a95_0_16"/>
          <p:cNvSpPr txBox="1"/>
          <p:nvPr>
            <p:ph idx="1" type="body"/>
          </p:nvPr>
        </p:nvSpPr>
        <p:spPr>
          <a:xfrm>
            <a:off x="1371600" y="1066800"/>
            <a:ext cx="9601200" cy="3581400"/>
          </a:xfrm>
          <a:prstGeom prst="rect">
            <a:avLst/>
          </a:prstGeom>
          <a:noFill/>
          <a:ln>
            <a:noFill/>
          </a:ln>
        </p:spPr>
        <p:txBody>
          <a:bodyPr anchorCtr="0" anchor="t" bIns="45700" lIns="91425" spcFirstLastPara="1" rIns="91425" wrap="square" tIns="45700">
            <a:noAutofit/>
          </a:bodyPr>
          <a:lstStyle/>
          <a:p>
            <a:pPr indent="0" lvl="1" marL="0" rtl="0" algn="l">
              <a:lnSpc>
                <a:spcPct val="94000"/>
              </a:lnSpc>
              <a:spcBef>
                <a:spcPts val="700"/>
              </a:spcBef>
              <a:spcAft>
                <a:spcPts val="0"/>
              </a:spcAft>
              <a:buClr>
                <a:schemeClr val="dk2"/>
              </a:buClr>
              <a:buSzPts val="2800"/>
              <a:buNone/>
            </a:pPr>
            <a:r>
              <a:rPr i="0" lang="en-US" sz="2800"/>
              <a:t>“A kanban board is one of the tools that can be used to implement kanban to manage work at a personal or organizational level. Kanban boards visually depict work at various stages of a process using cards to represent work items and columns to represent each stage of the process.” [wikipedia]</a:t>
            </a:r>
            <a:endParaRPr sz="2800"/>
          </a:p>
        </p:txBody>
      </p:sp>
      <p:pic>
        <p:nvPicPr>
          <p:cNvPr id="201" name="Google Shape;201;g13cb34d9a95_0_16"/>
          <p:cNvPicPr preferRelativeResize="0"/>
          <p:nvPr/>
        </p:nvPicPr>
        <p:blipFill>
          <a:blip r:embed="rId3">
            <a:alphaModFix/>
          </a:blip>
          <a:stretch>
            <a:fillRect/>
          </a:stretch>
        </p:blipFill>
        <p:spPr>
          <a:xfrm>
            <a:off x="5953825" y="3290600"/>
            <a:ext cx="5018975" cy="3078049"/>
          </a:xfrm>
          <a:prstGeom prst="rect">
            <a:avLst/>
          </a:prstGeom>
          <a:noFill/>
          <a:ln>
            <a:noFill/>
          </a:ln>
        </p:spPr>
      </p:pic>
      <p:sp>
        <p:nvSpPr>
          <p:cNvPr id="202" name="Google Shape;202;g13cb34d9a95_0_16"/>
          <p:cNvSpPr txBox="1"/>
          <p:nvPr/>
        </p:nvSpPr>
        <p:spPr>
          <a:xfrm>
            <a:off x="5970900" y="6442875"/>
            <a:ext cx="50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latin typeface="Libre Franklin"/>
                <a:ea typeface="Libre Franklin"/>
                <a:cs typeface="Libre Franklin"/>
                <a:sym typeface="Libre Franklin"/>
                <a:hlinkClick r:id="rId4"/>
              </a:rPr>
              <a:t>https://www.digite.com/kanban/kanban-board/</a:t>
            </a:r>
            <a:r>
              <a:rPr lang="en-US">
                <a:latin typeface="Libre Franklin"/>
                <a:ea typeface="Libre Franklin"/>
                <a:cs typeface="Libre Franklin"/>
                <a:sym typeface="Libre Franklin"/>
              </a:rPr>
              <a:t> </a:t>
            </a:r>
            <a:endParaRPr>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Tour of Projects</a:t>
            </a:r>
            <a:endParaRPr/>
          </a:p>
        </p:txBody>
      </p:sp>
      <p:sp>
        <p:nvSpPr>
          <p:cNvPr id="209" name="Google Shape;209;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800"/>
              <a:buChar char="■"/>
            </a:pPr>
            <a:r>
              <a:rPr lang="en-US" sz="2800"/>
              <a:t>Go to </a:t>
            </a:r>
            <a:r>
              <a:rPr i="1" lang="en-US" sz="2800"/>
              <a:t>Projects</a:t>
            </a:r>
            <a:endParaRPr i="1"/>
          </a:p>
          <a:p>
            <a:pPr indent="-384048" lvl="0" marL="384048" rtl="0" algn="l">
              <a:lnSpc>
                <a:spcPct val="94000"/>
              </a:lnSpc>
              <a:spcBef>
                <a:spcPts val="1200"/>
              </a:spcBef>
              <a:spcAft>
                <a:spcPts val="0"/>
              </a:spcAft>
              <a:buClr>
                <a:schemeClr val="dk2"/>
              </a:buClr>
              <a:buSzPts val="2800"/>
              <a:buChar char="■"/>
            </a:pPr>
            <a:r>
              <a:rPr lang="en-US" sz="2800"/>
              <a:t>Click on </a:t>
            </a:r>
            <a:r>
              <a:rPr i="1" lang="en-US" sz="2800"/>
              <a:t>Projects</a:t>
            </a:r>
            <a:endParaRPr i="1"/>
          </a:p>
          <a:p>
            <a:pPr indent="-384048" lvl="0" marL="384048" rtl="0" algn="l">
              <a:lnSpc>
                <a:spcPct val="94000"/>
              </a:lnSpc>
              <a:spcBef>
                <a:spcPts val="1200"/>
              </a:spcBef>
              <a:spcAft>
                <a:spcPts val="0"/>
              </a:spcAft>
              <a:buClr>
                <a:schemeClr val="dk2"/>
              </a:buClr>
              <a:buSzPts val="2800"/>
              <a:buChar char="■"/>
            </a:pPr>
            <a:r>
              <a:rPr lang="en-US" sz="2800"/>
              <a:t>Show the Kanban board</a:t>
            </a:r>
            <a:endParaRPr/>
          </a:p>
          <a:p>
            <a:pPr indent="-384048" lvl="0" marL="384048" rtl="0" algn="l">
              <a:lnSpc>
                <a:spcPct val="94000"/>
              </a:lnSpc>
              <a:spcBef>
                <a:spcPts val="1200"/>
              </a:spcBef>
              <a:spcAft>
                <a:spcPts val="0"/>
              </a:spcAft>
              <a:buClr>
                <a:schemeClr val="dk2"/>
              </a:buClr>
              <a:buSzPts val="2800"/>
              <a:buChar char="■"/>
            </a:pPr>
            <a:r>
              <a:rPr lang="en-US" sz="2800"/>
              <a:t>Show the </a:t>
            </a:r>
            <a:r>
              <a:rPr i="1" lang="en-US" sz="2800"/>
              <a:t>Cards</a:t>
            </a:r>
            <a:endParaRPr i="1"/>
          </a:p>
          <a:p>
            <a:pPr indent="-384048" lvl="0" marL="384048" rtl="0" algn="l">
              <a:lnSpc>
                <a:spcPct val="94000"/>
              </a:lnSpc>
              <a:spcBef>
                <a:spcPts val="1200"/>
              </a:spcBef>
              <a:spcAft>
                <a:spcPts val="0"/>
              </a:spcAft>
              <a:buClr>
                <a:schemeClr val="dk2"/>
              </a:buClr>
              <a:buSzPts val="2800"/>
              <a:buChar char="■"/>
            </a:pPr>
            <a:r>
              <a:rPr lang="en-US" sz="2800"/>
              <a:t>Show the details of a card</a:t>
            </a:r>
            <a:endParaRPr/>
          </a:p>
          <a:p>
            <a:pPr indent="-384048" lvl="1" marL="914400" rtl="0" algn="l">
              <a:lnSpc>
                <a:spcPct val="94000"/>
              </a:lnSpc>
              <a:spcBef>
                <a:spcPts val="700"/>
              </a:spcBef>
              <a:spcAft>
                <a:spcPts val="0"/>
              </a:spcAft>
              <a:buClr>
                <a:schemeClr val="dk2"/>
              </a:buClr>
              <a:buSzPts val="2800"/>
              <a:buChar char="–"/>
            </a:pPr>
            <a:r>
              <a:rPr lang="en-US" sz="2800"/>
              <a:t>Assigned to one person</a:t>
            </a:r>
            <a:endParaRPr sz="2800"/>
          </a:p>
          <a:p>
            <a:pPr indent="-406400" lvl="2" marL="1371600" rtl="0" algn="l">
              <a:lnSpc>
                <a:spcPct val="94000"/>
              </a:lnSpc>
              <a:spcBef>
                <a:spcPts val="700"/>
              </a:spcBef>
              <a:spcAft>
                <a:spcPts val="0"/>
              </a:spcAft>
              <a:buSzPts val="2800"/>
              <a:buChar char="■"/>
            </a:pPr>
            <a:r>
              <a:rPr lang="en-US" sz="2800"/>
              <a:t>Cards can move from one person to another</a:t>
            </a:r>
            <a:endParaRPr sz="2800"/>
          </a:p>
          <a:p>
            <a:pPr indent="-384048" lvl="1" marL="914400" rtl="0" algn="l">
              <a:lnSpc>
                <a:spcPct val="94000"/>
              </a:lnSpc>
              <a:spcBef>
                <a:spcPts val="700"/>
              </a:spcBef>
              <a:spcAft>
                <a:spcPts val="0"/>
              </a:spcAft>
              <a:buClr>
                <a:schemeClr val="dk2"/>
              </a:buClr>
              <a:buSzPts val="2800"/>
              <a:buChar char="–"/>
            </a:pPr>
            <a:r>
              <a:rPr lang="en-US" sz="2800"/>
              <a:t>Definition of Done – Done when …</a:t>
            </a:r>
            <a:endParaRPr/>
          </a:p>
          <a:p>
            <a:pPr indent="-206248" lvl="1" marL="914400" rtl="0" algn="l">
              <a:lnSpc>
                <a:spcPct val="94000"/>
              </a:lnSpc>
              <a:spcBef>
                <a:spcPts val="700"/>
              </a:spcBef>
              <a:spcAft>
                <a:spcPts val="0"/>
              </a:spcAft>
              <a:buClr>
                <a:schemeClr val="dk2"/>
              </a:buClr>
              <a:buSzPts val="2800"/>
              <a:buNone/>
            </a:pPr>
            <a:r>
              <a:t/>
            </a:r>
            <a:endParaRPr sz="2800"/>
          </a:p>
          <a:p>
            <a:pPr indent="-206248" lvl="1" marL="914400" rtl="0" algn="l">
              <a:lnSpc>
                <a:spcPct val="94000"/>
              </a:lnSpc>
              <a:spcBef>
                <a:spcPts val="700"/>
              </a:spcBef>
              <a:spcAft>
                <a:spcPts val="0"/>
              </a:spcAft>
              <a:buClr>
                <a:schemeClr val="dk2"/>
              </a:buClr>
              <a:buSzPts val="2800"/>
              <a:buNone/>
            </a:pPr>
            <a:r>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cb34d9a95_0_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g13cb34d9a95_0_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7" name="Google Shape;217;g13cb34d9a95_0_3"/>
          <p:cNvPicPr preferRelativeResize="0"/>
          <p:nvPr/>
        </p:nvPicPr>
        <p:blipFill>
          <a:blip r:embed="rId3">
            <a:alphaModFix/>
          </a:blip>
          <a:stretch>
            <a:fillRect/>
          </a:stretch>
        </p:blipFill>
        <p:spPr>
          <a:xfrm>
            <a:off x="0" y="959124"/>
            <a:ext cx="12192002" cy="49397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2</a:t>
            </a:r>
            <a:br>
              <a:rPr lang="en-US"/>
            </a:br>
            <a:r>
              <a:rPr lang="en-US"/>
              <a:t>ADDING A NEW NOTE / CARD</a:t>
            </a:r>
            <a:endParaRPr/>
          </a:p>
        </p:txBody>
      </p:sp>
      <p:sp>
        <p:nvSpPr>
          <p:cNvPr id="223" name="Google Shape;223;p1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
        <p:nvSpPr>
          <p:cNvPr id="224" name="Google Shape;224;p16"/>
          <p:cNvSpPr/>
          <p:nvPr/>
        </p:nvSpPr>
        <p:spPr>
          <a:xfrm>
            <a:off x="210671" y="197224"/>
            <a:ext cx="3532200" cy="1990200"/>
          </a:xfrm>
          <a:prstGeom prst="ellipse">
            <a:avLst/>
          </a:prstGeom>
          <a:solidFill>
            <a:srgbClr val="0070C0"/>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Libre Franklin"/>
                <a:ea typeface="Libre Franklin"/>
                <a:cs typeface="Libre Franklin"/>
                <a:sym typeface="Libre Franklin"/>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Tour of Notes</a:t>
            </a:r>
            <a:endParaRPr/>
          </a:p>
        </p:txBody>
      </p:sp>
      <p:sp>
        <p:nvSpPr>
          <p:cNvPr id="231" name="Google Shape;231;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800"/>
              <a:buChar char="■"/>
            </a:pPr>
            <a:r>
              <a:rPr lang="en-US" sz="2800"/>
              <a:t>Create a note in the todo column</a:t>
            </a:r>
            <a:endParaRPr/>
          </a:p>
          <a:p>
            <a:pPr indent="-384048" lvl="0" marL="384048" rtl="0" algn="l">
              <a:lnSpc>
                <a:spcPct val="94000"/>
              </a:lnSpc>
              <a:spcBef>
                <a:spcPts val="1200"/>
              </a:spcBef>
              <a:spcAft>
                <a:spcPts val="0"/>
              </a:spcAft>
              <a:buClr>
                <a:schemeClr val="dk2"/>
              </a:buClr>
              <a:buSzPts val="2800"/>
              <a:buChar char="■"/>
            </a:pPr>
            <a:r>
              <a:rPr lang="en-US" sz="2800"/>
              <a:t>Add it</a:t>
            </a:r>
            <a:endParaRPr/>
          </a:p>
          <a:p>
            <a:pPr indent="-384048" lvl="0" marL="384048" rtl="0" algn="l">
              <a:lnSpc>
                <a:spcPct val="94000"/>
              </a:lnSpc>
              <a:spcBef>
                <a:spcPts val="1200"/>
              </a:spcBef>
              <a:spcAft>
                <a:spcPts val="0"/>
              </a:spcAft>
              <a:buClr>
                <a:schemeClr val="dk2"/>
              </a:buClr>
              <a:buSzPts val="2800"/>
              <a:buChar char="■"/>
            </a:pPr>
            <a:r>
              <a:rPr lang="en-US" sz="2800"/>
              <a:t>Convert it to an issue</a:t>
            </a:r>
            <a:endParaRPr/>
          </a:p>
          <a:p>
            <a:pPr indent="-384048" lvl="0" marL="384048" rtl="0" algn="l">
              <a:lnSpc>
                <a:spcPct val="94000"/>
              </a:lnSpc>
              <a:spcBef>
                <a:spcPts val="1200"/>
              </a:spcBef>
              <a:spcAft>
                <a:spcPts val="0"/>
              </a:spcAft>
              <a:buClr>
                <a:schemeClr val="dk2"/>
              </a:buClr>
              <a:buSzPts val="2800"/>
              <a:buChar char="■"/>
            </a:pPr>
            <a:r>
              <a:rPr lang="en-US" sz="2800"/>
              <a:t>Type the additional info in the body of the issue</a:t>
            </a:r>
            <a:endParaRPr sz="2800"/>
          </a:p>
          <a:p>
            <a:pPr indent="-447548" lvl="1" marL="914400" rtl="0" algn="l">
              <a:lnSpc>
                <a:spcPct val="94000"/>
              </a:lnSpc>
              <a:spcBef>
                <a:spcPts val="1200"/>
              </a:spcBef>
              <a:spcAft>
                <a:spcPts val="0"/>
              </a:spcAft>
              <a:buSzPts val="2800"/>
              <a:buChar char="–"/>
            </a:pPr>
            <a:r>
              <a:rPr lang="en-US" sz="2800"/>
              <a:t>Done when</a:t>
            </a:r>
            <a:endParaRPr sz="2800"/>
          </a:p>
          <a:p>
            <a:pPr indent="-447548" lvl="1" marL="914400" rtl="0" algn="l">
              <a:lnSpc>
                <a:spcPct val="94000"/>
              </a:lnSpc>
              <a:spcBef>
                <a:spcPts val="1200"/>
              </a:spcBef>
              <a:spcAft>
                <a:spcPts val="0"/>
              </a:spcAft>
              <a:buSzPts val="2800"/>
              <a:buChar char="–"/>
            </a:pPr>
            <a:r>
              <a:rPr lang="en-US" sz="2800"/>
              <a:t>Be sure it is assigned!</a:t>
            </a:r>
            <a:endParaRPr sz="2800"/>
          </a:p>
          <a:p>
            <a:pPr indent="-206248" lvl="1" marL="914400" rtl="0" algn="l">
              <a:lnSpc>
                <a:spcPct val="94000"/>
              </a:lnSpc>
              <a:spcBef>
                <a:spcPts val="700"/>
              </a:spcBef>
              <a:spcAft>
                <a:spcPts val="0"/>
              </a:spcAft>
              <a:buClr>
                <a:schemeClr val="dk2"/>
              </a:buClr>
              <a:buSzPts val="2800"/>
              <a:buNone/>
            </a:pPr>
            <a:r>
              <a:t/>
            </a:r>
            <a:endParaRPr sz="2800"/>
          </a:p>
          <a:p>
            <a:pPr indent="-206248" lvl="1" marL="914400" rtl="0" algn="l">
              <a:lnSpc>
                <a:spcPct val="94000"/>
              </a:lnSpc>
              <a:spcBef>
                <a:spcPts val="700"/>
              </a:spcBef>
              <a:spcAft>
                <a:spcPts val="0"/>
              </a:spcAft>
              <a:buClr>
                <a:schemeClr val="dk2"/>
              </a:buClr>
              <a:buSzPts val="2800"/>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02135"/>
        </a:solidFill>
      </p:bgPr>
    </p:bg>
    <p:spTree>
      <p:nvGrpSpPr>
        <p:cNvPr id="116" name="Shape 116"/>
        <p:cNvGrpSpPr/>
        <p:nvPr/>
      </p:nvGrpSpPr>
      <p:grpSpPr>
        <a:xfrm>
          <a:off x="0" y="0"/>
          <a:ext cx="0" cy="0"/>
          <a:chOff x="0" y="0"/>
          <a:chExt cx="0" cy="0"/>
        </a:xfrm>
      </p:grpSpPr>
      <p:sp>
        <p:nvSpPr>
          <p:cNvPr id="117" name="Google Shape;117;p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4800"/>
              <a:buFont typeface="Libre Franklin"/>
              <a:buNone/>
            </a:pPr>
            <a:r>
              <a:rPr b="1" lang="en-US" sz="4800"/>
              <a:t>GOAL: START PRACTICING THE PROCESS THAT YOU'LL USE TO DEVELOP YOUR PROTOTYPE APP </a:t>
            </a:r>
            <a:endParaRPr sz="4800"/>
          </a:p>
        </p:txBody>
      </p:sp>
      <p:sp>
        <p:nvSpPr>
          <p:cNvPr id="118" name="Google Shape;118;p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Gain experience to break out work, code together and resolve git merge conflict to be prepared for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3</a:t>
            </a:r>
            <a:br>
              <a:rPr lang="en-US"/>
            </a:br>
            <a:r>
              <a:rPr lang="en-US"/>
              <a:t>BREAKING DOWN WORK</a:t>
            </a:r>
            <a:endParaRPr/>
          </a:p>
        </p:txBody>
      </p:sp>
      <p:sp>
        <p:nvSpPr>
          <p:cNvPr id="237" name="Google Shape;237;p1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15 minutes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241" name="Shape 241"/>
        <p:cNvGrpSpPr/>
        <p:nvPr/>
      </p:nvGrpSpPr>
      <p:grpSpPr>
        <a:xfrm>
          <a:off x="0" y="0"/>
          <a:ext cx="0" cy="0"/>
          <a:chOff x="0" y="0"/>
          <a:chExt cx="0" cy="0"/>
        </a:xfrm>
      </p:grpSpPr>
      <p:sp>
        <p:nvSpPr>
          <p:cNvPr id="242" name="Google Shape;242;p1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4800"/>
              <a:buFont typeface="Libre Franklin"/>
              <a:buNone/>
            </a:pPr>
            <a:r>
              <a:rPr lang="en-US" sz="4800"/>
              <a:t>GO TO GITHUB: </a:t>
            </a:r>
            <a:r>
              <a:rPr lang="en-US" sz="4800" u="sng">
                <a:solidFill>
                  <a:schemeClr val="hlink"/>
                </a:solidFill>
                <a:hlinkClick r:id="rId3"/>
              </a:rPr>
              <a:t>HTTPS://GITHUB.COM/TNT-SUMMER-ACADEMY/TEAM00-APPPROTOTYPE</a:t>
            </a:r>
            <a:endParaRPr sz="4800"/>
          </a:p>
        </p:txBody>
      </p:sp>
      <p:sp>
        <p:nvSpPr>
          <p:cNvPr id="243" name="Google Shape;243;p1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Go to the file componentdecomposition.md for an example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Breaking down work – as a team</a:t>
            </a:r>
            <a:endParaRPr/>
          </a:p>
        </p:txBody>
      </p:sp>
      <p:sp>
        <p:nvSpPr>
          <p:cNvPr id="249" name="Google Shape;249;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400"/>
              <a:buChar char="■"/>
            </a:pPr>
            <a:r>
              <a:rPr lang="en-US" sz="2400"/>
              <a:t>You will work from the spec of YourShare</a:t>
            </a:r>
            <a:endParaRPr/>
          </a:p>
          <a:p>
            <a:pPr indent="-384048" lvl="0" marL="384048" rtl="0" algn="l">
              <a:lnSpc>
                <a:spcPct val="94000"/>
              </a:lnSpc>
              <a:spcBef>
                <a:spcPts val="1200"/>
              </a:spcBef>
              <a:spcAft>
                <a:spcPts val="0"/>
              </a:spcAft>
              <a:buClr>
                <a:schemeClr val="dk2"/>
              </a:buClr>
              <a:buSzPts val="2400"/>
              <a:buChar char="■"/>
            </a:pPr>
            <a:r>
              <a:rPr lang="en-US" sz="2400"/>
              <a:t>Use the</a:t>
            </a:r>
            <a:r>
              <a:rPr lang="en-US" sz="2400"/>
              <a:t> YourShare repo</a:t>
            </a:r>
            <a:endParaRPr sz="2400"/>
          </a:p>
          <a:p>
            <a:pPr indent="-384048" lvl="0" marL="384048" rtl="0" algn="l">
              <a:lnSpc>
                <a:spcPct val="94000"/>
              </a:lnSpc>
              <a:spcBef>
                <a:spcPts val="1200"/>
              </a:spcBef>
              <a:spcAft>
                <a:spcPts val="0"/>
              </a:spcAft>
              <a:buClr>
                <a:schemeClr val="dk2"/>
              </a:buClr>
              <a:buSzPts val="2400"/>
              <a:buChar char="■"/>
            </a:pPr>
            <a:r>
              <a:rPr lang="en-US" sz="2400"/>
              <a:t>Examine the spec as a team, paying attention to the various pages and the navigation between them  </a:t>
            </a:r>
            <a:endParaRPr/>
          </a:p>
          <a:p>
            <a:pPr indent="-384048" lvl="0" marL="384048" rtl="0" algn="l">
              <a:lnSpc>
                <a:spcPct val="94000"/>
              </a:lnSpc>
              <a:spcBef>
                <a:spcPts val="1200"/>
              </a:spcBef>
              <a:spcAft>
                <a:spcPts val="0"/>
              </a:spcAft>
              <a:buClr>
                <a:schemeClr val="dk2"/>
              </a:buClr>
              <a:buSzPts val="2400"/>
              <a:buChar char="■"/>
            </a:pPr>
            <a:r>
              <a:rPr lang="en-US" sz="2400"/>
              <a:t>Create 1 card per page in order to break down the overall work into specific steps</a:t>
            </a:r>
            <a:endParaRPr/>
          </a:p>
          <a:p>
            <a:pPr indent="-384048" lvl="1" marL="914400" rtl="0" algn="l">
              <a:lnSpc>
                <a:spcPct val="94000"/>
              </a:lnSpc>
              <a:spcBef>
                <a:spcPts val="700"/>
              </a:spcBef>
              <a:spcAft>
                <a:spcPts val="0"/>
              </a:spcAft>
              <a:buClr>
                <a:schemeClr val="dk2"/>
              </a:buClr>
              <a:buSzPts val="2400"/>
              <a:buChar char="–"/>
            </a:pPr>
            <a:r>
              <a:rPr lang="en-US" sz="2400"/>
              <a:t>Each card must have Done when …</a:t>
            </a:r>
            <a:endParaRPr/>
          </a:p>
          <a:p>
            <a:pPr indent="-384048" lvl="1" marL="914400" rtl="0" algn="l">
              <a:lnSpc>
                <a:spcPct val="94000"/>
              </a:lnSpc>
              <a:spcBef>
                <a:spcPts val="700"/>
              </a:spcBef>
              <a:spcAft>
                <a:spcPts val="0"/>
              </a:spcAft>
              <a:buClr>
                <a:schemeClr val="dk2"/>
              </a:buClr>
              <a:buSzPts val="2400"/>
              <a:buChar char="–"/>
            </a:pPr>
            <a:r>
              <a:rPr lang="en-US" sz="2400"/>
              <a:t>Each card must be assigned to a specific person of your team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4</a:t>
            </a:r>
            <a:br>
              <a:rPr lang="en-US"/>
            </a:br>
            <a:r>
              <a:rPr lang="en-US"/>
              <a:t>BREAKING A PAGE INTO COMPONENTS</a:t>
            </a:r>
            <a:endParaRPr/>
          </a:p>
        </p:txBody>
      </p:sp>
      <p:sp>
        <p:nvSpPr>
          <p:cNvPr id="255" name="Google Shape;255;p21"/>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
        <p:nvSpPr>
          <p:cNvPr id="256" name="Google Shape;256;p21"/>
          <p:cNvSpPr/>
          <p:nvPr/>
        </p:nvSpPr>
        <p:spPr>
          <a:xfrm>
            <a:off x="439271" y="425824"/>
            <a:ext cx="3532200" cy="1990200"/>
          </a:xfrm>
          <a:prstGeom prst="ellipse">
            <a:avLst/>
          </a:prstGeom>
          <a:solidFill>
            <a:srgbClr val="0070C0"/>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Libre Franklin"/>
                <a:ea typeface="Libre Franklin"/>
                <a:cs typeface="Libre Franklin"/>
                <a:sym typeface="Libre Franklin"/>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id="262" name="Google Shape;262;p22"/>
          <p:cNvPicPr preferRelativeResize="0"/>
          <p:nvPr>
            <p:ph idx="1" type="body"/>
          </p:nvPr>
        </p:nvPicPr>
        <p:blipFill rotWithShape="1">
          <a:blip r:embed="rId3">
            <a:alphaModFix/>
          </a:blip>
          <a:srcRect b="0" l="0" r="0" t="10719"/>
          <a:stretch/>
        </p:blipFill>
        <p:spPr>
          <a:xfrm>
            <a:off x="753037" y="268941"/>
            <a:ext cx="11173382" cy="61228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could be components?</a:t>
            </a:r>
            <a:endParaRPr/>
          </a:p>
        </p:txBody>
      </p:sp>
      <p:sp>
        <p:nvSpPr>
          <p:cNvPr id="268" name="Google Shape;268;p2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lang="en-US" sz="2400"/>
              <a:t>Think about what elements of a page are naturally grouped together</a:t>
            </a:r>
            <a:endParaRPr/>
          </a:p>
          <a:p>
            <a:pPr indent="-384048" lvl="0" marL="384048" rtl="0" algn="l">
              <a:lnSpc>
                <a:spcPct val="94000"/>
              </a:lnSpc>
              <a:spcBef>
                <a:spcPts val="1200"/>
              </a:spcBef>
              <a:spcAft>
                <a:spcPts val="0"/>
              </a:spcAft>
              <a:buClr>
                <a:schemeClr val="dk2"/>
              </a:buClr>
              <a:buSzPts val="2400"/>
              <a:buChar char="■"/>
            </a:pPr>
            <a:r>
              <a:rPr lang="en-US" sz="2400"/>
              <a:t>Think about t what you may want to move around on the page</a:t>
            </a:r>
            <a:endParaRPr/>
          </a:p>
          <a:p>
            <a:pPr indent="-384048" lvl="0" marL="384048" rtl="0" algn="l">
              <a:lnSpc>
                <a:spcPct val="94000"/>
              </a:lnSpc>
              <a:spcBef>
                <a:spcPts val="1200"/>
              </a:spcBef>
              <a:spcAft>
                <a:spcPts val="0"/>
              </a:spcAft>
              <a:buClr>
                <a:schemeClr val="dk2"/>
              </a:buClr>
              <a:buSzPts val="2400"/>
              <a:buChar char="■"/>
            </a:pPr>
            <a:r>
              <a:rPr lang="en-US" sz="2400"/>
              <a:t>Look at things that are repeated across different pages</a:t>
            </a:r>
            <a:endParaRPr/>
          </a:p>
          <a:p>
            <a:pPr indent="-231648" lvl="0" marL="384048" rtl="0" algn="l">
              <a:lnSpc>
                <a:spcPct val="94000"/>
              </a:lnSpc>
              <a:spcBef>
                <a:spcPts val="1200"/>
              </a:spcBef>
              <a:spcAft>
                <a:spcPts val="0"/>
              </a:spcAft>
              <a:buClr>
                <a:schemeClr val="dk2"/>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5</a:t>
            </a:r>
            <a:br>
              <a:rPr lang="en-US"/>
            </a:br>
            <a:r>
              <a:rPr lang="en-US"/>
              <a:t>BREAKING A PAGE INTO COMPONENTS</a:t>
            </a:r>
            <a:endParaRPr/>
          </a:p>
        </p:txBody>
      </p:sp>
      <p:sp>
        <p:nvSpPr>
          <p:cNvPr id="274" name="Google Shape;274;p2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15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Breaking a page into components </a:t>
            </a:r>
            <a:br>
              <a:rPr lang="en-US"/>
            </a:br>
            <a:r>
              <a:rPr lang="en-US"/>
              <a:t>Documented in markdown page</a:t>
            </a:r>
            <a:endParaRPr/>
          </a:p>
        </p:txBody>
      </p:sp>
      <p:sp>
        <p:nvSpPr>
          <p:cNvPr id="280" name="Google Shape;280;p25"/>
          <p:cNvSpPr txBox="1"/>
          <p:nvPr>
            <p:ph idx="1" type="body"/>
          </p:nvPr>
        </p:nvSpPr>
        <p:spPr>
          <a:xfrm>
            <a:off x="1371600" y="2286000"/>
            <a:ext cx="9601200" cy="4419600"/>
          </a:xfrm>
          <a:prstGeom prst="rect">
            <a:avLst/>
          </a:prstGeom>
          <a:noFill/>
          <a:ln>
            <a:noFill/>
          </a:ln>
        </p:spPr>
        <p:txBody>
          <a:bodyPr anchorCtr="0" anchor="t" bIns="45700" lIns="91425" spcFirstLastPara="1" rIns="91425" wrap="square" tIns="45700">
            <a:normAutofit fontScale="92500" lnSpcReduction="10000"/>
          </a:bodyPr>
          <a:lstStyle/>
          <a:p>
            <a:pPr indent="-384048" lvl="0" marL="384048" rtl="0" algn="l">
              <a:lnSpc>
                <a:spcPct val="94000"/>
              </a:lnSpc>
              <a:spcBef>
                <a:spcPts val="0"/>
              </a:spcBef>
              <a:spcAft>
                <a:spcPts val="0"/>
              </a:spcAft>
              <a:buClr>
                <a:schemeClr val="dk2"/>
              </a:buClr>
              <a:buSzPct val="100000"/>
              <a:buChar char="■"/>
            </a:pPr>
            <a:r>
              <a:rPr lang="en-US" sz="2400"/>
              <a:t>Choose a single page to work on together </a:t>
            </a:r>
            <a:endParaRPr/>
          </a:p>
          <a:p>
            <a:pPr indent="-384048" lvl="0" marL="384048" rtl="0" algn="l">
              <a:lnSpc>
                <a:spcPct val="94000"/>
              </a:lnSpc>
              <a:spcBef>
                <a:spcPts val="1200"/>
              </a:spcBef>
              <a:spcAft>
                <a:spcPts val="0"/>
              </a:spcAft>
              <a:buClr>
                <a:schemeClr val="dk2"/>
              </a:buClr>
              <a:buSzPct val="100000"/>
              <a:buChar char="■"/>
            </a:pPr>
            <a:r>
              <a:rPr lang="en-US" sz="2400"/>
              <a:t>Break that page into individual components</a:t>
            </a:r>
            <a:endParaRPr/>
          </a:p>
          <a:p>
            <a:pPr indent="-384048" lvl="0" marL="384048" rtl="0" algn="l">
              <a:lnSpc>
                <a:spcPct val="94000"/>
              </a:lnSpc>
              <a:spcBef>
                <a:spcPts val="1200"/>
              </a:spcBef>
              <a:spcAft>
                <a:spcPts val="0"/>
              </a:spcAft>
              <a:buClr>
                <a:schemeClr val="dk2"/>
              </a:buClr>
              <a:buSzPct val="100000"/>
              <a:buChar char="■"/>
            </a:pPr>
            <a:r>
              <a:rPr lang="en-US" sz="2400"/>
              <a:t>This will be done in a Markdown file</a:t>
            </a:r>
            <a:endParaRPr/>
          </a:p>
          <a:p>
            <a:pPr indent="-384048" lvl="0" marL="384048" rtl="0" algn="l">
              <a:lnSpc>
                <a:spcPct val="94000"/>
              </a:lnSpc>
              <a:spcBef>
                <a:spcPts val="1200"/>
              </a:spcBef>
              <a:spcAft>
                <a:spcPts val="0"/>
              </a:spcAft>
              <a:buClr>
                <a:schemeClr val="dk2"/>
              </a:buClr>
              <a:buSzPct val="100000"/>
              <a:buChar char="■"/>
            </a:pPr>
            <a:r>
              <a:rPr lang="en-US" sz="2400"/>
              <a:t>Go to the yourshare repository </a:t>
            </a:r>
            <a:endParaRPr/>
          </a:p>
          <a:p>
            <a:pPr indent="-384048" lvl="0" marL="384048" rtl="0" algn="l">
              <a:lnSpc>
                <a:spcPct val="94000"/>
              </a:lnSpc>
              <a:spcBef>
                <a:spcPts val="1200"/>
              </a:spcBef>
              <a:spcAft>
                <a:spcPts val="0"/>
              </a:spcAft>
              <a:buClr>
                <a:schemeClr val="dk2"/>
              </a:buClr>
              <a:buSzPct val="100000"/>
              <a:buChar char="■"/>
            </a:pPr>
            <a:r>
              <a:rPr lang="en-US" sz="2400"/>
              <a:t>Create a markdown page with the list of components of that page</a:t>
            </a:r>
            <a:endParaRPr/>
          </a:p>
          <a:p>
            <a:pPr indent="-384047" lvl="1" marL="914400" rtl="0" algn="l">
              <a:lnSpc>
                <a:spcPct val="94000"/>
              </a:lnSpc>
              <a:spcBef>
                <a:spcPts val="700"/>
              </a:spcBef>
              <a:spcAft>
                <a:spcPts val="0"/>
              </a:spcAft>
              <a:buClr>
                <a:schemeClr val="dk2"/>
              </a:buClr>
              <a:buSzPct val="100000"/>
              <a:buChar char="–"/>
            </a:pPr>
            <a:r>
              <a:rPr lang="en-US" sz="2400"/>
              <a:t>## Name of the component</a:t>
            </a:r>
            <a:endParaRPr/>
          </a:p>
          <a:p>
            <a:pPr indent="-384047" lvl="1" marL="914400" rtl="0" algn="l">
              <a:lnSpc>
                <a:spcPct val="94000"/>
              </a:lnSpc>
              <a:spcBef>
                <a:spcPts val="700"/>
              </a:spcBef>
              <a:spcAft>
                <a:spcPts val="0"/>
              </a:spcAft>
              <a:buClr>
                <a:schemeClr val="dk2"/>
              </a:buClr>
              <a:buSzPct val="100000"/>
              <a:buChar char="–"/>
            </a:pPr>
            <a:r>
              <a:rPr lang="en-US" sz="2400"/>
              <a:t>2-3 lines of description</a:t>
            </a:r>
            <a:endParaRPr/>
          </a:p>
          <a:p>
            <a:pPr indent="-384048" lvl="0" marL="384048" rtl="0" algn="l">
              <a:lnSpc>
                <a:spcPct val="94000"/>
              </a:lnSpc>
              <a:spcBef>
                <a:spcPts val="1200"/>
              </a:spcBef>
              <a:spcAft>
                <a:spcPts val="0"/>
              </a:spcAft>
              <a:buClr>
                <a:schemeClr val="dk2"/>
              </a:buClr>
              <a:buSzPct val="100000"/>
              <a:buChar char="■"/>
            </a:pPr>
            <a:r>
              <a:rPr lang="en-US" sz="2400"/>
              <a:t>Markdown syntax</a:t>
            </a:r>
            <a:endParaRPr/>
          </a:p>
          <a:p>
            <a:pPr indent="-384047" lvl="1" marL="914400" rtl="0" algn="l">
              <a:lnSpc>
                <a:spcPct val="94000"/>
              </a:lnSpc>
              <a:spcBef>
                <a:spcPts val="700"/>
              </a:spcBef>
              <a:spcAft>
                <a:spcPts val="0"/>
              </a:spcAft>
              <a:buClr>
                <a:schemeClr val="dk2"/>
              </a:buClr>
              <a:buSzPct val="100000"/>
              <a:buChar char="–"/>
            </a:pPr>
            <a:r>
              <a:rPr i="0" lang="en-US" sz="2400" u="sng">
                <a:solidFill>
                  <a:schemeClr val="hlink"/>
                </a:solidFill>
                <a:hlinkClick r:id="rId3"/>
              </a:rPr>
              <a:t>https://guides.github.com/features/mastering-markdown</a:t>
            </a:r>
            <a:endParaRPr i="0" sz="2400"/>
          </a:p>
          <a:p>
            <a:pPr indent="-384048" lvl="0" marL="384048" rtl="0" algn="l">
              <a:lnSpc>
                <a:spcPct val="94000"/>
              </a:lnSpc>
              <a:spcBef>
                <a:spcPts val="1200"/>
              </a:spcBef>
              <a:spcAft>
                <a:spcPts val="0"/>
              </a:spcAft>
              <a:buClr>
                <a:schemeClr val="dk2"/>
              </a:buClr>
              <a:buSzPct val="100000"/>
              <a:buChar char="■"/>
            </a:pPr>
            <a:r>
              <a:rPr lang="en-US" sz="2400"/>
              <a:t>Review your work with your coaches for a signoff before starting building</a:t>
            </a:r>
            <a:endParaRPr i="0" sz="2400"/>
          </a:p>
          <a:p>
            <a:pPr indent="-243078" lvl="1" marL="914400" rtl="0" algn="l">
              <a:lnSpc>
                <a:spcPct val="94000"/>
              </a:lnSpc>
              <a:spcBef>
                <a:spcPts val="700"/>
              </a:spcBef>
              <a:spcAft>
                <a:spcPts val="0"/>
              </a:spcAft>
              <a:buClr>
                <a:schemeClr val="dk2"/>
              </a:buClr>
              <a:buSzPct val="100000"/>
              <a:buNone/>
            </a:pPr>
            <a:r>
              <a:t/>
            </a:r>
            <a:endParaRPr i="0"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e4c6401cec_0_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Example - PO - SignUp</a:t>
            </a:r>
            <a:endParaRPr/>
          </a:p>
        </p:txBody>
      </p:sp>
      <p:sp>
        <p:nvSpPr>
          <p:cNvPr id="287" name="Google Shape;287;ge4c6401cec_0_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94000"/>
              </a:lnSpc>
              <a:spcBef>
                <a:spcPts val="1000"/>
              </a:spcBef>
              <a:spcAft>
                <a:spcPts val="0"/>
              </a:spcAft>
              <a:buSzPts val="1800"/>
              <a:buChar char="■"/>
            </a:pPr>
            <a:r>
              <a:rPr lang="en-US" u="sng">
                <a:solidFill>
                  <a:schemeClr val="hlink"/>
                </a:solidFill>
                <a:hlinkClick r:id="rId3"/>
              </a:rPr>
              <a:t>https://github.com/tnt-summer-academy/Team00-AppPrototype/blob/main/yourshare/componentdecomposition.md</a:t>
            </a:r>
            <a:r>
              <a:rPr lang="en-US"/>
              <a:t> </a:t>
            </a:r>
            <a:endParaRPr/>
          </a:p>
        </p:txBody>
      </p:sp>
      <p:pic>
        <p:nvPicPr>
          <p:cNvPr id="288" name="Google Shape;288;ge4c6401cec_0_9"/>
          <p:cNvPicPr preferRelativeResize="0"/>
          <p:nvPr/>
        </p:nvPicPr>
        <p:blipFill rotWithShape="1">
          <a:blip r:embed="rId4">
            <a:alphaModFix/>
          </a:blip>
          <a:srcRect b="0" l="0" r="0" t="0"/>
          <a:stretch/>
        </p:blipFill>
        <p:spPr>
          <a:xfrm>
            <a:off x="1782400" y="3154350"/>
            <a:ext cx="4182850" cy="3341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765025" y="1834760"/>
            <a:ext cx="9612900" cy="2852700"/>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6000"/>
              <a:buFont typeface="Libre Franklin"/>
              <a:buNone/>
            </a:pPr>
            <a:r>
              <a:rPr lang="en-US" sz="6000"/>
              <a:t>PART 6</a:t>
            </a:r>
            <a:br>
              <a:rPr lang="en-US" sz="6000"/>
            </a:br>
            <a:r>
              <a:rPr lang="en-US" sz="6000"/>
              <a:t>HOW TO DO MULTI-PAGE NAVIGATION IN REACT (WITHOUT REACT ROUTER)</a:t>
            </a:r>
            <a:endParaRPr/>
          </a:p>
        </p:txBody>
      </p:sp>
      <p:sp>
        <p:nvSpPr>
          <p:cNvPr id="294" name="Google Shape;294;p26"/>
          <p:cNvSpPr txBox="1"/>
          <p:nvPr>
            <p:ph idx="1" type="body"/>
          </p:nvPr>
        </p:nvSpPr>
        <p:spPr>
          <a:xfrm>
            <a:off x="765025" y="48259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10 minutes</a:t>
            </a:r>
            <a:endParaRPr/>
          </a:p>
        </p:txBody>
      </p:sp>
      <p:sp>
        <p:nvSpPr>
          <p:cNvPr id="295" name="Google Shape;295;p26"/>
          <p:cNvSpPr/>
          <p:nvPr/>
        </p:nvSpPr>
        <p:spPr>
          <a:xfrm>
            <a:off x="1057836" y="4426801"/>
            <a:ext cx="3532094" cy="1990164"/>
          </a:xfrm>
          <a:prstGeom prst="ellipse">
            <a:avLst/>
          </a:prstGeom>
          <a:solidFill>
            <a:srgbClr val="0070C0"/>
          </a:solidFill>
          <a:ln cap="flat" cmpd="sng" w="34925">
            <a:solidFill>
              <a:srgbClr val="666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Libre Franklin"/>
                <a:ea typeface="Libre Franklin"/>
                <a:cs typeface="Libre Franklin"/>
                <a:sym typeface="Libre Franklin"/>
              </a:rPr>
              <a:t>Demo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02135"/>
        </a:solidFill>
      </p:bgPr>
    </p:bg>
    <p:spTree>
      <p:nvGrpSpPr>
        <p:cNvPr id="122" name="Shape 122"/>
        <p:cNvGrpSpPr/>
        <p:nvPr/>
      </p:nvGrpSpPr>
      <p:grpSpPr>
        <a:xfrm>
          <a:off x="0" y="0"/>
          <a:ext cx="0" cy="0"/>
          <a:chOff x="0" y="0"/>
          <a:chExt cx="0" cy="0"/>
        </a:xfrm>
      </p:grpSpPr>
      <p:sp>
        <p:nvSpPr>
          <p:cNvPr id="123" name="Google Shape;123;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4800"/>
              <a:buFont typeface="Libre Franklin"/>
              <a:buNone/>
            </a:pPr>
            <a:r>
              <a:rPr b="1" lang="en-US" sz="4800"/>
              <a:t>THE YOURSHARE PROJECT</a:t>
            </a:r>
            <a:endParaRPr b="1" sz="4800"/>
          </a:p>
          <a:p>
            <a:pPr indent="0" lvl="0" marL="0" rtl="0" algn="r">
              <a:lnSpc>
                <a:spcPct val="89000"/>
              </a:lnSpc>
              <a:spcBef>
                <a:spcPts val="0"/>
              </a:spcBef>
              <a:spcAft>
                <a:spcPts val="0"/>
              </a:spcAft>
              <a:buClr>
                <a:schemeClr val="lt2"/>
              </a:buClr>
              <a:buSzPts val="4800"/>
              <a:buFont typeface="Libre Franklin"/>
              <a:buNone/>
            </a:pPr>
            <a:br>
              <a:rPr b="1" lang="en-US" sz="4800"/>
            </a:br>
            <a:r>
              <a:rPr b="1" lang="en-US" sz="4800"/>
              <a:t>WORK ON IT THIS WEEK AND PART OF NEXT WEEK</a:t>
            </a:r>
            <a:endParaRPr sz="4800"/>
          </a:p>
        </p:txBody>
      </p:sp>
      <p:sp>
        <p:nvSpPr>
          <p:cNvPr id="124" name="Google Shape;124;p3"/>
          <p:cNvSpPr txBox="1"/>
          <p:nvPr>
            <p:ph idx="1" type="body"/>
          </p:nvPr>
        </p:nvSpPr>
        <p:spPr>
          <a:xfrm>
            <a:off x="765025" y="4521128"/>
            <a:ext cx="9612900" cy="1143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r">
              <a:lnSpc>
                <a:spcPct val="112000"/>
              </a:lnSpc>
              <a:spcBef>
                <a:spcPts val="0"/>
              </a:spcBef>
              <a:spcAft>
                <a:spcPts val="0"/>
              </a:spcAft>
              <a:buClr>
                <a:schemeClr val="lt2"/>
              </a:buClr>
              <a:buSzPct val="100000"/>
              <a:buNone/>
            </a:pPr>
            <a:r>
              <a:rPr lang="en-US" sz="4400"/>
              <a:t>In GitHub: TeamXX-2022-AppPrototype</a:t>
            </a:r>
            <a:endParaRPr sz="4400"/>
          </a:p>
          <a:p>
            <a:pPr indent="0" lvl="0" marL="0" rtl="0" algn="r">
              <a:lnSpc>
                <a:spcPct val="112000"/>
              </a:lnSpc>
              <a:spcBef>
                <a:spcPts val="0"/>
              </a:spcBef>
              <a:spcAft>
                <a:spcPts val="0"/>
              </a:spcAft>
              <a:buClr>
                <a:schemeClr val="lt2"/>
              </a:buClr>
              <a:buSzPct val="100000"/>
              <a:buNone/>
            </a:pPr>
            <a:r>
              <a:rPr b="1" lang="en-US" sz="4400"/>
              <a:t>Check your repository</a:t>
            </a:r>
            <a:endParaRPr b="1" sz="4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e4c6401cec_0_17"/>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SzPts val="7200"/>
              <a:buNone/>
            </a:pPr>
            <a:r>
              <a:rPr lang="en-US"/>
              <a:t>Go to your team project</a:t>
            </a:r>
            <a:endParaRPr/>
          </a:p>
        </p:txBody>
      </p:sp>
      <p:sp>
        <p:nvSpPr>
          <p:cNvPr id="302" name="Google Shape;302;ge4c6401cec_0_17"/>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App.js file</a:t>
            </a:r>
            <a:endParaRPr/>
          </a:p>
        </p:txBody>
      </p:sp>
      <p:sp>
        <p:nvSpPr>
          <p:cNvPr id="308" name="Google Shape;308;p27"/>
          <p:cNvSpPr txBox="1"/>
          <p:nvPr>
            <p:ph idx="1" type="body"/>
          </p:nvPr>
        </p:nvSpPr>
        <p:spPr>
          <a:xfrm>
            <a:off x="1371600" y="1828800"/>
            <a:ext cx="9601200" cy="3581400"/>
          </a:xfrm>
          <a:prstGeom prst="rect">
            <a:avLst/>
          </a:prstGeom>
          <a:noFill/>
          <a:ln>
            <a:noFill/>
          </a:ln>
        </p:spPr>
        <p:txBody>
          <a:bodyPr anchorCtr="0" anchor="t" bIns="45700" lIns="91425" spcFirstLastPara="1" rIns="91425" wrap="square" tIns="45700">
            <a:noAutofit/>
          </a:bodyPr>
          <a:lstStyle/>
          <a:p>
            <a:pPr indent="-384048" lvl="0" marL="384048" rtl="0" algn="l">
              <a:lnSpc>
                <a:spcPct val="115000"/>
              </a:lnSpc>
              <a:spcBef>
                <a:spcPts val="1200"/>
              </a:spcBef>
              <a:spcAft>
                <a:spcPts val="0"/>
              </a:spcAft>
              <a:buSzPts val="2400"/>
              <a:buChar char="■"/>
            </a:pPr>
            <a:r>
              <a:rPr lang="en-US" sz="2400"/>
              <a:t>The state of App is defined as the </a:t>
            </a:r>
            <a:r>
              <a:rPr b="1" lang="en-US" sz="2400"/>
              <a:t>currentPage</a:t>
            </a:r>
            <a:r>
              <a:rPr lang="en-US" sz="2400"/>
              <a:t> </a:t>
            </a:r>
            <a:endParaRPr sz="2400"/>
          </a:p>
          <a:p>
            <a:pPr indent="-384048" lvl="0" marL="384048" rtl="0" algn="l">
              <a:lnSpc>
                <a:spcPct val="115000"/>
              </a:lnSpc>
              <a:spcBef>
                <a:spcPts val="1200"/>
              </a:spcBef>
              <a:spcAft>
                <a:spcPts val="0"/>
              </a:spcAft>
              <a:buSzPts val="2400"/>
              <a:buChar char="■"/>
            </a:pPr>
            <a:r>
              <a:rPr b="1" lang="en-US" sz="2400"/>
              <a:t>pages</a:t>
            </a:r>
            <a:r>
              <a:rPr lang="en-US" sz="2400"/>
              <a:t> is an object</a:t>
            </a:r>
            <a:endParaRPr/>
          </a:p>
          <a:p>
            <a:pPr indent="-384048" lvl="0" marL="384048" rtl="0" algn="l">
              <a:lnSpc>
                <a:spcPct val="115000"/>
              </a:lnSpc>
              <a:spcBef>
                <a:spcPts val="0"/>
              </a:spcBef>
              <a:spcAft>
                <a:spcPts val="0"/>
              </a:spcAft>
              <a:buClr>
                <a:schemeClr val="dk2"/>
              </a:buClr>
              <a:buSzPts val="2400"/>
              <a:buChar char="■"/>
            </a:pPr>
            <a:r>
              <a:rPr lang="en-US" sz="2400"/>
              <a:t>A switch statement decides which component (page) to return and render based on the state's currentPage value</a:t>
            </a:r>
            <a:endParaRPr/>
          </a:p>
          <a:p>
            <a:pPr indent="-384048" lvl="0" marL="384048" rtl="0" algn="l">
              <a:lnSpc>
                <a:spcPct val="115000"/>
              </a:lnSpc>
              <a:spcBef>
                <a:spcPts val="1200"/>
              </a:spcBef>
              <a:spcAft>
                <a:spcPts val="0"/>
              </a:spcAft>
              <a:buClr>
                <a:schemeClr val="dk2"/>
              </a:buClr>
              <a:buSzPts val="2400"/>
              <a:buChar char="■"/>
            </a:pPr>
            <a:r>
              <a:rPr b="1" lang="en-US" sz="2400"/>
              <a:t>changeScreen() </a:t>
            </a:r>
            <a:r>
              <a:rPr lang="en-US" sz="2400"/>
              <a:t>switches between pages</a:t>
            </a:r>
            <a:endParaRPr sz="2400"/>
          </a:p>
          <a:p>
            <a:pPr indent="-384048" lvl="0" marL="384048" rtl="0" algn="l">
              <a:lnSpc>
                <a:spcPct val="115000"/>
              </a:lnSpc>
              <a:spcBef>
                <a:spcPts val="1200"/>
              </a:spcBef>
              <a:spcAft>
                <a:spcPts val="0"/>
              </a:spcAft>
              <a:buSzPts val="2400"/>
              <a:buChar char="■"/>
            </a:pPr>
            <a:r>
              <a:rPr lang="en-US" sz="2400"/>
              <a:t>How to change page? </a:t>
            </a:r>
            <a:endParaRPr sz="2400"/>
          </a:p>
          <a:p>
            <a:pPr indent="-422148" lvl="1" marL="914400" rtl="0" algn="l">
              <a:lnSpc>
                <a:spcPct val="115000"/>
              </a:lnSpc>
              <a:spcBef>
                <a:spcPts val="1200"/>
              </a:spcBef>
              <a:spcAft>
                <a:spcPts val="0"/>
              </a:spcAft>
              <a:buSzPts val="2400"/>
              <a:buChar char="–"/>
            </a:pPr>
            <a:r>
              <a:rPr lang="en-US" sz="2400"/>
              <a:t>Sample from SignUpPage.js</a:t>
            </a:r>
            <a:endParaRPr sz="2400"/>
          </a:p>
          <a:p>
            <a:pPr indent="0" lvl="1" marL="0" rtl="0" algn="l">
              <a:lnSpc>
                <a:spcPct val="94000"/>
              </a:lnSpc>
              <a:spcBef>
                <a:spcPts val="700"/>
              </a:spcBef>
              <a:spcAft>
                <a:spcPts val="0"/>
              </a:spcAft>
              <a:buClr>
                <a:schemeClr val="dk2"/>
              </a:buClr>
              <a:buSzPts val="2400"/>
              <a:buNone/>
            </a:pPr>
            <a:r>
              <a:t/>
            </a:r>
            <a:endParaRPr sz="2400"/>
          </a:p>
        </p:txBody>
      </p:sp>
      <p:pic>
        <p:nvPicPr>
          <p:cNvPr id="309" name="Google Shape;309;p27"/>
          <p:cNvPicPr preferRelativeResize="0"/>
          <p:nvPr/>
        </p:nvPicPr>
        <p:blipFill rotWithShape="1">
          <a:blip r:embed="rId3">
            <a:alphaModFix/>
          </a:blip>
          <a:srcRect b="0" l="0" r="0" t="0"/>
          <a:stretch/>
        </p:blipFill>
        <p:spPr>
          <a:xfrm>
            <a:off x="1600675" y="5585425"/>
            <a:ext cx="6390050" cy="99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3cb34d9a95_0_27"/>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g13cb34d9a95_0_27"/>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7" name="Google Shape;317;g13cb34d9a95_0_27"/>
          <p:cNvPicPr preferRelativeResize="0"/>
          <p:nvPr/>
        </p:nvPicPr>
        <p:blipFill>
          <a:blip r:embed="rId3">
            <a:alphaModFix/>
          </a:blip>
          <a:stretch>
            <a:fillRect/>
          </a:stretch>
        </p:blipFill>
        <p:spPr>
          <a:xfrm>
            <a:off x="2143066" y="0"/>
            <a:ext cx="7905869"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6000"/>
              <a:buFont typeface="Libre Franklin"/>
              <a:buNone/>
            </a:pPr>
            <a:r>
              <a:rPr lang="en-US" sz="6000"/>
              <a:t>PART 7</a:t>
            </a:r>
            <a:br>
              <a:rPr lang="en-US" sz="6000"/>
            </a:br>
            <a:r>
              <a:rPr lang="en-US" sz="6000"/>
              <a:t>START CODING UP THE PAGE NAVIGATION</a:t>
            </a:r>
            <a:endParaRPr/>
          </a:p>
        </p:txBody>
      </p:sp>
      <p:sp>
        <p:nvSpPr>
          <p:cNvPr id="323" name="Google Shape;323;p2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a:t>5 minutes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Begin coding the navigation</a:t>
            </a:r>
            <a:endParaRPr/>
          </a:p>
        </p:txBody>
      </p:sp>
      <p:sp>
        <p:nvSpPr>
          <p:cNvPr id="329" name="Google Shape;329;p30"/>
          <p:cNvSpPr txBox="1"/>
          <p:nvPr>
            <p:ph idx="1" type="body"/>
          </p:nvPr>
        </p:nvSpPr>
        <p:spPr>
          <a:xfrm>
            <a:off x="1371600" y="1860050"/>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SzPts val="1800"/>
              <a:buNone/>
            </a:pPr>
            <a:r>
              <a:rPr lang="en-US" sz="2400"/>
              <a:t>Start coding the navigation</a:t>
            </a:r>
            <a:endParaRPr/>
          </a:p>
          <a:p>
            <a:pPr indent="0" lvl="0" marL="0" rtl="0" algn="l">
              <a:lnSpc>
                <a:spcPct val="94000"/>
              </a:lnSpc>
              <a:spcBef>
                <a:spcPts val="1200"/>
              </a:spcBef>
              <a:spcAft>
                <a:spcPts val="0"/>
              </a:spcAft>
              <a:buClr>
                <a:schemeClr val="dk2"/>
              </a:buClr>
              <a:buSzPts val="2400"/>
              <a:buNone/>
            </a:pPr>
            <a:r>
              <a:rPr lang="en-US" sz="2400"/>
              <a:t>1. Use the repo that was created</a:t>
            </a:r>
            <a:endParaRPr/>
          </a:p>
          <a:p>
            <a:pPr indent="0" lvl="0" marL="0" rtl="0" algn="l">
              <a:lnSpc>
                <a:spcPct val="94000"/>
              </a:lnSpc>
              <a:spcBef>
                <a:spcPts val="1200"/>
              </a:spcBef>
              <a:spcAft>
                <a:spcPts val="0"/>
              </a:spcAft>
              <a:buClr>
                <a:schemeClr val="dk2"/>
              </a:buClr>
              <a:buSzPts val="2400"/>
              <a:buNone/>
            </a:pPr>
            <a:r>
              <a:rPr lang="en-US" sz="2400"/>
              <a:t>2. Clone the repo</a:t>
            </a:r>
            <a:endParaRPr/>
          </a:p>
          <a:p>
            <a:pPr indent="0" lvl="0" marL="0" rtl="0" algn="l">
              <a:lnSpc>
                <a:spcPct val="94000"/>
              </a:lnSpc>
              <a:spcBef>
                <a:spcPts val="1200"/>
              </a:spcBef>
              <a:spcAft>
                <a:spcPts val="0"/>
              </a:spcAft>
              <a:buClr>
                <a:schemeClr val="dk2"/>
              </a:buClr>
              <a:buSzPts val="2400"/>
              <a:buNone/>
            </a:pPr>
            <a:r>
              <a:rPr lang="en-US" sz="2400"/>
              <a:t>3. Create a new branch for individual work on </a:t>
            </a:r>
            <a:endParaRPr/>
          </a:p>
          <a:p>
            <a:pPr indent="0" lvl="0" marL="0" rtl="0" algn="l">
              <a:lnSpc>
                <a:spcPct val="94000"/>
              </a:lnSpc>
              <a:spcBef>
                <a:spcPts val="1200"/>
              </a:spcBef>
              <a:spcAft>
                <a:spcPts val="0"/>
              </a:spcAft>
              <a:buClr>
                <a:schemeClr val="dk2"/>
              </a:buClr>
              <a:buSzPts val="2400"/>
              <a:buNone/>
            </a:pPr>
            <a:r>
              <a:rPr lang="en-US" sz="2400"/>
              <a:t>4. Create a new component page for your page and add the corresponding code in the main page</a:t>
            </a:r>
            <a:endParaRPr/>
          </a:p>
          <a:p>
            <a:pPr indent="0" lvl="0" marL="0" rtl="0" algn="l">
              <a:lnSpc>
                <a:spcPct val="94000"/>
              </a:lnSpc>
              <a:spcBef>
                <a:spcPts val="1200"/>
              </a:spcBef>
              <a:spcAft>
                <a:spcPts val="0"/>
              </a:spcAft>
              <a:buClr>
                <a:schemeClr val="dk2"/>
              </a:buClr>
              <a:buSzPts val="2400"/>
              <a:buNone/>
            </a:pPr>
            <a:r>
              <a:rPr lang="en-US" sz="2400"/>
              <a:t>5. Once the coaches validate your work you can begin to work on your page </a:t>
            </a:r>
            <a:endParaRPr/>
          </a:p>
          <a:p>
            <a:pPr indent="0" lvl="0" marL="0" rtl="0" algn="l">
              <a:lnSpc>
                <a:spcPct val="94000"/>
              </a:lnSpc>
              <a:spcBef>
                <a:spcPts val="1200"/>
              </a:spcBef>
              <a:spcAft>
                <a:spcPts val="0"/>
              </a:spcAft>
              <a:buClr>
                <a:schemeClr val="dk2"/>
              </a:buClr>
              <a:buSzPts val="2400"/>
              <a:buNone/>
            </a:pPr>
            <a:r>
              <a:rPr lang="en-US" sz="2400"/>
              <a:t>6/7. Pull, push, request pulls, branch etc. and resolve merge conflicts together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1371600" y="152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Next part</a:t>
            </a:r>
            <a:endParaRPr/>
          </a:p>
        </p:txBody>
      </p:sp>
      <p:sp>
        <p:nvSpPr>
          <p:cNvPr id="335" name="Google Shape;335;p32"/>
          <p:cNvSpPr txBox="1"/>
          <p:nvPr>
            <p:ph idx="1" type="body"/>
          </p:nvPr>
        </p:nvSpPr>
        <p:spPr>
          <a:xfrm>
            <a:off x="1371600" y="1277471"/>
            <a:ext cx="9601200" cy="50472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lang="en-US" sz="2400"/>
              <a:t>Connect the different pages</a:t>
            </a:r>
            <a:endParaRPr/>
          </a:p>
          <a:p>
            <a:pPr indent="-384048" lvl="0" marL="384048" rtl="0" algn="l">
              <a:lnSpc>
                <a:spcPct val="94000"/>
              </a:lnSpc>
              <a:spcBef>
                <a:spcPts val="700"/>
              </a:spcBef>
              <a:spcAft>
                <a:spcPts val="0"/>
              </a:spcAft>
              <a:buClr>
                <a:schemeClr val="dk2"/>
              </a:buClr>
              <a:buSzPts val="2400"/>
              <a:buChar char="■"/>
            </a:pPr>
            <a:r>
              <a:rPr lang="en-US" sz="2400"/>
              <a:t>Make the pages look like the pages in the spec</a:t>
            </a:r>
            <a:endParaRPr/>
          </a:p>
          <a:p>
            <a:pPr indent="-384048" lvl="0" marL="384048" rtl="0" algn="l">
              <a:lnSpc>
                <a:spcPct val="94000"/>
              </a:lnSpc>
              <a:spcBef>
                <a:spcPts val="700"/>
              </a:spcBef>
              <a:spcAft>
                <a:spcPts val="0"/>
              </a:spcAft>
              <a:buClr>
                <a:schemeClr val="dk2"/>
              </a:buClr>
              <a:buSzPts val="2400"/>
              <a:buChar char="■"/>
            </a:pPr>
            <a:r>
              <a:rPr i="0" lang="en-US" sz="2400"/>
              <a:t>Assets are provided</a:t>
            </a:r>
            <a:endParaRPr/>
          </a:p>
          <a:p>
            <a:pPr indent="-384048" lvl="1" marL="914400" rtl="0" algn="l">
              <a:lnSpc>
                <a:spcPct val="94000"/>
              </a:lnSpc>
              <a:spcBef>
                <a:spcPts val="700"/>
              </a:spcBef>
              <a:spcAft>
                <a:spcPts val="0"/>
              </a:spcAft>
              <a:buClr>
                <a:schemeClr val="dk2"/>
              </a:buClr>
              <a:buSzPts val="2400"/>
              <a:buChar char="–"/>
            </a:pPr>
            <a:r>
              <a:rPr i="0" lang="en-US" sz="2400" u="sng">
                <a:solidFill>
                  <a:schemeClr val="hlink"/>
                </a:solidFill>
                <a:hlinkClick r:id="rId3"/>
              </a:rPr>
              <a:t>https://github.com/tnt-summer-academy/Curriculum/tree/main/Reference/YourShare-screens</a:t>
            </a:r>
            <a:r>
              <a:rPr i="0" lang="en-US" sz="2400"/>
              <a:t> </a:t>
            </a:r>
            <a:endParaRPr/>
          </a:p>
          <a:p>
            <a:pPr indent="-384048" lvl="0" marL="384048" rtl="0" algn="l">
              <a:lnSpc>
                <a:spcPct val="94000"/>
              </a:lnSpc>
              <a:spcBef>
                <a:spcPts val="700"/>
              </a:spcBef>
              <a:spcAft>
                <a:spcPts val="0"/>
              </a:spcAft>
              <a:buClr>
                <a:schemeClr val="dk2"/>
              </a:buClr>
              <a:buSzPts val="2400"/>
              <a:buChar char="■"/>
            </a:pPr>
            <a:r>
              <a:rPr i="0" lang="en-US" sz="2400"/>
              <a:t>We will be working on the UI and functionalities this week and part of next week</a:t>
            </a:r>
            <a:endParaRPr/>
          </a:p>
        </p:txBody>
      </p:sp>
      <p:pic>
        <p:nvPicPr>
          <p:cNvPr id="336" name="Google Shape;336;p32"/>
          <p:cNvPicPr preferRelativeResize="0"/>
          <p:nvPr/>
        </p:nvPicPr>
        <p:blipFill rotWithShape="1">
          <a:blip r:embed="rId4">
            <a:alphaModFix/>
          </a:blip>
          <a:srcRect b="0" l="0" r="0" t="49150"/>
          <a:stretch/>
        </p:blipFill>
        <p:spPr>
          <a:xfrm>
            <a:off x="2579575" y="4395725"/>
            <a:ext cx="2322575" cy="2462275"/>
          </a:xfrm>
          <a:prstGeom prst="rect">
            <a:avLst/>
          </a:prstGeom>
          <a:noFill/>
          <a:ln>
            <a:noFill/>
          </a:ln>
        </p:spPr>
      </p:pic>
      <p:pic>
        <p:nvPicPr>
          <p:cNvPr id="337" name="Google Shape;337;p32"/>
          <p:cNvPicPr preferRelativeResize="0"/>
          <p:nvPr/>
        </p:nvPicPr>
        <p:blipFill rotWithShape="1">
          <a:blip r:embed="rId4">
            <a:alphaModFix/>
          </a:blip>
          <a:srcRect b="0" l="0" r="0" t="49150"/>
          <a:stretch/>
        </p:blipFill>
        <p:spPr>
          <a:xfrm>
            <a:off x="6451000" y="4395716"/>
            <a:ext cx="2322575" cy="24622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41" name="Shape 341"/>
        <p:cNvGrpSpPr/>
        <p:nvPr/>
      </p:nvGrpSpPr>
      <p:grpSpPr>
        <a:xfrm>
          <a:off x="0" y="0"/>
          <a:ext cx="0" cy="0"/>
          <a:chOff x="0" y="0"/>
          <a:chExt cx="0" cy="0"/>
        </a:xfrm>
      </p:grpSpPr>
      <p:sp>
        <p:nvSpPr>
          <p:cNvPr id="342" name="Google Shape;342;p3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WE WILL WORK ON THIS APP THIS WEEK AND PART OF NEXT WEEK</a:t>
            </a:r>
            <a:endParaRPr/>
          </a:p>
        </p:txBody>
      </p:sp>
      <p:sp>
        <p:nvSpPr>
          <p:cNvPr id="343" name="Google Shape;343;p3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47" name="Shape 347"/>
        <p:cNvGrpSpPr/>
        <p:nvPr/>
      </p:nvGrpSpPr>
      <p:grpSpPr>
        <a:xfrm>
          <a:off x="0" y="0"/>
          <a:ext cx="0" cy="0"/>
          <a:chOff x="0" y="0"/>
          <a:chExt cx="0" cy="0"/>
        </a:xfrm>
      </p:grpSpPr>
      <p:sp>
        <p:nvSpPr>
          <p:cNvPr id="348" name="Google Shape;348;p3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YOU WILL PRESENT YOUR FINAL WORK</a:t>
            </a:r>
            <a:endParaRPr/>
          </a:p>
        </p:txBody>
      </p:sp>
      <p:sp>
        <p:nvSpPr>
          <p:cNvPr id="349" name="Google Shape;349;p3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53" name="Shape 353"/>
        <p:cNvGrpSpPr/>
        <p:nvPr/>
      </p:nvGrpSpPr>
      <p:grpSpPr>
        <a:xfrm>
          <a:off x="0" y="0"/>
          <a:ext cx="0" cy="0"/>
          <a:chOff x="0" y="0"/>
          <a:chExt cx="0" cy="0"/>
        </a:xfrm>
      </p:grpSpPr>
      <p:sp>
        <p:nvSpPr>
          <p:cNvPr id="354" name="Google Shape;354;g13cb34d9a95_0_3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WE WILL COVER ROUTERS NEXT</a:t>
            </a:r>
            <a:endParaRPr/>
          </a:p>
        </p:txBody>
      </p:sp>
      <p:sp>
        <p:nvSpPr>
          <p:cNvPr id="355" name="Google Shape;355;g13cb34d9a95_0_36"/>
          <p:cNvSpPr txBox="1"/>
          <p:nvPr>
            <p:ph idx="1" type="body"/>
          </p:nvPr>
        </p:nvSpPr>
        <p:spPr>
          <a:xfrm>
            <a:off x="765025" y="4216328"/>
            <a:ext cx="9612900" cy="11433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02135"/>
        </a:solidFill>
      </p:bgPr>
    </p:bg>
    <p:spTree>
      <p:nvGrpSpPr>
        <p:cNvPr id="128" name="Shape 128"/>
        <p:cNvGrpSpPr/>
        <p:nvPr/>
      </p:nvGrpSpPr>
      <p:grpSpPr>
        <a:xfrm>
          <a:off x="0" y="0"/>
          <a:ext cx="0" cy="0"/>
          <a:chOff x="0" y="0"/>
          <a:chExt cx="0" cy="0"/>
        </a:xfrm>
      </p:grpSpPr>
      <p:sp>
        <p:nvSpPr>
          <p:cNvPr id="129" name="Google Shape;129;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p>
            <a:pPr indent="0" lvl="0" marL="0" rtl="0" algn="r">
              <a:lnSpc>
                <a:spcPct val="89000"/>
              </a:lnSpc>
              <a:spcBef>
                <a:spcPts val="0"/>
              </a:spcBef>
              <a:spcAft>
                <a:spcPts val="0"/>
              </a:spcAft>
              <a:buClr>
                <a:schemeClr val="lt2"/>
              </a:buClr>
              <a:buSzPts val="4800"/>
              <a:buFont typeface="Libre Franklin"/>
              <a:buNone/>
            </a:pPr>
            <a:r>
              <a:rPr b="1" lang="en-US" sz="4800"/>
              <a:t>WORK NEEDS TO BE REVIEWED BY THE COACHES FOR SIGN-OFF</a:t>
            </a:r>
            <a:endParaRPr sz="4800"/>
          </a:p>
        </p:txBody>
      </p:sp>
      <p:sp>
        <p:nvSpPr>
          <p:cNvPr id="130" name="Google Shape;130;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4400"/>
              <a:buNone/>
            </a:pPr>
            <a:r>
              <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36" name="Google Shape;136;p5"/>
          <p:cNvSpPr txBox="1"/>
          <p:nvPr>
            <p:ph idx="1" type="body"/>
          </p:nvPr>
        </p:nvSpPr>
        <p:spPr>
          <a:xfrm>
            <a:off x="1371600" y="1763486"/>
            <a:ext cx="9601200" cy="4454434"/>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TNTs will understand how to break down work.</a:t>
            </a:r>
            <a:endParaRPr/>
          </a:p>
          <a:p>
            <a:pPr indent="-384048" lvl="0" marL="384048" rtl="0" algn="l">
              <a:lnSpc>
                <a:spcPct val="94000"/>
              </a:lnSpc>
              <a:spcBef>
                <a:spcPts val="1200"/>
              </a:spcBef>
              <a:spcAft>
                <a:spcPts val="0"/>
              </a:spcAft>
              <a:buClr>
                <a:schemeClr val="dk2"/>
              </a:buClr>
              <a:buSzPts val="2800"/>
              <a:buChar char="■"/>
            </a:pPr>
            <a:r>
              <a:rPr lang="en-US" sz="2800"/>
              <a:t>TNTs will understand how to scope work.</a:t>
            </a:r>
            <a:endParaRPr/>
          </a:p>
          <a:p>
            <a:pPr indent="-384048" lvl="0" marL="384048" rtl="0" algn="l">
              <a:lnSpc>
                <a:spcPct val="94000"/>
              </a:lnSpc>
              <a:spcBef>
                <a:spcPts val="1200"/>
              </a:spcBef>
              <a:spcAft>
                <a:spcPts val="0"/>
              </a:spcAft>
              <a:buClr>
                <a:schemeClr val="dk2"/>
              </a:buClr>
              <a:buSzPts val="2800"/>
              <a:buChar char="■"/>
            </a:pPr>
            <a:r>
              <a:rPr lang="en-US" sz="2800"/>
              <a:t>TNTs will practice merging and resolving merge conflicts when working collaboratively.</a:t>
            </a:r>
            <a:endParaRPr b="1" sz="400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0</a:t>
            </a:r>
            <a:br>
              <a:rPr lang="en-US"/>
            </a:br>
            <a:r>
              <a:rPr lang="en-US"/>
              <a:t>YOURSHARE SPEC</a:t>
            </a:r>
            <a:endParaRPr/>
          </a:p>
        </p:txBody>
      </p:sp>
      <p:sp>
        <p:nvSpPr>
          <p:cNvPr id="142" name="Google Shape;142;p6"/>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rPr lang="en-US" u="sng">
                <a:solidFill>
                  <a:schemeClr val="hlink"/>
                </a:solidFill>
                <a:hlinkClick r:id="rId3"/>
              </a:rPr>
              <a:t>https://github.com/tnt-summer-academy/Curriculum-2021/blob/main/Reference/Sample%20spec%20-%20YourShare.md</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Problem statement</a:t>
            </a:r>
            <a:endParaRPr/>
          </a:p>
        </p:txBody>
      </p:sp>
      <p:sp>
        <p:nvSpPr>
          <p:cNvPr id="148" name="Google Shape;148;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There's value in what communities collectively own today that's untapped. People are likely to buy something they use infrequently and there are barriers to sharing and discovering what's available in friend and community circles. How might we enable individuals to share what they own, reducing waste and creating stronger local communities.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Customer profile</a:t>
            </a:r>
            <a:endParaRPr/>
          </a:p>
        </p:txBody>
      </p:sp>
      <p:sp>
        <p:nvSpPr>
          <p:cNvPr id="154" name="Google Shape;154;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US" sz="2800"/>
              <a:t>YourShare's initial target market is college students and the communities around college and university campuses.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User stories by priorities</a:t>
            </a:r>
            <a:endParaRPr/>
          </a:p>
        </p:txBody>
      </p:sp>
      <p:sp>
        <p:nvSpPr>
          <p:cNvPr id="160" name="Google Shape;160;p9"/>
          <p:cNvSpPr txBox="1"/>
          <p:nvPr>
            <p:ph idx="1" type="body"/>
          </p:nvPr>
        </p:nvSpPr>
        <p:spPr>
          <a:xfrm>
            <a:off x="1371600" y="1881324"/>
            <a:ext cx="9601200" cy="4401600"/>
          </a:xfrm>
          <a:prstGeom prst="rect">
            <a:avLst/>
          </a:prstGeom>
          <a:noFill/>
          <a:ln>
            <a:noFill/>
          </a:ln>
        </p:spPr>
        <p:txBody>
          <a:bodyPr anchorCtr="0" anchor="t" bIns="45700" lIns="91425" spcFirstLastPara="1" rIns="91425" wrap="square" tIns="45700">
            <a:normAutofit lnSpcReduction="20000"/>
          </a:bodyPr>
          <a:lstStyle/>
          <a:p>
            <a:pPr indent="-384048" lvl="0" marL="384048" rtl="0" algn="l">
              <a:lnSpc>
                <a:spcPct val="94000"/>
              </a:lnSpc>
              <a:spcBef>
                <a:spcPts val="0"/>
              </a:spcBef>
              <a:spcAft>
                <a:spcPts val="0"/>
              </a:spcAft>
              <a:buClr>
                <a:srgbClr val="902135"/>
              </a:buClr>
              <a:buSzPts val="2000"/>
              <a:buChar char="■"/>
            </a:pPr>
            <a:r>
              <a:rPr b="1" lang="en-US">
                <a:solidFill>
                  <a:srgbClr val="902135"/>
                </a:solidFill>
              </a:rPr>
              <a:t>P0: A user can sign-up for the app</a:t>
            </a:r>
            <a:endParaRPr/>
          </a:p>
          <a:p>
            <a:pPr indent="-384048" lvl="0" marL="384048" rtl="0" algn="l">
              <a:lnSpc>
                <a:spcPct val="94000"/>
              </a:lnSpc>
              <a:spcBef>
                <a:spcPts val="1200"/>
              </a:spcBef>
              <a:spcAft>
                <a:spcPts val="0"/>
              </a:spcAft>
              <a:buClr>
                <a:srgbClr val="902135"/>
              </a:buClr>
              <a:buSzPts val="2000"/>
              <a:buChar char="■"/>
            </a:pPr>
            <a:r>
              <a:rPr b="1" lang="en-US">
                <a:solidFill>
                  <a:srgbClr val="902135"/>
                </a:solidFill>
              </a:rPr>
              <a:t>P0: A user can post new items</a:t>
            </a:r>
            <a:endParaRPr/>
          </a:p>
          <a:p>
            <a:pPr indent="-384048" lvl="0" marL="384048" rtl="0" algn="l">
              <a:lnSpc>
                <a:spcPct val="94000"/>
              </a:lnSpc>
              <a:spcBef>
                <a:spcPts val="1200"/>
              </a:spcBef>
              <a:spcAft>
                <a:spcPts val="0"/>
              </a:spcAft>
              <a:buClr>
                <a:srgbClr val="902135"/>
              </a:buClr>
              <a:buSzPts val="2000"/>
              <a:buChar char="■"/>
            </a:pPr>
            <a:r>
              <a:rPr b="1" lang="en-US">
                <a:solidFill>
                  <a:srgbClr val="902135"/>
                </a:solidFill>
              </a:rPr>
              <a:t>P0: A user can browse items</a:t>
            </a:r>
            <a:endParaRPr/>
          </a:p>
          <a:p>
            <a:pPr indent="-384048" lvl="0" marL="384048" rtl="0" algn="l">
              <a:lnSpc>
                <a:spcPct val="94000"/>
              </a:lnSpc>
              <a:spcBef>
                <a:spcPts val="1200"/>
              </a:spcBef>
              <a:spcAft>
                <a:spcPts val="0"/>
              </a:spcAft>
              <a:buClr>
                <a:srgbClr val="902135"/>
              </a:buClr>
              <a:buSzPts val="2000"/>
              <a:buChar char="■"/>
            </a:pPr>
            <a:r>
              <a:rPr b="1" lang="en-US">
                <a:solidFill>
                  <a:srgbClr val="902135"/>
                </a:solidFill>
              </a:rPr>
              <a:t>P0: A user can request to borrow items</a:t>
            </a:r>
            <a:endParaRPr/>
          </a:p>
          <a:p>
            <a:pPr indent="-384048" lvl="0" marL="384048" rtl="0" algn="l">
              <a:lnSpc>
                <a:spcPct val="94000"/>
              </a:lnSpc>
              <a:spcBef>
                <a:spcPts val="1200"/>
              </a:spcBef>
              <a:spcAft>
                <a:spcPts val="0"/>
              </a:spcAft>
              <a:buClr>
                <a:srgbClr val="902135"/>
              </a:buClr>
              <a:buSzPts val="2000"/>
              <a:buChar char="■"/>
            </a:pPr>
            <a:r>
              <a:rPr b="1" lang="en-US">
                <a:solidFill>
                  <a:srgbClr val="902135"/>
                </a:solidFill>
              </a:rPr>
              <a:t>P0: A user can add friends and manage permissions</a:t>
            </a:r>
            <a:endParaRPr/>
          </a:p>
          <a:p>
            <a:pPr indent="-384048" lvl="0" marL="384048" rtl="0" algn="l">
              <a:lnSpc>
                <a:spcPct val="94000"/>
              </a:lnSpc>
              <a:spcBef>
                <a:spcPts val="1200"/>
              </a:spcBef>
              <a:spcAft>
                <a:spcPts val="0"/>
              </a:spcAft>
              <a:buClr>
                <a:schemeClr val="dk2"/>
              </a:buClr>
              <a:buSzPts val="2000"/>
              <a:buChar char="■"/>
            </a:pPr>
            <a:r>
              <a:rPr lang="en-US"/>
              <a:t>P1: A user can manage the items they have posted</a:t>
            </a:r>
            <a:endParaRPr/>
          </a:p>
          <a:p>
            <a:pPr indent="-384048" lvl="0" marL="384048" rtl="0" algn="l">
              <a:lnSpc>
                <a:spcPct val="94000"/>
              </a:lnSpc>
              <a:spcBef>
                <a:spcPts val="1200"/>
              </a:spcBef>
              <a:spcAft>
                <a:spcPts val="0"/>
              </a:spcAft>
              <a:buClr>
                <a:schemeClr val="dk2"/>
              </a:buClr>
              <a:buSzPts val="2000"/>
              <a:buChar char="■"/>
            </a:pPr>
            <a:r>
              <a:rPr lang="en-US"/>
              <a:t>P1: A user can sort items</a:t>
            </a:r>
            <a:endParaRPr/>
          </a:p>
          <a:p>
            <a:pPr indent="-384048" lvl="0" marL="384048" rtl="0" algn="l">
              <a:lnSpc>
                <a:spcPct val="94000"/>
              </a:lnSpc>
              <a:spcBef>
                <a:spcPts val="1200"/>
              </a:spcBef>
              <a:spcAft>
                <a:spcPts val="0"/>
              </a:spcAft>
              <a:buClr>
                <a:schemeClr val="dk2"/>
              </a:buClr>
              <a:buSzPts val="2000"/>
              <a:buChar char="■"/>
            </a:pPr>
            <a:r>
              <a:rPr lang="en-US"/>
              <a:t>P2: A user can upload a photo of the item.</a:t>
            </a:r>
            <a:endParaRPr/>
          </a:p>
          <a:p>
            <a:pPr indent="-384048" lvl="0" marL="384048" rtl="0" algn="l">
              <a:lnSpc>
                <a:spcPct val="94000"/>
              </a:lnSpc>
              <a:spcBef>
                <a:spcPts val="1200"/>
              </a:spcBef>
              <a:spcAft>
                <a:spcPts val="0"/>
              </a:spcAft>
              <a:buClr>
                <a:schemeClr val="dk2"/>
              </a:buClr>
              <a:buSzPts val="2000"/>
              <a:buChar char="■"/>
            </a:pPr>
            <a:r>
              <a:rPr lang="en-US"/>
              <a:t>P2: A user can search for items</a:t>
            </a:r>
            <a:endParaRPr/>
          </a:p>
          <a:p>
            <a:pPr indent="-384048" lvl="0" marL="384048" rtl="0" algn="l">
              <a:lnSpc>
                <a:spcPct val="94000"/>
              </a:lnSpc>
              <a:spcBef>
                <a:spcPts val="1200"/>
              </a:spcBef>
              <a:spcAft>
                <a:spcPts val="0"/>
              </a:spcAft>
              <a:buClr>
                <a:schemeClr val="dk2"/>
              </a:buClr>
              <a:buSzPts val="2000"/>
              <a:buChar char="■"/>
            </a:pPr>
            <a:r>
              <a:rPr lang="en-US"/>
              <a:t>P2: A user can see items on a map</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