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y="6858000" cx="12192000"/>
  <p:notesSz cx="6858000" cy="9144000"/>
  <p:embeddedFontLst>
    <p:embeddedFont>
      <p:font typeface="Libre Franklin"/>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0" roundtripDataSignature="AMtx7mh58e4nUR6em8Z+NAPVXNu63/7i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customschemas.google.com/relationships/presentationmetadata" Target="meta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LibreFranklin-bold.fntdata"/><Relationship Id="rId12" Type="http://schemas.openxmlformats.org/officeDocument/2006/relationships/slide" Target="slides/slide6.xml"/><Relationship Id="rId56" Type="http://schemas.openxmlformats.org/officeDocument/2006/relationships/font" Target="fonts/LibreFranklin-regular.fntdata"/><Relationship Id="rId15" Type="http://schemas.openxmlformats.org/officeDocument/2006/relationships/slide" Target="slides/slide9.xml"/><Relationship Id="rId59" Type="http://schemas.openxmlformats.org/officeDocument/2006/relationships/font" Target="fonts/LibreFranklin-boldItalic.fntdata"/><Relationship Id="rId14" Type="http://schemas.openxmlformats.org/officeDocument/2006/relationships/slide" Target="slides/slide8.xml"/><Relationship Id="rId58" Type="http://schemas.openxmlformats.org/officeDocument/2006/relationships/font" Target="fonts/LibreFranklin-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e449be6407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ge449be6407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e66393f428_0_2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ge66393f428_0_2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ge66393f428_0_2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e66393f428_0_2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ge66393f428_0_2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ge66393f428_0_2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e66393f428_0_3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ge66393f428_0_3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ge66393f428_0_3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e66393f428_0_3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ge66393f428_0_3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ge66393f428_0_30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e66393f428_0_3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ge66393f428_0_3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7" name="Google Shape;307;ge66393f428_0_30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e66393f428_0_3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ge66393f428_0_3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ge66393f428_0_3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e66393f428_0_3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ge66393f428_0_3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1" name="Google Shape;331;ge66393f428_0_3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3cdcf264bc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g13cdcf264bc_1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1" name="Google Shape;341;g13cdcf264bc_1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e66393f428_0_3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ge66393f428_0_3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0" name="Google Shape;350;ge66393f428_0_3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3cdcf264bc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g13cdcf264bc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0" name="Google Shape;360;g13cdcf264bc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3cdcf264bc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3cdcf264bc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g13cdcf264bc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3cdcf264bc_1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g13cdcf264bc_1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5" name="Google Shape;375;g13cdcf264bc_1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e66393f428_0_2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2" name="Google Shape;382;ge66393f428_0_2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e66393f428_0_4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8" name="Google Shape;388;ge66393f428_0_4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9" name="Google Shape;389;ge66393f428_0_4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e66393f428_0_4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 name="Google Shape;395;ge66393f428_0_4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6" name="Google Shape;396;ge66393f428_0_4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e66393f428_0_3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 name="Google Shape;402;ge66393f428_0_3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3" name="Google Shape;403;ge66393f428_0_3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e66393f428_0_4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9" name="Google Shape;409;ge66393f428_0_4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0" name="Google Shape;410;ge66393f428_0_40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e66393f428_0_3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 name="Google Shape;421;ge66393f428_0_3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2" name="Google Shape;422;ge66393f428_0_39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66393f428_0_2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ge66393f428_0_2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e66393f428_0_3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1" name="Google Shape;431;ge66393f428_0_3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2" name="Google Shape;432;ge66393f428_0_3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e66393f428_0_4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8" name="Google Shape;438;ge66393f428_0_4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9" name="Google Shape;439;ge66393f428_0_4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e66393f428_0_4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5" name="Google Shape;455;ge66393f428_0_4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6" name="Google Shape;456;ge66393f428_0_4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e449be6407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2" name="Google Shape;462;ge449be6407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e449be6407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8" name="Google Shape;468;ge449be6407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4" name="Google Shape;47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b822e0ec7b_1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For each component does it have a state?</a:t>
            </a:r>
            <a:endParaRPr/>
          </a:p>
        </p:txBody>
      </p:sp>
      <p:sp>
        <p:nvSpPr>
          <p:cNvPr id="480" name="Google Shape;480;gb822e0ec7b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e66393f428_0_5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1" name="Google Shape;501;ge66393f428_0_5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3cdcf264bc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3cdcf264bc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g13cdcf264bc_0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3cdcf264bc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5" name="Google Shape;515;g13cdcf264bc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6" name="Google Shape;516;g13cdcf264bc_0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66393f428_0_2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ge66393f428_0_2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e66393f428_0_3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3" name="Google Shape;523;ge66393f428_0_3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e66393f428_0_2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9" name="Google Shape;529;ge66393f428_0_2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For each component does it have a state?</a:t>
            </a:r>
            <a:endParaRPr/>
          </a:p>
          <a:p>
            <a:pPr indent="0" lvl="0" marL="0" rtl="0" algn="l">
              <a:lnSpc>
                <a:spcPct val="100000"/>
              </a:lnSpc>
              <a:spcBef>
                <a:spcPts val="0"/>
              </a:spcBef>
              <a:spcAft>
                <a:spcPts val="0"/>
              </a:spcAft>
              <a:buSzPts val="1400"/>
              <a:buNone/>
            </a:pPr>
            <a:r>
              <a:t/>
            </a:r>
            <a:endParaRPr/>
          </a:p>
        </p:txBody>
      </p:sp>
      <p:sp>
        <p:nvSpPr>
          <p:cNvPr id="530" name="Google Shape;530;ge66393f428_0_2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e66393f428_0_5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6" name="Google Shape;546;ge66393f428_0_5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e66393f428_0_5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2" name="Google Shape;552;ge66393f428_0_5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3" name="Google Shape;553;ge66393f428_0_5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e66393f428_0_5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4" name="Google Shape;564;ge66393f428_0_50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5" name="Google Shape;565;ge66393f428_0_50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e66393f428_0_5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2" name="Google Shape;572;ge66393f428_0_5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3" name="Google Shape;573;ge66393f428_0_5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e66393f428_0_5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5" name="Google Shape;585;ge66393f428_0_5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6" name="Google Shape;586;ge66393f428_0_5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e66393f428_0_5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5" name="Google Shape;595;ge66393f428_0_5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6" name="Google Shape;596;ge66393f428_0_5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e449be6407_0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2" name="Google Shape;602;ge449be6407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3cdcf264bc_0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8" name="Google Shape;608;g13cdcf264bc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66393f428_0_5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e66393f428_0_5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ge66393f428_0_58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e66393f428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r">
              <a:lnSpc>
                <a:spcPct val="112000"/>
              </a:lnSpc>
              <a:spcBef>
                <a:spcPts val="0"/>
              </a:spcBef>
              <a:spcAft>
                <a:spcPts val="0"/>
              </a:spcAft>
              <a:buClr>
                <a:srgbClr val="EFEDE3"/>
              </a:buClr>
              <a:buSzPts val="2400"/>
              <a:buFont typeface="Arial"/>
              <a:buNone/>
            </a:pPr>
            <a:r>
              <a:rPr lang="en-US" sz="2400"/>
              <a:t>How did you implement sending data from one page to another page?</a:t>
            </a:r>
            <a:endParaRPr sz="2400"/>
          </a:p>
          <a:p>
            <a:pPr indent="0" lvl="0" marL="0" rtl="0" algn="l">
              <a:lnSpc>
                <a:spcPct val="100000"/>
              </a:lnSpc>
              <a:spcBef>
                <a:spcPts val="0"/>
              </a:spcBef>
              <a:spcAft>
                <a:spcPts val="0"/>
              </a:spcAft>
              <a:buSzPts val="1400"/>
              <a:buNone/>
            </a:pPr>
            <a:r>
              <a:t/>
            </a:r>
            <a:endParaRPr/>
          </a:p>
        </p:txBody>
      </p:sp>
      <p:sp>
        <p:nvSpPr>
          <p:cNvPr id="225" name="Google Shape;225;ge66393f428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66393f428_0_1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ge66393f428_0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66393f428_0_1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ge66393f428_0_1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66393f428_0_2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ge66393f428_0_2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ge66393f428_0_2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16" name="Shape 16"/>
        <p:cNvGrpSpPr/>
        <p:nvPr/>
      </p:nvGrpSpPr>
      <p:grpSpPr>
        <a:xfrm>
          <a:off x="0" y="0"/>
          <a:ext cx="0" cy="0"/>
          <a:chOff x="0" y="0"/>
          <a:chExt cx="0" cy="0"/>
        </a:xfrm>
      </p:grpSpPr>
      <p:sp>
        <p:nvSpPr>
          <p:cNvPr id="17" name="Google Shape;17;p27"/>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Arial"/>
              <a:buNone/>
              <a:defRPr sz="7200" cap="none">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7"/>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9" name="Google Shape;19;p27"/>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7"/>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7"/>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22" name="Google Shape;22;p27"/>
          <p:cNvGrpSpPr/>
          <p:nvPr/>
        </p:nvGrpSpPr>
        <p:grpSpPr>
          <a:xfrm>
            <a:off x="752858" y="744469"/>
            <a:ext cx="10674117" cy="5349671"/>
            <a:chOff x="752858" y="744469"/>
            <a:chExt cx="10674117" cy="5349671"/>
          </a:xfrm>
        </p:grpSpPr>
        <p:sp>
          <p:nvSpPr>
            <p:cNvPr id="23" name="Google Shape;23;p27"/>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4" name="Google Shape;24;p27"/>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3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8"/>
          <p:cNvSpPr txBox="1"/>
          <p:nvPr>
            <p:ph idx="1" type="body"/>
          </p:nvPr>
        </p:nvSpPr>
        <p:spPr>
          <a:xfrm rot="5400000">
            <a:off x="4386262" y="-719138"/>
            <a:ext cx="3571875"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4" name="Google Shape;84;p3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39"/>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9"/>
          <p:cNvSpPr txBox="1"/>
          <p:nvPr>
            <p:ph idx="1" type="body"/>
          </p:nvPr>
        </p:nvSpPr>
        <p:spPr>
          <a:xfrm rot="5400000">
            <a:off x="2839798" y="-844042"/>
            <a:ext cx="5243244" cy="8179641"/>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90" name="Google Shape;90;p39"/>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9"/>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9"/>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100" name="Shape 100"/>
        <p:cNvGrpSpPr/>
        <p:nvPr/>
      </p:nvGrpSpPr>
      <p:grpSpPr>
        <a:xfrm>
          <a:off x="0" y="0"/>
          <a:ext cx="0" cy="0"/>
          <a:chOff x="0" y="0"/>
          <a:chExt cx="0" cy="0"/>
        </a:xfrm>
      </p:grpSpPr>
      <p:sp>
        <p:nvSpPr>
          <p:cNvPr id="101" name="Google Shape;101;p31"/>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Arial"/>
              <a:buNone/>
              <a:defRPr sz="7200" cap="none">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1"/>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103" name="Google Shape;103;p31"/>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31"/>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31"/>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6" name="Google Shape;106;p31"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4" name="Shape 114"/>
        <p:cNvGrpSpPr/>
        <p:nvPr/>
      </p:nvGrpSpPr>
      <p:grpSpPr>
        <a:xfrm>
          <a:off x="0" y="0"/>
          <a:ext cx="0" cy="0"/>
          <a:chOff x="0" y="0"/>
          <a:chExt cx="0" cy="0"/>
        </a:xfrm>
      </p:grpSpPr>
      <p:sp>
        <p:nvSpPr>
          <p:cNvPr id="115" name="Google Shape;115;ge66393f428_0_12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ge66393f428_0_124"/>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117" name="Google Shape;117;ge66393f428_0_124"/>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ge66393f428_0_124"/>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ge66393f428_0_124"/>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120" name="Shape 120"/>
        <p:cNvGrpSpPr/>
        <p:nvPr/>
      </p:nvGrpSpPr>
      <p:grpSpPr>
        <a:xfrm>
          <a:off x="0" y="0"/>
          <a:ext cx="0" cy="0"/>
          <a:chOff x="0" y="0"/>
          <a:chExt cx="0" cy="0"/>
        </a:xfrm>
      </p:grpSpPr>
      <p:sp>
        <p:nvSpPr>
          <p:cNvPr id="121" name="Google Shape;121;ge66393f428_0_130"/>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ge66393f428_0_130"/>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123" name="Google Shape;123;ge66393f428_0_130"/>
          <p:cNvSpPr txBox="1"/>
          <p:nvPr>
            <p:ph idx="10" type="dt"/>
          </p:nvPr>
        </p:nvSpPr>
        <p:spPr>
          <a:xfrm>
            <a:off x="738908" y="6453386"/>
            <a:ext cx="16224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ge66393f428_0_130"/>
          <p:cNvSpPr txBox="1"/>
          <p:nvPr>
            <p:ph idx="11" type="ftr"/>
          </p:nvPr>
        </p:nvSpPr>
        <p:spPr>
          <a:xfrm>
            <a:off x="2584312" y="6453386"/>
            <a:ext cx="7023300" cy="404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ge66393f428_0_130"/>
          <p:cNvSpPr txBox="1"/>
          <p:nvPr>
            <p:ph idx="12" type="sldNum"/>
          </p:nvPr>
        </p:nvSpPr>
        <p:spPr>
          <a:xfrm>
            <a:off x="9830683"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26" name="Google Shape;126;ge66393f428_0_130"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127" name="Shape 127"/>
        <p:cNvGrpSpPr/>
        <p:nvPr/>
      </p:nvGrpSpPr>
      <p:grpSpPr>
        <a:xfrm>
          <a:off x="0" y="0"/>
          <a:ext cx="0" cy="0"/>
          <a:chOff x="0" y="0"/>
          <a:chExt cx="0" cy="0"/>
        </a:xfrm>
      </p:grpSpPr>
      <p:sp>
        <p:nvSpPr>
          <p:cNvPr id="128" name="Google Shape;128;ge66393f428_0_115"/>
          <p:cNvSpPr txBox="1"/>
          <p:nvPr>
            <p:ph type="ctrTitle"/>
          </p:nvPr>
        </p:nvSpPr>
        <p:spPr>
          <a:xfrm>
            <a:off x="1915128" y="1788454"/>
            <a:ext cx="8361300" cy="2098200"/>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ge66393f428_0_115"/>
          <p:cNvSpPr txBox="1"/>
          <p:nvPr>
            <p:ph idx="1" type="subTitle"/>
          </p:nvPr>
        </p:nvSpPr>
        <p:spPr>
          <a:xfrm>
            <a:off x="2679906" y="3956279"/>
            <a:ext cx="6831600" cy="1086300"/>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30" name="Google Shape;130;ge66393f428_0_115"/>
          <p:cNvSpPr txBox="1"/>
          <p:nvPr>
            <p:ph idx="10" type="dt"/>
          </p:nvPr>
        </p:nvSpPr>
        <p:spPr>
          <a:xfrm>
            <a:off x="752858" y="6453386"/>
            <a:ext cx="16080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ge66393f428_0_115"/>
          <p:cNvSpPr txBox="1"/>
          <p:nvPr>
            <p:ph idx="11" type="ftr"/>
          </p:nvPr>
        </p:nvSpPr>
        <p:spPr>
          <a:xfrm>
            <a:off x="2584054" y="6453386"/>
            <a:ext cx="7023300" cy="404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ge66393f428_0_115"/>
          <p:cNvSpPr txBox="1"/>
          <p:nvPr>
            <p:ph idx="12" type="sldNum"/>
          </p:nvPr>
        </p:nvSpPr>
        <p:spPr>
          <a:xfrm>
            <a:off x="9830683"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grpSp>
        <p:nvGrpSpPr>
          <p:cNvPr id="133" name="Google Shape;133;ge66393f428_0_115"/>
          <p:cNvGrpSpPr/>
          <p:nvPr/>
        </p:nvGrpSpPr>
        <p:grpSpPr>
          <a:xfrm>
            <a:off x="752846" y="744457"/>
            <a:ext cx="10674141" cy="5349695"/>
            <a:chOff x="752846" y="744457"/>
            <a:chExt cx="10674141" cy="5349695"/>
          </a:xfrm>
        </p:grpSpPr>
        <p:sp>
          <p:nvSpPr>
            <p:cNvPr id="134" name="Google Shape;134;ge66393f428_0_115"/>
            <p:cNvSpPr/>
            <p:nvPr/>
          </p:nvSpPr>
          <p:spPr>
            <a:xfrm>
              <a:off x="8151962" y="1685652"/>
              <a:ext cx="3275025" cy="4408500"/>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135" name="Google Shape;135;ge66393f428_0_115"/>
            <p:cNvSpPr/>
            <p:nvPr/>
          </p:nvSpPr>
          <p:spPr>
            <a:xfrm rot="10800000">
              <a:off x="752846" y="744457"/>
              <a:ext cx="3275680" cy="4408500"/>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6" name="Shape 136"/>
        <p:cNvGrpSpPr/>
        <p:nvPr/>
      </p:nvGrpSpPr>
      <p:grpSpPr>
        <a:xfrm>
          <a:off x="0" y="0"/>
          <a:ext cx="0" cy="0"/>
          <a:chOff x="0" y="0"/>
          <a:chExt cx="0" cy="0"/>
        </a:xfrm>
      </p:grpSpPr>
      <p:sp>
        <p:nvSpPr>
          <p:cNvPr id="137" name="Google Shape;137;ge66393f428_0_13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ge66393f428_0_137"/>
          <p:cNvSpPr txBox="1"/>
          <p:nvPr>
            <p:ph idx="1" type="body"/>
          </p:nvPr>
        </p:nvSpPr>
        <p:spPr>
          <a:xfrm>
            <a:off x="1371600" y="2285999"/>
            <a:ext cx="4447800" cy="358140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139" name="Google Shape;139;ge66393f428_0_137"/>
          <p:cNvSpPr txBox="1"/>
          <p:nvPr>
            <p:ph idx="2" type="body"/>
          </p:nvPr>
        </p:nvSpPr>
        <p:spPr>
          <a:xfrm>
            <a:off x="6525403" y="2285999"/>
            <a:ext cx="4447800" cy="358140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140" name="Google Shape;140;ge66393f428_0_137"/>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ge66393f428_0_137"/>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ge66393f428_0_137"/>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3" name="Shape 143"/>
        <p:cNvGrpSpPr/>
        <p:nvPr/>
      </p:nvGrpSpPr>
      <p:grpSpPr>
        <a:xfrm>
          <a:off x="0" y="0"/>
          <a:ext cx="0" cy="0"/>
          <a:chOff x="0" y="0"/>
          <a:chExt cx="0" cy="0"/>
        </a:xfrm>
      </p:grpSpPr>
      <p:sp>
        <p:nvSpPr>
          <p:cNvPr id="144" name="Google Shape;144;ge66393f428_0_14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ge66393f428_0_144"/>
          <p:cNvSpPr txBox="1"/>
          <p:nvPr>
            <p:ph idx="1" type="body"/>
          </p:nvPr>
        </p:nvSpPr>
        <p:spPr>
          <a:xfrm>
            <a:off x="1371600" y="2340864"/>
            <a:ext cx="4443900" cy="823800"/>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146" name="Google Shape;146;ge66393f428_0_144"/>
          <p:cNvSpPr txBox="1"/>
          <p:nvPr>
            <p:ph idx="2" type="body"/>
          </p:nvPr>
        </p:nvSpPr>
        <p:spPr>
          <a:xfrm>
            <a:off x="1371600" y="3305207"/>
            <a:ext cx="4443900" cy="256230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147" name="Google Shape;147;ge66393f428_0_144"/>
          <p:cNvSpPr txBox="1"/>
          <p:nvPr>
            <p:ph idx="3" type="body"/>
          </p:nvPr>
        </p:nvSpPr>
        <p:spPr>
          <a:xfrm>
            <a:off x="6525014" y="2340864"/>
            <a:ext cx="4443900" cy="823800"/>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148" name="Google Shape;148;ge66393f428_0_144"/>
          <p:cNvSpPr txBox="1"/>
          <p:nvPr>
            <p:ph idx="4" type="body"/>
          </p:nvPr>
        </p:nvSpPr>
        <p:spPr>
          <a:xfrm>
            <a:off x="6525014" y="3305207"/>
            <a:ext cx="4443900" cy="256230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149" name="Google Shape;149;ge66393f428_0_144"/>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ge66393f428_0_144"/>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ge66393f428_0_144"/>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2" name="Shape 152"/>
        <p:cNvGrpSpPr/>
        <p:nvPr/>
      </p:nvGrpSpPr>
      <p:grpSpPr>
        <a:xfrm>
          <a:off x="0" y="0"/>
          <a:ext cx="0" cy="0"/>
          <a:chOff x="0" y="0"/>
          <a:chExt cx="0" cy="0"/>
        </a:xfrm>
      </p:grpSpPr>
      <p:sp>
        <p:nvSpPr>
          <p:cNvPr id="153" name="Google Shape;153;ge66393f428_0_15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ge66393f428_0_153"/>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ge66393f428_0_153"/>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ge66393f428_0_153"/>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ge66393f428_0_158"/>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ge66393f428_0_158"/>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ge66393f428_0_158"/>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8"/>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28" name="Google Shape;28;p2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61" name="Shape 161"/>
        <p:cNvGrpSpPr/>
        <p:nvPr/>
      </p:nvGrpSpPr>
      <p:grpSpPr>
        <a:xfrm>
          <a:off x="0" y="0"/>
          <a:ext cx="0" cy="0"/>
          <a:chOff x="0" y="0"/>
          <a:chExt cx="0" cy="0"/>
        </a:xfrm>
      </p:grpSpPr>
      <p:sp>
        <p:nvSpPr>
          <p:cNvPr id="162" name="Google Shape;162;ge66393f428_0_162" title="Background Shape"/>
          <p:cNvSpPr/>
          <p:nvPr/>
        </p:nvSpPr>
        <p:spPr>
          <a:xfrm>
            <a:off x="0" y="376"/>
            <a:ext cx="5303400" cy="685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ge66393f428_0_162"/>
          <p:cNvSpPr txBox="1"/>
          <p:nvPr>
            <p:ph type="title"/>
          </p:nvPr>
        </p:nvSpPr>
        <p:spPr>
          <a:xfrm>
            <a:off x="723900" y="685800"/>
            <a:ext cx="3855600" cy="2157900"/>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ge66393f428_0_162"/>
          <p:cNvSpPr txBox="1"/>
          <p:nvPr>
            <p:ph idx="1" type="body"/>
          </p:nvPr>
        </p:nvSpPr>
        <p:spPr>
          <a:xfrm>
            <a:off x="6256020" y="685801"/>
            <a:ext cx="5212200" cy="517530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165" name="Google Shape;165;ge66393f428_0_162"/>
          <p:cNvSpPr txBox="1"/>
          <p:nvPr>
            <p:ph idx="2" type="body"/>
          </p:nvPr>
        </p:nvSpPr>
        <p:spPr>
          <a:xfrm>
            <a:off x="723900" y="2856344"/>
            <a:ext cx="3855600" cy="3011100"/>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166" name="Google Shape;166;ge66393f428_0_162"/>
          <p:cNvSpPr txBox="1"/>
          <p:nvPr>
            <p:ph idx="10" type="dt"/>
          </p:nvPr>
        </p:nvSpPr>
        <p:spPr>
          <a:xfrm>
            <a:off x="72390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ge66393f428_0_162"/>
          <p:cNvSpPr txBox="1"/>
          <p:nvPr>
            <p:ph idx="11" type="ftr"/>
          </p:nvPr>
        </p:nvSpPr>
        <p:spPr>
          <a:xfrm>
            <a:off x="2205945" y="6453386"/>
            <a:ext cx="23736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ge66393f428_0_162"/>
          <p:cNvSpPr txBox="1"/>
          <p:nvPr>
            <p:ph idx="12" type="sldNum"/>
          </p:nvPr>
        </p:nvSpPr>
        <p:spPr>
          <a:xfrm>
            <a:off x="9883140"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69" name="Google Shape;169;ge66393f428_0_162"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70" name="Shape 170"/>
        <p:cNvGrpSpPr/>
        <p:nvPr/>
      </p:nvGrpSpPr>
      <p:grpSpPr>
        <a:xfrm>
          <a:off x="0" y="0"/>
          <a:ext cx="0" cy="0"/>
          <a:chOff x="0" y="0"/>
          <a:chExt cx="0" cy="0"/>
        </a:xfrm>
      </p:grpSpPr>
      <p:sp>
        <p:nvSpPr>
          <p:cNvPr id="171" name="Google Shape;171;ge66393f428_0_171" title="Background Shape"/>
          <p:cNvSpPr/>
          <p:nvPr/>
        </p:nvSpPr>
        <p:spPr>
          <a:xfrm>
            <a:off x="0" y="376"/>
            <a:ext cx="5303400" cy="685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e66393f428_0_171"/>
          <p:cNvSpPr txBox="1"/>
          <p:nvPr>
            <p:ph type="title"/>
          </p:nvPr>
        </p:nvSpPr>
        <p:spPr>
          <a:xfrm>
            <a:off x="723900" y="685800"/>
            <a:ext cx="3855600" cy="2157900"/>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Libre Franklin"/>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ge66393f428_0_171"/>
          <p:cNvSpPr/>
          <p:nvPr>
            <p:ph idx="2" type="pic"/>
          </p:nvPr>
        </p:nvSpPr>
        <p:spPr>
          <a:xfrm>
            <a:off x="5532120" y="0"/>
            <a:ext cx="6660000" cy="6858000"/>
          </a:xfrm>
          <a:prstGeom prst="rect">
            <a:avLst/>
          </a:prstGeom>
          <a:noFill/>
          <a:ln>
            <a:noFill/>
          </a:ln>
        </p:spPr>
      </p:sp>
      <p:sp>
        <p:nvSpPr>
          <p:cNvPr id="174" name="Google Shape;174;ge66393f428_0_171"/>
          <p:cNvSpPr txBox="1"/>
          <p:nvPr>
            <p:ph idx="1" type="body"/>
          </p:nvPr>
        </p:nvSpPr>
        <p:spPr>
          <a:xfrm>
            <a:off x="723900" y="2855968"/>
            <a:ext cx="3855600" cy="3011400"/>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175" name="Google Shape;175;ge66393f428_0_171"/>
          <p:cNvSpPr txBox="1"/>
          <p:nvPr>
            <p:ph idx="10" type="dt"/>
          </p:nvPr>
        </p:nvSpPr>
        <p:spPr>
          <a:xfrm>
            <a:off x="72390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ge66393f428_0_171"/>
          <p:cNvSpPr txBox="1"/>
          <p:nvPr>
            <p:ph idx="11" type="ftr"/>
          </p:nvPr>
        </p:nvSpPr>
        <p:spPr>
          <a:xfrm>
            <a:off x="2205945" y="6453386"/>
            <a:ext cx="23736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ge66393f428_0_171"/>
          <p:cNvSpPr txBox="1"/>
          <p:nvPr>
            <p:ph idx="12" type="sldNum"/>
          </p:nvPr>
        </p:nvSpPr>
        <p:spPr>
          <a:xfrm>
            <a:off x="9883140"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78" name="Google Shape;178;ge66393f428_0_171"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9" name="Shape 179"/>
        <p:cNvGrpSpPr/>
        <p:nvPr/>
      </p:nvGrpSpPr>
      <p:grpSpPr>
        <a:xfrm>
          <a:off x="0" y="0"/>
          <a:ext cx="0" cy="0"/>
          <a:chOff x="0" y="0"/>
          <a:chExt cx="0" cy="0"/>
        </a:xfrm>
      </p:grpSpPr>
      <p:sp>
        <p:nvSpPr>
          <p:cNvPr id="180" name="Google Shape;180;ge66393f428_0_18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1" name="Google Shape;181;ge66393f428_0_180"/>
          <p:cNvSpPr txBox="1"/>
          <p:nvPr>
            <p:ph idx="1" type="body"/>
          </p:nvPr>
        </p:nvSpPr>
        <p:spPr>
          <a:xfrm rot="5400000">
            <a:off x="4386300" y="-719175"/>
            <a:ext cx="3571800"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182" name="Google Shape;182;ge66393f428_0_180"/>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 name="Google Shape;183;ge66393f428_0_180"/>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ge66393f428_0_180"/>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5" name="Shape 185"/>
        <p:cNvGrpSpPr/>
        <p:nvPr/>
      </p:nvGrpSpPr>
      <p:grpSpPr>
        <a:xfrm>
          <a:off x="0" y="0"/>
          <a:ext cx="0" cy="0"/>
          <a:chOff x="0" y="0"/>
          <a:chExt cx="0" cy="0"/>
        </a:xfrm>
      </p:grpSpPr>
      <p:sp>
        <p:nvSpPr>
          <p:cNvPr id="186" name="Google Shape;186;ge66393f428_0_186"/>
          <p:cNvSpPr txBox="1"/>
          <p:nvPr>
            <p:ph type="title"/>
          </p:nvPr>
        </p:nvSpPr>
        <p:spPr>
          <a:xfrm rot="5400000">
            <a:off x="7757927" y="2462856"/>
            <a:ext cx="5243100" cy="15657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ge66393f428_0_186"/>
          <p:cNvSpPr txBox="1"/>
          <p:nvPr>
            <p:ph idx="1" type="body"/>
          </p:nvPr>
        </p:nvSpPr>
        <p:spPr>
          <a:xfrm rot="5400000">
            <a:off x="2839941" y="-844044"/>
            <a:ext cx="5243100" cy="81795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188" name="Google Shape;188;ge66393f428_0_186"/>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ge66393f428_0_186"/>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0" name="Google Shape;190;ge66393f428_0_186"/>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31" name="Shape 31"/>
        <p:cNvGrpSpPr/>
        <p:nvPr/>
      </p:nvGrpSpPr>
      <p:grpSpPr>
        <a:xfrm>
          <a:off x="0" y="0"/>
          <a:ext cx="0" cy="0"/>
          <a:chOff x="0" y="0"/>
          <a:chExt cx="0" cy="0"/>
        </a:xfrm>
      </p:grpSpPr>
      <p:sp>
        <p:nvSpPr>
          <p:cNvPr id="32" name="Google Shape;32;p30"/>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Arial"/>
              <a:buNone/>
              <a:defRPr sz="7200" cap="none">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0"/>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34" name="Google Shape;34;p30"/>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0"/>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0"/>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30"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3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Arial"/>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2"/>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1" name="Google Shape;41;p32"/>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2" name="Google Shape;42;p32"/>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2"/>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3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Arial"/>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3"/>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8" name="Google Shape;48;p33"/>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9" name="Google Shape;49;p33"/>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50" name="Google Shape;50;p33"/>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51" name="Google Shape;51;p33"/>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3"/>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3"/>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3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4"/>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4"/>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4"/>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3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3" name="Shape 63"/>
        <p:cNvGrpSpPr/>
        <p:nvPr/>
      </p:nvGrpSpPr>
      <p:grpSpPr>
        <a:xfrm>
          <a:off x="0" y="0"/>
          <a:ext cx="0" cy="0"/>
          <a:chOff x="0" y="0"/>
          <a:chExt cx="0" cy="0"/>
        </a:xfrm>
      </p:grpSpPr>
      <p:sp>
        <p:nvSpPr>
          <p:cNvPr id="64" name="Google Shape;64;p36"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6"/>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Arial"/>
              <a:buNone/>
              <a:defRPr sz="48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6"/>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67" name="Google Shape;67;p36"/>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68" name="Google Shape;68;p36"/>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6"/>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6"/>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36"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2" name="Shape 72"/>
        <p:cNvGrpSpPr/>
        <p:nvPr/>
      </p:nvGrpSpPr>
      <p:grpSpPr>
        <a:xfrm>
          <a:off x="0" y="0"/>
          <a:ext cx="0" cy="0"/>
          <a:chOff x="0" y="0"/>
          <a:chExt cx="0" cy="0"/>
        </a:xfrm>
      </p:grpSpPr>
      <p:sp>
        <p:nvSpPr>
          <p:cNvPr id="73" name="Google Shape;73;p37"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7"/>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Arial"/>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7"/>
          <p:cNvSpPr/>
          <p:nvPr>
            <p:ph idx="2" type="pic"/>
          </p:nvPr>
        </p:nvSpPr>
        <p:spPr>
          <a:xfrm>
            <a:off x="5532120" y="0"/>
            <a:ext cx="6659880" cy="6857999"/>
          </a:xfrm>
          <a:prstGeom prst="rect">
            <a:avLst/>
          </a:prstGeom>
          <a:noFill/>
          <a:ln>
            <a:noFill/>
          </a:ln>
        </p:spPr>
      </p:sp>
      <p:sp>
        <p:nvSpPr>
          <p:cNvPr id="76" name="Google Shape;76;p37"/>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7" name="Google Shape;77;p37"/>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7"/>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7"/>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37"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1.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6"/>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1pPr>
            <a:lvl2pPr indent="-355600" lvl="1" marL="914400" marR="0" rtl="0" algn="l">
              <a:lnSpc>
                <a:spcPct val="94000"/>
              </a:lnSpc>
              <a:spcBef>
                <a:spcPts val="500"/>
              </a:spcBef>
              <a:spcAft>
                <a:spcPts val="0"/>
              </a:spcAft>
              <a:buClr>
                <a:schemeClr val="dk2"/>
              </a:buClr>
              <a:buSzPts val="2000"/>
              <a:buFont typeface="Arial"/>
              <a:buChar char="–"/>
              <a:defRPr b="0" i="1" sz="2000" u="none" cap="none" strike="noStrike">
                <a:solidFill>
                  <a:schemeClr val="dk2"/>
                </a:solidFill>
                <a:latin typeface="Arial"/>
                <a:ea typeface="Arial"/>
                <a:cs typeface="Arial"/>
                <a:sym typeface="Arial"/>
              </a:defRPr>
            </a:lvl2pPr>
            <a:lvl3pPr indent="-342900" lvl="2" marL="1371600" marR="0" rtl="0" algn="l">
              <a:lnSpc>
                <a:spcPct val="94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3pPr>
            <a:lvl4pPr indent="-342900" lvl="3" marL="1828800" marR="0" rtl="0" algn="l">
              <a:lnSpc>
                <a:spcPct val="94000"/>
              </a:lnSpc>
              <a:spcBef>
                <a:spcPts val="500"/>
              </a:spcBef>
              <a:spcAft>
                <a:spcPts val="0"/>
              </a:spcAft>
              <a:buClr>
                <a:schemeClr val="dk2"/>
              </a:buClr>
              <a:buSzPts val="1800"/>
              <a:buFont typeface="Arial"/>
              <a:buChar char="–"/>
              <a:defRPr b="0" i="1" sz="1800" u="none" cap="none" strike="noStrike">
                <a:solidFill>
                  <a:schemeClr val="dk2"/>
                </a:solidFill>
                <a:latin typeface="Arial"/>
                <a:ea typeface="Arial"/>
                <a:cs typeface="Arial"/>
                <a:sym typeface="Arial"/>
              </a:defRPr>
            </a:lvl4pPr>
            <a:lvl5pPr indent="-330200" lvl="4" marL="2286000" marR="0" rtl="0" algn="l">
              <a:lnSpc>
                <a:spcPct val="94000"/>
              </a:lnSpc>
              <a:spcBef>
                <a:spcPts val="50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5pPr>
            <a:lvl6pPr indent="-330200" lvl="5" marL="2743200" marR="0" rtl="0" algn="l">
              <a:lnSpc>
                <a:spcPct val="94000"/>
              </a:lnSpc>
              <a:spcBef>
                <a:spcPts val="500"/>
              </a:spcBef>
              <a:spcAft>
                <a:spcPts val="0"/>
              </a:spcAft>
              <a:buClr>
                <a:schemeClr val="dk2"/>
              </a:buClr>
              <a:buSzPts val="1600"/>
              <a:buFont typeface="Arial"/>
              <a:buChar char="–"/>
              <a:defRPr b="0" i="1" sz="1600" u="none" cap="none" strike="noStrike">
                <a:solidFill>
                  <a:schemeClr val="dk2"/>
                </a:solidFill>
                <a:latin typeface="Arial"/>
                <a:ea typeface="Arial"/>
                <a:cs typeface="Arial"/>
                <a:sym typeface="Arial"/>
              </a:defRPr>
            </a:lvl6pPr>
            <a:lvl7pPr indent="-317500" lvl="6" marL="3200400" marR="0" rtl="0" algn="l">
              <a:lnSpc>
                <a:spcPct val="94000"/>
              </a:lnSpc>
              <a:spcBef>
                <a:spcPts val="5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94000"/>
              </a:lnSpc>
              <a:spcBef>
                <a:spcPts val="500"/>
              </a:spcBef>
              <a:spcAft>
                <a:spcPts val="0"/>
              </a:spcAft>
              <a:buClr>
                <a:schemeClr val="dk2"/>
              </a:buClr>
              <a:buSzPts val="1400"/>
              <a:buFont typeface="Arial"/>
              <a:buChar char="–"/>
              <a:defRPr b="0" i="1" sz="1400" u="none" cap="none" strike="noStrike">
                <a:solidFill>
                  <a:schemeClr val="dk2"/>
                </a:solidFill>
                <a:latin typeface="Arial"/>
                <a:ea typeface="Arial"/>
                <a:cs typeface="Arial"/>
                <a:sym typeface="Arial"/>
              </a:defRPr>
            </a:lvl8pPr>
            <a:lvl9pPr indent="-317500" lvl="8" marL="4114800" marR="0" rtl="0" algn="l">
              <a:lnSpc>
                <a:spcPct val="94000"/>
              </a:lnSpc>
              <a:spcBef>
                <a:spcPts val="500"/>
              </a:spcBef>
              <a:spcAft>
                <a:spcPts val="2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2" name="Google Shape;12;p26"/>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26"/>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2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6"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3" name="Shape 93"/>
        <p:cNvGrpSpPr/>
        <p:nvPr/>
      </p:nvGrpSpPr>
      <p:grpSpPr>
        <a:xfrm>
          <a:off x="0" y="0"/>
          <a:ext cx="0" cy="0"/>
          <a:chOff x="0" y="0"/>
          <a:chExt cx="0" cy="0"/>
        </a:xfrm>
      </p:grpSpPr>
      <p:sp>
        <p:nvSpPr>
          <p:cNvPr id="94" name="Google Shape;94;p2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lt2"/>
              </a:buClr>
              <a:buSzPts val="4400"/>
              <a:buFont typeface="Arial"/>
              <a:buNone/>
              <a:defRPr b="0" i="0" sz="44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5" name="Google Shape;95;p29"/>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lt2"/>
              </a:buClr>
              <a:buSzPts val="2000"/>
              <a:buFont typeface="Arial"/>
              <a:buChar char="■"/>
              <a:defRPr b="0" i="0" sz="2000" u="none" cap="none" strike="noStrike">
                <a:solidFill>
                  <a:schemeClr val="lt2"/>
                </a:solidFill>
                <a:latin typeface="Arial"/>
                <a:ea typeface="Arial"/>
                <a:cs typeface="Arial"/>
                <a:sym typeface="Arial"/>
              </a:defRPr>
            </a:lvl1pPr>
            <a:lvl2pPr indent="-355600" lvl="1" marL="914400" marR="0" rtl="0" algn="l">
              <a:lnSpc>
                <a:spcPct val="94000"/>
              </a:lnSpc>
              <a:spcBef>
                <a:spcPts val="500"/>
              </a:spcBef>
              <a:spcAft>
                <a:spcPts val="0"/>
              </a:spcAft>
              <a:buClr>
                <a:schemeClr val="lt2"/>
              </a:buClr>
              <a:buSzPts val="2000"/>
              <a:buFont typeface="Arial"/>
              <a:buChar char="–"/>
              <a:defRPr b="0" i="1" sz="2000" u="none" cap="none" strike="noStrike">
                <a:solidFill>
                  <a:schemeClr val="lt2"/>
                </a:solidFill>
                <a:latin typeface="Arial"/>
                <a:ea typeface="Arial"/>
                <a:cs typeface="Arial"/>
                <a:sym typeface="Arial"/>
              </a:defRPr>
            </a:lvl2pPr>
            <a:lvl3pPr indent="-342900" lvl="2" marL="1371600" marR="0" rtl="0" algn="l">
              <a:lnSpc>
                <a:spcPct val="94000"/>
              </a:lnSpc>
              <a:spcBef>
                <a:spcPts val="50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3pPr>
            <a:lvl4pPr indent="-342900" lvl="3" marL="1828800" marR="0" rtl="0" algn="l">
              <a:lnSpc>
                <a:spcPct val="94000"/>
              </a:lnSpc>
              <a:spcBef>
                <a:spcPts val="500"/>
              </a:spcBef>
              <a:spcAft>
                <a:spcPts val="0"/>
              </a:spcAft>
              <a:buClr>
                <a:schemeClr val="lt2"/>
              </a:buClr>
              <a:buSzPts val="1800"/>
              <a:buFont typeface="Arial"/>
              <a:buChar char="–"/>
              <a:defRPr b="0" i="1" sz="1800" u="none" cap="none" strike="noStrike">
                <a:solidFill>
                  <a:schemeClr val="lt2"/>
                </a:solidFill>
                <a:latin typeface="Arial"/>
                <a:ea typeface="Arial"/>
                <a:cs typeface="Arial"/>
                <a:sym typeface="Arial"/>
              </a:defRPr>
            </a:lvl4pPr>
            <a:lvl5pPr indent="-330200" lvl="4" marL="2286000" marR="0" rtl="0" algn="l">
              <a:lnSpc>
                <a:spcPct val="94000"/>
              </a:lnSpc>
              <a:spcBef>
                <a:spcPts val="500"/>
              </a:spcBef>
              <a:spcAft>
                <a:spcPts val="0"/>
              </a:spcAft>
              <a:buClr>
                <a:schemeClr val="lt2"/>
              </a:buClr>
              <a:buSzPts val="1600"/>
              <a:buFont typeface="Arial"/>
              <a:buChar char="■"/>
              <a:defRPr b="0" i="0" sz="1600" u="none" cap="none" strike="noStrike">
                <a:solidFill>
                  <a:schemeClr val="lt2"/>
                </a:solidFill>
                <a:latin typeface="Arial"/>
                <a:ea typeface="Arial"/>
                <a:cs typeface="Arial"/>
                <a:sym typeface="Arial"/>
              </a:defRPr>
            </a:lvl5pPr>
            <a:lvl6pPr indent="-330200" lvl="5" marL="2743200" marR="0" rtl="0" algn="l">
              <a:lnSpc>
                <a:spcPct val="94000"/>
              </a:lnSpc>
              <a:spcBef>
                <a:spcPts val="500"/>
              </a:spcBef>
              <a:spcAft>
                <a:spcPts val="0"/>
              </a:spcAft>
              <a:buClr>
                <a:schemeClr val="lt2"/>
              </a:buClr>
              <a:buSzPts val="1600"/>
              <a:buFont typeface="Arial"/>
              <a:buChar char="–"/>
              <a:defRPr b="0" i="1" sz="1600" u="none" cap="none" strike="noStrike">
                <a:solidFill>
                  <a:schemeClr val="lt2"/>
                </a:solidFill>
                <a:latin typeface="Arial"/>
                <a:ea typeface="Arial"/>
                <a:cs typeface="Arial"/>
                <a:sym typeface="Arial"/>
              </a:defRPr>
            </a:lvl6pPr>
            <a:lvl7pPr indent="-317500" lvl="6" marL="3200400" marR="0" rtl="0" algn="l">
              <a:lnSpc>
                <a:spcPct val="94000"/>
              </a:lnSpc>
              <a:spcBef>
                <a:spcPts val="5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94000"/>
              </a:lnSpc>
              <a:spcBef>
                <a:spcPts val="500"/>
              </a:spcBef>
              <a:spcAft>
                <a:spcPts val="0"/>
              </a:spcAft>
              <a:buClr>
                <a:schemeClr val="lt2"/>
              </a:buClr>
              <a:buSzPts val="1400"/>
              <a:buFont typeface="Arial"/>
              <a:buChar char="–"/>
              <a:defRPr b="0" i="1" sz="1400" u="none" cap="none" strike="noStrike">
                <a:solidFill>
                  <a:schemeClr val="lt2"/>
                </a:solidFill>
                <a:latin typeface="Arial"/>
                <a:ea typeface="Arial"/>
                <a:cs typeface="Arial"/>
                <a:sym typeface="Arial"/>
              </a:defRPr>
            </a:lvl8pPr>
            <a:lvl9pPr indent="-317500" lvl="8" marL="4114800" marR="0" rtl="0" algn="l">
              <a:lnSpc>
                <a:spcPct val="94000"/>
              </a:lnSpc>
              <a:spcBef>
                <a:spcPts val="500"/>
              </a:spcBef>
              <a:spcAft>
                <a:spcPts val="20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96" name="Google Shape;96;p29"/>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97" name="Google Shape;97;p29"/>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98" name="Google Shape;98;p29"/>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29" title="Side bar"/>
          <p:cNvSpPr/>
          <p:nvPr/>
        </p:nvSpPr>
        <p:spPr>
          <a:xfrm>
            <a:off x="478095" y="376"/>
            <a:ext cx="2286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7" name="Shape 107"/>
        <p:cNvGrpSpPr/>
        <p:nvPr/>
      </p:nvGrpSpPr>
      <p:grpSpPr>
        <a:xfrm>
          <a:off x="0" y="0"/>
          <a:ext cx="0" cy="0"/>
          <a:chOff x="0" y="0"/>
          <a:chExt cx="0" cy="0"/>
        </a:xfrm>
      </p:grpSpPr>
      <p:sp>
        <p:nvSpPr>
          <p:cNvPr id="108" name="Google Shape;108;ge66393f428_0_10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9" name="Google Shape;109;ge66393f428_0_108"/>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110" name="Google Shape;110;ge66393f428_0_108"/>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11" name="Google Shape;111;ge66393f428_0_108"/>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12" name="Google Shape;112;ge66393f428_0_108"/>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13" name="Google Shape;113;ge66393f428_0_108"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tnt-summer-academy/Curriculum-2022/blob/main/Week%203/%5BEng3.3%5DReact-Router.md"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0.png"/><Relationship Id="rId5"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6.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8.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3.png"/><Relationship Id="rId4" Type="http://schemas.openxmlformats.org/officeDocument/2006/relationships/image" Target="../media/image20.png"/><Relationship Id="rId5" Type="http://schemas.openxmlformats.org/officeDocument/2006/relationships/image" Target="../media/image22.png"/><Relationship Id="rId6"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s://github.com/tnt-summer-academy/Samples/tree/main/Stretch/router-javascript-demo" TargetMode="External"/><Relationship Id="rId4" Type="http://schemas.openxmlformats.org/officeDocument/2006/relationships/hyperlink" Target="https://github.com/tnt-summer-academy/Samples/tree/main/Stretch/router-javascript-demo-skeleton"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github.com/tnt-summer-academy/Samples/tree/main/Stretch/router-javascript-demo-skeleton" TargetMode="External"/><Relationship Id="rId4" Type="http://schemas.openxmlformats.org/officeDocument/2006/relationships/hyperlink" Target="https://github.com/tnt-summer-academy/Samples/tree/main/Stretch/router-javascript-demo" TargetMode="External"/><Relationship Id="rId5" Type="http://schemas.openxmlformats.org/officeDocument/2006/relationships/hyperlink" Target="https://github.com/tnt-summer-academy/Samples/tree/main/Stretch/router-nav-demo"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hyperlink" Target="https://github.com/tnt-summer-academy/Samples/tree/main/Stretch/router-nav-demo"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hyperlink" Target="https://fakestoreapi.com/docs" TargetMode="External"/><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7.png"/><Relationship Id="rId4" Type="http://schemas.openxmlformats.org/officeDocument/2006/relationships/image" Target="../media/image3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hyperlink" Target="https://picsum.photos"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reactrouter.com/" TargetMode="External"/><Relationship Id="rId4" Type="http://schemas.openxmlformats.org/officeDocument/2006/relationships/hyperlink" Target="https://v5.reactrouter.com/web/guides/quick-start" TargetMode="External"/><Relationship Id="rId5" Type="http://schemas.openxmlformats.org/officeDocument/2006/relationships/hyperlink" Target="https://fakestoreapi.com/docs" TargetMode="External"/><Relationship Id="rId6" Type="http://schemas.openxmlformats.org/officeDocument/2006/relationships/hyperlink" Target="https://www.youtube.com/watch?v=Law7wfdg_ls&amp;t=1032s" TargetMode="External"/><Relationship Id="rId7" Type="http://schemas.openxmlformats.org/officeDocument/2006/relationships/hyperlink" Target="https://www.youtube.com/watch?time_continue=63&amp;v=cKnc8gXn80Q&amp;feature=emb_log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2.png"/><Relationship Id="rId7" Type="http://schemas.openxmlformats.org/officeDocument/2006/relationships/image" Target="../media/image1.png"/><Relationship Id="rId8"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
          <p:cNvSpPr txBox="1"/>
          <p:nvPr>
            <p:ph type="ctrTitle"/>
          </p:nvPr>
        </p:nvSpPr>
        <p:spPr>
          <a:xfrm>
            <a:off x="1485890" y="1629454"/>
            <a:ext cx="9570600" cy="2098200"/>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Clr>
                <a:schemeClr val="dk2"/>
              </a:buClr>
              <a:buSzPts val="7200"/>
              <a:buFont typeface="Arial"/>
              <a:buNone/>
            </a:pPr>
            <a:r>
              <a:t/>
            </a:r>
            <a:endParaRPr/>
          </a:p>
          <a:p>
            <a:pPr indent="0" lvl="0" marL="0" rtl="0" algn="ctr">
              <a:lnSpc>
                <a:spcPct val="89000"/>
              </a:lnSpc>
              <a:spcBef>
                <a:spcPts val="0"/>
              </a:spcBef>
              <a:spcAft>
                <a:spcPts val="0"/>
              </a:spcAft>
              <a:buClr>
                <a:schemeClr val="dk2"/>
              </a:buClr>
              <a:buSzPts val="7200"/>
              <a:buFont typeface="Arial"/>
              <a:buNone/>
            </a:pPr>
            <a:r>
              <a:t/>
            </a:r>
            <a:endParaRPr/>
          </a:p>
          <a:p>
            <a:pPr indent="0" lvl="0" marL="0" rtl="0" algn="ctr">
              <a:lnSpc>
                <a:spcPct val="89000"/>
              </a:lnSpc>
              <a:spcBef>
                <a:spcPts val="0"/>
              </a:spcBef>
              <a:spcAft>
                <a:spcPts val="0"/>
              </a:spcAft>
              <a:buClr>
                <a:schemeClr val="dk2"/>
              </a:buClr>
              <a:buSzPts val="7200"/>
              <a:buFont typeface="Arial"/>
              <a:buNone/>
            </a:pPr>
            <a:r>
              <a:rPr lang="en-US"/>
              <a:t>REACT ROUTER</a:t>
            </a:r>
            <a:endParaRPr/>
          </a:p>
        </p:txBody>
      </p:sp>
      <p:sp>
        <p:nvSpPr>
          <p:cNvPr id="196" name="Google Shape;196;p1"/>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112000"/>
              </a:lnSpc>
              <a:spcBef>
                <a:spcPts val="0"/>
              </a:spcBef>
              <a:spcAft>
                <a:spcPts val="0"/>
              </a:spcAft>
              <a:buClr>
                <a:schemeClr val="dk2"/>
              </a:buClr>
              <a:buSzPts val="2300"/>
              <a:buNone/>
            </a:pPr>
            <a:r>
              <a:rPr lang="en-US" u="sng">
                <a:solidFill>
                  <a:schemeClr val="hlink"/>
                </a:solidFill>
                <a:hlinkClick r:id="rId3"/>
              </a:rPr>
              <a:t>https://github.com/tnt-summer-academy/Curriculum-2022/blob/main/Week%203/%5BEng3.3%5DReact-Router.md</a:t>
            </a:r>
            <a:r>
              <a:rPr lang="en-US"/>
              <a:t> </a:t>
            </a:r>
            <a:endParaRPr/>
          </a:p>
        </p:txBody>
      </p:sp>
      <p:sp>
        <p:nvSpPr>
          <p:cNvPr id="197" name="Google Shape;197;p1"/>
          <p:cNvSpPr txBox="1"/>
          <p:nvPr/>
        </p:nvSpPr>
        <p:spPr>
          <a:xfrm>
            <a:off x="8122920" y="6294120"/>
            <a:ext cx="330708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Created for Microsoft / TNTs</a:t>
            </a:r>
            <a:endParaRPr b="1" i="0" sz="1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e449be6407_0_16"/>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Arial"/>
              <a:buNone/>
            </a:pPr>
            <a:r>
              <a:rPr lang="en-US"/>
              <a:t>PART 2</a:t>
            </a:r>
            <a:endParaRPr/>
          </a:p>
          <a:p>
            <a:pPr indent="0" lvl="0" marL="0" rtl="0" algn="r">
              <a:lnSpc>
                <a:spcPct val="89000"/>
              </a:lnSpc>
              <a:spcBef>
                <a:spcPts val="0"/>
              </a:spcBef>
              <a:spcAft>
                <a:spcPts val="0"/>
              </a:spcAft>
              <a:buClr>
                <a:schemeClr val="lt2"/>
              </a:buClr>
              <a:buSzPts val="7200"/>
              <a:buFont typeface="Arial"/>
              <a:buNone/>
            </a:pPr>
            <a:r>
              <a:rPr lang="en-US"/>
              <a:t>REACT ROUTER</a:t>
            </a:r>
            <a:endParaRPr/>
          </a:p>
        </p:txBody>
      </p:sp>
      <p:sp>
        <p:nvSpPr>
          <p:cNvPr id="269" name="Google Shape;269;ge449be6407_0_16"/>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
          <p:cNvSpPr txBox="1"/>
          <p:nvPr>
            <p:ph type="title"/>
          </p:nvPr>
        </p:nvSpPr>
        <p:spPr>
          <a:xfrm>
            <a:off x="1371600" y="4572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Arial"/>
              <a:buNone/>
            </a:pPr>
            <a:r>
              <a:rPr lang="en-US"/>
              <a:t>React Router</a:t>
            </a:r>
            <a:endParaRPr/>
          </a:p>
        </p:txBody>
      </p:sp>
      <p:sp>
        <p:nvSpPr>
          <p:cNvPr id="275" name="Google Shape;275;p3"/>
          <p:cNvSpPr txBox="1"/>
          <p:nvPr>
            <p:ph idx="1" type="body"/>
          </p:nvPr>
        </p:nvSpPr>
        <p:spPr>
          <a:xfrm>
            <a:off x="1371600" y="1524000"/>
            <a:ext cx="9601200" cy="3581400"/>
          </a:xfrm>
          <a:prstGeom prst="rect">
            <a:avLst/>
          </a:prstGeom>
          <a:noFill/>
          <a:ln>
            <a:noFill/>
          </a:ln>
        </p:spPr>
        <p:txBody>
          <a:bodyPr anchorCtr="0" anchor="t" bIns="45700" lIns="91425" spcFirstLastPara="1" rIns="91425" wrap="square" tIns="45700">
            <a:noAutofit/>
          </a:bodyPr>
          <a:lstStyle/>
          <a:p>
            <a:pPr indent="-368300" lvl="0" marL="457200" rtl="0" algn="l">
              <a:lnSpc>
                <a:spcPct val="115000"/>
              </a:lnSpc>
              <a:spcBef>
                <a:spcPts val="1200"/>
              </a:spcBef>
              <a:spcAft>
                <a:spcPts val="0"/>
              </a:spcAft>
              <a:buSzPts val="2200"/>
              <a:buChar char="■"/>
            </a:pPr>
            <a:r>
              <a:rPr lang="en-US" sz="2200"/>
              <a:t>React Router is a library that allows you to handle routes in a web app, using static and dynamic routing. </a:t>
            </a:r>
            <a:endParaRPr sz="2200"/>
          </a:p>
          <a:p>
            <a:pPr indent="-368300" lvl="1" marL="914400" rtl="0" algn="l">
              <a:lnSpc>
                <a:spcPct val="115000"/>
              </a:lnSpc>
              <a:spcBef>
                <a:spcPts val="0"/>
              </a:spcBef>
              <a:spcAft>
                <a:spcPts val="0"/>
              </a:spcAft>
              <a:buSzPts val="2200"/>
              <a:buChar char="–"/>
            </a:pPr>
            <a:r>
              <a:rPr lang="en-US" sz="2200"/>
              <a:t>Dynamic routing takes place as the app is rendering on your machine and when routes are known at execution</a:t>
            </a:r>
            <a:endParaRPr sz="2200"/>
          </a:p>
          <a:p>
            <a:pPr indent="-368300" lvl="0" marL="457200" rtl="0" algn="l">
              <a:lnSpc>
                <a:spcPct val="115000"/>
              </a:lnSpc>
              <a:spcBef>
                <a:spcPts val="0"/>
              </a:spcBef>
              <a:spcAft>
                <a:spcPts val="0"/>
              </a:spcAft>
              <a:buSzPts val="2200"/>
              <a:buChar char="■"/>
            </a:pPr>
            <a:r>
              <a:rPr lang="en-US" sz="2200"/>
              <a:t>React Router implements a</a:t>
            </a:r>
            <a:r>
              <a:rPr b="1" lang="en-US" sz="2200"/>
              <a:t> component-based approach to routing</a:t>
            </a:r>
            <a:r>
              <a:rPr lang="en-US" sz="2200"/>
              <a:t>. It provides different routing components according to the needs of the application and platform.</a:t>
            </a:r>
            <a:endParaRPr sz="2200"/>
          </a:p>
          <a:p>
            <a:pPr indent="-368300" lvl="0" marL="457200" rtl="0" algn="l">
              <a:lnSpc>
                <a:spcPct val="115000"/>
              </a:lnSpc>
              <a:spcBef>
                <a:spcPts val="0"/>
              </a:spcBef>
              <a:spcAft>
                <a:spcPts val="0"/>
              </a:spcAft>
              <a:buSzPts val="2200"/>
              <a:buChar char="■"/>
            </a:pPr>
            <a:r>
              <a:rPr lang="en-US" sz="2200"/>
              <a:t>There are three primary categories of components in React Router:</a:t>
            </a:r>
            <a:endParaRPr sz="2200"/>
          </a:p>
          <a:p>
            <a:pPr indent="-368300" lvl="1" marL="914400" rtl="0" algn="l">
              <a:lnSpc>
                <a:spcPct val="115000"/>
              </a:lnSpc>
              <a:spcBef>
                <a:spcPts val="0"/>
              </a:spcBef>
              <a:spcAft>
                <a:spcPts val="0"/>
              </a:spcAft>
              <a:buSzPts val="2200"/>
              <a:buChar char="–"/>
            </a:pPr>
            <a:r>
              <a:rPr lang="en-US" sz="2200"/>
              <a:t>Routers, like &lt;BrowserRouter&gt;, and &lt;HashRouter&gt;</a:t>
            </a:r>
            <a:endParaRPr sz="2200"/>
          </a:p>
          <a:p>
            <a:pPr indent="-368300" lvl="1" marL="914400" rtl="0" algn="l">
              <a:lnSpc>
                <a:spcPct val="115000"/>
              </a:lnSpc>
              <a:spcBef>
                <a:spcPts val="0"/>
              </a:spcBef>
              <a:spcAft>
                <a:spcPts val="0"/>
              </a:spcAft>
              <a:buSzPts val="2200"/>
              <a:buChar char="–"/>
            </a:pPr>
            <a:r>
              <a:rPr lang="en-US" sz="2200"/>
              <a:t>Navigation, like &lt;Link&gt;, &lt;NavLink&gt;, and &lt;Redirect&gt;</a:t>
            </a:r>
            <a:endParaRPr sz="2200"/>
          </a:p>
          <a:p>
            <a:pPr indent="-368300" lvl="1" marL="914400" rtl="0" algn="l">
              <a:lnSpc>
                <a:spcPct val="115000"/>
              </a:lnSpc>
              <a:spcBef>
                <a:spcPts val="0"/>
              </a:spcBef>
              <a:spcAft>
                <a:spcPts val="0"/>
              </a:spcAft>
              <a:buSzPts val="2200"/>
              <a:buChar char="–"/>
            </a:pPr>
            <a:r>
              <a:rPr lang="en-US" sz="2200"/>
              <a:t>Route matchers, like &lt;Route&gt;, and &lt;Switch&gt;</a:t>
            </a:r>
            <a:endParaRPr sz="2200"/>
          </a:p>
          <a:p>
            <a:pPr indent="-368300" lvl="0" marL="457200" rtl="0" algn="l">
              <a:lnSpc>
                <a:spcPct val="115000"/>
              </a:lnSpc>
              <a:spcBef>
                <a:spcPts val="0"/>
              </a:spcBef>
              <a:spcAft>
                <a:spcPts val="0"/>
              </a:spcAft>
              <a:buSzPts val="2200"/>
              <a:buChar char="■"/>
            </a:pPr>
            <a:r>
              <a:rPr lang="en-US" sz="2200"/>
              <a:t>Using a Router is component-based and permits to see the path in the browser, e.g. localhost:3000/about</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e66393f428_0_22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Static versus dynamic routing</a:t>
            </a:r>
            <a:endParaRPr/>
          </a:p>
        </p:txBody>
      </p:sp>
      <p:sp>
        <p:nvSpPr>
          <p:cNvPr id="282" name="Google Shape;282;ge66393f428_0_229"/>
          <p:cNvSpPr txBox="1"/>
          <p:nvPr>
            <p:ph idx="1" type="body"/>
          </p:nvPr>
        </p:nvSpPr>
        <p:spPr>
          <a:xfrm>
            <a:off x="1371600" y="2034250"/>
            <a:ext cx="9601200" cy="4823700"/>
          </a:xfrm>
          <a:prstGeom prst="rect">
            <a:avLst/>
          </a:prstGeom>
          <a:noFill/>
          <a:ln>
            <a:noFill/>
          </a:ln>
        </p:spPr>
        <p:txBody>
          <a:bodyPr anchorCtr="0" anchor="t" bIns="45700" lIns="91425" spcFirstLastPara="1" rIns="91425" wrap="square" tIns="45700">
            <a:normAutofit lnSpcReduction="20000"/>
          </a:bodyPr>
          <a:lstStyle/>
          <a:p>
            <a:pPr indent="-381000" lvl="0" marL="457200" rtl="0" algn="l">
              <a:lnSpc>
                <a:spcPct val="115000"/>
              </a:lnSpc>
              <a:spcBef>
                <a:spcPts val="0"/>
              </a:spcBef>
              <a:spcAft>
                <a:spcPts val="0"/>
              </a:spcAft>
              <a:buClr>
                <a:srgbClr val="24292E"/>
              </a:buClr>
              <a:buSzPts val="2400"/>
              <a:buChar char="●"/>
            </a:pPr>
            <a:r>
              <a:rPr b="1" lang="en-US" sz="2400">
                <a:solidFill>
                  <a:srgbClr val="24292E"/>
                </a:solidFill>
              </a:rPr>
              <a:t>Static routing</a:t>
            </a:r>
            <a:r>
              <a:rPr lang="en-US" sz="2400">
                <a:solidFill>
                  <a:srgbClr val="24292E"/>
                </a:solidFill>
              </a:rPr>
              <a:t> means that the routes are declared as part of the app initialization before any rendering takes place.</a:t>
            </a:r>
            <a:endParaRPr sz="2400">
              <a:solidFill>
                <a:srgbClr val="24292E"/>
              </a:solidFill>
            </a:endParaRPr>
          </a:p>
          <a:p>
            <a:pPr indent="0" lvl="0" marL="457200" rtl="0" algn="l">
              <a:lnSpc>
                <a:spcPct val="115000"/>
              </a:lnSpc>
              <a:spcBef>
                <a:spcPts val="1200"/>
              </a:spcBef>
              <a:spcAft>
                <a:spcPts val="0"/>
              </a:spcAft>
              <a:buSzPts val="1800"/>
              <a:buNone/>
            </a:pPr>
            <a:r>
              <a:rPr lang="en-US" sz="2400">
                <a:solidFill>
                  <a:srgbClr val="24292E"/>
                </a:solidFill>
                <a:latin typeface="Courier New"/>
                <a:ea typeface="Courier New"/>
                <a:cs typeface="Courier New"/>
                <a:sym typeface="Courier New"/>
              </a:rPr>
              <a:t>localhost:3000/about</a:t>
            </a:r>
            <a:endParaRPr sz="2400">
              <a:solidFill>
                <a:srgbClr val="24292E"/>
              </a:solidFill>
              <a:latin typeface="Courier New"/>
              <a:ea typeface="Courier New"/>
              <a:cs typeface="Courier New"/>
              <a:sym typeface="Courier New"/>
            </a:endParaRPr>
          </a:p>
          <a:p>
            <a:pPr indent="-381000" lvl="0" marL="457200" rtl="0" algn="l">
              <a:lnSpc>
                <a:spcPct val="115000"/>
              </a:lnSpc>
              <a:spcBef>
                <a:spcPts val="1200"/>
              </a:spcBef>
              <a:spcAft>
                <a:spcPts val="0"/>
              </a:spcAft>
              <a:buClr>
                <a:srgbClr val="24292E"/>
              </a:buClr>
              <a:buSzPts val="2400"/>
              <a:buChar char="●"/>
            </a:pPr>
            <a:r>
              <a:rPr b="1" lang="en-US" sz="2400">
                <a:solidFill>
                  <a:srgbClr val="24292E"/>
                </a:solidFill>
              </a:rPr>
              <a:t>Dynamic routing </a:t>
            </a:r>
            <a:r>
              <a:rPr lang="en-US" sz="2400">
                <a:solidFill>
                  <a:srgbClr val="24292E"/>
                </a:solidFill>
              </a:rPr>
              <a:t>means that that routing takes place as the app is rendering, not outside the running app. More than one piece of dynamic data can be passed to determine the route. With dynamic routing, the app can know how to respond to any possible url.</a:t>
            </a:r>
            <a:endParaRPr sz="2400">
              <a:solidFill>
                <a:srgbClr val="24292E"/>
              </a:solidFill>
            </a:endParaRPr>
          </a:p>
          <a:p>
            <a:pPr indent="0" lvl="0" marL="0" rtl="0" algn="l">
              <a:lnSpc>
                <a:spcPct val="115000"/>
              </a:lnSpc>
              <a:spcBef>
                <a:spcPts val="1200"/>
              </a:spcBef>
              <a:spcAft>
                <a:spcPts val="0"/>
              </a:spcAft>
              <a:buSzPts val="1800"/>
              <a:buNone/>
            </a:pPr>
            <a:r>
              <a:rPr lang="en-US" sz="2400">
                <a:solidFill>
                  <a:srgbClr val="24292E"/>
                </a:solidFill>
              </a:rPr>
              <a:t>	</a:t>
            </a:r>
            <a:r>
              <a:rPr lang="en-US" sz="2400">
                <a:solidFill>
                  <a:srgbClr val="24292E"/>
                </a:solidFill>
                <a:latin typeface="Courier New"/>
                <a:ea typeface="Courier New"/>
                <a:cs typeface="Courier New"/>
                <a:sym typeface="Courier New"/>
              </a:rPr>
              <a:t>localhost:3000/item/6482232</a:t>
            </a:r>
            <a:endParaRPr sz="2400">
              <a:solidFill>
                <a:srgbClr val="24292E"/>
              </a:solidFill>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en-US" sz="2400">
                <a:solidFill>
                  <a:srgbClr val="24292E"/>
                </a:solidFill>
                <a:latin typeface="Courier New"/>
                <a:ea typeface="Courier New"/>
                <a:cs typeface="Courier New"/>
                <a:sym typeface="Courier New"/>
              </a:rPr>
              <a:t>	localhost:3000/contact/John/NYC</a:t>
            </a:r>
            <a:endParaRPr sz="2400">
              <a:solidFill>
                <a:srgbClr val="24292E"/>
              </a:solidFill>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sz="2400">
              <a:solidFill>
                <a:srgbClr val="24292E"/>
              </a:solidFill>
            </a:endParaRPr>
          </a:p>
          <a:p>
            <a:pPr indent="0" lvl="0" marL="0" rtl="0" algn="l">
              <a:lnSpc>
                <a:spcPct val="94000"/>
              </a:lnSpc>
              <a:spcBef>
                <a:spcPts val="1200"/>
              </a:spcBef>
              <a:spcAft>
                <a:spcPts val="0"/>
              </a:spcAft>
              <a:buSzPts val="1800"/>
              <a:buNone/>
            </a:pPr>
            <a:r>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e66393f428_0_29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BrowserRouter</a:t>
            </a:r>
            <a:endParaRPr/>
          </a:p>
        </p:txBody>
      </p:sp>
      <p:sp>
        <p:nvSpPr>
          <p:cNvPr id="289" name="Google Shape;289;ge66393f428_0_292"/>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0" lvl="0" marL="0" rtl="0" algn="l">
              <a:lnSpc>
                <a:spcPct val="94000"/>
              </a:lnSpc>
              <a:spcBef>
                <a:spcPts val="1000"/>
              </a:spcBef>
              <a:spcAft>
                <a:spcPts val="0"/>
              </a:spcAft>
              <a:buSzPts val="1800"/>
              <a:buNone/>
            </a:pPr>
            <a:r>
              <a:rPr i="1" lang="en-US" sz="2200"/>
              <a:t>import { BrowserRouter as Router} from "react-router-dom"</a:t>
            </a:r>
            <a:endParaRPr i="1" sz="2200"/>
          </a:p>
          <a:p>
            <a:pPr indent="0" lvl="0" marL="0" rtl="0" algn="l">
              <a:lnSpc>
                <a:spcPct val="115000"/>
              </a:lnSpc>
              <a:spcBef>
                <a:spcPts val="1200"/>
              </a:spcBef>
              <a:spcAft>
                <a:spcPts val="0"/>
              </a:spcAft>
              <a:buSzPts val="1800"/>
              <a:buNone/>
            </a:pPr>
            <a:r>
              <a:t/>
            </a:r>
            <a:endParaRPr sz="2200"/>
          </a:p>
          <a:p>
            <a:pPr indent="0" lvl="0" marL="0" rtl="0" algn="l">
              <a:lnSpc>
                <a:spcPct val="115000"/>
              </a:lnSpc>
              <a:spcBef>
                <a:spcPts val="1200"/>
              </a:spcBef>
              <a:spcAft>
                <a:spcPts val="0"/>
              </a:spcAft>
              <a:buSzPts val="1800"/>
              <a:buNone/>
            </a:pPr>
            <a:r>
              <a:rPr b="1" lang="en-US" sz="2200">
                <a:solidFill>
                  <a:schemeClr val="dk1"/>
                </a:solidFill>
              </a:rPr>
              <a:t>&lt;BrowserRouter&gt; </a:t>
            </a:r>
            <a:r>
              <a:rPr lang="en-US" sz="2200">
                <a:solidFill>
                  <a:schemeClr val="dk1"/>
                </a:solidFill>
              </a:rPr>
              <a:t>aliased as Router is to set up your app to work with React Router by wrapping the app in &lt;BrowserRouter&gt; or &lt;Router&gt; element. Everything that gets rendered goes inside the element tag. It is used for an app that will respond to dynamic requests (any possible urls).</a:t>
            </a:r>
            <a:endParaRPr sz="2200">
              <a:solidFill>
                <a:schemeClr val="dk1"/>
              </a:solidFill>
            </a:endParaRPr>
          </a:p>
          <a:p>
            <a:pPr indent="0" lvl="0" marL="0" rtl="0" algn="l">
              <a:lnSpc>
                <a:spcPct val="115000"/>
              </a:lnSpc>
              <a:spcBef>
                <a:spcPts val="1200"/>
              </a:spcBef>
              <a:spcAft>
                <a:spcPts val="0"/>
              </a:spcAft>
              <a:buSzPts val="1800"/>
              <a:buNone/>
            </a:pPr>
            <a:r>
              <a:t/>
            </a:r>
            <a:endParaRPr sz="2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2200">
                <a:solidFill>
                  <a:schemeClr val="dk1"/>
                </a:solidFill>
              </a:rPr>
              <a:t>NB: </a:t>
            </a:r>
            <a:r>
              <a:rPr i="1" lang="en-US" sz="2200">
                <a:solidFill>
                  <a:schemeClr val="dk1"/>
                </a:solidFill>
              </a:rPr>
              <a:t>HashRouters</a:t>
            </a:r>
            <a:r>
              <a:rPr lang="en-US" sz="2200">
                <a:solidFill>
                  <a:schemeClr val="dk1"/>
                </a:solidFill>
              </a:rPr>
              <a:t> are used for static websites (predefined urls)</a:t>
            </a:r>
            <a:endParaRPr sz="2200"/>
          </a:p>
          <a:p>
            <a:pPr indent="0" lvl="0" marL="0" rtl="0" algn="l">
              <a:lnSpc>
                <a:spcPct val="94000"/>
              </a:lnSpc>
              <a:spcBef>
                <a:spcPts val="1200"/>
              </a:spcBef>
              <a:spcAft>
                <a:spcPts val="0"/>
              </a:spcAft>
              <a:buSzPts val="1800"/>
              <a:buNone/>
            </a:pPr>
            <a:r>
              <a:rPr lang="en-US" sz="2200"/>
              <a:t> </a:t>
            </a:r>
            <a:endParaRPr sz="2200"/>
          </a:p>
          <a:p>
            <a:pPr indent="0" lvl="0" marL="0" rtl="0" algn="l">
              <a:lnSpc>
                <a:spcPct val="94000"/>
              </a:lnSpc>
              <a:spcBef>
                <a:spcPts val="1000"/>
              </a:spcBef>
              <a:spcAft>
                <a:spcPts val="0"/>
              </a:spcAft>
              <a:buSzPts val="1800"/>
              <a:buNone/>
            </a:pPr>
            <a:r>
              <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e66393f428_0_31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Steps to implement navigation</a:t>
            </a:r>
            <a:endParaRPr/>
          </a:p>
        </p:txBody>
      </p:sp>
      <p:sp>
        <p:nvSpPr>
          <p:cNvPr id="296" name="Google Shape;296;ge66393f428_0_319"/>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2400">
                <a:solidFill>
                  <a:srgbClr val="24292E"/>
                </a:solidFill>
              </a:rPr>
              <a:t>Implementing navigation goes through:</a:t>
            </a:r>
            <a:endParaRPr sz="2400">
              <a:solidFill>
                <a:srgbClr val="24292E"/>
              </a:solidFill>
            </a:endParaRPr>
          </a:p>
          <a:p>
            <a:pPr indent="-381000" lvl="0" marL="457200" rtl="0" algn="l">
              <a:lnSpc>
                <a:spcPct val="115000"/>
              </a:lnSpc>
              <a:spcBef>
                <a:spcPts val="1200"/>
              </a:spcBef>
              <a:spcAft>
                <a:spcPts val="0"/>
              </a:spcAft>
              <a:buClr>
                <a:srgbClr val="24292E"/>
              </a:buClr>
              <a:buSzPts val="2400"/>
              <a:buChar char="■"/>
            </a:pPr>
            <a:r>
              <a:rPr lang="en-US" sz="2400">
                <a:solidFill>
                  <a:srgbClr val="24292E"/>
                </a:solidFill>
              </a:rPr>
              <a:t>Choosing a router</a:t>
            </a:r>
            <a:endParaRPr sz="2400">
              <a:solidFill>
                <a:srgbClr val="24292E"/>
              </a:solidFill>
            </a:endParaRPr>
          </a:p>
          <a:p>
            <a:pPr indent="-381000" lvl="0" marL="457200" rtl="0" algn="l">
              <a:lnSpc>
                <a:spcPct val="115000"/>
              </a:lnSpc>
              <a:spcBef>
                <a:spcPts val="0"/>
              </a:spcBef>
              <a:spcAft>
                <a:spcPts val="0"/>
              </a:spcAft>
              <a:buClr>
                <a:srgbClr val="24292E"/>
              </a:buClr>
              <a:buSzPts val="2400"/>
              <a:buChar char="■"/>
            </a:pPr>
            <a:r>
              <a:rPr lang="en-US" sz="2400">
                <a:solidFill>
                  <a:srgbClr val="24292E"/>
                </a:solidFill>
              </a:rPr>
              <a:t>Creating the routes (with corresponding matches)</a:t>
            </a:r>
            <a:endParaRPr sz="2400">
              <a:solidFill>
                <a:srgbClr val="24292E"/>
              </a:solidFill>
            </a:endParaRPr>
          </a:p>
          <a:p>
            <a:pPr indent="-381000" lvl="0" marL="457200" rtl="0" algn="l">
              <a:lnSpc>
                <a:spcPct val="115000"/>
              </a:lnSpc>
              <a:spcBef>
                <a:spcPts val="0"/>
              </a:spcBef>
              <a:spcAft>
                <a:spcPts val="0"/>
              </a:spcAft>
              <a:buClr>
                <a:srgbClr val="24292E"/>
              </a:buClr>
              <a:buSzPts val="2400"/>
              <a:buChar char="■"/>
            </a:pPr>
            <a:r>
              <a:rPr lang="en-US" sz="2400">
                <a:solidFill>
                  <a:srgbClr val="24292E"/>
                </a:solidFill>
              </a:rPr>
              <a:t>Navigating between routes using links</a:t>
            </a:r>
            <a:endParaRPr sz="2400">
              <a:solidFill>
                <a:srgbClr val="24292E"/>
              </a:solidFill>
            </a:endParaRPr>
          </a:p>
          <a:p>
            <a:pPr indent="0" lvl="0" marL="0" rtl="0" algn="l">
              <a:lnSpc>
                <a:spcPct val="94000"/>
              </a:lnSpc>
              <a:spcBef>
                <a:spcPts val="1200"/>
              </a:spcBef>
              <a:spcAft>
                <a:spcPts val="0"/>
              </a:spcAft>
              <a:buSzPts val="1800"/>
              <a:buNone/>
            </a:pPr>
            <a:r>
              <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e66393f428_0_30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How to create routes?</a:t>
            </a:r>
            <a:endParaRPr/>
          </a:p>
        </p:txBody>
      </p:sp>
      <p:sp>
        <p:nvSpPr>
          <p:cNvPr id="303" name="Google Shape;303;ge66393f428_0_300"/>
          <p:cNvSpPr txBox="1"/>
          <p:nvPr>
            <p:ph idx="1" type="body"/>
          </p:nvPr>
        </p:nvSpPr>
        <p:spPr>
          <a:xfrm>
            <a:off x="1371600" y="1906275"/>
            <a:ext cx="9601200" cy="35814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rgbClr val="24292E"/>
              </a:buClr>
              <a:buSzPts val="2400"/>
              <a:buChar char="■"/>
            </a:pPr>
            <a:r>
              <a:rPr b="1" lang="en-US" sz="2400">
                <a:solidFill>
                  <a:srgbClr val="24292E"/>
                </a:solidFill>
              </a:rPr>
              <a:t>&lt;Route&gt;</a:t>
            </a:r>
            <a:r>
              <a:rPr lang="en-US" sz="2400">
                <a:solidFill>
                  <a:srgbClr val="24292E"/>
                </a:solidFill>
              </a:rPr>
              <a:t> expects path as props. A route has 3 props that define what should be rendered:</a:t>
            </a:r>
            <a:endParaRPr sz="2400">
              <a:solidFill>
                <a:srgbClr val="24292E"/>
              </a:solidFill>
            </a:endParaRPr>
          </a:p>
          <a:p>
            <a:pPr indent="-381000" lvl="1" marL="914400" rtl="0" algn="l">
              <a:lnSpc>
                <a:spcPct val="115000"/>
              </a:lnSpc>
              <a:spcBef>
                <a:spcPts val="0"/>
              </a:spcBef>
              <a:spcAft>
                <a:spcPts val="0"/>
              </a:spcAft>
              <a:buClr>
                <a:srgbClr val="24292E"/>
              </a:buClr>
              <a:buSzPts val="2400"/>
              <a:buChar char="–"/>
            </a:pPr>
            <a:r>
              <a:rPr b="1" lang="en-US" sz="2400">
                <a:solidFill>
                  <a:srgbClr val="24292E"/>
                </a:solidFill>
              </a:rPr>
              <a:t>component</a:t>
            </a:r>
            <a:r>
              <a:rPr lang="en-US" sz="2400">
                <a:solidFill>
                  <a:srgbClr val="24292E"/>
                </a:solidFill>
              </a:rPr>
              <a:t> - renders a React component</a:t>
            </a:r>
            <a:endParaRPr sz="2400">
              <a:solidFill>
                <a:srgbClr val="24292E"/>
              </a:solidFill>
            </a:endParaRPr>
          </a:p>
          <a:p>
            <a:pPr indent="-381000" lvl="1" marL="914400" rtl="0" algn="l">
              <a:lnSpc>
                <a:spcPct val="115000"/>
              </a:lnSpc>
              <a:spcBef>
                <a:spcPts val="0"/>
              </a:spcBef>
              <a:spcAft>
                <a:spcPts val="0"/>
              </a:spcAft>
              <a:buClr>
                <a:srgbClr val="24292E"/>
              </a:buClr>
              <a:buSzPts val="2400"/>
              <a:buChar char="–"/>
            </a:pPr>
            <a:r>
              <a:rPr b="1" lang="en-US" sz="2400">
                <a:solidFill>
                  <a:srgbClr val="24292E"/>
                </a:solidFill>
              </a:rPr>
              <a:t>render</a:t>
            </a:r>
            <a:r>
              <a:rPr lang="en-US" sz="2400">
                <a:solidFill>
                  <a:srgbClr val="24292E"/>
                </a:solidFill>
              </a:rPr>
              <a:t> - function that returns a React element. It is useful for inline rendering</a:t>
            </a:r>
            <a:endParaRPr sz="2400">
              <a:solidFill>
                <a:srgbClr val="24292E"/>
              </a:solidFill>
            </a:endParaRPr>
          </a:p>
          <a:p>
            <a:pPr indent="-381000" lvl="1" marL="914400" rtl="0" algn="l">
              <a:lnSpc>
                <a:spcPct val="115000"/>
              </a:lnSpc>
              <a:spcBef>
                <a:spcPts val="0"/>
              </a:spcBef>
              <a:spcAft>
                <a:spcPts val="0"/>
              </a:spcAft>
              <a:buClr>
                <a:srgbClr val="24292E"/>
              </a:buClr>
              <a:buSzPts val="2400"/>
              <a:buChar char="–"/>
            </a:pPr>
            <a:r>
              <a:rPr b="1" lang="en-US" sz="2400">
                <a:solidFill>
                  <a:srgbClr val="24292E"/>
                </a:solidFill>
              </a:rPr>
              <a:t>children</a:t>
            </a:r>
            <a:r>
              <a:rPr lang="en-US" sz="2400">
                <a:solidFill>
                  <a:srgbClr val="24292E"/>
                </a:solidFill>
              </a:rPr>
              <a:t> - function that returns a React element and renders the children regardless whether the route’s path matches the current location</a:t>
            </a:r>
            <a:endParaRPr sz="2400">
              <a:solidFill>
                <a:srgbClr val="24292E"/>
              </a:solidFill>
            </a:endParaRPr>
          </a:p>
          <a:p>
            <a:pPr indent="-381000" lvl="0" marL="457200" rtl="0" algn="l">
              <a:lnSpc>
                <a:spcPct val="115000"/>
              </a:lnSpc>
              <a:spcBef>
                <a:spcPts val="0"/>
              </a:spcBef>
              <a:spcAft>
                <a:spcPts val="0"/>
              </a:spcAft>
              <a:buClr>
                <a:srgbClr val="24292E"/>
              </a:buClr>
              <a:buSzPts val="2400"/>
              <a:buChar char="■"/>
            </a:pPr>
            <a:r>
              <a:rPr b="1" lang="en-US" sz="2400">
                <a:solidFill>
                  <a:srgbClr val="24292E"/>
                </a:solidFill>
              </a:rPr>
              <a:t>&lt;Switch&gt;</a:t>
            </a:r>
            <a:r>
              <a:rPr lang="en-US" sz="2400">
                <a:solidFill>
                  <a:srgbClr val="24292E"/>
                </a:solidFill>
              </a:rPr>
              <a:t> is used to group routes. It will iterate over its &lt;Route&gt; children and render the one that matches the current pathname. We want to have only one route at a time.</a:t>
            </a:r>
            <a:endParaRPr sz="2400">
              <a:solidFill>
                <a:srgbClr val="24292E"/>
              </a:solidFill>
            </a:endParaRPr>
          </a:p>
          <a:p>
            <a:pPr indent="0" lvl="0" marL="0" rtl="0" algn="l">
              <a:lnSpc>
                <a:spcPct val="94000"/>
              </a:lnSpc>
              <a:spcBef>
                <a:spcPts val="1200"/>
              </a:spcBef>
              <a:spcAft>
                <a:spcPts val="0"/>
              </a:spcAft>
              <a:buSzPts val="1800"/>
              <a:buNone/>
            </a:pPr>
            <a:r>
              <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ge66393f428_0_307"/>
          <p:cNvPicPr preferRelativeResize="0"/>
          <p:nvPr/>
        </p:nvPicPr>
        <p:blipFill rotWithShape="1">
          <a:blip r:embed="rId3">
            <a:alphaModFix/>
          </a:blip>
          <a:srcRect b="0" l="0" r="0" t="0"/>
          <a:stretch/>
        </p:blipFill>
        <p:spPr>
          <a:xfrm>
            <a:off x="1371600" y="1051849"/>
            <a:ext cx="9925050" cy="946127"/>
          </a:xfrm>
          <a:prstGeom prst="rect">
            <a:avLst/>
          </a:prstGeom>
          <a:noFill/>
          <a:ln>
            <a:noFill/>
          </a:ln>
        </p:spPr>
      </p:pic>
      <p:pic>
        <p:nvPicPr>
          <p:cNvPr id="310" name="Google Shape;310;ge66393f428_0_307"/>
          <p:cNvPicPr preferRelativeResize="0"/>
          <p:nvPr/>
        </p:nvPicPr>
        <p:blipFill rotWithShape="1">
          <a:blip r:embed="rId4">
            <a:alphaModFix/>
          </a:blip>
          <a:srcRect b="0" l="0" r="0" t="0"/>
          <a:stretch/>
        </p:blipFill>
        <p:spPr>
          <a:xfrm>
            <a:off x="1371600" y="3459325"/>
            <a:ext cx="9925050" cy="1352550"/>
          </a:xfrm>
          <a:prstGeom prst="rect">
            <a:avLst/>
          </a:prstGeom>
          <a:noFill/>
          <a:ln>
            <a:noFill/>
          </a:ln>
        </p:spPr>
      </p:pic>
      <p:pic>
        <p:nvPicPr>
          <p:cNvPr id="311" name="Google Shape;311;ge66393f428_0_307"/>
          <p:cNvPicPr preferRelativeResize="0"/>
          <p:nvPr/>
        </p:nvPicPr>
        <p:blipFill rotWithShape="1">
          <a:blip r:embed="rId5">
            <a:alphaModFix/>
          </a:blip>
          <a:srcRect b="0" l="0" r="0" t="0"/>
          <a:stretch/>
        </p:blipFill>
        <p:spPr>
          <a:xfrm>
            <a:off x="1371600" y="5461888"/>
            <a:ext cx="10038325" cy="1124625"/>
          </a:xfrm>
          <a:prstGeom prst="rect">
            <a:avLst/>
          </a:prstGeom>
          <a:noFill/>
          <a:ln>
            <a:noFill/>
          </a:ln>
        </p:spPr>
      </p:pic>
      <p:sp>
        <p:nvSpPr>
          <p:cNvPr id="312" name="Google Shape;312;ge66393f428_0_307"/>
          <p:cNvSpPr/>
          <p:nvPr/>
        </p:nvSpPr>
        <p:spPr>
          <a:xfrm>
            <a:off x="5099200" y="1223100"/>
            <a:ext cx="976500" cy="664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ge66393f428_0_307"/>
          <p:cNvSpPr/>
          <p:nvPr/>
        </p:nvSpPr>
        <p:spPr>
          <a:xfrm>
            <a:off x="4532825" y="3588650"/>
            <a:ext cx="1230900" cy="664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ge66393f428_0_307"/>
          <p:cNvSpPr/>
          <p:nvPr/>
        </p:nvSpPr>
        <p:spPr>
          <a:xfrm>
            <a:off x="4895800" y="4066400"/>
            <a:ext cx="1915500" cy="664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ge66393f428_0_307"/>
          <p:cNvSpPr/>
          <p:nvPr/>
        </p:nvSpPr>
        <p:spPr>
          <a:xfrm>
            <a:off x="2789825" y="5691963"/>
            <a:ext cx="1230900" cy="664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ge66393f428_0_307"/>
          <p:cNvSpPr/>
          <p:nvPr/>
        </p:nvSpPr>
        <p:spPr>
          <a:xfrm>
            <a:off x="2712350" y="816250"/>
            <a:ext cx="583200" cy="5697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ge66393f428_0_307"/>
          <p:cNvSpPr/>
          <p:nvPr/>
        </p:nvSpPr>
        <p:spPr>
          <a:xfrm>
            <a:off x="6607800" y="816250"/>
            <a:ext cx="583200" cy="5697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ge66393f428_0_307"/>
          <p:cNvSpPr txBox="1"/>
          <p:nvPr/>
        </p:nvSpPr>
        <p:spPr>
          <a:xfrm>
            <a:off x="1369725" y="131700"/>
            <a:ext cx="5821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localhost:3000/contact</a:t>
            </a:r>
            <a:endParaRPr b="0" i="0" sz="2400" u="none" cap="none" strike="noStrike">
              <a:solidFill>
                <a:srgbClr val="000000"/>
              </a:solidFill>
              <a:latin typeface="Arial"/>
              <a:ea typeface="Arial"/>
              <a:cs typeface="Arial"/>
              <a:sym typeface="Arial"/>
            </a:endParaRPr>
          </a:p>
        </p:txBody>
      </p:sp>
      <p:sp>
        <p:nvSpPr>
          <p:cNvPr id="319" name="Google Shape;319;ge66393f428_0_307"/>
          <p:cNvSpPr txBox="1"/>
          <p:nvPr/>
        </p:nvSpPr>
        <p:spPr>
          <a:xfrm>
            <a:off x="1369725" y="2407800"/>
            <a:ext cx="58212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localhost:3000/about/John</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localhost:3000/about/John/NYC</a:t>
            </a:r>
            <a:endParaRPr b="0" i="0" sz="2400" u="none" cap="none" strike="noStrike">
              <a:solidFill>
                <a:srgbClr val="000000"/>
              </a:solidFill>
              <a:latin typeface="Arial"/>
              <a:ea typeface="Arial"/>
              <a:cs typeface="Arial"/>
              <a:sym typeface="Arial"/>
            </a:endParaRPr>
          </a:p>
        </p:txBody>
      </p:sp>
      <p:sp>
        <p:nvSpPr>
          <p:cNvPr id="320" name="Google Shape;320;ge66393f428_0_307"/>
          <p:cNvSpPr txBox="1"/>
          <p:nvPr/>
        </p:nvSpPr>
        <p:spPr>
          <a:xfrm>
            <a:off x="1383300" y="4939775"/>
            <a:ext cx="54957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Any unknown url</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e66393f428_0_344"/>
          <p:cNvSpPr txBox="1"/>
          <p:nvPr>
            <p:ph type="title"/>
          </p:nvPr>
        </p:nvSpPr>
        <p:spPr>
          <a:xfrm>
            <a:off x="1485900" y="4740775"/>
            <a:ext cx="9601200" cy="19452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sz="2400"/>
              <a:t>What route is matched in the following situations? </a:t>
            </a:r>
            <a:endParaRPr sz="2400"/>
          </a:p>
          <a:p>
            <a:pPr indent="0" lvl="0" marL="0" rtl="0" algn="l">
              <a:lnSpc>
                <a:spcPct val="89000"/>
              </a:lnSpc>
              <a:spcBef>
                <a:spcPts val="0"/>
              </a:spcBef>
              <a:spcAft>
                <a:spcPts val="0"/>
              </a:spcAft>
              <a:buSzPts val="1800"/>
              <a:buNone/>
            </a:pPr>
            <a:r>
              <a:t/>
            </a:r>
            <a:endParaRPr sz="2400"/>
          </a:p>
          <a:p>
            <a:pPr indent="0" lvl="0" marL="0" rtl="0" algn="l">
              <a:lnSpc>
                <a:spcPct val="89000"/>
              </a:lnSpc>
              <a:spcBef>
                <a:spcPts val="0"/>
              </a:spcBef>
              <a:spcAft>
                <a:spcPts val="0"/>
              </a:spcAft>
              <a:buSzPts val="1800"/>
              <a:buNone/>
            </a:pPr>
            <a:r>
              <a:rPr b="1" lang="en-US" sz="2400"/>
              <a:t>localhost:3000/contact</a:t>
            </a:r>
            <a:endParaRPr b="1" sz="2400"/>
          </a:p>
          <a:p>
            <a:pPr indent="0" lvl="0" marL="0" rtl="0" algn="l">
              <a:lnSpc>
                <a:spcPct val="89000"/>
              </a:lnSpc>
              <a:spcBef>
                <a:spcPts val="0"/>
              </a:spcBef>
              <a:spcAft>
                <a:spcPts val="0"/>
              </a:spcAft>
              <a:buSzPts val="1800"/>
              <a:buNone/>
            </a:pPr>
            <a:r>
              <a:rPr b="1" lang="en-US" sz="2400"/>
              <a:t>localhost:3000/contact/John</a:t>
            </a:r>
            <a:endParaRPr b="1" sz="2400"/>
          </a:p>
          <a:p>
            <a:pPr indent="0" lvl="0" marL="0" rtl="0" algn="l">
              <a:lnSpc>
                <a:spcPct val="89000"/>
              </a:lnSpc>
              <a:spcBef>
                <a:spcPts val="0"/>
              </a:spcBef>
              <a:spcAft>
                <a:spcPts val="0"/>
              </a:spcAft>
              <a:buSzPts val="1800"/>
              <a:buNone/>
            </a:pPr>
            <a:r>
              <a:rPr b="1" lang="en-US" sz="2400"/>
              <a:t>localhost:3000</a:t>
            </a:r>
            <a:endParaRPr b="1" sz="2400"/>
          </a:p>
        </p:txBody>
      </p:sp>
      <p:pic>
        <p:nvPicPr>
          <p:cNvPr id="327" name="Google Shape;327;ge66393f428_0_344"/>
          <p:cNvPicPr preferRelativeResize="0"/>
          <p:nvPr/>
        </p:nvPicPr>
        <p:blipFill rotWithShape="1">
          <a:blip r:embed="rId3">
            <a:alphaModFix/>
          </a:blip>
          <a:srcRect b="0" l="0" r="0" t="0"/>
          <a:stretch/>
        </p:blipFill>
        <p:spPr>
          <a:xfrm>
            <a:off x="1041475" y="1124625"/>
            <a:ext cx="10610850" cy="3314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e66393f428_0_351"/>
          <p:cNvSpPr txBox="1"/>
          <p:nvPr>
            <p:ph type="title"/>
          </p:nvPr>
        </p:nvSpPr>
        <p:spPr>
          <a:xfrm>
            <a:off x="1371600" y="2286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&lt;Link&gt;</a:t>
            </a:r>
            <a:endParaRPr/>
          </a:p>
        </p:txBody>
      </p:sp>
      <p:sp>
        <p:nvSpPr>
          <p:cNvPr id="334" name="Google Shape;334;ge66393f428_0_351"/>
          <p:cNvSpPr txBox="1"/>
          <p:nvPr>
            <p:ph idx="1" type="body"/>
          </p:nvPr>
        </p:nvSpPr>
        <p:spPr>
          <a:xfrm>
            <a:off x="1371600" y="1069350"/>
            <a:ext cx="9601200" cy="3581400"/>
          </a:xfrm>
          <a:prstGeom prst="rect">
            <a:avLst/>
          </a:prstGeom>
          <a:noFill/>
          <a:ln>
            <a:noFill/>
          </a:ln>
        </p:spPr>
        <p:txBody>
          <a:bodyPr anchorCtr="0" anchor="t" bIns="45700" lIns="91425" spcFirstLastPara="1" rIns="91425" wrap="square" tIns="45700">
            <a:normAutofit/>
          </a:bodyPr>
          <a:lstStyle/>
          <a:p>
            <a:pPr indent="-381000" lvl="0" marL="457200" rtl="0" algn="l">
              <a:lnSpc>
                <a:spcPct val="115000"/>
              </a:lnSpc>
              <a:spcBef>
                <a:spcPts val="0"/>
              </a:spcBef>
              <a:spcAft>
                <a:spcPts val="0"/>
              </a:spcAft>
              <a:buClr>
                <a:srgbClr val="24292E"/>
              </a:buClr>
              <a:buSzPts val="2400"/>
              <a:buChar char="■"/>
            </a:pPr>
            <a:r>
              <a:rPr lang="en-US" sz="2400">
                <a:solidFill>
                  <a:srgbClr val="24292E"/>
                </a:solidFill>
              </a:rPr>
              <a:t>&lt;Link&gt; tells the app how to navigate between pages. </a:t>
            </a:r>
            <a:endParaRPr sz="2400">
              <a:solidFill>
                <a:srgbClr val="24292E"/>
              </a:solidFill>
            </a:endParaRPr>
          </a:p>
          <a:p>
            <a:pPr indent="-381000" lvl="0" marL="457200" rtl="0" algn="l">
              <a:lnSpc>
                <a:spcPct val="115000"/>
              </a:lnSpc>
              <a:spcBef>
                <a:spcPts val="0"/>
              </a:spcBef>
              <a:spcAft>
                <a:spcPts val="0"/>
              </a:spcAft>
              <a:buClr>
                <a:srgbClr val="24292E"/>
              </a:buClr>
              <a:buSzPts val="2400"/>
              <a:buChar char="■"/>
            </a:pPr>
            <a:r>
              <a:rPr lang="en-US" sz="2400">
                <a:solidFill>
                  <a:srgbClr val="24292E"/>
                </a:solidFill>
              </a:rPr>
              <a:t>&lt;Link&gt; prevents from loading the whole page. </a:t>
            </a:r>
            <a:endParaRPr sz="2400">
              <a:solidFill>
                <a:srgbClr val="24292E"/>
              </a:solidFill>
            </a:endParaRPr>
          </a:p>
          <a:p>
            <a:pPr indent="-381000" lvl="1" marL="914400" rtl="0" algn="l">
              <a:lnSpc>
                <a:spcPct val="115000"/>
              </a:lnSpc>
              <a:spcBef>
                <a:spcPts val="0"/>
              </a:spcBef>
              <a:spcAft>
                <a:spcPts val="0"/>
              </a:spcAft>
              <a:buClr>
                <a:srgbClr val="24292E"/>
              </a:buClr>
              <a:buSzPts val="2400"/>
              <a:buChar char="–"/>
            </a:pPr>
            <a:r>
              <a:rPr lang="en-US" sz="2400">
                <a:solidFill>
                  <a:srgbClr val="24292E"/>
                </a:solidFill>
              </a:rPr>
              <a:t>It only loads what is specified in the link. It is different from using the anchor tag &lt;a&gt;. It updated the url and renders the appropriate page.</a:t>
            </a:r>
            <a:endParaRPr sz="2400">
              <a:solidFill>
                <a:srgbClr val="24292E"/>
              </a:solidFill>
            </a:endParaRPr>
          </a:p>
          <a:p>
            <a:pPr indent="-381000" lvl="0" marL="457200" rtl="0" algn="l">
              <a:lnSpc>
                <a:spcPct val="115000"/>
              </a:lnSpc>
              <a:spcBef>
                <a:spcPts val="0"/>
              </a:spcBef>
              <a:spcAft>
                <a:spcPts val="0"/>
              </a:spcAft>
              <a:buClr>
                <a:srgbClr val="24292E"/>
              </a:buClr>
              <a:buSzPts val="2400"/>
              <a:buChar char="■"/>
            </a:pPr>
            <a:r>
              <a:rPr lang="en-US" sz="2400">
                <a:solidFill>
                  <a:srgbClr val="24292E"/>
                </a:solidFill>
              </a:rPr>
              <a:t>&lt;Link&gt; uses the prop </a:t>
            </a:r>
            <a:r>
              <a:rPr b="1" lang="en-US" sz="2400">
                <a:solidFill>
                  <a:srgbClr val="24292E"/>
                </a:solidFill>
              </a:rPr>
              <a:t>to</a:t>
            </a:r>
            <a:r>
              <a:rPr lang="en-US" sz="2400">
                <a:solidFill>
                  <a:srgbClr val="24292E"/>
                </a:solidFill>
              </a:rPr>
              <a:t> to describe the location to navigate to.</a:t>
            </a:r>
            <a:endParaRPr sz="2400">
              <a:solidFill>
                <a:srgbClr val="24292E"/>
              </a:solidFill>
            </a:endParaRPr>
          </a:p>
          <a:p>
            <a:pPr indent="0" lvl="0" marL="0" rtl="0" algn="l">
              <a:lnSpc>
                <a:spcPct val="115000"/>
              </a:lnSpc>
              <a:spcBef>
                <a:spcPts val="1200"/>
              </a:spcBef>
              <a:spcAft>
                <a:spcPts val="0"/>
              </a:spcAft>
              <a:buSzPts val="1800"/>
              <a:buNone/>
            </a:pPr>
            <a:r>
              <a:t/>
            </a:r>
            <a:endParaRPr sz="2400"/>
          </a:p>
        </p:txBody>
      </p:sp>
      <p:pic>
        <p:nvPicPr>
          <p:cNvPr id="335" name="Google Shape;335;ge66393f428_0_351"/>
          <p:cNvPicPr preferRelativeResize="0"/>
          <p:nvPr/>
        </p:nvPicPr>
        <p:blipFill rotWithShape="1">
          <a:blip r:embed="rId3">
            <a:alphaModFix/>
          </a:blip>
          <a:srcRect b="0" l="0" r="0" t="0"/>
          <a:stretch/>
        </p:blipFill>
        <p:spPr>
          <a:xfrm>
            <a:off x="1485900" y="3836025"/>
            <a:ext cx="5339358" cy="2927050"/>
          </a:xfrm>
          <a:prstGeom prst="rect">
            <a:avLst/>
          </a:prstGeom>
          <a:noFill/>
          <a:ln>
            <a:noFill/>
          </a:ln>
        </p:spPr>
      </p:pic>
      <p:sp>
        <p:nvSpPr>
          <p:cNvPr id="336" name="Google Shape;336;ge66393f428_0_351"/>
          <p:cNvSpPr/>
          <p:nvPr/>
        </p:nvSpPr>
        <p:spPr>
          <a:xfrm>
            <a:off x="2986800" y="4650750"/>
            <a:ext cx="1515900" cy="664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ge66393f428_0_351"/>
          <p:cNvSpPr/>
          <p:nvPr/>
        </p:nvSpPr>
        <p:spPr>
          <a:xfrm>
            <a:off x="2986800" y="5867400"/>
            <a:ext cx="2356500" cy="664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13cdcf264bc_1_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1000"/>
              </a:spcBef>
              <a:spcAft>
                <a:spcPts val="0"/>
              </a:spcAft>
              <a:buSzPts val="1800"/>
              <a:buNone/>
            </a:pPr>
            <a:r>
              <a:t/>
            </a:r>
            <a:endParaRPr/>
          </a:p>
        </p:txBody>
      </p:sp>
      <p:sp>
        <p:nvSpPr>
          <p:cNvPr id="344" name="Google Shape;344;g13cdcf264bc_1_1"/>
          <p:cNvSpPr/>
          <p:nvPr/>
        </p:nvSpPr>
        <p:spPr>
          <a:xfrm>
            <a:off x="8164175" y="-2550"/>
            <a:ext cx="3241200" cy="198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All together</a:t>
            </a:r>
            <a:endParaRPr b="0" i="0" sz="3200" u="none" cap="none" strike="noStrike">
              <a:solidFill>
                <a:srgbClr val="000000"/>
              </a:solidFill>
              <a:latin typeface="Arial"/>
              <a:ea typeface="Arial"/>
              <a:cs typeface="Arial"/>
              <a:sym typeface="Arial"/>
            </a:endParaRPr>
          </a:p>
        </p:txBody>
      </p:sp>
      <p:pic>
        <p:nvPicPr>
          <p:cNvPr id="345" name="Google Shape;345;g13cdcf264bc_1_1"/>
          <p:cNvPicPr preferRelativeResize="0"/>
          <p:nvPr/>
        </p:nvPicPr>
        <p:blipFill>
          <a:blip r:embed="rId3">
            <a:alphaModFix/>
          </a:blip>
          <a:stretch>
            <a:fillRect/>
          </a:stretch>
        </p:blipFill>
        <p:spPr>
          <a:xfrm>
            <a:off x="751725" y="63225"/>
            <a:ext cx="6959600" cy="6858000"/>
          </a:xfrm>
          <a:prstGeom prst="rect">
            <a:avLst/>
          </a:prstGeom>
          <a:noFill/>
          <a:ln>
            <a:noFill/>
          </a:ln>
        </p:spPr>
      </p:pic>
      <p:pic>
        <p:nvPicPr>
          <p:cNvPr id="346" name="Google Shape;346;g13cdcf264bc_1_1"/>
          <p:cNvPicPr preferRelativeResize="0"/>
          <p:nvPr/>
        </p:nvPicPr>
        <p:blipFill>
          <a:blip r:embed="rId4">
            <a:alphaModFix/>
          </a:blip>
          <a:stretch>
            <a:fillRect/>
          </a:stretch>
        </p:blipFill>
        <p:spPr>
          <a:xfrm>
            <a:off x="7791450" y="2400300"/>
            <a:ext cx="4400550" cy="4343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Arial"/>
              <a:buNone/>
            </a:pPr>
            <a:r>
              <a:rPr lang="en-US"/>
              <a:t>Learning objectives</a:t>
            </a:r>
            <a:endParaRPr/>
          </a:p>
        </p:txBody>
      </p:sp>
      <p:sp>
        <p:nvSpPr>
          <p:cNvPr id="203" name="Google Shape;203;p2"/>
          <p:cNvSpPr txBox="1"/>
          <p:nvPr>
            <p:ph idx="1" type="body"/>
          </p:nvPr>
        </p:nvSpPr>
        <p:spPr>
          <a:xfrm>
            <a:off x="1295400" y="1774850"/>
            <a:ext cx="9601200" cy="42825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0"/>
              </a:spcBef>
              <a:spcAft>
                <a:spcPts val="0"/>
              </a:spcAft>
              <a:buSzPts val="1800"/>
              <a:buNone/>
            </a:pPr>
            <a:r>
              <a:t/>
            </a:r>
            <a:endParaRPr sz="2300"/>
          </a:p>
          <a:p>
            <a:pPr indent="-368300" lvl="0" marL="457200" rtl="0" algn="l">
              <a:lnSpc>
                <a:spcPct val="115000"/>
              </a:lnSpc>
              <a:spcBef>
                <a:spcPts val="0"/>
              </a:spcBef>
              <a:spcAft>
                <a:spcPts val="0"/>
              </a:spcAft>
              <a:buClr>
                <a:srgbClr val="24292E"/>
              </a:buClr>
              <a:buSzPts val="2200"/>
              <a:buChar char="■"/>
            </a:pPr>
            <a:r>
              <a:rPr lang="en-US" sz="2200">
                <a:solidFill>
                  <a:srgbClr val="24292E"/>
                </a:solidFill>
              </a:rPr>
              <a:t>TNTs will learn how to do multi-page navigation in React using React Router</a:t>
            </a:r>
            <a:endParaRPr sz="2200">
              <a:solidFill>
                <a:srgbClr val="24292E"/>
              </a:solidFill>
            </a:endParaRPr>
          </a:p>
          <a:p>
            <a:pPr indent="-368300" lvl="0" marL="457200" rtl="0" algn="l">
              <a:lnSpc>
                <a:spcPct val="115000"/>
              </a:lnSpc>
              <a:spcBef>
                <a:spcPts val="0"/>
              </a:spcBef>
              <a:spcAft>
                <a:spcPts val="0"/>
              </a:spcAft>
              <a:buClr>
                <a:srgbClr val="24292E"/>
              </a:buClr>
              <a:buSzPts val="2200"/>
              <a:buChar char="■"/>
            </a:pPr>
            <a:r>
              <a:rPr i="0" lang="en-US" sz="2200">
                <a:solidFill>
                  <a:srgbClr val="24292E"/>
                </a:solidFill>
              </a:rPr>
              <a:t>TNTs will experiment with dynamic routing</a:t>
            </a:r>
            <a:endParaRPr i="0" sz="2200">
              <a:solidFill>
                <a:srgbClr val="24292E"/>
              </a:solidFill>
            </a:endParaRPr>
          </a:p>
          <a:p>
            <a:pPr indent="-368300" lvl="0" marL="457200" rtl="0" algn="l">
              <a:lnSpc>
                <a:spcPct val="115000"/>
              </a:lnSpc>
              <a:spcBef>
                <a:spcPts val="0"/>
              </a:spcBef>
              <a:spcAft>
                <a:spcPts val="0"/>
              </a:spcAft>
              <a:buClr>
                <a:srgbClr val="24292E"/>
              </a:buClr>
              <a:buSzPts val="2200"/>
              <a:buChar char="■"/>
            </a:pPr>
            <a:r>
              <a:rPr lang="en-US" sz="2200">
                <a:solidFill>
                  <a:srgbClr val="24292E"/>
                </a:solidFill>
              </a:rPr>
              <a:t>TNTs will learn how data can be passed from one page to the next one</a:t>
            </a:r>
            <a:endParaRPr sz="2200">
              <a:solidFill>
                <a:srgbClr val="24292E"/>
              </a:solidFill>
            </a:endParaRPr>
          </a:p>
          <a:p>
            <a:pPr indent="-368300" lvl="0" marL="457200" rtl="0" algn="l">
              <a:lnSpc>
                <a:spcPct val="115000"/>
              </a:lnSpc>
              <a:spcBef>
                <a:spcPts val="0"/>
              </a:spcBef>
              <a:spcAft>
                <a:spcPts val="0"/>
              </a:spcAft>
              <a:buClr>
                <a:srgbClr val="24292E"/>
              </a:buClr>
              <a:buSzPts val="2200"/>
              <a:buChar char="■"/>
            </a:pPr>
            <a:r>
              <a:rPr lang="en-US" sz="2200">
                <a:solidFill>
                  <a:srgbClr val="24292E"/>
                </a:solidFill>
              </a:rPr>
              <a:t>TNTs will learn about how React Router Hooks provide specific ways of handling the router state</a:t>
            </a:r>
            <a:endParaRPr sz="2200">
              <a:solidFill>
                <a:srgbClr val="24292E"/>
              </a:solidFill>
            </a:endParaRPr>
          </a:p>
          <a:p>
            <a:pPr indent="-368300" lvl="0" marL="457200" rtl="0" algn="l">
              <a:lnSpc>
                <a:spcPct val="115000"/>
              </a:lnSpc>
              <a:spcBef>
                <a:spcPts val="0"/>
              </a:spcBef>
              <a:spcAft>
                <a:spcPts val="0"/>
              </a:spcAft>
              <a:buClr>
                <a:srgbClr val="24292E"/>
              </a:buClr>
              <a:buSzPts val="2200"/>
              <a:buChar char="■"/>
            </a:pPr>
            <a:r>
              <a:rPr lang="en-US" sz="2200">
                <a:solidFill>
                  <a:srgbClr val="24292E"/>
                </a:solidFill>
              </a:rPr>
              <a:t>TNTs will put React Router to work</a:t>
            </a:r>
            <a:endParaRPr sz="3400"/>
          </a:p>
          <a:p>
            <a:pPr indent="0" lvl="0" marL="0" rtl="0" algn="l">
              <a:lnSpc>
                <a:spcPct val="94000"/>
              </a:lnSpc>
              <a:spcBef>
                <a:spcPts val="1200"/>
              </a:spcBef>
              <a:spcAft>
                <a:spcPts val="0"/>
              </a:spcAft>
              <a:buSzPts val="1800"/>
              <a:buNone/>
            </a:pPr>
            <a:r>
              <a:t/>
            </a:r>
            <a:endParaRPr sz="2700"/>
          </a:p>
          <a:p>
            <a:pPr indent="-243078" lvl="0" marL="384048" rtl="0" algn="l">
              <a:lnSpc>
                <a:spcPct val="94000"/>
              </a:lnSpc>
              <a:spcBef>
                <a:spcPts val="1200"/>
              </a:spcBef>
              <a:spcAft>
                <a:spcPts val="0"/>
              </a:spcAft>
              <a:buClr>
                <a:schemeClr val="dk2"/>
              </a:buClr>
              <a:buSzPts val="2400"/>
              <a:buNone/>
            </a:pPr>
            <a:r>
              <a:t/>
            </a:r>
            <a:endParaRPr sz="2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e66393f428_0_37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t/>
            </a:r>
            <a:endParaRPr/>
          </a:p>
        </p:txBody>
      </p:sp>
      <p:sp>
        <p:nvSpPr>
          <p:cNvPr id="353" name="Google Shape;353;ge66393f428_0_373"/>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1000"/>
              </a:spcBef>
              <a:spcAft>
                <a:spcPts val="0"/>
              </a:spcAft>
              <a:buSzPts val="1800"/>
              <a:buNone/>
            </a:pPr>
            <a:r>
              <a:t/>
            </a:r>
            <a:endParaRPr/>
          </a:p>
        </p:txBody>
      </p:sp>
      <p:pic>
        <p:nvPicPr>
          <p:cNvPr id="354" name="Google Shape;354;ge66393f428_0_373"/>
          <p:cNvPicPr preferRelativeResize="0"/>
          <p:nvPr/>
        </p:nvPicPr>
        <p:blipFill rotWithShape="1">
          <a:blip r:embed="rId3">
            <a:alphaModFix/>
          </a:blip>
          <a:srcRect b="0" l="0" r="0" t="0"/>
          <a:stretch/>
        </p:blipFill>
        <p:spPr>
          <a:xfrm>
            <a:off x="691954" y="0"/>
            <a:ext cx="8156690" cy="6857999"/>
          </a:xfrm>
          <a:prstGeom prst="rect">
            <a:avLst/>
          </a:prstGeom>
          <a:noFill/>
          <a:ln>
            <a:noFill/>
          </a:ln>
        </p:spPr>
      </p:pic>
      <p:sp>
        <p:nvSpPr>
          <p:cNvPr id="355" name="Google Shape;355;ge66393f428_0_373"/>
          <p:cNvSpPr/>
          <p:nvPr/>
        </p:nvSpPr>
        <p:spPr>
          <a:xfrm>
            <a:off x="8164175" y="759450"/>
            <a:ext cx="3241200" cy="198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All together</a:t>
            </a:r>
            <a:endParaRPr b="0" i="0" sz="3200" u="none" cap="none" strike="noStrike">
              <a:solidFill>
                <a:srgbClr val="000000"/>
              </a:solidFill>
              <a:latin typeface="Arial"/>
              <a:ea typeface="Arial"/>
              <a:cs typeface="Arial"/>
              <a:sym typeface="Arial"/>
            </a:endParaRPr>
          </a:p>
        </p:txBody>
      </p:sp>
      <p:pic>
        <p:nvPicPr>
          <p:cNvPr id="356" name="Google Shape;356;ge66393f428_0_373"/>
          <p:cNvPicPr preferRelativeResize="0"/>
          <p:nvPr/>
        </p:nvPicPr>
        <p:blipFill>
          <a:blip r:embed="rId4">
            <a:alphaModFix/>
          </a:blip>
          <a:stretch>
            <a:fillRect/>
          </a:stretch>
        </p:blipFill>
        <p:spPr>
          <a:xfrm>
            <a:off x="7920600" y="3252700"/>
            <a:ext cx="4271399" cy="292152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361" name="Shape 361"/>
        <p:cNvGrpSpPr/>
        <p:nvPr/>
      </p:nvGrpSpPr>
      <p:grpSpPr>
        <a:xfrm>
          <a:off x="0" y="0"/>
          <a:ext cx="0" cy="0"/>
          <a:chOff x="0" y="0"/>
          <a:chExt cx="0" cy="0"/>
        </a:xfrm>
      </p:grpSpPr>
      <p:sp>
        <p:nvSpPr>
          <p:cNvPr id="362" name="Google Shape;362;g13cdcf264bc_0_1"/>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SzPts val="7200"/>
              <a:buNone/>
            </a:pPr>
            <a:r>
              <a:rPr lang="en-US"/>
              <a:t>Coding time</a:t>
            </a:r>
            <a:endParaRPr/>
          </a:p>
        </p:txBody>
      </p:sp>
      <p:sp>
        <p:nvSpPr>
          <p:cNvPr id="363" name="Google Shape;363;g13cdcf264bc_0_1"/>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SzPts val="24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13cdcf264bc_0_7"/>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Implementing a first app</a:t>
            </a:r>
            <a:endParaRPr/>
          </a:p>
        </p:txBody>
      </p:sp>
      <p:sp>
        <p:nvSpPr>
          <p:cNvPr id="370" name="Google Shape;370;g13cdcf264bc_0_7"/>
          <p:cNvSpPr txBox="1"/>
          <p:nvPr>
            <p:ph idx="1" type="body"/>
          </p:nvPr>
        </p:nvSpPr>
        <p:spPr>
          <a:xfrm>
            <a:off x="1371600" y="2286000"/>
            <a:ext cx="9601200" cy="3581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400"/>
              <a:t>npx create-react-app demo-app</a:t>
            </a:r>
            <a:endParaRPr sz="2400"/>
          </a:p>
          <a:p>
            <a:pPr indent="0" lvl="0" marL="0" rtl="0" algn="l">
              <a:spcBef>
                <a:spcPts val="1000"/>
              </a:spcBef>
              <a:spcAft>
                <a:spcPts val="0"/>
              </a:spcAft>
              <a:buNone/>
            </a:pPr>
            <a:r>
              <a:t/>
            </a:r>
            <a:endParaRPr sz="2400"/>
          </a:p>
          <a:p>
            <a:pPr indent="0" lvl="0" marL="0" rtl="0" algn="l">
              <a:spcBef>
                <a:spcPts val="1000"/>
              </a:spcBef>
              <a:spcAft>
                <a:spcPts val="0"/>
              </a:spcAft>
              <a:buNone/>
            </a:pPr>
            <a:r>
              <a:rPr lang="en-US" sz="2400"/>
              <a:t>cd demo-app</a:t>
            </a:r>
            <a:endParaRPr sz="2400"/>
          </a:p>
          <a:p>
            <a:pPr indent="0" lvl="0" marL="0" rtl="0" algn="l">
              <a:spcBef>
                <a:spcPts val="1000"/>
              </a:spcBef>
              <a:spcAft>
                <a:spcPts val="0"/>
              </a:spcAft>
              <a:buNone/>
            </a:pPr>
            <a:r>
              <a:t/>
            </a:r>
            <a:endParaRPr sz="2400"/>
          </a:p>
          <a:p>
            <a:pPr indent="0" lvl="0" marL="0" rtl="0" algn="l">
              <a:spcBef>
                <a:spcPts val="1000"/>
              </a:spcBef>
              <a:spcAft>
                <a:spcPts val="0"/>
              </a:spcAft>
              <a:buNone/>
            </a:pPr>
            <a:r>
              <a:rPr lang="en-US" sz="2400"/>
              <a:t>npm install react-router-dom@5.3.3</a:t>
            </a:r>
            <a:endParaRPr sz="2400"/>
          </a:p>
          <a:p>
            <a:pPr indent="0" lvl="0" marL="0" rtl="0" algn="l">
              <a:spcBef>
                <a:spcPts val="1000"/>
              </a:spcBef>
              <a:spcAft>
                <a:spcPts val="0"/>
              </a:spcAft>
              <a:buNone/>
            </a:pPr>
            <a:r>
              <a:t/>
            </a:r>
            <a:endParaRPr sz="2400"/>
          </a:p>
        </p:txBody>
      </p:sp>
      <p:pic>
        <p:nvPicPr>
          <p:cNvPr id="371" name="Google Shape;371;g13cdcf264bc_0_7"/>
          <p:cNvPicPr preferRelativeResize="0"/>
          <p:nvPr/>
        </p:nvPicPr>
        <p:blipFill>
          <a:blip r:embed="rId3">
            <a:alphaModFix/>
          </a:blip>
          <a:stretch>
            <a:fillRect/>
          </a:stretch>
        </p:blipFill>
        <p:spPr>
          <a:xfrm>
            <a:off x="7196650" y="2171700"/>
            <a:ext cx="4400550" cy="4343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13cdcf264bc_1_20"/>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SzPts val="7200"/>
              <a:buNone/>
            </a:pPr>
            <a:r>
              <a:rPr lang="en-US"/>
              <a:t>BREAK</a:t>
            </a:r>
            <a:endParaRPr/>
          </a:p>
        </p:txBody>
      </p:sp>
      <p:sp>
        <p:nvSpPr>
          <p:cNvPr id="378" name="Google Shape;378;g13cdcf264bc_1_20"/>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SzPts val="2400"/>
              <a:buNone/>
            </a:pPr>
            <a:r>
              <a:rPr lang="en-US"/>
              <a:t>Take a break when </a:t>
            </a:r>
            <a:endParaRPr/>
          </a:p>
          <a:p>
            <a:pPr indent="0" lvl="0" marL="0" rtl="0" algn="r">
              <a:lnSpc>
                <a:spcPct val="112000"/>
              </a:lnSpc>
              <a:spcBef>
                <a:spcPts val="0"/>
              </a:spcBef>
              <a:spcAft>
                <a:spcPts val="0"/>
              </a:spcAft>
              <a:buSzPts val="2400"/>
              <a:buNone/>
            </a:pPr>
            <a:r>
              <a:rPr lang="en-US"/>
              <a:t>you need it</a:t>
            </a:r>
            <a:endParaRPr/>
          </a:p>
        </p:txBody>
      </p:sp>
      <p:pic>
        <p:nvPicPr>
          <p:cNvPr id="379" name="Google Shape;379;g13cdcf264bc_1_20"/>
          <p:cNvPicPr preferRelativeResize="0"/>
          <p:nvPr/>
        </p:nvPicPr>
        <p:blipFill rotWithShape="1">
          <a:blip r:embed="rId3">
            <a:alphaModFix/>
          </a:blip>
          <a:srcRect b="0" l="0" r="0" t="0"/>
          <a:stretch/>
        </p:blipFill>
        <p:spPr>
          <a:xfrm>
            <a:off x="205075" y="901522"/>
            <a:ext cx="6683450" cy="44580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e66393f428_0_255"/>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fontScale="90000"/>
          </a:bodyPr>
          <a:lstStyle/>
          <a:p>
            <a:pPr indent="0" lvl="0" marL="0" rtl="0" algn="r">
              <a:lnSpc>
                <a:spcPct val="89000"/>
              </a:lnSpc>
              <a:spcBef>
                <a:spcPts val="0"/>
              </a:spcBef>
              <a:spcAft>
                <a:spcPts val="0"/>
              </a:spcAft>
              <a:buClr>
                <a:schemeClr val="lt2"/>
              </a:buClr>
              <a:buSzPct val="100000"/>
              <a:buFont typeface="Arial"/>
              <a:buNone/>
            </a:pPr>
            <a:r>
              <a:rPr lang="en-US"/>
              <a:t>PART 3</a:t>
            </a:r>
            <a:endParaRPr/>
          </a:p>
          <a:p>
            <a:pPr indent="0" lvl="0" marL="0" rtl="0" algn="r">
              <a:lnSpc>
                <a:spcPct val="89000"/>
              </a:lnSpc>
              <a:spcBef>
                <a:spcPts val="0"/>
              </a:spcBef>
              <a:spcAft>
                <a:spcPts val="0"/>
              </a:spcAft>
              <a:buClr>
                <a:schemeClr val="lt2"/>
              </a:buClr>
              <a:buSzPct val="100000"/>
              <a:buFont typeface="Arial"/>
              <a:buNone/>
            </a:pPr>
            <a:r>
              <a:rPr lang="en-US"/>
              <a:t>REACT ROUTER HOOKS</a:t>
            </a:r>
            <a:endParaRPr/>
          </a:p>
        </p:txBody>
      </p:sp>
      <p:sp>
        <p:nvSpPr>
          <p:cNvPr id="385" name="Google Shape;385;ge66393f428_0_255"/>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390" name="Shape 390"/>
        <p:cNvGrpSpPr/>
        <p:nvPr/>
      </p:nvGrpSpPr>
      <p:grpSpPr>
        <a:xfrm>
          <a:off x="0" y="0"/>
          <a:ext cx="0" cy="0"/>
          <a:chOff x="0" y="0"/>
          <a:chExt cx="0" cy="0"/>
        </a:xfrm>
      </p:grpSpPr>
      <p:sp>
        <p:nvSpPr>
          <p:cNvPr id="391" name="Google Shape;391;ge66393f428_0_430"/>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SzPts val="7200"/>
              <a:buNone/>
            </a:pPr>
            <a:r>
              <a:rPr lang="en-US"/>
              <a:t>What hooks did you use so far?</a:t>
            </a:r>
            <a:endParaRPr/>
          </a:p>
        </p:txBody>
      </p:sp>
      <p:sp>
        <p:nvSpPr>
          <p:cNvPr id="392" name="Google Shape;392;ge66393f428_0_430"/>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SzPts val="24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397" name="Shape 397"/>
        <p:cNvGrpSpPr/>
        <p:nvPr/>
      </p:nvGrpSpPr>
      <p:grpSpPr>
        <a:xfrm>
          <a:off x="0" y="0"/>
          <a:ext cx="0" cy="0"/>
          <a:chOff x="0" y="0"/>
          <a:chExt cx="0" cy="0"/>
        </a:xfrm>
      </p:grpSpPr>
      <p:sp>
        <p:nvSpPr>
          <p:cNvPr id="398" name="Google Shape;398;ge66393f428_0_446"/>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fontScale="90000"/>
          </a:bodyPr>
          <a:lstStyle/>
          <a:p>
            <a:pPr indent="0" lvl="0" marL="0" rtl="0" algn="r">
              <a:lnSpc>
                <a:spcPct val="89000"/>
              </a:lnSpc>
              <a:spcBef>
                <a:spcPts val="0"/>
              </a:spcBef>
              <a:spcAft>
                <a:spcPts val="0"/>
              </a:spcAft>
              <a:buSzPct val="111111"/>
              <a:buNone/>
            </a:pPr>
            <a:r>
              <a:rPr lang="en-US"/>
              <a:t>useParams</a:t>
            </a:r>
            <a:endParaRPr/>
          </a:p>
          <a:p>
            <a:pPr indent="0" lvl="0" marL="0" rtl="0" algn="r">
              <a:lnSpc>
                <a:spcPct val="89000"/>
              </a:lnSpc>
              <a:spcBef>
                <a:spcPts val="0"/>
              </a:spcBef>
              <a:spcAft>
                <a:spcPts val="0"/>
              </a:spcAft>
              <a:buSzPct val="111111"/>
              <a:buNone/>
            </a:pPr>
            <a:r>
              <a:rPr lang="en-US"/>
              <a:t>useLocation</a:t>
            </a:r>
            <a:endParaRPr/>
          </a:p>
          <a:p>
            <a:pPr indent="0" lvl="0" marL="0" rtl="0" algn="r">
              <a:lnSpc>
                <a:spcPct val="89000"/>
              </a:lnSpc>
              <a:spcBef>
                <a:spcPts val="0"/>
              </a:spcBef>
              <a:spcAft>
                <a:spcPts val="0"/>
              </a:spcAft>
              <a:buSzPct val="111111"/>
              <a:buNone/>
            </a:pPr>
            <a:r>
              <a:rPr lang="en-US"/>
              <a:t>useHistory</a:t>
            </a:r>
            <a:endParaRPr/>
          </a:p>
        </p:txBody>
      </p:sp>
      <p:sp>
        <p:nvSpPr>
          <p:cNvPr id="399" name="Google Shape;399;ge66393f428_0_446"/>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SzPts val="24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ge66393f428_0_38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useParams</a:t>
            </a:r>
            <a:endParaRPr/>
          </a:p>
        </p:txBody>
      </p:sp>
      <p:sp>
        <p:nvSpPr>
          <p:cNvPr id="406" name="Google Shape;406;ge66393f428_0_386"/>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1000" lvl="0" marL="457200" rtl="0" algn="l">
              <a:lnSpc>
                <a:spcPct val="115000"/>
              </a:lnSpc>
              <a:spcBef>
                <a:spcPts val="0"/>
              </a:spcBef>
              <a:spcAft>
                <a:spcPts val="0"/>
              </a:spcAft>
              <a:buClr>
                <a:srgbClr val="24292E"/>
              </a:buClr>
              <a:buSzPts val="2400"/>
              <a:buChar char="■"/>
            </a:pPr>
            <a:r>
              <a:rPr b="1" lang="en-US" sz="2400">
                <a:solidFill>
                  <a:srgbClr val="24292E"/>
                </a:solidFill>
              </a:rPr>
              <a:t>useParams </a:t>
            </a:r>
            <a:r>
              <a:rPr lang="en-US" sz="2400">
                <a:solidFill>
                  <a:srgbClr val="24292E"/>
                </a:solidFill>
              </a:rPr>
              <a:t>- returns an object of key/value pairs of URL parameters</a:t>
            </a:r>
            <a:endParaRPr sz="2400">
              <a:solidFill>
                <a:srgbClr val="24292E"/>
              </a:solidFill>
            </a:endParaRPr>
          </a:p>
          <a:p>
            <a:pPr indent="-381000" lvl="0" marL="457200" rtl="0" algn="l">
              <a:lnSpc>
                <a:spcPct val="115000"/>
              </a:lnSpc>
              <a:spcBef>
                <a:spcPts val="0"/>
              </a:spcBef>
              <a:spcAft>
                <a:spcPts val="0"/>
              </a:spcAft>
              <a:buClr>
                <a:srgbClr val="24292E"/>
              </a:buClr>
              <a:buSzPts val="2400"/>
              <a:buChar char="■"/>
            </a:pPr>
            <a:r>
              <a:rPr lang="en-US" sz="2400">
                <a:solidFill>
                  <a:srgbClr val="24292E"/>
                </a:solidFill>
              </a:rPr>
              <a:t>It is used to access props.match.params of the current &lt;Route&gt;</a:t>
            </a:r>
            <a:endParaRPr sz="2400">
              <a:solidFill>
                <a:srgbClr val="24292E"/>
              </a:solidFill>
            </a:endParaRPr>
          </a:p>
          <a:p>
            <a:pPr indent="-381000" lvl="0" marL="457200" rtl="0" algn="l">
              <a:lnSpc>
                <a:spcPct val="115000"/>
              </a:lnSpc>
              <a:spcBef>
                <a:spcPts val="0"/>
              </a:spcBef>
              <a:spcAft>
                <a:spcPts val="0"/>
              </a:spcAft>
              <a:buClr>
                <a:srgbClr val="24292E"/>
              </a:buClr>
              <a:buSzPts val="2400"/>
              <a:buChar char="■"/>
            </a:pPr>
            <a:r>
              <a:rPr lang="en-US" sz="2400">
                <a:solidFill>
                  <a:srgbClr val="24292E"/>
                </a:solidFill>
              </a:rPr>
              <a:t>Thus, params can also be accessed using </a:t>
            </a:r>
            <a:r>
              <a:rPr i="1" lang="en-US" sz="2400">
                <a:solidFill>
                  <a:srgbClr val="24292E"/>
                </a:solidFill>
              </a:rPr>
              <a:t>props.match.params.nameofparameter</a:t>
            </a:r>
            <a:endParaRPr i="1" sz="2400">
              <a:solidFill>
                <a:srgbClr val="24292E"/>
              </a:solidFill>
            </a:endParaRPr>
          </a:p>
          <a:p>
            <a:pPr indent="0" lvl="0" marL="0" rtl="0" algn="l">
              <a:lnSpc>
                <a:spcPct val="115000"/>
              </a:lnSpc>
              <a:spcBef>
                <a:spcPts val="1200"/>
              </a:spcBef>
              <a:spcAft>
                <a:spcPts val="0"/>
              </a:spcAft>
              <a:buSzPts val="1800"/>
              <a:buNone/>
            </a:pPr>
            <a:r>
              <a:t/>
            </a:r>
            <a:endParaRPr sz="2400">
              <a:solidFill>
                <a:srgbClr val="24292E"/>
              </a:solidFill>
            </a:endParaRPr>
          </a:p>
          <a:p>
            <a:pPr indent="0" lvl="0" marL="0" rtl="0" algn="l">
              <a:lnSpc>
                <a:spcPct val="94000"/>
              </a:lnSpc>
              <a:spcBef>
                <a:spcPts val="1200"/>
              </a:spcBef>
              <a:spcAft>
                <a:spcPts val="0"/>
              </a:spcAft>
              <a:buSzPts val="1800"/>
              <a:buNone/>
            </a:pPr>
            <a:r>
              <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e66393f428_0_40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t/>
            </a:r>
            <a:endParaRPr/>
          </a:p>
        </p:txBody>
      </p:sp>
      <p:sp>
        <p:nvSpPr>
          <p:cNvPr id="413" name="Google Shape;413;ge66393f428_0_405"/>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1000"/>
              </a:spcBef>
              <a:spcAft>
                <a:spcPts val="0"/>
              </a:spcAft>
              <a:buSzPts val="1800"/>
              <a:buNone/>
            </a:pPr>
            <a:r>
              <a:t/>
            </a:r>
            <a:endParaRPr/>
          </a:p>
        </p:txBody>
      </p:sp>
      <p:pic>
        <p:nvPicPr>
          <p:cNvPr id="414" name="Google Shape;414;ge66393f428_0_405"/>
          <p:cNvPicPr preferRelativeResize="0"/>
          <p:nvPr/>
        </p:nvPicPr>
        <p:blipFill rotWithShape="1">
          <a:blip r:embed="rId3">
            <a:alphaModFix/>
          </a:blip>
          <a:srcRect b="0" l="0" r="0" t="0"/>
          <a:stretch/>
        </p:blipFill>
        <p:spPr>
          <a:xfrm>
            <a:off x="1133520" y="0"/>
            <a:ext cx="5327510" cy="6858000"/>
          </a:xfrm>
          <a:prstGeom prst="rect">
            <a:avLst/>
          </a:prstGeom>
          <a:noFill/>
          <a:ln>
            <a:noFill/>
          </a:ln>
        </p:spPr>
      </p:pic>
      <p:sp>
        <p:nvSpPr>
          <p:cNvPr id="415" name="Google Shape;415;ge66393f428_0_405"/>
          <p:cNvSpPr/>
          <p:nvPr/>
        </p:nvSpPr>
        <p:spPr>
          <a:xfrm>
            <a:off x="2539275" y="2531200"/>
            <a:ext cx="2356500" cy="664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ge66393f428_0_405"/>
          <p:cNvSpPr/>
          <p:nvPr/>
        </p:nvSpPr>
        <p:spPr>
          <a:xfrm>
            <a:off x="1371600" y="4487300"/>
            <a:ext cx="2813100" cy="664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ge66393f428_0_405"/>
          <p:cNvSpPr/>
          <p:nvPr/>
        </p:nvSpPr>
        <p:spPr>
          <a:xfrm>
            <a:off x="7079225" y="420425"/>
            <a:ext cx="4746600" cy="1342500"/>
          </a:xfrm>
          <a:prstGeom prst="ellipse">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chemeClr val="dk1"/>
                </a:solidFill>
                <a:latin typeface="Arial"/>
                <a:ea typeface="Arial"/>
                <a:cs typeface="Arial"/>
                <a:sym typeface="Arial"/>
              </a:rPr>
              <a:t>localhost:3000/about/John</a:t>
            </a:r>
            <a:endParaRPr b="0" i="0" sz="1800" u="none" cap="none" strike="noStrike">
              <a:solidFill>
                <a:schemeClr val="dk1"/>
              </a:solidFill>
              <a:latin typeface="Arial"/>
              <a:ea typeface="Arial"/>
              <a:cs typeface="Arial"/>
              <a:sym typeface="Arial"/>
            </a:endParaRPr>
          </a:p>
        </p:txBody>
      </p:sp>
      <p:sp>
        <p:nvSpPr>
          <p:cNvPr id="418" name="Google Shape;418;ge66393f428_0_405"/>
          <p:cNvSpPr/>
          <p:nvPr/>
        </p:nvSpPr>
        <p:spPr>
          <a:xfrm>
            <a:off x="2373300" y="5409500"/>
            <a:ext cx="745800" cy="5169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ge66393f428_0_39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useLocation</a:t>
            </a:r>
            <a:endParaRPr/>
          </a:p>
        </p:txBody>
      </p:sp>
      <p:sp>
        <p:nvSpPr>
          <p:cNvPr id="425" name="Google Shape;425;ge66393f428_0_398"/>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1000" lvl="0" marL="457200" rtl="0" algn="l">
              <a:lnSpc>
                <a:spcPct val="115000"/>
              </a:lnSpc>
              <a:spcBef>
                <a:spcPts val="0"/>
              </a:spcBef>
              <a:spcAft>
                <a:spcPts val="0"/>
              </a:spcAft>
              <a:buClr>
                <a:srgbClr val="24292E"/>
              </a:buClr>
              <a:buSzPts val="2400"/>
              <a:buChar char="■"/>
            </a:pPr>
            <a:r>
              <a:rPr b="1" lang="en-US" sz="2400">
                <a:solidFill>
                  <a:srgbClr val="24292E"/>
                </a:solidFill>
              </a:rPr>
              <a:t>useLocation</a:t>
            </a:r>
            <a:r>
              <a:rPr lang="en-US" sz="2400">
                <a:solidFill>
                  <a:srgbClr val="24292E"/>
                </a:solidFill>
              </a:rPr>
              <a:t> - returns the location object that represents the current url</a:t>
            </a:r>
            <a:endParaRPr sz="2400"/>
          </a:p>
        </p:txBody>
      </p:sp>
      <p:pic>
        <p:nvPicPr>
          <p:cNvPr id="426" name="Google Shape;426;ge66393f428_0_398"/>
          <p:cNvPicPr preferRelativeResize="0"/>
          <p:nvPr/>
        </p:nvPicPr>
        <p:blipFill rotWithShape="1">
          <a:blip r:embed="rId3">
            <a:alphaModFix/>
          </a:blip>
          <a:srcRect b="0" l="0" r="0" t="0"/>
          <a:stretch/>
        </p:blipFill>
        <p:spPr>
          <a:xfrm>
            <a:off x="996800" y="3439126"/>
            <a:ext cx="10612050" cy="2832575"/>
          </a:xfrm>
          <a:prstGeom prst="rect">
            <a:avLst/>
          </a:prstGeom>
          <a:noFill/>
          <a:ln>
            <a:noFill/>
          </a:ln>
        </p:spPr>
      </p:pic>
      <p:sp>
        <p:nvSpPr>
          <p:cNvPr id="427" name="Google Shape;427;ge66393f428_0_398"/>
          <p:cNvSpPr/>
          <p:nvPr/>
        </p:nvSpPr>
        <p:spPr>
          <a:xfrm>
            <a:off x="1485900" y="3693600"/>
            <a:ext cx="4182900" cy="664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ge66393f428_0_398"/>
          <p:cNvSpPr/>
          <p:nvPr/>
        </p:nvSpPr>
        <p:spPr>
          <a:xfrm>
            <a:off x="7865800" y="5348125"/>
            <a:ext cx="1206900" cy="664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e66393f428_0_242"/>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Arial"/>
              <a:buNone/>
            </a:pPr>
            <a:r>
              <a:rPr lang="en-US"/>
              <a:t>Organisation of the session</a:t>
            </a:r>
            <a:endParaRPr/>
          </a:p>
        </p:txBody>
      </p:sp>
      <p:sp>
        <p:nvSpPr>
          <p:cNvPr id="209" name="Google Shape;209;ge66393f428_0_242"/>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ge66393f428_0_392"/>
          <p:cNvSpPr txBox="1"/>
          <p:nvPr>
            <p:ph type="title"/>
          </p:nvPr>
        </p:nvSpPr>
        <p:spPr>
          <a:xfrm>
            <a:off x="1371600" y="197575"/>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useHistory</a:t>
            </a:r>
            <a:endParaRPr/>
          </a:p>
        </p:txBody>
      </p:sp>
      <p:sp>
        <p:nvSpPr>
          <p:cNvPr id="435" name="Google Shape;435;ge66393f428_0_392"/>
          <p:cNvSpPr txBox="1"/>
          <p:nvPr>
            <p:ph idx="1" type="body"/>
          </p:nvPr>
        </p:nvSpPr>
        <p:spPr>
          <a:xfrm>
            <a:off x="1371600" y="1369725"/>
            <a:ext cx="9601200" cy="5194200"/>
          </a:xfrm>
          <a:prstGeom prst="rect">
            <a:avLst/>
          </a:prstGeom>
          <a:noFill/>
          <a:ln>
            <a:noFill/>
          </a:ln>
        </p:spPr>
        <p:txBody>
          <a:bodyPr anchorCtr="0" anchor="t" bIns="45700" lIns="91425" spcFirstLastPara="1" rIns="91425" wrap="square" tIns="45700">
            <a:noAutofit/>
          </a:bodyPr>
          <a:lstStyle/>
          <a:p>
            <a:pPr indent="-355600" lvl="0" marL="457200" rtl="0" algn="l">
              <a:lnSpc>
                <a:spcPct val="115000"/>
              </a:lnSpc>
              <a:spcBef>
                <a:spcPts val="1000"/>
              </a:spcBef>
              <a:spcAft>
                <a:spcPts val="0"/>
              </a:spcAft>
              <a:buSzPts val="2000"/>
              <a:buChar char="■"/>
            </a:pPr>
            <a:r>
              <a:rPr b="1" lang="en-US"/>
              <a:t>useHistory</a:t>
            </a:r>
            <a:r>
              <a:rPr lang="en-US"/>
              <a:t> provides access to the history instance that may be used to navigate. history refers to the browser history</a:t>
            </a:r>
            <a:endParaRPr/>
          </a:p>
          <a:p>
            <a:pPr indent="-355600" lvl="0" marL="457200" rtl="0" algn="l">
              <a:lnSpc>
                <a:spcPct val="115000"/>
              </a:lnSpc>
              <a:spcBef>
                <a:spcPts val="0"/>
              </a:spcBef>
              <a:spcAft>
                <a:spcPts val="0"/>
              </a:spcAft>
              <a:buSzPts val="2000"/>
              <a:buChar char="■"/>
            </a:pPr>
            <a:r>
              <a:rPr lang="en-US">
                <a:solidFill>
                  <a:srgbClr val="24292E"/>
                </a:solidFill>
              </a:rPr>
              <a:t>History objects have the following properties and methods:</a:t>
            </a:r>
            <a:endParaRPr>
              <a:solidFill>
                <a:srgbClr val="24292E"/>
              </a:solidFill>
            </a:endParaRPr>
          </a:p>
          <a:p>
            <a:pPr indent="-355600" lvl="0" marL="914400" rtl="0" algn="l">
              <a:lnSpc>
                <a:spcPct val="115000"/>
              </a:lnSpc>
              <a:spcBef>
                <a:spcPts val="0"/>
              </a:spcBef>
              <a:spcAft>
                <a:spcPts val="0"/>
              </a:spcAft>
              <a:buClr>
                <a:srgbClr val="24292E"/>
              </a:buClr>
              <a:buSzPts val="2000"/>
              <a:buChar char="●"/>
            </a:pPr>
            <a:r>
              <a:rPr lang="en-US">
                <a:solidFill>
                  <a:srgbClr val="24292E"/>
                </a:solidFill>
              </a:rPr>
              <a:t>length - (number) The number of entries in the history stack</a:t>
            </a:r>
            <a:endParaRPr>
              <a:solidFill>
                <a:srgbClr val="24292E"/>
              </a:solidFill>
            </a:endParaRPr>
          </a:p>
          <a:p>
            <a:pPr indent="-355600" lvl="0" marL="914400" rtl="0" algn="l">
              <a:lnSpc>
                <a:spcPct val="115000"/>
              </a:lnSpc>
              <a:spcBef>
                <a:spcPts val="0"/>
              </a:spcBef>
              <a:spcAft>
                <a:spcPts val="0"/>
              </a:spcAft>
              <a:buClr>
                <a:srgbClr val="24292E"/>
              </a:buClr>
              <a:buSzPts val="2000"/>
              <a:buChar char="●"/>
            </a:pPr>
            <a:r>
              <a:rPr lang="en-US">
                <a:solidFill>
                  <a:srgbClr val="24292E"/>
                </a:solidFill>
              </a:rPr>
              <a:t>action - (string) The current action (PUSH, REPLACE, or POP)</a:t>
            </a:r>
            <a:endParaRPr>
              <a:solidFill>
                <a:srgbClr val="24292E"/>
              </a:solidFill>
            </a:endParaRPr>
          </a:p>
          <a:p>
            <a:pPr indent="-355600" lvl="0" marL="914400" rtl="0" algn="l">
              <a:lnSpc>
                <a:spcPct val="115000"/>
              </a:lnSpc>
              <a:spcBef>
                <a:spcPts val="0"/>
              </a:spcBef>
              <a:spcAft>
                <a:spcPts val="0"/>
              </a:spcAft>
              <a:buClr>
                <a:srgbClr val="24292E"/>
              </a:buClr>
              <a:buSzPts val="2000"/>
              <a:buChar char="●"/>
            </a:pPr>
            <a:r>
              <a:rPr b="1" lang="en-US">
                <a:solidFill>
                  <a:srgbClr val="24292E"/>
                </a:solidFill>
              </a:rPr>
              <a:t>location</a:t>
            </a:r>
            <a:r>
              <a:rPr lang="en-US">
                <a:solidFill>
                  <a:srgbClr val="24292E"/>
                </a:solidFill>
              </a:rPr>
              <a:t> - (object) The current location. May have the following properties:</a:t>
            </a:r>
            <a:endParaRPr>
              <a:solidFill>
                <a:srgbClr val="24292E"/>
              </a:solidFill>
            </a:endParaRPr>
          </a:p>
          <a:p>
            <a:pPr indent="-355600" lvl="0" marL="914400" rtl="0" algn="l">
              <a:lnSpc>
                <a:spcPct val="115000"/>
              </a:lnSpc>
              <a:spcBef>
                <a:spcPts val="0"/>
              </a:spcBef>
              <a:spcAft>
                <a:spcPts val="0"/>
              </a:spcAft>
              <a:buClr>
                <a:srgbClr val="24292E"/>
              </a:buClr>
              <a:buSzPts val="2000"/>
              <a:buChar char="●"/>
            </a:pPr>
            <a:r>
              <a:rPr lang="en-US">
                <a:solidFill>
                  <a:srgbClr val="24292E"/>
                </a:solidFill>
              </a:rPr>
              <a:t>pathname - (string) The path of the URL</a:t>
            </a:r>
            <a:endParaRPr>
              <a:solidFill>
                <a:srgbClr val="24292E"/>
              </a:solidFill>
            </a:endParaRPr>
          </a:p>
          <a:p>
            <a:pPr indent="-355600" lvl="0" marL="914400" rtl="0" algn="l">
              <a:lnSpc>
                <a:spcPct val="115000"/>
              </a:lnSpc>
              <a:spcBef>
                <a:spcPts val="0"/>
              </a:spcBef>
              <a:spcAft>
                <a:spcPts val="0"/>
              </a:spcAft>
              <a:buClr>
                <a:srgbClr val="24292E"/>
              </a:buClr>
              <a:buSzPts val="2000"/>
              <a:buChar char="●"/>
            </a:pPr>
            <a:r>
              <a:rPr b="1" lang="en-US">
                <a:solidFill>
                  <a:srgbClr val="24292E"/>
                </a:solidFill>
              </a:rPr>
              <a:t>state</a:t>
            </a:r>
            <a:r>
              <a:rPr lang="en-US">
                <a:solidFill>
                  <a:srgbClr val="24292E"/>
                </a:solidFill>
              </a:rPr>
              <a:t> - (object) location-specific state that was provided to e.g. push(path, state) when this location was pushed onto the stack. Only available in browser and memory history.</a:t>
            </a:r>
            <a:endParaRPr>
              <a:solidFill>
                <a:srgbClr val="24292E"/>
              </a:solidFill>
            </a:endParaRPr>
          </a:p>
          <a:p>
            <a:pPr indent="-355600" lvl="0" marL="914400" rtl="0" algn="l">
              <a:lnSpc>
                <a:spcPct val="115000"/>
              </a:lnSpc>
              <a:spcBef>
                <a:spcPts val="0"/>
              </a:spcBef>
              <a:spcAft>
                <a:spcPts val="0"/>
              </a:spcAft>
              <a:buClr>
                <a:srgbClr val="24292E"/>
              </a:buClr>
              <a:buSzPts val="2000"/>
              <a:buChar char="●"/>
            </a:pPr>
            <a:r>
              <a:rPr lang="en-US">
                <a:solidFill>
                  <a:srgbClr val="24292E"/>
                </a:solidFill>
              </a:rPr>
              <a:t>search/has</a:t>
            </a:r>
            <a:endParaRPr>
              <a:solidFill>
                <a:srgbClr val="24292E"/>
              </a:solidFill>
            </a:endParaRPr>
          </a:p>
          <a:p>
            <a:pPr indent="-355600" lvl="0" marL="914400" rtl="0" algn="l">
              <a:lnSpc>
                <a:spcPct val="115000"/>
              </a:lnSpc>
              <a:spcBef>
                <a:spcPts val="0"/>
              </a:spcBef>
              <a:spcAft>
                <a:spcPts val="0"/>
              </a:spcAft>
              <a:buClr>
                <a:srgbClr val="24292E"/>
              </a:buClr>
              <a:buSzPts val="2000"/>
              <a:buChar char="●"/>
            </a:pPr>
            <a:r>
              <a:rPr b="1" lang="en-US">
                <a:solidFill>
                  <a:srgbClr val="24292E"/>
                </a:solidFill>
              </a:rPr>
              <a:t>push(path, [state]) </a:t>
            </a:r>
            <a:r>
              <a:rPr lang="en-US">
                <a:solidFill>
                  <a:srgbClr val="24292E"/>
                </a:solidFill>
              </a:rPr>
              <a:t>- (function) Pushes a new entry onto the history stack</a:t>
            </a:r>
            <a:endParaRPr>
              <a:solidFill>
                <a:srgbClr val="24292E"/>
              </a:solidFill>
            </a:endParaRPr>
          </a:p>
          <a:p>
            <a:pPr indent="-355600" lvl="0" marL="914400" rtl="0" algn="l">
              <a:lnSpc>
                <a:spcPct val="115000"/>
              </a:lnSpc>
              <a:spcBef>
                <a:spcPts val="0"/>
              </a:spcBef>
              <a:spcAft>
                <a:spcPts val="0"/>
              </a:spcAft>
              <a:buClr>
                <a:srgbClr val="24292E"/>
              </a:buClr>
              <a:buSzPts val="2000"/>
              <a:buChar char="●"/>
            </a:pPr>
            <a:r>
              <a:rPr lang="en-US">
                <a:solidFill>
                  <a:srgbClr val="24292E"/>
                </a:solidFill>
              </a:rPr>
              <a:t>replace(path, [state]) - (function) Replaces the current entry on the history stack</a:t>
            </a:r>
            <a:endParaRPr>
              <a:solidFill>
                <a:srgbClr val="24292E"/>
              </a:solidFill>
            </a:endParaRPr>
          </a:p>
          <a:p>
            <a:pPr indent="-355600" lvl="0" marL="914400" rtl="0" algn="l">
              <a:lnSpc>
                <a:spcPct val="115000"/>
              </a:lnSpc>
              <a:spcBef>
                <a:spcPts val="0"/>
              </a:spcBef>
              <a:spcAft>
                <a:spcPts val="0"/>
              </a:spcAft>
              <a:buClr>
                <a:srgbClr val="24292E"/>
              </a:buClr>
              <a:buSzPts val="2000"/>
              <a:buChar char="●"/>
            </a:pPr>
            <a:r>
              <a:rPr lang="en-US">
                <a:solidFill>
                  <a:srgbClr val="24292E"/>
                </a:solidFill>
              </a:rPr>
              <a:t>go(n) / goBack() / goForward() / block(prompt)</a:t>
            </a:r>
            <a:endParaRPr>
              <a:solidFill>
                <a:srgbClr val="24292E"/>
              </a:solidFill>
            </a:endParaRPr>
          </a:p>
          <a:p>
            <a:pPr indent="0" lvl="0" marL="0" rtl="0" algn="l">
              <a:lnSpc>
                <a:spcPct val="115000"/>
              </a:lnSpc>
              <a:spcBef>
                <a:spcPts val="1200"/>
              </a:spcBef>
              <a:spcAft>
                <a:spcPts val="0"/>
              </a:spcAft>
              <a:buSzPts val="18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pic>
        <p:nvPicPr>
          <p:cNvPr id="441" name="Google Shape;441;ge66393f428_0_455"/>
          <p:cNvPicPr preferRelativeResize="0"/>
          <p:nvPr/>
        </p:nvPicPr>
        <p:blipFill rotWithShape="1">
          <a:blip r:embed="rId3">
            <a:alphaModFix/>
          </a:blip>
          <a:srcRect b="0" l="0" r="0" t="0"/>
          <a:stretch/>
        </p:blipFill>
        <p:spPr>
          <a:xfrm>
            <a:off x="904750" y="1757175"/>
            <a:ext cx="5347325" cy="4343374"/>
          </a:xfrm>
          <a:prstGeom prst="rect">
            <a:avLst/>
          </a:prstGeom>
          <a:noFill/>
          <a:ln>
            <a:noFill/>
          </a:ln>
        </p:spPr>
      </p:pic>
      <p:sp>
        <p:nvSpPr>
          <p:cNvPr id="442" name="Google Shape;442;ge66393f428_0_455"/>
          <p:cNvSpPr/>
          <p:nvPr/>
        </p:nvSpPr>
        <p:spPr>
          <a:xfrm>
            <a:off x="904750" y="984100"/>
            <a:ext cx="2997300" cy="5832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Counter.js</a:t>
            </a:r>
            <a:endParaRPr b="1" i="0" sz="1400" u="none" cap="none" strike="noStrike">
              <a:solidFill>
                <a:srgbClr val="000000"/>
              </a:solidFill>
              <a:latin typeface="Arial"/>
              <a:ea typeface="Arial"/>
              <a:cs typeface="Arial"/>
              <a:sym typeface="Arial"/>
            </a:endParaRPr>
          </a:p>
        </p:txBody>
      </p:sp>
      <p:sp>
        <p:nvSpPr>
          <p:cNvPr id="443" name="Google Shape;443;ge66393f428_0_455"/>
          <p:cNvSpPr/>
          <p:nvPr/>
        </p:nvSpPr>
        <p:spPr>
          <a:xfrm>
            <a:off x="7444725" y="1041575"/>
            <a:ext cx="2997300" cy="5832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Home.js</a:t>
            </a:r>
            <a:endParaRPr b="1" i="0" sz="1400" u="none" cap="none" strike="noStrike">
              <a:solidFill>
                <a:srgbClr val="000000"/>
              </a:solidFill>
              <a:latin typeface="Arial"/>
              <a:ea typeface="Arial"/>
              <a:cs typeface="Arial"/>
              <a:sym typeface="Arial"/>
            </a:endParaRPr>
          </a:p>
        </p:txBody>
      </p:sp>
      <p:sp>
        <p:nvSpPr>
          <p:cNvPr id="444" name="Google Shape;444;ge66393f428_0_455"/>
          <p:cNvSpPr/>
          <p:nvPr/>
        </p:nvSpPr>
        <p:spPr>
          <a:xfrm>
            <a:off x="1371600" y="2902200"/>
            <a:ext cx="2813100" cy="3798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ge66393f428_0_455"/>
          <p:cNvSpPr/>
          <p:nvPr/>
        </p:nvSpPr>
        <p:spPr>
          <a:xfrm>
            <a:off x="1564675" y="3488575"/>
            <a:ext cx="2813100" cy="3798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ge66393f428_0_455"/>
          <p:cNvSpPr/>
          <p:nvPr/>
        </p:nvSpPr>
        <p:spPr>
          <a:xfrm>
            <a:off x="3902050" y="3627400"/>
            <a:ext cx="2766600" cy="1302000"/>
          </a:xfrm>
          <a:prstGeom prst="ellipse">
            <a:avLst/>
          </a:prstGeom>
          <a:solidFill>
            <a:srgbClr val="F9CB9C"/>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We go to Home and pass the state</a:t>
            </a:r>
            <a:endParaRPr b="0" i="0" sz="1400" u="none" cap="none" strike="noStrike">
              <a:solidFill>
                <a:srgbClr val="000000"/>
              </a:solidFill>
              <a:latin typeface="Arial"/>
              <a:ea typeface="Arial"/>
              <a:cs typeface="Arial"/>
              <a:sym typeface="Arial"/>
            </a:endParaRPr>
          </a:p>
        </p:txBody>
      </p:sp>
      <p:pic>
        <p:nvPicPr>
          <p:cNvPr id="447" name="Google Shape;447;ge66393f428_0_455"/>
          <p:cNvPicPr preferRelativeResize="0"/>
          <p:nvPr/>
        </p:nvPicPr>
        <p:blipFill rotWithShape="1">
          <a:blip r:embed="rId4">
            <a:alphaModFix/>
          </a:blip>
          <a:srcRect b="0" l="0" r="0" t="0"/>
          <a:stretch/>
        </p:blipFill>
        <p:spPr>
          <a:xfrm>
            <a:off x="7444725" y="1773350"/>
            <a:ext cx="4464249" cy="3810250"/>
          </a:xfrm>
          <a:prstGeom prst="rect">
            <a:avLst/>
          </a:prstGeom>
          <a:noFill/>
          <a:ln>
            <a:noFill/>
          </a:ln>
        </p:spPr>
      </p:pic>
      <p:sp>
        <p:nvSpPr>
          <p:cNvPr id="448" name="Google Shape;448;ge66393f428_0_455"/>
          <p:cNvSpPr/>
          <p:nvPr/>
        </p:nvSpPr>
        <p:spPr>
          <a:xfrm>
            <a:off x="7806300" y="2286000"/>
            <a:ext cx="3422700" cy="3798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ge66393f428_0_455"/>
          <p:cNvSpPr/>
          <p:nvPr/>
        </p:nvSpPr>
        <p:spPr>
          <a:xfrm>
            <a:off x="8284175" y="3943750"/>
            <a:ext cx="2157900" cy="3798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ge66393f428_0_455"/>
          <p:cNvSpPr/>
          <p:nvPr/>
        </p:nvSpPr>
        <p:spPr>
          <a:xfrm>
            <a:off x="9072300" y="4929400"/>
            <a:ext cx="2766600" cy="1302000"/>
          </a:xfrm>
          <a:prstGeom prst="ellipse">
            <a:avLst/>
          </a:prstGeom>
          <a:solidFill>
            <a:srgbClr val="C9DAF8"/>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We use the history</a:t>
            </a:r>
            <a:endParaRPr b="0" i="0" sz="1400" u="none" cap="none" strike="noStrike">
              <a:solidFill>
                <a:srgbClr val="000000"/>
              </a:solidFill>
              <a:latin typeface="Arial"/>
              <a:ea typeface="Arial"/>
              <a:cs typeface="Arial"/>
              <a:sym typeface="Arial"/>
            </a:endParaRPr>
          </a:p>
        </p:txBody>
      </p:sp>
      <p:sp>
        <p:nvSpPr>
          <p:cNvPr id="451" name="Google Shape;451;ge66393f428_0_455"/>
          <p:cNvSpPr txBox="1"/>
          <p:nvPr/>
        </p:nvSpPr>
        <p:spPr>
          <a:xfrm>
            <a:off x="7526775" y="6333325"/>
            <a:ext cx="4584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Arial"/>
                <a:ea typeface="Arial"/>
                <a:cs typeface="Arial"/>
                <a:sym typeface="Arial"/>
              </a:rPr>
              <a:t>We could also use props.location.state.count</a:t>
            </a:r>
            <a:endParaRPr b="0" i="1" sz="1400" u="none" cap="none" strike="noStrike">
              <a:solidFill>
                <a:srgbClr val="000000"/>
              </a:solidFill>
              <a:latin typeface="Arial"/>
              <a:ea typeface="Arial"/>
              <a:cs typeface="Arial"/>
              <a:sym typeface="Arial"/>
            </a:endParaRPr>
          </a:p>
        </p:txBody>
      </p:sp>
      <p:sp>
        <p:nvSpPr>
          <p:cNvPr id="452" name="Google Shape;452;ge66393f428_0_455"/>
          <p:cNvSpPr/>
          <p:nvPr/>
        </p:nvSpPr>
        <p:spPr>
          <a:xfrm>
            <a:off x="1371600" y="2597400"/>
            <a:ext cx="3472800" cy="3798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457" name="Shape 457"/>
        <p:cNvGrpSpPr/>
        <p:nvPr/>
      </p:nvGrpSpPr>
      <p:grpSpPr>
        <a:xfrm>
          <a:off x="0" y="0"/>
          <a:ext cx="0" cy="0"/>
          <a:chOff x="0" y="0"/>
          <a:chExt cx="0" cy="0"/>
        </a:xfrm>
      </p:grpSpPr>
      <p:sp>
        <p:nvSpPr>
          <p:cNvPr id="458" name="Google Shape;458;ge66393f428_0_419"/>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fontScale="90000"/>
          </a:bodyPr>
          <a:lstStyle/>
          <a:p>
            <a:pPr indent="0" lvl="0" marL="0" rtl="0" algn="r">
              <a:lnSpc>
                <a:spcPct val="89000"/>
              </a:lnSpc>
              <a:spcBef>
                <a:spcPts val="0"/>
              </a:spcBef>
              <a:spcAft>
                <a:spcPts val="0"/>
              </a:spcAft>
              <a:buSzPct val="111111"/>
              <a:buNone/>
            </a:pPr>
            <a:r>
              <a:rPr lang="en-US"/>
              <a:t>What are the limitations of React Router to pass data?</a:t>
            </a:r>
            <a:endParaRPr/>
          </a:p>
        </p:txBody>
      </p:sp>
      <p:sp>
        <p:nvSpPr>
          <p:cNvPr id="459" name="Google Shape;459;ge66393f428_0_419"/>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SzPts val="24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ge449be6407_0_21"/>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Arial"/>
              <a:buNone/>
            </a:pPr>
            <a:r>
              <a:rPr lang="en-US"/>
              <a:t>PART 4</a:t>
            </a:r>
            <a:endParaRPr/>
          </a:p>
          <a:p>
            <a:pPr indent="0" lvl="0" marL="0" rtl="0" algn="r">
              <a:lnSpc>
                <a:spcPct val="89000"/>
              </a:lnSpc>
              <a:spcBef>
                <a:spcPts val="0"/>
              </a:spcBef>
              <a:spcAft>
                <a:spcPts val="0"/>
              </a:spcAft>
              <a:buClr>
                <a:schemeClr val="lt2"/>
              </a:buClr>
              <a:buSzPts val="7200"/>
              <a:buFont typeface="Arial"/>
              <a:buNone/>
            </a:pPr>
            <a:r>
              <a:rPr lang="en-US"/>
              <a:t>SETTING UP </a:t>
            </a:r>
            <a:endParaRPr/>
          </a:p>
        </p:txBody>
      </p:sp>
      <p:sp>
        <p:nvSpPr>
          <p:cNvPr id="465" name="Google Shape;465;ge449be6407_0_21"/>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ge449be6407_0_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Arial"/>
              <a:buNone/>
            </a:pPr>
            <a:r>
              <a:rPr lang="en-US"/>
              <a:t>Setting up</a:t>
            </a:r>
            <a:endParaRPr/>
          </a:p>
        </p:txBody>
      </p:sp>
      <p:sp>
        <p:nvSpPr>
          <p:cNvPr id="471" name="Google Shape;471;ge449be6407_0_2"/>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400050" lvl="0" marL="457200" rtl="0" algn="l">
              <a:lnSpc>
                <a:spcPct val="115000"/>
              </a:lnSpc>
              <a:spcBef>
                <a:spcPts val="1200"/>
              </a:spcBef>
              <a:spcAft>
                <a:spcPts val="0"/>
              </a:spcAft>
              <a:buClr>
                <a:srgbClr val="980000"/>
              </a:buClr>
              <a:buSzPts val="2700"/>
              <a:buChar char="■"/>
            </a:pPr>
            <a:r>
              <a:rPr i="1" lang="en-US" sz="2700">
                <a:solidFill>
                  <a:srgbClr val="980000"/>
                </a:solidFill>
              </a:rPr>
              <a:t>Be sure to be in the correct directory!</a:t>
            </a:r>
            <a:endParaRPr i="1" sz="2700">
              <a:solidFill>
                <a:srgbClr val="980000"/>
              </a:solidFill>
            </a:endParaRPr>
          </a:p>
          <a:p>
            <a:pPr indent="-400050" lvl="0" marL="457200" rtl="0" algn="l">
              <a:lnSpc>
                <a:spcPct val="115000"/>
              </a:lnSpc>
              <a:spcBef>
                <a:spcPts val="0"/>
              </a:spcBef>
              <a:spcAft>
                <a:spcPts val="0"/>
              </a:spcAft>
              <a:buSzPts val="2700"/>
              <a:buChar char="■"/>
            </a:pPr>
            <a:r>
              <a:rPr lang="en-US" sz="2700"/>
              <a:t>npm install</a:t>
            </a:r>
            <a:endParaRPr sz="2700"/>
          </a:p>
          <a:p>
            <a:pPr indent="-400050" lvl="0" marL="457200" rtl="0" algn="l">
              <a:lnSpc>
                <a:spcPct val="115000"/>
              </a:lnSpc>
              <a:spcBef>
                <a:spcPts val="0"/>
              </a:spcBef>
              <a:spcAft>
                <a:spcPts val="0"/>
              </a:spcAft>
              <a:buSzPts val="2700"/>
              <a:buChar char="■"/>
            </a:pPr>
            <a:r>
              <a:rPr lang="en-US" sz="2700"/>
              <a:t>npm install react-router-dom@5.3.3</a:t>
            </a:r>
            <a:endParaRPr sz="2700"/>
          </a:p>
          <a:p>
            <a:pPr indent="-400050" lvl="0" marL="457200" rtl="0" algn="l">
              <a:lnSpc>
                <a:spcPct val="115000"/>
              </a:lnSpc>
              <a:spcBef>
                <a:spcPts val="0"/>
              </a:spcBef>
              <a:spcAft>
                <a:spcPts val="0"/>
              </a:spcAft>
              <a:buSzPts val="2700"/>
              <a:buChar char="■"/>
            </a:pPr>
            <a:r>
              <a:rPr lang="en-US" sz="2700"/>
              <a:t>npm install react-bootstrap bootstrap@4.6.0 </a:t>
            </a:r>
            <a:endParaRPr sz="2700"/>
          </a:p>
          <a:p>
            <a:pPr indent="-400050" lvl="1" marL="914400" rtl="0" algn="l">
              <a:lnSpc>
                <a:spcPct val="115000"/>
              </a:lnSpc>
              <a:spcBef>
                <a:spcPts val="0"/>
              </a:spcBef>
              <a:spcAft>
                <a:spcPts val="0"/>
              </a:spcAft>
              <a:buSzPts val="2700"/>
              <a:buChar char="–"/>
            </a:pPr>
            <a:r>
              <a:rPr lang="en-US" sz="2700"/>
              <a:t>(because we will be using Bootstrap React)</a:t>
            </a:r>
            <a:endParaRPr sz="2700"/>
          </a:p>
          <a:p>
            <a:pPr indent="-400050" lvl="0" marL="457200" rtl="0" algn="l">
              <a:lnSpc>
                <a:spcPct val="115000"/>
              </a:lnSpc>
              <a:spcBef>
                <a:spcPts val="0"/>
              </a:spcBef>
              <a:spcAft>
                <a:spcPts val="0"/>
              </a:spcAft>
              <a:buSzPts val="2700"/>
              <a:buChar char="■"/>
            </a:pPr>
            <a:r>
              <a:rPr lang="en-US" sz="2700"/>
              <a:t>npm install react-async --save </a:t>
            </a:r>
            <a:endParaRPr sz="2700"/>
          </a:p>
          <a:p>
            <a:pPr indent="-400050" lvl="1" marL="914400" rtl="0" algn="l">
              <a:lnSpc>
                <a:spcPct val="115000"/>
              </a:lnSpc>
              <a:spcBef>
                <a:spcPts val="0"/>
              </a:spcBef>
              <a:spcAft>
                <a:spcPts val="0"/>
              </a:spcAft>
              <a:buSzPts val="2700"/>
              <a:buChar char="–"/>
            </a:pPr>
            <a:r>
              <a:rPr lang="en-US" sz="2700"/>
              <a:t>(because we will fetch data online when using fakeStoreApi)</a:t>
            </a:r>
            <a:endParaRPr sz="27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5"/>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Arial"/>
              <a:buNone/>
            </a:pPr>
            <a:r>
              <a:rPr lang="en-US"/>
              <a:t>PART 5</a:t>
            </a:r>
            <a:br>
              <a:rPr lang="en-US"/>
            </a:br>
            <a:r>
              <a:rPr lang="en-US"/>
              <a:t>FIRST EXAMPLE</a:t>
            </a:r>
            <a:endParaRPr/>
          </a:p>
        </p:txBody>
      </p:sp>
      <p:sp>
        <p:nvSpPr>
          <p:cNvPr id="477" name="Google Shape;477;p5"/>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gb822e0ec7b_1_10"/>
          <p:cNvSpPr txBox="1"/>
          <p:nvPr>
            <p:ph type="title"/>
          </p:nvPr>
        </p:nvSpPr>
        <p:spPr>
          <a:xfrm>
            <a:off x="802025" y="3965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Arial"/>
              <a:buNone/>
            </a:pPr>
            <a:r>
              <a:rPr lang="en-US"/>
              <a:t>What will we build?</a:t>
            </a:r>
            <a:endParaRPr/>
          </a:p>
        </p:txBody>
      </p:sp>
      <p:pic>
        <p:nvPicPr>
          <p:cNvPr id="483" name="Google Shape;483;gb822e0ec7b_1_10"/>
          <p:cNvPicPr preferRelativeResize="0"/>
          <p:nvPr/>
        </p:nvPicPr>
        <p:blipFill rotWithShape="1">
          <a:blip r:embed="rId3">
            <a:alphaModFix/>
          </a:blip>
          <a:srcRect b="0" l="0" r="0" t="0"/>
          <a:stretch/>
        </p:blipFill>
        <p:spPr>
          <a:xfrm>
            <a:off x="802013" y="1206925"/>
            <a:ext cx="3133725" cy="2495550"/>
          </a:xfrm>
          <a:prstGeom prst="rect">
            <a:avLst/>
          </a:prstGeom>
          <a:noFill/>
          <a:ln>
            <a:noFill/>
          </a:ln>
        </p:spPr>
      </p:pic>
      <p:pic>
        <p:nvPicPr>
          <p:cNvPr id="484" name="Google Shape;484;gb822e0ec7b_1_10"/>
          <p:cNvPicPr preferRelativeResize="0"/>
          <p:nvPr/>
        </p:nvPicPr>
        <p:blipFill rotWithShape="1">
          <a:blip r:embed="rId4">
            <a:alphaModFix/>
          </a:blip>
          <a:srcRect b="0" l="0" r="0" t="0"/>
          <a:stretch/>
        </p:blipFill>
        <p:spPr>
          <a:xfrm>
            <a:off x="6191025" y="39650"/>
            <a:ext cx="3295650" cy="2362200"/>
          </a:xfrm>
          <a:prstGeom prst="rect">
            <a:avLst/>
          </a:prstGeom>
          <a:noFill/>
          <a:ln>
            <a:noFill/>
          </a:ln>
        </p:spPr>
      </p:pic>
      <p:pic>
        <p:nvPicPr>
          <p:cNvPr id="485" name="Google Shape;485;gb822e0ec7b_1_10"/>
          <p:cNvPicPr preferRelativeResize="0"/>
          <p:nvPr/>
        </p:nvPicPr>
        <p:blipFill rotWithShape="1">
          <a:blip r:embed="rId5">
            <a:alphaModFix/>
          </a:blip>
          <a:srcRect b="0" l="0" r="0" t="0"/>
          <a:stretch/>
        </p:blipFill>
        <p:spPr>
          <a:xfrm>
            <a:off x="7329575" y="2857763"/>
            <a:ext cx="4791075" cy="3362325"/>
          </a:xfrm>
          <a:prstGeom prst="rect">
            <a:avLst/>
          </a:prstGeom>
          <a:noFill/>
          <a:ln>
            <a:noFill/>
          </a:ln>
        </p:spPr>
      </p:pic>
      <p:pic>
        <p:nvPicPr>
          <p:cNvPr id="486" name="Google Shape;486;gb822e0ec7b_1_10"/>
          <p:cNvPicPr preferRelativeResize="0"/>
          <p:nvPr/>
        </p:nvPicPr>
        <p:blipFill rotWithShape="1">
          <a:blip r:embed="rId6">
            <a:alphaModFix/>
          </a:blip>
          <a:srcRect b="0" l="0" r="0" t="0"/>
          <a:stretch/>
        </p:blipFill>
        <p:spPr>
          <a:xfrm>
            <a:off x="2027563" y="3971013"/>
            <a:ext cx="4962525" cy="2771775"/>
          </a:xfrm>
          <a:prstGeom prst="rect">
            <a:avLst/>
          </a:prstGeom>
          <a:noFill/>
          <a:ln>
            <a:noFill/>
          </a:ln>
        </p:spPr>
      </p:pic>
      <p:cxnSp>
        <p:nvCxnSpPr>
          <p:cNvPr id="487" name="Google Shape;487;gb822e0ec7b_1_10"/>
          <p:cNvCxnSpPr/>
          <p:nvPr/>
        </p:nvCxnSpPr>
        <p:spPr>
          <a:xfrm flipH="1" rot="10800000">
            <a:off x="2508925" y="989950"/>
            <a:ext cx="3661800" cy="976500"/>
          </a:xfrm>
          <a:prstGeom prst="straightConnector1">
            <a:avLst/>
          </a:prstGeom>
          <a:noFill/>
          <a:ln cap="flat" cmpd="sng" w="28575">
            <a:solidFill>
              <a:srgbClr val="FF0000"/>
            </a:solidFill>
            <a:prstDash val="solid"/>
            <a:round/>
            <a:headEnd len="sm" w="sm" type="none"/>
            <a:tailEnd len="med" w="med" type="triangle"/>
          </a:ln>
        </p:spPr>
      </p:cxnSp>
      <p:sp>
        <p:nvSpPr>
          <p:cNvPr id="488" name="Google Shape;488;gb822e0ec7b_1_10"/>
          <p:cNvSpPr txBox="1"/>
          <p:nvPr/>
        </p:nvSpPr>
        <p:spPr>
          <a:xfrm>
            <a:off x="3498925" y="908625"/>
            <a:ext cx="1464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gb822e0ec7b_1_10"/>
          <p:cNvSpPr txBox="1"/>
          <p:nvPr/>
        </p:nvSpPr>
        <p:spPr>
          <a:xfrm>
            <a:off x="4149900" y="1648350"/>
            <a:ext cx="19392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John as a parameter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If the parameter is not John, stay on Home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gb822e0ec7b_1_10"/>
          <p:cNvSpPr/>
          <p:nvPr/>
        </p:nvSpPr>
        <p:spPr>
          <a:xfrm>
            <a:off x="9099925" y="501775"/>
            <a:ext cx="2766600" cy="1302000"/>
          </a:xfrm>
          <a:prstGeom prst="ellipse">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Passing data from Home to About as a parameter</a:t>
            </a:r>
            <a:endParaRPr b="0" i="0" sz="1400" u="none" cap="none" strike="noStrike">
              <a:solidFill>
                <a:srgbClr val="000000"/>
              </a:solidFill>
              <a:latin typeface="Arial"/>
              <a:ea typeface="Arial"/>
              <a:cs typeface="Arial"/>
              <a:sym typeface="Arial"/>
            </a:endParaRPr>
          </a:p>
        </p:txBody>
      </p:sp>
      <p:cxnSp>
        <p:nvCxnSpPr>
          <p:cNvPr id="491" name="Google Shape;491;gb822e0ec7b_1_10"/>
          <p:cNvCxnSpPr/>
          <p:nvPr/>
        </p:nvCxnSpPr>
        <p:spPr>
          <a:xfrm>
            <a:off x="2658100" y="2183450"/>
            <a:ext cx="4692300" cy="1641000"/>
          </a:xfrm>
          <a:prstGeom prst="straightConnector1">
            <a:avLst/>
          </a:prstGeom>
          <a:noFill/>
          <a:ln cap="flat" cmpd="sng" w="28575">
            <a:solidFill>
              <a:srgbClr val="0000FF"/>
            </a:solidFill>
            <a:prstDash val="solid"/>
            <a:round/>
            <a:headEnd len="sm" w="sm" type="none"/>
            <a:tailEnd len="med" w="med" type="triangle"/>
          </a:ln>
        </p:spPr>
      </p:cxnSp>
      <p:sp>
        <p:nvSpPr>
          <p:cNvPr id="492" name="Google Shape;492;gb822e0ec7b_1_10"/>
          <p:cNvSpPr/>
          <p:nvPr/>
        </p:nvSpPr>
        <p:spPr>
          <a:xfrm>
            <a:off x="9425400" y="3230900"/>
            <a:ext cx="2766600" cy="1302000"/>
          </a:xfrm>
          <a:prstGeom prst="ellipse">
            <a:avLst/>
          </a:prstGeom>
          <a:solidFill>
            <a:srgbClr val="CFE2F3"/>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Passing the value of the counter (state) back to Home</a:t>
            </a:r>
            <a:endParaRPr b="0" i="0" sz="1400" u="none" cap="none" strike="noStrike">
              <a:solidFill>
                <a:srgbClr val="000000"/>
              </a:solidFill>
              <a:latin typeface="Arial"/>
              <a:ea typeface="Arial"/>
              <a:cs typeface="Arial"/>
              <a:sym typeface="Arial"/>
            </a:endParaRPr>
          </a:p>
        </p:txBody>
      </p:sp>
      <p:cxnSp>
        <p:nvCxnSpPr>
          <p:cNvPr id="493" name="Google Shape;493;gb822e0ec7b_1_10"/>
          <p:cNvCxnSpPr/>
          <p:nvPr/>
        </p:nvCxnSpPr>
        <p:spPr>
          <a:xfrm rot="10800000">
            <a:off x="3241350" y="3458100"/>
            <a:ext cx="4963500" cy="2142900"/>
          </a:xfrm>
          <a:prstGeom prst="straightConnector1">
            <a:avLst/>
          </a:prstGeom>
          <a:noFill/>
          <a:ln cap="flat" cmpd="sng" w="28575">
            <a:solidFill>
              <a:srgbClr val="FF00FF"/>
            </a:solidFill>
            <a:prstDash val="solid"/>
            <a:round/>
            <a:headEnd len="sm" w="sm" type="none"/>
            <a:tailEnd len="med" w="med" type="triangle"/>
          </a:ln>
        </p:spPr>
      </p:cxnSp>
      <p:sp>
        <p:nvSpPr>
          <p:cNvPr id="494" name="Google Shape;494;gb822e0ec7b_1_10"/>
          <p:cNvSpPr/>
          <p:nvPr/>
        </p:nvSpPr>
        <p:spPr>
          <a:xfrm>
            <a:off x="1080986" y="2454675"/>
            <a:ext cx="939725" cy="2617425"/>
          </a:xfrm>
          <a:custGeom>
            <a:rect b="b" l="l" r="r" t="t"/>
            <a:pathLst>
              <a:path extrusionOk="0" h="104697" w="37589">
                <a:moveTo>
                  <a:pt x="37589" y="0"/>
                </a:moveTo>
                <a:cubicBezTo>
                  <a:pt x="31803" y="3797"/>
                  <a:pt x="8657" y="16003"/>
                  <a:pt x="2871" y="22784"/>
                </a:cubicBezTo>
                <a:cubicBezTo>
                  <a:pt x="-2915" y="29565"/>
                  <a:pt x="2148" y="33452"/>
                  <a:pt x="2871" y="40685"/>
                </a:cubicBezTo>
                <a:cubicBezTo>
                  <a:pt x="3594" y="47918"/>
                  <a:pt x="5584" y="59943"/>
                  <a:pt x="7211" y="66181"/>
                </a:cubicBezTo>
                <a:cubicBezTo>
                  <a:pt x="8838" y="72420"/>
                  <a:pt x="10104" y="74228"/>
                  <a:pt x="12635" y="78116"/>
                </a:cubicBezTo>
                <a:cubicBezTo>
                  <a:pt x="15167" y="82004"/>
                  <a:pt x="18332" y="85077"/>
                  <a:pt x="22400" y="89507"/>
                </a:cubicBezTo>
                <a:cubicBezTo>
                  <a:pt x="26469" y="93937"/>
                  <a:pt x="34605" y="102165"/>
                  <a:pt x="37046" y="104697"/>
                </a:cubicBezTo>
              </a:path>
            </a:pathLst>
          </a:cu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gb822e0ec7b_1_10"/>
          <p:cNvSpPr/>
          <p:nvPr/>
        </p:nvSpPr>
        <p:spPr>
          <a:xfrm>
            <a:off x="102600" y="5146325"/>
            <a:ext cx="2766600" cy="1302000"/>
          </a:xfrm>
          <a:prstGeom prst="ellipse">
            <a:avLst/>
          </a:prstGeom>
          <a:solidFill>
            <a:srgbClr val="F9CB9C"/>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Passing data from Home to Contact as 2 parameters</a:t>
            </a:r>
            <a:endParaRPr b="0" i="0" sz="1400" u="none" cap="none" strike="noStrike">
              <a:solidFill>
                <a:srgbClr val="000000"/>
              </a:solidFill>
              <a:latin typeface="Arial"/>
              <a:ea typeface="Arial"/>
              <a:cs typeface="Arial"/>
              <a:sym typeface="Arial"/>
            </a:endParaRPr>
          </a:p>
        </p:txBody>
      </p:sp>
      <p:sp>
        <p:nvSpPr>
          <p:cNvPr id="496" name="Google Shape;496;gb822e0ec7b_1_10"/>
          <p:cNvSpPr/>
          <p:nvPr/>
        </p:nvSpPr>
        <p:spPr>
          <a:xfrm>
            <a:off x="4217700" y="3878650"/>
            <a:ext cx="1586700" cy="54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gb822e0ec7b_1_10"/>
          <p:cNvSpPr/>
          <p:nvPr/>
        </p:nvSpPr>
        <p:spPr>
          <a:xfrm>
            <a:off x="7899975" y="-40625"/>
            <a:ext cx="1586700" cy="54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gb822e0ec7b_1_10"/>
          <p:cNvSpPr/>
          <p:nvPr/>
        </p:nvSpPr>
        <p:spPr>
          <a:xfrm>
            <a:off x="8931763" y="2732750"/>
            <a:ext cx="1586700" cy="54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ge66393f428_0_52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Arial"/>
              <a:buNone/>
            </a:pPr>
            <a:r>
              <a:rPr lang="en-US"/>
              <a:t>Code</a:t>
            </a:r>
            <a:endParaRPr/>
          </a:p>
        </p:txBody>
      </p:sp>
      <p:sp>
        <p:nvSpPr>
          <p:cNvPr id="504" name="Google Shape;504;ge66393f428_0_525"/>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393700" lvl="0" marL="457200" rtl="0" algn="l">
              <a:lnSpc>
                <a:spcPct val="115000"/>
              </a:lnSpc>
              <a:spcBef>
                <a:spcPts val="0"/>
              </a:spcBef>
              <a:spcAft>
                <a:spcPts val="0"/>
              </a:spcAft>
              <a:buClr>
                <a:srgbClr val="24292E"/>
              </a:buClr>
              <a:buSzPts val="2600"/>
              <a:buChar char="■"/>
            </a:pPr>
            <a:r>
              <a:rPr lang="en-US" sz="2600" u="sng">
                <a:solidFill>
                  <a:schemeClr val="accent5"/>
                </a:solidFill>
                <a:hlinkClick r:id="rId3">
                  <a:extLst>
                    <a:ext uri="{A12FA001-AC4F-418D-AE19-62706E023703}">
                      <ahyp:hlinkClr val="tx"/>
                    </a:ext>
                  </a:extLst>
                </a:hlinkClick>
              </a:rPr>
              <a:t>https://github.com/tnt-summer-academy/Samples/tree/main/Stretch/router-javascript-demo</a:t>
            </a:r>
            <a:r>
              <a:rPr lang="en-US" sz="2600">
                <a:solidFill>
                  <a:srgbClr val="24292E"/>
                </a:solidFill>
              </a:rPr>
              <a:t> </a:t>
            </a:r>
            <a:endParaRPr sz="2600">
              <a:solidFill>
                <a:srgbClr val="24292E"/>
              </a:solidFill>
            </a:endParaRPr>
          </a:p>
          <a:p>
            <a:pPr indent="-393700" lvl="0" marL="457200" rtl="0" algn="l">
              <a:lnSpc>
                <a:spcPct val="115000"/>
              </a:lnSpc>
              <a:spcBef>
                <a:spcPts val="0"/>
              </a:spcBef>
              <a:spcAft>
                <a:spcPts val="0"/>
              </a:spcAft>
              <a:buClr>
                <a:srgbClr val="24292E"/>
              </a:buClr>
              <a:buSzPts val="2600"/>
              <a:buChar char="■"/>
            </a:pPr>
            <a:r>
              <a:rPr lang="en-US" sz="2600" u="sng">
                <a:solidFill>
                  <a:schemeClr val="accent5"/>
                </a:solidFill>
                <a:hlinkClick r:id="rId4">
                  <a:extLst>
                    <a:ext uri="{A12FA001-AC4F-418D-AE19-62706E023703}">
                      <ahyp:hlinkClr val="tx"/>
                    </a:ext>
                  </a:extLst>
                </a:hlinkClick>
              </a:rPr>
              <a:t>https://github.com/tnt-summer-academy/Samples/tree/main/Stretch/router-javascript-demo-skeleton</a:t>
            </a:r>
            <a:r>
              <a:rPr lang="en-US" sz="2600">
                <a:solidFill>
                  <a:srgbClr val="24292E"/>
                </a:solidFill>
              </a:rPr>
              <a:t> </a:t>
            </a:r>
            <a:endParaRPr sz="2600">
              <a:solidFill>
                <a:srgbClr val="24292E"/>
              </a:solidFill>
            </a:endParaRPr>
          </a:p>
          <a:p>
            <a:pPr indent="0" lvl="0" marL="0" rtl="0" algn="l">
              <a:lnSpc>
                <a:spcPct val="115000"/>
              </a:lnSpc>
              <a:spcBef>
                <a:spcPts val="0"/>
              </a:spcBef>
              <a:spcAft>
                <a:spcPts val="0"/>
              </a:spcAft>
              <a:buNone/>
            </a:pPr>
            <a:r>
              <a:t/>
            </a:r>
            <a:endParaRPr sz="2600">
              <a:solidFill>
                <a:srgbClr val="24292E"/>
              </a:solidFill>
            </a:endParaRPr>
          </a:p>
          <a:p>
            <a:pPr indent="0" lvl="0" marL="0" rtl="0" algn="l">
              <a:lnSpc>
                <a:spcPct val="115000"/>
              </a:lnSpc>
              <a:spcBef>
                <a:spcPts val="0"/>
              </a:spcBef>
              <a:spcAft>
                <a:spcPts val="0"/>
              </a:spcAft>
              <a:buNone/>
            </a:pPr>
            <a:r>
              <a:rPr lang="en-US" sz="2600">
                <a:solidFill>
                  <a:srgbClr val="24292E"/>
                </a:solidFill>
              </a:rPr>
              <a:t>WARNING. Add the following to the files when needed</a:t>
            </a:r>
            <a:endParaRPr sz="2600">
              <a:solidFill>
                <a:srgbClr val="24292E"/>
              </a:solidFill>
            </a:endParaRPr>
          </a:p>
          <a:p>
            <a:pPr indent="0" lvl="0" marL="0" rtl="0" algn="l">
              <a:lnSpc>
                <a:spcPct val="115000"/>
              </a:lnSpc>
              <a:spcBef>
                <a:spcPts val="0"/>
              </a:spcBef>
              <a:spcAft>
                <a:spcPts val="0"/>
              </a:spcAft>
              <a:buNone/>
            </a:pPr>
            <a:r>
              <a:rPr lang="en-US" sz="2600">
                <a:solidFill>
                  <a:srgbClr val="980000"/>
                </a:solidFill>
              </a:rPr>
              <a:t>import React from “react”;</a:t>
            </a:r>
            <a:endParaRPr sz="2600">
              <a:solidFill>
                <a:srgbClr val="98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g13cdcf264bc_0_33"/>
          <p:cNvSpPr txBox="1"/>
          <p:nvPr>
            <p:ph type="title"/>
          </p:nvPr>
        </p:nvSpPr>
        <p:spPr>
          <a:xfrm>
            <a:off x="1371600" y="2286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Setup a</a:t>
            </a:r>
            <a:r>
              <a:rPr lang="en-US"/>
              <a:t> 404 page in a router</a:t>
            </a:r>
            <a:endParaRPr/>
          </a:p>
        </p:txBody>
      </p:sp>
      <p:sp>
        <p:nvSpPr>
          <p:cNvPr id="511" name="Google Shape;511;g13cdcf264bc_0_33"/>
          <p:cNvSpPr txBox="1"/>
          <p:nvPr>
            <p:ph idx="1" type="body"/>
          </p:nvPr>
        </p:nvSpPr>
        <p:spPr>
          <a:xfrm>
            <a:off x="1371600" y="2286000"/>
            <a:ext cx="9601200" cy="3581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512" name="Google Shape;512;g13cdcf264bc_0_33"/>
          <p:cNvPicPr preferRelativeResize="0"/>
          <p:nvPr/>
        </p:nvPicPr>
        <p:blipFill>
          <a:blip r:embed="rId3">
            <a:alphaModFix/>
          </a:blip>
          <a:stretch>
            <a:fillRect/>
          </a:stretch>
        </p:blipFill>
        <p:spPr>
          <a:xfrm>
            <a:off x="1371588" y="1200150"/>
            <a:ext cx="5953125" cy="5295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g13cdcf264bc_0_15"/>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SzPts val="7200"/>
              <a:buNone/>
            </a:pPr>
            <a:r>
              <a:rPr lang="en-US"/>
              <a:t>BREAK</a:t>
            </a:r>
            <a:endParaRPr/>
          </a:p>
        </p:txBody>
      </p:sp>
      <p:sp>
        <p:nvSpPr>
          <p:cNvPr id="519" name="Google Shape;519;g13cdcf264bc_0_15"/>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SzPts val="2400"/>
              <a:buNone/>
            </a:pPr>
            <a:r>
              <a:rPr lang="en-US"/>
              <a:t>Take a break when </a:t>
            </a:r>
            <a:endParaRPr/>
          </a:p>
          <a:p>
            <a:pPr indent="0" lvl="0" marL="0" rtl="0" algn="r">
              <a:lnSpc>
                <a:spcPct val="112000"/>
              </a:lnSpc>
              <a:spcBef>
                <a:spcPts val="0"/>
              </a:spcBef>
              <a:spcAft>
                <a:spcPts val="0"/>
              </a:spcAft>
              <a:buSzPts val="2400"/>
              <a:buNone/>
            </a:pPr>
            <a:r>
              <a:rPr lang="en-US"/>
              <a:t>you need it</a:t>
            </a:r>
            <a:endParaRPr/>
          </a:p>
        </p:txBody>
      </p:sp>
      <p:pic>
        <p:nvPicPr>
          <p:cNvPr id="520" name="Google Shape;520;g13cdcf264bc_0_15"/>
          <p:cNvPicPr preferRelativeResize="0"/>
          <p:nvPr/>
        </p:nvPicPr>
        <p:blipFill rotWithShape="1">
          <a:blip r:embed="rId3">
            <a:alphaModFix/>
          </a:blip>
          <a:srcRect b="0" l="0" r="0" t="0"/>
          <a:stretch/>
        </p:blipFill>
        <p:spPr>
          <a:xfrm>
            <a:off x="205075" y="901522"/>
            <a:ext cx="6683450" cy="44580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e66393f428_0_24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Arial"/>
              <a:buNone/>
            </a:pPr>
            <a:r>
              <a:rPr lang="en-US"/>
              <a:t>Organisation of the session</a:t>
            </a:r>
            <a:endParaRPr/>
          </a:p>
        </p:txBody>
      </p:sp>
      <p:sp>
        <p:nvSpPr>
          <p:cNvPr id="215" name="Google Shape;215;ge66393f428_0_247"/>
          <p:cNvSpPr txBox="1"/>
          <p:nvPr>
            <p:ph idx="1" type="body"/>
          </p:nvPr>
        </p:nvSpPr>
        <p:spPr>
          <a:xfrm>
            <a:off x="1295400" y="1774850"/>
            <a:ext cx="9601200" cy="4282500"/>
          </a:xfrm>
          <a:prstGeom prst="rect">
            <a:avLst/>
          </a:prstGeom>
          <a:noFill/>
          <a:ln>
            <a:noFill/>
          </a:ln>
        </p:spPr>
        <p:txBody>
          <a:bodyPr anchorCtr="0" anchor="t" bIns="45700" lIns="91425" spcFirstLastPara="1" rIns="91425" wrap="square" tIns="45700">
            <a:noAutofit/>
          </a:bodyPr>
          <a:lstStyle/>
          <a:p>
            <a:pPr indent="-361950" lvl="0" marL="457200" rtl="0" algn="l">
              <a:lnSpc>
                <a:spcPct val="115000"/>
              </a:lnSpc>
              <a:spcBef>
                <a:spcPts val="0"/>
              </a:spcBef>
              <a:spcAft>
                <a:spcPts val="0"/>
              </a:spcAft>
              <a:buClr>
                <a:srgbClr val="24292E"/>
              </a:buClr>
              <a:buSzPts val="2100"/>
              <a:buChar char="■"/>
            </a:pPr>
            <a:r>
              <a:rPr lang="en-US" sz="2100">
                <a:solidFill>
                  <a:srgbClr val="24292E"/>
                </a:solidFill>
              </a:rPr>
              <a:t>Discussions</a:t>
            </a:r>
            <a:endParaRPr sz="2100">
              <a:solidFill>
                <a:srgbClr val="24292E"/>
              </a:solidFill>
            </a:endParaRPr>
          </a:p>
          <a:p>
            <a:pPr indent="-361950" lvl="0" marL="457200" rtl="0" algn="l">
              <a:lnSpc>
                <a:spcPct val="115000"/>
              </a:lnSpc>
              <a:spcBef>
                <a:spcPts val="0"/>
              </a:spcBef>
              <a:spcAft>
                <a:spcPts val="0"/>
              </a:spcAft>
              <a:buClr>
                <a:srgbClr val="24292E"/>
              </a:buClr>
              <a:buSzPts val="2100"/>
              <a:buChar char="■"/>
            </a:pPr>
            <a:r>
              <a:rPr lang="en-US" sz="2100">
                <a:solidFill>
                  <a:srgbClr val="24292E"/>
                </a:solidFill>
              </a:rPr>
              <a:t>Demos</a:t>
            </a:r>
            <a:r>
              <a:rPr lang="en-US" sz="2100">
                <a:solidFill>
                  <a:srgbClr val="24292E"/>
                </a:solidFill>
              </a:rPr>
              <a:t> </a:t>
            </a:r>
            <a:endParaRPr sz="2100">
              <a:solidFill>
                <a:srgbClr val="24292E"/>
              </a:solidFill>
            </a:endParaRPr>
          </a:p>
          <a:p>
            <a:pPr indent="-361950" lvl="1" marL="914400" rtl="0" algn="l">
              <a:lnSpc>
                <a:spcPct val="115000"/>
              </a:lnSpc>
              <a:spcBef>
                <a:spcPts val="0"/>
              </a:spcBef>
              <a:spcAft>
                <a:spcPts val="0"/>
              </a:spcAft>
              <a:buClr>
                <a:srgbClr val="24292E"/>
              </a:buClr>
              <a:buSzPts val="2100"/>
              <a:buChar char="–"/>
            </a:pPr>
            <a:r>
              <a:rPr lang="en-US" sz="2100">
                <a:solidFill>
                  <a:srgbClr val="24292E"/>
                </a:solidFill>
              </a:rPr>
              <a:t>React Router and React Router Hooks</a:t>
            </a:r>
            <a:endParaRPr sz="2100">
              <a:solidFill>
                <a:srgbClr val="24292E"/>
              </a:solidFill>
            </a:endParaRPr>
          </a:p>
          <a:p>
            <a:pPr indent="-361950" lvl="2" marL="1371600" rtl="0" algn="l">
              <a:lnSpc>
                <a:spcPct val="115000"/>
              </a:lnSpc>
              <a:spcBef>
                <a:spcPts val="0"/>
              </a:spcBef>
              <a:spcAft>
                <a:spcPts val="0"/>
              </a:spcAft>
              <a:buClr>
                <a:srgbClr val="24292E"/>
              </a:buClr>
              <a:buSzPts val="2100"/>
              <a:buChar char="■"/>
            </a:pPr>
            <a:r>
              <a:rPr lang="en-US" sz="2100" u="sng">
                <a:solidFill>
                  <a:schemeClr val="accent5"/>
                </a:solidFill>
                <a:hlinkClick r:id="rId3">
                  <a:extLst>
                    <a:ext uri="{A12FA001-AC4F-418D-AE19-62706E023703}">
                      <ahyp:hlinkClr val="tx"/>
                    </a:ext>
                  </a:extLst>
                </a:hlinkClick>
              </a:rPr>
              <a:t>https://github.com/tnt-summer-academy/Samples/tree/main/Stretch/router-javascript-demo-skeleton</a:t>
            </a:r>
            <a:r>
              <a:rPr lang="en-US" sz="2100">
                <a:solidFill>
                  <a:srgbClr val="24292E"/>
                </a:solidFill>
              </a:rPr>
              <a:t> </a:t>
            </a:r>
            <a:endParaRPr sz="2100">
              <a:solidFill>
                <a:srgbClr val="24292E"/>
              </a:solidFill>
            </a:endParaRPr>
          </a:p>
          <a:p>
            <a:pPr indent="-361950" lvl="2" marL="1371600" rtl="0" algn="l">
              <a:lnSpc>
                <a:spcPct val="115000"/>
              </a:lnSpc>
              <a:spcBef>
                <a:spcPts val="0"/>
              </a:spcBef>
              <a:spcAft>
                <a:spcPts val="0"/>
              </a:spcAft>
              <a:buClr>
                <a:srgbClr val="24292E"/>
              </a:buClr>
              <a:buSzPts val="2100"/>
              <a:buChar char="■"/>
            </a:pPr>
            <a:r>
              <a:rPr lang="en-US" sz="2100" u="sng">
                <a:solidFill>
                  <a:schemeClr val="hlink"/>
                </a:solidFill>
                <a:hlinkClick r:id="rId4"/>
              </a:rPr>
              <a:t>https://github.com/tnt-summer-academy/Samples/tree/main/Stretch/router-javascript-demo</a:t>
            </a:r>
            <a:r>
              <a:rPr lang="en-US" sz="2100">
                <a:solidFill>
                  <a:srgbClr val="24292E"/>
                </a:solidFill>
              </a:rPr>
              <a:t> </a:t>
            </a:r>
            <a:endParaRPr sz="2100">
              <a:solidFill>
                <a:srgbClr val="24292E"/>
              </a:solidFill>
            </a:endParaRPr>
          </a:p>
          <a:p>
            <a:pPr indent="-361950" lvl="1" marL="914400" rtl="0" algn="l">
              <a:lnSpc>
                <a:spcPct val="115000"/>
              </a:lnSpc>
              <a:spcBef>
                <a:spcPts val="0"/>
              </a:spcBef>
              <a:spcAft>
                <a:spcPts val="0"/>
              </a:spcAft>
              <a:buClr>
                <a:srgbClr val="24292E"/>
              </a:buClr>
              <a:buSzPts val="2100"/>
              <a:buChar char="–"/>
            </a:pPr>
            <a:r>
              <a:rPr lang="en-US" sz="2100">
                <a:solidFill>
                  <a:srgbClr val="24292E"/>
                </a:solidFill>
              </a:rPr>
              <a:t>One that implements a store FabShop</a:t>
            </a:r>
            <a:endParaRPr i="0" sz="2100">
              <a:solidFill>
                <a:srgbClr val="24292E"/>
              </a:solidFill>
            </a:endParaRPr>
          </a:p>
          <a:p>
            <a:pPr indent="-361950" lvl="2" marL="1371600" rtl="0" algn="l">
              <a:lnSpc>
                <a:spcPct val="115000"/>
              </a:lnSpc>
              <a:spcBef>
                <a:spcPts val="0"/>
              </a:spcBef>
              <a:spcAft>
                <a:spcPts val="0"/>
              </a:spcAft>
              <a:buClr>
                <a:srgbClr val="24292E"/>
              </a:buClr>
              <a:buSzPts val="2100"/>
              <a:buChar char="■"/>
            </a:pPr>
            <a:r>
              <a:rPr lang="en-US" sz="2100">
                <a:solidFill>
                  <a:srgbClr val="24292E"/>
                </a:solidFill>
              </a:rPr>
              <a:t>Uses a Bootstrap React - Navbar, Form, Button</a:t>
            </a:r>
            <a:endParaRPr sz="2100">
              <a:solidFill>
                <a:srgbClr val="24292E"/>
              </a:solidFill>
            </a:endParaRPr>
          </a:p>
          <a:p>
            <a:pPr indent="-361950" lvl="2" marL="1371600" rtl="0" algn="l">
              <a:lnSpc>
                <a:spcPct val="115000"/>
              </a:lnSpc>
              <a:spcBef>
                <a:spcPts val="0"/>
              </a:spcBef>
              <a:spcAft>
                <a:spcPts val="0"/>
              </a:spcAft>
              <a:buClr>
                <a:srgbClr val="24292E"/>
              </a:buClr>
              <a:buSzPts val="2100"/>
              <a:buChar char="■"/>
            </a:pPr>
            <a:r>
              <a:rPr lang="en-US" sz="2100">
                <a:solidFill>
                  <a:srgbClr val="24292E"/>
                </a:solidFill>
              </a:rPr>
              <a:t>Use fakeStoreApi to get data into the app</a:t>
            </a:r>
            <a:endParaRPr sz="2100">
              <a:solidFill>
                <a:srgbClr val="24292E"/>
              </a:solidFill>
            </a:endParaRPr>
          </a:p>
          <a:p>
            <a:pPr indent="-361950" lvl="2" marL="1371600" rtl="0" algn="l">
              <a:lnSpc>
                <a:spcPct val="115000"/>
              </a:lnSpc>
              <a:spcBef>
                <a:spcPts val="0"/>
              </a:spcBef>
              <a:spcAft>
                <a:spcPts val="0"/>
              </a:spcAft>
              <a:buClr>
                <a:srgbClr val="24292E"/>
              </a:buClr>
              <a:buSzPts val="2100"/>
              <a:buChar char="■"/>
            </a:pPr>
            <a:r>
              <a:rPr lang="en-US" sz="2400" u="sng">
                <a:solidFill>
                  <a:schemeClr val="accent5"/>
                </a:solidFill>
                <a:hlinkClick r:id="rId5">
                  <a:extLst>
                    <a:ext uri="{A12FA001-AC4F-418D-AE19-62706E023703}">
                      <ahyp:hlinkClr val="tx"/>
                    </a:ext>
                  </a:extLst>
                </a:hlinkClick>
              </a:rPr>
              <a:t>https://github.com/tnt-summer-academy/Samples/tree/main/Stretch/router-nav-demo</a:t>
            </a:r>
            <a:r>
              <a:rPr lang="en-US" sz="2400"/>
              <a:t>  </a:t>
            </a:r>
            <a:endParaRPr sz="2100">
              <a:solidFill>
                <a:srgbClr val="24292E"/>
              </a:solidFill>
            </a:endParaRPr>
          </a:p>
          <a:p>
            <a:pPr indent="0" lvl="0" marL="140970" rtl="0" algn="l">
              <a:lnSpc>
                <a:spcPct val="94000"/>
              </a:lnSpc>
              <a:spcBef>
                <a:spcPts val="1200"/>
              </a:spcBef>
              <a:spcAft>
                <a:spcPts val="0"/>
              </a:spcAft>
              <a:buClr>
                <a:schemeClr val="dk2"/>
              </a:buClr>
              <a:buSzPts val="2400"/>
              <a:buNone/>
            </a:pPr>
            <a:r>
              <a:t/>
            </a:r>
            <a:endParaRPr sz="21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ge66393f428_0_363"/>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Arial"/>
              <a:buNone/>
            </a:pPr>
            <a:r>
              <a:rPr lang="en-US"/>
              <a:t>PART 6</a:t>
            </a:r>
            <a:br>
              <a:rPr lang="en-US"/>
            </a:br>
            <a:r>
              <a:rPr lang="en-US"/>
              <a:t>SECOND EXAMPLE</a:t>
            </a:r>
            <a:endParaRPr/>
          </a:p>
        </p:txBody>
      </p:sp>
      <p:sp>
        <p:nvSpPr>
          <p:cNvPr id="526" name="Google Shape;526;ge66393f428_0_363"/>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ge66393f428_0_264"/>
          <p:cNvSpPr txBox="1"/>
          <p:nvPr>
            <p:ph type="title"/>
          </p:nvPr>
        </p:nvSpPr>
        <p:spPr>
          <a:xfrm>
            <a:off x="1295400" y="31025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What will we build?</a:t>
            </a:r>
            <a:endParaRPr/>
          </a:p>
        </p:txBody>
      </p:sp>
      <p:sp>
        <p:nvSpPr>
          <p:cNvPr id="533" name="Google Shape;533;ge66393f428_0_264"/>
          <p:cNvSpPr txBox="1"/>
          <p:nvPr>
            <p:ph idx="1" type="body"/>
          </p:nvPr>
        </p:nvSpPr>
        <p:spPr>
          <a:xfrm>
            <a:off x="1371600" y="1796150"/>
            <a:ext cx="9601200" cy="3581400"/>
          </a:xfrm>
          <a:prstGeom prst="rect">
            <a:avLst/>
          </a:prstGeom>
          <a:noFill/>
          <a:ln>
            <a:noFill/>
          </a:ln>
        </p:spPr>
        <p:txBody>
          <a:bodyPr anchorCtr="0" anchor="t" bIns="45700" lIns="91425" spcFirstLastPara="1" rIns="91425" wrap="square" tIns="45700">
            <a:noAutofit/>
          </a:bodyPr>
          <a:lstStyle/>
          <a:p>
            <a:pPr indent="0" lvl="0" marL="0" rtl="0" algn="l">
              <a:lnSpc>
                <a:spcPct val="94000"/>
              </a:lnSpc>
              <a:spcBef>
                <a:spcPts val="1000"/>
              </a:spcBef>
              <a:spcAft>
                <a:spcPts val="0"/>
              </a:spcAft>
              <a:buSzPts val="1800"/>
              <a:buNone/>
            </a:pPr>
            <a:r>
              <a:t/>
            </a:r>
            <a:endParaRPr i="1" sz="1600"/>
          </a:p>
        </p:txBody>
      </p:sp>
      <p:pic>
        <p:nvPicPr>
          <p:cNvPr id="534" name="Google Shape;534;ge66393f428_0_264"/>
          <p:cNvPicPr preferRelativeResize="0"/>
          <p:nvPr/>
        </p:nvPicPr>
        <p:blipFill rotWithShape="1">
          <a:blip r:embed="rId3">
            <a:alphaModFix/>
          </a:blip>
          <a:srcRect b="0" l="0" r="0" t="0"/>
          <a:stretch/>
        </p:blipFill>
        <p:spPr>
          <a:xfrm>
            <a:off x="812970" y="178075"/>
            <a:ext cx="3461425" cy="3294401"/>
          </a:xfrm>
          <a:prstGeom prst="rect">
            <a:avLst/>
          </a:prstGeom>
          <a:noFill/>
          <a:ln>
            <a:noFill/>
          </a:ln>
        </p:spPr>
      </p:pic>
      <p:pic>
        <p:nvPicPr>
          <p:cNvPr id="535" name="Google Shape;535;ge66393f428_0_264"/>
          <p:cNvPicPr preferRelativeResize="0"/>
          <p:nvPr/>
        </p:nvPicPr>
        <p:blipFill rotWithShape="1">
          <a:blip r:embed="rId4">
            <a:alphaModFix/>
          </a:blip>
          <a:srcRect b="0" l="0" r="0" t="0"/>
          <a:stretch/>
        </p:blipFill>
        <p:spPr>
          <a:xfrm>
            <a:off x="4666377" y="310250"/>
            <a:ext cx="3520675" cy="4672900"/>
          </a:xfrm>
          <a:prstGeom prst="rect">
            <a:avLst/>
          </a:prstGeom>
          <a:noFill/>
          <a:ln>
            <a:noFill/>
          </a:ln>
        </p:spPr>
      </p:pic>
      <p:pic>
        <p:nvPicPr>
          <p:cNvPr id="536" name="Google Shape;536;ge66393f428_0_264"/>
          <p:cNvPicPr preferRelativeResize="0"/>
          <p:nvPr/>
        </p:nvPicPr>
        <p:blipFill rotWithShape="1">
          <a:blip r:embed="rId5">
            <a:alphaModFix/>
          </a:blip>
          <a:srcRect b="0" l="0" r="0" t="0"/>
          <a:stretch/>
        </p:blipFill>
        <p:spPr>
          <a:xfrm>
            <a:off x="8455483" y="310245"/>
            <a:ext cx="3461420" cy="3581400"/>
          </a:xfrm>
          <a:prstGeom prst="rect">
            <a:avLst/>
          </a:prstGeom>
          <a:noFill/>
          <a:ln>
            <a:noFill/>
          </a:ln>
        </p:spPr>
      </p:pic>
      <p:pic>
        <p:nvPicPr>
          <p:cNvPr id="537" name="Google Shape;537;ge66393f428_0_264"/>
          <p:cNvPicPr preferRelativeResize="0"/>
          <p:nvPr/>
        </p:nvPicPr>
        <p:blipFill rotWithShape="1">
          <a:blip r:embed="rId6">
            <a:alphaModFix/>
          </a:blip>
          <a:srcRect b="0" l="0" r="0" t="0"/>
          <a:stretch/>
        </p:blipFill>
        <p:spPr>
          <a:xfrm>
            <a:off x="880773" y="5282623"/>
            <a:ext cx="4412325" cy="1429550"/>
          </a:xfrm>
          <a:prstGeom prst="rect">
            <a:avLst/>
          </a:prstGeom>
          <a:noFill/>
          <a:ln>
            <a:noFill/>
          </a:ln>
        </p:spPr>
      </p:pic>
      <p:cxnSp>
        <p:nvCxnSpPr>
          <p:cNvPr id="538" name="Google Shape;538;ge66393f428_0_264"/>
          <p:cNvCxnSpPr/>
          <p:nvPr/>
        </p:nvCxnSpPr>
        <p:spPr>
          <a:xfrm>
            <a:off x="1410425" y="3309075"/>
            <a:ext cx="122100" cy="1925700"/>
          </a:xfrm>
          <a:prstGeom prst="straightConnector1">
            <a:avLst/>
          </a:prstGeom>
          <a:noFill/>
          <a:ln cap="flat" cmpd="sng" w="28575">
            <a:solidFill>
              <a:srgbClr val="FF0000"/>
            </a:solidFill>
            <a:prstDash val="solid"/>
            <a:round/>
            <a:headEnd len="sm" w="sm" type="none"/>
            <a:tailEnd len="med" w="med" type="triangle"/>
          </a:ln>
        </p:spPr>
      </p:cxnSp>
      <p:sp>
        <p:nvSpPr>
          <p:cNvPr id="539" name="Google Shape;539;ge66393f428_0_264"/>
          <p:cNvSpPr/>
          <p:nvPr/>
        </p:nvSpPr>
        <p:spPr>
          <a:xfrm>
            <a:off x="1532525" y="3620925"/>
            <a:ext cx="2766600" cy="1302000"/>
          </a:xfrm>
          <a:prstGeom prst="ellipse">
            <a:avLst/>
          </a:prstGeom>
          <a:solidFill>
            <a:srgbClr val="E6B8AF"/>
          </a:solidFill>
          <a:ln cap="flat" cmpd="sng" w="9525">
            <a:solidFill>
              <a:srgbClr val="E6B8A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Passing the value of the state (registration info) to Welcome </a:t>
            </a:r>
            <a:endParaRPr b="0" i="0" sz="1400" u="none" cap="none" strike="noStrike">
              <a:solidFill>
                <a:srgbClr val="000000"/>
              </a:solidFill>
              <a:latin typeface="Arial"/>
              <a:ea typeface="Arial"/>
              <a:cs typeface="Arial"/>
              <a:sym typeface="Arial"/>
            </a:endParaRPr>
          </a:p>
        </p:txBody>
      </p:sp>
      <p:pic>
        <p:nvPicPr>
          <p:cNvPr id="540" name="Google Shape;540;ge66393f428_0_264"/>
          <p:cNvPicPr preferRelativeResize="0"/>
          <p:nvPr/>
        </p:nvPicPr>
        <p:blipFill rotWithShape="1">
          <a:blip r:embed="rId7">
            <a:alphaModFix/>
          </a:blip>
          <a:srcRect b="0" l="0" r="0" t="0"/>
          <a:stretch/>
        </p:blipFill>
        <p:spPr>
          <a:xfrm>
            <a:off x="5581123" y="5334000"/>
            <a:ext cx="6419850" cy="1066800"/>
          </a:xfrm>
          <a:prstGeom prst="rect">
            <a:avLst/>
          </a:prstGeom>
          <a:noFill/>
          <a:ln cap="flat" cmpd="sng" w="9525">
            <a:solidFill>
              <a:srgbClr val="9900FF"/>
            </a:solidFill>
            <a:prstDash val="solid"/>
            <a:round/>
            <a:headEnd len="sm" w="sm" type="none"/>
            <a:tailEnd len="sm" w="sm" type="none"/>
          </a:ln>
        </p:spPr>
      </p:pic>
      <p:sp>
        <p:nvSpPr>
          <p:cNvPr id="541" name="Google Shape;541;ge66393f428_0_264"/>
          <p:cNvSpPr/>
          <p:nvPr/>
        </p:nvSpPr>
        <p:spPr>
          <a:xfrm>
            <a:off x="5688875" y="685800"/>
            <a:ext cx="2766600" cy="1302000"/>
          </a:xfrm>
          <a:prstGeom prst="ellipse">
            <a:avLst/>
          </a:prstGeom>
          <a:solidFill>
            <a:srgbClr val="B6D7A8"/>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Load and display data from fakeStoreApi </a:t>
            </a:r>
            <a:endParaRPr b="0" i="0" sz="1400" u="none" cap="none" strike="noStrike">
              <a:solidFill>
                <a:srgbClr val="000000"/>
              </a:solidFill>
              <a:latin typeface="Arial"/>
              <a:ea typeface="Arial"/>
              <a:cs typeface="Arial"/>
              <a:sym typeface="Arial"/>
            </a:endParaRPr>
          </a:p>
        </p:txBody>
      </p:sp>
      <p:cxnSp>
        <p:nvCxnSpPr>
          <p:cNvPr id="542" name="Google Shape;542;ge66393f428_0_264"/>
          <p:cNvCxnSpPr>
            <a:endCxn id="536" idx="1"/>
          </p:cNvCxnSpPr>
          <p:nvPr/>
        </p:nvCxnSpPr>
        <p:spPr>
          <a:xfrm flipH="1" rot="10800000">
            <a:off x="5600983" y="2100945"/>
            <a:ext cx="2854500" cy="2103300"/>
          </a:xfrm>
          <a:prstGeom prst="straightConnector1">
            <a:avLst/>
          </a:prstGeom>
          <a:noFill/>
          <a:ln cap="flat" cmpd="sng" w="28575">
            <a:solidFill>
              <a:srgbClr val="0000FF"/>
            </a:solidFill>
            <a:prstDash val="solid"/>
            <a:round/>
            <a:headEnd len="sm" w="sm" type="none"/>
            <a:tailEnd len="med" w="med" type="triangle"/>
          </a:ln>
        </p:spPr>
      </p:cxnSp>
      <p:sp>
        <p:nvSpPr>
          <p:cNvPr id="543" name="Google Shape;543;ge66393f428_0_264"/>
          <p:cNvSpPr/>
          <p:nvPr/>
        </p:nvSpPr>
        <p:spPr>
          <a:xfrm>
            <a:off x="6607825" y="3393600"/>
            <a:ext cx="2766600" cy="1302000"/>
          </a:xfrm>
          <a:prstGeom prst="ellipse">
            <a:avLst/>
          </a:prstGeom>
          <a:solidFill>
            <a:srgbClr val="CFE2F3"/>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Passing the id of the item to display the info of the item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ge66393f428_0_53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Arial"/>
              <a:buNone/>
            </a:pPr>
            <a:r>
              <a:rPr lang="en-US"/>
              <a:t>Code</a:t>
            </a:r>
            <a:endParaRPr/>
          </a:p>
        </p:txBody>
      </p:sp>
      <p:sp>
        <p:nvSpPr>
          <p:cNvPr id="549" name="Google Shape;549;ge66393f428_0_53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400050" lvl="0" marL="457200" rtl="0" algn="l">
              <a:lnSpc>
                <a:spcPct val="115000"/>
              </a:lnSpc>
              <a:spcBef>
                <a:spcPts val="1200"/>
              </a:spcBef>
              <a:spcAft>
                <a:spcPts val="0"/>
              </a:spcAft>
              <a:buSzPts val="2700"/>
              <a:buChar char="■"/>
            </a:pPr>
            <a:r>
              <a:rPr lang="en-US" sz="2700" u="sng">
                <a:solidFill>
                  <a:schemeClr val="hlink"/>
                </a:solidFill>
                <a:hlinkClick r:id="rId3"/>
              </a:rPr>
              <a:t>https://github.com/tnt-summer-academy/Samples/tree/main/Stretch/router-nav-demo</a:t>
            </a:r>
            <a:r>
              <a:rPr lang="en-US" sz="2700"/>
              <a:t> </a:t>
            </a:r>
            <a:endParaRPr sz="27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ge66393f428_0_517"/>
          <p:cNvSpPr txBox="1"/>
          <p:nvPr>
            <p:ph type="title"/>
          </p:nvPr>
        </p:nvSpPr>
        <p:spPr>
          <a:xfrm>
            <a:off x="829125" y="6195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Navbar</a:t>
            </a:r>
            <a:endParaRPr/>
          </a:p>
        </p:txBody>
      </p:sp>
      <p:sp>
        <p:nvSpPr>
          <p:cNvPr id="556" name="Google Shape;556;ge66393f428_0_517"/>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1000"/>
              </a:spcBef>
              <a:spcAft>
                <a:spcPts val="0"/>
              </a:spcAft>
              <a:buSzPts val="1800"/>
              <a:buNone/>
            </a:pPr>
            <a:r>
              <a:t/>
            </a:r>
            <a:endParaRPr/>
          </a:p>
        </p:txBody>
      </p:sp>
      <p:pic>
        <p:nvPicPr>
          <p:cNvPr id="557" name="Google Shape;557;ge66393f428_0_517"/>
          <p:cNvPicPr preferRelativeResize="0"/>
          <p:nvPr/>
        </p:nvPicPr>
        <p:blipFill rotWithShape="1">
          <a:blip r:embed="rId3">
            <a:alphaModFix/>
          </a:blip>
          <a:srcRect b="0" l="0" r="0" t="0"/>
          <a:stretch/>
        </p:blipFill>
        <p:spPr>
          <a:xfrm>
            <a:off x="829124" y="815800"/>
            <a:ext cx="8341999" cy="5051601"/>
          </a:xfrm>
          <a:prstGeom prst="rect">
            <a:avLst/>
          </a:prstGeom>
          <a:noFill/>
          <a:ln>
            <a:noFill/>
          </a:ln>
        </p:spPr>
      </p:pic>
      <p:pic>
        <p:nvPicPr>
          <p:cNvPr id="558" name="Google Shape;558;ge66393f428_0_517"/>
          <p:cNvPicPr preferRelativeResize="0"/>
          <p:nvPr/>
        </p:nvPicPr>
        <p:blipFill rotWithShape="1">
          <a:blip r:embed="rId4">
            <a:alphaModFix/>
          </a:blip>
          <a:srcRect b="0" l="0" r="0" t="0"/>
          <a:stretch/>
        </p:blipFill>
        <p:spPr>
          <a:xfrm>
            <a:off x="5822525" y="4724400"/>
            <a:ext cx="6229350" cy="2133600"/>
          </a:xfrm>
          <a:prstGeom prst="rect">
            <a:avLst/>
          </a:prstGeom>
          <a:noFill/>
          <a:ln cap="flat" cmpd="sng" w="114300">
            <a:solidFill>
              <a:schemeClr val="lt1"/>
            </a:solidFill>
            <a:prstDash val="solid"/>
            <a:round/>
            <a:headEnd len="sm" w="sm" type="none"/>
            <a:tailEnd len="sm" w="sm" type="none"/>
          </a:ln>
        </p:spPr>
      </p:pic>
      <p:sp>
        <p:nvSpPr>
          <p:cNvPr id="559" name="Google Shape;559;ge66393f428_0_517"/>
          <p:cNvSpPr txBox="1"/>
          <p:nvPr/>
        </p:nvSpPr>
        <p:spPr>
          <a:xfrm>
            <a:off x="3940800" y="130800"/>
            <a:ext cx="2695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t>AppRouter.js</a:t>
            </a:r>
            <a:endParaRPr sz="2200"/>
          </a:p>
        </p:txBody>
      </p:sp>
      <p:pic>
        <p:nvPicPr>
          <p:cNvPr id="560" name="Google Shape;560;ge66393f428_0_517"/>
          <p:cNvPicPr preferRelativeResize="0"/>
          <p:nvPr/>
        </p:nvPicPr>
        <p:blipFill>
          <a:blip r:embed="rId5">
            <a:alphaModFix/>
          </a:blip>
          <a:stretch>
            <a:fillRect/>
          </a:stretch>
        </p:blipFill>
        <p:spPr>
          <a:xfrm>
            <a:off x="8477250" y="352425"/>
            <a:ext cx="3072175" cy="301575"/>
          </a:xfrm>
          <a:prstGeom prst="rect">
            <a:avLst/>
          </a:prstGeom>
          <a:noFill/>
          <a:ln>
            <a:noFill/>
          </a:ln>
        </p:spPr>
      </p:pic>
      <p:pic>
        <p:nvPicPr>
          <p:cNvPr id="561" name="Google Shape;561;ge66393f428_0_517"/>
          <p:cNvPicPr preferRelativeResize="0"/>
          <p:nvPr/>
        </p:nvPicPr>
        <p:blipFill>
          <a:blip r:embed="rId6">
            <a:alphaModFix/>
          </a:blip>
          <a:stretch>
            <a:fillRect/>
          </a:stretch>
        </p:blipFill>
        <p:spPr>
          <a:xfrm>
            <a:off x="8545775" y="815800"/>
            <a:ext cx="3003650" cy="10078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ge66393f428_0_506"/>
          <p:cNvSpPr txBox="1"/>
          <p:nvPr>
            <p:ph type="title"/>
          </p:nvPr>
        </p:nvSpPr>
        <p:spPr>
          <a:xfrm>
            <a:off x="1371600" y="71875"/>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Let’s explore fakeStoreApi</a:t>
            </a:r>
            <a:endParaRPr/>
          </a:p>
          <a:p>
            <a:pPr indent="0" lvl="0" marL="0" rtl="0" algn="l">
              <a:lnSpc>
                <a:spcPct val="89000"/>
              </a:lnSpc>
              <a:spcBef>
                <a:spcPts val="0"/>
              </a:spcBef>
              <a:spcAft>
                <a:spcPts val="0"/>
              </a:spcAft>
              <a:buSzPts val="1800"/>
              <a:buNone/>
            </a:pPr>
            <a:r>
              <a:rPr lang="en-US" u="sng">
                <a:solidFill>
                  <a:schemeClr val="hlink"/>
                </a:solidFill>
                <a:hlinkClick r:id="rId3"/>
              </a:rPr>
              <a:t>https://fakestoreapi.com/docs</a:t>
            </a:r>
            <a:r>
              <a:rPr lang="en-US"/>
              <a:t> </a:t>
            </a:r>
            <a:endParaRPr/>
          </a:p>
        </p:txBody>
      </p:sp>
      <p:sp>
        <p:nvSpPr>
          <p:cNvPr id="568" name="Google Shape;568;ge66393f428_0_506"/>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1000"/>
              </a:spcBef>
              <a:spcAft>
                <a:spcPts val="0"/>
              </a:spcAft>
              <a:buSzPts val="1800"/>
              <a:buNone/>
            </a:pPr>
            <a:r>
              <a:t/>
            </a:r>
            <a:endParaRPr/>
          </a:p>
        </p:txBody>
      </p:sp>
      <p:pic>
        <p:nvPicPr>
          <p:cNvPr id="569" name="Google Shape;569;ge66393f428_0_506"/>
          <p:cNvPicPr preferRelativeResize="0"/>
          <p:nvPr/>
        </p:nvPicPr>
        <p:blipFill rotWithShape="1">
          <a:blip r:embed="rId4">
            <a:alphaModFix/>
          </a:blip>
          <a:srcRect b="0" l="0" r="0" t="0"/>
          <a:stretch/>
        </p:blipFill>
        <p:spPr>
          <a:xfrm>
            <a:off x="1371599" y="1426588"/>
            <a:ext cx="3638875" cy="53002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ge66393f428_0_553"/>
          <p:cNvSpPr txBox="1"/>
          <p:nvPr>
            <p:ph type="title"/>
          </p:nvPr>
        </p:nvSpPr>
        <p:spPr>
          <a:xfrm>
            <a:off x="997650" y="339025"/>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Fetching data from fakeStoreApi</a:t>
            </a:r>
            <a:endParaRPr/>
          </a:p>
        </p:txBody>
      </p:sp>
      <p:sp>
        <p:nvSpPr>
          <p:cNvPr id="576" name="Google Shape;576;ge66393f428_0_553"/>
          <p:cNvSpPr txBox="1"/>
          <p:nvPr>
            <p:ph idx="1" type="body"/>
          </p:nvPr>
        </p:nvSpPr>
        <p:spPr>
          <a:xfrm>
            <a:off x="997650" y="5398375"/>
            <a:ext cx="9601200" cy="16680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1000"/>
              </a:spcBef>
              <a:spcAft>
                <a:spcPts val="0"/>
              </a:spcAft>
              <a:buSzPts val="1800"/>
              <a:buNone/>
            </a:pPr>
            <a:r>
              <a:rPr lang="en-US"/>
              <a:t>Fetch 5 items and use sync and away</a:t>
            </a:r>
            <a:endParaRPr/>
          </a:p>
          <a:p>
            <a:pPr indent="0" lvl="0" marL="0" rtl="0" algn="l">
              <a:lnSpc>
                <a:spcPct val="94000"/>
              </a:lnSpc>
              <a:spcBef>
                <a:spcPts val="1000"/>
              </a:spcBef>
              <a:spcAft>
                <a:spcPts val="0"/>
              </a:spcAft>
              <a:buSzPts val="1800"/>
              <a:buNone/>
            </a:pPr>
            <a:r>
              <a:rPr lang="en-US"/>
              <a:t>Update the state with the new list of items</a:t>
            </a:r>
            <a:endParaRPr/>
          </a:p>
          <a:p>
            <a:pPr indent="0" lvl="0" marL="0" rtl="0" algn="l">
              <a:lnSpc>
                <a:spcPct val="94000"/>
              </a:lnSpc>
              <a:spcBef>
                <a:spcPts val="1000"/>
              </a:spcBef>
              <a:spcAft>
                <a:spcPts val="0"/>
              </a:spcAft>
              <a:buSzPts val="1800"/>
              <a:buNone/>
            </a:pPr>
            <a:r>
              <a:rPr lang="en-US"/>
              <a:t>useEffect runs fetch items once, when the component mounts</a:t>
            </a:r>
            <a:endParaRPr/>
          </a:p>
        </p:txBody>
      </p:sp>
      <p:pic>
        <p:nvPicPr>
          <p:cNvPr id="577" name="Google Shape;577;ge66393f428_0_553"/>
          <p:cNvPicPr preferRelativeResize="0"/>
          <p:nvPr/>
        </p:nvPicPr>
        <p:blipFill rotWithShape="1">
          <a:blip r:embed="rId3">
            <a:alphaModFix/>
          </a:blip>
          <a:srcRect b="0" l="0" r="0" t="0"/>
          <a:stretch/>
        </p:blipFill>
        <p:spPr>
          <a:xfrm>
            <a:off x="997650" y="2283063"/>
            <a:ext cx="10760376" cy="3003950"/>
          </a:xfrm>
          <a:prstGeom prst="rect">
            <a:avLst/>
          </a:prstGeom>
          <a:noFill/>
          <a:ln>
            <a:noFill/>
          </a:ln>
        </p:spPr>
      </p:pic>
      <p:pic>
        <p:nvPicPr>
          <p:cNvPr id="578" name="Google Shape;578;ge66393f428_0_553"/>
          <p:cNvPicPr preferRelativeResize="0"/>
          <p:nvPr/>
        </p:nvPicPr>
        <p:blipFill rotWithShape="1">
          <a:blip r:embed="rId4">
            <a:alphaModFix/>
          </a:blip>
          <a:srcRect b="0" l="0" r="0" t="0"/>
          <a:stretch/>
        </p:blipFill>
        <p:spPr>
          <a:xfrm>
            <a:off x="997638" y="1333500"/>
            <a:ext cx="5400675" cy="838200"/>
          </a:xfrm>
          <a:prstGeom prst="rect">
            <a:avLst/>
          </a:prstGeom>
          <a:noFill/>
          <a:ln>
            <a:noFill/>
          </a:ln>
        </p:spPr>
      </p:pic>
      <p:sp>
        <p:nvSpPr>
          <p:cNvPr id="579" name="Google Shape;579;ge66393f428_0_553"/>
          <p:cNvSpPr/>
          <p:nvPr/>
        </p:nvSpPr>
        <p:spPr>
          <a:xfrm>
            <a:off x="3390425" y="3340450"/>
            <a:ext cx="1586700" cy="54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ge66393f428_0_553"/>
          <p:cNvSpPr/>
          <p:nvPr/>
        </p:nvSpPr>
        <p:spPr>
          <a:xfrm>
            <a:off x="3390425" y="3340450"/>
            <a:ext cx="1586700" cy="54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ge66393f428_0_553"/>
          <p:cNvSpPr/>
          <p:nvPr/>
        </p:nvSpPr>
        <p:spPr>
          <a:xfrm>
            <a:off x="3390425" y="3340450"/>
            <a:ext cx="1586700" cy="54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ge66393f428_0_553"/>
          <p:cNvSpPr/>
          <p:nvPr/>
        </p:nvSpPr>
        <p:spPr>
          <a:xfrm>
            <a:off x="4674900" y="4335850"/>
            <a:ext cx="1586700" cy="54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ge66393f428_0_561"/>
          <p:cNvSpPr txBox="1"/>
          <p:nvPr>
            <p:ph type="title"/>
          </p:nvPr>
        </p:nvSpPr>
        <p:spPr>
          <a:xfrm>
            <a:off x="1098138" y="891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Displaying the items</a:t>
            </a:r>
            <a:endParaRPr/>
          </a:p>
        </p:txBody>
      </p:sp>
      <p:sp>
        <p:nvSpPr>
          <p:cNvPr id="589" name="Google Shape;589;ge66393f428_0_56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1000"/>
              </a:spcBef>
              <a:spcAft>
                <a:spcPts val="0"/>
              </a:spcAft>
              <a:buSzPts val="1800"/>
              <a:buNone/>
            </a:pPr>
            <a:r>
              <a:t/>
            </a:r>
            <a:endParaRPr/>
          </a:p>
        </p:txBody>
      </p:sp>
      <p:pic>
        <p:nvPicPr>
          <p:cNvPr id="590" name="Google Shape;590;ge66393f428_0_561"/>
          <p:cNvPicPr preferRelativeResize="0"/>
          <p:nvPr/>
        </p:nvPicPr>
        <p:blipFill rotWithShape="1">
          <a:blip r:embed="rId3">
            <a:alphaModFix/>
          </a:blip>
          <a:srcRect b="0" l="0" r="0" t="0"/>
          <a:stretch/>
        </p:blipFill>
        <p:spPr>
          <a:xfrm>
            <a:off x="997650" y="1038350"/>
            <a:ext cx="9054286" cy="4232350"/>
          </a:xfrm>
          <a:prstGeom prst="rect">
            <a:avLst/>
          </a:prstGeom>
          <a:noFill/>
          <a:ln>
            <a:noFill/>
          </a:ln>
        </p:spPr>
      </p:pic>
      <p:sp>
        <p:nvSpPr>
          <p:cNvPr id="591" name="Google Shape;591;ge66393f428_0_561"/>
          <p:cNvSpPr txBox="1"/>
          <p:nvPr>
            <p:ph idx="1" type="body"/>
          </p:nvPr>
        </p:nvSpPr>
        <p:spPr>
          <a:xfrm>
            <a:off x="997650" y="5245975"/>
            <a:ext cx="9601200" cy="16680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1000"/>
              </a:spcBef>
              <a:spcAft>
                <a:spcPts val="0"/>
              </a:spcAft>
              <a:buSzPts val="1800"/>
              <a:buNone/>
            </a:pPr>
            <a:r>
              <a:rPr lang="en-US"/>
              <a:t>Display the title and an image</a:t>
            </a:r>
            <a:endParaRPr/>
          </a:p>
          <a:p>
            <a:pPr indent="0" lvl="0" marL="0" rtl="0" algn="l">
              <a:lnSpc>
                <a:spcPct val="94000"/>
              </a:lnSpc>
              <a:spcBef>
                <a:spcPts val="1000"/>
              </a:spcBef>
              <a:spcAft>
                <a:spcPts val="0"/>
              </a:spcAft>
              <a:buSzPts val="1800"/>
              <a:buNone/>
            </a:pPr>
            <a:r>
              <a:rPr lang="en-US"/>
              <a:t>Create a unique key for each item in the &lt;div&gt;</a:t>
            </a:r>
            <a:endParaRPr/>
          </a:p>
          <a:p>
            <a:pPr indent="0" lvl="0" marL="0" rtl="0" algn="l">
              <a:lnSpc>
                <a:spcPct val="94000"/>
              </a:lnSpc>
              <a:spcBef>
                <a:spcPts val="1000"/>
              </a:spcBef>
              <a:spcAft>
                <a:spcPts val="0"/>
              </a:spcAft>
              <a:buSzPts val="1800"/>
              <a:buNone/>
            </a:pPr>
            <a:r>
              <a:rPr lang="en-US"/>
              <a:t>Map through the items</a:t>
            </a:r>
            <a:endParaRPr/>
          </a:p>
          <a:p>
            <a:pPr indent="0" lvl="0" marL="0" rtl="0" algn="l">
              <a:lnSpc>
                <a:spcPct val="94000"/>
              </a:lnSpc>
              <a:spcBef>
                <a:spcPts val="1000"/>
              </a:spcBef>
              <a:spcAft>
                <a:spcPts val="0"/>
              </a:spcAft>
              <a:buSzPts val="1800"/>
              <a:buNone/>
            </a:pPr>
            <a:r>
              <a:rPr lang="en-US"/>
              <a:t>Link to each item</a:t>
            </a:r>
            <a:endParaRPr/>
          </a:p>
        </p:txBody>
      </p:sp>
      <p:sp>
        <p:nvSpPr>
          <p:cNvPr id="592" name="Google Shape;592;ge66393f428_0_561"/>
          <p:cNvSpPr/>
          <p:nvPr/>
        </p:nvSpPr>
        <p:spPr>
          <a:xfrm>
            <a:off x="3661675" y="2549600"/>
            <a:ext cx="2875200" cy="54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ge66393f428_0_575"/>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SzPts val="7200"/>
              <a:buNone/>
            </a:pPr>
            <a:r>
              <a:rPr lang="en-US"/>
              <a:t>Fun : Explore </a:t>
            </a:r>
            <a:endParaRPr/>
          </a:p>
          <a:p>
            <a:pPr indent="0" lvl="0" marL="0" rtl="0" algn="r">
              <a:lnSpc>
                <a:spcPct val="89000"/>
              </a:lnSpc>
              <a:spcBef>
                <a:spcPts val="0"/>
              </a:spcBef>
              <a:spcAft>
                <a:spcPts val="0"/>
              </a:spcAft>
              <a:buSzPts val="7200"/>
              <a:buNone/>
            </a:pPr>
            <a:r>
              <a:rPr lang="en-US" u="sng">
                <a:solidFill>
                  <a:schemeClr val="hlink"/>
                </a:solidFill>
                <a:hlinkClick r:id="rId3"/>
              </a:rPr>
              <a:t>https://picsum.photos</a:t>
            </a:r>
            <a:r>
              <a:rPr lang="en-US"/>
              <a:t> </a:t>
            </a:r>
            <a:endParaRPr/>
          </a:p>
        </p:txBody>
      </p:sp>
      <p:sp>
        <p:nvSpPr>
          <p:cNvPr id="599" name="Google Shape;599;ge66393f428_0_575"/>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SzPts val="24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00FF"/>
        </a:solidFill>
      </p:bgPr>
    </p:bg>
    <p:spTree>
      <p:nvGrpSpPr>
        <p:cNvPr id="603" name="Shape 603"/>
        <p:cNvGrpSpPr/>
        <p:nvPr/>
      </p:nvGrpSpPr>
      <p:grpSpPr>
        <a:xfrm>
          <a:off x="0" y="0"/>
          <a:ext cx="0" cy="0"/>
          <a:chOff x="0" y="0"/>
          <a:chExt cx="0" cy="0"/>
        </a:xfrm>
      </p:grpSpPr>
      <p:sp>
        <p:nvSpPr>
          <p:cNvPr id="604" name="Google Shape;604;ge449be6407_0_84"/>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fontScale="90000"/>
          </a:bodyPr>
          <a:lstStyle/>
          <a:p>
            <a:pPr indent="0" lvl="0" marL="0" rtl="0" algn="r">
              <a:lnSpc>
                <a:spcPct val="89000"/>
              </a:lnSpc>
              <a:spcBef>
                <a:spcPts val="0"/>
              </a:spcBef>
              <a:spcAft>
                <a:spcPts val="0"/>
              </a:spcAft>
              <a:buClr>
                <a:schemeClr val="lt2"/>
              </a:buClr>
              <a:buSzPct val="100000"/>
              <a:buFont typeface="Arial"/>
              <a:buNone/>
            </a:pPr>
            <a:r>
              <a:rPr lang="en-US"/>
              <a:t>WORK IN YOUR TEAM </a:t>
            </a:r>
            <a:endParaRPr/>
          </a:p>
          <a:p>
            <a:pPr indent="0" lvl="0" marL="0" rtl="0" algn="r">
              <a:lnSpc>
                <a:spcPct val="89000"/>
              </a:lnSpc>
              <a:spcBef>
                <a:spcPts val="0"/>
              </a:spcBef>
              <a:spcAft>
                <a:spcPts val="0"/>
              </a:spcAft>
              <a:buClr>
                <a:schemeClr val="lt2"/>
              </a:buClr>
              <a:buSzPct val="100000"/>
              <a:buFont typeface="Arial"/>
              <a:buNone/>
            </a:pPr>
            <a:r>
              <a:rPr lang="en-US"/>
              <a:t>ASK QUESTIONS</a:t>
            </a:r>
            <a:endParaRPr/>
          </a:p>
        </p:txBody>
      </p:sp>
      <p:sp>
        <p:nvSpPr>
          <p:cNvPr id="605" name="Google Shape;605;ge449be6407_0_84"/>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g13cdcf264bc_0_40"/>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Arial"/>
              <a:buNone/>
            </a:pPr>
            <a:r>
              <a:rPr lang="en-US"/>
              <a:t>PART 7</a:t>
            </a:r>
            <a:br>
              <a:rPr lang="en-US"/>
            </a:br>
            <a:r>
              <a:rPr lang="en-US"/>
              <a:t>YOUR TURN</a:t>
            </a:r>
            <a:endParaRPr/>
          </a:p>
        </p:txBody>
      </p:sp>
      <p:sp>
        <p:nvSpPr>
          <p:cNvPr id="611" name="Google Shape;611;g13cdcf264bc_0_40"/>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rPr lang="en-US"/>
              <a:t>Work on YourShare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e66393f428_0_58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Resources</a:t>
            </a:r>
            <a:endParaRPr/>
          </a:p>
        </p:txBody>
      </p:sp>
      <p:sp>
        <p:nvSpPr>
          <p:cNvPr id="222" name="Google Shape;222;ge66393f428_0_582"/>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lnSpcReduction="20000"/>
          </a:bodyPr>
          <a:lstStyle/>
          <a:p>
            <a:pPr indent="-342900" lvl="0" marL="457200" rtl="0" algn="l">
              <a:lnSpc>
                <a:spcPct val="94000"/>
              </a:lnSpc>
              <a:spcBef>
                <a:spcPts val="1000"/>
              </a:spcBef>
              <a:spcAft>
                <a:spcPts val="0"/>
              </a:spcAft>
              <a:buSzPts val="1800"/>
              <a:buChar char="■"/>
            </a:pPr>
            <a:r>
              <a:rPr lang="en-US" u="sng">
                <a:solidFill>
                  <a:schemeClr val="hlink"/>
                </a:solidFill>
                <a:hlinkClick r:id="rId3"/>
              </a:rPr>
              <a:t>https://reactrouter.com</a:t>
            </a:r>
            <a:endParaRPr/>
          </a:p>
          <a:p>
            <a:pPr indent="-342900" lvl="0" marL="457200" rtl="0" algn="l">
              <a:lnSpc>
                <a:spcPct val="94000"/>
              </a:lnSpc>
              <a:spcBef>
                <a:spcPts val="1000"/>
              </a:spcBef>
              <a:spcAft>
                <a:spcPts val="0"/>
              </a:spcAft>
              <a:buSzPts val="1800"/>
              <a:buChar char="■"/>
            </a:pPr>
            <a:r>
              <a:rPr lang="en-US" u="sng">
                <a:solidFill>
                  <a:schemeClr val="hlink"/>
                </a:solidFill>
                <a:hlinkClick r:id="rId4"/>
              </a:rPr>
              <a:t>https://v5.reactrouter.com/web/guides/quick-start</a:t>
            </a:r>
            <a:r>
              <a:rPr lang="en-US" u="sng">
                <a:solidFill>
                  <a:schemeClr val="hlink"/>
                </a:solidFill>
              </a:rPr>
              <a:t> </a:t>
            </a:r>
            <a:endParaRPr/>
          </a:p>
          <a:p>
            <a:pPr indent="0" lvl="0" marL="457200" rtl="0" algn="l">
              <a:lnSpc>
                <a:spcPct val="94000"/>
              </a:lnSpc>
              <a:spcBef>
                <a:spcPts val="1000"/>
              </a:spcBef>
              <a:spcAft>
                <a:spcPts val="0"/>
              </a:spcAft>
              <a:buSzPts val="1800"/>
              <a:buNone/>
            </a:pPr>
            <a:r>
              <a:t/>
            </a:r>
            <a:endParaRPr/>
          </a:p>
          <a:p>
            <a:pPr indent="-342900" lvl="0" marL="457200" rtl="0" algn="l">
              <a:lnSpc>
                <a:spcPct val="94000"/>
              </a:lnSpc>
              <a:spcBef>
                <a:spcPts val="1000"/>
              </a:spcBef>
              <a:spcAft>
                <a:spcPts val="0"/>
              </a:spcAft>
              <a:buSzPts val="1800"/>
              <a:buChar char="■"/>
            </a:pPr>
            <a:r>
              <a:rPr lang="en-US" u="sng">
                <a:solidFill>
                  <a:schemeClr val="hlink"/>
                </a:solidFill>
                <a:hlinkClick r:id="rId5"/>
              </a:rPr>
              <a:t>https://fakestoreapi.com/docs</a:t>
            </a:r>
            <a:r>
              <a:rPr lang="en-US"/>
              <a:t> </a:t>
            </a:r>
            <a:endParaRPr/>
          </a:p>
          <a:p>
            <a:pPr indent="0" lvl="0" marL="457200" rtl="0" algn="l">
              <a:lnSpc>
                <a:spcPct val="94000"/>
              </a:lnSpc>
              <a:spcBef>
                <a:spcPts val="1000"/>
              </a:spcBef>
              <a:spcAft>
                <a:spcPts val="0"/>
              </a:spcAft>
              <a:buSzPts val="1800"/>
              <a:buNone/>
            </a:pPr>
            <a:r>
              <a:t/>
            </a:r>
            <a:endParaRPr/>
          </a:p>
          <a:p>
            <a:pPr indent="-342900" lvl="0" marL="457200" rtl="0" algn="l">
              <a:lnSpc>
                <a:spcPct val="94000"/>
              </a:lnSpc>
              <a:spcBef>
                <a:spcPts val="1000"/>
              </a:spcBef>
              <a:spcAft>
                <a:spcPts val="0"/>
              </a:spcAft>
              <a:buSzPts val="1800"/>
              <a:buChar char="■"/>
            </a:pPr>
            <a:r>
              <a:rPr lang="en-US"/>
              <a:t>Videos</a:t>
            </a:r>
            <a:endParaRPr/>
          </a:p>
          <a:p>
            <a:pPr indent="-342900" lvl="0" marL="457200" rtl="0" algn="l">
              <a:lnSpc>
                <a:spcPct val="94000"/>
              </a:lnSpc>
              <a:spcBef>
                <a:spcPts val="0"/>
              </a:spcBef>
              <a:spcAft>
                <a:spcPts val="0"/>
              </a:spcAft>
              <a:buSzPts val="1800"/>
              <a:buChar char="■"/>
            </a:pPr>
            <a:r>
              <a:rPr lang="en-US" u="sng">
                <a:solidFill>
                  <a:schemeClr val="hlink"/>
                </a:solidFill>
                <a:hlinkClick r:id="rId6"/>
              </a:rPr>
              <a:t>https://www.youtube.com/watch?v=Law7wfdg_ls&amp;t=1032s</a:t>
            </a:r>
            <a:endParaRPr/>
          </a:p>
          <a:p>
            <a:pPr indent="-342900" lvl="0" marL="457200" rtl="0" algn="l">
              <a:lnSpc>
                <a:spcPct val="94000"/>
              </a:lnSpc>
              <a:spcBef>
                <a:spcPts val="0"/>
              </a:spcBef>
              <a:spcAft>
                <a:spcPts val="0"/>
              </a:spcAft>
              <a:buSzPts val="1800"/>
              <a:buChar char="■"/>
            </a:pPr>
            <a:r>
              <a:rPr lang="en-US" u="sng">
                <a:solidFill>
                  <a:schemeClr val="hlink"/>
                </a:solidFill>
                <a:hlinkClick r:id="rId7"/>
              </a:rPr>
              <a:t>https://www.youtube.com/watch?time_continue=63&amp;v=cKnc8gXn80Q&amp;feature=emb_logo</a:t>
            </a:r>
            <a:endParaRPr/>
          </a:p>
          <a:p>
            <a:pPr indent="0" lvl="0" marL="0" rtl="0" algn="l">
              <a:lnSpc>
                <a:spcPct val="94000"/>
              </a:lnSpc>
              <a:spcBef>
                <a:spcPts val="1000"/>
              </a:spcBef>
              <a:spcAft>
                <a:spcPts val="0"/>
              </a:spcAft>
              <a:buSzPts val="1800"/>
              <a:buNone/>
            </a:pPr>
            <a:r>
              <a:t/>
            </a:r>
            <a:endParaRPr/>
          </a:p>
          <a:p>
            <a:pPr indent="0" lvl="0" marL="0" rtl="0" algn="l">
              <a:lnSpc>
                <a:spcPct val="94000"/>
              </a:lnSpc>
              <a:spcBef>
                <a:spcPts val="1000"/>
              </a:spcBef>
              <a:spcAft>
                <a:spcPts val="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e66393f428_0_1"/>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Arial"/>
              <a:buNone/>
            </a:pPr>
            <a:r>
              <a:rPr lang="en-US"/>
              <a:t>PART 1</a:t>
            </a:r>
            <a:endParaRPr/>
          </a:p>
          <a:p>
            <a:pPr indent="0" lvl="0" marL="0" rtl="0" algn="r">
              <a:lnSpc>
                <a:spcPct val="89000"/>
              </a:lnSpc>
              <a:spcBef>
                <a:spcPts val="0"/>
              </a:spcBef>
              <a:spcAft>
                <a:spcPts val="0"/>
              </a:spcAft>
              <a:buClr>
                <a:schemeClr val="lt2"/>
              </a:buClr>
              <a:buSzPts val="7200"/>
              <a:buFont typeface="Arial"/>
              <a:buNone/>
            </a:pPr>
            <a:r>
              <a:rPr lang="en-US"/>
              <a:t>DISCUSSION</a:t>
            </a:r>
            <a:endParaRPr/>
          </a:p>
        </p:txBody>
      </p:sp>
      <p:sp>
        <p:nvSpPr>
          <p:cNvPr id="228" name="Google Shape;228;ge66393f428_0_1"/>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rPr lang="en-US"/>
              <a:t>How was navigation implemented in YourShare?</a:t>
            </a:r>
            <a:endParaRPr/>
          </a:p>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e66393f428_0_10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YourShare</a:t>
            </a:r>
            <a:endParaRPr/>
          </a:p>
        </p:txBody>
      </p:sp>
      <p:sp>
        <p:nvSpPr>
          <p:cNvPr id="234" name="Google Shape;234;ge66393f428_0_102"/>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384048" lvl="0" marL="384048" rtl="0" algn="l">
              <a:lnSpc>
                <a:spcPct val="115000"/>
              </a:lnSpc>
              <a:spcBef>
                <a:spcPts val="600"/>
              </a:spcBef>
              <a:spcAft>
                <a:spcPts val="0"/>
              </a:spcAft>
              <a:buSzPts val="2400"/>
              <a:buChar char="■"/>
            </a:pPr>
            <a:r>
              <a:rPr lang="en-US" sz="2400"/>
              <a:t>The state of App is defined as the </a:t>
            </a:r>
            <a:r>
              <a:rPr b="1" lang="en-US" sz="2400"/>
              <a:t>currentPage</a:t>
            </a:r>
            <a:r>
              <a:rPr lang="en-US" sz="2400"/>
              <a:t> </a:t>
            </a:r>
            <a:endParaRPr sz="2400"/>
          </a:p>
          <a:p>
            <a:pPr indent="-384048" lvl="0" marL="384048" rtl="0" algn="l">
              <a:lnSpc>
                <a:spcPct val="115000"/>
              </a:lnSpc>
              <a:spcBef>
                <a:spcPts val="600"/>
              </a:spcBef>
              <a:spcAft>
                <a:spcPts val="0"/>
              </a:spcAft>
              <a:buSzPts val="2400"/>
              <a:buChar char="■"/>
            </a:pPr>
            <a:r>
              <a:rPr b="1" lang="en-US" sz="2400"/>
              <a:t>pages</a:t>
            </a:r>
            <a:r>
              <a:rPr lang="en-US" sz="2400"/>
              <a:t> is an object that contains the different pages of the app</a:t>
            </a:r>
            <a:endParaRPr/>
          </a:p>
          <a:p>
            <a:pPr indent="-384048" lvl="0" marL="384048" rtl="0" algn="l">
              <a:lnSpc>
                <a:spcPct val="115000"/>
              </a:lnSpc>
              <a:spcBef>
                <a:spcPts val="600"/>
              </a:spcBef>
              <a:spcAft>
                <a:spcPts val="0"/>
              </a:spcAft>
              <a:buClr>
                <a:schemeClr val="dk2"/>
              </a:buClr>
              <a:buSzPts val="2400"/>
              <a:buChar char="■"/>
            </a:pPr>
            <a:r>
              <a:rPr b="1" lang="en-US" sz="2400"/>
              <a:t>changePage</a:t>
            </a:r>
            <a:r>
              <a:rPr lang="en-US" sz="2400"/>
              <a:t> is defined as a function props and used for any page component</a:t>
            </a:r>
            <a:endParaRPr sz="2400"/>
          </a:p>
          <a:p>
            <a:pPr indent="-384048" lvl="0" marL="384048" rtl="0" algn="l">
              <a:lnSpc>
                <a:spcPct val="115000"/>
              </a:lnSpc>
              <a:spcBef>
                <a:spcPts val="600"/>
              </a:spcBef>
              <a:spcAft>
                <a:spcPts val="0"/>
              </a:spcAft>
              <a:buSzPts val="2400"/>
              <a:buChar char="■"/>
            </a:pPr>
            <a:r>
              <a:rPr b="1" lang="en-US" sz="2400"/>
              <a:t>changeStcreen i</a:t>
            </a:r>
            <a:r>
              <a:rPr lang="en-US" sz="2400"/>
              <a:t>s the function that transitions the app from one state to another , i.e. from one page to another</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ge66393f428_0_194"/>
          <p:cNvPicPr preferRelativeResize="0"/>
          <p:nvPr/>
        </p:nvPicPr>
        <p:blipFill rotWithShape="1">
          <a:blip r:embed="rId3">
            <a:alphaModFix/>
          </a:blip>
          <a:srcRect b="0" l="0" r="0" t="0"/>
          <a:stretch/>
        </p:blipFill>
        <p:spPr>
          <a:xfrm>
            <a:off x="909975" y="1004025"/>
            <a:ext cx="4341231" cy="1554625"/>
          </a:xfrm>
          <a:prstGeom prst="rect">
            <a:avLst/>
          </a:prstGeom>
          <a:noFill/>
          <a:ln cap="flat" cmpd="sng" w="9525">
            <a:solidFill>
              <a:srgbClr val="FF0000"/>
            </a:solidFill>
            <a:prstDash val="solid"/>
            <a:round/>
            <a:headEnd len="sm" w="sm" type="none"/>
            <a:tailEnd len="sm" w="sm" type="none"/>
          </a:ln>
        </p:spPr>
      </p:pic>
      <p:pic>
        <p:nvPicPr>
          <p:cNvPr id="240" name="Google Shape;240;ge66393f428_0_194"/>
          <p:cNvPicPr preferRelativeResize="0"/>
          <p:nvPr/>
        </p:nvPicPr>
        <p:blipFill rotWithShape="1">
          <a:blip r:embed="rId4">
            <a:alphaModFix/>
          </a:blip>
          <a:srcRect b="0" l="0" r="0" t="0"/>
          <a:stretch/>
        </p:blipFill>
        <p:spPr>
          <a:xfrm>
            <a:off x="909963" y="2987825"/>
            <a:ext cx="4883210" cy="1277712"/>
          </a:xfrm>
          <a:prstGeom prst="rect">
            <a:avLst/>
          </a:prstGeom>
          <a:noFill/>
          <a:ln>
            <a:noFill/>
          </a:ln>
        </p:spPr>
      </p:pic>
      <p:sp>
        <p:nvSpPr>
          <p:cNvPr id="241" name="Google Shape;241;ge66393f428_0_194"/>
          <p:cNvSpPr/>
          <p:nvPr/>
        </p:nvSpPr>
        <p:spPr>
          <a:xfrm>
            <a:off x="1180950" y="102600"/>
            <a:ext cx="2997300" cy="5832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App.js</a:t>
            </a:r>
            <a:endParaRPr b="1" i="0" sz="1400" u="none" cap="none" strike="noStrike">
              <a:solidFill>
                <a:srgbClr val="000000"/>
              </a:solidFill>
              <a:latin typeface="Arial"/>
              <a:ea typeface="Arial"/>
              <a:cs typeface="Arial"/>
              <a:sym typeface="Arial"/>
            </a:endParaRPr>
          </a:p>
        </p:txBody>
      </p:sp>
      <p:pic>
        <p:nvPicPr>
          <p:cNvPr id="242" name="Google Shape;242;ge66393f428_0_194"/>
          <p:cNvPicPr preferRelativeResize="0"/>
          <p:nvPr/>
        </p:nvPicPr>
        <p:blipFill rotWithShape="1">
          <a:blip r:embed="rId5">
            <a:alphaModFix/>
          </a:blip>
          <a:srcRect b="0" l="0" r="0" t="0"/>
          <a:stretch/>
        </p:blipFill>
        <p:spPr>
          <a:xfrm>
            <a:off x="909975" y="4957700"/>
            <a:ext cx="4017382" cy="1385025"/>
          </a:xfrm>
          <a:prstGeom prst="rect">
            <a:avLst/>
          </a:prstGeom>
          <a:noFill/>
          <a:ln>
            <a:noFill/>
          </a:ln>
        </p:spPr>
      </p:pic>
      <p:pic>
        <p:nvPicPr>
          <p:cNvPr id="243" name="Google Shape;243;ge66393f428_0_194"/>
          <p:cNvPicPr preferRelativeResize="0"/>
          <p:nvPr/>
        </p:nvPicPr>
        <p:blipFill rotWithShape="1">
          <a:blip r:embed="rId6">
            <a:alphaModFix/>
          </a:blip>
          <a:srcRect b="0" l="0" r="0" t="0"/>
          <a:stretch/>
        </p:blipFill>
        <p:spPr>
          <a:xfrm>
            <a:off x="6236025" y="641238"/>
            <a:ext cx="5284038" cy="2295525"/>
          </a:xfrm>
          <a:prstGeom prst="rect">
            <a:avLst/>
          </a:prstGeom>
          <a:noFill/>
          <a:ln>
            <a:noFill/>
          </a:ln>
        </p:spPr>
      </p:pic>
      <p:sp>
        <p:nvSpPr>
          <p:cNvPr id="244" name="Google Shape;244;ge66393f428_0_194"/>
          <p:cNvSpPr txBox="1"/>
          <p:nvPr/>
        </p:nvSpPr>
        <p:spPr>
          <a:xfrm>
            <a:off x="1180950" y="644813"/>
            <a:ext cx="2753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ibre Franklin"/>
                <a:ea typeface="Libre Franklin"/>
                <a:cs typeface="Libre Franklin"/>
                <a:sym typeface="Libre Franklin"/>
              </a:rPr>
              <a:t>List the pages</a:t>
            </a:r>
            <a:endParaRPr b="0" i="0" sz="1400" u="none" cap="none" strike="noStrike">
              <a:solidFill>
                <a:srgbClr val="000000"/>
              </a:solidFill>
              <a:latin typeface="Libre Franklin"/>
              <a:ea typeface="Libre Franklin"/>
              <a:cs typeface="Libre Franklin"/>
              <a:sym typeface="Libre Franklin"/>
            </a:endParaRPr>
          </a:p>
        </p:txBody>
      </p:sp>
      <p:sp>
        <p:nvSpPr>
          <p:cNvPr id="245" name="Google Shape;245;ge66393f428_0_194"/>
          <p:cNvSpPr txBox="1"/>
          <p:nvPr/>
        </p:nvSpPr>
        <p:spPr>
          <a:xfrm>
            <a:off x="1104750" y="2558650"/>
            <a:ext cx="2753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ibre Franklin"/>
                <a:ea typeface="Libre Franklin"/>
                <a:cs typeface="Libre Franklin"/>
                <a:sym typeface="Libre Franklin"/>
              </a:rPr>
              <a:t>The state is the current page</a:t>
            </a:r>
            <a:endParaRPr b="0" i="0" sz="1400" u="none" cap="none" strike="noStrike">
              <a:solidFill>
                <a:srgbClr val="000000"/>
              </a:solidFill>
              <a:latin typeface="Libre Franklin"/>
              <a:ea typeface="Libre Franklin"/>
              <a:cs typeface="Libre Franklin"/>
              <a:sym typeface="Libre Franklin"/>
            </a:endParaRPr>
          </a:p>
        </p:txBody>
      </p:sp>
      <p:sp>
        <p:nvSpPr>
          <p:cNvPr id="246" name="Google Shape;246;ge66393f428_0_194"/>
          <p:cNvSpPr txBox="1"/>
          <p:nvPr/>
        </p:nvSpPr>
        <p:spPr>
          <a:xfrm>
            <a:off x="1104750" y="4313700"/>
            <a:ext cx="3728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ibre Franklin"/>
                <a:ea typeface="Libre Franklin"/>
                <a:cs typeface="Libre Franklin"/>
                <a:sym typeface="Libre Franklin"/>
              </a:rPr>
              <a:t>Transition from one page to the other</a:t>
            </a:r>
            <a:endParaRPr b="0" i="0" sz="1400" u="none" cap="none" strike="noStrike">
              <a:solidFill>
                <a:srgbClr val="000000"/>
              </a:solidFill>
              <a:latin typeface="Libre Franklin"/>
              <a:ea typeface="Libre Franklin"/>
              <a:cs typeface="Libre Franklin"/>
              <a:sym typeface="Libre Franklin"/>
            </a:endParaRPr>
          </a:p>
        </p:txBody>
      </p:sp>
      <p:sp>
        <p:nvSpPr>
          <p:cNvPr id="247" name="Google Shape;247;ge66393f428_0_194"/>
          <p:cNvSpPr txBox="1"/>
          <p:nvPr/>
        </p:nvSpPr>
        <p:spPr>
          <a:xfrm>
            <a:off x="6181775" y="102600"/>
            <a:ext cx="5283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ibre Franklin"/>
                <a:ea typeface="Libre Franklin"/>
                <a:cs typeface="Libre Franklin"/>
                <a:sym typeface="Libre Franklin"/>
              </a:rPr>
              <a:t>Passing the function changePage as a props to other components</a:t>
            </a:r>
            <a:endParaRPr b="0" i="0" sz="1400" u="none" cap="none" strike="noStrike">
              <a:solidFill>
                <a:srgbClr val="000000"/>
              </a:solidFill>
              <a:latin typeface="Libre Franklin"/>
              <a:ea typeface="Libre Franklin"/>
              <a:cs typeface="Libre Franklin"/>
              <a:sym typeface="Libre Franklin"/>
            </a:endParaRPr>
          </a:p>
        </p:txBody>
      </p:sp>
      <p:sp>
        <p:nvSpPr>
          <p:cNvPr id="248" name="Google Shape;248;ge66393f428_0_194"/>
          <p:cNvSpPr/>
          <p:nvPr/>
        </p:nvSpPr>
        <p:spPr>
          <a:xfrm>
            <a:off x="7379400" y="3707700"/>
            <a:ext cx="2997300" cy="583200"/>
          </a:xfrm>
          <a:prstGeom prst="roundRect">
            <a:avLst>
              <a:gd fmla="val 16667" name="adj"/>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In another component</a:t>
            </a:r>
            <a:endParaRPr b="1" i="0" sz="1600" u="none" cap="none" strike="noStrike">
              <a:solidFill>
                <a:srgbClr val="000000"/>
              </a:solidFill>
              <a:latin typeface="Arial"/>
              <a:ea typeface="Arial"/>
              <a:cs typeface="Arial"/>
              <a:sym typeface="Arial"/>
            </a:endParaRPr>
          </a:p>
        </p:txBody>
      </p:sp>
      <p:pic>
        <p:nvPicPr>
          <p:cNvPr id="249" name="Google Shape;249;ge66393f428_0_194"/>
          <p:cNvPicPr preferRelativeResize="0"/>
          <p:nvPr/>
        </p:nvPicPr>
        <p:blipFill rotWithShape="1">
          <a:blip r:embed="rId7">
            <a:alphaModFix/>
          </a:blip>
          <a:srcRect b="0" l="0" r="0" t="0"/>
          <a:stretch/>
        </p:blipFill>
        <p:spPr>
          <a:xfrm>
            <a:off x="5828107" y="4476350"/>
            <a:ext cx="4152900" cy="400050"/>
          </a:xfrm>
          <a:prstGeom prst="rect">
            <a:avLst/>
          </a:prstGeom>
          <a:noFill/>
          <a:ln>
            <a:noFill/>
          </a:ln>
        </p:spPr>
      </p:pic>
      <p:pic>
        <p:nvPicPr>
          <p:cNvPr id="250" name="Google Shape;250;ge66393f428_0_194"/>
          <p:cNvPicPr preferRelativeResize="0"/>
          <p:nvPr/>
        </p:nvPicPr>
        <p:blipFill rotWithShape="1">
          <a:blip r:embed="rId8">
            <a:alphaModFix/>
          </a:blip>
          <a:srcRect b="0" l="0" r="0" t="0"/>
          <a:stretch/>
        </p:blipFill>
        <p:spPr>
          <a:xfrm>
            <a:off x="5828100" y="5061838"/>
            <a:ext cx="5991225" cy="1171575"/>
          </a:xfrm>
          <a:prstGeom prst="rect">
            <a:avLst/>
          </a:prstGeom>
          <a:noFill/>
          <a:ln>
            <a:noFill/>
          </a:ln>
        </p:spPr>
      </p:pic>
      <p:cxnSp>
        <p:nvCxnSpPr>
          <p:cNvPr id="251" name="Google Shape;251;ge66393f428_0_194"/>
          <p:cNvCxnSpPr/>
          <p:nvPr/>
        </p:nvCxnSpPr>
        <p:spPr>
          <a:xfrm>
            <a:off x="2875100" y="1369725"/>
            <a:ext cx="4258500" cy="3127500"/>
          </a:xfrm>
          <a:prstGeom prst="straightConnector1">
            <a:avLst/>
          </a:prstGeom>
          <a:noFill/>
          <a:ln cap="flat" cmpd="sng" w="28575">
            <a:solidFill>
              <a:srgbClr val="FF0000"/>
            </a:solidFill>
            <a:prstDash val="solid"/>
            <a:round/>
            <a:headEnd len="sm" w="sm" type="none"/>
            <a:tailEnd len="sm" w="sm" type="none"/>
          </a:ln>
        </p:spPr>
      </p:cxnSp>
      <p:cxnSp>
        <p:nvCxnSpPr>
          <p:cNvPr id="252" name="Google Shape;252;ge66393f428_0_194"/>
          <p:cNvCxnSpPr/>
          <p:nvPr/>
        </p:nvCxnSpPr>
        <p:spPr>
          <a:xfrm flipH="1">
            <a:off x="8272725" y="2793725"/>
            <a:ext cx="81300" cy="2549700"/>
          </a:xfrm>
          <a:prstGeom prst="straightConnector1">
            <a:avLst/>
          </a:prstGeom>
          <a:noFill/>
          <a:ln cap="flat" cmpd="sng" w="28575">
            <a:solidFill>
              <a:srgbClr val="0000FF"/>
            </a:solidFill>
            <a:prstDash val="solid"/>
            <a:round/>
            <a:headEnd len="sm" w="sm" type="none"/>
            <a:tailEnd len="sm" w="sm" type="none"/>
          </a:ln>
        </p:spPr>
      </p:cxnSp>
      <p:sp>
        <p:nvSpPr>
          <p:cNvPr id="253" name="Google Shape;253;ge66393f428_0_194"/>
          <p:cNvSpPr/>
          <p:nvPr/>
        </p:nvSpPr>
        <p:spPr>
          <a:xfrm>
            <a:off x="6848675" y="4299075"/>
            <a:ext cx="881400" cy="5832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ge66393f428_0_194"/>
          <p:cNvSpPr/>
          <p:nvPr/>
        </p:nvSpPr>
        <p:spPr>
          <a:xfrm>
            <a:off x="8723400" y="5224500"/>
            <a:ext cx="881400" cy="5832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ge66393f428_0_194"/>
          <p:cNvSpPr/>
          <p:nvPr/>
        </p:nvSpPr>
        <p:spPr>
          <a:xfrm>
            <a:off x="7614575" y="2353550"/>
            <a:ext cx="1214100" cy="583200"/>
          </a:xfrm>
          <a:prstGeom prst="ellipse">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ge66393f428_0_194"/>
          <p:cNvSpPr/>
          <p:nvPr/>
        </p:nvSpPr>
        <p:spPr>
          <a:xfrm>
            <a:off x="7509300" y="5224500"/>
            <a:ext cx="1214100" cy="583200"/>
          </a:xfrm>
          <a:prstGeom prst="ellipse">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261" name="Shape 261"/>
        <p:cNvGrpSpPr/>
        <p:nvPr/>
      </p:nvGrpSpPr>
      <p:grpSpPr>
        <a:xfrm>
          <a:off x="0" y="0"/>
          <a:ext cx="0" cy="0"/>
          <a:chOff x="0" y="0"/>
          <a:chExt cx="0" cy="0"/>
        </a:xfrm>
      </p:grpSpPr>
      <p:sp>
        <p:nvSpPr>
          <p:cNvPr id="262" name="Google Shape;262;ge66393f428_0_236"/>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SzPts val="7200"/>
              <a:buNone/>
            </a:pPr>
            <a:r>
              <a:rPr lang="en-US"/>
              <a:t>Was this standard?</a:t>
            </a:r>
            <a:endParaRPr/>
          </a:p>
          <a:p>
            <a:pPr indent="0" lvl="0" marL="0" rtl="0" algn="r">
              <a:lnSpc>
                <a:spcPct val="89000"/>
              </a:lnSpc>
              <a:spcBef>
                <a:spcPts val="0"/>
              </a:spcBef>
              <a:spcAft>
                <a:spcPts val="0"/>
              </a:spcAft>
              <a:buSzPts val="7200"/>
              <a:buNone/>
            </a:pPr>
            <a:r>
              <a:rPr lang="en-US"/>
              <a:t>Why?</a:t>
            </a:r>
            <a:endParaRPr/>
          </a:p>
        </p:txBody>
      </p:sp>
      <p:sp>
        <p:nvSpPr>
          <p:cNvPr id="263" name="Google Shape;263;ge66393f428_0_236"/>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SzPts val="24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2020-06-21T05:23:43Z</dcterms:created>
  <dc:creator>Scharff, Prof. Christelle</dc:creator>
</cp:coreProperties>
</file>