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UPX8NvV2ZasTqgjec73n1mZ5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1eb637df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51eb637df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51eb637df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1eb637df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51eb637df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SASS syntactically awasome style sheets - CSS with super powers. mature stable and powerful extension of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51eb637df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1eb637df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51eb637df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51eb637df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1eb637df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51eb637df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e51eb637df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22e0ec7b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b822e0ec7b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1eb637df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e51eb637df_0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d9ab4ea7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d9ab4ea7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d9ab4ea7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22e0ec7b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b822e0ec7b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b822e0ec7b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1eb637df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51eb637df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e51eb637df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51eb637df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e51eb637df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e51eb637df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9ab4ea74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d9ab4ea74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d9ab4ea74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51eb637df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e51eb637df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d9ab4ea7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d9ab4ea74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d9ab4ea74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22e0ec7b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b822e0ec7b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gb822e0ec7b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51eb637df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e51eb637df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51eb637df_0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51eb637df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51eb637df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51eb637df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1eb637df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51eb637df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d9ab4ea74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d9ab4ea74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d9ab4ea74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22e0ec7b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b822e0ec7b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b822e0ec7b_1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1eb637df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e51eb637df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e51eb637df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51eb637df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e51eb637df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1eb637df_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e51eb637df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e51eb637df_0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51eb637df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e51eb637df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9ab4ea7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d9ab4ea7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3d9ab4ea7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22e0ec7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b822e0ec7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1eb637d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51eb637d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51eb637d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1eb637d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51eb637d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e51eb637d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22e0ec7b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b822e0ec7b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1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1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1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1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1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1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1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–"/>
              <a:defRPr b="0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nt-summer-academy/Curriculum-2022/blob/main/Week%204/%5BENG4.0%5DComponent%20libraries.m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xtendsclass.com/typescript-to-javascript.html" TargetMode="External"/><Relationship Id="rId4" Type="http://schemas.openxmlformats.org/officeDocument/2006/relationships/hyperlink" Target="https://developer.microsoft.com/en-us/fluentui#/get-starte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icrosoft.com/en-us/fluentui#/get-started/web#fluent-ui-react" TargetMode="External"/><Relationship Id="rId4" Type="http://schemas.openxmlformats.org/officeDocument/2006/relationships/hyperlink" Target="https://developer.microsoft.com/en-us/fluentui#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nt-summer-academy/Samples/tree/main/Week_3/component-library-flue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icrosoft.com/en-us/fluentui#/controls/web/datepicker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xtendsclass.com/JavaScript-to-javascript.html" TargetMode="External"/><Relationship Id="rId4" Type="http://schemas.openxmlformats.org/officeDocument/2006/relationships/hyperlink" Target="https://extendsclass.com/JavaScript-to-javascrip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icrosoft.com/en-us/fluentui#/controls/web/stack" TargetMode="External"/><Relationship Id="rId4" Type="http://schemas.openxmlformats.org/officeDocument/2006/relationships/hyperlink" Target="https://developer.microsoft.com/en-us/fluentui#/controls/web/stack" TargetMode="External"/><Relationship Id="rId5" Type="http://schemas.openxmlformats.org/officeDocument/2006/relationships/hyperlink" Target="https://developer.microsoft.com/en-us/fluentui#/controls/web/persona" TargetMode="External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luentuipr.z22.web.core.windows.net/heads/master/theming-designer/index.html" TargetMode="External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bootstrap.build/app" TargetMode="External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1310640" y="2169454"/>
            <a:ext cx="9570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</a:pPr>
            <a:r>
              <a:rPr lang="en-US"/>
              <a:t>COMPONENT LIBRARIES AND FLUENTUI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679906" y="43372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https://github.com/tnt-summer-academy/Curriculum-2022/blob/main/Week%204/%5BENG4.0%5DComponent%20libraries.md</a:t>
            </a:r>
            <a:r>
              <a:rPr lang="en-US"/>
              <a:t> 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8122920" y="6294120"/>
            <a:ext cx="3307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for Microsoft / TNTs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1eb637df_0_23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Documentation on FluentUI</a:t>
            </a:r>
            <a:endParaRPr/>
          </a:p>
        </p:txBody>
      </p:sp>
      <p:sp>
        <p:nvSpPr>
          <p:cNvPr id="173" name="Google Shape;173;ge51eb637df_0_23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■"/>
            </a:pPr>
            <a:r>
              <a:rPr lang="en-US" sz="2400"/>
              <a:t>Be careful, the code is in TypeScript in the FluentUi website</a:t>
            </a:r>
            <a:endParaRPr sz="2400"/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400"/>
              <a:t>You can try this tool to convert TypeScript to JavaScript: </a:t>
            </a:r>
            <a:endParaRPr sz="2400"/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https://extendsclass.com/typescript-to-javascript.html</a:t>
            </a:r>
            <a:r>
              <a:rPr lang="en-US" sz="2400"/>
              <a:t>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For FluentUI docs, they show you a bunch of examples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In the example, you will see an 'interface', which is a list of methods, properties, and variables that you can use to customize the component (and/or to respond to user input, etc.)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First, consult </a:t>
            </a:r>
            <a:r>
              <a:rPr lang="en-US" sz="2500" u="sng">
                <a:solidFill>
                  <a:schemeClr val="hlink"/>
                </a:solidFill>
                <a:hlinkClick r:id="rId4"/>
              </a:rPr>
              <a:t>Getting started with FluentUI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51eb637df_0_136"/>
          <p:cNvSpPr txBox="1"/>
          <p:nvPr>
            <p:ph type="title"/>
          </p:nvPr>
        </p:nvSpPr>
        <p:spPr>
          <a:xfrm>
            <a:off x="1371600" y="5346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FluentUI</a:t>
            </a:r>
            <a:endParaRPr/>
          </a:p>
        </p:txBody>
      </p:sp>
      <p:sp>
        <p:nvSpPr>
          <p:cNvPr id="180" name="Google Shape;180;ge51eb637df_0_136"/>
          <p:cNvSpPr txBox="1"/>
          <p:nvPr>
            <p:ph idx="1" type="body"/>
          </p:nvPr>
        </p:nvSpPr>
        <p:spPr>
          <a:xfrm>
            <a:off x="1371600" y="1858275"/>
            <a:ext cx="96012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Fluent UI is a UI component library available in two flavors: Fluent UI React and Fabric Core.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b="1" lang="en-US" sz="2500">
                <a:solidFill>
                  <a:schemeClr val="dk1"/>
                </a:solidFill>
              </a:rPr>
              <a:t>Fluent UI React </a:t>
            </a:r>
            <a:r>
              <a:rPr lang="en-US" sz="2500">
                <a:solidFill>
                  <a:schemeClr val="dk1"/>
                </a:solidFill>
              </a:rPr>
              <a:t>is a front-end framework designed to build experiences that fit seamlessly into a broad range of Microsoft products. It provides robust, up-to-date, accessible components which are highly customizable using CSS-in-JS.</a:t>
            </a:r>
            <a:r>
              <a:rPr lang="en-US" sz="25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b="1" lang="en-US" sz="2500">
                <a:solidFill>
                  <a:schemeClr val="dk1"/>
                </a:solidFill>
              </a:rPr>
              <a:t>Fabric Core </a:t>
            </a:r>
            <a:r>
              <a:rPr lang="en-US" sz="2500">
                <a:solidFill>
                  <a:schemeClr val="dk1"/>
                </a:solidFill>
              </a:rPr>
              <a:t>is an open-source collection of CSS classes and Sass mixins that give you access to colors, animations, fonts, icons and grid.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https://developer.microsoft.com/en-us/fluentui#/</a:t>
            </a:r>
            <a:r>
              <a:rPr lang="en-US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51eb637df_0_1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Setting up FluentUI</a:t>
            </a:r>
            <a:endParaRPr/>
          </a:p>
        </p:txBody>
      </p:sp>
      <p:sp>
        <p:nvSpPr>
          <p:cNvPr id="187" name="Google Shape;187;ge51eb637df_0_14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Installation</a:t>
            </a:r>
            <a:endParaRPr b="1" sz="2400"/>
          </a:p>
          <a:p>
            <a:pPr indent="-381000" lvl="1" marL="9144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npm install @fluentui/react 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Imports</a:t>
            </a:r>
            <a:endParaRPr b="1" sz="2400"/>
          </a:p>
          <a:p>
            <a:pPr indent="-3810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import { [name_of_component] } from '@fluentui/react'</a:t>
            </a:r>
            <a:endParaRPr sz="2400"/>
          </a:p>
          <a:p>
            <a:pPr indent="-3810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import { Stack } from '@fluentui/react'</a:t>
            </a:r>
            <a:endParaRPr sz="2400"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1eb637df_0_14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FluentUI Button</a:t>
            </a:r>
            <a:endParaRPr/>
          </a:p>
        </p:txBody>
      </p:sp>
      <p:sp>
        <p:nvSpPr>
          <p:cNvPr id="194" name="Google Shape;194;ge51eb637df_0_14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DefaultButton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PrimaryButton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'@fluentui/react/lib/Button'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horizontal&gt;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DefaultButton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text=</a:t>
            </a:r>
            <a:r>
              <a:rPr lang="en-US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"Standard"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PrimaryButton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text=</a:t>
            </a:r>
            <a:r>
              <a:rPr lang="en-US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"Primary"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</p:txBody>
      </p:sp>
      <p:pic>
        <p:nvPicPr>
          <p:cNvPr id="195" name="Google Shape;195;ge51eb637df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350" y="567902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822e0ec7b_1_43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PART 3</a:t>
            </a:r>
            <a:br>
              <a:rPr lang="en-US"/>
            </a:br>
            <a:r>
              <a:rPr lang="en-US"/>
              <a:t>DEMO - DATE PICKER</a:t>
            </a:r>
            <a:endParaRPr/>
          </a:p>
        </p:txBody>
      </p:sp>
      <p:sp>
        <p:nvSpPr>
          <p:cNvPr id="201" name="Google Shape;201;gb822e0ec7b_1_43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1eb637df_0_32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lang="en-US"/>
              <a:t>CODE OF THE SESSION</a:t>
            </a:r>
            <a:endParaRPr/>
          </a:p>
        </p:txBody>
      </p:sp>
      <p:sp>
        <p:nvSpPr>
          <p:cNvPr id="207" name="Google Shape;207;ge51eb637df_0_32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https://github.com/tnt-summer-academy/Samples/tree/main/Week_3/component-library-fluent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d9ab4ea74_1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d9ab4ea74_1_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g13d9ab4ea7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49875"/>
            <a:ext cx="8852176" cy="58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3d9ab4ea74_1_0"/>
          <p:cNvSpPr/>
          <p:nvPr/>
        </p:nvSpPr>
        <p:spPr>
          <a:xfrm>
            <a:off x="6770450" y="2159550"/>
            <a:ext cx="5019600" cy="15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We’ll implement this!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22e0ec7b_1_5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DataPicker</a:t>
            </a:r>
            <a:endParaRPr/>
          </a:p>
        </p:txBody>
      </p:sp>
      <p:sp>
        <p:nvSpPr>
          <p:cNvPr id="223" name="Google Shape;223;gb822e0ec7b_1_5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https://developer.microsoft.com/en-us/fluentui#/controls/web/datepicker</a:t>
            </a:r>
            <a:r>
              <a:rPr lang="en-US" sz="2500"/>
              <a:t> </a:t>
            </a:r>
            <a:endParaRPr sz="2500"/>
          </a:p>
        </p:txBody>
      </p:sp>
      <p:pic>
        <p:nvPicPr>
          <p:cNvPr id="224" name="Google Shape;224;gb822e0ec7b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20934"/>
            <a:ext cx="12192000" cy="215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51eb637df_0_258"/>
          <p:cNvSpPr txBox="1"/>
          <p:nvPr>
            <p:ph type="title"/>
          </p:nvPr>
        </p:nvSpPr>
        <p:spPr>
          <a:xfrm>
            <a:off x="853700" y="1485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DatePicker</a:t>
            </a:r>
            <a:endParaRPr/>
          </a:p>
        </p:txBody>
      </p:sp>
      <p:sp>
        <p:nvSpPr>
          <p:cNvPr id="231" name="Google Shape;231;ge51eb637df_0_258"/>
          <p:cNvSpPr txBox="1"/>
          <p:nvPr/>
        </p:nvSpPr>
        <p:spPr>
          <a:xfrm>
            <a:off x="830700" y="895375"/>
            <a:ext cx="9822000" cy="59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 { DatePicker, DayOfWeek, Dropdown, mergeStyles } from "@fluentui/react";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[firstDayOfWeek, setFirstDayOfWeek] = </a:t>
            </a:r>
            <a:r>
              <a:rPr b="0" i="0" lang="en-US" sz="1500" u="none" cap="none" strike="noStrike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.useState(</a:t>
            </a:r>
            <a:r>
              <a:rPr b="0" i="0" lang="en-US" sz="1500" u="none" cap="none" strike="noStrike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500" u="none" cap="none" strike="noStrike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Sunday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 b="0" i="0" sz="1500" u="none" cap="none" strike="noStrike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onDropdownChange = </a:t>
            </a:r>
            <a:r>
              <a:rPr b="0" i="0" lang="en-US" sz="1500" u="sng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.useCallback((</a:t>
            </a:r>
            <a:r>
              <a:rPr b="0" i="1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setFirstDayOfWeek(</a:t>
            </a:r>
            <a:r>
              <a:rPr b="0" i="1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.key);}, []);}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500" u="none" cap="none" strike="noStrike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DatePicker</a:t>
            </a:r>
            <a:endParaRPr b="0" i="0" sz="1500" u="none" cap="none" strike="noStrike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firstDayOfWeek={firstDayOfWeek}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placeholder=</a:t>
            </a:r>
            <a:r>
              <a:rPr b="0" i="0" lang="en-US" sz="15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"Select a date..."</a:t>
            </a:r>
            <a:endParaRPr b="0" i="0" sz="1500" u="none" cap="none" strike="noStrike">
              <a:solidFill>
                <a:srgbClr val="A3151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ariaLabel=</a:t>
            </a:r>
            <a:r>
              <a:rPr b="0" i="0" lang="en-US" sz="15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"Select a date"</a:t>
            </a:r>
            <a:endParaRPr b="0" i="0" sz="1500" u="none" cap="none" strike="noStrike">
              <a:solidFill>
                <a:srgbClr val="A3151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500" u="none" cap="none" strike="noStrike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DatePicker uses English strings by default. </a:t>
            </a:r>
            <a:endParaRPr b="0" i="0" sz="1500" u="none" cap="none" strike="noStrike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For localized apps, you must override this prop.</a:t>
            </a:r>
            <a:endParaRPr b="0" i="0" sz="1500" u="none" cap="none" strike="noStrike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strings={defaultDatePickerStrings}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/&gt;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n-US" sz="1500" u="none" cap="none" strike="noStrike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Dropdown</a:t>
            </a:r>
            <a:endParaRPr b="0" i="0" sz="1500" u="none" cap="none" strike="noStrike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label=</a:t>
            </a:r>
            <a:r>
              <a:rPr b="0" i="0" lang="en-US" sz="15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"Select the first day of the week"</a:t>
            </a:r>
            <a:endParaRPr b="0" i="0" sz="1500" u="none" cap="none" strike="noStrike">
              <a:solidFill>
                <a:srgbClr val="A3151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options={days}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selectedKey={firstDayOfWeek}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onChange={onDropdownChange}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/&gt;</a:t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51eb637df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1625" y="3017521"/>
            <a:ext cx="2530975" cy="104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51eb637df_0_25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TypeScript to JavaScript</a:t>
            </a:r>
            <a:endParaRPr/>
          </a:p>
        </p:txBody>
      </p:sp>
      <p:sp>
        <p:nvSpPr>
          <p:cNvPr id="239" name="Google Shape;239;ge51eb637df_0_250"/>
          <p:cNvSpPr txBox="1"/>
          <p:nvPr>
            <p:ph idx="1" type="body"/>
          </p:nvPr>
        </p:nvSpPr>
        <p:spPr>
          <a:xfrm>
            <a:off x="1371600" y="1774850"/>
            <a:ext cx="96012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■"/>
            </a:pPr>
            <a:r>
              <a:rPr lang="en-US" sz="2200">
                <a:solidFill>
                  <a:schemeClr val="dk1"/>
                </a:solidFill>
              </a:rPr>
              <a:t>There may be useful tools to help with this (such as</a:t>
            </a:r>
            <a:r>
              <a:rPr lang="en-US" sz="2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this one</a:t>
            </a:r>
            <a:r>
              <a:rPr lang="en-US" sz="2200">
                <a:solidFill>
                  <a:schemeClr val="dk1"/>
                </a:solidFill>
              </a:rPr>
              <a:t>), but they tend to produce hard-to-read code, and that particular one doesn't work with JSX.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 sz="2200">
                <a:solidFill>
                  <a:schemeClr val="dk1"/>
                </a:solidFill>
              </a:rPr>
              <a:t>You can convert the code manually - fundamentally, you paste the code into a .JS file in VSCode, and then delete anything that's underlined in red squiggles that you don't recognize as being part of JS.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 sz="2200">
                <a:solidFill>
                  <a:schemeClr val="dk1"/>
                </a:solidFill>
              </a:rPr>
              <a:t>Some examples: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Remove anything that follows the ": &lt;DataType&gt;" pattern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Remove the return value from functions ( -&gt; &lt;DataType&gt; 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Remove anything between pointy brackets - &lt; &gt;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Remove the words public or private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Delete anything else that VSCode underlines in red squiggles :)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9ab4ea74_1_32"/>
          <p:cNvSpPr txBox="1"/>
          <p:nvPr>
            <p:ph type="title"/>
          </p:nvPr>
        </p:nvSpPr>
        <p:spPr>
          <a:xfrm>
            <a:off x="10668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YourShare</a:t>
            </a:r>
            <a:endParaRPr/>
          </a:p>
        </p:txBody>
      </p:sp>
      <p:sp>
        <p:nvSpPr>
          <p:cNvPr id="120" name="Google Shape;120;g13d9ab4ea74_1_3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 min presentation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with questions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PowerPoint / Demos</a:t>
            </a:r>
            <a:endParaRPr/>
          </a:p>
        </p:txBody>
      </p:sp>
      <p:pic>
        <p:nvPicPr>
          <p:cNvPr id="121" name="Google Shape;121;g13d9ab4ea74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43" y="0"/>
            <a:ext cx="812476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51eb637df_0_268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lang="en-US"/>
              <a:t>PART 4</a:t>
            </a:r>
            <a:br>
              <a:rPr lang="en-US"/>
            </a:br>
            <a:r>
              <a:rPr lang="en-US"/>
              <a:t>DEMO - PERSONA</a:t>
            </a:r>
            <a:endParaRPr/>
          </a:p>
        </p:txBody>
      </p:sp>
      <p:sp>
        <p:nvSpPr>
          <p:cNvPr id="245" name="Google Shape;245;ge51eb637df_0_268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d9ab4ea74_1_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d9ab4ea74_1_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13d9ab4ea7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178" y="25950"/>
            <a:ext cx="78007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d9ab4ea74_1_13"/>
          <p:cNvSpPr/>
          <p:nvPr/>
        </p:nvSpPr>
        <p:spPr>
          <a:xfrm>
            <a:off x="6770450" y="2159550"/>
            <a:ext cx="5019600" cy="15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We’ll implement this!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22e0ec7b_1_7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Persona</a:t>
            </a:r>
            <a:endParaRPr/>
          </a:p>
        </p:txBody>
      </p:sp>
      <p:sp>
        <p:nvSpPr>
          <p:cNvPr id="261" name="Google Shape;261;gb822e0ec7b_1_79"/>
          <p:cNvSpPr txBox="1"/>
          <p:nvPr>
            <p:ph idx="1" type="body"/>
          </p:nvPr>
        </p:nvSpPr>
        <p:spPr>
          <a:xfrm>
            <a:off x="1371600" y="1590025"/>
            <a:ext cx="67236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A persona is a visual representation of a person across products, typically showcasing the image that person has chosen to upload themselves. The control can also be used to show that person's online status.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62" name="Google Shape;262;gb822e0ec7b_1_79"/>
          <p:cNvSpPr txBox="1"/>
          <p:nvPr/>
        </p:nvSpPr>
        <p:spPr>
          <a:xfrm>
            <a:off x="5524500" y="4894525"/>
            <a:ext cx="61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b822e0ec7b_1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1913" y="1828825"/>
            <a:ext cx="27336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1eb637df_0_29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Using Persona</a:t>
            </a:r>
            <a:endParaRPr/>
          </a:p>
        </p:txBody>
      </p:sp>
      <p:sp>
        <p:nvSpPr>
          <p:cNvPr id="270" name="Google Shape;270;ge51eb637df_0_290"/>
          <p:cNvSpPr txBox="1"/>
          <p:nvPr>
            <p:ph idx="1" type="body"/>
          </p:nvPr>
        </p:nvSpPr>
        <p:spPr>
          <a:xfrm>
            <a:off x="1371600" y="2286000"/>
            <a:ext cx="519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We use a</a:t>
            </a:r>
            <a:r>
              <a:rPr lang="en-US" sz="25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500" u="sng">
                <a:solidFill>
                  <a:schemeClr val="hlink"/>
                </a:solidFill>
                <a:hlinkClick r:id="rId4"/>
              </a:rPr>
              <a:t>Stack</a:t>
            </a:r>
            <a:r>
              <a:rPr lang="en-US" sz="2500">
                <a:solidFill>
                  <a:schemeClr val="dk1"/>
                </a:solidFill>
              </a:rPr>
              <a:t> to show a vertical list of</a:t>
            </a:r>
            <a:r>
              <a:rPr lang="en-US" sz="2500" u="sng">
                <a:solidFill>
                  <a:schemeClr val="hlink"/>
                </a:solidFill>
                <a:hlinkClick r:id="rId5"/>
              </a:rPr>
              <a:t> Personas</a:t>
            </a:r>
            <a:endParaRPr sz="2500"/>
          </a:p>
        </p:txBody>
      </p:sp>
      <p:pic>
        <p:nvPicPr>
          <p:cNvPr id="271" name="Google Shape;271;ge51eb637df_0_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8425" y="2000250"/>
            <a:ext cx="48768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1eb637df_0_29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Coding to create our own component</a:t>
            </a:r>
            <a:endParaRPr/>
          </a:p>
        </p:txBody>
      </p:sp>
      <p:sp>
        <p:nvSpPr>
          <p:cNvPr id="278" name="Google Shape;278;ge51eb637df_0_298"/>
          <p:cNvSpPr txBox="1"/>
          <p:nvPr>
            <p:ph idx="1" type="body"/>
          </p:nvPr>
        </p:nvSpPr>
        <p:spPr>
          <a:xfrm>
            <a:off x="1371600" y="17400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Component: PersonaWithClickCounter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Event handling via the onClick handler</a:t>
            </a:r>
            <a:endParaRPr/>
          </a:p>
        </p:txBody>
      </p:sp>
      <p:pic>
        <p:nvPicPr>
          <p:cNvPr id="279" name="Google Shape;279;ge51eb637df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963" y="4354000"/>
            <a:ext cx="29432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e51eb637df_0_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963" y="4487350"/>
            <a:ext cx="58388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e51eb637df_0_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8250" y="5760100"/>
            <a:ext cx="25622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e51eb637df_0_2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963" y="2702641"/>
            <a:ext cx="12192000" cy="155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51eb637df_0_274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PART 5</a:t>
            </a:r>
            <a:br>
              <a:rPr lang="en-US"/>
            </a:br>
            <a:r>
              <a:rPr lang="en-US"/>
              <a:t>STYLING WITH FLUENTUI</a:t>
            </a:r>
            <a:endParaRPr/>
          </a:p>
        </p:txBody>
      </p:sp>
      <p:sp>
        <p:nvSpPr>
          <p:cNvPr id="288" name="Google Shape;288;ge51eb637df_0_274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d9ab4ea74_1_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3d9ab4ea74_1_2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g13d9ab4ea74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403" y="0"/>
            <a:ext cx="1001719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3d9ab4ea74_1_24"/>
          <p:cNvSpPr/>
          <p:nvPr/>
        </p:nvSpPr>
        <p:spPr>
          <a:xfrm>
            <a:off x="6770450" y="2159550"/>
            <a:ext cx="5019600" cy="15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We’ll implement this!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22e0ec7b_1_112"/>
          <p:cNvSpPr txBox="1"/>
          <p:nvPr>
            <p:ph type="title"/>
          </p:nvPr>
        </p:nvSpPr>
        <p:spPr>
          <a:xfrm>
            <a:off x="1371600" y="5346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Theme for styling</a:t>
            </a:r>
            <a:endParaRPr/>
          </a:p>
        </p:txBody>
      </p:sp>
      <p:sp>
        <p:nvSpPr>
          <p:cNvPr id="304" name="Google Shape;304;gb822e0ec7b_1_112"/>
          <p:cNvSpPr txBox="1"/>
          <p:nvPr>
            <p:ph idx="1" type="body"/>
          </p:nvPr>
        </p:nvSpPr>
        <p:spPr>
          <a:xfrm>
            <a:off x="1371600" y="1629675"/>
            <a:ext cx="96012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>
                <a:solidFill>
                  <a:schemeClr val="dk1"/>
                </a:solidFill>
              </a:rPr>
              <a:t>The documentation of FuentUI includes a theme designer. You can export the theme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https://fluentuipr.z22.web.core.windows.net/heads/master/theming-designer/index.html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gb822e0ec7b_1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900" y="3171100"/>
            <a:ext cx="9483124" cy="3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1eb637df_0_281"/>
          <p:cNvSpPr txBox="1"/>
          <p:nvPr>
            <p:ph idx="1" type="body"/>
          </p:nvPr>
        </p:nvSpPr>
        <p:spPr>
          <a:xfrm>
            <a:off x="1335650" y="82500"/>
            <a:ext cx="3777600" cy="6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const myTheme = createTheme({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  palette: {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themePrimary: '#0058d4',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themeLighterAlt: '#f3f7fd',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themeLighter: '#d0e1f8',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themeLight: '#a9c8f2',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themeTertiary: '#5c95e5',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themeSecondary: '#1a6ad9',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themeDarkAlt: '#004fbe',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themeDark: '#0043a1',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themeDarker: '#003177',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neutralLighterAlt: '#f6d8f8',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neutralLighter: '#f2d4f4',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neutralLight: '#e8ccea',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neutralQuaternaryAlt: '#d8beda',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neutralQuaternary: '#ceb5d0',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neutralTertiaryAlt: '#c6aec8',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neutralTertiary: '#a19f9d',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neutralSecondary: '#605e5c',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neutralPrimaryAlt: '#3b3a39',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neutralPrimary: '#323130',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neutralDark: '#201f1e',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black: '#000000',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250"/>
              <a:t>	white: '#fddfff',</a:t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1250"/>
              <a:t>  }});</a:t>
            </a:r>
            <a:endParaRPr sz="1250"/>
          </a:p>
        </p:txBody>
      </p:sp>
      <p:sp>
        <p:nvSpPr>
          <p:cNvPr id="312" name="Google Shape;312;ge51eb637df_0_281"/>
          <p:cNvSpPr txBox="1"/>
          <p:nvPr>
            <p:ph idx="1" type="body"/>
          </p:nvPr>
        </p:nvSpPr>
        <p:spPr>
          <a:xfrm>
            <a:off x="5662500" y="165000"/>
            <a:ext cx="6032100" cy="6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2350"/>
              <a:t>&lt;ThemeProvider theme = {myTheme}&gt;</a:t>
            </a:r>
            <a:endParaRPr sz="23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2350"/>
              <a:t>	&lt;DefaultButton … /&gt;</a:t>
            </a:r>
            <a:endParaRPr sz="2350"/>
          </a:p>
          <a:p>
            <a:pPr indent="45720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2350"/>
              <a:t>...</a:t>
            </a:r>
            <a:endParaRPr sz="23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2350"/>
              <a:t>&lt;/ThemeProvider&gt;</a:t>
            </a:r>
            <a:endParaRPr sz="23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51eb637df_0_309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PART 6</a:t>
            </a:r>
            <a:br>
              <a:rPr lang="en-US"/>
            </a:br>
            <a:r>
              <a:rPr lang="en-US"/>
              <a:t>STYLING WITH BOOTSTAP</a:t>
            </a:r>
            <a:endParaRPr/>
          </a:p>
        </p:txBody>
      </p:sp>
      <p:sp>
        <p:nvSpPr>
          <p:cNvPr id="318" name="Google Shape;318;ge51eb637df_0_309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1295400" y="1774850"/>
            <a:ext cx="96012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TNTs will understand what component libraries 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TNTs will write code that demonstrates how to import component libraries into their project, and how to utilize existing components/controls/widgets in their existing project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TNTs will write code that demonstrates how to create and use new, custom components in their existing project</a:t>
            </a:r>
            <a:endParaRPr sz="2400"/>
          </a:p>
          <a:p>
            <a:pPr indent="-24307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51eb637df_0_314"/>
          <p:cNvSpPr txBox="1"/>
          <p:nvPr>
            <p:ph type="title"/>
          </p:nvPr>
        </p:nvSpPr>
        <p:spPr>
          <a:xfrm>
            <a:off x="1371600" y="5346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Theme for styling</a:t>
            </a:r>
            <a:endParaRPr/>
          </a:p>
        </p:txBody>
      </p:sp>
      <p:sp>
        <p:nvSpPr>
          <p:cNvPr id="325" name="Google Shape;325;ge51eb637df_0_314"/>
          <p:cNvSpPr txBox="1"/>
          <p:nvPr>
            <p:ph idx="1" type="body"/>
          </p:nvPr>
        </p:nvSpPr>
        <p:spPr>
          <a:xfrm>
            <a:off x="1371600" y="1858275"/>
            <a:ext cx="96012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The documentation of bootstrap  includes a theme designer. You can export the theme</a:t>
            </a:r>
            <a:endParaRPr sz="23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https://bootstrap.build/app</a:t>
            </a:r>
            <a:r>
              <a:rPr lang="en-US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326" name="Google Shape;326;ge51eb637df_0_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0425" y="3235775"/>
            <a:ext cx="8058374" cy="3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51eb637df_0_33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PART 7</a:t>
            </a:r>
            <a:br>
              <a:rPr lang="en-US"/>
            </a:br>
            <a:r>
              <a:rPr lang="en-US"/>
              <a:t>WORK ON YOURSHARE</a:t>
            </a:r>
            <a:endParaRPr/>
          </a:p>
        </p:txBody>
      </p:sp>
      <p:sp>
        <p:nvSpPr>
          <p:cNvPr id="332" name="Google Shape;332;ge51eb637df_0_33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Integration first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Then improve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PART 1</a:t>
            </a:r>
            <a:br>
              <a:rPr lang="en-US"/>
            </a:br>
            <a:r>
              <a:rPr lang="en-US"/>
              <a:t>COMPONENT LIBRARY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9ab4ea74_0_1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component libraries did we see so far?</a:t>
            </a:r>
            <a:endParaRPr/>
          </a:p>
        </p:txBody>
      </p:sp>
      <p:sp>
        <p:nvSpPr>
          <p:cNvPr id="140" name="Google Shape;140;g13d9ab4ea74_0_1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22e0ec7b_1_10"/>
          <p:cNvSpPr txBox="1"/>
          <p:nvPr>
            <p:ph type="title"/>
          </p:nvPr>
        </p:nvSpPr>
        <p:spPr>
          <a:xfrm>
            <a:off x="1371600" y="1524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What is a component library?</a:t>
            </a:r>
            <a:endParaRPr/>
          </a:p>
        </p:txBody>
      </p:sp>
      <p:sp>
        <p:nvSpPr>
          <p:cNvPr id="146" name="Google Shape;146;gb822e0ec7b_1_10"/>
          <p:cNvSpPr txBox="1"/>
          <p:nvPr>
            <p:ph idx="1" type="body"/>
          </p:nvPr>
        </p:nvSpPr>
        <p:spPr>
          <a:xfrm>
            <a:off x="1371600" y="1524000"/>
            <a:ext cx="96012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A </a:t>
            </a:r>
            <a:r>
              <a:rPr b="1" lang="en-US" sz="2500">
                <a:solidFill>
                  <a:schemeClr val="dk1"/>
                </a:solidFill>
              </a:rPr>
              <a:t>component library </a:t>
            </a:r>
            <a:r>
              <a:rPr lang="en-US" sz="2500">
                <a:solidFill>
                  <a:schemeClr val="dk1"/>
                </a:solidFill>
              </a:rPr>
              <a:t>is a collection of components installed generally through a package manager that provides common solutions whether it's a UI library, testing library, etc.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b="1" lang="en-US" sz="2500">
                <a:solidFill>
                  <a:schemeClr val="dk1"/>
                </a:solidFill>
              </a:rPr>
              <a:t>Why use a component library?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Prebuilt out of the box solutions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Increase speed of delivery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Customization of an application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Allows focus on core application competencies vs boilerplate features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1eb637df_0_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to choose a component library?</a:t>
            </a:r>
            <a:endParaRPr/>
          </a:p>
        </p:txBody>
      </p:sp>
      <p:sp>
        <p:nvSpPr>
          <p:cNvPr id="153" name="Google Shape;153;ge51eb637df_0_2"/>
          <p:cNvSpPr txBox="1"/>
          <p:nvPr>
            <p:ph idx="1" type="body"/>
          </p:nvPr>
        </p:nvSpPr>
        <p:spPr>
          <a:xfrm>
            <a:off x="1371600" y="19059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Things to consider before using a component library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Components may become outdated as other technologies advance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Consider the popularity and community activity for the component library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Ease of use generally through an API defined by the component library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>
                <a:solidFill>
                  <a:schemeClr val="dk1"/>
                </a:solidFill>
              </a:rPr>
              <a:t>Tradeoffs between speed, customization time, cost and immediate business needs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1eb637df_0_20"/>
          <p:cNvSpPr txBox="1"/>
          <p:nvPr>
            <p:ph type="title"/>
          </p:nvPr>
        </p:nvSpPr>
        <p:spPr>
          <a:xfrm>
            <a:off x="1371600" y="19592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Using library documentation</a:t>
            </a:r>
            <a:endParaRPr/>
          </a:p>
        </p:txBody>
      </p:sp>
      <p:sp>
        <p:nvSpPr>
          <p:cNvPr id="160" name="Google Shape;160;ge51eb637df_0_20"/>
          <p:cNvSpPr txBox="1"/>
          <p:nvPr>
            <p:ph idx="1" type="body"/>
          </p:nvPr>
        </p:nvSpPr>
        <p:spPr>
          <a:xfrm>
            <a:off x="1371600" y="1114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There is </a:t>
            </a:r>
            <a:r>
              <a:rPr b="1" lang="en-US" sz="2500">
                <a:solidFill>
                  <a:schemeClr val="dk1"/>
                </a:solidFill>
              </a:rPr>
              <a:t>gallery of components </a:t>
            </a:r>
            <a:r>
              <a:rPr lang="en-US" sz="2500">
                <a:solidFill>
                  <a:schemeClr val="dk1"/>
                </a:solidFill>
              </a:rPr>
              <a:t>that you can explore and choose from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There is a </a:t>
            </a:r>
            <a:r>
              <a:rPr b="1" lang="en-US" sz="2500">
                <a:solidFill>
                  <a:schemeClr val="dk1"/>
                </a:solidFill>
              </a:rPr>
              <a:t>"How to" </a:t>
            </a:r>
            <a:r>
              <a:rPr lang="en-US" sz="2500">
                <a:solidFill>
                  <a:schemeClr val="dk1"/>
                </a:solidFill>
              </a:rPr>
              <a:t>or </a:t>
            </a:r>
            <a:r>
              <a:rPr b="1" lang="en-US" sz="2500">
                <a:solidFill>
                  <a:schemeClr val="dk1"/>
                </a:solidFill>
              </a:rPr>
              <a:t>“Getting Started” section</a:t>
            </a:r>
            <a:r>
              <a:rPr lang="en-US" sz="2500">
                <a:solidFill>
                  <a:schemeClr val="dk1"/>
                </a:solidFill>
              </a:rPr>
              <a:t> to quickly get started but may not include details on how to use all the components. This is a good place to start for an overview of the library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Then there are </a:t>
            </a:r>
            <a:r>
              <a:rPr b="1" lang="en-US" sz="2500">
                <a:solidFill>
                  <a:schemeClr val="dk1"/>
                </a:solidFill>
              </a:rPr>
              <a:t>code examples and demos</a:t>
            </a:r>
            <a:r>
              <a:rPr lang="en-US" sz="2500">
                <a:solidFill>
                  <a:schemeClr val="dk1"/>
                </a:solidFill>
              </a:rPr>
              <a:t>, many of which can be copy-and-pasted (with due citations if required)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Then there are </a:t>
            </a:r>
            <a:r>
              <a:rPr b="1" lang="en-US" sz="2500">
                <a:solidFill>
                  <a:schemeClr val="dk1"/>
                </a:solidFill>
              </a:rPr>
              <a:t>tutorials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en-US" sz="2500">
                <a:solidFill>
                  <a:schemeClr val="dk1"/>
                </a:solidFill>
              </a:rPr>
              <a:t>Nowadays it's also pretty common to have </a:t>
            </a:r>
            <a:r>
              <a:rPr b="1" lang="en-US" sz="2500">
                <a:solidFill>
                  <a:schemeClr val="dk1"/>
                </a:solidFill>
              </a:rPr>
              <a:t>online demonstrations of the code</a:t>
            </a:r>
            <a:r>
              <a:rPr lang="en-US" sz="2500">
                <a:solidFill>
                  <a:schemeClr val="dk1"/>
                </a:solidFill>
              </a:rPr>
              <a:t> that you can edit &amp; experiment with in your browser to try out before integrating in your app (e.g., CodePen)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22e0ec7b_1_16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/>
              <a:t>PART 2</a:t>
            </a:r>
            <a:br>
              <a:rPr lang="en-US"/>
            </a:br>
            <a:r>
              <a:rPr lang="en-US"/>
              <a:t>THE EXAMPLE OF FluentUI</a:t>
            </a:r>
            <a:endParaRPr/>
          </a:p>
        </p:txBody>
      </p:sp>
      <p:sp>
        <p:nvSpPr>
          <p:cNvPr id="166" name="Google Shape;166;gb822e0ec7b_1_16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2020-06-21T05:23:43Z</dcterms:created>
  <dc:creator>Scharff, Prof. Christelle</dc:creator>
</cp:coreProperties>
</file>