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embeddedFontLst>
    <p:embeddedFont>
      <p:font typeface="Robo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jwe9UW9rHnrMtjmP7MqY1Us+FC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codecamp.org/news/javascript-es6-promises-for-beginners-resolve-reject-and-chaining-explained/#:~:text=A%20promise%20in%20JavaScript%20is%20similar%20to%20a,kept%20when%20the%20time%20comes%2C%20or%20it%20won%E2%80%99t."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5237ac1c5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e5237ac1c5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5237ac1c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e5237ac1c5_1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l">
              <a:lnSpc>
                <a:spcPct val="115000"/>
              </a:lnSpc>
              <a:spcBef>
                <a:spcPts val="0"/>
              </a:spcBef>
              <a:spcAft>
                <a:spcPts val="0"/>
              </a:spcAft>
              <a:buClr>
                <a:srgbClr val="000000"/>
              </a:buClr>
              <a:buSzPts val="1400"/>
              <a:buFont typeface="Roboto"/>
              <a:buNone/>
            </a:pPr>
            <a:r>
              <a:rPr lang="en-US" sz="1400">
                <a:latin typeface="Roboto"/>
                <a:ea typeface="Roboto"/>
                <a:cs typeface="Roboto"/>
                <a:sym typeface="Roboto"/>
              </a:rPr>
              <a:t>You provide your own keys, such as user IDs or semantic names, or they can be provided for you using push().</a:t>
            </a:r>
            <a:endParaRPr sz="1400">
              <a:latin typeface="Roboto"/>
              <a:ea typeface="Roboto"/>
              <a:cs typeface="Roboto"/>
              <a:sym typeface="Roboto"/>
            </a:endParaRPr>
          </a:p>
          <a:p>
            <a:pPr indent="0" lvl="0" marL="0" rtl="0" algn="l">
              <a:lnSpc>
                <a:spcPct val="100000"/>
              </a:lnSpc>
              <a:spcBef>
                <a:spcPts val="160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5237ac1c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e5237ac1c5_1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5237ac1c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e5237ac1c5_1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d95feba3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d95feba3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3d95feba32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5237ac1c5_1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e5237ac1c5_1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51eb637d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e51eb637df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e51eb637df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5237ac1c5_1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e5237ac1c5_1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5237ac1c5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e5237ac1c5_1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e5237ac1c5_1_1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5237ac1c5_1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e5237ac1c5_1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e5237ac1c5_1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237ac1c5_1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e5237ac1c5_1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e5237ac1c5_1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822e0ec7b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b822e0ec7b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51eb637d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e51eb637df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e51eb637df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5237ac1c5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e5237ac1c5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e5237ac1c5_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51eb637df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e51eb637df_0_2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24292E"/>
                </a:solidFill>
                <a:highlight>
                  <a:srgbClr val="FFFFFF"/>
                </a:highlight>
              </a:rPr>
              <a:t>f we've initialized our app already then the firebaseApp.apps array will have an entry in it, so it's length / size will be greater than zero. If we have NOT initialized the app then that array will be empty, and have a length of 0. Here in JavaScript/JavaScript we ask if the array is empty (if it has a length of zero) and if so then we call the initializeApp() method with the configuration information that we copied from the Firebase website.</a:t>
            </a:r>
            <a:endParaRPr/>
          </a:p>
        </p:txBody>
      </p:sp>
      <p:sp>
        <p:nvSpPr>
          <p:cNvPr id="277" name="Google Shape;277;ge51eb637df_0_2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5237ac1c5_1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e5237ac1c5_1_1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e5237ac1c5_1_1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5237ac1c5_1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e5237ac1c5_1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51eb637df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e51eb637df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e51eb637df_0_1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d95feba3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13d95feba32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13d95feba32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5237ac1c5_1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ge5237ac1c5_1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5237ac1c5_1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e5237ac1c5_1_2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e5237ac1c5_1_2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d95feba32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3d95feba32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13d95feba32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5237ac1c5_1_2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e5237ac1c5_1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5237ac1c5_1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e5237ac1c5_1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24292E"/>
                </a:solidFill>
                <a:highlight>
                  <a:srgbClr val="FFFFFF"/>
                </a:highlight>
              </a:rPr>
              <a:t>It's important to understand that because Firebase is out there on the Internet / in The Cloud that it will take some time for our request to arrive at the Firebase servers, some time for the Firebase servers to figure out their response, and it'll take some time for that response to arrive back at our computer. We do NOT want our program to just stop and wait for all this to happen. Instead what we'll do is we'll set up and send our request, JavaScript will give us an "IOU" ("I Owe You"), then we'll tell JavaScript to get back to us when we've gotten a response to that IOU. The thing that JavaScript gives us is called a </a:t>
            </a:r>
            <a:r>
              <a:rPr lang="en-US">
                <a:solidFill>
                  <a:schemeClr val="hlink"/>
                </a:solidFill>
                <a:uFill>
                  <a:noFill/>
                </a:uFill>
                <a:hlinkClick r:id="rId2"/>
              </a:rPr>
              <a:t>Promise</a:t>
            </a:r>
            <a:r>
              <a:rPr lang="en-US">
                <a:solidFill>
                  <a:srgbClr val="24292E"/>
                </a:solidFill>
                <a:highlight>
                  <a:srgbClr val="FFFFFF"/>
                </a:highlight>
              </a:rPr>
              <a:t>. We'll give JavaScript a function to call once we've received the response (aka "once the Promise has been resolved")</a:t>
            </a:r>
            <a:endParaRPr/>
          </a:p>
        </p:txBody>
      </p:sp>
      <p:sp>
        <p:nvSpPr>
          <p:cNvPr id="334" name="Google Shape;334;ge5237ac1c5_1_2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5237ac1c5_1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e5237ac1c5_1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e5237ac1c5_1_2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5237ac1c5_1_2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e5237ac1c5_1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d95feba3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13d95feba32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13d95feba32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5237ac1c5_1_2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e5237ac1c5_1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5237ac1c5_1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e5237ac1c5_1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e5237ac1c5_1_2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51eb637df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e51eb637df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24292E"/>
                </a:solidFill>
              </a:rPr>
              <a:t>Notice that this will create a new JSON object within the overall database at the </a:t>
            </a:r>
            <a:r>
              <a:rPr lang="en-US" sz="1000">
                <a:solidFill>
                  <a:srgbClr val="24292E"/>
                </a:solidFill>
                <a:latin typeface="Consolas"/>
                <a:ea typeface="Consolas"/>
                <a:cs typeface="Consolas"/>
                <a:sym typeface="Consolas"/>
              </a:rPr>
              <a:t>users/1</a:t>
            </a:r>
            <a:r>
              <a:rPr lang="en-US">
                <a:solidFill>
                  <a:srgbClr val="24292E"/>
                </a:solidFill>
              </a:rPr>
              <a:t> location. Typically the '1' would be an ID identifying a particular user. This does mean that if we run this method twice then the second time this method will replace the contents of </a:t>
            </a:r>
            <a:r>
              <a:rPr lang="en-US" sz="1000">
                <a:solidFill>
                  <a:srgbClr val="24292E"/>
                </a:solidFill>
                <a:latin typeface="Consolas"/>
                <a:ea typeface="Consolas"/>
                <a:cs typeface="Consolas"/>
                <a:sym typeface="Consolas"/>
              </a:rPr>
              <a:t>users/1</a:t>
            </a:r>
            <a:r>
              <a:rPr lang="en-US">
                <a:solidFill>
                  <a:srgbClr val="24292E"/>
                </a:solidFill>
              </a:rPr>
              <a:t> during that second time that it runs.</a:t>
            </a:r>
            <a:endParaRPr>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rPr>
              <a:t>We do this by following the steps we listed above. First we get a reference to the object that we want to create (it's ok that it doesn't exist yet) using the line </a:t>
            </a:r>
            <a:r>
              <a:rPr lang="en-US" sz="1000">
                <a:solidFill>
                  <a:srgbClr val="24292E"/>
                </a:solidFill>
                <a:latin typeface="Consolas"/>
                <a:ea typeface="Consolas"/>
                <a:cs typeface="Consolas"/>
                <a:sym typeface="Consolas"/>
              </a:rPr>
              <a:t>et newUserRef = firebase.database().ref('users/1');</a:t>
            </a:r>
            <a:endParaRPr sz="1000">
              <a:solidFill>
                <a:srgbClr val="24292E"/>
              </a:solidFill>
              <a:latin typeface="Consolas"/>
              <a:ea typeface="Consolas"/>
              <a:cs typeface="Consolas"/>
              <a:sym typeface="Consolas"/>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rPr>
              <a:t>Next, we call the set method and hand it a JavaScript object literal, starting on this line: </a:t>
            </a:r>
            <a:r>
              <a:rPr lang="en-US" sz="1000">
                <a:solidFill>
                  <a:srgbClr val="24292E"/>
                </a:solidFill>
                <a:latin typeface="Consolas"/>
                <a:ea typeface="Consolas"/>
                <a:cs typeface="Consolas"/>
                <a:sym typeface="Consolas"/>
              </a:rPr>
              <a:t>newUserRef.set({</a:t>
            </a:r>
            <a:endParaRPr sz="1000">
              <a:solidFill>
                <a:srgbClr val="24292E"/>
              </a:solidFill>
              <a:latin typeface="Consolas"/>
              <a:ea typeface="Consolas"/>
              <a:cs typeface="Consolas"/>
              <a:sym typeface="Consolas"/>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rPr>
              <a:t>Finally, on to the third step.</a:t>
            </a:r>
            <a:endParaRPr>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rPr>
              <a:t>How do we know if the operation succeeded or not? There's any number of reasons why this might not work. We might experience some sort of connection issue across the internet, or we might run out of space in the database (particularly for the 'free' plan), or, or, or. So how do we check that things worked out ok? This is complicated by the fact that it may take a while to get the response back from the Firebase server out there on the Internet and we'd like our program to do something productive in the meantime.</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We'll solve these two problems (did my DB operation work ok? how can I do something else while I'm waiting for the answer?) by using JavaScript Promises. This is that </a:t>
            </a:r>
            <a:r>
              <a:rPr lang="en-US" sz="1000">
                <a:solidFill>
                  <a:srgbClr val="24292E"/>
                </a:solidFill>
                <a:latin typeface="Consolas"/>
                <a:ea typeface="Consolas"/>
                <a:cs typeface="Consolas"/>
                <a:sym typeface="Consolas"/>
              </a:rPr>
              <a:t>.then()</a:t>
            </a:r>
            <a:r>
              <a:rPr lang="en-US">
                <a:solidFill>
                  <a:srgbClr val="24292E"/>
                </a:solidFill>
              </a:rPr>
              <a:t> method call with the two arrow functions inside it:</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Essentially, if things went ok then the first function will be called (in our case, this will print out "Added the new user successfully!" ). If something goes wrong then the second function will be called.</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It's really important to understand that if you want to run code only when you know for sure that the database operation has succeeded then you must run it inside that first arrow function.</a:t>
            </a:r>
            <a:endParaRPr>
              <a:solidFill>
                <a:srgbClr val="24292E"/>
              </a:solidFill>
            </a:endParaRPr>
          </a:p>
          <a:p>
            <a:pPr indent="0" lvl="0" marL="0" rtl="0" algn="l">
              <a:lnSpc>
                <a:spcPct val="115000"/>
              </a:lnSpc>
              <a:spcBef>
                <a:spcPts val="1200"/>
              </a:spcBef>
              <a:spcAft>
                <a:spcPts val="0"/>
              </a:spcAft>
              <a:buSzPts val="1100"/>
              <a:buNone/>
            </a:pPr>
            <a:r>
              <a:t/>
            </a:r>
            <a:endParaRPr sz="1100"/>
          </a:p>
          <a:p>
            <a:pPr indent="0" lvl="0" marL="0" rtl="0" algn="l">
              <a:lnSpc>
                <a:spcPct val="115000"/>
              </a:lnSpc>
              <a:spcBef>
                <a:spcPts val="0"/>
              </a:spcBef>
              <a:spcAft>
                <a:spcPts val="0"/>
              </a:spcAft>
              <a:buClr>
                <a:schemeClr val="dk1"/>
              </a:buClr>
              <a:buSzPts val="1100"/>
              <a:buFont typeface="Arial"/>
              <a:buNone/>
            </a:pPr>
            <a:r>
              <a:t/>
            </a:r>
            <a:endParaRPr>
              <a:solidFill>
                <a:srgbClr val="24292E"/>
              </a:solidFill>
            </a:endParaRPr>
          </a:p>
          <a:p>
            <a:pPr indent="0" lvl="0" marL="0" rtl="0" algn="l">
              <a:lnSpc>
                <a:spcPct val="100000"/>
              </a:lnSpc>
              <a:spcBef>
                <a:spcPts val="1200"/>
              </a:spcBef>
              <a:spcAft>
                <a:spcPts val="0"/>
              </a:spcAft>
              <a:buSzPts val="1400"/>
              <a:buNone/>
            </a:pPr>
            <a:r>
              <a:t/>
            </a:r>
            <a:endParaRPr/>
          </a:p>
        </p:txBody>
      </p:sp>
      <p:sp>
        <p:nvSpPr>
          <p:cNvPr id="379" name="Google Shape;379;ge51eb637df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5237ac1c5_1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e5237ac1c5_1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5237ac1c5_1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e5237ac1c5_1_2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e5237ac1c5_1_2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5237ac1c5_1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ge5237ac1c5_1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rgbClr val="24292E"/>
                </a:solidFill>
              </a:rPr>
              <a:t>Notice that this will create a new JSON object within the overall database at the </a:t>
            </a:r>
            <a:r>
              <a:rPr lang="en-US" sz="1000">
                <a:solidFill>
                  <a:srgbClr val="24292E"/>
                </a:solidFill>
                <a:latin typeface="Consolas"/>
                <a:ea typeface="Consolas"/>
                <a:cs typeface="Consolas"/>
                <a:sym typeface="Consolas"/>
              </a:rPr>
              <a:t>users/1</a:t>
            </a:r>
            <a:r>
              <a:rPr lang="en-US">
                <a:solidFill>
                  <a:srgbClr val="24292E"/>
                </a:solidFill>
              </a:rPr>
              <a:t> location. Typically the '1' would be an ID identifying a particular user. This does mean that if we run this method twice then the second time this method will replace the contents of </a:t>
            </a:r>
            <a:r>
              <a:rPr lang="en-US" sz="1000">
                <a:solidFill>
                  <a:srgbClr val="24292E"/>
                </a:solidFill>
                <a:latin typeface="Consolas"/>
                <a:ea typeface="Consolas"/>
                <a:cs typeface="Consolas"/>
                <a:sym typeface="Consolas"/>
              </a:rPr>
              <a:t>users/1</a:t>
            </a:r>
            <a:r>
              <a:rPr lang="en-US">
                <a:solidFill>
                  <a:srgbClr val="24292E"/>
                </a:solidFill>
              </a:rPr>
              <a:t> during that second time that it runs.</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We do this by following the steps we listed above. First we get a reference to the object that we want to create (it's ok that it doesn't exist yet) using the line </a:t>
            </a:r>
            <a:r>
              <a:rPr lang="en-US" sz="1000">
                <a:solidFill>
                  <a:srgbClr val="24292E"/>
                </a:solidFill>
                <a:latin typeface="Consolas"/>
                <a:ea typeface="Consolas"/>
                <a:cs typeface="Consolas"/>
                <a:sym typeface="Consolas"/>
              </a:rPr>
              <a:t>et newUserRef = firebase.database().ref('users/1');</a:t>
            </a:r>
            <a:endParaRPr sz="1000">
              <a:solidFill>
                <a:srgbClr val="24292E"/>
              </a:solidFill>
              <a:latin typeface="Consolas"/>
              <a:ea typeface="Consolas"/>
              <a:cs typeface="Consolas"/>
              <a:sym typeface="Consolas"/>
            </a:endParaRPr>
          </a:p>
          <a:p>
            <a:pPr indent="0" lvl="0" marL="0" rtl="0" algn="l">
              <a:lnSpc>
                <a:spcPct val="115000"/>
              </a:lnSpc>
              <a:spcBef>
                <a:spcPts val="1200"/>
              </a:spcBef>
              <a:spcAft>
                <a:spcPts val="0"/>
              </a:spcAft>
              <a:buSzPts val="1100"/>
              <a:buNone/>
            </a:pPr>
            <a:r>
              <a:rPr lang="en-US">
                <a:solidFill>
                  <a:srgbClr val="24292E"/>
                </a:solidFill>
              </a:rPr>
              <a:t>Next, we call the set method and hand it a JavaScript object literal, starting on this line: </a:t>
            </a:r>
            <a:r>
              <a:rPr lang="en-US" sz="1000">
                <a:solidFill>
                  <a:srgbClr val="24292E"/>
                </a:solidFill>
                <a:latin typeface="Consolas"/>
                <a:ea typeface="Consolas"/>
                <a:cs typeface="Consolas"/>
                <a:sym typeface="Consolas"/>
              </a:rPr>
              <a:t>newUserRef.set({</a:t>
            </a:r>
            <a:endParaRPr sz="1000">
              <a:solidFill>
                <a:srgbClr val="24292E"/>
              </a:solidFill>
              <a:latin typeface="Consolas"/>
              <a:ea typeface="Consolas"/>
              <a:cs typeface="Consolas"/>
              <a:sym typeface="Consolas"/>
            </a:endParaRPr>
          </a:p>
          <a:p>
            <a:pPr indent="0" lvl="0" marL="0" rtl="0" algn="l">
              <a:lnSpc>
                <a:spcPct val="115000"/>
              </a:lnSpc>
              <a:spcBef>
                <a:spcPts val="1200"/>
              </a:spcBef>
              <a:spcAft>
                <a:spcPts val="0"/>
              </a:spcAft>
              <a:buSzPts val="1100"/>
              <a:buNone/>
            </a:pPr>
            <a:r>
              <a:rPr lang="en-US">
                <a:solidFill>
                  <a:srgbClr val="24292E"/>
                </a:solidFill>
              </a:rPr>
              <a:t>Finally, on to the third step.</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How do we know if the operation succeeded or not? There's any number of reasons why this might not work. We might experience some sort of connection issue across the internet, or we might run out of space in the database (particularly for the 'free' plan), or, or, or. So how do we check that things worked out ok? This is complicated by the fact that it may take a while to get the response back from the Firebase server out there on the Internet and we'd like our program to do something productive in the meantime.</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We'll solve these two problems (did my DB operation work ok? how can I do something else while I'm waiting for the answer?) by using JavaScript Promises. This is that </a:t>
            </a:r>
            <a:r>
              <a:rPr lang="en-US" sz="1000">
                <a:solidFill>
                  <a:srgbClr val="24292E"/>
                </a:solidFill>
                <a:latin typeface="Consolas"/>
                <a:ea typeface="Consolas"/>
                <a:cs typeface="Consolas"/>
                <a:sym typeface="Consolas"/>
              </a:rPr>
              <a:t>.then()</a:t>
            </a:r>
            <a:r>
              <a:rPr lang="en-US">
                <a:solidFill>
                  <a:srgbClr val="24292E"/>
                </a:solidFill>
              </a:rPr>
              <a:t> method call with the two arrow functions inside it:</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Essentially, if things went ok then the first function will be called (in our case, this will print out "Added the new user successfully!" ). If something goes wrong then the second function will be called.</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It's really important to understand that if you want to run code only when you know for sure that the database operation has succeeded then you must run it inside that first arrow function.</a:t>
            </a:r>
            <a:endParaRPr>
              <a:solidFill>
                <a:srgbClr val="24292E"/>
              </a:solidFill>
            </a:endParaRPr>
          </a:p>
          <a:p>
            <a:pPr indent="0" lvl="0" marL="0" rtl="0" algn="l">
              <a:lnSpc>
                <a:spcPct val="115000"/>
              </a:lnSpc>
              <a:spcBef>
                <a:spcPts val="1200"/>
              </a:spcBef>
              <a:spcAft>
                <a:spcPts val="0"/>
              </a:spcAft>
              <a:buSzPts val="1100"/>
              <a:buNone/>
            </a:pPr>
            <a:r>
              <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Next, we call </a:t>
            </a:r>
            <a:r>
              <a:rPr lang="en-US" sz="1000">
                <a:solidFill>
                  <a:srgbClr val="24292E"/>
                </a:solidFill>
                <a:latin typeface="Consolas"/>
                <a:ea typeface="Consolas"/>
                <a:cs typeface="Consolas"/>
                <a:sym typeface="Consolas"/>
              </a:rPr>
              <a:t>.push()</a:t>
            </a:r>
            <a:r>
              <a:rPr lang="en-US">
                <a:solidFill>
                  <a:srgbClr val="24292E"/>
                </a:solidFill>
              </a:rPr>
              <a:t> to ask Firebase to create a new object underneath the </a:t>
            </a:r>
            <a:r>
              <a:rPr lang="en-US" sz="1000">
                <a:solidFill>
                  <a:srgbClr val="24292E"/>
                </a:solidFill>
                <a:latin typeface="Consolas"/>
                <a:ea typeface="Consolas"/>
                <a:cs typeface="Consolas"/>
                <a:sym typeface="Consolas"/>
              </a:rPr>
              <a:t>users</a:t>
            </a:r>
            <a:r>
              <a:rPr lang="en-US">
                <a:solidFill>
                  <a:srgbClr val="24292E"/>
                </a:solidFill>
              </a:rPr>
              <a:t> location. Firebase will also assign a unique ID to it, as well.</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Once we've done that we'll call </a:t>
            </a:r>
            <a:r>
              <a:rPr lang="en-US" sz="1000">
                <a:solidFill>
                  <a:srgbClr val="24292E"/>
                </a:solidFill>
                <a:latin typeface="Consolas"/>
                <a:ea typeface="Consolas"/>
                <a:cs typeface="Consolas"/>
                <a:sym typeface="Consolas"/>
              </a:rPr>
              <a:t>.set()</a:t>
            </a:r>
            <a:r>
              <a:rPr lang="en-US">
                <a:solidFill>
                  <a:srgbClr val="24292E"/>
                </a:solidFill>
              </a:rPr>
              <a:t> on the new object that we got back from Firebase to actually set up the new object the way we want.</a:t>
            </a:r>
            <a:endParaRPr>
              <a:solidFill>
                <a:srgbClr val="24292E"/>
              </a:solidFill>
            </a:endParaRPr>
          </a:p>
          <a:p>
            <a:pPr indent="0" lvl="0" marL="0" rtl="0" algn="l">
              <a:lnSpc>
                <a:spcPct val="115000"/>
              </a:lnSpc>
              <a:spcBef>
                <a:spcPts val="1200"/>
              </a:spcBef>
              <a:spcAft>
                <a:spcPts val="0"/>
              </a:spcAft>
              <a:buSzPts val="1100"/>
              <a:buNone/>
            </a:pPr>
            <a:r>
              <a:rPr lang="en-US">
                <a:solidFill>
                  <a:srgbClr val="24292E"/>
                </a:solidFill>
              </a:rPr>
              <a:t>The last step is to handle any errors in the </a:t>
            </a:r>
            <a:r>
              <a:rPr lang="en-US" sz="1000">
                <a:solidFill>
                  <a:srgbClr val="24292E"/>
                </a:solidFill>
                <a:latin typeface="Consolas"/>
                <a:ea typeface="Consolas"/>
                <a:cs typeface="Consolas"/>
                <a:sym typeface="Consolas"/>
              </a:rPr>
              <a:t>.then()</a:t>
            </a:r>
            <a:endParaRPr sz="1000">
              <a:solidFill>
                <a:srgbClr val="24292E"/>
              </a:solidFill>
              <a:latin typeface="Consolas"/>
              <a:ea typeface="Consolas"/>
              <a:cs typeface="Consolas"/>
              <a:sym typeface="Consolas"/>
            </a:endParaRPr>
          </a:p>
          <a:p>
            <a:pPr indent="0" lvl="0" marL="0" rtl="0" algn="l">
              <a:lnSpc>
                <a:spcPct val="115000"/>
              </a:lnSpc>
              <a:spcBef>
                <a:spcPts val="1200"/>
              </a:spcBef>
              <a:spcAft>
                <a:spcPts val="0"/>
              </a:spcAft>
              <a:buSzPts val="1100"/>
              <a:buNone/>
            </a:pPr>
            <a:r>
              <a:t/>
            </a:r>
            <a:endParaRPr sz="1100"/>
          </a:p>
          <a:p>
            <a:pPr indent="0" lvl="0" marL="0" rtl="0" algn="l">
              <a:lnSpc>
                <a:spcPct val="115000"/>
              </a:lnSpc>
              <a:spcBef>
                <a:spcPts val="0"/>
              </a:spcBef>
              <a:spcAft>
                <a:spcPts val="0"/>
              </a:spcAft>
              <a:buSzPts val="1100"/>
              <a:buNone/>
            </a:pPr>
            <a:r>
              <a:t/>
            </a:r>
            <a:endParaRPr>
              <a:solidFill>
                <a:srgbClr val="24292E"/>
              </a:solidFill>
            </a:endParaRPr>
          </a:p>
          <a:p>
            <a:pPr indent="0" lvl="0" marL="0" rtl="0" algn="l">
              <a:lnSpc>
                <a:spcPct val="115000"/>
              </a:lnSpc>
              <a:spcBef>
                <a:spcPts val="1200"/>
              </a:spcBef>
              <a:spcAft>
                <a:spcPts val="0"/>
              </a:spcAft>
              <a:buSzPts val="1100"/>
              <a:buNone/>
            </a:pPr>
            <a:r>
              <a:t/>
            </a:r>
            <a:endParaRPr sz="1100"/>
          </a:p>
          <a:p>
            <a:pPr indent="0" lvl="0" marL="0" rtl="0" algn="l">
              <a:lnSpc>
                <a:spcPct val="115000"/>
              </a:lnSpc>
              <a:spcBef>
                <a:spcPts val="0"/>
              </a:spcBef>
              <a:spcAft>
                <a:spcPts val="0"/>
              </a:spcAft>
              <a:buSzPts val="1100"/>
              <a:buNone/>
            </a:pPr>
            <a:r>
              <a:t/>
            </a:r>
            <a:endParaRPr>
              <a:solidFill>
                <a:srgbClr val="24292E"/>
              </a:solidFill>
            </a:endParaRPr>
          </a:p>
          <a:p>
            <a:pPr indent="0" lvl="0" marL="0" rtl="0" algn="l">
              <a:lnSpc>
                <a:spcPct val="100000"/>
              </a:lnSpc>
              <a:spcBef>
                <a:spcPts val="1200"/>
              </a:spcBef>
              <a:spcAft>
                <a:spcPts val="0"/>
              </a:spcAft>
              <a:buSzPts val="1400"/>
              <a:buNone/>
            </a:pPr>
            <a:r>
              <a:t/>
            </a:r>
            <a:endParaRPr/>
          </a:p>
        </p:txBody>
      </p:sp>
      <p:sp>
        <p:nvSpPr>
          <p:cNvPr id="406" name="Google Shape;406;ge5237ac1c5_1_3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e5237ac1c5_1_3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ge5237ac1c5_1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5237ac1c5_1_3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e5237ac1c5_1_3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e5237ac1c5_1_3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5237ac1c5_1_2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ge5237ac1c5_1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3d95feba32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13d95feba32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13d95feba32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5237ac1c5_1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e5237ac1c5_1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3d95feba3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13d95feba32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g13d95feba32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b822e0ec7b_1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gb822e0ec7b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51eb637df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ge51eb637df_0_2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ge51eb637df_0_2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5237ac1c5_1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ge5237ac1c5_1_2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ge5237ac1c5_1_2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822e0ec7b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b822e0ec7b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5237ac1c5_1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e5237ac1c5_1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5237ac1c5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e5237ac1c5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e5237ac1c5_1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5237ac1c5_1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e5237ac1c5_1_1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e5237ac1c5_1_1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7"/>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Arial"/>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7"/>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7"/>
          <p:cNvGrpSpPr/>
          <p:nvPr/>
        </p:nvGrpSpPr>
        <p:grpSpPr>
          <a:xfrm>
            <a:off x="752858" y="744469"/>
            <a:ext cx="10674117" cy="5349671"/>
            <a:chOff x="752858" y="744469"/>
            <a:chExt cx="10674117" cy="5349671"/>
          </a:xfrm>
        </p:grpSpPr>
        <p:sp>
          <p:nvSpPr>
            <p:cNvPr id="23" name="Google Shape;23;p27"/>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7"/>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3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39"/>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9"/>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3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cxnSp>
        <p:nvCxnSpPr>
          <p:cNvPr id="94" name="Google Shape;94;ge5237ac1c5_1_108"/>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95" name="Google Shape;95;ge5237ac1c5_1_108"/>
          <p:cNvSpPr txBox="1"/>
          <p:nvPr>
            <p:ph type="title"/>
          </p:nvPr>
        </p:nvSpPr>
        <p:spPr>
          <a:xfrm>
            <a:off x="517200" y="610700"/>
            <a:ext cx="11157600" cy="9147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e5237ac1c5_1_108"/>
          <p:cNvSpPr txBox="1"/>
          <p:nvPr>
            <p:ph idx="1" type="body"/>
          </p:nvPr>
        </p:nvSpPr>
        <p:spPr>
          <a:xfrm>
            <a:off x="517200" y="1986433"/>
            <a:ext cx="5333100" cy="4105200"/>
          </a:xfrm>
          <a:prstGeom prst="rect">
            <a:avLst/>
          </a:prstGeom>
          <a:noFill/>
          <a:ln>
            <a:noFill/>
          </a:ln>
        </p:spPr>
        <p:txBody>
          <a:bodyPr anchorCtr="0" anchor="t" bIns="45700" lIns="91425" spcFirstLastPara="1" rIns="91425" wrap="square" tIns="45700">
            <a:normAutofit/>
          </a:bodyPr>
          <a:lstStyle>
            <a:lvl1pPr indent="-349250" lvl="0" marL="457200" algn="l">
              <a:lnSpc>
                <a:spcPct val="94000"/>
              </a:lnSpc>
              <a:spcBef>
                <a:spcPts val="1000"/>
              </a:spcBef>
              <a:spcAft>
                <a:spcPts val="0"/>
              </a:spcAft>
              <a:buSzPts val="1900"/>
              <a:buChar char="■"/>
              <a:defRPr sz="1900"/>
            </a:lvl1pPr>
            <a:lvl2pPr indent="-330200" lvl="1" marL="914400" algn="l">
              <a:lnSpc>
                <a:spcPct val="94000"/>
              </a:lnSpc>
              <a:spcBef>
                <a:spcPts val="500"/>
              </a:spcBef>
              <a:spcAft>
                <a:spcPts val="0"/>
              </a:spcAft>
              <a:buSzPts val="1600"/>
              <a:buChar char="–"/>
              <a:defRPr sz="1600"/>
            </a:lvl2pPr>
            <a:lvl3pPr indent="-330200" lvl="2" marL="1371600" algn="l">
              <a:lnSpc>
                <a:spcPct val="94000"/>
              </a:lnSpc>
              <a:spcBef>
                <a:spcPts val="500"/>
              </a:spcBef>
              <a:spcAft>
                <a:spcPts val="0"/>
              </a:spcAft>
              <a:buSzPts val="1600"/>
              <a:buChar char="■"/>
              <a:defRPr sz="1600"/>
            </a:lvl3pPr>
            <a:lvl4pPr indent="-330200" lvl="3" marL="1828800" algn="l">
              <a:lnSpc>
                <a:spcPct val="94000"/>
              </a:lnSpc>
              <a:spcBef>
                <a:spcPts val="500"/>
              </a:spcBef>
              <a:spcAft>
                <a:spcPts val="0"/>
              </a:spcAft>
              <a:buSzPts val="1600"/>
              <a:buChar char="–"/>
              <a:defRPr sz="1600"/>
            </a:lvl4pPr>
            <a:lvl5pPr indent="-330200" lvl="4" marL="2286000" algn="l">
              <a:lnSpc>
                <a:spcPct val="94000"/>
              </a:lnSpc>
              <a:spcBef>
                <a:spcPts val="500"/>
              </a:spcBef>
              <a:spcAft>
                <a:spcPts val="0"/>
              </a:spcAft>
              <a:buSzPts val="1600"/>
              <a:buChar char="■"/>
              <a:defRPr sz="1600"/>
            </a:lvl5pPr>
            <a:lvl6pPr indent="-330200" lvl="5" marL="2743200" algn="l">
              <a:lnSpc>
                <a:spcPct val="94000"/>
              </a:lnSpc>
              <a:spcBef>
                <a:spcPts val="500"/>
              </a:spcBef>
              <a:spcAft>
                <a:spcPts val="0"/>
              </a:spcAft>
              <a:buSzPts val="1600"/>
              <a:buChar char="–"/>
              <a:defRPr sz="1600"/>
            </a:lvl6pPr>
            <a:lvl7pPr indent="-330200" lvl="6" marL="3200400" algn="l">
              <a:lnSpc>
                <a:spcPct val="94000"/>
              </a:lnSpc>
              <a:spcBef>
                <a:spcPts val="500"/>
              </a:spcBef>
              <a:spcAft>
                <a:spcPts val="0"/>
              </a:spcAft>
              <a:buSzPts val="1600"/>
              <a:buChar char="■"/>
              <a:defRPr sz="1600"/>
            </a:lvl7pPr>
            <a:lvl8pPr indent="-330200" lvl="7" marL="3657600" algn="l">
              <a:lnSpc>
                <a:spcPct val="94000"/>
              </a:lnSpc>
              <a:spcBef>
                <a:spcPts val="500"/>
              </a:spcBef>
              <a:spcAft>
                <a:spcPts val="0"/>
              </a:spcAft>
              <a:buSzPts val="1600"/>
              <a:buChar char="–"/>
              <a:defRPr sz="1600"/>
            </a:lvl8pPr>
            <a:lvl9pPr indent="-330200" lvl="8" marL="4114800" algn="l">
              <a:lnSpc>
                <a:spcPct val="94000"/>
              </a:lnSpc>
              <a:spcBef>
                <a:spcPts val="500"/>
              </a:spcBef>
              <a:spcAft>
                <a:spcPts val="200"/>
              </a:spcAft>
              <a:buSzPts val="1600"/>
              <a:buChar char="■"/>
              <a:defRPr sz="1600"/>
            </a:lvl9pPr>
          </a:lstStyle>
          <a:p/>
        </p:txBody>
      </p:sp>
      <p:sp>
        <p:nvSpPr>
          <p:cNvPr id="97" name="Google Shape;97;ge5237ac1c5_1_108"/>
          <p:cNvSpPr txBox="1"/>
          <p:nvPr>
            <p:ph idx="2" type="body"/>
          </p:nvPr>
        </p:nvSpPr>
        <p:spPr>
          <a:xfrm>
            <a:off x="6341600" y="1986433"/>
            <a:ext cx="5333100" cy="4105200"/>
          </a:xfrm>
          <a:prstGeom prst="rect">
            <a:avLst/>
          </a:prstGeom>
          <a:noFill/>
          <a:ln>
            <a:noFill/>
          </a:ln>
        </p:spPr>
        <p:txBody>
          <a:bodyPr anchorCtr="0" anchor="t" bIns="45700" lIns="91425" spcFirstLastPara="1" rIns="91425" wrap="square" tIns="45700">
            <a:normAutofit/>
          </a:bodyPr>
          <a:lstStyle>
            <a:lvl1pPr indent="-349250" lvl="0" marL="457200" algn="l">
              <a:lnSpc>
                <a:spcPct val="94000"/>
              </a:lnSpc>
              <a:spcBef>
                <a:spcPts val="1000"/>
              </a:spcBef>
              <a:spcAft>
                <a:spcPts val="0"/>
              </a:spcAft>
              <a:buSzPts val="1900"/>
              <a:buChar char="■"/>
              <a:defRPr sz="1900"/>
            </a:lvl1pPr>
            <a:lvl2pPr indent="-330200" lvl="1" marL="914400" algn="l">
              <a:lnSpc>
                <a:spcPct val="94000"/>
              </a:lnSpc>
              <a:spcBef>
                <a:spcPts val="500"/>
              </a:spcBef>
              <a:spcAft>
                <a:spcPts val="0"/>
              </a:spcAft>
              <a:buSzPts val="1600"/>
              <a:buChar char="–"/>
              <a:defRPr sz="1600"/>
            </a:lvl2pPr>
            <a:lvl3pPr indent="-330200" lvl="2" marL="1371600" algn="l">
              <a:lnSpc>
                <a:spcPct val="94000"/>
              </a:lnSpc>
              <a:spcBef>
                <a:spcPts val="500"/>
              </a:spcBef>
              <a:spcAft>
                <a:spcPts val="0"/>
              </a:spcAft>
              <a:buSzPts val="1600"/>
              <a:buChar char="■"/>
              <a:defRPr sz="1600"/>
            </a:lvl3pPr>
            <a:lvl4pPr indent="-330200" lvl="3" marL="1828800" algn="l">
              <a:lnSpc>
                <a:spcPct val="94000"/>
              </a:lnSpc>
              <a:spcBef>
                <a:spcPts val="500"/>
              </a:spcBef>
              <a:spcAft>
                <a:spcPts val="0"/>
              </a:spcAft>
              <a:buSzPts val="1600"/>
              <a:buChar char="–"/>
              <a:defRPr sz="1600"/>
            </a:lvl4pPr>
            <a:lvl5pPr indent="-330200" lvl="4" marL="2286000" algn="l">
              <a:lnSpc>
                <a:spcPct val="94000"/>
              </a:lnSpc>
              <a:spcBef>
                <a:spcPts val="500"/>
              </a:spcBef>
              <a:spcAft>
                <a:spcPts val="0"/>
              </a:spcAft>
              <a:buSzPts val="1600"/>
              <a:buChar char="■"/>
              <a:defRPr sz="1600"/>
            </a:lvl5pPr>
            <a:lvl6pPr indent="-330200" lvl="5" marL="2743200" algn="l">
              <a:lnSpc>
                <a:spcPct val="94000"/>
              </a:lnSpc>
              <a:spcBef>
                <a:spcPts val="500"/>
              </a:spcBef>
              <a:spcAft>
                <a:spcPts val="0"/>
              </a:spcAft>
              <a:buSzPts val="1600"/>
              <a:buChar char="–"/>
              <a:defRPr sz="1600"/>
            </a:lvl6pPr>
            <a:lvl7pPr indent="-330200" lvl="6" marL="3200400" algn="l">
              <a:lnSpc>
                <a:spcPct val="94000"/>
              </a:lnSpc>
              <a:spcBef>
                <a:spcPts val="500"/>
              </a:spcBef>
              <a:spcAft>
                <a:spcPts val="0"/>
              </a:spcAft>
              <a:buSzPts val="1600"/>
              <a:buChar char="■"/>
              <a:defRPr sz="1600"/>
            </a:lvl7pPr>
            <a:lvl8pPr indent="-330200" lvl="7" marL="3657600" algn="l">
              <a:lnSpc>
                <a:spcPct val="94000"/>
              </a:lnSpc>
              <a:spcBef>
                <a:spcPts val="500"/>
              </a:spcBef>
              <a:spcAft>
                <a:spcPts val="0"/>
              </a:spcAft>
              <a:buSzPts val="1600"/>
              <a:buChar char="–"/>
              <a:defRPr sz="1600"/>
            </a:lvl8pPr>
            <a:lvl9pPr indent="-330200" lvl="8" marL="4114800" algn="l">
              <a:lnSpc>
                <a:spcPct val="94000"/>
              </a:lnSpc>
              <a:spcBef>
                <a:spcPts val="500"/>
              </a:spcBef>
              <a:spcAft>
                <a:spcPts val="200"/>
              </a:spcAft>
              <a:buSzPts val="1600"/>
              <a:buChar char="■"/>
              <a:defRPr sz="1600"/>
            </a:lvl9pPr>
          </a:lstStyle>
          <a:p/>
        </p:txBody>
      </p:sp>
      <p:sp>
        <p:nvSpPr>
          <p:cNvPr id="98" name="Google Shape;98;ge5237ac1c5_1_10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6" name="Shape 106"/>
        <p:cNvGrpSpPr/>
        <p:nvPr/>
      </p:nvGrpSpPr>
      <p:grpSpPr>
        <a:xfrm>
          <a:off x="0" y="0"/>
          <a:ext cx="0" cy="0"/>
          <a:chOff x="0" y="0"/>
          <a:chExt cx="0" cy="0"/>
        </a:xfrm>
      </p:grpSpPr>
      <p:sp>
        <p:nvSpPr>
          <p:cNvPr id="107" name="Google Shape;107;p31"/>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1"/>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9" name="Google Shape;109;p31"/>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1"/>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1"/>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31"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5" name="Shape 25"/>
        <p:cNvGrpSpPr/>
        <p:nvPr/>
      </p:nvGrpSpPr>
      <p:grpSpPr>
        <a:xfrm>
          <a:off x="0" y="0"/>
          <a:ext cx="0" cy="0"/>
          <a:chOff x="0" y="0"/>
          <a:chExt cx="0" cy="0"/>
        </a:xfrm>
      </p:grpSpPr>
      <p:sp>
        <p:nvSpPr>
          <p:cNvPr id="26" name="Google Shape;26;p3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28" name="Google Shape;28;p3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3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5" name="Google Shape;35;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32"/>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33"/>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33"/>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33"/>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3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Arial"/>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6"/>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36"/>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3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3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7"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7"/>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p:nvPr>
            <p:ph idx="2" type="pic"/>
          </p:nvPr>
        </p:nvSpPr>
        <p:spPr>
          <a:xfrm>
            <a:off x="5532120" y="0"/>
            <a:ext cx="6659880" cy="6857999"/>
          </a:xfrm>
          <a:prstGeom prst="rect">
            <a:avLst/>
          </a:prstGeom>
          <a:noFill/>
          <a:ln>
            <a:noFill/>
          </a:ln>
        </p:spPr>
      </p:sp>
      <p:sp>
        <p:nvSpPr>
          <p:cNvPr id="76" name="Google Shape;76;p37"/>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37"/>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3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1pPr>
            <a:lvl2pPr indent="-355600" lvl="1" marL="914400" marR="0" rtl="0" algn="l">
              <a:lnSpc>
                <a:spcPct val="94000"/>
              </a:lnSpc>
              <a:spcBef>
                <a:spcPts val="500"/>
              </a:spcBef>
              <a:spcAft>
                <a:spcPts val="0"/>
              </a:spcAft>
              <a:buClr>
                <a:schemeClr val="dk2"/>
              </a:buClr>
              <a:buSzPts val="2000"/>
              <a:buFont typeface="Arial"/>
              <a:buChar char="–"/>
              <a:defRPr b="0" i="1" sz="2000" u="none" cap="none" strike="noStrike">
                <a:solidFill>
                  <a:schemeClr val="dk2"/>
                </a:solidFill>
                <a:latin typeface="Arial"/>
                <a:ea typeface="Arial"/>
                <a:cs typeface="Arial"/>
                <a:sym typeface="Arial"/>
              </a:defRPr>
            </a:lvl2pPr>
            <a:lvl3pPr indent="-342900" lvl="2" marL="1371600" marR="0" rtl="0" algn="l">
              <a:lnSpc>
                <a:spcPct val="94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94000"/>
              </a:lnSpc>
              <a:spcBef>
                <a:spcPts val="500"/>
              </a:spcBef>
              <a:spcAft>
                <a:spcPts val="0"/>
              </a:spcAft>
              <a:buClr>
                <a:schemeClr val="dk2"/>
              </a:buClr>
              <a:buSzPts val="1800"/>
              <a:buFont typeface="Arial"/>
              <a:buChar char="–"/>
              <a:defRPr b="0" i="1" sz="1800" u="none" cap="none" strike="noStrike">
                <a:solidFill>
                  <a:schemeClr val="dk2"/>
                </a:solidFill>
                <a:latin typeface="Arial"/>
                <a:ea typeface="Arial"/>
                <a:cs typeface="Arial"/>
                <a:sym typeface="Arial"/>
              </a:defRPr>
            </a:lvl4pPr>
            <a:lvl5pPr indent="-330200" lvl="4" marL="2286000" marR="0" rtl="0" algn="l">
              <a:lnSpc>
                <a:spcPct val="94000"/>
              </a:lnSpc>
              <a:spcBef>
                <a:spcPts val="5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indent="-330200" lvl="5" marL="2743200" marR="0" rtl="0" algn="l">
              <a:lnSpc>
                <a:spcPct val="94000"/>
              </a:lnSpc>
              <a:spcBef>
                <a:spcPts val="500"/>
              </a:spcBef>
              <a:spcAft>
                <a:spcPts val="0"/>
              </a:spcAft>
              <a:buClr>
                <a:schemeClr val="dk2"/>
              </a:buClr>
              <a:buSzPts val="1600"/>
              <a:buFont typeface="Arial"/>
              <a:buChar char="–"/>
              <a:defRPr b="0" i="1" sz="1600" u="none" cap="none" strike="noStrike">
                <a:solidFill>
                  <a:schemeClr val="dk2"/>
                </a:solidFill>
                <a:latin typeface="Arial"/>
                <a:ea typeface="Arial"/>
                <a:cs typeface="Arial"/>
                <a:sym typeface="Arial"/>
              </a:defRPr>
            </a:lvl6pPr>
            <a:lvl7pPr indent="-317500" lvl="6" marL="3200400" marR="0" rtl="0" algn="l">
              <a:lnSpc>
                <a:spcPct val="94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94000"/>
              </a:lnSpc>
              <a:spcBef>
                <a:spcPts val="500"/>
              </a:spcBef>
              <a:spcAft>
                <a:spcPts val="0"/>
              </a:spcAft>
              <a:buClr>
                <a:schemeClr val="dk2"/>
              </a:buClr>
              <a:buSzPts val="1400"/>
              <a:buFont typeface="Arial"/>
              <a:buChar char="–"/>
              <a:defRPr b="0" i="1" sz="1400" u="none" cap="none" strike="noStrike">
                <a:solidFill>
                  <a:schemeClr val="dk2"/>
                </a:solidFill>
                <a:latin typeface="Arial"/>
                <a:ea typeface="Arial"/>
                <a:cs typeface="Arial"/>
                <a:sym typeface="Arial"/>
              </a:defRPr>
            </a:lvl8pPr>
            <a:lvl9pPr indent="-317500" lvl="8" marL="4114800" marR="0" rtl="0" algn="l">
              <a:lnSpc>
                <a:spcPct val="94000"/>
              </a:lnSpc>
              <a:spcBef>
                <a:spcPts val="500"/>
              </a:spcBef>
              <a:spcAft>
                <a:spcPts val="2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2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6"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9" name="Shape 99"/>
        <p:cNvGrpSpPr/>
        <p:nvPr/>
      </p:nvGrpSpPr>
      <p:grpSpPr>
        <a:xfrm>
          <a:off x="0" y="0"/>
          <a:ext cx="0" cy="0"/>
          <a:chOff x="0" y="0"/>
          <a:chExt cx="0" cy="0"/>
        </a:xfrm>
      </p:grpSpPr>
      <p:sp>
        <p:nvSpPr>
          <p:cNvPr id="100" name="Google Shape;100;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Arial"/>
              <a:buNone/>
              <a:defRPr b="0" i="0" sz="4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1" name="Google Shape;101;p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1pPr>
            <a:lvl2pPr indent="-355600" lvl="1" marL="914400" marR="0" rtl="0" algn="l">
              <a:lnSpc>
                <a:spcPct val="94000"/>
              </a:lnSpc>
              <a:spcBef>
                <a:spcPts val="500"/>
              </a:spcBef>
              <a:spcAft>
                <a:spcPts val="0"/>
              </a:spcAft>
              <a:buClr>
                <a:schemeClr val="lt2"/>
              </a:buClr>
              <a:buSzPts val="2000"/>
              <a:buFont typeface="Arial"/>
              <a:buChar char="–"/>
              <a:defRPr b="0" i="1" sz="2000" u="none" cap="none" strike="noStrike">
                <a:solidFill>
                  <a:schemeClr val="lt2"/>
                </a:solidFill>
                <a:latin typeface="Arial"/>
                <a:ea typeface="Arial"/>
                <a:cs typeface="Arial"/>
                <a:sym typeface="Arial"/>
              </a:defRPr>
            </a:lvl2pPr>
            <a:lvl3pPr indent="-342900" lvl="2" marL="1371600" marR="0" rtl="0" algn="l">
              <a:lnSpc>
                <a:spcPct val="94000"/>
              </a:lnSpc>
              <a:spcBef>
                <a:spcPts val="50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3pPr>
            <a:lvl4pPr indent="-342900" lvl="3" marL="1828800" marR="0" rtl="0" algn="l">
              <a:lnSpc>
                <a:spcPct val="94000"/>
              </a:lnSpc>
              <a:spcBef>
                <a:spcPts val="500"/>
              </a:spcBef>
              <a:spcAft>
                <a:spcPts val="0"/>
              </a:spcAft>
              <a:buClr>
                <a:schemeClr val="lt2"/>
              </a:buClr>
              <a:buSzPts val="1800"/>
              <a:buFont typeface="Arial"/>
              <a:buChar char="–"/>
              <a:defRPr b="0" i="1" sz="1800" u="none" cap="none" strike="noStrike">
                <a:solidFill>
                  <a:schemeClr val="lt2"/>
                </a:solidFill>
                <a:latin typeface="Arial"/>
                <a:ea typeface="Arial"/>
                <a:cs typeface="Arial"/>
                <a:sym typeface="Arial"/>
              </a:defRPr>
            </a:lvl4pPr>
            <a:lvl5pPr indent="-330200" lvl="4" marL="2286000" marR="0" rtl="0" algn="l">
              <a:lnSpc>
                <a:spcPct val="94000"/>
              </a:lnSpc>
              <a:spcBef>
                <a:spcPts val="500"/>
              </a:spcBef>
              <a:spcAft>
                <a:spcPts val="0"/>
              </a:spcAft>
              <a:buClr>
                <a:schemeClr val="lt2"/>
              </a:buClr>
              <a:buSzPts val="1600"/>
              <a:buFont typeface="Arial"/>
              <a:buChar char="■"/>
              <a:defRPr b="0" i="0" sz="1600" u="none" cap="none" strike="noStrike">
                <a:solidFill>
                  <a:schemeClr val="lt2"/>
                </a:solidFill>
                <a:latin typeface="Arial"/>
                <a:ea typeface="Arial"/>
                <a:cs typeface="Arial"/>
                <a:sym typeface="Arial"/>
              </a:defRPr>
            </a:lvl5pPr>
            <a:lvl6pPr indent="-330200" lvl="5" marL="2743200" marR="0" rtl="0" algn="l">
              <a:lnSpc>
                <a:spcPct val="94000"/>
              </a:lnSpc>
              <a:spcBef>
                <a:spcPts val="500"/>
              </a:spcBef>
              <a:spcAft>
                <a:spcPts val="0"/>
              </a:spcAft>
              <a:buClr>
                <a:schemeClr val="lt2"/>
              </a:buClr>
              <a:buSzPts val="1600"/>
              <a:buFont typeface="Arial"/>
              <a:buChar char="–"/>
              <a:defRPr b="0" i="1" sz="1600" u="none" cap="none" strike="noStrike">
                <a:solidFill>
                  <a:schemeClr val="lt2"/>
                </a:solidFill>
                <a:latin typeface="Arial"/>
                <a:ea typeface="Arial"/>
                <a:cs typeface="Arial"/>
                <a:sym typeface="Arial"/>
              </a:defRPr>
            </a:lvl6pPr>
            <a:lvl7pPr indent="-317500" lvl="6" marL="3200400" marR="0" rtl="0" algn="l">
              <a:lnSpc>
                <a:spcPct val="94000"/>
              </a:lnSpc>
              <a:spcBef>
                <a:spcPts val="5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94000"/>
              </a:lnSpc>
              <a:spcBef>
                <a:spcPts val="500"/>
              </a:spcBef>
              <a:spcAft>
                <a:spcPts val="0"/>
              </a:spcAft>
              <a:buClr>
                <a:schemeClr val="lt2"/>
              </a:buClr>
              <a:buSzPts val="1400"/>
              <a:buFont typeface="Arial"/>
              <a:buChar char="–"/>
              <a:defRPr b="0" i="1" sz="1400" u="none" cap="none" strike="noStrike">
                <a:solidFill>
                  <a:schemeClr val="lt2"/>
                </a:solidFill>
                <a:latin typeface="Arial"/>
                <a:ea typeface="Arial"/>
                <a:cs typeface="Arial"/>
                <a:sym typeface="Arial"/>
              </a:defRPr>
            </a:lvl8pPr>
            <a:lvl9pPr indent="-317500" lvl="8" marL="4114800" marR="0" rtl="0" algn="l">
              <a:lnSpc>
                <a:spcPct val="94000"/>
              </a:lnSpc>
              <a:spcBef>
                <a:spcPts val="500"/>
              </a:spcBef>
              <a:spcAft>
                <a:spcPts val="2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102" name="Google Shape;102;p2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03" name="Google Shape;103;p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04" name="Google Shape;104;p2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29"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nt-summer-academy/Curriculum-2022/wiki/Firebase-Realtime-Databa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tnt-summer-academy/Samples/tree/main/Week_3/firebas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tnt-summer-academy/Samples/tree/main/Week_3/firebas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eveloper.mozilla.org/en-US/docs/Web/JavaScript/Reference/Global_Objects/Promise" TargetMode="Externa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7.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32.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31.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firebase.google.com" TargetMode="External"/><Relationship Id="rId4" Type="http://schemas.openxmlformats.org/officeDocument/2006/relationships/image" Target="../media/image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irebase.google.com" TargetMode="External"/><Relationship Id="rId4" Type="http://schemas.openxmlformats.org/officeDocument/2006/relationships/image" Target="../media/image17.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ph type="ctrTitle"/>
          </p:nvPr>
        </p:nvSpPr>
        <p:spPr>
          <a:xfrm>
            <a:off x="1310378" y="2102479"/>
            <a:ext cx="95706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Arial"/>
              <a:buNone/>
            </a:pPr>
            <a:r>
              <a:rPr lang="en-US"/>
              <a:t>FIREBASE</a:t>
            </a:r>
            <a:endParaRPr/>
          </a:p>
          <a:p>
            <a:pPr indent="0" lvl="0" marL="0" rtl="0" algn="ctr">
              <a:lnSpc>
                <a:spcPct val="89000"/>
              </a:lnSpc>
              <a:spcBef>
                <a:spcPts val="0"/>
              </a:spcBef>
              <a:spcAft>
                <a:spcPts val="0"/>
              </a:spcAft>
              <a:buClr>
                <a:schemeClr val="dk2"/>
              </a:buClr>
              <a:buSzPts val="7200"/>
              <a:buFont typeface="Arial"/>
              <a:buNone/>
            </a:pPr>
            <a:r>
              <a:t/>
            </a:r>
            <a:endParaRPr/>
          </a:p>
        </p:txBody>
      </p:sp>
      <p:sp>
        <p:nvSpPr>
          <p:cNvPr id="118" name="Google Shape;118;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n-US" u="sng">
                <a:solidFill>
                  <a:schemeClr val="hlink"/>
                </a:solidFill>
                <a:hlinkClick r:id="rId3"/>
              </a:rPr>
              <a:t>https://github.com/tnt-summer-academy/Curriculum-2022/wiki/Firebase-Realtime-Database</a:t>
            </a:r>
            <a:r>
              <a:rPr lang="en-US"/>
              <a:t> </a:t>
            </a:r>
            <a:endParaRPr/>
          </a:p>
        </p:txBody>
      </p:sp>
      <p:sp>
        <p:nvSpPr>
          <p:cNvPr id="119" name="Google Shape;119;p1"/>
          <p:cNvSpPr txBox="1"/>
          <p:nvPr/>
        </p:nvSpPr>
        <p:spPr>
          <a:xfrm>
            <a:off x="8122920" y="6294120"/>
            <a:ext cx="33070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Created for Microsoft / TNTs</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e5237ac1c5_1_28"/>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2</a:t>
            </a:r>
            <a:br>
              <a:rPr lang="en-US"/>
            </a:br>
            <a:r>
              <a:rPr lang="en-US"/>
              <a:t>WHAT IS JSON?</a:t>
            </a:r>
            <a:endParaRPr/>
          </a:p>
        </p:txBody>
      </p:sp>
      <p:sp>
        <p:nvSpPr>
          <p:cNvPr id="186" name="Google Shape;186;ge5237ac1c5_1_28"/>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e5237ac1c5_1_33"/>
          <p:cNvSpPr txBox="1"/>
          <p:nvPr>
            <p:ph type="title"/>
          </p:nvPr>
        </p:nvSpPr>
        <p:spPr>
          <a:xfrm>
            <a:off x="1412125" y="3039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JSON Format</a:t>
            </a:r>
            <a:endParaRPr/>
          </a:p>
        </p:txBody>
      </p:sp>
      <p:sp>
        <p:nvSpPr>
          <p:cNvPr id="192" name="Google Shape;192;ge5237ac1c5_1_33"/>
          <p:cNvSpPr txBox="1"/>
          <p:nvPr>
            <p:ph idx="1" type="body"/>
          </p:nvPr>
        </p:nvSpPr>
        <p:spPr>
          <a:xfrm>
            <a:off x="1371600" y="1266675"/>
            <a:ext cx="5111700" cy="3581400"/>
          </a:xfrm>
          <a:prstGeom prst="rect">
            <a:avLst/>
          </a:prstGeom>
          <a:noFill/>
          <a:ln>
            <a:noFill/>
          </a:ln>
        </p:spPr>
        <p:txBody>
          <a:bodyPr anchorCtr="0" anchor="t" bIns="45700" lIns="91425" spcFirstLastPara="1" rIns="91425" wrap="square" tIns="45700">
            <a:noAutofit/>
          </a:bodyPr>
          <a:lstStyle/>
          <a:p>
            <a:pPr indent="-438150" lvl="0" marL="609600" rtl="0" algn="l">
              <a:lnSpc>
                <a:spcPct val="115000"/>
              </a:lnSpc>
              <a:spcBef>
                <a:spcPts val="1000"/>
              </a:spcBef>
              <a:spcAft>
                <a:spcPts val="0"/>
              </a:spcAft>
              <a:buSzPts val="2100"/>
              <a:buChar char="■"/>
            </a:pPr>
            <a:r>
              <a:rPr lang="en-US" sz="2100"/>
              <a:t>JavaScript Object Notation</a:t>
            </a:r>
            <a:endParaRPr sz="2100"/>
          </a:p>
          <a:p>
            <a:pPr indent="-438150" lvl="0" marL="609600" rtl="0" algn="l">
              <a:lnSpc>
                <a:spcPct val="115000"/>
              </a:lnSpc>
              <a:spcBef>
                <a:spcPts val="1000"/>
              </a:spcBef>
              <a:spcAft>
                <a:spcPts val="0"/>
              </a:spcAft>
              <a:buSzPts val="2100"/>
              <a:buChar char="■"/>
            </a:pPr>
            <a:r>
              <a:rPr lang="en-US" sz="2100"/>
              <a:t>Unlike a SQL database, there are no tables or records in Firebase</a:t>
            </a:r>
            <a:endParaRPr sz="2100"/>
          </a:p>
          <a:p>
            <a:pPr indent="-438150" lvl="0" marL="609600" rtl="0" algn="l">
              <a:lnSpc>
                <a:spcPct val="115000"/>
              </a:lnSpc>
              <a:spcBef>
                <a:spcPts val="0"/>
              </a:spcBef>
              <a:spcAft>
                <a:spcPts val="0"/>
              </a:spcAft>
              <a:buSzPts val="2100"/>
              <a:buChar char="■"/>
            </a:pPr>
            <a:r>
              <a:rPr lang="en-US" sz="2100"/>
              <a:t>All Firebase Realtime Database data is stored as JSON objects</a:t>
            </a:r>
            <a:endParaRPr sz="2100"/>
          </a:p>
          <a:p>
            <a:pPr indent="-438150" lvl="0" marL="609600" rtl="0" algn="l">
              <a:lnSpc>
                <a:spcPct val="115000"/>
              </a:lnSpc>
              <a:spcBef>
                <a:spcPts val="0"/>
              </a:spcBef>
              <a:spcAft>
                <a:spcPts val="0"/>
              </a:spcAft>
              <a:buSzPts val="2100"/>
              <a:buChar char="■"/>
            </a:pPr>
            <a:r>
              <a:rPr lang="en-US" sz="2100"/>
              <a:t>They are text files based on key-value pairs (trees)</a:t>
            </a:r>
            <a:endParaRPr sz="2100"/>
          </a:p>
          <a:p>
            <a:pPr indent="-438150" lvl="0" marL="609600" rtl="0" algn="l">
              <a:lnSpc>
                <a:spcPct val="115000"/>
              </a:lnSpc>
              <a:spcBef>
                <a:spcPts val="0"/>
              </a:spcBef>
              <a:spcAft>
                <a:spcPts val="0"/>
              </a:spcAft>
              <a:buSzPts val="2100"/>
              <a:buChar char="■"/>
            </a:pPr>
            <a:r>
              <a:rPr lang="en-US" sz="2100"/>
              <a:t>When you add data to the JSON tree, it becomes a node in the existing JSON structure with an associated key</a:t>
            </a:r>
            <a:endParaRPr sz="2100"/>
          </a:p>
          <a:p>
            <a:pPr indent="-438150" lvl="0" marL="609600" rtl="0" algn="l">
              <a:lnSpc>
                <a:spcPct val="115000"/>
              </a:lnSpc>
              <a:spcBef>
                <a:spcPts val="0"/>
              </a:spcBef>
              <a:spcAft>
                <a:spcPts val="0"/>
              </a:spcAft>
              <a:buSzPts val="2100"/>
              <a:buChar char="■"/>
            </a:pPr>
            <a:r>
              <a:rPr lang="en-US" sz="2100"/>
              <a:t>You are not limited in what you can add in the file. It is extensible!</a:t>
            </a:r>
            <a:endParaRPr sz="2100"/>
          </a:p>
        </p:txBody>
      </p:sp>
      <p:sp>
        <p:nvSpPr>
          <p:cNvPr id="193" name="Google Shape;193;ge5237ac1c5_1_33"/>
          <p:cNvSpPr txBox="1"/>
          <p:nvPr>
            <p:ph idx="1" type="body"/>
          </p:nvPr>
        </p:nvSpPr>
        <p:spPr>
          <a:xfrm>
            <a:off x="6622375" y="1986425"/>
            <a:ext cx="5569500" cy="4602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rPr lang="en-US" sz="2100"/>
              <a:t>{"employees":[</a:t>
            </a:r>
            <a:endParaRPr sz="2100"/>
          </a:p>
          <a:p>
            <a:pPr indent="0" lvl="0" marL="0" rtl="0" algn="l">
              <a:lnSpc>
                <a:spcPct val="94000"/>
              </a:lnSpc>
              <a:spcBef>
                <a:spcPts val="1000"/>
              </a:spcBef>
              <a:spcAft>
                <a:spcPts val="0"/>
              </a:spcAft>
              <a:buSzPts val="1800"/>
              <a:buNone/>
            </a:pPr>
            <a:r>
              <a:rPr lang="en-US" sz="2100"/>
              <a:t>  { "firstName":"John", "lastName":"Doe" },</a:t>
            </a:r>
            <a:endParaRPr sz="2100"/>
          </a:p>
          <a:p>
            <a:pPr indent="0" lvl="0" marL="0" rtl="0" algn="l">
              <a:lnSpc>
                <a:spcPct val="94000"/>
              </a:lnSpc>
              <a:spcBef>
                <a:spcPts val="1000"/>
              </a:spcBef>
              <a:spcAft>
                <a:spcPts val="0"/>
              </a:spcAft>
              <a:buSzPts val="1800"/>
              <a:buNone/>
            </a:pPr>
            <a:r>
              <a:rPr lang="en-US" sz="2100"/>
              <a:t>  { "firstName":"Anna", "lastName":"Smith" },</a:t>
            </a:r>
            <a:endParaRPr sz="2100"/>
          </a:p>
          <a:p>
            <a:pPr indent="0" lvl="0" marL="0" rtl="0" algn="l">
              <a:lnSpc>
                <a:spcPct val="94000"/>
              </a:lnSpc>
              <a:spcBef>
                <a:spcPts val="1000"/>
              </a:spcBef>
              <a:spcAft>
                <a:spcPts val="0"/>
              </a:spcAft>
              <a:buSzPts val="1800"/>
              <a:buNone/>
            </a:pPr>
            <a:r>
              <a:rPr lang="en-US" sz="2100"/>
              <a:t>  { "firstName":"Peter", "lastName":"Jones" },</a:t>
            </a:r>
            <a:endParaRPr sz="2100"/>
          </a:p>
          <a:p>
            <a:pPr indent="0" lvl="0" marL="0" rtl="0" algn="l">
              <a:lnSpc>
                <a:spcPct val="94000"/>
              </a:lnSpc>
              <a:spcBef>
                <a:spcPts val="1000"/>
              </a:spcBef>
              <a:spcAft>
                <a:spcPts val="0"/>
              </a:spcAft>
              <a:buClr>
                <a:schemeClr val="dk1"/>
              </a:buClr>
              <a:buSzPts val="1100"/>
              <a:buFont typeface="Arial"/>
              <a:buNone/>
            </a:pPr>
            <a:r>
              <a:rPr lang="en-US" sz="2100"/>
              <a:t>  { "firstName":"Aya", "lastName":"Jones" }</a:t>
            </a:r>
            <a:endParaRPr sz="2100"/>
          </a:p>
          <a:p>
            <a:pPr indent="0" lvl="0" marL="0" rtl="0" algn="l">
              <a:lnSpc>
                <a:spcPct val="94000"/>
              </a:lnSpc>
              <a:spcBef>
                <a:spcPts val="1000"/>
              </a:spcBef>
              <a:spcAft>
                <a:spcPts val="0"/>
              </a:spcAft>
              <a:buSzPts val="1800"/>
              <a:buNone/>
            </a:pPr>
            <a:r>
              <a:rPr lang="en-US" sz="2100"/>
              <a:t>]}</a:t>
            </a:r>
            <a:endParaRPr sz="2100"/>
          </a:p>
          <a:p>
            <a:pPr indent="0" lvl="0" marL="0" rtl="0" algn="l">
              <a:lnSpc>
                <a:spcPct val="94000"/>
              </a:lnSpc>
              <a:spcBef>
                <a:spcPts val="1000"/>
              </a:spcBef>
              <a:spcAft>
                <a:spcPts val="0"/>
              </a:spcAft>
              <a:buSzPts val="1800"/>
              <a:buNone/>
            </a:pPr>
            <a:r>
              <a:t/>
            </a:r>
            <a:endParaRPr sz="2100"/>
          </a:p>
          <a:p>
            <a:pPr indent="0" lvl="0" marL="0" rtl="0" algn="l">
              <a:lnSpc>
                <a:spcPct val="94000"/>
              </a:lnSpc>
              <a:spcBef>
                <a:spcPts val="1000"/>
              </a:spcBef>
              <a:spcAft>
                <a:spcPts val="0"/>
              </a:spcAft>
              <a:buSzPts val="1800"/>
              <a:buNone/>
            </a:pPr>
            <a:r>
              <a:t/>
            </a:r>
            <a:endParaRPr sz="2100">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e5237ac1c5_1_4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JSON format</a:t>
            </a:r>
            <a:endParaRPr/>
          </a:p>
        </p:txBody>
      </p:sp>
      <p:sp>
        <p:nvSpPr>
          <p:cNvPr id="199" name="Google Shape;199;ge5237ac1c5_1_40"/>
          <p:cNvSpPr txBox="1"/>
          <p:nvPr>
            <p:ph idx="1" type="body"/>
          </p:nvPr>
        </p:nvSpPr>
        <p:spPr>
          <a:xfrm>
            <a:off x="6031150" y="2286000"/>
            <a:ext cx="59340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rPr lang="en-US" sz="2100"/>
              <a:t>{"employees":[</a:t>
            </a:r>
            <a:endParaRPr sz="2100"/>
          </a:p>
          <a:p>
            <a:pPr indent="0" lvl="0" marL="0" rtl="0" algn="l">
              <a:lnSpc>
                <a:spcPct val="94000"/>
              </a:lnSpc>
              <a:spcBef>
                <a:spcPts val="1000"/>
              </a:spcBef>
              <a:spcAft>
                <a:spcPts val="0"/>
              </a:spcAft>
              <a:buSzPts val="1800"/>
              <a:buNone/>
            </a:pPr>
            <a:r>
              <a:rPr lang="en-US" sz="2100"/>
              <a:t>  { "firstName":"John", "lastName":"Doe" },</a:t>
            </a:r>
            <a:endParaRPr sz="2100"/>
          </a:p>
          <a:p>
            <a:pPr indent="0" lvl="0" marL="0" rtl="0" algn="l">
              <a:lnSpc>
                <a:spcPct val="94000"/>
              </a:lnSpc>
              <a:spcBef>
                <a:spcPts val="1000"/>
              </a:spcBef>
              <a:spcAft>
                <a:spcPts val="0"/>
              </a:spcAft>
              <a:buSzPts val="1800"/>
              <a:buNone/>
            </a:pPr>
            <a:r>
              <a:rPr lang="en-US" sz="2100"/>
              <a:t>  { "firstName":"Anna", "lastName":"Smith" },</a:t>
            </a:r>
            <a:endParaRPr sz="2100"/>
          </a:p>
          <a:p>
            <a:pPr indent="0" lvl="0" marL="0" rtl="0" algn="l">
              <a:lnSpc>
                <a:spcPct val="94000"/>
              </a:lnSpc>
              <a:spcBef>
                <a:spcPts val="1000"/>
              </a:spcBef>
              <a:spcAft>
                <a:spcPts val="0"/>
              </a:spcAft>
              <a:buSzPts val="1800"/>
              <a:buNone/>
            </a:pPr>
            <a:r>
              <a:rPr lang="en-US" sz="2100"/>
              <a:t>  { "firstName":"Peter", "lastName":"Jones" }</a:t>
            </a:r>
            <a:endParaRPr sz="2100"/>
          </a:p>
          <a:p>
            <a:pPr indent="0" lvl="0" marL="0" rtl="0" algn="l">
              <a:lnSpc>
                <a:spcPct val="94000"/>
              </a:lnSpc>
              <a:spcBef>
                <a:spcPts val="1000"/>
              </a:spcBef>
              <a:spcAft>
                <a:spcPts val="0"/>
              </a:spcAft>
              <a:buSzPts val="1800"/>
              <a:buNone/>
            </a:pPr>
            <a:r>
              <a:rPr lang="en-US" sz="2100"/>
              <a:t>]}</a:t>
            </a:r>
            <a:endParaRPr sz="2100"/>
          </a:p>
          <a:p>
            <a:pPr indent="0" lvl="0" marL="0" rtl="0" algn="l">
              <a:lnSpc>
                <a:spcPct val="94000"/>
              </a:lnSpc>
              <a:spcBef>
                <a:spcPts val="1000"/>
              </a:spcBef>
              <a:spcAft>
                <a:spcPts val="0"/>
              </a:spcAft>
              <a:buSzPts val="1800"/>
              <a:buNone/>
            </a:pPr>
            <a:r>
              <a:t/>
            </a:r>
            <a:endParaRPr sz="2100"/>
          </a:p>
          <a:p>
            <a:pPr indent="0" lvl="0" marL="0" rtl="0" algn="l">
              <a:lnSpc>
                <a:spcPct val="94000"/>
              </a:lnSpc>
              <a:spcBef>
                <a:spcPts val="1000"/>
              </a:spcBef>
              <a:spcAft>
                <a:spcPts val="0"/>
              </a:spcAft>
              <a:buSzPts val="1800"/>
              <a:buNone/>
            </a:pPr>
            <a:r>
              <a:t/>
            </a:r>
            <a:endParaRPr sz="2100">
              <a:solidFill>
                <a:srgbClr val="000000"/>
              </a:solidFill>
              <a:highlight>
                <a:srgbClr val="FFFFFF"/>
              </a:highlight>
            </a:endParaRPr>
          </a:p>
        </p:txBody>
      </p:sp>
      <p:pic>
        <p:nvPicPr>
          <p:cNvPr id="200" name="Google Shape;200;ge5237ac1c5_1_40"/>
          <p:cNvPicPr preferRelativeResize="0"/>
          <p:nvPr/>
        </p:nvPicPr>
        <p:blipFill rotWithShape="1">
          <a:blip r:embed="rId3">
            <a:alphaModFix/>
          </a:blip>
          <a:srcRect b="0" l="0" r="0" t="0"/>
          <a:stretch/>
        </p:blipFill>
        <p:spPr>
          <a:xfrm>
            <a:off x="1320083" y="1794367"/>
            <a:ext cx="4089400" cy="4356100"/>
          </a:xfrm>
          <a:prstGeom prst="rect">
            <a:avLst/>
          </a:prstGeom>
          <a:noFill/>
          <a:ln cap="flat" cmpd="sng" w="9525">
            <a:solidFill>
              <a:srgbClr val="A31515"/>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e5237ac1c5_1_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JSON format</a:t>
            </a:r>
            <a:endParaRPr/>
          </a:p>
        </p:txBody>
      </p:sp>
      <p:sp>
        <p:nvSpPr>
          <p:cNvPr id="206" name="Google Shape;206;ge5237ac1c5_1_47"/>
          <p:cNvSpPr txBox="1"/>
          <p:nvPr>
            <p:ph idx="1" type="body"/>
          </p:nvPr>
        </p:nvSpPr>
        <p:spPr>
          <a:xfrm>
            <a:off x="6926100" y="2042800"/>
            <a:ext cx="3956700" cy="3581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688"/>
              <a:buNone/>
            </a:pPr>
            <a:r>
              <a:rPr lang="en-US" sz="2012">
                <a:solidFill>
                  <a:srgbClr val="980000"/>
                </a:solidFill>
              </a:rPr>
              <a:t>Export the JSON file from the data you entered</a:t>
            </a:r>
            <a:endParaRPr sz="2012">
              <a:solidFill>
                <a:srgbClr val="980000"/>
              </a:solidFill>
            </a:endParaRPr>
          </a:p>
          <a:p>
            <a:pPr indent="0" lvl="0" marL="0" rtl="0" algn="l">
              <a:lnSpc>
                <a:spcPct val="74000"/>
              </a:lnSpc>
              <a:spcBef>
                <a:spcPts val="1000"/>
              </a:spcBef>
              <a:spcAft>
                <a:spcPts val="0"/>
              </a:spcAft>
              <a:buSzPts val="688"/>
              <a:buNone/>
            </a:pPr>
            <a:r>
              <a:t/>
            </a:r>
            <a:endParaRPr sz="2012"/>
          </a:p>
          <a:p>
            <a:pPr indent="0" lvl="0" marL="0" rtl="0" algn="l">
              <a:lnSpc>
                <a:spcPct val="74000"/>
              </a:lnSpc>
              <a:spcBef>
                <a:spcPts val="1000"/>
              </a:spcBef>
              <a:spcAft>
                <a:spcPts val="0"/>
              </a:spcAft>
              <a:buSzPts val="688"/>
              <a:buNone/>
            </a:pPr>
            <a:r>
              <a:rPr lang="en-US" sz="2012"/>
              <a:t>[ null, {</a:t>
            </a:r>
            <a:endParaRPr sz="2012"/>
          </a:p>
          <a:p>
            <a:pPr indent="0" lvl="0" marL="0" rtl="0" algn="l">
              <a:lnSpc>
                <a:spcPct val="74000"/>
              </a:lnSpc>
              <a:spcBef>
                <a:spcPts val="1000"/>
              </a:spcBef>
              <a:spcAft>
                <a:spcPts val="0"/>
              </a:spcAft>
              <a:buSzPts val="688"/>
              <a:buNone/>
            </a:pPr>
            <a:r>
              <a:rPr lang="en-US" sz="2012"/>
              <a:t>  "email" : "user1@gmail.com",</a:t>
            </a:r>
            <a:endParaRPr sz="2012"/>
          </a:p>
          <a:p>
            <a:pPr indent="0" lvl="0" marL="0" rtl="0" algn="l">
              <a:lnSpc>
                <a:spcPct val="74000"/>
              </a:lnSpc>
              <a:spcBef>
                <a:spcPts val="1000"/>
              </a:spcBef>
              <a:spcAft>
                <a:spcPts val="0"/>
              </a:spcAft>
              <a:buSzPts val="688"/>
              <a:buNone/>
            </a:pPr>
            <a:r>
              <a:rPr lang="en-US" sz="2012"/>
              <a:t>  "profile_picture" : "imageurl1",</a:t>
            </a:r>
            <a:endParaRPr sz="2012"/>
          </a:p>
          <a:p>
            <a:pPr indent="0" lvl="0" marL="0" rtl="0" algn="l">
              <a:lnSpc>
                <a:spcPct val="74000"/>
              </a:lnSpc>
              <a:spcBef>
                <a:spcPts val="1000"/>
              </a:spcBef>
              <a:spcAft>
                <a:spcPts val="0"/>
              </a:spcAft>
              <a:buSzPts val="688"/>
              <a:buNone/>
            </a:pPr>
            <a:r>
              <a:rPr lang="en-US" sz="2012"/>
              <a:t>  "username" : "user1"</a:t>
            </a:r>
            <a:endParaRPr sz="2012"/>
          </a:p>
          <a:p>
            <a:pPr indent="0" lvl="0" marL="0" rtl="0" algn="l">
              <a:lnSpc>
                <a:spcPct val="74000"/>
              </a:lnSpc>
              <a:spcBef>
                <a:spcPts val="1000"/>
              </a:spcBef>
              <a:spcAft>
                <a:spcPts val="0"/>
              </a:spcAft>
              <a:buSzPts val="688"/>
              <a:buNone/>
            </a:pPr>
            <a:r>
              <a:rPr lang="en-US" sz="2012"/>
              <a:t>}, {</a:t>
            </a:r>
            <a:endParaRPr sz="2012"/>
          </a:p>
          <a:p>
            <a:pPr indent="0" lvl="0" marL="0" rtl="0" algn="l">
              <a:lnSpc>
                <a:spcPct val="74000"/>
              </a:lnSpc>
              <a:spcBef>
                <a:spcPts val="1000"/>
              </a:spcBef>
              <a:spcAft>
                <a:spcPts val="0"/>
              </a:spcAft>
              <a:buSzPts val="688"/>
              <a:buNone/>
            </a:pPr>
            <a:r>
              <a:rPr lang="en-US" sz="2012"/>
              <a:t>  "email" : "user2@gmail.com",</a:t>
            </a:r>
            <a:endParaRPr sz="2012"/>
          </a:p>
          <a:p>
            <a:pPr indent="0" lvl="0" marL="0" rtl="0" algn="l">
              <a:lnSpc>
                <a:spcPct val="74000"/>
              </a:lnSpc>
              <a:spcBef>
                <a:spcPts val="1000"/>
              </a:spcBef>
              <a:spcAft>
                <a:spcPts val="0"/>
              </a:spcAft>
              <a:buSzPts val="688"/>
              <a:buNone/>
            </a:pPr>
            <a:r>
              <a:rPr lang="en-US" sz="2012"/>
              <a:t>  "profile_picture" : "imageurl2",</a:t>
            </a:r>
            <a:endParaRPr sz="2012"/>
          </a:p>
          <a:p>
            <a:pPr indent="0" lvl="0" marL="0" rtl="0" algn="l">
              <a:lnSpc>
                <a:spcPct val="74000"/>
              </a:lnSpc>
              <a:spcBef>
                <a:spcPts val="1000"/>
              </a:spcBef>
              <a:spcAft>
                <a:spcPts val="0"/>
              </a:spcAft>
              <a:buSzPts val="688"/>
              <a:buNone/>
            </a:pPr>
            <a:r>
              <a:rPr lang="en-US" sz="2012"/>
              <a:t>  "username" : "user2"</a:t>
            </a:r>
            <a:endParaRPr sz="2012"/>
          </a:p>
          <a:p>
            <a:pPr indent="0" lvl="0" marL="0" rtl="0" algn="l">
              <a:lnSpc>
                <a:spcPct val="74000"/>
              </a:lnSpc>
              <a:spcBef>
                <a:spcPts val="1000"/>
              </a:spcBef>
              <a:spcAft>
                <a:spcPts val="0"/>
              </a:spcAft>
              <a:buSzPts val="688"/>
              <a:buNone/>
            </a:pPr>
            <a:r>
              <a:rPr lang="en-US" sz="2012"/>
              <a:t>} ]</a:t>
            </a:r>
            <a:endParaRPr sz="2012"/>
          </a:p>
          <a:p>
            <a:pPr indent="0" lvl="0" marL="0" rtl="0" algn="l">
              <a:lnSpc>
                <a:spcPct val="74000"/>
              </a:lnSpc>
              <a:spcBef>
                <a:spcPts val="1000"/>
              </a:spcBef>
              <a:spcAft>
                <a:spcPts val="0"/>
              </a:spcAft>
              <a:buSzPts val="688"/>
              <a:buNone/>
            </a:pPr>
            <a:r>
              <a:t/>
            </a:r>
            <a:endParaRPr sz="2012"/>
          </a:p>
          <a:p>
            <a:pPr indent="0" lvl="0" marL="0" rtl="0" algn="l">
              <a:lnSpc>
                <a:spcPct val="74000"/>
              </a:lnSpc>
              <a:spcBef>
                <a:spcPts val="1000"/>
              </a:spcBef>
              <a:spcAft>
                <a:spcPts val="0"/>
              </a:spcAft>
              <a:buSzPts val="688"/>
              <a:buNone/>
            </a:pPr>
            <a:r>
              <a:t/>
            </a:r>
            <a:endParaRPr sz="2012"/>
          </a:p>
          <a:p>
            <a:pPr indent="0" lvl="0" marL="0" rtl="0" algn="l">
              <a:lnSpc>
                <a:spcPct val="74000"/>
              </a:lnSpc>
              <a:spcBef>
                <a:spcPts val="1000"/>
              </a:spcBef>
              <a:spcAft>
                <a:spcPts val="0"/>
              </a:spcAft>
              <a:buSzPts val="688"/>
              <a:buNone/>
            </a:pPr>
            <a:r>
              <a:t/>
            </a:r>
            <a:endParaRPr sz="2012"/>
          </a:p>
          <a:p>
            <a:pPr indent="0" lvl="0" marL="0" rtl="0" algn="l">
              <a:lnSpc>
                <a:spcPct val="74000"/>
              </a:lnSpc>
              <a:spcBef>
                <a:spcPts val="1000"/>
              </a:spcBef>
              <a:spcAft>
                <a:spcPts val="0"/>
              </a:spcAft>
              <a:buSzPts val="688"/>
              <a:buNone/>
            </a:pPr>
            <a:r>
              <a:t/>
            </a:r>
            <a:endParaRPr sz="2012"/>
          </a:p>
        </p:txBody>
      </p:sp>
      <p:pic>
        <p:nvPicPr>
          <p:cNvPr id="207" name="Google Shape;207;ge5237ac1c5_1_47"/>
          <p:cNvPicPr preferRelativeResize="0"/>
          <p:nvPr/>
        </p:nvPicPr>
        <p:blipFill rotWithShape="1">
          <a:blip r:embed="rId3">
            <a:alphaModFix/>
          </a:blip>
          <a:srcRect b="0" l="0" r="0" t="0"/>
          <a:stretch/>
        </p:blipFill>
        <p:spPr>
          <a:xfrm>
            <a:off x="1371600" y="2042800"/>
            <a:ext cx="4908875" cy="4705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3d95feba32_0_11"/>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4" name="Google Shape;214;g13d95feba32_0_11"/>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15" name="Google Shape;215;g13d95feba32_0_11"/>
          <p:cNvPicPr preferRelativeResize="0"/>
          <p:nvPr/>
        </p:nvPicPr>
        <p:blipFill>
          <a:blip r:embed="rId3">
            <a:alphaModFix/>
          </a:blip>
          <a:stretch>
            <a:fillRect/>
          </a:stretch>
        </p:blipFill>
        <p:spPr>
          <a:xfrm>
            <a:off x="1371603" y="0"/>
            <a:ext cx="5921445" cy="6858000"/>
          </a:xfrm>
          <a:prstGeom prst="rect">
            <a:avLst/>
          </a:prstGeom>
          <a:noFill/>
          <a:ln>
            <a:noFill/>
          </a:ln>
        </p:spPr>
      </p:pic>
      <p:sp>
        <p:nvSpPr>
          <p:cNvPr id="216" name="Google Shape;216;g13d95feba32_0_11"/>
          <p:cNvSpPr/>
          <p:nvPr/>
        </p:nvSpPr>
        <p:spPr>
          <a:xfrm>
            <a:off x="661475" y="2616725"/>
            <a:ext cx="6089400" cy="3327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5237ac1c5_1_117"/>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3</a:t>
            </a:r>
            <a:br>
              <a:rPr lang="en-US"/>
            </a:br>
            <a:r>
              <a:rPr lang="en-US"/>
              <a:t>WHAT DATA TO PUT IN A DATABASE?</a:t>
            </a:r>
            <a:endParaRPr/>
          </a:p>
        </p:txBody>
      </p:sp>
      <p:sp>
        <p:nvSpPr>
          <p:cNvPr id="222" name="Google Shape;222;ge5237ac1c5_1_117"/>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e51eb637df_0_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What data to put in a database?</a:t>
            </a:r>
            <a:endParaRPr/>
          </a:p>
        </p:txBody>
      </p:sp>
      <p:sp>
        <p:nvSpPr>
          <p:cNvPr id="229" name="Google Shape;229;ge51eb637df_0_8"/>
          <p:cNvSpPr txBox="1"/>
          <p:nvPr>
            <p:ph idx="1" type="body"/>
          </p:nvPr>
        </p:nvSpPr>
        <p:spPr>
          <a:xfrm>
            <a:off x="1371600" y="2286000"/>
            <a:ext cx="9601200" cy="44403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Clr>
                <a:schemeClr val="dk1"/>
              </a:buClr>
              <a:buSzPts val="2100"/>
              <a:buChar char="■"/>
            </a:pPr>
            <a:r>
              <a:rPr lang="en-US" sz="2100">
                <a:solidFill>
                  <a:srgbClr val="24292E"/>
                </a:solidFill>
              </a:rPr>
              <a:t>You would only store data that you want to save across runs of your program. </a:t>
            </a:r>
            <a:endParaRPr sz="2100">
              <a:solidFill>
                <a:srgbClr val="24292E"/>
              </a:solidFill>
            </a:endParaRPr>
          </a:p>
          <a:p>
            <a:pPr indent="-361950" lvl="1" marL="914400" rtl="0" algn="l">
              <a:lnSpc>
                <a:spcPct val="115000"/>
              </a:lnSpc>
              <a:spcBef>
                <a:spcPts val="0"/>
              </a:spcBef>
              <a:spcAft>
                <a:spcPts val="0"/>
              </a:spcAft>
              <a:buClr>
                <a:schemeClr val="dk1"/>
              </a:buClr>
              <a:buSzPts val="2100"/>
              <a:buChar char="–"/>
            </a:pPr>
            <a:r>
              <a:rPr lang="en-US" sz="2100">
                <a:solidFill>
                  <a:srgbClr val="24292E"/>
                </a:solidFill>
              </a:rPr>
              <a:t>User account information (so the next time the user logins in you'll have their name, email, etc, available)</a:t>
            </a:r>
            <a:endParaRPr sz="2100">
              <a:solidFill>
                <a:srgbClr val="24292E"/>
              </a:solidFill>
            </a:endParaRPr>
          </a:p>
          <a:p>
            <a:pPr indent="-361950" lvl="1" marL="914400" rtl="0" algn="l">
              <a:lnSpc>
                <a:spcPct val="115000"/>
              </a:lnSpc>
              <a:spcBef>
                <a:spcPts val="0"/>
              </a:spcBef>
              <a:spcAft>
                <a:spcPts val="0"/>
              </a:spcAft>
              <a:buClr>
                <a:schemeClr val="dk1"/>
              </a:buClr>
              <a:buSzPts val="2100"/>
              <a:buChar char="–"/>
            </a:pPr>
            <a:r>
              <a:rPr lang="en-US" sz="2100">
                <a:solidFill>
                  <a:srgbClr val="24292E"/>
                </a:solidFill>
              </a:rPr>
              <a:t>Items for sale in a store</a:t>
            </a:r>
            <a:endParaRPr sz="2100">
              <a:solidFill>
                <a:srgbClr val="24292E"/>
              </a:solidFill>
            </a:endParaRPr>
          </a:p>
          <a:p>
            <a:pPr indent="-361950" lvl="0" marL="457200" rtl="0" algn="l">
              <a:lnSpc>
                <a:spcPct val="115000"/>
              </a:lnSpc>
              <a:spcBef>
                <a:spcPts val="1200"/>
              </a:spcBef>
              <a:spcAft>
                <a:spcPts val="0"/>
              </a:spcAft>
              <a:buClr>
                <a:schemeClr val="dk1"/>
              </a:buClr>
              <a:buSzPts val="2100"/>
              <a:buChar char="■"/>
            </a:pPr>
            <a:r>
              <a:rPr lang="en-US" sz="2100">
                <a:solidFill>
                  <a:srgbClr val="24292E"/>
                </a:solidFill>
              </a:rPr>
              <a:t>For AppPrototype, it might make sense to just put all of this.state into the database. </a:t>
            </a:r>
            <a:endParaRPr sz="2100">
              <a:solidFill>
                <a:srgbClr val="24292E"/>
              </a:solidFill>
            </a:endParaRPr>
          </a:p>
          <a:p>
            <a:pPr indent="-361950" lvl="1" marL="914400" rtl="0" algn="l">
              <a:lnSpc>
                <a:spcPct val="115000"/>
              </a:lnSpc>
              <a:spcBef>
                <a:spcPts val="1200"/>
              </a:spcBef>
              <a:spcAft>
                <a:spcPts val="0"/>
              </a:spcAft>
              <a:buClr>
                <a:schemeClr val="dk1"/>
              </a:buClr>
              <a:buSzPts val="2100"/>
              <a:buChar char="–"/>
            </a:pPr>
            <a:r>
              <a:rPr lang="en-US" sz="2100">
                <a:solidFill>
                  <a:srgbClr val="24292E"/>
                </a:solidFill>
              </a:rPr>
              <a:t>It's not really ideal, but would mean that when you close the browser's window for your app, it'll have everything saved and you can pick up where you left off next time.</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e5237ac1c5_1_15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4</a:t>
            </a:r>
            <a:br>
              <a:rPr lang="en-US"/>
            </a:br>
            <a:r>
              <a:rPr lang="en-US"/>
              <a:t>WHAT WILL WE BUILD TODAY?</a:t>
            </a:r>
            <a:endParaRPr/>
          </a:p>
        </p:txBody>
      </p:sp>
      <p:sp>
        <p:nvSpPr>
          <p:cNvPr id="235" name="Google Shape;235;ge5237ac1c5_1_15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FF"/>
        </a:solidFill>
      </p:bgPr>
    </p:bg>
    <p:spTree>
      <p:nvGrpSpPr>
        <p:cNvPr id="240" name="Shape 240"/>
        <p:cNvGrpSpPr/>
        <p:nvPr/>
      </p:nvGrpSpPr>
      <p:grpSpPr>
        <a:xfrm>
          <a:off x="0" y="0"/>
          <a:ext cx="0" cy="0"/>
          <a:chOff x="0" y="0"/>
          <a:chExt cx="0" cy="0"/>
        </a:xfrm>
      </p:grpSpPr>
      <p:sp>
        <p:nvSpPr>
          <p:cNvPr id="241" name="Google Shape;241;ge5237ac1c5_1_13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Get the sample code</a:t>
            </a:r>
            <a:endParaRPr/>
          </a:p>
        </p:txBody>
      </p:sp>
      <p:sp>
        <p:nvSpPr>
          <p:cNvPr id="242" name="Google Shape;242;ge5237ac1c5_1_13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rPr lang="en-US" sz="2000" u="sng">
                <a:solidFill>
                  <a:schemeClr val="hlink"/>
                </a:solidFill>
                <a:hlinkClick r:id="rId3"/>
              </a:rPr>
              <a:t>https://github.com/tnt-summer-academy/Samples/tree/main/Week_3/firebase</a:t>
            </a:r>
            <a:r>
              <a:rPr lang="en-US" sz="2000">
                <a:solidFill>
                  <a:schemeClr val="lt1"/>
                </a:solidFill>
              </a:rPr>
              <a:t> </a:t>
            </a:r>
            <a:endParaRPr sz="2000">
              <a:solidFill>
                <a:schemeClr val="lt1"/>
              </a:solidFill>
            </a:endParaRPr>
          </a:p>
          <a:p>
            <a:pPr indent="0" lvl="0" marL="0" rtl="0" algn="r">
              <a:lnSpc>
                <a:spcPct val="112000"/>
              </a:lnSpc>
              <a:spcBef>
                <a:spcPts val="0"/>
              </a:spcBef>
              <a:spcAft>
                <a:spcPts val="0"/>
              </a:spcAft>
              <a:buSzPts val="2400"/>
              <a:buNone/>
            </a:pPr>
            <a:r>
              <a:rPr lang="en-US" sz="2000">
                <a:solidFill>
                  <a:schemeClr val="lt1"/>
                </a:solidFill>
              </a:rPr>
              <a:t>npm install</a:t>
            </a:r>
            <a:endParaRPr sz="2000">
              <a:solidFill>
                <a:schemeClr val="lt1"/>
              </a:solidFill>
            </a:endParaRPr>
          </a:p>
          <a:p>
            <a:pPr indent="0" lvl="0" marL="0" rtl="0" algn="r">
              <a:lnSpc>
                <a:spcPct val="112000"/>
              </a:lnSpc>
              <a:spcBef>
                <a:spcPts val="0"/>
              </a:spcBef>
              <a:spcAft>
                <a:spcPts val="0"/>
              </a:spcAft>
              <a:buSzPts val="2400"/>
              <a:buNone/>
            </a:pPr>
            <a:r>
              <a:rPr lang="en-US" sz="2000">
                <a:solidFill>
                  <a:schemeClr val="lt1"/>
                </a:solidFill>
              </a:rPr>
              <a:t>npm install firebase</a:t>
            </a:r>
            <a:endParaRPr sz="20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ge5237ac1c5_1_144"/>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t/>
            </a:r>
            <a:endParaRPr/>
          </a:p>
        </p:txBody>
      </p:sp>
      <p:sp>
        <p:nvSpPr>
          <p:cNvPr id="249" name="Google Shape;249;ge5237ac1c5_1_144"/>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pic>
        <p:nvPicPr>
          <p:cNvPr id="250" name="Google Shape;250;ge5237ac1c5_1_144"/>
          <p:cNvPicPr preferRelativeResize="0"/>
          <p:nvPr/>
        </p:nvPicPr>
        <p:blipFill rotWithShape="1">
          <a:blip r:embed="rId3">
            <a:alphaModFix/>
          </a:blip>
          <a:srcRect b="0" l="0" r="0" t="0"/>
          <a:stretch/>
        </p:blipFill>
        <p:spPr>
          <a:xfrm>
            <a:off x="2089668" y="0"/>
            <a:ext cx="8012664" cy="6858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FF"/>
        </a:solidFill>
      </p:bgPr>
    </p:bg>
    <p:spTree>
      <p:nvGrpSpPr>
        <p:cNvPr id="124" name="Shape 124"/>
        <p:cNvGrpSpPr/>
        <p:nvPr/>
      </p:nvGrpSpPr>
      <p:grpSpPr>
        <a:xfrm>
          <a:off x="0" y="0"/>
          <a:ext cx="0" cy="0"/>
          <a:chOff x="0" y="0"/>
          <a:chExt cx="0" cy="0"/>
        </a:xfrm>
      </p:grpSpPr>
      <p:sp>
        <p:nvSpPr>
          <p:cNvPr id="125" name="Google Shape;125;ge5237ac1c5_1_174"/>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SzPct val="111111"/>
              <a:buNone/>
            </a:pPr>
            <a:r>
              <a:rPr lang="en-US"/>
              <a:t>Today you will follow along building a Firebase app</a:t>
            </a:r>
            <a:endParaRPr/>
          </a:p>
        </p:txBody>
      </p:sp>
      <p:sp>
        <p:nvSpPr>
          <p:cNvPr id="126" name="Google Shape;126;ge5237ac1c5_1_174"/>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rPr lang="en-US" sz="2000" u="sng">
                <a:solidFill>
                  <a:schemeClr val="accent5"/>
                </a:solidFill>
                <a:hlinkClick r:id="rId3">
                  <a:extLst>
                    <a:ext uri="{A12FA001-AC4F-418D-AE19-62706E023703}">
                      <ahyp:hlinkClr val="tx"/>
                    </a:ext>
                  </a:extLst>
                </a:hlinkClick>
              </a:rPr>
              <a:t>https://github.com/tnt-summer-academy/Samples/tree/main/Week_3/firebase</a:t>
            </a:r>
            <a:r>
              <a:rPr lang="en-US" sz="2000">
                <a:solidFill>
                  <a:schemeClr val="lt1"/>
                </a:solidFill>
              </a:rPr>
              <a:t> </a:t>
            </a:r>
            <a:endParaRPr sz="2000">
              <a:solidFill>
                <a:schemeClr val="lt1"/>
              </a:solidFill>
            </a:endParaRPr>
          </a:p>
          <a:p>
            <a:pPr indent="0" lvl="0" marL="0" rtl="0" algn="r">
              <a:lnSpc>
                <a:spcPct val="112000"/>
              </a:lnSpc>
              <a:spcBef>
                <a:spcPts val="0"/>
              </a:spcBef>
              <a:spcAft>
                <a:spcPts val="0"/>
              </a:spcAft>
              <a:buSzPts val="2400"/>
              <a:buNone/>
            </a:pPr>
            <a:r>
              <a:rPr lang="en-US" sz="2000">
                <a:solidFill>
                  <a:schemeClr val="lt1"/>
                </a:solidFill>
              </a:rPr>
              <a:t>npm install</a:t>
            </a:r>
            <a:endParaRPr sz="2000">
              <a:solidFill>
                <a:schemeClr val="lt1"/>
              </a:solidFill>
            </a:endParaRPr>
          </a:p>
          <a:p>
            <a:pPr indent="0" lvl="0" marL="0" rtl="0" algn="r">
              <a:lnSpc>
                <a:spcPct val="112000"/>
              </a:lnSpc>
              <a:spcBef>
                <a:spcPts val="0"/>
              </a:spcBef>
              <a:spcAft>
                <a:spcPts val="0"/>
              </a:spcAft>
              <a:buSzPts val="2400"/>
              <a:buNone/>
            </a:pPr>
            <a:r>
              <a:rPr lang="en-US" sz="2000">
                <a:solidFill>
                  <a:schemeClr val="lt1"/>
                </a:solidFill>
              </a:rPr>
              <a:t>npm install firebase</a:t>
            </a:r>
            <a:endParaRPr sz="2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b822e0ec7b_1_1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5</a:t>
            </a:r>
            <a:br>
              <a:rPr lang="en-US"/>
            </a:br>
            <a:r>
              <a:rPr lang="en-US"/>
              <a:t>HOW TO ACCESS THE DATA FROM JAVASCRIPT?</a:t>
            </a:r>
            <a:endParaRPr/>
          </a:p>
        </p:txBody>
      </p:sp>
      <p:sp>
        <p:nvSpPr>
          <p:cNvPr id="256" name="Google Shape;256;gb822e0ec7b_1_1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e51eb637df_0_20"/>
          <p:cNvSpPr txBox="1"/>
          <p:nvPr>
            <p:ph type="title"/>
          </p:nvPr>
        </p:nvSpPr>
        <p:spPr>
          <a:xfrm>
            <a:off x="1371600" y="19592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Create an app in Firebase</a:t>
            </a:r>
            <a:endParaRPr/>
          </a:p>
        </p:txBody>
      </p:sp>
      <p:sp>
        <p:nvSpPr>
          <p:cNvPr id="263" name="Google Shape;263;ge51eb637df_0_20"/>
          <p:cNvSpPr txBox="1"/>
          <p:nvPr>
            <p:ph idx="1" type="body"/>
          </p:nvPr>
        </p:nvSpPr>
        <p:spPr>
          <a:xfrm>
            <a:off x="1295400" y="1509675"/>
            <a:ext cx="9601200" cy="3581400"/>
          </a:xfrm>
          <a:prstGeom prst="rect">
            <a:avLst/>
          </a:prstGeom>
          <a:noFill/>
          <a:ln>
            <a:noFill/>
          </a:ln>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Clr>
                <a:schemeClr val="dk1"/>
              </a:buClr>
              <a:buSzPts val="2500"/>
              <a:buChar char="■"/>
            </a:pPr>
            <a:r>
              <a:rPr lang="en-US" sz="2500">
                <a:solidFill>
                  <a:schemeClr val="dk1"/>
                </a:solidFill>
              </a:rPr>
              <a:t>Create an app with </a:t>
            </a:r>
            <a:r>
              <a:rPr b="1" lang="en-US" sz="2500">
                <a:solidFill>
                  <a:schemeClr val="dk1"/>
                </a:solidFill>
              </a:rPr>
              <a:t>NO </a:t>
            </a:r>
            <a:r>
              <a:rPr lang="en-US" sz="2500">
                <a:solidFill>
                  <a:schemeClr val="dk1"/>
                </a:solidFill>
              </a:rPr>
              <a:t>hosting </a:t>
            </a:r>
            <a:endParaRPr sz="2500"/>
          </a:p>
        </p:txBody>
      </p:sp>
      <p:pic>
        <p:nvPicPr>
          <p:cNvPr id="264" name="Google Shape;264;ge51eb637df_0_20"/>
          <p:cNvPicPr preferRelativeResize="0"/>
          <p:nvPr/>
        </p:nvPicPr>
        <p:blipFill rotWithShape="1">
          <a:blip r:embed="rId3">
            <a:alphaModFix/>
          </a:blip>
          <a:srcRect b="0" l="0" r="0" t="0"/>
          <a:stretch/>
        </p:blipFill>
        <p:spPr>
          <a:xfrm>
            <a:off x="1418600" y="2874375"/>
            <a:ext cx="3072675" cy="2993023"/>
          </a:xfrm>
          <a:prstGeom prst="rect">
            <a:avLst/>
          </a:prstGeom>
          <a:noFill/>
          <a:ln>
            <a:noFill/>
          </a:ln>
        </p:spPr>
      </p:pic>
      <p:pic>
        <p:nvPicPr>
          <p:cNvPr id="265" name="Google Shape;265;ge51eb637df_0_20"/>
          <p:cNvPicPr preferRelativeResize="0"/>
          <p:nvPr/>
        </p:nvPicPr>
        <p:blipFill rotWithShape="1">
          <a:blip r:embed="rId4">
            <a:alphaModFix/>
          </a:blip>
          <a:srcRect b="0" l="0" r="0" t="0"/>
          <a:stretch/>
        </p:blipFill>
        <p:spPr>
          <a:xfrm>
            <a:off x="4824969" y="2927050"/>
            <a:ext cx="6201925" cy="3748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e5237ac1c5_1_1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Get the configuration information</a:t>
            </a:r>
            <a:endParaRPr/>
          </a:p>
        </p:txBody>
      </p:sp>
      <p:sp>
        <p:nvSpPr>
          <p:cNvPr id="272" name="Google Shape;272;ge5237ac1c5_1_125"/>
          <p:cNvSpPr txBox="1"/>
          <p:nvPr>
            <p:ph idx="1" type="body"/>
          </p:nvPr>
        </p:nvSpPr>
        <p:spPr>
          <a:xfrm>
            <a:off x="7060625" y="1638300"/>
            <a:ext cx="4563900" cy="49260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a:p>
            <a:pPr indent="0" lvl="0" marL="0" rtl="0" algn="l">
              <a:lnSpc>
                <a:spcPct val="94000"/>
              </a:lnSpc>
              <a:spcBef>
                <a:spcPts val="1000"/>
              </a:spcBef>
              <a:spcAft>
                <a:spcPts val="0"/>
              </a:spcAft>
              <a:buSzPts val="1800"/>
              <a:buNone/>
            </a:pPr>
            <a:r>
              <a:t/>
            </a:r>
            <a:endParaRPr/>
          </a:p>
          <a:p>
            <a:pPr indent="0" lvl="0" marL="0" rtl="0" algn="l">
              <a:lnSpc>
                <a:spcPct val="94000"/>
              </a:lnSpc>
              <a:spcBef>
                <a:spcPts val="1000"/>
              </a:spcBef>
              <a:spcAft>
                <a:spcPts val="0"/>
              </a:spcAft>
              <a:buSzPts val="1800"/>
              <a:buNone/>
            </a:pPr>
            <a:r>
              <a:rPr lang="en-US"/>
              <a:t>You should save this code somewhere safe</a:t>
            </a:r>
            <a:endParaRPr/>
          </a:p>
          <a:p>
            <a:pPr indent="0" lvl="0" marL="0" rtl="0" algn="l">
              <a:lnSpc>
                <a:spcPct val="94000"/>
              </a:lnSpc>
              <a:spcBef>
                <a:spcPts val="1000"/>
              </a:spcBef>
              <a:spcAft>
                <a:spcPts val="0"/>
              </a:spcAft>
              <a:buSzPts val="1800"/>
              <a:buNone/>
            </a:pPr>
            <a:r>
              <a:t/>
            </a:r>
            <a:endParaRPr/>
          </a:p>
          <a:p>
            <a:pPr indent="0" lvl="0" marL="0" rtl="0" algn="l">
              <a:lnSpc>
                <a:spcPct val="94000"/>
              </a:lnSpc>
              <a:spcBef>
                <a:spcPts val="1000"/>
              </a:spcBef>
              <a:spcAft>
                <a:spcPts val="0"/>
              </a:spcAft>
              <a:buSzPts val="1800"/>
              <a:buNone/>
            </a:pPr>
            <a:r>
              <a:rPr lang="en-US"/>
              <a:t>This info should not be put in public repositories on GitHub. It is not secure. We can mask it (not covered here)</a:t>
            </a:r>
            <a:endParaRPr/>
          </a:p>
          <a:p>
            <a:pPr indent="0" lvl="0" marL="0" rtl="0" algn="l">
              <a:lnSpc>
                <a:spcPct val="94000"/>
              </a:lnSpc>
              <a:spcBef>
                <a:spcPts val="1000"/>
              </a:spcBef>
              <a:spcAft>
                <a:spcPts val="0"/>
              </a:spcAft>
              <a:buSzPts val="1800"/>
              <a:buNone/>
            </a:pPr>
            <a:r>
              <a:t/>
            </a:r>
            <a:endParaRPr/>
          </a:p>
          <a:p>
            <a:pPr indent="0" lvl="0" marL="0" rtl="0" algn="l">
              <a:lnSpc>
                <a:spcPct val="94000"/>
              </a:lnSpc>
              <a:spcBef>
                <a:spcPts val="1000"/>
              </a:spcBef>
              <a:spcAft>
                <a:spcPts val="0"/>
              </a:spcAft>
              <a:buSzPts val="1800"/>
              <a:buNone/>
            </a:pPr>
            <a:r>
              <a:rPr lang="en-US"/>
              <a:t>It is personal!</a:t>
            </a:r>
            <a:endParaRPr/>
          </a:p>
        </p:txBody>
      </p:sp>
      <p:pic>
        <p:nvPicPr>
          <p:cNvPr id="273" name="Google Shape;273;ge5237ac1c5_1_125"/>
          <p:cNvPicPr preferRelativeResize="0"/>
          <p:nvPr/>
        </p:nvPicPr>
        <p:blipFill rotWithShape="1">
          <a:blip r:embed="rId3">
            <a:alphaModFix/>
          </a:blip>
          <a:srcRect b="0" l="0" r="0" t="0"/>
          <a:stretch/>
        </p:blipFill>
        <p:spPr>
          <a:xfrm>
            <a:off x="1485900" y="1620800"/>
            <a:ext cx="4784551" cy="500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e51eb637df_0_23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Setting up Firebase in myFirebase.js</a:t>
            </a:r>
            <a:endParaRPr/>
          </a:p>
        </p:txBody>
      </p:sp>
      <p:sp>
        <p:nvSpPr>
          <p:cNvPr id="280" name="Google Shape;280;ge51eb637df_0_23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7350" lvl="0" marL="457200" rtl="0" algn="l">
              <a:lnSpc>
                <a:spcPct val="115000"/>
              </a:lnSpc>
              <a:spcBef>
                <a:spcPts val="0"/>
              </a:spcBef>
              <a:spcAft>
                <a:spcPts val="0"/>
              </a:spcAft>
              <a:buClr>
                <a:schemeClr val="dk1"/>
              </a:buClr>
              <a:buSzPts val="2500"/>
              <a:buChar char="■"/>
            </a:pPr>
            <a:r>
              <a:t/>
            </a:r>
            <a:endParaRPr/>
          </a:p>
        </p:txBody>
      </p:sp>
      <p:pic>
        <p:nvPicPr>
          <p:cNvPr id="281" name="Google Shape;281;ge51eb637df_0_239"/>
          <p:cNvPicPr preferRelativeResize="0"/>
          <p:nvPr/>
        </p:nvPicPr>
        <p:blipFill rotWithShape="1">
          <a:blip r:embed="rId3">
            <a:alphaModFix/>
          </a:blip>
          <a:srcRect b="0" l="0" r="0" t="0"/>
          <a:stretch/>
        </p:blipFill>
        <p:spPr>
          <a:xfrm>
            <a:off x="1289125" y="1651175"/>
            <a:ext cx="9942775" cy="4765349"/>
          </a:xfrm>
          <a:prstGeom prst="rect">
            <a:avLst/>
          </a:prstGeom>
          <a:noFill/>
          <a:ln>
            <a:noFill/>
          </a:ln>
        </p:spPr>
      </p:pic>
      <p:sp>
        <p:nvSpPr>
          <p:cNvPr id="282" name="Google Shape;282;ge51eb637df_0_239"/>
          <p:cNvSpPr/>
          <p:nvPr/>
        </p:nvSpPr>
        <p:spPr>
          <a:xfrm>
            <a:off x="6543975" y="4923175"/>
            <a:ext cx="4041900" cy="118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Initialize the connection to the database only ONCE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e5237ac1c5_1_18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To use the database in another file </a:t>
            </a:r>
            <a:endParaRPr/>
          </a:p>
        </p:txBody>
      </p:sp>
      <p:sp>
        <p:nvSpPr>
          <p:cNvPr id="289" name="Google Shape;289;ge5237ac1c5_1_18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290" name="Google Shape;290;ge5237ac1c5_1_184"/>
          <p:cNvPicPr preferRelativeResize="0"/>
          <p:nvPr/>
        </p:nvPicPr>
        <p:blipFill rotWithShape="1">
          <a:blip r:embed="rId3">
            <a:alphaModFix/>
          </a:blip>
          <a:srcRect b="0" l="0" r="0" t="0"/>
          <a:stretch/>
        </p:blipFill>
        <p:spPr>
          <a:xfrm>
            <a:off x="1371600" y="2358100"/>
            <a:ext cx="9775450" cy="1067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e5237ac1c5_1_192"/>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6</a:t>
            </a:r>
            <a:br>
              <a:rPr lang="en-US"/>
            </a:br>
            <a:r>
              <a:rPr lang="en-US"/>
              <a:t>HOW TO USE FIREBASE?</a:t>
            </a:r>
            <a:endParaRPr/>
          </a:p>
        </p:txBody>
      </p:sp>
      <p:sp>
        <p:nvSpPr>
          <p:cNvPr id="296" name="Google Shape;296;ge5237ac1c5_1_192"/>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e51eb637df_0_136"/>
          <p:cNvSpPr txBox="1"/>
          <p:nvPr>
            <p:ph type="title"/>
          </p:nvPr>
        </p:nvSpPr>
        <p:spPr>
          <a:xfrm>
            <a:off x="1371600" y="22987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How to use Firebase?</a:t>
            </a:r>
            <a:endParaRPr/>
          </a:p>
        </p:txBody>
      </p:sp>
      <p:sp>
        <p:nvSpPr>
          <p:cNvPr id="303" name="Google Shape;303;ge51eb637df_0_136"/>
          <p:cNvSpPr txBox="1"/>
          <p:nvPr>
            <p:ph idx="1" type="body"/>
          </p:nvPr>
        </p:nvSpPr>
        <p:spPr>
          <a:xfrm>
            <a:off x="1371600" y="1042500"/>
            <a:ext cx="9601200" cy="54498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rgbClr val="24292E"/>
              </a:buClr>
              <a:buSzPts val="1600"/>
              <a:buChar char="■"/>
            </a:pPr>
            <a:r>
              <a:rPr lang="en-US" sz="1600">
                <a:solidFill>
                  <a:srgbClr val="24292E"/>
                </a:solidFill>
              </a:rPr>
              <a:t>myFirebase.js will permit to connect to Firebase for us. </a:t>
            </a:r>
            <a:endParaRPr sz="1600">
              <a:solidFill>
                <a:srgbClr val="24292E"/>
              </a:solidFill>
            </a:endParaRPr>
          </a:p>
          <a:p>
            <a:pPr indent="-330200" lvl="0" marL="457200" rtl="0" algn="l">
              <a:lnSpc>
                <a:spcPct val="115000"/>
              </a:lnSpc>
              <a:spcBef>
                <a:spcPts val="0"/>
              </a:spcBef>
              <a:spcAft>
                <a:spcPts val="0"/>
              </a:spcAft>
              <a:buClr>
                <a:srgbClr val="24292E"/>
              </a:buClr>
              <a:buSzPts val="1600"/>
              <a:buChar char="■"/>
            </a:pPr>
            <a:r>
              <a:rPr lang="en-US" sz="1600">
                <a:solidFill>
                  <a:srgbClr val="24292E"/>
                </a:solidFill>
              </a:rPr>
              <a:t>We’ll add a method to that class for each action you want to do on the DB. Each time you ask (query) for information, or add / update / remove information, etc - each action gets their own method.</a:t>
            </a:r>
            <a:endParaRPr sz="1600">
              <a:solidFill>
                <a:srgbClr val="24292E"/>
              </a:solidFill>
            </a:endParaRPr>
          </a:p>
          <a:p>
            <a:pPr indent="-342900" lvl="0" marL="457200" rtl="0" algn="l">
              <a:lnSpc>
                <a:spcPct val="115000"/>
              </a:lnSpc>
              <a:spcBef>
                <a:spcPts val="0"/>
              </a:spcBef>
              <a:spcAft>
                <a:spcPts val="0"/>
              </a:spcAft>
              <a:buClr>
                <a:srgbClr val="24292E"/>
              </a:buClr>
              <a:buSzPts val="1800"/>
              <a:buChar char="■"/>
            </a:pPr>
            <a:r>
              <a:rPr lang="en-US" sz="1600">
                <a:solidFill>
                  <a:srgbClr val="24292E"/>
                </a:solidFill>
              </a:rPr>
              <a:t>This way you can then say something like "</a:t>
            </a:r>
            <a:r>
              <a:rPr lang="en-US" sz="1400">
                <a:solidFill>
                  <a:srgbClr val="24292E"/>
                </a:solidFill>
                <a:latin typeface="Consolas"/>
                <a:ea typeface="Consolas"/>
                <a:cs typeface="Consolas"/>
                <a:sym typeface="Consolas"/>
              </a:rPr>
              <a:t>db.addUser(firstname, lastname, etc, etc);</a:t>
            </a:r>
            <a:r>
              <a:rPr lang="en-US" sz="1600">
                <a:solidFill>
                  <a:srgbClr val="24292E"/>
                </a:solidFill>
              </a:rPr>
              <a:t>" in the rest of your app, and this one class is the only thing that needs to worry about how to interact with the database.</a:t>
            </a:r>
            <a:endParaRPr sz="1600">
              <a:solidFill>
                <a:srgbClr val="24292E"/>
              </a:solidFill>
            </a:endParaRPr>
          </a:p>
          <a:p>
            <a:pPr indent="-330200" lvl="0" marL="457200" rtl="0" algn="l">
              <a:lnSpc>
                <a:spcPct val="115000"/>
              </a:lnSpc>
              <a:spcBef>
                <a:spcPts val="0"/>
              </a:spcBef>
              <a:spcAft>
                <a:spcPts val="0"/>
              </a:spcAft>
              <a:buClr>
                <a:srgbClr val="24292E"/>
              </a:buClr>
              <a:buSzPts val="1600"/>
              <a:buChar char="■"/>
            </a:pPr>
            <a:r>
              <a:rPr lang="en-US" sz="1600">
                <a:solidFill>
                  <a:srgbClr val="24292E"/>
                </a:solidFill>
              </a:rPr>
              <a:t>More-or-less, we'll do the following:</a:t>
            </a:r>
            <a:endParaRPr sz="1600">
              <a:solidFill>
                <a:srgbClr val="24292E"/>
              </a:solidFill>
            </a:endParaRPr>
          </a:p>
          <a:p>
            <a:pPr indent="0" lvl="0" marL="457200" rtl="0" algn="l">
              <a:lnSpc>
                <a:spcPct val="115000"/>
              </a:lnSpc>
              <a:spcBef>
                <a:spcPts val="1200"/>
              </a:spcBef>
              <a:spcAft>
                <a:spcPts val="0"/>
              </a:spcAft>
              <a:buNone/>
            </a:pPr>
            <a:r>
              <a:t/>
            </a:r>
            <a:endParaRPr sz="1600">
              <a:solidFill>
                <a:srgbClr val="24292E"/>
              </a:solidFill>
            </a:endParaRPr>
          </a:p>
          <a:p>
            <a:pPr indent="-330200" lvl="0" marL="457200" rtl="0" algn="l">
              <a:lnSpc>
                <a:spcPct val="115000"/>
              </a:lnSpc>
              <a:spcBef>
                <a:spcPts val="1200"/>
              </a:spcBef>
              <a:spcAft>
                <a:spcPts val="0"/>
              </a:spcAft>
              <a:buClr>
                <a:srgbClr val="24292E"/>
              </a:buClr>
              <a:buSzPts val="1600"/>
              <a:buAutoNum type="arabicPeriod"/>
            </a:pPr>
            <a:r>
              <a:rPr lang="en-US" sz="1600">
                <a:solidFill>
                  <a:srgbClr val="24292E"/>
                </a:solidFill>
              </a:rPr>
              <a:t>Create a MyFirebase object (this will connect to Firebase, if we haven't done so already)</a:t>
            </a:r>
            <a:endParaRPr sz="1600">
              <a:solidFill>
                <a:srgbClr val="24292E"/>
              </a:solidFill>
            </a:endParaRPr>
          </a:p>
          <a:p>
            <a:pPr indent="-330200" lvl="0" marL="457200" rtl="0" algn="l">
              <a:lnSpc>
                <a:spcPct val="115000"/>
              </a:lnSpc>
              <a:spcBef>
                <a:spcPts val="0"/>
              </a:spcBef>
              <a:spcAft>
                <a:spcPts val="0"/>
              </a:spcAft>
              <a:buClr>
                <a:srgbClr val="24292E"/>
              </a:buClr>
              <a:buSzPts val="1600"/>
              <a:buAutoNum type="arabicPeriod"/>
            </a:pPr>
            <a:r>
              <a:rPr lang="en-US" sz="1600">
                <a:solidFill>
                  <a:srgbClr val="24292E"/>
                </a:solidFill>
              </a:rPr>
              <a:t>Create a method on the MyFirebase class to interact with the database for our component. That method will then do the following:</a:t>
            </a:r>
            <a:endParaRPr sz="1600">
              <a:solidFill>
                <a:srgbClr val="24292E"/>
              </a:solidFill>
            </a:endParaRPr>
          </a:p>
          <a:p>
            <a:pPr indent="-330200" lvl="1" marL="914400" rtl="0" algn="l">
              <a:lnSpc>
                <a:spcPct val="115000"/>
              </a:lnSpc>
              <a:spcBef>
                <a:spcPts val="0"/>
              </a:spcBef>
              <a:spcAft>
                <a:spcPts val="0"/>
              </a:spcAft>
              <a:buClr>
                <a:srgbClr val="24292E"/>
              </a:buClr>
              <a:buSzPts val="1600"/>
              <a:buAutoNum type="romanLcPeriod"/>
            </a:pPr>
            <a:r>
              <a:rPr i="0" lang="en-US" sz="1600">
                <a:solidFill>
                  <a:srgbClr val="24292E"/>
                </a:solidFill>
              </a:rPr>
              <a:t>From the Firebase package, get a reference to the place in the Firebase database (the JSON document) that you want to modify</a:t>
            </a:r>
            <a:endParaRPr i="0" sz="1600">
              <a:solidFill>
                <a:srgbClr val="24292E"/>
              </a:solidFill>
            </a:endParaRPr>
          </a:p>
          <a:p>
            <a:pPr indent="-330200" lvl="1" marL="914400" rtl="0" algn="l">
              <a:lnSpc>
                <a:spcPct val="115000"/>
              </a:lnSpc>
              <a:spcBef>
                <a:spcPts val="0"/>
              </a:spcBef>
              <a:spcAft>
                <a:spcPts val="0"/>
              </a:spcAft>
              <a:buClr>
                <a:srgbClr val="24292E"/>
              </a:buClr>
              <a:buSzPts val="1600"/>
              <a:buAutoNum type="romanLcPeriod"/>
            </a:pPr>
            <a:r>
              <a:rPr i="0" lang="en-US" sz="1600">
                <a:solidFill>
                  <a:srgbClr val="24292E"/>
                </a:solidFill>
              </a:rPr>
              <a:t>Call the appropriate method on that reference (e.g., set / push / once / update / remove )</a:t>
            </a:r>
            <a:endParaRPr i="0" sz="1600">
              <a:solidFill>
                <a:srgbClr val="24292E"/>
              </a:solidFill>
            </a:endParaRPr>
          </a:p>
          <a:p>
            <a:pPr indent="-330200" lvl="1" marL="914400" rtl="0" algn="l">
              <a:lnSpc>
                <a:spcPct val="115000"/>
              </a:lnSpc>
              <a:spcBef>
                <a:spcPts val="0"/>
              </a:spcBef>
              <a:spcAft>
                <a:spcPts val="0"/>
              </a:spcAft>
              <a:buClr>
                <a:srgbClr val="24292E"/>
              </a:buClr>
              <a:buSzPts val="1600"/>
              <a:buAutoNum type="romanLcPeriod"/>
            </a:pPr>
            <a:r>
              <a:rPr i="0" lang="en-US" sz="1600">
                <a:solidFill>
                  <a:srgbClr val="24292E"/>
                </a:solidFill>
              </a:rPr>
              <a:t>Use Promise.then to run code once the database operation is finished</a:t>
            </a:r>
            <a:endParaRPr i="0" sz="1600">
              <a:solidFill>
                <a:srgbClr val="24292E"/>
              </a:solidFill>
            </a:endParaRPr>
          </a:p>
          <a:p>
            <a:pPr indent="-330200" lvl="1" marL="914400" rtl="0" algn="l">
              <a:lnSpc>
                <a:spcPct val="115000"/>
              </a:lnSpc>
              <a:spcBef>
                <a:spcPts val="0"/>
              </a:spcBef>
              <a:spcAft>
                <a:spcPts val="0"/>
              </a:spcAft>
              <a:buClr>
                <a:srgbClr val="24292E"/>
              </a:buClr>
              <a:buSzPts val="1600"/>
              <a:buAutoNum type="romanLcPeriod"/>
            </a:pPr>
            <a:r>
              <a:rPr i="0" lang="en-US" sz="1600">
                <a:solidFill>
                  <a:srgbClr val="24292E"/>
                </a:solidFill>
              </a:rPr>
              <a:t>In that code, we'll call this.setState in order to update React / update the page that we're showing to the user</a:t>
            </a:r>
            <a:endParaRPr sz="29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3d95feba32_0_5"/>
          <p:cNvSpPr txBox="1"/>
          <p:nvPr>
            <p:ph type="title"/>
          </p:nvPr>
        </p:nvSpPr>
        <p:spPr>
          <a:xfrm>
            <a:off x="1371600" y="22987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How to use Firebase?</a:t>
            </a:r>
            <a:endParaRPr/>
          </a:p>
        </p:txBody>
      </p:sp>
      <p:sp>
        <p:nvSpPr>
          <p:cNvPr id="310" name="Google Shape;310;g13d95feba32_0_5"/>
          <p:cNvSpPr txBox="1"/>
          <p:nvPr>
            <p:ph idx="1" type="body"/>
          </p:nvPr>
        </p:nvSpPr>
        <p:spPr>
          <a:xfrm>
            <a:off x="1371600" y="1042500"/>
            <a:ext cx="9601200" cy="5449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i="0" sz="1600">
              <a:solidFill>
                <a:srgbClr val="24292E"/>
              </a:solidFill>
            </a:endParaRPr>
          </a:p>
          <a:p>
            <a:pPr indent="0" lvl="0" marL="0" rtl="0" algn="l">
              <a:lnSpc>
                <a:spcPct val="115000"/>
              </a:lnSpc>
              <a:spcBef>
                <a:spcPts val="1200"/>
              </a:spcBef>
              <a:spcAft>
                <a:spcPts val="0"/>
              </a:spcAft>
              <a:buSzPts val="1800"/>
              <a:buNone/>
            </a:pPr>
            <a:r>
              <a:rPr lang="en-US" sz="1600">
                <a:solidFill>
                  <a:srgbClr val="24292E"/>
                </a:solidFill>
              </a:rPr>
              <a:t>For each of the following sections try doing the following for testing purposes:</a:t>
            </a:r>
            <a:endParaRPr sz="1600">
              <a:solidFill>
                <a:srgbClr val="24292E"/>
              </a:solidFill>
            </a:endParaRPr>
          </a:p>
          <a:p>
            <a:pPr indent="-330200" lvl="0" marL="457200" rtl="0" algn="l">
              <a:lnSpc>
                <a:spcPct val="115000"/>
              </a:lnSpc>
              <a:spcBef>
                <a:spcPts val="1200"/>
              </a:spcBef>
              <a:spcAft>
                <a:spcPts val="0"/>
              </a:spcAft>
              <a:buClr>
                <a:srgbClr val="24292E"/>
              </a:buClr>
              <a:buSzPts val="1600"/>
              <a:buAutoNum type="arabicPeriod"/>
            </a:pPr>
            <a:r>
              <a:rPr lang="en-US" sz="1600">
                <a:solidFill>
                  <a:srgbClr val="24292E"/>
                </a:solidFill>
              </a:rPr>
              <a:t>Watch the new feature work in the browser</a:t>
            </a:r>
            <a:endParaRPr sz="1600">
              <a:solidFill>
                <a:srgbClr val="24292E"/>
              </a:solidFill>
            </a:endParaRPr>
          </a:p>
          <a:p>
            <a:pPr indent="-330200" lvl="0" marL="457200" rtl="0" algn="l">
              <a:lnSpc>
                <a:spcPct val="115000"/>
              </a:lnSpc>
              <a:spcBef>
                <a:spcPts val="0"/>
              </a:spcBef>
              <a:spcAft>
                <a:spcPts val="0"/>
              </a:spcAft>
              <a:buClr>
                <a:srgbClr val="24292E"/>
              </a:buClr>
              <a:buSzPts val="1600"/>
              <a:buAutoNum type="arabicPeriod"/>
            </a:pPr>
            <a:r>
              <a:rPr lang="en-US" sz="1600">
                <a:solidFill>
                  <a:srgbClr val="24292E"/>
                </a:solidFill>
              </a:rPr>
              <a:t>Verify / visualize what change(s) have been made in the database by using the Firebase website</a:t>
            </a:r>
            <a:endParaRPr sz="1600">
              <a:solidFill>
                <a:srgbClr val="24292E"/>
              </a:solidFill>
            </a:endParaRPr>
          </a:p>
          <a:p>
            <a:pPr indent="-330200" lvl="0" marL="457200" rtl="0" algn="l">
              <a:lnSpc>
                <a:spcPct val="115000"/>
              </a:lnSpc>
              <a:spcBef>
                <a:spcPts val="0"/>
              </a:spcBef>
              <a:spcAft>
                <a:spcPts val="0"/>
              </a:spcAft>
              <a:buClr>
                <a:srgbClr val="24292E"/>
              </a:buClr>
              <a:buSzPts val="1600"/>
              <a:buAutoNum type="arabicPeriod"/>
            </a:pPr>
            <a:r>
              <a:rPr lang="en-US" sz="1600">
                <a:solidFill>
                  <a:srgbClr val="24292E"/>
                </a:solidFill>
              </a:rPr>
              <a:t>Look through code in detail</a:t>
            </a:r>
            <a:endParaRPr sz="29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e5237ac1c5_1_21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7</a:t>
            </a:r>
            <a:br>
              <a:rPr lang="en-US"/>
            </a:br>
            <a:r>
              <a:rPr lang="en-US"/>
              <a:t>REVIEW OF REF</a:t>
            </a:r>
            <a:endParaRPr/>
          </a:p>
        </p:txBody>
      </p:sp>
      <p:sp>
        <p:nvSpPr>
          <p:cNvPr id="316" name="Google Shape;316;ge5237ac1c5_1_21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e5237ac1c5_1_20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323" name="Google Shape;323;ge5237ac1c5_1_20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324" name="Google Shape;324;ge5237ac1c5_1_201"/>
          <p:cNvPicPr preferRelativeResize="0"/>
          <p:nvPr/>
        </p:nvPicPr>
        <p:blipFill rotWithShape="1">
          <a:blip r:embed="rId3">
            <a:alphaModFix/>
          </a:blip>
          <a:srcRect b="0" l="0" r="0" t="0"/>
          <a:stretch/>
        </p:blipFill>
        <p:spPr>
          <a:xfrm>
            <a:off x="0" y="76200"/>
            <a:ext cx="12039601" cy="670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g13d95feba32_0_92"/>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t/>
            </a:r>
            <a:endParaRPr/>
          </a:p>
        </p:txBody>
      </p:sp>
      <p:sp>
        <p:nvSpPr>
          <p:cNvPr id="133" name="Google Shape;133;g13d95feba32_0_92"/>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pic>
        <p:nvPicPr>
          <p:cNvPr id="134" name="Google Shape;134;g13d95feba32_0_92"/>
          <p:cNvPicPr preferRelativeResize="0"/>
          <p:nvPr/>
        </p:nvPicPr>
        <p:blipFill rotWithShape="1">
          <a:blip r:embed="rId3">
            <a:alphaModFix/>
          </a:blip>
          <a:srcRect b="0" l="0" r="0" t="0"/>
          <a:stretch/>
        </p:blipFill>
        <p:spPr>
          <a:xfrm>
            <a:off x="2089668" y="0"/>
            <a:ext cx="8012664" cy="68580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e5237ac1c5_1_233"/>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8</a:t>
            </a:r>
            <a:br>
              <a:rPr lang="en-US"/>
            </a:br>
            <a:r>
              <a:rPr lang="en-US"/>
              <a:t>PROMISE</a:t>
            </a:r>
            <a:endParaRPr/>
          </a:p>
        </p:txBody>
      </p:sp>
      <p:sp>
        <p:nvSpPr>
          <p:cNvPr id="330" name="Google Shape;330;ge5237ac1c5_1_233"/>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e5237ac1c5_1_238"/>
          <p:cNvSpPr txBox="1"/>
          <p:nvPr>
            <p:ph type="title"/>
          </p:nvPr>
        </p:nvSpPr>
        <p:spPr>
          <a:xfrm>
            <a:off x="1371600" y="22987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What is a promise?</a:t>
            </a:r>
            <a:endParaRPr/>
          </a:p>
        </p:txBody>
      </p:sp>
      <p:sp>
        <p:nvSpPr>
          <p:cNvPr id="337" name="Google Shape;337;ge5237ac1c5_1_238"/>
          <p:cNvSpPr txBox="1"/>
          <p:nvPr>
            <p:ph idx="1" type="body"/>
          </p:nvPr>
        </p:nvSpPr>
        <p:spPr>
          <a:xfrm>
            <a:off x="1371600" y="1458725"/>
            <a:ext cx="9601200" cy="5033700"/>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0"/>
              </a:spcBef>
              <a:spcAft>
                <a:spcPts val="0"/>
              </a:spcAft>
              <a:buClr>
                <a:srgbClr val="1B1B1B"/>
              </a:buClr>
              <a:buSzPts val="2300"/>
              <a:buChar char="■"/>
            </a:pPr>
            <a:r>
              <a:rPr lang="en-US" sz="2300">
                <a:solidFill>
                  <a:srgbClr val="1B1B1B"/>
                </a:solidFill>
              </a:rPr>
              <a:t>A </a:t>
            </a:r>
            <a:r>
              <a:rPr b="1" lang="en-US" sz="2300">
                <a:solidFill>
                  <a:srgbClr val="1B1B1B"/>
                </a:solidFill>
              </a:rPr>
              <a:t>promise</a:t>
            </a:r>
            <a:r>
              <a:rPr lang="en-US" sz="2300">
                <a:solidFill>
                  <a:srgbClr val="1B1B1B"/>
                </a:solidFill>
              </a:rPr>
              <a:t> is a proxy for a value not necessarily known when the promise is created. It allows you to associate handlers with an </a:t>
            </a:r>
            <a:r>
              <a:rPr b="1" lang="en-US" sz="2300">
                <a:solidFill>
                  <a:srgbClr val="1B1B1B"/>
                </a:solidFill>
              </a:rPr>
              <a:t>asynchronous</a:t>
            </a:r>
            <a:r>
              <a:rPr lang="en-US" sz="2300">
                <a:solidFill>
                  <a:srgbClr val="1B1B1B"/>
                </a:solidFill>
              </a:rPr>
              <a:t> action's eventual success value or failure reason.</a:t>
            </a:r>
            <a:endParaRPr sz="2300">
              <a:solidFill>
                <a:srgbClr val="1B1B1B"/>
              </a:solidFill>
            </a:endParaRPr>
          </a:p>
          <a:p>
            <a:pPr indent="-374650" lvl="0" marL="457200" rtl="0" algn="l">
              <a:lnSpc>
                <a:spcPct val="115000"/>
              </a:lnSpc>
              <a:spcBef>
                <a:spcPts val="0"/>
              </a:spcBef>
              <a:spcAft>
                <a:spcPts val="0"/>
              </a:spcAft>
              <a:buClr>
                <a:srgbClr val="1B1B1B"/>
              </a:buClr>
              <a:buSzPts val="2300"/>
              <a:buChar char="■"/>
            </a:pPr>
            <a:r>
              <a:rPr lang="en-US" sz="2300">
                <a:solidFill>
                  <a:srgbClr val="1B1B1B"/>
                </a:solidFill>
              </a:rPr>
              <a:t>This lets asynchronous methods return values like synchronous methods: instead of immediately returning the final value, the asynchronous method returns a </a:t>
            </a:r>
            <a:r>
              <a:rPr i="1" lang="en-US" sz="2300">
                <a:solidFill>
                  <a:srgbClr val="1B1B1B"/>
                </a:solidFill>
              </a:rPr>
              <a:t>promise</a:t>
            </a:r>
            <a:r>
              <a:rPr lang="en-US" sz="2300">
                <a:solidFill>
                  <a:srgbClr val="1B1B1B"/>
                </a:solidFill>
              </a:rPr>
              <a:t> to supply the value at some point in the future.</a:t>
            </a:r>
            <a:endParaRPr sz="2300">
              <a:solidFill>
                <a:srgbClr val="1B1B1B"/>
              </a:solidFill>
            </a:endParaRPr>
          </a:p>
          <a:p>
            <a:pPr indent="-374650" lvl="0" marL="457200" rtl="0" algn="l">
              <a:lnSpc>
                <a:spcPct val="115000"/>
              </a:lnSpc>
              <a:spcBef>
                <a:spcPts val="0"/>
              </a:spcBef>
              <a:spcAft>
                <a:spcPts val="0"/>
              </a:spcAft>
              <a:buClr>
                <a:srgbClr val="1B1B1B"/>
              </a:buClr>
              <a:buSzPts val="2300"/>
              <a:buChar char="■"/>
            </a:pPr>
            <a:r>
              <a:rPr lang="en-US" sz="2300">
                <a:solidFill>
                  <a:srgbClr val="1B1B1B"/>
                </a:solidFill>
              </a:rPr>
              <a:t>The </a:t>
            </a:r>
            <a:r>
              <a:rPr b="1" lang="en-US" sz="2300">
                <a:solidFill>
                  <a:srgbClr val="1B1B1B"/>
                </a:solidFill>
              </a:rPr>
              <a:t>.then() </a:t>
            </a:r>
            <a:r>
              <a:rPr lang="en-US" sz="2300">
                <a:solidFill>
                  <a:srgbClr val="1B1B1B"/>
                </a:solidFill>
              </a:rPr>
              <a:t>method takes up to two arguments</a:t>
            </a:r>
            <a:endParaRPr sz="2300">
              <a:solidFill>
                <a:srgbClr val="1B1B1B"/>
              </a:solidFill>
            </a:endParaRPr>
          </a:p>
          <a:p>
            <a:pPr indent="-374650" lvl="1" marL="914400" rtl="0" algn="l">
              <a:lnSpc>
                <a:spcPct val="115000"/>
              </a:lnSpc>
              <a:spcBef>
                <a:spcPts val="0"/>
              </a:spcBef>
              <a:spcAft>
                <a:spcPts val="0"/>
              </a:spcAft>
              <a:buClr>
                <a:srgbClr val="1B1B1B"/>
              </a:buClr>
              <a:buSzPts val="2300"/>
              <a:buChar char="–"/>
            </a:pPr>
            <a:r>
              <a:rPr lang="en-US" sz="2300">
                <a:solidFill>
                  <a:srgbClr val="1B1B1B"/>
                </a:solidFill>
              </a:rPr>
              <a:t>a callback function for the resolved case of the promise</a:t>
            </a:r>
            <a:endParaRPr sz="2300">
              <a:solidFill>
                <a:srgbClr val="1B1B1B"/>
              </a:solidFill>
            </a:endParaRPr>
          </a:p>
          <a:p>
            <a:pPr indent="-374650" lvl="1" marL="914400" rtl="0" algn="l">
              <a:lnSpc>
                <a:spcPct val="115000"/>
              </a:lnSpc>
              <a:spcBef>
                <a:spcPts val="0"/>
              </a:spcBef>
              <a:spcAft>
                <a:spcPts val="0"/>
              </a:spcAft>
              <a:buClr>
                <a:srgbClr val="1B1B1B"/>
              </a:buClr>
              <a:buSzPts val="2300"/>
              <a:buChar char="–"/>
            </a:pPr>
            <a:r>
              <a:rPr lang="en-US" sz="2300">
                <a:solidFill>
                  <a:srgbClr val="1B1B1B"/>
                </a:solidFill>
              </a:rPr>
              <a:t>a callback function for the rejected case</a:t>
            </a:r>
            <a:endParaRPr sz="2300">
              <a:solidFill>
                <a:srgbClr val="1B1B1B"/>
              </a:solidFill>
            </a:endParaRPr>
          </a:p>
          <a:p>
            <a:pPr indent="-374650" lvl="1" marL="914400" rtl="0" algn="l">
              <a:lnSpc>
                <a:spcPct val="115000"/>
              </a:lnSpc>
              <a:spcBef>
                <a:spcPts val="0"/>
              </a:spcBef>
              <a:spcAft>
                <a:spcPts val="0"/>
              </a:spcAft>
              <a:buClr>
                <a:srgbClr val="1B1B1B"/>
              </a:buClr>
              <a:buSzPts val="2300"/>
              <a:buChar char="–"/>
            </a:pPr>
            <a:r>
              <a:rPr lang="en-US" sz="2300">
                <a:solidFill>
                  <a:srgbClr val="1B1B1B"/>
                </a:solidFill>
              </a:rPr>
              <a:t>Each .then() returns a newly generated promise object, which can optionally be used for chaining further</a:t>
            </a:r>
            <a:endParaRPr sz="2300">
              <a:solidFill>
                <a:srgbClr val="1B1B1B"/>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e5237ac1c5_1_247"/>
          <p:cNvSpPr txBox="1"/>
          <p:nvPr>
            <p:ph type="title"/>
          </p:nvPr>
        </p:nvSpPr>
        <p:spPr>
          <a:xfrm>
            <a:off x="1371600" y="138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Promise states</a:t>
            </a:r>
            <a:endParaRPr/>
          </a:p>
        </p:txBody>
      </p:sp>
      <p:sp>
        <p:nvSpPr>
          <p:cNvPr id="344" name="Google Shape;344;ge5237ac1c5_1_247"/>
          <p:cNvSpPr txBox="1"/>
          <p:nvPr>
            <p:ph idx="1" type="body"/>
          </p:nvPr>
        </p:nvSpPr>
        <p:spPr>
          <a:xfrm>
            <a:off x="1371600" y="1060275"/>
            <a:ext cx="9601200" cy="3581400"/>
          </a:xfrm>
          <a:prstGeom prst="rect">
            <a:avLst/>
          </a:prstGeom>
          <a:noFill/>
          <a:ln>
            <a:noFill/>
          </a:ln>
        </p:spPr>
        <p:txBody>
          <a:bodyPr anchorCtr="0" anchor="t" bIns="45700" lIns="91425" spcFirstLastPara="1" rIns="91425" wrap="square" tIns="45700">
            <a:normAutofit/>
          </a:bodyPr>
          <a:lstStyle/>
          <a:p>
            <a:pPr indent="-374650" lvl="0" marL="457200" rtl="0" algn="l">
              <a:lnSpc>
                <a:spcPct val="115000"/>
              </a:lnSpc>
              <a:spcBef>
                <a:spcPts val="0"/>
              </a:spcBef>
              <a:spcAft>
                <a:spcPts val="0"/>
              </a:spcAft>
              <a:buClr>
                <a:srgbClr val="1B1B1B"/>
              </a:buClr>
              <a:buSzPts val="2300"/>
              <a:buChar char="■"/>
            </a:pPr>
            <a:r>
              <a:rPr lang="en-US" sz="2300">
                <a:solidFill>
                  <a:srgbClr val="1B1B1B"/>
                </a:solidFill>
              </a:rPr>
              <a:t>A Promise is in one of these states:</a:t>
            </a:r>
            <a:endParaRPr sz="2300">
              <a:solidFill>
                <a:srgbClr val="1B1B1B"/>
              </a:solidFill>
            </a:endParaRPr>
          </a:p>
          <a:p>
            <a:pPr indent="-374650" lvl="1" marL="914400" rtl="0" algn="l">
              <a:lnSpc>
                <a:spcPct val="115000"/>
              </a:lnSpc>
              <a:spcBef>
                <a:spcPts val="0"/>
              </a:spcBef>
              <a:spcAft>
                <a:spcPts val="0"/>
              </a:spcAft>
              <a:buClr>
                <a:srgbClr val="1B1B1B"/>
              </a:buClr>
              <a:buSzPts val="2300"/>
              <a:buChar char="–"/>
            </a:pPr>
            <a:r>
              <a:rPr i="1" lang="en-US" sz="2300">
                <a:solidFill>
                  <a:srgbClr val="1B1B1B"/>
                </a:solidFill>
              </a:rPr>
              <a:t>pending</a:t>
            </a:r>
            <a:r>
              <a:rPr lang="en-US" sz="2300">
                <a:solidFill>
                  <a:srgbClr val="1B1B1B"/>
                </a:solidFill>
              </a:rPr>
              <a:t>: initial state, neither fulfilled nor rejected.</a:t>
            </a:r>
            <a:endParaRPr sz="2300">
              <a:solidFill>
                <a:srgbClr val="1B1B1B"/>
              </a:solidFill>
            </a:endParaRPr>
          </a:p>
          <a:p>
            <a:pPr indent="-374650" lvl="1" marL="914400" rtl="0" algn="l">
              <a:lnSpc>
                <a:spcPct val="115000"/>
              </a:lnSpc>
              <a:spcBef>
                <a:spcPts val="0"/>
              </a:spcBef>
              <a:spcAft>
                <a:spcPts val="0"/>
              </a:spcAft>
              <a:buClr>
                <a:srgbClr val="1B1B1B"/>
              </a:buClr>
              <a:buSzPts val="2300"/>
              <a:buChar char="–"/>
            </a:pPr>
            <a:r>
              <a:rPr i="1" lang="en-US" sz="2300">
                <a:solidFill>
                  <a:srgbClr val="1B1B1B"/>
                </a:solidFill>
              </a:rPr>
              <a:t>fulfilled</a:t>
            </a:r>
            <a:r>
              <a:rPr lang="en-US" sz="2300">
                <a:solidFill>
                  <a:srgbClr val="1B1B1B"/>
                </a:solidFill>
              </a:rPr>
              <a:t>: meaning that the operation was completed successfully.</a:t>
            </a:r>
            <a:endParaRPr sz="2300">
              <a:solidFill>
                <a:srgbClr val="1B1B1B"/>
              </a:solidFill>
            </a:endParaRPr>
          </a:p>
          <a:p>
            <a:pPr indent="-374650" lvl="1" marL="914400" rtl="0" algn="l">
              <a:lnSpc>
                <a:spcPct val="115000"/>
              </a:lnSpc>
              <a:spcBef>
                <a:spcPts val="0"/>
              </a:spcBef>
              <a:spcAft>
                <a:spcPts val="0"/>
              </a:spcAft>
              <a:buClr>
                <a:srgbClr val="1B1B1B"/>
              </a:buClr>
              <a:buSzPts val="2300"/>
              <a:buChar char="–"/>
            </a:pPr>
            <a:r>
              <a:rPr i="1" lang="en-US" sz="2300">
                <a:solidFill>
                  <a:srgbClr val="1B1B1B"/>
                </a:solidFill>
              </a:rPr>
              <a:t>rejected</a:t>
            </a:r>
            <a:r>
              <a:rPr lang="en-US" sz="2300">
                <a:solidFill>
                  <a:srgbClr val="1B1B1B"/>
                </a:solidFill>
              </a:rPr>
              <a:t>: meaning that the operation failed.</a:t>
            </a:r>
            <a:endParaRPr sz="2300">
              <a:solidFill>
                <a:srgbClr val="1B1B1B"/>
              </a:solidFill>
            </a:endParaRPr>
          </a:p>
          <a:p>
            <a:pPr indent="0" lvl="0" marL="0" rtl="0" algn="l">
              <a:lnSpc>
                <a:spcPct val="94000"/>
              </a:lnSpc>
              <a:spcBef>
                <a:spcPts val="1800"/>
              </a:spcBef>
              <a:spcAft>
                <a:spcPts val="0"/>
              </a:spcAft>
              <a:buSzPts val="1800"/>
              <a:buNone/>
            </a:pPr>
            <a:r>
              <a:rPr lang="en-US" u="sng">
                <a:solidFill>
                  <a:schemeClr val="hlink"/>
                </a:solidFill>
                <a:hlinkClick r:id="rId3"/>
              </a:rPr>
              <a:t>https://developer.mozilla.org/en-US/docs/Web/JavaScript/Reference/Global_Objects/Promise</a:t>
            </a:r>
            <a:r>
              <a:rPr lang="en-US"/>
              <a:t> </a:t>
            </a:r>
            <a:endParaRPr/>
          </a:p>
        </p:txBody>
      </p:sp>
      <p:pic>
        <p:nvPicPr>
          <p:cNvPr id="345" name="Google Shape;345;ge5237ac1c5_1_247"/>
          <p:cNvPicPr preferRelativeResize="0"/>
          <p:nvPr/>
        </p:nvPicPr>
        <p:blipFill rotWithShape="1">
          <a:blip r:embed="rId4">
            <a:alphaModFix/>
          </a:blip>
          <a:srcRect b="0" l="0" r="0" t="0"/>
          <a:stretch/>
        </p:blipFill>
        <p:spPr>
          <a:xfrm>
            <a:off x="2321787" y="3740575"/>
            <a:ext cx="7700824" cy="2855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e5237ac1c5_1_21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9</a:t>
            </a:r>
            <a:br>
              <a:rPr lang="en-US"/>
            </a:br>
            <a:r>
              <a:rPr lang="en-US"/>
              <a:t>CRUD OPERATIONS</a:t>
            </a:r>
            <a:endParaRPr/>
          </a:p>
        </p:txBody>
      </p:sp>
      <p:sp>
        <p:nvSpPr>
          <p:cNvPr id="351" name="Google Shape;351;ge5237ac1c5_1_21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Create / Read / Update / Delete</a:t>
            </a:r>
            <a:endParaRPr/>
          </a:p>
        </p:txBody>
      </p:sp>
      <p:sp>
        <p:nvSpPr>
          <p:cNvPr id="352" name="Google Shape;352;ge5237ac1c5_1_216"/>
          <p:cNvSpPr/>
          <p:nvPr/>
        </p:nvSpPr>
        <p:spPr>
          <a:xfrm>
            <a:off x="891450" y="881300"/>
            <a:ext cx="3130200" cy="16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Latency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g13d95feba32_0_2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t/>
            </a:r>
            <a:endParaRPr/>
          </a:p>
        </p:txBody>
      </p:sp>
      <p:sp>
        <p:nvSpPr>
          <p:cNvPr id="359" name="Google Shape;359;g13d95feba32_0_2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pic>
        <p:nvPicPr>
          <p:cNvPr id="360" name="Google Shape;360;g13d95feba32_0_25"/>
          <p:cNvPicPr preferRelativeResize="0"/>
          <p:nvPr/>
        </p:nvPicPr>
        <p:blipFill rotWithShape="1">
          <a:blip r:embed="rId3">
            <a:alphaModFix/>
          </a:blip>
          <a:srcRect b="0" l="0" r="0" t="0"/>
          <a:stretch/>
        </p:blipFill>
        <p:spPr>
          <a:xfrm>
            <a:off x="2089668" y="0"/>
            <a:ext cx="8012664" cy="68580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364" name="Shape 364"/>
        <p:cNvGrpSpPr/>
        <p:nvPr/>
      </p:nvGrpSpPr>
      <p:grpSpPr>
        <a:xfrm>
          <a:off x="0" y="0"/>
          <a:ext cx="0" cy="0"/>
          <a:chOff x="0" y="0"/>
          <a:chExt cx="0" cy="0"/>
        </a:xfrm>
      </p:grpSpPr>
      <p:sp>
        <p:nvSpPr>
          <p:cNvPr id="365" name="Google Shape;365;ge5237ac1c5_1_26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br>
              <a:rPr lang="en-US"/>
            </a:br>
            <a:r>
              <a:rPr lang="en-US"/>
              <a:t>CREATE (basic)</a:t>
            </a:r>
            <a:endParaRPr/>
          </a:p>
        </p:txBody>
      </p:sp>
      <p:sp>
        <p:nvSpPr>
          <p:cNvPr id="366" name="Google Shape;366;ge5237ac1c5_1_26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e5237ac1c5_1_25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Create (basic)</a:t>
            </a:r>
            <a:endParaRPr/>
          </a:p>
        </p:txBody>
      </p:sp>
      <p:sp>
        <p:nvSpPr>
          <p:cNvPr id="373" name="Google Shape;373;ge5237ac1c5_1_25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374" name="Google Shape;374;ge5237ac1c5_1_255"/>
          <p:cNvPicPr preferRelativeResize="0"/>
          <p:nvPr/>
        </p:nvPicPr>
        <p:blipFill rotWithShape="1">
          <a:blip r:embed="rId3">
            <a:alphaModFix/>
          </a:blip>
          <a:srcRect b="0" l="0" r="0" t="0"/>
          <a:stretch/>
        </p:blipFill>
        <p:spPr>
          <a:xfrm>
            <a:off x="1157100" y="2478474"/>
            <a:ext cx="10705627" cy="2768875"/>
          </a:xfrm>
          <a:prstGeom prst="rect">
            <a:avLst/>
          </a:prstGeom>
          <a:noFill/>
          <a:ln>
            <a:noFill/>
          </a:ln>
        </p:spPr>
      </p:pic>
      <p:sp>
        <p:nvSpPr>
          <p:cNvPr id="375" name="Google Shape;375;ge5237ac1c5_1_255"/>
          <p:cNvSpPr/>
          <p:nvPr/>
        </p:nvSpPr>
        <p:spPr>
          <a:xfrm>
            <a:off x="4640913" y="2795850"/>
            <a:ext cx="3738000" cy="55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App.js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e51eb637df_0_14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Create (basic)</a:t>
            </a:r>
            <a:endParaRPr/>
          </a:p>
        </p:txBody>
      </p:sp>
      <p:pic>
        <p:nvPicPr>
          <p:cNvPr id="382" name="Google Shape;382;ge51eb637df_0_142"/>
          <p:cNvPicPr preferRelativeResize="0"/>
          <p:nvPr/>
        </p:nvPicPr>
        <p:blipFill rotWithShape="1">
          <a:blip r:embed="rId3">
            <a:alphaModFix/>
          </a:blip>
          <a:srcRect b="0" l="0" r="0" t="0"/>
          <a:stretch/>
        </p:blipFill>
        <p:spPr>
          <a:xfrm>
            <a:off x="934225" y="1906526"/>
            <a:ext cx="9768474" cy="3960874"/>
          </a:xfrm>
          <a:prstGeom prst="rect">
            <a:avLst/>
          </a:prstGeom>
          <a:noFill/>
          <a:ln>
            <a:noFill/>
          </a:ln>
        </p:spPr>
      </p:pic>
      <p:sp>
        <p:nvSpPr>
          <p:cNvPr id="383" name="Google Shape;383;ge51eb637df_0_142"/>
          <p:cNvSpPr/>
          <p:nvPr/>
        </p:nvSpPr>
        <p:spPr>
          <a:xfrm>
            <a:off x="4041875" y="1955075"/>
            <a:ext cx="3738000" cy="55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myFirebase.js</a:t>
            </a:r>
            <a:endParaRPr b="0" i="0" sz="1400" u="none" cap="none" strike="noStrike">
              <a:solidFill>
                <a:srgbClr val="000000"/>
              </a:solidFill>
              <a:latin typeface="Arial"/>
              <a:ea typeface="Arial"/>
              <a:cs typeface="Arial"/>
              <a:sym typeface="Arial"/>
            </a:endParaRPr>
          </a:p>
        </p:txBody>
      </p:sp>
      <p:sp>
        <p:nvSpPr>
          <p:cNvPr id="384" name="Google Shape;384;ge51eb637df_0_142"/>
          <p:cNvSpPr/>
          <p:nvPr/>
        </p:nvSpPr>
        <p:spPr>
          <a:xfrm>
            <a:off x="7506325" y="2957950"/>
            <a:ext cx="4041900" cy="118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is the 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will overwrite this user each time that we use createUser1</a:t>
            </a:r>
            <a:endParaRPr b="0" i="0" sz="1400" u="none" cap="none" strike="noStrike">
              <a:solidFill>
                <a:srgbClr val="000000"/>
              </a:solidFill>
              <a:latin typeface="Arial"/>
              <a:ea typeface="Arial"/>
              <a:cs typeface="Arial"/>
              <a:sym typeface="Arial"/>
            </a:endParaRPr>
          </a:p>
        </p:txBody>
      </p:sp>
      <p:pic>
        <p:nvPicPr>
          <p:cNvPr id="385" name="Google Shape;385;ge51eb637df_0_142"/>
          <p:cNvPicPr preferRelativeResize="0"/>
          <p:nvPr/>
        </p:nvPicPr>
        <p:blipFill rotWithShape="1">
          <a:blip r:embed="rId4">
            <a:alphaModFix/>
          </a:blip>
          <a:srcRect b="0" l="0" r="0" t="0"/>
          <a:stretch/>
        </p:blipFill>
        <p:spPr>
          <a:xfrm>
            <a:off x="8681350" y="5392200"/>
            <a:ext cx="3322676" cy="1323825"/>
          </a:xfrm>
          <a:prstGeom prst="rect">
            <a:avLst/>
          </a:prstGeom>
          <a:noFill/>
          <a:ln>
            <a:noFill/>
          </a:ln>
        </p:spPr>
      </p:pic>
      <p:sp>
        <p:nvSpPr>
          <p:cNvPr id="386" name="Google Shape;386;ge51eb637df_0_142"/>
          <p:cNvSpPr/>
          <p:nvPr/>
        </p:nvSpPr>
        <p:spPr>
          <a:xfrm>
            <a:off x="8033075" y="952225"/>
            <a:ext cx="2269200" cy="8913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1" i="0" lang="en-US" sz="3300" u="none" cap="none" strike="noStrike">
                <a:solidFill>
                  <a:schemeClr val="lt1"/>
                </a:solidFill>
                <a:latin typeface="Arial"/>
                <a:ea typeface="Arial"/>
                <a:cs typeface="Arial"/>
                <a:sym typeface="Arial"/>
              </a:rPr>
              <a:t>Set</a:t>
            </a:r>
            <a:endParaRPr b="1" i="0" sz="3300" u="none" cap="none" strike="noStrike">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390" name="Shape 390"/>
        <p:cNvGrpSpPr/>
        <p:nvPr/>
      </p:nvGrpSpPr>
      <p:grpSpPr>
        <a:xfrm>
          <a:off x="0" y="0"/>
          <a:ext cx="0" cy="0"/>
          <a:chOff x="0" y="0"/>
          <a:chExt cx="0" cy="0"/>
        </a:xfrm>
      </p:grpSpPr>
      <p:sp>
        <p:nvSpPr>
          <p:cNvPr id="391" name="Google Shape;391;ge5237ac1c5_1_27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br>
              <a:rPr lang="en-US"/>
            </a:br>
            <a:r>
              <a:rPr lang="en-US"/>
              <a:t>CREATE (NEW)</a:t>
            </a:r>
            <a:endParaRPr/>
          </a:p>
        </p:txBody>
      </p:sp>
      <p:sp>
        <p:nvSpPr>
          <p:cNvPr id="392" name="Google Shape;392;ge5237ac1c5_1_27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e5237ac1c5_1_29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Create (new)</a:t>
            </a:r>
            <a:endParaRPr/>
          </a:p>
        </p:txBody>
      </p:sp>
      <p:sp>
        <p:nvSpPr>
          <p:cNvPr id="399" name="Google Shape;399;ge5237ac1c5_1_29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400" name="Google Shape;400;ge5237ac1c5_1_297"/>
          <p:cNvPicPr preferRelativeResize="0"/>
          <p:nvPr/>
        </p:nvPicPr>
        <p:blipFill rotWithShape="1">
          <a:blip r:embed="rId3">
            <a:alphaModFix/>
          </a:blip>
          <a:srcRect b="0" l="0" r="0" t="0"/>
          <a:stretch/>
        </p:blipFill>
        <p:spPr>
          <a:xfrm>
            <a:off x="1315763" y="1883050"/>
            <a:ext cx="9560476" cy="1822000"/>
          </a:xfrm>
          <a:prstGeom prst="rect">
            <a:avLst/>
          </a:prstGeom>
          <a:noFill/>
          <a:ln>
            <a:noFill/>
          </a:ln>
        </p:spPr>
      </p:pic>
      <p:pic>
        <p:nvPicPr>
          <p:cNvPr id="401" name="Google Shape;401;ge5237ac1c5_1_297"/>
          <p:cNvPicPr preferRelativeResize="0"/>
          <p:nvPr/>
        </p:nvPicPr>
        <p:blipFill rotWithShape="1">
          <a:blip r:embed="rId4">
            <a:alphaModFix/>
          </a:blip>
          <a:srcRect b="0" l="0" r="0" t="0"/>
          <a:stretch/>
        </p:blipFill>
        <p:spPr>
          <a:xfrm>
            <a:off x="1359313" y="3886974"/>
            <a:ext cx="9473374" cy="1704775"/>
          </a:xfrm>
          <a:prstGeom prst="rect">
            <a:avLst/>
          </a:prstGeom>
          <a:noFill/>
          <a:ln>
            <a:noFill/>
          </a:ln>
        </p:spPr>
      </p:pic>
      <p:sp>
        <p:nvSpPr>
          <p:cNvPr id="402" name="Google Shape;402;ge5237ac1c5_1_297"/>
          <p:cNvSpPr/>
          <p:nvPr/>
        </p:nvSpPr>
        <p:spPr>
          <a:xfrm>
            <a:off x="7094663" y="2349650"/>
            <a:ext cx="3738000" cy="55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App.js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Learning objectives</a:t>
            </a:r>
            <a:endParaRPr/>
          </a:p>
        </p:txBody>
      </p:sp>
      <p:sp>
        <p:nvSpPr>
          <p:cNvPr id="140" name="Google Shape;140;p2"/>
          <p:cNvSpPr txBox="1"/>
          <p:nvPr>
            <p:ph idx="1" type="body"/>
          </p:nvPr>
        </p:nvSpPr>
        <p:spPr>
          <a:xfrm>
            <a:off x="1295400" y="1774850"/>
            <a:ext cx="9601200" cy="42825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SzPts val="1800"/>
              <a:buNone/>
            </a:pPr>
            <a:r>
              <a:t/>
            </a:r>
            <a:endParaRPr sz="2200"/>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understand what a document-oriented database is (e.g., CosmosDB, MongoDB, Firebase)</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be able to create a new 'app' in Firebase</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be able to create, read, update, and delete information in their Firebase database using the Firebase website</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be able to access their Firebase database programmatically, including the normal CRUD operations</a:t>
            </a:r>
            <a:endParaRPr sz="2200"/>
          </a:p>
          <a:p>
            <a:pPr indent="-243078" lvl="0" marL="384048" rtl="0" algn="l">
              <a:lnSpc>
                <a:spcPct val="94000"/>
              </a:lnSpc>
              <a:spcBef>
                <a:spcPts val="1200"/>
              </a:spcBef>
              <a:spcAft>
                <a:spcPts val="0"/>
              </a:spcAft>
              <a:buClr>
                <a:schemeClr val="dk2"/>
              </a:buClr>
              <a:buSzPts val="2400"/>
              <a:buNone/>
            </a:pPr>
            <a:r>
              <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e5237ac1c5_1_30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Create (new)</a:t>
            </a:r>
            <a:endParaRPr/>
          </a:p>
        </p:txBody>
      </p:sp>
      <p:sp>
        <p:nvSpPr>
          <p:cNvPr id="409" name="Google Shape;409;ge5237ac1c5_1_305"/>
          <p:cNvSpPr/>
          <p:nvPr/>
        </p:nvSpPr>
        <p:spPr>
          <a:xfrm>
            <a:off x="8033075" y="952225"/>
            <a:ext cx="2269200" cy="8913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1" i="0" lang="en-US" sz="3300" u="none" cap="none" strike="noStrike">
                <a:solidFill>
                  <a:schemeClr val="lt1"/>
                </a:solidFill>
                <a:latin typeface="Arial"/>
                <a:ea typeface="Arial"/>
                <a:cs typeface="Arial"/>
                <a:sym typeface="Arial"/>
              </a:rPr>
              <a:t>push</a:t>
            </a:r>
            <a:endParaRPr b="1" i="0" sz="3300" u="none" cap="none" strike="noStrike">
              <a:solidFill>
                <a:schemeClr val="lt1"/>
              </a:solidFill>
              <a:latin typeface="Arial"/>
              <a:ea typeface="Arial"/>
              <a:cs typeface="Arial"/>
              <a:sym typeface="Arial"/>
            </a:endParaRPr>
          </a:p>
        </p:txBody>
      </p:sp>
      <p:pic>
        <p:nvPicPr>
          <p:cNvPr id="410" name="Google Shape;410;ge5237ac1c5_1_305"/>
          <p:cNvPicPr preferRelativeResize="0"/>
          <p:nvPr/>
        </p:nvPicPr>
        <p:blipFill rotWithShape="1">
          <a:blip r:embed="rId3">
            <a:alphaModFix/>
          </a:blip>
          <a:srcRect b="0" l="0" r="0" t="0"/>
          <a:stretch/>
        </p:blipFill>
        <p:spPr>
          <a:xfrm>
            <a:off x="792425" y="2526150"/>
            <a:ext cx="10877349" cy="3770800"/>
          </a:xfrm>
          <a:prstGeom prst="rect">
            <a:avLst/>
          </a:prstGeom>
          <a:noFill/>
          <a:ln>
            <a:noFill/>
          </a:ln>
        </p:spPr>
      </p:pic>
      <p:sp>
        <p:nvSpPr>
          <p:cNvPr id="411" name="Google Shape;411;ge5237ac1c5_1_305"/>
          <p:cNvSpPr/>
          <p:nvPr/>
        </p:nvSpPr>
        <p:spPr>
          <a:xfrm>
            <a:off x="7141675" y="2843150"/>
            <a:ext cx="3738000" cy="55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myFirebase.js</a:t>
            </a:r>
            <a:endParaRPr b="0" i="0" sz="1400" u="none" cap="none" strike="noStrike">
              <a:solidFill>
                <a:srgbClr val="000000"/>
              </a:solidFill>
              <a:latin typeface="Arial"/>
              <a:ea typeface="Arial"/>
              <a:cs typeface="Arial"/>
              <a:sym typeface="Arial"/>
            </a:endParaRPr>
          </a:p>
        </p:txBody>
      </p:sp>
      <p:pic>
        <p:nvPicPr>
          <p:cNvPr id="412" name="Google Shape;412;ge5237ac1c5_1_305"/>
          <p:cNvPicPr preferRelativeResize="0"/>
          <p:nvPr/>
        </p:nvPicPr>
        <p:blipFill rotWithShape="1">
          <a:blip r:embed="rId4">
            <a:alphaModFix/>
          </a:blip>
          <a:srcRect b="0" l="0" r="0" t="0"/>
          <a:stretch/>
        </p:blipFill>
        <p:spPr>
          <a:xfrm>
            <a:off x="8862475" y="3667914"/>
            <a:ext cx="3184125" cy="134016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416" name="Shape 416"/>
        <p:cNvGrpSpPr/>
        <p:nvPr/>
      </p:nvGrpSpPr>
      <p:grpSpPr>
        <a:xfrm>
          <a:off x="0" y="0"/>
          <a:ext cx="0" cy="0"/>
          <a:chOff x="0" y="0"/>
          <a:chExt cx="0" cy="0"/>
        </a:xfrm>
      </p:grpSpPr>
      <p:sp>
        <p:nvSpPr>
          <p:cNvPr id="417" name="Google Shape;417;ge5237ac1c5_1_32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br>
              <a:rPr lang="en-US"/>
            </a:br>
            <a:r>
              <a:rPr lang="en-US"/>
              <a:t>READ</a:t>
            </a:r>
            <a:endParaRPr/>
          </a:p>
        </p:txBody>
      </p:sp>
      <p:sp>
        <p:nvSpPr>
          <p:cNvPr id="418" name="Google Shape;418;ge5237ac1c5_1_32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r">
              <a:lnSpc>
                <a:spcPct val="112000"/>
              </a:lnSpc>
              <a:spcBef>
                <a:spcPts val="0"/>
              </a:spcBef>
              <a:spcAft>
                <a:spcPts val="0"/>
              </a:spcAft>
              <a:buClr>
                <a:schemeClr val="lt2"/>
              </a:buClr>
              <a:buSzPct val="100000"/>
              <a:buNone/>
            </a:pPr>
            <a:r>
              <a:rPr lang="en-US"/>
              <a:t>Pass a location, e.g.,, users/1</a:t>
            </a:r>
            <a:endParaRPr/>
          </a:p>
          <a:p>
            <a:pPr indent="0" lvl="0" marL="0" rtl="0" algn="r">
              <a:lnSpc>
                <a:spcPct val="112000"/>
              </a:lnSpc>
              <a:spcBef>
                <a:spcPts val="0"/>
              </a:spcBef>
              <a:spcAft>
                <a:spcPts val="0"/>
              </a:spcAft>
              <a:buClr>
                <a:schemeClr val="lt2"/>
              </a:buClr>
              <a:buSzPct val="100000"/>
              <a:buNone/>
            </a:pPr>
            <a:r>
              <a:rPr lang="en-US"/>
              <a:t>Use the once promise to get information</a:t>
            </a:r>
            <a:endParaRPr/>
          </a:p>
          <a:p>
            <a:pPr indent="0" lvl="0" marL="0" rtl="0" algn="r">
              <a:lnSpc>
                <a:spcPct val="112000"/>
              </a:lnSpc>
              <a:spcBef>
                <a:spcPts val="0"/>
              </a:spcBef>
              <a:spcAft>
                <a:spcPts val="0"/>
              </a:spcAft>
              <a:buClr>
                <a:schemeClr val="lt2"/>
              </a:buClr>
              <a:buSzPct val="100000"/>
              <a:buNone/>
            </a:pPr>
            <a:r>
              <a:rPr lang="en-US"/>
              <a:t>Use the then promise to chain after the once promise to get an answer</a:t>
            </a:r>
            <a:endParaRPr/>
          </a:p>
          <a:p>
            <a:pPr indent="0" lvl="0" marL="0" rtl="0" algn="r">
              <a:lnSpc>
                <a:spcPct val="112000"/>
              </a:lnSpc>
              <a:spcBef>
                <a:spcPts val="0"/>
              </a:spcBef>
              <a:spcAft>
                <a:spcPts val="0"/>
              </a:spcAft>
              <a:buClr>
                <a:schemeClr val="lt2"/>
              </a:buClr>
              <a:buSzPct val="100000"/>
              <a:buNone/>
            </a:pPr>
            <a:r>
              <a:rPr lang="en-US"/>
              <a:t>Use the catch promise to check that everything went well</a:t>
            </a:r>
            <a:endParaRPr/>
          </a:p>
          <a:p>
            <a:pPr indent="0" lvl="0" marL="0" rtl="0" algn="r">
              <a:lnSpc>
                <a:spcPct val="112000"/>
              </a:lnSpc>
              <a:spcBef>
                <a:spcPts val="0"/>
              </a:spcBef>
              <a:spcAft>
                <a:spcPts val="0"/>
              </a:spcAft>
              <a:buClr>
                <a:schemeClr val="lt2"/>
              </a:buClr>
              <a:buSzPct val="100000"/>
              <a:buNone/>
            </a:pPr>
            <a:r>
              <a:rPr lang="en-US"/>
              <a:t>Render the page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3" name="Shape 423"/>
        <p:cNvGrpSpPr/>
        <p:nvPr/>
      </p:nvGrpSpPr>
      <p:grpSpPr>
        <a:xfrm>
          <a:off x="0" y="0"/>
          <a:ext cx="0" cy="0"/>
          <a:chOff x="0" y="0"/>
          <a:chExt cx="0" cy="0"/>
        </a:xfrm>
      </p:grpSpPr>
      <p:sp>
        <p:nvSpPr>
          <p:cNvPr id="424" name="Google Shape;424;ge5237ac1c5_1_329"/>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pic>
        <p:nvPicPr>
          <p:cNvPr id="425" name="Google Shape;425;ge5237ac1c5_1_329"/>
          <p:cNvPicPr preferRelativeResize="0"/>
          <p:nvPr/>
        </p:nvPicPr>
        <p:blipFill rotWithShape="1">
          <a:blip r:embed="rId3">
            <a:alphaModFix/>
          </a:blip>
          <a:srcRect b="0" l="0" r="0" t="0"/>
          <a:stretch/>
        </p:blipFill>
        <p:spPr>
          <a:xfrm>
            <a:off x="579650" y="843663"/>
            <a:ext cx="8820977" cy="3106875"/>
          </a:xfrm>
          <a:prstGeom prst="rect">
            <a:avLst/>
          </a:prstGeom>
          <a:noFill/>
          <a:ln>
            <a:noFill/>
          </a:ln>
        </p:spPr>
      </p:pic>
      <p:pic>
        <p:nvPicPr>
          <p:cNvPr id="426" name="Google Shape;426;ge5237ac1c5_1_329"/>
          <p:cNvPicPr preferRelativeResize="0"/>
          <p:nvPr/>
        </p:nvPicPr>
        <p:blipFill rotWithShape="1">
          <a:blip r:embed="rId4">
            <a:alphaModFix/>
          </a:blip>
          <a:srcRect b="0" l="0" r="0" t="0"/>
          <a:stretch/>
        </p:blipFill>
        <p:spPr>
          <a:xfrm>
            <a:off x="579650" y="174776"/>
            <a:ext cx="9601030" cy="540700"/>
          </a:xfrm>
          <a:prstGeom prst="rect">
            <a:avLst/>
          </a:prstGeom>
          <a:noFill/>
          <a:ln>
            <a:noFill/>
          </a:ln>
        </p:spPr>
      </p:pic>
      <p:pic>
        <p:nvPicPr>
          <p:cNvPr id="427" name="Google Shape;427;ge5237ac1c5_1_329"/>
          <p:cNvPicPr preferRelativeResize="0"/>
          <p:nvPr/>
        </p:nvPicPr>
        <p:blipFill rotWithShape="1">
          <a:blip r:embed="rId5">
            <a:alphaModFix/>
          </a:blip>
          <a:srcRect b="0" l="0" r="0" t="0"/>
          <a:stretch/>
        </p:blipFill>
        <p:spPr>
          <a:xfrm>
            <a:off x="579650" y="4047950"/>
            <a:ext cx="4362093" cy="2733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431" name="Shape 431"/>
        <p:cNvGrpSpPr/>
        <p:nvPr/>
      </p:nvGrpSpPr>
      <p:grpSpPr>
        <a:xfrm>
          <a:off x="0" y="0"/>
          <a:ext cx="0" cy="0"/>
          <a:chOff x="0" y="0"/>
          <a:chExt cx="0" cy="0"/>
        </a:xfrm>
      </p:grpSpPr>
      <p:sp>
        <p:nvSpPr>
          <p:cNvPr id="432" name="Google Shape;432;ge5237ac1c5_1_27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br>
              <a:rPr lang="en-US"/>
            </a:br>
            <a:r>
              <a:rPr lang="en-US"/>
              <a:t>UPDATE</a:t>
            </a:r>
            <a:endParaRPr/>
          </a:p>
        </p:txBody>
      </p:sp>
      <p:sp>
        <p:nvSpPr>
          <p:cNvPr id="433" name="Google Shape;433;ge5237ac1c5_1_27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Pass a location and new data to be used for the update</a:t>
            </a:r>
            <a:endParaRPr/>
          </a:p>
          <a:p>
            <a:pPr indent="0" lvl="0" marL="0" rtl="0" algn="r">
              <a:lnSpc>
                <a:spcPct val="112000"/>
              </a:lnSpc>
              <a:spcBef>
                <a:spcPts val="0"/>
              </a:spcBef>
              <a:spcAft>
                <a:spcPts val="0"/>
              </a:spcAft>
              <a:buClr>
                <a:schemeClr val="lt2"/>
              </a:buClr>
              <a:buSzPts val="2400"/>
              <a:buNone/>
            </a:pPr>
            <a:r>
              <a:rPr lang="en-US"/>
              <a:t>Render the page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8" name="Shape 438"/>
        <p:cNvGrpSpPr/>
        <p:nvPr/>
      </p:nvGrpSpPr>
      <p:grpSpPr>
        <a:xfrm>
          <a:off x="0" y="0"/>
          <a:ext cx="0" cy="0"/>
          <a:chOff x="0" y="0"/>
          <a:chExt cx="0" cy="0"/>
        </a:xfrm>
      </p:grpSpPr>
      <p:sp>
        <p:nvSpPr>
          <p:cNvPr id="439" name="Google Shape;439;g13d95feba32_0_68"/>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pic>
        <p:nvPicPr>
          <p:cNvPr id="440" name="Google Shape;440;g13d95feba32_0_68"/>
          <p:cNvPicPr preferRelativeResize="0"/>
          <p:nvPr/>
        </p:nvPicPr>
        <p:blipFill>
          <a:blip r:embed="rId3">
            <a:alphaModFix/>
          </a:blip>
          <a:stretch>
            <a:fillRect/>
          </a:stretch>
        </p:blipFill>
        <p:spPr>
          <a:xfrm>
            <a:off x="1001950" y="2052549"/>
            <a:ext cx="10045448" cy="4433775"/>
          </a:xfrm>
          <a:prstGeom prst="rect">
            <a:avLst/>
          </a:prstGeom>
          <a:noFill/>
          <a:ln>
            <a:noFill/>
          </a:ln>
        </p:spPr>
      </p:pic>
      <p:pic>
        <p:nvPicPr>
          <p:cNvPr id="441" name="Google Shape;441;g13d95feba32_0_68"/>
          <p:cNvPicPr preferRelativeResize="0"/>
          <p:nvPr/>
        </p:nvPicPr>
        <p:blipFill>
          <a:blip r:embed="rId4">
            <a:alphaModFix/>
          </a:blip>
          <a:stretch>
            <a:fillRect/>
          </a:stretch>
        </p:blipFill>
        <p:spPr>
          <a:xfrm>
            <a:off x="-25075" y="359925"/>
            <a:ext cx="12242150" cy="1374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445" name="Shape 445"/>
        <p:cNvGrpSpPr/>
        <p:nvPr/>
      </p:nvGrpSpPr>
      <p:grpSpPr>
        <a:xfrm>
          <a:off x="0" y="0"/>
          <a:ext cx="0" cy="0"/>
          <a:chOff x="0" y="0"/>
          <a:chExt cx="0" cy="0"/>
        </a:xfrm>
      </p:grpSpPr>
      <p:sp>
        <p:nvSpPr>
          <p:cNvPr id="446" name="Google Shape;446;ge5237ac1c5_1_28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br>
              <a:rPr lang="en-US"/>
            </a:br>
            <a:r>
              <a:rPr lang="en-US"/>
              <a:t>DELETE</a:t>
            </a:r>
            <a:endParaRPr/>
          </a:p>
        </p:txBody>
      </p:sp>
      <p:sp>
        <p:nvSpPr>
          <p:cNvPr id="447" name="Google Shape;447;ge5237ac1c5_1_28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Pass a location to delete</a:t>
            </a:r>
            <a:endParaRPr/>
          </a:p>
          <a:p>
            <a:pPr indent="0" lvl="0" marL="0" rtl="0" algn="r">
              <a:lnSpc>
                <a:spcPct val="112000"/>
              </a:lnSpc>
              <a:spcBef>
                <a:spcPts val="0"/>
              </a:spcBef>
              <a:spcAft>
                <a:spcPts val="0"/>
              </a:spcAft>
              <a:buClr>
                <a:schemeClr val="lt2"/>
              </a:buClr>
              <a:buSzPts val="2400"/>
              <a:buNone/>
            </a:pPr>
            <a:r>
              <a:rPr lang="en-US"/>
              <a:t>Render the page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2" name="Shape 452"/>
        <p:cNvGrpSpPr/>
        <p:nvPr/>
      </p:nvGrpSpPr>
      <p:grpSpPr>
        <a:xfrm>
          <a:off x="0" y="0"/>
          <a:ext cx="0" cy="0"/>
          <a:chOff x="0" y="0"/>
          <a:chExt cx="0" cy="0"/>
        </a:xfrm>
      </p:grpSpPr>
      <p:sp>
        <p:nvSpPr>
          <p:cNvPr id="453" name="Google Shape;453;g13d95feba32_0_7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pic>
        <p:nvPicPr>
          <p:cNvPr id="454" name="Google Shape;454;g13d95feba32_0_76"/>
          <p:cNvPicPr preferRelativeResize="0"/>
          <p:nvPr/>
        </p:nvPicPr>
        <p:blipFill>
          <a:blip r:embed="rId3">
            <a:alphaModFix/>
          </a:blip>
          <a:stretch>
            <a:fillRect/>
          </a:stretch>
        </p:blipFill>
        <p:spPr>
          <a:xfrm>
            <a:off x="184825" y="103875"/>
            <a:ext cx="11316500" cy="3216275"/>
          </a:xfrm>
          <a:prstGeom prst="rect">
            <a:avLst/>
          </a:prstGeom>
          <a:noFill/>
          <a:ln>
            <a:noFill/>
          </a:ln>
        </p:spPr>
      </p:pic>
      <p:pic>
        <p:nvPicPr>
          <p:cNvPr id="455" name="Google Shape;455;g13d95feba32_0_76"/>
          <p:cNvPicPr preferRelativeResize="0"/>
          <p:nvPr/>
        </p:nvPicPr>
        <p:blipFill>
          <a:blip r:embed="rId4">
            <a:alphaModFix/>
          </a:blip>
          <a:stretch>
            <a:fillRect/>
          </a:stretch>
        </p:blipFill>
        <p:spPr>
          <a:xfrm>
            <a:off x="184837" y="3488951"/>
            <a:ext cx="6982024" cy="2980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b822e0ec7b_1_43"/>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9</a:t>
            </a:r>
            <a:br>
              <a:rPr lang="en-US"/>
            </a:br>
            <a:r>
              <a:rPr lang="en-US"/>
              <a:t>WORK ON YOURSHARE</a:t>
            </a:r>
            <a:endParaRPr/>
          </a:p>
        </p:txBody>
      </p:sp>
      <p:sp>
        <p:nvSpPr>
          <p:cNvPr id="461" name="Google Shape;461;gb822e0ec7b_1_43"/>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e51eb637df_0_250"/>
          <p:cNvSpPr txBox="1"/>
          <p:nvPr>
            <p:ph type="title"/>
          </p:nvPr>
        </p:nvSpPr>
        <p:spPr>
          <a:xfrm>
            <a:off x="1371600" y="152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Demos on Thursday</a:t>
            </a:r>
            <a:endParaRPr/>
          </a:p>
        </p:txBody>
      </p:sp>
      <p:sp>
        <p:nvSpPr>
          <p:cNvPr id="468" name="Google Shape;468;ge51eb637df_0_250"/>
          <p:cNvSpPr txBox="1"/>
          <p:nvPr>
            <p:ph idx="1" type="body"/>
          </p:nvPr>
        </p:nvSpPr>
        <p:spPr>
          <a:xfrm>
            <a:off x="1371600" y="1089050"/>
            <a:ext cx="9601200" cy="49182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1200"/>
              </a:spcBef>
              <a:spcAft>
                <a:spcPts val="0"/>
              </a:spcAft>
              <a:buSzPts val="2100"/>
              <a:buChar char="■"/>
            </a:pPr>
            <a:r>
              <a:rPr lang="en-US" sz="2100">
                <a:solidFill>
                  <a:schemeClr val="dk1"/>
                </a:solidFill>
              </a:rPr>
              <a:t>You are demoing </a:t>
            </a:r>
            <a:r>
              <a:rPr b="1" lang="en-US" sz="2100">
                <a:solidFill>
                  <a:srgbClr val="980000"/>
                </a:solidFill>
              </a:rPr>
              <a:t>ONE</a:t>
            </a:r>
            <a:r>
              <a:rPr lang="en-US" sz="2100">
                <a:solidFill>
                  <a:schemeClr val="dk1"/>
                </a:solidFill>
              </a:rPr>
              <a:t> app</a:t>
            </a:r>
            <a:endParaRPr sz="2100">
              <a:solidFill>
                <a:schemeClr val="dk1"/>
              </a:solidFill>
            </a:endParaRPr>
          </a:p>
          <a:p>
            <a:pPr indent="-361950" lvl="0" marL="457200" rtl="0" algn="l">
              <a:lnSpc>
                <a:spcPct val="115000"/>
              </a:lnSpc>
              <a:spcBef>
                <a:spcPts val="1200"/>
              </a:spcBef>
              <a:spcAft>
                <a:spcPts val="0"/>
              </a:spcAft>
              <a:buSzPts val="2100"/>
              <a:buChar char="■"/>
            </a:pPr>
            <a:r>
              <a:rPr lang="en-US" sz="2100">
                <a:solidFill>
                  <a:schemeClr val="dk1"/>
                </a:solidFill>
              </a:rPr>
              <a:t>You need to have the app integrated. That is your current </a:t>
            </a:r>
            <a:r>
              <a:rPr b="1" lang="en-US" sz="2100">
                <a:solidFill>
                  <a:srgbClr val="A31515"/>
                </a:solidFill>
              </a:rPr>
              <a:t>PRIORITY</a:t>
            </a:r>
            <a:r>
              <a:rPr lang="en-US" sz="2100">
                <a:solidFill>
                  <a:schemeClr val="dk1"/>
                </a:solidFill>
              </a:rPr>
              <a:t>.</a:t>
            </a:r>
            <a:endParaRPr sz="2100">
              <a:solidFill>
                <a:schemeClr val="dk1"/>
              </a:solidFill>
            </a:endParaRPr>
          </a:p>
          <a:p>
            <a:pPr indent="-361950" lvl="0" marL="457200" rtl="0" algn="l">
              <a:lnSpc>
                <a:spcPct val="115000"/>
              </a:lnSpc>
              <a:spcBef>
                <a:spcPts val="1200"/>
              </a:spcBef>
              <a:spcAft>
                <a:spcPts val="0"/>
              </a:spcAft>
              <a:buSzPts val="2100"/>
              <a:buChar char="■"/>
            </a:pPr>
            <a:r>
              <a:rPr lang="en-US" sz="2100">
                <a:solidFill>
                  <a:schemeClr val="dk1"/>
                </a:solidFill>
              </a:rPr>
              <a:t>If you have time, you can work on the following:</a:t>
            </a:r>
            <a:endParaRPr sz="2100">
              <a:solidFill>
                <a:schemeClr val="dk1"/>
              </a:solidFill>
            </a:endParaRPr>
          </a:p>
          <a:p>
            <a:pPr indent="-361950" lvl="1" marL="914400" rtl="0" algn="l">
              <a:lnSpc>
                <a:spcPct val="115000"/>
              </a:lnSpc>
              <a:spcBef>
                <a:spcPts val="1200"/>
              </a:spcBef>
              <a:spcAft>
                <a:spcPts val="0"/>
              </a:spcAft>
              <a:buClr>
                <a:schemeClr val="dk1"/>
              </a:buClr>
              <a:buSzPts val="2100"/>
              <a:buChar char="–"/>
            </a:pPr>
            <a:r>
              <a:rPr lang="en-US" sz="2100">
                <a:solidFill>
                  <a:schemeClr val="dk1"/>
                </a:solidFill>
              </a:rPr>
              <a:t>add more logic to your app (state, actions etc.)</a:t>
            </a:r>
            <a:endParaRPr sz="2100">
              <a:solidFill>
                <a:schemeClr val="dk1"/>
              </a:solidFill>
            </a:endParaRPr>
          </a:p>
          <a:p>
            <a:pPr indent="-361950" lvl="1" marL="914400" rtl="0" algn="l">
              <a:lnSpc>
                <a:spcPct val="115000"/>
              </a:lnSpc>
              <a:spcBef>
                <a:spcPts val="1200"/>
              </a:spcBef>
              <a:spcAft>
                <a:spcPts val="0"/>
              </a:spcAft>
              <a:buClr>
                <a:schemeClr val="dk1"/>
              </a:buClr>
              <a:buSzPts val="2100"/>
              <a:buChar char="–"/>
            </a:pPr>
            <a:r>
              <a:rPr lang="en-US" sz="2100">
                <a:solidFill>
                  <a:schemeClr val="dk1"/>
                </a:solidFill>
              </a:rPr>
              <a:t>add Firebase to your app (for example with the name of the user on each page)</a:t>
            </a:r>
            <a:endParaRPr sz="2100">
              <a:solidFill>
                <a:schemeClr val="dk1"/>
              </a:solidFill>
            </a:endParaRPr>
          </a:p>
          <a:p>
            <a:pPr indent="-361950" lvl="0" marL="457200" rtl="0" algn="l">
              <a:lnSpc>
                <a:spcPct val="115000"/>
              </a:lnSpc>
              <a:spcBef>
                <a:spcPts val="1200"/>
              </a:spcBef>
              <a:spcAft>
                <a:spcPts val="0"/>
              </a:spcAft>
              <a:buSzPts val="2100"/>
              <a:buChar char="■"/>
            </a:pPr>
            <a:r>
              <a:rPr lang="en-US" sz="2100">
                <a:solidFill>
                  <a:schemeClr val="dk1"/>
                </a:solidFill>
              </a:rPr>
              <a:t>You will prepare your demo/presentation during 20 minutes on Thursday. Your demo will be 10 minutes max!</a:t>
            </a:r>
            <a:endParaRPr sz="2100">
              <a:solidFill>
                <a:schemeClr val="dk1"/>
              </a:solidFill>
            </a:endParaRPr>
          </a:p>
          <a:p>
            <a:pPr indent="-361950" lvl="0" marL="457200" rtl="0" algn="l">
              <a:lnSpc>
                <a:spcPct val="115000"/>
              </a:lnSpc>
              <a:spcBef>
                <a:spcPts val="1200"/>
              </a:spcBef>
              <a:spcAft>
                <a:spcPts val="0"/>
              </a:spcAft>
              <a:buClr>
                <a:schemeClr val="dk1"/>
              </a:buClr>
              <a:buSzPts val="2100"/>
              <a:buChar char="■"/>
            </a:pPr>
            <a:r>
              <a:rPr lang="en-US" sz="2100">
                <a:solidFill>
                  <a:schemeClr val="dk1"/>
                </a:solidFill>
              </a:rPr>
              <a:t>Everybody needs to talk</a:t>
            </a:r>
            <a:endParaRPr sz="2100">
              <a:solidFill>
                <a:schemeClr val="dk1"/>
              </a:solidFill>
            </a:endParaRPr>
          </a:p>
          <a:p>
            <a:pPr indent="-361950" lvl="0" marL="457200" rtl="0" algn="l">
              <a:lnSpc>
                <a:spcPct val="115000"/>
              </a:lnSpc>
              <a:spcBef>
                <a:spcPts val="1200"/>
              </a:spcBef>
              <a:spcAft>
                <a:spcPts val="0"/>
              </a:spcAft>
              <a:buSzPts val="2100"/>
              <a:buChar char="■"/>
            </a:pPr>
            <a:r>
              <a:rPr lang="en-US" sz="2100">
                <a:solidFill>
                  <a:schemeClr val="dk1"/>
                </a:solidFill>
              </a:rPr>
              <a:t>There needs to be a </a:t>
            </a:r>
            <a:r>
              <a:rPr b="1" lang="en-US" sz="2100">
                <a:solidFill>
                  <a:srgbClr val="A31515"/>
                </a:solidFill>
              </a:rPr>
              <a:t>AHAH</a:t>
            </a:r>
            <a:r>
              <a:rPr lang="en-US" sz="2100">
                <a:solidFill>
                  <a:schemeClr val="dk1"/>
                </a:solidFill>
              </a:rPr>
              <a:t> moment in your demo</a:t>
            </a:r>
            <a:endParaRPr sz="2100">
              <a:solidFill>
                <a:schemeClr val="dk1"/>
              </a:solidFill>
            </a:endParaRPr>
          </a:p>
          <a:p>
            <a:pPr indent="-361950" lvl="0" marL="457200" rtl="0" algn="l">
              <a:lnSpc>
                <a:spcPct val="115000"/>
              </a:lnSpc>
              <a:spcBef>
                <a:spcPts val="1200"/>
              </a:spcBef>
              <a:spcAft>
                <a:spcPts val="0"/>
              </a:spcAft>
              <a:buSzPts val="2100"/>
              <a:buChar char="■"/>
            </a:pPr>
            <a:r>
              <a:rPr lang="en-US" sz="2100">
                <a:solidFill>
                  <a:schemeClr val="dk1"/>
                </a:solidFill>
              </a:rPr>
              <a:t>Talk about the technologies you used and why</a:t>
            </a:r>
            <a:endParaRPr sz="2100">
              <a:solidFill>
                <a:schemeClr val="dk1"/>
              </a:solidFill>
            </a:endParaRPr>
          </a:p>
          <a:p>
            <a:pPr indent="-361950" lvl="0" marL="457200" rtl="0" algn="l">
              <a:lnSpc>
                <a:spcPct val="115000"/>
              </a:lnSpc>
              <a:spcBef>
                <a:spcPts val="1200"/>
              </a:spcBef>
              <a:spcAft>
                <a:spcPts val="0"/>
              </a:spcAft>
              <a:buSzPts val="2100"/>
              <a:buChar char="■"/>
            </a:pPr>
            <a:r>
              <a:rPr lang="en-US" sz="2100">
                <a:solidFill>
                  <a:schemeClr val="dk1"/>
                </a:solidFill>
              </a:rPr>
              <a:t>Do the retro</a:t>
            </a:r>
            <a:endParaRPr sz="2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e5237ac1c5_1_28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Retro</a:t>
            </a:r>
            <a:endParaRPr/>
          </a:p>
        </p:txBody>
      </p:sp>
      <p:sp>
        <p:nvSpPr>
          <p:cNvPr id="475" name="Google Shape;475;ge5237ac1c5_1_285"/>
          <p:cNvSpPr txBox="1"/>
          <p:nvPr>
            <p:ph idx="1" type="body"/>
          </p:nvPr>
        </p:nvSpPr>
        <p:spPr>
          <a:xfrm>
            <a:off x="1371600" y="1774850"/>
            <a:ext cx="9601200" cy="49182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lang="en-US" sz="2200">
                <a:solidFill>
                  <a:schemeClr val="dk1"/>
                </a:solidFill>
              </a:rPr>
              <a:t>What went well? - POSITIVITY</a:t>
            </a:r>
            <a:endParaRPr sz="2200">
              <a:solidFill>
                <a:schemeClr val="dk1"/>
              </a:solidFill>
            </a:endParaRPr>
          </a:p>
          <a:p>
            <a:pPr indent="0" lvl="0" marL="457200" rtl="0" algn="l">
              <a:lnSpc>
                <a:spcPct val="115000"/>
              </a:lnSpc>
              <a:spcBef>
                <a:spcPts val="1200"/>
              </a:spcBef>
              <a:spcAft>
                <a:spcPts val="0"/>
              </a:spcAft>
              <a:buSzPts val="1800"/>
              <a:buNone/>
            </a:pPr>
            <a:r>
              <a:t/>
            </a:r>
            <a:endParaRPr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rPr>
              <a:t>What didn’t go so well? - DIFFICULTIES, ISSUES and DISSATISFACTIONS</a:t>
            </a:r>
            <a:endParaRPr sz="2200">
              <a:solidFill>
                <a:schemeClr val="dk1"/>
              </a:solidFill>
            </a:endParaRPr>
          </a:p>
          <a:p>
            <a:pPr indent="0" lvl="0" marL="457200" rtl="0" algn="l">
              <a:lnSpc>
                <a:spcPct val="115000"/>
              </a:lnSpc>
              <a:spcBef>
                <a:spcPts val="1200"/>
              </a:spcBef>
              <a:spcAft>
                <a:spcPts val="0"/>
              </a:spcAft>
              <a:buSzPts val="1800"/>
              <a:buNone/>
            </a:pPr>
            <a:r>
              <a:t/>
            </a:r>
            <a:endParaRPr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rPr>
              <a:t>What have you learned? - REFLECTION WITH AN OPEN MIND</a:t>
            </a:r>
            <a:endParaRPr sz="2200">
              <a:solidFill>
                <a:schemeClr val="dk1"/>
              </a:solidFill>
            </a:endParaRPr>
          </a:p>
          <a:p>
            <a:pPr indent="0" lvl="0" marL="457200" rtl="0" algn="l">
              <a:lnSpc>
                <a:spcPct val="115000"/>
              </a:lnSpc>
              <a:spcBef>
                <a:spcPts val="1200"/>
              </a:spcBef>
              <a:spcAft>
                <a:spcPts val="0"/>
              </a:spcAft>
              <a:buSzPts val="1800"/>
              <a:buNone/>
            </a:pPr>
            <a:r>
              <a:t/>
            </a:r>
            <a:endParaRPr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rPr>
              <a:t>What still puzzles you? - LIBERATE YOURSELF TO EXPRESS THINGS THAT YOU HAVE NO ANSWER FOR</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1</a:t>
            </a:r>
            <a:br>
              <a:rPr lang="en-US"/>
            </a:br>
            <a:r>
              <a:rPr lang="en-US"/>
              <a:t>SETTING UP FIREBASE</a:t>
            </a:r>
            <a:endParaRPr/>
          </a:p>
        </p:txBody>
      </p:sp>
      <p:sp>
        <p:nvSpPr>
          <p:cNvPr id="146" name="Google Shape;146;p5"/>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b822e0ec7b_1_10"/>
          <p:cNvSpPr txBox="1"/>
          <p:nvPr>
            <p:ph type="title"/>
          </p:nvPr>
        </p:nvSpPr>
        <p:spPr>
          <a:xfrm>
            <a:off x="1371600" y="152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Getting started with Firebase</a:t>
            </a:r>
            <a:endParaRPr/>
          </a:p>
        </p:txBody>
      </p:sp>
      <p:sp>
        <p:nvSpPr>
          <p:cNvPr id="152" name="Google Shape;152;gb822e0ec7b_1_10"/>
          <p:cNvSpPr txBox="1"/>
          <p:nvPr>
            <p:ph idx="1" type="body"/>
          </p:nvPr>
        </p:nvSpPr>
        <p:spPr>
          <a:xfrm>
            <a:off x="1371600" y="1524000"/>
            <a:ext cx="9601200" cy="510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800"/>
              <a:buNone/>
            </a:pPr>
            <a:r>
              <a:rPr lang="en-US" sz="2500" u="sng">
                <a:solidFill>
                  <a:schemeClr val="hlink"/>
                </a:solidFill>
                <a:hlinkClick r:id="rId3"/>
              </a:rPr>
              <a:t>https://firebase.google.com</a:t>
            </a:r>
            <a:r>
              <a:rPr lang="en-US" sz="2500">
                <a:solidFill>
                  <a:schemeClr val="dk1"/>
                </a:solidFill>
              </a:rPr>
              <a:t> </a:t>
            </a:r>
            <a:endParaRPr sz="2500">
              <a:solidFill>
                <a:schemeClr val="dk1"/>
              </a:solidFill>
            </a:endParaRPr>
          </a:p>
          <a:p>
            <a:pPr indent="-387350" lvl="0" marL="457200" rtl="0" algn="l">
              <a:lnSpc>
                <a:spcPct val="115000"/>
              </a:lnSpc>
              <a:spcBef>
                <a:spcPts val="1200"/>
              </a:spcBef>
              <a:spcAft>
                <a:spcPts val="0"/>
              </a:spcAft>
              <a:buClr>
                <a:schemeClr val="dk1"/>
              </a:buClr>
              <a:buSzPts val="2500"/>
              <a:buChar char="■"/>
            </a:pPr>
            <a:r>
              <a:rPr lang="en-US" sz="2500">
                <a:solidFill>
                  <a:schemeClr val="dk1"/>
                </a:solidFill>
              </a:rPr>
              <a:t>Create a project and say </a:t>
            </a:r>
            <a:r>
              <a:rPr b="1" lang="en-US" sz="2500">
                <a:solidFill>
                  <a:schemeClr val="dk1"/>
                </a:solidFill>
              </a:rPr>
              <a:t>NO</a:t>
            </a:r>
            <a:r>
              <a:rPr lang="en-US" sz="2500">
                <a:solidFill>
                  <a:schemeClr val="dk1"/>
                </a:solidFill>
              </a:rPr>
              <a:t> to Google Analytics</a:t>
            </a:r>
            <a:endParaRPr sz="2500">
              <a:solidFill>
                <a:schemeClr val="dk1"/>
              </a:solidFill>
            </a:endParaRPr>
          </a:p>
          <a:p>
            <a:pPr indent="0" lvl="0" marL="0" rtl="0" algn="l">
              <a:lnSpc>
                <a:spcPct val="94000"/>
              </a:lnSpc>
              <a:spcBef>
                <a:spcPts val="1200"/>
              </a:spcBef>
              <a:spcAft>
                <a:spcPts val="0"/>
              </a:spcAft>
              <a:buSzPts val="1800"/>
              <a:buNone/>
            </a:pPr>
            <a:r>
              <a:t/>
            </a:r>
            <a:endParaRPr sz="2500"/>
          </a:p>
        </p:txBody>
      </p:sp>
      <p:pic>
        <p:nvPicPr>
          <p:cNvPr id="153" name="Google Shape;153;gb822e0ec7b_1_10"/>
          <p:cNvPicPr preferRelativeResize="0"/>
          <p:nvPr/>
        </p:nvPicPr>
        <p:blipFill rotWithShape="1">
          <a:blip r:embed="rId4">
            <a:alphaModFix/>
          </a:blip>
          <a:srcRect b="0" l="0" r="0" t="0"/>
          <a:stretch/>
        </p:blipFill>
        <p:spPr>
          <a:xfrm>
            <a:off x="803900" y="3787518"/>
            <a:ext cx="4463726" cy="2122900"/>
          </a:xfrm>
          <a:prstGeom prst="rect">
            <a:avLst/>
          </a:prstGeom>
          <a:noFill/>
          <a:ln>
            <a:noFill/>
          </a:ln>
        </p:spPr>
      </p:pic>
      <p:pic>
        <p:nvPicPr>
          <p:cNvPr id="154" name="Google Shape;154;gb822e0ec7b_1_10"/>
          <p:cNvPicPr preferRelativeResize="0"/>
          <p:nvPr/>
        </p:nvPicPr>
        <p:blipFill rotWithShape="1">
          <a:blip r:embed="rId5">
            <a:alphaModFix/>
          </a:blip>
          <a:srcRect b="0" l="0" r="0" t="0"/>
          <a:stretch/>
        </p:blipFill>
        <p:spPr>
          <a:xfrm>
            <a:off x="5464125" y="3787520"/>
            <a:ext cx="5668749" cy="293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e5237ac1c5_1_156"/>
          <p:cNvSpPr txBox="1"/>
          <p:nvPr>
            <p:ph type="title"/>
          </p:nvPr>
        </p:nvSpPr>
        <p:spPr>
          <a:xfrm>
            <a:off x="1371600" y="152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Getting started with Firebase</a:t>
            </a:r>
            <a:endParaRPr/>
          </a:p>
        </p:txBody>
      </p:sp>
      <p:sp>
        <p:nvSpPr>
          <p:cNvPr id="160" name="Google Shape;160;ge5237ac1c5_1_156"/>
          <p:cNvSpPr txBox="1"/>
          <p:nvPr>
            <p:ph idx="1" type="body"/>
          </p:nvPr>
        </p:nvSpPr>
        <p:spPr>
          <a:xfrm>
            <a:off x="1371600" y="1524000"/>
            <a:ext cx="9601200" cy="510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800"/>
              <a:buNone/>
            </a:pPr>
            <a:r>
              <a:rPr lang="en-US" sz="2500" u="sng">
                <a:solidFill>
                  <a:schemeClr val="hlink"/>
                </a:solidFill>
                <a:hlinkClick r:id="rId3"/>
              </a:rPr>
              <a:t>https://firebase.google.com</a:t>
            </a:r>
            <a:r>
              <a:rPr lang="en-US" sz="2500">
                <a:solidFill>
                  <a:schemeClr val="dk1"/>
                </a:solidFill>
              </a:rPr>
              <a:t> </a:t>
            </a:r>
            <a:endParaRPr sz="2500">
              <a:solidFill>
                <a:schemeClr val="dk1"/>
              </a:solidFill>
            </a:endParaRPr>
          </a:p>
          <a:p>
            <a:pPr indent="-387350" lvl="0" marL="457200" rtl="0" algn="l">
              <a:lnSpc>
                <a:spcPct val="115000"/>
              </a:lnSpc>
              <a:spcBef>
                <a:spcPts val="1200"/>
              </a:spcBef>
              <a:spcAft>
                <a:spcPts val="0"/>
              </a:spcAft>
              <a:buClr>
                <a:schemeClr val="dk1"/>
              </a:buClr>
              <a:buSzPts val="2500"/>
              <a:buChar char="■"/>
            </a:pPr>
            <a:r>
              <a:rPr lang="en-US" sz="2500">
                <a:solidFill>
                  <a:schemeClr val="dk1"/>
                </a:solidFill>
              </a:rPr>
              <a:t>Create a database and start it in </a:t>
            </a:r>
            <a:r>
              <a:rPr b="1" lang="en-US" sz="2500">
                <a:solidFill>
                  <a:schemeClr val="dk1"/>
                </a:solidFill>
              </a:rPr>
              <a:t>test mode</a:t>
            </a:r>
            <a:endParaRPr b="1" sz="2500"/>
          </a:p>
        </p:txBody>
      </p:sp>
      <p:pic>
        <p:nvPicPr>
          <p:cNvPr id="161" name="Google Shape;161;ge5237ac1c5_1_156"/>
          <p:cNvPicPr preferRelativeResize="0"/>
          <p:nvPr/>
        </p:nvPicPr>
        <p:blipFill rotWithShape="1">
          <a:blip r:embed="rId4">
            <a:alphaModFix/>
          </a:blip>
          <a:srcRect b="0" l="0" r="0" t="0"/>
          <a:stretch/>
        </p:blipFill>
        <p:spPr>
          <a:xfrm>
            <a:off x="942100" y="3130174"/>
            <a:ext cx="7742998" cy="3431950"/>
          </a:xfrm>
          <a:prstGeom prst="rect">
            <a:avLst/>
          </a:prstGeom>
          <a:noFill/>
          <a:ln>
            <a:noFill/>
          </a:ln>
        </p:spPr>
      </p:pic>
      <p:pic>
        <p:nvPicPr>
          <p:cNvPr id="162" name="Google Shape;162;ge5237ac1c5_1_156"/>
          <p:cNvPicPr preferRelativeResize="0"/>
          <p:nvPr/>
        </p:nvPicPr>
        <p:blipFill rotWithShape="1">
          <a:blip r:embed="rId5">
            <a:alphaModFix/>
          </a:blip>
          <a:srcRect b="0" l="0" r="0" t="0"/>
          <a:stretch/>
        </p:blipFill>
        <p:spPr>
          <a:xfrm>
            <a:off x="7620261" y="3211200"/>
            <a:ext cx="4487335" cy="2727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e5237ac1c5_1_20"/>
          <p:cNvSpPr txBox="1"/>
          <p:nvPr>
            <p:ph type="title"/>
          </p:nvPr>
        </p:nvSpPr>
        <p:spPr>
          <a:xfrm>
            <a:off x="1371600" y="41342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Go to Realtime Database</a:t>
            </a:r>
            <a:endParaRPr/>
          </a:p>
          <a:p>
            <a:pPr indent="0" lvl="0" marL="0" rtl="0" algn="l">
              <a:lnSpc>
                <a:spcPct val="89000"/>
              </a:lnSpc>
              <a:spcBef>
                <a:spcPts val="0"/>
              </a:spcBef>
              <a:spcAft>
                <a:spcPts val="0"/>
              </a:spcAft>
              <a:buSzPts val="1800"/>
              <a:buNone/>
            </a:pPr>
            <a:r>
              <a:t/>
            </a:r>
            <a:endParaRPr/>
          </a:p>
        </p:txBody>
      </p:sp>
      <p:sp>
        <p:nvSpPr>
          <p:cNvPr id="169" name="Google Shape;169;ge5237ac1c5_1_2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170" name="Google Shape;170;ge5237ac1c5_1_20"/>
          <p:cNvPicPr preferRelativeResize="0"/>
          <p:nvPr/>
        </p:nvPicPr>
        <p:blipFill rotWithShape="1">
          <a:blip r:embed="rId3">
            <a:alphaModFix/>
          </a:blip>
          <a:srcRect b="0" l="0" r="0" t="0"/>
          <a:stretch/>
        </p:blipFill>
        <p:spPr>
          <a:xfrm>
            <a:off x="863325" y="1378301"/>
            <a:ext cx="10840023" cy="4284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e5237ac1c5_1_16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Create the following sample data </a:t>
            </a:r>
            <a:endParaRPr/>
          </a:p>
        </p:txBody>
      </p:sp>
      <p:sp>
        <p:nvSpPr>
          <p:cNvPr id="177" name="Google Shape;177;ge5237ac1c5_1_16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178" name="Google Shape;178;ge5237ac1c5_1_166"/>
          <p:cNvPicPr preferRelativeResize="0"/>
          <p:nvPr/>
        </p:nvPicPr>
        <p:blipFill rotWithShape="1">
          <a:blip r:embed="rId3">
            <a:alphaModFix/>
          </a:blip>
          <a:srcRect b="0" l="0" r="0" t="0"/>
          <a:stretch/>
        </p:blipFill>
        <p:spPr>
          <a:xfrm>
            <a:off x="1371600" y="2015650"/>
            <a:ext cx="5909299" cy="4122099"/>
          </a:xfrm>
          <a:prstGeom prst="rect">
            <a:avLst/>
          </a:prstGeom>
          <a:noFill/>
          <a:ln>
            <a:noFill/>
          </a:ln>
        </p:spPr>
      </p:pic>
      <p:pic>
        <p:nvPicPr>
          <p:cNvPr id="179" name="Google Shape;179;ge5237ac1c5_1_166"/>
          <p:cNvPicPr preferRelativeResize="0"/>
          <p:nvPr/>
        </p:nvPicPr>
        <p:blipFill rotWithShape="1">
          <a:blip r:embed="rId4">
            <a:alphaModFix/>
          </a:blip>
          <a:srcRect b="0" l="0" r="0" t="0"/>
          <a:stretch/>
        </p:blipFill>
        <p:spPr>
          <a:xfrm>
            <a:off x="7661525" y="2015650"/>
            <a:ext cx="1498900" cy="1845575"/>
          </a:xfrm>
          <a:prstGeom prst="rect">
            <a:avLst/>
          </a:prstGeom>
          <a:noFill/>
          <a:ln>
            <a:noFill/>
          </a:ln>
        </p:spPr>
      </p:pic>
      <p:sp>
        <p:nvSpPr>
          <p:cNvPr id="180" name="Google Shape;180;ge5237ac1c5_1_166"/>
          <p:cNvSpPr/>
          <p:nvPr/>
        </p:nvSpPr>
        <p:spPr>
          <a:xfrm>
            <a:off x="7149825" y="4250975"/>
            <a:ext cx="4708200" cy="225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Export it as a JSON file</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2020-06-21T05:23:43Z</dcterms:created>
  <dc:creator>Scharff, Prof. Christelle</dc:creator>
</cp:coreProperties>
</file>