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Lst>
  <p:sldSz cy="6858000" cx="12192000"/>
  <p:notesSz cx="6858000" cy="9144000"/>
  <p:embeddedFontLst>
    <p:embeddedFont>
      <p:font typeface="Libre Franklin"/>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4" roundtripDataSignature="AMtx7mhaRo6DQFfHh4bggKRrH11D5C6x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764556-F822-49E9-B907-99ED3CB252BB}">
  <a:tblStyle styleId="{CE764556-F822-49E9-B907-99ED3CB252B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customschemas.google.com/relationships/presentationmetadata" Target="metadata"/><Relationship Id="rId83" Type="http://schemas.openxmlformats.org/officeDocument/2006/relationships/font" Target="fonts/LibreFranklin-boldItalic.fntdata"/><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LibreFranklin-regular.fntdata"/><Relationship Id="rId82" Type="http://schemas.openxmlformats.org/officeDocument/2006/relationships/font" Target="fonts/LibreFranklin-italic.fntdata"/><Relationship Id="rId81" Type="http://schemas.openxmlformats.org/officeDocument/2006/relationships/font" Target="fonts/LibreFranklin-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microsoft/TypeScript/issues/6471"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coiljs.org/docs/introduction/core-concepts#atoms" TargetMode="External"/><Relationship Id="rId3" Type="http://schemas.openxmlformats.org/officeDocument/2006/relationships/hyperlink" Target="https://recoiljs.org/docs/introduction/core-concepts#selectors"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coiljs.org/docs/introduction/core-concepts#atoms" TargetMode="External"/><Relationship Id="rId3" Type="http://schemas.openxmlformats.org/officeDocument/2006/relationships/hyperlink" Target="https://recoiljs.org/docs/introduction/core-concepts#selectors"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689ef62ee_0_4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e689ef62ee_0_4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f9a8cfed1_0_8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13f9a8cfed1_0_8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g13f9a8cfed1_0_8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689ef62ee_0_5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e689ef62ee_0_5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ge689ef62ee_0_5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689ef62ee_0_3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ge689ef62ee_0_3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3f9a8cfed1_0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g13f9a8cfed1_0_1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u="sng">
                <a:solidFill>
                  <a:schemeClr val="hlink"/>
                </a:solidFill>
                <a:hlinkClick r:id="rId2"/>
              </a:rPr>
              <a:t>https://github.com/microsoft/TypeScript/issues/6471</a:t>
            </a:r>
            <a:endParaRPr/>
          </a:p>
          <a:p>
            <a:pPr indent="0" lvl="0" marL="0" rtl="0" algn="l">
              <a:lnSpc>
                <a:spcPct val="100000"/>
              </a:lnSpc>
              <a:spcBef>
                <a:spcPts val="0"/>
              </a:spcBef>
              <a:spcAft>
                <a:spcPts val="0"/>
              </a:spcAft>
              <a:buSzPts val="1400"/>
              <a:buNone/>
            </a:pPr>
            <a:r>
              <a:t/>
            </a:r>
            <a:endParaRPr/>
          </a:p>
        </p:txBody>
      </p:sp>
      <p:sp>
        <p:nvSpPr>
          <p:cNvPr id="300" name="Google Shape;300;g13f9a8cfed1_0_1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f9a8cfed1_0_4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3f9a8cfed1_0_4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13f9a8cfed1_0_4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f9a8cfed1_0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13f9a8cfed1_0_2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https://reactjs.org/docs/glossary.htm</a:t>
            </a:r>
            <a:endParaRPr/>
          </a:p>
        </p:txBody>
      </p:sp>
      <p:sp>
        <p:nvSpPr>
          <p:cNvPr id="319" name="Google Shape;319;g13f9a8cfed1_0_2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f9a8cfed1_0_3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g13f9a8cfed1_0_3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f9a8cfed1_0_3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g13f9a8cfed1_0_3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3f9a8cfed1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3f9a8cfed1_1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13f9a8cfed1_1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3f9a8cfed1_0_5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3f9a8cfed1_0_5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13f9a8cfed1_0_5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3f9a8cfed1_0_4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3f9a8cfed1_0_4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13f9a8cfed1_0_4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3f9a8cfed1_0_5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g13f9a8cfed1_0_5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https://reactjs.org/docs/glossary.htm</a:t>
            </a:r>
            <a:endParaRPr/>
          </a:p>
        </p:txBody>
      </p:sp>
      <p:sp>
        <p:nvSpPr>
          <p:cNvPr id="362" name="Google Shape;362;g13f9a8cfed1_0_5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3f9a8cfed1_0_6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3f9a8cfed1_0_6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13f9a8cfed1_0_6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3f9a8cfed1_0_6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3f9a8cfed1_0_6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g13f9a8cfed1_0_6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3f9a8cfed1_0_6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13f9a8cfed1_0_6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3f9a8cfed1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3f9a8cfed1_1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g13f9a8cfed1_1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3f9a8cfed1_0_7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3f9a8cfed1_0_7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13f9a8cfed1_0_7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3f9a8cfed1_0_8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13f9a8cfed1_0_8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3f9a8cfed1_0_8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3f9a8cfed1_0_8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13f9a8cfed1_0_8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66393f428_0_2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e66393f428_0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3f9a8cfed1_0_9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g13f9a8cfed1_0_9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3f9a8cfed1_0_9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3f9a8cfed1_0_9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13f9a8cfed1_0_9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 name="Google Shape;4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e689ef62ee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ge689ef62ee_0_1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ge689ef62ee_0_1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e689ef62ee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6" name="Google Shape;456;ge689ef62ee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e689ef62ee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ge689ef62ee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1" name="Google Shape;471;ge689ef62ee_0_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e689ef62ee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2" name="Google Shape;482;ge689ef62ee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e689ef62ee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8" name="Google Shape;498;ge689ef62ee_0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9" name="Google Shape;499;ge689ef62ee_0_1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e689ef62ee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 name="Google Shape;515;ge689ef62ee_0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6" name="Google Shape;516;ge689ef62ee_0_1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e689ef62ee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ge689ef62ee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4" name="Google Shape;534;ge689ef62ee_0_1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66393f428_0_2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e66393f428_0_2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e689ef62ee_0_8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1" name="Google Shape;551;ge689ef62ee_0_8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e689ef62ee_0_6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7" name="Google Shape;557;ge689ef62ee_0_6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e689ef62ee_0_6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100"/>
              <a:t>When a React Component is Pure? A function is said to be pure </a:t>
            </a:r>
            <a:r>
              <a:rPr b="1" lang="en-US" sz="1100"/>
              <a:t>if the return value is determined by its input values only and the return value is always the same for the same input values</a:t>
            </a:r>
            <a:r>
              <a:rPr lang="en-US" sz="1100"/>
              <a:t>. A React component is said to be pure if it renders the same output for the same state and props.</a:t>
            </a:r>
            <a:endParaRPr sz="1100"/>
          </a:p>
          <a:p>
            <a:pPr indent="0" lvl="0" marL="0" rtl="0" algn="l">
              <a:lnSpc>
                <a:spcPct val="100000"/>
              </a:lnSpc>
              <a:spcBef>
                <a:spcPts val="0"/>
              </a:spcBef>
              <a:spcAft>
                <a:spcPts val="0"/>
              </a:spcAft>
              <a:buSzPts val="1400"/>
              <a:buNone/>
            </a:pPr>
            <a:r>
              <a:t/>
            </a:r>
            <a:endParaRPr sz="1100"/>
          </a:p>
        </p:txBody>
      </p:sp>
      <p:sp>
        <p:nvSpPr>
          <p:cNvPr id="563" name="Google Shape;563;ge689ef62ee_0_6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e689ef62ee_0_6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0" name="Google Shape;570;ge689ef62ee_0_6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AutoNum type="arabicPeriod"/>
            </a:pPr>
            <a:r>
              <a:rPr b="1" lang="en-US" sz="1100" u="sng">
                <a:solidFill>
                  <a:schemeClr val="hlink"/>
                </a:solidFill>
                <a:hlinkClick r:id="rId2"/>
              </a:rPr>
              <a:t>Atoms</a:t>
            </a:r>
            <a:r>
              <a:rPr lang="en-US" sz="1100"/>
              <a:t>, which are units of the global state provided by Recoil, components can access and subscribe to changes made to them.</a:t>
            </a:r>
            <a:endParaRPr sz="1100"/>
          </a:p>
          <a:p>
            <a:pPr indent="-298450" lvl="0" marL="457200" rtl="0" algn="l">
              <a:lnSpc>
                <a:spcPct val="115000"/>
              </a:lnSpc>
              <a:spcBef>
                <a:spcPts val="0"/>
              </a:spcBef>
              <a:spcAft>
                <a:spcPts val="0"/>
              </a:spcAft>
              <a:buClr>
                <a:schemeClr val="dk1"/>
              </a:buClr>
              <a:buSzPts val="1100"/>
              <a:buAutoNum type="arabicPeriod"/>
            </a:pPr>
            <a:r>
              <a:rPr b="1" lang="en-US" sz="1100" u="sng">
                <a:solidFill>
                  <a:schemeClr val="hlink"/>
                </a:solidFill>
                <a:hlinkClick r:id="rId3"/>
              </a:rPr>
              <a:t>Selectors</a:t>
            </a:r>
            <a:r>
              <a:rPr lang="en-US" sz="1100"/>
              <a:t> with which we can transform states either synchronously or asynchronously, and components can also access and subscribe to.</a:t>
            </a:r>
            <a:endParaRPr sz="1100"/>
          </a:p>
          <a:p>
            <a:pPr indent="0" lvl="0" marL="0" rtl="0" algn="l">
              <a:lnSpc>
                <a:spcPct val="100000"/>
              </a:lnSpc>
              <a:spcBef>
                <a:spcPts val="1200"/>
              </a:spcBef>
              <a:spcAft>
                <a:spcPts val="0"/>
              </a:spcAft>
              <a:buSzPts val="1400"/>
              <a:buNone/>
            </a:pPr>
            <a:r>
              <a:t/>
            </a:r>
            <a:endParaRPr/>
          </a:p>
        </p:txBody>
      </p:sp>
      <p:sp>
        <p:nvSpPr>
          <p:cNvPr id="571" name="Google Shape;571;ge689ef62ee_0_6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3f9a8cfed1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9" name="Google Shape;579;g13f9a8cfed1_1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AutoNum type="arabicPeriod"/>
            </a:pPr>
            <a:r>
              <a:rPr b="1" lang="en-US" sz="1100" u="sng">
                <a:solidFill>
                  <a:schemeClr val="hlink"/>
                </a:solidFill>
                <a:hlinkClick r:id="rId2"/>
              </a:rPr>
              <a:t>Atoms</a:t>
            </a:r>
            <a:r>
              <a:rPr lang="en-US" sz="1100"/>
              <a:t>, which are units of the global state provided by Recoil, components can access and subscribe to changes made to them.</a:t>
            </a:r>
            <a:endParaRPr sz="1100"/>
          </a:p>
          <a:p>
            <a:pPr indent="-298450" lvl="0" marL="457200" rtl="0" algn="l">
              <a:lnSpc>
                <a:spcPct val="115000"/>
              </a:lnSpc>
              <a:spcBef>
                <a:spcPts val="0"/>
              </a:spcBef>
              <a:spcAft>
                <a:spcPts val="0"/>
              </a:spcAft>
              <a:buClr>
                <a:schemeClr val="dk1"/>
              </a:buClr>
              <a:buSzPts val="1100"/>
              <a:buAutoNum type="arabicPeriod"/>
            </a:pPr>
            <a:r>
              <a:rPr b="1" lang="en-US" sz="1100" u="sng">
                <a:solidFill>
                  <a:schemeClr val="hlink"/>
                </a:solidFill>
                <a:hlinkClick r:id="rId3"/>
              </a:rPr>
              <a:t>Selectors</a:t>
            </a:r>
            <a:r>
              <a:rPr lang="en-US" sz="1100"/>
              <a:t> with which we can transform states either synchronously or asynchronously, and components can also access and subscribe to.</a:t>
            </a:r>
            <a:endParaRPr sz="1100"/>
          </a:p>
          <a:p>
            <a:pPr indent="0" lvl="0" marL="0" rtl="0" algn="l">
              <a:lnSpc>
                <a:spcPct val="100000"/>
              </a:lnSpc>
              <a:spcBef>
                <a:spcPts val="1200"/>
              </a:spcBef>
              <a:spcAft>
                <a:spcPts val="0"/>
              </a:spcAft>
              <a:buSzPts val="1400"/>
              <a:buNone/>
            </a:pPr>
            <a:r>
              <a:t/>
            </a:r>
            <a:endParaRPr/>
          </a:p>
        </p:txBody>
      </p:sp>
      <p:sp>
        <p:nvSpPr>
          <p:cNvPr id="580" name="Google Shape;580;g13f9a8cfed1_1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e689ef62ee_0_6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0" name="Google Shape;590;ge689ef62ee_0_6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e689ef62ee_0_6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6" name="Google Shape;596;ge689ef62ee_0_6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minimal state</a:t>
            </a:r>
            <a:endParaRPr/>
          </a:p>
        </p:txBody>
      </p:sp>
      <p:sp>
        <p:nvSpPr>
          <p:cNvPr id="597" name="Google Shape;597;ge689ef62ee_0_6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e689ef62ee_0_6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3" name="Google Shape;603;ge689ef62ee_0_6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4" name="Google Shape;604;ge689ef62ee_0_6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e689ef62ee_0_6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3" name="Google Shape;613;ge689ef62ee_0_6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4" name="Google Shape;614;ge689ef62ee_0_6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e689ef62ee_0_6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2" name="Google Shape;622;ge689ef62ee_0_6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66393f428_0_5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e66393f428_0_5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ge66393f428_0_5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e689ef62ee_0_6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8" name="Google Shape;628;ge689ef62ee_0_6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9" name="Google Shape;629;ge689ef62ee_0_6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e689ef62ee_0_7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5" name="Google Shape;635;ge689ef62ee_0_7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({get}) access to the existing atoms</a:t>
            </a:r>
            <a:endParaRPr/>
          </a:p>
        </p:txBody>
      </p:sp>
      <p:sp>
        <p:nvSpPr>
          <p:cNvPr id="636" name="Google Shape;636;ge689ef62ee_0_7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e689ef62ee_0_7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5" name="Google Shape;645;ge689ef62ee_0_7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6" name="Google Shape;646;ge689ef62ee_0_7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e689ef62ee_0_7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4" name="Google Shape;654;ge689ef62ee_0_7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5" name="Google Shape;655;ge689ef62ee_0_7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e689ef62ee_0_6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0" name="Google Shape;660;ge689ef62ee_0_6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1" name="Google Shape;661;ge689ef62ee_0_6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e689ef62ee_0_6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7" name="Google Shape;667;ge689ef62ee_0_6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e689ef62ee_0_6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3" name="Google Shape;673;ge689ef62ee_0_6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e689ef62ee_0_2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9" name="Google Shape;679;ge689ef62ee_0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e689ef62ee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5" name="Google Shape;685;ge689ef62ee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e689ef62ee_0_2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2" name="Google Shape;692;ge689ef62ee_0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689ef62ee_0_3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e689ef62ee_0_3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e689ef62ee_0_7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8" name="Google Shape;698;ge689ef62ee_0_7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e689ef62ee_0_2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3" name="Google Shape;703;ge689ef62ee_0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e689ef62ee_0_7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2" name="Google Shape;722;ge689ef62ee_0_7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3f9a8cfed1_1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3f9a8cfed1_1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2" name="Google Shape;732;g13f9a8cfed1_1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13f9a8cfed1_0_9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9" name="Google Shape;739;g13f9a8cfed1_0_9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13f9a8cfed1_0_9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13f9a8cfed1_0_9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6" name="Google Shape;746;g13f9a8cfed1_0_9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3f9a8cfed1_0_9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3f9a8cfed1_0_9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3" name="Google Shape;753;g13f9a8cfed1_0_9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13f9a8cfed1_0_9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13f9a8cfed1_0_9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g13f9a8cfed1_0_9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3f9a8cfed1_0_9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13f9a8cfed1_0_9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9" name="Google Shape;769;g13f9a8cfed1_0_9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3f9a8cfed1_0_9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3f9a8cfed1_0_9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g13f9a8cfed1_0_9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689ef62ee_0_2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e689ef62ee_0_2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e689ef62ee_0_2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3f9a8cfed1_0_9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3f9a8cfed1_0_9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g13f9a8cfed1_0_9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3f9a8cfed1_0_9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13f9a8cfed1_0_9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3" name="Google Shape;793;g13f9a8cfed1_0_9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e449be6407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0" name="Google Shape;800;ge449be6407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66393f428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e66393f42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f9a8cfed1_0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13f9a8cfed1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27"/>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Arial"/>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7"/>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27"/>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7"/>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7"/>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27"/>
          <p:cNvGrpSpPr/>
          <p:nvPr/>
        </p:nvGrpSpPr>
        <p:grpSpPr>
          <a:xfrm>
            <a:off x="752858" y="744469"/>
            <a:ext cx="10674117" cy="5349671"/>
            <a:chOff x="752858" y="744469"/>
            <a:chExt cx="10674117" cy="5349671"/>
          </a:xfrm>
        </p:grpSpPr>
        <p:sp>
          <p:nvSpPr>
            <p:cNvPr id="23" name="Google Shape;23;p27"/>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27"/>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3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8"/>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3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39"/>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9"/>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3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00" name="Shape 100"/>
        <p:cNvGrpSpPr/>
        <p:nvPr/>
      </p:nvGrpSpPr>
      <p:grpSpPr>
        <a:xfrm>
          <a:off x="0" y="0"/>
          <a:ext cx="0" cy="0"/>
          <a:chOff x="0" y="0"/>
          <a:chExt cx="0" cy="0"/>
        </a:xfrm>
      </p:grpSpPr>
      <p:sp>
        <p:nvSpPr>
          <p:cNvPr id="101" name="Google Shape;101;p31"/>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Arial"/>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1"/>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103" name="Google Shape;103;p31"/>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1"/>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1"/>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31"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7" name="Shape 107"/>
        <p:cNvGrpSpPr/>
        <p:nvPr/>
      </p:nvGrpSpPr>
      <p:grpSpPr>
        <a:xfrm>
          <a:off x="0" y="0"/>
          <a:ext cx="0" cy="0"/>
          <a:chOff x="0" y="0"/>
          <a:chExt cx="0" cy="0"/>
        </a:xfrm>
      </p:grpSpPr>
      <p:sp>
        <p:nvSpPr>
          <p:cNvPr id="108" name="Google Shape;108;g13f9a8cfed1_0_9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rtl="0" algn="l">
              <a:lnSpc>
                <a:spcPct val="89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g13f9a8cfed1_0_9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rtl="0" algn="l">
              <a:lnSpc>
                <a:spcPct val="94000"/>
              </a:lnSpc>
              <a:spcBef>
                <a:spcPts val="1000"/>
              </a:spcBef>
              <a:spcAft>
                <a:spcPts val="0"/>
              </a:spcAft>
              <a:buClr>
                <a:schemeClr val="dk2"/>
              </a:buClr>
              <a:buSzPts val="1800"/>
              <a:buChar char="■"/>
              <a:defRPr/>
            </a:lvl1pPr>
            <a:lvl2pPr indent="-342900" lvl="1" marL="914400" rtl="0" algn="l">
              <a:lnSpc>
                <a:spcPct val="94000"/>
              </a:lnSpc>
              <a:spcBef>
                <a:spcPts val="500"/>
              </a:spcBef>
              <a:spcAft>
                <a:spcPts val="0"/>
              </a:spcAft>
              <a:buClr>
                <a:schemeClr val="dk2"/>
              </a:buClr>
              <a:buSzPts val="1800"/>
              <a:buChar char="–"/>
              <a:defRPr/>
            </a:lvl2pPr>
            <a:lvl3pPr indent="-342900" lvl="2" marL="1371600" rtl="0" algn="l">
              <a:lnSpc>
                <a:spcPct val="94000"/>
              </a:lnSpc>
              <a:spcBef>
                <a:spcPts val="500"/>
              </a:spcBef>
              <a:spcAft>
                <a:spcPts val="0"/>
              </a:spcAft>
              <a:buClr>
                <a:schemeClr val="dk2"/>
              </a:buClr>
              <a:buSzPts val="1800"/>
              <a:buChar char="■"/>
              <a:defRPr/>
            </a:lvl3pPr>
            <a:lvl4pPr indent="-342900" lvl="3" marL="1828800" rtl="0" algn="l">
              <a:lnSpc>
                <a:spcPct val="94000"/>
              </a:lnSpc>
              <a:spcBef>
                <a:spcPts val="500"/>
              </a:spcBef>
              <a:spcAft>
                <a:spcPts val="0"/>
              </a:spcAft>
              <a:buClr>
                <a:schemeClr val="dk2"/>
              </a:buClr>
              <a:buSzPts val="1800"/>
              <a:buChar char="–"/>
              <a:defRPr/>
            </a:lvl4pPr>
            <a:lvl5pPr indent="-342900" lvl="4" marL="2286000" rtl="0" algn="l">
              <a:lnSpc>
                <a:spcPct val="94000"/>
              </a:lnSpc>
              <a:spcBef>
                <a:spcPts val="500"/>
              </a:spcBef>
              <a:spcAft>
                <a:spcPts val="0"/>
              </a:spcAft>
              <a:buClr>
                <a:schemeClr val="dk2"/>
              </a:buClr>
              <a:buSzPts val="1800"/>
              <a:buChar char="■"/>
              <a:defRPr/>
            </a:lvl5pPr>
            <a:lvl6pPr indent="-342900" lvl="5" marL="2743200" rtl="0" algn="l">
              <a:lnSpc>
                <a:spcPct val="94000"/>
              </a:lnSpc>
              <a:spcBef>
                <a:spcPts val="500"/>
              </a:spcBef>
              <a:spcAft>
                <a:spcPts val="0"/>
              </a:spcAft>
              <a:buClr>
                <a:schemeClr val="dk2"/>
              </a:buClr>
              <a:buSzPts val="1800"/>
              <a:buChar char="–"/>
              <a:defRPr/>
            </a:lvl6pPr>
            <a:lvl7pPr indent="-342900" lvl="6" marL="3200400" rtl="0" algn="l">
              <a:lnSpc>
                <a:spcPct val="94000"/>
              </a:lnSpc>
              <a:spcBef>
                <a:spcPts val="500"/>
              </a:spcBef>
              <a:spcAft>
                <a:spcPts val="0"/>
              </a:spcAft>
              <a:buClr>
                <a:schemeClr val="dk2"/>
              </a:buClr>
              <a:buSzPts val="1800"/>
              <a:buChar char="■"/>
              <a:defRPr/>
            </a:lvl7pPr>
            <a:lvl8pPr indent="-342900" lvl="7" marL="3657600" rtl="0" algn="l">
              <a:lnSpc>
                <a:spcPct val="94000"/>
              </a:lnSpc>
              <a:spcBef>
                <a:spcPts val="500"/>
              </a:spcBef>
              <a:spcAft>
                <a:spcPts val="0"/>
              </a:spcAft>
              <a:buClr>
                <a:schemeClr val="dk2"/>
              </a:buClr>
              <a:buSzPts val="1800"/>
              <a:buChar char="–"/>
              <a:defRPr/>
            </a:lvl8pPr>
            <a:lvl9pPr indent="-342900" lvl="8" marL="4114800" rtl="0" algn="l">
              <a:lnSpc>
                <a:spcPct val="94000"/>
              </a:lnSpc>
              <a:spcBef>
                <a:spcPts val="500"/>
              </a:spcBef>
              <a:spcAft>
                <a:spcPts val="200"/>
              </a:spcAft>
              <a:buClr>
                <a:schemeClr val="dk2"/>
              </a:buClr>
              <a:buSzPts val="1800"/>
              <a:buChar char="■"/>
              <a:defRPr/>
            </a:lvl9pPr>
          </a:lstStyle>
          <a:p/>
        </p:txBody>
      </p:sp>
      <p:sp>
        <p:nvSpPr>
          <p:cNvPr id="110" name="Google Shape;110;g13f9a8cfed1_0_91"/>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g13f9a8cfed1_0_91"/>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2" name="Google Shape;112;g13f9a8cfed1_0_91"/>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20" name="Shape 120"/>
        <p:cNvGrpSpPr/>
        <p:nvPr/>
      </p:nvGrpSpPr>
      <p:grpSpPr>
        <a:xfrm>
          <a:off x="0" y="0"/>
          <a:ext cx="0" cy="0"/>
          <a:chOff x="0" y="0"/>
          <a:chExt cx="0" cy="0"/>
        </a:xfrm>
      </p:grpSpPr>
      <p:sp>
        <p:nvSpPr>
          <p:cNvPr id="121" name="Google Shape;121;ge66393f428_0_130"/>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Arial"/>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e66393f428_0_130"/>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123" name="Google Shape;123;ge66393f428_0_130"/>
          <p:cNvSpPr txBox="1"/>
          <p:nvPr>
            <p:ph idx="10" type="dt"/>
          </p:nvPr>
        </p:nvSpPr>
        <p:spPr>
          <a:xfrm>
            <a:off x="738908" y="6453386"/>
            <a:ext cx="16224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ge66393f428_0_130"/>
          <p:cNvSpPr txBox="1"/>
          <p:nvPr>
            <p:ph idx="11" type="ftr"/>
          </p:nvPr>
        </p:nvSpPr>
        <p:spPr>
          <a:xfrm>
            <a:off x="2584312" y="6453386"/>
            <a:ext cx="7023300" cy="40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ge66393f428_0_130"/>
          <p:cNvSpPr txBox="1"/>
          <p:nvPr>
            <p:ph idx="12" type="sldNum"/>
          </p:nvPr>
        </p:nvSpPr>
        <p:spPr>
          <a:xfrm>
            <a:off x="9830683"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ge66393f428_0_130"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7" name="Shape 127"/>
        <p:cNvGrpSpPr/>
        <p:nvPr/>
      </p:nvGrpSpPr>
      <p:grpSpPr>
        <a:xfrm>
          <a:off x="0" y="0"/>
          <a:ext cx="0" cy="0"/>
          <a:chOff x="0" y="0"/>
          <a:chExt cx="0" cy="0"/>
        </a:xfrm>
      </p:grpSpPr>
      <p:sp>
        <p:nvSpPr>
          <p:cNvPr id="128" name="Google Shape;128;ge66393f428_0_12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ge66393f428_0_124"/>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30" name="Google Shape;130;ge66393f428_0_124"/>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e66393f428_0_124"/>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ge66393f428_0_124"/>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33" name="Shape 133"/>
        <p:cNvGrpSpPr/>
        <p:nvPr/>
      </p:nvGrpSpPr>
      <p:grpSpPr>
        <a:xfrm>
          <a:off x="0" y="0"/>
          <a:ext cx="0" cy="0"/>
          <a:chOff x="0" y="0"/>
          <a:chExt cx="0" cy="0"/>
        </a:xfrm>
      </p:grpSpPr>
      <p:sp>
        <p:nvSpPr>
          <p:cNvPr id="134" name="Google Shape;134;ge66393f428_0_115"/>
          <p:cNvSpPr txBox="1"/>
          <p:nvPr>
            <p:ph type="ctrTitle"/>
          </p:nvPr>
        </p:nvSpPr>
        <p:spPr>
          <a:xfrm>
            <a:off x="1915128" y="1788454"/>
            <a:ext cx="8361300" cy="2098200"/>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Arial"/>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ge66393f428_0_115"/>
          <p:cNvSpPr txBox="1"/>
          <p:nvPr>
            <p:ph idx="1" type="subTitle"/>
          </p:nvPr>
        </p:nvSpPr>
        <p:spPr>
          <a:xfrm>
            <a:off x="2679906" y="3956279"/>
            <a:ext cx="6831600" cy="1086300"/>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36" name="Google Shape;136;ge66393f428_0_115"/>
          <p:cNvSpPr txBox="1"/>
          <p:nvPr>
            <p:ph idx="10" type="dt"/>
          </p:nvPr>
        </p:nvSpPr>
        <p:spPr>
          <a:xfrm>
            <a:off x="752858" y="6453386"/>
            <a:ext cx="16080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ge66393f428_0_115"/>
          <p:cNvSpPr txBox="1"/>
          <p:nvPr>
            <p:ph idx="11" type="ftr"/>
          </p:nvPr>
        </p:nvSpPr>
        <p:spPr>
          <a:xfrm>
            <a:off x="2584054" y="6453386"/>
            <a:ext cx="7023300" cy="40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ge66393f428_0_115"/>
          <p:cNvSpPr txBox="1"/>
          <p:nvPr>
            <p:ph idx="12" type="sldNum"/>
          </p:nvPr>
        </p:nvSpPr>
        <p:spPr>
          <a:xfrm>
            <a:off x="9830683"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39" name="Google Shape;139;ge66393f428_0_115"/>
          <p:cNvGrpSpPr/>
          <p:nvPr/>
        </p:nvGrpSpPr>
        <p:grpSpPr>
          <a:xfrm>
            <a:off x="752846" y="744457"/>
            <a:ext cx="10674141" cy="5349695"/>
            <a:chOff x="752846" y="744457"/>
            <a:chExt cx="10674141" cy="5349695"/>
          </a:xfrm>
        </p:grpSpPr>
        <p:sp>
          <p:nvSpPr>
            <p:cNvPr id="140" name="Google Shape;140;ge66393f428_0_115"/>
            <p:cNvSpPr/>
            <p:nvPr/>
          </p:nvSpPr>
          <p:spPr>
            <a:xfrm>
              <a:off x="8151962" y="1685652"/>
              <a:ext cx="3275025" cy="4408500"/>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141" name="Google Shape;141;ge66393f428_0_115"/>
            <p:cNvSpPr/>
            <p:nvPr/>
          </p:nvSpPr>
          <p:spPr>
            <a:xfrm rot="10800000">
              <a:off x="752846" y="744457"/>
              <a:ext cx="3275680" cy="4408500"/>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2" name="Shape 142"/>
        <p:cNvGrpSpPr/>
        <p:nvPr/>
      </p:nvGrpSpPr>
      <p:grpSpPr>
        <a:xfrm>
          <a:off x="0" y="0"/>
          <a:ext cx="0" cy="0"/>
          <a:chOff x="0" y="0"/>
          <a:chExt cx="0" cy="0"/>
        </a:xfrm>
      </p:grpSpPr>
      <p:sp>
        <p:nvSpPr>
          <p:cNvPr id="143" name="Google Shape;143;ge66393f428_0_13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Arial"/>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ge66393f428_0_137"/>
          <p:cNvSpPr txBox="1"/>
          <p:nvPr>
            <p:ph idx="1" type="body"/>
          </p:nvPr>
        </p:nvSpPr>
        <p:spPr>
          <a:xfrm>
            <a:off x="1371600" y="2285999"/>
            <a:ext cx="4447800" cy="35814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45" name="Google Shape;145;ge66393f428_0_137"/>
          <p:cNvSpPr txBox="1"/>
          <p:nvPr>
            <p:ph idx="2" type="body"/>
          </p:nvPr>
        </p:nvSpPr>
        <p:spPr>
          <a:xfrm>
            <a:off x="6525403" y="2285999"/>
            <a:ext cx="4447800" cy="35814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46" name="Google Shape;146;ge66393f428_0_137"/>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ge66393f428_0_137"/>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ge66393f428_0_137"/>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9" name="Shape 149"/>
        <p:cNvGrpSpPr/>
        <p:nvPr/>
      </p:nvGrpSpPr>
      <p:grpSpPr>
        <a:xfrm>
          <a:off x="0" y="0"/>
          <a:ext cx="0" cy="0"/>
          <a:chOff x="0" y="0"/>
          <a:chExt cx="0" cy="0"/>
        </a:xfrm>
      </p:grpSpPr>
      <p:sp>
        <p:nvSpPr>
          <p:cNvPr id="150" name="Google Shape;150;ge66393f428_0_14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Arial"/>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ge66393f428_0_144"/>
          <p:cNvSpPr txBox="1"/>
          <p:nvPr>
            <p:ph idx="1" type="body"/>
          </p:nvPr>
        </p:nvSpPr>
        <p:spPr>
          <a:xfrm>
            <a:off x="1371600" y="2340864"/>
            <a:ext cx="4443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152" name="Google Shape;152;ge66393f428_0_144"/>
          <p:cNvSpPr txBox="1"/>
          <p:nvPr>
            <p:ph idx="2" type="body"/>
          </p:nvPr>
        </p:nvSpPr>
        <p:spPr>
          <a:xfrm>
            <a:off x="1371600" y="3305207"/>
            <a:ext cx="4443900" cy="25623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53" name="Google Shape;153;ge66393f428_0_144"/>
          <p:cNvSpPr txBox="1"/>
          <p:nvPr>
            <p:ph idx="3" type="body"/>
          </p:nvPr>
        </p:nvSpPr>
        <p:spPr>
          <a:xfrm>
            <a:off x="6525014" y="2340864"/>
            <a:ext cx="4443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154" name="Google Shape;154;ge66393f428_0_144"/>
          <p:cNvSpPr txBox="1"/>
          <p:nvPr>
            <p:ph idx="4" type="body"/>
          </p:nvPr>
        </p:nvSpPr>
        <p:spPr>
          <a:xfrm>
            <a:off x="6525014" y="3305207"/>
            <a:ext cx="4443900" cy="25623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55" name="Google Shape;155;ge66393f428_0_144"/>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ge66393f428_0_144"/>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ge66393f428_0_144"/>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8" name="Shape 158"/>
        <p:cNvGrpSpPr/>
        <p:nvPr/>
      </p:nvGrpSpPr>
      <p:grpSpPr>
        <a:xfrm>
          <a:off x="0" y="0"/>
          <a:ext cx="0" cy="0"/>
          <a:chOff x="0" y="0"/>
          <a:chExt cx="0" cy="0"/>
        </a:xfrm>
      </p:grpSpPr>
      <p:sp>
        <p:nvSpPr>
          <p:cNvPr id="159" name="Google Shape;159;ge66393f428_0_15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ge66393f428_0_153"/>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ge66393f428_0_153"/>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ge66393f428_0_153"/>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8" name="Google Shape;28;p2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3" name="Shape 163"/>
        <p:cNvGrpSpPr/>
        <p:nvPr/>
      </p:nvGrpSpPr>
      <p:grpSpPr>
        <a:xfrm>
          <a:off x="0" y="0"/>
          <a:ext cx="0" cy="0"/>
          <a:chOff x="0" y="0"/>
          <a:chExt cx="0" cy="0"/>
        </a:xfrm>
      </p:grpSpPr>
      <p:sp>
        <p:nvSpPr>
          <p:cNvPr id="164" name="Google Shape;164;ge66393f428_0_158"/>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ge66393f428_0_158"/>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ge66393f428_0_158"/>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67" name="Shape 167"/>
        <p:cNvGrpSpPr/>
        <p:nvPr/>
      </p:nvGrpSpPr>
      <p:grpSpPr>
        <a:xfrm>
          <a:off x="0" y="0"/>
          <a:ext cx="0" cy="0"/>
          <a:chOff x="0" y="0"/>
          <a:chExt cx="0" cy="0"/>
        </a:xfrm>
      </p:grpSpPr>
      <p:sp>
        <p:nvSpPr>
          <p:cNvPr id="168" name="Google Shape;168;ge66393f428_0_162" title="Background Shape"/>
          <p:cNvSpPr/>
          <p:nvPr/>
        </p:nvSpPr>
        <p:spPr>
          <a:xfrm>
            <a:off x="0" y="376"/>
            <a:ext cx="5303400" cy="685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e66393f428_0_162"/>
          <p:cNvSpPr txBox="1"/>
          <p:nvPr>
            <p:ph type="title"/>
          </p:nvPr>
        </p:nvSpPr>
        <p:spPr>
          <a:xfrm>
            <a:off x="723900" y="685800"/>
            <a:ext cx="3855600" cy="2157900"/>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Arial"/>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ge66393f428_0_162"/>
          <p:cNvSpPr txBox="1"/>
          <p:nvPr>
            <p:ph idx="1" type="body"/>
          </p:nvPr>
        </p:nvSpPr>
        <p:spPr>
          <a:xfrm>
            <a:off x="6256020" y="685801"/>
            <a:ext cx="5212200" cy="51753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171" name="Google Shape;171;ge66393f428_0_162"/>
          <p:cNvSpPr txBox="1"/>
          <p:nvPr>
            <p:ph idx="2" type="body"/>
          </p:nvPr>
        </p:nvSpPr>
        <p:spPr>
          <a:xfrm>
            <a:off x="723900" y="2856344"/>
            <a:ext cx="3855600" cy="3011100"/>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172" name="Google Shape;172;ge66393f428_0_162"/>
          <p:cNvSpPr txBox="1"/>
          <p:nvPr>
            <p:ph idx="10" type="dt"/>
          </p:nvPr>
        </p:nvSpPr>
        <p:spPr>
          <a:xfrm>
            <a:off x="72390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ge66393f428_0_162"/>
          <p:cNvSpPr txBox="1"/>
          <p:nvPr>
            <p:ph idx="11" type="ftr"/>
          </p:nvPr>
        </p:nvSpPr>
        <p:spPr>
          <a:xfrm>
            <a:off x="2205945" y="6453386"/>
            <a:ext cx="23736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ge66393f428_0_162"/>
          <p:cNvSpPr txBox="1"/>
          <p:nvPr>
            <p:ph idx="12" type="sldNum"/>
          </p:nvPr>
        </p:nvSpPr>
        <p:spPr>
          <a:xfrm>
            <a:off x="9883140"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5" name="Google Shape;175;ge66393f428_0_162"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76" name="Shape 176"/>
        <p:cNvGrpSpPr/>
        <p:nvPr/>
      </p:nvGrpSpPr>
      <p:grpSpPr>
        <a:xfrm>
          <a:off x="0" y="0"/>
          <a:ext cx="0" cy="0"/>
          <a:chOff x="0" y="0"/>
          <a:chExt cx="0" cy="0"/>
        </a:xfrm>
      </p:grpSpPr>
      <p:sp>
        <p:nvSpPr>
          <p:cNvPr id="177" name="Google Shape;177;ge66393f428_0_171" title="Background Shape"/>
          <p:cNvSpPr/>
          <p:nvPr/>
        </p:nvSpPr>
        <p:spPr>
          <a:xfrm>
            <a:off x="0" y="376"/>
            <a:ext cx="5303400" cy="685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e66393f428_0_171"/>
          <p:cNvSpPr txBox="1"/>
          <p:nvPr>
            <p:ph type="title"/>
          </p:nvPr>
        </p:nvSpPr>
        <p:spPr>
          <a:xfrm>
            <a:off x="723900" y="685800"/>
            <a:ext cx="3855600" cy="2157900"/>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Arial"/>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ge66393f428_0_171"/>
          <p:cNvSpPr/>
          <p:nvPr>
            <p:ph idx="2" type="pic"/>
          </p:nvPr>
        </p:nvSpPr>
        <p:spPr>
          <a:xfrm>
            <a:off x="5532120" y="0"/>
            <a:ext cx="6660000" cy="6858000"/>
          </a:xfrm>
          <a:prstGeom prst="rect">
            <a:avLst/>
          </a:prstGeom>
          <a:noFill/>
          <a:ln>
            <a:noFill/>
          </a:ln>
        </p:spPr>
      </p:sp>
      <p:sp>
        <p:nvSpPr>
          <p:cNvPr id="180" name="Google Shape;180;ge66393f428_0_171"/>
          <p:cNvSpPr txBox="1"/>
          <p:nvPr>
            <p:ph idx="1" type="body"/>
          </p:nvPr>
        </p:nvSpPr>
        <p:spPr>
          <a:xfrm>
            <a:off x="723900" y="2855968"/>
            <a:ext cx="3855600" cy="3011400"/>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181" name="Google Shape;181;ge66393f428_0_171"/>
          <p:cNvSpPr txBox="1"/>
          <p:nvPr>
            <p:ph idx="10" type="dt"/>
          </p:nvPr>
        </p:nvSpPr>
        <p:spPr>
          <a:xfrm>
            <a:off x="72390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ge66393f428_0_171"/>
          <p:cNvSpPr txBox="1"/>
          <p:nvPr>
            <p:ph idx="11" type="ftr"/>
          </p:nvPr>
        </p:nvSpPr>
        <p:spPr>
          <a:xfrm>
            <a:off x="2205945" y="6453386"/>
            <a:ext cx="23736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ge66393f428_0_171"/>
          <p:cNvSpPr txBox="1"/>
          <p:nvPr>
            <p:ph idx="12" type="sldNum"/>
          </p:nvPr>
        </p:nvSpPr>
        <p:spPr>
          <a:xfrm>
            <a:off x="9883140"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84" name="Google Shape;184;ge66393f428_0_171"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5" name="Shape 185"/>
        <p:cNvGrpSpPr/>
        <p:nvPr/>
      </p:nvGrpSpPr>
      <p:grpSpPr>
        <a:xfrm>
          <a:off x="0" y="0"/>
          <a:ext cx="0" cy="0"/>
          <a:chOff x="0" y="0"/>
          <a:chExt cx="0" cy="0"/>
        </a:xfrm>
      </p:grpSpPr>
      <p:sp>
        <p:nvSpPr>
          <p:cNvPr id="186" name="Google Shape;186;ge66393f428_0_18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ge66393f428_0_180"/>
          <p:cNvSpPr txBox="1"/>
          <p:nvPr>
            <p:ph idx="1" type="body"/>
          </p:nvPr>
        </p:nvSpPr>
        <p:spPr>
          <a:xfrm rot="5400000">
            <a:off x="4386300" y="-719175"/>
            <a:ext cx="3571800"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88" name="Google Shape;188;ge66393f428_0_180"/>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ge66393f428_0_180"/>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ge66393f428_0_180"/>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1" name="Shape 191"/>
        <p:cNvGrpSpPr/>
        <p:nvPr/>
      </p:nvGrpSpPr>
      <p:grpSpPr>
        <a:xfrm>
          <a:off x="0" y="0"/>
          <a:ext cx="0" cy="0"/>
          <a:chOff x="0" y="0"/>
          <a:chExt cx="0" cy="0"/>
        </a:xfrm>
      </p:grpSpPr>
      <p:sp>
        <p:nvSpPr>
          <p:cNvPr id="192" name="Google Shape;192;ge66393f428_0_186"/>
          <p:cNvSpPr txBox="1"/>
          <p:nvPr>
            <p:ph type="title"/>
          </p:nvPr>
        </p:nvSpPr>
        <p:spPr>
          <a:xfrm rot="5400000">
            <a:off x="7757927" y="2462856"/>
            <a:ext cx="5243100" cy="15657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ge66393f428_0_186"/>
          <p:cNvSpPr txBox="1"/>
          <p:nvPr>
            <p:ph idx="1" type="body"/>
          </p:nvPr>
        </p:nvSpPr>
        <p:spPr>
          <a:xfrm rot="5400000">
            <a:off x="2839941" y="-844044"/>
            <a:ext cx="5243100" cy="81795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94" name="Google Shape;194;ge66393f428_0_186"/>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ge66393f428_0_186"/>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ge66393f428_0_186"/>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30"/>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Arial"/>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0"/>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4" name="Google Shape;34;p30"/>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0"/>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0"/>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30"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3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Arial"/>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2"/>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1" name="Google Shape;41;p32"/>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2" name="Google Shape;42;p3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Arial"/>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3"/>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8" name="Google Shape;48;p33"/>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9" name="Google Shape;49;p33"/>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0" name="Google Shape;50;p33"/>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1" name="Google Shape;51;p3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3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3" name="Shape 63"/>
        <p:cNvGrpSpPr/>
        <p:nvPr/>
      </p:nvGrpSpPr>
      <p:grpSpPr>
        <a:xfrm>
          <a:off x="0" y="0"/>
          <a:ext cx="0" cy="0"/>
          <a:chOff x="0" y="0"/>
          <a:chExt cx="0" cy="0"/>
        </a:xfrm>
      </p:grpSpPr>
      <p:sp>
        <p:nvSpPr>
          <p:cNvPr id="64" name="Google Shape;64;p36"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6"/>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Arial"/>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6"/>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7" name="Google Shape;67;p36"/>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8" name="Google Shape;68;p36"/>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6"/>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6"/>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36"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37"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7"/>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Arial"/>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7"/>
          <p:cNvSpPr/>
          <p:nvPr>
            <p:ph idx="2" type="pic"/>
          </p:nvPr>
        </p:nvSpPr>
        <p:spPr>
          <a:xfrm>
            <a:off x="5532120" y="0"/>
            <a:ext cx="6659880" cy="6857999"/>
          </a:xfrm>
          <a:prstGeom prst="rect">
            <a:avLst/>
          </a:prstGeom>
          <a:noFill/>
          <a:ln>
            <a:noFill/>
          </a:ln>
        </p:spPr>
      </p:sp>
      <p:sp>
        <p:nvSpPr>
          <p:cNvPr id="76" name="Google Shape;76;p37"/>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37"/>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7"/>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7"/>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37"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3.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1pPr>
            <a:lvl2pPr indent="-355600" lvl="1" marL="914400" marR="0" rtl="0" algn="l">
              <a:lnSpc>
                <a:spcPct val="94000"/>
              </a:lnSpc>
              <a:spcBef>
                <a:spcPts val="500"/>
              </a:spcBef>
              <a:spcAft>
                <a:spcPts val="0"/>
              </a:spcAft>
              <a:buClr>
                <a:schemeClr val="dk2"/>
              </a:buClr>
              <a:buSzPts val="2000"/>
              <a:buFont typeface="Arial"/>
              <a:buChar char="–"/>
              <a:defRPr b="0" i="1" sz="2000" u="none" cap="none" strike="noStrike">
                <a:solidFill>
                  <a:schemeClr val="dk2"/>
                </a:solidFill>
                <a:latin typeface="Arial"/>
                <a:ea typeface="Arial"/>
                <a:cs typeface="Arial"/>
                <a:sym typeface="Arial"/>
              </a:defRPr>
            </a:lvl2pPr>
            <a:lvl3pPr indent="-342900" lvl="2" marL="1371600" marR="0" rtl="0" algn="l">
              <a:lnSpc>
                <a:spcPct val="94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3pPr>
            <a:lvl4pPr indent="-342900" lvl="3" marL="1828800" marR="0" rtl="0" algn="l">
              <a:lnSpc>
                <a:spcPct val="94000"/>
              </a:lnSpc>
              <a:spcBef>
                <a:spcPts val="500"/>
              </a:spcBef>
              <a:spcAft>
                <a:spcPts val="0"/>
              </a:spcAft>
              <a:buClr>
                <a:schemeClr val="dk2"/>
              </a:buClr>
              <a:buSzPts val="1800"/>
              <a:buFont typeface="Arial"/>
              <a:buChar char="–"/>
              <a:defRPr b="0" i="1" sz="1800" u="none" cap="none" strike="noStrike">
                <a:solidFill>
                  <a:schemeClr val="dk2"/>
                </a:solidFill>
                <a:latin typeface="Arial"/>
                <a:ea typeface="Arial"/>
                <a:cs typeface="Arial"/>
                <a:sym typeface="Arial"/>
              </a:defRPr>
            </a:lvl4pPr>
            <a:lvl5pPr indent="-330200" lvl="4" marL="2286000" marR="0" rtl="0" algn="l">
              <a:lnSpc>
                <a:spcPct val="94000"/>
              </a:lnSpc>
              <a:spcBef>
                <a:spcPts val="5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5pPr>
            <a:lvl6pPr indent="-330200" lvl="5" marL="2743200" marR="0" rtl="0" algn="l">
              <a:lnSpc>
                <a:spcPct val="94000"/>
              </a:lnSpc>
              <a:spcBef>
                <a:spcPts val="500"/>
              </a:spcBef>
              <a:spcAft>
                <a:spcPts val="0"/>
              </a:spcAft>
              <a:buClr>
                <a:schemeClr val="dk2"/>
              </a:buClr>
              <a:buSzPts val="1600"/>
              <a:buFont typeface="Arial"/>
              <a:buChar char="–"/>
              <a:defRPr b="0" i="1" sz="1600" u="none" cap="none" strike="noStrike">
                <a:solidFill>
                  <a:schemeClr val="dk2"/>
                </a:solidFill>
                <a:latin typeface="Arial"/>
                <a:ea typeface="Arial"/>
                <a:cs typeface="Arial"/>
                <a:sym typeface="Arial"/>
              </a:defRPr>
            </a:lvl6pPr>
            <a:lvl7pPr indent="-317500" lvl="6" marL="3200400" marR="0" rtl="0" algn="l">
              <a:lnSpc>
                <a:spcPct val="94000"/>
              </a:lnSpc>
              <a:spcBef>
                <a:spcPts val="5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94000"/>
              </a:lnSpc>
              <a:spcBef>
                <a:spcPts val="500"/>
              </a:spcBef>
              <a:spcAft>
                <a:spcPts val="0"/>
              </a:spcAft>
              <a:buClr>
                <a:schemeClr val="dk2"/>
              </a:buClr>
              <a:buSzPts val="1400"/>
              <a:buFont typeface="Arial"/>
              <a:buChar char="–"/>
              <a:defRPr b="0" i="1" sz="1400" u="none" cap="none" strike="noStrike">
                <a:solidFill>
                  <a:schemeClr val="dk2"/>
                </a:solidFill>
                <a:latin typeface="Arial"/>
                <a:ea typeface="Arial"/>
                <a:cs typeface="Arial"/>
                <a:sym typeface="Arial"/>
              </a:defRPr>
            </a:lvl8pPr>
            <a:lvl9pPr indent="-317500" lvl="8" marL="4114800" marR="0" rtl="0" algn="l">
              <a:lnSpc>
                <a:spcPct val="94000"/>
              </a:lnSpc>
              <a:spcBef>
                <a:spcPts val="500"/>
              </a:spcBef>
              <a:spcAft>
                <a:spcPts val="2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 name="Google Shape;12;p2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2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2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6"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3" name="Shape 93"/>
        <p:cNvGrpSpPr/>
        <p:nvPr/>
      </p:nvGrpSpPr>
      <p:grpSpPr>
        <a:xfrm>
          <a:off x="0" y="0"/>
          <a:ext cx="0" cy="0"/>
          <a:chOff x="0" y="0"/>
          <a:chExt cx="0" cy="0"/>
        </a:xfrm>
      </p:grpSpPr>
      <p:sp>
        <p:nvSpPr>
          <p:cNvPr id="94" name="Google Shape;94;p2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lt2"/>
              </a:buClr>
              <a:buSzPts val="4400"/>
              <a:buFont typeface="Arial"/>
              <a:buNone/>
              <a:defRPr b="0" i="0" sz="4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5" name="Google Shape;95;p2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lt2"/>
              </a:buClr>
              <a:buSzPts val="2000"/>
              <a:buFont typeface="Arial"/>
              <a:buChar char="■"/>
              <a:defRPr b="0" i="0" sz="2000" u="none" cap="none" strike="noStrike">
                <a:solidFill>
                  <a:schemeClr val="lt2"/>
                </a:solidFill>
                <a:latin typeface="Arial"/>
                <a:ea typeface="Arial"/>
                <a:cs typeface="Arial"/>
                <a:sym typeface="Arial"/>
              </a:defRPr>
            </a:lvl1pPr>
            <a:lvl2pPr indent="-355600" lvl="1" marL="914400" marR="0" rtl="0" algn="l">
              <a:lnSpc>
                <a:spcPct val="94000"/>
              </a:lnSpc>
              <a:spcBef>
                <a:spcPts val="500"/>
              </a:spcBef>
              <a:spcAft>
                <a:spcPts val="0"/>
              </a:spcAft>
              <a:buClr>
                <a:schemeClr val="lt2"/>
              </a:buClr>
              <a:buSzPts val="2000"/>
              <a:buFont typeface="Arial"/>
              <a:buChar char="–"/>
              <a:defRPr b="0" i="1" sz="2000" u="none" cap="none" strike="noStrike">
                <a:solidFill>
                  <a:schemeClr val="lt2"/>
                </a:solidFill>
                <a:latin typeface="Arial"/>
                <a:ea typeface="Arial"/>
                <a:cs typeface="Arial"/>
                <a:sym typeface="Arial"/>
              </a:defRPr>
            </a:lvl2pPr>
            <a:lvl3pPr indent="-342900" lvl="2" marL="1371600" marR="0" rtl="0" algn="l">
              <a:lnSpc>
                <a:spcPct val="94000"/>
              </a:lnSpc>
              <a:spcBef>
                <a:spcPts val="50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3pPr>
            <a:lvl4pPr indent="-342900" lvl="3" marL="1828800" marR="0" rtl="0" algn="l">
              <a:lnSpc>
                <a:spcPct val="94000"/>
              </a:lnSpc>
              <a:spcBef>
                <a:spcPts val="500"/>
              </a:spcBef>
              <a:spcAft>
                <a:spcPts val="0"/>
              </a:spcAft>
              <a:buClr>
                <a:schemeClr val="lt2"/>
              </a:buClr>
              <a:buSzPts val="1800"/>
              <a:buFont typeface="Arial"/>
              <a:buChar char="–"/>
              <a:defRPr b="0" i="1" sz="1800" u="none" cap="none" strike="noStrike">
                <a:solidFill>
                  <a:schemeClr val="lt2"/>
                </a:solidFill>
                <a:latin typeface="Arial"/>
                <a:ea typeface="Arial"/>
                <a:cs typeface="Arial"/>
                <a:sym typeface="Arial"/>
              </a:defRPr>
            </a:lvl4pPr>
            <a:lvl5pPr indent="-330200" lvl="4" marL="2286000" marR="0" rtl="0" algn="l">
              <a:lnSpc>
                <a:spcPct val="94000"/>
              </a:lnSpc>
              <a:spcBef>
                <a:spcPts val="500"/>
              </a:spcBef>
              <a:spcAft>
                <a:spcPts val="0"/>
              </a:spcAft>
              <a:buClr>
                <a:schemeClr val="lt2"/>
              </a:buClr>
              <a:buSzPts val="1600"/>
              <a:buFont typeface="Arial"/>
              <a:buChar char="■"/>
              <a:defRPr b="0" i="0" sz="1600" u="none" cap="none" strike="noStrike">
                <a:solidFill>
                  <a:schemeClr val="lt2"/>
                </a:solidFill>
                <a:latin typeface="Arial"/>
                <a:ea typeface="Arial"/>
                <a:cs typeface="Arial"/>
                <a:sym typeface="Arial"/>
              </a:defRPr>
            </a:lvl5pPr>
            <a:lvl6pPr indent="-330200" lvl="5" marL="2743200" marR="0" rtl="0" algn="l">
              <a:lnSpc>
                <a:spcPct val="94000"/>
              </a:lnSpc>
              <a:spcBef>
                <a:spcPts val="500"/>
              </a:spcBef>
              <a:spcAft>
                <a:spcPts val="0"/>
              </a:spcAft>
              <a:buClr>
                <a:schemeClr val="lt2"/>
              </a:buClr>
              <a:buSzPts val="1600"/>
              <a:buFont typeface="Arial"/>
              <a:buChar char="–"/>
              <a:defRPr b="0" i="1" sz="1600" u="none" cap="none" strike="noStrike">
                <a:solidFill>
                  <a:schemeClr val="lt2"/>
                </a:solidFill>
                <a:latin typeface="Arial"/>
                <a:ea typeface="Arial"/>
                <a:cs typeface="Arial"/>
                <a:sym typeface="Arial"/>
              </a:defRPr>
            </a:lvl6pPr>
            <a:lvl7pPr indent="-317500" lvl="6" marL="3200400" marR="0" rtl="0" algn="l">
              <a:lnSpc>
                <a:spcPct val="94000"/>
              </a:lnSpc>
              <a:spcBef>
                <a:spcPts val="5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94000"/>
              </a:lnSpc>
              <a:spcBef>
                <a:spcPts val="500"/>
              </a:spcBef>
              <a:spcAft>
                <a:spcPts val="0"/>
              </a:spcAft>
              <a:buClr>
                <a:schemeClr val="lt2"/>
              </a:buClr>
              <a:buSzPts val="1400"/>
              <a:buFont typeface="Arial"/>
              <a:buChar char="–"/>
              <a:defRPr b="0" i="1" sz="1400" u="none" cap="none" strike="noStrike">
                <a:solidFill>
                  <a:schemeClr val="lt2"/>
                </a:solidFill>
                <a:latin typeface="Arial"/>
                <a:ea typeface="Arial"/>
                <a:cs typeface="Arial"/>
                <a:sym typeface="Arial"/>
              </a:defRPr>
            </a:lvl8pPr>
            <a:lvl9pPr indent="-317500" lvl="8" marL="4114800" marR="0" rtl="0" algn="l">
              <a:lnSpc>
                <a:spcPct val="94000"/>
              </a:lnSpc>
              <a:spcBef>
                <a:spcPts val="500"/>
              </a:spcBef>
              <a:spcAft>
                <a:spcPts val="2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96" name="Google Shape;96;p2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97" name="Google Shape;97;p2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98" name="Google Shape;98;p2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29" title="Side bar"/>
          <p:cNvSpPr/>
          <p:nvPr/>
        </p:nvSpPr>
        <p:spPr>
          <a:xfrm>
            <a:off x="478095" y="376"/>
            <a:ext cx="2286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3" name="Shape 113"/>
        <p:cNvGrpSpPr/>
        <p:nvPr/>
      </p:nvGrpSpPr>
      <p:grpSpPr>
        <a:xfrm>
          <a:off x="0" y="0"/>
          <a:ext cx="0" cy="0"/>
          <a:chOff x="0" y="0"/>
          <a:chExt cx="0" cy="0"/>
        </a:xfrm>
      </p:grpSpPr>
      <p:sp>
        <p:nvSpPr>
          <p:cNvPr id="114" name="Google Shape;114;ge66393f428_0_10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5" name="Google Shape;115;ge66393f428_0_10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1pPr>
            <a:lvl2pPr indent="-355600" lvl="1" marL="914400" marR="0" rtl="0" algn="l">
              <a:lnSpc>
                <a:spcPct val="94000"/>
              </a:lnSpc>
              <a:spcBef>
                <a:spcPts val="500"/>
              </a:spcBef>
              <a:spcAft>
                <a:spcPts val="0"/>
              </a:spcAft>
              <a:buClr>
                <a:schemeClr val="dk2"/>
              </a:buClr>
              <a:buSzPts val="2000"/>
              <a:buFont typeface="Arial"/>
              <a:buChar char="–"/>
              <a:defRPr b="0" i="1" sz="2000" u="none" cap="none" strike="noStrike">
                <a:solidFill>
                  <a:schemeClr val="dk2"/>
                </a:solidFill>
                <a:latin typeface="Arial"/>
                <a:ea typeface="Arial"/>
                <a:cs typeface="Arial"/>
                <a:sym typeface="Arial"/>
              </a:defRPr>
            </a:lvl2pPr>
            <a:lvl3pPr indent="-342900" lvl="2" marL="1371600" marR="0" rtl="0" algn="l">
              <a:lnSpc>
                <a:spcPct val="94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3pPr>
            <a:lvl4pPr indent="-342900" lvl="3" marL="1828800" marR="0" rtl="0" algn="l">
              <a:lnSpc>
                <a:spcPct val="94000"/>
              </a:lnSpc>
              <a:spcBef>
                <a:spcPts val="500"/>
              </a:spcBef>
              <a:spcAft>
                <a:spcPts val="0"/>
              </a:spcAft>
              <a:buClr>
                <a:schemeClr val="dk2"/>
              </a:buClr>
              <a:buSzPts val="1800"/>
              <a:buFont typeface="Arial"/>
              <a:buChar char="–"/>
              <a:defRPr b="0" i="1" sz="1800" u="none" cap="none" strike="noStrike">
                <a:solidFill>
                  <a:schemeClr val="dk2"/>
                </a:solidFill>
                <a:latin typeface="Arial"/>
                <a:ea typeface="Arial"/>
                <a:cs typeface="Arial"/>
                <a:sym typeface="Arial"/>
              </a:defRPr>
            </a:lvl4pPr>
            <a:lvl5pPr indent="-330200" lvl="4" marL="2286000" marR="0" rtl="0" algn="l">
              <a:lnSpc>
                <a:spcPct val="94000"/>
              </a:lnSpc>
              <a:spcBef>
                <a:spcPts val="5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5pPr>
            <a:lvl6pPr indent="-330200" lvl="5" marL="2743200" marR="0" rtl="0" algn="l">
              <a:lnSpc>
                <a:spcPct val="94000"/>
              </a:lnSpc>
              <a:spcBef>
                <a:spcPts val="500"/>
              </a:spcBef>
              <a:spcAft>
                <a:spcPts val="0"/>
              </a:spcAft>
              <a:buClr>
                <a:schemeClr val="dk2"/>
              </a:buClr>
              <a:buSzPts val="1600"/>
              <a:buFont typeface="Arial"/>
              <a:buChar char="–"/>
              <a:defRPr b="0" i="1" sz="1600" u="none" cap="none" strike="noStrike">
                <a:solidFill>
                  <a:schemeClr val="dk2"/>
                </a:solidFill>
                <a:latin typeface="Arial"/>
                <a:ea typeface="Arial"/>
                <a:cs typeface="Arial"/>
                <a:sym typeface="Arial"/>
              </a:defRPr>
            </a:lvl6pPr>
            <a:lvl7pPr indent="-317500" lvl="6" marL="3200400" marR="0" rtl="0" algn="l">
              <a:lnSpc>
                <a:spcPct val="94000"/>
              </a:lnSpc>
              <a:spcBef>
                <a:spcPts val="5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94000"/>
              </a:lnSpc>
              <a:spcBef>
                <a:spcPts val="500"/>
              </a:spcBef>
              <a:spcAft>
                <a:spcPts val="0"/>
              </a:spcAft>
              <a:buClr>
                <a:schemeClr val="dk2"/>
              </a:buClr>
              <a:buSzPts val="1400"/>
              <a:buFont typeface="Arial"/>
              <a:buChar char="–"/>
              <a:defRPr b="0" i="1" sz="1400" u="none" cap="none" strike="noStrike">
                <a:solidFill>
                  <a:schemeClr val="dk2"/>
                </a:solidFill>
                <a:latin typeface="Arial"/>
                <a:ea typeface="Arial"/>
                <a:cs typeface="Arial"/>
                <a:sym typeface="Arial"/>
              </a:defRPr>
            </a:lvl8pPr>
            <a:lvl9pPr indent="-317500" lvl="8" marL="4114800" marR="0" rtl="0" algn="l">
              <a:lnSpc>
                <a:spcPct val="94000"/>
              </a:lnSpc>
              <a:spcBef>
                <a:spcPts val="500"/>
              </a:spcBef>
              <a:spcAft>
                <a:spcPts val="2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16" name="Google Shape;116;ge66393f428_0_108"/>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7" name="Google Shape;117;ge66393f428_0_108"/>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8" name="Google Shape;118;ge66393f428_0_108"/>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ge66393f428_0_108"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tnt-summer-academy/Curriculum-2022/blob/main/Week%205/components%20states.m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hyperlink" Target="https://www.kirupa.com/react/introducing_react.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12.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hyperlink" Target="https://i.stack.imgur.com/wqvF2.p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s://reactjs.org/docs/state-and-lifecycle.html#state-updates-may-be-asynchronous" TargetMode="Externa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hyperlink" Target="https://reactjs.org/docs/hooks-state.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hyperlink" Target="https://reactjs.org/docs/hooks-rules.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hyperlink" Target="https://github.com/tnt-summer-academy/Samples/tree/main/Week_5/house-app" TargetMode="Externa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3.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tnt-summer-academy/Samples/tree/main/Week_5/house-app" TargetMode="External"/><Relationship Id="rId4" Type="http://schemas.openxmlformats.org/officeDocument/2006/relationships/hyperlink" Target="https://github.com/tnt-summer-academy/Samples/tree/main/Stretch/recoil-todo-javascrip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9.png"/><Relationship Id="rId4" Type="http://schemas.openxmlformats.org/officeDocument/2006/relationships/hyperlink" Target="https://dev.to/coleredfearn/atomos-a-new-recoil-visualization-tool-powered-by-react-flow-4b6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9.png"/><Relationship Id="rId4" Type="http://schemas.openxmlformats.org/officeDocument/2006/relationships/hyperlink" Target="https://dev.to/coleredfearn/atomos-a-new-recoil-visualization-tool-powered-by-react-flow-4b6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1.png"/><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reactjs.org/docs/components-and-props.html" TargetMode="External"/><Relationship Id="rId4" Type="http://schemas.openxmlformats.org/officeDocument/2006/relationships/hyperlink" Target="https://reactjs.org/docs/faq-state.html" TargetMode="External"/><Relationship Id="rId9" Type="http://schemas.openxmlformats.org/officeDocument/2006/relationships/hyperlink" Target="https://reactjs.org/docs/context.html" TargetMode="External"/><Relationship Id="rId5" Type="http://schemas.openxmlformats.org/officeDocument/2006/relationships/hyperlink" Target="https://recoiljs.org" TargetMode="External"/><Relationship Id="rId6" Type="http://schemas.openxmlformats.org/officeDocument/2006/relationships/hyperlink" Target="https://youtu.be/tMQaxZl_MqY" TargetMode="External"/><Relationship Id="rId7" Type="http://schemas.openxmlformats.org/officeDocument/2006/relationships/hyperlink" Target="https://redux.js.org/basics/basic-tutorial" TargetMode="External"/><Relationship Id="rId8" Type="http://schemas.openxmlformats.org/officeDocument/2006/relationships/hyperlink" Target="https://www.youtube.com/watch?v=DiLVAXlVYR0"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3.png"/><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recoiljs.org/docs/api-reference/core/RecoilRoot"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hyperlink" Target="https://github.com/tnt-summer-academy/Samples/tree/main/Stretch/recoil-todo-javascript"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hyperlink" Target="https://github.com/tnt-summer-academy/Samples/tree/main/Stretch/recoil-todo-javascrip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3.png"/><Relationship Id="rId4" Type="http://schemas.openxmlformats.org/officeDocument/2006/relationships/image" Target="../media/image3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29.png"/><Relationship Id="rId4" Type="http://schemas.openxmlformats.org/officeDocument/2006/relationships/hyperlink" Target="https://github.com/tnt-summer-academy/Curriculum-2022/raw/de4d806e2a19d21d7b5e0941da64d6ab6f2b569a/Stretch%20topics/archive/Redux/moreredux/%5BENG2.5%5DReduxSample.gif"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
          <p:cNvSpPr txBox="1"/>
          <p:nvPr>
            <p:ph type="ctrTitle"/>
          </p:nvPr>
        </p:nvSpPr>
        <p:spPr>
          <a:xfrm>
            <a:off x="1485890" y="1629454"/>
            <a:ext cx="9570600" cy="209820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Arial"/>
              <a:buNone/>
            </a:pPr>
            <a:r>
              <a:t/>
            </a:r>
            <a:endParaRPr/>
          </a:p>
          <a:p>
            <a:pPr indent="0" lvl="0" marL="0" rtl="0" algn="ctr">
              <a:lnSpc>
                <a:spcPct val="89000"/>
              </a:lnSpc>
              <a:spcBef>
                <a:spcPts val="0"/>
              </a:spcBef>
              <a:spcAft>
                <a:spcPts val="0"/>
              </a:spcAft>
              <a:buClr>
                <a:schemeClr val="dk2"/>
              </a:buClr>
              <a:buSzPts val="7200"/>
              <a:buFont typeface="Arial"/>
              <a:buNone/>
            </a:pPr>
            <a:r>
              <a:t/>
            </a:r>
            <a:endParaRPr/>
          </a:p>
          <a:p>
            <a:pPr indent="0" lvl="0" marL="0" rtl="0" algn="ctr">
              <a:lnSpc>
                <a:spcPct val="89000"/>
              </a:lnSpc>
              <a:spcBef>
                <a:spcPts val="0"/>
              </a:spcBef>
              <a:spcAft>
                <a:spcPts val="0"/>
              </a:spcAft>
              <a:buClr>
                <a:schemeClr val="dk2"/>
              </a:buClr>
              <a:buSzPts val="7200"/>
              <a:buFont typeface="Arial"/>
              <a:buNone/>
            </a:pPr>
            <a:r>
              <a:rPr lang="en-US"/>
              <a:t>Components, States &amp; State Management</a:t>
            </a:r>
            <a:endParaRPr/>
          </a:p>
        </p:txBody>
      </p:sp>
      <p:sp>
        <p:nvSpPr>
          <p:cNvPr id="202" name="Google Shape;202;p1"/>
          <p:cNvSpPr txBox="1"/>
          <p:nvPr>
            <p:ph idx="1" type="subTitle"/>
          </p:nvPr>
        </p:nvSpPr>
        <p:spPr>
          <a:xfrm>
            <a:off x="2679906" y="3956279"/>
            <a:ext cx="6831600" cy="10863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12000"/>
              </a:lnSpc>
              <a:spcBef>
                <a:spcPts val="0"/>
              </a:spcBef>
              <a:spcAft>
                <a:spcPts val="0"/>
              </a:spcAft>
              <a:buClr>
                <a:schemeClr val="dk2"/>
              </a:buClr>
              <a:buSzPts val="2300"/>
              <a:buNone/>
            </a:pPr>
            <a:r>
              <a:rPr lang="en-US" u="sng">
                <a:solidFill>
                  <a:schemeClr val="hlink"/>
                </a:solidFill>
                <a:hlinkClick r:id="rId3"/>
              </a:rPr>
              <a:t>https://github.com/tnt-summer-academy/Curriculum-2022/blob/main/Week%205/components%20states.md</a:t>
            </a:r>
            <a:r>
              <a:rPr lang="en-US"/>
              <a:t> </a:t>
            </a:r>
            <a:endParaRPr/>
          </a:p>
        </p:txBody>
      </p:sp>
      <p:sp>
        <p:nvSpPr>
          <p:cNvPr id="203" name="Google Shape;203;p1"/>
          <p:cNvSpPr txBox="1"/>
          <p:nvPr/>
        </p:nvSpPr>
        <p:spPr>
          <a:xfrm>
            <a:off x="8122920" y="6294120"/>
            <a:ext cx="33070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Created for Microsoft / TNTs</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e689ef62ee_0_42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Props</a:t>
            </a:r>
            <a:endParaRPr/>
          </a:p>
        </p:txBody>
      </p:sp>
      <p:pic>
        <p:nvPicPr>
          <p:cNvPr id="259" name="Google Shape;259;ge689ef62ee_0_422"/>
          <p:cNvPicPr preferRelativeResize="0"/>
          <p:nvPr/>
        </p:nvPicPr>
        <p:blipFill rotWithShape="1">
          <a:blip r:embed="rId3">
            <a:alphaModFix/>
          </a:blip>
          <a:srcRect b="0" l="0" r="0" t="0"/>
          <a:stretch/>
        </p:blipFill>
        <p:spPr>
          <a:xfrm>
            <a:off x="1036990" y="1837790"/>
            <a:ext cx="2605359" cy="3866684"/>
          </a:xfrm>
          <a:prstGeom prst="rect">
            <a:avLst/>
          </a:prstGeom>
          <a:noFill/>
          <a:ln>
            <a:noFill/>
          </a:ln>
        </p:spPr>
      </p:pic>
      <p:pic>
        <p:nvPicPr>
          <p:cNvPr id="260" name="Google Shape;260;ge689ef62ee_0_422"/>
          <p:cNvPicPr preferRelativeResize="0"/>
          <p:nvPr/>
        </p:nvPicPr>
        <p:blipFill rotWithShape="1">
          <a:blip r:embed="rId4">
            <a:alphaModFix/>
          </a:blip>
          <a:srcRect b="0" l="0" r="0" t="0"/>
          <a:stretch/>
        </p:blipFill>
        <p:spPr>
          <a:xfrm>
            <a:off x="4479326" y="1837790"/>
            <a:ext cx="3562350" cy="3848100"/>
          </a:xfrm>
          <a:prstGeom prst="rect">
            <a:avLst/>
          </a:prstGeom>
          <a:noFill/>
          <a:ln>
            <a:noFill/>
          </a:ln>
        </p:spPr>
      </p:pic>
      <p:pic>
        <p:nvPicPr>
          <p:cNvPr id="261" name="Google Shape;261;ge689ef62ee_0_422"/>
          <p:cNvPicPr preferRelativeResize="0"/>
          <p:nvPr/>
        </p:nvPicPr>
        <p:blipFill rotWithShape="1">
          <a:blip r:embed="rId5">
            <a:alphaModFix/>
          </a:blip>
          <a:srcRect b="0" l="0" r="0" t="0"/>
          <a:stretch/>
        </p:blipFill>
        <p:spPr>
          <a:xfrm>
            <a:off x="8878652" y="1950185"/>
            <a:ext cx="3162300" cy="3886200"/>
          </a:xfrm>
          <a:prstGeom prst="rect">
            <a:avLst/>
          </a:prstGeom>
          <a:noFill/>
          <a:ln>
            <a:noFill/>
          </a:ln>
        </p:spPr>
      </p:pic>
      <p:cxnSp>
        <p:nvCxnSpPr>
          <p:cNvPr id="262" name="Google Shape;262;ge689ef62ee_0_422"/>
          <p:cNvCxnSpPr/>
          <p:nvPr/>
        </p:nvCxnSpPr>
        <p:spPr>
          <a:xfrm>
            <a:off x="5102261" y="2502091"/>
            <a:ext cx="2390400" cy="2782500"/>
          </a:xfrm>
          <a:prstGeom prst="straightConnector1">
            <a:avLst/>
          </a:prstGeom>
          <a:noFill/>
          <a:ln cap="flat" cmpd="sng" w="9525">
            <a:solidFill>
              <a:schemeClr val="accent1"/>
            </a:solidFill>
            <a:prstDash val="solid"/>
            <a:round/>
            <a:headEnd len="sm" w="sm" type="none"/>
            <a:tailEnd len="sm" w="sm" type="none"/>
          </a:ln>
        </p:spPr>
      </p:cxnSp>
      <p:cxnSp>
        <p:nvCxnSpPr>
          <p:cNvPr id="263" name="Google Shape;263;ge689ef62ee_0_422"/>
          <p:cNvCxnSpPr/>
          <p:nvPr/>
        </p:nvCxnSpPr>
        <p:spPr>
          <a:xfrm flipH="1">
            <a:off x="5598667" y="2502091"/>
            <a:ext cx="1998600" cy="2898000"/>
          </a:xfrm>
          <a:prstGeom prst="straightConnector1">
            <a:avLst/>
          </a:prstGeom>
          <a:noFill/>
          <a:ln cap="flat" cmpd="sng" w="9525">
            <a:solidFill>
              <a:schemeClr val="accent1"/>
            </a:solidFill>
            <a:prstDash val="solid"/>
            <a:round/>
            <a:headEnd len="sm" w="sm" type="none"/>
            <a:tailEnd len="sm" w="sm" type="none"/>
          </a:ln>
        </p:spPr>
      </p:cxnSp>
      <p:sp>
        <p:nvSpPr>
          <p:cNvPr id="264" name="Google Shape;264;ge689ef62ee_0_422"/>
          <p:cNvSpPr txBox="1"/>
          <p:nvPr/>
        </p:nvSpPr>
        <p:spPr>
          <a:xfrm>
            <a:off x="1036990" y="6034865"/>
            <a:ext cx="607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Libre Franklin"/>
                <a:ea typeface="Libre Franklin"/>
                <a:cs typeface="Libre Franklin"/>
                <a:sym typeface="Libre Franklin"/>
                <a:hlinkClick r:id="rId6">
                  <a:extLst>
                    <a:ext uri="{A12FA001-AC4F-418D-AE19-62706E023703}">
                      <ahyp:hlinkClr val="tx"/>
                    </a:ext>
                  </a:extLst>
                </a:hlinkClick>
              </a:rPr>
              <a:t>https://www.kirupa.com</a:t>
            </a:r>
            <a:endParaRPr b="0" i="0" sz="1800" u="none" cap="none" strike="noStrike">
              <a:solidFill>
                <a:schemeClr val="dk1"/>
              </a:solidFill>
              <a:latin typeface="Libre Franklin"/>
              <a:ea typeface="Libre Franklin"/>
              <a:cs typeface="Libre Franklin"/>
              <a:sym typeface="Libre Franklin"/>
            </a:endParaRPr>
          </a:p>
        </p:txBody>
      </p:sp>
      <p:sp>
        <p:nvSpPr>
          <p:cNvPr id="265" name="Google Shape;265;ge689ef62ee_0_422"/>
          <p:cNvSpPr txBox="1"/>
          <p:nvPr/>
        </p:nvSpPr>
        <p:spPr>
          <a:xfrm>
            <a:off x="4631375" y="595750"/>
            <a:ext cx="7473300" cy="107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Libre Franklin"/>
                <a:ea typeface="Libre Franklin"/>
                <a:cs typeface="Libre Franklin"/>
                <a:sym typeface="Libre Franklin"/>
              </a:rPr>
              <a:t>&lt;</a:t>
            </a:r>
            <a:r>
              <a:rPr b="1" lang="en-US" sz="3200">
                <a:solidFill>
                  <a:schemeClr val="dk1"/>
                </a:solidFill>
                <a:latin typeface="Libre Franklin"/>
                <a:ea typeface="Libre Franklin"/>
                <a:cs typeface="Libre Franklin"/>
                <a:sym typeface="Libre Franklin"/>
              </a:rPr>
              <a:t>Room</a:t>
            </a:r>
            <a:r>
              <a:rPr b="1" i="0" lang="en-US" sz="3200" u="none" cap="none" strike="noStrike">
                <a:solidFill>
                  <a:schemeClr val="dk1"/>
                </a:solidFill>
                <a:latin typeface="Libre Franklin"/>
                <a:ea typeface="Libre Franklin"/>
                <a:cs typeface="Libre Franklin"/>
                <a:sym typeface="Libre Franklin"/>
              </a:rPr>
              <a:t> </a:t>
            </a:r>
            <a:r>
              <a:rPr b="1" i="0" lang="en-US" sz="3200" u="none" cap="none" strike="noStrike">
                <a:solidFill>
                  <a:srgbClr val="FF0000"/>
                </a:solidFill>
                <a:latin typeface="Libre Franklin"/>
                <a:ea typeface="Libre Franklin"/>
                <a:cs typeface="Libre Franklin"/>
                <a:sym typeface="Libre Franklin"/>
              </a:rPr>
              <a:t>name</a:t>
            </a:r>
            <a:r>
              <a:rPr b="1" i="0" lang="en-US" sz="3200" u="none" cap="none" strike="noStrike">
                <a:solidFill>
                  <a:schemeClr val="dk1"/>
                </a:solidFill>
                <a:latin typeface="Libre Franklin"/>
                <a:ea typeface="Libre Franklin"/>
                <a:cs typeface="Libre Franklin"/>
                <a:sym typeface="Libre Franklin"/>
              </a:rPr>
              <a:t> = </a:t>
            </a:r>
            <a:r>
              <a:rPr b="1" lang="en-US" sz="3200">
                <a:solidFill>
                  <a:schemeClr val="dk1"/>
                </a:solidFill>
                <a:latin typeface="Libre Franklin"/>
                <a:ea typeface="Libre Franklin"/>
                <a:cs typeface="Libre Franklin"/>
                <a:sym typeface="Libre Franklin"/>
              </a:rPr>
              <a:t>“Kitchen</a:t>
            </a:r>
            <a:r>
              <a:rPr b="1" i="0" lang="en-US" sz="3200" u="none" cap="none" strike="noStrike">
                <a:solidFill>
                  <a:schemeClr val="dk1"/>
                </a:solidFill>
                <a:latin typeface="Libre Franklin"/>
                <a:ea typeface="Libre Franklin"/>
                <a:cs typeface="Libre Franklin"/>
                <a:sym typeface="Libre Franklin"/>
              </a:rPr>
              <a:t>”</a:t>
            </a:r>
            <a:r>
              <a:rPr b="1" lang="en-US" sz="3200">
                <a:solidFill>
                  <a:schemeClr val="dk1"/>
                </a:solidFill>
                <a:latin typeface="Libre Franklin"/>
                <a:ea typeface="Libre Franklin"/>
                <a:cs typeface="Libre Franklin"/>
                <a:sym typeface="Libre Franklin"/>
              </a:rPr>
              <a:t>/</a:t>
            </a:r>
            <a:r>
              <a:rPr b="1" i="0" lang="en-US" sz="3200" u="none" cap="none" strike="noStrike">
                <a:solidFill>
                  <a:schemeClr val="dk1"/>
                </a:solidFill>
                <a:latin typeface="Libre Franklin"/>
                <a:ea typeface="Libre Franklin"/>
                <a:cs typeface="Libre Franklin"/>
                <a:sym typeface="Libre Franklin"/>
              </a:rPr>
              <a:t>&gt;</a:t>
            </a:r>
            <a:endParaRPr b="1" i="0" sz="3200" u="none" cap="none" strike="noStrike">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3200"/>
              <a:buFont typeface="Arial"/>
              <a:buNone/>
            </a:pPr>
            <a:r>
              <a:rPr b="1" lang="en-US" sz="3200">
                <a:solidFill>
                  <a:schemeClr val="dk1"/>
                </a:solidFill>
                <a:latin typeface="Libre Franklin"/>
                <a:ea typeface="Libre Franklin"/>
                <a:cs typeface="Libre Franklin"/>
                <a:sym typeface="Libre Franklin"/>
              </a:rPr>
              <a:t>name is a props</a:t>
            </a:r>
            <a:endParaRPr b="1" sz="3200">
              <a:solidFill>
                <a:schemeClr val="dk1"/>
              </a:solidFill>
              <a:latin typeface="Libre Franklin"/>
              <a:ea typeface="Libre Franklin"/>
              <a:cs typeface="Libre Franklin"/>
              <a:sym typeface="Libre Franklin"/>
            </a:endParaRPr>
          </a:p>
        </p:txBody>
      </p:sp>
      <p:sp>
        <p:nvSpPr>
          <p:cNvPr id="266" name="Google Shape;266;ge689ef62ee_0_422"/>
          <p:cNvSpPr/>
          <p:nvPr/>
        </p:nvSpPr>
        <p:spPr>
          <a:xfrm>
            <a:off x="8833809" y="6049093"/>
            <a:ext cx="2139000" cy="902700"/>
          </a:xfrm>
          <a:prstGeom prst="ellipse">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Franklin"/>
                <a:ea typeface="Libre Franklin"/>
                <a:cs typeface="Libre Franklin"/>
                <a:sym typeface="Libre Franklin"/>
              </a:rPr>
              <a:t>Read-only</a:t>
            </a:r>
            <a:endParaRPr b="0" i="0" sz="1400" u="none" cap="none" strike="noStrike">
              <a:solidFill>
                <a:srgbClr val="000000"/>
              </a:solidFill>
              <a:latin typeface="Arial"/>
              <a:ea typeface="Arial"/>
              <a:cs typeface="Arial"/>
              <a:sym typeface="Arial"/>
            </a:endParaRPr>
          </a:p>
        </p:txBody>
      </p:sp>
      <p:sp>
        <p:nvSpPr>
          <p:cNvPr id="267" name="Google Shape;267;ge689ef62ee_0_422"/>
          <p:cNvSpPr/>
          <p:nvPr/>
        </p:nvSpPr>
        <p:spPr>
          <a:xfrm>
            <a:off x="6178646" y="6034867"/>
            <a:ext cx="2139000" cy="902700"/>
          </a:xfrm>
          <a:prstGeom prst="ellipse">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Franklin"/>
                <a:ea typeface="Libre Franklin"/>
                <a:cs typeface="Libre Franklin"/>
                <a:sym typeface="Libre Franklin"/>
              </a:rPr>
              <a:t>Optional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272" name="Shape 272"/>
        <p:cNvGrpSpPr/>
        <p:nvPr/>
      </p:nvGrpSpPr>
      <p:grpSpPr>
        <a:xfrm>
          <a:off x="0" y="0"/>
          <a:ext cx="0" cy="0"/>
          <a:chOff x="0" y="0"/>
          <a:chExt cx="0" cy="0"/>
        </a:xfrm>
      </p:grpSpPr>
      <p:sp>
        <p:nvSpPr>
          <p:cNvPr id="273" name="Google Shape;273;g13f9a8cfed1_0_899"/>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SzPct val="111110"/>
              <a:buNone/>
            </a:pPr>
            <a:r>
              <a:rPr lang="en-US"/>
              <a:t>How did you manage the states of your components so far?</a:t>
            </a:r>
            <a:endParaRPr/>
          </a:p>
        </p:txBody>
      </p:sp>
      <p:sp>
        <p:nvSpPr>
          <p:cNvPr id="274" name="Google Shape;274;g13f9a8cfed1_0_899"/>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e689ef62ee_0_519"/>
          <p:cNvSpPr txBox="1"/>
          <p:nvPr>
            <p:ph type="title"/>
          </p:nvPr>
        </p:nvSpPr>
        <p:spPr>
          <a:xfrm>
            <a:off x="1371600" y="286175"/>
            <a:ext cx="101955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State </a:t>
            </a:r>
            <a:endParaRPr/>
          </a:p>
        </p:txBody>
      </p:sp>
      <p:sp>
        <p:nvSpPr>
          <p:cNvPr id="281" name="Google Shape;281;ge689ef62ee_0_519"/>
          <p:cNvSpPr txBox="1"/>
          <p:nvPr>
            <p:ph idx="1" type="body"/>
          </p:nvPr>
        </p:nvSpPr>
        <p:spPr>
          <a:xfrm>
            <a:off x="1371600" y="1202188"/>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115000"/>
              </a:lnSpc>
              <a:spcBef>
                <a:spcPts val="0"/>
              </a:spcBef>
              <a:spcAft>
                <a:spcPts val="0"/>
              </a:spcAft>
              <a:buClr>
                <a:schemeClr val="dk2"/>
              </a:buClr>
              <a:buSzPts val="2100"/>
              <a:buChar char="■"/>
            </a:pPr>
            <a:r>
              <a:rPr lang="en-US" sz="2100"/>
              <a:t>The </a:t>
            </a:r>
            <a:r>
              <a:rPr b="1" lang="en-US" sz="2100"/>
              <a:t>state</a:t>
            </a:r>
            <a:r>
              <a:rPr lang="en-US" sz="2100"/>
              <a:t> is specific to a component. </a:t>
            </a:r>
            <a:endParaRPr sz="2100"/>
          </a:p>
          <a:p>
            <a:pPr indent="-384048" lvl="0" marL="384048" rtl="0" algn="l">
              <a:lnSpc>
                <a:spcPct val="115000"/>
              </a:lnSpc>
              <a:spcBef>
                <a:spcPts val="0"/>
              </a:spcBef>
              <a:spcAft>
                <a:spcPts val="0"/>
              </a:spcAft>
              <a:buClr>
                <a:schemeClr val="dk2"/>
              </a:buClr>
              <a:buSzPts val="2100"/>
              <a:buChar char="■"/>
            </a:pPr>
            <a:r>
              <a:rPr lang="en-US" sz="2100"/>
              <a:t>It is an </a:t>
            </a:r>
            <a:r>
              <a:rPr b="1" lang="en-US" sz="2100"/>
              <a:t>object </a:t>
            </a:r>
            <a:r>
              <a:rPr lang="en-US" sz="2100"/>
              <a:t>that holds information that can change over the lifetime of a component.</a:t>
            </a:r>
            <a:endParaRPr sz="2100"/>
          </a:p>
          <a:p>
            <a:pPr indent="-377698" lvl="0" marL="384048" rtl="0" algn="l">
              <a:lnSpc>
                <a:spcPct val="115000"/>
              </a:lnSpc>
              <a:spcBef>
                <a:spcPts val="0"/>
              </a:spcBef>
              <a:spcAft>
                <a:spcPts val="0"/>
              </a:spcAft>
              <a:buSzPts val="1900"/>
              <a:buChar char="■"/>
            </a:pPr>
            <a:r>
              <a:rPr lang="en-US" sz="2100"/>
              <a:t>A component is rendered each time the state changes.</a:t>
            </a:r>
            <a:endParaRPr sz="2100"/>
          </a:p>
          <a:p>
            <a:pPr indent="-384048" lvl="0" marL="384048" rtl="0" algn="l">
              <a:lnSpc>
                <a:spcPct val="115000"/>
              </a:lnSpc>
              <a:spcBef>
                <a:spcPts val="1200"/>
              </a:spcBef>
              <a:spcAft>
                <a:spcPts val="0"/>
              </a:spcAft>
              <a:buClr>
                <a:schemeClr val="dk2"/>
              </a:buClr>
              <a:buSzPts val="2100"/>
              <a:buChar char="■"/>
            </a:pPr>
            <a:r>
              <a:rPr b="1" lang="en-US" sz="2100"/>
              <a:t>Examples </a:t>
            </a:r>
            <a:endParaRPr sz="2100"/>
          </a:p>
        </p:txBody>
      </p:sp>
      <p:sp>
        <p:nvSpPr>
          <p:cNvPr id="282" name="Google Shape;282;ge689ef62ee_0_519"/>
          <p:cNvSpPr/>
          <p:nvPr/>
        </p:nvSpPr>
        <p:spPr>
          <a:xfrm>
            <a:off x="9670392" y="177379"/>
            <a:ext cx="2139000" cy="902700"/>
          </a:xfrm>
          <a:prstGeom prst="ellipse">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Franklin"/>
                <a:ea typeface="Libre Franklin"/>
                <a:cs typeface="Libre Franklin"/>
                <a:sym typeface="Libre Franklin"/>
              </a:rPr>
              <a:t>Changes over time</a:t>
            </a:r>
            <a:endParaRPr b="0" i="0" sz="1400" u="none" cap="none" strike="noStrike">
              <a:solidFill>
                <a:srgbClr val="000000"/>
              </a:solidFill>
              <a:latin typeface="Arial"/>
              <a:ea typeface="Arial"/>
              <a:cs typeface="Arial"/>
              <a:sym typeface="Arial"/>
            </a:endParaRPr>
          </a:p>
        </p:txBody>
      </p:sp>
      <p:sp>
        <p:nvSpPr>
          <p:cNvPr id="283" name="Google Shape;283;ge689ef62ee_0_519"/>
          <p:cNvSpPr/>
          <p:nvPr/>
        </p:nvSpPr>
        <p:spPr>
          <a:xfrm>
            <a:off x="6964192" y="177372"/>
            <a:ext cx="2139000" cy="902700"/>
          </a:xfrm>
          <a:prstGeom prst="ellipse">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Franklin"/>
                <a:ea typeface="Libre Franklin"/>
                <a:cs typeface="Libre Franklin"/>
                <a:sym typeface="Libre Franklin"/>
              </a:rPr>
              <a:t>Optional</a:t>
            </a:r>
            <a:endParaRPr b="0" i="0" sz="1400" u="none" cap="none" strike="noStrike">
              <a:solidFill>
                <a:srgbClr val="000000"/>
              </a:solidFill>
              <a:latin typeface="Arial"/>
              <a:ea typeface="Arial"/>
              <a:cs typeface="Arial"/>
              <a:sym typeface="Arial"/>
            </a:endParaRPr>
          </a:p>
        </p:txBody>
      </p:sp>
      <p:pic>
        <p:nvPicPr>
          <p:cNvPr id="284" name="Google Shape;284;ge689ef62ee_0_519"/>
          <p:cNvPicPr preferRelativeResize="0"/>
          <p:nvPr/>
        </p:nvPicPr>
        <p:blipFill rotWithShape="1">
          <a:blip r:embed="rId3">
            <a:alphaModFix/>
          </a:blip>
          <a:srcRect b="0" l="0" r="0" t="0"/>
          <a:stretch/>
        </p:blipFill>
        <p:spPr>
          <a:xfrm>
            <a:off x="1853176" y="3427036"/>
            <a:ext cx="1818754" cy="2261318"/>
          </a:xfrm>
          <a:prstGeom prst="rect">
            <a:avLst/>
          </a:prstGeom>
          <a:noFill/>
          <a:ln>
            <a:noFill/>
          </a:ln>
        </p:spPr>
      </p:pic>
      <p:pic>
        <p:nvPicPr>
          <p:cNvPr id="285" name="Google Shape;285;ge689ef62ee_0_519"/>
          <p:cNvPicPr preferRelativeResize="0"/>
          <p:nvPr/>
        </p:nvPicPr>
        <p:blipFill rotWithShape="1">
          <a:blip r:embed="rId4">
            <a:alphaModFix/>
          </a:blip>
          <a:srcRect b="0" l="0" r="0" t="0"/>
          <a:stretch/>
        </p:blipFill>
        <p:spPr>
          <a:xfrm>
            <a:off x="4481446" y="3422315"/>
            <a:ext cx="2718486" cy="1508760"/>
          </a:xfrm>
          <a:prstGeom prst="rect">
            <a:avLst/>
          </a:prstGeom>
          <a:noFill/>
          <a:ln>
            <a:noFill/>
          </a:ln>
        </p:spPr>
      </p:pic>
      <p:pic>
        <p:nvPicPr>
          <p:cNvPr id="286" name="Google Shape;286;ge689ef62ee_0_519"/>
          <p:cNvPicPr preferRelativeResize="0"/>
          <p:nvPr/>
        </p:nvPicPr>
        <p:blipFill rotWithShape="1">
          <a:blip r:embed="rId5">
            <a:alphaModFix/>
          </a:blip>
          <a:srcRect b="0" l="0" r="0" t="0"/>
          <a:stretch/>
        </p:blipFill>
        <p:spPr>
          <a:xfrm>
            <a:off x="7791015" y="3422315"/>
            <a:ext cx="3663363" cy="2316093"/>
          </a:xfrm>
          <a:prstGeom prst="rect">
            <a:avLst/>
          </a:prstGeom>
          <a:noFill/>
          <a:ln>
            <a:noFill/>
          </a:ln>
        </p:spPr>
      </p:pic>
      <p:sp>
        <p:nvSpPr>
          <p:cNvPr id="287" name="Google Shape;287;ge689ef62ee_0_519"/>
          <p:cNvSpPr txBox="1"/>
          <p:nvPr/>
        </p:nvSpPr>
        <p:spPr>
          <a:xfrm>
            <a:off x="1853176" y="5981700"/>
            <a:ext cx="1818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Libre Franklin"/>
                <a:ea typeface="Libre Franklin"/>
                <a:cs typeface="Libre Franklin"/>
                <a:sym typeface="Libre Franklin"/>
              </a:rPr>
              <a:t>The name is the state</a:t>
            </a:r>
            <a:endParaRPr b="0" i="0" sz="1400" u="none" cap="none" strike="noStrike">
              <a:solidFill>
                <a:srgbClr val="000000"/>
              </a:solidFill>
              <a:latin typeface="Arial"/>
              <a:ea typeface="Arial"/>
              <a:cs typeface="Arial"/>
              <a:sym typeface="Arial"/>
            </a:endParaRPr>
          </a:p>
        </p:txBody>
      </p:sp>
      <p:sp>
        <p:nvSpPr>
          <p:cNvPr id="288" name="Google Shape;288;ge689ef62ee_0_519"/>
          <p:cNvSpPr txBox="1"/>
          <p:nvPr/>
        </p:nvSpPr>
        <p:spPr>
          <a:xfrm>
            <a:off x="4481446" y="5981700"/>
            <a:ext cx="2718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Libre Franklin"/>
                <a:ea typeface="Libre Franklin"/>
                <a:cs typeface="Libre Franklin"/>
                <a:sym typeface="Libre Franklin"/>
              </a:rPr>
              <a:t>The value of the counter is the state</a:t>
            </a:r>
            <a:endParaRPr b="0" i="0" sz="1400" u="none" cap="none" strike="noStrike">
              <a:solidFill>
                <a:srgbClr val="000000"/>
              </a:solidFill>
              <a:latin typeface="Arial"/>
              <a:ea typeface="Arial"/>
              <a:cs typeface="Arial"/>
              <a:sym typeface="Arial"/>
            </a:endParaRPr>
          </a:p>
        </p:txBody>
      </p:sp>
      <p:sp>
        <p:nvSpPr>
          <p:cNvPr id="289" name="Google Shape;289;ge689ef62ee_0_519"/>
          <p:cNvSpPr txBox="1"/>
          <p:nvPr/>
        </p:nvSpPr>
        <p:spPr>
          <a:xfrm>
            <a:off x="7681845" y="6093275"/>
            <a:ext cx="433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Libre Franklin"/>
                <a:ea typeface="Libre Franklin"/>
                <a:cs typeface="Libre Franklin"/>
                <a:sym typeface="Libre Franklin"/>
              </a:rPr>
              <a:t>The todo list is the tate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e689ef62ee_0_33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t/>
            </a:r>
            <a:endParaRPr/>
          </a:p>
        </p:txBody>
      </p:sp>
      <p:pic>
        <p:nvPicPr>
          <p:cNvPr id="295" name="Google Shape;295;ge689ef62ee_0_332"/>
          <p:cNvPicPr preferRelativeResize="0"/>
          <p:nvPr>
            <p:ph idx="1" type="body"/>
          </p:nvPr>
        </p:nvPicPr>
        <p:blipFill rotWithShape="1">
          <a:blip r:embed="rId3">
            <a:alphaModFix/>
          </a:blip>
          <a:srcRect b="0" l="0" r="0" t="0"/>
          <a:stretch/>
        </p:blipFill>
        <p:spPr>
          <a:xfrm>
            <a:off x="756169" y="839093"/>
            <a:ext cx="11329200" cy="5089200"/>
          </a:xfrm>
          <a:prstGeom prst="rect">
            <a:avLst/>
          </a:prstGeom>
          <a:noFill/>
          <a:ln>
            <a:noFill/>
          </a:ln>
        </p:spPr>
      </p:pic>
      <p:sp>
        <p:nvSpPr>
          <p:cNvPr id="296" name="Google Shape;296;ge689ef62ee_0_332"/>
          <p:cNvSpPr txBox="1"/>
          <p:nvPr/>
        </p:nvSpPr>
        <p:spPr>
          <a:xfrm>
            <a:off x="762000" y="6111240"/>
            <a:ext cx="4998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Libre Franklin"/>
                <a:ea typeface="Libre Franklin"/>
                <a:cs typeface="Libre Franklin"/>
                <a:sym typeface="Libre Franklin"/>
                <a:hlinkClick r:id="rId4">
                  <a:extLst>
                    <a:ext uri="{A12FA001-AC4F-418D-AE19-62706E023703}">
                      <ahyp:hlinkClr val="tx"/>
                    </a:ext>
                  </a:extLst>
                </a:hlinkClick>
              </a:rPr>
              <a:t>https://i.stack.imgur.com/wqvF2.png</a:t>
            </a:r>
            <a:r>
              <a:rPr b="0" i="0" lang="en-US" sz="1800" u="none" cap="none" strike="noStrike">
                <a:solidFill>
                  <a:schemeClr val="dk1"/>
                </a:solidFill>
                <a:latin typeface="Libre Franklin"/>
                <a:ea typeface="Libre Franklin"/>
                <a:cs typeface="Libre Franklin"/>
                <a:sym typeface="Libre Franklin"/>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3f9a8cfed1_0_19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What’s children?</a:t>
            </a:r>
            <a:endParaRPr/>
          </a:p>
        </p:txBody>
      </p:sp>
      <p:sp>
        <p:nvSpPr>
          <p:cNvPr id="303" name="Google Shape;303;g13f9a8cfed1_0_199"/>
          <p:cNvSpPr txBox="1"/>
          <p:nvPr>
            <p:ph idx="1" type="body"/>
          </p:nvPr>
        </p:nvSpPr>
        <p:spPr>
          <a:xfrm>
            <a:off x="1371600" y="1493520"/>
            <a:ext cx="4846200" cy="52425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4000"/>
              </a:lnSpc>
              <a:spcBef>
                <a:spcPts val="0"/>
              </a:spcBef>
              <a:spcAft>
                <a:spcPts val="0"/>
              </a:spcAft>
              <a:buClr>
                <a:schemeClr val="dk2"/>
              </a:buClr>
              <a:buSzPts val="1800"/>
              <a:buNone/>
            </a:pPr>
            <a:r>
              <a:rPr lang="en-US" sz="1800">
                <a:latin typeface="Courier New"/>
                <a:ea typeface="Courier New"/>
                <a:cs typeface="Courier New"/>
                <a:sym typeface="Courier New"/>
              </a:rPr>
              <a:t>&lt;House</a:t>
            </a:r>
            <a:r>
              <a:rPr lang="en-US" sz="1800">
                <a:latin typeface="Courier New"/>
                <a:ea typeface="Courier New"/>
                <a:cs typeface="Courier New"/>
                <a:sym typeface="Courier New"/>
              </a:rPr>
              <a:t>&gt;</a:t>
            </a:r>
            <a:endParaRPr/>
          </a:p>
          <a:p>
            <a:pPr indent="0" lvl="0" marL="0" rtl="0" algn="l">
              <a:lnSpc>
                <a:spcPct val="94000"/>
              </a:lnSpc>
              <a:spcBef>
                <a:spcPts val="1200"/>
              </a:spcBef>
              <a:spcAft>
                <a:spcPts val="0"/>
              </a:spcAft>
              <a:buClr>
                <a:schemeClr val="dk2"/>
              </a:buClr>
              <a:buSzPts val="1800"/>
              <a:buNone/>
            </a:pPr>
            <a:r>
              <a:rPr lang="en-US" sz="1800">
                <a:latin typeface="Courier New"/>
                <a:ea typeface="Courier New"/>
                <a:cs typeface="Courier New"/>
                <a:sym typeface="Courier New"/>
              </a:rPr>
              <a:t>	&lt;Room name=”bedroom”/&gt;</a:t>
            </a:r>
            <a:endParaRPr sz="1800">
              <a:latin typeface="Courier New"/>
              <a:ea typeface="Courier New"/>
              <a:cs typeface="Courier New"/>
              <a:sym typeface="Courier New"/>
            </a:endParaRPr>
          </a:p>
          <a:p>
            <a:pPr indent="0" lvl="0" marL="0" rtl="0" algn="l">
              <a:lnSpc>
                <a:spcPct val="94000"/>
              </a:lnSpc>
              <a:spcBef>
                <a:spcPts val="1200"/>
              </a:spcBef>
              <a:spcAft>
                <a:spcPts val="0"/>
              </a:spcAft>
              <a:buClr>
                <a:schemeClr val="dk2"/>
              </a:buClr>
              <a:buSzPts val="1800"/>
              <a:buNone/>
            </a:pPr>
            <a:r>
              <a:rPr lang="en-US" sz="1800">
                <a:latin typeface="Courier New"/>
                <a:ea typeface="Courier New"/>
                <a:cs typeface="Courier New"/>
                <a:sym typeface="Courier New"/>
              </a:rPr>
              <a:t>	&lt;Room name=”kitchen”/&gt;</a:t>
            </a:r>
            <a:endParaRPr sz="1800">
              <a:latin typeface="Courier New"/>
              <a:ea typeface="Courier New"/>
              <a:cs typeface="Courier New"/>
              <a:sym typeface="Courier New"/>
            </a:endParaRPr>
          </a:p>
          <a:p>
            <a:pPr indent="0" lvl="0" marL="0" rtl="0" algn="l">
              <a:lnSpc>
                <a:spcPct val="94000"/>
              </a:lnSpc>
              <a:spcBef>
                <a:spcPts val="1200"/>
              </a:spcBef>
              <a:spcAft>
                <a:spcPts val="0"/>
              </a:spcAft>
              <a:buClr>
                <a:schemeClr val="dk2"/>
              </a:buClr>
              <a:buSzPts val="1800"/>
              <a:buNone/>
            </a:pPr>
            <a:r>
              <a:rPr lang="en-US" sz="1800">
                <a:latin typeface="Courier New"/>
                <a:ea typeface="Courier New"/>
                <a:cs typeface="Courier New"/>
                <a:sym typeface="Courier New"/>
              </a:rPr>
              <a:t>&lt;/House&gt;</a:t>
            </a:r>
            <a:endParaRPr/>
          </a:p>
          <a:p>
            <a:pPr indent="0" lvl="0" marL="0" rtl="0" algn="l">
              <a:lnSpc>
                <a:spcPct val="94000"/>
              </a:lnSpc>
              <a:spcBef>
                <a:spcPts val="1200"/>
              </a:spcBef>
              <a:spcAft>
                <a:spcPts val="0"/>
              </a:spcAft>
              <a:buClr>
                <a:schemeClr val="dk2"/>
              </a:buClr>
              <a:buSzPts val="1800"/>
              <a:buNone/>
            </a:pPr>
            <a:r>
              <a:t/>
            </a:r>
            <a:endParaRPr sz="1800">
              <a:latin typeface="Courier New"/>
              <a:ea typeface="Courier New"/>
              <a:cs typeface="Courier New"/>
              <a:sym typeface="Courier New"/>
            </a:endParaRPr>
          </a:p>
          <a:p>
            <a:pPr indent="0" lvl="0" marL="0" rtl="0" algn="l">
              <a:lnSpc>
                <a:spcPct val="94000"/>
              </a:lnSpc>
              <a:spcBef>
                <a:spcPts val="1200"/>
              </a:spcBef>
              <a:spcAft>
                <a:spcPts val="0"/>
              </a:spcAft>
              <a:buClr>
                <a:schemeClr val="dk2"/>
              </a:buClr>
              <a:buSzPts val="1800"/>
              <a:buNone/>
            </a:pPr>
            <a:r>
              <a:rPr lang="en-US" sz="1800">
                <a:latin typeface="Courier New"/>
                <a:ea typeface="Courier New"/>
                <a:cs typeface="Courier New"/>
                <a:sym typeface="Courier New"/>
              </a:rPr>
              <a:t>// Room is a child of House</a:t>
            </a:r>
            <a:endParaRPr/>
          </a:p>
          <a:p>
            <a:pPr indent="0" lvl="0" marL="0" rtl="0" algn="l">
              <a:lnSpc>
                <a:spcPct val="94000"/>
              </a:lnSpc>
              <a:spcBef>
                <a:spcPts val="1200"/>
              </a:spcBef>
              <a:spcAft>
                <a:spcPts val="0"/>
              </a:spcAft>
              <a:buClr>
                <a:schemeClr val="dk2"/>
              </a:buClr>
              <a:buSzPts val="2000"/>
              <a:buNone/>
            </a:pPr>
            <a:r>
              <a:t/>
            </a:r>
            <a:endParaRPr/>
          </a:p>
          <a:p>
            <a:pPr indent="-384048" lvl="0" marL="384048" rtl="0" algn="l">
              <a:lnSpc>
                <a:spcPct val="94000"/>
              </a:lnSpc>
              <a:spcBef>
                <a:spcPts val="1200"/>
              </a:spcBef>
              <a:spcAft>
                <a:spcPts val="0"/>
              </a:spcAft>
              <a:buClr>
                <a:schemeClr val="dk2"/>
              </a:buClr>
              <a:buSzPts val="2000"/>
              <a:buChar char="■"/>
            </a:pPr>
            <a:r>
              <a:rPr lang="en-US"/>
              <a:t>You use </a:t>
            </a:r>
            <a:r>
              <a:rPr lang="en-US">
                <a:solidFill>
                  <a:srgbClr val="FF0000"/>
                </a:solidFill>
              </a:rPr>
              <a:t>(this.)props.children </a:t>
            </a:r>
            <a:r>
              <a:rPr lang="en-US"/>
              <a:t>on components that represent ‘generic boxes’ and that ‘don’t know their children ahead of time’</a:t>
            </a:r>
            <a:endParaRPr/>
          </a:p>
          <a:p>
            <a:pPr indent="-384048" lvl="0" marL="384048" rtl="0" algn="l">
              <a:lnSpc>
                <a:spcPct val="94000"/>
              </a:lnSpc>
              <a:spcBef>
                <a:spcPts val="1200"/>
              </a:spcBef>
              <a:spcAft>
                <a:spcPts val="0"/>
              </a:spcAft>
              <a:buClr>
                <a:schemeClr val="dk2"/>
              </a:buClr>
              <a:buSzPts val="2000"/>
              <a:buChar char="■"/>
            </a:pPr>
            <a:r>
              <a:rPr lang="en-US"/>
              <a:t>(this.)props.children is used to display </a:t>
            </a:r>
            <a:r>
              <a:rPr lang="en-US">
                <a:solidFill>
                  <a:srgbClr val="FF0000"/>
                </a:solidFill>
              </a:rPr>
              <a:t>whatever you include between the opening and closing tags </a:t>
            </a:r>
            <a:r>
              <a:rPr lang="en-US"/>
              <a:t>when invoking a component</a:t>
            </a:r>
            <a:endParaRPr/>
          </a:p>
        </p:txBody>
      </p:sp>
      <p:pic>
        <p:nvPicPr>
          <p:cNvPr id="304" name="Google Shape;304;g13f9a8cfed1_0_199"/>
          <p:cNvPicPr preferRelativeResize="0"/>
          <p:nvPr/>
        </p:nvPicPr>
        <p:blipFill>
          <a:blip r:embed="rId3">
            <a:alphaModFix/>
          </a:blip>
          <a:stretch>
            <a:fillRect/>
          </a:stretch>
        </p:blipFill>
        <p:spPr>
          <a:xfrm>
            <a:off x="6217800" y="5343675"/>
            <a:ext cx="5669401" cy="834815"/>
          </a:xfrm>
          <a:prstGeom prst="rect">
            <a:avLst/>
          </a:prstGeom>
          <a:noFill/>
          <a:ln>
            <a:noFill/>
          </a:ln>
        </p:spPr>
      </p:pic>
      <p:pic>
        <p:nvPicPr>
          <p:cNvPr id="305" name="Google Shape;305;g13f9a8cfed1_0_199"/>
          <p:cNvPicPr preferRelativeResize="0"/>
          <p:nvPr/>
        </p:nvPicPr>
        <p:blipFill>
          <a:blip r:embed="rId4">
            <a:alphaModFix/>
          </a:blip>
          <a:stretch>
            <a:fillRect/>
          </a:stretch>
        </p:blipFill>
        <p:spPr>
          <a:xfrm>
            <a:off x="6217800" y="158100"/>
            <a:ext cx="5669400" cy="4739128"/>
          </a:xfrm>
          <a:prstGeom prst="rect">
            <a:avLst/>
          </a:prstGeom>
          <a:noFill/>
          <a:ln>
            <a:noFill/>
          </a:ln>
        </p:spPr>
      </p:pic>
      <p:sp>
        <p:nvSpPr>
          <p:cNvPr id="306" name="Google Shape;306;g13f9a8cfed1_0_199"/>
          <p:cNvSpPr/>
          <p:nvPr/>
        </p:nvSpPr>
        <p:spPr>
          <a:xfrm>
            <a:off x="7165075" y="1563800"/>
            <a:ext cx="426600" cy="324300"/>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13f9a8cfed1_0_199"/>
          <p:cNvSpPr/>
          <p:nvPr/>
        </p:nvSpPr>
        <p:spPr>
          <a:xfrm>
            <a:off x="7393675" y="1868600"/>
            <a:ext cx="426600" cy="324300"/>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13f9a8cfed1_0_199"/>
          <p:cNvSpPr/>
          <p:nvPr/>
        </p:nvSpPr>
        <p:spPr>
          <a:xfrm>
            <a:off x="9297525" y="5197525"/>
            <a:ext cx="1675200" cy="511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313" name="Shape 313"/>
        <p:cNvGrpSpPr/>
        <p:nvPr/>
      </p:nvGrpSpPr>
      <p:grpSpPr>
        <a:xfrm>
          <a:off x="0" y="0"/>
          <a:ext cx="0" cy="0"/>
          <a:chOff x="0" y="0"/>
          <a:chExt cx="0" cy="0"/>
        </a:xfrm>
      </p:grpSpPr>
      <p:sp>
        <p:nvSpPr>
          <p:cNvPr id="314" name="Google Shape;314;g13f9a8cfed1_0_488"/>
          <p:cNvSpPr txBox="1"/>
          <p:nvPr>
            <p:ph type="title"/>
          </p:nvPr>
        </p:nvSpPr>
        <p:spPr>
          <a:xfrm>
            <a:off x="765025" y="1301360"/>
            <a:ext cx="9612900" cy="2852700"/>
          </a:xfrm>
          <a:prstGeom prst="rect">
            <a:avLst/>
          </a:prstGeom>
        </p:spPr>
        <p:txBody>
          <a:bodyPr anchorCtr="0" anchor="b" bIns="45700" lIns="91425" spcFirstLastPara="1" rIns="91425" wrap="square" tIns="45700">
            <a:normAutofit/>
          </a:bodyPr>
          <a:lstStyle/>
          <a:p>
            <a:pPr indent="0" lvl="0" marL="0" rtl="0" algn="r">
              <a:spcBef>
                <a:spcPts val="0"/>
              </a:spcBef>
              <a:spcAft>
                <a:spcPts val="0"/>
              </a:spcAft>
              <a:buNone/>
            </a:pPr>
            <a:r>
              <a:rPr lang="en-US"/>
              <a:t>Classes</a:t>
            </a:r>
            <a:endParaRPr/>
          </a:p>
        </p:txBody>
      </p:sp>
      <p:sp>
        <p:nvSpPr>
          <p:cNvPr id="315" name="Google Shape;315;g13f9a8cfed1_0_488"/>
          <p:cNvSpPr txBox="1"/>
          <p:nvPr>
            <p:ph idx="1" type="body"/>
          </p:nvPr>
        </p:nvSpPr>
        <p:spPr>
          <a:xfrm>
            <a:off x="765025" y="4216328"/>
            <a:ext cx="9612900" cy="1143300"/>
          </a:xfrm>
          <a:prstGeom prst="rect">
            <a:avLst/>
          </a:prstGeom>
        </p:spPr>
        <p:txBody>
          <a:bodyPr anchorCtr="0" anchor="t" bIns="45700" lIns="91425" spcFirstLastPara="1" rIns="91425" wrap="square" tIns="45700">
            <a:normAutofit/>
          </a:bodyPr>
          <a:lstStyle/>
          <a:p>
            <a:pPr indent="0" lvl="0" marL="0" rtl="0" algn="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3f9a8cfed1_0_29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Classes</a:t>
            </a:r>
            <a:endParaRPr/>
          </a:p>
        </p:txBody>
      </p:sp>
      <p:sp>
        <p:nvSpPr>
          <p:cNvPr id="322" name="Google Shape;322;g13f9a8cfed1_0_295"/>
          <p:cNvSpPr txBox="1"/>
          <p:nvPr>
            <p:ph idx="1" type="body"/>
          </p:nvPr>
        </p:nvSpPr>
        <p:spPr>
          <a:xfrm>
            <a:off x="1549775" y="1638300"/>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115000"/>
              </a:lnSpc>
              <a:spcBef>
                <a:spcPts val="1200"/>
              </a:spcBef>
              <a:spcAft>
                <a:spcPts val="0"/>
              </a:spcAft>
              <a:buClr>
                <a:schemeClr val="dk1"/>
              </a:buClr>
              <a:buSzPts val="2400"/>
              <a:buFont typeface="Arial"/>
              <a:buChar char="■"/>
            </a:pPr>
            <a:r>
              <a:rPr lang="en-US" sz="2400">
                <a:solidFill>
                  <a:schemeClr val="dk1"/>
                </a:solidFill>
                <a:latin typeface="Arial"/>
                <a:ea typeface="Arial"/>
                <a:cs typeface="Arial"/>
                <a:sym typeface="Arial"/>
              </a:rPr>
              <a:t>Render (required): This method returns the JSX element to be displayed by the class. It runs whenever the component's view updates.</a:t>
            </a:r>
            <a:endParaRPr sz="2400">
              <a:solidFill>
                <a:schemeClr val="dk1"/>
              </a:solidFill>
              <a:latin typeface="Arial"/>
              <a:ea typeface="Arial"/>
              <a:cs typeface="Arial"/>
              <a:sym typeface="Arial"/>
            </a:endParaRPr>
          </a:p>
          <a:p>
            <a:pPr indent="-384048" lvl="0" marL="384048" rtl="0" algn="l">
              <a:lnSpc>
                <a:spcPct val="115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Properties (optional): They are arguments passed into the component from its parent components. They cannot be changed by the component.</a:t>
            </a:r>
            <a:endParaRPr sz="2400">
              <a:solidFill>
                <a:schemeClr val="dk1"/>
              </a:solidFill>
              <a:latin typeface="Arial"/>
              <a:ea typeface="Arial"/>
              <a:cs typeface="Arial"/>
              <a:sym typeface="Arial"/>
            </a:endParaRPr>
          </a:p>
          <a:p>
            <a:pPr indent="-384048" lvl="0" marL="384048" rtl="0" algn="l">
              <a:lnSpc>
                <a:spcPct val="115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State (optional): They only exist within the components. Changing them causes the component to update.</a:t>
            </a:r>
            <a:endParaRPr sz="2400">
              <a:solidFill>
                <a:schemeClr val="dk1"/>
              </a:solidFill>
              <a:latin typeface="Arial"/>
              <a:ea typeface="Arial"/>
              <a:cs typeface="Arial"/>
              <a:sym typeface="Arial"/>
            </a:endParaRPr>
          </a:p>
          <a:p>
            <a:pPr indent="-384048" lvl="0" marL="384048" rtl="0" algn="l">
              <a:lnSpc>
                <a:spcPct val="115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Children (optional): Components nested inside the parent's JSX tags</a:t>
            </a:r>
            <a:endParaRPr sz="2400">
              <a:solidFill>
                <a:schemeClr val="dk1"/>
              </a:solidFill>
              <a:latin typeface="Arial"/>
              <a:ea typeface="Arial"/>
              <a:cs typeface="Arial"/>
              <a:sym typeface="Arial"/>
            </a:endParaRPr>
          </a:p>
          <a:p>
            <a:pPr indent="-384048" lvl="0" marL="384048" rtl="0" algn="l">
              <a:lnSpc>
                <a:spcPct val="115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Besides </a:t>
            </a:r>
            <a:r>
              <a:rPr i="1" lang="en-US" sz="2400">
                <a:solidFill>
                  <a:schemeClr val="dk1"/>
                </a:solidFill>
                <a:latin typeface="Arial"/>
                <a:ea typeface="Arial"/>
                <a:cs typeface="Arial"/>
                <a:sym typeface="Arial"/>
              </a:rPr>
              <a:t>render()</a:t>
            </a:r>
            <a:r>
              <a:rPr lang="en-US" sz="2400">
                <a:solidFill>
                  <a:schemeClr val="dk1"/>
                </a:solidFill>
                <a:latin typeface="Arial"/>
                <a:ea typeface="Arial"/>
                <a:cs typeface="Arial"/>
                <a:sym typeface="Arial"/>
              </a:rPr>
              <a:t>, class can include a constructor, lifecycle method calls and other additional methods.</a:t>
            </a:r>
            <a:endParaRPr b="1"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13f9a8cfed1_0_39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Using state correctly – Use setState</a:t>
            </a:r>
            <a:endParaRPr/>
          </a:p>
        </p:txBody>
      </p:sp>
      <p:sp>
        <p:nvSpPr>
          <p:cNvPr id="328" name="Google Shape;328;g13f9a8cfed1_0_392"/>
          <p:cNvSpPr txBox="1"/>
          <p:nvPr>
            <p:ph idx="1" type="body"/>
          </p:nvPr>
        </p:nvSpPr>
        <p:spPr>
          <a:xfrm>
            <a:off x="1371600" y="1939775"/>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US"/>
              <a:t>Read infos here: </a:t>
            </a:r>
            <a:r>
              <a:rPr lang="en-US" u="sng">
                <a:solidFill>
                  <a:schemeClr val="hlink"/>
                </a:solidFill>
                <a:hlinkClick r:id="rId3"/>
              </a:rPr>
              <a:t>https://reactjs.org/docs/state-and-lifecycle.html#state-updates-may-be-asynchronous</a:t>
            </a:r>
            <a:endParaRPr/>
          </a:p>
          <a:p>
            <a:pPr indent="-257048" lvl="0" marL="384048" rtl="0" algn="l">
              <a:lnSpc>
                <a:spcPct val="94000"/>
              </a:lnSpc>
              <a:spcBef>
                <a:spcPts val="1200"/>
              </a:spcBef>
              <a:spcAft>
                <a:spcPts val="0"/>
              </a:spcAft>
              <a:buClr>
                <a:schemeClr val="dk2"/>
              </a:buClr>
              <a:buSzPts val="2000"/>
              <a:buNone/>
            </a:pPr>
            <a:r>
              <a:t/>
            </a:r>
            <a:endParaRPr/>
          </a:p>
        </p:txBody>
      </p:sp>
      <p:pic>
        <p:nvPicPr>
          <p:cNvPr descr="A screenshot of a cell phone&#10;&#10;Description automatically generated" id="329" name="Google Shape;329;g13f9a8cfed1_0_392"/>
          <p:cNvPicPr preferRelativeResize="0"/>
          <p:nvPr/>
        </p:nvPicPr>
        <p:blipFill rotWithShape="1">
          <a:blip r:embed="rId4">
            <a:alphaModFix/>
          </a:blip>
          <a:srcRect b="0" l="0" r="0" t="0"/>
          <a:stretch/>
        </p:blipFill>
        <p:spPr>
          <a:xfrm>
            <a:off x="1503406" y="3041822"/>
            <a:ext cx="7668693" cy="3581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13f9a8cfed1_0_398"/>
          <p:cNvSpPr txBox="1"/>
          <p:nvPr>
            <p:ph type="title"/>
          </p:nvPr>
        </p:nvSpPr>
        <p:spPr>
          <a:xfrm>
            <a:off x="1371600" y="304800"/>
            <a:ext cx="9601200" cy="14859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89000"/>
              </a:lnSpc>
              <a:spcBef>
                <a:spcPts val="0"/>
              </a:spcBef>
              <a:spcAft>
                <a:spcPts val="0"/>
              </a:spcAft>
              <a:buClr>
                <a:schemeClr val="dk2"/>
              </a:buClr>
              <a:buSzPct val="100000"/>
              <a:buFont typeface="Libre Franklin"/>
              <a:buNone/>
            </a:pPr>
            <a:r>
              <a:rPr lang="en-US"/>
              <a:t>Using state correctly – Do not use this.props and this.state inside setState without lambda </a:t>
            </a:r>
            <a:endParaRPr/>
          </a:p>
        </p:txBody>
      </p:sp>
      <p:pic>
        <p:nvPicPr>
          <p:cNvPr descr="A screenshot of a cell phone&#10;&#10;Description automatically generated" id="335" name="Google Shape;335;g13f9a8cfed1_0_398"/>
          <p:cNvPicPr preferRelativeResize="0"/>
          <p:nvPr>
            <p:ph idx="1" type="body"/>
          </p:nvPr>
        </p:nvPicPr>
        <p:blipFill rotWithShape="1">
          <a:blip r:embed="rId3">
            <a:alphaModFix/>
          </a:blip>
          <a:srcRect b="0" l="0" r="0" t="0"/>
          <a:stretch/>
        </p:blipFill>
        <p:spPr>
          <a:xfrm>
            <a:off x="1219200" y="2171700"/>
            <a:ext cx="6514800" cy="4412400"/>
          </a:xfrm>
          <a:prstGeom prst="rect">
            <a:avLst/>
          </a:prstGeom>
          <a:noFill/>
          <a:ln>
            <a:noFill/>
          </a:ln>
        </p:spPr>
      </p:pic>
      <p:sp>
        <p:nvSpPr>
          <p:cNvPr id="336" name="Google Shape;336;g13f9a8cfed1_0_398"/>
          <p:cNvSpPr/>
          <p:nvPr/>
        </p:nvSpPr>
        <p:spPr>
          <a:xfrm>
            <a:off x="8833883" y="2652327"/>
            <a:ext cx="2645400" cy="1485900"/>
          </a:xfrm>
          <a:prstGeom prst="ellipse">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Franklin"/>
                <a:ea typeface="Libre Franklin"/>
                <a:cs typeface="Libre Franklin"/>
                <a:sym typeface="Libre Franklin"/>
              </a:rPr>
              <a:t>Asynchronous changes and access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13f9a8cfed1_1_9"/>
          <p:cNvSpPr txBox="1"/>
          <p:nvPr>
            <p:ph type="title"/>
          </p:nvPr>
        </p:nvSpPr>
        <p:spPr>
          <a:xfrm>
            <a:off x="1371600" y="325875"/>
            <a:ext cx="9601200" cy="14859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From </a:t>
            </a:r>
            <a:r>
              <a:rPr lang="en-US"/>
              <a:t>a</a:t>
            </a:r>
            <a:r>
              <a:rPr lang="en-US"/>
              <a:t> question: How to update the state when the state is composed of several variable and only one changes?</a:t>
            </a:r>
            <a:endParaRPr/>
          </a:p>
        </p:txBody>
      </p:sp>
      <p:sp>
        <p:nvSpPr>
          <p:cNvPr id="343" name="Google Shape;343;g13f9a8cfed1_1_9"/>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3350">
                <a:solidFill>
                  <a:schemeClr val="dk1"/>
                </a:solidFill>
              </a:rPr>
              <a:t>this.setState(</a:t>
            </a:r>
            <a:endParaRPr sz="3350">
              <a:solidFill>
                <a:schemeClr val="dk1"/>
              </a:solidFill>
            </a:endParaRPr>
          </a:p>
          <a:p>
            <a:pPr indent="0" lvl="0" marL="0" rtl="0" algn="l">
              <a:lnSpc>
                <a:spcPct val="115000"/>
              </a:lnSpc>
              <a:spcBef>
                <a:spcPts val="0"/>
              </a:spcBef>
              <a:spcAft>
                <a:spcPts val="0"/>
              </a:spcAft>
              <a:buNone/>
            </a:pPr>
            <a:r>
              <a:rPr lang="en-US" sz="3350">
                <a:solidFill>
                  <a:schemeClr val="dk1"/>
                </a:solidFill>
              </a:rPr>
              <a:t>{</a:t>
            </a:r>
            <a:endParaRPr sz="3350">
              <a:solidFill>
                <a:schemeClr val="dk1"/>
              </a:solidFill>
            </a:endParaRPr>
          </a:p>
          <a:p>
            <a:pPr indent="0" lvl="0" marL="0" rtl="0" algn="l">
              <a:lnSpc>
                <a:spcPct val="115000"/>
              </a:lnSpc>
              <a:spcBef>
                <a:spcPts val="0"/>
              </a:spcBef>
              <a:spcAft>
                <a:spcPts val="0"/>
              </a:spcAft>
              <a:buNone/>
            </a:pPr>
            <a:r>
              <a:rPr lang="en-US" sz="3350">
                <a:solidFill>
                  <a:schemeClr val="dk1"/>
                </a:solidFill>
              </a:rPr>
              <a:t>...this.state, // &lt;------ spread operator</a:t>
            </a:r>
            <a:endParaRPr sz="3350">
              <a:solidFill>
                <a:schemeClr val="dk1"/>
              </a:solidFill>
            </a:endParaRPr>
          </a:p>
          <a:p>
            <a:pPr indent="0" lvl="0" marL="0" rtl="0" algn="l">
              <a:lnSpc>
                <a:spcPct val="115000"/>
              </a:lnSpc>
              <a:spcBef>
                <a:spcPts val="0"/>
              </a:spcBef>
              <a:spcAft>
                <a:spcPts val="0"/>
              </a:spcAft>
              <a:buNone/>
            </a:pPr>
            <a:r>
              <a:rPr lang="en-US" sz="3350">
                <a:solidFill>
                  <a:schemeClr val="dk1"/>
                </a:solidFill>
              </a:rPr>
              <a:t>password : newpassword}</a:t>
            </a:r>
            <a:endParaRPr sz="3350">
              <a:solidFill>
                <a:schemeClr val="dk1"/>
              </a:solidFill>
            </a:endParaRPr>
          </a:p>
          <a:p>
            <a:pPr indent="0" lvl="0" marL="0" rtl="0" algn="l">
              <a:lnSpc>
                <a:spcPct val="115000"/>
              </a:lnSpc>
              <a:spcBef>
                <a:spcPts val="0"/>
              </a:spcBef>
              <a:spcAft>
                <a:spcPts val="0"/>
              </a:spcAft>
              <a:buNone/>
            </a:pPr>
            <a:r>
              <a:rPr lang="en-US" sz="3350">
                <a:solidFill>
                  <a:schemeClr val="dk1"/>
                </a:solidFill>
              </a:rPr>
              <a:t>)</a:t>
            </a:r>
            <a:endParaRPr sz="3350">
              <a:solidFill>
                <a:schemeClr val="dk1"/>
              </a:solidFill>
            </a:endParaRPr>
          </a:p>
          <a:p>
            <a:pPr indent="0" lvl="0" marL="0" rtl="0" algn="l">
              <a:spcBef>
                <a:spcPts val="1000"/>
              </a:spcBef>
              <a:spcAft>
                <a:spcPts val="0"/>
              </a:spcAft>
              <a:buNone/>
            </a:pPr>
            <a:r>
              <a:t/>
            </a:r>
            <a:endParaRPr sz="4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
          <p:cNvSpPr txBox="1"/>
          <p:nvPr>
            <p:ph type="title"/>
          </p:nvPr>
        </p:nvSpPr>
        <p:spPr>
          <a:xfrm>
            <a:off x="1371600" y="685800"/>
            <a:ext cx="9601200" cy="9078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a:buNone/>
            </a:pPr>
            <a:r>
              <a:rPr lang="en-US"/>
              <a:t>Learning objectives</a:t>
            </a:r>
            <a:endParaRPr/>
          </a:p>
        </p:txBody>
      </p:sp>
      <p:sp>
        <p:nvSpPr>
          <p:cNvPr id="209" name="Google Shape;209;p2"/>
          <p:cNvSpPr txBox="1"/>
          <p:nvPr>
            <p:ph idx="1" type="body"/>
          </p:nvPr>
        </p:nvSpPr>
        <p:spPr>
          <a:xfrm>
            <a:off x="1295400" y="1774850"/>
            <a:ext cx="9601200" cy="4282500"/>
          </a:xfrm>
          <a:prstGeom prst="rect">
            <a:avLst/>
          </a:prstGeom>
          <a:noFill/>
          <a:ln>
            <a:noFill/>
          </a:ln>
        </p:spPr>
        <p:txBody>
          <a:bodyPr anchorCtr="0" anchor="t" bIns="45700" lIns="91425" spcFirstLastPara="1" rIns="91425" wrap="square" tIns="45700">
            <a:normAutofit/>
          </a:bodyPr>
          <a:lstStyle/>
          <a:p>
            <a:pPr indent="-368300" lvl="0" marL="457200" rtl="0" algn="l">
              <a:lnSpc>
                <a:spcPct val="115000"/>
              </a:lnSpc>
              <a:spcBef>
                <a:spcPts val="0"/>
              </a:spcBef>
              <a:spcAft>
                <a:spcPts val="0"/>
              </a:spcAft>
              <a:buClr>
                <a:srgbClr val="24292E"/>
              </a:buClr>
              <a:buSzPts val="2200"/>
              <a:buChar char="■"/>
            </a:pPr>
            <a:r>
              <a:rPr lang="en-US" sz="2200">
                <a:solidFill>
                  <a:srgbClr val="24292E"/>
                </a:solidFill>
              </a:rPr>
              <a:t>TNTs will review class and function components</a:t>
            </a:r>
            <a:endParaRPr sz="2200">
              <a:solidFill>
                <a:srgbClr val="24292E"/>
              </a:solidFill>
            </a:endParaRPr>
          </a:p>
          <a:p>
            <a:pPr indent="-368300" lvl="0" marL="457200" rtl="0" algn="l">
              <a:lnSpc>
                <a:spcPct val="115000"/>
              </a:lnSpc>
              <a:spcBef>
                <a:spcPts val="0"/>
              </a:spcBef>
              <a:spcAft>
                <a:spcPts val="0"/>
              </a:spcAft>
              <a:buClr>
                <a:srgbClr val="24292E"/>
              </a:buClr>
              <a:buSzPts val="2200"/>
              <a:buChar char="■"/>
            </a:pPr>
            <a:r>
              <a:rPr lang="en-US" sz="2200">
                <a:solidFill>
                  <a:srgbClr val="24292E"/>
                </a:solidFill>
              </a:rPr>
              <a:t>TNTs will review states and state hooks</a:t>
            </a:r>
            <a:endParaRPr sz="2200">
              <a:solidFill>
                <a:srgbClr val="24292E"/>
              </a:solidFill>
            </a:endParaRPr>
          </a:p>
          <a:p>
            <a:pPr indent="-368300" lvl="0" marL="457200" rtl="0" algn="l">
              <a:lnSpc>
                <a:spcPct val="115000"/>
              </a:lnSpc>
              <a:spcBef>
                <a:spcPts val="0"/>
              </a:spcBef>
              <a:spcAft>
                <a:spcPts val="0"/>
              </a:spcAft>
              <a:buClr>
                <a:srgbClr val="24292E"/>
              </a:buClr>
              <a:buSzPts val="2200"/>
              <a:buChar char="■"/>
            </a:pPr>
            <a:r>
              <a:rPr lang="en-US" sz="2200">
                <a:solidFill>
                  <a:srgbClr val="24292E"/>
                </a:solidFill>
              </a:rPr>
              <a:t>TNTs will learn about state management in a React app</a:t>
            </a:r>
            <a:endParaRPr sz="2200">
              <a:solidFill>
                <a:srgbClr val="24292E"/>
              </a:solidFill>
            </a:endParaRPr>
          </a:p>
          <a:p>
            <a:pPr indent="-368300" lvl="0" marL="457200" rtl="0" algn="l">
              <a:lnSpc>
                <a:spcPct val="115000"/>
              </a:lnSpc>
              <a:spcBef>
                <a:spcPts val="0"/>
              </a:spcBef>
              <a:spcAft>
                <a:spcPts val="0"/>
              </a:spcAft>
              <a:buClr>
                <a:srgbClr val="24292E"/>
              </a:buClr>
              <a:buSzPts val="2200"/>
              <a:buChar char="■"/>
            </a:pPr>
            <a:r>
              <a:rPr lang="en-US" sz="2200">
                <a:solidFill>
                  <a:srgbClr val="24292E"/>
                </a:solidFill>
              </a:rPr>
              <a:t>TNTs will understand why we need a more general solution to manage states</a:t>
            </a:r>
            <a:endParaRPr sz="2200">
              <a:solidFill>
                <a:srgbClr val="24292E"/>
              </a:solidFill>
            </a:endParaRPr>
          </a:p>
          <a:p>
            <a:pPr indent="-368300" lvl="0" marL="457200" rtl="0" algn="l">
              <a:lnSpc>
                <a:spcPct val="115000"/>
              </a:lnSpc>
              <a:spcBef>
                <a:spcPts val="0"/>
              </a:spcBef>
              <a:spcAft>
                <a:spcPts val="0"/>
              </a:spcAft>
              <a:buClr>
                <a:srgbClr val="24292E"/>
              </a:buClr>
              <a:buSzPts val="2200"/>
              <a:buChar char="■"/>
            </a:pPr>
            <a:r>
              <a:rPr lang="en-US" sz="2200">
                <a:solidFill>
                  <a:srgbClr val="24292E"/>
                </a:solidFill>
              </a:rPr>
              <a:t>TNTs will learn what Recoil is</a:t>
            </a:r>
            <a:endParaRPr sz="2200">
              <a:solidFill>
                <a:srgbClr val="24292E"/>
              </a:solidFill>
            </a:endParaRPr>
          </a:p>
          <a:p>
            <a:pPr indent="-368300" lvl="0" marL="457200" rtl="0" algn="l">
              <a:lnSpc>
                <a:spcPct val="115000"/>
              </a:lnSpc>
              <a:spcBef>
                <a:spcPts val="0"/>
              </a:spcBef>
              <a:spcAft>
                <a:spcPts val="0"/>
              </a:spcAft>
              <a:buClr>
                <a:srgbClr val="24292E"/>
              </a:buClr>
              <a:buSzPts val="2200"/>
              <a:buChar char="■"/>
            </a:pPr>
            <a:r>
              <a:rPr lang="en-US" sz="2200">
                <a:solidFill>
                  <a:srgbClr val="24292E"/>
                </a:solidFill>
              </a:rPr>
              <a:t>TNTs will experiment with Recoil</a:t>
            </a:r>
            <a:endParaRPr sz="2200">
              <a:solidFill>
                <a:srgbClr val="24292E"/>
              </a:solidFill>
            </a:endParaRPr>
          </a:p>
          <a:p>
            <a:pPr indent="-368300" lvl="0" marL="457200" rtl="0" algn="l">
              <a:lnSpc>
                <a:spcPct val="115000"/>
              </a:lnSpc>
              <a:spcBef>
                <a:spcPts val="0"/>
              </a:spcBef>
              <a:spcAft>
                <a:spcPts val="0"/>
              </a:spcAft>
              <a:buClr>
                <a:srgbClr val="24292E"/>
              </a:buClr>
              <a:buSzPts val="2200"/>
              <a:buChar char="■"/>
            </a:pPr>
            <a:r>
              <a:rPr lang="en-US" sz="2200">
                <a:solidFill>
                  <a:srgbClr val="24292E"/>
                </a:solidFill>
              </a:rPr>
              <a:t>TNTs will learn about other solutions and how they compare to Recoil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3f9a8cfed1_0_596"/>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0" name="Google Shape;350;g13f9a8cfed1_0_596"/>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51" name="Google Shape;351;g13f9a8cfed1_0_596"/>
          <p:cNvPicPr preferRelativeResize="0"/>
          <p:nvPr/>
        </p:nvPicPr>
        <p:blipFill>
          <a:blip r:embed="rId3">
            <a:alphaModFix/>
          </a:blip>
          <a:stretch>
            <a:fillRect/>
          </a:stretch>
        </p:blipFill>
        <p:spPr>
          <a:xfrm>
            <a:off x="1067741" y="1256741"/>
            <a:ext cx="10681125" cy="4061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356" name="Shape 356"/>
        <p:cNvGrpSpPr/>
        <p:nvPr/>
      </p:nvGrpSpPr>
      <p:grpSpPr>
        <a:xfrm>
          <a:off x="0" y="0"/>
          <a:ext cx="0" cy="0"/>
          <a:chOff x="0" y="0"/>
          <a:chExt cx="0" cy="0"/>
        </a:xfrm>
      </p:grpSpPr>
      <p:sp>
        <p:nvSpPr>
          <p:cNvPr id="357" name="Google Shape;357;g13f9a8cfed1_0_494"/>
          <p:cNvSpPr txBox="1"/>
          <p:nvPr>
            <p:ph type="title"/>
          </p:nvPr>
        </p:nvSpPr>
        <p:spPr>
          <a:xfrm>
            <a:off x="765025" y="1301360"/>
            <a:ext cx="9612900" cy="2852700"/>
          </a:xfrm>
          <a:prstGeom prst="rect">
            <a:avLst/>
          </a:prstGeom>
        </p:spPr>
        <p:txBody>
          <a:bodyPr anchorCtr="0" anchor="b" bIns="45700" lIns="91425" spcFirstLastPara="1" rIns="91425" wrap="square" tIns="45700">
            <a:normAutofit/>
          </a:bodyPr>
          <a:lstStyle/>
          <a:p>
            <a:pPr indent="0" lvl="0" marL="0" rtl="0" algn="r">
              <a:spcBef>
                <a:spcPts val="0"/>
              </a:spcBef>
              <a:spcAft>
                <a:spcPts val="0"/>
              </a:spcAft>
              <a:buNone/>
            </a:pPr>
            <a:r>
              <a:rPr lang="en-US"/>
              <a:t>Functions</a:t>
            </a:r>
            <a:endParaRPr/>
          </a:p>
        </p:txBody>
      </p:sp>
      <p:sp>
        <p:nvSpPr>
          <p:cNvPr id="358" name="Google Shape;358;g13f9a8cfed1_0_494"/>
          <p:cNvSpPr txBox="1"/>
          <p:nvPr>
            <p:ph idx="1" type="body"/>
          </p:nvPr>
        </p:nvSpPr>
        <p:spPr>
          <a:xfrm>
            <a:off x="765025" y="4216328"/>
            <a:ext cx="9612900" cy="1143300"/>
          </a:xfrm>
          <a:prstGeom prst="rect">
            <a:avLst/>
          </a:prstGeom>
        </p:spPr>
        <p:txBody>
          <a:bodyPr anchorCtr="0" anchor="t" bIns="45700" lIns="91425" spcFirstLastPara="1" rIns="91425" wrap="square" tIns="45700">
            <a:normAutofit/>
          </a:bodyPr>
          <a:lstStyle/>
          <a:p>
            <a:pPr indent="0" lvl="0" marL="0" rtl="0" algn="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13f9a8cfed1_0_50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Functions</a:t>
            </a:r>
            <a:endParaRPr/>
          </a:p>
        </p:txBody>
      </p:sp>
      <p:sp>
        <p:nvSpPr>
          <p:cNvPr id="365" name="Google Shape;365;g13f9a8cfed1_0_500"/>
          <p:cNvSpPr txBox="1"/>
          <p:nvPr>
            <p:ph idx="1" type="body"/>
          </p:nvPr>
        </p:nvSpPr>
        <p:spPr>
          <a:xfrm>
            <a:off x="1549775" y="1638300"/>
            <a:ext cx="9601200" cy="35814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200"/>
              </a:spcBef>
              <a:spcAft>
                <a:spcPts val="0"/>
              </a:spcAft>
              <a:buClr>
                <a:schemeClr val="dk1"/>
              </a:buClr>
              <a:buSzPts val="2400"/>
              <a:buFont typeface="Arial"/>
              <a:buChar char="■"/>
            </a:pPr>
            <a:r>
              <a:rPr lang="en-US" sz="2400">
                <a:solidFill>
                  <a:schemeClr val="dk1"/>
                </a:solidFill>
                <a:latin typeface="Arial"/>
                <a:ea typeface="Arial"/>
                <a:cs typeface="Arial"/>
                <a:sym typeface="Arial"/>
              </a:rPr>
              <a:t>Originally simple, stateless components</a:t>
            </a:r>
            <a:r>
              <a:rPr lang="en-US" sz="2400">
                <a:solidFill>
                  <a:schemeClr val="dk1"/>
                </a:solidFill>
              </a:rPr>
              <a:t>, they are </a:t>
            </a:r>
            <a:r>
              <a:rPr lang="en-US" sz="2400">
                <a:solidFill>
                  <a:schemeClr val="dk1"/>
                </a:solidFill>
                <a:latin typeface="Arial"/>
                <a:ea typeface="Arial"/>
                <a:cs typeface="Arial"/>
                <a:sym typeface="Arial"/>
              </a:rPr>
              <a:t>expected to return the JSX element to be displayed.</a:t>
            </a:r>
            <a:endParaRPr sz="2400">
              <a:solidFill>
                <a:schemeClr val="dk1"/>
              </a:solidFill>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Properties (optional): These arguments are passed in from the component's parent similarly to passing parameters to a function. They cannot be changed in the component.</a:t>
            </a:r>
            <a:endParaRPr sz="2400">
              <a:solidFill>
                <a:schemeClr val="dk1"/>
              </a:solidFill>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UseState: A hook function that returns a state variable, giving function components a way to manipulate a state the way class components do</a:t>
            </a:r>
            <a:endParaRPr sz="24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3f9a8cfed1_0_603"/>
          <p:cNvSpPr txBox="1"/>
          <p:nvPr>
            <p:ph type="title"/>
          </p:nvPr>
        </p:nvSpPr>
        <p:spPr>
          <a:xfrm>
            <a:off x="1371600" y="15695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Without lambda</a:t>
            </a:r>
            <a:endParaRPr/>
          </a:p>
        </p:txBody>
      </p:sp>
      <p:sp>
        <p:nvSpPr>
          <p:cNvPr id="372" name="Google Shape;372;g13f9a8cfed1_0_603"/>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73" name="Google Shape;373;g13f9a8cfed1_0_603"/>
          <p:cNvPicPr preferRelativeResize="0"/>
          <p:nvPr/>
        </p:nvPicPr>
        <p:blipFill>
          <a:blip r:embed="rId3">
            <a:alphaModFix/>
          </a:blip>
          <a:stretch>
            <a:fillRect/>
          </a:stretch>
        </p:blipFill>
        <p:spPr>
          <a:xfrm>
            <a:off x="3452200" y="1015625"/>
            <a:ext cx="6527750" cy="2769350"/>
          </a:xfrm>
          <a:prstGeom prst="rect">
            <a:avLst/>
          </a:prstGeom>
          <a:noFill/>
          <a:ln>
            <a:noFill/>
          </a:ln>
        </p:spPr>
      </p:pic>
      <p:pic>
        <p:nvPicPr>
          <p:cNvPr id="374" name="Google Shape;374;g13f9a8cfed1_0_603"/>
          <p:cNvPicPr preferRelativeResize="0"/>
          <p:nvPr/>
        </p:nvPicPr>
        <p:blipFill>
          <a:blip r:embed="rId4">
            <a:alphaModFix/>
          </a:blip>
          <a:stretch>
            <a:fillRect/>
          </a:stretch>
        </p:blipFill>
        <p:spPr>
          <a:xfrm>
            <a:off x="2107900" y="5124450"/>
            <a:ext cx="9216350" cy="1485900"/>
          </a:xfrm>
          <a:prstGeom prst="rect">
            <a:avLst/>
          </a:prstGeom>
          <a:noFill/>
          <a:ln>
            <a:noFill/>
          </a:ln>
        </p:spPr>
      </p:pic>
      <p:sp>
        <p:nvSpPr>
          <p:cNvPr id="375" name="Google Shape;375;g13f9a8cfed1_0_603"/>
          <p:cNvSpPr txBox="1"/>
          <p:nvPr>
            <p:ph type="title"/>
          </p:nvPr>
        </p:nvSpPr>
        <p:spPr>
          <a:xfrm>
            <a:off x="1371600" y="3784975"/>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With lambda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380" name="Shape 380"/>
        <p:cNvGrpSpPr/>
        <p:nvPr/>
      </p:nvGrpSpPr>
      <p:grpSpPr>
        <a:xfrm>
          <a:off x="0" y="0"/>
          <a:ext cx="0" cy="0"/>
          <a:chOff x="0" y="0"/>
          <a:chExt cx="0" cy="0"/>
        </a:xfrm>
      </p:grpSpPr>
      <p:sp>
        <p:nvSpPr>
          <p:cNvPr id="381" name="Google Shape;381;g13f9a8cfed1_0_612"/>
          <p:cNvSpPr txBox="1"/>
          <p:nvPr>
            <p:ph type="title"/>
          </p:nvPr>
        </p:nvSpPr>
        <p:spPr>
          <a:xfrm>
            <a:off x="765025" y="1301360"/>
            <a:ext cx="9612900" cy="2852700"/>
          </a:xfrm>
          <a:prstGeom prst="rect">
            <a:avLst/>
          </a:prstGeom>
        </p:spPr>
        <p:txBody>
          <a:bodyPr anchorCtr="0" anchor="b" bIns="45700" lIns="91425" spcFirstLastPara="1" rIns="91425" wrap="square" tIns="45700">
            <a:normAutofit/>
          </a:bodyPr>
          <a:lstStyle/>
          <a:p>
            <a:pPr indent="0" lvl="0" marL="0" rtl="0" algn="r">
              <a:spcBef>
                <a:spcPts val="0"/>
              </a:spcBef>
              <a:spcAft>
                <a:spcPts val="0"/>
              </a:spcAft>
              <a:buNone/>
            </a:pPr>
            <a:r>
              <a:rPr lang="en-US"/>
              <a:t>Functions and hooks</a:t>
            </a:r>
            <a:endParaRPr/>
          </a:p>
        </p:txBody>
      </p:sp>
      <p:sp>
        <p:nvSpPr>
          <p:cNvPr id="382" name="Google Shape;382;g13f9a8cfed1_0_612"/>
          <p:cNvSpPr txBox="1"/>
          <p:nvPr>
            <p:ph idx="1" type="body"/>
          </p:nvPr>
        </p:nvSpPr>
        <p:spPr>
          <a:xfrm>
            <a:off x="765025" y="4216328"/>
            <a:ext cx="9612900" cy="1143300"/>
          </a:xfrm>
          <a:prstGeom prst="rect">
            <a:avLst/>
          </a:prstGeom>
        </p:spPr>
        <p:txBody>
          <a:bodyPr anchorCtr="0" anchor="t" bIns="45700" lIns="91425" spcFirstLastPara="1" rIns="91425" wrap="square" tIns="45700">
            <a:normAutofit/>
          </a:bodyPr>
          <a:lstStyle/>
          <a:p>
            <a:pPr indent="0" lvl="0" marL="0" rtl="0" algn="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13f9a8cfed1_0_618"/>
          <p:cNvSpPr txBox="1"/>
          <p:nvPr>
            <p:ph type="title"/>
          </p:nvPr>
        </p:nvSpPr>
        <p:spPr>
          <a:xfrm>
            <a:off x="1371600" y="2499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rgbClr val="FF0000"/>
              </a:buClr>
              <a:buSzPts val="4400"/>
              <a:buFont typeface="Libre Franklin"/>
              <a:buNone/>
            </a:pPr>
            <a:r>
              <a:rPr lang="en-US"/>
              <a:t>What is a hook?</a:t>
            </a:r>
            <a:endParaRPr/>
          </a:p>
        </p:txBody>
      </p:sp>
      <p:sp>
        <p:nvSpPr>
          <p:cNvPr id="388" name="Google Shape;388;g13f9a8cfed1_0_618"/>
          <p:cNvSpPr txBox="1"/>
          <p:nvPr>
            <p:ph idx="1" type="body"/>
          </p:nvPr>
        </p:nvSpPr>
        <p:spPr>
          <a:xfrm>
            <a:off x="1371600" y="1735810"/>
            <a:ext cx="9601200" cy="4727100"/>
          </a:xfrm>
          <a:prstGeom prst="rect">
            <a:avLst/>
          </a:prstGeom>
          <a:noFill/>
          <a:ln>
            <a:noFill/>
          </a:ln>
        </p:spPr>
        <p:txBody>
          <a:bodyPr anchorCtr="0" anchor="t" bIns="45700" lIns="91425" spcFirstLastPara="1" rIns="91425" wrap="square" tIns="45700">
            <a:noAutofit/>
          </a:bodyPr>
          <a:lstStyle/>
          <a:p>
            <a:pPr indent="-349250" lvl="0" marL="457200" rtl="0" algn="l">
              <a:lnSpc>
                <a:spcPct val="115000"/>
              </a:lnSpc>
              <a:spcBef>
                <a:spcPts val="2300"/>
              </a:spcBef>
              <a:spcAft>
                <a:spcPts val="0"/>
              </a:spcAft>
              <a:buSzPts val="1900"/>
              <a:buChar char="■"/>
            </a:pPr>
            <a:r>
              <a:rPr lang="en-US" sz="1900">
                <a:solidFill>
                  <a:schemeClr val="dk1"/>
                </a:solidFill>
              </a:rPr>
              <a:t>A Hook is a special function that lets you “hook into” React features. </a:t>
            </a:r>
            <a:endParaRPr sz="1900">
              <a:solidFill>
                <a:schemeClr val="dk1"/>
              </a:solidFill>
            </a:endParaRPr>
          </a:p>
          <a:p>
            <a:pPr indent="-349250" lvl="0" marL="457200" rtl="0" algn="l">
              <a:lnSpc>
                <a:spcPct val="115000"/>
              </a:lnSpc>
              <a:spcBef>
                <a:spcPts val="0"/>
              </a:spcBef>
              <a:spcAft>
                <a:spcPts val="0"/>
              </a:spcAft>
              <a:buSzPts val="1900"/>
              <a:buChar char="■"/>
            </a:pPr>
            <a:r>
              <a:rPr lang="en-US" sz="1900">
                <a:solidFill>
                  <a:schemeClr val="dk1"/>
                </a:solidFill>
              </a:rPr>
              <a:t>For example, </a:t>
            </a:r>
            <a:r>
              <a:rPr b="1" lang="en-US" sz="1900">
                <a:solidFill>
                  <a:srgbClr val="1A1A1A"/>
                </a:solidFill>
              </a:rPr>
              <a:t>useState</a:t>
            </a:r>
            <a:r>
              <a:rPr b="1" lang="en-US" sz="1900">
                <a:solidFill>
                  <a:schemeClr val="dk1"/>
                </a:solidFill>
              </a:rPr>
              <a:t> </a:t>
            </a:r>
            <a:r>
              <a:rPr lang="en-US" sz="1900">
                <a:solidFill>
                  <a:schemeClr val="dk1"/>
                </a:solidFill>
              </a:rPr>
              <a:t>is a Hook that lets you add React state to function components. </a:t>
            </a:r>
            <a:endParaRPr sz="1900">
              <a:solidFill>
                <a:schemeClr val="dk1"/>
              </a:solidFill>
            </a:endParaRPr>
          </a:p>
          <a:p>
            <a:pPr indent="-349250" lvl="0" marL="457200" rtl="0" algn="l">
              <a:lnSpc>
                <a:spcPct val="115000"/>
              </a:lnSpc>
              <a:spcBef>
                <a:spcPts val="0"/>
              </a:spcBef>
              <a:spcAft>
                <a:spcPts val="0"/>
              </a:spcAft>
              <a:buSzPts val="1900"/>
              <a:buChar char="■"/>
            </a:pPr>
            <a:r>
              <a:rPr lang="en-US" sz="1900">
                <a:solidFill>
                  <a:schemeClr val="dk1"/>
                </a:solidFill>
              </a:rPr>
              <a:t>State hook are hooks for adding a state to a function component.</a:t>
            </a:r>
            <a:endParaRPr sz="1900">
              <a:solidFill>
                <a:schemeClr val="dk1"/>
              </a:solidFill>
            </a:endParaRPr>
          </a:p>
          <a:p>
            <a:pPr indent="0" lvl="0" marL="457200" rtl="0" algn="l">
              <a:lnSpc>
                <a:spcPct val="115000"/>
              </a:lnSpc>
              <a:spcBef>
                <a:spcPts val="2300"/>
              </a:spcBef>
              <a:spcAft>
                <a:spcPts val="0"/>
              </a:spcAft>
              <a:buNone/>
            </a:pPr>
            <a:r>
              <a:t/>
            </a:r>
            <a:endParaRPr sz="1900">
              <a:solidFill>
                <a:schemeClr val="dk1"/>
              </a:solidFill>
            </a:endParaRPr>
          </a:p>
          <a:p>
            <a:pPr indent="-349250" lvl="0" marL="457200" rtl="0" algn="l">
              <a:lnSpc>
                <a:spcPct val="115000"/>
              </a:lnSpc>
              <a:spcBef>
                <a:spcPts val="2300"/>
              </a:spcBef>
              <a:spcAft>
                <a:spcPts val="0"/>
              </a:spcAft>
              <a:buSzPts val="1900"/>
              <a:buChar char="■"/>
            </a:pPr>
            <a:r>
              <a:rPr b="1" lang="en-US" sz="1900">
                <a:solidFill>
                  <a:schemeClr val="dk1"/>
                </a:solidFill>
              </a:rPr>
              <a:t> When would I use useState? </a:t>
            </a:r>
            <a:endParaRPr b="1" sz="1900">
              <a:solidFill>
                <a:schemeClr val="dk1"/>
              </a:solidFill>
            </a:endParaRPr>
          </a:p>
          <a:p>
            <a:pPr indent="-349250" lvl="0" marL="457200" rtl="0" algn="l">
              <a:lnSpc>
                <a:spcPct val="115000"/>
              </a:lnSpc>
              <a:spcBef>
                <a:spcPts val="0"/>
              </a:spcBef>
              <a:spcAft>
                <a:spcPts val="0"/>
              </a:spcAft>
              <a:buSzPts val="1900"/>
              <a:buChar char="■"/>
            </a:pPr>
            <a:r>
              <a:rPr lang="en-US" sz="1900">
                <a:solidFill>
                  <a:schemeClr val="dk1"/>
                </a:solidFill>
              </a:rPr>
              <a:t>If you write a function component and realize you need to add some state to it, previously you had to convert it to a class. </a:t>
            </a:r>
            <a:endParaRPr sz="1900">
              <a:solidFill>
                <a:schemeClr val="dk1"/>
              </a:solidFill>
            </a:endParaRPr>
          </a:p>
          <a:p>
            <a:pPr indent="-349250" lvl="0" marL="457200" rtl="0" algn="l">
              <a:lnSpc>
                <a:spcPct val="115000"/>
              </a:lnSpc>
              <a:spcBef>
                <a:spcPts val="0"/>
              </a:spcBef>
              <a:spcAft>
                <a:spcPts val="0"/>
              </a:spcAft>
              <a:buSzPts val="1900"/>
              <a:buChar char="■"/>
            </a:pPr>
            <a:r>
              <a:rPr lang="en-US" sz="1900">
                <a:solidFill>
                  <a:schemeClr val="dk1"/>
                </a:solidFill>
              </a:rPr>
              <a:t>Now you can use a hook inside the existing function component. We’re going to do that right now!</a:t>
            </a:r>
            <a:endParaRPr sz="1900">
              <a:solidFill>
                <a:schemeClr val="dk1"/>
              </a:solidFill>
            </a:endParaRPr>
          </a:p>
          <a:p>
            <a:pPr indent="0" lvl="2" marL="987552" rtl="0" algn="l">
              <a:lnSpc>
                <a:spcPct val="150000"/>
              </a:lnSpc>
              <a:spcBef>
                <a:spcPts val="700"/>
              </a:spcBef>
              <a:spcAft>
                <a:spcPts val="0"/>
              </a:spcAft>
              <a:buClr>
                <a:schemeClr val="dk2"/>
              </a:buClr>
              <a:buSzPts val="2200"/>
              <a:buNone/>
            </a:pPr>
            <a:r>
              <a:t/>
            </a:r>
            <a:endParaRPr sz="1900"/>
          </a:p>
        </p:txBody>
      </p:sp>
      <p:sp>
        <p:nvSpPr>
          <p:cNvPr id="389" name="Google Shape;389;g13f9a8cfed1_0_618"/>
          <p:cNvSpPr txBox="1"/>
          <p:nvPr/>
        </p:nvSpPr>
        <p:spPr>
          <a:xfrm>
            <a:off x="1590700" y="5675225"/>
            <a:ext cx="626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u="sng">
                <a:solidFill>
                  <a:schemeClr val="hlink"/>
                </a:solidFill>
                <a:latin typeface="Libre Franklin"/>
                <a:ea typeface="Libre Franklin"/>
                <a:cs typeface="Libre Franklin"/>
                <a:sym typeface="Libre Franklin"/>
                <a:hlinkClick r:id="rId3"/>
              </a:rPr>
              <a:t>https://reactjs.org/docs/hooks-state.html</a:t>
            </a:r>
            <a:r>
              <a:rPr lang="en-US" sz="1800">
                <a:latin typeface="Libre Franklin"/>
                <a:ea typeface="Libre Franklin"/>
                <a:cs typeface="Libre Franklin"/>
                <a:sym typeface="Libre Franklin"/>
              </a:rPr>
              <a:t> </a:t>
            </a:r>
            <a:endParaRPr sz="1800">
              <a:latin typeface="Libre Franklin"/>
              <a:ea typeface="Libre Franklin"/>
              <a:cs typeface="Libre Franklin"/>
              <a:sym typeface="Libre Frankli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13f9a8cfed1_1_15"/>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Example of state hook</a:t>
            </a:r>
            <a:endParaRPr/>
          </a:p>
        </p:txBody>
      </p:sp>
      <p:sp>
        <p:nvSpPr>
          <p:cNvPr id="396" name="Google Shape;396;g13f9a8cfed1_1_15"/>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97" name="Google Shape;397;g13f9a8cfed1_1_15"/>
          <p:cNvPicPr preferRelativeResize="0"/>
          <p:nvPr/>
        </p:nvPicPr>
        <p:blipFill>
          <a:blip r:embed="rId3">
            <a:alphaModFix/>
          </a:blip>
          <a:stretch>
            <a:fillRect/>
          </a:stretch>
        </p:blipFill>
        <p:spPr>
          <a:xfrm>
            <a:off x="1371600" y="1792338"/>
            <a:ext cx="7525124" cy="2136425"/>
          </a:xfrm>
          <a:prstGeom prst="rect">
            <a:avLst/>
          </a:prstGeom>
          <a:noFill/>
          <a:ln>
            <a:noFill/>
          </a:ln>
        </p:spPr>
      </p:pic>
      <p:sp>
        <p:nvSpPr>
          <p:cNvPr id="398" name="Google Shape;398;g13f9a8cfed1_1_15"/>
          <p:cNvSpPr txBox="1"/>
          <p:nvPr/>
        </p:nvSpPr>
        <p:spPr>
          <a:xfrm>
            <a:off x="1541725" y="3835500"/>
            <a:ext cx="5976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latin typeface="Libre Franklin"/>
                <a:ea typeface="Libre Franklin"/>
                <a:cs typeface="Libre Franklin"/>
                <a:sym typeface="Libre Franklin"/>
              </a:rPr>
              <a:t>useState hooks directly inside a component</a:t>
            </a:r>
            <a:endParaRPr sz="1500">
              <a:latin typeface="Libre Franklin"/>
              <a:ea typeface="Libre Franklin"/>
              <a:cs typeface="Libre Franklin"/>
              <a:sym typeface="Libre Franklin"/>
            </a:endParaRPr>
          </a:p>
          <a:p>
            <a:pPr indent="0" lvl="0" marL="0" rtl="0" algn="l">
              <a:spcBef>
                <a:spcPts val="0"/>
              </a:spcBef>
              <a:spcAft>
                <a:spcPts val="0"/>
              </a:spcAft>
              <a:buNone/>
            </a:pPr>
            <a:r>
              <a:t/>
            </a:r>
            <a:endParaRPr sz="1500">
              <a:latin typeface="Libre Franklin"/>
              <a:ea typeface="Libre Franklin"/>
              <a:cs typeface="Libre Franklin"/>
              <a:sym typeface="Libre Franklin"/>
            </a:endParaRPr>
          </a:p>
          <a:p>
            <a:pPr indent="0" lvl="0" marL="0" rtl="0" algn="l">
              <a:spcBef>
                <a:spcPts val="0"/>
              </a:spcBef>
              <a:spcAft>
                <a:spcPts val="0"/>
              </a:spcAft>
              <a:buNone/>
            </a:pPr>
            <a:r>
              <a:rPr lang="en-US" sz="1500">
                <a:latin typeface="Libre Franklin"/>
                <a:ea typeface="Libre Franklin"/>
                <a:cs typeface="Libre Franklin"/>
                <a:sym typeface="Libre Franklin"/>
              </a:rPr>
              <a:t>count is the state variable</a:t>
            </a:r>
            <a:endParaRPr sz="1500">
              <a:latin typeface="Libre Franklin"/>
              <a:ea typeface="Libre Franklin"/>
              <a:cs typeface="Libre Franklin"/>
              <a:sym typeface="Libre Franklin"/>
            </a:endParaRPr>
          </a:p>
          <a:p>
            <a:pPr indent="0" lvl="0" marL="0" rtl="0" algn="l">
              <a:spcBef>
                <a:spcPts val="0"/>
              </a:spcBef>
              <a:spcAft>
                <a:spcPts val="0"/>
              </a:spcAft>
              <a:buNone/>
            </a:pPr>
            <a:r>
              <a:t/>
            </a:r>
            <a:endParaRPr sz="1500">
              <a:latin typeface="Libre Franklin"/>
              <a:ea typeface="Libre Franklin"/>
              <a:cs typeface="Libre Franklin"/>
              <a:sym typeface="Libre Franklin"/>
            </a:endParaRPr>
          </a:p>
          <a:p>
            <a:pPr indent="0" lvl="0" marL="0" rtl="0" algn="l">
              <a:spcBef>
                <a:spcPts val="0"/>
              </a:spcBef>
              <a:spcAft>
                <a:spcPts val="0"/>
              </a:spcAft>
              <a:buNone/>
            </a:pPr>
            <a:r>
              <a:rPr lang="en-US" sz="1500">
                <a:latin typeface="Libre Franklin"/>
                <a:ea typeface="Libre Franklin"/>
                <a:cs typeface="Libre Franklin"/>
                <a:sym typeface="Libre Franklin"/>
              </a:rPr>
              <a:t>The argument of useState is the initial state</a:t>
            </a:r>
            <a:endParaRPr sz="1500">
              <a:latin typeface="Libre Franklin"/>
              <a:ea typeface="Libre Franklin"/>
              <a:cs typeface="Libre Franklin"/>
              <a:sym typeface="Libre Franklin"/>
            </a:endParaRPr>
          </a:p>
          <a:p>
            <a:pPr indent="0" lvl="0" marL="0" rtl="0" algn="l">
              <a:spcBef>
                <a:spcPts val="0"/>
              </a:spcBef>
              <a:spcAft>
                <a:spcPts val="0"/>
              </a:spcAft>
              <a:buNone/>
            </a:pPr>
            <a:r>
              <a:t/>
            </a:r>
            <a:endParaRPr sz="1500">
              <a:latin typeface="Libre Franklin"/>
              <a:ea typeface="Libre Franklin"/>
              <a:cs typeface="Libre Franklin"/>
              <a:sym typeface="Libre Franklin"/>
            </a:endParaRPr>
          </a:p>
          <a:p>
            <a:pPr indent="0" lvl="0" marL="0" rtl="0" algn="l">
              <a:spcBef>
                <a:spcPts val="0"/>
              </a:spcBef>
              <a:spcAft>
                <a:spcPts val="0"/>
              </a:spcAft>
              <a:buNone/>
            </a:pPr>
            <a:r>
              <a:rPr lang="en-US" sz="1500">
                <a:latin typeface="Libre Franklin"/>
                <a:ea typeface="Libre Franklin"/>
                <a:cs typeface="Libre Franklin"/>
                <a:sym typeface="Libre Franklin"/>
              </a:rPr>
              <a:t>useState returns a pair of values - the current state and a function that updates it, here setCount</a:t>
            </a:r>
            <a:endParaRPr sz="1500">
              <a:latin typeface="Libre Franklin"/>
              <a:ea typeface="Libre Franklin"/>
              <a:cs typeface="Libre Franklin"/>
              <a:sym typeface="Libre Frankli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13f9a8cfed1_0_708"/>
          <p:cNvSpPr txBox="1"/>
          <p:nvPr>
            <p:ph type="title"/>
          </p:nvPr>
        </p:nvSpPr>
        <p:spPr>
          <a:xfrm>
            <a:off x="1371600" y="24805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Comparison of class state and function state hook</a:t>
            </a:r>
            <a:endParaRPr/>
          </a:p>
        </p:txBody>
      </p:sp>
      <p:sp>
        <p:nvSpPr>
          <p:cNvPr id="405" name="Google Shape;405;g13f9a8cfed1_0_708"/>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406" name="Google Shape;406;g13f9a8cfed1_0_708"/>
          <p:cNvPicPr preferRelativeResize="0"/>
          <p:nvPr/>
        </p:nvPicPr>
        <p:blipFill>
          <a:blip r:embed="rId3">
            <a:alphaModFix/>
          </a:blip>
          <a:stretch>
            <a:fillRect/>
          </a:stretch>
        </p:blipFill>
        <p:spPr>
          <a:xfrm>
            <a:off x="161875" y="3243488"/>
            <a:ext cx="5419700" cy="2462325"/>
          </a:xfrm>
          <a:prstGeom prst="rect">
            <a:avLst/>
          </a:prstGeom>
          <a:noFill/>
          <a:ln>
            <a:noFill/>
          </a:ln>
        </p:spPr>
      </p:pic>
      <p:pic>
        <p:nvPicPr>
          <p:cNvPr id="407" name="Google Shape;407;g13f9a8cfed1_0_708"/>
          <p:cNvPicPr preferRelativeResize="0"/>
          <p:nvPr/>
        </p:nvPicPr>
        <p:blipFill>
          <a:blip r:embed="rId4">
            <a:alphaModFix/>
          </a:blip>
          <a:stretch>
            <a:fillRect/>
          </a:stretch>
        </p:blipFill>
        <p:spPr>
          <a:xfrm>
            <a:off x="5863875" y="2852538"/>
            <a:ext cx="7525124" cy="2136425"/>
          </a:xfrm>
          <a:prstGeom prst="rect">
            <a:avLst/>
          </a:prstGeom>
          <a:noFill/>
          <a:ln>
            <a:noFill/>
          </a:ln>
        </p:spPr>
      </p:pic>
      <p:sp>
        <p:nvSpPr>
          <p:cNvPr id="408" name="Google Shape;408;g13f9a8cfed1_0_708"/>
          <p:cNvSpPr txBox="1"/>
          <p:nvPr/>
        </p:nvSpPr>
        <p:spPr>
          <a:xfrm>
            <a:off x="6034000" y="4895700"/>
            <a:ext cx="5976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latin typeface="Libre Franklin"/>
                <a:ea typeface="Libre Franklin"/>
                <a:cs typeface="Libre Franklin"/>
                <a:sym typeface="Libre Franklin"/>
              </a:rPr>
              <a:t>useState hooks directly inside a component</a:t>
            </a:r>
            <a:endParaRPr sz="1500">
              <a:latin typeface="Libre Franklin"/>
              <a:ea typeface="Libre Franklin"/>
              <a:cs typeface="Libre Franklin"/>
              <a:sym typeface="Libre Franklin"/>
            </a:endParaRPr>
          </a:p>
          <a:p>
            <a:pPr indent="0" lvl="0" marL="0" rtl="0" algn="l">
              <a:spcBef>
                <a:spcPts val="0"/>
              </a:spcBef>
              <a:spcAft>
                <a:spcPts val="0"/>
              </a:spcAft>
              <a:buNone/>
            </a:pPr>
            <a:r>
              <a:t/>
            </a:r>
            <a:endParaRPr sz="1500">
              <a:latin typeface="Libre Franklin"/>
              <a:ea typeface="Libre Franklin"/>
              <a:cs typeface="Libre Franklin"/>
              <a:sym typeface="Libre Franklin"/>
            </a:endParaRPr>
          </a:p>
          <a:p>
            <a:pPr indent="0" lvl="0" marL="0" rtl="0" algn="l">
              <a:spcBef>
                <a:spcPts val="0"/>
              </a:spcBef>
              <a:spcAft>
                <a:spcPts val="0"/>
              </a:spcAft>
              <a:buNone/>
            </a:pPr>
            <a:r>
              <a:rPr lang="en-US" sz="1500">
                <a:latin typeface="Libre Franklin"/>
                <a:ea typeface="Libre Franklin"/>
                <a:cs typeface="Libre Franklin"/>
                <a:sym typeface="Libre Franklin"/>
              </a:rPr>
              <a:t>count is the state variable</a:t>
            </a:r>
            <a:endParaRPr sz="1500">
              <a:latin typeface="Libre Franklin"/>
              <a:ea typeface="Libre Franklin"/>
              <a:cs typeface="Libre Franklin"/>
              <a:sym typeface="Libre Franklin"/>
            </a:endParaRPr>
          </a:p>
          <a:p>
            <a:pPr indent="0" lvl="0" marL="0" rtl="0" algn="l">
              <a:spcBef>
                <a:spcPts val="0"/>
              </a:spcBef>
              <a:spcAft>
                <a:spcPts val="0"/>
              </a:spcAft>
              <a:buNone/>
            </a:pPr>
            <a:r>
              <a:t/>
            </a:r>
            <a:endParaRPr sz="1500">
              <a:latin typeface="Libre Franklin"/>
              <a:ea typeface="Libre Franklin"/>
              <a:cs typeface="Libre Franklin"/>
              <a:sym typeface="Libre Franklin"/>
            </a:endParaRPr>
          </a:p>
          <a:p>
            <a:pPr indent="0" lvl="0" marL="0" rtl="0" algn="l">
              <a:spcBef>
                <a:spcPts val="0"/>
              </a:spcBef>
              <a:spcAft>
                <a:spcPts val="0"/>
              </a:spcAft>
              <a:buNone/>
            </a:pPr>
            <a:r>
              <a:rPr lang="en-US" sz="1500">
                <a:latin typeface="Libre Franklin"/>
                <a:ea typeface="Libre Franklin"/>
                <a:cs typeface="Libre Franklin"/>
                <a:sym typeface="Libre Franklin"/>
              </a:rPr>
              <a:t>The argument of useState is the initial state</a:t>
            </a:r>
            <a:endParaRPr sz="1500">
              <a:latin typeface="Libre Franklin"/>
              <a:ea typeface="Libre Franklin"/>
              <a:cs typeface="Libre Franklin"/>
              <a:sym typeface="Libre Franklin"/>
            </a:endParaRPr>
          </a:p>
          <a:p>
            <a:pPr indent="0" lvl="0" marL="0" rtl="0" algn="l">
              <a:spcBef>
                <a:spcPts val="0"/>
              </a:spcBef>
              <a:spcAft>
                <a:spcPts val="0"/>
              </a:spcAft>
              <a:buNone/>
            </a:pPr>
            <a:r>
              <a:t/>
            </a:r>
            <a:endParaRPr sz="1500">
              <a:latin typeface="Libre Franklin"/>
              <a:ea typeface="Libre Franklin"/>
              <a:cs typeface="Libre Franklin"/>
              <a:sym typeface="Libre Franklin"/>
            </a:endParaRPr>
          </a:p>
          <a:p>
            <a:pPr indent="0" lvl="0" marL="0" rtl="0" algn="l">
              <a:spcBef>
                <a:spcPts val="0"/>
              </a:spcBef>
              <a:spcAft>
                <a:spcPts val="0"/>
              </a:spcAft>
              <a:buNone/>
            </a:pPr>
            <a:r>
              <a:rPr lang="en-US" sz="1500">
                <a:latin typeface="Libre Franklin"/>
                <a:ea typeface="Libre Franklin"/>
                <a:cs typeface="Libre Franklin"/>
                <a:sym typeface="Libre Franklin"/>
              </a:rPr>
              <a:t>useState returns a pair of values - the current state and a function that updates it, here setCount</a:t>
            </a:r>
            <a:endParaRPr sz="1500">
              <a:latin typeface="Libre Franklin"/>
              <a:ea typeface="Libre Franklin"/>
              <a:cs typeface="Libre Franklin"/>
              <a:sym typeface="Libre Franklin"/>
            </a:endParaRPr>
          </a:p>
        </p:txBody>
      </p:sp>
      <p:sp>
        <p:nvSpPr>
          <p:cNvPr id="409" name="Google Shape;409;g13f9a8cfed1_0_708"/>
          <p:cNvSpPr/>
          <p:nvPr/>
        </p:nvSpPr>
        <p:spPr>
          <a:xfrm>
            <a:off x="1202775" y="1948050"/>
            <a:ext cx="3023100" cy="90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900"/>
              <a:t>Class with state</a:t>
            </a:r>
            <a:endParaRPr b="1" sz="2900"/>
          </a:p>
        </p:txBody>
      </p:sp>
      <p:sp>
        <p:nvSpPr>
          <p:cNvPr id="410" name="Google Shape;410;g13f9a8cfed1_0_708"/>
          <p:cNvSpPr/>
          <p:nvPr/>
        </p:nvSpPr>
        <p:spPr>
          <a:xfrm>
            <a:off x="7770775" y="1427325"/>
            <a:ext cx="3023100" cy="1242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900"/>
              <a:t>Function with state hook</a:t>
            </a:r>
            <a:endParaRPr b="1" sz="2900"/>
          </a:p>
        </p:txBody>
      </p:sp>
      <p:sp>
        <p:nvSpPr>
          <p:cNvPr id="411" name="Google Shape;411;g13f9a8cfed1_0_708"/>
          <p:cNvSpPr txBox="1"/>
          <p:nvPr/>
        </p:nvSpPr>
        <p:spPr>
          <a:xfrm>
            <a:off x="818875" y="5794600"/>
            <a:ext cx="4589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ibre Franklin"/>
                <a:ea typeface="Libre Franklin"/>
                <a:cs typeface="Libre Franklin"/>
                <a:sym typeface="Libre Franklin"/>
              </a:rPr>
              <a:t>State</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rPr lang="en-US">
                <a:latin typeface="Libre Franklin"/>
                <a:ea typeface="Libre Franklin"/>
                <a:cs typeface="Libre Franklin"/>
                <a:sym typeface="Libre Franklin"/>
              </a:rPr>
              <a:t>setState function to update the stace</a:t>
            </a:r>
            <a:endParaRPr>
              <a:latin typeface="Libre Franklin"/>
              <a:ea typeface="Libre Franklin"/>
              <a:cs typeface="Libre Franklin"/>
              <a:sym typeface="Libre Frankli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13f9a8cfed1_0_804"/>
          <p:cNvSpPr txBox="1"/>
          <p:nvPr>
            <p:ph type="title"/>
          </p:nvPr>
        </p:nvSpPr>
        <p:spPr>
          <a:xfrm>
            <a:off x="1371600" y="485950"/>
            <a:ext cx="104406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rgbClr val="FF0000"/>
              </a:buClr>
              <a:buSzPts val="4400"/>
              <a:buFont typeface="Libre Franklin"/>
              <a:buNone/>
            </a:pPr>
            <a:r>
              <a:rPr lang="en-US"/>
              <a:t>Rules of Hooks</a:t>
            </a:r>
            <a:endParaRPr/>
          </a:p>
          <a:p>
            <a:pPr indent="0" lvl="0" marL="0" rtl="0" algn="l">
              <a:lnSpc>
                <a:spcPct val="89000"/>
              </a:lnSpc>
              <a:spcBef>
                <a:spcPts val="0"/>
              </a:spcBef>
              <a:spcAft>
                <a:spcPts val="0"/>
              </a:spcAft>
              <a:buClr>
                <a:srgbClr val="FF0000"/>
              </a:buClr>
              <a:buSzPts val="4400"/>
              <a:buFont typeface="Libre Franklin"/>
              <a:buNone/>
            </a:pPr>
            <a:r>
              <a:rPr lang="en-US" u="sng">
                <a:solidFill>
                  <a:schemeClr val="hlink"/>
                </a:solidFill>
                <a:hlinkClick r:id="rId3"/>
              </a:rPr>
              <a:t>https://reactjs.org/docs/hooks-rules.html</a:t>
            </a:r>
            <a:r>
              <a:rPr lang="en-US"/>
              <a:t> </a:t>
            </a:r>
            <a:endParaRPr/>
          </a:p>
        </p:txBody>
      </p:sp>
      <p:sp>
        <p:nvSpPr>
          <p:cNvPr id="417" name="Google Shape;417;g13f9a8cfed1_0_804"/>
          <p:cNvSpPr txBox="1"/>
          <p:nvPr>
            <p:ph idx="1" type="body"/>
          </p:nvPr>
        </p:nvSpPr>
        <p:spPr>
          <a:xfrm>
            <a:off x="1371600" y="1971860"/>
            <a:ext cx="9601200" cy="4727100"/>
          </a:xfrm>
          <a:prstGeom prst="rect">
            <a:avLst/>
          </a:prstGeom>
          <a:noFill/>
          <a:ln>
            <a:noFill/>
          </a:ln>
        </p:spPr>
        <p:txBody>
          <a:bodyPr anchorCtr="0" anchor="t" bIns="45700" lIns="91425" spcFirstLastPara="1" rIns="91425" wrap="square" tIns="45700">
            <a:noAutofit/>
          </a:bodyPr>
          <a:lstStyle/>
          <a:p>
            <a:pPr indent="-384048" lvl="0" marL="384048" rtl="0" algn="l">
              <a:lnSpc>
                <a:spcPct val="115000"/>
              </a:lnSpc>
              <a:spcBef>
                <a:spcPts val="0"/>
              </a:spcBef>
              <a:spcAft>
                <a:spcPts val="0"/>
              </a:spcAft>
              <a:buClr>
                <a:schemeClr val="dk2"/>
              </a:buClr>
              <a:buSzPts val="2200"/>
              <a:buChar char="■"/>
            </a:pPr>
            <a:r>
              <a:rPr lang="en-US" sz="2200"/>
              <a:t>Call Hooks from React function components only (not from JS functions)</a:t>
            </a:r>
            <a:endParaRPr sz="2200"/>
          </a:p>
          <a:p>
            <a:pPr indent="-384048" lvl="0" marL="384048" rtl="0" algn="l">
              <a:lnSpc>
                <a:spcPct val="115000"/>
              </a:lnSpc>
              <a:spcBef>
                <a:spcPts val="0"/>
              </a:spcBef>
              <a:spcAft>
                <a:spcPts val="0"/>
              </a:spcAft>
              <a:buClr>
                <a:schemeClr val="dk2"/>
              </a:buClr>
              <a:buSzPts val="2200"/>
              <a:buChar char="■"/>
            </a:pPr>
            <a:r>
              <a:rPr lang="en-US" sz="2200"/>
              <a:t>Don’t call Hooks inside  loops, conditions, or nested functions.</a:t>
            </a:r>
            <a:endParaRPr sz="2200"/>
          </a:p>
          <a:p>
            <a:pPr indent="-384048" lvl="0" marL="384048" rtl="0" algn="l">
              <a:lnSpc>
                <a:spcPct val="115000"/>
              </a:lnSpc>
              <a:spcBef>
                <a:spcPts val="0"/>
              </a:spcBef>
              <a:spcAft>
                <a:spcPts val="0"/>
              </a:spcAft>
              <a:buClr>
                <a:schemeClr val="dk2"/>
              </a:buClr>
              <a:buSzPts val="2200"/>
              <a:buChar char="■"/>
            </a:pPr>
            <a:r>
              <a:rPr lang="en-US" sz="2200"/>
              <a:t>Call Hooks in the same order each time a component renders.</a:t>
            </a:r>
            <a:endParaRPr sz="2200"/>
          </a:p>
          <a:p>
            <a:pPr indent="0" lvl="2" marL="987552" rtl="0" algn="l">
              <a:lnSpc>
                <a:spcPct val="115000"/>
              </a:lnSpc>
              <a:spcBef>
                <a:spcPts val="700"/>
              </a:spcBef>
              <a:spcAft>
                <a:spcPts val="0"/>
              </a:spcAft>
              <a:buClr>
                <a:schemeClr val="dk2"/>
              </a:buClr>
              <a:buSzPts val="2200"/>
              <a:buNone/>
            </a:pPr>
            <a:r>
              <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422" name="Shape 422"/>
        <p:cNvGrpSpPr/>
        <p:nvPr/>
      </p:nvGrpSpPr>
      <p:grpSpPr>
        <a:xfrm>
          <a:off x="0" y="0"/>
          <a:ext cx="0" cy="0"/>
          <a:chOff x="0" y="0"/>
          <a:chExt cx="0" cy="0"/>
        </a:xfrm>
      </p:grpSpPr>
      <p:sp>
        <p:nvSpPr>
          <p:cNvPr id="423" name="Google Shape;423;g13f9a8cfed1_0_893"/>
          <p:cNvSpPr txBox="1"/>
          <p:nvPr>
            <p:ph type="title"/>
          </p:nvPr>
        </p:nvSpPr>
        <p:spPr>
          <a:xfrm>
            <a:off x="765025" y="1301360"/>
            <a:ext cx="9612900" cy="2852700"/>
          </a:xfrm>
          <a:prstGeom prst="rect">
            <a:avLst/>
          </a:prstGeom>
        </p:spPr>
        <p:txBody>
          <a:bodyPr anchorCtr="0" anchor="b" bIns="45700" lIns="91425" spcFirstLastPara="1" rIns="91425" wrap="square" tIns="45700">
            <a:normAutofit/>
          </a:bodyPr>
          <a:lstStyle/>
          <a:p>
            <a:pPr indent="0" lvl="0" marL="0" rtl="0" algn="r">
              <a:spcBef>
                <a:spcPts val="0"/>
              </a:spcBef>
              <a:spcAft>
                <a:spcPts val="0"/>
              </a:spcAft>
              <a:buNone/>
            </a:pPr>
            <a:r>
              <a:rPr lang="en-US"/>
              <a:t>Code</a:t>
            </a:r>
            <a:endParaRPr/>
          </a:p>
        </p:txBody>
      </p:sp>
      <p:sp>
        <p:nvSpPr>
          <p:cNvPr id="424" name="Google Shape;424;g13f9a8cfed1_0_893"/>
          <p:cNvSpPr txBox="1"/>
          <p:nvPr>
            <p:ph idx="1" type="body"/>
          </p:nvPr>
        </p:nvSpPr>
        <p:spPr>
          <a:xfrm>
            <a:off x="765025" y="4216328"/>
            <a:ext cx="9612900" cy="1143300"/>
          </a:xfrm>
          <a:prstGeom prst="rect">
            <a:avLst/>
          </a:prstGeom>
        </p:spPr>
        <p:txBody>
          <a:bodyPr anchorCtr="0" anchor="t" bIns="45700" lIns="91425" spcFirstLastPara="1" rIns="91425" wrap="square" tIns="45700">
            <a:normAutofit/>
          </a:bodyPr>
          <a:lstStyle/>
          <a:p>
            <a:pPr indent="0" lvl="0" marL="0" rtl="0" algn="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e66393f428_0_242"/>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Organisation of the session</a:t>
            </a:r>
            <a:endParaRPr/>
          </a:p>
        </p:txBody>
      </p:sp>
      <p:sp>
        <p:nvSpPr>
          <p:cNvPr id="215" name="Google Shape;215;ge66393f428_0_242"/>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13f9a8cfed1_0_911"/>
          <p:cNvSpPr txBox="1"/>
          <p:nvPr>
            <p:ph type="title"/>
          </p:nvPr>
        </p:nvSpPr>
        <p:spPr>
          <a:xfrm>
            <a:off x="1371600" y="485950"/>
            <a:ext cx="104406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rgbClr val="FF0000"/>
              </a:buClr>
              <a:buSzPts val="4400"/>
              <a:buFont typeface="Libre Franklin"/>
              <a:buNone/>
            </a:pPr>
            <a:r>
              <a:rPr lang="en-US"/>
              <a:t>house-app </a:t>
            </a:r>
            <a:r>
              <a:rPr lang="en-US" sz="2200" u="sng">
                <a:solidFill>
                  <a:schemeClr val="hlink"/>
                </a:solidFill>
                <a:hlinkClick r:id="rId3"/>
              </a:rPr>
              <a:t>https://github.com/tnt-summer-academy/Samples/tree/main/Week_5/house-app</a:t>
            </a:r>
            <a:r>
              <a:rPr lang="en-US" sz="2200"/>
              <a:t> </a:t>
            </a:r>
            <a:endParaRPr/>
          </a:p>
        </p:txBody>
      </p:sp>
      <p:sp>
        <p:nvSpPr>
          <p:cNvPr id="430" name="Google Shape;430;g13f9a8cfed1_0_911"/>
          <p:cNvSpPr txBox="1"/>
          <p:nvPr>
            <p:ph idx="1" type="body"/>
          </p:nvPr>
        </p:nvSpPr>
        <p:spPr>
          <a:xfrm>
            <a:off x="1371600" y="1971860"/>
            <a:ext cx="9601200" cy="4727100"/>
          </a:xfrm>
          <a:prstGeom prst="rect">
            <a:avLst/>
          </a:prstGeom>
          <a:noFill/>
          <a:ln>
            <a:noFill/>
          </a:ln>
        </p:spPr>
        <p:txBody>
          <a:bodyPr anchorCtr="0" anchor="t" bIns="45700" lIns="91425" spcFirstLastPara="1" rIns="91425" wrap="square" tIns="45700">
            <a:noAutofit/>
          </a:bodyPr>
          <a:lstStyle/>
          <a:p>
            <a:pPr indent="0" lvl="2" marL="0" rtl="0" algn="l">
              <a:lnSpc>
                <a:spcPct val="115000"/>
              </a:lnSpc>
              <a:spcBef>
                <a:spcPts val="700"/>
              </a:spcBef>
              <a:spcAft>
                <a:spcPts val="0"/>
              </a:spcAft>
              <a:buClr>
                <a:schemeClr val="dk2"/>
              </a:buClr>
              <a:buSzPts val="2200"/>
              <a:buNone/>
            </a:pPr>
            <a:r>
              <a:t/>
            </a:r>
            <a:endParaRPr sz="2200"/>
          </a:p>
        </p:txBody>
      </p:sp>
      <p:pic>
        <p:nvPicPr>
          <p:cNvPr id="431" name="Google Shape;431;g13f9a8cfed1_0_911"/>
          <p:cNvPicPr preferRelativeResize="0"/>
          <p:nvPr/>
        </p:nvPicPr>
        <p:blipFill>
          <a:blip r:embed="rId4">
            <a:alphaModFix/>
          </a:blip>
          <a:stretch>
            <a:fillRect/>
          </a:stretch>
        </p:blipFill>
        <p:spPr>
          <a:xfrm>
            <a:off x="4225350" y="1639125"/>
            <a:ext cx="2570775" cy="5218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13f9a8cfed1_0_940"/>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38" name="Google Shape;438;g13f9a8cfed1_0_940"/>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439" name="Google Shape;439;g13f9a8cfed1_0_940"/>
          <p:cNvPicPr preferRelativeResize="0"/>
          <p:nvPr/>
        </p:nvPicPr>
        <p:blipFill>
          <a:blip r:embed="rId3">
            <a:alphaModFix/>
          </a:blip>
          <a:stretch>
            <a:fillRect/>
          </a:stretch>
        </p:blipFill>
        <p:spPr>
          <a:xfrm>
            <a:off x="0" y="666013"/>
            <a:ext cx="12192000" cy="5525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443" name="Shape 443"/>
        <p:cNvGrpSpPr/>
        <p:nvPr/>
      </p:nvGrpSpPr>
      <p:grpSpPr>
        <a:xfrm>
          <a:off x="0" y="0"/>
          <a:ext cx="0" cy="0"/>
          <a:chOff x="0" y="0"/>
          <a:chExt cx="0" cy="0"/>
        </a:xfrm>
      </p:grpSpPr>
      <p:sp>
        <p:nvSpPr>
          <p:cNvPr id="444" name="Google Shape;444;p5"/>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Arial"/>
              <a:buNone/>
            </a:pPr>
            <a:r>
              <a:rPr lang="en-US"/>
              <a:t>PART 2</a:t>
            </a:r>
            <a:br>
              <a:rPr lang="en-US"/>
            </a:br>
            <a:r>
              <a:rPr lang="en-US"/>
              <a:t>WHY DO WE NEED RECOIL OR ANOTHER SOLUTION?</a:t>
            </a:r>
            <a:endParaRPr/>
          </a:p>
        </p:txBody>
      </p:sp>
      <p:sp>
        <p:nvSpPr>
          <p:cNvPr id="445" name="Google Shape;445;p5"/>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e689ef62ee_0_14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Let’s look at this example</a:t>
            </a:r>
            <a:endParaRPr/>
          </a:p>
        </p:txBody>
      </p:sp>
      <p:sp>
        <p:nvSpPr>
          <p:cNvPr id="452" name="Google Shape;452;ge689ef62ee_0_14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453" name="Google Shape;453;ge689ef62ee_0_147"/>
          <p:cNvPicPr preferRelativeResize="0"/>
          <p:nvPr/>
        </p:nvPicPr>
        <p:blipFill rotWithShape="1">
          <a:blip r:embed="rId3">
            <a:alphaModFix/>
          </a:blip>
          <a:srcRect b="68961" l="0" r="0" t="0"/>
          <a:stretch/>
        </p:blipFill>
        <p:spPr>
          <a:xfrm>
            <a:off x="1337475" y="2171701"/>
            <a:ext cx="9517050" cy="36997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e689ef62ee_0_74"/>
          <p:cNvSpPr/>
          <p:nvPr/>
        </p:nvSpPr>
        <p:spPr>
          <a:xfrm>
            <a:off x="1074900" y="685800"/>
            <a:ext cx="10042200" cy="5285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9" name="Google Shape;459;ge689ef62ee_0_74"/>
          <p:cNvPicPr preferRelativeResize="0"/>
          <p:nvPr/>
        </p:nvPicPr>
        <p:blipFill rotWithShape="1">
          <a:blip r:embed="rId3">
            <a:alphaModFix/>
          </a:blip>
          <a:srcRect b="68961" l="0" r="0" t="0"/>
          <a:stretch/>
        </p:blipFill>
        <p:spPr>
          <a:xfrm>
            <a:off x="1337475" y="992626"/>
            <a:ext cx="9517050" cy="3699726"/>
          </a:xfrm>
          <a:prstGeom prst="rect">
            <a:avLst/>
          </a:prstGeom>
          <a:noFill/>
          <a:ln>
            <a:noFill/>
          </a:ln>
        </p:spPr>
      </p:pic>
      <p:sp>
        <p:nvSpPr>
          <p:cNvPr id="460" name="Google Shape;460;ge689ef62ee_0_74"/>
          <p:cNvSpPr txBox="1"/>
          <p:nvPr/>
        </p:nvSpPr>
        <p:spPr>
          <a:xfrm>
            <a:off x="1031275" y="103125"/>
            <a:ext cx="76830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FF0000"/>
                </a:solidFill>
                <a:latin typeface="Arial"/>
                <a:ea typeface="Arial"/>
                <a:cs typeface="Arial"/>
                <a:sym typeface="Arial"/>
              </a:rPr>
              <a:t>&lt;App&gt;</a:t>
            </a:r>
            <a:endParaRPr b="1" i="0" sz="2600" u="none" cap="none" strike="noStrike">
              <a:solidFill>
                <a:srgbClr val="FF0000"/>
              </a:solidFill>
              <a:latin typeface="Arial"/>
              <a:ea typeface="Arial"/>
              <a:cs typeface="Arial"/>
              <a:sym typeface="Arial"/>
            </a:endParaRPr>
          </a:p>
        </p:txBody>
      </p:sp>
      <p:sp>
        <p:nvSpPr>
          <p:cNvPr id="461" name="Google Shape;461;ge689ef62ee_0_74"/>
          <p:cNvSpPr/>
          <p:nvPr/>
        </p:nvSpPr>
        <p:spPr>
          <a:xfrm>
            <a:off x="1869200" y="2243025"/>
            <a:ext cx="3854400" cy="13839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ge689ef62ee_0_74"/>
          <p:cNvSpPr/>
          <p:nvPr/>
        </p:nvSpPr>
        <p:spPr>
          <a:xfrm>
            <a:off x="1869200" y="3627025"/>
            <a:ext cx="3854400" cy="3948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ge689ef62ee_0_74"/>
          <p:cNvSpPr txBox="1"/>
          <p:nvPr/>
        </p:nvSpPr>
        <p:spPr>
          <a:xfrm>
            <a:off x="5916950" y="2410625"/>
            <a:ext cx="2294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FF"/>
                </a:solidFill>
                <a:latin typeface="Arial"/>
                <a:ea typeface="Arial"/>
                <a:cs typeface="Arial"/>
                <a:sym typeface="Arial"/>
              </a:rPr>
              <a:t>&lt;TextInput&gt;</a:t>
            </a:r>
            <a:endParaRPr b="1" i="0" sz="2400" u="none" cap="none" strike="noStrike">
              <a:solidFill>
                <a:srgbClr val="0000FF"/>
              </a:solidFill>
              <a:latin typeface="Arial"/>
              <a:ea typeface="Arial"/>
              <a:cs typeface="Arial"/>
              <a:sym typeface="Arial"/>
            </a:endParaRPr>
          </a:p>
        </p:txBody>
      </p:sp>
      <p:sp>
        <p:nvSpPr>
          <p:cNvPr id="464" name="Google Shape;464;ge689ef62ee_0_74"/>
          <p:cNvSpPr/>
          <p:nvPr/>
        </p:nvSpPr>
        <p:spPr>
          <a:xfrm>
            <a:off x="1597375" y="2009425"/>
            <a:ext cx="7425300" cy="23463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ge689ef62ee_0_74"/>
          <p:cNvSpPr txBox="1"/>
          <p:nvPr/>
        </p:nvSpPr>
        <p:spPr>
          <a:xfrm>
            <a:off x="5979125" y="3396825"/>
            <a:ext cx="2941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FF00"/>
                </a:solidFill>
                <a:latin typeface="Arial"/>
                <a:ea typeface="Arial"/>
                <a:cs typeface="Arial"/>
                <a:sym typeface="Arial"/>
              </a:rPr>
              <a:t>&lt;CharacterCount&gt;</a:t>
            </a:r>
            <a:endParaRPr b="1" i="0" sz="2400" u="none" cap="none" strike="noStrike">
              <a:solidFill>
                <a:srgbClr val="00FF00"/>
              </a:solidFill>
              <a:latin typeface="Arial"/>
              <a:ea typeface="Arial"/>
              <a:cs typeface="Arial"/>
              <a:sym typeface="Arial"/>
            </a:endParaRPr>
          </a:p>
        </p:txBody>
      </p:sp>
      <p:sp>
        <p:nvSpPr>
          <p:cNvPr id="466" name="Google Shape;466;ge689ef62ee_0_74"/>
          <p:cNvSpPr txBox="1"/>
          <p:nvPr/>
        </p:nvSpPr>
        <p:spPr>
          <a:xfrm>
            <a:off x="3815725" y="4808325"/>
            <a:ext cx="3699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FF"/>
                </a:solidFill>
                <a:latin typeface="Arial"/>
                <a:ea typeface="Arial"/>
                <a:cs typeface="Arial"/>
                <a:sym typeface="Arial"/>
              </a:rPr>
              <a:t>&lt;CharacterCounter&gt;</a:t>
            </a:r>
            <a:endParaRPr b="1" i="0" sz="2400" u="none" cap="none" strike="noStrike">
              <a:solidFill>
                <a:srgbClr val="FF00FF"/>
              </a:solidFill>
              <a:latin typeface="Arial"/>
              <a:ea typeface="Arial"/>
              <a:cs typeface="Arial"/>
              <a:sym typeface="Arial"/>
            </a:endParaRPr>
          </a:p>
        </p:txBody>
      </p:sp>
      <p:pic>
        <p:nvPicPr>
          <p:cNvPr id="467" name="Google Shape;467;ge689ef62ee_0_74"/>
          <p:cNvPicPr preferRelativeResize="0"/>
          <p:nvPr/>
        </p:nvPicPr>
        <p:blipFill>
          <a:blip r:embed="rId4">
            <a:alphaModFix/>
          </a:blip>
          <a:stretch>
            <a:fillRect/>
          </a:stretch>
        </p:blipFill>
        <p:spPr>
          <a:xfrm>
            <a:off x="9563799" y="3626925"/>
            <a:ext cx="2493075" cy="28425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e689ef62ee_0_89"/>
          <p:cNvSpPr/>
          <p:nvPr/>
        </p:nvSpPr>
        <p:spPr>
          <a:xfrm>
            <a:off x="5575350" y="112575"/>
            <a:ext cx="1766100" cy="1598400"/>
          </a:xfrm>
          <a:prstGeom prst="ellipse">
            <a:avLst/>
          </a:prstGeom>
          <a:solidFill>
            <a:schemeClr val="lt2"/>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App</a:t>
            </a:r>
            <a:endParaRPr b="0" i="0" sz="2400" u="none" cap="none" strike="noStrike">
              <a:solidFill>
                <a:srgbClr val="000000"/>
              </a:solidFill>
              <a:latin typeface="Arial"/>
              <a:ea typeface="Arial"/>
              <a:cs typeface="Arial"/>
              <a:sym typeface="Arial"/>
            </a:endParaRPr>
          </a:p>
        </p:txBody>
      </p:sp>
      <p:sp>
        <p:nvSpPr>
          <p:cNvPr id="474" name="Google Shape;474;ge689ef62ee_0_89"/>
          <p:cNvSpPr/>
          <p:nvPr/>
        </p:nvSpPr>
        <p:spPr>
          <a:xfrm>
            <a:off x="5362650" y="2392575"/>
            <a:ext cx="2307600" cy="1786800"/>
          </a:xfrm>
          <a:prstGeom prst="ellipse">
            <a:avLst/>
          </a:prstGeom>
          <a:solidFill>
            <a:schemeClr val="lt2"/>
          </a:solid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2400" u="none" cap="none" strike="noStrike">
                <a:solidFill>
                  <a:schemeClr val="dk1"/>
                </a:solidFill>
                <a:latin typeface="Arial"/>
                <a:ea typeface="Arial"/>
                <a:cs typeface="Arial"/>
                <a:sym typeface="Arial"/>
              </a:rPr>
              <a:t>CharacterCounter</a:t>
            </a:r>
            <a:endParaRPr b="0" i="0" sz="1400" u="none" cap="none" strike="noStrike">
              <a:solidFill>
                <a:srgbClr val="000000"/>
              </a:solidFill>
              <a:latin typeface="Arial"/>
              <a:ea typeface="Arial"/>
              <a:cs typeface="Arial"/>
              <a:sym typeface="Arial"/>
            </a:endParaRPr>
          </a:p>
        </p:txBody>
      </p:sp>
      <p:sp>
        <p:nvSpPr>
          <p:cNvPr id="475" name="Google Shape;475;ge689ef62ee_0_89"/>
          <p:cNvSpPr/>
          <p:nvPr/>
        </p:nvSpPr>
        <p:spPr>
          <a:xfrm>
            <a:off x="3465325" y="4870400"/>
            <a:ext cx="2307600" cy="1598400"/>
          </a:xfrm>
          <a:prstGeom prst="ellipse">
            <a:avLst/>
          </a:prstGeom>
          <a:solidFill>
            <a:schemeClr val="lt2"/>
          </a:solid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2400" u="none" cap="none" strike="noStrike">
                <a:solidFill>
                  <a:schemeClr val="dk1"/>
                </a:solidFill>
                <a:latin typeface="Arial"/>
                <a:ea typeface="Arial"/>
                <a:cs typeface="Arial"/>
                <a:sym typeface="Arial"/>
              </a:rPr>
              <a:t>TextInput</a:t>
            </a:r>
            <a:endParaRPr b="0" i="0" sz="1400" u="none" cap="none" strike="noStrike">
              <a:solidFill>
                <a:srgbClr val="000000"/>
              </a:solidFill>
              <a:latin typeface="Arial"/>
              <a:ea typeface="Arial"/>
              <a:cs typeface="Arial"/>
              <a:sym typeface="Arial"/>
            </a:endParaRPr>
          </a:p>
        </p:txBody>
      </p:sp>
      <p:sp>
        <p:nvSpPr>
          <p:cNvPr id="476" name="Google Shape;476;ge689ef62ee_0_89"/>
          <p:cNvSpPr/>
          <p:nvPr/>
        </p:nvSpPr>
        <p:spPr>
          <a:xfrm>
            <a:off x="7111250" y="4870400"/>
            <a:ext cx="2208900" cy="1598400"/>
          </a:xfrm>
          <a:prstGeom prst="ellipse">
            <a:avLst/>
          </a:prstGeom>
          <a:solidFill>
            <a:schemeClr val="lt2"/>
          </a:solid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2400" u="none" cap="none" strike="noStrike">
                <a:solidFill>
                  <a:schemeClr val="dk1"/>
                </a:solidFill>
                <a:latin typeface="Arial"/>
                <a:ea typeface="Arial"/>
                <a:cs typeface="Arial"/>
                <a:sym typeface="Arial"/>
              </a:rPr>
              <a:t>CharacterCount</a:t>
            </a:r>
            <a:endParaRPr b="1" i="0" sz="1400" u="none" cap="none" strike="noStrike">
              <a:solidFill>
                <a:srgbClr val="000000"/>
              </a:solidFill>
              <a:latin typeface="Arial"/>
              <a:ea typeface="Arial"/>
              <a:cs typeface="Arial"/>
              <a:sym typeface="Arial"/>
            </a:endParaRPr>
          </a:p>
        </p:txBody>
      </p:sp>
      <p:sp>
        <p:nvSpPr>
          <p:cNvPr id="477" name="Google Shape;477;ge689ef62ee_0_89"/>
          <p:cNvSpPr/>
          <p:nvPr/>
        </p:nvSpPr>
        <p:spPr>
          <a:xfrm>
            <a:off x="6213450" y="1817625"/>
            <a:ext cx="489900" cy="4683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ge689ef62ee_0_89"/>
          <p:cNvSpPr/>
          <p:nvPr/>
        </p:nvSpPr>
        <p:spPr>
          <a:xfrm rot="2700000">
            <a:off x="4872701" y="4290769"/>
            <a:ext cx="490025" cy="468388"/>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ge689ef62ee_0_89"/>
          <p:cNvSpPr/>
          <p:nvPr/>
        </p:nvSpPr>
        <p:spPr>
          <a:xfrm rot="-2944289">
            <a:off x="7433583" y="4290818"/>
            <a:ext cx="489989" cy="468316"/>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pic>
        <p:nvPicPr>
          <p:cNvPr id="484" name="Google Shape;484;ge689ef62ee_0_43"/>
          <p:cNvPicPr preferRelativeResize="0"/>
          <p:nvPr/>
        </p:nvPicPr>
        <p:blipFill rotWithShape="1">
          <a:blip r:embed="rId3">
            <a:alphaModFix/>
          </a:blip>
          <a:srcRect b="68961" l="0" r="0" t="0"/>
          <a:stretch/>
        </p:blipFill>
        <p:spPr>
          <a:xfrm>
            <a:off x="1337475" y="992626"/>
            <a:ext cx="9517050" cy="3699726"/>
          </a:xfrm>
          <a:prstGeom prst="rect">
            <a:avLst/>
          </a:prstGeom>
          <a:noFill/>
          <a:ln>
            <a:noFill/>
          </a:ln>
        </p:spPr>
      </p:pic>
      <p:sp>
        <p:nvSpPr>
          <p:cNvPr id="485" name="Google Shape;485;ge689ef62ee_0_43"/>
          <p:cNvSpPr/>
          <p:nvPr/>
        </p:nvSpPr>
        <p:spPr>
          <a:xfrm>
            <a:off x="1074900" y="685800"/>
            <a:ext cx="10042200" cy="5285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ge689ef62ee_0_43"/>
          <p:cNvSpPr txBox="1"/>
          <p:nvPr/>
        </p:nvSpPr>
        <p:spPr>
          <a:xfrm>
            <a:off x="1031275" y="103125"/>
            <a:ext cx="76830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FF0000"/>
                </a:solidFill>
                <a:latin typeface="Arial"/>
                <a:ea typeface="Arial"/>
                <a:cs typeface="Arial"/>
                <a:sym typeface="Arial"/>
              </a:rPr>
              <a:t>&lt;App&gt;</a:t>
            </a:r>
            <a:endParaRPr b="1" i="0" sz="2600" u="none" cap="none" strike="noStrike">
              <a:solidFill>
                <a:srgbClr val="FF0000"/>
              </a:solidFill>
              <a:latin typeface="Arial"/>
              <a:ea typeface="Arial"/>
              <a:cs typeface="Arial"/>
              <a:sym typeface="Arial"/>
            </a:endParaRPr>
          </a:p>
        </p:txBody>
      </p:sp>
      <p:sp>
        <p:nvSpPr>
          <p:cNvPr id="487" name="Google Shape;487;ge689ef62ee_0_43"/>
          <p:cNvSpPr/>
          <p:nvPr/>
        </p:nvSpPr>
        <p:spPr>
          <a:xfrm>
            <a:off x="1869200" y="2243025"/>
            <a:ext cx="3854400" cy="12957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ge689ef62ee_0_43"/>
          <p:cNvSpPr/>
          <p:nvPr/>
        </p:nvSpPr>
        <p:spPr>
          <a:xfrm>
            <a:off x="1869200" y="3622275"/>
            <a:ext cx="3854400" cy="3996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ge689ef62ee_0_43"/>
          <p:cNvSpPr txBox="1"/>
          <p:nvPr/>
        </p:nvSpPr>
        <p:spPr>
          <a:xfrm>
            <a:off x="5916950" y="2410625"/>
            <a:ext cx="2294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FF"/>
                </a:solidFill>
                <a:latin typeface="Arial"/>
                <a:ea typeface="Arial"/>
                <a:cs typeface="Arial"/>
                <a:sym typeface="Arial"/>
              </a:rPr>
              <a:t>&lt;TextInput&gt;</a:t>
            </a:r>
            <a:endParaRPr b="1" i="0" sz="2400" u="none" cap="none" strike="noStrike">
              <a:solidFill>
                <a:srgbClr val="0000FF"/>
              </a:solidFill>
              <a:latin typeface="Arial"/>
              <a:ea typeface="Arial"/>
              <a:cs typeface="Arial"/>
              <a:sym typeface="Arial"/>
            </a:endParaRPr>
          </a:p>
        </p:txBody>
      </p:sp>
      <p:sp>
        <p:nvSpPr>
          <p:cNvPr id="490" name="Google Shape;490;ge689ef62ee_0_43"/>
          <p:cNvSpPr txBox="1"/>
          <p:nvPr/>
        </p:nvSpPr>
        <p:spPr>
          <a:xfrm>
            <a:off x="5979125" y="3396825"/>
            <a:ext cx="2941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FF00"/>
                </a:solidFill>
                <a:latin typeface="Arial"/>
                <a:ea typeface="Arial"/>
                <a:cs typeface="Arial"/>
                <a:sym typeface="Arial"/>
              </a:rPr>
              <a:t>&lt;CharacterCount&gt;</a:t>
            </a:r>
            <a:endParaRPr b="1" i="0" sz="2400" u="none" cap="none" strike="noStrike">
              <a:solidFill>
                <a:srgbClr val="00FF00"/>
              </a:solidFill>
              <a:latin typeface="Arial"/>
              <a:ea typeface="Arial"/>
              <a:cs typeface="Arial"/>
              <a:sym typeface="Arial"/>
            </a:endParaRPr>
          </a:p>
        </p:txBody>
      </p:sp>
      <p:sp>
        <p:nvSpPr>
          <p:cNvPr id="491" name="Google Shape;491;ge689ef62ee_0_43"/>
          <p:cNvSpPr/>
          <p:nvPr/>
        </p:nvSpPr>
        <p:spPr>
          <a:xfrm>
            <a:off x="1618200" y="1876550"/>
            <a:ext cx="7425300" cy="23463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ge689ef62ee_0_43"/>
          <p:cNvSpPr txBox="1"/>
          <p:nvPr/>
        </p:nvSpPr>
        <p:spPr>
          <a:xfrm>
            <a:off x="3815725" y="4808325"/>
            <a:ext cx="3699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FF"/>
                </a:solidFill>
                <a:latin typeface="Arial"/>
                <a:ea typeface="Arial"/>
                <a:cs typeface="Arial"/>
                <a:sym typeface="Arial"/>
              </a:rPr>
              <a:t>&lt;CharacterCounter&gt;</a:t>
            </a:r>
            <a:endParaRPr b="1" i="0" sz="2400" u="none" cap="none" strike="noStrike">
              <a:solidFill>
                <a:srgbClr val="FF00FF"/>
              </a:solidFill>
              <a:latin typeface="Arial"/>
              <a:ea typeface="Arial"/>
              <a:cs typeface="Arial"/>
              <a:sym typeface="Arial"/>
            </a:endParaRPr>
          </a:p>
        </p:txBody>
      </p:sp>
      <p:sp>
        <p:nvSpPr>
          <p:cNvPr id="493" name="Google Shape;493;ge689ef62ee_0_43"/>
          <p:cNvSpPr/>
          <p:nvPr/>
        </p:nvSpPr>
        <p:spPr>
          <a:xfrm>
            <a:off x="1843400" y="2668425"/>
            <a:ext cx="1637100" cy="5541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ge689ef62ee_0_43"/>
          <p:cNvSpPr/>
          <p:nvPr/>
        </p:nvSpPr>
        <p:spPr>
          <a:xfrm>
            <a:off x="1710625" y="2286000"/>
            <a:ext cx="2400900" cy="399600"/>
          </a:xfrm>
          <a:prstGeom prst="wedgeRoundRectCallout">
            <a:avLst>
              <a:gd fmla="val -20833" name="adj1"/>
              <a:gd fmla="val 62500" name="adj2"/>
              <a:gd fmla="val 0" name="adj3"/>
            </a:avLst>
          </a:prstGeom>
          <a:solidFill>
            <a:srgbClr val="FF9900"/>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State of TextInput</a:t>
            </a:r>
            <a:endParaRPr b="1" i="0" sz="2000" u="none" cap="none" strike="noStrike">
              <a:solidFill>
                <a:srgbClr val="000000"/>
              </a:solidFill>
              <a:latin typeface="Arial"/>
              <a:ea typeface="Arial"/>
              <a:cs typeface="Arial"/>
              <a:sym typeface="Arial"/>
            </a:endParaRPr>
          </a:p>
        </p:txBody>
      </p:sp>
      <p:sp>
        <p:nvSpPr>
          <p:cNvPr id="495" name="Google Shape;495;ge689ef62ee_0_43"/>
          <p:cNvSpPr/>
          <p:nvPr/>
        </p:nvSpPr>
        <p:spPr>
          <a:xfrm>
            <a:off x="4782575" y="2842575"/>
            <a:ext cx="3042300" cy="696000"/>
          </a:xfrm>
          <a:prstGeom prst="wedgeRoundRectCallout">
            <a:avLst>
              <a:gd fmla="val -20833" name="adj1"/>
              <a:gd fmla="val 62500" name="adj2"/>
              <a:gd fmla="val 0" name="adj3"/>
            </a:avLst>
          </a:prstGeom>
          <a:solidFill>
            <a:srgbClr val="FF9900"/>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Depends on the state of &lt;TextInput&gt;&gt;</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ge689ef62ee_0_105"/>
          <p:cNvSpPr/>
          <p:nvPr/>
        </p:nvSpPr>
        <p:spPr>
          <a:xfrm>
            <a:off x="5575350" y="112575"/>
            <a:ext cx="1766100" cy="1598400"/>
          </a:xfrm>
          <a:prstGeom prst="ellipse">
            <a:avLst/>
          </a:prstGeom>
          <a:solidFill>
            <a:schemeClr val="lt2"/>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App</a:t>
            </a:r>
            <a:endParaRPr b="0" i="0" sz="2400" u="none" cap="none" strike="noStrike">
              <a:solidFill>
                <a:srgbClr val="000000"/>
              </a:solidFill>
              <a:latin typeface="Arial"/>
              <a:ea typeface="Arial"/>
              <a:cs typeface="Arial"/>
              <a:sym typeface="Arial"/>
            </a:endParaRPr>
          </a:p>
        </p:txBody>
      </p:sp>
      <p:sp>
        <p:nvSpPr>
          <p:cNvPr id="502" name="Google Shape;502;ge689ef62ee_0_105"/>
          <p:cNvSpPr/>
          <p:nvPr/>
        </p:nvSpPr>
        <p:spPr>
          <a:xfrm>
            <a:off x="5362650" y="2392575"/>
            <a:ext cx="2307600" cy="1786800"/>
          </a:xfrm>
          <a:prstGeom prst="ellipse">
            <a:avLst/>
          </a:prstGeom>
          <a:solidFill>
            <a:schemeClr val="lt2"/>
          </a:solid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CharacterCounter</a:t>
            </a:r>
            <a:endParaRPr b="0" i="0" sz="1400" u="none" cap="none" strike="noStrike">
              <a:solidFill>
                <a:srgbClr val="000000"/>
              </a:solidFill>
              <a:latin typeface="Arial"/>
              <a:ea typeface="Arial"/>
              <a:cs typeface="Arial"/>
              <a:sym typeface="Arial"/>
            </a:endParaRPr>
          </a:p>
        </p:txBody>
      </p:sp>
      <p:sp>
        <p:nvSpPr>
          <p:cNvPr id="503" name="Google Shape;503;ge689ef62ee_0_105"/>
          <p:cNvSpPr/>
          <p:nvPr/>
        </p:nvSpPr>
        <p:spPr>
          <a:xfrm>
            <a:off x="3465325" y="4870400"/>
            <a:ext cx="2307600" cy="1598400"/>
          </a:xfrm>
          <a:prstGeom prst="ellipse">
            <a:avLst/>
          </a:prstGeom>
          <a:solidFill>
            <a:schemeClr val="lt2"/>
          </a:solid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TextInput</a:t>
            </a:r>
            <a:endParaRPr b="0" i="0" sz="1400" u="none" cap="none" strike="noStrike">
              <a:solidFill>
                <a:srgbClr val="000000"/>
              </a:solidFill>
              <a:latin typeface="Arial"/>
              <a:ea typeface="Arial"/>
              <a:cs typeface="Arial"/>
              <a:sym typeface="Arial"/>
            </a:endParaRPr>
          </a:p>
        </p:txBody>
      </p:sp>
      <p:sp>
        <p:nvSpPr>
          <p:cNvPr id="504" name="Google Shape;504;ge689ef62ee_0_105"/>
          <p:cNvSpPr/>
          <p:nvPr/>
        </p:nvSpPr>
        <p:spPr>
          <a:xfrm>
            <a:off x="7111250" y="4870400"/>
            <a:ext cx="2208900" cy="1598400"/>
          </a:xfrm>
          <a:prstGeom prst="ellipse">
            <a:avLst/>
          </a:prstGeom>
          <a:solidFill>
            <a:schemeClr val="lt2"/>
          </a:solid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CharacterCount</a:t>
            </a:r>
            <a:endParaRPr b="1" i="0" sz="1400" u="none" cap="none" strike="noStrike">
              <a:solidFill>
                <a:srgbClr val="000000"/>
              </a:solidFill>
              <a:latin typeface="Arial"/>
              <a:ea typeface="Arial"/>
              <a:cs typeface="Arial"/>
              <a:sym typeface="Arial"/>
            </a:endParaRPr>
          </a:p>
        </p:txBody>
      </p:sp>
      <p:sp>
        <p:nvSpPr>
          <p:cNvPr id="505" name="Google Shape;505;ge689ef62ee_0_105"/>
          <p:cNvSpPr/>
          <p:nvPr/>
        </p:nvSpPr>
        <p:spPr>
          <a:xfrm>
            <a:off x="6213450" y="1817625"/>
            <a:ext cx="489900" cy="4683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ge689ef62ee_0_105"/>
          <p:cNvSpPr/>
          <p:nvPr/>
        </p:nvSpPr>
        <p:spPr>
          <a:xfrm rot="2700000">
            <a:off x="4872701" y="4290769"/>
            <a:ext cx="490025" cy="468388"/>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ge689ef62ee_0_105"/>
          <p:cNvSpPr/>
          <p:nvPr/>
        </p:nvSpPr>
        <p:spPr>
          <a:xfrm rot="-2944289">
            <a:off x="7433583" y="4290818"/>
            <a:ext cx="489989" cy="468316"/>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ge689ef62ee_0_105"/>
          <p:cNvSpPr/>
          <p:nvPr/>
        </p:nvSpPr>
        <p:spPr>
          <a:xfrm>
            <a:off x="2294600" y="5169275"/>
            <a:ext cx="928200" cy="399600"/>
          </a:xfrm>
          <a:prstGeom prst="wedgeRoundRectCallout">
            <a:avLst>
              <a:gd fmla="val -20833" name="adj1"/>
              <a:gd fmla="val 62500" name="adj2"/>
              <a:gd fmla="val 0" name="adj3"/>
            </a:avLst>
          </a:prstGeom>
          <a:solidFill>
            <a:srgbClr val="FF9900"/>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State</a:t>
            </a:r>
            <a:endParaRPr b="1" i="0" sz="2000" u="none" cap="none" strike="noStrike">
              <a:solidFill>
                <a:srgbClr val="000000"/>
              </a:solidFill>
              <a:latin typeface="Arial"/>
              <a:ea typeface="Arial"/>
              <a:cs typeface="Arial"/>
              <a:sym typeface="Arial"/>
            </a:endParaRPr>
          </a:p>
        </p:txBody>
      </p:sp>
      <p:sp>
        <p:nvSpPr>
          <p:cNvPr id="509" name="Google Shape;509;ge689ef62ee_0_105"/>
          <p:cNvSpPr txBox="1"/>
          <p:nvPr/>
        </p:nvSpPr>
        <p:spPr>
          <a:xfrm>
            <a:off x="1371600" y="5672025"/>
            <a:ext cx="1967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input text</a:t>
            </a:r>
            <a:endParaRPr b="0" i="0" sz="2800" u="none" cap="none" strike="noStrike">
              <a:solidFill>
                <a:srgbClr val="000000"/>
              </a:solidFill>
              <a:latin typeface="Arial"/>
              <a:ea typeface="Arial"/>
              <a:cs typeface="Arial"/>
              <a:sym typeface="Arial"/>
            </a:endParaRPr>
          </a:p>
        </p:txBody>
      </p:sp>
      <p:sp>
        <p:nvSpPr>
          <p:cNvPr id="510" name="Google Shape;510;ge689ef62ee_0_105"/>
          <p:cNvSpPr txBox="1"/>
          <p:nvPr/>
        </p:nvSpPr>
        <p:spPr>
          <a:xfrm>
            <a:off x="9503500" y="5178600"/>
            <a:ext cx="24852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This count relies on input text</a:t>
            </a:r>
            <a:endParaRPr b="0" i="0" sz="2800" u="none" cap="none" strike="noStrike">
              <a:solidFill>
                <a:srgbClr val="000000"/>
              </a:solidFill>
              <a:latin typeface="Arial"/>
              <a:ea typeface="Arial"/>
              <a:cs typeface="Arial"/>
              <a:sym typeface="Arial"/>
            </a:endParaRPr>
          </a:p>
        </p:txBody>
      </p:sp>
      <p:sp>
        <p:nvSpPr>
          <p:cNvPr id="511" name="Google Shape;511;ge689ef62ee_0_105"/>
          <p:cNvSpPr/>
          <p:nvPr/>
        </p:nvSpPr>
        <p:spPr>
          <a:xfrm>
            <a:off x="8404925" y="709000"/>
            <a:ext cx="3506400" cy="157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How can we get the state data from TextInput to CharacterCount?</a:t>
            </a:r>
            <a:endParaRPr b="0" i="0" sz="1700" u="none" cap="none" strike="noStrike">
              <a:solidFill>
                <a:srgbClr val="000000"/>
              </a:solidFill>
              <a:latin typeface="Arial"/>
              <a:ea typeface="Arial"/>
              <a:cs typeface="Arial"/>
              <a:sym typeface="Arial"/>
            </a:endParaRPr>
          </a:p>
        </p:txBody>
      </p:sp>
      <p:sp>
        <p:nvSpPr>
          <p:cNvPr id="512" name="Google Shape;512;ge689ef62ee_0_105"/>
          <p:cNvSpPr/>
          <p:nvPr/>
        </p:nvSpPr>
        <p:spPr>
          <a:xfrm>
            <a:off x="3222800" y="4447375"/>
            <a:ext cx="6280800" cy="2358900"/>
          </a:xfrm>
          <a:prstGeom prst="ellipse">
            <a:avLst/>
          </a:prstGeom>
          <a:noFill/>
          <a:ln cap="flat" cmpd="sng" w="9525">
            <a:solidFill>
              <a:srgbClr val="1C1E2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e689ef62ee_0_119"/>
          <p:cNvSpPr/>
          <p:nvPr/>
        </p:nvSpPr>
        <p:spPr>
          <a:xfrm>
            <a:off x="5575350" y="112575"/>
            <a:ext cx="1766100" cy="1598400"/>
          </a:xfrm>
          <a:prstGeom prst="ellipse">
            <a:avLst/>
          </a:prstGeom>
          <a:solidFill>
            <a:schemeClr val="lt2"/>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App</a:t>
            </a:r>
            <a:endParaRPr b="0" i="0" sz="2400" u="none" cap="none" strike="noStrike">
              <a:solidFill>
                <a:srgbClr val="000000"/>
              </a:solidFill>
              <a:latin typeface="Arial"/>
              <a:ea typeface="Arial"/>
              <a:cs typeface="Arial"/>
              <a:sym typeface="Arial"/>
            </a:endParaRPr>
          </a:p>
        </p:txBody>
      </p:sp>
      <p:sp>
        <p:nvSpPr>
          <p:cNvPr id="519" name="Google Shape;519;ge689ef62ee_0_119"/>
          <p:cNvSpPr/>
          <p:nvPr/>
        </p:nvSpPr>
        <p:spPr>
          <a:xfrm>
            <a:off x="5362650" y="2392575"/>
            <a:ext cx="2307600" cy="1786800"/>
          </a:xfrm>
          <a:prstGeom prst="ellipse">
            <a:avLst/>
          </a:prstGeom>
          <a:solidFill>
            <a:schemeClr val="lt2"/>
          </a:solid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CharacterCounter</a:t>
            </a:r>
            <a:endParaRPr b="0" i="0" sz="1400" u="none" cap="none" strike="noStrike">
              <a:solidFill>
                <a:srgbClr val="000000"/>
              </a:solidFill>
              <a:latin typeface="Arial"/>
              <a:ea typeface="Arial"/>
              <a:cs typeface="Arial"/>
              <a:sym typeface="Arial"/>
            </a:endParaRPr>
          </a:p>
        </p:txBody>
      </p:sp>
      <p:sp>
        <p:nvSpPr>
          <p:cNvPr id="520" name="Google Shape;520;ge689ef62ee_0_119"/>
          <p:cNvSpPr/>
          <p:nvPr/>
        </p:nvSpPr>
        <p:spPr>
          <a:xfrm>
            <a:off x="3465325" y="4870400"/>
            <a:ext cx="2307600" cy="1598400"/>
          </a:xfrm>
          <a:prstGeom prst="ellipse">
            <a:avLst/>
          </a:prstGeom>
          <a:solidFill>
            <a:schemeClr val="lt2"/>
          </a:solid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TextInput</a:t>
            </a:r>
            <a:endParaRPr b="0" i="0" sz="1400" u="none" cap="none" strike="noStrike">
              <a:solidFill>
                <a:srgbClr val="000000"/>
              </a:solidFill>
              <a:latin typeface="Arial"/>
              <a:ea typeface="Arial"/>
              <a:cs typeface="Arial"/>
              <a:sym typeface="Arial"/>
            </a:endParaRPr>
          </a:p>
        </p:txBody>
      </p:sp>
      <p:sp>
        <p:nvSpPr>
          <p:cNvPr id="521" name="Google Shape;521;ge689ef62ee_0_119"/>
          <p:cNvSpPr/>
          <p:nvPr/>
        </p:nvSpPr>
        <p:spPr>
          <a:xfrm>
            <a:off x="7111250" y="4870400"/>
            <a:ext cx="2208900" cy="1598400"/>
          </a:xfrm>
          <a:prstGeom prst="ellipse">
            <a:avLst/>
          </a:prstGeom>
          <a:solidFill>
            <a:schemeClr val="lt2"/>
          </a:solid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CharacterCount</a:t>
            </a:r>
            <a:endParaRPr b="1" i="0" sz="1400" u="none" cap="none" strike="noStrike">
              <a:solidFill>
                <a:srgbClr val="000000"/>
              </a:solidFill>
              <a:latin typeface="Arial"/>
              <a:ea typeface="Arial"/>
              <a:cs typeface="Arial"/>
              <a:sym typeface="Arial"/>
            </a:endParaRPr>
          </a:p>
        </p:txBody>
      </p:sp>
      <p:sp>
        <p:nvSpPr>
          <p:cNvPr id="522" name="Google Shape;522;ge689ef62ee_0_119"/>
          <p:cNvSpPr/>
          <p:nvPr/>
        </p:nvSpPr>
        <p:spPr>
          <a:xfrm>
            <a:off x="6213450" y="1817625"/>
            <a:ext cx="489900" cy="4683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ge689ef62ee_0_119"/>
          <p:cNvSpPr/>
          <p:nvPr/>
        </p:nvSpPr>
        <p:spPr>
          <a:xfrm rot="2700000">
            <a:off x="4872701" y="4290769"/>
            <a:ext cx="490025" cy="468388"/>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ge689ef62ee_0_119"/>
          <p:cNvSpPr/>
          <p:nvPr/>
        </p:nvSpPr>
        <p:spPr>
          <a:xfrm rot="-2944289">
            <a:off x="7433583" y="4290818"/>
            <a:ext cx="489989" cy="468316"/>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ge689ef62ee_0_119"/>
          <p:cNvSpPr txBox="1"/>
          <p:nvPr/>
        </p:nvSpPr>
        <p:spPr>
          <a:xfrm>
            <a:off x="9503500" y="5559600"/>
            <a:ext cx="2485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526" name="Google Shape;526;ge689ef62ee_0_119"/>
          <p:cNvSpPr/>
          <p:nvPr/>
        </p:nvSpPr>
        <p:spPr>
          <a:xfrm>
            <a:off x="1147300" y="232050"/>
            <a:ext cx="3029400" cy="13407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US" sz="2300" u="none" cap="none" strike="noStrike">
                <a:solidFill>
                  <a:srgbClr val="FF0000"/>
                </a:solidFill>
                <a:latin typeface="Arial"/>
                <a:ea typeface="Arial"/>
                <a:cs typeface="Arial"/>
                <a:sym typeface="Arial"/>
              </a:rPr>
              <a:t>Solution without Recoil</a:t>
            </a:r>
            <a:endParaRPr b="1" i="0" sz="2300" u="none" cap="none" strike="noStrike">
              <a:solidFill>
                <a:srgbClr val="FF0000"/>
              </a:solidFill>
              <a:latin typeface="Arial"/>
              <a:ea typeface="Arial"/>
              <a:cs typeface="Arial"/>
              <a:sym typeface="Arial"/>
            </a:endParaRPr>
          </a:p>
        </p:txBody>
      </p:sp>
      <p:sp>
        <p:nvSpPr>
          <p:cNvPr id="527" name="Google Shape;527;ge689ef62ee_0_119"/>
          <p:cNvSpPr txBox="1"/>
          <p:nvPr/>
        </p:nvSpPr>
        <p:spPr>
          <a:xfrm>
            <a:off x="1224650" y="1753175"/>
            <a:ext cx="2835900" cy="106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Lift the state up in App and pass it as props to the other components</a:t>
            </a:r>
            <a:endParaRPr b="0" i="0" sz="1900" u="none" cap="none" strike="noStrike">
              <a:solidFill>
                <a:srgbClr val="000000"/>
              </a:solidFill>
              <a:latin typeface="Arial"/>
              <a:ea typeface="Arial"/>
              <a:cs typeface="Arial"/>
              <a:sym typeface="Arial"/>
            </a:endParaRPr>
          </a:p>
        </p:txBody>
      </p:sp>
      <p:sp>
        <p:nvSpPr>
          <p:cNvPr id="528" name="Google Shape;528;ge689ef62ee_0_119"/>
          <p:cNvSpPr txBox="1"/>
          <p:nvPr/>
        </p:nvSpPr>
        <p:spPr>
          <a:xfrm>
            <a:off x="1264550" y="3091388"/>
            <a:ext cx="2835900" cy="223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Cons: </a:t>
            </a:r>
            <a:endParaRPr b="0" i="0" sz="1900" u="none" cap="none" strike="noStrike">
              <a:solidFill>
                <a:srgbClr val="000000"/>
              </a:solidFill>
              <a:latin typeface="Arial"/>
              <a:ea typeface="Arial"/>
              <a:cs typeface="Arial"/>
              <a:sym typeface="Arial"/>
            </a:endParaRPr>
          </a:p>
          <a:p>
            <a:pPr indent="-349250" lvl="0" marL="457200" marR="0" rtl="0" algn="l">
              <a:lnSpc>
                <a:spcPct val="100000"/>
              </a:lnSpc>
              <a:spcBef>
                <a:spcPts val="0"/>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This solution does</a:t>
            </a:r>
            <a:endParaRPr b="0" i="0" sz="19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not scale</a:t>
            </a:r>
            <a:endParaRPr b="0" i="0" sz="1900" u="none" cap="none" strike="noStrike">
              <a:solidFill>
                <a:srgbClr val="000000"/>
              </a:solidFill>
              <a:latin typeface="Arial"/>
              <a:ea typeface="Arial"/>
              <a:cs typeface="Arial"/>
              <a:sym typeface="Arial"/>
            </a:endParaRPr>
          </a:p>
          <a:p>
            <a:pPr indent="-349250" lvl="0" marL="457200" marR="0" rtl="0" algn="l">
              <a:lnSpc>
                <a:spcPct val="100000"/>
              </a:lnSpc>
              <a:spcBef>
                <a:spcPts val="0"/>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Code is not maintainable</a:t>
            </a:r>
            <a:endParaRPr b="0" i="0" sz="1900" u="none" cap="none" strike="noStrike">
              <a:solidFill>
                <a:srgbClr val="000000"/>
              </a:solidFill>
              <a:latin typeface="Arial"/>
              <a:ea typeface="Arial"/>
              <a:cs typeface="Arial"/>
              <a:sym typeface="Arial"/>
            </a:endParaRPr>
          </a:p>
          <a:p>
            <a:pPr indent="-349250" lvl="0" marL="457200" marR="0" rtl="0" algn="l">
              <a:lnSpc>
                <a:spcPct val="100000"/>
              </a:lnSpc>
              <a:spcBef>
                <a:spcPts val="0"/>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Problems of semantics</a:t>
            </a:r>
            <a:endParaRPr b="0" i="0" sz="1900" u="none" cap="none" strike="noStrike">
              <a:solidFill>
                <a:srgbClr val="000000"/>
              </a:solidFill>
              <a:latin typeface="Arial"/>
              <a:ea typeface="Arial"/>
              <a:cs typeface="Arial"/>
              <a:sym typeface="Arial"/>
            </a:endParaRPr>
          </a:p>
        </p:txBody>
      </p:sp>
      <p:sp>
        <p:nvSpPr>
          <p:cNvPr id="529" name="Google Shape;529;ge689ef62ee_0_119"/>
          <p:cNvSpPr txBox="1"/>
          <p:nvPr/>
        </p:nvSpPr>
        <p:spPr>
          <a:xfrm>
            <a:off x="7536400" y="530150"/>
            <a:ext cx="1967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FF0000"/>
                </a:solidFill>
                <a:latin typeface="Arial"/>
                <a:ea typeface="Arial"/>
                <a:cs typeface="Arial"/>
                <a:sym typeface="Arial"/>
              </a:rPr>
              <a:t>input text</a:t>
            </a:r>
            <a:endParaRPr b="0" i="0" sz="2800" u="none" cap="none" strike="noStrike">
              <a:solidFill>
                <a:srgbClr val="FF0000"/>
              </a:solidFill>
              <a:latin typeface="Arial"/>
              <a:ea typeface="Arial"/>
              <a:cs typeface="Arial"/>
              <a:sym typeface="Arial"/>
            </a:endParaRPr>
          </a:p>
        </p:txBody>
      </p:sp>
      <p:sp>
        <p:nvSpPr>
          <p:cNvPr id="530" name="Google Shape;530;ge689ef62ee_0_119"/>
          <p:cNvSpPr/>
          <p:nvPr/>
        </p:nvSpPr>
        <p:spPr>
          <a:xfrm>
            <a:off x="7592800" y="232050"/>
            <a:ext cx="928200" cy="399600"/>
          </a:xfrm>
          <a:prstGeom prst="wedgeRoundRectCallout">
            <a:avLst>
              <a:gd fmla="val -20833" name="adj1"/>
              <a:gd fmla="val 62500" name="adj2"/>
              <a:gd fmla="val 0" name="adj3"/>
            </a:avLst>
          </a:prstGeom>
          <a:solidFill>
            <a:srgbClr val="FF9900"/>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State</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ge689ef62ee_0_154"/>
          <p:cNvSpPr/>
          <p:nvPr/>
        </p:nvSpPr>
        <p:spPr>
          <a:xfrm>
            <a:off x="5575350" y="112575"/>
            <a:ext cx="1766100" cy="1598400"/>
          </a:xfrm>
          <a:prstGeom prst="ellipse">
            <a:avLst/>
          </a:prstGeom>
          <a:solidFill>
            <a:schemeClr val="lt2"/>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App</a:t>
            </a:r>
            <a:endParaRPr b="0" i="0" sz="2400" u="none" cap="none" strike="noStrike">
              <a:solidFill>
                <a:srgbClr val="000000"/>
              </a:solidFill>
              <a:latin typeface="Arial"/>
              <a:ea typeface="Arial"/>
              <a:cs typeface="Arial"/>
              <a:sym typeface="Arial"/>
            </a:endParaRPr>
          </a:p>
        </p:txBody>
      </p:sp>
      <p:sp>
        <p:nvSpPr>
          <p:cNvPr id="537" name="Google Shape;537;ge689ef62ee_0_154"/>
          <p:cNvSpPr/>
          <p:nvPr/>
        </p:nvSpPr>
        <p:spPr>
          <a:xfrm>
            <a:off x="5362650" y="2392575"/>
            <a:ext cx="2307600" cy="1786800"/>
          </a:xfrm>
          <a:prstGeom prst="ellipse">
            <a:avLst/>
          </a:prstGeom>
          <a:solidFill>
            <a:schemeClr val="lt2"/>
          </a:solid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CharacterCounter</a:t>
            </a:r>
            <a:endParaRPr b="0" i="0" sz="1400" u="none" cap="none" strike="noStrike">
              <a:solidFill>
                <a:srgbClr val="000000"/>
              </a:solidFill>
              <a:latin typeface="Arial"/>
              <a:ea typeface="Arial"/>
              <a:cs typeface="Arial"/>
              <a:sym typeface="Arial"/>
            </a:endParaRPr>
          </a:p>
        </p:txBody>
      </p:sp>
      <p:sp>
        <p:nvSpPr>
          <p:cNvPr id="538" name="Google Shape;538;ge689ef62ee_0_154"/>
          <p:cNvSpPr/>
          <p:nvPr/>
        </p:nvSpPr>
        <p:spPr>
          <a:xfrm>
            <a:off x="3465325" y="4870400"/>
            <a:ext cx="2307600" cy="1598400"/>
          </a:xfrm>
          <a:prstGeom prst="ellipse">
            <a:avLst/>
          </a:prstGeom>
          <a:solidFill>
            <a:schemeClr val="lt2"/>
          </a:solid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TextInput</a:t>
            </a:r>
            <a:endParaRPr b="0" i="0" sz="1400" u="none" cap="none" strike="noStrike">
              <a:solidFill>
                <a:srgbClr val="000000"/>
              </a:solidFill>
              <a:latin typeface="Arial"/>
              <a:ea typeface="Arial"/>
              <a:cs typeface="Arial"/>
              <a:sym typeface="Arial"/>
            </a:endParaRPr>
          </a:p>
        </p:txBody>
      </p:sp>
      <p:sp>
        <p:nvSpPr>
          <p:cNvPr id="539" name="Google Shape;539;ge689ef62ee_0_154"/>
          <p:cNvSpPr/>
          <p:nvPr/>
        </p:nvSpPr>
        <p:spPr>
          <a:xfrm>
            <a:off x="7111250" y="4870400"/>
            <a:ext cx="2208900" cy="1598400"/>
          </a:xfrm>
          <a:prstGeom prst="ellipse">
            <a:avLst/>
          </a:prstGeom>
          <a:solidFill>
            <a:schemeClr val="lt2"/>
          </a:solid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CharacterCount</a:t>
            </a:r>
            <a:endParaRPr b="1" i="0" sz="1400" u="none" cap="none" strike="noStrike">
              <a:solidFill>
                <a:srgbClr val="000000"/>
              </a:solidFill>
              <a:latin typeface="Arial"/>
              <a:ea typeface="Arial"/>
              <a:cs typeface="Arial"/>
              <a:sym typeface="Arial"/>
            </a:endParaRPr>
          </a:p>
        </p:txBody>
      </p:sp>
      <p:sp>
        <p:nvSpPr>
          <p:cNvPr id="540" name="Google Shape;540;ge689ef62ee_0_154"/>
          <p:cNvSpPr/>
          <p:nvPr/>
        </p:nvSpPr>
        <p:spPr>
          <a:xfrm>
            <a:off x="6213450" y="1817625"/>
            <a:ext cx="489900" cy="4683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ge689ef62ee_0_154"/>
          <p:cNvSpPr/>
          <p:nvPr/>
        </p:nvSpPr>
        <p:spPr>
          <a:xfrm rot="2700000">
            <a:off x="4872701" y="4290769"/>
            <a:ext cx="490025" cy="468388"/>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ge689ef62ee_0_154"/>
          <p:cNvSpPr/>
          <p:nvPr/>
        </p:nvSpPr>
        <p:spPr>
          <a:xfrm rot="-2944289">
            <a:off x="7433583" y="4290818"/>
            <a:ext cx="489989" cy="468316"/>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ge689ef62ee_0_154"/>
          <p:cNvSpPr txBox="1"/>
          <p:nvPr/>
        </p:nvSpPr>
        <p:spPr>
          <a:xfrm>
            <a:off x="9503500" y="5559600"/>
            <a:ext cx="2485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544" name="Google Shape;544;ge689ef62ee_0_154"/>
          <p:cNvSpPr/>
          <p:nvPr/>
        </p:nvSpPr>
        <p:spPr>
          <a:xfrm>
            <a:off x="1147300" y="232050"/>
            <a:ext cx="3029400" cy="1340700"/>
          </a:xfrm>
          <a:prstGeom prst="ellipse">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US" sz="2300" u="none" cap="none" strike="noStrike">
                <a:solidFill>
                  <a:srgbClr val="38761D"/>
                </a:solidFill>
                <a:latin typeface="Arial"/>
                <a:ea typeface="Arial"/>
                <a:cs typeface="Arial"/>
                <a:sym typeface="Arial"/>
              </a:rPr>
              <a:t>Solution with Recoil</a:t>
            </a:r>
            <a:endParaRPr b="1" i="0" sz="2300" u="none" cap="none" strike="noStrike">
              <a:solidFill>
                <a:srgbClr val="38761D"/>
              </a:solidFill>
              <a:latin typeface="Arial"/>
              <a:ea typeface="Arial"/>
              <a:cs typeface="Arial"/>
              <a:sym typeface="Arial"/>
            </a:endParaRPr>
          </a:p>
        </p:txBody>
      </p:sp>
      <p:sp>
        <p:nvSpPr>
          <p:cNvPr id="545" name="Google Shape;545;ge689ef62ee_0_154"/>
          <p:cNvSpPr/>
          <p:nvPr/>
        </p:nvSpPr>
        <p:spPr>
          <a:xfrm>
            <a:off x="9204175" y="1276200"/>
            <a:ext cx="2591100" cy="1209600"/>
          </a:xfrm>
          <a:prstGeom prst="wedgeRoundRectCallout">
            <a:avLst>
              <a:gd fmla="val -20833" name="adj1"/>
              <a:gd fmla="val 62500" name="adj2"/>
              <a:gd fmla="val 0" name="adj3"/>
            </a:avLst>
          </a:prstGeom>
          <a:solidFill>
            <a:srgbClr val="BF9000"/>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Recoil</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input text</a:t>
            </a:r>
            <a:endParaRPr b="1" i="0" sz="2000" u="none" cap="none" strike="noStrike">
              <a:solidFill>
                <a:srgbClr val="000000"/>
              </a:solidFill>
              <a:latin typeface="Arial"/>
              <a:ea typeface="Arial"/>
              <a:cs typeface="Arial"/>
              <a:sym typeface="Arial"/>
            </a:endParaRPr>
          </a:p>
        </p:txBody>
      </p:sp>
      <p:cxnSp>
        <p:nvCxnSpPr>
          <p:cNvPr id="546" name="Google Shape;546;ge689ef62ee_0_154"/>
          <p:cNvCxnSpPr/>
          <p:nvPr/>
        </p:nvCxnSpPr>
        <p:spPr>
          <a:xfrm flipH="1" rot="10800000">
            <a:off x="9036575" y="3016425"/>
            <a:ext cx="837900" cy="1817700"/>
          </a:xfrm>
          <a:prstGeom prst="straightConnector1">
            <a:avLst/>
          </a:prstGeom>
          <a:noFill/>
          <a:ln cap="flat" cmpd="sng" w="38100">
            <a:solidFill>
              <a:srgbClr val="BF9000"/>
            </a:solidFill>
            <a:prstDash val="solid"/>
            <a:round/>
            <a:headEnd len="sm" w="sm" type="none"/>
            <a:tailEnd len="med" w="med" type="triangle"/>
          </a:ln>
        </p:spPr>
      </p:cxnSp>
      <p:cxnSp>
        <p:nvCxnSpPr>
          <p:cNvPr id="547" name="Google Shape;547;ge689ef62ee_0_154"/>
          <p:cNvCxnSpPr/>
          <p:nvPr/>
        </p:nvCxnSpPr>
        <p:spPr>
          <a:xfrm flipH="1" rot="10800000">
            <a:off x="5749375" y="2823075"/>
            <a:ext cx="3545100" cy="2217300"/>
          </a:xfrm>
          <a:prstGeom prst="straightConnector1">
            <a:avLst/>
          </a:prstGeom>
          <a:noFill/>
          <a:ln cap="flat" cmpd="sng" w="38100">
            <a:solidFill>
              <a:srgbClr val="BF9000"/>
            </a:solidFill>
            <a:prstDash val="solid"/>
            <a:round/>
            <a:headEnd len="sm" w="sm" type="none"/>
            <a:tailEnd len="med" w="med" type="triangle"/>
          </a:ln>
        </p:spPr>
      </p:cxnSp>
      <p:sp>
        <p:nvSpPr>
          <p:cNvPr id="548" name="Google Shape;548;ge689ef62ee_0_154"/>
          <p:cNvSpPr txBox="1"/>
          <p:nvPr/>
        </p:nvSpPr>
        <p:spPr>
          <a:xfrm>
            <a:off x="1031275" y="1985200"/>
            <a:ext cx="31842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1" lang="en-US" sz="1900" u="none" cap="none" strike="noStrike">
                <a:solidFill>
                  <a:srgbClr val="000000"/>
                </a:solidFill>
                <a:latin typeface="Arial"/>
                <a:ea typeface="Arial"/>
                <a:cs typeface="Arial"/>
                <a:sym typeface="Arial"/>
              </a:rPr>
              <a:t>(Simplified)</a:t>
            </a:r>
            <a:endParaRPr b="0" i="1" sz="19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e66393f428_0_24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a:buNone/>
            </a:pPr>
            <a:r>
              <a:rPr lang="en-US"/>
              <a:t>Organisation of the session</a:t>
            </a:r>
            <a:endParaRPr/>
          </a:p>
        </p:txBody>
      </p:sp>
      <p:sp>
        <p:nvSpPr>
          <p:cNvPr id="221" name="Google Shape;221;ge66393f428_0_247"/>
          <p:cNvSpPr txBox="1"/>
          <p:nvPr>
            <p:ph idx="1" type="body"/>
          </p:nvPr>
        </p:nvSpPr>
        <p:spPr>
          <a:xfrm>
            <a:off x="1295400" y="1774850"/>
            <a:ext cx="9601200" cy="42825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0"/>
              </a:spcBef>
              <a:spcAft>
                <a:spcPts val="0"/>
              </a:spcAft>
              <a:buClr>
                <a:srgbClr val="24292E"/>
              </a:buClr>
              <a:buSzPts val="2100"/>
              <a:buChar char="■"/>
            </a:pPr>
            <a:r>
              <a:rPr lang="en-US" sz="2100">
                <a:solidFill>
                  <a:srgbClr val="24292E"/>
                </a:solidFill>
              </a:rPr>
              <a:t>Slides</a:t>
            </a:r>
            <a:endParaRPr sz="2100">
              <a:solidFill>
                <a:srgbClr val="24292E"/>
              </a:solidFill>
            </a:endParaRPr>
          </a:p>
          <a:p>
            <a:pPr indent="-361950" lvl="0" marL="457200" rtl="0" algn="l">
              <a:lnSpc>
                <a:spcPct val="115000"/>
              </a:lnSpc>
              <a:spcBef>
                <a:spcPts val="0"/>
              </a:spcBef>
              <a:spcAft>
                <a:spcPts val="0"/>
              </a:spcAft>
              <a:buClr>
                <a:srgbClr val="24292E"/>
              </a:buClr>
              <a:buSzPts val="2100"/>
              <a:buChar char="■"/>
            </a:pPr>
            <a:r>
              <a:rPr lang="en-US" sz="2100">
                <a:solidFill>
                  <a:srgbClr val="24292E"/>
                </a:solidFill>
              </a:rPr>
              <a:t>1 demo of props and state</a:t>
            </a:r>
            <a:endParaRPr sz="2100">
              <a:solidFill>
                <a:srgbClr val="24292E"/>
              </a:solidFill>
            </a:endParaRPr>
          </a:p>
          <a:p>
            <a:pPr indent="-361950" lvl="1" marL="914400" rtl="0" algn="l">
              <a:lnSpc>
                <a:spcPct val="115000"/>
              </a:lnSpc>
              <a:spcBef>
                <a:spcPts val="0"/>
              </a:spcBef>
              <a:spcAft>
                <a:spcPts val="0"/>
              </a:spcAft>
              <a:buClr>
                <a:srgbClr val="24292E"/>
              </a:buClr>
              <a:buSzPts val="2100"/>
              <a:buChar char="–"/>
            </a:pPr>
            <a:r>
              <a:rPr lang="en-US" sz="2100" u="sng">
                <a:solidFill>
                  <a:schemeClr val="hlink"/>
                </a:solidFill>
                <a:hlinkClick r:id="rId3"/>
              </a:rPr>
              <a:t>https://github.com/tnt-summer-academy/Samples/tree/main/Week_5/house-app</a:t>
            </a:r>
            <a:r>
              <a:rPr lang="en-US" sz="2100">
                <a:solidFill>
                  <a:srgbClr val="24292E"/>
                </a:solidFill>
              </a:rPr>
              <a:t> </a:t>
            </a:r>
            <a:endParaRPr sz="2100">
              <a:solidFill>
                <a:srgbClr val="24292E"/>
              </a:solidFill>
            </a:endParaRPr>
          </a:p>
          <a:p>
            <a:pPr indent="-361950" lvl="0" marL="457200" rtl="0" algn="l">
              <a:lnSpc>
                <a:spcPct val="115000"/>
              </a:lnSpc>
              <a:spcBef>
                <a:spcPts val="0"/>
              </a:spcBef>
              <a:spcAft>
                <a:spcPts val="0"/>
              </a:spcAft>
              <a:buClr>
                <a:srgbClr val="24292E"/>
              </a:buClr>
              <a:buSzPts val="2100"/>
              <a:buChar char="■"/>
            </a:pPr>
            <a:r>
              <a:rPr lang="en-US" sz="2100">
                <a:solidFill>
                  <a:srgbClr val="24292E"/>
                </a:solidFill>
              </a:rPr>
              <a:t>2 demos with Recoil</a:t>
            </a:r>
            <a:endParaRPr sz="2100">
              <a:solidFill>
                <a:srgbClr val="24292E"/>
              </a:solidFill>
            </a:endParaRPr>
          </a:p>
          <a:p>
            <a:pPr indent="-361950" lvl="1" marL="914400" rtl="0" algn="l">
              <a:lnSpc>
                <a:spcPct val="115000"/>
              </a:lnSpc>
              <a:spcBef>
                <a:spcPts val="0"/>
              </a:spcBef>
              <a:spcAft>
                <a:spcPts val="0"/>
              </a:spcAft>
              <a:buClr>
                <a:srgbClr val="24292E"/>
              </a:buClr>
              <a:buSzPts val="2100"/>
              <a:buChar char="–"/>
            </a:pPr>
            <a:r>
              <a:rPr lang="en-US" sz="2100">
                <a:solidFill>
                  <a:srgbClr val="24292E"/>
                </a:solidFill>
              </a:rPr>
              <a:t>Character counter</a:t>
            </a:r>
            <a:endParaRPr sz="2100">
              <a:solidFill>
                <a:srgbClr val="24292E"/>
              </a:solidFill>
            </a:endParaRPr>
          </a:p>
          <a:p>
            <a:pPr indent="-361950" lvl="1" marL="914400" rtl="0" algn="l">
              <a:lnSpc>
                <a:spcPct val="115000"/>
              </a:lnSpc>
              <a:spcBef>
                <a:spcPts val="0"/>
              </a:spcBef>
              <a:spcAft>
                <a:spcPts val="0"/>
              </a:spcAft>
              <a:buClr>
                <a:srgbClr val="24292E"/>
              </a:buClr>
              <a:buSzPts val="2100"/>
              <a:buChar char="–"/>
            </a:pPr>
            <a:r>
              <a:rPr lang="en-US" sz="2100">
                <a:solidFill>
                  <a:srgbClr val="24292E"/>
                </a:solidFill>
              </a:rPr>
              <a:t>Todolist</a:t>
            </a:r>
            <a:endParaRPr sz="2100">
              <a:solidFill>
                <a:srgbClr val="24292E"/>
              </a:solidFill>
            </a:endParaRPr>
          </a:p>
          <a:p>
            <a:pPr indent="-361950" lvl="1" marL="914400" rtl="0" algn="l">
              <a:lnSpc>
                <a:spcPct val="115000"/>
              </a:lnSpc>
              <a:spcBef>
                <a:spcPts val="0"/>
              </a:spcBef>
              <a:spcAft>
                <a:spcPts val="0"/>
              </a:spcAft>
              <a:buClr>
                <a:srgbClr val="24292E"/>
              </a:buClr>
              <a:buSzPts val="2100"/>
              <a:buChar char="–"/>
            </a:pPr>
            <a:r>
              <a:rPr lang="en-US" sz="2100" u="sng">
                <a:solidFill>
                  <a:schemeClr val="hlink"/>
                </a:solidFill>
                <a:hlinkClick r:id="rId4"/>
              </a:rPr>
              <a:t>https://github.com/tnt-summer-academy/Samples/tree/main/Stretch/recoil-todo-javascript</a:t>
            </a:r>
            <a:r>
              <a:rPr lang="en-US" sz="2100">
                <a:solidFill>
                  <a:srgbClr val="24292E"/>
                </a:solidFill>
              </a:rPr>
              <a:t> </a:t>
            </a:r>
            <a:endParaRPr sz="2100">
              <a:solidFill>
                <a:srgbClr val="24292E"/>
              </a:solidFill>
            </a:endParaRPr>
          </a:p>
          <a:p>
            <a:pPr indent="-361950" lvl="0" marL="457200" rtl="0" algn="l">
              <a:lnSpc>
                <a:spcPct val="115000"/>
              </a:lnSpc>
              <a:spcBef>
                <a:spcPts val="0"/>
              </a:spcBef>
              <a:spcAft>
                <a:spcPts val="0"/>
              </a:spcAft>
              <a:buClr>
                <a:srgbClr val="24292E"/>
              </a:buClr>
              <a:buSzPts val="2100"/>
              <a:buChar char="■"/>
            </a:pPr>
            <a:r>
              <a:rPr lang="en-US" sz="2100">
                <a:solidFill>
                  <a:srgbClr val="24292E"/>
                </a:solidFill>
              </a:rPr>
              <a:t>QA</a:t>
            </a:r>
            <a:endParaRPr sz="2100">
              <a:solidFill>
                <a:srgbClr val="24292E"/>
              </a:solidFill>
            </a:endParaRPr>
          </a:p>
          <a:p>
            <a:pPr indent="0" lvl="0" marL="140970" rtl="0" algn="l">
              <a:lnSpc>
                <a:spcPct val="94000"/>
              </a:lnSpc>
              <a:spcBef>
                <a:spcPts val="1200"/>
              </a:spcBef>
              <a:spcAft>
                <a:spcPts val="0"/>
              </a:spcAft>
              <a:buClr>
                <a:schemeClr val="dk2"/>
              </a:buClr>
              <a:buSzPts val="2400"/>
              <a:buNone/>
            </a:pPr>
            <a:r>
              <a:t/>
            </a:r>
            <a:endParaRPr sz="21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00FF"/>
        </a:solidFill>
      </p:bgPr>
    </p:bg>
    <p:spTree>
      <p:nvGrpSpPr>
        <p:cNvPr id="552" name="Shape 552"/>
        <p:cNvGrpSpPr/>
        <p:nvPr/>
      </p:nvGrpSpPr>
      <p:grpSpPr>
        <a:xfrm>
          <a:off x="0" y="0"/>
          <a:ext cx="0" cy="0"/>
          <a:chOff x="0" y="0"/>
          <a:chExt cx="0" cy="0"/>
        </a:xfrm>
      </p:grpSpPr>
      <p:sp>
        <p:nvSpPr>
          <p:cNvPr id="553" name="Google Shape;553;ge689ef62ee_0_815"/>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Arial"/>
              <a:buNone/>
            </a:pPr>
            <a:r>
              <a:rPr lang="en-US"/>
              <a:t>RECOIL IS A REACTISH SOLUTION</a:t>
            </a:r>
            <a:endParaRPr/>
          </a:p>
        </p:txBody>
      </p:sp>
      <p:sp>
        <p:nvSpPr>
          <p:cNvPr id="554" name="Google Shape;554;ge689ef62ee_0_815"/>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(not official)</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ge689ef62ee_0_617"/>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PART 2</a:t>
            </a:r>
            <a:endParaRPr/>
          </a:p>
          <a:p>
            <a:pPr indent="0" lvl="0" marL="0" rtl="0" algn="r">
              <a:lnSpc>
                <a:spcPct val="89000"/>
              </a:lnSpc>
              <a:spcBef>
                <a:spcPts val="0"/>
              </a:spcBef>
              <a:spcAft>
                <a:spcPts val="0"/>
              </a:spcAft>
              <a:buClr>
                <a:schemeClr val="lt2"/>
              </a:buClr>
              <a:buSzPts val="7200"/>
              <a:buFont typeface="Arial"/>
              <a:buNone/>
            </a:pPr>
            <a:r>
              <a:rPr lang="en-US"/>
              <a:t>RECOIL</a:t>
            </a:r>
            <a:endParaRPr/>
          </a:p>
        </p:txBody>
      </p:sp>
      <p:sp>
        <p:nvSpPr>
          <p:cNvPr id="560" name="Google Shape;560;ge689ef62ee_0_617"/>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e689ef62ee_0_622"/>
          <p:cNvSpPr txBox="1"/>
          <p:nvPr>
            <p:ph type="title"/>
          </p:nvPr>
        </p:nvSpPr>
        <p:spPr>
          <a:xfrm>
            <a:off x="1371600" y="762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a:buNone/>
            </a:pPr>
            <a:r>
              <a:rPr lang="en-US"/>
              <a:t>Recoil</a:t>
            </a:r>
            <a:endParaRPr/>
          </a:p>
        </p:txBody>
      </p:sp>
      <p:sp>
        <p:nvSpPr>
          <p:cNvPr id="566" name="Google Shape;566;ge689ef62ee_0_622"/>
          <p:cNvSpPr txBox="1"/>
          <p:nvPr>
            <p:ph idx="1" type="body"/>
          </p:nvPr>
        </p:nvSpPr>
        <p:spPr>
          <a:xfrm>
            <a:off x="1371600" y="1143000"/>
            <a:ext cx="9601200" cy="35814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en-US" sz="2400"/>
              <a:t>Recoil is a </a:t>
            </a:r>
            <a:r>
              <a:rPr b="1" lang="en-US" sz="2400"/>
              <a:t>state management library</a:t>
            </a:r>
            <a:r>
              <a:rPr lang="en-US" sz="2400"/>
              <a:t> for React. </a:t>
            </a:r>
            <a:endParaRPr sz="2400"/>
          </a:p>
          <a:p>
            <a:pPr indent="-381000" lvl="0" marL="457200" rtl="0" algn="l">
              <a:lnSpc>
                <a:spcPct val="115000"/>
              </a:lnSpc>
              <a:spcBef>
                <a:spcPts val="0"/>
              </a:spcBef>
              <a:spcAft>
                <a:spcPts val="0"/>
              </a:spcAft>
              <a:buSzPts val="2400"/>
              <a:buChar char="■"/>
            </a:pPr>
            <a:r>
              <a:rPr lang="en-US" sz="2400"/>
              <a:t>Recoil works with functions, not classes.</a:t>
            </a:r>
            <a:endParaRPr sz="2400"/>
          </a:p>
          <a:p>
            <a:pPr indent="-381000" lvl="0" marL="457200" rtl="0" algn="l">
              <a:lnSpc>
                <a:spcPct val="115000"/>
              </a:lnSpc>
              <a:spcBef>
                <a:spcPts val="0"/>
              </a:spcBef>
              <a:spcAft>
                <a:spcPts val="0"/>
              </a:spcAft>
              <a:buSzPts val="2400"/>
              <a:buChar char="■"/>
            </a:pPr>
            <a:r>
              <a:rPr lang="en-US" sz="2400">
                <a:solidFill>
                  <a:srgbClr val="1C1E21"/>
                </a:solidFill>
              </a:rPr>
              <a:t>Recoil defines a directed graph orthogonal to but also essential and attached to your React tree. </a:t>
            </a:r>
            <a:endParaRPr sz="2400">
              <a:solidFill>
                <a:srgbClr val="1C1E21"/>
              </a:solidFill>
            </a:endParaRPr>
          </a:p>
          <a:p>
            <a:pPr indent="-381000" lvl="1" marL="914400" rtl="0" algn="l">
              <a:lnSpc>
                <a:spcPct val="115000"/>
              </a:lnSpc>
              <a:spcBef>
                <a:spcPts val="0"/>
              </a:spcBef>
              <a:spcAft>
                <a:spcPts val="0"/>
              </a:spcAft>
              <a:buSzPts val="2400"/>
              <a:buChar char="–"/>
            </a:pPr>
            <a:r>
              <a:rPr lang="en-US" sz="2400">
                <a:solidFill>
                  <a:srgbClr val="1C1E21"/>
                </a:solidFill>
              </a:rPr>
              <a:t>State changes flow from the roots of this graph (which we call atoms) through pure functions (which we call selectors) and into components.</a:t>
            </a:r>
            <a:endParaRPr sz="2400">
              <a:solidFill>
                <a:srgbClr val="1C1E21"/>
              </a:solidFill>
            </a:endParaRPr>
          </a:p>
          <a:p>
            <a:pPr indent="-381000" lvl="0" marL="457200" rtl="0" algn="l">
              <a:lnSpc>
                <a:spcPct val="115000"/>
              </a:lnSpc>
              <a:spcBef>
                <a:spcPts val="0"/>
              </a:spcBef>
              <a:spcAft>
                <a:spcPts val="0"/>
              </a:spcAft>
              <a:buSzPts val="2400"/>
              <a:buChar char="■"/>
            </a:pPr>
            <a:r>
              <a:rPr lang="en-US" sz="2400"/>
              <a:t>Components that use Recoil state need </a:t>
            </a:r>
            <a:r>
              <a:rPr b="1" lang="en-US" sz="2400"/>
              <a:t>&lt;RecoilRoot&gt;</a:t>
            </a:r>
            <a:r>
              <a:rPr lang="en-US" sz="2400"/>
              <a:t> to appear somewhere in the parent tree. </a:t>
            </a:r>
            <a:endParaRPr sz="2400"/>
          </a:p>
          <a:p>
            <a:pPr indent="0" lvl="0" marL="0" rtl="0" algn="l">
              <a:lnSpc>
                <a:spcPct val="115000"/>
              </a:lnSpc>
              <a:spcBef>
                <a:spcPts val="0"/>
              </a:spcBef>
              <a:spcAft>
                <a:spcPts val="0"/>
              </a:spcAft>
              <a:buSzPts val="1800"/>
              <a:buNone/>
            </a:pPr>
            <a:r>
              <a:t/>
            </a:r>
            <a:endParaRPr sz="2400"/>
          </a:p>
        </p:txBody>
      </p:sp>
      <p:pic>
        <p:nvPicPr>
          <p:cNvPr id="567" name="Google Shape;567;ge689ef62ee_0_622"/>
          <p:cNvPicPr preferRelativeResize="0"/>
          <p:nvPr/>
        </p:nvPicPr>
        <p:blipFill rotWithShape="1">
          <a:blip r:embed="rId3">
            <a:alphaModFix/>
          </a:blip>
          <a:srcRect b="0" l="0" r="0" t="0"/>
          <a:stretch/>
        </p:blipFill>
        <p:spPr>
          <a:xfrm>
            <a:off x="6498100" y="4552550"/>
            <a:ext cx="4234701" cy="21500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ge689ef62ee_0_65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t/>
            </a:r>
            <a:endParaRPr/>
          </a:p>
        </p:txBody>
      </p:sp>
      <p:sp>
        <p:nvSpPr>
          <p:cNvPr id="574" name="Google Shape;574;ge689ef62ee_0_65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575" name="Google Shape;575;ge689ef62ee_0_656"/>
          <p:cNvPicPr preferRelativeResize="0"/>
          <p:nvPr/>
        </p:nvPicPr>
        <p:blipFill rotWithShape="1">
          <a:blip r:embed="rId3">
            <a:alphaModFix/>
          </a:blip>
          <a:srcRect b="0" l="0" r="0" t="0"/>
          <a:stretch/>
        </p:blipFill>
        <p:spPr>
          <a:xfrm>
            <a:off x="1840550" y="1097875"/>
            <a:ext cx="8382000" cy="4533900"/>
          </a:xfrm>
          <a:prstGeom prst="rect">
            <a:avLst/>
          </a:prstGeom>
          <a:noFill/>
          <a:ln>
            <a:noFill/>
          </a:ln>
        </p:spPr>
      </p:pic>
      <p:sp>
        <p:nvSpPr>
          <p:cNvPr id="576" name="Google Shape;576;ge689ef62ee_0_656"/>
          <p:cNvSpPr txBox="1"/>
          <p:nvPr/>
        </p:nvSpPr>
        <p:spPr>
          <a:xfrm>
            <a:off x="1959425" y="5777725"/>
            <a:ext cx="8069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Arial"/>
                <a:ea typeface="Arial"/>
                <a:cs typeface="Arial"/>
                <a:sym typeface="Arial"/>
                <a:hlinkClick r:id="rId4"/>
              </a:rPr>
              <a:t>https://dev.to/coleredfearn/atomos-a-new-recoil-visualization-tool-powered-by-react-flow-4b6l</a:t>
            </a: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g13f9a8cfed1_1_2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t/>
            </a:r>
            <a:endParaRPr/>
          </a:p>
        </p:txBody>
      </p:sp>
      <p:sp>
        <p:nvSpPr>
          <p:cNvPr id="583" name="Google Shape;583;g13f9a8cfed1_1_2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584" name="Google Shape;584;g13f9a8cfed1_1_27"/>
          <p:cNvPicPr preferRelativeResize="0"/>
          <p:nvPr/>
        </p:nvPicPr>
        <p:blipFill rotWithShape="1">
          <a:blip r:embed="rId3">
            <a:alphaModFix/>
          </a:blip>
          <a:srcRect b="0" l="0" r="0" t="0"/>
          <a:stretch/>
        </p:blipFill>
        <p:spPr>
          <a:xfrm>
            <a:off x="1840550" y="1097875"/>
            <a:ext cx="8382000" cy="4533900"/>
          </a:xfrm>
          <a:prstGeom prst="rect">
            <a:avLst/>
          </a:prstGeom>
          <a:noFill/>
          <a:ln>
            <a:noFill/>
          </a:ln>
        </p:spPr>
      </p:pic>
      <p:sp>
        <p:nvSpPr>
          <p:cNvPr id="585" name="Google Shape;585;g13f9a8cfed1_1_27"/>
          <p:cNvSpPr txBox="1"/>
          <p:nvPr/>
        </p:nvSpPr>
        <p:spPr>
          <a:xfrm>
            <a:off x="1959425" y="5777725"/>
            <a:ext cx="8069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Arial"/>
                <a:ea typeface="Arial"/>
                <a:cs typeface="Arial"/>
                <a:sym typeface="Arial"/>
                <a:hlinkClick r:id="rId4"/>
              </a:rPr>
              <a:t>https://dev.to/coleredfearn/atomos-a-new-recoil-visualization-tool-powered-by-react-flow-4b6l</a:t>
            </a: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6" name="Google Shape;586;g13f9a8cfed1_1_27"/>
          <p:cNvSpPr/>
          <p:nvPr/>
        </p:nvSpPr>
        <p:spPr>
          <a:xfrm>
            <a:off x="2101175" y="2461100"/>
            <a:ext cx="1176900" cy="400200"/>
          </a:xfrm>
          <a:prstGeom prst="rect">
            <a:avLst/>
          </a:prstGeom>
          <a:solidFill>
            <a:srgbClr val="FF00FF"/>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lt1"/>
                </a:solidFill>
              </a:rPr>
              <a:t>textState</a:t>
            </a:r>
            <a:endParaRPr>
              <a:solidFill>
                <a:schemeClr val="lt1"/>
              </a:solidFill>
            </a:endParaRPr>
          </a:p>
        </p:txBody>
      </p:sp>
      <p:sp>
        <p:nvSpPr>
          <p:cNvPr id="587" name="Google Shape;587;g13f9a8cfed1_1_27"/>
          <p:cNvSpPr/>
          <p:nvPr/>
        </p:nvSpPr>
        <p:spPr>
          <a:xfrm>
            <a:off x="8430650" y="3518175"/>
            <a:ext cx="1355400" cy="1423500"/>
          </a:xfrm>
          <a:prstGeom prst="rect">
            <a:avLst/>
          </a:prstGeom>
          <a:solidFill>
            <a:srgbClr val="FF00FF"/>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lt1"/>
                </a:solidFill>
              </a:rPr>
              <a:t>Count the number of characters of textState</a:t>
            </a:r>
            <a:endParaRPr>
              <a:solidFill>
                <a:schemeClr val="lt1"/>
              </a:solidFill>
            </a:endParaRPr>
          </a:p>
          <a:p>
            <a:pPr indent="0" lvl="0" marL="0" rtl="0" algn="ctr">
              <a:spcBef>
                <a:spcPts val="0"/>
              </a:spcBef>
              <a:spcAft>
                <a:spcPts val="0"/>
              </a:spcAft>
              <a:buNone/>
            </a:pPr>
            <a:r>
              <a:rPr lang="en-US">
                <a:solidFill>
                  <a:schemeClr val="lt1"/>
                </a:solidFill>
              </a:rPr>
              <a:t>charCountState</a:t>
            </a:r>
            <a:endParaRPr>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591" name="Shape 591"/>
        <p:cNvGrpSpPr/>
        <p:nvPr/>
      </p:nvGrpSpPr>
      <p:grpSpPr>
        <a:xfrm>
          <a:off x="0" y="0"/>
          <a:ext cx="0" cy="0"/>
          <a:chOff x="0" y="0"/>
          <a:chExt cx="0" cy="0"/>
        </a:xfrm>
      </p:grpSpPr>
      <p:sp>
        <p:nvSpPr>
          <p:cNvPr id="592" name="Google Shape;592;ge689ef62ee_0_682"/>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ATOM</a:t>
            </a:r>
            <a:endParaRPr/>
          </a:p>
        </p:txBody>
      </p:sp>
      <p:sp>
        <p:nvSpPr>
          <p:cNvPr id="593" name="Google Shape;593;ge689ef62ee_0_682"/>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ge689ef62ee_0_62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Atom</a:t>
            </a:r>
            <a:endParaRPr/>
          </a:p>
        </p:txBody>
      </p:sp>
      <p:sp>
        <p:nvSpPr>
          <p:cNvPr id="600" name="Google Shape;600;ge689ef62ee_0_627"/>
          <p:cNvSpPr txBox="1"/>
          <p:nvPr>
            <p:ph idx="1" type="body"/>
          </p:nvPr>
        </p:nvSpPr>
        <p:spPr>
          <a:xfrm>
            <a:off x="1371600" y="1817625"/>
            <a:ext cx="9601200" cy="4705200"/>
          </a:xfrm>
          <a:prstGeom prst="rect">
            <a:avLst/>
          </a:prstGeom>
          <a:noFill/>
          <a:ln>
            <a:noFill/>
          </a:ln>
        </p:spPr>
        <p:txBody>
          <a:bodyPr anchorCtr="0" anchor="t" bIns="45700" lIns="91425" spcFirstLastPara="1" rIns="91425" wrap="square" tIns="45700">
            <a:normAutofit/>
          </a:bodyPr>
          <a:lstStyle/>
          <a:p>
            <a:pPr indent="-374650" lvl="0" marL="457200" rtl="0" algn="l">
              <a:lnSpc>
                <a:spcPct val="115000"/>
              </a:lnSpc>
              <a:spcBef>
                <a:spcPts val="1000"/>
              </a:spcBef>
              <a:spcAft>
                <a:spcPts val="0"/>
              </a:spcAft>
              <a:buSzPts val="2300"/>
              <a:buChar char="■"/>
            </a:pPr>
            <a:r>
              <a:rPr lang="en-US" sz="2500"/>
              <a:t>Atoms are </a:t>
            </a:r>
            <a:r>
              <a:rPr b="1" lang="en-US" sz="2500"/>
              <a:t>units /pieces of state</a:t>
            </a:r>
            <a:r>
              <a:rPr lang="en-US" sz="2500"/>
              <a:t>. They are updateable and subscribable. </a:t>
            </a:r>
            <a:endParaRPr sz="2500"/>
          </a:p>
          <a:p>
            <a:pPr indent="-374650" lvl="0" marL="457200" rtl="0" algn="l">
              <a:lnSpc>
                <a:spcPct val="115000"/>
              </a:lnSpc>
              <a:spcBef>
                <a:spcPts val="0"/>
              </a:spcBef>
              <a:spcAft>
                <a:spcPts val="0"/>
              </a:spcAft>
              <a:buSzPts val="2300"/>
              <a:buChar char="■"/>
            </a:pPr>
            <a:r>
              <a:rPr lang="en-US" sz="2500"/>
              <a:t>Atoms can be used in place of React local component state.</a:t>
            </a:r>
            <a:endParaRPr sz="2500"/>
          </a:p>
          <a:p>
            <a:pPr indent="-374650" lvl="0" marL="457200" rtl="0" algn="l">
              <a:lnSpc>
                <a:spcPct val="115000"/>
              </a:lnSpc>
              <a:spcBef>
                <a:spcPts val="0"/>
              </a:spcBef>
              <a:spcAft>
                <a:spcPts val="0"/>
              </a:spcAft>
              <a:buSzPts val="2300"/>
              <a:buChar char="■"/>
            </a:pPr>
            <a:r>
              <a:rPr lang="en-US" sz="2500"/>
              <a:t>When an atom is updated, each subscribed component is rendered with the new value.</a:t>
            </a:r>
            <a:endParaRPr sz="2500"/>
          </a:p>
          <a:p>
            <a:pPr indent="-374650" lvl="0" marL="457200" rtl="0" algn="l">
              <a:lnSpc>
                <a:spcPct val="115000"/>
              </a:lnSpc>
              <a:spcBef>
                <a:spcPts val="0"/>
              </a:spcBef>
              <a:spcAft>
                <a:spcPts val="0"/>
              </a:spcAft>
              <a:buSzPts val="2300"/>
              <a:buChar char="■"/>
            </a:pPr>
            <a:r>
              <a:rPr lang="en-US" sz="2500"/>
              <a:t>If an Atom is used from multiple components, all those components share the state.</a:t>
            </a:r>
            <a:endParaRPr sz="2500"/>
          </a:p>
          <a:p>
            <a:pPr indent="-387350" lvl="0" marL="457200" rtl="0" algn="l">
              <a:lnSpc>
                <a:spcPct val="115000"/>
              </a:lnSpc>
              <a:spcBef>
                <a:spcPts val="0"/>
              </a:spcBef>
              <a:spcAft>
                <a:spcPts val="0"/>
              </a:spcAft>
              <a:buSzPts val="2500"/>
              <a:buChar char="■"/>
            </a:pPr>
            <a:r>
              <a:rPr lang="en-US" sz="2500"/>
              <a:t>Atoms can be read from and written to from any component.</a:t>
            </a:r>
            <a:endParaRPr sz="2500"/>
          </a:p>
          <a:p>
            <a:pPr indent="-387350" lvl="1" marL="914400" rtl="0" algn="l">
              <a:lnSpc>
                <a:spcPct val="115000"/>
              </a:lnSpc>
              <a:spcBef>
                <a:spcPts val="0"/>
              </a:spcBef>
              <a:spcAft>
                <a:spcPts val="0"/>
              </a:spcAft>
              <a:buSzPts val="2500"/>
              <a:buChar char="–"/>
            </a:pPr>
            <a:r>
              <a:rPr lang="en-US" sz="2500"/>
              <a:t>Components that read the value of an Atom automatically subscribe to the Atom.</a:t>
            </a:r>
            <a:endParaRPr sz="25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ge689ef62ee_0_66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Creating an Atom</a:t>
            </a:r>
            <a:endParaRPr/>
          </a:p>
        </p:txBody>
      </p:sp>
      <p:sp>
        <p:nvSpPr>
          <p:cNvPr id="607" name="Google Shape;607;ge689ef62ee_0_667"/>
          <p:cNvSpPr txBox="1"/>
          <p:nvPr>
            <p:ph idx="1" type="body"/>
          </p:nvPr>
        </p:nvSpPr>
        <p:spPr>
          <a:xfrm>
            <a:off x="1371600" y="1817625"/>
            <a:ext cx="9601200" cy="4049700"/>
          </a:xfrm>
          <a:prstGeom prst="rect">
            <a:avLst/>
          </a:prstGeom>
          <a:noFill/>
          <a:ln>
            <a:noFill/>
          </a:ln>
        </p:spPr>
        <p:txBody>
          <a:bodyPr anchorCtr="0" anchor="t" bIns="45700" lIns="91425" spcFirstLastPara="1" rIns="91425" wrap="square" tIns="45700">
            <a:normAutofit/>
          </a:bodyPr>
          <a:lstStyle/>
          <a:p>
            <a:pPr indent="-374650" lvl="0" marL="457200" rtl="0" algn="l">
              <a:lnSpc>
                <a:spcPct val="94000"/>
              </a:lnSpc>
              <a:spcBef>
                <a:spcPts val="1000"/>
              </a:spcBef>
              <a:spcAft>
                <a:spcPts val="0"/>
              </a:spcAft>
              <a:buSzPts val="2300"/>
              <a:buChar char="■"/>
            </a:pPr>
            <a:r>
              <a:rPr lang="en-US" sz="2500"/>
              <a:t>Atoms are created with the </a:t>
            </a:r>
            <a:r>
              <a:rPr b="1" lang="en-US" sz="2500"/>
              <a:t>atom function</a:t>
            </a:r>
            <a:r>
              <a:rPr lang="en-US" sz="2500"/>
              <a:t>.</a:t>
            </a:r>
            <a:endParaRPr sz="2500"/>
          </a:p>
          <a:p>
            <a:pPr indent="-374650" lvl="0" marL="457200" rtl="0" algn="l">
              <a:lnSpc>
                <a:spcPct val="94000"/>
              </a:lnSpc>
              <a:spcBef>
                <a:spcPts val="0"/>
              </a:spcBef>
              <a:spcAft>
                <a:spcPts val="0"/>
              </a:spcAft>
              <a:buSzPts val="2300"/>
              <a:buChar char="■"/>
            </a:pPr>
            <a:r>
              <a:rPr lang="en-US" sz="2500"/>
              <a:t>Atoms need a </a:t>
            </a:r>
            <a:r>
              <a:rPr b="1" lang="en-US" sz="2500"/>
              <a:t>unique key </a:t>
            </a:r>
            <a:r>
              <a:rPr lang="en-US" sz="2500"/>
              <a:t>to be called from components</a:t>
            </a:r>
            <a:endParaRPr sz="2500"/>
          </a:p>
          <a:p>
            <a:pPr indent="-374650" lvl="0" marL="457200" rtl="0" algn="l">
              <a:lnSpc>
                <a:spcPct val="94000"/>
              </a:lnSpc>
              <a:spcBef>
                <a:spcPts val="0"/>
              </a:spcBef>
              <a:spcAft>
                <a:spcPts val="0"/>
              </a:spcAft>
              <a:buSzPts val="2300"/>
              <a:buChar char="■"/>
            </a:pPr>
            <a:r>
              <a:rPr lang="en-US" sz="2500"/>
              <a:t>Atoms have a </a:t>
            </a:r>
            <a:r>
              <a:rPr b="1" lang="en-US" sz="2500"/>
              <a:t>default value</a:t>
            </a:r>
            <a:endParaRPr b="1" sz="2500"/>
          </a:p>
          <a:p>
            <a:pPr indent="0" lvl="0" marL="0" rtl="0" algn="l">
              <a:lnSpc>
                <a:spcPct val="94000"/>
              </a:lnSpc>
              <a:spcBef>
                <a:spcPts val="1000"/>
              </a:spcBef>
              <a:spcAft>
                <a:spcPts val="0"/>
              </a:spcAft>
              <a:buSzPts val="1800"/>
              <a:buNone/>
            </a:pPr>
            <a:r>
              <a:t/>
            </a:r>
            <a:endParaRPr sz="2500"/>
          </a:p>
        </p:txBody>
      </p:sp>
      <p:pic>
        <p:nvPicPr>
          <p:cNvPr id="608" name="Google Shape;608;ge689ef62ee_0_667"/>
          <p:cNvPicPr preferRelativeResize="0"/>
          <p:nvPr/>
        </p:nvPicPr>
        <p:blipFill rotWithShape="1">
          <a:blip r:embed="rId3">
            <a:alphaModFix/>
          </a:blip>
          <a:srcRect b="0" l="0" r="0" t="0"/>
          <a:stretch/>
        </p:blipFill>
        <p:spPr>
          <a:xfrm>
            <a:off x="1371600" y="3775676"/>
            <a:ext cx="10053527" cy="1682650"/>
          </a:xfrm>
          <a:prstGeom prst="rect">
            <a:avLst/>
          </a:prstGeom>
          <a:noFill/>
          <a:ln>
            <a:noFill/>
          </a:ln>
        </p:spPr>
      </p:pic>
      <p:pic>
        <p:nvPicPr>
          <p:cNvPr id="609" name="Google Shape;609;ge689ef62ee_0_667"/>
          <p:cNvPicPr preferRelativeResize="0"/>
          <p:nvPr/>
        </p:nvPicPr>
        <p:blipFill rotWithShape="1">
          <a:blip r:embed="rId4">
            <a:alphaModFix/>
          </a:blip>
          <a:srcRect b="68961" l="0" r="0" t="0"/>
          <a:stretch/>
        </p:blipFill>
        <p:spPr>
          <a:xfrm>
            <a:off x="7874450" y="213126"/>
            <a:ext cx="4127375" cy="1604500"/>
          </a:xfrm>
          <a:prstGeom prst="rect">
            <a:avLst/>
          </a:prstGeom>
          <a:noFill/>
          <a:ln>
            <a:noFill/>
          </a:ln>
        </p:spPr>
      </p:pic>
      <p:sp>
        <p:nvSpPr>
          <p:cNvPr id="610" name="Google Shape;610;ge689ef62ee_0_667"/>
          <p:cNvSpPr/>
          <p:nvPr/>
        </p:nvSpPr>
        <p:spPr>
          <a:xfrm>
            <a:off x="9938950" y="876575"/>
            <a:ext cx="786300" cy="335100"/>
          </a:xfrm>
          <a:prstGeom prst="lef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ge689ef62ee_0_67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Using an atom from a component</a:t>
            </a:r>
            <a:endParaRPr/>
          </a:p>
          <a:p>
            <a:pPr indent="0" lvl="0" marL="0" rtl="0" algn="l">
              <a:lnSpc>
                <a:spcPct val="89000"/>
              </a:lnSpc>
              <a:spcBef>
                <a:spcPts val="0"/>
              </a:spcBef>
              <a:spcAft>
                <a:spcPts val="0"/>
              </a:spcAft>
              <a:buSzPts val="1800"/>
              <a:buNone/>
            </a:pPr>
            <a:r>
              <a:t/>
            </a:r>
            <a:endParaRPr/>
          </a:p>
        </p:txBody>
      </p:sp>
      <p:sp>
        <p:nvSpPr>
          <p:cNvPr id="617" name="Google Shape;617;ge689ef62ee_0_674"/>
          <p:cNvSpPr txBox="1"/>
          <p:nvPr>
            <p:ph idx="1" type="body"/>
          </p:nvPr>
        </p:nvSpPr>
        <p:spPr>
          <a:xfrm>
            <a:off x="1371600" y="1817625"/>
            <a:ext cx="9601200" cy="4049700"/>
          </a:xfrm>
          <a:prstGeom prst="rect">
            <a:avLst/>
          </a:prstGeom>
          <a:noFill/>
          <a:ln>
            <a:noFill/>
          </a:ln>
        </p:spPr>
        <p:txBody>
          <a:bodyPr anchorCtr="0" anchor="t" bIns="45700" lIns="91425" spcFirstLastPara="1" rIns="91425" wrap="square" tIns="45700">
            <a:normAutofit/>
          </a:bodyPr>
          <a:lstStyle/>
          <a:p>
            <a:pPr indent="-374650" lvl="0" marL="457200" rtl="0" algn="l">
              <a:lnSpc>
                <a:spcPct val="94000"/>
              </a:lnSpc>
              <a:spcBef>
                <a:spcPts val="1000"/>
              </a:spcBef>
              <a:spcAft>
                <a:spcPts val="0"/>
              </a:spcAft>
              <a:buSzPts val="2300"/>
              <a:buChar char="■"/>
            </a:pPr>
            <a:r>
              <a:rPr lang="en-US" sz="2500"/>
              <a:t>To read or write on an atom from a component, we use a hook called </a:t>
            </a:r>
            <a:r>
              <a:rPr b="1" lang="en-US" sz="2500"/>
              <a:t>useRecoilState </a:t>
            </a:r>
            <a:endParaRPr b="1" sz="2500"/>
          </a:p>
          <a:p>
            <a:pPr indent="-387350" lvl="0" marL="457200" rtl="0" algn="l">
              <a:lnSpc>
                <a:spcPct val="94000"/>
              </a:lnSpc>
              <a:spcBef>
                <a:spcPts val="0"/>
              </a:spcBef>
              <a:spcAft>
                <a:spcPts val="0"/>
              </a:spcAft>
              <a:buSzPts val="2500"/>
              <a:buChar char="■"/>
            </a:pPr>
            <a:r>
              <a:rPr lang="en-US" sz="2500"/>
              <a:t>As useState, useRecoilState returns the state and a function to update it</a:t>
            </a:r>
            <a:endParaRPr sz="2500"/>
          </a:p>
          <a:p>
            <a:pPr indent="0" lvl="0" marL="0" rtl="0" algn="l">
              <a:lnSpc>
                <a:spcPct val="94000"/>
              </a:lnSpc>
              <a:spcBef>
                <a:spcPts val="1000"/>
              </a:spcBef>
              <a:spcAft>
                <a:spcPts val="0"/>
              </a:spcAft>
              <a:buSzPts val="1800"/>
              <a:buNone/>
            </a:pPr>
            <a:r>
              <a:t/>
            </a:r>
            <a:endParaRPr sz="2500"/>
          </a:p>
        </p:txBody>
      </p:sp>
      <p:pic>
        <p:nvPicPr>
          <p:cNvPr id="618" name="Google Shape;618;ge689ef62ee_0_674"/>
          <p:cNvPicPr preferRelativeResize="0"/>
          <p:nvPr/>
        </p:nvPicPr>
        <p:blipFill rotWithShape="1">
          <a:blip r:embed="rId3">
            <a:alphaModFix/>
          </a:blip>
          <a:srcRect b="0" l="0" r="0" t="0"/>
          <a:stretch/>
        </p:blipFill>
        <p:spPr>
          <a:xfrm>
            <a:off x="1485900" y="3356825"/>
            <a:ext cx="6383601" cy="3191800"/>
          </a:xfrm>
          <a:prstGeom prst="rect">
            <a:avLst/>
          </a:prstGeom>
          <a:noFill/>
          <a:ln>
            <a:noFill/>
          </a:ln>
        </p:spPr>
      </p:pic>
      <p:sp>
        <p:nvSpPr>
          <p:cNvPr id="619" name="Google Shape;619;ge689ef62ee_0_674"/>
          <p:cNvSpPr/>
          <p:nvPr/>
        </p:nvSpPr>
        <p:spPr>
          <a:xfrm>
            <a:off x="1753175" y="3699700"/>
            <a:ext cx="5994600" cy="528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623" name="Shape 623"/>
        <p:cNvGrpSpPr/>
        <p:nvPr/>
      </p:nvGrpSpPr>
      <p:grpSpPr>
        <a:xfrm>
          <a:off x="0" y="0"/>
          <a:ext cx="0" cy="0"/>
          <a:chOff x="0" y="0"/>
          <a:chExt cx="0" cy="0"/>
        </a:xfrm>
      </p:grpSpPr>
      <p:sp>
        <p:nvSpPr>
          <p:cNvPr id="624" name="Google Shape;624;ge689ef62ee_0_687"/>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SELECTOR</a:t>
            </a:r>
            <a:endParaRPr/>
          </a:p>
        </p:txBody>
      </p:sp>
      <p:sp>
        <p:nvSpPr>
          <p:cNvPr id="625" name="Google Shape;625;ge689ef62ee_0_687"/>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e66393f428_0_58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Resources</a:t>
            </a:r>
            <a:endParaRPr/>
          </a:p>
        </p:txBody>
      </p:sp>
      <p:sp>
        <p:nvSpPr>
          <p:cNvPr id="228" name="Google Shape;228;ge66393f428_0_58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1200"/>
              </a:spcBef>
              <a:spcAft>
                <a:spcPts val="0"/>
              </a:spcAft>
              <a:buClr>
                <a:schemeClr val="dk1"/>
              </a:buClr>
              <a:buSzPts val="2000"/>
              <a:buChar char="●"/>
            </a:pPr>
            <a:r>
              <a:rPr lang="en-US" u="sng">
                <a:solidFill>
                  <a:schemeClr val="hlink"/>
                </a:solidFill>
                <a:hlinkClick r:id="rId3"/>
              </a:rPr>
              <a:t>React components</a:t>
            </a:r>
            <a:endParaRPr u="sng">
              <a:solidFill>
                <a:schemeClr val="hlink"/>
              </a:solidFill>
            </a:endParaRPr>
          </a:p>
          <a:p>
            <a:pPr indent="-355600" lvl="0" marL="457200" rtl="0" algn="l">
              <a:lnSpc>
                <a:spcPct val="115000"/>
              </a:lnSpc>
              <a:spcBef>
                <a:spcPts val="0"/>
              </a:spcBef>
              <a:spcAft>
                <a:spcPts val="0"/>
              </a:spcAft>
              <a:buClr>
                <a:schemeClr val="dk1"/>
              </a:buClr>
              <a:buSzPts val="2000"/>
              <a:buChar char="●"/>
            </a:pPr>
            <a:r>
              <a:rPr lang="en-US" u="sng">
                <a:solidFill>
                  <a:schemeClr val="hlink"/>
                </a:solidFill>
                <a:hlinkClick r:id="rId4"/>
              </a:rPr>
              <a:t>React State</a:t>
            </a:r>
            <a:endParaRPr u="sng">
              <a:solidFill>
                <a:schemeClr val="hlink"/>
              </a:solidFill>
            </a:endParaRPr>
          </a:p>
          <a:p>
            <a:pPr indent="-355600" lvl="0" marL="457200" rtl="0" algn="l">
              <a:lnSpc>
                <a:spcPct val="115000"/>
              </a:lnSpc>
              <a:spcBef>
                <a:spcPts val="0"/>
              </a:spcBef>
              <a:spcAft>
                <a:spcPts val="0"/>
              </a:spcAft>
              <a:buClr>
                <a:schemeClr val="dk1"/>
              </a:buClr>
              <a:buSzPts val="2000"/>
              <a:buChar char="●"/>
            </a:pPr>
            <a:r>
              <a:rPr lang="en-US" u="sng">
                <a:solidFill>
                  <a:schemeClr val="hlink"/>
                </a:solidFill>
                <a:hlinkClick r:id="rId5"/>
              </a:rPr>
              <a:t>Recoil</a:t>
            </a:r>
            <a:endParaRPr u="sng">
              <a:solidFill>
                <a:schemeClr val="hlink"/>
              </a:solidFill>
            </a:endParaRPr>
          </a:p>
          <a:p>
            <a:pPr indent="-355600" lvl="0" marL="457200" rtl="0" algn="l">
              <a:lnSpc>
                <a:spcPct val="115000"/>
              </a:lnSpc>
              <a:spcBef>
                <a:spcPts val="0"/>
              </a:spcBef>
              <a:spcAft>
                <a:spcPts val="0"/>
              </a:spcAft>
              <a:buClr>
                <a:schemeClr val="dk1"/>
              </a:buClr>
              <a:buSzPts val="2000"/>
              <a:buChar char="●"/>
            </a:pPr>
            <a:r>
              <a:rPr lang="en-US" u="sng">
                <a:solidFill>
                  <a:schemeClr val="hlink"/>
                </a:solidFill>
                <a:hlinkClick r:id="rId6"/>
              </a:rPr>
              <a:t>Recoil for beginners</a:t>
            </a:r>
            <a:endParaRPr u="sng">
              <a:solidFill>
                <a:schemeClr val="hlink"/>
              </a:solidFill>
            </a:endParaRPr>
          </a:p>
          <a:p>
            <a:pPr indent="-355600" lvl="0" marL="457200" rtl="0" algn="l">
              <a:lnSpc>
                <a:spcPct val="115000"/>
              </a:lnSpc>
              <a:spcBef>
                <a:spcPts val="0"/>
              </a:spcBef>
              <a:spcAft>
                <a:spcPts val="0"/>
              </a:spcAft>
              <a:buClr>
                <a:schemeClr val="dk1"/>
              </a:buClr>
              <a:buSzPts val="2000"/>
              <a:buChar char="●"/>
            </a:pPr>
            <a:r>
              <a:rPr lang="en-US" u="sng">
                <a:solidFill>
                  <a:schemeClr val="hlink"/>
                </a:solidFill>
                <a:hlinkClick r:id="rId7"/>
              </a:rPr>
              <a:t>Redux basic tutorial</a:t>
            </a:r>
            <a:endParaRPr u="sng">
              <a:solidFill>
                <a:schemeClr val="hlink"/>
              </a:solidFill>
            </a:endParaRPr>
          </a:p>
          <a:p>
            <a:pPr indent="-355600" lvl="0" marL="457200" rtl="0" algn="l">
              <a:lnSpc>
                <a:spcPct val="115000"/>
              </a:lnSpc>
              <a:spcBef>
                <a:spcPts val="0"/>
              </a:spcBef>
              <a:spcAft>
                <a:spcPts val="0"/>
              </a:spcAft>
              <a:buClr>
                <a:schemeClr val="dk1"/>
              </a:buClr>
              <a:buSzPts val="2000"/>
              <a:buChar char="●"/>
            </a:pPr>
            <a:r>
              <a:rPr lang="en-US" u="sng">
                <a:solidFill>
                  <a:schemeClr val="hlink"/>
                </a:solidFill>
                <a:hlinkClick r:id="rId8"/>
              </a:rPr>
              <a:t>Videos on React with Redux - Parts 1 to 11</a:t>
            </a:r>
            <a:endParaRPr u="sng">
              <a:solidFill>
                <a:schemeClr val="hlink"/>
              </a:solidFill>
            </a:endParaRPr>
          </a:p>
          <a:p>
            <a:pPr indent="-355600" lvl="0" marL="457200" rtl="0" algn="l">
              <a:lnSpc>
                <a:spcPct val="115000"/>
              </a:lnSpc>
              <a:spcBef>
                <a:spcPts val="0"/>
              </a:spcBef>
              <a:spcAft>
                <a:spcPts val="0"/>
              </a:spcAft>
              <a:buClr>
                <a:schemeClr val="dk1"/>
              </a:buClr>
              <a:buSzPts val="2000"/>
              <a:buChar char="●"/>
            </a:pPr>
            <a:r>
              <a:rPr lang="en-US" u="sng">
                <a:solidFill>
                  <a:schemeClr val="hlink"/>
                </a:solidFill>
                <a:hlinkClick r:id="rId9"/>
              </a:rPr>
              <a:t>React Context</a:t>
            </a:r>
            <a:endParaRPr u="sng">
              <a:solidFill>
                <a:schemeClr val="hlink"/>
              </a:solidFill>
            </a:endParaRPr>
          </a:p>
          <a:p>
            <a:pPr indent="0" lvl="0" marL="0" rtl="0" algn="l">
              <a:lnSpc>
                <a:spcPct val="115000"/>
              </a:lnSpc>
              <a:spcBef>
                <a:spcPts val="1200"/>
              </a:spcBef>
              <a:spcAft>
                <a:spcPts val="0"/>
              </a:spcAft>
              <a:buSzPts val="18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ge689ef62ee_0_63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Selector</a:t>
            </a:r>
            <a:endParaRPr/>
          </a:p>
        </p:txBody>
      </p:sp>
      <p:sp>
        <p:nvSpPr>
          <p:cNvPr id="632" name="Google Shape;632;ge689ef62ee_0_633"/>
          <p:cNvSpPr txBox="1"/>
          <p:nvPr>
            <p:ph idx="1" type="body"/>
          </p:nvPr>
        </p:nvSpPr>
        <p:spPr>
          <a:xfrm>
            <a:off x="1371600" y="1693025"/>
            <a:ext cx="9601200" cy="4920000"/>
          </a:xfrm>
          <a:prstGeom prst="rect">
            <a:avLst/>
          </a:prstGeom>
          <a:noFill/>
          <a:ln>
            <a:noFill/>
          </a:ln>
        </p:spPr>
        <p:txBody>
          <a:bodyPr anchorCtr="0" anchor="t" bIns="45700" lIns="91425" spcFirstLastPara="1" rIns="91425" wrap="square" tIns="45700">
            <a:normAutofit lnSpcReduction="20000"/>
          </a:bodyPr>
          <a:lstStyle/>
          <a:p>
            <a:pPr indent="-368300" lvl="0" marL="457200" rtl="0" algn="l">
              <a:lnSpc>
                <a:spcPct val="115000"/>
              </a:lnSpc>
              <a:spcBef>
                <a:spcPts val="1000"/>
              </a:spcBef>
              <a:spcAft>
                <a:spcPts val="0"/>
              </a:spcAft>
              <a:buClr>
                <a:srgbClr val="1C1E21"/>
              </a:buClr>
              <a:buSzPts val="2200"/>
              <a:buChar char="■"/>
            </a:pPr>
            <a:r>
              <a:rPr lang="en-US" sz="2200">
                <a:solidFill>
                  <a:srgbClr val="1C1E21"/>
                </a:solidFill>
              </a:rPr>
              <a:t>A selector is a </a:t>
            </a:r>
            <a:r>
              <a:rPr b="1" lang="en-US" sz="2200">
                <a:solidFill>
                  <a:srgbClr val="1C1E21"/>
                </a:solidFill>
              </a:rPr>
              <a:t>pure function</a:t>
            </a:r>
            <a:r>
              <a:rPr lang="en-US" sz="2200">
                <a:solidFill>
                  <a:srgbClr val="1C1E21"/>
                </a:solidFill>
              </a:rPr>
              <a:t> that accepts atoms or other selectors as input and </a:t>
            </a:r>
            <a:r>
              <a:rPr b="1" lang="en-US" sz="2200">
                <a:solidFill>
                  <a:srgbClr val="1C1E21"/>
                </a:solidFill>
              </a:rPr>
              <a:t>calculates derived data </a:t>
            </a:r>
            <a:r>
              <a:rPr lang="en-US" sz="2200">
                <a:solidFill>
                  <a:srgbClr val="1C1E21"/>
                </a:solidFill>
              </a:rPr>
              <a:t>that is based on state.</a:t>
            </a:r>
            <a:endParaRPr sz="2200">
              <a:solidFill>
                <a:srgbClr val="1C1E21"/>
              </a:solidFill>
            </a:endParaRPr>
          </a:p>
          <a:p>
            <a:pPr indent="-368300" lvl="0" marL="457200" rtl="0" algn="l">
              <a:lnSpc>
                <a:spcPct val="115000"/>
              </a:lnSpc>
              <a:spcBef>
                <a:spcPts val="0"/>
              </a:spcBef>
              <a:spcAft>
                <a:spcPts val="0"/>
              </a:spcAft>
              <a:buClr>
                <a:srgbClr val="1C1E21"/>
              </a:buClr>
              <a:buSzPts val="2200"/>
              <a:buChar char="■"/>
            </a:pPr>
            <a:r>
              <a:rPr lang="en-US" sz="2200">
                <a:solidFill>
                  <a:srgbClr val="1C1E21"/>
                </a:solidFill>
              </a:rPr>
              <a:t>A function is said to be </a:t>
            </a:r>
            <a:r>
              <a:rPr b="1" lang="en-US" sz="2200">
                <a:solidFill>
                  <a:srgbClr val="1C1E21"/>
                </a:solidFill>
              </a:rPr>
              <a:t>pure </a:t>
            </a:r>
            <a:r>
              <a:rPr lang="en-US" sz="2200">
                <a:solidFill>
                  <a:srgbClr val="1C1E21"/>
                </a:solidFill>
              </a:rPr>
              <a:t>if the return value is determined by its input values only and the return value is always the same for the same input values. </a:t>
            </a:r>
            <a:endParaRPr sz="2200">
              <a:solidFill>
                <a:srgbClr val="1C1E21"/>
              </a:solidFill>
            </a:endParaRPr>
          </a:p>
          <a:p>
            <a:pPr indent="-368300" lvl="0" marL="457200" rtl="0" algn="l">
              <a:lnSpc>
                <a:spcPct val="115000"/>
              </a:lnSpc>
              <a:spcBef>
                <a:spcPts val="0"/>
              </a:spcBef>
              <a:spcAft>
                <a:spcPts val="0"/>
              </a:spcAft>
              <a:buClr>
                <a:srgbClr val="1C1E21"/>
              </a:buClr>
              <a:buSzPts val="2200"/>
              <a:buChar char="■"/>
            </a:pPr>
            <a:r>
              <a:rPr lang="en-US" sz="2200">
                <a:solidFill>
                  <a:srgbClr val="1C1E21"/>
                </a:solidFill>
              </a:rPr>
              <a:t>A selector transforms a state.</a:t>
            </a:r>
            <a:endParaRPr sz="2200">
              <a:solidFill>
                <a:srgbClr val="1C1E21"/>
              </a:solidFill>
            </a:endParaRPr>
          </a:p>
          <a:p>
            <a:pPr indent="-368300" lvl="0" marL="457200" rtl="0" algn="l">
              <a:lnSpc>
                <a:spcPct val="115000"/>
              </a:lnSpc>
              <a:spcBef>
                <a:spcPts val="0"/>
              </a:spcBef>
              <a:spcAft>
                <a:spcPts val="0"/>
              </a:spcAft>
              <a:buClr>
                <a:srgbClr val="1C1E21"/>
              </a:buClr>
              <a:buSzPts val="2200"/>
              <a:buChar char="■"/>
            </a:pPr>
            <a:r>
              <a:rPr lang="en-US" sz="2200">
                <a:solidFill>
                  <a:srgbClr val="1C1E21"/>
                </a:solidFill>
              </a:rPr>
              <a:t>When these upstream atoms or selectors are updated, the selector function will be re-evaluated and the dependent components rerendered.</a:t>
            </a:r>
            <a:endParaRPr sz="2200">
              <a:solidFill>
                <a:srgbClr val="1C1E21"/>
              </a:solidFill>
            </a:endParaRPr>
          </a:p>
          <a:p>
            <a:pPr indent="-368300" lvl="0" marL="457200" rtl="0" algn="l">
              <a:lnSpc>
                <a:spcPct val="115000"/>
              </a:lnSpc>
              <a:spcBef>
                <a:spcPts val="0"/>
              </a:spcBef>
              <a:spcAft>
                <a:spcPts val="0"/>
              </a:spcAft>
              <a:buClr>
                <a:srgbClr val="1C1E21"/>
              </a:buClr>
              <a:buSzPts val="2200"/>
              <a:buChar char="■"/>
            </a:pPr>
            <a:r>
              <a:rPr lang="en-US" sz="2200">
                <a:solidFill>
                  <a:srgbClr val="1C1E21"/>
                </a:solidFill>
              </a:rPr>
              <a:t>This lets us avoid redundant state because a minimal set of state is stored in atoms, while everything else is efficiently computed as a function of that minimal state. </a:t>
            </a:r>
            <a:endParaRPr sz="2200">
              <a:solidFill>
                <a:srgbClr val="1C1E21"/>
              </a:solidFill>
            </a:endParaRPr>
          </a:p>
          <a:p>
            <a:pPr indent="-368300" lvl="0" marL="457200" rtl="0" algn="l">
              <a:lnSpc>
                <a:spcPct val="115000"/>
              </a:lnSpc>
              <a:spcBef>
                <a:spcPts val="0"/>
              </a:spcBef>
              <a:spcAft>
                <a:spcPts val="0"/>
              </a:spcAft>
              <a:buClr>
                <a:srgbClr val="1C1E21"/>
              </a:buClr>
              <a:buSzPts val="2200"/>
              <a:buChar char="■"/>
            </a:pPr>
            <a:r>
              <a:rPr lang="en-US" sz="2200">
                <a:solidFill>
                  <a:srgbClr val="1C1E21"/>
                </a:solidFill>
              </a:rPr>
              <a:t>Components can subscribe to selectors just like atoms and will then be re-rendered when the selectors change.</a:t>
            </a:r>
            <a:endParaRPr sz="22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ge689ef62ee_0_738"/>
          <p:cNvSpPr txBox="1"/>
          <p:nvPr>
            <p:ph type="title"/>
          </p:nvPr>
        </p:nvSpPr>
        <p:spPr>
          <a:xfrm>
            <a:off x="1371600" y="304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Creating a selector</a:t>
            </a:r>
            <a:endParaRPr/>
          </a:p>
        </p:txBody>
      </p:sp>
      <p:sp>
        <p:nvSpPr>
          <p:cNvPr id="639" name="Google Shape;639;ge689ef62ee_0_738"/>
          <p:cNvSpPr txBox="1"/>
          <p:nvPr>
            <p:ph idx="1" type="body"/>
          </p:nvPr>
        </p:nvSpPr>
        <p:spPr>
          <a:xfrm>
            <a:off x="1485900" y="1436625"/>
            <a:ext cx="9601200" cy="3581400"/>
          </a:xfrm>
          <a:prstGeom prst="rect">
            <a:avLst/>
          </a:prstGeom>
          <a:noFill/>
          <a:ln>
            <a:noFill/>
          </a:ln>
        </p:spPr>
        <p:txBody>
          <a:bodyPr anchorCtr="0" anchor="t" bIns="45700" lIns="91425" spcFirstLastPara="1" rIns="91425" wrap="square" tIns="45700">
            <a:normAutofit/>
          </a:bodyPr>
          <a:lstStyle/>
          <a:p>
            <a:pPr indent="-374650" lvl="0" marL="457200" rtl="0" algn="l">
              <a:lnSpc>
                <a:spcPct val="115000"/>
              </a:lnSpc>
              <a:spcBef>
                <a:spcPts val="1000"/>
              </a:spcBef>
              <a:spcAft>
                <a:spcPts val="0"/>
              </a:spcAft>
              <a:buSzPts val="2300"/>
              <a:buChar char="■"/>
            </a:pPr>
            <a:r>
              <a:rPr lang="en-US" sz="2500"/>
              <a:t>Selectors need a </a:t>
            </a:r>
            <a:r>
              <a:rPr b="1" lang="en-US" sz="2500"/>
              <a:t>unique key</a:t>
            </a:r>
            <a:r>
              <a:rPr lang="en-US" sz="2500"/>
              <a:t>.</a:t>
            </a:r>
            <a:endParaRPr sz="2500"/>
          </a:p>
          <a:p>
            <a:pPr indent="-374650" lvl="0" marL="457200" rtl="0" algn="l">
              <a:lnSpc>
                <a:spcPct val="115000"/>
              </a:lnSpc>
              <a:spcBef>
                <a:spcPts val="0"/>
              </a:spcBef>
              <a:spcAft>
                <a:spcPts val="0"/>
              </a:spcAft>
              <a:buSzPts val="2300"/>
              <a:buChar char="■"/>
            </a:pPr>
            <a:r>
              <a:rPr lang="en-US" sz="2500"/>
              <a:t>The </a:t>
            </a:r>
            <a:r>
              <a:rPr b="1" lang="en-US" sz="2500"/>
              <a:t>get property</a:t>
            </a:r>
            <a:r>
              <a:rPr lang="en-US" sz="2500"/>
              <a:t> is the function that is to be computed.</a:t>
            </a:r>
            <a:endParaRPr sz="2500"/>
          </a:p>
          <a:p>
            <a:pPr indent="-387350" lvl="0" marL="457200" rtl="0" algn="l">
              <a:lnSpc>
                <a:spcPct val="115000"/>
              </a:lnSpc>
              <a:spcBef>
                <a:spcPts val="0"/>
              </a:spcBef>
              <a:spcAft>
                <a:spcPts val="0"/>
              </a:spcAft>
              <a:buSzPts val="2500"/>
              <a:buChar char="■"/>
            </a:pPr>
            <a:r>
              <a:rPr lang="en-US" sz="2500"/>
              <a:t>The g</a:t>
            </a:r>
            <a:r>
              <a:rPr b="1" lang="en-US" sz="2500"/>
              <a:t>et argument</a:t>
            </a:r>
            <a:r>
              <a:rPr lang="en-US" sz="2500"/>
              <a:t> passed to the get function permits to access the values of atoms and other selectors.</a:t>
            </a:r>
            <a:endParaRPr sz="2500"/>
          </a:p>
          <a:p>
            <a:pPr indent="-374650" lvl="0" marL="457200" rtl="0" algn="l">
              <a:lnSpc>
                <a:spcPct val="115000"/>
              </a:lnSpc>
              <a:spcBef>
                <a:spcPts val="0"/>
              </a:spcBef>
              <a:spcAft>
                <a:spcPts val="0"/>
              </a:spcAft>
              <a:buSzPts val="2300"/>
              <a:buChar char="■"/>
            </a:pPr>
            <a:r>
              <a:rPr lang="en-US" sz="2500"/>
              <a:t>When using another atom as a parameter, a dependency relationship is created such that updating the other atom or selector will cause this one to be recomputed.</a:t>
            </a:r>
            <a:endParaRPr/>
          </a:p>
        </p:txBody>
      </p:sp>
      <p:pic>
        <p:nvPicPr>
          <p:cNvPr id="640" name="Google Shape;640;ge689ef62ee_0_738"/>
          <p:cNvPicPr preferRelativeResize="0"/>
          <p:nvPr/>
        </p:nvPicPr>
        <p:blipFill rotWithShape="1">
          <a:blip r:embed="rId3">
            <a:alphaModFix/>
          </a:blip>
          <a:srcRect b="68961" l="0" r="0" t="0"/>
          <a:stretch/>
        </p:blipFill>
        <p:spPr>
          <a:xfrm>
            <a:off x="7874450" y="213126"/>
            <a:ext cx="4127375" cy="1604500"/>
          </a:xfrm>
          <a:prstGeom prst="rect">
            <a:avLst/>
          </a:prstGeom>
          <a:noFill/>
          <a:ln>
            <a:noFill/>
          </a:ln>
        </p:spPr>
      </p:pic>
      <p:sp>
        <p:nvSpPr>
          <p:cNvPr id="641" name="Google Shape;641;ge689ef62ee_0_738"/>
          <p:cNvSpPr/>
          <p:nvPr/>
        </p:nvSpPr>
        <p:spPr>
          <a:xfrm>
            <a:off x="9900275" y="1261200"/>
            <a:ext cx="786300" cy="335100"/>
          </a:xfrm>
          <a:prstGeom prst="leftArrow">
            <a:avLst>
              <a:gd fmla="val 50000" name="adj1"/>
              <a:gd fmla="val 50000" name="adj2"/>
            </a:avLst>
          </a:pr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42" name="Google Shape;642;ge689ef62ee_0_738"/>
          <p:cNvPicPr preferRelativeResize="0"/>
          <p:nvPr/>
        </p:nvPicPr>
        <p:blipFill rotWithShape="1">
          <a:blip r:embed="rId4">
            <a:alphaModFix/>
          </a:blip>
          <a:srcRect b="0" l="0" r="0" t="0"/>
          <a:stretch/>
        </p:blipFill>
        <p:spPr>
          <a:xfrm>
            <a:off x="1617100" y="4686325"/>
            <a:ext cx="8725752" cy="19874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ge689ef62ee_0_70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Using a selector</a:t>
            </a:r>
            <a:endParaRPr/>
          </a:p>
        </p:txBody>
      </p:sp>
      <p:sp>
        <p:nvSpPr>
          <p:cNvPr id="649" name="Google Shape;649;ge689ef62ee_0_705"/>
          <p:cNvSpPr txBox="1"/>
          <p:nvPr>
            <p:ph idx="1" type="body"/>
          </p:nvPr>
        </p:nvSpPr>
        <p:spPr>
          <a:xfrm>
            <a:off x="1485900" y="1564125"/>
            <a:ext cx="9601200" cy="3581400"/>
          </a:xfrm>
          <a:prstGeom prst="rect">
            <a:avLst/>
          </a:prstGeom>
          <a:noFill/>
          <a:ln>
            <a:noFill/>
          </a:ln>
        </p:spPr>
        <p:txBody>
          <a:bodyPr anchorCtr="0" anchor="t" bIns="45700" lIns="91425" spcFirstLastPara="1" rIns="91425" wrap="square" tIns="45700">
            <a:normAutofit/>
          </a:bodyPr>
          <a:lstStyle/>
          <a:p>
            <a:pPr indent="-355600" lvl="0" marL="457200" rtl="0" algn="l">
              <a:lnSpc>
                <a:spcPct val="94000"/>
              </a:lnSpc>
              <a:spcBef>
                <a:spcPts val="1000"/>
              </a:spcBef>
              <a:spcAft>
                <a:spcPts val="0"/>
              </a:spcAft>
              <a:buSzPts val="2000"/>
              <a:buChar char="■"/>
            </a:pPr>
            <a:r>
              <a:rPr lang="en-US" sz="2200"/>
              <a:t>Selectors can be read using the </a:t>
            </a:r>
            <a:r>
              <a:rPr b="1" lang="en-US" sz="2200"/>
              <a:t>useRecoilValue() </a:t>
            </a:r>
            <a:r>
              <a:rPr lang="en-US" sz="2200"/>
              <a:t>hook</a:t>
            </a:r>
            <a:endParaRPr sz="2200"/>
          </a:p>
          <a:p>
            <a:pPr indent="-355600" lvl="1" marL="914400" rtl="0" algn="l">
              <a:lnSpc>
                <a:spcPct val="94000"/>
              </a:lnSpc>
              <a:spcBef>
                <a:spcPts val="0"/>
              </a:spcBef>
              <a:spcAft>
                <a:spcPts val="0"/>
              </a:spcAft>
              <a:buSzPts val="2000"/>
              <a:buChar char="–"/>
            </a:pPr>
            <a:r>
              <a:rPr lang="en-US" sz="2200"/>
              <a:t>which takes an atom or selector as an argument and </a:t>
            </a:r>
            <a:endParaRPr sz="2200"/>
          </a:p>
          <a:p>
            <a:pPr indent="-355600" lvl="1" marL="914400" rtl="0" algn="l">
              <a:lnSpc>
                <a:spcPct val="94000"/>
              </a:lnSpc>
              <a:spcBef>
                <a:spcPts val="0"/>
              </a:spcBef>
              <a:spcAft>
                <a:spcPts val="0"/>
              </a:spcAft>
              <a:buSzPts val="2000"/>
              <a:buChar char="–"/>
            </a:pPr>
            <a:r>
              <a:rPr lang="en-US" sz="2200"/>
              <a:t>returns the corresponding value</a:t>
            </a:r>
            <a:endParaRPr sz="2200"/>
          </a:p>
        </p:txBody>
      </p:sp>
      <p:pic>
        <p:nvPicPr>
          <p:cNvPr id="650" name="Google Shape;650;ge689ef62ee_0_705"/>
          <p:cNvPicPr preferRelativeResize="0"/>
          <p:nvPr/>
        </p:nvPicPr>
        <p:blipFill rotWithShape="1">
          <a:blip r:embed="rId3">
            <a:alphaModFix/>
          </a:blip>
          <a:srcRect b="0" l="0" r="0" t="0"/>
          <a:stretch/>
        </p:blipFill>
        <p:spPr>
          <a:xfrm>
            <a:off x="1371600" y="2777600"/>
            <a:ext cx="8808305" cy="3581400"/>
          </a:xfrm>
          <a:prstGeom prst="rect">
            <a:avLst/>
          </a:prstGeom>
          <a:noFill/>
          <a:ln>
            <a:noFill/>
          </a:ln>
        </p:spPr>
      </p:pic>
      <p:sp>
        <p:nvSpPr>
          <p:cNvPr id="651" name="Google Shape;651;ge689ef62ee_0_705"/>
          <p:cNvSpPr/>
          <p:nvPr/>
        </p:nvSpPr>
        <p:spPr>
          <a:xfrm>
            <a:off x="1830525" y="3300075"/>
            <a:ext cx="8108400" cy="528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graphicFrame>
        <p:nvGraphicFramePr>
          <p:cNvPr id="657" name="Google Shape;657;ge689ef62ee_0_713"/>
          <p:cNvGraphicFramePr/>
          <p:nvPr/>
        </p:nvGraphicFramePr>
        <p:xfrm>
          <a:off x="1429450" y="376000"/>
          <a:ext cx="3000000" cy="3000000"/>
        </p:xfrm>
        <a:graphic>
          <a:graphicData uri="http://schemas.openxmlformats.org/drawingml/2006/table">
            <a:tbl>
              <a:tblPr>
                <a:noFill/>
                <a:tableStyleId>{CE764556-F822-49E9-B907-99ED3CB252BB}</a:tableStyleId>
              </a:tblPr>
              <a:tblGrid>
                <a:gridCol w="3429000"/>
                <a:gridCol w="3429000"/>
                <a:gridCol w="3429000"/>
              </a:tblGrid>
              <a:tr h="1730250">
                <a:tc>
                  <a:txBody>
                    <a:bodyPr/>
                    <a:lstStyle/>
                    <a:p>
                      <a:pPr indent="0" lvl="0" marL="0" marR="0" rtl="0" algn="l">
                        <a:lnSpc>
                          <a:spcPct val="100000"/>
                        </a:lnSpc>
                        <a:spcBef>
                          <a:spcPts val="0"/>
                        </a:spcBef>
                        <a:spcAft>
                          <a:spcPts val="0"/>
                        </a:spcAft>
                        <a:buClr>
                          <a:srgbClr val="000000"/>
                        </a:buClr>
                        <a:buSzPts val="2200"/>
                        <a:buFont typeface="Arial"/>
                        <a:buNone/>
                      </a:pPr>
                      <a:r>
                        <a:rPr b="1" lang="en-US" sz="2200" u="none" cap="none" strike="noStrike"/>
                        <a:t>useRecoilState(state)</a:t>
                      </a:r>
                      <a:endParaRPr b="1" sz="2200" u="none" cap="none" strike="noStrike"/>
                    </a:p>
                  </a:txBody>
                  <a:tcPr marT="91425" marB="91425" marR="91425" marL="91425">
                    <a:lnL cap="flat" cmpd="sng" w="38100">
                      <a:solidFill>
                        <a:srgbClr val="24292E"/>
                      </a:solidFill>
                      <a:prstDash val="solid"/>
                      <a:round/>
                      <a:headEnd len="sm" w="sm" type="none"/>
                      <a:tailEnd len="sm" w="sm" type="none"/>
                    </a:lnL>
                    <a:lnR cap="flat" cmpd="sng" w="38100">
                      <a:solidFill>
                        <a:srgbClr val="24292E"/>
                      </a:solidFill>
                      <a:prstDash val="solid"/>
                      <a:round/>
                      <a:headEnd len="sm" w="sm" type="none"/>
                      <a:tailEnd len="sm" w="sm" type="none"/>
                    </a:lnR>
                    <a:lnT cap="flat" cmpd="sng" w="38100">
                      <a:solidFill>
                        <a:srgbClr val="24292E"/>
                      </a:solidFill>
                      <a:prstDash val="solid"/>
                      <a:round/>
                      <a:headEnd len="sm" w="sm" type="none"/>
                      <a:tailEnd len="sm" w="sm" type="none"/>
                    </a:lnT>
                    <a:lnB cap="flat" cmpd="sng" w="38100">
                      <a:solidFill>
                        <a:srgbClr val="24292E"/>
                      </a:solidFill>
                      <a:prstDash val="solid"/>
                      <a:round/>
                      <a:headEnd len="sm" w="sm" type="none"/>
                      <a:tailEnd len="sm" w="sm" type="none"/>
                    </a:lnB>
                  </a:tcPr>
                </a:tc>
                <a:tc gridSpan="2">
                  <a:txBody>
                    <a:bodyPr/>
                    <a:lstStyle/>
                    <a:p>
                      <a:pPr indent="-368300" lvl="0" marL="457200" marR="0" rtl="0" algn="l">
                        <a:lnSpc>
                          <a:spcPct val="115000"/>
                        </a:lnSpc>
                        <a:spcBef>
                          <a:spcPts val="0"/>
                        </a:spcBef>
                        <a:spcAft>
                          <a:spcPts val="0"/>
                        </a:spcAft>
                        <a:buClr>
                          <a:srgbClr val="1C1E21"/>
                        </a:buClr>
                        <a:buSzPts val="2200"/>
                        <a:buFont typeface="Arial"/>
                        <a:buChar char="●"/>
                      </a:pPr>
                      <a:r>
                        <a:rPr lang="en-US" sz="2200" u="none" cap="none" strike="noStrike">
                          <a:solidFill>
                            <a:srgbClr val="1C1E21"/>
                          </a:solidFill>
                        </a:rPr>
                        <a:t>state can be an atom or a </a:t>
                      </a:r>
                      <a:r>
                        <a:rPr b="1" lang="en-US" sz="2200" u="none" cap="none" strike="noStrike">
                          <a:solidFill>
                            <a:srgbClr val="1C1E21"/>
                          </a:solidFill>
                        </a:rPr>
                        <a:t>writable </a:t>
                      </a:r>
                      <a:r>
                        <a:rPr lang="en-US" sz="2200" u="none" cap="none" strike="noStrike">
                          <a:solidFill>
                            <a:srgbClr val="1C1E21"/>
                          </a:solidFill>
                        </a:rPr>
                        <a:t>selector</a:t>
                      </a:r>
                      <a:endParaRPr sz="2200" u="none" cap="none" strike="noStrike">
                        <a:solidFill>
                          <a:srgbClr val="1C1E21"/>
                        </a:solidFill>
                      </a:endParaRPr>
                    </a:p>
                    <a:p>
                      <a:pPr indent="-368300" lvl="0" marL="457200" marR="0" rtl="0" algn="l">
                        <a:lnSpc>
                          <a:spcPct val="115000"/>
                        </a:lnSpc>
                        <a:spcBef>
                          <a:spcPts val="0"/>
                        </a:spcBef>
                        <a:spcAft>
                          <a:spcPts val="0"/>
                        </a:spcAft>
                        <a:buClr>
                          <a:srgbClr val="1C1E21"/>
                        </a:buClr>
                        <a:buSzPts val="2200"/>
                        <a:buFont typeface="Arial"/>
                        <a:buChar char="●"/>
                      </a:pPr>
                      <a:r>
                        <a:rPr lang="en-US" sz="2200" u="none" cap="none" strike="noStrike">
                          <a:solidFill>
                            <a:srgbClr val="1C1E21"/>
                          </a:solidFill>
                        </a:rPr>
                        <a:t>Returns a tuple where the first element is the value of state and the second element is a setter function that will update the value of the given state.</a:t>
                      </a:r>
                      <a:endParaRPr sz="2200" u="none" cap="none" strike="noStrike">
                        <a:solidFill>
                          <a:srgbClr val="1C1E21"/>
                        </a:solidFill>
                      </a:endParaRPr>
                    </a:p>
                    <a:p>
                      <a:pPr indent="-368300" lvl="0" marL="457200" marR="0" rtl="0" algn="l">
                        <a:lnSpc>
                          <a:spcPct val="115000"/>
                        </a:lnSpc>
                        <a:spcBef>
                          <a:spcPts val="0"/>
                        </a:spcBef>
                        <a:spcAft>
                          <a:spcPts val="0"/>
                        </a:spcAft>
                        <a:buClr>
                          <a:srgbClr val="1C1E21"/>
                        </a:buClr>
                        <a:buSzPts val="2200"/>
                        <a:buFont typeface="Arial"/>
                        <a:buChar char="●"/>
                      </a:pPr>
                      <a:r>
                        <a:rPr lang="en-US" sz="2200" u="none" cap="none" strike="noStrike">
                          <a:solidFill>
                            <a:srgbClr val="1C1E21"/>
                          </a:solidFill>
                        </a:rPr>
                        <a:t>Subscribes the component to the given state.</a:t>
                      </a:r>
                      <a:endParaRPr sz="2200" u="none" cap="none" strike="noStrike">
                        <a:solidFill>
                          <a:srgbClr val="1C1E21"/>
                        </a:solidFill>
                      </a:endParaRPr>
                    </a:p>
                  </a:txBody>
                  <a:tcPr marT="91425" marB="91425" marR="91425" marL="91425">
                    <a:lnL cap="flat" cmpd="sng" w="38100">
                      <a:solidFill>
                        <a:srgbClr val="24292E"/>
                      </a:solidFill>
                      <a:prstDash val="solid"/>
                      <a:round/>
                      <a:headEnd len="sm" w="sm" type="none"/>
                      <a:tailEnd len="sm" w="sm" type="none"/>
                    </a:lnL>
                    <a:lnR cap="flat" cmpd="sng" w="38100">
                      <a:solidFill>
                        <a:srgbClr val="24292E"/>
                      </a:solidFill>
                      <a:prstDash val="solid"/>
                      <a:round/>
                      <a:headEnd len="sm" w="sm" type="none"/>
                      <a:tailEnd len="sm" w="sm" type="none"/>
                    </a:lnR>
                    <a:lnT cap="flat" cmpd="sng" w="38100">
                      <a:solidFill>
                        <a:srgbClr val="24292E"/>
                      </a:solidFill>
                      <a:prstDash val="solid"/>
                      <a:round/>
                      <a:headEnd len="sm" w="sm" type="none"/>
                      <a:tailEnd len="sm" w="sm" type="none"/>
                    </a:lnT>
                    <a:lnB cap="flat" cmpd="sng" w="38100">
                      <a:solidFill>
                        <a:srgbClr val="24292E"/>
                      </a:solidFill>
                      <a:prstDash val="solid"/>
                      <a:round/>
                      <a:headEnd len="sm" w="sm" type="none"/>
                      <a:tailEnd len="sm" w="sm" type="none"/>
                    </a:lnB>
                  </a:tcPr>
                </a:tc>
                <a:tc hMerge="1"/>
              </a:tr>
              <a:tr h="1704475">
                <a:tc>
                  <a:txBody>
                    <a:bodyPr/>
                    <a:lstStyle/>
                    <a:p>
                      <a:pPr indent="0" lvl="0" marL="0" marR="0" rtl="0" algn="l">
                        <a:lnSpc>
                          <a:spcPct val="100000"/>
                        </a:lnSpc>
                        <a:spcBef>
                          <a:spcPts val="0"/>
                        </a:spcBef>
                        <a:spcAft>
                          <a:spcPts val="0"/>
                        </a:spcAft>
                        <a:buClr>
                          <a:srgbClr val="000000"/>
                        </a:buClr>
                        <a:buSzPts val="2200"/>
                        <a:buFont typeface="Arial"/>
                        <a:buNone/>
                      </a:pPr>
                      <a:r>
                        <a:rPr b="1" lang="en-US" sz="2200" u="none" cap="none" strike="noStrike"/>
                        <a:t>useRecoilValue(state)</a:t>
                      </a:r>
                      <a:endParaRPr b="1" sz="2200" u="none" cap="none" strike="noStrike"/>
                    </a:p>
                  </a:txBody>
                  <a:tcPr marT="91425" marB="91425" marR="91425" marL="91425">
                    <a:lnL cap="flat" cmpd="sng" w="38100">
                      <a:solidFill>
                        <a:srgbClr val="24292E"/>
                      </a:solidFill>
                      <a:prstDash val="solid"/>
                      <a:round/>
                      <a:headEnd len="sm" w="sm" type="none"/>
                      <a:tailEnd len="sm" w="sm" type="none"/>
                    </a:lnL>
                    <a:lnR cap="flat" cmpd="sng" w="38100">
                      <a:solidFill>
                        <a:srgbClr val="24292E"/>
                      </a:solidFill>
                      <a:prstDash val="solid"/>
                      <a:round/>
                      <a:headEnd len="sm" w="sm" type="none"/>
                      <a:tailEnd len="sm" w="sm" type="none"/>
                    </a:lnR>
                    <a:lnT cap="flat" cmpd="sng" w="38100">
                      <a:solidFill>
                        <a:srgbClr val="24292E"/>
                      </a:solidFill>
                      <a:prstDash val="solid"/>
                      <a:round/>
                      <a:headEnd len="sm" w="sm" type="none"/>
                      <a:tailEnd len="sm" w="sm" type="none"/>
                    </a:lnT>
                    <a:lnB cap="flat" cmpd="sng" w="38100">
                      <a:solidFill>
                        <a:srgbClr val="24292E"/>
                      </a:solidFill>
                      <a:prstDash val="solid"/>
                      <a:round/>
                      <a:headEnd len="sm" w="sm" type="none"/>
                      <a:tailEnd len="sm" w="sm" type="none"/>
                    </a:lnB>
                  </a:tcPr>
                </a:tc>
                <a:tc gridSpan="2">
                  <a:txBody>
                    <a:bodyPr/>
                    <a:lstStyle/>
                    <a:p>
                      <a:pPr indent="-368300" lvl="0" marL="457200" marR="0" rtl="0" algn="l">
                        <a:lnSpc>
                          <a:spcPct val="115000"/>
                        </a:lnSpc>
                        <a:spcBef>
                          <a:spcPts val="0"/>
                        </a:spcBef>
                        <a:spcAft>
                          <a:spcPts val="0"/>
                        </a:spcAft>
                        <a:buClr>
                          <a:schemeClr val="dk1"/>
                        </a:buClr>
                        <a:buSzPts val="2200"/>
                        <a:buFont typeface="Arial"/>
                        <a:buChar char="●"/>
                      </a:pPr>
                      <a:r>
                        <a:rPr lang="en-US" sz="2200" u="none" cap="none" strike="noStrike">
                          <a:solidFill>
                            <a:schemeClr val="dk1"/>
                          </a:solidFill>
                        </a:rPr>
                        <a:t>state can be an atom or selector</a:t>
                      </a:r>
                      <a:endParaRPr sz="2200" u="none" cap="none" strike="noStrike">
                        <a:solidFill>
                          <a:schemeClr val="dk1"/>
                        </a:solidFill>
                      </a:endParaRPr>
                    </a:p>
                    <a:p>
                      <a:pPr indent="-368300" lvl="0" marL="457200" marR="0" rtl="0" algn="l">
                        <a:lnSpc>
                          <a:spcPct val="115000"/>
                        </a:lnSpc>
                        <a:spcBef>
                          <a:spcPts val="0"/>
                        </a:spcBef>
                        <a:spcAft>
                          <a:spcPts val="0"/>
                        </a:spcAft>
                        <a:buClr>
                          <a:srgbClr val="000000"/>
                        </a:buClr>
                        <a:buSzPts val="2200"/>
                        <a:buFont typeface="Arial"/>
                        <a:buChar char="●"/>
                      </a:pPr>
                      <a:r>
                        <a:rPr lang="en-US" sz="2200" u="none" cap="none" strike="noStrike"/>
                        <a:t>Returns the value of the given state.</a:t>
                      </a:r>
                      <a:endParaRPr sz="2200" u="none" cap="none" strike="noStrike"/>
                    </a:p>
                    <a:p>
                      <a:pPr indent="-368300" lvl="0" marL="457200" marR="0" rtl="0" algn="l">
                        <a:lnSpc>
                          <a:spcPct val="115000"/>
                        </a:lnSpc>
                        <a:spcBef>
                          <a:spcPts val="0"/>
                        </a:spcBef>
                        <a:spcAft>
                          <a:spcPts val="0"/>
                        </a:spcAft>
                        <a:buClr>
                          <a:srgbClr val="000000"/>
                        </a:buClr>
                        <a:buSzPts val="2200"/>
                        <a:buFont typeface="Arial"/>
                        <a:buChar char="●"/>
                      </a:pPr>
                      <a:r>
                        <a:rPr lang="en-US" sz="2200" u="none" cap="none" strike="noStrike"/>
                        <a:t>Subscribes the component to the given state.</a:t>
                      </a:r>
                      <a:endParaRPr sz="2200" u="none" cap="none" strike="noStrike"/>
                    </a:p>
                    <a:p>
                      <a:pPr indent="0" lvl="0" marL="0" marR="0" rtl="0" algn="l">
                        <a:lnSpc>
                          <a:spcPct val="115000"/>
                        </a:lnSpc>
                        <a:spcBef>
                          <a:spcPts val="0"/>
                        </a:spcBef>
                        <a:spcAft>
                          <a:spcPts val="0"/>
                        </a:spcAft>
                        <a:buClr>
                          <a:srgbClr val="000000"/>
                        </a:buClr>
                        <a:buSzPts val="2200"/>
                        <a:buFont typeface="Arial"/>
                        <a:buNone/>
                      </a:pPr>
                      <a:r>
                        <a:t/>
                      </a:r>
                      <a:endParaRPr sz="2200" u="none" cap="none" strike="noStrike"/>
                    </a:p>
                  </a:txBody>
                  <a:tcPr marT="91425" marB="91425" marR="91425" marL="91425">
                    <a:lnL cap="flat" cmpd="sng" w="38100">
                      <a:solidFill>
                        <a:srgbClr val="24292E"/>
                      </a:solidFill>
                      <a:prstDash val="solid"/>
                      <a:round/>
                      <a:headEnd len="sm" w="sm" type="none"/>
                      <a:tailEnd len="sm" w="sm" type="none"/>
                    </a:lnL>
                    <a:lnR cap="flat" cmpd="sng" w="38100">
                      <a:solidFill>
                        <a:srgbClr val="24292E"/>
                      </a:solidFill>
                      <a:prstDash val="solid"/>
                      <a:round/>
                      <a:headEnd len="sm" w="sm" type="none"/>
                      <a:tailEnd len="sm" w="sm" type="none"/>
                    </a:lnR>
                    <a:lnT cap="flat" cmpd="sng" w="38100">
                      <a:solidFill>
                        <a:srgbClr val="24292E"/>
                      </a:solidFill>
                      <a:prstDash val="solid"/>
                      <a:round/>
                      <a:headEnd len="sm" w="sm" type="none"/>
                      <a:tailEnd len="sm" w="sm" type="none"/>
                    </a:lnT>
                    <a:lnB cap="flat" cmpd="sng" w="38100">
                      <a:solidFill>
                        <a:srgbClr val="24292E"/>
                      </a:solidFill>
                      <a:prstDash val="solid"/>
                      <a:round/>
                      <a:headEnd len="sm" w="sm" type="none"/>
                      <a:tailEnd len="sm" w="sm" type="none"/>
                    </a:lnB>
                  </a:tcPr>
                </a:tc>
                <a:tc hMerge="1"/>
              </a:tr>
              <a:tr h="1704475">
                <a:tc gridSpan="3">
                  <a:txBody>
                    <a:bodyPr/>
                    <a:lstStyle/>
                    <a:p>
                      <a:pPr indent="0" lvl="0" marL="0" marR="0" rtl="0" algn="l">
                        <a:lnSpc>
                          <a:spcPct val="100000"/>
                        </a:lnSpc>
                        <a:spcBef>
                          <a:spcPts val="0"/>
                        </a:spcBef>
                        <a:spcAft>
                          <a:spcPts val="0"/>
                        </a:spcAft>
                        <a:buClr>
                          <a:srgbClr val="000000"/>
                        </a:buClr>
                        <a:buSzPts val="2200"/>
                        <a:buFont typeface="Arial"/>
                        <a:buNone/>
                      </a:pPr>
                      <a:r>
                        <a:rPr b="1" lang="en-US" sz="2200" u="none" cap="none" strike="noStrike"/>
                        <a:t>More on the Recoil API here: </a:t>
                      </a:r>
                      <a:r>
                        <a:rPr lang="en-US" sz="2200" u="sng" cap="none" strike="noStrike">
                          <a:solidFill>
                            <a:schemeClr val="hlink"/>
                          </a:solidFill>
                          <a:hlinkClick r:id="rId3"/>
                        </a:rPr>
                        <a:t>https://recoiljs.org/docs/api-reference/core/RecoilRoot</a:t>
                      </a:r>
                      <a:r>
                        <a:rPr lang="en-US" sz="2200" u="none" cap="none" strike="noStrike"/>
                        <a:t> </a:t>
                      </a:r>
                      <a:endParaRPr sz="2200" u="none" cap="none" strike="noStrike"/>
                    </a:p>
                  </a:txBody>
                  <a:tcPr marT="91425" marB="91425" marR="91425" marL="91425">
                    <a:lnL cap="flat" cmpd="sng" w="38100">
                      <a:solidFill>
                        <a:srgbClr val="24292E"/>
                      </a:solidFill>
                      <a:prstDash val="solid"/>
                      <a:round/>
                      <a:headEnd len="sm" w="sm" type="none"/>
                      <a:tailEnd len="sm" w="sm" type="none"/>
                    </a:lnL>
                    <a:lnR cap="flat" cmpd="sng" w="38100">
                      <a:solidFill>
                        <a:srgbClr val="24292E"/>
                      </a:solidFill>
                      <a:prstDash val="solid"/>
                      <a:round/>
                      <a:headEnd len="sm" w="sm" type="none"/>
                      <a:tailEnd len="sm" w="sm" type="none"/>
                    </a:lnR>
                    <a:lnT cap="flat" cmpd="sng" w="38100">
                      <a:solidFill>
                        <a:srgbClr val="24292E"/>
                      </a:solidFill>
                      <a:prstDash val="solid"/>
                      <a:round/>
                      <a:headEnd len="sm" w="sm" type="none"/>
                      <a:tailEnd len="sm" w="sm" type="none"/>
                    </a:lnT>
                    <a:lnB cap="flat" cmpd="sng" w="38100">
                      <a:solidFill>
                        <a:srgbClr val="24292E"/>
                      </a:solidFill>
                      <a:prstDash val="solid"/>
                      <a:round/>
                      <a:headEnd len="sm" w="sm" type="none"/>
                      <a:tailEnd len="sm" w="sm" type="none"/>
                    </a:lnB>
                  </a:tcPr>
                </a:tc>
                <a:tc hMerge="1"/>
                <a:tc hMerge="1"/>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662" name="Shape 662"/>
        <p:cNvGrpSpPr/>
        <p:nvPr/>
      </p:nvGrpSpPr>
      <p:grpSpPr>
        <a:xfrm>
          <a:off x="0" y="0"/>
          <a:ext cx="0" cy="0"/>
          <a:chOff x="0" y="0"/>
          <a:chExt cx="0" cy="0"/>
        </a:xfrm>
      </p:grpSpPr>
      <p:sp>
        <p:nvSpPr>
          <p:cNvPr id="663" name="Google Shape;663;ge689ef62ee_0_639"/>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SzPts val="8000"/>
              <a:buNone/>
            </a:pPr>
            <a:r>
              <a:rPr lang="en-US"/>
              <a:t>What are the limitations of Recoil?</a:t>
            </a:r>
            <a:endParaRPr/>
          </a:p>
        </p:txBody>
      </p:sp>
      <p:sp>
        <p:nvSpPr>
          <p:cNvPr id="664" name="Google Shape;664;ge689ef62ee_0_639"/>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668" name="Shape 668"/>
        <p:cNvGrpSpPr/>
        <p:nvPr/>
      </p:nvGrpSpPr>
      <p:grpSpPr>
        <a:xfrm>
          <a:off x="0" y="0"/>
          <a:ext cx="0" cy="0"/>
          <a:chOff x="0" y="0"/>
          <a:chExt cx="0" cy="0"/>
        </a:xfrm>
      </p:grpSpPr>
      <p:sp>
        <p:nvSpPr>
          <p:cNvPr id="669" name="Google Shape;669;ge689ef62ee_0_645"/>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SETTING UP</a:t>
            </a:r>
            <a:endParaRPr/>
          </a:p>
        </p:txBody>
      </p:sp>
      <p:sp>
        <p:nvSpPr>
          <p:cNvPr id="670" name="Google Shape;670;ge689ef62ee_0_645"/>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ge689ef62ee_0_65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a:buNone/>
            </a:pPr>
            <a:r>
              <a:rPr lang="en-US"/>
              <a:t>Setting up</a:t>
            </a:r>
            <a:endParaRPr/>
          </a:p>
        </p:txBody>
      </p:sp>
      <p:sp>
        <p:nvSpPr>
          <p:cNvPr id="676" name="Google Shape;676;ge689ef62ee_0_65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400050" lvl="0" marL="457200" rtl="0" algn="l">
              <a:lnSpc>
                <a:spcPct val="115000"/>
              </a:lnSpc>
              <a:spcBef>
                <a:spcPts val="1200"/>
              </a:spcBef>
              <a:spcAft>
                <a:spcPts val="0"/>
              </a:spcAft>
              <a:buSzPts val="2700"/>
              <a:buChar char="■"/>
            </a:pPr>
            <a:r>
              <a:rPr i="1" lang="en-US" sz="2700"/>
              <a:t>Be sure to be in the correct directory!</a:t>
            </a:r>
            <a:endParaRPr i="1" sz="2700"/>
          </a:p>
          <a:p>
            <a:pPr indent="-400050" lvl="0" marL="457200" rtl="0" algn="l">
              <a:lnSpc>
                <a:spcPct val="115000"/>
              </a:lnSpc>
              <a:spcBef>
                <a:spcPts val="0"/>
              </a:spcBef>
              <a:spcAft>
                <a:spcPts val="0"/>
              </a:spcAft>
              <a:buClr>
                <a:srgbClr val="A61C00"/>
              </a:buClr>
              <a:buSzPts val="2700"/>
              <a:buChar char="■"/>
            </a:pPr>
            <a:r>
              <a:rPr lang="en-US" sz="2700">
                <a:solidFill>
                  <a:srgbClr val="A61C00"/>
                </a:solidFill>
              </a:rPr>
              <a:t>npm install</a:t>
            </a:r>
            <a:endParaRPr sz="2700">
              <a:solidFill>
                <a:srgbClr val="A61C00"/>
              </a:solidFill>
            </a:endParaRPr>
          </a:p>
          <a:p>
            <a:pPr indent="-400050" lvl="0" marL="457200" rtl="0" algn="l">
              <a:lnSpc>
                <a:spcPct val="115000"/>
              </a:lnSpc>
              <a:spcBef>
                <a:spcPts val="0"/>
              </a:spcBef>
              <a:spcAft>
                <a:spcPts val="0"/>
              </a:spcAft>
              <a:buClr>
                <a:srgbClr val="A61C00"/>
              </a:buClr>
              <a:buSzPts val="2700"/>
              <a:buChar char="■"/>
            </a:pPr>
            <a:r>
              <a:rPr lang="en-US" sz="2700">
                <a:solidFill>
                  <a:srgbClr val="A61C00"/>
                </a:solidFill>
              </a:rPr>
              <a:t>npm install recoil</a:t>
            </a:r>
            <a:endParaRPr sz="2700">
              <a:solidFill>
                <a:srgbClr val="A61C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680" name="Shape 680"/>
        <p:cNvGrpSpPr/>
        <p:nvPr/>
      </p:nvGrpSpPr>
      <p:grpSpPr>
        <a:xfrm>
          <a:off x="0" y="0"/>
          <a:ext cx="0" cy="0"/>
          <a:chOff x="0" y="0"/>
          <a:chExt cx="0" cy="0"/>
        </a:xfrm>
      </p:grpSpPr>
      <p:sp>
        <p:nvSpPr>
          <p:cNvPr id="681" name="Google Shape;681;ge689ef62ee_0_201"/>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DEMO1</a:t>
            </a:r>
            <a:endParaRPr/>
          </a:p>
        </p:txBody>
      </p:sp>
      <p:sp>
        <p:nvSpPr>
          <p:cNvPr id="682" name="Google Shape;682;ge689ef62ee_0_201"/>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u="sng">
                <a:solidFill>
                  <a:schemeClr val="hlink"/>
                </a:solidFill>
                <a:hlinkClick r:id="rId3"/>
              </a:rPr>
              <a:t>https://github.com/tnt-summer-academy/Samples/tree/main/Stretch/recoil-todo-javascript</a:t>
            </a:r>
            <a:r>
              <a:rPr lang="en-US"/>
              <a:t>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ge689ef62ee_0_2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a:buNone/>
            </a:pPr>
            <a:r>
              <a:t/>
            </a:r>
            <a:endParaRPr/>
          </a:p>
        </p:txBody>
      </p:sp>
      <p:sp>
        <p:nvSpPr>
          <p:cNvPr id="688" name="Google Shape;688;ge689ef62ee_0_2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t/>
            </a:r>
            <a:endParaRPr sz="2700"/>
          </a:p>
        </p:txBody>
      </p:sp>
      <p:pic>
        <p:nvPicPr>
          <p:cNvPr id="689" name="Google Shape;689;ge689ef62ee_0_25"/>
          <p:cNvPicPr preferRelativeResize="0"/>
          <p:nvPr/>
        </p:nvPicPr>
        <p:blipFill rotWithShape="1">
          <a:blip r:embed="rId3">
            <a:alphaModFix/>
          </a:blip>
          <a:srcRect b="67983" l="0" r="0" t="0"/>
          <a:stretch/>
        </p:blipFill>
        <p:spPr>
          <a:xfrm>
            <a:off x="1371600" y="685790"/>
            <a:ext cx="9601200" cy="385003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693" name="Shape 693"/>
        <p:cNvGrpSpPr/>
        <p:nvPr/>
      </p:nvGrpSpPr>
      <p:grpSpPr>
        <a:xfrm>
          <a:off x="0" y="0"/>
          <a:ext cx="0" cy="0"/>
          <a:chOff x="0" y="0"/>
          <a:chExt cx="0" cy="0"/>
        </a:xfrm>
      </p:grpSpPr>
      <p:sp>
        <p:nvSpPr>
          <p:cNvPr id="694" name="Google Shape;694;ge689ef62ee_0_206"/>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DEMO2</a:t>
            </a:r>
            <a:endParaRPr/>
          </a:p>
        </p:txBody>
      </p:sp>
      <p:sp>
        <p:nvSpPr>
          <p:cNvPr id="695" name="Google Shape;695;ge689ef62ee_0_206"/>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u="sng">
                <a:solidFill>
                  <a:schemeClr val="hlink"/>
                </a:solidFill>
                <a:hlinkClick r:id="rId3"/>
              </a:rPr>
              <a:t>https://github.com/tnt-summer-academy/Samples/tree/main/Stretch/recoil-todo-javascript</a:t>
            </a: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e689ef62ee_0_326"/>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Arial"/>
              <a:buNone/>
            </a:pPr>
            <a:r>
              <a:rPr lang="en-US"/>
              <a:t>PART 0</a:t>
            </a:r>
            <a:endParaRPr/>
          </a:p>
          <a:p>
            <a:pPr indent="0" lvl="0" marL="0" rtl="0" algn="r">
              <a:lnSpc>
                <a:spcPct val="89000"/>
              </a:lnSpc>
              <a:spcBef>
                <a:spcPts val="0"/>
              </a:spcBef>
              <a:spcAft>
                <a:spcPts val="0"/>
              </a:spcAft>
              <a:buClr>
                <a:schemeClr val="lt2"/>
              </a:buClr>
              <a:buSzPct val="100000"/>
              <a:buFont typeface="Arial"/>
              <a:buNone/>
            </a:pPr>
            <a:r>
              <a:rPr lang="en-US"/>
              <a:t>SAVING DATA IN APPS</a:t>
            </a:r>
            <a:endParaRPr/>
          </a:p>
        </p:txBody>
      </p:sp>
      <p:sp>
        <p:nvSpPr>
          <p:cNvPr id="234" name="Google Shape;234;ge689ef62ee_0_326"/>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pic>
        <p:nvPicPr>
          <p:cNvPr id="700" name="Google Shape;700;ge689ef62ee_0_797"/>
          <p:cNvPicPr preferRelativeResize="0"/>
          <p:nvPr/>
        </p:nvPicPr>
        <p:blipFill rotWithShape="1">
          <a:blip r:embed="rId3">
            <a:alphaModFix/>
          </a:blip>
          <a:srcRect b="0" l="0" r="0" t="30016"/>
          <a:stretch/>
        </p:blipFill>
        <p:spPr>
          <a:xfrm>
            <a:off x="3119088" y="685800"/>
            <a:ext cx="5953825" cy="52186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pic>
        <p:nvPicPr>
          <p:cNvPr id="705" name="Google Shape;705;ge689ef62ee_0_211"/>
          <p:cNvPicPr preferRelativeResize="0"/>
          <p:nvPr/>
        </p:nvPicPr>
        <p:blipFill rotWithShape="1">
          <a:blip r:embed="rId3">
            <a:alphaModFix/>
          </a:blip>
          <a:srcRect b="0" l="0" r="0" t="30016"/>
          <a:stretch/>
        </p:blipFill>
        <p:spPr>
          <a:xfrm>
            <a:off x="3901675" y="685800"/>
            <a:ext cx="5953825" cy="5218625"/>
          </a:xfrm>
          <a:prstGeom prst="rect">
            <a:avLst/>
          </a:prstGeom>
          <a:noFill/>
          <a:ln>
            <a:noFill/>
          </a:ln>
        </p:spPr>
      </p:pic>
      <p:sp>
        <p:nvSpPr>
          <p:cNvPr id="706" name="Google Shape;706;ge689ef62ee_0_211"/>
          <p:cNvSpPr/>
          <p:nvPr/>
        </p:nvSpPr>
        <p:spPr>
          <a:xfrm>
            <a:off x="3751275" y="502750"/>
            <a:ext cx="6329400" cy="5478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ge689ef62ee_0_211"/>
          <p:cNvSpPr txBox="1"/>
          <p:nvPr/>
        </p:nvSpPr>
        <p:spPr>
          <a:xfrm>
            <a:off x="3764175" y="25775"/>
            <a:ext cx="1598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a:ea typeface="Arial"/>
                <a:cs typeface="Arial"/>
                <a:sym typeface="Arial"/>
              </a:rPr>
              <a:t>App</a:t>
            </a:r>
            <a:endParaRPr b="1" i="0" sz="1800" u="none" cap="none" strike="noStrike">
              <a:solidFill>
                <a:srgbClr val="FF0000"/>
              </a:solidFill>
              <a:latin typeface="Arial"/>
              <a:ea typeface="Arial"/>
              <a:cs typeface="Arial"/>
              <a:sym typeface="Arial"/>
            </a:endParaRPr>
          </a:p>
        </p:txBody>
      </p:sp>
      <p:sp>
        <p:nvSpPr>
          <p:cNvPr id="708" name="Google Shape;708;ge689ef62ee_0_211"/>
          <p:cNvSpPr/>
          <p:nvPr/>
        </p:nvSpPr>
        <p:spPr>
          <a:xfrm>
            <a:off x="4034875" y="1546925"/>
            <a:ext cx="4099200" cy="42024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ge689ef62ee_0_211"/>
          <p:cNvSpPr txBox="1"/>
          <p:nvPr/>
        </p:nvSpPr>
        <p:spPr>
          <a:xfrm>
            <a:off x="7642150" y="903550"/>
            <a:ext cx="1598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Arial"/>
                <a:ea typeface="Arial"/>
                <a:cs typeface="Arial"/>
                <a:sym typeface="Arial"/>
              </a:rPr>
              <a:t>TodoList</a:t>
            </a:r>
            <a:endParaRPr b="1" i="0" sz="1800" u="none" cap="none" strike="noStrike">
              <a:solidFill>
                <a:srgbClr val="0000FF"/>
              </a:solidFill>
              <a:latin typeface="Arial"/>
              <a:ea typeface="Arial"/>
              <a:cs typeface="Arial"/>
              <a:sym typeface="Arial"/>
            </a:endParaRPr>
          </a:p>
        </p:txBody>
      </p:sp>
      <p:sp>
        <p:nvSpPr>
          <p:cNvPr id="710" name="Google Shape;710;ge689ef62ee_0_211"/>
          <p:cNvSpPr/>
          <p:nvPr/>
        </p:nvSpPr>
        <p:spPr>
          <a:xfrm>
            <a:off x="4215350" y="1714500"/>
            <a:ext cx="3558000" cy="13020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ge689ef62ee_0_211"/>
          <p:cNvSpPr txBox="1"/>
          <p:nvPr/>
        </p:nvSpPr>
        <p:spPr>
          <a:xfrm>
            <a:off x="7876375" y="2055150"/>
            <a:ext cx="206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FF"/>
                </a:solidFill>
                <a:latin typeface="Arial"/>
                <a:ea typeface="Arial"/>
                <a:cs typeface="Arial"/>
                <a:sym typeface="Arial"/>
              </a:rPr>
              <a:t>TodoListStats</a:t>
            </a:r>
            <a:endParaRPr b="1" i="0" sz="1800" u="none" cap="none" strike="noStrike">
              <a:solidFill>
                <a:srgbClr val="FF00FF"/>
              </a:solidFill>
              <a:latin typeface="Arial"/>
              <a:ea typeface="Arial"/>
              <a:cs typeface="Arial"/>
              <a:sym typeface="Arial"/>
            </a:endParaRPr>
          </a:p>
        </p:txBody>
      </p:sp>
      <p:sp>
        <p:nvSpPr>
          <p:cNvPr id="712" name="Google Shape;712;ge689ef62ee_0_211"/>
          <p:cNvSpPr txBox="1"/>
          <p:nvPr/>
        </p:nvSpPr>
        <p:spPr>
          <a:xfrm>
            <a:off x="7773350" y="3206750"/>
            <a:ext cx="206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FF00"/>
                </a:solidFill>
                <a:latin typeface="Arial"/>
                <a:ea typeface="Arial"/>
                <a:cs typeface="Arial"/>
                <a:sym typeface="Arial"/>
              </a:rPr>
              <a:t>TodoListFilters</a:t>
            </a:r>
            <a:endParaRPr b="1" i="0" sz="1800" u="none" cap="none" strike="noStrike">
              <a:solidFill>
                <a:srgbClr val="00FF00"/>
              </a:solidFill>
              <a:latin typeface="Arial"/>
              <a:ea typeface="Arial"/>
              <a:cs typeface="Arial"/>
              <a:sym typeface="Arial"/>
            </a:endParaRPr>
          </a:p>
        </p:txBody>
      </p:sp>
      <p:sp>
        <p:nvSpPr>
          <p:cNvPr id="713" name="Google Shape;713;ge689ef62ee_0_211"/>
          <p:cNvSpPr txBox="1"/>
          <p:nvPr/>
        </p:nvSpPr>
        <p:spPr>
          <a:xfrm>
            <a:off x="7642150" y="4291550"/>
            <a:ext cx="206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a:ea typeface="Arial"/>
                <a:cs typeface="Arial"/>
                <a:sym typeface="Arial"/>
              </a:rPr>
              <a:t>3 TodoItems</a:t>
            </a:r>
            <a:endParaRPr b="1" i="0" sz="1800" u="none" cap="none" strike="noStrike">
              <a:solidFill>
                <a:srgbClr val="FF0000"/>
              </a:solidFill>
              <a:latin typeface="Arial"/>
              <a:ea typeface="Arial"/>
              <a:cs typeface="Arial"/>
              <a:sym typeface="Arial"/>
            </a:endParaRPr>
          </a:p>
        </p:txBody>
      </p:sp>
      <p:sp>
        <p:nvSpPr>
          <p:cNvPr id="714" name="Google Shape;714;ge689ef62ee_0_211"/>
          <p:cNvSpPr/>
          <p:nvPr/>
        </p:nvSpPr>
        <p:spPr>
          <a:xfrm>
            <a:off x="4176675" y="3261425"/>
            <a:ext cx="3558000" cy="3867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ge689ef62ee_0_211"/>
          <p:cNvSpPr/>
          <p:nvPr/>
        </p:nvSpPr>
        <p:spPr>
          <a:xfrm>
            <a:off x="4084150" y="4187275"/>
            <a:ext cx="3558000" cy="386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ge689ef62ee_0_211"/>
          <p:cNvSpPr/>
          <p:nvPr/>
        </p:nvSpPr>
        <p:spPr>
          <a:xfrm>
            <a:off x="4084150" y="4573975"/>
            <a:ext cx="3558000" cy="386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ge689ef62ee_0_211"/>
          <p:cNvSpPr/>
          <p:nvPr/>
        </p:nvSpPr>
        <p:spPr>
          <a:xfrm>
            <a:off x="4084150" y="4960675"/>
            <a:ext cx="3558000" cy="386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ge689ef62ee_0_211"/>
          <p:cNvSpPr/>
          <p:nvPr/>
        </p:nvSpPr>
        <p:spPr>
          <a:xfrm>
            <a:off x="4176675" y="3697425"/>
            <a:ext cx="3558000" cy="3867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ge689ef62ee_0_211"/>
          <p:cNvSpPr txBox="1"/>
          <p:nvPr/>
        </p:nvSpPr>
        <p:spPr>
          <a:xfrm>
            <a:off x="7876375" y="3787238"/>
            <a:ext cx="206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9900"/>
                </a:solidFill>
                <a:latin typeface="Arial"/>
                <a:ea typeface="Arial"/>
                <a:cs typeface="Arial"/>
                <a:sym typeface="Arial"/>
              </a:rPr>
              <a:t>TodoItemCreator</a:t>
            </a:r>
            <a:endParaRPr b="1" i="0" sz="1800" u="none" cap="none" strike="noStrike">
              <a:solidFill>
                <a:srgbClr val="FF99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pic>
        <p:nvPicPr>
          <p:cNvPr id="724" name="Google Shape;724;ge689ef62ee_0_768"/>
          <p:cNvPicPr preferRelativeResize="0"/>
          <p:nvPr/>
        </p:nvPicPr>
        <p:blipFill rotWithShape="1">
          <a:blip r:embed="rId3">
            <a:alphaModFix/>
          </a:blip>
          <a:srcRect b="0" l="0" r="0" t="30016"/>
          <a:stretch/>
        </p:blipFill>
        <p:spPr>
          <a:xfrm>
            <a:off x="3901675" y="685800"/>
            <a:ext cx="5953825" cy="5218625"/>
          </a:xfrm>
          <a:prstGeom prst="rect">
            <a:avLst/>
          </a:prstGeom>
          <a:noFill/>
          <a:ln>
            <a:noFill/>
          </a:ln>
        </p:spPr>
      </p:pic>
      <p:sp>
        <p:nvSpPr>
          <p:cNvPr id="725" name="Google Shape;725;ge689ef62ee_0_768"/>
          <p:cNvSpPr/>
          <p:nvPr/>
        </p:nvSpPr>
        <p:spPr>
          <a:xfrm>
            <a:off x="7544125" y="2467725"/>
            <a:ext cx="2578200" cy="1113000"/>
          </a:xfrm>
          <a:prstGeom prst="wedgeRectCallout">
            <a:avLst>
              <a:gd fmla="val -70000" name="adj1"/>
              <a:gd fmla="val 43814"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Atom</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todoListFilterState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Selector</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filteredTodoListState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6" name="Google Shape;726;ge689ef62ee_0_768"/>
          <p:cNvSpPr/>
          <p:nvPr/>
        </p:nvSpPr>
        <p:spPr>
          <a:xfrm>
            <a:off x="7754975" y="1058700"/>
            <a:ext cx="2578200" cy="1113000"/>
          </a:xfrm>
          <a:prstGeom prst="wedgeRectCallout">
            <a:avLst>
              <a:gd fmla="val -70000" name="adj1"/>
              <a:gd fmla="val 43814"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Selector</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todoListStatsState</a:t>
            </a:r>
            <a:endParaRPr b="0" i="0" sz="1800" u="none" cap="none" strike="noStrike">
              <a:solidFill>
                <a:srgbClr val="000000"/>
              </a:solidFill>
              <a:latin typeface="Arial"/>
              <a:ea typeface="Arial"/>
              <a:cs typeface="Arial"/>
              <a:sym typeface="Arial"/>
            </a:endParaRPr>
          </a:p>
        </p:txBody>
      </p:sp>
      <p:sp>
        <p:nvSpPr>
          <p:cNvPr id="727" name="Google Shape;727;ge689ef62ee_0_768"/>
          <p:cNvSpPr/>
          <p:nvPr/>
        </p:nvSpPr>
        <p:spPr>
          <a:xfrm>
            <a:off x="7893325" y="3876750"/>
            <a:ext cx="2578200" cy="1113000"/>
          </a:xfrm>
          <a:prstGeom prst="wedgeRectCallout">
            <a:avLst>
              <a:gd fmla="val -70000" name="adj1"/>
              <a:gd fmla="val 43814"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Atom</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todoListState</a:t>
            </a:r>
            <a:endParaRPr b="0" i="0" sz="1800" u="none" cap="none" strike="noStrike">
              <a:solidFill>
                <a:srgbClr val="000000"/>
              </a:solidFill>
              <a:latin typeface="Arial"/>
              <a:ea typeface="Arial"/>
              <a:cs typeface="Arial"/>
              <a:sym typeface="Arial"/>
            </a:endParaRPr>
          </a:p>
        </p:txBody>
      </p:sp>
      <p:pic>
        <p:nvPicPr>
          <p:cNvPr id="728" name="Google Shape;728;ge689ef62ee_0_768"/>
          <p:cNvPicPr preferRelativeResize="0"/>
          <p:nvPr/>
        </p:nvPicPr>
        <p:blipFill rotWithShape="1">
          <a:blip r:embed="rId4">
            <a:alphaModFix/>
          </a:blip>
          <a:srcRect b="0" l="0" r="0" t="0"/>
          <a:stretch/>
        </p:blipFill>
        <p:spPr>
          <a:xfrm>
            <a:off x="216850" y="1480688"/>
            <a:ext cx="3596875" cy="3628847"/>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g13f9a8cfed1_1_39"/>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35" name="Google Shape;735;g13f9a8cfed1_1_39"/>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736" name="Google Shape;736;g13f9a8cfed1_1_39"/>
          <p:cNvPicPr preferRelativeResize="0"/>
          <p:nvPr/>
        </p:nvPicPr>
        <p:blipFill>
          <a:blip r:embed="rId3">
            <a:alphaModFix/>
          </a:blip>
          <a:stretch>
            <a:fillRect/>
          </a:stretch>
        </p:blipFill>
        <p:spPr>
          <a:xfrm>
            <a:off x="-55525" y="-285750"/>
            <a:ext cx="12153900" cy="61531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g13f9a8cfed1_0_921"/>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PART 3</a:t>
            </a:r>
            <a:endParaRPr/>
          </a:p>
          <a:p>
            <a:pPr indent="0" lvl="0" marL="0" rtl="0" algn="r">
              <a:lnSpc>
                <a:spcPct val="89000"/>
              </a:lnSpc>
              <a:spcBef>
                <a:spcPts val="0"/>
              </a:spcBef>
              <a:spcAft>
                <a:spcPts val="0"/>
              </a:spcAft>
              <a:buClr>
                <a:schemeClr val="lt2"/>
              </a:buClr>
              <a:buSzPts val="7200"/>
              <a:buFont typeface="Arial"/>
              <a:buNone/>
            </a:pPr>
            <a:r>
              <a:rPr lang="en-US"/>
              <a:t>OTHER SOLUTIONS</a:t>
            </a:r>
            <a:endParaRPr/>
          </a:p>
        </p:txBody>
      </p:sp>
      <p:sp>
        <p:nvSpPr>
          <p:cNvPr id="742" name="Google Shape;742;g13f9a8cfed1_0_921"/>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g13f9a8cfed1_0_934"/>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React Context</a:t>
            </a:r>
            <a:endParaRPr/>
          </a:p>
        </p:txBody>
      </p:sp>
      <p:sp>
        <p:nvSpPr>
          <p:cNvPr id="749" name="Google Shape;749;g13f9a8cfed1_0_934"/>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1000"/>
              </a:spcBef>
              <a:spcAft>
                <a:spcPts val="0"/>
              </a:spcAft>
              <a:buSzPts val="1800"/>
              <a:buChar char="■"/>
            </a:pPr>
            <a:r>
              <a:rPr lang="en-US"/>
              <a:t>React </a:t>
            </a:r>
            <a:r>
              <a:rPr lang="en-US"/>
              <a:t>Context provides a way to pass data through the component tree without having to pass props down manually at every level." This is ideal for 'global' state, such as theme (dark mode vs. light mode)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g13f9a8cfed1_0_949"/>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Redux</a:t>
            </a:r>
            <a:endParaRPr/>
          </a:p>
        </p:txBody>
      </p:sp>
      <p:sp>
        <p:nvSpPr>
          <p:cNvPr id="756" name="Google Shape;756;g13f9a8cfed1_0_949"/>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fontScale="85000" lnSpcReduction="20000"/>
          </a:bodyPr>
          <a:lstStyle/>
          <a:p>
            <a:pPr indent="0" lvl="0" marL="0" rtl="0" algn="l">
              <a:spcBef>
                <a:spcPts val="1000"/>
              </a:spcBef>
              <a:spcAft>
                <a:spcPts val="0"/>
              </a:spcAft>
              <a:buClr>
                <a:schemeClr val="dk1"/>
              </a:buClr>
              <a:buSzPct val="55000"/>
              <a:buFont typeface="Arial"/>
              <a:buNone/>
            </a:pPr>
            <a:r>
              <a:rPr lang="en-US"/>
              <a:t>I</a:t>
            </a:r>
            <a:r>
              <a:rPr lang="en-US"/>
              <a:t>n a way, Redux is like Context, but with a lot more features.</a:t>
            </a:r>
            <a:endParaRPr/>
          </a:p>
          <a:p>
            <a:pPr indent="-287972" lvl="0" marL="457200" rtl="0" algn="l">
              <a:lnSpc>
                <a:spcPct val="115000"/>
              </a:lnSpc>
              <a:spcBef>
                <a:spcPts val="1200"/>
              </a:spcBef>
              <a:spcAft>
                <a:spcPts val="0"/>
              </a:spcAft>
              <a:buClr>
                <a:schemeClr val="dk1"/>
              </a:buClr>
              <a:buSzPct val="55000"/>
              <a:buChar char="●"/>
            </a:pPr>
            <a:r>
              <a:rPr lang="en-US"/>
              <a:t>Redux also tries to let you put all your state into one place (called the "Store")</a:t>
            </a:r>
            <a:br>
              <a:rPr lang="en-US"/>
            </a:br>
            <a:endParaRPr/>
          </a:p>
          <a:p>
            <a:pPr indent="-287972" lvl="0" marL="457200" rtl="0" algn="l">
              <a:lnSpc>
                <a:spcPct val="115000"/>
              </a:lnSpc>
              <a:spcBef>
                <a:spcPts val="0"/>
              </a:spcBef>
              <a:spcAft>
                <a:spcPts val="0"/>
              </a:spcAft>
              <a:buClr>
                <a:schemeClr val="dk1"/>
              </a:buClr>
              <a:buSzPct val="55000"/>
              <a:buChar char="●"/>
            </a:pPr>
            <a:r>
              <a:rPr lang="en-US"/>
              <a:t>AND it also lets you define all the possible changes that you might want to make (by defining "Actions", objects that mean something like "increment counter" or "decrement counter")</a:t>
            </a:r>
            <a:br>
              <a:rPr lang="en-US"/>
            </a:br>
            <a:endParaRPr/>
          </a:p>
          <a:p>
            <a:pPr indent="-287972" lvl="0" marL="457200" rtl="0" algn="l">
              <a:lnSpc>
                <a:spcPct val="115000"/>
              </a:lnSpc>
              <a:spcBef>
                <a:spcPts val="0"/>
              </a:spcBef>
              <a:spcAft>
                <a:spcPts val="0"/>
              </a:spcAft>
              <a:buClr>
                <a:schemeClr val="dk1"/>
              </a:buClr>
              <a:buSzPct val="55000"/>
              <a:buChar char="●"/>
            </a:pPr>
            <a:r>
              <a:rPr lang="en-US"/>
              <a:t>AND it lets you define how to actually make the change happen (via "Reducers", which are methods that actually make the change)</a:t>
            </a:r>
            <a:br>
              <a:rPr lang="en-US"/>
            </a:br>
            <a:endParaRPr/>
          </a:p>
          <a:p>
            <a:pPr indent="-287972" lvl="0" marL="457200" rtl="0" algn="l">
              <a:lnSpc>
                <a:spcPct val="115000"/>
              </a:lnSpc>
              <a:spcBef>
                <a:spcPts val="0"/>
              </a:spcBef>
              <a:spcAft>
                <a:spcPts val="0"/>
              </a:spcAft>
              <a:buClr>
                <a:schemeClr val="dk1"/>
              </a:buClr>
              <a:buSzPct val="55000"/>
              <a:buChar char="●"/>
            </a:pPr>
            <a:r>
              <a:rPr lang="en-US"/>
              <a:t>AND you need to provide some 'glue code' that actually connects the Redux-specific stuff to your state.</a:t>
            </a:r>
            <a:br>
              <a:rPr lang="en-US"/>
            </a:br>
            <a:endParaRPr/>
          </a:p>
          <a:p>
            <a:pPr indent="0" lvl="0" marL="0" rtl="0" algn="l">
              <a:spcBef>
                <a:spcPts val="120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g13f9a8cfed1_0_956"/>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63" name="Google Shape;763;g13f9a8cfed1_0_956"/>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764" name="Google Shape;764;g13f9a8cfed1_0_956"/>
          <p:cNvPicPr preferRelativeResize="0"/>
          <p:nvPr/>
        </p:nvPicPr>
        <p:blipFill>
          <a:blip r:embed="rId3">
            <a:alphaModFix/>
          </a:blip>
          <a:stretch>
            <a:fillRect/>
          </a:stretch>
        </p:blipFill>
        <p:spPr>
          <a:xfrm>
            <a:off x="1681163" y="147638"/>
            <a:ext cx="8829675" cy="6562725"/>
          </a:xfrm>
          <a:prstGeom prst="rect">
            <a:avLst/>
          </a:prstGeom>
          <a:noFill/>
          <a:ln>
            <a:noFill/>
          </a:ln>
        </p:spPr>
      </p:pic>
      <p:sp>
        <p:nvSpPr>
          <p:cNvPr id="765" name="Google Shape;765;g13f9a8cfed1_0_956"/>
          <p:cNvSpPr txBox="1"/>
          <p:nvPr/>
        </p:nvSpPr>
        <p:spPr>
          <a:xfrm>
            <a:off x="1723025" y="6238175"/>
            <a:ext cx="882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4"/>
              </a:rPr>
              <a:t>https://github.com/tnt-summer-academy/Curriculum-2022/raw/de4d806e2a19d21d7b5e0941da64d6ab6f2b569a/Stretch%20topics/archive/Redux/moreredux/%5BENG2.5%5DReduxSample.gif</a:t>
            </a:r>
            <a:r>
              <a:rPr lang="en-US"/>
              <a:t>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g13f9a8cfed1_0_963"/>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72" name="Google Shape;772;g13f9a8cfed1_0_963"/>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773" name="Google Shape;773;g13f9a8cfed1_0_963"/>
          <p:cNvPicPr preferRelativeResize="0"/>
          <p:nvPr/>
        </p:nvPicPr>
        <p:blipFill>
          <a:blip r:embed="rId3">
            <a:alphaModFix/>
          </a:blip>
          <a:stretch>
            <a:fillRect/>
          </a:stretch>
        </p:blipFill>
        <p:spPr>
          <a:xfrm>
            <a:off x="2348355" y="0"/>
            <a:ext cx="7495291" cy="6858001"/>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g13f9a8cfed1_0_970"/>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80" name="Google Shape;780;g13f9a8cfed1_0_970"/>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781" name="Google Shape;781;g13f9a8cfed1_0_970"/>
          <p:cNvPicPr preferRelativeResize="0"/>
          <p:nvPr/>
        </p:nvPicPr>
        <p:blipFill>
          <a:blip r:embed="rId3">
            <a:alphaModFix/>
          </a:blip>
          <a:stretch>
            <a:fillRect/>
          </a:stretch>
        </p:blipFill>
        <p:spPr>
          <a:xfrm>
            <a:off x="0" y="890526"/>
            <a:ext cx="12192001" cy="5076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e689ef62ee_0_236"/>
          <p:cNvSpPr txBox="1"/>
          <p:nvPr>
            <p:ph type="title"/>
          </p:nvPr>
        </p:nvSpPr>
        <p:spPr>
          <a:xfrm>
            <a:off x="1371600" y="39893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Data</a:t>
            </a:r>
            <a:endParaRPr/>
          </a:p>
        </p:txBody>
      </p:sp>
      <p:sp>
        <p:nvSpPr>
          <p:cNvPr id="241" name="Google Shape;241;ge689ef62ee_0_236"/>
          <p:cNvSpPr txBox="1"/>
          <p:nvPr>
            <p:ph idx="1" type="body"/>
          </p:nvPr>
        </p:nvSpPr>
        <p:spPr>
          <a:xfrm>
            <a:off x="1371600" y="1428750"/>
            <a:ext cx="106233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3200"/>
              <a:buChar char="■"/>
            </a:pPr>
            <a:r>
              <a:rPr lang="en-US" sz="3200"/>
              <a:t>Hard coded</a:t>
            </a:r>
            <a:endParaRPr/>
          </a:p>
          <a:p>
            <a:pPr indent="-384048" lvl="0" marL="384048" rtl="0" algn="l">
              <a:lnSpc>
                <a:spcPct val="94000"/>
              </a:lnSpc>
              <a:spcBef>
                <a:spcPts val="1200"/>
              </a:spcBef>
              <a:spcAft>
                <a:spcPts val="0"/>
              </a:spcAft>
              <a:buClr>
                <a:schemeClr val="dk2"/>
              </a:buClr>
              <a:buSzPts val="3200"/>
              <a:buChar char="■"/>
            </a:pPr>
            <a:r>
              <a:rPr lang="en-US" sz="3200"/>
              <a:t>JSON file </a:t>
            </a:r>
            <a:endParaRPr/>
          </a:p>
          <a:p>
            <a:pPr indent="-384048" lvl="0" marL="384048" rtl="0" algn="l">
              <a:lnSpc>
                <a:spcPct val="94000"/>
              </a:lnSpc>
              <a:spcBef>
                <a:spcPts val="1200"/>
              </a:spcBef>
              <a:spcAft>
                <a:spcPts val="0"/>
              </a:spcAft>
              <a:buClr>
                <a:schemeClr val="dk2"/>
              </a:buClr>
              <a:buSzPts val="3200"/>
              <a:buChar char="■"/>
            </a:pPr>
            <a:r>
              <a:rPr lang="en-US" sz="3200"/>
              <a:t>Database – SQL or NoSQL 	</a:t>
            </a:r>
            <a:endParaRPr/>
          </a:p>
          <a:p>
            <a:pPr indent="-384048" lvl="1" marL="914400" rtl="0" algn="l">
              <a:lnSpc>
                <a:spcPct val="94000"/>
              </a:lnSpc>
              <a:spcBef>
                <a:spcPts val="700"/>
              </a:spcBef>
              <a:spcAft>
                <a:spcPts val="0"/>
              </a:spcAft>
              <a:buClr>
                <a:schemeClr val="dk2"/>
              </a:buClr>
              <a:buSzPts val="3200"/>
              <a:buChar char="–"/>
            </a:pPr>
            <a:r>
              <a:rPr lang="en-US" sz="3200"/>
              <a:t>for an app or several apps, persistent data</a:t>
            </a:r>
            <a:endParaRPr/>
          </a:p>
          <a:p>
            <a:pPr indent="-384048" lvl="0" marL="384048" rtl="0" algn="l">
              <a:lnSpc>
                <a:spcPct val="94000"/>
              </a:lnSpc>
              <a:spcBef>
                <a:spcPts val="1200"/>
              </a:spcBef>
              <a:spcAft>
                <a:spcPts val="0"/>
              </a:spcAft>
              <a:buClr>
                <a:schemeClr val="dk2"/>
              </a:buClr>
              <a:buSzPts val="3200"/>
              <a:buChar char="■"/>
            </a:pPr>
            <a:r>
              <a:rPr lang="en-US" sz="3200"/>
              <a:t>State 					</a:t>
            </a:r>
            <a:endParaRPr/>
          </a:p>
          <a:p>
            <a:pPr indent="-384048" lvl="1" marL="914400" rtl="0" algn="l">
              <a:lnSpc>
                <a:spcPct val="94000"/>
              </a:lnSpc>
              <a:spcBef>
                <a:spcPts val="700"/>
              </a:spcBef>
              <a:spcAft>
                <a:spcPts val="0"/>
              </a:spcAft>
              <a:buClr>
                <a:schemeClr val="dk2"/>
              </a:buClr>
              <a:buSzPts val="3200"/>
              <a:buChar char="–"/>
            </a:pPr>
            <a:r>
              <a:rPr lang="en-US" sz="3200"/>
              <a:t>for a component, changing data</a:t>
            </a:r>
            <a:endParaRPr/>
          </a:p>
          <a:p>
            <a:pPr indent="-384048" lvl="0" marL="384048" rtl="0" algn="l">
              <a:lnSpc>
                <a:spcPct val="94000"/>
              </a:lnSpc>
              <a:spcBef>
                <a:spcPts val="1200"/>
              </a:spcBef>
              <a:spcAft>
                <a:spcPts val="0"/>
              </a:spcAft>
              <a:buClr>
                <a:schemeClr val="dk2"/>
              </a:buClr>
              <a:buSzPts val="3200"/>
              <a:buChar char="■"/>
            </a:pPr>
            <a:r>
              <a:rPr lang="en-US" sz="3200"/>
              <a:t>Redux / Recoil / React Context			</a:t>
            </a:r>
            <a:endParaRPr/>
          </a:p>
          <a:p>
            <a:pPr indent="-384048" lvl="1" marL="914400" rtl="0" algn="l">
              <a:lnSpc>
                <a:spcPct val="94000"/>
              </a:lnSpc>
              <a:spcBef>
                <a:spcPts val="700"/>
              </a:spcBef>
              <a:spcAft>
                <a:spcPts val="0"/>
              </a:spcAft>
              <a:buClr>
                <a:schemeClr val="dk2"/>
              </a:buClr>
              <a:buSzPts val="3200"/>
              <a:buChar char="–"/>
            </a:pPr>
            <a:r>
              <a:rPr lang="en-US" sz="3200"/>
              <a:t>for an app, changing data</a:t>
            </a:r>
            <a:endParaRPr/>
          </a:p>
          <a:p>
            <a:pPr indent="-384048" lvl="0" marL="384048" rtl="0" algn="l">
              <a:lnSpc>
                <a:spcPct val="94000"/>
              </a:lnSpc>
              <a:spcBef>
                <a:spcPts val="1200"/>
              </a:spcBef>
              <a:spcAft>
                <a:spcPts val="0"/>
              </a:spcAft>
              <a:buClr>
                <a:schemeClr val="dk2"/>
              </a:buClr>
              <a:buSzPts val="3200"/>
              <a:buChar char="■"/>
            </a:pPr>
            <a:r>
              <a:rPr lang="en-US" sz="3200"/>
              <a:t>Etc. </a:t>
            </a:r>
            <a:endParaRPr sz="32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g13f9a8cfed1_0_977"/>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88" name="Google Shape;788;g13f9a8cfed1_0_977"/>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789" name="Google Shape;789;g13f9a8cfed1_0_977"/>
          <p:cNvPicPr preferRelativeResize="0"/>
          <p:nvPr/>
        </p:nvPicPr>
        <p:blipFill>
          <a:blip r:embed="rId3">
            <a:alphaModFix/>
          </a:blip>
          <a:stretch>
            <a:fillRect/>
          </a:stretch>
        </p:blipFill>
        <p:spPr>
          <a:xfrm>
            <a:off x="2197890" y="1365303"/>
            <a:ext cx="7948625" cy="4919459"/>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g13f9a8cfed1_0_984"/>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96" name="Google Shape;796;g13f9a8cfed1_0_984"/>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797" name="Google Shape;797;g13f9a8cfed1_0_984"/>
          <p:cNvPicPr preferRelativeResize="0"/>
          <p:nvPr/>
        </p:nvPicPr>
        <p:blipFill>
          <a:blip r:embed="rId3">
            <a:alphaModFix/>
          </a:blip>
          <a:stretch>
            <a:fillRect/>
          </a:stretch>
        </p:blipFill>
        <p:spPr>
          <a:xfrm>
            <a:off x="590550" y="766750"/>
            <a:ext cx="11010900" cy="53244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00FF"/>
        </a:solidFill>
      </p:bgPr>
    </p:bg>
    <p:spTree>
      <p:nvGrpSpPr>
        <p:cNvPr id="801" name="Shape 801"/>
        <p:cNvGrpSpPr/>
        <p:nvPr/>
      </p:nvGrpSpPr>
      <p:grpSpPr>
        <a:xfrm>
          <a:off x="0" y="0"/>
          <a:ext cx="0" cy="0"/>
          <a:chOff x="0" y="0"/>
          <a:chExt cx="0" cy="0"/>
        </a:xfrm>
      </p:grpSpPr>
      <p:sp>
        <p:nvSpPr>
          <p:cNvPr id="802" name="Google Shape;802;ge449be6407_0_84"/>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Arial"/>
              <a:buNone/>
            </a:pPr>
            <a:r>
              <a:rPr lang="en-US"/>
              <a:t>WORK IN YOUR TEAM </a:t>
            </a:r>
            <a:endParaRPr/>
          </a:p>
          <a:p>
            <a:pPr indent="0" lvl="0" marL="0" rtl="0" algn="r">
              <a:lnSpc>
                <a:spcPct val="89000"/>
              </a:lnSpc>
              <a:spcBef>
                <a:spcPts val="0"/>
              </a:spcBef>
              <a:spcAft>
                <a:spcPts val="0"/>
              </a:spcAft>
              <a:buClr>
                <a:schemeClr val="lt2"/>
              </a:buClr>
              <a:buSzPct val="100000"/>
              <a:buFont typeface="Arial"/>
              <a:buNone/>
            </a:pPr>
            <a:r>
              <a:rPr lang="en-US"/>
              <a:t>ASK QUESTIONS</a:t>
            </a:r>
            <a:endParaRPr/>
          </a:p>
        </p:txBody>
      </p:sp>
      <p:sp>
        <p:nvSpPr>
          <p:cNvPr id="803" name="Google Shape;803;ge449be6407_0_84"/>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Good luck with your projects!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e66393f428_0_1"/>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Arial"/>
              <a:buNone/>
            </a:pPr>
            <a:r>
              <a:rPr lang="en-US"/>
              <a:t>PART 1</a:t>
            </a:r>
            <a:endParaRPr/>
          </a:p>
          <a:p>
            <a:pPr indent="0" lvl="0" marL="0" rtl="0" algn="r">
              <a:lnSpc>
                <a:spcPct val="89000"/>
              </a:lnSpc>
              <a:spcBef>
                <a:spcPts val="0"/>
              </a:spcBef>
              <a:spcAft>
                <a:spcPts val="0"/>
              </a:spcAft>
              <a:buClr>
                <a:schemeClr val="lt2"/>
              </a:buClr>
              <a:buSzPct val="100000"/>
              <a:buFont typeface="Arial"/>
              <a:buNone/>
            </a:pPr>
            <a:r>
              <a:rPr lang="en-US"/>
              <a:t>REVIEW OF COMPONENTS AND STATES</a:t>
            </a:r>
            <a:endParaRPr/>
          </a:p>
        </p:txBody>
      </p:sp>
      <p:sp>
        <p:nvSpPr>
          <p:cNvPr id="247" name="Google Shape;247;ge66393f428_0_1"/>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3f9a8cfed1_0_11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What are components?</a:t>
            </a:r>
            <a:endParaRPr/>
          </a:p>
        </p:txBody>
      </p:sp>
      <p:sp>
        <p:nvSpPr>
          <p:cNvPr id="253" name="Google Shape;253;g13f9a8cfed1_0_110"/>
          <p:cNvSpPr txBox="1"/>
          <p:nvPr>
            <p:ph idx="1" type="body"/>
          </p:nvPr>
        </p:nvSpPr>
        <p:spPr>
          <a:xfrm>
            <a:off x="1371600" y="1920240"/>
            <a:ext cx="9601200" cy="45720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400"/>
              <a:buChar char="■"/>
            </a:pPr>
            <a:r>
              <a:rPr b="1" lang="en-US" sz="2400"/>
              <a:t>React components</a:t>
            </a:r>
            <a:r>
              <a:rPr lang="en-US" sz="2400"/>
              <a:t> let you break up the user interface into separate pieces that can then be reused and handled independently</a:t>
            </a:r>
            <a:endParaRPr/>
          </a:p>
          <a:p>
            <a:pPr indent="-384048" lvl="0" marL="384048" rtl="0" algn="l">
              <a:lnSpc>
                <a:spcPct val="94000"/>
              </a:lnSpc>
              <a:spcBef>
                <a:spcPts val="1200"/>
              </a:spcBef>
              <a:spcAft>
                <a:spcPts val="0"/>
              </a:spcAft>
              <a:buClr>
                <a:schemeClr val="dk2"/>
              </a:buClr>
              <a:buSzPts val="2400"/>
              <a:buChar char="■"/>
            </a:pPr>
            <a:r>
              <a:rPr lang="en-US" sz="2400"/>
              <a:t>A React component takes </a:t>
            </a:r>
            <a:r>
              <a:rPr b="1" lang="en-US" sz="2400"/>
              <a:t>an optional input </a:t>
            </a:r>
            <a:r>
              <a:rPr lang="en-US" sz="2400"/>
              <a:t>and returns a </a:t>
            </a:r>
            <a:r>
              <a:rPr b="1" lang="en-US" sz="2400"/>
              <a:t>React element </a:t>
            </a:r>
            <a:r>
              <a:rPr lang="en-US" sz="2400"/>
              <a:t>which is rendered on the screen</a:t>
            </a:r>
            <a:endParaRPr/>
          </a:p>
          <a:p>
            <a:pPr indent="-384048" lvl="0" marL="384048" rtl="0" algn="l">
              <a:lnSpc>
                <a:spcPct val="94000"/>
              </a:lnSpc>
              <a:spcBef>
                <a:spcPts val="1200"/>
              </a:spcBef>
              <a:spcAft>
                <a:spcPts val="0"/>
              </a:spcAft>
              <a:buClr>
                <a:schemeClr val="dk2"/>
              </a:buClr>
              <a:buSzPts val="2400"/>
              <a:buChar char="■"/>
            </a:pPr>
            <a:r>
              <a:rPr lang="en-US" sz="2400"/>
              <a:t>A React component can be either “</a:t>
            </a:r>
            <a:r>
              <a:rPr b="1" lang="en-US" sz="2400"/>
              <a:t>stateful</a:t>
            </a:r>
            <a:r>
              <a:rPr lang="en-US" sz="2400"/>
              <a:t>” or "</a:t>
            </a:r>
            <a:r>
              <a:rPr b="1" lang="en-US" sz="2400"/>
              <a:t>stateless</a:t>
            </a:r>
            <a:r>
              <a:rPr lang="en-US" sz="2400"/>
              <a:t>“</a:t>
            </a:r>
            <a:endParaRPr/>
          </a:p>
          <a:p>
            <a:pPr indent="-384048" lvl="1" marL="914400" rtl="0" algn="l">
              <a:lnSpc>
                <a:spcPct val="94000"/>
              </a:lnSpc>
              <a:spcBef>
                <a:spcPts val="700"/>
              </a:spcBef>
              <a:spcAft>
                <a:spcPts val="0"/>
              </a:spcAft>
              <a:buClr>
                <a:schemeClr val="dk2"/>
              </a:buClr>
              <a:buSzPts val="2400"/>
              <a:buChar char="–"/>
            </a:pPr>
            <a:r>
              <a:rPr i="0" lang="en-US" sz="2400"/>
              <a:t>“Stateful” components are of the </a:t>
            </a:r>
            <a:r>
              <a:rPr b="1" i="0" lang="en-US" sz="2400"/>
              <a:t>class</a:t>
            </a:r>
            <a:r>
              <a:rPr i="0" lang="en-US" sz="2400"/>
              <a:t> type, while “stateless” components are of the </a:t>
            </a:r>
            <a:r>
              <a:rPr b="1" i="0" lang="en-US" sz="2400"/>
              <a:t>function</a:t>
            </a:r>
            <a:r>
              <a:rPr i="0" lang="en-US" sz="2400"/>
              <a:t> type</a:t>
            </a:r>
            <a:endParaRPr/>
          </a:p>
          <a:p>
            <a:pPr indent="-384048" lvl="0" marL="384048" rtl="0" algn="l">
              <a:lnSpc>
                <a:spcPct val="94000"/>
              </a:lnSpc>
              <a:spcBef>
                <a:spcPts val="1200"/>
              </a:spcBef>
              <a:spcAft>
                <a:spcPts val="0"/>
              </a:spcAft>
              <a:buClr>
                <a:schemeClr val="dk2"/>
              </a:buClr>
              <a:buSzPts val="2400"/>
              <a:buChar char="■"/>
            </a:pPr>
            <a:r>
              <a:rPr lang="en-US" sz="2400"/>
              <a:t>React components may have props (properties) and state </a:t>
            </a:r>
            <a:endParaRPr i="0" sz="2400"/>
          </a:p>
          <a:p>
            <a:pPr indent="-231648" lvl="0" marL="384048" rtl="0" algn="l">
              <a:lnSpc>
                <a:spcPct val="94000"/>
              </a:lnSpc>
              <a:spcBef>
                <a:spcPts val="1200"/>
              </a:spcBef>
              <a:spcAft>
                <a:spcPts val="0"/>
              </a:spcAft>
              <a:buClr>
                <a:schemeClr val="dk2"/>
              </a:buClr>
              <a:buSzPts val="2400"/>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2020-06-21T05:23:43Z</dcterms:created>
  <dc:creator>Scharff, Prof. Christelle</dc:creator>
</cp:coreProperties>
</file>