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380" r:id="rId2"/>
    <p:sldId id="383" r:id="rId3"/>
    <p:sldId id="384" r:id="rId4"/>
    <p:sldId id="461" r:id="rId5"/>
    <p:sldId id="468" r:id="rId6"/>
    <p:sldId id="469" r:id="rId7"/>
    <p:sldId id="462" r:id="rId8"/>
    <p:sldId id="470" r:id="rId9"/>
    <p:sldId id="471" r:id="rId10"/>
    <p:sldId id="389" r:id="rId11"/>
    <p:sldId id="472" r:id="rId12"/>
    <p:sldId id="473" r:id="rId13"/>
    <p:sldId id="393" r:id="rId14"/>
    <p:sldId id="474" r:id="rId15"/>
    <p:sldId id="475" r:id="rId16"/>
    <p:sldId id="476" r:id="rId17"/>
    <p:sldId id="477" r:id="rId18"/>
    <p:sldId id="478" r:id="rId19"/>
    <p:sldId id="402" r:id="rId20"/>
    <p:sldId id="400" r:id="rId21"/>
    <p:sldId id="4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7"/>
    <p:restoredTop sz="96860"/>
  </p:normalViewPr>
  <p:slideViewPr>
    <p:cSldViewPr snapToGrid="0" snapToObjects="1">
      <p:cViewPr varScale="1">
        <p:scale>
          <a:sx n="51" d="100"/>
          <a:sy n="51" d="100"/>
        </p:scale>
        <p:origin x="68" y="1532"/>
      </p:cViewPr>
      <p:guideLst/>
    </p:cSldViewPr>
  </p:slideViewPr>
  <p:notesTextViewPr>
    <p:cViewPr>
      <p:scale>
        <a:sx n="40" d="100"/>
        <a:sy n="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1BA43-912A-0A44-9D0B-308F517ACD2E}"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E4403-6D3E-D746-A1DE-17AF39364E86}" type="slidenum">
              <a:rPr lang="en-US" smtClean="0"/>
              <a:t>‹#›</a:t>
            </a:fld>
            <a:endParaRPr lang="en-US"/>
          </a:p>
        </p:txBody>
      </p:sp>
    </p:spTree>
    <p:extLst>
      <p:ext uri="{BB962C8B-B14F-4D97-AF65-F5344CB8AC3E}">
        <p14:creationId xmlns:p14="http://schemas.microsoft.com/office/powerpoint/2010/main" val="3694963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w3schools.com/html/html_forms.asp"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schools.com/cssref/pr_text_text-decoration.as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a:t>
            </a:r>
          </a:p>
        </p:txBody>
      </p:sp>
      <p:sp>
        <p:nvSpPr>
          <p:cNvPr id="4" name="Slide Number Placeholder 3"/>
          <p:cNvSpPr>
            <a:spLocks noGrp="1"/>
          </p:cNvSpPr>
          <p:nvPr>
            <p:ph type="sldNum" sz="quarter" idx="5"/>
          </p:nvPr>
        </p:nvSpPr>
        <p:spPr/>
        <p:txBody>
          <a:bodyPr/>
          <a:lstStyle/>
          <a:p>
            <a:fld id="{3D9E4403-6D3E-D746-A1DE-17AF39364E86}" type="slidenum">
              <a:rPr lang="en-US" smtClean="0"/>
              <a:t>1</a:t>
            </a:fld>
            <a:endParaRPr lang="en-US"/>
          </a:p>
        </p:txBody>
      </p:sp>
    </p:spTree>
    <p:extLst>
      <p:ext uri="{BB962C8B-B14F-4D97-AF65-F5344CB8AC3E}">
        <p14:creationId xmlns:p14="http://schemas.microsoft.com/office/powerpoint/2010/main" val="157226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4292E"/>
                </a:solidFill>
                <a:effectLst/>
                <a:latin typeface="-apple-system"/>
              </a:rPr>
              <a:t>Read the function from top to button</a:t>
            </a:r>
          </a:p>
          <a:p>
            <a:pPr algn="l">
              <a:buFont typeface="Arial" panose="020B0604020202020204" pitchFamily="34" charset="0"/>
              <a:buChar char="•"/>
            </a:pPr>
            <a:r>
              <a:rPr lang="en-US" b="0" i="0" dirty="0">
                <a:solidFill>
                  <a:srgbClr val="24292E"/>
                </a:solidFill>
                <a:effectLst/>
                <a:latin typeface="-apple-system"/>
              </a:rPr>
              <a:t>The goal of this file is to store the state (think of this as the 'global variables' for your app), and to define functions that allow other components to modify the state</a:t>
            </a:r>
          </a:p>
          <a:p>
            <a:pPr algn="l">
              <a:buFont typeface="Arial" panose="020B0604020202020204" pitchFamily="34" charset="0"/>
              <a:buChar char="•"/>
            </a:pPr>
            <a:r>
              <a:rPr lang="en-US" b="0" i="0" dirty="0">
                <a:solidFill>
                  <a:srgbClr val="24292E"/>
                </a:solidFill>
                <a:effectLst/>
                <a:latin typeface="-apple-system"/>
              </a:rPr>
              <a:t>Point out that we create the state here, using an object literal.</a:t>
            </a:r>
          </a:p>
          <a:p>
            <a:pPr marL="742950" lvl="1" indent="-285750" algn="l">
              <a:buFont typeface="Arial" panose="020B0604020202020204" pitchFamily="34" charset="0"/>
              <a:buChar char="•"/>
            </a:pPr>
            <a:r>
              <a:rPr lang="en-US" b="0" i="0" dirty="0">
                <a:solidFill>
                  <a:srgbClr val="24292E"/>
                </a:solidFill>
                <a:effectLst/>
                <a:latin typeface="-apple-system"/>
              </a:rPr>
              <a:t>We also could have used a constructor method instead</a:t>
            </a:r>
          </a:p>
          <a:p>
            <a:pPr algn="l">
              <a:buFont typeface="Arial" panose="020B0604020202020204" pitchFamily="34" charset="0"/>
              <a:buChar char="•"/>
            </a:pPr>
            <a:r>
              <a:rPr lang="en-US" b="0" i="0" dirty="0" err="1">
                <a:solidFill>
                  <a:srgbClr val="24292E"/>
                </a:solidFill>
                <a:effectLst/>
                <a:latin typeface="-apple-system"/>
              </a:rPr>
              <a:t>markComplete</a:t>
            </a:r>
            <a:r>
              <a:rPr lang="en-US" b="0" i="0" dirty="0">
                <a:solidFill>
                  <a:srgbClr val="24292E"/>
                </a:solidFill>
                <a:effectLst/>
                <a:latin typeface="-apple-system"/>
              </a:rPr>
              <a:t> function: probably better to name this </a:t>
            </a:r>
            <a:r>
              <a:rPr lang="en-US" b="0" i="0" dirty="0" err="1">
                <a:solidFill>
                  <a:srgbClr val="24292E"/>
                </a:solidFill>
                <a:effectLst/>
                <a:latin typeface="-apple-system"/>
              </a:rPr>
              <a:t>toggleCompleted</a:t>
            </a:r>
            <a:r>
              <a:rPr lang="en-US" b="0" i="0" dirty="0">
                <a:solidFill>
                  <a:srgbClr val="24292E"/>
                </a:solidFill>
                <a:effectLst/>
                <a:latin typeface="-apple-system"/>
              </a:rPr>
              <a:t>, but I'm sticking with the example in that blog post, so here we are :)</a:t>
            </a:r>
          </a:p>
          <a:p>
            <a:pPr algn="l">
              <a:buFont typeface="Arial" panose="020B0604020202020204" pitchFamily="34" charset="0"/>
              <a:buChar char="•"/>
            </a:pPr>
            <a:r>
              <a:rPr lang="en-US" b="0" i="0" dirty="0">
                <a:solidFill>
                  <a:srgbClr val="24292E"/>
                </a:solidFill>
                <a:effectLst/>
                <a:latin typeface="-apple-system"/>
              </a:rPr>
              <a:t>We also use the fat arrow syntax to create a new function to toggle the state of a particular item.</a:t>
            </a:r>
          </a:p>
          <a:p>
            <a:pPr marL="742950" lvl="1" indent="-285750" algn="l">
              <a:buFont typeface="Arial" panose="020B0604020202020204" pitchFamily="34" charset="0"/>
              <a:buChar char="•"/>
            </a:pPr>
            <a:r>
              <a:rPr lang="en-US" b="0" i="0" dirty="0">
                <a:solidFill>
                  <a:srgbClr val="24292E"/>
                </a:solidFill>
                <a:effectLst/>
                <a:latin typeface="-apple-system"/>
              </a:rPr>
              <a:t>The fat arrow will use 'this' from the surrounding code. In other words, it uses the same 'this' as the </a:t>
            </a:r>
            <a:r>
              <a:rPr lang="en-US" b="0" i="0" dirty="0" err="1">
                <a:solidFill>
                  <a:srgbClr val="24292E"/>
                </a:solidFill>
                <a:effectLst/>
                <a:latin typeface="-apple-system"/>
              </a:rPr>
              <a:t>TodoParent</a:t>
            </a:r>
            <a:r>
              <a:rPr lang="en-US" b="0" i="0" dirty="0">
                <a:solidFill>
                  <a:srgbClr val="24292E"/>
                </a:solidFill>
                <a:effectLst/>
                <a:latin typeface="-apple-system"/>
              </a:rPr>
              <a:t> class around it.</a:t>
            </a:r>
          </a:p>
          <a:p>
            <a:pPr marL="742950" lvl="1" indent="-285750" algn="l">
              <a:buFont typeface="Arial" panose="020B0604020202020204" pitchFamily="34" charset="0"/>
              <a:buChar char="•"/>
            </a:pPr>
            <a:r>
              <a:rPr lang="en-US" b="0" i="0" dirty="0">
                <a:solidFill>
                  <a:srgbClr val="24292E"/>
                </a:solidFill>
                <a:effectLst/>
                <a:latin typeface="-apple-system"/>
              </a:rPr>
              <a:t>So </a:t>
            </a:r>
            <a:r>
              <a:rPr lang="en-US" b="0" i="0" dirty="0" err="1">
                <a:solidFill>
                  <a:srgbClr val="24292E"/>
                </a:solidFill>
                <a:effectLst/>
                <a:latin typeface="-apple-system"/>
              </a:rPr>
              <a:t>this.setState</a:t>
            </a:r>
            <a:r>
              <a:rPr lang="en-US" b="0" i="0" dirty="0">
                <a:solidFill>
                  <a:srgbClr val="24292E"/>
                </a:solidFill>
                <a:effectLst/>
                <a:latin typeface="-apple-system"/>
              </a:rPr>
              <a:t>() changes the state in the </a:t>
            </a:r>
            <a:r>
              <a:rPr lang="en-US" b="0" i="0" dirty="0" err="1">
                <a:solidFill>
                  <a:srgbClr val="24292E"/>
                </a:solidFill>
                <a:effectLst/>
                <a:latin typeface="-apple-system"/>
              </a:rPr>
              <a:t>TodoParent</a:t>
            </a:r>
            <a:r>
              <a:rPr lang="en-US" b="0" i="0" dirty="0">
                <a:solidFill>
                  <a:srgbClr val="24292E"/>
                </a:solidFill>
                <a:effectLst/>
                <a:latin typeface="-apple-system"/>
              </a:rPr>
              <a:t> object NOT on the component that calls </a:t>
            </a:r>
            <a:r>
              <a:rPr lang="en-US" b="0" i="0" dirty="0" err="1">
                <a:solidFill>
                  <a:srgbClr val="24292E"/>
                </a:solidFill>
                <a:effectLst/>
                <a:latin typeface="-apple-system"/>
              </a:rPr>
              <a:t>markComplete</a:t>
            </a: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There's two versions of this - the first separates all the steps out, the second jams everything into a single statement</a:t>
            </a:r>
          </a:p>
          <a:p>
            <a:pPr algn="l">
              <a:buFont typeface="Arial" panose="020B0604020202020204" pitchFamily="34" charset="0"/>
              <a:buChar char="•"/>
            </a:pPr>
            <a:r>
              <a:rPr lang="en-US" b="0" i="0" dirty="0">
                <a:solidFill>
                  <a:srgbClr val="24292E"/>
                </a:solidFill>
                <a:effectLst/>
                <a:latin typeface="-apple-system"/>
              </a:rPr>
              <a:t>Goal: We need to create a new copy of whichever item was toggled, and then re-use the existing objects for the unchanged items</a:t>
            </a:r>
          </a:p>
          <a:p>
            <a:pPr marL="742950" lvl="1" indent="-285750" algn="l">
              <a:buFont typeface="Arial" panose="020B0604020202020204" pitchFamily="34" charset="0"/>
              <a:buChar char="•"/>
            </a:pPr>
            <a:r>
              <a:rPr lang="en-US" b="0" i="0" dirty="0">
                <a:solidFill>
                  <a:srgbClr val="24292E"/>
                </a:solidFill>
                <a:effectLst/>
                <a:latin typeface="-apple-system"/>
              </a:rPr>
              <a:t>WARNING: This is different than the original tutorial, which incorrectly modified the object in-place instead of making a copy.</a:t>
            </a:r>
          </a:p>
          <a:p>
            <a:pPr algn="l">
              <a:buFont typeface="Arial" panose="020B0604020202020204" pitchFamily="34" charset="0"/>
              <a:buChar char="•"/>
            </a:pPr>
            <a:r>
              <a:rPr lang="en-US" b="0" i="0" dirty="0">
                <a:solidFill>
                  <a:srgbClr val="24292E"/>
                </a:solidFill>
                <a:effectLst/>
                <a:latin typeface="-apple-system"/>
              </a:rPr>
              <a:t>Highlight how we create a function (</a:t>
            </a:r>
            <a:r>
              <a:rPr lang="en-US" b="0" i="0" dirty="0" err="1">
                <a:solidFill>
                  <a:srgbClr val="24292E"/>
                </a:solidFill>
                <a:effectLst/>
                <a:latin typeface="-apple-system"/>
              </a:rPr>
              <a:t>toggleTargetItem</a:t>
            </a:r>
            <a:r>
              <a:rPr lang="en-US" b="0" i="0" dirty="0">
                <a:solidFill>
                  <a:srgbClr val="24292E"/>
                </a:solidFill>
                <a:effectLst/>
                <a:latin typeface="-apple-system"/>
              </a:rPr>
              <a:t>) that will check if the item it's given is the one we want to toggle. If so, create a brand-new object literal with the completed field toggled; if it's not the item we want to toggle then hand that same object back via return.</a:t>
            </a:r>
          </a:p>
          <a:p>
            <a:pPr algn="l">
              <a:buFont typeface="Arial" panose="020B0604020202020204" pitchFamily="34" charset="0"/>
              <a:buChar char="•"/>
            </a:pPr>
            <a:r>
              <a:rPr lang="en-US" b="0" i="0" dirty="0">
                <a:solidFill>
                  <a:srgbClr val="24292E"/>
                </a:solidFill>
                <a:effectLst/>
                <a:latin typeface="-apple-system"/>
              </a:rPr>
              <a:t>Highlight how 'map' creates a new array; </a:t>
            </a:r>
            <a:r>
              <a:rPr lang="en-US" b="0" i="0" dirty="0" err="1">
                <a:solidFill>
                  <a:srgbClr val="24292E"/>
                </a:solidFill>
                <a:effectLst/>
                <a:latin typeface="-apple-system"/>
              </a:rPr>
              <a:t>toggleTargetItem</a:t>
            </a:r>
            <a:r>
              <a:rPr lang="en-US" b="0" i="0" dirty="0">
                <a:solidFill>
                  <a:srgbClr val="24292E"/>
                </a:solidFill>
                <a:effectLst/>
                <a:latin typeface="-apple-system"/>
              </a:rPr>
              <a:t> is used to get the unchanged original </a:t>
            </a:r>
            <a:r>
              <a:rPr lang="en-US" b="0" i="0" dirty="0" err="1">
                <a:solidFill>
                  <a:srgbClr val="24292E"/>
                </a:solidFill>
                <a:effectLst/>
                <a:latin typeface="-apple-system"/>
              </a:rPr>
              <a:t>todo</a:t>
            </a:r>
            <a:r>
              <a:rPr lang="en-US" b="0" i="0" dirty="0">
                <a:solidFill>
                  <a:srgbClr val="24292E"/>
                </a:solidFill>
                <a:effectLst/>
                <a:latin typeface="-apple-system"/>
              </a:rPr>
              <a:t> item or the brand-new copy of the toggled target item.</a:t>
            </a:r>
          </a:p>
          <a:p>
            <a:pPr algn="l">
              <a:buFont typeface="Arial" panose="020B0604020202020204" pitchFamily="34" charset="0"/>
              <a:buChar char="•"/>
            </a:pPr>
            <a:r>
              <a:rPr lang="en-US" b="0" i="0" dirty="0">
                <a:solidFill>
                  <a:srgbClr val="24292E"/>
                </a:solidFill>
                <a:effectLst/>
                <a:latin typeface="-apple-system"/>
              </a:rPr>
              <a:t>Highlight the object literal that we create and store into a local variable</a:t>
            </a:r>
          </a:p>
          <a:p>
            <a:pPr marL="742950" lvl="1" indent="-285750" algn="l">
              <a:buFont typeface="Arial" panose="020B0604020202020204" pitchFamily="34" charset="0"/>
              <a:buChar char="•"/>
            </a:pPr>
            <a:r>
              <a:rPr lang="en-US" b="0" i="0" dirty="0">
                <a:solidFill>
                  <a:srgbClr val="24292E"/>
                </a:solidFill>
                <a:effectLst/>
                <a:latin typeface="-apple-system"/>
              </a:rPr>
              <a:t>(This is easy to </a:t>
            </a:r>
            <a:r>
              <a:rPr lang="en-US" b="0" i="0" dirty="0" err="1">
                <a:solidFill>
                  <a:srgbClr val="24292E"/>
                </a:solidFill>
                <a:effectLst/>
                <a:latin typeface="-apple-system"/>
              </a:rPr>
              <a:t>missin</a:t>
            </a:r>
            <a:r>
              <a:rPr lang="en-US" b="0" i="0" dirty="0">
                <a:solidFill>
                  <a:srgbClr val="24292E"/>
                </a:solidFill>
                <a:effectLst/>
                <a:latin typeface="-apple-system"/>
              </a:rPr>
              <a:t> the 'everything jammed into a single statement' version - it's the { and } has a single field inside it)</a:t>
            </a:r>
          </a:p>
          <a:p>
            <a:pPr algn="l">
              <a:buFont typeface="Arial" panose="020B0604020202020204" pitchFamily="34" charset="0"/>
              <a:buChar char="•"/>
            </a:pPr>
            <a:r>
              <a:rPr lang="en-US" b="0" i="0" dirty="0">
                <a:solidFill>
                  <a:srgbClr val="24292E"/>
                </a:solidFill>
                <a:effectLst/>
                <a:latin typeface="-apple-system"/>
              </a:rPr>
              <a:t>Highlight how we set the '</a:t>
            </a:r>
            <a:r>
              <a:rPr lang="en-US" b="0" i="0" dirty="0" err="1">
                <a:solidFill>
                  <a:srgbClr val="24292E"/>
                </a:solidFill>
                <a:effectLst/>
                <a:latin typeface="-apple-system"/>
              </a:rPr>
              <a:t>todo</a:t>
            </a:r>
            <a:r>
              <a:rPr lang="en-US" b="0" i="0" dirty="0">
                <a:solidFill>
                  <a:srgbClr val="24292E"/>
                </a:solidFill>
                <a:effectLst/>
                <a:latin typeface="-apple-system"/>
              </a:rPr>
              <a:t>' field in the object literal (because the new object needs to have the same shape as the existing state object)</a:t>
            </a:r>
          </a:p>
          <a:p>
            <a:br>
              <a:rPr lang="en-US" dirty="0"/>
            </a:br>
            <a:endParaRPr lang="en-US" b="0"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D9E4403-6D3E-D746-A1DE-17AF39364E86}" type="slidenum">
              <a:rPr lang="en-US" smtClean="0"/>
              <a:t>12</a:t>
            </a:fld>
            <a:endParaRPr lang="en-US"/>
          </a:p>
        </p:txBody>
      </p:sp>
    </p:spTree>
    <p:extLst>
      <p:ext uri="{BB962C8B-B14F-4D97-AF65-F5344CB8AC3E}">
        <p14:creationId xmlns:p14="http://schemas.microsoft.com/office/powerpoint/2010/main" val="951253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13</a:t>
            </a:fld>
            <a:endParaRPr lang="en-US"/>
          </a:p>
        </p:txBody>
      </p:sp>
    </p:spTree>
    <p:extLst>
      <p:ext uri="{BB962C8B-B14F-4D97-AF65-F5344CB8AC3E}">
        <p14:creationId xmlns:p14="http://schemas.microsoft.com/office/powerpoint/2010/main" val="963292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14</a:t>
            </a:fld>
            <a:endParaRPr lang="en-US"/>
          </a:p>
        </p:txBody>
      </p:sp>
    </p:spTree>
    <p:extLst>
      <p:ext uri="{BB962C8B-B14F-4D97-AF65-F5344CB8AC3E}">
        <p14:creationId xmlns:p14="http://schemas.microsoft.com/office/powerpoint/2010/main" val="3159967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F8F8F2"/>
              </a:solidFill>
              <a:effectLst/>
              <a:latin typeface="Menlo" panose="020B0609030804020204" pitchFamily="49" charset="0"/>
            </a:endParaRPr>
          </a:p>
          <a:p>
            <a:r>
              <a:rPr lang="en-US" b="0" dirty="0">
                <a:solidFill>
                  <a:srgbClr val="F8F8F2"/>
                </a:solidFill>
                <a:effectLst/>
                <a:latin typeface="Menlo" panose="020B0609030804020204" pitchFamily="49" charset="0"/>
              </a:rPr>
              <a:t>To keep track of changes in input, we used to do it by updating component state.</a:t>
            </a:r>
          </a:p>
          <a:p>
            <a:endParaRPr lang="en-US" b="0" dirty="0">
              <a:solidFill>
                <a:srgbClr val="F8F8F2"/>
              </a:solidFill>
              <a:effectLst/>
              <a:latin typeface="Menlo" panose="020B0609030804020204" pitchFamily="49" charset="0"/>
            </a:endParaRPr>
          </a:p>
          <a:p>
            <a:r>
              <a:rPr lang="en-US" b="1" dirty="0">
                <a:solidFill>
                  <a:srgbClr val="F8F8F2"/>
                </a:solidFill>
                <a:effectLst/>
                <a:latin typeface="Menlo" panose="020B0609030804020204" pitchFamily="49" charset="0"/>
              </a:rPr>
              <a:t>On Render method we had</a:t>
            </a:r>
          </a:p>
          <a:p>
            <a:r>
              <a:rPr lang="en-US" b="0" dirty="0">
                <a:solidFill>
                  <a:srgbClr val="F8F8F2"/>
                </a:solidFill>
                <a:effectLst/>
                <a:latin typeface="Menlo" panose="020B0609030804020204" pitchFamily="49" charset="0"/>
              </a:rPr>
              <a:t>&lt;</a:t>
            </a:r>
            <a:r>
              <a:rPr lang="en-US" b="0" dirty="0">
                <a:solidFill>
                  <a:srgbClr val="FF79C6"/>
                </a:solidFill>
                <a:effectLst/>
                <a:latin typeface="Menlo" panose="020B0609030804020204" pitchFamily="49" charset="0"/>
              </a:rPr>
              <a:t>form</a:t>
            </a:r>
            <a:r>
              <a:rPr lang="en-US" b="0" dirty="0">
                <a:solidFill>
                  <a:srgbClr val="F8F8F2"/>
                </a:solidFill>
                <a:effectLst/>
                <a:latin typeface="Menlo" panose="020B0609030804020204" pitchFamily="49" charset="0"/>
              </a:rPr>
              <a:t> </a:t>
            </a:r>
            <a:r>
              <a:rPr lang="en-US" b="0" i="1" dirty="0" err="1">
                <a:solidFill>
                  <a:srgbClr val="50FA7B"/>
                </a:solidFill>
                <a:effectLst/>
                <a:latin typeface="Menlo" panose="020B0609030804020204" pitchFamily="49" charset="0"/>
              </a:rPr>
              <a:t>onSubmit</a:t>
            </a:r>
            <a:r>
              <a:rPr lang="en-US" b="0" dirty="0">
                <a:solidFill>
                  <a:srgbClr val="FF79C6"/>
                </a:solidFill>
                <a:effectLst/>
                <a:latin typeface="Menlo" panose="020B0609030804020204" pitchFamily="49" charset="0"/>
              </a:rPr>
              <a:t>={</a:t>
            </a:r>
            <a:r>
              <a:rPr lang="en-US" b="0" i="1" dirty="0" err="1">
                <a:solidFill>
                  <a:srgbClr val="BD93F9"/>
                </a:solidFill>
                <a:effectLst/>
                <a:latin typeface="Menlo" panose="020B0609030804020204" pitchFamily="49" charset="0"/>
              </a:rPr>
              <a:t>this</a:t>
            </a:r>
            <a:r>
              <a:rPr lang="en-US" b="0" dirty="0" err="1">
                <a:solidFill>
                  <a:srgbClr val="F8F8F2"/>
                </a:solidFill>
                <a:effectLst/>
                <a:latin typeface="Menlo" panose="020B0609030804020204" pitchFamily="49" charset="0"/>
              </a:rPr>
              <a:t>.</a:t>
            </a:r>
            <a:r>
              <a:rPr lang="en-US" b="0" dirty="0" err="1">
                <a:solidFill>
                  <a:srgbClr val="50FA7B"/>
                </a:solidFill>
                <a:effectLst/>
                <a:latin typeface="Menlo" panose="020B0609030804020204" pitchFamily="49" charset="0"/>
              </a:rPr>
              <a:t>onSubmitHandler</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&gt;</a:t>
            </a:r>
          </a:p>
          <a:p>
            <a:r>
              <a:rPr lang="en-US" b="0" dirty="0">
                <a:solidFill>
                  <a:srgbClr val="F8F8F2"/>
                </a:solidFill>
                <a:effectLst/>
                <a:latin typeface="Menlo" panose="020B0609030804020204" pitchFamily="49" charset="0"/>
              </a:rPr>
              <a:t>&lt;</a:t>
            </a:r>
            <a:r>
              <a:rPr lang="en-US" b="0" dirty="0">
                <a:solidFill>
                  <a:srgbClr val="FF79C6"/>
                </a:solidFill>
                <a:effectLst/>
                <a:latin typeface="Menlo" panose="020B0609030804020204" pitchFamily="49" charset="0"/>
              </a:rPr>
              <a:t>input</a:t>
            </a:r>
            <a:r>
              <a:rPr lang="en-US" b="0" dirty="0">
                <a:solidFill>
                  <a:srgbClr val="F8F8F2"/>
                </a:solidFill>
                <a:effectLst/>
                <a:latin typeface="Menlo" panose="020B0609030804020204" pitchFamily="49" charset="0"/>
              </a:rPr>
              <a:t> </a:t>
            </a:r>
            <a:r>
              <a:rPr lang="en-US" b="0" i="1" dirty="0">
                <a:solidFill>
                  <a:srgbClr val="50FA7B"/>
                </a:solidFill>
                <a:effectLst/>
                <a:latin typeface="Menlo" panose="020B0609030804020204" pitchFamily="49" charset="0"/>
              </a:rPr>
              <a:t>type</a:t>
            </a:r>
            <a:r>
              <a:rPr lang="en-US" b="0" dirty="0">
                <a:solidFill>
                  <a:srgbClr val="FF79C6"/>
                </a:solidFill>
                <a:effectLst/>
                <a:latin typeface="Menlo" panose="020B0609030804020204" pitchFamily="49" charset="0"/>
              </a:rPr>
              <a:t>=</a:t>
            </a:r>
            <a:r>
              <a:rPr lang="en-US" b="0" dirty="0">
                <a:solidFill>
                  <a:srgbClr val="E9F284"/>
                </a:solidFill>
                <a:effectLst/>
                <a:latin typeface="Menlo" panose="020B0609030804020204" pitchFamily="49" charset="0"/>
              </a:rPr>
              <a:t>"</a:t>
            </a:r>
            <a:r>
              <a:rPr lang="en-US" b="0" dirty="0">
                <a:solidFill>
                  <a:srgbClr val="F1FA8C"/>
                </a:solidFill>
                <a:effectLst/>
                <a:latin typeface="Menlo" panose="020B0609030804020204" pitchFamily="49" charset="0"/>
              </a:rPr>
              <a:t>text</a:t>
            </a:r>
            <a:r>
              <a:rPr lang="en-US" b="0" dirty="0">
                <a:solidFill>
                  <a:srgbClr val="E9F284"/>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i="1" dirty="0">
                <a:solidFill>
                  <a:srgbClr val="50FA7B"/>
                </a:solidFill>
                <a:effectLst/>
                <a:latin typeface="Menlo" panose="020B0609030804020204" pitchFamily="49" charset="0"/>
              </a:rPr>
              <a:t>value</a:t>
            </a:r>
            <a:r>
              <a:rPr lang="en-US" b="0" dirty="0">
                <a:solidFill>
                  <a:srgbClr val="FF79C6"/>
                </a:solidFill>
                <a:effectLst/>
                <a:latin typeface="Menlo" panose="020B0609030804020204" pitchFamily="49" charset="0"/>
              </a:rPr>
              <a:t>={</a:t>
            </a:r>
            <a:r>
              <a:rPr lang="en-US" b="0" i="1" dirty="0" err="1">
                <a:solidFill>
                  <a:srgbClr val="BD93F9"/>
                </a:solidFill>
                <a:effectLst/>
                <a:latin typeface="Menlo" panose="020B0609030804020204" pitchFamily="49" charset="0"/>
              </a:rPr>
              <a:t>this</a:t>
            </a:r>
            <a:r>
              <a:rPr lang="en-US" b="0" dirty="0" err="1">
                <a:solidFill>
                  <a:srgbClr val="F8F8F2"/>
                </a:solidFill>
                <a:effectLst/>
                <a:latin typeface="Menlo" panose="020B0609030804020204" pitchFamily="49" charset="0"/>
              </a:rPr>
              <a:t>.state.name</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i="1" dirty="0" err="1">
                <a:solidFill>
                  <a:srgbClr val="50FA7B"/>
                </a:solidFill>
                <a:effectLst/>
                <a:latin typeface="Menlo" panose="020B0609030804020204" pitchFamily="49" charset="0"/>
              </a:rPr>
              <a:t>onChange</a:t>
            </a:r>
            <a:r>
              <a:rPr lang="en-US" b="0" dirty="0">
                <a:solidFill>
                  <a:srgbClr val="FF79C6"/>
                </a:solidFill>
                <a:effectLst/>
                <a:latin typeface="Menlo" panose="020B0609030804020204" pitchFamily="49" charset="0"/>
              </a:rPr>
              <a:t>={</a:t>
            </a:r>
            <a:r>
              <a:rPr lang="en-US" b="0" i="1" dirty="0" err="1">
                <a:solidFill>
                  <a:srgbClr val="BD93F9"/>
                </a:solidFill>
                <a:effectLst/>
                <a:latin typeface="Menlo" panose="020B0609030804020204" pitchFamily="49" charset="0"/>
              </a:rPr>
              <a:t>this</a:t>
            </a:r>
            <a:r>
              <a:rPr lang="en-US" b="0" dirty="0" err="1">
                <a:solidFill>
                  <a:srgbClr val="F8F8F2"/>
                </a:solidFill>
                <a:effectLst/>
                <a:latin typeface="Menlo" panose="020B0609030804020204" pitchFamily="49" charset="0"/>
              </a:rPr>
              <a:t>.</a:t>
            </a:r>
            <a:r>
              <a:rPr lang="en-US" b="1" dirty="0" err="1">
                <a:solidFill>
                  <a:srgbClr val="50FA7B"/>
                </a:solidFill>
                <a:effectLst/>
                <a:latin typeface="Menlo" panose="020B0609030804020204" pitchFamily="49" charset="0"/>
              </a:rPr>
              <a:t>onChangeInput</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/&gt;</a:t>
            </a:r>
          </a:p>
          <a:p>
            <a:r>
              <a:rPr lang="en-US" b="0" dirty="0">
                <a:solidFill>
                  <a:srgbClr val="F8F8F2"/>
                </a:solidFill>
                <a:effectLst/>
                <a:latin typeface="Menlo" panose="020B0609030804020204" pitchFamily="49" charset="0"/>
              </a:rPr>
              <a:t>&lt;</a:t>
            </a:r>
            <a:r>
              <a:rPr lang="en-US" b="0" dirty="0">
                <a:solidFill>
                  <a:srgbClr val="FF79C6"/>
                </a:solidFill>
                <a:effectLst/>
                <a:latin typeface="Menlo" panose="020B0609030804020204" pitchFamily="49" charset="0"/>
              </a:rPr>
              <a:t>input</a:t>
            </a:r>
            <a:r>
              <a:rPr lang="en-US" b="0" dirty="0">
                <a:solidFill>
                  <a:srgbClr val="F8F8F2"/>
                </a:solidFill>
                <a:effectLst/>
                <a:latin typeface="Menlo" panose="020B0609030804020204" pitchFamily="49" charset="0"/>
              </a:rPr>
              <a:t> </a:t>
            </a:r>
            <a:r>
              <a:rPr lang="en-US" b="0" i="1" dirty="0">
                <a:solidFill>
                  <a:srgbClr val="50FA7B"/>
                </a:solidFill>
                <a:effectLst/>
                <a:latin typeface="Menlo" panose="020B0609030804020204" pitchFamily="49" charset="0"/>
              </a:rPr>
              <a:t>type</a:t>
            </a:r>
            <a:r>
              <a:rPr lang="en-US" b="0" dirty="0">
                <a:solidFill>
                  <a:srgbClr val="FF79C6"/>
                </a:solidFill>
                <a:effectLst/>
                <a:latin typeface="Menlo" panose="020B0609030804020204" pitchFamily="49" charset="0"/>
              </a:rPr>
              <a:t>=</a:t>
            </a:r>
            <a:r>
              <a:rPr lang="en-US" b="0" dirty="0">
                <a:solidFill>
                  <a:srgbClr val="E9F284"/>
                </a:solidFill>
                <a:effectLst/>
                <a:latin typeface="Menlo" panose="020B0609030804020204" pitchFamily="49" charset="0"/>
              </a:rPr>
              <a:t>"</a:t>
            </a:r>
            <a:r>
              <a:rPr lang="en-US" b="0" dirty="0">
                <a:solidFill>
                  <a:srgbClr val="F1FA8C"/>
                </a:solidFill>
                <a:effectLst/>
                <a:latin typeface="Menlo" panose="020B0609030804020204" pitchFamily="49" charset="0"/>
              </a:rPr>
              <a:t>submit</a:t>
            </a:r>
            <a:r>
              <a:rPr lang="en-US" b="0" dirty="0">
                <a:solidFill>
                  <a:srgbClr val="E9F284"/>
                </a:solidFill>
                <a:effectLst/>
                <a:latin typeface="Menlo" panose="020B0609030804020204" pitchFamily="49" charset="0"/>
              </a:rPr>
              <a:t>"</a:t>
            </a:r>
            <a:r>
              <a:rPr lang="en-US" b="0" dirty="0">
                <a:solidFill>
                  <a:srgbClr val="F8F8F2"/>
                </a:solidFill>
                <a:effectLst/>
                <a:latin typeface="Menlo" panose="020B0609030804020204" pitchFamily="49" charset="0"/>
              </a:rPr>
              <a:t> /&gt;</a:t>
            </a:r>
          </a:p>
          <a:p>
            <a:r>
              <a:rPr lang="en-US" b="0" dirty="0">
                <a:solidFill>
                  <a:srgbClr val="F8F8F2"/>
                </a:solidFill>
                <a:effectLst/>
                <a:latin typeface="Menlo" panose="020B0609030804020204" pitchFamily="49" charset="0"/>
              </a:rPr>
              <a:t>&lt;/</a:t>
            </a:r>
            <a:r>
              <a:rPr lang="en-US" b="0" dirty="0">
                <a:solidFill>
                  <a:srgbClr val="FF79C6"/>
                </a:solidFill>
                <a:effectLst/>
                <a:latin typeface="Menlo" panose="020B0609030804020204" pitchFamily="49" charset="0"/>
              </a:rPr>
              <a:t>form</a:t>
            </a:r>
            <a:r>
              <a:rPr lang="en-US" b="0" dirty="0">
                <a:solidFill>
                  <a:srgbClr val="F8F8F2"/>
                </a:solidFill>
                <a:effectLst/>
                <a:latin typeface="Menlo" panose="020B0609030804020204" pitchFamily="49" charset="0"/>
              </a:rPr>
              <a:t>&gt;</a:t>
            </a:r>
          </a:p>
          <a:p>
            <a:endParaRPr lang="en-US" dirty="0"/>
          </a:p>
          <a:p>
            <a:r>
              <a:rPr lang="en-US" dirty="0"/>
              <a:t>//</a:t>
            </a:r>
            <a:r>
              <a:rPr lang="en-US" dirty="0" err="1"/>
              <a:t>onChange</a:t>
            </a:r>
            <a:r>
              <a:rPr lang="en-US" dirty="0"/>
              <a:t> props methods update the state value</a:t>
            </a:r>
          </a:p>
          <a:p>
            <a:r>
              <a:rPr lang="en-US" b="0" dirty="0" err="1">
                <a:solidFill>
                  <a:srgbClr val="50FA7B"/>
                </a:solidFill>
                <a:effectLst/>
                <a:latin typeface="Menlo" panose="020B0609030804020204" pitchFamily="49" charset="0"/>
              </a:rPr>
              <a:t>onChangeInput</a:t>
            </a:r>
            <a:r>
              <a:rPr lang="en-US" b="0" dirty="0">
                <a:solidFill>
                  <a:srgbClr val="F8F8F2"/>
                </a:solidFill>
                <a:effectLst/>
                <a:latin typeface="Menlo" panose="020B0609030804020204" pitchFamily="49" charset="0"/>
              </a:rPr>
              <a:t> </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i="1" dirty="0">
                <a:solidFill>
                  <a:srgbClr val="FFB86C"/>
                </a:solidFill>
                <a:effectLst/>
                <a:latin typeface="Menlo" panose="020B0609030804020204" pitchFamily="49" charset="0"/>
              </a:rPr>
              <a:t>e</a:t>
            </a:r>
            <a:r>
              <a:rPr lang="en-US" b="0" dirty="0">
                <a:solidFill>
                  <a:srgbClr val="F8F8F2"/>
                </a:solidFill>
                <a:effectLst/>
                <a:latin typeface="Menlo" panose="020B0609030804020204" pitchFamily="49" charset="0"/>
              </a:rPr>
              <a:t>) </a:t>
            </a:r>
            <a:r>
              <a:rPr lang="en-US" b="0" dirty="0">
                <a:solidFill>
                  <a:srgbClr val="FF79C6"/>
                </a:solidFill>
                <a:effectLst/>
                <a:latin typeface="Menlo" panose="020B0609030804020204" pitchFamily="49" charset="0"/>
              </a:rPr>
              <a:t>=&gt;</a:t>
            </a:r>
            <a:r>
              <a:rPr lang="en-US" b="0" dirty="0">
                <a:solidFill>
                  <a:srgbClr val="F8F8F2"/>
                </a:solidFill>
                <a:effectLst/>
                <a:latin typeface="Menlo" panose="020B0609030804020204" pitchFamily="49" charset="0"/>
              </a:rPr>
              <a:t> {</a:t>
            </a:r>
          </a:p>
          <a:p>
            <a:r>
              <a:rPr lang="en-US" b="0" i="1" dirty="0" err="1">
                <a:solidFill>
                  <a:srgbClr val="BD93F9"/>
                </a:solidFill>
                <a:effectLst/>
                <a:latin typeface="Menlo" panose="020B0609030804020204" pitchFamily="49" charset="0"/>
              </a:rPr>
              <a:t>this</a:t>
            </a:r>
            <a:r>
              <a:rPr lang="en-US" b="0" dirty="0" err="1">
                <a:solidFill>
                  <a:srgbClr val="F8F8F2"/>
                </a:solidFill>
                <a:effectLst/>
                <a:latin typeface="Menlo" panose="020B0609030804020204" pitchFamily="49" charset="0"/>
              </a:rPr>
              <a:t>.</a:t>
            </a:r>
            <a:r>
              <a:rPr lang="en-US" b="0" dirty="0" err="1">
                <a:solidFill>
                  <a:srgbClr val="50FA7B"/>
                </a:solidFill>
                <a:effectLst/>
                <a:latin typeface="Menlo" panose="020B0609030804020204" pitchFamily="49" charset="0"/>
              </a:rPr>
              <a:t>setState</a:t>
            </a:r>
            <a:r>
              <a:rPr lang="en-US" b="0" dirty="0">
                <a:solidFill>
                  <a:srgbClr val="F8F8F2"/>
                </a:solidFill>
                <a:effectLst/>
                <a:latin typeface="Menlo" panose="020B0609030804020204" pitchFamily="49" charset="0"/>
              </a:rPr>
              <a:t> ({name</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i="1" dirty="0" err="1">
                <a:solidFill>
                  <a:srgbClr val="FFB86C"/>
                </a:solidFill>
                <a:effectLst/>
                <a:latin typeface="Menlo" panose="020B0609030804020204" pitchFamily="49" charset="0"/>
              </a:rPr>
              <a:t>e</a:t>
            </a:r>
            <a:r>
              <a:rPr lang="en-US" b="0" dirty="0" err="1">
                <a:solidFill>
                  <a:srgbClr val="F8F8F2"/>
                </a:solidFill>
                <a:effectLst/>
                <a:latin typeface="Menlo" panose="020B0609030804020204" pitchFamily="49" charset="0"/>
              </a:rPr>
              <a:t>.currentTarget.value</a:t>
            </a:r>
            <a:r>
              <a:rPr lang="en-US" b="0" dirty="0">
                <a:solidFill>
                  <a:srgbClr val="F8F8F2"/>
                </a:solidFill>
                <a:effectLst/>
                <a:latin typeface="Menlo" panose="020B0609030804020204" pitchFamily="49" charset="0"/>
              </a:rPr>
              <a:t>})</a:t>
            </a:r>
          </a:p>
          <a:p>
            <a:r>
              <a:rPr lang="en-US" b="0" dirty="0">
                <a:solidFill>
                  <a:srgbClr val="6272A4"/>
                </a:solidFill>
                <a:effectLst/>
                <a:latin typeface="Menlo" panose="020B0609030804020204" pitchFamily="49" charset="0"/>
              </a:rPr>
              <a:t>//</a:t>
            </a:r>
            <a:r>
              <a:rPr lang="en-US" b="0" dirty="0" err="1">
                <a:solidFill>
                  <a:srgbClr val="6272A4"/>
                </a:solidFill>
                <a:effectLst/>
                <a:latin typeface="Menlo" panose="020B0609030804020204" pitchFamily="49" charset="0"/>
              </a:rPr>
              <a:t>this.setState</a:t>
            </a:r>
            <a:r>
              <a:rPr lang="en-US" b="0" dirty="0">
                <a:solidFill>
                  <a:srgbClr val="6272A4"/>
                </a:solidFill>
                <a:effectLst/>
                <a:latin typeface="Menlo" panose="020B0609030804020204" pitchFamily="49" charset="0"/>
              </a:rPr>
              <a:t>( state =&gt; (return { name: </a:t>
            </a:r>
            <a:r>
              <a:rPr lang="en-US" b="0" dirty="0" err="1">
                <a:solidFill>
                  <a:srgbClr val="6272A4"/>
                </a:solidFill>
                <a:effectLst/>
                <a:latin typeface="Menlo" panose="020B0609030804020204" pitchFamily="49" charset="0"/>
              </a:rPr>
              <a:t>e.currentTarget.value</a:t>
            </a:r>
            <a:r>
              <a:rPr lang="en-US" b="0" dirty="0">
                <a:solidFill>
                  <a:srgbClr val="6272A4"/>
                </a:solidFill>
                <a:effectLst/>
                <a:latin typeface="Menlo" panose="020B0609030804020204" pitchFamily="49" charset="0"/>
              </a:rPr>
              <a:t> }));</a:t>
            </a:r>
            <a:endParaRPr lang="en-US" b="0" dirty="0">
              <a:solidFill>
                <a:srgbClr val="F8F8F2"/>
              </a:solidFill>
              <a:effectLst/>
              <a:latin typeface="Menlo" panose="020B0609030804020204" pitchFamily="49" charset="0"/>
            </a:endParaRPr>
          </a:p>
          <a:p>
            <a:r>
              <a:rPr lang="en-US" b="0" dirty="0">
                <a:solidFill>
                  <a:srgbClr val="F8F8F2"/>
                </a:solidFill>
                <a:effectLst/>
                <a:latin typeface="Menlo" panose="020B0609030804020204" pitchFamily="49" charset="0"/>
              </a:rPr>
              <a:t>};</a:t>
            </a:r>
          </a:p>
          <a:p>
            <a:endParaRPr lang="en-US" dirty="0"/>
          </a:p>
          <a:p>
            <a:r>
              <a:rPr lang="en-US" b="0" dirty="0">
                <a:solidFill>
                  <a:srgbClr val="F8F8F2"/>
                </a:solidFill>
                <a:effectLst/>
                <a:latin typeface="Menlo" panose="020B0609030804020204" pitchFamily="49" charset="0"/>
              </a:rPr>
              <a:t>state </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p>
          <a:p>
            <a:r>
              <a:rPr lang="en-US" b="0" dirty="0">
                <a:solidFill>
                  <a:srgbClr val="F8F8F2"/>
                </a:solidFill>
                <a:effectLst/>
                <a:latin typeface="Menlo" panose="020B0609030804020204" pitchFamily="49" charset="0"/>
              </a:rPr>
              <a:t>name</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dirty="0">
                <a:solidFill>
                  <a:srgbClr val="E9F284"/>
                </a:solidFill>
                <a:effectLst/>
                <a:latin typeface="Menlo" panose="020B0609030804020204" pitchFamily="49" charset="0"/>
              </a:rPr>
              <a:t>""</a:t>
            </a:r>
            <a:r>
              <a:rPr lang="en-US" b="0" dirty="0">
                <a:solidFill>
                  <a:srgbClr val="F8F8F2"/>
                </a:solidFill>
                <a:effectLst/>
                <a:latin typeface="Menlo" panose="020B0609030804020204" pitchFamily="49" charset="0"/>
              </a:rPr>
              <a:t>,</a:t>
            </a:r>
          </a:p>
          <a:p>
            <a:r>
              <a:rPr lang="en-US" dirty="0"/>
              <a:t>}</a:t>
            </a:r>
          </a:p>
          <a:p>
            <a:endParaRPr lang="en-US" dirty="0"/>
          </a:p>
          <a:p>
            <a:r>
              <a:rPr lang="en-US" dirty="0"/>
              <a:t>Move Next slide</a:t>
            </a:r>
          </a:p>
        </p:txBody>
      </p:sp>
      <p:sp>
        <p:nvSpPr>
          <p:cNvPr id="4" name="Slide Number Placeholder 3"/>
          <p:cNvSpPr>
            <a:spLocks noGrp="1"/>
          </p:cNvSpPr>
          <p:nvPr>
            <p:ph type="sldNum" sz="quarter" idx="5"/>
          </p:nvPr>
        </p:nvSpPr>
        <p:spPr/>
        <p:txBody>
          <a:bodyPr/>
          <a:lstStyle/>
          <a:p>
            <a:fld id="{3D9E4403-6D3E-D746-A1DE-17AF39364E86}" type="slidenum">
              <a:rPr lang="en-US" smtClean="0"/>
              <a:t>15</a:t>
            </a:fld>
            <a:endParaRPr lang="en-US"/>
          </a:p>
        </p:txBody>
      </p:sp>
    </p:spTree>
    <p:extLst>
      <p:ext uri="{BB962C8B-B14F-4D97-AF65-F5344CB8AC3E}">
        <p14:creationId xmlns:p14="http://schemas.microsoft.com/office/powerpoint/2010/main" val="37841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this example we don’t have state for the components all states </a:t>
            </a:r>
            <a:r>
              <a:rPr lang="en-US" dirty="0" err="1"/>
              <a:t>handeled</a:t>
            </a:r>
            <a:r>
              <a:rPr lang="en-US" dirty="0"/>
              <a:t> by the </a:t>
            </a:r>
            <a:r>
              <a:rPr lang="en-US" dirty="0" err="1"/>
              <a:t>todoParent</a:t>
            </a:r>
            <a:endParaRPr lang="en-US" dirty="0"/>
          </a:p>
          <a:p>
            <a:pPr algn="l">
              <a:buFont typeface="Arial" panose="020B0604020202020204" pitchFamily="34" charset="0"/>
              <a:buChar char="•"/>
            </a:pPr>
            <a:r>
              <a:rPr lang="en-US" b="1" i="0" dirty="0">
                <a:solidFill>
                  <a:srgbClr val="24292E"/>
                </a:solidFill>
                <a:effectLst/>
                <a:latin typeface="-apple-system"/>
              </a:rPr>
              <a:t>We keep track of the user's input via an instance variable which stores a reference (a ref) to the textbox's DOM object</a:t>
            </a:r>
          </a:p>
          <a:p>
            <a:pPr marL="742950" lvl="1" indent="-285750" algn="l">
              <a:buFont typeface="Arial" panose="020B0604020202020204" pitchFamily="34" charset="0"/>
              <a:buChar char="•"/>
            </a:pPr>
            <a:r>
              <a:rPr lang="en-US" b="0" i="0" dirty="0">
                <a:solidFill>
                  <a:srgbClr val="24292E"/>
                </a:solidFill>
                <a:effectLst/>
                <a:latin typeface="-apple-system"/>
              </a:rPr>
              <a:t>We use it to get the value out of the textbox at any time; we'll wait until the user pushes the button</a:t>
            </a:r>
          </a:p>
          <a:p>
            <a:pPr marL="742950" lvl="1" indent="-285750" algn="l">
              <a:buFont typeface="Arial" panose="020B0604020202020204" pitchFamily="34" charset="0"/>
              <a:buChar char="•"/>
            </a:pPr>
            <a:r>
              <a:rPr lang="en-US" b="0" i="0" dirty="0">
                <a:solidFill>
                  <a:srgbClr val="24292E"/>
                </a:solidFill>
                <a:effectLst/>
                <a:latin typeface="-apple-system"/>
              </a:rPr>
              <a:t>We need to establish the connection so that we can remove the user's text after we add the new item.</a:t>
            </a:r>
          </a:p>
          <a:p>
            <a:pPr marL="742950" lvl="1" indent="-285750" algn="l">
              <a:buFont typeface="Arial" panose="020B0604020202020204" pitchFamily="34" charset="0"/>
              <a:buChar char="•"/>
            </a:pPr>
            <a:r>
              <a:rPr lang="en-US" b="0" i="0" dirty="0">
                <a:solidFill>
                  <a:srgbClr val="24292E"/>
                </a:solidFill>
                <a:effectLst/>
                <a:latin typeface="-apple-system"/>
              </a:rPr>
              <a:t>We create the ref via this line of code in the constructor: </a:t>
            </a:r>
            <a:r>
              <a:rPr lang="en-US" b="1" i="0" dirty="0" err="1">
                <a:solidFill>
                  <a:srgbClr val="24292E"/>
                </a:solidFill>
                <a:effectLst/>
                <a:latin typeface="-apple-system"/>
              </a:rPr>
              <a:t>this.input</a:t>
            </a:r>
            <a:r>
              <a:rPr lang="en-US" b="1" i="0" dirty="0">
                <a:solidFill>
                  <a:srgbClr val="24292E"/>
                </a:solidFill>
                <a:effectLst/>
                <a:latin typeface="-apple-system"/>
              </a:rPr>
              <a:t> = </a:t>
            </a:r>
            <a:r>
              <a:rPr lang="en-US" b="1" i="0" dirty="0" err="1">
                <a:solidFill>
                  <a:srgbClr val="24292E"/>
                </a:solidFill>
                <a:effectLst/>
                <a:latin typeface="-apple-system"/>
              </a:rPr>
              <a:t>React.createRef</a:t>
            </a:r>
            <a:r>
              <a:rPr lang="en-US" b="1" i="0" dirty="0">
                <a:solidFill>
                  <a:srgbClr val="24292E"/>
                </a:solidFill>
                <a:effectLst/>
                <a:latin typeface="-apple-system"/>
              </a:rPr>
              <a:t>();</a:t>
            </a:r>
          </a:p>
          <a:p>
            <a:pPr algn="l">
              <a:buFont typeface="Arial" panose="020B0604020202020204" pitchFamily="34" charset="0"/>
              <a:buChar char="•"/>
            </a:pPr>
            <a:r>
              <a:rPr lang="en-US" b="0" i="0" dirty="0">
                <a:solidFill>
                  <a:srgbClr val="24292E"/>
                </a:solidFill>
                <a:effectLst/>
                <a:latin typeface="-apple-system"/>
              </a:rPr>
              <a:t>The &lt;form&gt; is an HTML element that tells the browser: everything between the opening &lt;form&gt; and closing &lt;/form&gt; tags are all related - they're all part of the same form.</a:t>
            </a:r>
          </a:p>
          <a:p>
            <a:pPr marL="742950" lvl="1" indent="-285750" algn="l">
              <a:buFont typeface="Arial" panose="020B0604020202020204" pitchFamily="34" charset="0"/>
              <a:buChar char="•"/>
            </a:pPr>
            <a:r>
              <a:rPr lang="en-US" b="0" i="0" dirty="0">
                <a:solidFill>
                  <a:srgbClr val="24292E"/>
                </a:solidFill>
                <a:effectLst/>
                <a:latin typeface="-apple-system"/>
              </a:rPr>
              <a:t>There's </a:t>
            </a:r>
            <a:r>
              <a:rPr lang="en-US" b="0" i="0" u="none" strike="noStrike" dirty="0">
                <a:solidFill>
                  <a:srgbClr val="24292E"/>
                </a:solidFill>
                <a:effectLst/>
                <a:latin typeface="-apple-system"/>
                <a:hlinkClick r:id="rId3"/>
              </a:rPr>
              <a:t>more information online</a:t>
            </a:r>
            <a:r>
              <a:rPr lang="en-US" b="0" i="0" dirty="0">
                <a:solidFill>
                  <a:srgbClr val="24292E"/>
                </a:solidFill>
                <a:effectLst/>
                <a:latin typeface="-apple-system"/>
              </a:rPr>
              <a:t> about forms</a:t>
            </a:r>
          </a:p>
          <a:p>
            <a:pPr algn="l">
              <a:buFont typeface="Arial" panose="020B0604020202020204" pitchFamily="34" charset="0"/>
              <a:buChar char="•"/>
            </a:pPr>
            <a:r>
              <a:rPr lang="en-US" b="0" i="0" dirty="0">
                <a:solidFill>
                  <a:srgbClr val="24292E"/>
                </a:solidFill>
                <a:effectLst/>
                <a:latin typeface="-apple-system"/>
              </a:rPr>
              <a:t>The </a:t>
            </a:r>
            <a:r>
              <a:rPr lang="en-US" b="1" i="0" dirty="0">
                <a:solidFill>
                  <a:srgbClr val="24292E"/>
                </a:solidFill>
                <a:effectLst/>
                <a:latin typeface="-apple-system"/>
              </a:rPr>
              <a:t>&lt;input type="text"&gt; </a:t>
            </a:r>
            <a:r>
              <a:rPr lang="en-US" b="0" i="0" dirty="0">
                <a:solidFill>
                  <a:srgbClr val="24292E"/>
                </a:solidFill>
                <a:effectLst/>
                <a:latin typeface="-apple-system"/>
              </a:rPr>
              <a:t>tells the browser to put a text box on the page (as opposed to a button, a checkbox, </a:t>
            </a:r>
            <a:r>
              <a:rPr lang="en-US" b="0" i="0" dirty="0" err="1">
                <a:solidFill>
                  <a:srgbClr val="24292E"/>
                </a:solidFill>
                <a:effectLst/>
                <a:latin typeface="-apple-system"/>
              </a:rPr>
              <a:t>etc</a:t>
            </a:r>
            <a:r>
              <a:rPr lang="en-US" b="0" i="0" dirty="0">
                <a:solidFill>
                  <a:srgbClr val="24292E"/>
                </a:solidFill>
                <a:effectLst/>
                <a:latin typeface="-apple-system"/>
              </a:rPr>
              <a:t>).</a:t>
            </a:r>
          </a:p>
          <a:p>
            <a:pPr marL="742950" lvl="1" indent="-285750" algn="l">
              <a:buFont typeface="Arial" panose="020B0604020202020204" pitchFamily="34" charset="0"/>
              <a:buChar char="•"/>
            </a:pPr>
            <a:r>
              <a:rPr lang="en-US" b="1" i="0" dirty="0">
                <a:solidFill>
                  <a:srgbClr val="24292E"/>
                </a:solidFill>
                <a:effectLst/>
                <a:latin typeface="-apple-system"/>
              </a:rPr>
              <a:t>placeholder="Enter a task" </a:t>
            </a:r>
            <a:r>
              <a:rPr lang="en-US" b="0" i="0" dirty="0">
                <a:solidFill>
                  <a:srgbClr val="24292E"/>
                </a:solidFill>
                <a:effectLst/>
                <a:latin typeface="-apple-system"/>
              </a:rPr>
              <a:t>tells the browser to put the text "Enter a task" inside the box only until the user types something in (at which point it'll show whatever you've typed).</a:t>
            </a:r>
          </a:p>
          <a:p>
            <a:pPr marL="742950" lvl="1" indent="-285750" algn="l">
              <a:buFont typeface="Arial" panose="020B0604020202020204" pitchFamily="34" charset="0"/>
              <a:buChar char="•"/>
            </a:pPr>
            <a:r>
              <a:rPr lang="en-US" b="1" i="0" dirty="0">
                <a:solidFill>
                  <a:srgbClr val="24292E"/>
                </a:solidFill>
                <a:effectLst/>
                <a:latin typeface="-apple-system"/>
              </a:rPr>
              <a:t>ref={</a:t>
            </a:r>
            <a:r>
              <a:rPr lang="en-US" b="1" i="0" dirty="0" err="1">
                <a:solidFill>
                  <a:srgbClr val="24292E"/>
                </a:solidFill>
                <a:effectLst/>
                <a:latin typeface="-apple-system"/>
              </a:rPr>
              <a:t>this.input</a:t>
            </a:r>
            <a:r>
              <a:rPr lang="en-US" b="1" i="0" dirty="0">
                <a:solidFill>
                  <a:srgbClr val="24292E"/>
                </a:solidFill>
                <a:effectLst/>
                <a:latin typeface="-apple-system"/>
              </a:rPr>
              <a:t>} tells React that when the textbox is created to establish a reference between the input instance variable and the DOM node (i.e., the textbox)</a:t>
            </a:r>
          </a:p>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16</a:t>
            </a:fld>
            <a:endParaRPr lang="en-US"/>
          </a:p>
        </p:txBody>
      </p:sp>
    </p:spTree>
    <p:extLst>
      <p:ext uri="{BB962C8B-B14F-4D97-AF65-F5344CB8AC3E}">
        <p14:creationId xmlns:p14="http://schemas.microsoft.com/office/powerpoint/2010/main" val="931326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17</a:t>
            </a:fld>
            <a:endParaRPr lang="en-US"/>
          </a:p>
        </p:txBody>
      </p:sp>
    </p:spTree>
    <p:extLst>
      <p:ext uri="{BB962C8B-B14F-4D97-AF65-F5344CB8AC3E}">
        <p14:creationId xmlns:p14="http://schemas.microsoft.com/office/powerpoint/2010/main" val="4042650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Read from button to 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We'll add the </a:t>
            </a:r>
            <a:r>
              <a:rPr lang="en-US" b="0" i="0" dirty="0" err="1">
                <a:solidFill>
                  <a:srgbClr val="24292E"/>
                </a:solidFill>
                <a:effectLst/>
                <a:latin typeface="-apple-system"/>
              </a:rPr>
              <a:t>addTodo</a:t>
            </a:r>
            <a:r>
              <a:rPr lang="en-US" b="0" i="0" dirty="0">
                <a:solidFill>
                  <a:srgbClr val="24292E"/>
                </a:solidFill>
                <a:effectLst/>
                <a:latin typeface="-apple-system"/>
              </a:rPr>
              <a:t> function which needs to create a new object literal for the </a:t>
            </a:r>
            <a:r>
              <a:rPr lang="en-US" b="0" i="0" dirty="0" err="1">
                <a:solidFill>
                  <a:srgbClr val="24292E"/>
                </a:solidFill>
                <a:effectLst/>
                <a:latin typeface="-apple-system"/>
              </a:rPr>
              <a:t>todo</a:t>
            </a:r>
            <a:r>
              <a:rPr lang="en-US" b="0" i="0" dirty="0">
                <a:solidFill>
                  <a:srgbClr val="24292E"/>
                </a:solidFill>
                <a:effectLst/>
                <a:latin typeface="-apple-system"/>
              </a:rPr>
              <a:t> item itself AND ALSO create a new array and a new state object. Most of the complexity of this function comes from needing to leave the original state untouched and instead to make a copy of anything that's changed, and to copy any objects that referred (directly or indirectly) to the changed object.</a:t>
            </a:r>
          </a:p>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18</a:t>
            </a:fld>
            <a:endParaRPr lang="en-US"/>
          </a:p>
        </p:txBody>
      </p:sp>
    </p:spTree>
    <p:extLst>
      <p:ext uri="{BB962C8B-B14F-4D97-AF65-F5344CB8AC3E}">
        <p14:creationId xmlns:p14="http://schemas.microsoft.com/office/powerpoint/2010/main" val="3360740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19</a:t>
            </a:fld>
            <a:endParaRPr lang="en-US"/>
          </a:p>
        </p:txBody>
      </p:sp>
    </p:spTree>
    <p:extLst>
      <p:ext uri="{BB962C8B-B14F-4D97-AF65-F5344CB8AC3E}">
        <p14:creationId xmlns:p14="http://schemas.microsoft.com/office/powerpoint/2010/main" val="1123131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4292E"/>
                </a:solidFill>
                <a:effectLst/>
                <a:latin typeface="-apple-system"/>
              </a:rPr>
              <a:t>Sort the list alphabetically</a:t>
            </a:r>
          </a:p>
          <a:p>
            <a:pPr marL="0" indent="0">
              <a:buFont typeface="Arial" panose="020B0604020202020204" pitchFamily="34" charset="0"/>
              <a:buNone/>
            </a:pPr>
            <a:r>
              <a:rPr lang="en-US" sz="1200" dirty="0">
                <a:solidFill>
                  <a:schemeClr val="bg1"/>
                </a:solidFill>
              </a:rPr>
              <a:t>Modify Tile, Card, Item</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E4403-6D3E-D746-A1DE-17AF39364E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771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4292E"/>
                </a:solidFill>
                <a:effectLst/>
                <a:latin typeface="-apple-system"/>
              </a:rPr>
              <a:t>Sort the list alphabetically</a:t>
            </a:r>
          </a:p>
          <a:p>
            <a:pPr marL="0" indent="0">
              <a:buFont typeface="Arial" panose="020B0604020202020204" pitchFamily="34" charset="0"/>
              <a:buNone/>
            </a:pPr>
            <a:r>
              <a:rPr lang="en-US" sz="1200" dirty="0">
                <a:solidFill>
                  <a:schemeClr val="bg1"/>
                </a:solidFill>
              </a:rPr>
              <a:t>Modify Tile, Card, Item</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E4403-6D3E-D746-A1DE-17AF39364E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12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2</a:t>
            </a:fld>
            <a:endParaRPr lang="en-US"/>
          </a:p>
        </p:txBody>
      </p:sp>
    </p:spTree>
    <p:extLst>
      <p:ext uri="{BB962C8B-B14F-4D97-AF65-F5344CB8AC3E}">
        <p14:creationId xmlns:p14="http://schemas.microsoft.com/office/powerpoint/2010/main" val="211464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F8F8F2"/>
                </a:solidFill>
                <a:effectLst/>
                <a:latin typeface="Menlo" panose="020B0609030804020204" pitchFamily="49" charset="0"/>
              </a:rPr>
              <a:t>It is class components, extends components or </a:t>
            </a:r>
            <a:r>
              <a:rPr lang="en-US" b="0" dirty="0" err="1">
                <a:solidFill>
                  <a:srgbClr val="F8F8F2"/>
                </a:solidFill>
                <a:effectLst/>
                <a:latin typeface="Menlo" panose="020B0609030804020204" pitchFamily="49" charset="0"/>
              </a:rPr>
              <a:t>react.comonents</a:t>
            </a:r>
            <a:endParaRPr lang="en-US" b="0" dirty="0">
              <a:solidFill>
                <a:srgbClr val="F8F8F2"/>
              </a:solidFill>
              <a:effectLst/>
              <a:latin typeface="Menlo" panose="020B0609030804020204" pitchFamily="49" charset="0"/>
            </a:endParaRPr>
          </a:p>
          <a:p>
            <a:r>
              <a:rPr lang="en-US" b="0" dirty="0">
                <a:solidFill>
                  <a:srgbClr val="F8F8F2"/>
                </a:solidFill>
                <a:effectLst/>
                <a:latin typeface="Menlo" panose="020B0609030804020204" pitchFamily="49" charset="0"/>
              </a:rPr>
              <a:t>It has render mandatory methods</a:t>
            </a:r>
          </a:p>
          <a:p>
            <a:r>
              <a:rPr lang="en-US" b="0" dirty="0">
                <a:solidFill>
                  <a:srgbClr val="F8F8F2"/>
                </a:solidFill>
                <a:effectLst/>
                <a:latin typeface="Menlo" panose="020B0609030804020204" pitchFamily="49" charset="0"/>
              </a:rPr>
              <a:t>The render will return the component to </a:t>
            </a:r>
            <a:r>
              <a:rPr lang="en-US" b="0" dirty="0" err="1">
                <a:solidFill>
                  <a:srgbClr val="F8F8F2"/>
                </a:solidFill>
                <a:effectLst/>
                <a:latin typeface="Menlo" panose="020B0609030804020204" pitchFamily="49" charset="0"/>
              </a:rPr>
              <a:t>reneder</a:t>
            </a:r>
            <a:r>
              <a:rPr lang="en-US" b="0" dirty="0">
                <a:solidFill>
                  <a:srgbClr val="F8F8F2"/>
                </a:solidFill>
                <a:effectLst/>
                <a:latin typeface="Menlo" panose="020B0609030804020204" pitchFamily="49" charset="0"/>
              </a:rPr>
              <a:t> on the screen</a:t>
            </a:r>
          </a:p>
          <a:p>
            <a:r>
              <a:rPr lang="en-US" b="0" dirty="0">
                <a:solidFill>
                  <a:srgbClr val="F8F8F2"/>
                </a:solidFill>
                <a:effectLst/>
                <a:latin typeface="Menlo" panose="020B0609030804020204" pitchFamily="49" charset="0"/>
              </a:rPr>
              <a:t>Noticed the import for the ./</a:t>
            </a:r>
            <a:r>
              <a:rPr lang="en-US" b="0" dirty="0" err="1">
                <a:solidFill>
                  <a:srgbClr val="F8F8F2"/>
                </a:solidFill>
                <a:effectLst/>
                <a:latin typeface="Menlo" panose="020B0609030804020204" pitchFamily="49" charset="0"/>
              </a:rPr>
              <a:t>App.css</a:t>
            </a:r>
            <a:endParaRPr lang="en-US" b="0" dirty="0">
              <a:solidFill>
                <a:srgbClr val="F8F8F2"/>
              </a:solidFill>
              <a:effectLst/>
              <a:latin typeface="Menlo" panose="020B0609030804020204" pitchFamily="49" charset="0"/>
            </a:endParaRPr>
          </a:p>
          <a:p>
            <a:r>
              <a:rPr lang="en-US" b="0" dirty="0">
                <a:solidFill>
                  <a:srgbClr val="F8F8F2"/>
                </a:solidFill>
                <a:effectLst/>
                <a:latin typeface="Menlo" panose="020B0609030804020204" pitchFamily="49" charset="0"/>
              </a:rPr>
              <a:t>The background color</a:t>
            </a:r>
          </a:p>
          <a:p>
            <a:r>
              <a:rPr lang="en-US" b="0" dirty="0">
                <a:solidFill>
                  <a:srgbClr val="F8F8F2"/>
                </a:solidFill>
                <a:effectLst/>
                <a:latin typeface="Menlo" panose="020B0609030804020204" pitchFamily="49" charset="0"/>
              </a:rPr>
              <a:t>The text is centered</a:t>
            </a:r>
          </a:p>
          <a:p>
            <a:endParaRPr lang="en-US" b="0" dirty="0">
              <a:solidFill>
                <a:srgbClr val="F8F8F2"/>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3D9E4403-6D3E-D746-A1DE-17AF39364E86}" type="slidenum">
              <a:rPr lang="en-US" smtClean="0"/>
              <a:t>3</a:t>
            </a:fld>
            <a:endParaRPr lang="en-US"/>
          </a:p>
        </p:txBody>
      </p:sp>
    </p:spTree>
    <p:extLst>
      <p:ext uri="{BB962C8B-B14F-4D97-AF65-F5344CB8AC3E}">
        <p14:creationId xmlns:p14="http://schemas.microsoft.com/office/powerpoint/2010/main" val="232879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5</a:t>
            </a:fld>
            <a:endParaRPr lang="en-US"/>
          </a:p>
        </p:txBody>
      </p:sp>
    </p:spTree>
    <p:extLst>
      <p:ext uri="{BB962C8B-B14F-4D97-AF65-F5344CB8AC3E}">
        <p14:creationId xmlns:p14="http://schemas.microsoft.com/office/powerpoint/2010/main" val="344264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The purpose of this file is to contain everything needed to display the list of </a:t>
            </a:r>
            <a:r>
              <a:rPr lang="en-US" b="0" i="0" dirty="0" err="1">
                <a:effectLst/>
                <a:latin typeface="-apple-system"/>
              </a:rPr>
              <a:t>todo</a:t>
            </a:r>
            <a:r>
              <a:rPr lang="en-US" b="0" i="0" dirty="0">
                <a:effectLst/>
                <a:latin typeface="-apple-system"/>
              </a:rPr>
              <a:t> items, and to respond to any user input (specifically, when the user checks off an item the item should be crossed out, when a user unchecks an item it should be un-crossed-out)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We create the states here it here and then, for the rest of the life of the program, we will update the state by calling the </a:t>
            </a:r>
            <a:r>
              <a:rPr lang="en-US" b="0" i="0" dirty="0" err="1">
                <a:effectLst/>
                <a:latin typeface="-apple-system"/>
              </a:rPr>
              <a:t>setState</a:t>
            </a:r>
            <a:r>
              <a:rPr lang="en-US" b="0" i="0" dirty="0">
                <a:effectLst/>
                <a:latin typeface="-apple-system"/>
              </a:rPr>
              <a:t> method with a brand-new object literal. </a:t>
            </a:r>
            <a:r>
              <a:rPr lang="en-US" b="1" i="0" dirty="0">
                <a:effectLst/>
                <a:latin typeface="-apple-system"/>
              </a:rPr>
              <a:t>After creating the state do not change the state directly - call .</a:t>
            </a:r>
            <a:r>
              <a:rPr lang="en-US" b="1" i="0" dirty="0" err="1">
                <a:effectLst/>
                <a:latin typeface="-apple-system"/>
              </a:rPr>
              <a:t>setState</a:t>
            </a:r>
            <a:r>
              <a:rPr lang="en-US" b="1" i="0" dirty="0">
                <a:effectLst/>
                <a:latin typeface="-apple-system"/>
              </a:rPr>
              <a:t>() with the new state object literal!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effectLst/>
              <a:latin typeface="-apple-system"/>
            </a:endParaRPr>
          </a:p>
          <a:p>
            <a:pPr algn="l"/>
            <a:r>
              <a:rPr lang="en-US" b="1" i="0" dirty="0">
                <a:solidFill>
                  <a:srgbClr val="24292E"/>
                </a:solidFill>
                <a:effectLst/>
                <a:latin typeface="-apple-system"/>
              </a:rPr>
              <a:t>the render() method:</a:t>
            </a:r>
          </a:p>
          <a:p>
            <a:pPr algn="l">
              <a:buFont typeface="Arial" panose="020B0604020202020204" pitchFamily="34" charset="0"/>
              <a:buChar char="•"/>
            </a:pPr>
            <a:r>
              <a:rPr lang="en-US" b="0" i="0" dirty="0">
                <a:solidFill>
                  <a:srgbClr val="24292E"/>
                </a:solidFill>
                <a:effectLst/>
                <a:latin typeface="-apple-system"/>
              </a:rPr>
              <a:t>The Render method is intended to display a list of the currently existing </a:t>
            </a:r>
            <a:r>
              <a:rPr lang="en-US" b="0" i="0" dirty="0" err="1">
                <a:solidFill>
                  <a:srgbClr val="24292E"/>
                </a:solidFill>
                <a:effectLst/>
                <a:latin typeface="-apple-system"/>
              </a:rPr>
              <a:t>todo</a:t>
            </a:r>
            <a:r>
              <a:rPr lang="en-US" b="0" i="0" dirty="0">
                <a:solidFill>
                  <a:srgbClr val="24292E"/>
                </a:solidFill>
                <a:effectLst/>
                <a:latin typeface="-apple-system"/>
              </a:rPr>
              <a:t> items, and to display a textbox that allows the user to add new </a:t>
            </a:r>
            <a:r>
              <a:rPr lang="en-US" b="0" i="0" dirty="0" err="1">
                <a:solidFill>
                  <a:srgbClr val="24292E"/>
                </a:solidFill>
                <a:effectLst/>
                <a:latin typeface="-apple-system"/>
              </a:rPr>
              <a:t>todo</a:t>
            </a:r>
            <a:r>
              <a:rPr lang="en-US" b="0" i="0" dirty="0">
                <a:solidFill>
                  <a:srgbClr val="24292E"/>
                </a:solidFill>
                <a:effectLst/>
                <a:latin typeface="-apple-system"/>
              </a:rPr>
              <a:t> items</a:t>
            </a:r>
          </a:p>
          <a:p>
            <a:pPr algn="l">
              <a:buFont typeface="Arial" panose="020B0604020202020204" pitchFamily="34" charset="0"/>
              <a:buChar char="•"/>
            </a:pPr>
            <a:r>
              <a:rPr lang="en-US" b="0" i="0" dirty="0">
                <a:solidFill>
                  <a:srgbClr val="24292E"/>
                </a:solidFill>
                <a:effectLst/>
                <a:latin typeface="-apple-system"/>
              </a:rPr>
              <a:t>Displaying each item will be handled by the </a:t>
            </a:r>
            <a:r>
              <a:rPr lang="en-US" b="0" i="0" dirty="0" err="1">
                <a:solidFill>
                  <a:srgbClr val="24292E"/>
                </a:solidFill>
                <a:effectLst/>
                <a:latin typeface="-apple-system"/>
              </a:rPr>
              <a:t>TodoItem</a:t>
            </a:r>
            <a:r>
              <a:rPr lang="en-US" b="0" i="0" dirty="0">
                <a:solidFill>
                  <a:srgbClr val="24292E"/>
                </a:solidFill>
                <a:effectLst/>
                <a:latin typeface="-apple-system"/>
              </a:rPr>
              <a:t> component, so this method is focused on producing a list of those individual items.</a:t>
            </a:r>
          </a:p>
          <a:p>
            <a:pPr algn="l">
              <a:buFont typeface="Arial" panose="020B0604020202020204" pitchFamily="34" charset="0"/>
              <a:buChar char="•"/>
            </a:pPr>
            <a:r>
              <a:rPr lang="en-US" b="0" i="0" dirty="0">
                <a:solidFill>
                  <a:srgbClr val="24292E"/>
                </a:solidFill>
                <a:effectLst/>
                <a:latin typeface="-apple-system"/>
              </a:rPr>
              <a:t>Point out that </a:t>
            </a:r>
            <a:r>
              <a:rPr lang="en-US" b="0" i="0" dirty="0" err="1">
                <a:solidFill>
                  <a:srgbClr val="24292E"/>
                </a:solidFill>
                <a:effectLst/>
                <a:latin typeface="-apple-system"/>
              </a:rPr>
              <a:t>this.state.todo</a:t>
            </a:r>
            <a:r>
              <a:rPr lang="en-US" b="0" i="0" dirty="0">
                <a:solidFill>
                  <a:srgbClr val="24292E"/>
                </a:solidFill>
                <a:effectLst/>
                <a:latin typeface="-apple-system"/>
              </a:rPr>
              <a:t> is actually an array of the individual items - this was the state variable back in the </a:t>
            </a:r>
            <a:r>
              <a:rPr lang="en-US" b="0" i="0" dirty="0" err="1">
                <a:solidFill>
                  <a:srgbClr val="24292E"/>
                </a:solidFill>
                <a:effectLst/>
                <a:latin typeface="-apple-system"/>
              </a:rPr>
              <a:t>TodoParent</a:t>
            </a:r>
            <a:r>
              <a:rPr lang="en-US" b="0" i="0" dirty="0">
                <a:solidFill>
                  <a:srgbClr val="24292E"/>
                </a:solidFill>
                <a:effectLst/>
                <a:latin typeface="-apple-system"/>
              </a:rPr>
              <a:t> class</a:t>
            </a:r>
          </a:p>
          <a:p>
            <a:pPr algn="l">
              <a:buFont typeface="Arial" panose="020B0604020202020204" pitchFamily="34" charset="0"/>
              <a:buChar char="•"/>
            </a:pPr>
            <a:r>
              <a:rPr lang="en-US" b="0" i="0" dirty="0">
                <a:solidFill>
                  <a:srgbClr val="24292E"/>
                </a:solidFill>
                <a:effectLst/>
                <a:latin typeface="-apple-system"/>
              </a:rPr>
              <a:t>Highlight the call to .map(), and the use of the </a:t>
            </a:r>
            <a:r>
              <a:rPr lang="en-US" b="0" i="0" dirty="0" err="1">
                <a:solidFill>
                  <a:srgbClr val="24292E"/>
                </a:solidFill>
                <a:effectLst/>
                <a:latin typeface="-apple-system"/>
              </a:rPr>
              <a:t>makeOneTodoItem</a:t>
            </a:r>
            <a:r>
              <a:rPr lang="en-US" b="0" i="0" dirty="0">
                <a:solidFill>
                  <a:srgbClr val="24292E"/>
                </a:solidFill>
                <a:effectLst/>
                <a:latin typeface="-apple-system"/>
              </a:rPr>
              <a:t> function</a:t>
            </a:r>
          </a:p>
          <a:p>
            <a:br>
              <a:rPr lang="en-US" dirty="0"/>
            </a:br>
            <a:endParaRPr lang="en-US" b="1"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apple-system"/>
              </a:rPr>
              <a:t>&lt;This component has 3 more methods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err="1">
                <a:effectLst/>
                <a:latin typeface="-apple-system"/>
              </a:rPr>
              <a:t>markComplete</a:t>
            </a:r>
            <a:endParaRPr lang="en-US" b="1" i="0" dirty="0">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effectLst/>
                <a:latin typeface="-apple-system"/>
              </a:rPr>
              <a:t>One to </a:t>
            </a:r>
            <a:r>
              <a:rPr lang="en-US" b="1" i="0" dirty="0" err="1">
                <a:effectLst/>
                <a:latin typeface="-apple-system"/>
              </a:rPr>
              <a:t>handel</a:t>
            </a:r>
            <a:r>
              <a:rPr lang="en-US" b="1" i="0" dirty="0">
                <a:effectLst/>
                <a:latin typeface="-apple-system"/>
              </a:rPr>
              <a:t> the change in the </a:t>
            </a:r>
            <a:r>
              <a:rPr lang="en-US" b="1" i="0" dirty="0" err="1">
                <a:effectLst/>
                <a:latin typeface="-apple-system"/>
              </a:rPr>
              <a:t>toddoitems</a:t>
            </a:r>
            <a:r>
              <a:rPr lang="en-US" b="1" i="0" dirty="0">
                <a:effectLst/>
                <a:latin typeface="-apple-system"/>
              </a:rPr>
              <a:t> when </a:t>
            </a:r>
            <a:r>
              <a:rPr lang="en-US" b="1" i="0" dirty="0" err="1">
                <a:effectLst/>
                <a:latin typeface="-apple-system"/>
              </a:rPr>
              <a:t>addTodo</a:t>
            </a:r>
            <a:r>
              <a:rPr lang="en-US" b="1" i="0" dirty="0">
                <a:effectLst/>
                <a:latin typeface="-apple-system"/>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effectLst/>
                <a:latin typeface="-apple-system"/>
              </a:rPr>
              <a:t>And </a:t>
            </a:r>
            <a:r>
              <a:rPr lang="en-US" b="1" i="0" dirty="0" err="1">
                <a:effectLst/>
                <a:latin typeface="-apple-system"/>
              </a:rPr>
              <a:t>MakrkedDoneToDoItem</a:t>
            </a:r>
            <a:endParaRPr lang="en-US" b="1" i="0" dirty="0">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effectLst/>
                <a:latin typeface="-apple-system"/>
              </a:rPr>
              <a:t>Talk about the import and the export</a:t>
            </a: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6</a:t>
            </a:fld>
            <a:endParaRPr lang="en-US"/>
          </a:p>
        </p:txBody>
      </p:sp>
    </p:spTree>
    <p:extLst>
      <p:ext uri="{BB962C8B-B14F-4D97-AF65-F5344CB8AC3E}">
        <p14:creationId xmlns:p14="http://schemas.microsoft.com/office/powerpoint/2010/main" val="3859795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8</a:t>
            </a:fld>
            <a:endParaRPr lang="en-US"/>
          </a:p>
        </p:txBody>
      </p:sp>
    </p:spTree>
    <p:extLst>
      <p:ext uri="{BB962C8B-B14F-4D97-AF65-F5344CB8AC3E}">
        <p14:creationId xmlns:p14="http://schemas.microsoft.com/office/powerpoint/2010/main" val="2380669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4292E"/>
                </a:solidFill>
                <a:effectLst/>
                <a:latin typeface="-apple-system"/>
              </a:rPr>
              <a:t>render() starts by "deconstructing" (unpacking) the props into local variables (local constants)</a:t>
            </a:r>
          </a:p>
          <a:p>
            <a:pPr algn="l">
              <a:buFont typeface="Arial" panose="020B0604020202020204" pitchFamily="34" charset="0"/>
              <a:buChar char="•"/>
            </a:pPr>
            <a:r>
              <a:rPr lang="en-US" b="0" i="0" dirty="0">
                <a:solidFill>
                  <a:srgbClr val="24292E"/>
                </a:solidFill>
                <a:effectLst/>
                <a:latin typeface="-apple-system"/>
              </a:rPr>
              <a:t>Next, point out the </a:t>
            </a:r>
            <a:r>
              <a:rPr lang="en-US" b="0" i="0" dirty="0" err="1">
                <a:solidFill>
                  <a:srgbClr val="24292E"/>
                </a:solidFill>
                <a:effectLst/>
                <a:latin typeface="-apple-system"/>
              </a:rPr>
              <a:t>cssStyle</a:t>
            </a:r>
            <a:r>
              <a:rPr lang="en-US" b="0" i="0" dirty="0">
                <a:solidFill>
                  <a:srgbClr val="24292E"/>
                </a:solidFill>
                <a:effectLst/>
                <a:latin typeface="-apple-system"/>
              </a:rPr>
              <a:t> object literal</a:t>
            </a:r>
          </a:p>
          <a:p>
            <a:pPr marL="742950" lvl="1" indent="-285750" algn="l">
              <a:buFont typeface="Arial" panose="020B0604020202020204" pitchFamily="34" charset="0"/>
              <a:buChar char="•"/>
            </a:pPr>
            <a:r>
              <a:rPr lang="en-US" b="0" i="0" dirty="0">
                <a:solidFill>
                  <a:srgbClr val="24292E"/>
                </a:solidFill>
                <a:effectLst/>
                <a:latin typeface="-apple-system"/>
              </a:rPr>
              <a:t>This is a 'style object' - an object literal that React uses to set up CSS for this element</a:t>
            </a:r>
          </a:p>
          <a:p>
            <a:pPr marL="742950" lvl="1" indent="-285750" algn="l">
              <a:buFont typeface="Arial" panose="020B0604020202020204" pitchFamily="34" charset="0"/>
              <a:buChar char="•"/>
            </a:pPr>
            <a:r>
              <a:rPr lang="en-US" b="0" i="0" dirty="0" err="1">
                <a:solidFill>
                  <a:srgbClr val="24292E"/>
                </a:solidFill>
                <a:effectLst/>
                <a:latin typeface="-apple-system"/>
              </a:rPr>
              <a:t>textDecoration</a:t>
            </a:r>
            <a:r>
              <a:rPr lang="en-US" b="0" i="0" dirty="0">
                <a:solidFill>
                  <a:srgbClr val="24292E"/>
                </a:solidFill>
                <a:effectLst/>
                <a:latin typeface="-apple-system"/>
              </a:rPr>
              <a:t> is the same as the </a:t>
            </a:r>
            <a:r>
              <a:rPr lang="en-US" b="0" i="0" u="none" strike="noStrike" dirty="0">
                <a:solidFill>
                  <a:srgbClr val="24292E"/>
                </a:solidFill>
                <a:effectLst/>
                <a:latin typeface="-apple-system"/>
                <a:hlinkClick r:id="rId3"/>
              </a:rPr>
              <a:t>CSS text-decoration</a:t>
            </a:r>
            <a:r>
              <a:rPr lang="en-US" b="0" i="0" dirty="0">
                <a:solidFill>
                  <a:srgbClr val="24292E"/>
                </a:solidFill>
                <a:effectLst/>
                <a:latin typeface="-apple-system"/>
              </a:rPr>
              <a:t> property. JS doesn't allow hyphens/dashes in variable names so React expects us to remove the dash &amp; camel case the variable.</a:t>
            </a:r>
          </a:p>
          <a:p>
            <a:pPr marL="1143000" lvl="2" indent="-228600" algn="l">
              <a:buFont typeface="Arial" panose="020B0604020202020204" pitchFamily="34" charset="0"/>
              <a:buChar char="•"/>
            </a:pPr>
            <a:r>
              <a:rPr lang="en-US" b="0" i="0" dirty="0">
                <a:solidFill>
                  <a:srgbClr val="24292E"/>
                </a:solidFill>
                <a:effectLst/>
                <a:latin typeface="-apple-system"/>
              </a:rPr>
              <a:t>Point out the ? : operator - it's a compact if/else</a:t>
            </a:r>
          </a:p>
          <a:p>
            <a:pPr algn="l">
              <a:buFont typeface="Arial" panose="020B0604020202020204" pitchFamily="34" charset="0"/>
              <a:buChar char="•"/>
            </a:pPr>
            <a:r>
              <a:rPr lang="en-US" b="0" i="0" dirty="0">
                <a:solidFill>
                  <a:srgbClr val="24292E"/>
                </a:solidFill>
                <a:effectLst/>
                <a:latin typeface="-apple-system"/>
              </a:rPr>
              <a:t>Point out that it returns JSX, and that the { } pairs switch from HTML to JavaScript</a:t>
            </a:r>
          </a:p>
          <a:p>
            <a:pPr algn="l">
              <a:buFont typeface="Arial" panose="020B0604020202020204" pitchFamily="34" charset="0"/>
              <a:buChar char="•"/>
            </a:pP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The goal for this file is to set things up so that when the user clicks on the checkbox then </a:t>
            </a:r>
            <a:r>
              <a:rPr lang="en-US" b="0" i="0" dirty="0" err="1">
                <a:solidFill>
                  <a:srgbClr val="24292E"/>
                </a:solidFill>
                <a:effectLst/>
                <a:latin typeface="-apple-system"/>
              </a:rPr>
              <a:t>markComplete</a:t>
            </a:r>
            <a:r>
              <a:rPr lang="en-US" b="0" i="0" dirty="0">
                <a:solidFill>
                  <a:srgbClr val="24292E"/>
                </a:solidFill>
                <a:effectLst/>
                <a:latin typeface="-apple-system"/>
              </a:rPr>
              <a:t> will get called (and ONLY when the user clicks on the checkbox - do NOT call it before then!)</a:t>
            </a:r>
          </a:p>
          <a:p>
            <a:pPr algn="l">
              <a:buFont typeface="Arial" panose="020B0604020202020204" pitchFamily="34" charset="0"/>
              <a:buChar char="•"/>
            </a:pPr>
            <a:r>
              <a:rPr lang="en-US" b="0" i="0" dirty="0">
                <a:solidFill>
                  <a:srgbClr val="24292E"/>
                </a:solidFill>
                <a:effectLst/>
                <a:latin typeface="-apple-system"/>
              </a:rPr>
              <a:t>Point out how the checkbox input, and the space, and the title variable are put onto the page, in the source code</a:t>
            </a:r>
          </a:p>
          <a:p>
            <a:pPr algn="l">
              <a:buFont typeface="Arial" panose="020B0604020202020204" pitchFamily="34" charset="0"/>
              <a:buChar char="•"/>
            </a:pPr>
            <a:r>
              <a:rPr lang="en-US" b="0" i="0" dirty="0">
                <a:solidFill>
                  <a:srgbClr val="24292E"/>
                </a:solidFill>
                <a:effectLst/>
                <a:latin typeface="-apple-system"/>
              </a:rPr>
              <a:t>Point out the </a:t>
            </a:r>
            <a:r>
              <a:rPr lang="en-US" b="0" i="0" dirty="0" err="1">
                <a:solidFill>
                  <a:srgbClr val="24292E"/>
                </a:solidFill>
                <a:effectLst/>
                <a:latin typeface="-apple-system"/>
              </a:rPr>
              <a:t>onChange</a:t>
            </a:r>
            <a:r>
              <a:rPr lang="en-US" b="0" i="0" dirty="0">
                <a:solidFill>
                  <a:srgbClr val="24292E"/>
                </a:solidFill>
                <a:effectLst/>
                <a:latin typeface="-apple-system"/>
              </a:rPr>
              <a:t> event handler, and what it does</a:t>
            </a:r>
          </a:p>
          <a:p>
            <a:pPr algn="l">
              <a:buFont typeface="Arial" panose="020B0604020202020204" pitchFamily="34" charset="0"/>
              <a:buChar char="•"/>
            </a:pPr>
            <a:r>
              <a:rPr lang="en-US" b="0" i="0" dirty="0">
                <a:solidFill>
                  <a:srgbClr val="24292E"/>
                </a:solidFill>
                <a:effectLst/>
                <a:latin typeface="-apple-system"/>
              </a:rPr>
              <a:t>Point out the arrow function</a:t>
            </a:r>
          </a:p>
          <a:p>
            <a:pPr marL="742950" lvl="1" indent="-285750" algn="l">
              <a:buFont typeface="Arial" panose="020B0604020202020204" pitchFamily="34" charset="0"/>
              <a:buChar char="•"/>
            </a:pPr>
            <a:r>
              <a:rPr lang="en-US" b="0" i="0" dirty="0">
                <a:solidFill>
                  <a:srgbClr val="24292E"/>
                </a:solidFill>
                <a:effectLst/>
                <a:latin typeface="-apple-system"/>
              </a:rPr>
              <a:t>Allows us to define a function that will be called later (NOT when the item is rendered on the page - that would be too soon).</a:t>
            </a:r>
          </a:p>
          <a:p>
            <a:pPr marL="742950" lvl="1" indent="-285750" algn="l">
              <a:buFont typeface="Arial" panose="020B0604020202020204" pitchFamily="34" charset="0"/>
              <a:buChar char="•"/>
            </a:pPr>
            <a:r>
              <a:rPr lang="en-US" b="0" i="0" dirty="0">
                <a:solidFill>
                  <a:srgbClr val="24292E"/>
                </a:solidFill>
                <a:effectLst/>
                <a:latin typeface="-apple-system"/>
              </a:rPr>
              <a:t>Point out that we're fixing / binding the parameter when we define the arrow function.</a:t>
            </a:r>
          </a:p>
          <a:p>
            <a:pPr marL="742950" lvl="1" indent="-285750" algn="l">
              <a:buFont typeface="Arial" panose="020B0604020202020204" pitchFamily="34" charset="0"/>
              <a:buChar char="•"/>
            </a:pPr>
            <a:r>
              <a:rPr lang="en-US" b="0" i="0" dirty="0">
                <a:solidFill>
                  <a:srgbClr val="24292E"/>
                </a:solidFill>
                <a:effectLst/>
                <a:latin typeface="-apple-system"/>
              </a:rPr>
              <a:t>We are creating a brand-new function for each and every </a:t>
            </a:r>
            <a:r>
              <a:rPr lang="en-US" b="0" i="0" dirty="0" err="1">
                <a:solidFill>
                  <a:srgbClr val="24292E"/>
                </a:solidFill>
                <a:effectLst/>
                <a:latin typeface="-apple-system"/>
              </a:rPr>
              <a:t>todo</a:t>
            </a:r>
            <a:r>
              <a:rPr lang="en-US" b="0" i="0" dirty="0">
                <a:solidFill>
                  <a:srgbClr val="24292E"/>
                </a:solidFill>
                <a:effectLst/>
                <a:latin typeface="-apple-system"/>
              </a:rPr>
              <a:t> item</a:t>
            </a:r>
          </a:p>
          <a:p>
            <a:pPr algn="l">
              <a:buFont typeface="Arial" panose="020B0604020202020204" pitchFamily="34" charset="0"/>
              <a:buChar char="•"/>
            </a:pPr>
            <a:endParaRPr lang="en-US" b="0"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D9E4403-6D3E-D746-A1DE-17AF39364E86}" type="slidenum">
              <a:rPr lang="en-US" smtClean="0"/>
              <a:t>9</a:t>
            </a:fld>
            <a:endParaRPr lang="en-US"/>
          </a:p>
        </p:txBody>
      </p:sp>
    </p:spTree>
    <p:extLst>
      <p:ext uri="{BB962C8B-B14F-4D97-AF65-F5344CB8AC3E}">
        <p14:creationId xmlns:p14="http://schemas.microsoft.com/office/powerpoint/2010/main" val="22287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10</a:t>
            </a:fld>
            <a:endParaRPr lang="en-US"/>
          </a:p>
        </p:txBody>
      </p:sp>
    </p:spTree>
    <p:extLst>
      <p:ext uri="{BB962C8B-B14F-4D97-AF65-F5344CB8AC3E}">
        <p14:creationId xmlns:p14="http://schemas.microsoft.com/office/powerpoint/2010/main" val="283616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11</a:t>
            </a:fld>
            <a:endParaRPr lang="en-US"/>
          </a:p>
        </p:txBody>
      </p:sp>
    </p:spTree>
    <p:extLst>
      <p:ext uri="{BB962C8B-B14F-4D97-AF65-F5344CB8AC3E}">
        <p14:creationId xmlns:p14="http://schemas.microsoft.com/office/powerpoint/2010/main" val="14274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468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06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414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5437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7556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6109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440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068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133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228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0745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8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078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9737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339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351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827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626523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scotch.io/tutorials/create-a-simple-to-do-app-with-react#toc-types-of-component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C667-4375-8B4A-8A5D-BFDEF769BF57}"/>
              </a:ext>
            </a:extLst>
          </p:cNvPr>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a:t>Todo-Sample</a:t>
            </a:r>
          </a:p>
        </p:txBody>
      </p:sp>
      <p:sp>
        <p:nvSpPr>
          <p:cNvPr id="3" name="Text Placeholder 2">
            <a:extLst>
              <a:ext uri="{FF2B5EF4-FFF2-40B4-BE49-F238E27FC236}">
                <a16:creationId xmlns:a16="http://schemas.microsoft.com/office/drawing/2014/main" id="{A4DB8B20-30C8-C540-8CCE-570116C3BA03}"/>
              </a:ext>
            </a:extLst>
          </p:cNvPr>
          <p:cNvSpPr>
            <a:spLocks noGrp="1"/>
          </p:cNvSpPr>
          <p:nvPr>
            <p:ph type="body" idx="1"/>
          </p:nvPr>
        </p:nvSpPr>
        <p:spPr>
          <a:xfrm>
            <a:off x="966155" y="4157933"/>
            <a:ext cx="3485072" cy="1026544"/>
          </a:xfrm>
        </p:spPr>
        <p:txBody>
          <a:bodyPr vert="horz" lIns="91440" tIns="45720" rIns="91440" bIns="45720" rtlCol="0" anchor="t">
            <a:normAutofit/>
          </a:bodyPr>
          <a:lstStyle/>
          <a:p>
            <a:pPr algn="l"/>
            <a:endParaRPr lang="en-US"/>
          </a:p>
        </p:txBody>
      </p:sp>
      <p:pic>
        <p:nvPicPr>
          <p:cNvPr id="7" name="Picture 6" descr="Graphical user interface, application&#10;&#10;Description automatically generated">
            <a:extLst>
              <a:ext uri="{FF2B5EF4-FFF2-40B4-BE49-F238E27FC236}">
                <a16:creationId xmlns:a16="http://schemas.microsoft.com/office/drawing/2014/main" id="{CB44C4EA-215E-0243-9690-07FFEE92B4E8}"/>
              </a:ext>
            </a:extLst>
          </p:cNvPr>
          <p:cNvPicPr>
            <a:picLocks noChangeAspect="1"/>
          </p:cNvPicPr>
          <p:nvPr/>
        </p:nvPicPr>
        <p:blipFill>
          <a:blip r:embed="rId3"/>
          <a:stretch>
            <a:fillRect/>
          </a:stretch>
        </p:blipFill>
        <p:spPr>
          <a:xfrm>
            <a:off x="8909368" y="1547953"/>
            <a:ext cx="2848592" cy="3998026"/>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E32D425B-2FE5-284A-881E-7F39D10624E3}"/>
              </a:ext>
            </a:extLst>
          </p:cNvPr>
          <p:cNvPicPr>
            <a:picLocks noChangeAspect="1"/>
          </p:cNvPicPr>
          <p:nvPr/>
        </p:nvPicPr>
        <p:blipFill>
          <a:blip r:embed="rId4"/>
          <a:stretch>
            <a:fillRect/>
          </a:stretch>
        </p:blipFill>
        <p:spPr>
          <a:xfrm>
            <a:off x="5286568" y="1673524"/>
            <a:ext cx="3080117" cy="3422353"/>
          </a:xfrm>
          <a:prstGeom prst="rect">
            <a:avLst/>
          </a:prstGeom>
        </p:spPr>
      </p:pic>
    </p:spTree>
    <p:extLst>
      <p:ext uri="{BB962C8B-B14F-4D97-AF65-F5344CB8AC3E}">
        <p14:creationId xmlns:p14="http://schemas.microsoft.com/office/powerpoint/2010/main" val="322818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C72A-817A-5044-8F06-A7DB805F6157}"/>
              </a:ext>
            </a:extLst>
          </p:cNvPr>
          <p:cNvSpPr>
            <a:spLocks noGrp="1"/>
          </p:cNvSpPr>
          <p:nvPr>
            <p:ph type="title"/>
          </p:nvPr>
        </p:nvSpPr>
        <p:spPr/>
        <p:txBody>
          <a:bodyPr>
            <a:normAutofit/>
          </a:bodyPr>
          <a:lstStyle/>
          <a:p>
            <a:r>
              <a:rPr lang="en-US" dirty="0"/>
              <a:t>How an item's completed status is toggled in the sample app</a:t>
            </a:r>
          </a:p>
        </p:txBody>
      </p:sp>
      <p:sp>
        <p:nvSpPr>
          <p:cNvPr id="3" name="Text Placeholder 2">
            <a:extLst>
              <a:ext uri="{FF2B5EF4-FFF2-40B4-BE49-F238E27FC236}">
                <a16:creationId xmlns:a16="http://schemas.microsoft.com/office/drawing/2014/main" id="{9F814D55-17C0-F149-B0EE-8972722DC6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430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3C1A5A4-7990-5943-B6C8-3D00EF2688F7}"/>
              </a:ext>
            </a:extLst>
          </p:cNvPr>
          <p:cNvSpPr/>
          <p:nvPr/>
        </p:nvSpPr>
        <p:spPr>
          <a:xfrm>
            <a:off x="159026" y="960154"/>
            <a:ext cx="8288933" cy="55950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E704AD3-1C65-554F-8CEC-108696001CEE}"/>
              </a:ext>
            </a:extLst>
          </p:cNvPr>
          <p:cNvSpPr/>
          <p:nvPr/>
        </p:nvSpPr>
        <p:spPr>
          <a:xfrm>
            <a:off x="3754997" y="5529292"/>
            <a:ext cx="4527316" cy="43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600498" y="1107400"/>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sp>
        <p:nvSpPr>
          <p:cNvPr id="11" name="Rectangle 10">
            <a:extLst>
              <a:ext uri="{FF2B5EF4-FFF2-40B4-BE49-F238E27FC236}">
                <a16:creationId xmlns:a16="http://schemas.microsoft.com/office/drawing/2014/main" id="{5F52A0F3-F556-EC45-B8E3-1A2A9395221D}"/>
              </a:ext>
            </a:extLst>
          </p:cNvPr>
          <p:cNvSpPr/>
          <p:nvPr/>
        </p:nvSpPr>
        <p:spPr>
          <a:xfrm>
            <a:off x="3503680" y="5470407"/>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2654176" y="49377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3C2729-33B3-DB47-2BC0-B767FF351563}"/>
              </a:ext>
            </a:extLst>
          </p:cNvPr>
          <p:cNvSpPr txBox="1"/>
          <p:nvPr/>
        </p:nvSpPr>
        <p:spPr>
          <a:xfrm>
            <a:off x="304784" y="1863716"/>
            <a:ext cx="2990553" cy="2246769"/>
          </a:xfrm>
          <a:prstGeom prst="rect">
            <a:avLst/>
          </a:prstGeom>
          <a:solidFill>
            <a:schemeClr val="accent4">
              <a:lumMod val="50000"/>
            </a:schemeClr>
          </a:solidFill>
        </p:spPr>
        <p:txBody>
          <a:bodyPr wrap="square" rtlCol="0">
            <a:spAutoFit/>
          </a:bodyPr>
          <a:lstStyle/>
          <a:p>
            <a:r>
              <a:rPr lang="en-US" sz="1000" dirty="0">
                <a:latin typeface="Menlo" panose="020B0609030804020204" pitchFamily="49" charset="0"/>
              </a:rPr>
              <a:t>const </a:t>
            </a:r>
            <a:r>
              <a:rPr lang="en-US" sz="1000" dirty="0" err="1">
                <a:latin typeface="Menlo" panose="020B0609030804020204" pitchFamily="49" charset="0"/>
              </a:rPr>
              <a:t>startingState</a:t>
            </a:r>
            <a:r>
              <a:rPr lang="en-US" sz="1000" dirty="0">
                <a:latin typeface="Menlo" panose="020B0609030804020204" pitchFamily="49" charset="0"/>
              </a:rPr>
              <a:t> = [</a:t>
            </a:r>
          </a:p>
          <a:p>
            <a:r>
              <a:rPr lang="en-US" sz="1000" dirty="0">
                <a:latin typeface="Menlo" panose="020B0609030804020204" pitchFamily="49" charset="0"/>
              </a:rPr>
              <a:t>    { id: 1, title: "Go out", completed: false },</a:t>
            </a:r>
          </a:p>
          <a:p>
            <a:r>
              <a:rPr lang="en-US" sz="1000" dirty="0">
                <a:latin typeface="Menlo" panose="020B0609030804020204" pitchFamily="49" charset="0"/>
              </a:rPr>
              <a:t>    { id: 2, title: "Go home", completed: false },</a:t>
            </a:r>
          </a:p>
          <a:p>
            <a:r>
              <a:rPr lang="en-US" sz="1000" dirty="0">
                <a:latin typeface="Menlo" panose="020B0609030804020204" pitchFamily="49" charset="0"/>
              </a:rPr>
              <a:t>    { id: 3, title: "Go to bed", completed: false },</a:t>
            </a:r>
          </a:p>
          <a:p>
            <a:r>
              <a:rPr lang="en-US" sz="1000" dirty="0">
                <a:latin typeface="Menlo" panose="020B0609030804020204" pitchFamily="49" charset="0"/>
              </a:rPr>
              <a:t>  ];</a:t>
            </a:r>
          </a:p>
          <a:p>
            <a:endParaRPr lang="en-US" sz="1000" dirty="0">
              <a:latin typeface="Menlo" panose="020B0609030804020204" pitchFamily="49" charset="0"/>
            </a:endParaRPr>
          </a:p>
          <a:p>
            <a:r>
              <a:rPr lang="en-US" sz="1000" dirty="0">
                <a:latin typeface="Menlo" panose="020B0609030804020204" pitchFamily="49" charset="0"/>
              </a:rPr>
              <a:t>  const [</a:t>
            </a:r>
            <a:r>
              <a:rPr lang="en-US" sz="1000" dirty="0" err="1">
                <a:latin typeface="Menlo" panose="020B0609030804020204" pitchFamily="49" charset="0"/>
              </a:rPr>
              <a:t>todoArray</a:t>
            </a:r>
            <a:r>
              <a:rPr lang="en-US" sz="1000" dirty="0">
                <a:latin typeface="Menlo" panose="020B0609030804020204" pitchFamily="49" charset="0"/>
              </a:rPr>
              <a:t>, </a:t>
            </a:r>
            <a:r>
              <a:rPr lang="en-US" sz="1000" dirty="0" err="1">
                <a:latin typeface="Menlo" panose="020B0609030804020204" pitchFamily="49" charset="0"/>
              </a:rPr>
              <a:t>setTodoArray</a:t>
            </a:r>
            <a:r>
              <a:rPr lang="en-US" sz="1000" dirty="0">
                <a:latin typeface="Menlo" panose="020B0609030804020204" pitchFamily="49" charset="0"/>
              </a:rPr>
              <a:t>] = </a:t>
            </a:r>
            <a:r>
              <a:rPr lang="en-US" sz="1000" dirty="0" err="1">
                <a:latin typeface="Menlo" panose="020B0609030804020204" pitchFamily="49" charset="0"/>
              </a:rPr>
              <a:t>useState</a:t>
            </a:r>
            <a:r>
              <a:rPr lang="en-US" sz="1000" dirty="0">
                <a:latin typeface="Menlo" panose="020B0609030804020204" pitchFamily="49" charset="0"/>
              </a:rPr>
              <a:t>(</a:t>
            </a:r>
            <a:r>
              <a:rPr lang="en-US" sz="1000" dirty="0" err="1">
                <a:latin typeface="Menlo" panose="020B0609030804020204" pitchFamily="49" charset="0"/>
              </a:rPr>
              <a:t>startingState</a:t>
            </a:r>
            <a:r>
              <a:rPr lang="en-US" sz="1000" dirty="0">
                <a:latin typeface="Menlo" panose="020B0609030804020204" pitchFamily="49" charset="0"/>
              </a:rPr>
              <a:t>);</a:t>
            </a:r>
          </a:p>
          <a:p>
            <a:endParaRPr lang="en-US" sz="1000" dirty="0">
              <a:latin typeface="Menlo" panose="020B0609030804020204" pitchFamily="49" charset="0"/>
              <a:ea typeface="Menlo" panose="020B0609030804020204" pitchFamily="49" charset="0"/>
              <a:cs typeface="Menlo" panose="020B0609030804020204" pitchFamily="49" charset="0"/>
            </a:endParaRPr>
          </a:p>
          <a:p>
            <a:r>
              <a:rPr lang="en-US" sz="1000" dirty="0" err="1">
                <a:latin typeface="Menlo" panose="020B0609030804020204" pitchFamily="49" charset="0"/>
                <a:ea typeface="Menlo" panose="020B0609030804020204" pitchFamily="49" charset="0"/>
                <a:cs typeface="Menlo" panose="020B0609030804020204" pitchFamily="49" charset="0"/>
              </a:rPr>
              <a:t>markComplete</a:t>
            </a:r>
            <a:r>
              <a:rPr lang="en-US" sz="1000" dirty="0">
                <a:latin typeface="Menlo" panose="020B0609030804020204" pitchFamily="49" charset="0"/>
                <a:ea typeface="Menlo" panose="020B0609030804020204" pitchFamily="49" charset="0"/>
                <a:cs typeface="Menlo" panose="020B0609030804020204" pitchFamily="49" charset="0"/>
              </a:rPr>
              <a:t> = (id) =&gt; {…}</a:t>
            </a:r>
          </a:p>
          <a:p>
            <a:endParaRPr lang="en-US" sz="10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000" dirty="0" err="1">
                <a:latin typeface="Menlo" panose="020B0609030804020204" pitchFamily="49" charset="0"/>
                <a:ea typeface="Menlo" panose="020B0609030804020204" pitchFamily="49" charset="0"/>
                <a:cs typeface="Menlo" panose="020B0609030804020204" pitchFamily="49" charset="0"/>
              </a:rPr>
              <a:t>addTodo</a:t>
            </a:r>
            <a:r>
              <a:rPr lang="en-US" sz="1000" dirty="0">
                <a:latin typeface="Menlo" panose="020B0609030804020204" pitchFamily="49" charset="0"/>
                <a:ea typeface="Menlo" panose="020B0609030804020204" pitchFamily="49" charset="0"/>
                <a:cs typeface="Menlo" panose="020B0609030804020204" pitchFamily="49" charset="0"/>
              </a:rPr>
              <a:t> = (</a:t>
            </a:r>
            <a:r>
              <a:rPr lang="en-US" sz="1000" dirty="0" err="1">
                <a:latin typeface="Menlo" panose="020B0609030804020204" pitchFamily="49" charset="0"/>
                <a:ea typeface="Menlo" panose="020B0609030804020204" pitchFamily="49" charset="0"/>
                <a:cs typeface="Menlo" panose="020B0609030804020204" pitchFamily="49" charset="0"/>
              </a:rPr>
              <a:t>newTitle</a:t>
            </a:r>
            <a:r>
              <a:rPr lang="en-US" sz="1000" dirty="0">
                <a:latin typeface="Menlo" panose="020B0609030804020204" pitchFamily="49" charset="0"/>
                <a:ea typeface="Menlo" panose="020B0609030804020204" pitchFamily="49" charset="0"/>
                <a:cs typeface="Menlo" panose="020B0609030804020204" pitchFamily="49" charset="0"/>
              </a:rPr>
              <a:t>) =&gt; {…}</a:t>
            </a:r>
            <a:endParaRPr lang="en-US" sz="1000" dirty="0">
              <a:solidFill>
                <a:srgbClr val="D4D4D4"/>
              </a:solidFill>
              <a:latin typeface="Menlo" panose="020B0609030804020204" pitchFamily="49" charset="0"/>
              <a:ea typeface="Menlo" panose="020B0609030804020204" pitchFamily="49" charset="0"/>
              <a:cs typeface="Menlo" panose="020B0609030804020204" pitchFamily="49" charset="0"/>
            </a:endParaRPr>
          </a:p>
          <a:p>
            <a:endParaRPr lang="en-US" sz="1000" dirty="0">
              <a:latin typeface="Menlo" panose="020B0609030804020204" pitchFamily="49" charset="0"/>
              <a:ea typeface="Menlo" panose="020B0609030804020204" pitchFamily="49" charset="0"/>
              <a:cs typeface="Menlo" panose="020B0609030804020204" pitchFamily="49" charset="0"/>
            </a:endParaRPr>
          </a:p>
          <a:p>
            <a:endParaRPr lang="en-US" sz="1000" dirty="0">
              <a:latin typeface="Menlo" panose="020B0609030804020204" pitchFamily="49" charset="0"/>
              <a:ea typeface="Menlo" panose="020B0609030804020204" pitchFamily="49" charset="0"/>
              <a:cs typeface="Menlo" panose="020B0609030804020204" pitchFamily="49" charset="0"/>
            </a:endParaRPr>
          </a:p>
        </p:txBody>
      </p:sp>
      <p:grpSp>
        <p:nvGrpSpPr>
          <p:cNvPr id="40" name="Group 39">
            <a:extLst>
              <a:ext uri="{FF2B5EF4-FFF2-40B4-BE49-F238E27FC236}">
                <a16:creationId xmlns:a16="http://schemas.microsoft.com/office/drawing/2014/main" id="{D005DD70-5A70-03F2-6D21-867E0AA0F3AE}"/>
              </a:ext>
            </a:extLst>
          </p:cNvPr>
          <p:cNvGrpSpPr/>
          <p:nvPr/>
        </p:nvGrpSpPr>
        <p:grpSpPr>
          <a:xfrm>
            <a:off x="3720005" y="1746061"/>
            <a:ext cx="4532951" cy="1594594"/>
            <a:chOff x="3720005" y="1746061"/>
            <a:chExt cx="4532951" cy="1594594"/>
          </a:xfrm>
        </p:grpSpPr>
        <p:sp>
          <p:nvSpPr>
            <p:cNvPr id="5" name="Rectangle 4">
              <a:extLst>
                <a:ext uri="{FF2B5EF4-FFF2-40B4-BE49-F238E27FC236}">
                  <a16:creationId xmlns:a16="http://schemas.microsoft.com/office/drawing/2014/main" id="{5762EDB6-E4B1-8D4D-8416-B38C082A13E8}"/>
                </a:ext>
              </a:extLst>
            </p:cNvPr>
            <p:cNvSpPr/>
            <p:nvPr/>
          </p:nvSpPr>
          <p:spPr>
            <a:xfrm>
              <a:off x="3720005" y="1746061"/>
              <a:ext cx="4532951" cy="159459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1692E2-2300-8C4A-BDA5-C8821D4A9E88}"/>
                </a:ext>
              </a:extLst>
            </p:cNvPr>
            <p:cNvSpPr/>
            <p:nvPr/>
          </p:nvSpPr>
          <p:spPr>
            <a:xfrm>
              <a:off x="3785399" y="1764141"/>
              <a:ext cx="1586698" cy="4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sp>
          <p:nvSpPr>
            <p:cNvPr id="31" name="TextBox 30">
              <a:extLst>
                <a:ext uri="{FF2B5EF4-FFF2-40B4-BE49-F238E27FC236}">
                  <a16:creationId xmlns:a16="http://schemas.microsoft.com/office/drawing/2014/main" id="{62ECF73C-DA70-9926-CC37-B4ED604FBD80}"/>
                </a:ext>
              </a:extLst>
            </p:cNvPr>
            <p:cNvSpPr txBox="1"/>
            <p:nvPr/>
          </p:nvSpPr>
          <p:spPr>
            <a:xfrm>
              <a:off x="3799139" y="2293105"/>
              <a:ext cx="4276081" cy="754053"/>
            </a:xfrm>
            <a:prstGeom prst="rect">
              <a:avLst/>
            </a:prstGeom>
            <a:solidFill>
              <a:schemeClr val="accent6">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569CD6"/>
                  </a:solidFill>
                  <a:effectLst/>
                  <a:latin typeface="Menlo" panose="020B0609030804020204" pitchFamily="49" charset="0"/>
                </a:rPr>
                <a:t>const</a:t>
              </a:r>
              <a:r>
                <a:rPr lang="en-US" sz="1000" b="0" dirty="0">
                  <a:solidFill>
                    <a:srgbClr val="D4D4D4"/>
                  </a:solidFill>
                  <a:effectLst/>
                  <a:latin typeface="Menlo" panose="020B0609030804020204" pitchFamily="49" charset="0"/>
                </a:rPr>
                <a:t> { </a:t>
              </a:r>
              <a:r>
                <a:rPr lang="en-US" sz="1000" b="0" dirty="0">
                  <a:solidFill>
                    <a:srgbClr val="4FC1FF"/>
                  </a:solidFill>
                  <a:effectLst/>
                  <a:latin typeface="Menlo" panose="020B0609030804020204" pitchFamily="49" charset="0"/>
                </a:rPr>
                <a:t>id</a:t>
              </a:r>
              <a:r>
                <a:rPr lang="en-US" sz="1000" b="0" dirty="0">
                  <a:solidFill>
                    <a:srgbClr val="D4D4D4"/>
                  </a:solidFill>
                  <a:effectLst/>
                  <a:latin typeface="Menlo" panose="020B0609030804020204" pitchFamily="49" charset="0"/>
                </a:rPr>
                <a:t>, </a:t>
              </a:r>
              <a:r>
                <a:rPr lang="en-US" sz="1000" b="0" dirty="0">
                  <a:solidFill>
                    <a:srgbClr val="4FC1FF"/>
                  </a:solidFill>
                  <a:effectLst/>
                  <a:latin typeface="Menlo" panose="020B0609030804020204" pitchFamily="49" charset="0"/>
                </a:rPr>
                <a:t>title</a:t>
              </a:r>
              <a:r>
                <a:rPr lang="en-US" sz="1000" b="0" dirty="0">
                  <a:solidFill>
                    <a:srgbClr val="D4D4D4"/>
                  </a:solidFill>
                  <a:effectLst/>
                  <a:latin typeface="Menlo" panose="020B0609030804020204" pitchFamily="49" charset="0"/>
                </a:rPr>
                <a:t> } = </a:t>
              </a:r>
              <a:r>
                <a:rPr lang="en-US" sz="1000" b="0" dirty="0" err="1">
                  <a:solidFill>
                    <a:srgbClr val="4FC1FF"/>
                  </a:solidFill>
                  <a:effectLst/>
                  <a:latin typeface="Menlo" panose="020B0609030804020204" pitchFamily="49" charset="0"/>
                </a:rPr>
                <a:t>props</a:t>
              </a:r>
              <a:r>
                <a:rPr lang="en-US" sz="1000" b="0" dirty="0" err="1">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todo</a:t>
              </a:r>
              <a:r>
                <a:rPr lang="en-US" sz="1000" b="0" dirty="0">
                  <a:solidFill>
                    <a:srgbClr val="D4D4D4"/>
                  </a:solidFill>
                  <a:effectLst/>
                  <a:latin typeface="Menlo" panose="020B0609030804020204" pitchFamily="49" charset="0"/>
                </a:rPr>
                <a:t>;</a:t>
              </a:r>
            </a:p>
            <a:p>
              <a:r>
                <a:rPr lang="en-US" sz="1100" dirty="0">
                  <a:latin typeface="Menlo" panose="020B0609030804020204" pitchFamily="49" charset="0"/>
                  <a:ea typeface="Menlo" panose="020B0609030804020204" pitchFamily="49" charset="0"/>
                  <a:cs typeface="Menlo" panose="020B0609030804020204" pitchFamily="49" charset="0"/>
                </a:rPr>
                <a:t>&lt;input   type="checkbox"</a:t>
              </a:r>
            </a:p>
            <a:p>
              <a:r>
                <a:rPr lang="en-US" sz="1100" dirty="0" err="1">
                  <a:latin typeface="Menlo" panose="020B0609030804020204" pitchFamily="49" charset="0"/>
                  <a:ea typeface="Menlo" panose="020B0609030804020204" pitchFamily="49" charset="0"/>
                  <a:cs typeface="Menlo" panose="020B0609030804020204" pitchFamily="49" charset="0"/>
                </a:rPr>
                <a:t>onChange</a:t>
              </a:r>
              <a:r>
                <a:rPr lang="en-US" sz="1100" dirty="0">
                  <a:latin typeface="Menlo" panose="020B0609030804020204" pitchFamily="49" charset="0"/>
                  <a:ea typeface="Menlo" panose="020B0609030804020204" pitchFamily="49" charset="0"/>
                  <a:cs typeface="Menlo" panose="020B0609030804020204" pitchFamily="49" charset="0"/>
                </a:rPr>
                <a:t>={    ()  =&gt;   </a:t>
              </a:r>
              <a:r>
                <a:rPr lang="en-US" sz="1100" dirty="0" err="1">
                  <a:latin typeface="Menlo" panose="020B0609030804020204" pitchFamily="49" charset="0"/>
                  <a:ea typeface="Menlo" panose="020B0609030804020204" pitchFamily="49" charset="0"/>
                  <a:cs typeface="Menlo" panose="020B0609030804020204" pitchFamily="49" charset="0"/>
                </a:rPr>
                <a:t>props.markComplete</a:t>
              </a:r>
              <a:r>
                <a:rPr lang="en-US" sz="1100" dirty="0">
                  <a:latin typeface="Menlo" panose="020B0609030804020204" pitchFamily="49" charset="0"/>
                  <a:ea typeface="Menlo" panose="020B0609030804020204" pitchFamily="49" charset="0"/>
                  <a:cs typeface="Menlo" panose="020B0609030804020204" pitchFamily="49" charset="0"/>
                </a:rPr>
                <a:t>(id)    }</a:t>
              </a:r>
            </a:p>
            <a:p>
              <a:r>
                <a:rPr lang="en-US" sz="1100" dirty="0">
                  <a:latin typeface="Menlo" panose="020B0609030804020204" pitchFamily="49" charset="0"/>
                  <a:ea typeface="Menlo" panose="020B0609030804020204" pitchFamily="49" charset="0"/>
                  <a:cs typeface="Menlo" panose="020B0609030804020204" pitchFamily="49" charset="0"/>
                </a:rPr>
                <a:t>/&gt;</a:t>
              </a:r>
            </a:p>
          </p:txBody>
        </p:sp>
      </p:grpSp>
      <p:cxnSp>
        <p:nvCxnSpPr>
          <p:cNvPr id="10" name="Straight Arrow Connector 9">
            <a:extLst>
              <a:ext uri="{FF2B5EF4-FFF2-40B4-BE49-F238E27FC236}">
                <a16:creationId xmlns:a16="http://schemas.microsoft.com/office/drawing/2014/main" id="{2B013247-0D01-BAE0-0C16-999221B5751E}"/>
              </a:ext>
            </a:extLst>
          </p:cNvPr>
          <p:cNvCxnSpPr>
            <a:cxnSpLocks/>
          </p:cNvCxnSpPr>
          <p:nvPr/>
        </p:nvCxnSpPr>
        <p:spPr>
          <a:xfrm flipV="1">
            <a:off x="2621404" y="2445959"/>
            <a:ext cx="1177734" cy="8343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748B2BE-B0BD-89CC-6084-20EEA43BA613}"/>
              </a:ext>
            </a:extLst>
          </p:cNvPr>
          <p:cNvSpPr txBox="1"/>
          <p:nvPr/>
        </p:nvSpPr>
        <p:spPr>
          <a:xfrm rot="21265663">
            <a:off x="3010938" y="2060136"/>
            <a:ext cx="965256" cy="369332"/>
          </a:xfrm>
          <a:prstGeom prst="rect">
            <a:avLst/>
          </a:prstGeom>
          <a:noFill/>
        </p:spPr>
        <p:txBody>
          <a:bodyPr wrap="square" rtlCol="0">
            <a:spAutoFit/>
          </a:bodyPr>
          <a:lstStyle/>
          <a:p>
            <a:r>
              <a:rPr lang="en-US" dirty="0">
                <a:solidFill>
                  <a:srgbClr val="92D050"/>
                </a:solidFill>
              </a:rPr>
              <a:t>props</a:t>
            </a:r>
          </a:p>
        </p:txBody>
      </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45765" y="1617078"/>
            <a:ext cx="2631829" cy="144420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26">
            <a:extLst>
              <a:ext uri="{FF2B5EF4-FFF2-40B4-BE49-F238E27FC236}">
                <a16:creationId xmlns:a16="http://schemas.microsoft.com/office/drawing/2014/main" id="{AF1CFFE9-4EC8-488B-49EB-9DD11D925179}"/>
              </a:ext>
            </a:extLst>
          </p:cNvPr>
          <p:cNvSpPr/>
          <p:nvPr/>
        </p:nvSpPr>
        <p:spPr>
          <a:xfrm>
            <a:off x="1073057" y="2459181"/>
            <a:ext cx="856189" cy="1327016"/>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Lst>
            <a:ahLst/>
            <a:cxnLst>
              <a:cxn ang="0">
                <a:pos x="connsiteX0" y="connsiteY0"/>
              </a:cxn>
              <a:cxn ang="0">
                <a:pos x="connsiteX1" y="connsiteY1"/>
              </a:cxn>
            </a:cxnLst>
            <a:rect l="l" t="t" r="r" b="b"/>
            <a:pathLst>
              <a:path w="856189" h="1327016">
                <a:moveTo>
                  <a:pt x="856189" y="1298864"/>
                </a:moveTo>
                <a:cubicBezTo>
                  <a:pt x="398989" y="1451264"/>
                  <a:pt x="-120555" y="980209"/>
                  <a:pt x="24916"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1B913F32-D018-3C0B-59BE-1A3718F9E434}"/>
              </a:ext>
            </a:extLst>
          </p:cNvPr>
          <p:cNvSpPr/>
          <p:nvPr/>
        </p:nvSpPr>
        <p:spPr>
          <a:xfrm>
            <a:off x="1081387" y="513352"/>
            <a:ext cx="883228" cy="1693719"/>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Lst>
            <a:ahLst/>
            <a:cxnLst>
              <a:cxn ang="0">
                <a:pos x="connsiteX0" y="connsiteY0"/>
              </a:cxn>
              <a:cxn ang="0">
                <a:pos x="connsiteX1" y="connsiteY1"/>
              </a:cxn>
            </a:cxnLst>
            <a:rect l="l" t="t" r="r" b="b"/>
            <a:pathLst>
              <a:path w="883228" h="1693719">
                <a:moveTo>
                  <a:pt x="0" y="1693719"/>
                </a:moveTo>
                <a:cubicBezTo>
                  <a:pt x="114300" y="1181100"/>
                  <a:pt x="51957" y="689263"/>
                  <a:pt x="883228"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7B79F26-CCB8-F070-0E2B-5541AC576647}"/>
              </a:ext>
            </a:extLst>
          </p:cNvPr>
          <p:cNvSpPr txBox="1"/>
          <p:nvPr/>
        </p:nvSpPr>
        <p:spPr>
          <a:xfrm>
            <a:off x="1929246" y="253430"/>
            <a:ext cx="5500480" cy="369332"/>
          </a:xfrm>
          <a:prstGeom prst="rect">
            <a:avLst/>
          </a:prstGeom>
          <a:noFill/>
        </p:spPr>
        <p:txBody>
          <a:bodyPr wrap="none" rtlCol="0">
            <a:spAutoFit/>
          </a:bodyPr>
          <a:lstStyle/>
          <a:p>
            <a:r>
              <a:rPr lang="en-US" dirty="0"/>
              <a:t>React re-renders the parts of the page that have changed</a:t>
            </a:r>
          </a:p>
        </p:txBody>
      </p:sp>
      <p:sp>
        <p:nvSpPr>
          <p:cNvPr id="35" name="Freeform 34">
            <a:extLst>
              <a:ext uri="{FF2B5EF4-FFF2-40B4-BE49-F238E27FC236}">
                <a16:creationId xmlns:a16="http://schemas.microsoft.com/office/drawing/2014/main" id="{0E19D911-1BEA-AA01-3C2F-E1C738F3D074}"/>
              </a:ext>
            </a:extLst>
          </p:cNvPr>
          <p:cNvSpPr/>
          <p:nvPr/>
        </p:nvSpPr>
        <p:spPr>
          <a:xfrm>
            <a:off x="5504212" y="602540"/>
            <a:ext cx="339967" cy="1569026"/>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Lst>
            <a:ahLst/>
            <a:cxnLst>
              <a:cxn ang="0">
                <a:pos x="connsiteX0" y="connsiteY0"/>
              </a:cxn>
              <a:cxn ang="0">
                <a:pos x="connsiteX1" y="connsiteY1"/>
              </a:cxn>
            </a:cxnLst>
            <a:rect l="l" t="t" r="r" b="b"/>
            <a:pathLst>
              <a:path w="339967" h="1569026">
                <a:moveTo>
                  <a:pt x="0" y="0"/>
                </a:moveTo>
                <a:cubicBezTo>
                  <a:pt x="238991" y="516081"/>
                  <a:pt x="374074" y="1052944"/>
                  <a:pt x="332509" y="1569026"/>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732E996-9D44-47D5-4781-88267B6110C6}"/>
              </a:ext>
            </a:extLst>
          </p:cNvPr>
          <p:cNvPicPr>
            <a:picLocks noChangeAspect="1"/>
          </p:cNvPicPr>
          <p:nvPr/>
        </p:nvPicPr>
        <p:blipFill>
          <a:blip r:embed="rId4"/>
          <a:stretch>
            <a:fillRect/>
          </a:stretch>
        </p:blipFill>
        <p:spPr>
          <a:xfrm>
            <a:off x="9533631" y="697434"/>
            <a:ext cx="1676070" cy="628526"/>
          </a:xfrm>
          <a:prstGeom prst="rect">
            <a:avLst/>
          </a:prstGeom>
        </p:spPr>
      </p:pic>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0BA855C5-9495-00CD-0BA9-34F31C999493}"/>
              </a:ext>
            </a:extLst>
          </p:cNvPr>
          <p:cNvSpPr/>
          <p:nvPr/>
        </p:nvSpPr>
        <p:spPr>
          <a:xfrm>
            <a:off x="6820985" y="865296"/>
            <a:ext cx="2652664" cy="1301380"/>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4150855"/>
              <a:gd name="connsiteY0" fmla="*/ 123412 h 275808"/>
              <a:gd name="connsiteX1" fmla="*/ 4150530 w 4150855"/>
              <a:gd name="connsiteY1" fmla="*/ 152396 h 275808"/>
              <a:gd name="connsiteX0" fmla="*/ 0 w 4150530"/>
              <a:gd name="connsiteY0" fmla="*/ 0 h 260647"/>
              <a:gd name="connsiteX1" fmla="*/ 4150530 w 4150530"/>
              <a:gd name="connsiteY1" fmla="*/ 28984 h 260647"/>
              <a:gd name="connsiteX0" fmla="*/ 0 w 4375119"/>
              <a:gd name="connsiteY0" fmla="*/ 0 h 308976"/>
              <a:gd name="connsiteX1" fmla="*/ 4375119 w 4375119"/>
              <a:gd name="connsiteY1" fmla="*/ 157321 h 308976"/>
              <a:gd name="connsiteX0" fmla="*/ 0 w 4375119"/>
              <a:gd name="connsiteY0" fmla="*/ 0 h 296133"/>
              <a:gd name="connsiteX1" fmla="*/ 4375119 w 4375119"/>
              <a:gd name="connsiteY1" fmla="*/ 157321 h 296133"/>
              <a:gd name="connsiteX0" fmla="*/ 0 w 4301967"/>
              <a:gd name="connsiteY0" fmla="*/ 0 h 304618"/>
              <a:gd name="connsiteX1" fmla="*/ 4301967 w 4301967"/>
              <a:gd name="connsiteY1" fmla="*/ 175609 h 304618"/>
              <a:gd name="connsiteX0" fmla="*/ 0 w 936467"/>
              <a:gd name="connsiteY0" fmla="*/ 0 h 1628448"/>
              <a:gd name="connsiteX1" fmla="*/ 936467 w 936467"/>
              <a:gd name="connsiteY1" fmla="*/ 1623409 h 1628448"/>
              <a:gd name="connsiteX0" fmla="*/ 3330780 w 3353733"/>
              <a:gd name="connsiteY0" fmla="*/ 0 h 1262118"/>
              <a:gd name="connsiteX1" fmla="*/ 139747 w 3353733"/>
              <a:gd name="connsiteY1" fmla="*/ 1255109 h 1262118"/>
              <a:gd name="connsiteX0" fmla="*/ 3191033 w 3228615"/>
              <a:gd name="connsiteY0" fmla="*/ 0 h 1255109"/>
              <a:gd name="connsiteX1" fmla="*/ 0 w 3228615"/>
              <a:gd name="connsiteY1" fmla="*/ 1255109 h 1255109"/>
              <a:gd name="connsiteX0" fmla="*/ 3191033 w 3191033"/>
              <a:gd name="connsiteY0" fmla="*/ 0 h 1255109"/>
              <a:gd name="connsiteX1" fmla="*/ 0 w 3191033"/>
              <a:gd name="connsiteY1" fmla="*/ 1255109 h 1255109"/>
              <a:gd name="connsiteX0" fmla="*/ 2733833 w 2733833"/>
              <a:gd name="connsiteY0" fmla="*/ 0 h 1166209"/>
              <a:gd name="connsiteX1" fmla="*/ 0 w 2733833"/>
              <a:gd name="connsiteY1" fmla="*/ 1166209 h 1166209"/>
              <a:gd name="connsiteX0" fmla="*/ 2771933 w 2771933"/>
              <a:gd name="connsiteY0" fmla="*/ 0 h 1166209"/>
              <a:gd name="connsiteX1" fmla="*/ 0 w 2771933"/>
              <a:gd name="connsiteY1" fmla="*/ 1166209 h 1166209"/>
              <a:gd name="connsiteX0" fmla="*/ 2811690 w 2811690"/>
              <a:gd name="connsiteY0" fmla="*/ 0 h 1190062"/>
              <a:gd name="connsiteX1" fmla="*/ 0 w 2811690"/>
              <a:gd name="connsiteY1" fmla="*/ 1190062 h 1190062"/>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Lst>
            <a:ahLst/>
            <a:cxnLst>
              <a:cxn ang="0">
                <a:pos x="connsiteX0" y="connsiteY0"/>
              </a:cxn>
              <a:cxn ang="0">
                <a:pos x="connsiteX1" y="connsiteY1"/>
              </a:cxn>
            </a:cxnLst>
            <a:rect l="l" t="t" r="r" b="b"/>
            <a:pathLst>
              <a:path w="2652664" h="1301380">
                <a:moveTo>
                  <a:pt x="2652664" y="0"/>
                </a:moveTo>
                <a:cubicBezTo>
                  <a:pt x="1831079" y="388693"/>
                  <a:pt x="872162" y="928090"/>
                  <a:pt x="0" y="130138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E03A6461-D730-A8D5-3F91-BD347D0A2EA5}"/>
              </a:ext>
            </a:extLst>
          </p:cNvPr>
          <p:cNvGrpSpPr/>
          <p:nvPr/>
        </p:nvGrpSpPr>
        <p:grpSpPr>
          <a:xfrm>
            <a:off x="3720004" y="3415066"/>
            <a:ext cx="4532951" cy="931517"/>
            <a:chOff x="3720004" y="3415066"/>
            <a:chExt cx="4532951" cy="931517"/>
          </a:xfrm>
        </p:grpSpPr>
        <p:sp>
          <p:nvSpPr>
            <p:cNvPr id="43" name="Rectangle 42">
              <a:extLst>
                <a:ext uri="{FF2B5EF4-FFF2-40B4-BE49-F238E27FC236}">
                  <a16:creationId xmlns:a16="http://schemas.microsoft.com/office/drawing/2014/main" id="{8AAC0E82-EDF3-D258-D013-EDAF80587497}"/>
                </a:ext>
              </a:extLst>
            </p:cNvPr>
            <p:cNvSpPr/>
            <p:nvPr/>
          </p:nvSpPr>
          <p:spPr>
            <a:xfrm>
              <a:off x="3720004" y="3415066"/>
              <a:ext cx="4532951" cy="93151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4838C92E-ADB9-D745-2789-0AA5217CE548}"/>
                </a:ext>
              </a:extLst>
            </p:cNvPr>
            <p:cNvSpPr/>
            <p:nvPr/>
          </p:nvSpPr>
          <p:spPr>
            <a:xfrm>
              <a:off x="3785398" y="3433146"/>
              <a:ext cx="1586698" cy="4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sp>
          <p:nvSpPr>
            <p:cNvPr id="45" name="TextBox 44">
              <a:extLst>
                <a:ext uri="{FF2B5EF4-FFF2-40B4-BE49-F238E27FC236}">
                  <a16:creationId xmlns:a16="http://schemas.microsoft.com/office/drawing/2014/main" id="{2C7C7FD5-DC24-1956-1973-43CF8A564F41}"/>
                </a:ext>
              </a:extLst>
            </p:cNvPr>
            <p:cNvSpPr txBox="1"/>
            <p:nvPr/>
          </p:nvSpPr>
          <p:spPr>
            <a:xfrm>
              <a:off x="3815840" y="3824466"/>
              <a:ext cx="4276081" cy="415498"/>
            </a:xfrm>
            <a:prstGeom prst="rect">
              <a:avLst/>
            </a:prstGeom>
            <a:solidFill>
              <a:schemeClr val="accent6">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569CD6"/>
                  </a:solidFill>
                  <a:effectLst/>
                  <a:latin typeface="Menlo" panose="020B0609030804020204" pitchFamily="49" charset="0"/>
                </a:rPr>
                <a:t>const</a:t>
              </a:r>
              <a:r>
                <a:rPr lang="en-US" sz="1000" b="0" dirty="0">
                  <a:solidFill>
                    <a:srgbClr val="D4D4D4"/>
                  </a:solidFill>
                  <a:effectLst/>
                  <a:latin typeface="Menlo" panose="020B0609030804020204" pitchFamily="49" charset="0"/>
                </a:rPr>
                <a:t> { </a:t>
              </a:r>
              <a:r>
                <a:rPr lang="en-US" sz="1000" b="0" dirty="0">
                  <a:solidFill>
                    <a:srgbClr val="4FC1FF"/>
                  </a:solidFill>
                  <a:effectLst/>
                  <a:latin typeface="Menlo" panose="020B0609030804020204" pitchFamily="49" charset="0"/>
                </a:rPr>
                <a:t>id</a:t>
              </a:r>
              <a:r>
                <a:rPr lang="en-US" sz="1000" b="0" dirty="0">
                  <a:solidFill>
                    <a:srgbClr val="D4D4D4"/>
                  </a:solidFill>
                  <a:effectLst/>
                  <a:latin typeface="Menlo" panose="020B0609030804020204" pitchFamily="49" charset="0"/>
                </a:rPr>
                <a:t>, </a:t>
              </a:r>
              <a:r>
                <a:rPr lang="en-US" sz="1000" b="0" dirty="0">
                  <a:solidFill>
                    <a:srgbClr val="4FC1FF"/>
                  </a:solidFill>
                  <a:effectLst/>
                  <a:latin typeface="Menlo" panose="020B0609030804020204" pitchFamily="49" charset="0"/>
                </a:rPr>
                <a:t>title</a:t>
              </a:r>
              <a:r>
                <a:rPr lang="en-US" sz="1000" b="0" dirty="0">
                  <a:solidFill>
                    <a:srgbClr val="D4D4D4"/>
                  </a:solidFill>
                  <a:effectLst/>
                  <a:latin typeface="Menlo" panose="020B0609030804020204" pitchFamily="49" charset="0"/>
                </a:rPr>
                <a:t> } = </a:t>
              </a:r>
              <a:r>
                <a:rPr lang="en-US" sz="1000" b="0" dirty="0" err="1">
                  <a:solidFill>
                    <a:srgbClr val="4FC1FF"/>
                  </a:solidFill>
                  <a:effectLst/>
                  <a:latin typeface="Menlo" panose="020B0609030804020204" pitchFamily="49" charset="0"/>
                </a:rPr>
                <a:t>props</a:t>
              </a:r>
              <a:r>
                <a:rPr lang="en-US" sz="1000" b="0" dirty="0" err="1">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todo</a:t>
              </a:r>
              <a:r>
                <a:rPr lang="en-US" sz="1000" b="0" dirty="0">
                  <a:solidFill>
                    <a:srgbClr val="D4D4D4"/>
                  </a:solidFill>
                  <a:effectLst/>
                  <a:latin typeface="Menlo" panose="020B0609030804020204" pitchFamily="49" charset="0"/>
                </a:rPr>
                <a:t>;</a:t>
              </a:r>
            </a:p>
            <a:p>
              <a:r>
                <a:rPr lang="en-US" sz="1100" dirty="0">
                  <a:latin typeface="Menlo" panose="020B0609030804020204" pitchFamily="49" charset="0"/>
                  <a:ea typeface="Menlo" panose="020B0609030804020204" pitchFamily="49" charset="0"/>
                  <a:cs typeface="Menlo" panose="020B0609030804020204" pitchFamily="49" charset="0"/>
                </a:rPr>
                <a:t>&lt;input   ... /&gt;</a:t>
              </a:r>
            </a:p>
          </p:txBody>
        </p:sp>
      </p:grpSp>
      <p:grpSp>
        <p:nvGrpSpPr>
          <p:cNvPr id="59" name="Group 58">
            <a:extLst>
              <a:ext uri="{FF2B5EF4-FFF2-40B4-BE49-F238E27FC236}">
                <a16:creationId xmlns:a16="http://schemas.microsoft.com/office/drawing/2014/main" id="{C5070AA7-88C7-6335-65BB-B0E14B6E0BBA}"/>
              </a:ext>
            </a:extLst>
          </p:cNvPr>
          <p:cNvGrpSpPr/>
          <p:nvPr/>
        </p:nvGrpSpPr>
        <p:grpSpPr>
          <a:xfrm>
            <a:off x="3749362" y="4464964"/>
            <a:ext cx="4532951" cy="931517"/>
            <a:chOff x="3720004" y="3415066"/>
            <a:chExt cx="4532951" cy="931517"/>
          </a:xfrm>
        </p:grpSpPr>
        <p:sp>
          <p:nvSpPr>
            <p:cNvPr id="61" name="Rectangle 60">
              <a:extLst>
                <a:ext uri="{FF2B5EF4-FFF2-40B4-BE49-F238E27FC236}">
                  <a16:creationId xmlns:a16="http://schemas.microsoft.com/office/drawing/2014/main" id="{DF9B7C56-F8FB-906F-1311-B694535E99AF}"/>
                </a:ext>
              </a:extLst>
            </p:cNvPr>
            <p:cNvSpPr/>
            <p:nvPr/>
          </p:nvSpPr>
          <p:spPr>
            <a:xfrm>
              <a:off x="3720004" y="3415066"/>
              <a:ext cx="4532951" cy="93151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077FA2C2-243A-C016-4194-FB3DBCBAB6EF}"/>
                </a:ext>
              </a:extLst>
            </p:cNvPr>
            <p:cNvSpPr/>
            <p:nvPr/>
          </p:nvSpPr>
          <p:spPr>
            <a:xfrm>
              <a:off x="3785398" y="3433146"/>
              <a:ext cx="1586698" cy="4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sp>
          <p:nvSpPr>
            <p:cNvPr id="64" name="TextBox 63">
              <a:extLst>
                <a:ext uri="{FF2B5EF4-FFF2-40B4-BE49-F238E27FC236}">
                  <a16:creationId xmlns:a16="http://schemas.microsoft.com/office/drawing/2014/main" id="{F627B98F-88CB-356D-7B0D-E80E67F68AD2}"/>
                </a:ext>
              </a:extLst>
            </p:cNvPr>
            <p:cNvSpPr txBox="1"/>
            <p:nvPr/>
          </p:nvSpPr>
          <p:spPr>
            <a:xfrm>
              <a:off x="3815840" y="3824466"/>
              <a:ext cx="4276081" cy="415498"/>
            </a:xfrm>
            <a:prstGeom prst="rect">
              <a:avLst/>
            </a:prstGeom>
            <a:solidFill>
              <a:schemeClr val="accent6">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569CD6"/>
                  </a:solidFill>
                  <a:effectLst/>
                  <a:latin typeface="Menlo" panose="020B0609030804020204" pitchFamily="49" charset="0"/>
                </a:rPr>
                <a:t>const</a:t>
              </a:r>
              <a:r>
                <a:rPr lang="en-US" sz="1000" b="0" dirty="0">
                  <a:solidFill>
                    <a:srgbClr val="D4D4D4"/>
                  </a:solidFill>
                  <a:effectLst/>
                  <a:latin typeface="Menlo" panose="020B0609030804020204" pitchFamily="49" charset="0"/>
                </a:rPr>
                <a:t> { </a:t>
              </a:r>
              <a:r>
                <a:rPr lang="en-US" sz="1000" b="0" dirty="0">
                  <a:solidFill>
                    <a:srgbClr val="4FC1FF"/>
                  </a:solidFill>
                  <a:effectLst/>
                  <a:latin typeface="Menlo" panose="020B0609030804020204" pitchFamily="49" charset="0"/>
                </a:rPr>
                <a:t>id</a:t>
              </a:r>
              <a:r>
                <a:rPr lang="en-US" sz="1000" b="0" dirty="0">
                  <a:solidFill>
                    <a:srgbClr val="D4D4D4"/>
                  </a:solidFill>
                  <a:effectLst/>
                  <a:latin typeface="Menlo" panose="020B0609030804020204" pitchFamily="49" charset="0"/>
                </a:rPr>
                <a:t>, </a:t>
              </a:r>
              <a:r>
                <a:rPr lang="en-US" sz="1000" b="0" dirty="0">
                  <a:solidFill>
                    <a:srgbClr val="4FC1FF"/>
                  </a:solidFill>
                  <a:effectLst/>
                  <a:latin typeface="Menlo" panose="020B0609030804020204" pitchFamily="49" charset="0"/>
                </a:rPr>
                <a:t>title</a:t>
              </a:r>
              <a:r>
                <a:rPr lang="en-US" sz="1000" b="0" dirty="0">
                  <a:solidFill>
                    <a:srgbClr val="D4D4D4"/>
                  </a:solidFill>
                  <a:effectLst/>
                  <a:latin typeface="Menlo" panose="020B0609030804020204" pitchFamily="49" charset="0"/>
                </a:rPr>
                <a:t> } = </a:t>
              </a:r>
              <a:r>
                <a:rPr lang="en-US" sz="1000" b="0" dirty="0" err="1">
                  <a:solidFill>
                    <a:srgbClr val="4FC1FF"/>
                  </a:solidFill>
                  <a:effectLst/>
                  <a:latin typeface="Menlo" panose="020B0609030804020204" pitchFamily="49" charset="0"/>
                </a:rPr>
                <a:t>props</a:t>
              </a:r>
              <a:r>
                <a:rPr lang="en-US" sz="1000" b="0" dirty="0" err="1">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todo</a:t>
              </a:r>
              <a:r>
                <a:rPr lang="en-US" sz="1000" b="0" dirty="0">
                  <a:solidFill>
                    <a:srgbClr val="D4D4D4"/>
                  </a:solidFill>
                  <a:effectLst/>
                  <a:latin typeface="Menlo" panose="020B0609030804020204" pitchFamily="49" charset="0"/>
                </a:rPr>
                <a:t>;</a:t>
              </a:r>
            </a:p>
            <a:p>
              <a:r>
                <a:rPr lang="en-US" sz="1100" dirty="0">
                  <a:latin typeface="Menlo" panose="020B0609030804020204" pitchFamily="49" charset="0"/>
                  <a:ea typeface="Menlo" panose="020B0609030804020204" pitchFamily="49" charset="0"/>
                  <a:cs typeface="Menlo" panose="020B0609030804020204" pitchFamily="49" charset="0"/>
                </a:rPr>
                <a:t>&lt;input   ... /&gt;</a:t>
              </a:r>
            </a:p>
          </p:txBody>
        </p:sp>
      </p:grp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640933" y="2221508"/>
            <a:ext cx="2786023" cy="178768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7014483" y="3013509"/>
            <a:ext cx="2439483" cy="2759469"/>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Freeform 22">
            <a:extLst>
              <a:ext uri="{FF2B5EF4-FFF2-40B4-BE49-F238E27FC236}">
                <a16:creationId xmlns:a16="http://schemas.microsoft.com/office/drawing/2014/main" id="{3AA7E3EB-B6FA-0BDC-AD3D-4D9C696816D7}"/>
              </a:ext>
            </a:extLst>
          </p:cNvPr>
          <p:cNvSpPr/>
          <p:nvPr/>
        </p:nvSpPr>
        <p:spPr>
          <a:xfrm>
            <a:off x="2400302" y="3034144"/>
            <a:ext cx="3013364" cy="716973"/>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Lst>
            <a:ahLst/>
            <a:cxnLst>
              <a:cxn ang="0">
                <a:pos x="connsiteX0" y="connsiteY0"/>
              </a:cxn>
              <a:cxn ang="0">
                <a:pos x="connsiteX1" y="connsiteY1"/>
              </a:cxn>
            </a:cxnLst>
            <a:rect l="l" t="t" r="r" b="b"/>
            <a:pathLst>
              <a:path w="3013364" h="716973">
                <a:moveTo>
                  <a:pt x="3013364" y="0"/>
                </a:moveTo>
                <a:cubicBezTo>
                  <a:pt x="2441864" y="266700"/>
                  <a:pt x="1641765" y="658091"/>
                  <a:pt x="0" y="716973"/>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67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1+#ppt_w/2"/>
                                          </p:val>
                                        </p:tav>
                                        <p:tav tm="100000">
                                          <p:val>
                                            <p:strVal val="#ppt_x"/>
                                          </p:val>
                                        </p:tav>
                                      </p:tavLst>
                                    </p:anim>
                                    <p:anim calcmode="lin" valueType="num">
                                      <p:cBhvr additive="base">
                                        <p:cTn id="36" dur="500" fill="hold"/>
                                        <p:tgtEl>
                                          <p:spTgt spid="39"/>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p:bldP spid="35" grpId="0" animBg="1"/>
      <p:bldP spid="3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532768" y="3244645"/>
            <a:ext cx="4020181" cy="1268362"/>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pPr>
            <a:r>
              <a:rPr lang="en-US" sz="2000" b="1" dirty="0" err="1"/>
              <a:t>src</a:t>
            </a:r>
            <a:r>
              <a:rPr lang="en-US" sz="2000" b="1" dirty="0"/>
              <a:t>/components/</a:t>
            </a:r>
            <a:r>
              <a:rPr lang="en-US" sz="2000" b="1" dirty="0" err="1">
                <a:solidFill>
                  <a:srgbClr val="7030A0"/>
                </a:solidFill>
              </a:rPr>
              <a:t>Todoparent.js</a:t>
            </a:r>
            <a:r>
              <a:rPr lang="en-US" sz="2000" b="1" dirty="0"/>
              <a:t>:</a:t>
            </a:r>
          </a:p>
          <a:p>
            <a:pPr marL="800100" lvl="1" indent="-342900">
              <a:lnSpc>
                <a:spcPct val="90000"/>
              </a:lnSpc>
              <a:spcBef>
                <a:spcPct val="20000"/>
              </a:spcBef>
              <a:spcAft>
                <a:spcPts val="600"/>
              </a:spcAft>
              <a:buClr>
                <a:schemeClr val="tx2"/>
              </a:buClr>
              <a:buSzPct val="70000"/>
              <a:buFont typeface="Arial" panose="020B0604020202020204" pitchFamily="34" charset="0"/>
              <a:buChar char="•"/>
            </a:pPr>
            <a:r>
              <a:rPr lang="en-US" sz="2000" b="1" dirty="0" err="1"/>
              <a:t>markComplete</a:t>
            </a:r>
            <a:r>
              <a:rPr lang="en-US" sz="2000" b="1" dirty="0"/>
              <a:t>()</a:t>
            </a:r>
          </a:p>
          <a:p>
            <a:pPr>
              <a:lnSpc>
                <a:spcPct val="90000"/>
              </a:lnSpc>
              <a:spcBef>
                <a:spcPct val="20000"/>
              </a:spcBef>
              <a:spcAft>
                <a:spcPts val="600"/>
              </a:spcAft>
              <a:buClr>
                <a:schemeClr val="tx2"/>
              </a:buClr>
              <a:buSzPct val="70000"/>
            </a:pPr>
            <a:endParaRPr lang="en-US" sz="10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7" name="Picture 6" descr="A computer screen shot of a program code&#10;&#10;Description automatically generated">
            <a:extLst>
              <a:ext uri="{FF2B5EF4-FFF2-40B4-BE49-F238E27FC236}">
                <a16:creationId xmlns:a16="http://schemas.microsoft.com/office/drawing/2014/main" id="{199C0443-1F77-1247-8388-9337E5A42847}"/>
              </a:ext>
            </a:extLst>
          </p:cNvPr>
          <p:cNvPicPr>
            <a:picLocks noChangeAspect="1"/>
          </p:cNvPicPr>
          <p:nvPr/>
        </p:nvPicPr>
        <p:blipFill>
          <a:blip r:embed="rId3"/>
          <a:stretch>
            <a:fillRect/>
          </a:stretch>
        </p:blipFill>
        <p:spPr>
          <a:xfrm>
            <a:off x="4435734" y="470980"/>
            <a:ext cx="7756266" cy="5916040"/>
          </a:xfrm>
          <a:prstGeom prst="rect">
            <a:avLst/>
          </a:prstGeom>
        </p:spPr>
      </p:pic>
    </p:spTree>
    <p:extLst>
      <p:ext uri="{BB962C8B-B14F-4D97-AF65-F5344CB8AC3E}">
        <p14:creationId xmlns:p14="http://schemas.microsoft.com/office/powerpoint/2010/main" val="105163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C72A-817A-5044-8F06-A7DB805F6157}"/>
              </a:ext>
            </a:extLst>
          </p:cNvPr>
          <p:cNvSpPr>
            <a:spLocks noGrp="1"/>
          </p:cNvSpPr>
          <p:nvPr>
            <p:ph type="title"/>
          </p:nvPr>
        </p:nvSpPr>
        <p:spPr/>
        <p:txBody>
          <a:bodyPr>
            <a:normAutofit/>
          </a:bodyPr>
          <a:lstStyle/>
          <a:p>
            <a:r>
              <a:rPr lang="en-US" dirty="0"/>
              <a:t>Adding New items to the list</a:t>
            </a:r>
          </a:p>
        </p:txBody>
      </p:sp>
      <p:sp>
        <p:nvSpPr>
          <p:cNvPr id="3" name="Text Placeholder 2">
            <a:extLst>
              <a:ext uri="{FF2B5EF4-FFF2-40B4-BE49-F238E27FC236}">
                <a16:creationId xmlns:a16="http://schemas.microsoft.com/office/drawing/2014/main" id="{9F814D55-17C0-F149-B0EE-8972722DC6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991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pic>
        <p:nvPicPr>
          <p:cNvPr id="66" name="Picture 65">
            <a:extLst>
              <a:ext uri="{FF2B5EF4-FFF2-40B4-BE49-F238E27FC236}">
                <a16:creationId xmlns:a16="http://schemas.microsoft.com/office/drawing/2014/main" id="{631B0437-90C2-F41C-10A1-E049D007BD9F}"/>
              </a:ext>
            </a:extLst>
          </p:cNvPr>
          <p:cNvPicPr>
            <a:picLocks noChangeAspect="1"/>
          </p:cNvPicPr>
          <p:nvPr/>
        </p:nvPicPr>
        <p:blipFill>
          <a:blip r:embed="rId4"/>
          <a:stretch>
            <a:fillRect/>
          </a:stretch>
        </p:blipFill>
        <p:spPr>
          <a:xfrm>
            <a:off x="9133665" y="594822"/>
            <a:ext cx="2896273" cy="3651822"/>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3C1A5A4-7990-5943-B6C8-3D00EF2688F7}"/>
              </a:ext>
            </a:extLst>
          </p:cNvPr>
          <p:cNvSpPr/>
          <p:nvPr/>
        </p:nvSpPr>
        <p:spPr>
          <a:xfrm>
            <a:off x="159026" y="960154"/>
            <a:ext cx="8288933" cy="55950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600498" y="991650"/>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2654176" y="49377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3C2729-33B3-DB47-2BC0-B767FF351563}"/>
              </a:ext>
            </a:extLst>
          </p:cNvPr>
          <p:cNvSpPr txBox="1"/>
          <p:nvPr/>
        </p:nvSpPr>
        <p:spPr>
          <a:xfrm>
            <a:off x="304784" y="1863716"/>
            <a:ext cx="2990553" cy="2246769"/>
          </a:xfrm>
          <a:prstGeom prst="rect">
            <a:avLst/>
          </a:prstGeom>
          <a:solidFill>
            <a:schemeClr val="accent4">
              <a:lumMod val="50000"/>
            </a:schemeClr>
          </a:solidFill>
        </p:spPr>
        <p:txBody>
          <a:bodyPr wrap="square" rtlCol="0">
            <a:spAutoFit/>
          </a:bodyPr>
          <a:lstStyle/>
          <a:p>
            <a:r>
              <a:rPr lang="en-US" sz="1000" dirty="0">
                <a:latin typeface="Menlo" panose="020B0609030804020204" pitchFamily="49" charset="0"/>
              </a:rPr>
              <a:t>const </a:t>
            </a:r>
            <a:r>
              <a:rPr lang="en-US" sz="1000" dirty="0" err="1">
                <a:latin typeface="Menlo" panose="020B0609030804020204" pitchFamily="49" charset="0"/>
              </a:rPr>
              <a:t>startingState</a:t>
            </a:r>
            <a:r>
              <a:rPr lang="en-US" sz="1000" dirty="0">
                <a:latin typeface="Menlo" panose="020B0609030804020204" pitchFamily="49" charset="0"/>
              </a:rPr>
              <a:t> = [</a:t>
            </a:r>
          </a:p>
          <a:p>
            <a:r>
              <a:rPr lang="en-US" sz="1000" dirty="0">
                <a:latin typeface="Menlo" panose="020B0609030804020204" pitchFamily="49" charset="0"/>
              </a:rPr>
              <a:t>    { id: 1, title: "Go out", completed: false },</a:t>
            </a:r>
          </a:p>
          <a:p>
            <a:r>
              <a:rPr lang="en-US" sz="1000" dirty="0">
                <a:latin typeface="Menlo" panose="020B0609030804020204" pitchFamily="49" charset="0"/>
              </a:rPr>
              <a:t>    { id: 2, title: "Go home", completed: false },</a:t>
            </a:r>
          </a:p>
          <a:p>
            <a:r>
              <a:rPr lang="en-US" sz="1000" dirty="0">
                <a:latin typeface="Menlo" panose="020B0609030804020204" pitchFamily="49" charset="0"/>
              </a:rPr>
              <a:t>    { id: 3, title: "Go to bed", completed: false },</a:t>
            </a:r>
          </a:p>
          <a:p>
            <a:r>
              <a:rPr lang="en-US" sz="1000" dirty="0">
                <a:latin typeface="Menlo" panose="020B0609030804020204" pitchFamily="49" charset="0"/>
              </a:rPr>
              <a:t>  ];</a:t>
            </a:r>
          </a:p>
          <a:p>
            <a:endParaRPr lang="en-US" sz="1000" dirty="0">
              <a:latin typeface="Menlo" panose="020B0609030804020204" pitchFamily="49" charset="0"/>
            </a:endParaRPr>
          </a:p>
          <a:p>
            <a:r>
              <a:rPr lang="en-US" sz="1000" dirty="0">
                <a:latin typeface="Menlo" panose="020B0609030804020204" pitchFamily="49" charset="0"/>
              </a:rPr>
              <a:t>  const [</a:t>
            </a:r>
            <a:r>
              <a:rPr lang="en-US" sz="1000" dirty="0" err="1">
                <a:latin typeface="Menlo" panose="020B0609030804020204" pitchFamily="49" charset="0"/>
              </a:rPr>
              <a:t>todoArray</a:t>
            </a:r>
            <a:r>
              <a:rPr lang="en-US" sz="1000" dirty="0">
                <a:latin typeface="Menlo" panose="020B0609030804020204" pitchFamily="49" charset="0"/>
              </a:rPr>
              <a:t>, </a:t>
            </a:r>
            <a:r>
              <a:rPr lang="en-US" sz="1000" dirty="0" err="1">
                <a:latin typeface="Menlo" panose="020B0609030804020204" pitchFamily="49" charset="0"/>
              </a:rPr>
              <a:t>setTodoArray</a:t>
            </a:r>
            <a:r>
              <a:rPr lang="en-US" sz="1000" dirty="0">
                <a:latin typeface="Menlo" panose="020B0609030804020204" pitchFamily="49" charset="0"/>
              </a:rPr>
              <a:t>] = </a:t>
            </a:r>
            <a:r>
              <a:rPr lang="en-US" sz="1000" dirty="0" err="1">
                <a:latin typeface="Menlo" panose="020B0609030804020204" pitchFamily="49" charset="0"/>
              </a:rPr>
              <a:t>useState</a:t>
            </a:r>
            <a:r>
              <a:rPr lang="en-US" sz="1000" dirty="0">
                <a:latin typeface="Menlo" panose="020B0609030804020204" pitchFamily="49" charset="0"/>
              </a:rPr>
              <a:t>(</a:t>
            </a:r>
            <a:r>
              <a:rPr lang="en-US" sz="1000" dirty="0" err="1">
                <a:latin typeface="Menlo" panose="020B0609030804020204" pitchFamily="49" charset="0"/>
              </a:rPr>
              <a:t>startingState</a:t>
            </a:r>
            <a:r>
              <a:rPr lang="en-US" sz="1000" dirty="0">
                <a:latin typeface="Menlo" panose="020B0609030804020204" pitchFamily="49" charset="0"/>
              </a:rPr>
              <a:t>);</a:t>
            </a:r>
          </a:p>
          <a:p>
            <a:endParaRPr lang="en-US" sz="1000" dirty="0">
              <a:latin typeface="Menlo" panose="020B0609030804020204" pitchFamily="49" charset="0"/>
              <a:ea typeface="Menlo" panose="020B0609030804020204" pitchFamily="49" charset="0"/>
              <a:cs typeface="Menlo" panose="020B0609030804020204" pitchFamily="49" charset="0"/>
            </a:endParaRPr>
          </a:p>
          <a:p>
            <a:r>
              <a:rPr lang="en-US" sz="1000" dirty="0" err="1">
                <a:latin typeface="Menlo" panose="020B0609030804020204" pitchFamily="49" charset="0"/>
                <a:ea typeface="Menlo" panose="020B0609030804020204" pitchFamily="49" charset="0"/>
                <a:cs typeface="Menlo" panose="020B0609030804020204" pitchFamily="49" charset="0"/>
              </a:rPr>
              <a:t>markComplete</a:t>
            </a:r>
            <a:r>
              <a:rPr lang="en-US" sz="1000" dirty="0">
                <a:latin typeface="Menlo" panose="020B0609030804020204" pitchFamily="49" charset="0"/>
                <a:ea typeface="Menlo" panose="020B0609030804020204" pitchFamily="49" charset="0"/>
                <a:cs typeface="Menlo" panose="020B0609030804020204" pitchFamily="49" charset="0"/>
              </a:rPr>
              <a:t> = (id) =&gt; {…}</a:t>
            </a:r>
          </a:p>
          <a:p>
            <a:endParaRPr lang="en-US" sz="10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000" dirty="0" err="1">
                <a:latin typeface="Menlo" panose="020B0609030804020204" pitchFamily="49" charset="0"/>
                <a:ea typeface="Menlo" panose="020B0609030804020204" pitchFamily="49" charset="0"/>
                <a:cs typeface="Menlo" panose="020B0609030804020204" pitchFamily="49" charset="0"/>
              </a:rPr>
              <a:t>addTodo</a:t>
            </a:r>
            <a:r>
              <a:rPr lang="en-US" sz="1000" dirty="0">
                <a:latin typeface="Menlo" panose="020B0609030804020204" pitchFamily="49" charset="0"/>
                <a:ea typeface="Menlo" panose="020B0609030804020204" pitchFamily="49" charset="0"/>
                <a:cs typeface="Menlo" panose="020B0609030804020204" pitchFamily="49" charset="0"/>
              </a:rPr>
              <a:t> = (</a:t>
            </a:r>
            <a:r>
              <a:rPr lang="en-US" sz="1000" dirty="0" err="1">
                <a:latin typeface="Menlo" panose="020B0609030804020204" pitchFamily="49" charset="0"/>
                <a:ea typeface="Menlo" panose="020B0609030804020204" pitchFamily="49" charset="0"/>
                <a:cs typeface="Menlo" panose="020B0609030804020204" pitchFamily="49" charset="0"/>
              </a:rPr>
              <a:t>newTitle</a:t>
            </a:r>
            <a:r>
              <a:rPr lang="en-US" sz="1000" dirty="0">
                <a:latin typeface="Menlo" panose="020B0609030804020204" pitchFamily="49" charset="0"/>
                <a:ea typeface="Menlo" panose="020B0609030804020204" pitchFamily="49" charset="0"/>
                <a:cs typeface="Menlo" panose="020B0609030804020204" pitchFamily="49" charset="0"/>
              </a:rPr>
              <a:t>) =&gt; {…}</a:t>
            </a:r>
            <a:endParaRPr lang="en-US" sz="1000" dirty="0">
              <a:solidFill>
                <a:srgbClr val="D4D4D4"/>
              </a:solidFill>
              <a:latin typeface="Menlo" panose="020B0609030804020204" pitchFamily="49" charset="0"/>
              <a:ea typeface="Menlo" panose="020B0609030804020204" pitchFamily="49" charset="0"/>
              <a:cs typeface="Menlo" panose="020B0609030804020204" pitchFamily="49" charset="0"/>
            </a:endParaRPr>
          </a:p>
          <a:p>
            <a:endParaRPr lang="en-US" sz="1000" dirty="0">
              <a:latin typeface="Menlo" panose="020B0609030804020204" pitchFamily="49" charset="0"/>
              <a:ea typeface="Menlo" panose="020B0609030804020204" pitchFamily="49" charset="0"/>
              <a:cs typeface="Menlo" panose="020B0609030804020204" pitchFamily="49" charset="0"/>
            </a:endParaRPr>
          </a:p>
          <a:p>
            <a:endParaRPr lang="en-US" sz="1000" dirty="0">
              <a:latin typeface="Menlo" panose="020B0609030804020204" pitchFamily="49" charset="0"/>
              <a:ea typeface="Menlo" panose="020B0609030804020204" pitchFamily="49" charset="0"/>
              <a:cs typeface="Menlo" panose="020B0609030804020204" pitchFamily="49" charset="0"/>
            </a:endParaRPr>
          </a:p>
        </p:txBody>
      </p:sp>
      <p:sp>
        <p:nvSpPr>
          <p:cNvPr id="27" name="Freeform 26">
            <a:extLst>
              <a:ext uri="{FF2B5EF4-FFF2-40B4-BE49-F238E27FC236}">
                <a16:creationId xmlns:a16="http://schemas.microsoft.com/office/drawing/2014/main" id="{AF1CFFE9-4EC8-488B-49EB-9DD11D925179}"/>
              </a:ext>
            </a:extLst>
          </p:cNvPr>
          <p:cNvSpPr/>
          <p:nvPr/>
        </p:nvSpPr>
        <p:spPr>
          <a:xfrm>
            <a:off x="955075" y="2459181"/>
            <a:ext cx="142898" cy="1426186"/>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04995 w 322846"/>
              <a:gd name="connsiteY0" fmla="*/ 1426186 h 1449788"/>
              <a:gd name="connsiteX1" fmla="*/ 322846 w 322846"/>
              <a:gd name="connsiteY1" fmla="*/ 0 h 1449788"/>
              <a:gd name="connsiteX0" fmla="*/ 25047 w 142898"/>
              <a:gd name="connsiteY0" fmla="*/ 1426186 h 1426186"/>
              <a:gd name="connsiteX1" fmla="*/ 142898 w 142898"/>
              <a:gd name="connsiteY1" fmla="*/ 0 h 1426186"/>
            </a:gdLst>
            <a:ahLst/>
            <a:cxnLst>
              <a:cxn ang="0">
                <a:pos x="connsiteX0" y="connsiteY0"/>
              </a:cxn>
              <a:cxn ang="0">
                <a:pos x="connsiteX1" y="connsiteY1"/>
              </a:cxn>
            </a:cxnLst>
            <a:rect l="l" t="t" r="r" b="b"/>
            <a:pathLst>
              <a:path w="142898" h="1426186">
                <a:moveTo>
                  <a:pt x="25047" y="1426186"/>
                </a:moveTo>
                <a:cubicBezTo>
                  <a:pt x="-27039" y="1011427"/>
                  <a:pt x="-2573" y="980209"/>
                  <a:pt x="142898"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1B913F32-D018-3C0B-59BE-1A3718F9E434}"/>
              </a:ext>
            </a:extLst>
          </p:cNvPr>
          <p:cNvSpPr/>
          <p:nvPr/>
        </p:nvSpPr>
        <p:spPr>
          <a:xfrm>
            <a:off x="1081387" y="513352"/>
            <a:ext cx="883228" cy="1693719"/>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Lst>
            <a:ahLst/>
            <a:cxnLst>
              <a:cxn ang="0">
                <a:pos x="connsiteX0" y="connsiteY0"/>
              </a:cxn>
              <a:cxn ang="0">
                <a:pos x="connsiteX1" y="connsiteY1"/>
              </a:cxn>
            </a:cxnLst>
            <a:rect l="l" t="t" r="r" b="b"/>
            <a:pathLst>
              <a:path w="883228" h="1693719">
                <a:moveTo>
                  <a:pt x="0" y="1693719"/>
                </a:moveTo>
                <a:cubicBezTo>
                  <a:pt x="114300" y="1181100"/>
                  <a:pt x="51957" y="689263"/>
                  <a:pt x="883228"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7B79F26-CCB8-F070-0E2B-5541AC576647}"/>
              </a:ext>
            </a:extLst>
          </p:cNvPr>
          <p:cNvSpPr txBox="1"/>
          <p:nvPr/>
        </p:nvSpPr>
        <p:spPr>
          <a:xfrm>
            <a:off x="1929246" y="253430"/>
            <a:ext cx="5500480" cy="369332"/>
          </a:xfrm>
          <a:prstGeom prst="rect">
            <a:avLst/>
          </a:prstGeom>
          <a:noFill/>
        </p:spPr>
        <p:txBody>
          <a:bodyPr wrap="none" rtlCol="0">
            <a:spAutoFit/>
          </a:bodyPr>
          <a:lstStyle/>
          <a:p>
            <a:r>
              <a:rPr lang="en-US" dirty="0"/>
              <a:t>React re-renders the parts of the page that have changed</a:t>
            </a:r>
          </a:p>
        </p:txBody>
      </p:sp>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C19B63F6-71BF-57FB-EBB5-4A933AA5CDFB}"/>
              </a:ext>
            </a:extLst>
          </p:cNvPr>
          <p:cNvGrpSpPr/>
          <p:nvPr/>
        </p:nvGrpSpPr>
        <p:grpSpPr>
          <a:xfrm>
            <a:off x="3235163" y="4479012"/>
            <a:ext cx="5026860" cy="2182923"/>
            <a:chOff x="3295337" y="4106102"/>
            <a:chExt cx="5026860" cy="2182923"/>
          </a:xfrm>
        </p:grpSpPr>
        <p:sp>
          <p:nvSpPr>
            <p:cNvPr id="6" name="Rectangle 5">
              <a:extLst>
                <a:ext uri="{FF2B5EF4-FFF2-40B4-BE49-F238E27FC236}">
                  <a16:creationId xmlns:a16="http://schemas.microsoft.com/office/drawing/2014/main" id="{4E704AD3-1C65-554F-8CEC-108696001CEE}"/>
                </a:ext>
              </a:extLst>
            </p:cNvPr>
            <p:cNvSpPr/>
            <p:nvPr/>
          </p:nvSpPr>
          <p:spPr>
            <a:xfrm>
              <a:off x="3295337" y="4106102"/>
              <a:ext cx="5026860" cy="200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52A0F3-F556-EC45-B8E3-1A2A9395221D}"/>
                </a:ext>
              </a:extLst>
            </p:cNvPr>
            <p:cNvSpPr/>
            <p:nvPr/>
          </p:nvSpPr>
          <p:spPr>
            <a:xfrm>
              <a:off x="3809567" y="4177156"/>
              <a:ext cx="1512368" cy="384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2" name="TextBox 11">
              <a:extLst>
                <a:ext uri="{FF2B5EF4-FFF2-40B4-BE49-F238E27FC236}">
                  <a16:creationId xmlns:a16="http://schemas.microsoft.com/office/drawing/2014/main" id="{71C3E7EE-48BE-666B-93E3-338F20F25D57}"/>
                </a:ext>
              </a:extLst>
            </p:cNvPr>
            <p:cNvSpPr txBox="1"/>
            <p:nvPr/>
          </p:nvSpPr>
          <p:spPr>
            <a:xfrm>
              <a:off x="3414532" y="4534699"/>
              <a:ext cx="4623113" cy="1754326"/>
            </a:xfrm>
            <a:prstGeom prst="rect">
              <a:avLst/>
            </a:prstGeom>
            <a:solidFill>
              <a:srgbClr val="002060"/>
            </a:solidFill>
          </p:spPr>
          <p:txBody>
            <a:bodyPr wrap="squar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 &lt;input type="text" placeholder="Enter a task" ref={input} /&gt;</a:t>
              </a:r>
            </a:p>
            <a:p>
              <a:r>
                <a:rPr lang="en-US" sz="1200" dirty="0">
                  <a:latin typeface="Menlo" panose="020B0609030804020204" pitchFamily="49" charset="0"/>
                  <a:ea typeface="Menlo" panose="020B0609030804020204" pitchFamily="49" charset="0"/>
                  <a:cs typeface="Menlo" panose="020B0609030804020204" pitchFamily="49" charset="0"/>
                </a:rPr>
                <a:t>      &lt;button</a:t>
              </a:r>
            </a:p>
            <a:p>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onClick</a:t>
              </a:r>
              <a:r>
                <a:rPr lang="en-US" sz="1200" dirty="0">
                  <a:latin typeface="Menlo" panose="020B0609030804020204" pitchFamily="49" charset="0"/>
                  <a:ea typeface="Menlo" panose="020B0609030804020204" pitchFamily="49" charset="0"/>
                  <a:cs typeface="Menlo" panose="020B0609030804020204" pitchFamily="49" charset="0"/>
                </a:rPr>
                <a:t>={() =&gt; {</a:t>
              </a:r>
            </a:p>
            <a:p>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props.addTodoItem</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input.current.value</a:t>
              </a:r>
              <a:r>
                <a:rPr lang="en-US" sz="1200" dirty="0">
                  <a:latin typeface="Menlo" panose="020B0609030804020204" pitchFamily="49" charset="0"/>
                  <a:ea typeface="Menlo" panose="020B0609030804020204" pitchFamily="49" charset="0"/>
                  <a:cs typeface="Menlo" panose="020B0609030804020204" pitchFamily="49" charset="0"/>
                </a:rPr>
                <a:t>);</a:t>
              </a:r>
            </a:p>
            <a:p>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input.current.value</a:t>
              </a:r>
              <a:r>
                <a:rPr lang="en-US" sz="1200" dirty="0">
                  <a:latin typeface="Menlo" panose="020B0609030804020204" pitchFamily="49" charset="0"/>
                  <a:ea typeface="Menlo" panose="020B0609030804020204" pitchFamily="49" charset="0"/>
                  <a:cs typeface="Menlo" panose="020B0609030804020204" pitchFamily="49" charset="0"/>
                </a:rPr>
                <a:t> = "";</a:t>
              </a:r>
            </a:p>
            <a:p>
              <a:r>
                <a:rPr lang="en-US" sz="1200" dirty="0">
                  <a:latin typeface="Menlo" panose="020B0609030804020204" pitchFamily="49" charset="0"/>
                  <a:ea typeface="Menlo" panose="020B0609030804020204" pitchFamily="49" charset="0"/>
                  <a:cs typeface="Menlo" panose="020B0609030804020204" pitchFamily="49" charset="0"/>
                </a:rPr>
                <a:t>        }}</a:t>
              </a:r>
            </a:p>
            <a:p>
              <a:r>
                <a:rPr lang="en-US" sz="1200" dirty="0">
                  <a:latin typeface="Menlo" panose="020B0609030804020204" pitchFamily="49" charset="0"/>
                  <a:ea typeface="Menlo" panose="020B0609030804020204" pitchFamily="49" charset="0"/>
                  <a:cs typeface="Menlo" panose="020B0609030804020204" pitchFamily="49" charset="0"/>
                </a:rPr>
                <a:t>      &gt;</a:t>
              </a:r>
            </a:p>
            <a:p>
              <a:r>
                <a:rPr lang="en-US" sz="1200" dirty="0">
                  <a:latin typeface="Menlo" panose="020B0609030804020204" pitchFamily="49" charset="0"/>
                  <a:ea typeface="Menlo" panose="020B0609030804020204" pitchFamily="49" charset="0"/>
                  <a:cs typeface="Menlo" panose="020B0609030804020204" pitchFamily="49" charset="0"/>
                </a:rPr>
                <a:t>        {" + "}</a:t>
              </a:r>
            </a:p>
            <a:p>
              <a:r>
                <a:rPr lang="en-US" sz="1200" dirty="0">
                  <a:latin typeface="Menlo" panose="020B0609030804020204" pitchFamily="49" charset="0"/>
                  <a:ea typeface="Menlo" panose="020B0609030804020204" pitchFamily="49" charset="0"/>
                  <a:cs typeface="Menlo" panose="020B0609030804020204" pitchFamily="49" charset="0"/>
                </a:rPr>
                <a:t>      &lt;/button&gt;</a:t>
              </a:r>
            </a:p>
          </p:txBody>
        </p:sp>
      </p:grpSp>
      <p:grpSp>
        <p:nvGrpSpPr>
          <p:cNvPr id="14" name="Group 13">
            <a:extLst>
              <a:ext uri="{FF2B5EF4-FFF2-40B4-BE49-F238E27FC236}">
                <a16:creationId xmlns:a16="http://schemas.microsoft.com/office/drawing/2014/main" id="{6D66FFC8-5BB0-89C3-89C4-46D33BBED75C}"/>
              </a:ext>
            </a:extLst>
          </p:cNvPr>
          <p:cNvGrpSpPr/>
          <p:nvPr/>
        </p:nvGrpSpPr>
        <p:grpSpPr>
          <a:xfrm>
            <a:off x="3718315" y="1443527"/>
            <a:ext cx="4012935" cy="674175"/>
            <a:chOff x="2346532" y="1847494"/>
            <a:chExt cx="4012935" cy="674175"/>
          </a:xfrm>
        </p:grpSpPr>
        <p:sp>
          <p:nvSpPr>
            <p:cNvPr id="17" name="Rectangle 16">
              <a:extLst>
                <a:ext uri="{FF2B5EF4-FFF2-40B4-BE49-F238E27FC236}">
                  <a16:creationId xmlns:a16="http://schemas.microsoft.com/office/drawing/2014/main" id="{D32BE1F8-3EB8-A519-50E4-BB41AA32EF97}"/>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715F4F6-C2DC-5148-B47B-144F24C574B8}"/>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nvGrpSpPr>
          <p:cNvPr id="21" name="Group 20">
            <a:extLst>
              <a:ext uri="{FF2B5EF4-FFF2-40B4-BE49-F238E27FC236}">
                <a16:creationId xmlns:a16="http://schemas.microsoft.com/office/drawing/2014/main" id="{B42ED674-F76B-22C5-0AF3-0CE7FB847A38}"/>
              </a:ext>
            </a:extLst>
          </p:cNvPr>
          <p:cNvGrpSpPr/>
          <p:nvPr/>
        </p:nvGrpSpPr>
        <p:grpSpPr>
          <a:xfrm>
            <a:off x="3718315" y="2198130"/>
            <a:ext cx="4012935" cy="674175"/>
            <a:chOff x="2346532" y="1847494"/>
            <a:chExt cx="4012935" cy="674175"/>
          </a:xfrm>
        </p:grpSpPr>
        <p:sp>
          <p:nvSpPr>
            <p:cNvPr id="25" name="Rectangle 24">
              <a:extLst>
                <a:ext uri="{FF2B5EF4-FFF2-40B4-BE49-F238E27FC236}">
                  <a16:creationId xmlns:a16="http://schemas.microsoft.com/office/drawing/2014/main" id="{EB078430-28F3-E0B2-A5C1-72302B8CB6B6}"/>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F33C57B-4523-AAE7-74EB-83B482939439}"/>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nvGrpSpPr>
          <p:cNvPr id="34" name="Group 33">
            <a:extLst>
              <a:ext uri="{FF2B5EF4-FFF2-40B4-BE49-F238E27FC236}">
                <a16:creationId xmlns:a16="http://schemas.microsoft.com/office/drawing/2014/main" id="{1D9FF967-8A8B-577F-5131-8517BC1ED20C}"/>
              </a:ext>
            </a:extLst>
          </p:cNvPr>
          <p:cNvGrpSpPr/>
          <p:nvPr/>
        </p:nvGrpSpPr>
        <p:grpSpPr>
          <a:xfrm>
            <a:off x="3720240" y="2940840"/>
            <a:ext cx="4012935" cy="674175"/>
            <a:chOff x="2346532" y="1847494"/>
            <a:chExt cx="4012935" cy="674175"/>
          </a:xfrm>
        </p:grpSpPr>
        <p:sp>
          <p:nvSpPr>
            <p:cNvPr id="36" name="Rectangle 35">
              <a:extLst>
                <a:ext uri="{FF2B5EF4-FFF2-40B4-BE49-F238E27FC236}">
                  <a16:creationId xmlns:a16="http://schemas.microsoft.com/office/drawing/2014/main" id="{5554DA98-B2C9-528B-9DEB-0C4CB8B8E256}"/>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42BAA12-1FFF-E985-1220-3180C8D5569A}"/>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94424" y="1617078"/>
            <a:ext cx="2583170" cy="1254354"/>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715932" y="2221508"/>
            <a:ext cx="2711024" cy="149166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8002571" y="3013509"/>
            <a:ext cx="1451395" cy="2015209"/>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013247-0D01-BAE0-0C16-999221B5751E}"/>
              </a:ext>
            </a:extLst>
          </p:cNvPr>
          <p:cNvCxnSpPr>
            <a:cxnSpLocks/>
          </p:cNvCxnSpPr>
          <p:nvPr/>
        </p:nvCxnSpPr>
        <p:spPr>
          <a:xfrm>
            <a:off x="2569423" y="3998500"/>
            <a:ext cx="1802383" cy="1164601"/>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748B2BE-B0BD-89CC-6084-20EEA43BA613}"/>
              </a:ext>
            </a:extLst>
          </p:cNvPr>
          <p:cNvSpPr txBox="1"/>
          <p:nvPr/>
        </p:nvSpPr>
        <p:spPr>
          <a:xfrm rot="2180465">
            <a:off x="2423699" y="4156074"/>
            <a:ext cx="965256" cy="369332"/>
          </a:xfrm>
          <a:prstGeom prst="rect">
            <a:avLst/>
          </a:prstGeom>
          <a:noFill/>
        </p:spPr>
        <p:txBody>
          <a:bodyPr wrap="square" rtlCol="0">
            <a:spAutoFit/>
          </a:bodyPr>
          <a:lstStyle/>
          <a:p>
            <a:r>
              <a:rPr lang="en-US" dirty="0">
                <a:solidFill>
                  <a:srgbClr val="92D050"/>
                </a:solidFill>
              </a:rPr>
              <a:t>props</a:t>
            </a:r>
          </a:p>
        </p:txBody>
      </p:sp>
      <p:sp>
        <p:nvSpPr>
          <p:cNvPr id="23" name="Freeform 22">
            <a:extLst>
              <a:ext uri="{FF2B5EF4-FFF2-40B4-BE49-F238E27FC236}">
                <a16:creationId xmlns:a16="http://schemas.microsoft.com/office/drawing/2014/main" id="{3AA7E3EB-B6FA-0BDC-AD3D-4D9C696816D7}"/>
              </a:ext>
            </a:extLst>
          </p:cNvPr>
          <p:cNvSpPr/>
          <p:nvPr/>
        </p:nvSpPr>
        <p:spPr>
          <a:xfrm>
            <a:off x="1020934" y="4100535"/>
            <a:ext cx="4101384" cy="1990165"/>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3615247 w 3615247"/>
              <a:gd name="connsiteY0" fmla="*/ 1229208 h 1260034"/>
              <a:gd name="connsiteX1" fmla="*/ 0 w 3615247"/>
              <a:gd name="connsiteY1" fmla="*/ 1634 h 1260034"/>
              <a:gd name="connsiteX0" fmla="*/ 3615247 w 3615247"/>
              <a:gd name="connsiteY0" fmla="*/ 1227574 h 1305605"/>
              <a:gd name="connsiteX1" fmla="*/ 0 w 3615247"/>
              <a:gd name="connsiteY1" fmla="*/ 0 h 1305605"/>
              <a:gd name="connsiteX0" fmla="*/ 3615247 w 3615247"/>
              <a:gd name="connsiteY0" fmla="*/ 1227574 h 1906654"/>
              <a:gd name="connsiteX1" fmla="*/ 0 w 3615247"/>
              <a:gd name="connsiteY1" fmla="*/ 0 h 1906654"/>
              <a:gd name="connsiteX0" fmla="*/ 4101384 w 4101384"/>
              <a:gd name="connsiteY0" fmla="*/ 1331746 h 1990165"/>
              <a:gd name="connsiteX1" fmla="*/ 0 w 4101384"/>
              <a:gd name="connsiteY1" fmla="*/ 0 h 1990165"/>
            </a:gdLst>
            <a:ahLst/>
            <a:cxnLst>
              <a:cxn ang="0">
                <a:pos x="connsiteX0" y="connsiteY0"/>
              </a:cxn>
              <a:cxn ang="0">
                <a:pos x="connsiteX1" y="connsiteY1"/>
              </a:cxn>
            </a:cxnLst>
            <a:rect l="l" t="t" r="r" b="b"/>
            <a:pathLst>
              <a:path w="4101384" h="1990165">
                <a:moveTo>
                  <a:pt x="4101384" y="1331746"/>
                </a:moveTo>
                <a:cubicBezTo>
                  <a:pt x="2580760" y="3010557"/>
                  <a:pt x="345401" y="1075437"/>
                  <a:pt x="0"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0E19D911-1BEA-AA01-3C2F-E1C738F3D074}"/>
              </a:ext>
            </a:extLst>
          </p:cNvPr>
          <p:cNvSpPr/>
          <p:nvPr/>
        </p:nvSpPr>
        <p:spPr>
          <a:xfrm>
            <a:off x="5504212" y="602540"/>
            <a:ext cx="321299" cy="3088057"/>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332509"/>
              <a:gd name="connsiteY0" fmla="*/ 0 h 1569026"/>
              <a:gd name="connsiteX1" fmla="*/ 332509 w 332509"/>
              <a:gd name="connsiteY1" fmla="*/ 1569026 h 1569026"/>
              <a:gd name="connsiteX0" fmla="*/ 0 w 320935"/>
              <a:gd name="connsiteY0" fmla="*/ 0 h 5246090"/>
              <a:gd name="connsiteX1" fmla="*/ 320935 w 320935"/>
              <a:gd name="connsiteY1" fmla="*/ 5246090 h 5246090"/>
              <a:gd name="connsiteX0" fmla="*/ 0 w 348734"/>
              <a:gd name="connsiteY0" fmla="*/ 0 h 5246090"/>
              <a:gd name="connsiteX1" fmla="*/ 320935 w 348734"/>
              <a:gd name="connsiteY1" fmla="*/ 5246090 h 5246090"/>
              <a:gd name="connsiteX0" fmla="*/ 0 w 321299"/>
              <a:gd name="connsiteY0" fmla="*/ 0 h 5246090"/>
              <a:gd name="connsiteX1" fmla="*/ 320935 w 321299"/>
              <a:gd name="connsiteY1" fmla="*/ 5246090 h 5246090"/>
            </a:gdLst>
            <a:ahLst/>
            <a:cxnLst>
              <a:cxn ang="0">
                <a:pos x="connsiteX0" y="connsiteY0"/>
              </a:cxn>
              <a:cxn ang="0">
                <a:pos x="connsiteX1" y="connsiteY1"/>
              </a:cxn>
            </a:cxnLst>
            <a:rect l="l" t="t" r="r" b="b"/>
            <a:pathLst>
              <a:path w="321299" h="5246090">
                <a:moveTo>
                  <a:pt x="0" y="0"/>
                </a:moveTo>
                <a:cubicBezTo>
                  <a:pt x="238991" y="516081"/>
                  <a:pt x="327775" y="4415392"/>
                  <a:pt x="320935" y="524609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AA0F6BE2-74B6-FB14-1F88-D91CEA678F39}"/>
              </a:ext>
            </a:extLst>
          </p:cNvPr>
          <p:cNvGrpSpPr/>
          <p:nvPr/>
        </p:nvGrpSpPr>
        <p:grpSpPr>
          <a:xfrm>
            <a:off x="3718315" y="3684025"/>
            <a:ext cx="4012935" cy="674175"/>
            <a:chOff x="2346532" y="1847494"/>
            <a:chExt cx="4012935" cy="674175"/>
          </a:xfrm>
        </p:grpSpPr>
        <p:sp>
          <p:nvSpPr>
            <p:cNvPr id="60" name="Rectangle 59">
              <a:extLst>
                <a:ext uri="{FF2B5EF4-FFF2-40B4-BE49-F238E27FC236}">
                  <a16:creationId xmlns:a16="http://schemas.microsoft.com/office/drawing/2014/main" id="{F8E7FA92-AEF7-7A60-53D0-1A699699D92C}"/>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6F42E197-CE45-2113-4203-04D743ACC1F4}"/>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67" name="Freeform 66">
            <a:extLst>
              <a:ext uri="{FF2B5EF4-FFF2-40B4-BE49-F238E27FC236}">
                <a16:creationId xmlns:a16="http://schemas.microsoft.com/office/drawing/2014/main" id="{6B195DCF-A631-0002-4102-2FABF4BA3EAA}"/>
              </a:ext>
            </a:extLst>
          </p:cNvPr>
          <p:cNvSpPr/>
          <p:nvPr/>
        </p:nvSpPr>
        <p:spPr>
          <a:xfrm>
            <a:off x="5508744" y="606353"/>
            <a:ext cx="4438921" cy="2391692"/>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332509"/>
              <a:gd name="connsiteY0" fmla="*/ 0 h 1569026"/>
              <a:gd name="connsiteX1" fmla="*/ 332509 w 332509"/>
              <a:gd name="connsiteY1" fmla="*/ 1569026 h 1569026"/>
              <a:gd name="connsiteX0" fmla="*/ 0 w 320935"/>
              <a:gd name="connsiteY0" fmla="*/ 0 h 5246090"/>
              <a:gd name="connsiteX1" fmla="*/ 320935 w 320935"/>
              <a:gd name="connsiteY1" fmla="*/ 5246090 h 5246090"/>
              <a:gd name="connsiteX0" fmla="*/ 0 w 348734"/>
              <a:gd name="connsiteY0" fmla="*/ 0 h 5246090"/>
              <a:gd name="connsiteX1" fmla="*/ 320935 w 348734"/>
              <a:gd name="connsiteY1" fmla="*/ 5246090 h 5246090"/>
              <a:gd name="connsiteX0" fmla="*/ 0 w 321299"/>
              <a:gd name="connsiteY0" fmla="*/ 0 h 5246090"/>
              <a:gd name="connsiteX1" fmla="*/ 320935 w 321299"/>
              <a:gd name="connsiteY1" fmla="*/ 5246090 h 5246090"/>
              <a:gd name="connsiteX0" fmla="*/ 0 w 4140589"/>
              <a:gd name="connsiteY0" fmla="*/ 0 h 3024120"/>
              <a:gd name="connsiteX1" fmla="*/ 4140581 w 4140589"/>
              <a:gd name="connsiteY1" fmla="*/ 3024120 h 3024120"/>
              <a:gd name="connsiteX0" fmla="*/ 0 w 4302635"/>
              <a:gd name="connsiteY0" fmla="*/ 0 h 3240419"/>
              <a:gd name="connsiteX1" fmla="*/ 4302627 w 4302635"/>
              <a:gd name="connsiteY1" fmla="*/ 3240419 h 3240419"/>
              <a:gd name="connsiteX0" fmla="*/ 0 w 4302627"/>
              <a:gd name="connsiteY0" fmla="*/ 0 h 3240419"/>
              <a:gd name="connsiteX1" fmla="*/ 4302627 w 4302627"/>
              <a:gd name="connsiteY1" fmla="*/ 3240419 h 3240419"/>
              <a:gd name="connsiteX0" fmla="*/ 0 w 4302627"/>
              <a:gd name="connsiteY0" fmla="*/ 0 h 3240419"/>
              <a:gd name="connsiteX1" fmla="*/ 4302627 w 4302627"/>
              <a:gd name="connsiteY1" fmla="*/ 3240419 h 3240419"/>
              <a:gd name="connsiteX0" fmla="*/ 0 w 4302627"/>
              <a:gd name="connsiteY0" fmla="*/ 0 h 3240419"/>
              <a:gd name="connsiteX1" fmla="*/ 4302627 w 4302627"/>
              <a:gd name="connsiteY1" fmla="*/ 3240419 h 3240419"/>
              <a:gd name="connsiteX0" fmla="*/ 0 w 4288450"/>
              <a:gd name="connsiteY0" fmla="*/ 0 h 3276545"/>
              <a:gd name="connsiteX1" fmla="*/ 4288450 w 4288450"/>
              <a:gd name="connsiteY1" fmla="*/ 3276545 h 3276545"/>
              <a:gd name="connsiteX0" fmla="*/ 0 w 4438921"/>
              <a:gd name="connsiteY0" fmla="*/ 0 h 4063084"/>
              <a:gd name="connsiteX1" fmla="*/ 4438921 w 4438921"/>
              <a:gd name="connsiteY1" fmla="*/ 4063084 h 4063084"/>
            </a:gdLst>
            <a:ahLst/>
            <a:cxnLst>
              <a:cxn ang="0">
                <a:pos x="connsiteX0" y="connsiteY0"/>
              </a:cxn>
              <a:cxn ang="0">
                <a:pos x="connsiteX1" y="connsiteY1"/>
              </a:cxn>
            </a:cxnLst>
            <a:rect l="l" t="t" r="r" b="b"/>
            <a:pathLst>
              <a:path w="4438921" h="4063084">
                <a:moveTo>
                  <a:pt x="0" y="0"/>
                </a:moveTo>
                <a:cubicBezTo>
                  <a:pt x="238991" y="516081"/>
                  <a:pt x="3241994" y="794118"/>
                  <a:pt x="4438921" y="4063084"/>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a:extLst>
              <a:ext uri="{FF2B5EF4-FFF2-40B4-BE49-F238E27FC236}">
                <a16:creationId xmlns:a16="http://schemas.microsoft.com/office/drawing/2014/main" id="{488970D8-1E12-1E6A-455D-C40EF39AE1B1}"/>
              </a:ext>
            </a:extLst>
          </p:cNvPr>
          <p:cNvSpPr/>
          <p:nvPr/>
        </p:nvSpPr>
        <p:spPr>
          <a:xfrm>
            <a:off x="5526732" y="594823"/>
            <a:ext cx="3952334" cy="3296384"/>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332509"/>
              <a:gd name="connsiteY0" fmla="*/ 0 h 1569026"/>
              <a:gd name="connsiteX1" fmla="*/ 332509 w 332509"/>
              <a:gd name="connsiteY1" fmla="*/ 1569026 h 1569026"/>
              <a:gd name="connsiteX0" fmla="*/ 0 w 320935"/>
              <a:gd name="connsiteY0" fmla="*/ 0 h 5246090"/>
              <a:gd name="connsiteX1" fmla="*/ 320935 w 320935"/>
              <a:gd name="connsiteY1" fmla="*/ 5246090 h 5246090"/>
              <a:gd name="connsiteX0" fmla="*/ 0 w 348734"/>
              <a:gd name="connsiteY0" fmla="*/ 0 h 5246090"/>
              <a:gd name="connsiteX1" fmla="*/ 320935 w 348734"/>
              <a:gd name="connsiteY1" fmla="*/ 5246090 h 5246090"/>
              <a:gd name="connsiteX0" fmla="*/ 0 w 321299"/>
              <a:gd name="connsiteY0" fmla="*/ 0 h 5246090"/>
              <a:gd name="connsiteX1" fmla="*/ 320935 w 321299"/>
              <a:gd name="connsiteY1" fmla="*/ 5246090 h 5246090"/>
              <a:gd name="connsiteX0" fmla="*/ 0 w 4140589"/>
              <a:gd name="connsiteY0" fmla="*/ 0 h 3024120"/>
              <a:gd name="connsiteX1" fmla="*/ 4140581 w 4140589"/>
              <a:gd name="connsiteY1" fmla="*/ 3024120 h 3024120"/>
              <a:gd name="connsiteX0" fmla="*/ 0 w 4302635"/>
              <a:gd name="connsiteY0" fmla="*/ 0 h 3240419"/>
              <a:gd name="connsiteX1" fmla="*/ 4302627 w 4302635"/>
              <a:gd name="connsiteY1" fmla="*/ 3240419 h 3240419"/>
              <a:gd name="connsiteX0" fmla="*/ 0 w 4302627"/>
              <a:gd name="connsiteY0" fmla="*/ 0 h 3240419"/>
              <a:gd name="connsiteX1" fmla="*/ 4302627 w 4302627"/>
              <a:gd name="connsiteY1" fmla="*/ 3240419 h 3240419"/>
              <a:gd name="connsiteX0" fmla="*/ 0 w 4302627"/>
              <a:gd name="connsiteY0" fmla="*/ 0 h 3240419"/>
              <a:gd name="connsiteX1" fmla="*/ 4302627 w 4302627"/>
              <a:gd name="connsiteY1" fmla="*/ 3240419 h 3240419"/>
              <a:gd name="connsiteX0" fmla="*/ 0 w 4302627"/>
              <a:gd name="connsiteY0" fmla="*/ 0 h 3240419"/>
              <a:gd name="connsiteX1" fmla="*/ 4302627 w 4302627"/>
              <a:gd name="connsiteY1" fmla="*/ 3240419 h 3240419"/>
              <a:gd name="connsiteX0" fmla="*/ 0 w 4488648"/>
              <a:gd name="connsiteY0" fmla="*/ 0 h 3404081"/>
              <a:gd name="connsiteX1" fmla="*/ 4488648 w 4488648"/>
              <a:gd name="connsiteY1" fmla="*/ 3404081 h 3404081"/>
              <a:gd name="connsiteX0" fmla="*/ 0 w 4430517"/>
              <a:gd name="connsiteY0" fmla="*/ 0 h 3478473"/>
              <a:gd name="connsiteX1" fmla="*/ 4430517 w 4430517"/>
              <a:gd name="connsiteY1" fmla="*/ 3478473 h 3478473"/>
              <a:gd name="connsiteX0" fmla="*/ 0 w 4430517"/>
              <a:gd name="connsiteY0" fmla="*/ 0 h 3478473"/>
              <a:gd name="connsiteX1" fmla="*/ 4430517 w 4430517"/>
              <a:gd name="connsiteY1" fmla="*/ 3478473 h 3478473"/>
              <a:gd name="connsiteX0" fmla="*/ 0 w 4197990"/>
              <a:gd name="connsiteY0" fmla="*/ 0 h 3612379"/>
              <a:gd name="connsiteX1" fmla="*/ 4197990 w 4197990"/>
              <a:gd name="connsiteY1" fmla="*/ 3612379 h 3612379"/>
              <a:gd name="connsiteX0" fmla="*/ 0 w 4233590"/>
              <a:gd name="connsiteY0" fmla="*/ 0 h 3575933"/>
              <a:gd name="connsiteX1" fmla="*/ 4233590 w 4233590"/>
              <a:gd name="connsiteY1" fmla="*/ 3575933 h 3575933"/>
              <a:gd name="connsiteX0" fmla="*/ 0 w 4361750"/>
              <a:gd name="connsiteY0" fmla="*/ 0 h 3147688"/>
              <a:gd name="connsiteX1" fmla="*/ 4361750 w 4361750"/>
              <a:gd name="connsiteY1" fmla="*/ 3147688 h 3147688"/>
              <a:gd name="connsiteX0" fmla="*/ 0 w 4190870"/>
              <a:gd name="connsiteY0" fmla="*/ 0 h 3612381"/>
              <a:gd name="connsiteX1" fmla="*/ 4190870 w 4190870"/>
              <a:gd name="connsiteY1" fmla="*/ 3612381 h 3612381"/>
              <a:gd name="connsiteX0" fmla="*/ 0 w 3969970"/>
              <a:gd name="connsiteY0" fmla="*/ 0 h 4237277"/>
              <a:gd name="connsiteX1" fmla="*/ 3969970 w 3969970"/>
              <a:gd name="connsiteY1" fmla="*/ 4237277 h 4237277"/>
            </a:gdLst>
            <a:ahLst/>
            <a:cxnLst>
              <a:cxn ang="0">
                <a:pos x="connsiteX0" y="connsiteY0"/>
              </a:cxn>
              <a:cxn ang="0">
                <a:pos x="connsiteX1" y="connsiteY1"/>
              </a:cxn>
            </a:cxnLst>
            <a:rect l="l" t="t" r="r" b="b"/>
            <a:pathLst>
              <a:path w="3969970" h="4237277">
                <a:moveTo>
                  <a:pt x="0" y="0"/>
                </a:moveTo>
                <a:cubicBezTo>
                  <a:pt x="238991" y="516081"/>
                  <a:pt x="1238367" y="3393500"/>
                  <a:pt x="3969970" y="4237277"/>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F8EAAF20-6404-53D1-9CAB-4AD3B53C566E}"/>
              </a:ext>
            </a:extLst>
          </p:cNvPr>
          <p:cNvSpPr/>
          <p:nvPr/>
        </p:nvSpPr>
        <p:spPr>
          <a:xfrm>
            <a:off x="5529392" y="595914"/>
            <a:ext cx="1067620" cy="5131541"/>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332509"/>
              <a:gd name="connsiteY0" fmla="*/ 0 h 1569026"/>
              <a:gd name="connsiteX1" fmla="*/ 332509 w 332509"/>
              <a:gd name="connsiteY1" fmla="*/ 1569026 h 1569026"/>
              <a:gd name="connsiteX0" fmla="*/ 0 w 320935"/>
              <a:gd name="connsiteY0" fmla="*/ 0 h 5246090"/>
              <a:gd name="connsiteX1" fmla="*/ 320935 w 320935"/>
              <a:gd name="connsiteY1" fmla="*/ 5246090 h 5246090"/>
              <a:gd name="connsiteX0" fmla="*/ 0 w 348734"/>
              <a:gd name="connsiteY0" fmla="*/ 0 h 5246090"/>
              <a:gd name="connsiteX1" fmla="*/ 320935 w 348734"/>
              <a:gd name="connsiteY1" fmla="*/ 5246090 h 5246090"/>
              <a:gd name="connsiteX0" fmla="*/ 0 w 321299"/>
              <a:gd name="connsiteY0" fmla="*/ 0 h 5246090"/>
              <a:gd name="connsiteX1" fmla="*/ 320935 w 321299"/>
              <a:gd name="connsiteY1" fmla="*/ 5246090 h 5246090"/>
              <a:gd name="connsiteX0" fmla="*/ 0 w 448314"/>
              <a:gd name="connsiteY0" fmla="*/ 0 h 5516248"/>
              <a:gd name="connsiteX1" fmla="*/ 448156 w 448314"/>
              <a:gd name="connsiteY1" fmla="*/ 5516248 h 5516248"/>
              <a:gd name="connsiteX0" fmla="*/ 0 w 821925"/>
              <a:gd name="connsiteY0" fmla="*/ 0 h 7528929"/>
              <a:gd name="connsiteX1" fmla="*/ 821867 w 821925"/>
              <a:gd name="connsiteY1" fmla="*/ 7528929 h 7528929"/>
              <a:gd name="connsiteX0" fmla="*/ 0 w 912514"/>
              <a:gd name="connsiteY0" fmla="*/ 0 h 7528929"/>
              <a:gd name="connsiteX1" fmla="*/ 821867 w 912514"/>
              <a:gd name="connsiteY1" fmla="*/ 7528929 h 7528929"/>
              <a:gd name="connsiteX0" fmla="*/ 0 w 723315"/>
              <a:gd name="connsiteY0" fmla="*/ 0 h 8717625"/>
              <a:gd name="connsiteX1" fmla="*/ 615133 w 723315"/>
              <a:gd name="connsiteY1" fmla="*/ 8717625 h 8717625"/>
              <a:gd name="connsiteX0" fmla="*/ 0 w 1067620"/>
              <a:gd name="connsiteY0" fmla="*/ 0 h 8717625"/>
              <a:gd name="connsiteX1" fmla="*/ 615133 w 1067620"/>
              <a:gd name="connsiteY1" fmla="*/ 8717625 h 8717625"/>
            </a:gdLst>
            <a:ahLst/>
            <a:cxnLst>
              <a:cxn ang="0">
                <a:pos x="connsiteX0" y="connsiteY0"/>
              </a:cxn>
              <a:cxn ang="0">
                <a:pos x="connsiteX1" y="connsiteY1"/>
              </a:cxn>
            </a:cxnLst>
            <a:rect l="l" t="t" r="r" b="b"/>
            <a:pathLst>
              <a:path w="1067620" h="8717625">
                <a:moveTo>
                  <a:pt x="0" y="0"/>
                </a:moveTo>
                <a:cubicBezTo>
                  <a:pt x="238991" y="516081"/>
                  <a:pt x="1830571" y="5955294"/>
                  <a:pt x="615133" y="8717625"/>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19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 calcmode="lin" valueType="num">
                                      <p:cBhvr additive="base">
                                        <p:cTn id="33" dur="500" fill="hold"/>
                                        <p:tgtEl>
                                          <p:spTgt spid="67"/>
                                        </p:tgtEl>
                                        <p:attrNameLst>
                                          <p:attrName>ppt_x</p:attrName>
                                        </p:attrNameLst>
                                      </p:cBhvr>
                                      <p:tavLst>
                                        <p:tav tm="0">
                                          <p:val>
                                            <p:strVal val="#ppt_x"/>
                                          </p:val>
                                        </p:tav>
                                        <p:tav tm="100000">
                                          <p:val>
                                            <p:strVal val="#ppt_x"/>
                                          </p:val>
                                        </p:tav>
                                      </p:tavLst>
                                    </p:anim>
                                    <p:anim calcmode="lin" valueType="num">
                                      <p:cBhvr additive="base">
                                        <p:cTn id="34" dur="500" fill="hold"/>
                                        <p:tgtEl>
                                          <p:spTgt spid="67"/>
                                        </p:tgtEl>
                                        <p:attrNameLst>
                                          <p:attrName>ppt_y</p:attrName>
                                        </p:attrNameLst>
                                      </p:cBhvr>
                                      <p:tavLst>
                                        <p:tav tm="0">
                                          <p:val>
                                            <p:strVal val="0-#ppt_h/2"/>
                                          </p:val>
                                        </p:tav>
                                        <p:tav tm="100000">
                                          <p:val>
                                            <p:strVal val="#ppt_y"/>
                                          </p:val>
                                        </p:tav>
                                      </p:tavLst>
                                    </p:anim>
                                  </p:childTnLst>
                                </p:cTn>
                              </p:par>
                              <p:par>
                                <p:cTn id="35" presetID="10"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 calcmode="lin" valueType="num">
                                      <p:cBhvr additive="base">
                                        <p:cTn id="42" dur="500" fill="hold"/>
                                        <p:tgtEl>
                                          <p:spTgt spid="69"/>
                                        </p:tgtEl>
                                        <p:attrNameLst>
                                          <p:attrName>ppt_x</p:attrName>
                                        </p:attrNameLst>
                                      </p:cBhvr>
                                      <p:tavLst>
                                        <p:tav tm="0">
                                          <p:val>
                                            <p:strVal val="#ppt_x"/>
                                          </p:val>
                                        </p:tav>
                                        <p:tav tm="100000">
                                          <p:val>
                                            <p:strVal val="#ppt_x"/>
                                          </p:val>
                                        </p:tav>
                                      </p:tavLst>
                                    </p:anim>
                                    <p:anim calcmode="lin" valueType="num">
                                      <p:cBhvr additive="base">
                                        <p:cTn id="43" dur="500" fill="hold"/>
                                        <p:tgtEl>
                                          <p:spTgt spid="69"/>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 calcmode="lin" valueType="num">
                                      <p:cBhvr additive="base">
                                        <p:cTn id="46" dur="500" fill="hold"/>
                                        <p:tgtEl>
                                          <p:spTgt spid="68"/>
                                        </p:tgtEl>
                                        <p:attrNameLst>
                                          <p:attrName>ppt_x</p:attrName>
                                        </p:attrNameLst>
                                      </p:cBhvr>
                                      <p:tavLst>
                                        <p:tav tm="0">
                                          <p:val>
                                            <p:strVal val="#ppt_x"/>
                                          </p:val>
                                        </p:tav>
                                        <p:tav tm="100000">
                                          <p:val>
                                            <p:strVal val="#ppt_x"/>
                                          </p:val>
                                        </p:tav>
                                      </p:tavLst>
                                    </p:anim>
                                    <p:anim calcmode="lin" valueType="num">
                                      <p:cBhvr additive="base">
                                        <p:cTn id="47"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p:bldP spid="23" grpId="0" animBg="1"/>
      <p:bldP spid="35" grpId="0" animBg="1"/>
      <p:bldP spid="67" grpId="0" animBg="1"/>
      <p:bldP spid="68" grpId="0" animBg="1"/>
      <p:bldP spid="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531545" y="1076631"/>
            <a:ext cx="4017737" cy="3317771"/>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pPr>
            <a:r>
              <a:rPr lang="en-US" sz="2000" b="1" dirty="0" err="1"/>
              <a:t>src</a:t>
            </a:r>
            <a:r>
              <a:rPr lang="en-US" sz="2000" b="1" dirty="0"/>
              <a:t>/components/</a:t>
            </a:r>
            <a:r>
              <a:rPr lang="en-US" sz="2000" b="1" dirty="0" err="1">
                <a:solidFill>
                  <a:srgbClr val="7030A0"/>
                </a:solidFill>
              </a:rPr>
              <a:t>AddTodo.js</a:t>
            </a:r>
            <a:r>
              <a:rPr lang="en-US" sz="2000" b="1" dirty="0">
                <a:solidFill>
                  <a:srgbClr val="7030A0"/>
                </a:solidFill>
              </a:rPr>
              <a:t> </a:t>
            </a:r>
            <a:r>
              <a:rPr lang="en-US" sz="2000" b="1" dirty="0"/>
              <a:t>:</a:t>
            </a:r>
          </a:p>
          <a:p>
            <a:pPr>
              <a:lnSpc>
                <a:spcPct val="90000"/>
              </a:lnSpc>
              <a:spcBef>
                <a:spcPct val="20000"/>
              </a:spcBef>
              <a:spcAft>
                <a:spcPts val="600"/>
              </a:spcAft>
              <a:buClr>
                <a:schemeClr val="tx2"/>
              </a:buClr>
              <a:buSzPct val="70000"/>
            </a:pPr>
            <a:r>
              <a:rPr lang="en-US" dirty="0"/>
              <a:t>There are two goals of this component:</a:t>
            </a:r>
          </a:p>
          <a:p>
            <a:pPr marL="285750" indent="-285750">
              <a:lnSpc>
                <a:spcPct val="90000"/>
              </a:lnSpc>
              <a:spcBef>
                <a:spcPct val="20000"/>
              </a:spcBef>
              <a:spcAft>
                <a:spcPts val="600"/>
              </a:spcAft>
              <a:buClr>
                <a:schemeClr val="tx2"/>
              </a:buClr>
              <a:buSzPct val="70000"/>
              <a:buFont typeface="Arial" panose="020B0604020202020204" pitchFamily="34" charset="0"/>
              <a:buChar char="•"/>
            </a:pPr>
            <a:r>
              <a:rPr lang="en-US" dirty="0"/>
              <a:t>keep track of what the user has typed in by connecting an instance variable to the textbox, so that we can get the contents of the textbox when the button is clicked.</a:t>
            </a:r>
          </a:p>
          <a:p>
            <a:pPr marL="285750" indent="-285750">
              <a:lnSpc>
                <a:spcPct val="90000"/>
              </a:lnSpc>
              <a:spcBef>
                <a:spcPct val="20000"/>
              </a:spcBef>
              <a:spcAft>
                <a:spcPts val="600"/>
              </a:spcAft>
              <a:buClr>
                <a:schemeClr val="tx2"/>
              </a:buClr>
              <a:buSzPct val="70000"/>
              <a:buFont typeface="Arial" panose="020B0604020202020204" pitchFamily="34" charset="0"/>
              <a:buChar char="•"/>
            </a:pPr>
            <a:r>
              <a:rPr lang="en-US" dirty="0"/>
              <a:t>Then, when the user clicks on the plus button, call the </a:t>
            </a:r>
            <a:r>
              <a:rPr lang="en-US" dirty="0" err="1"/>
              <a:t>addTodoItem</a:t>
            </a:r>
            <a:r>
              <a:rPr lang="en-US" dirty="0"/>
              <a:t> function so that </a:t>
            </a:r>
            <a:r>
              <a:rPr lang="en-US" dirty="0" err="1"/>
              <a:t>TodoParent</a:t>
            </a:r>
            <a:r>
              <a:rPr lang="en-US" dirty="0"/>
              <a:t> can add the new </a:t>
            </a:r>
            <a:r>
              <a:rPr lang="en-US" dirty="0" err="1"/>
              <a:t>todo</a:t>
            </a:r>
            <a:r>
              <a:rPr lang="en-US" dirty="0"/>
              <a:t> item</a:t>
            </a:r>
          </a:p>
          <a:p>
            <a:pPr>
              <a:lnSpc>
                <a:spcPct val="90000"/>
              </a:lnSpc>
              <a:spcBef>
                <a:spcPct val="20000"/>
              </a:spcBef>
              <a:spcAft>
                <a:spcPts val="600"/>
              </a:spcAft>
              <a:buClr>
                <a:schemeClr val="tx2"/>
              </a:buClr>
              <a:buSzPct val="70000"/>
            </a:pPr>
            <a:endParaRPr lang="en-US" sz="1000" b="0" i="0"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descr="A computer screen shot of a program code&#10;&#10;Description automatically generated">
            <a:extLst>
              <a:ext uri="{FF2B5EF4-FFF2-40B4-BE49-F238E27FC236}">
                <a16:creationId xmlns:a16="http://schemas.microsoft.com/office/drawing/2014/main" id="{C94203B3-B86B-F71B-BCF3-6AD740A2046A}"/>
              </a:ext>
            </a:extLst>
          </p:cNvPr>
          <p:cNvPicPr>
            <a:picLocks noChangeAspect="1"/>
          </p:cNvPicPr>
          <p:nvPr/>
        </p:nvPicPr>
        <p:blipFill>
          <a:blip r:embed="rId3"/>
          <a:stretch>
            <a:fillRect/>
          </a:stretch>
        </p:blipFill>
        <p:spPr>
          <a:xfrm>
            <a:off x="4537406" y="839893"/>
            <a:ext cx="7532674" cy="5258968"/>
          </a:xfrm>
          <a:prstGeom prst="rect">
            <a:avLst/>
          </a:prstGeom>
        </p:spPr>
      </p:pic>
    </p:spTree>
    <p:extLst>
      <p:ext uri="{BB962C8B-B14F-4D97-AF65-F5344CB8AC3E}">
        <p14:creationId xmlns:p14="http://schemas.microsoft.com/office/powerpoint/2010/main" val="31005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9AD46BC5-85F1-0AF9-28C7-B0AE70081628}"/>
              </a:ext>
            </a:extLst>
          </p:cNvPr>
          <p:cNvPicPr>
            <a:picLocks noChangeAspect="1"/>
          </p:cNvPicPr>
          <p:nvPr/>
        </p:nvPicPr>
        <p:blipFill>
          <a:blip r:embed="rId3"/>
          <a:stretch>
            <a:fillRect/>
          </a:stretch>
        </p:blipFill>
        <p:spPr>
          <a:xfrm>
            <a:off x="4483871" y="854367"/>
            <a:ext cx="7604861" cy="5309366"/>
          </a:xfrm>
          <a:prstGeom prst="rect">
            <a:avLst/>
          </a:prstGeom>
        </p:spPr>
      </p:pic>
      <p:sp>
        <p:nvSpPr>
          <p:cNvPr id="4" name="TextBox 3">
            <a:extLst>
              <a:ext uri="{FF2B5EF4-FFF2-40B4-BE49-F238E27FC236}">
                <a16:creationId xmlns:a16="http://schemas.microsoft.com/office/drawing/2014/main" id="{6C3D7210-5089-5944-9E36-F980EB3DBCC1}"/>
              </a:ext>
            </a:extLst>
          </p:cNvPr>
          <p:cNvSpPr txBox="1"/>
          <p:nvPr/>
        </p:nvSpPr>
        <p:spPr>
          <a:xfrm>
            <a:off x="531545" y="1076631"/>
            <a:ext cx="4017737" cy="3317771"/>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pPr>
            <a:r>
              <a:rPr lang="en-US" sz="2000" b="1" dirty="0" err="1"/>
              <a:t>src</a:t>
            </a:r>
            <a:r>
              <a:rPr lang="en-US" sz="2000" b="1" dirty="0"/>
              <a:t>/components/</a:t>
            </a:r>
            <a:r>
              <a:rPr lang="en-US" sz="2000" b="1" dirty="0" err="1">
                <a:solidFill>
                  <a:srgbClr val="7030A0"/>
                </a:solidFill>
              </a:rPr>
              <a:t>AddTodo.js</a:t>
            </a:r>
            <a:r>
              <a:rPr lang="en-US" sz="2000" b="1" dirty="0">
                <a:solidFill>
                  <a:srgbClr val="7030A0"/>
                </a:solidFill>
              </a:rPr>
              <a:t> </a:t>
            </a:r>
            <a:r>
              <a:rPr lang="en-US" sz="2000" b="1" dirty="0"/>
              <a:t>:</a:t>
            </a:r>
          </a:p>
          <a:p>
            <a:pPr>
              <a:lnSpc>
                <a:spcPct val="90000"/>
              </a:lnSpc>
              <a:spcBef>
                <a:spcPct val="20000"/>
              </a:spcBef>
              <a:spcAft>
                <a:spcPts val="600"/>
              </a:spcAft>
              <a:buClr>
                <a:schemeClr val="tx2"/>
              </a:buClr>
              <a:buSzPct val="70000"/>
            </a:pPr>
            <a:r>
              <a:rPr lang="en-US" dirty="0"/>
              <a:t>There are two goals of this component:</a:t>
            </a:r>
          </a:p>
          <a:p>
            <a:pPr marL="285750" indent="-285750">
              <a:lnSpc>
                <a:spcPct val="90000"/>
              </a:lnSpc>
              <a:spcBef>
                <a:spcPct val="20000"/>
              </a:spcBef>
              <a:spcAft>
                <a:spcPts val="600"/>
              </a:spcAft>
              <a:buClr>
                <a:schemeClr val="tx2"/>
              </a:buClr>
              <a:buSzPct val="70000"/>
              <a:buFont typeface="Arial" panose="020B0604020202020204" pitchFamily="34" charset="0"/>
              <a:buChar char="•"/>
            </a:pPr>
            <a:r>
              <a:rPr lang="en-US" dirty="0"/>
              <a:t>keep track of what the user has typed in by use the ref attribute to the textbox, inside a function component , so that we can get the contents of the textbox when the button is clicked.</a:t>
            </a:r>
          </a:p>
          <a:p>
            <a:pPr marL="285750" indent="-285750">
              <a:lnSpc>
                <a:spcPct val="90000"/>
              </a:lnSpc>
              <a:spcBef>
                <a:spcPct val="20000"/>
              </a:spcBef>
              <a:spcAft>
                <a:spcPts val="600"/>
              </a:spcAft>
              <a:buClr>
                <a:schemeClr val="tx2"/>
              </a:buClr>
              <a:buSzPct val="70000"/>
              <a:buFont typeface="Arial" panose="020B0604020202020204" pitchFamily="34" charset="0"/>
              <a:buChar char="•"/>
            </a:pPr>
            <a:r>
              <a:rPr lang="en-US" dirty="0"/>
              <a:t>Then, when the user clicks on the plus button, call the </a:t>
            </a:r>
            <a:r>
              <a:rPr lang="en-US" dirty="0" err="1"/>
              <a:t>addTodoItem</a:t>
            </a:r>
            <a:r>
              <a:rPr lang="en-US" dirty="0"/>
              <a:t> function so that </a:t>
            </a:r>
            <a:r>
              <a:rPr lang="en-US" dirty="0" err="1"/>
              <a:t>TodoParent</a:t>
            </a:r>
            <a:r>
              <a:rPr lang="en-US" dirty="0"/>
              <a:t> can add the new </a:t>
            </a:r>
            <a:r>
              <a:rPr lang="en-US" dirty="0" err="1"/>
              <a:t>todo</a:t>
            </a:r>
            <a:r>
              <a:rPr lang="en-US" dirty="0"/>
              <a:t> item</a:t>
            </a:r>
          </a:p>
          <a:p>
            <a:pPr>
              <a:lnSpc>
                <a:spcPct val="90000"/>
              </a:lnSpc>
              <a:spcBef>
                <a:spcPct val="20000"/>
              </a:spcBef>
              <a:spcAft>
                <a:spcPts val="600"/>
              </a:spcAft>
              <a:buClr>
                <a:schemeClr val="tx2"/>
              </a:buClr>
              <a:buSzPct val="70000"/>
            </a:pPr>
            <a:endParaRPr lang="en-US" sz="1000" b="0" i="0"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2" name="Rectangle 1">
            <a:extLst>
              <a:ext uri="{FF2B5EF4-FFF2-40B4-BE49-F238E27FC236}">
                <a16:creationId xmlns:a16="http://schemas.microsoft.com/office/drawing/2014/main" id="{625B3859-4330-0046-977F-A9A73A8E89D2}"/>
              </a:ext>
            </a:extLst>
          </p:cNvPr>
          <p:cNvSpPr/>
          <p:nvPr/>
        </p:nvSpPr>
        <p:spPr>
          <a:xfrm>
            <a:off x="9892670" y="2764709"/>
            <a:ext cx="1563329" cy="412955"/>
          </a:xfrm>
          <a:prstGeom prst="rect">
            <a:avLst/>
          </a:prstGeom>
          <a:noFill/>
          <a:ln w="317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B7268D77-FB0A-514D-9ABA-20C079BACB82}"/>
              </a:ext>
            </a:extLst>
          </p:cNvPr>
          <p:cNvSpPr/>
          <p:nvPr/>
        </p:nvSpPr>
        <p:spPr>
          <a:xfrm>
            <a:off x="6235390" y="1843622"/>
            <a:ext cx="3240772" cy="369332"/>
          </a:xfrm>
          <a:prstGeom prst="rect">
            <a:avLst/>
          </a:prstGeom>
          <a:noFill/>
          <a:ln w="317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FDB87565-946A-A840-8690-C130F52FA065}"/>
              </a:ext>
            </a:extLst>
          </p:cNvPr>
          <p:cNvSpPr/>
          <p:nvPr/>
        </p:nvSpPr>
        <p:spPr>
          <a:xfrm>
            <a:off x="7648101" y="3404947"/>
            <a:ext cx="2589357" cy="412955"/>
          </a:xfrm>
          <a:prstGeom prst="rect">
            <a:avLst/>
          </a:prstGeom>
          <a:noFill/>
          <a:ln w="317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7FA2BC18-EAA1-AB4D-A338-BB724E59D0E0}"/>
              </a:ext>
            </a:extLst>
          </p:cNvPr>
          <p:cNvSpPr txBox="1"/>
          <p:nvPr/>
        </p:nvSpPr>
        <p:spPr>
          <a:xfrm>
            <a:off x="10427110" y="2241755"/>
            <a:ext cx="300082" cy="369332"/>
          </a:xfrm>
          <a:prstGeom prst="rect">
            <a:avLst/>
          </a:prstGeom>
          <a:noFill/>
        </p:spPr>
        <p:txBody>
          <a:bodyPr wrap="none" rtlCol="0">
            <a:spAutoFit/>
          </a:bodyPr>
          <a:lstStyle/>
          <a:p>
            <a:r>
              <a:rPr lang="en-US" dirty="0">
                <a:solidFill>
                  <a:srgbClr val="C00000"/>
                </a:solidFill>
              </a:rPr>
              <a:t>1</a:t>
            </a:r>
          </a:p>
        </p:txBody>
      </p:sp>
      <p:sp>
        <p:nvSpPr>
          <p:cNvPr id="11" name="TextBox 10">
            <a:extLst>
              <a:ext uri="{FF2B5EF4-FFF2-40B4-BE49-F238E27FC236}">
                <a16:creationId xmlns:a16="http://schemas.microsoft.com/office/drawing/2014/main" id="{C164BE70-783E-A349-8035-CCC0C46D7460}"/>
              </a:ext>
            </a:extLst>
          </p:cNvPr>
          <p:cNvSpPr txBox="1"/>
          <p:nvPr/>
        </p:nvSpPr>
        <p:spPr>
          <a:xfrm>
            <a:off x="10884309" y="3429000"/>
            <a:ext cx="300082" cy="369332"/>
          </a:xfrm>
          <a:prstGeom prst="rect">
            <a:avLst/>
          </a:prstGeom>
          <a:noFill/>
        </p:spPr>
        <p:txBody>
          <a:bodyPr wrap="none" rtlCol="0">
            <a:spAutoFit/>
          </a:bodyPr>
          <a:lstStyle/>
          <a:p>
            <a:r>
              <a:rPr lang="en-US" dirty="0">
                <a:solidFill>
                  <a:srgbClr val="C00000"/>
                </a:solidFill>
              </a:rPr>
              <a:t>3</a:t>
            </a:r>
          </a:p>
        </p:txBody>
      </p:sp>
      <p:sp>
        <p:nvSpPr>
          <p:cNvPr id="15" name="TextBox 14">
            <a:extLst>
              <a:ext uri="{FF2B5EF4-FFF2-40B4-BE49-F238E27FC236}">
                <a16:creationId xmlns:a16="http://schemas.microsoft.com/office/drawing/2014/main" id="{38A2312B-F1C5-124C-9B65-6F944813B5CF}"/>
              </a:ext>
            </a:extLst>
          </p:cNvPr>
          <p:cNvSpPr txBox="1"/>
          <p:nvPr/>
        </p:nvSpPr>
        <p:spPr>
          <a:xfrm>
            <a:off x="8799804" y="1408628"/>
            <a:ext cx="300082" cy="369332"/>
          </a:xfrm>
          <a:prstGeom prst="rect">
            <a:avLst/>
          </a:prstGeom>
          <a:noFill/>
        </p:spPr>
        <p:txBody>
          <a:bodyPr wrap="none" rtlCol="0">
            <a:spAutoFit/>
          </a:bodyPr>
          <a:lstStyle/>
          <a:p>
            <a:r>
              <a:rPr lang="en-US" dirty="0">
                <a:solidFill>
                  <a:srgbClr val="C00000"/>
                </a:solidFill>
              </a:rPr>
              <a:t>2</a:t>
            </a:r>
          </a:p>
        </p:txBody>
      </p:sp>
    </p:spTree>
    <p:extLst>
      <p:ext uri="{BB962C8B-B14F-4D97-AF65-F5344CB8AC3E}">
        <p14:creationId xmlns:p14="http://schemas.microsoft.com/office/powerpoint/2010/main" val="378160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p:bldP spid="11"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code with text&#10;&#10;Description automatically generated">
            <a:extLst>
              <a:ext uri="{FF2B5EF4-FFF2-40B4-BE49-F238E27FC236}">
                <a16:creationId xmlns:a16="http://schemas.microsoft.com/office/drawing/2014/main" id="{FDEEC604-621D-6F05-5C8B-B52E1BB9EB69}"/>
              </a:ext>
            </a:extLst>
          </p:cNvPr>
          <p:cNvPicPr>
            <a:picLocks noChangeAspect="1"/>
          </p:cNvPicPr>
          <p:nvPr/>
        </p:nvPicPr>
        <p:blipFill>
          <a:blip r:embed="rId3"/>
          <a:stretch>
            <a:fillRect/>
          </a:stretch>
        </p:blipFill>
        <p:spPr>
          <a:xfrm>
            <a:off x="387362" y="1217191"/>
            <a:ext cx="6792273" cy="2479969"/>
          </a:xfrm>
          <a:prstGeom prst="rect">
            <a:avLst/>
          </a:prstGeom>
        </p:spPr>
      </p:pic>
      <p:sp>
        <p:nvSpPr>
          <p:cNvPr id="2" name="Title 1">
            <a:extLst>
              <a:ext uri="{FF2B5EF4-FFF2-40B4-BE49-F238E27FC236}">
                <a16:creationId xmlns:a16="http://schemas.microsoft.com/office/drawing/2014/main" id="{7596C72A-817A-5044-8F06-A7DB805F6157}"/>
              </a:ext>
            </a:extLst>
          </p:cNvPr>
          <p:cNvSpPr>
            <a:spLocks noGrp="1"/>
          </p:cNvSpPr>
          <p:nvPr>
            <p:ph type="title"/>
          </p:nvPr>
        </p:nvSpPr>
        <p:spPr>
          <a:xfrm>
            <a:off x="741850" y="-2388"/>
            <a:ext cx="6378472" cy="1261872"/>
          </a:xfrm>
        </p:spPr>
        <p:txBody>
          <a:bodyPr>
            <a:normAutofit/>
          </a:bodyPr>
          <a:lstStyle/>
          <a:p>
            <a:r>
              <a:rPr lang="en-US" dirty="0"/>
              <a:t>Adding New items to the list</a:t>
            </a:r>
          </a:p>
        </p:txBody>
      </p:sp>
      <p:sp>
        <p:nvSpPr>
          <p:cNvPr id="33" name="TextBox 32">
            <a:extLst>
              <a:ext uri="{FF2B5EF4-FFF2-40B4-BE49-F238E27FC236}">
                <a16:creationId xmlns:a16="http://schemas.microsoft.com/office/drawing/2014/main" id="{FA94A14D-B56F-E448-B403-B3A706F3E1E3}"/>
              </a:ext>
            </a:extLst>
          </p:cNvPr>
          <p:cNvSpPr txBox="1"/>
          <p:nvPr/>
        </p:nvSpPr>
        <p:spPr>
          <a:xfrm>
            <a:off x="7251576" y="2565591"/>
            <a:ext cx="1555680" cy="369332"/>
          </a:xfrm>
          <a:prstGeom prst="rect">
            <a:avLst/>
          </a:prstGeom>
          <a:noFill/>
        </p:spPr>
        <p:txBody>
          <a:bodyPr wrap="square" rtlCol="0">
            <a:spAutoFit/>
          </a:bodyPr>
          <a:lstStyle/>
          <a:p>
            <a:r>
              <a:rPr lang="en-US" dirty="0" err="1"/>
              <a:t>TodoParent.js</a:t>
            </a:r>
            <a:endParaRPr lang="en-US" dirty="0"/>
          </a:p>
        </p:txBody>
      </p:sp>
      <p:sp>
        <p:nvSpPr>
          <p:cNvPr id="35" name="TextBox 34">
            <a:extLst>
              <a:ext uri="{FF2B5EF4-FFF2-40B4-BE49-F238E27FC236}">
                <a16:creationId xmlns:a16="http://schemas.microsoft.com/office/drawing/2014/main" id="{772434B7-0E43-254D-920B-34CD203021B2}"/>
              </a:ext>
            </a:extLst>
          </p:cNvPr>
          <p:cNvSpPr txBox="1"/>
          <p:nvPr/>
        </p:nvSpPr>
        <p:spPr>
          <a:xfrm>
            <a:off x="299699" y="3893477"/>
            <a:ext cx="1555680" cy="369332"/>
          </a:xfrm>
          <a:prstGeom prst="rect">
            <a:avLst/>
          </a:prstGeom>
          <a:noFill/>
        </p:spPr>
        <p:txBody>
          <a:bodyPr wrap="square" rtlCol="0">
            <a:spAutoFit/>
          </a:bodyPr>
          <a:lstStyle/>
          <a:p>
            <a:r>
              <a:rPr lang="en-US" dirty="0" err="1"/>
              <a:t>AddTodo.js</a:t>
            </a:r>
            <a:endParaRPr lang="en-US" dirty="0"/>
          </a:p>
        </p:txBody>
      </p:sp>
      <p:pic>
        <p:nvPicPr>
          <p:cNvPr id="37" name="Picture 36" descr="Graphical user interface&#10;&#10;Description automatically generated">
            <a:extLst>
              <a:ext uri="{FF2B5EF4-FFF2-40B4-BE49-F238E27FC236}">
                <a16:creationId xmlns:a16="http://schemas.microsoft.com/office/drawing/2014/main" id="{73ABEFEE-2774-B447-B96C-C0399B14B1CC}"/>
              </a:ext>
            </a:extLst>
          </p:cNvPr>
          <p:cNvPicPr>
            <a:picLocks noChangeAspect="1"/>
          </p:cNvPicPr>
          <p:nvPr/>
        </p:nvPicPr>
        <p:blipFill>
          <a:blip r:embed="rId4"/>
          <a:stretch>
            <a:fillRect/>
          </a:stretch>
        </p:blipFill>
        <p:spPr>
          <a:xfrm>
            <a:off x="9104868" y="215344"/>
            <a:ext cx="2823844" cy="2651484"/>
          </a:xfrm>
          <a:prstGeom prst="rect">
            <a:avLst/>
          </a:prstGeom>
        </p:spPr>
      </p:pic>
      <p:sp>
        <p:nvSpPr>
          <p:cNvPr id="39" name="TextBox 38">
            <a:extLst>
              <a:ext uri="{FF2B5EF4-FFF2-40B4-BE49-F238E27FC236}">
                <a16:creationId xmlns:a16="http://schemas.microsoft.com/office/drawing/2014/main" id="{A68ACD4A-EB07-8E42-8125-B480BE584137}"/>
              </a:ext>
            </a:extLst>
          </p:cNvPr>
          <p:cNvSpPr txBox="1"/>
          <p:nvPr/>
        </p:nvSpPr>
        <p:spPr>
          <a:xfrm>
            <a:off x="210061" y="876782"/>
            <a:ext cx="1555680" cy="369332"/>
          </a:xfrm>
          <a:prstGeom prst="rect">
            <a:avLst/>
          </a:prstGeom>
          <a:noFill/>
        </p:spPr>
        <p:txBody>
          <a:bodyPr wrap="square" rtlCol="0">
            <a:spAutoFit/>
          </a:bodyPr>
          <a:lstStyle/>
          <a:p>
            <a:r>
              <a:rPr lang="en-US" dirty="0" err="1"/>
              <a:t>TodoParent.js</a:t>
            </a:r>
            <a:endParaRPr lang="en-US" dirty="0"/>
          </a:p>
        </p:txBody>
      </p:sp>
      <p:pic>
        <p:nvPicPr>
          <p:cNvPr id="18" name="Picture 17" descr="A computer screen shot of a program code&#10;&#10;Description automatically generated">
            <a:extLst>
              <a:ext uri="{FF2B5EF4-FFF2-40B4-BE49-F238E27FC236}">
                <a16:creationId xmlns:a16="http://schemas.microsoft.com/office/drawing/2014/main" id="{B8DBE410-118C-2BF3-4E64-8A4273036125}"/>
              </a:ext>
            </a:extLst>
          </p:cNvPr>
          <p:cNvPicPr>
            <a:picLocks noChangeAspect="1"/>
          </p:cNvPicPr>
          <p:nvPr/>
        </p:nvPicPr>
        <p:blipFill rotWithShape="1">
          <a:blip r:embed="rId5"/>
          <a:srcRect t="27212" b="8787"/>
          <a:stretch/>
        </p:blipFill>
        <p:spPr>
          <a:xfrm>
            <a:off x="592162" y="4262809"/>
            <a:ext cx="5782583" cy="2572877"/>
          </a:xfrm>
          <a:prstGeom prst="rect">
            <a:avLst/>
          </a:prstGeom>
        </p:spPr>
      </p:pic>
      <p:cxnSp>
        <p:nvCxnSpPr>
          <p:cNvPr id="11" name="Straight Arrow Connector 10">
            <a:extLst>
              <a:ext uri="{FF2B5EF4-FFF2-40B4-BE49-F238E27FC236}">
                <a16:creationId xmlns:a16="http://schemas.microsoft.com/office/drawing/2014/main" id="{1024E85E-A371-E44F-A942-E72212A7FD01}"/>
              </a:ext>
            </a:extLst>
          </p:cNvPr>
          <p:cNvCxnSpPr>
            <a:cxnSpLocks/>
          </p:cNvCxnSpPr>
          <p:nvPr/>
        </p:nvCxnSpPr>
        <p:spPr>
          <a:xfrm flipH="1">
            <a:off x="2368817" y="3021980"/>
            <a:ext cx="170659" cy="2223788"/>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computer screen shot of a program code&#10;&#10;Description automatically generated">
            <a:extLst>
              <a:ext uri="{FF2B5EF4-FFF2-40B4-BE49-F238E27FC236}">
                <a16:creationId xmlns:a16="http://schemas.microsoft.com/office/drawing/2014/main" id="{295F1D15-2E3D-C95B-3CAC-07B3AE6820AD}"/>
              </a:ext>
            </a:extLst>
          </p:cNvPr>
          <p:cNvPicPr>
            <a:picLocks noChangeAspect="1"/>
          </p:cNvPicPr>
          <p:nvPr/>
        </p:nvPicPr>
        <p:blipFill>
          <a:blip r:embed="rId6"/>
          <a:stretch>
            <a:fillRect/>
          </a:stretch>
        </p:blipFill>
        <p:spPr>
          <a:xfrm>
            <a:off x="6436212" y="3322058"/>
            <a:ext cx="5755788" cy="3227755"/>
          </a:xfrm>
          <a:prstGeom prst="rect">
            <a:avLst/>
          </a:prstGeom>
        </p:spPr>
      </p:pic>
      <p:cxnSp>
        <p:nvCxnSpPr>
          <p:cNvPr id="16" name="Straight Arrow Connector 15">
            <a:extLst>
              <a:ext uri="{FF2B5EF4-FFF2-40B4-BE49-F238E27FC236}">
                <a16:creationId xmlns:a16="http://schemas.microsoft.com/office/drawing/2014/main" id="{25EB16AC-6F55-634F-9FE7-105A465785E2}"/>
              </a:ext>
            </a:extLst>
          </p:cNvPr>
          <p:cNvCxnSpPr>
            <a:cxnSpLocks/>
          </p:cNvCxnSpPr>
          <p:nvPr/>
        </p:nvCxnSpPr>
        <p:spPr>
          <a:xfrm>
            <a:off x="4027475" y="3062595"/>
            <a:ext cx="2881325" cy="366405"/>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25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531545" y="1076631"/>
            <a:ext cx="4017737" cy="3967317"/>
          </a:xfrm>
          <a:prstGeom prst="rect">
            <a:avLst/>
          </a:prstGeom>
        </p:spPr>
        <p:txBody>
          <a:bodyPr vert="horz" lIns="91440" tIns="45720" rIns="91440" bIns="45720" rtlCol="0" anchor="t">
            <a:normAutofit lnSpcReduction="10000"/>
          </a:bodyPr>
          <a:lstStyle/>
          <a:p>
            <a:pPr>
              <a:lnSpc>
                <a:spcPct val="90000"/>
              </a:lnSpc>
              <a:spcBef>
                <a:spcPct val="20000"/>
              </a:spcBef>
              <a:spcAft>
                <a:spcPts val="600"/>
              </a:spcAft>
              <a:buClr>
                <a:schemeClr val="tx2"/>
              </a:buClr>
              <a:buSzPct val="70000"/>
            </a:pPr>
            <a:r>
              <a:rPr lang="en-US" sz="2000" b="1"/>
              <a:t>src/components/</a:t>
            </a:r>
            <a:r>
              <a:rPr lang="en-US" sz="2000" b="1">
                <a:solidFill>
                  <a:srgbClr val="7030A0"/>
                </a:solidFill>
              </a:rPr>
              <a:t>Todoparent.js</a:t>
            </a:r>
            <a:r>
              <a:rPr lang="en-US" sz="2000" b="1"/>
              <a:t>:</a:t>
            </a:r>
          </a:p>
          <a:p>
            <a:pPr marL="800100" lvl="1" indent="-342900">
              <a:lnSpc>
                <a:spcPct val="90000"/>
              </a:lnSpc>
              <a:spcBef>
                <a:spcPct val="20000"/>
              </a:spcBef>
              <a:spcAft>
                <a:spcPts val="600"/>
              </a:spcAft>
              <a:buClr>
                <a:schemeClr val="tx2"/>
              </a:buClr>
              <a:buSzPct val="70000"/>
              <a:buFont typeface="Arial" panose="020B0604020202020204" pitchFamily="34" charset="0"/>
              <a:buChar char="•"/>
            </a:pPr>
            <a:r>
              <a:rPr lang="en-US" sz="2000" b="1"/>
              <a:t>addTodo()</a:t>
            </a:r>
          </a:p>
          <a:p>
            <a:pPr>
              <a:lnSpc>
                <a:spcPct val="90000"/>
              </a:lnSpc>
              <a:spcBef>
                <a:spcPct val="20000"/>
              </a:spcBef>
              <a:spcAft>
                <a:spcPts val="600"/>
              </a:spcAft>
              <a:buClr>
                <a:schemeClr val="tx2"/>
              </a:buClr>
              <a:buSzPct val="70000"/>
            </a:pPr>
            <a:endParaRPr lang="en-US"/>
          </a:p>
          <a:p>
            <a:pPr>
              <a:lnSpc>
                <a:spcPct val="90000"/>
              </a:lnSpc>
              <a:spcBef>
                <a:spcPct val="20000"/>
              </a:spcBef>
              <a:spcAft>
                <a:spcPts val="600"/>
              </a:spcAft>
              <a:buClr>
                <a:schemeClr val="tx2"/>
              </a:buClr>
              <a:buSzPct val="70000"/>
            </a:pPr>
            <a:r>
              <a:rPr lang="en-US"/>
              <a:t>We'll add the addTodo function which needs to create a new object literal for the todo item itself </a:t>
            </a:r>
          </a:p>
          <a:p>
            <a:pPr>
              <a:lnSpc>
                <a:spcPct val="90000"/>
              </a:lnSpc>
              <a:spcBef>
                <a:spcPct val="20000"/>
              </a:spcBef>
              <a:spcAft>
                <a:spcPts val="600"/>
              </a:spcAft>
              <a:buClr>
                <a:schemeClr val="tx2"/>
              </a:buClr>
              <a:buSzPct val="70000"/>
            </a:pPr>
            <a:r>
              <a:rPr lang="en-US"/>
              <a:t>AND ALSO create a new array and a new state object. Most of the complexity of this function comes from needing to leave the original state untouched and instead to make a copy of anything that's changed, and to copy any objects that referred (directly or indirectly) to the changed object.</a:t>
            </a:r>
          </a:p>
          <a:p>
            <a:pPr>
              <a:lnSpc>
                <a:spcPct val="90000"/>
              </a:lnSpc>
              <a:spcBef>
                <a:spcPct val="20000"/>
              </a:spcBef>
              <a:spcAft>
                <a:spcPts val="600"/>
              </a:spcAft>
              <a:buClr>
                <a:schemeClr val="tx2"/>
              </a:buClr>
              <a:buSzPct val="70000"/>
            </a:pPr>
            <a:endParaRPr lang="en-US" sz="1000" b="0" i="0">
              <a:ln>
                <a:solidFill>
                  <a:schemeClr val="bg1">
                    <a:lumMod val="75000"/>
                    <a:lumOff val="25000"/>
                    <a:alpha val="10000"/>
                  </a:schemeClr>
                </a:solidFill>
              </a:ln>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7" name="Picture 6" descr="A computer screen shot of a program code&#10;&#10;Description automatically generated">
            <a:extLst>
              <a:ext uri="{FF2B5EF4-FFF2-40B4-BE49-F238E27FC236}">
                <a16:creationId xmlns:a16="http://schemas.microsoft.com/office/drawing/2014/main" id="{846FE6B4-464B-AE4F-E19F-04097F6F64D9}"/>
              </a:ext>
            </a:extLst>
          </p:cNvPr>
          <p:cNvPicPr>
            <a:picLocks noChangeAspect="1"/>
          </p:cNvPicPr>
          <p:nvPr/>
        </p:nvPicPr>
        <p:blipFill>
          <a:blip r:embed="rId3"/>
          <a:stretch>
            <a:fillRect/>
          </a:stretch>
        </p:blipFill>
        <p:spPr>
          <a:xfrm>
            <a:off x="4522264" y="1022773"/>
            <a:ext cx="7669736" cy="4301067"/>
          </a:xfrm>
          <a:prstGeom prst="rect">
            <a:avLst/>
          </a:prstGeom>
        </p:spPr>
      </p:pic>
    </p:spTree>
    <p:extLst>
      <p:ext uri="{BB962C8B-B14F-4D97-AF65-F5344CB8AC3E}">
        <p14:creationId xmlns:p14="http://schemas.microsoft.com/office/powerpoint/2010/main" val="4009757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One in a crowd">
            <a:extLst>
              <a:ext uri="{FF2B5EF4-FFF2-40B4-BE49-F238E27FC236}">
                <a16:creationId xmlns:a16="http://schemas.microsoft.com/office/drawing/2014/main" id="{F8D5C0E4-11B1-4F8D-B6E3-0A4A3FE93221}"/>
              </a:ext>
            </a:extLst>
          </p:cNvPr>
          <p:cNvPicPr>
            <a:picLocks noChangeAspect="1"/>
          </p:cNvPicPr>
          <p:nvPr/>
        </p:nvPicPr>
        <p:blipFill rotWithShape="1">
          <a:blip r:embed="rId3"/>
          <a:srcRect t="8058" r="-1" b="16923"/>
          <a:stretch/>
        </p:blipFill>
        <p:spPr>
          <a:xfrm>
            <a:off x="0" y="10"/>
            <a:ext cx="12188932" cy="6857990"/>
          </a:xfrm>
          <a:prstGeom prst="rect">
            <a:avLst/>
          </a:prstGeom>
        </p:spPr>
      </p:pic>
      <p:sp>
        <p:nvSpPr>
          <p:cNvPr id="2" name="Title 1">
            <a:extLst>
              <a:ext uri="{FF2B5EF4-FFF2-40B4-BE49-F238E27FC236}">
                <a16:creationId xmlns:a16="http://schemas.microsoft.com/office/drawing/2014/main" id="{6BFF4B35-D0EE-254F-9BFD-707085F810E3}"/>
              </a:ext>
            </a:extLst>
          </p:cNvPr>
          <p:cNvSpPr>
            <a:spLocks noGrp="1"/>
          </p:cNvSpPr>
          <p:nvPr>
            <p:ph type="title"/>
          </p:nvPr>
        </p:nvSpPr>
        <p:spPr>
          <a:xfrm>
            <a:off x="618063" y="4545503"/>
            <a:ext cx="9265771" cy="622836"/>
          </a:xfrm>
        </p:spPr>
        <p:txBody>
          <a:bodyPr>
            <a:normAutofit fontScale="90000"/>
          </a:bodyPr>
          <a:lstStyle/>
          <a:p>
            <a:pPr algn="ctr"/>
            <a:r>
              <a:rPr lang="en-US" sz="3600" dirty="0"/>
              <a:t>Group Discussion</a:t>
            </a:r>
            <a:br>
              <a:rPr lang="en-US" sz="3600" dirty="0"/>
            </a:br>
            <a:r>
              <a:rPr lang="en-US" sz="3200" dirty="0"/>
              <a:t>Your Turn: Use Live Share and Complete</a:t>
            </a:r>
            <a:endParaRPr lang="en-US" sz="3600" dirty="0"/>
          </a:p>
        </p:txBody>
      </p:sp>
    </p:spTree>
    <p:extLst>
      <p:ext uri="{BB962C8B-B14F-4D97-AF65-F5344CB8AC3E}">
        <p14:creationId xmlns:p14="http://schemas.microsoft.com/office/powerpoint/2010/main" val="257678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40F7C81-5F0E-06BB-9490-92AA0F7E14EF}"/>
              </a:ext>
            </a:extLst>
          </p:cNvPr>
          <p:cNvGrpSpPr/>
          <p:nvPr/>
        </p:nvGrpSpPr>
        <p:grpSpPr>
          <a:xfrm>
            <a:off x="2654176" y="493774"/>
            <a:ext cx="5793783" cy="5498755"/>
            <a:chOff x="1363852" y="561526"/>
            <a:chExt cx="5793783" cy="5498755"/>
          </a:xfrm>
        </p:grpSpPr>
        <p:sp>
          <p:nvSpPr>
            <p:cNvPr id="4" name="Rounded Rectangle 3">
              <a:extLst>
                <a:ext uri="{FF2B5EF4-FFF2-40B4-BE49-F238E27FC236}">
                  <a16:creationId xmlns:a16="http://schemas.microsoft.com/office/drawing/2014/main" id="{C3C1A5A4-7990-5943-B6C8-3D00EF2688F7}"/>
                </a:ext>
              </a:extLst>
            </p:cNvPr>
            <p:cNvSpPr/>
            <p:nvPr/>
          </p:nvSpPr>
          <p:spPr>
            <a:xfrm>
              <a:off x="1655737" y="1027906"/>
              <a:ext cx="5501898" cy="50323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E704AD3-1C65-554F-8CEC-108696001CEE}"/>
                </a:ext>
              </a:extLst>
            </p:cNvPr>
            <p:cNvSpPr/>
            <p:nvPr/>
          </p:nvSpPr>
          <p:spPr>
            <a:xfrm>
              <a:off x="2448734" y="4553300"/>
              <a:ext cx="3910734" cy="1103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262754" y="1201589"/>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grpSp>
          <p:nvGrpSpPr>
            <p:cNvPr id="12" name="Group 11">
              <a:extLst>
                <a:ext uri="{FF2B5EF4-FFF2-40B4-BE49-F238E27FC236}">
                  <a16:creationId xmlns:a16="http://schemas.microsoft.com/office/drawing/2014/main" id="{6ADB44E4-3AB1-3E85-3096-F63E4ADB8ED6}"/>
                </a:ext>
              </a:extLst>
            </p:cNvPr>
            <p:cNvGrpSpPr/>
            <p:nvPr/>
          </p:nvGrpSpPr>
          <p:grpSpPr>
            <a:xfrm>
              <a:off x="2346532" y="1847494"/>
              <a:ext cx="4012935" cy="674175"/>
              <a:chOff x="2346532" y="1847494"/>
              <a:chExt cx="4012935" cy="674175"/>
            </a:xfrm>
          </p:grpSpPr>
          <p:sp>
            <p:nvSpPr>
              <p:cNvPr id="5" name="Rectangle 4">
                <a:extLst>
                  <a:ext uri="{FF2B5EF4-FFF2-40B4-BE49-F238E27FC236}">
                    <a16:creationId xmlns:a16="http://schemas.microsoft.com/office/drawing/2014/main" id="{5762EDB6-E4B1-8D4D-8416-B38C082A13E8}"/>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1692E2-2300-8C4A-BDA5-C8821D4A9E88}"/>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11" name="Rectangle 10">
              <a:extLst>
                <a:ext uri="{FF2B5EF4-FFF2-40B4-BE49-F238E27FC236}">
                  <a16:creationId xmlns:a16="http://schemas.microsoft.com/office/drawing/2014/main" id="{5F52A0F3-F556-EC45-B8E3-1A2A9395221D}"/>
                </a:ext>
              </a:extLst>
            </p:cNvPr>
            <p:cNvSpPr/>
            <p:nvPr/>
          </p:nvSpPr>
          <p:spPr>
            <a:xfrm>
              <a:off x="2378991" y="4789306"/>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1363852" y="561526"/>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grpSp>
          <p:nvGrpSpPr>
            <p:cNvPr id="14" name="Group 13">
              <a:extLst>
                <a:ext uri="{FF2B5EF4-FFF2-40B4-BE49-F238E27FC236}">
                  <a16:creationId xmlns:a16="http://schemas.microsoft.com/office/drawing/2014/main" id="{3F905145-B568-4F60-D296-2A3B365AB940}"/>
                </a:ext>
              </a:extLst>
            </p:cNvPr>
            <p:cNvGrpSpPr/>
            <p:nvPr/>
          </p:nvGrpSpPr>
          <p:grpSpPr>
            <a:xfrm>
              <a:off x="2346532" y="2733395"/>
              <a:ext cx="4012935" cy="674175"/>
              <a:chOff x="2346532" y="1847494"/>
              <a:chExt cx="4012935" cy="674175"/>
            </a:xfrm>
          </p:grpSpPr>
          <p:sp>
            <p:nvSpPr>
              <p:cNvPr id="17" name="Rectangle 16">
                <a:extLst>
                  <a:ext uri="{FF2B5EF4-FFF2-40B4-BE49-F238E27FC236}">
                    <a16:creationId xmlns:a16="http://schemas.microsoft.com/office/drawing/2014/main" id="{81FA72C6-8BE0-5DAE-8BEE-B9C5C0A4D2D5}"/>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18505C7-1EDF-752F-5F19-FDF012772142}"/>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nvGrpSpPr>
            <p:cNvPr id="21" name="Group 20">
              <a:extLst>
                <a:ext uri="{FF2B5EF4-FFF2-40B4-BE49-F238E27FC236}">
                  <a16:creationId xmlns:a16="http://schemas.microsoft.com/office/drawing/2014/main" id="{51579058-C757-878A-F26E-778BC91E994A}"/>
                </a:ext>
              </a:extLst>
            </p:cNvPr>
            <p:cNvGrpSpPr/>
            <p:nvPr/>
          </p:nvGrpSpPr>
          <p:grpSpPr>
            <a:xfrm>
              <a:off x="2325313" y="3562799"/>
              <a:ext cx="4012935" cy="674175"/>
              <a:chOff x="2346532" y="1847494"/>
              <a:chExt cx="4012935" cy="674175"/>
            </a:xfrm>
          </p:grpSpPr>
          <p:sp>
            <p:nvSpPr>
              <p:cNvPr id="23" name="Rectangle 22">
                <a:extLst>
                  <a:ext uri="{FF2B5EF4-FFF2-40B4-BE49-F238E27FC236}">
                    <a16:creationId xmlns:a16="http://schemas.microsoft.com/office/drawing/2014/main" id="{E4A0D466-8D09-AD18-DF1F-53462BFD4927}"/>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938BE38-E7BF-2F5F-30EA-B200A7BB18EE}"/>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45765" y="1617078"/>
            <a:ext cx="2631829" cy="144420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640933" y="2221508"/>
            <a:ext cx="2786023" cy="178768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6717305" y="3013509"/>
            <a:ext cx="2736661" cy="2066435"/>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1" animBg="1"/>
      <p:bldP spid="20" grpId="0" animBg="1"/>
      <p:bldP spid="2" grpId="1"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FDC1-11BB-D24E-A831-B09FD37DFD4D}"/>
              </a:ext>
            </a:extLst>
          </p:cNvPr>
          <p:cNvSpPr>
            <a:spLocks noGrp="1"/>
          </p:cNvSpPr>
          <p:nvPr>
            <p:ph type="title"/>
          </p:nvPr>
        </p:nvSpPr>
        <p:spPr>
          <a:xfrm>
            <a:off x="1158948" y="1233378"/>
            <a:ext cx="5441285" cy="2364964"/>
          </a:xfrm>
        </p:spPr>
        <p:txBody>
          <a:bodyPr vert="horz" lIns="91440" tIns="45720" rIns="91440" bIns="45720" rtlCol="0" anchor="b">
            <a:normAutofit/>
          </a:bodyPr>
          <a:lstStyle/>
          <a:p>
            <a:pPr>
              <a:lnSpc>
                <a:spcPct val="90000"/>
              </a:lnSpc>
            </a:pPr>
            <a:br>
              <a:rPr lang="en-US" sz="4600" dirty="0"/>
            </a:br>
            <a:r>
              <a:rPr lang="en-US" sz="4600" dirty="0"/>
              <a:t>Modify The </a:t>
            </a:r>
            <a:r>
              <a:rPr lang="en-US" sz="4600" dirty="0" err="1"/>
              <a:t>Todo</a:t>
            </a:r>
            <a:r>
              <a:rPr lang="en-US" sz="4600" dirty="0"/>
              <a:t> App</a:t>
            </a:r>
            <a:br>
              <a:rPr lang="en-US" sz="4600" dirty="0"/>
            </a:br>
            <a:endParaRPr lang="en-US" sz="4600" dirty="0"/>
          </a:p>
        </p:txBody>
      </p:sp>
      <p:sp>
        <p:nvSpPr>
          <p:cNvPr id="7" name="Text Placeholder 6">
            <a:extLst>
              <a:ext uri="{FF2B5EF4-FFF2-40B4-BE49-F238E27FC236}">
                <a16:creationId xmlns:a16="http://schemas.microsoft.com/office/drawing/2014/main" id="{2ACBFDB1-690A-FA43-9696-784679CA089E}"/>
              </a:ext>
            </a:extLst>
          </p:cNvPr>
          <p:cNvSpPr>
            <a:spLocks noGrp="1"/>
          </p:cNvSpPr>
          <p:nvPr>
            <p:ph type="body" idx="1"/>
          </p:nvPr>
        </p:nvSpPr>
        <p:spPr>
          <a:xfrm>
            <a:off x="1158948" y="3598339"/>
            <a:ext cx="5441286" cy="1675335"/>
          </a:xfrm>
        </p:spPr>
        <p:txBody>
          <a:bodyPr vert="horz" lIns="91440" tIns="45720" rIns="91440" bIns="45720" rtlCol="0" anchor="t">
            <a:normAutofit/>
          </a:bodyPr>
          <a:lstStyle/>
          <a:p>
            <a:endParaRPr lang="en-US">
              <a:solidFill>
                <a:srgbClr val="7F94BA"/>
              </a:solidFill>
            </a:endParaRPr>
          </a:p>
        </p:txBody>
      </p:sp>
      <p:pic>
        <p:nvPicPr>
          <p:cNvPr id="42" name="Picture 41" descr="Graphical user interface, application&#10;&#10;Description automatically generated">
            <a:extLst>
              <a:ext uri="{FF2B5EF4-FFF2-40B4-BE49-F238E27FC236}">
                <a16:creationId xmlns:a16="http://schemas.microsoft.com/office/drawing/2014/main" id="{6152638E-D6B9-BB4D-9912-D6B78706A0E0}"/>
              </a:ext>
            </a:extLst>
          </p:cNvPr>
          <p:cNvPicPr>
            <a:picLocks noChangeAspect="1"/>
          </p:cNvPicPr>
          <p:nvPr/>
        </p:nvPicPr>
        <p:blipFill rotWithShape="1">
          <a:blip r:embed="rId3"/>
          <a:srcRect l="8870" r="17062"/>
          <a:stretch/>
        </p:blipFill>
        <p:spPr>
          <a:xfrm>
            <a:off x="7620351" y="10"/>
            <a:ext cx="4571649" cy="6857990"/>
          </a:xfrm>
          <a:prstGeom prst="rect">
            <a:avLst/>
          </a:prstGeom>
        </p:spPr>
      </p:pic>
    </p:spTree>
    <p:extLst>
      <p:ext uri="{BB962C8B-B14F-4D97-AF65-F5344CB8AC3E}">
        <p14:creationId xmlns:p14="http://schemas.microsoft.com/office/powerpoint/2010/main" val="346858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B81824C-4B22-344C-9888-6ED2A285C372}"/>
              </a:ext>
            </a:extLst>
          </p:cNvPr>
          <p:cNvSpPr txBox="1">
            <a:spLocks/>
          </p:cNvSpPr>
          <p:nvPr/>
        </p:nvSpPr>
        <p:spPr>
          <a:xfrm>
            <a:off x="6783572" y="270386"/>
            <a:ext cx="5232134" cy="5080001"/>
          </a:xfrm>
          <a:prstGeom prst="rect">
            <a:avLst/>
          </a:prstGeom>
        </p:spPr>
        <p:txBody>
          <a:bodyPr>
            <a:noAutofit/>
          </a:bodyPr>
          <a:lst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57200" lvl="1" indent="0">
              <a:buFont typeface="Wingdings 2" charset="2"/>
              <a:buNone/>
            </a:pPr>
            <a:endParaRPr lang="en-US" sz="2000" dirty="0">
              <a:solidFill>
                <a:srgbClr val="C00000"/>
              </a:solidFill>
            </a:endParaRPr>
          </a:p>
          <a:p>
            <a:pPr marL="0" indent="0">
              <a:buNone/>
            </a:pPr>
            <a:r>
              <a:rPr lang="en-US" b="1" dirty="0">
                <a:solidFill>
                  <a:srgbClr val="C00000"/>
                </a:solidFill>
              </a:rPr>
              <a:t>Team X+</a:t>
            </a:r>
            <a:r>
              <a:rPr lang="en-US" b="1" dirty="0">
                <a:solidFill>
                  <a:srgbClr val="C00000"/>
                </a:solidFill>
                <a:latin typeface="Arial" panose="020B0604020202020204" pitchFamily="34" charset="0"/>
                <a:cs typeface="Arial" panose="020B0604020202020204" pitchFamily="34" charset="0"/>
              </a:rPr>
              <a:t>2 </a:t>
            </a:r>
            <a:r>
              <a:rPr lang="en-US" b="1" dirty="0">
                <a:solidFill>
                  <a:srgbClr val="C00000"/>
                </a:solidFill>
              </a:rPr>
              <a:t>(</a:t>
            </a:r>
            <a:r>
              <a:rPr lang="en-US" dirty="0">
                <a:solidFill>
                  <a:srgbClr val="C00000"/>
                </a:solidFill>
              </a:rPr>
              <a:t>Make sure that the input is valid)</a:t>
            </a:r>
            <a:endParaRPr lang="en-US" b="1" dirty="0">
              <a:solidFill>
                <a:srgbClr val="C00000"/>
              </a:solidFill>
            </a:endParaRPr>
          </a:p>
          <a:p>
            <a:r>
              <a:rPr lang="en-US" sz="1600" dirty="0">
                <a:solidFill>
                  <a:srgbClr val="FFFFFF"/>
                </a:solidFill>
              </a:rPr>
              <a:t>Check for empty inputs</a:t>
            </a:r>
          </a:p>
          <a:p>
            <a:r>
              <a:rPr lang="en-US" sz="1600" dirty="0">
                <a:solidFill>
                  <a:srgbClr val="FFFFFF"/>
                </a:solidFill>
              </a:rPr>
              <a:t>Check if the new item duplicates an existing item</a:t>
            </a:r>
          </a:p>
          <a:p>
            <a:r>
              <a:rPr lang="en-US" sz="1600" dirty="0">
                <a:solidFill>
                  <a:srgbClr val="FFFFFF"/>
                </a:solidFill>
              </a:rPr>
              <a:t>You might start by using alert() to describe the error, but it would be interesting to try putting an error message on the page next to the textbox instead.</a:t>
            </a:r>
          </a:p>
          <a:p>
            <a:pPr marL="0" indent="0">
              <a:buFont typeface="Wingdings 2" charset="2"/>
              <a:buNone/>
            </a:pPr>
            <a:r>
              <a:rPr lang="en-US" b="1" dirty="0">
                <a:solidFill>
                  <a:srgbClr val="C00000"/>
                </a:solidFill>
              </a:rPr>
              <a:t>Team X+</a:t>
            </a:r>
            <a:r>
              <a:rPr lang="en-US" b="1" dirty="0">
                <a:solidFill>
                  <a:srgbClr val="C00000"/>
                </a:solidFill>
                <a:latin typeface="Arial" panose="020B0604020202020204" pitchFamily="34" charset="0"/>
                <a:cs typeface="Arial" panose="020B0604020202020204" pitchFamily="34" charset="0"/>
              </a:rPr>
              <a:t>3</a:t>
            </a:r>
          </a:p>
          <a:p>
            <a:pPr marL="285750" indent="-285750"/>
            <a:r>
              <a:rPr lang="en-US" sz="1600" dirty="0">
                <a:solidFill>
                  <a:srgbClr val="FFFFFF"/>
                </a:solidFill>
              </a:rPr>
              <a:t>Add delete() functionality</a:t>
            </a:r>
          </a:p>
          <a:p>
            <a:endParaRPr lang="en-US" sz="1600" dirty="0">
              <a:solidFill>
                <a:srgbClr val="FFFFFF"/>
              </a:solidFill>
            </a:endParaRPr>
          </a:p>
          <a:p>
            <a:pPr marL="36900" indent="0">
              <a:buFont typeface="Wingdings 2" charset="2"/>
              <a:buNone/>
            </a:pPr>
            <a:r>
              <a:rPr lang="en-US" b="1" dirty="0">
                <a:solidFill>
                  <a:srgbClr val="C00000"/>
                </a:solidFill>
              </a:rPr>
              <a:t>Team X+</a:t>
            </a:r>
            <a:r>
              <a:rPr lang="en-US" b="1" dirty="0">
                <a:solidFill>
                  <a:srgbClr val="C00000"/>
                </a:solidFill>
                <a:latin typeface="Arial" panose="020B0604020202020204" pitchFamily="34" charset="0"/>
                <a:cs typeface="Arial" panose="020B0604020202020204" pitchFamily="34" charset="0"/>
              </a:rPr>
              <a:t>4</a:t>
            </a:r>
          </a:p>
          <a:p>
            <a:r>
              <a:rPr lang="en-US" sz="1600" dirty="0">
                <a:solidFill>
                  <a:srgbClr val="FFFFFF"/>
                </a:solidFill>
              </a:rPr>
              <a:t>Sort the list alphabetically</a:t>
            </a:r>
          </a:p>
          <a:p>
            <a:endParaRPr lang="en-US" sz="1600" dirty="0">
              <a:solidFill>
                <a:srgbClr val="FFFFFF"/>
              </a:solidFill>
            </a:endParaRPr>
          </a:p>
          <a:p>
            <a:pPr marL="0" indent="0">
              <a:buFont typeface="Wingdings 2" charset="2"/>
              <a:buNone/>
            </a:pPr>
            <a:endParaRPr lang="en-US" sz="1600" dirty="0">
              <a:solidFill>
                <a:srgbClr val="FFFFFF"/>
              </a:solidFill>
            </a:endParaRPr>
          </a:p>
          <a:p>
            <a:pPr marL="457200" lvl="1" indent="0">
              <a:buFont typeface="Wingdings 2" charset="2"/>
              <a:buNone/>
            </a:pPr>
            <a:br>
              <a:rPr lang="en-US" sz="1600" dirty="0">
                <a:solidFill>
                  <a:srgbClr val="FFFFFF"/>
                </a:solidFill>
              </a:rPr>
            </a:br>
            <a:endParaRPr lang="en-US" sz="1600" dirty="0">
              <a:solidFill>
                <a:srgbClr val="FFFFFF"/>
              </a:solidFill>
            </a:endParaRPr>
          </a:p>
        </p:txBody>
      </p:sp>
      <p:sp>
        <p:nvSpPr>
          <p:cNvPr id="8" name="Content Placeholder 2">
            <a:extLst>
              <a:ext uri="{FF2B5EF4-FFF2-40B4-BE49-F238E27FC236}">
                <a16:creationId xmlns:a16="http://schemas.microsoft.com/office/drawing/2014/main" id="{1201EF0D-D257-A14F-B77B-FC3D99CE3966}"/>
              </a:ext>
            </a:extLst>
          </p:cNvPr>
          <p:cNvSpPr txBox="1">
            <a:spLocks/>
          </p:cNvSpPr>
          <p:nvPr/>
        </p:nvSpPr>
        <p:spPr>
          <a:xfrm>
            <a:off x="176294" y="270387"/>
            <a:ext cx="6411924" cy="6385056"/>
          </a:xfrm>
          <a:prstGeom prst="rect">
            <a:avLst/>
          </a:prstGeom>
        </p:spPr>
        <p:txBody>
          <a:bodyPr>
            <a:noAutofit/>
          </a:bodyPr>
          <a:lst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57200" lvl="1" indent="0">
              <a:buFont typeface="Wingdings 2" charset="2"/>
              <a:buNone/>
            </a:pPr>
            <a:endParaRPr lang="en-US" sz="1600" dirty="0">
              <a:solidFill>
                <a:srgbClr val="FFFFFF"/>
              </a:solidFill>
            </a:endParaRPr>
          </a:p>
          <a:p>
            <a:pPr marL="0" indent="0">
              <a:buFont typeface="Wingdings 2" charset="2"/>
              <a:buNone/>
            </a:pPr>
            <a:r>
              <a:rPr lang="en-US" b="1" dirty="0">
                <a:solidFill>
                  <a:srgbClr val="C00000"/>
                </a:solidFill>
              </a:rPr>
              <a:t>Team X (Change </a:t>
            </a:r>
            <a:r>
              <a:rPr lang="en-US" b="1">
                <a:solidFill>
                  <a:srgbClr val="C00000"/>
                </a:solidFill>
              </a:rPr>
              <a:t>styling):           </a:t>
            </a:r>
            <a:r>
              <a:rPr lang="en-US" sz="1600">
                <a:solidFill>
                  <a:srgbClr val="FFFFFF"/>
                </a:solidFill>
              </a:rPr>
              <a:t>(</a:t>
            </a:r>
            <a:r>
              <a:rPr lang="en-US" sz="1600" dirty="0">
                <a:solidFill>
                  <a:srgbClr val="FFFFFF"/>
                </a:solidFill>
              </a:rPr>
              <a:t>X = </a:t>
            </a:r>
            <a:r>
              <a:rPr lang="en-US" sz="1600" dirty="0">
                <a:solidFill>
                  <a:srgbClr val="FFFFFF"/>
                </a:solidFill>
                <a:latin typeface="Arial" panose="020B0604020202020204" pitchFamily="34" charset="0"/>
                <a:cs typeface="Arial" panose="020B0604020202020204" pitchFamily="34" charset="0"/>
              </a:rPr>
              <a:t>1</a:t>
            </a:r>
            <a:r>
              <a:rPr lang="en-US" sz="1600" dirty="0">
                <a:solidFill>
                  <a:srgbClr val="FFFFFF"/>
                </a:solidFill>
              </a:rPr>
              <a:t> or </a:t>
            </a:r>
            <a:r>
              <a:rPr lang="en-US" sz="1600" dirty="0">
                <a:solidFill>
                  <a:srgbClr val="FFFFFF"/>
                </a:solidFill>
                <a:latin typeface="Arial" panose="020B0604020202020204" pitchFamily="34" charset="0"/>
                <a:cs typeface="Arial" panose="020B0604020202020204" pitchFamily="34" charset="0"/>
              </a:rPr>
              <a:t>6</a:t>
            </a:r>
            <a:r>
              <a:rPr lang="en-US" sz="1600" dirty="0">
                <a:solidFill>
                  <a:srgbClr val="FFFFFF"/>
                </a:solidFill>
              </a:rPr>
              <a:t> or </a:t>
            </a:r>
            <a:r>
              <a:rPr lang="en-US" sz="1600" dirty="0">
                <a:solidFill>
                  <a:srgbClr val="FFFFFF"/>
                </a:solidFill>
                <a:latin typeface="Arial" panose="020B0604020202020204" pitchFamily="34" charset="0"/>
                <a:cs typeface="Arial" panose="020B0604020202020204" pitchFamily="34" charset="0"/>
              </a:rPr>
              <a:t>11</a:t>
            </a:r>
            <a:r>
              <a:rPr lang="en-US" sz="1600" dirty="0">
                <a:solidFill>
                  <a:srgbClr val="FFFFFF"/>
                </a:solidFill>
              </a:rPr>
              <a:t> or </a:t>
            </a:r>
            <a:r>
              <a:rPr lang="en-US" sz="1600" dirty="0">
                <a:solidFill>
                  <a:srgbClr val="FFFFFF"/>
                </a:solidFill>
                <a:latin typeface="Arial" panose="020B0604020202020204" pitchFamily="34" charset="0"/>
                <a:cs typeface="Arial" panose="020B0604020202020204" pitchFamily="34" charset="0"/>
              </a:rPr>
              <a:t>16</a:t>
            </a:r>
            <a:r>
              <a:rPr lang="en-US" sz="1600" dirty="0">
                <a:solidFill>
                  <a:srgbClr val="FFFFFF"/>
                </a:solidFill>
              </a:rPr>
              <a:t>)</a:t>
            </a:r>
          </a:p>
          <a:p>
            <a:r>
              <a:rPr lang="en-US" sz="1600" dirty="0">
                <a:solidFill>
                  <a:srgbClr val="FFFFFF"/>
                </a:solidFill>
              </a:rPr>
              <a:t>Add static styling (in other words, find an element(s) on the page and put some styling in the .CSS file to make the element look different.)</a:t>
            </a:r>
          </a:p>
          <a:p>
            <a:r>
              <a:rPr lang="en-US" sz="1600" dirty="0">
                <a:solidFill>
                  <a:srgbClr val="FFFFFF"/>
                </a:solidFill>
              </a:rPr>
              <a:t>When item is checked change the style more, in addition to the strike-through that's currently being applied (for example, can you make completed items appear to be grayed-out, italicized, and struck-through?)</a:t>
            </a:r>
          </a:p>
          <a:p>
            <a:r>
              <a:rPr lang="en-US" sz="1600" dirty="0">
                <a:solidFill>
                  <a:srgbClr val="FFFFFF"/>
                </a:solidFill>
              </a:rPr>
              <a:t>When item is checked change the style by using one of two styles in CSS (instead of listing out all the CSS attributes you want to set, inline)</a:t>
            </a:r>
          </a:p>
          <a:p>
            <a:endParaRPr lang="en-US" sz="1600" dirty="0">
              <a:solidFill>
                <a:srgbClr val="FFFFFF"/>
              </a:solidFill>
            </a:endParaRPr>
          </a:p>
          <a:p>
            <a:pPr marL="0" indent="0">
              <a:buFont typeface="Wingdings 2" charset="2"/>
              <a:buNone/>
            </a:pPr>
            <a:r>
              <a:rPr lang="en-US" b="1" dirty="0">
                <a:solidFill>
                  <a:srgbClr val="C00000"/>
                </a:solidFill>
              </a:rPr>
              <a:t>Team X+</a:t>
            </a:r>
            <a:r>
              <a:rPr lang="en-US" b="1" dirty="0">
                <a:solidFill>
                  <a:srgbClr val="C00000"/>
                </a:solidFill>
                <a:latin typeface="Arial" panose="020B0604020202020204" pitchFamily="34" charset="0"/>
                <a:cs typeface="Arial" panose="020B0604020202020204" pitchFamily="34" charset="0"/>
              </a:rPr>
              <a:t>1</a:t>
            </a:r>
            <a:r>
              <a:rPr lang="en-US" b="1" dirty="0">
                <a:solidFill>
                  <a:srgbClr val="C00000"/>
                </a:solidFill>
              </a:rPr>
              <a:t> (Change what the user sees)</a:t>
            </a:r>
          </a:p>
          <a:p>
            <a:r>
              <a:rPr lang="en-US" sz="1600" dirty="0">
                <a:solidFill>
                  <a:srgbClr val="FFFFFF"/>
                </a:solidFill>
              </a:rPr>
              <a:t>Can you number the </a:t>
            </a:r>
            <a:r>
              <a:rPr lang="en-US" sz="1600" dirty="0" err="1">
                <a:solidFill>
                  <a:srgbClr val="FFFFFF"/>
                </a:solidFill>
              </a:rPr>
              <a:t>todo</a:t>
            </a:r>
            <a:r>
              <a:rPr lang="en-US" sz="1600" dirty="0">
                <a:solidFill>
                  <a:srgbClr val="FFFFFF"/>
                </a:solidFill>
              </a:rPr>
              <a:t> items? Can you do this using the ordered list element(s) in HTML?</a:t>
            </a:r>
          </a:p>
          <a:p>
            <a:r>
              <a:rPr lang="en-US" sz="1600" dirty="0">
                <a:solidFill>
                  <a:srgbClr val="FFFFFF"/>
                </a:solidFill>
              </a:rPr>
              <a:t>Add fields to the items</a:t>
            </a:r>
          </a:p>
          <a:p>
            <a:r>
              <a:rPr lang="en-US" sz="1600" dirty="0">
                <a:solidFill>
                  <a:srgbClr val="FFFFFF"/>
                </a:solidFill>
              </a:rPr>
              <a:t>Maybe another text field - one text field could be the item's title, and the other could be used to describe the item</a:t>
            </a:r>
          </a:p>
          <a:p>
            <a:r>
              <a:rPr lang="en-US" sz="1600" dirty="0">
                <a:solidFill>
                  <a:srgbClr val="FFFFFF"/>
                </a:solidFill>
              </a:rPr>
              <a:t>Maybe having an </a:t>
            </a:r>
            <a:r>
              <a:rPr lang="en-US" sz="1600" dirty="0" err="1">
                <a:solidFill>
                  <a:srgbClr val="FFFFFF"/>
                </a:solidFill>
              </a:rPr>
              <a:t>assignedTo</a:t>
            </a:r>
            <a:r>
              <a:rPr lang="en-US" sz="1600" dirty="0">
                <a:solidFill>
                  <a:srgbClr val="FFFFFF"/>
                </a:solidFill>
              </a:rPr>
              <a:t> field? Priority? Feel free to come up with any (workplace appropriate) fields that you'd like.</a:t>
            </a:r>
          </a:p>
          <a:p>
            <a:endParaRPr lang="en-US" sz="1600" dirty="0">
              <a:solidFill>
                <a:srgbClr val="FFFFFF"/>
              </a:solidFill>
            </a:endParaRPr>
          </a:p>
          <a:p>
            <a:pPr marL="0" indent="0">
              <a:buFont typeface="Wingdings 2" charset="2"/>
              <a:buNone/>
            </a:pPr>
            <a:endParaRPr lang="en-US" sz="1600" dirty="0">
              <a:solidFill>
                <a:srgbClr val="FFFFFF"/>
              </a:solidFill>
            </a:endParaRPr>
          </a:p>
          <a:p>
            <a:pPr marL="457200" lvl="1" indent="0">
              <a:buFont typeface="Wingdings 2" charset="2"/>
              <a:buNone/>
            </a:pPr>
            <a:br>
              <a:rPr lang="en-US" sz="1600" dirty="0">
                <a:solidFill>
                  <a:srgbClr val="FFFFFF"/>
                </a:solidFill>
              </a:rPr>
            </a:br>
            <a:endParaRPr lang="en-US" sz="1600" dirty="0">
              <a:solidFill>
                <a:srgbClr val="FFFFFF"/>
              </a:solidFill>
            </a:endParaRPr>
          </a:p>
        </p:txBody>
      </p:sp>
    </p:spTree>
    <p:extLst>
      <p:ext uri="{BB962C8B-B14F-4D97-AF65-F5344CB8AC3E}">
        <p14:creationId xmlns:p14="http://schemas.microsoft.com/office/powerpoint/2010/main" val="230073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C6061E-3F30-8B4D-85A9-D9EB2157046D}"/>
              </a:ext>
            </a:extLst>
          </p:cNvPr>
          <p:cNvSpPr txBox="1"/>
          <p:nvPr/>
        </p:nvSpPr>
        <p:spPr>
          <a:xfrm>
            <a:off x="974628" y="1932827"/>
            <a:ext cx="3153952" cy="3340847"/>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sz="2400" b="1" i="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src</a:t>
            </a:r>
            <a:r>
              <a:rPr lang="en-US" sz="24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US" sz="2400" b="1" i="0" dirty="0" err="1">
                <a:ln>
                  <a:solidFill>
                    <a:schemeClr val="bg1">
                      <a:lumMod val="75000"/>
                      <a:lumOff val="25000"/>
                      <a:alpha val="10000"/>
                    </a:schemeClr>
                  </a:solidFill>
                </a:ln>
                <a:solidFill>
                  <a:srgbClr val="7030A0"/>
                </a:solidFill>
                <a:effectLst>
                  <a:outerShdw blurRad="9525" dist="25400" dir="14640000" algn="tl" rotWithShape="0">
                    <a:schemeClr val="bg1">
                      <a:alpha val="30000"/>
                    </a:schemeClr>
                  </a:outerShdw>
                </a:effectLst>
              </a:rPr>
              <a:t>App.js</a:t>
            </a:r>
            <a:r>
              <a:rPr lang="en-US" sz="24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marL="285750" indent="-285750" defTabSz="457200">
              <a:spcBef>
                <a:spcPct val="20000"/>
              </a:spcBef>
              <a:spcAft>
                <a:spcPts val="600"/>
              </a:spcAft>
              <a:buClr>
                <a:schemeClr val="tx2"/>
              </a:buClr>
              <a:buSzPct val="70000"/>
              <a:buFont typeface="Arial" panose="020B0604020202020204" pitchFamily="34" charset="0"/>
              <a:buChar char="•"/>
            </a:pPr>
            <a:r>
              <a:rPr lang="en-US"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purpose of this file is to server as a top-level 'container' for everything that we might put in the app.</a:t>
            </a:r>
            <a:br>
              <a:rPr lang="en-US"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Since our app only does 1(one) thing our App class is pretty short.</a:t>
            </a:r>
          </a:p>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5" name="TextBox 4">
            <a:extLst>
              <a:ext uri="{FF2B5EF4-FFF2-40B4-BE49-F238E27FC236}">
                <a16:creationId xmlns:a16="http://schemas.microsoft.com/office/drawing/2014/main" id="{D55E9953-F570-B74B-AE5B-039A46639E16}"/>
              </a:ext>
            </a:extLst>
          </p:cNvPr>
          <p:cNvSpPr txBox="1"/>
          <p:nvPr/>
        </p:nvSpPr>
        <p:spPr>
          <a:xfrm>
            <a:off x="325464" y="5940313"/>
            <a:ext cx="11355259" cy="923330"/>
          </a:xfrm>
          <a:prstGeom prst="rect">
            <a:avLst/>
          </a:prstGeom>
          <a:noFill/>
        </p:spPr>
        <p:txBody>
          <a:bodyPr wrap="square" rtlCol="0">
            <a:spAutoFit/>
          </a:bodyPr>
          <a:lstStyle/>
          <a:p>
            <a:r>
              <a:rPr lang="en-US" dirty="0"/>
              <a:t>Notice that the file ends in .</a:t>
            </a:r>
            <a:r>
              <a:rPr lang="en-US" dirty="0" err="1"/>
              <a:t>js</a:t>
            </a:r>
            <a:r>
              <a:rPr lang="en-US" dirty="0"/>
              <a:t> instead of .</a:t>
            </a:r>
            <a:r>
              <a:rPr lang="en-US" dirty="0" err="1"/>
              <a:t>jsx</a:t>
            </a:r>
            <a:r>
              <a:rPr lang="en-US" dirty="0"/>
              <a:t>. For our purposes this is fine - your React app will run fine no matter which of those two file extensions you use.</a:t>
            </a:r>
          </a:p>
          <a:p>
            <a:endParaRPr lang="en-US" dirty="0"/>
          </a:p>
        </p:txBody>
      </p:sp>
      <p:pic>
        <p:nvPicPr>
          <p:cNvPr id="6" name="Picture 5" descr="A screen shot of a computer program&#10;&#10;Description automatically generated">
            <a:extLst>
              <a:ext uri="{FF2B5EF4-FFF2-40B4-BE49-F238E27FC236}">
                <a16:creationId xmlns:a16="http://schemas.microsoft.com/office/drawing/2014/main" id="{E93521AD-29FD-50C4-5D8B-E68612CF339F}"/>
              </a:ext>
            </a:extLst>
          </p:cNvPr>
          <p:cNvPicPr>
            <a:picLocks noChangeAspect="1"/>
          </p:cNvPicPr>
          <p:nvPr/>
        </p:nvPicPr>
        <p:blipFill>
          <a:blip r:embed="rId3"/>
          <a:stretch>
            <a:fillRect/>
          </a:stretch>
        </p:blipFill>
        <p:spPr>
          <a:xfrm>
            <a:off x="4920024" y="1570218"/>
            <a:ext cx="6477904" cy="3505689"/>
          </a:xfrm>
          <a:prstGeom prst="rect">
            <a:avLst/>
          </a:prstGeom>
        </p:spPr>
      </p:pic>
    </p:spTree>
    <p:extLst>
      <p:ext uri="{BB962C8B-B14F-4D97-AF65-F5344CB8AC3E}">
        <p14:creationId xmlns:p14="http://schemas.microsoft.com/office/powerpoint/2010/main" val="101476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EAC3-419E-73F8-D6C6-F7BDA8C04982}"/>
              </a:ext>
            </a:extLst>
          </p:cNvPr>
          <p:cNvSpPr>
            <a:spLocks noGrp="1"/>
          </p:cNvSpPr>
          <p:nvPr>
            <p:ph type="title"/>
          </p:nvPr>
        </p:nvSpPr>
        <p:spPr/>
        <p:txBody>
          <a:bodyPr/>
          <a:lstStyle/>
          <a:p>
            <a:r>
              <a:rPr lang="en-US" dirty="0"/>
              <a:t>What does the </a:t>
            </a:r>
            <a:r>
              <a:rPr lang="en-US" dirty="0" err="1"/>
              <a:t>TodoParent</a:t>
            </a:r>
            <a:r>
              <a:rPr lang="en-US" dirty="0"/>
              <a:t> do?</a:t>
            </a:r>
          </a:p>
        </p:txBody>
      </p:sp>
      <p:sp>
        <p:nvSpPr>
          <p:cNvPr id="3" name="Text Placeholder 2">
            <a:extLst>
              <a:ext uri="{FF2B5EF4-FFF2-40B4-BE49-F238E27FC236}">
                <a16:creationId xmlns:a16="http://schemas.microsoft.com/office/drawing/2014/main" id="{C7BA973D-E54C-431A-D7DA-0836FE88F5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8000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3C1A5A4-7990-5943-B6C8-3D00EF2688F7}"/>
              </a:ext>
            </a:extLst>
          </p:cNvPr>
          <p:cNvSpPr/>
          <p:nvPr/>
        </p:nvSpPr>
        <p:spPr>
          <a:xfrm>
            <a:off x="159026" y="960154"/>
            <a:ext cx="8288933" cy="50323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E704AD3-1C65-554F-8CEC-108696001CEE}"/>
              </a:ext>
            </a:extLst>
          </p:cNvPr>
          <p:cNvSpPr/>
          <p:nvPr/>
        </p:nvSpPr>
        <p:spPr>
          <a:xfrm>
            <a:off x="3739058" y="4485548"/>
            <a:ext cx="3910734" cy="1103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600498" y="1107400"/>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grpSp>
        <p:nvGrpSpPr>
          <p:cNvPr id="12" name="Group 11">
            <a:extLst>
              <a:ext uri="{FF2B5EF4-FFF2-40B4-BE49-F238E27FC236}">
                <a16:creationId xmlns:a16="http://schemas.microsoft.com/office/drawing/2014/main" id="{6ADB44E4-3AB1-3E85-3096-F63E4ADB8ED6}"/>
              </a:ext>
            </a:extLst>
          </p:cNvPr>
          <p:cNvGrpSpPr/>
          <p:nvPr/>
        </p:nvGrpSpPr>
        <p:grpSpPr>
          <a:xfrm>
            <a:off x="3636856" y="1779742"/>
            <a:ext cx="4012935" cy="674175"/>
            <a:chOff x="2346532" y="1847494"/>
            <a:chExt cx="4012935" cy="674175"/>
          </a:xfrm>
        </p:grpSpPr>
        <p:sp>
          <p:nvSpPr>
            <p:cNvPr id="5" name="Rectangle 4">
              <a:extLst>
                <a:ext uri="{FF2B5EF4-FFF2-40B4-BE49-F238E27FC236}">
                  <a16:creationId xmlns:a16="http://schemas.microsoft.com/office/drawing/2014/main" id="{5762EDB6-E4B1-8D4D-8416-B38C082A13E8}"/>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1692E2-2300-8C4A-BDA5-C8821D4A9E88}"/>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11" name="Rectangle 10">
            <a:extLst>
              <a:ext uri="{FF2B5EF4-FFF2-40B4-BE49-F238E27FC236}">
                <a16:creationId xmlns:a16="http://schemas.microsoft.com/office/drawing/2014/main" id="{5F52A0F3-F556-EC45-B8E3-1A2A9395221D}"/>
              </a:ext>
            </a:extLst>
          </p:cNvPr>
          <p:cNvSpPr/>
          <p:nvPr/>
        </p:nvSpPr>
        <p:spPr>
          <a:xfrm>
            <a:off x="3669315" y="472155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2654176" y="49377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grpSp>
        <p:nvGrpSpPr>
          <p:cNvPr id="14" name="Group 13">
            <a:extLst>
              <a:ext uri="{FF2B5EF4-FFF2-40B4-BE49-F238E27FC236}">
                <a16:creationId xmlns:a16="http://schemas.microsoft.com/office/drawing/2014/main" id="{3F905145-B568-4F60-D296-2A3B365AB940}"/>
              </a:ext>
            </a:extLst>
          </p:cNvPr>
          <p:cNvGrpSpPr/>
          <p:nvPr/>
        </p:nvGrpSpPr>
        <p:grpSpPr>
          <a:xfrm>
            <a:off x="3636856" y="2665643"/>
            <a:ext cx="4012935" cy="674175"/>
            <a:chOff x="2346532" y="1847494"/>
            <a:chExt cx="4012935" cy="674175"/>
          </a:xfrm>
        </p:grpSpPr>
        <p:sp>
          <p:nvSpPr>
            <p:cNvPr id="17" name="Rectangle 16">
              <a:extLst>
                <a:ext uri="{FF2B5EF4-FFF2-40B4-BE49-F238E27FC236}">
                  <a16:creationId xmlns:a16="http://schemas.microsoft.com/office/drawing/2014/main" id="{81FA72C6-8BE0-5DAE-8BEE-B9C5C0A4D2D5}"/>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18505C7-1EDF-752F-5F19-FDF012772142}"/>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nvGrpSpPr>
          <p:cNvPr id="21" name="Group 20">
            <a:extLst>
              <a:ext uri="{FF2B5EF4-FFF2-40B4-BE49-F238E27FC236}">
                <a16:creationId xmlns:a16="http://schemas.microsoft.com/office/drawing/2014/main" id="{51579058-C757-878A-F26E-778BC91E994A}"/>
              </a:ext>
            </a:extLst>
          </p:cNvPr>
          <p:cNvGrpSpPr/>
          <p:nvPr/>
        </p:nvGrpSpPr>
        <p:grpSpPr>
          <a:xfrm>
            <a:off x="3615637" y="3495047"/>
            <a:ext cx="4012935" cy="674175"/>
            <a:chOff x="2346532" y="1847494"/>
            <a:chExt cx="4012935" cy="674175"/>
          </a:xfrm>
        </p:grpSpPr>
        <p:sp>
          <p:nvSpPr>
            <p:cNvPr id="23" name="Rectangle 22">
              <a:extLst>
                <a:ext uri="{FF2B5EF4-FFF2-40B4-BE49-F238E27FC236}">
                  <a16:creationId xmlns:a16="http://schemas.microsoft.com/office/drawing/2014/main" id="{E4A0D466-8D09-AD18-DF1F-53462BFD4927}"/>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938BE38-E7BF-2F5F-30EA-B200A7BB18EE}"/>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45765" y="1617078"/>
            <a:ext cx="2631829" cy="144420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640933" y="2221508"/>
            <a:ext cx="2786023" cy="178768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6717305" y="3013509"/>
            <a:ext cx="2736661" cy="2066435"/>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3C2729-33B3-DB47-2BC0-B767FF351563}"/>
              </a:ext>
            </a:extLst>
          </p:cNvPr>
          <p:cNvSpPr txBox="1"/>
          <p:nvPr/>
        </p:nvSpPr>
        <p:spPr>
          <a:xfrm>
            <a:off x="304784" y="1863716"/>
            <a:ext cx="3300945" cy="3323987"/>
          </a:xfrm>
          <a:prstGeom prst="rect">
            <a:avLst/>
          </a:prstGeom>
          <a:solidFill>
            <a:schemeClr val="accent4">
              <a:lumMod val="50000"/>
            </a:schemeClr>
          </a:solidFill>
        </p:spPr>
        <p:txBody>
          <a:bodyPr wrap="square" rtlCol="0">
            <a:spAutoFit/>
          </a:bodyPr>
          <a:lstStyle/>
          <a:p>
            <a:r>
              <a:rPr lang="en-US" sz="1400" dirty="0">
                <a:solidFill>
                  <a:srgbClr val="9CDCFE"/>
                </a:solidFill>
                <a:latin typeface="Menlo" panose="020B0609030804020204" pitchFamily="49" charset="0"/>
              </a:rPr>
              <a:t> </a:t>
            </a:r>
            <a:r>
              <a:rPr lang="en-US" sz="1400" dirty="0">
                <a:latin typeface="Menlo" panose="020B0609030804020204" pitchFamily="49" charset="0"/>
              </a:rPr>
              <a:t>const </a:t>
            </a:r>
            <a:r>
              <a:rPr lang="en-US" sz="1400" dirty="0" err="1">
                <a:latin typeface="Menlo" panose="020B0609030804020204" pitchFamily="49" charset="0"/>
              </a:rPr>
              <a:t>startingState</a:t>
            </a:r>
            <a:r>
              <a:rPr lang="en-US" sz="1400" dirty="0">
                <a:latin typeface="Menlo" panose="020B0609030804020204" pitchFamily="49" charset="0"/>
              </a:rPr>
              <a:t> = [</a:t>
            </a:r>
          </a:p>
          <a:p>
            <a:r>
              <a:rPr lang="en-US" sz="1400" dirty="0">
                <a:latin typeface="Menlo" panose="020B0609030804020204" pitchFamily="49" charset="0"/>
              </a:rPr>
              <a:t>    { id: 1, title: "Go out", completed: false },</a:t>
            </a:r>
          </a:p>
          <a:p>
            <a:r>
              <a:rPr lang="en-US" sz="1400" dirty="0">
                <a:latin typeface="Menlo" panose="020B0609030804020204" pitchFamily="49" charset="0"/>
              </a:rPr>
              <a:t>    { id: 2, title: "Go home", completed: false },</a:t>
            </a:r>
          </a:p>
          <a:p>
            <a:r>
              <a:rPr lang="en-US" sz="1400" dirty="0">
                <a:latin typeface="Menlo" panose="020B0609030804020204" pitchFamily="49" charset="0"/>
              </a:rPr>
              <a:t>    { id: 3, title: "Go to bed", completed: false },</a:t>
            </a:r>
          </a:p>
          <a:p>
            <a:r>
              <a:rPr lang="en-US" sz="1400" dirty="0">
                <a:latin typeface="Menlo" panose="020B0609030804020204" pitchFamily="49" charset="0"/>
              </a:rPr>
              <a:t>  ];</a:t>
            </a:r>
          </a:p>
          <a:p>
            <a:endParaRPr lang="en-US" sz="1400" dirty="0">
              <a:latin typeface="Menlo" panose="020B0609030804020204" pitchFamily="49" charset="0"/>
            </a:endParaRPr>
          </a:p>
          <a:p>
            <a:r>
              <a:rPr lang="en-US" sz="1400" dirty="0">
                <a:latin typeface="Menlo" panose="020B0609030804020204" pitchFamily="49" charset="0"/>
              </a:rPr>
              <a:t>  const [</a:t>
            </a:r>
            <a:r>
              <a:rPr lang="en-US" sz="1400" dirty="0" err="1">
                <a:latin typeface="Menlo" panose="020B0609030804020204" pitchFamily="49" charset="0"/>
              </a:rPr>
              <a:t>todoArray</a:t>
            </a:r>
            <a:r>
              <a:rPr lang="en-US" sz="1400" dirty="0">
                <a:latin typeface="Menlo" panose="020B0609030804020204" pitchFamily="49" charset="0"/>
              </a:rPr>
              <a:t>, </a:t>
            </a:r>
            <a:r>
              <a:rPr lang="en-US" sz="1400" dirty="0" err="1">
                <a:latin typeface="Menlo" panose="020B0609030804020204" pitchFamily="49" charset="0"/>
              </a:rPr>
              <a:t>setTodoArray</a:t>
            </a:r>
            <a:r>
              <a:rPr lang="en-US" sz="1400" dirty="0">
                <a:latin typeface="Menlo" panose="020B0609030804020204" pitchFamily="49" charset="0"/>
              </a:rPr>
              <a:t>] = </a:t>
            </a:r>
            <a:r>
              <a:rPr lang="en-US" sz="1400" dirty="0" err="1">
                <a:latin typeface="Menlo" panose="020B0609030804020204" pitchFamily="49" charset="0"/>
              </a:rPr>
              <a:t>useState</a:t>
            </a:r>
            <a:r>
              <a:rPr lang="en-US" sz="1400" dirty="0">
                <a:latin typeface="Menlo" panose="020B0609030804020204" pitchFamily="49" charset="0"/>
              </a:rPr>
              <a:t>(</a:t>
            </a:r>
            <a:r>
              <a:rPr lang="en-US" sz="1400" dirty="0" err="1">
                <a:latin typeface="Menlo" panose="020B0609030804020204" pitchFamily="49" charset="0"/>
              </a:rPr>
              <a:t>startingState</a:t>
            </a:r>
            <a:r>
              <a:rPr lang="en-US" sz="1400" dirty="0">
                <a:latin typeface="Menlo" panose="020B0609030804020204" pitchFamily="49" charset="0"/>
              </a:rPr>
              <a:t>);</a:t>
            </a:r>
          </a:p>
          <a:p>
            <a:endParaRPr lang="en-US" sz="14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markComplete</a:t>
            </a:r>
            <a:r>
              <a:rPr lang="en-US" sz="1400" dirty="0">
                <a:latin typeface="Menlo" panose="020B0609030804020204" pitchFamily="49" charset="0"/>
                <a:ea typeface="Menlo" panose="020B0609030804020204" pitchFamily="49" charset="0"/>
                <a:cs typeface="Menlo" panose="020B0609030804020204" pitchFamily="49" charset="0"/>
              </a:rPr>
              <a:t> = (id) =&gt; {…}</a:t>
            </a:r>
          </a:p>
          <a:p>
            <a:endParaRPr lang="en-US" sz="14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addTodo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newTitle</a:t>
            </a:r>
            <a:r>
              <a:rPr lang="en-US" sz="1400" dirty="0">
                <a:latin typeface="Menlo" panose="020B0609030804020204" pitchFamily="49" charset="0"/>
                <a:ea typeface="Menlo" panose="020B0609030804020204" pitchFamily="49" charset="0"/>
                <a:cs typeface="Menlo" panose="020B0609030804020204" pitchFamily="49" charset="0"/>
              </a:rPr>
              <a:t>) =&gt; {…}</a:t>
            </a:r>
            <a:endParaRPr lang="en-US" sz="1400" dirty="0">
              <a:solidFill>
                <a:srgbClr val="D4D4D4"/>
              </a:solidFill>
              <a:latin typeface="Menlo" panose="020B0609030804020204" pitchFamily="49" charset="0"/>
            </a:endParaRPr>
          </a:p>
          <a:p>
            <a:endParaRPr lang="en-US" sz="1400" dirty="0">
              <a:solidFill>
                <a:srgbClr val="D4D4D4"/>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0798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 grpId="0" animBg="1"/>
      <p:bldP spid="3"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504782" y="545688"/>
            <a:ext cx="5273895" cy="6247864"/>
          </a:xfrm>
          <a:prstGeom prst="rect">
            <a:avLst/>
          </a:prstGeom>
          <a:noFill/>
        </p:spPr>
        <p:txBody>
          <a:bodyPr wrap="square" rtlCol="0">
            <a:spAutoFit/>
          </a:bodyPr>
          <a:lstStyle/>
          <a:p>
            <a:r>
              <a:rPr lang="en-US" sz="2800" b="1" dirty="0" err="1"/>
              <a:t>src</a:t>
            </a:r>
            <a:r>
              <a:rPr lang="en-US" sz="2800" b="1" dirty="0"/>
              <a:t>/components/</a:t>
            </a:r>
            <a:r>
              <a:rPr lang="en-US" sz="2800" b="1" dirty="0" err="1">
                <a:solidFill>
                  <a:srgbClr val="7030A0"/>
                </a:solidFill>
              </a:rPr>
              <a:t>todoparent.js</a:t>
            </a:r>
            <a:r>
              <a:rPr lang="en-US" sz="2800" b="1" dirty="0">
                <a:solidFill>
                  <a:srgbClr val="7030A0"/>
                </a:solidFill>
              </a:rPr>
              <a:t>:</a:t>
            </a:r>
          </a:p>
          <a:p>
            <a:endParaRPr lang="en-US" sz="2400" b="1" dirty="0"/>
          </a:p>
          <a:p>
            <a:pPr algn="l">
              <a:buFont typeface="Arial" panose="020B0604020202020204" pitchFamily="34" charset="0"/>
              <a:buChar char="•"/>
            </a:pPr>
            <a:r>
              <a:rPr lang="en-US" b="0" i="0" dirty="0" err="1">
                <a:effectLst/>
                <a:latin typeface="-apple-system"/>
              </a:rPr>
              <a:t>TodoParent</a:t>
            </a:r>
            <a:r>
              <a:rPr lang="en-US" b="0" i="0" dirty="0">
                <a:effectLst/>
                <a:latin typeface="-apple-system"/>
              </a:rPr>
              <a:t> is a </a:t>
            </a:r>
            <a:r>
              <a:rPr lang="en-US" b="0" i="0" u="none" strike="noStrike" dirty="0">
                <a:effectLst/>
                <a:latin typeface="-apple-system"/>
                <a:hlinkClick r:id="rId3">
                  <a:extLst>
                    <a:ext uri="{A12FA001-AC4F-418D-AE19-62706E023703}">
                      <ahyp:hlinkClr xmlns:ahyp="http://schemas.microsoft.com/office/drawing/2018/hyperlinkcolor" val="tx"/>
                    </a:ext>
                  </a:extLst>
                </a:hlinkClick>
              </a:rPr>
              <a:t>container component</a:t>
            </a:r>
            <a:r>
              <a:rPr lang="en-US" b="0" i="0" dirty="0">
                <a:effectLst/>
                <a:latin typeface="-apple-system"/>
              </a:rPr>
              <a:t>, </a:t>
            </a:r>
          </a:p>
          <a:p>
            <a:pPr lvl="1">
              <a:buFont typeface="Arial" panose="020B0604020202020204" pitchFamily="34" charset="0"/>
              <a:buChar char="•"/>
            </a:pPr>
            <a:r>
              <a:rPr lang="en-US" b="0" i="0" dirty="0">
                <a:effectLst/>
                <a:latin typeface="-apple-system"/>
              </a:rPr>
              <a:t>its job is to contain all the stuff the user sees in the </a:t>
            </a:r>
            <a:r>
              <a:rPr lang="en-US" b="0" i="0" dirty="0" err="1">
                <a:effectLst/>
                <a:latin typeface="-apple-system"/>
              </a:rPr>
              <a:t>todo</a:t>
            </a:r>
            <a:r>
              <a:rPr lang="en-US" b="0" i="0" dirty="0">
                <a:effectLst/>
                <a:latin typeface="-apple-system"/>
              </a:rPr>
              <a:t> list and to store all the data that any of it's parts need.</a:t>
            </a:r>
          </a:p>
          <a:p>
            <a:pPr lvl="1">
              <a:buFont typeface="Arial" panose="020B0604020202020204" pitchFamily="34" charset="0"/>
              <a:buChar char="•"/>
            </a:pPr>
            <a:endParaRPr lang="en-US" b="0" i="0" dirty="0">
              <a:effectLst/>
              <a:latin typeface="-apple-system"/>
            </a:endParaRPr>
          </a:p>
          <a:p>
            <a:pPr marL="285750" indent="-285750">
              <a:buFont typeface="Arial" panose="020B0604020202020204" pitchFamily="34" charset="0"/>
              <a:buChar char="•"/>
            </a:pPr>
            <a:r>
              <a:rPr lang="en-US" b="0" i="0" dirty="0">
                <a:effectLst/>
                <a:latin typeface="-apple-system"/>
              </a:rPr>
              <a:t>The state object is a special instance variable that React looks for. When this changes React will re-render the page. We will need to tell React when it changes</a:t>
            </a:r>
          </a:p>
          <a:p>
            <a:pPr marL="742950" lvl="1" indent="-285750" algn="l">
              <a:buFont typeface="Arial" panose="020B0604020202020204" pitchFamily="34" charset="0"/>
              <a:buChar char="•"/>
            </a:pPr>
            <a:r>
              <a:rPr lang="en-US" b="0" i="0" dirty="0">
                <a:effectLst/>
                <a:latin typeface="-apple-system"/>
              </a:rPr>
              <a:t>Instead of using a constructor we'll initialize state directly.</a:t>
            </a:r>
          </a:p>
          <a:p>
            <a:pPr marL="742950" lvl="1" indent="-285750">
              <a:buFont typeface="Arial" panose="020B0604020202020204" pitchFamily="34" charset="0"/>
              <a:buChar char="•"/>
            </a:pPr>
            <a:r>
              <a:rPr lang="en-US" b="0" i="0" dirty="0">
                <a:effectLst/>
                <a:latin typeface="-apple-system"/>
              </a:rPr>
              <a:t>for the rest of the life of the program, we will update the state by calling the </a:t>
            </a:r>
            <a:r>
              <a:rPr lang="en-US" b="1" i="0" dirty="0" err="1">
                <a:effectLst/>
                <a:latin typeface="-apple-system"/>
              </a:rPr>
              <a:t>setTodo</a:t>
            </a:r>
            <a:r>
              <a:rPr lang="en-US" b="1" dirty="0" err="1">
                <a:latin typeface="-apple-system"/>
              </a:rPr>
              <a:t>Array</a:t>
            </a:r>
            <a:r>
              <a:rPr lang="en-US" b="0" i="0" dirty="0">
                <a:effectLst/>
                <a:latin typeface="-apple-system"/>
              </a:rPr>
              <a:t> method with a brand-new object literal.</a:t>
            </a:r>
          </a:p>
          <a:p>
            <a:pPr marL="742950" lvl="1" indent="-285750">
              <a:buFont typeface="Arial" panose="020B0604020202020204" pitchFamily="34" charset="0"/>
              <a:buChar char="•"/>
            </a:pPr>
            <a:r>
              <a:rPr lang="en-US" b="0" i="0" dirty="0">
                <a:effectLst/>
                <a:latin typeface="-apple-system"/>
              </a:rPr>
              <a:t> </a:t>
            </a:r>
            <a:r>
              <a:rPr lang="en-US" b="1" i="0" dirty="0">
                <a:effectLst/>
                <a:latin typeface="-apple-system"/>
              </a:rPr>
              <a:t>After creating the state do not change the state directly </a:t>
            </a:r>
            <a:endParaRPr lang="en-US" b="0" i="0" dirty="0">
              <a:effectLst/>
              <a:latin typeface="-apple-system"/>
            </a:endParaRPr>
          </a:p>
          <a:p>
            <a:endParaRPr lang="en-US" sz="2400" b="1" dirty="0"/>
          </a:p>
          <a:p>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D404801A-5EC9-3D03-8823-D0E2D5632652}"/>
              </a:ext>
            </a:extLst>
          </p:cNvPr>
          <p:cNvPicPr>
            <a:picLocks noChangeAspect="1"/>
          </p:cNvPicPr>
          <p:nvPr/>
        </p:nvPicPr>
        <p:blipFill>
          <a:blip r:embed="rId4"/>
          <a:stretch>
            <a:fillRect/>
          </a:stretch>
        </p:blipFill>
        <p:spPr>
          <a:xfrm>
            <a:off x="6348788" y="0"/>
            <a:ext cx="5538385" cy="6858000"/>
          </a:xfrm>
          <a:prstGeom prst="rect">
            <a:avLst/>
          </a:prstGeom>
        </p:spPr>
      </p:pic>
    </p:spTree>
    <p:extLst>
      <p:ext uri="{BB962C8B-B14F-4D97-AF65-F5344CB8AC3E}">
        <p14:creationId xmlns:p14="http://schemas.microsoft.com/office/powerpoint/2010/main" val="299379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EAC3-419E-73F8-D6C6-F7BDA8C04982}"/>
              </a:ext>
            </a:extLst>
          </p:cNvPr>
          <p:cNvSpPr>
            <a:spLocks noGrp="1"/>
          </p:cNvSpPr>
          <p:nvPr>
            <p:ph type="title"/>
          </p:nvPr>
        </p:nvSpPr>
        <p:spPr/>
        <p:txBody>
          <a:bodyPr/>
          <a:lstStyle/>
          <a:p>
            <a:r>
              <a:rPr lang="en-US" dirty="0"/>
              <a:t>What does the </a:t>
            </a:r>
            <a:r>
              <a:rPr lang="en-US" dirty="0" err="1"/>
              <a:t>TodoItem</a:t>
            </a:r>
            <a:r>
              <a:rPr lang="en-US" dirty="0"/>
              <a:t> do?</a:t>
            </a:r>
          </a:p>
        </p:txBody>
      </p:sp>
      <p:sp>
        <p:nvSpPr>
          <p:cNvPr id="3" name="Text Placeholder 2">
            <a:extLst>
              <a:ext uri="{FF2B5EF4-FFF2-40B4-BE49-F238E27FC236}">
                <a16:creationId xmlns:a16="http://schemas.microsoft.com/office/drawing/2014/main" id="{C7BA973D-E54C-431A-D7DA-0836FE88F5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9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3C1A5A4-7990-5943-B6C8-3D00EF2688F7}"/>
              </a:ext>
            </a:extLst>
          </p:cNvPr>
          <p:cNvSpPr/>
          <p:nvPr/>
        </p:nvSpPr>
        <p:spPr>
          <a:xfrm>
            <a:off x="152566" y="994972"/>
            <a:ext cx="8288933" cy="50323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E704AD3-1C65-554F-8CEC-108696001CEE}"/>
              </a:ext>
            </a:extLst>
          </p:cNvPr>
          <p:cNvSpPr/>
          <p:nvPr/>
        </p:nvSpPr>
        <p:spPr>
          <a:xfrm>
            <a:off x="3739058" y="5153554"/>
            <a:ext cx="3910734" cy="43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600498" y="1107400"/>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sp>
        <p:nvSpPr>
          <p:cNvPr id="11" name="Rectangle 10">
            <a:extLst>
              <a:ext uri="{FF2B5EF4-FFF2-40B4-BE49-F238E27FC236}">
                <a16:creationId xmlns:a16="http://schemas.microsoft.com/office/drawing/2014/main" id="{5F52A0F3-F556-EC45-B8E3-1A2A9395221D}"/>
              </a:ext>
            </a:extLst>
          </p:cNvPr>
          <p:cNvSpPr/>
          <p:nvPr/>
        </p:nvSpPr>
        <p:spPr>
          <a:xfrm>
            <a:off x="3669315" y="5079685"/>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2654176" y="49377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3C2729-33B3-DB47-2BC0-B767FF351563}"/>
              </a:ext>
            </a:extLst>
          </p:cNvPr>
          <p:cNvSpPr txBox="1"/>
          <p:nvPr/>
        </p:nvSpPr>
        <p:spPr>
          <a:xfrm>
            <a:off x="304784" y="1863716"/>
            <a:ext cx="2990553" cy="2677656"/>
          </a:xfrm>
          <a:prstGeom prst="rect">
            <a:avLst/>
          </a:prstGeom>
          <a:solidFill>
            <a:schemeClr val="accent4">
              <a:lumMod val="50000"/>
            </a:schemeClr>
          </a:solidFill>
        </p:spPr>
        <p:txBody>
          <a:bodyPr wrap="square" rtlCol="0">
            <a:spAutoFit/>
          </a:bodyPr>
          <a:lstStyle/>
          <a:p>
            <a:r>
              <a:rPr lang="en-US" sz="1200" dirty="0">
                <a:latin typeface="Menlo" panose="020B0609030804020204" pitchFamily="49" charset="0"/>
              </a:rPr>
              <a:t> const </a:t>
            </a:r>
            <a:r>
              <a:rPr lang="en-US" sz="1200" dirty="0" err="1">
                <a:latin typeface="Menlo" panose="020B0609030804020204" pitchFamily="49" charset="0"/>
              </a:rPr>
              <a:t>startingState</a:t>
            </a:r>
            <a:r>
              <a:rPr lang="en-US" sz="1200" dirty="0">
                <a:latin typeface="Menlo" panose="020B0609030804020204" pitchFamily="49" charset="0"/>
              </a:rPr>
              <a:t> = [</a:t>
            </a:r>
          </a:p>
          <a:p>
            <a:r>
              <a:rPr lang="en-US" sz="1200" dirty="0">
                <a:latin typeface="Menlo" panose="020B0609030804020204" pitchFamily="49" charset="0"/>
              </a:rPr>
              <a:t>    { id: 1, title: "Go out", completed: false },</a:t>
            </a:r>
          </a:p>
          <a:p>
            <a:r>
              <a:rPr lang="en-US" sz="1200" dirty="0">
                <a:latin typeface="Menlo" panose="020B0609030804020204" pitchFamily="49" charset="0"/>
              </a:rPr>
              <a:t>    { id: 2, title: "Go home", completed: false },</a:t>
            </a:r>
          </a:p>
          <a:p>
            <a:r>
              <a:rPr lang="en-US" sz="1200" dirty="0">
                <a:latin typeface="Menlo" panose="020B0609030804020204" pitchFamily="49" charset="0"/>
              </a:rPr>
              <a:t>    { id: 3, title: "Go to bed", completed: false },</a:t>
            </a:r>
          </a:p>
          <a:p>
            <a:r>
              <a:rPr lang="en-US" sz="1200" dirty="0">
                <a:latin typeface="Menlo" panose="020B0609030804020204" pitchFamily="49" charset="0"/>
              </a:rPr>
              <a:t>  ];</a:t>
            </a:r>
          </a:p>
          <a:p>
            <a:endParaRPr lang="en-US" sz="1200" dirty="0">
              <a:latin typeface="Menlo" panose="020B0609030804020204" pitchFamily="49" charset="0"/>
            </a:endParaRPr>
          </a:p>
          <a:p>
            <a:r>
              <a:rPr lang="en-US" sz="1200" dirty="0">
                <a:latin typeface="Menlo" panose="020B0609030804020204" pitchFamily="49" charset="0"/>
              </a:rPr>
              <a:t>  const [</a:t>
            </a:r>
            <a:r>
              <a:rPr lang="en-US" sz="1200" dirty="0" err="1">
                <a:latin typeface="Menlo" panose="020B0609030804020204" pitchFamily="49" charset="0"/>
              </a:rPr>
              <a:t>todoArray</a:t>
            </a:r>
            <a:r>
              <a:rPr lang="en-US" sz="1200" dirty="0">
                <a:latin typeface="Menlo" panose="020B0609030804020204" pitchFamily="49" charset="0"/>
              </a:rPr>
              <a:t>, </a:t>
            </a:r>
            <a:r>
              <a:rPr lang="en-US" sz="1200" dirty="0" err="1">
                <a:latin typeface="Menlo" panose="020B0609030804020204" pitchFamily="49" charset="0"/>
              </a:rPr>
              <a:t>setTodoArray</a:t>
            </a:r>
            <a:r>
              <a:rPr lang="en-US" sz="1200" dirty="0">
                <a:latin typeface="Menlo" panose="020B0609030804020204" pitchFamily="49" charset="0"/>
              </a:rPr>
              <a:t>] = </a:t>
            </a:r>
            <a:r>
              <a:rPr lang="en-US" sz="1200" dirty="0" err="1">
                <a:latin typeface="Menlo" panose="020B0609030804020204" pitchFamily="49" charset="0"/>
              </a:rPr>
              <a:t>useState</a:t>
            </a:r>
            <a:r>
              <a:rPr lang="en-US" sz="1200" dirty="0">
                <a:latin typeface="Menlo" panose="020B0609030804020204" pitchFamily="49" charset="0"/>
              </a:rPr>
              <a:t>(</a:t>
            </a:r>
            <a:r>
              <a:rPr lang="en-US" sz="1200" dirty="0" err="1">
                <a:latin typeface="Menlo" panose="020B0609030804020204" pitchFamily="49" charset="0"/>
              </a:rPr>
              <a:t>startingState</a:t>
            </a:r>
            <a:r>
              <a:rPr lang="en-US" sz="1200" dirty="0">
                <a:latin typeface="Menlo" panose="020B0609030804020204" pitchFamily="49" charset="0"/>
              </a:rPr>
              <a:t>);</a:t>
            </a:r>
          </a:p>
          <a:p>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err="1">
                <a:latin typeface="Menlo" panose="020B0609030804020204" pitchFamily="49" charset="0"/>
                <a:ea typeface="Menlo" panose="020B0609030804020204" pitchFamily="49" charset="0"/>
                <a:cs typeface="Menlo" panose="020B0609030804020204" pitchFamily="49" charset="0"/>
              </a:rPr>
              <a:t>markComplete</a:t>
            </a:r>
            <a:r>
              <a:rPr lang="en-US" sz="1200" dirty="0">
                <a:latin typeface="Menlo" panose="020B0609030804020204" pitchFamily="49" charset="0"/>
                <a:ea typeface="Menlo" panose="020B0609030804020204" pitchFamily="49" charset="0"/>
                <a:cs typeface="Menlo" panose="020B0609030804020204" pitchFamily="49" charset="0"/>
              </a:rPr>
              <a:t> = (id) =&gt; {…}</a:t>
            </a:r>
          </a:p>
          <a:p>
            <a:endParaRPr lang="en-US" sz="12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200" dirty="0" err="1">
                <a:latin typeface="Menlo" panose="020B0609030804020204" pitchFamily="49" charset="0"/>
                <a:ea typeface="Menlo" panose="020B0609030804020204" pitchFamily="49" charset="0"/>
                <a:cs typeface="Menlo" panose="020B0609030804020204" pitchFamily="49" charset="0"/>
              </a:rPr>
              <a:t>addTodo</a:t>
            </a:r>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err="1">
                <a:latin typeface="Menlo" panose="020B0609030804020204" pitchFamily="49" charset="0"/>
                <a:ea typeface="Menlo" panose="020B0609030804020204" pitchFamily="49" charset="0"/>
                <a:cs typeface="Menlo" panose="020B0609030804020204" pitchFamily="49" charset="0"/>
              </a:rPr>
              <a:t>newTitle</a:t>
            </a:r>
            <a:r>
              <a:rPr lang="en-US" sz="1200" dirty="0">
                <a:latin typeface="Menlo" panose="020B0609030804020204" pitchFamily="49" charset="0"/>
                <a:ea typeface="Menlo" panose="020B0609030804020204" pitchFamily="49" charset="0"/>
                <a:cs typeface="Menlo" panose="020B0609030804020204" pitchFamily="49" charset="0"/>
              </a:rPr>
              <a:t>) =&gt; {…}</a:t>
            </a:r>
            <a:endParaRPr lang="en-US" sz="1200" dirty="0">
              <a:solidFill>
                <a:srgbClr val="D4D4D4"/>
              </a:solidFill>
              <a:latin typeface="Menlo" panose="020B0609030804020204" pitchFamily="49" charset="0"/>
              <a:ea typeface="Menlo" panose="020B0609030804020204" pitchFamily="49" charset="0"/>
              <a:cs typeface="Menlo" panose="020B0609030804020204" pitchFamily="49" charset="0"/>
            </a:endParaRPr>
          </a:p>
          <a:p>
            <a:endParaRPr lang="en-US" sz="1200" b="0" dirty="0">
              <a:solidFill>
                <a:srgbClr val="D4D4D4"/>
              </a:solidFill>
              <a:effectLst/>
              <a:latin typeface="Menlo" panose="020B0609030804020204" pitchFamily="49" charset="0"/>
            </a:endParaRPr>
          </a:p>
        </p:txBody>
      </p:sp>
      <p:grpSp>
        <p:nvGrpSpPr>
          <p:cNvPr id="12" name="Group 11">
            <a:extLst>
              <a:ext uri="{FF2B5EF4-FFF2-40B4-BE49-F238E27FC236}">
                <a16:creationId xmlns:a16="http://schemas.microsoft.com/office/drawing/2014/main" id="{6ADB44E4-3AB1-3E85-3096-F63E4ADB8ED6}"/>
              </a:ext>
            </a:extLst>
          </p:cNvPr>
          <p:cNvGrpSpPr/>
          <p:nvPr/>
        </p:nvGrpSpPr>
        <p:grpSpPr>
          <a:xfrm>
            <a:off x="3720005" y="1746061"/>
            <a:ext cx="3848741" cy="939722"/>
            <a:chOff x="2491298" y="1821914"/>
            <a:chExt cx="3848741" cy="674175"/>
          </a:xfrm>
        </p:grpSpPr>
        <p:sp>
          <p:nvSpPr>
            <p:cNvPr id="5" name="Rectangle 4">
              <a:extLst>
                <a:ext uri="{FF2B5EF4-FFF2-40B4-BE49-F238E27FC236}">
                  <a16:creationId xmlns:a16="http://schemas.microsoft.com/office/drawing/2014/main" id="{5762EDB6-E4B1-8D4D-8416-B38C082A13E8}"/>
                </a:ext>
              </a:extLst>
            </p:cNvPr>
            <p:cNvSpPr/>
            <p:nvPr/>
          </p:nvSpPr>
          <p:spPr>
            <a:xfrm>
              <a:off x="2491298" y="182191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1692E2-2300-8C4A-BDA5-C8821D4A9E88}"/>
                </a:ext>
              </a:extLst>
            </p:cNvPr>
            <p:cNvSpPr/>
            <p:nvPr/>
          </p:nvSpPr>
          <p:spPr>
            <a:xfrm>
              <a:off x="2556692" y="1834885"/>
              <a:ext cx="1586698" cy="289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31" name="TextBox 30">
            <a:extLst>
              <a:ext uri="{FF2B5EF4-FFF2-40B4-BE49-F238E27FC236}">
                <a16:creationId xmlns:a16="http://schemas.microsoft.com/office/drawing/2014/main" id="{62ECF73C-DA70-9926-CC37-B4ED604FBD80}"/>
              </a:ext>
            </a:extLst>
          </p:cNvPr>
          <p:cNvSpPr txBox="1"/>
          <p:nvPr/>
        </p:nvSpPr>
        <p:spPr>
          <a:xfrm>
            <a:off x="4075435" y="2314776"/>
            <a:ext cx="3192046" cy="246221"/>
          </a:xfrm>
          <a:prstGeom prst="rect">
            <a:avLst/>
          </a:prstGeom>
          <a:solidFill>
            <a:schemeClr val="accent6">
              <a:lumMod val="50000"/>
            </a:schemeClr>
          </a:solidFill>
        </p:spPr>
        <p:txBody>
          <a:bodyPr wrap="square" rtlCol="0">
            <a:spAutoFit/>
          </a:bodyPr>
          <a:lstStyle/>
          <a:p>
            <a:pPr lvl="0">
              <a:defRPr/>
            </a:pPr>
            <a:r>
              <a:rPr lang="en-US" sz="1000" dirty="0">
                <a:solidFill>
                  <a:srgbClr val="D4D4D4"/>
                </a:solidFill>
                <a:latin typeface="Menlo" panose="020B0609030804020204" pitchFamily="49" charset="0"/>
              </a:rPr>
              <a:t> </a:t>
            </a:r>
            <a:r>
              <a:rPr lang="en-US" sz="1000" dirty="0">
                <a:solidFill>
                  <a:srgbClr val="569CD6"/>
                </a:solidFill>
                <a:latin typeface="Menlo" panose="020B0609030804020204" pitchFamily="49" charset="0"/>
              </a:rPr>
              <a:t>const</a:t>
            </a:r>
            <a:r>
              <a:rPr lang="en-US" sz="1000" dirty="0">
                <a:solidFill>
                  <a:srgbClr val="D4D4D4"/>
                </a:solidFill>
                <a:latin typeface="Menlo" panose="020B0609030804020204" pitchFamily="49" charset="0"/>
              </a:rPr>
              <a:t> { </a:t>
            </a:r>
            <a:r>
              <a:rPr lang="en-US" sz="1000" dirty="0">
                <a:solidFill>
                  <a:srgbClr val="569CD6"/>
                </a:solidFill>
                <a:latin typeface="Menlo" panose="020B0609030804020204" pitchFamily="49" charset="0"/>
              </a:rPr>
              <a:t>id</a:t>
            </a:r>
            <a:r>
              <a:rPr lang="en-US" sz="1000" dirty="0">
                <a:solidFill>
                  <a:srgbClr val="D4D4D4"/>
                </a:solidFill>
                <a:latin typeface="Menlo" panose="020B0609030804020204" pitchFamily="49" charset="0"/>
              </a:rPr>
              <a:t>, </a:t>
            </a:r>
            <a:r>
              <a:rPr lang="en-US" sz="1000" dirty="0">
                <a:solidFill>
                  <a:srgbClr val="569CD6"/>
                </a:solidFill>
                <a:latin typeface="Menlo" panose="020B0609030804020204" pitchFamily="49" charset="0"/>
              </a:rPr>
              <a:t>title</a:t>
            </a:r>
            <a:r>
              <a:rPr lang="en-US" sz="1000" dirty="0">
                <a:solidFill>
                  <a:srgbClr val="D4D4D4"/>
                </a:solidFill>
                <a:latin typeface="Menlo" panose="020B0609030804020204" pitchFamily="49" charset="0"/>
              </a:rPr>
              <a:t> } = </a:t>
            </a:r>
            <a:r>
              <a:rPr lang="en-US" sz="1000" dirty="0" err="1">
                <a:solidFill>
                  <a:srgbClr val="569CD6"/>
                </a:solidFill>
                <a:latin typeface="Menlo" panose="020B0609030804020204" pitchFamily="49" charset="0"/>
              </a:rPr>
              <a:t>props</a:t>
            </a:r>
            <a:r>
              <a:rPr lang="en-US" sz="1000" dirty="0" err="1">
                <a:solidFill>
                  <a:srgbClr val="D4D4D4"/>
                </a:solidFill>
                <a:latin typeface="Menlo" panose="020B0609030804020204" pitchFamily="49" charset="0"/>
              </a:rPr>
              <a:t>.</a:t>
            </a:r>
            <a:r>
              <a:rPr lang="en-US" sz="1000" dirty="0" err="1">
                <a:solidFill>
                  <a:srgbClr val="569CD6"/>
                </a:solidFill>
                <a:latin typeface="Menlo" panose="020B0609030804020204" pitchFamily="49" charset="0"/>
              </a:rPr>
              <a:t>todo</a:t>
            </a:r>
            <a:r>
              <a:rPr lang="en-US" sz="1000" dirty="0">
                <a:solidFill>
                  <a:srgbClr val="D4D4D4"/>
                </a:solidFill>
                <a:latin typeface="Menlo" panose="020B0609030804020204" pitchFamily="49" charset="0"/>
              </a:rPr>
              <a:t>;</a:t>
            </a:r>
            <a:endParaRPr lang="en-US" sz="1000" b="0" dirty="0">
              <a:solidFill>
                <a:srgbClr val="D4D4D4"/>
              </a:solidFill>
              <a:effectLst/>
              <a:latin typeface="Menlo" panose="020B0609030804020204" pitchFamily="49" charset="0"/>
            </a:endParaRPr>
          </a:p>
        </p:txBody>
      </p:sp>
      <p:cxnSp>
        <p:nvCxnSpPr>
          <p:cNvPr id="10" name="Straight Arrow Connector 9">
            <a:extLst>
              <a:ext uri="{FF2B5EF4-FFF2-40B4-BE49-F238E27FC236}">
                <a16:creationId xmlns:a16="http://schemas.microsoft.com/office/drawing/2014/main" id="{2B013247-0D01-BAE0-0C16-999221B5751E}"/>
              </a:ext>
            </a:extLst>
          </p:cNvPr>
          <p:cNvCxnSpPr>
            <a:cxnSpLocks/>
          </p:cNvCxnSpPr>
          <p:nvPr/>
        </p:nvCxnSpPr>
        <p:spPr>
          <a:xfrm>
            <a:off x="3012299" y="2211608"/>
            <a:ext cx="1063729" cy="299899"/>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6C6AAD59-A126-17CB-88C1-5638B56673F5}"/>
              </a:ext>
            </a:extLst>
          </p:cNvPr>
          <p:cNvGrpSpPr/>
          <p:nvPr/>
        </p:nvGrpSpPr>
        <p:grpSpPr>
          <a:xfrm>
            <a:off x="3720004" y="2826924"/>
            <a:ext cx="3848741" cy="939722"/>
            <a:chOff x="2491298" y="1821914"/>
            <a:chExt cx="3848741" cy="674175"/>
          </a:xfrm>
        </p:grpSpPr>
        <p:sp>
          <p:nvSpPr>
            <p:cNvPr id="49" name="Rectangle 48">
              <a:extLst>
                <a:ext uri="{FF2B5EF4-FFF2-40B4-BE49-F238E27FC236}">
                  <a16:creationId xmlns:a16="http://schemas.microsoft.com/office/drawing/2014/main" id="{939AE7A9-9471-DBA4-F231-90ADD9CDAEAC}"/>
                </a:ext>
              </a:extLst>
            </p:cNvPr>
            <p:cNvSpPr/>
            <p:nvPr/>
          </p:nvSpPr>
          <p:spPr>
            <a:xfrm>
              <a:off x="2491298" y="182191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ABFEB4F5-1C3D-7E30-F127-608C5C9B1F99}"/>
                </a:ext>
              </a:extLst>
            </p:cNvPr>
            <p:cNvSpPr/>
            <p:nvPr/>
          </p:nvSpPr>
          <p:spPr>
            <a:xfrm>
              <a:off x="2556692" y="1834885"/>
              <a:ext cx="1586698" cy="289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nvGrpSpPr>
          <p:cNvPr id="52" name="Group 51">
            <a:extLst>
              <a:ext uri="{FF2B5EF4-FFF2-40B4-BE49-F238E27FC236}">
                <a16:creationId xmlns:a16="http://schemas.microsoft.com/office/drawing/2014/main" id="{74D37196-39EF-FD48-A918-33E3D535AD4B}"/>
              </a:ext>
            </a:extLst>
          </p:cNvPr>
          <p:cNvGrpSpPr/>
          <p:nvPr/>
        </p:nvGrpSpPr>
        <p:grpSpPr>
          <a:xfrm>
            <a:off x="3720003" y="3885426"/>
            <a:ext cx="3848741" cy="939722"/>
            <a:chOff x="2491298" y="1821914"/>
            <a:chExt cx="3848741" cy="674175"/>
          </a:xfrm>
        </p:grpSpPr>
        <p:sp>
          <p:nvSpPr>
            <p:cNvPr id="54" name="Rectangle 53">
              <a:extLst>
                <a:ext uri="{FF2B5EF4-FFF2-40B4-BE49-F238E27FC236}">
                  <a16:creationId xmlns:a16="http://schemas.microsoft.com/office/drawing/2014/main" id="{AAA4C4CA-ACF7-0AFE-ED98-836BA1D23B11}"/>
                </a:ext>
              </a:extLst>
            </p:cNvPr>
            <p:cNvSpPr/>
            <p:nvPr/>
          </p:nvSpPr>
          <p:spPr>
            <a:xfrm>
              <a:off x="2491298" y="182191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B24F54DB-E3A7-D472-E3A8-099DCC3D91FE}"/>
                </a:ext>
              </a:extLst>
            </p:cNvPr>
            <p:cNvSpPr/>
            <p:nvPr/>
          </p:nvSpPr>
          <p:spPr>
            <a:xfrm>
              <a:off x="2556692" y="1834885"/>
              <a:ext cx="1586698" cy="289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cxnSp>
        <p:nvCxnSpPr>
          <p:cNvPr id="60" name="Straight Arrow Connector 59">
            <a:extLst>
              <a:ext uri="{FF2B5EF4-FFF2-40B4-BE49-F238E27FC236}">
                <a16:creationId xmlns:a16="http://schemas.microsoft.com/office/drawing/2014/main" id="{BDE85F16-1C0D-80C5-567E-169B81B9FFA7}"/>
              </a:ext>
            </a:extLst>
          </p:cNvPr>
          <p:cNvCxnSpPr>
            <a:cxnSpLocks/>
          </p:cNvCxnSpPr>
          <p:nvPr/>
        </p:nvCxnSpPr>
        <p:spPr>
          <a:xfrm>
            <a:off x="3091752" y="2475659"/>
            <a:ext cx="1033250" cy="926838"/>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D9FB30A-188B-9AF4-C32D-62A0BF1592D1}"/>
              </a:ext>
            </a:extLst>
          </p:cNvPr>
          <p:cNvCxnSpPr>
            <a:cxnSpLocks/>
          </p:cNvCxnSpPr>
          <p:nvPr/>
        </p:nvCxnSpPr>
        <p:spPr>
          <a:xfrm>
            <a:off x="2523579" y="2639189"/>
            <a:ext cx="1275559" cy="1916392"/>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748B2BE-B0BD-89CC-6084-20EEA43BA613}"/>
              </a:ext>
            </a:extLst>
          </p:cNvPr>
          <p:cNvSpPr txBox="1"/>
          <p:nvPr/>
        </p:nvSpPr>
        <p:spPr>
          <a:xfrm rot="21265663">
            <a:off x="3103212" y="1960650"/>
            <a:ext cx="965256" cy="369332"/>
          </a:xfrm>
          <a:prstGeom prst="rect">
            <a:avLst/>
          </a:prstGeom>
          <a:noFill/>
        </p:spPr>
        <p:txBody>
          <a:bodyPr wrap="square" rtlCol="0">
            <a:spAutoFit/>
          </a:bodyPr>
          <a:lstStyle/>
          <a:p>
            <a:r>
              <a:rPr lang="en-US" dirty="0">
                <a:solidFill>
                  <a:srgbClr val="92D050"/>
                </a:solidFill>
              </a:rPr>
              <a:t>props</a:t>
            </a:r>
          </a:p>
        </p:txBody>
      </p:sp>
      <p:sp>
        <p:nvSpPr>
          <p:cNvPr id="69" name="TextBox 68">
            <a:extLst>
              <a:ext uri="{FF2B5EF4-FFF2-40B4-BE49-F238E27FC236}">
                <a16:creationId xmlns:a16="http://schemas.microsoft.com/office/drawing/2014/main" id="{B6DF8C6D-66E9-9CB4-0A57-862A4CEF21C3}"/>
              </a:ext>
            </a:extLst>
          </p:cNvPr>
          <p:cNvSpPr txBox="1"/>
          <p:nvPr/>
        </p:nvSpPr>
        <p:spPr>
          <a:xfrm rot="1734435">
            <a:off x="3049561" y="2896074"/>
            <a:ext cx="965256" cy="369332"/>
          </a:xfrm>
          <a:prstGeom prst="rect">
            <a:avLst/>
          </a:prstGeom>
          <a:noFill/>
        </p:spPr>
        <p:txBody>
          <a:bodyPr wrap="square" rtlCol="0">
            <a:spAutoFit/>
          </a:bodyPr>
          <a:lstStyle/>
          <a:p>
            <a:r>
              <a:rPr lang="en-US" dirty="0">
                <a:solidFill>
                  <a:srgbClr val="92D050"/>
                </a:solidFill>
              </a:rPr>
              <a:t>props</a:t>
            </a:r>
          </a:p>
        </p:txBody>
      </p:sp>
      <p:sp>
        <p:nvSpPr>
          <p:cNvPr id="73" name="TextBox 72">
            <a:extLst>
              <a:ext uri="{FF2B5EF4-FFF2-40B4-BE49-F238E27FC236}">
                <a16:creationId xmlns:a16="http://schemas.microsoft.com/office/drawing/2014/main" id="{0D304E67-1781-1DB3-564B-FFD2700E49C2}"/>
              </a:ext>
            </a:extLst>
          </p:cNvPr>
          <p:cNvSpPr txBox="1"/>
          <p:nvPr/>
        </p:nvSpPr>
        <p:spPr>
          <a:xfrm rot="2437445">
            <a:off x="2812709" y="3849870"/>
            <a:ext cx="965256" cy="369332"/>
          </a:xfrm>
          <a:prstGeom prst="rect">
            <a:avLst/>
          </a:prstGeom>
          <a:noFill/>
        </p:spPr>
        <p:txBody>
          <a:bodyPr wrap="square" rtlCol="0">
            <a:spAutoFit/>
          </a:bodyPr>
          <a:lstStyle/>
          <a:p>
            <a:r>
              <a:rPr lang="en-US" dirty="0">
                <a:solidFill>
                  <a:srgbClr val="92D050"/>
                </a:solidFill>
              </a:rPr>
              <a:t>props</a:t>
            </a:r>
          </a:p>
        </p:txBody>
      </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45765" y="1617078"/>
            <a:ext cx="2631829" cy="144420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640933" y="2221508"/>
            <a:ext cx="2786023" cy="178768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6717305" y="3013509"/>
            <a:ext cx="2736661" cy="2066435"/>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F7667F-AC34-A2D6-8BAA-A6BCA5321479}"/>
              </a:ext>
            </a:extLst>
          </p:cNvPr>
          <p:cNvSpPr txBox="1"/>
          <p:nvPr/>
        </p:nvSpPr>
        <p:spPr>
          <a:xfrm>
            <a:off x="4043950" y="3420577"/>
            <a:ext cx="3192046" cy="246221"/>
          </a:xfrm>
          <a:prstGeom prst="rect">
            <a:avLst/>
          </a:prstGeom>
          <a:solidFill>
            <a:schemeClr val="accent6">
              <a:lumMod val="50000"/>
            </a:schemeClr>
          </a:solidFill>
        </p:spPr>
        <p:txBody>
          <a:bodyPr wrap="square" rtlCol="0">
            <a:spAutoFit/>
          </a:bodyPr>
          <a:lstStyle/>
          <a:p>
            <a:pPr lvl="0">
              <a:defRPr/>
            </a:pPr>
            <a:r>
              <a:rPr lang="en-US" sz="1000" dirty="0">
                <a:solidFill>
                  <a:srgbClr val="D4D4D4"/>
                </a:solidFill>
                <a:latin typeface="Menlo" panose="020B0609030804020204" pitchFamily="49" charset="0"/>
              </a:rPr>
              <a:t> </a:t>
            </a:r>
            <a:r>
              <a:rPr lang="en-US" sz="1000" dirty="0">
                <a:solidFill>
                  <a:srgbClr val="569CD6"/>
                </a:solidFill>
                <a:latin typeface="Menlo" panose="020B0609030804020204" pitchFamily="49" charset="0"/>
              </a:rPr>
              <a:t>const</a:t>
            </a:r>
            <a:r>
              <a:rPr lang="en-US" sz="1000" dirty="0">
                <a:solidFill>
                  <a:srgbClr val="D4D4D4"/>
                </a:solidFill>
                <a:latin typeface="Menlo" panose="020B0609030804020204" pitchFamily="49" charset="0"/>
              </a:rPr>
              <a:t> { </a:t>
            </a:r>
            <a:r>
              <a:rPr lang="en-US" sz="1000" dirty="0">
                <a:solidFill>
                  <a:srgbClr val="569CD6"/>
                </a:solidFill>
                <a:latin typeface="Menlo" panose="020B0609030804020204" pitchFamily="49" charset="0"/>
              </a:rPr>
              <a:t>id</a:t>
            </a:r>
            <a:r>
              <a:rPr lang="en-US" sz="1000" dirty="0">
                <a:solidFill>
                  <a:srgbClr val="D4D4D4"/>
                </a:solidFill>
                <a:latin typeface="Menlo" panose="020B0609030804020204" pitchFamily="49" charset="0"/>
              </a:rPr>
              <a:t>, </a:t>
            </a:r>
            <a:r>
              <a:rPr lang="en-US" sz="1000" dirty="0">
                <a:solidFill>
                  <a:srgbClr val="569CD6"/>
                </a:solidFill>
                <a:latin typeface="Menlo" panose="020B0609030804020204" pitchFamily="49" charset="0"/>
              </a:rPr>
              <a:t>title</a:t>
            </a:r>
            <a:r>
              <a:rPr lang="en-US" sz="1000" dirty="0">
                <a:solidFill>
                  <a:srgbClr val="D4D4D4"/>
                </a:solidFill>
                <a:latin typeface="Menlo" panose="020B0609030804020204" pitchFamily="49" charset="0"/>
              </a:rPr>
              <a:t> } = </a:t>
            </a:r>
            <a:r>
              <a:rPr lang="en-US" sz="1000" dirty="0" err="1">
                <a:solidFill>
                  <a:srgbClr val="569CD6"/>
                </a:solidFill>
                <a:latin typeface="Menlo" panose="020B0609030804020204" pitchFamily="49" charset="0"/>
              </a:rPr>
              <a:t>props</a:t>
            </a:r>
            <a:r>
              <a:rPr lang="en-US" sz="1000" dirty="0" err="1">
                <a:solidFill>
                  <a:srgbClr val="D4D4D4"/>
                </a:solidFill>
                <a:latin typeface="Menlo" panose="020B0609030804020204" pitchFamily="49" charset="0"/>
              </a:rPr>
              <a:t>.</a:t>
            </a:r>
            <a:r>
              <a:rPr lang="en-US" sz="1000" dirty="0" err="1">
                <a:solidFill>
                  <a:srgbClr val="569CD6"/>
                </a:solidFill>
                <a:latin typeface="Menlo" panose="020B0609030804020204" pitchFamily="49" charset="0"/>
              </a:rPr>
              <a:t>todo</a:t>
            </a:r>
            <a:r>
              <a:rPr lang="en-US" sz="1000" dirty="0">
                <a:solidFill>
                  <a:srgbClr val="D4D4D4"/>
                </a:solidFill>
                <a:latin typeface="Menlo" panose="020B0609030804020204" pitchFamily="49" charset="0"/>
              </a:rPr>
              <a:t>;</a:t>
            </a:r>
            <a:endParaRPr lang="en-US" sz="1000" b="0" dirty="0">
              <a:solidFill>
                <a:srgbClr val="D4D4D4"/>
              </a:solidFill>
              <a:effectLst/>
              <a:latin typeface="Menlo" panose="020B0609030804020204" pitchFamily="49" charset="0"/>
            </a:endParaRPr>
          </a:p>
        </p:txBody>
      </p:sp>
      <p:sp>
        <p:nvSpPr>
          <p:cNvPr id="25" name="TextBox 24">
            <a:extLst>
              <a:ext uri="{FF2B5EF4-FFF2-40B4-BE49-F238E27FC236}">
                <a16:creationId xmlns:a16="http://schemas.microsoft.com/office/drawing/2014/main" id="{C7CA49F5-B977-9EB7-8B22-5102183E8601}"/>
              </a:ext>
            </a:extLst>
          </p:cNvPr>
          <p:cNvSpPr txBox="1"/>
          <p:nvPr/>
        </p:nvSpPr>
        <p:spPr>
          <a:xfrm>
            <a:off x="3918109" y="4454795"/>
            <a:ext cx="3192046" cy="246221"/>
          </a:xfrm>
          <a:prstGeom prst="rect">
            <a:avLst/>
          </a:prstGeom>
          <a:solidFill>
            <a:schemeClr val="accent6">
              <a:lumMod val="50000"/>
            </a:schemeClr>
          </a:solidFill>
        </p:spPr>
        <p:txBody>
          <a:bodyPr wrap="square" rtlCol="0">
            <a:spAutoFit/>
          </a:bodyPr>
          <a:lstStyle/>
          <a:p>
            <a:pPr lvl="0">
              <a:defRPr/>
            </a:pPr>
            <a:r>
              <a:rPr lang="en-US" sz="1000" dirty="0">
                <a:solidFill>
                  <a:srgbClr val="D4D4D4"/>
                </a:solidFill>
                <a:latin typeface="Menlo" panose="020B0609030804020204" pitchFamily="49" charset="0"/>
              </a:rPr>
              <a:t> </a:t>
            </a:r>
            <a:r>
              <a:rPr lang="en-US" sz="1000" dirty="0">
                <a:solidFill>
                  <a:srgbClr val="569CD6"/>
                </a:solidFill>
                <a:latin typeface="Menlo" panose="020B0609030804020204" pitchFamily="49" charset="0"/>
              </a:rPr>
              <a:t>const</a:t>
            </a:r>
            <a:r>
              <a:rPr lang="en-US" sz="1000" dirty="0">
                <a:solidFill>
                  <a:srgbClr val="D4D4D4"/>
                </a:solidFill>
                <a:latin typeface="Menlo" panose="020B0609030804020204" pitchFamily="49" charset="0"/>
              </a:rPr>
              <a:t> { </a:t>
            </a:r>
            <a:r>
              <a:rPr lang="en-US" sz="1000" dirty="0">
                <a:solidFill>
                  <a:srgbClr val="569CD6"/>
                </a:solidFill>
                <a:latin typeface="Menlo" panose="020B0609030804020204" pitchFamily="49" charset="0"/>
              </a:rPr>
              <a:t>id</a:t>
            </a:r>
            <a:r>
              <a:rPr lang="en-US" sz="1000" dirty="0">
                <a:solidFill>
                  <a:srgbClr val="D4D4D4"/>
                </a:solidFill>
                <a:latin typeface="Menlo" panose="020B0609030804020204" pitchFamily="49" charset="0"/>
              </a:rPr>
              <a:t>, </a:t>
            </a:r>
            <a:r>
              <a:rPr lang="en-US" sz="1000" dirty="0">
                <a:solidFill>
                  <a:srgbClr val="569CD6"/>
                </a:solidFill>
                <a:latin typeface="Menlo" panose="020B0609030804020204" pitchFamily="49" charset="0"/>
              </a:rPr>
              <a:t>title</a:t>
            </a:r>
            <a:r>
              <a:rPr lang="en-US" sz="1000" dirty="0">
                <a:solidFill>
                  <a:srgbClr val="D4D4D4"/>
                </a:solidFill>
                <a:latin typeface="Menlo" panose="020B0609030804020204" pitchFamily="49" charset="0"/>
              </a:rPr>
              <a:t> } = </a:t>
            </a:r>
            <a:r>
              <a:rPr lang="en-US" sz="1000" dirty="0" err="1">
                <a:solidFill>
                  <a:srgbClr val="569CD6"/>
                </a:solidFill>
                <a:latin typeface="Menlo" panose="020B0609030804020204" pitchFamily="49" charset="0"/>
              </a:rPr>
              <a:t>props</a:t>
            </a:r>
            <a:r>
              <a:rPr lang="en-US" sz="1000" dirty="0" err="1">
                <a:solidFill>
                  <a:srgbClr val="D4D4D4"/>
                </a:solidFill>
                <a:latin typeface="Menlo" panose="020B0609030804020204" pitchFamily="49" charset="0"/>
              </a:rPr>
              <a:t>.</a:t>
            </a:r>
            <a:r>
              <a:rPr lang="en-US" sz="1000" dirty="0" err="1">
                <a:solidFill>
                  <a:srgbClr val="569CD6"/>
                </a:solidFill>
                <a:latin typeface="Menlo" panose="020B0609030804020204" pitchFamily="49" charset="0"/>
              </a:rPr>
              <a:t>todo</a:t>
            </a:r>
            <a:r>
              <a:rPr lang="en-US" sz="1000" dirty="0">
                <a:solidFill>
                  <a:srgbClr val="D4D4D4"/>
                </a:solidFill>
                <a:latin typeface="Menlo" panose="020B0609030804020204" pitchFamily="49" charset="0"/>
              </a:rPr>
              <a:t>;</a:t>
            </a:r>
            <a:endParaRPr lang="en-US" sz="10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65659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 grpId="0" animBg="1"/>
      <p:bldP spid="3" grpId="0" animBg="1"/>
      <p:bldP spid="8" grpId="0" animBg="1"/>
      <p:bldP spid="31" grpId="0" animBg="1"/>
      <p:bldP spid="65" grpId="0"/>
      <p:bldP spid="69" grpId="0"/>
      <p:bldP spid="73" grpId="0"/>
      <p:bldP spid="23"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162233" y="693175"/>
            <a:ext cx="3830312" cy="5098026"/>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pPr>
            <a:r>
              <a:rPr lang="en-US" sz="2000" b="1" dirty="0" err="1"/>
              <a:t>src</a:t>
            </a:r>
            <a:r>
              <a:rPr lang="en-US" sz="2000" b="1" dirty="0"/>
              <a:t>/components/</a:t>
            </a:r>
            <a:r>
              <a:rPr lang="en-US" sz="2000" b="1" dirty="0" err="1">
                <a:solidFill>
                  <a:srgbClr val="7030A0"/>
                </a:solidFill>
              </a:rPr>
              <a:t>TodoItem.js</a:t>
            </a:r>
            <a:r>
              <a:rPr lang="en-US" sz="2000" b="1" dirty="0"/>
              <a:t>:</a:t>
            </a:r>
          </a:p>
          <a:p>
            <a:pPr>
              <a:lnSpc>
                <a:spcPct val="90000"/>
              </a:lnSpc>
              <a:spcBef>
                <a:spcPct val="20000"/>
              </a:spcBef>
              <a:spcAft>
                <a:spcPts val="600"/>
              </a:spcAft>
              <a:buClr>
                <a:schemeClr val="tx2"/>
              </a:buClr>
              <a:buSzPct val="70000"/>
            </a:pPr>
            <a:endParaRPr lang="en-US" sz="2000" b="1" dirty="0"/>
          </a:p>
          <a:p>
            <a:pPr marL="342900" indent="-342900">
              <a:lnSpc>
                <a:spcPct val="90000"/>
              </a:lnSpc>
              <a:spcBef>
                <a:spcPct val="20000"/>
              </a:spcBef>
              <a:spcAft>
                <a:spcPts val="600"/>
              </a:spcAft>
              <a:buClr>
                <a:schemeClr val="tx2"/>
              </a:buClr>
              <a:buSzPct val="70000"/>
              <a:buFont typeface="Arial" panose="020B0604020202020204" pitchFamily="34" charset="0"/>
              <a:buChar char="•"/>
            </a:pPr>
            <a:r>
              <a:rPr lang="en-US" sz="2000" dirty="0"/>
              <a:t>The purpose of this file is to display a single </a:t>
            </a:r>
            <a:r>
              <a:rPr lang="en-US" sz="2000" dirty="0" err="1"/>
              <a:t>todo</a:t>
            </a:r>
            <a:r>
              <a:rPr lang="en-US" sz="2000" dirty="0"/>
              <a:t> item.</a:t>
            </a:r>
          </a:p>
          <a:p>
            <a:pPr marL="342900" indent="-342900">
              <a:lnSpc>
                <a:spcPct val="90000"/>
              </a:lnSpc>
              <a:spcBef>
                <a:spcPct val="20000"/>
              </a:spcBef>
              <a:spcAft>
                <a:spcPts val="600"/>
              </a:spcAft>
              <a:buClr>
                <a:schemeClr val="tx2"/>
              </a:buClr>
              <a:buSzPct val="70000"/>
              <a:buFont typeface="Arial" panose="020B0604020202020204" pitchFamily="34" charset="0"/>
              <a:buChar char="•"/>
            </a:pPr>
            <a:r>
              <a:rPr lang="en-US" sz="2000" dirty="0"/>
              <a:t>It also sets things up so that when the user clicks on the checkbox the item will be marked as 'completed', which will trigger/cause the item to re-render.</a:t>
            </a:r>
          </a:p>
          <a:p>
            <a:pPr>
              <a:lnSpc>
                <a:spcPct val="90000"/>
              </a:lnSpc>
              <a:spcBef>
                <a:spcPct val="20000"/>
              </a:spcBef>
              <a:spcAft>
                <a:spcPts val="600"/>
              </a:spcAft>
              <a:buClr>
                <a:schemeClr val="tx2"/>
              </a:buClr>
              <a:buSzPct val="70000"/>
            </a:pPr>
            <a:endParaRPr lang="en-US" sz="10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 name="Picture 1" descr="A screen shot of a computer program&#10;&#10;Description automatically generated">
            <a:extLst>
              <a:ext uri="{FF2B5EF4-FFF2-40B4-BE49-F238E27FC236}">
                <a16:creationId xmlns:a16="http://schemas.microsoft.com/office/drawing/2014/main" id="{28CD7496-6124-2A99-825B-433FA8BCD3A8}"/>
              </a:ext>
            </a:extLst>
          </p:cNvPr>
          <p:cNvPicPr>
            <a:picLocks noChangeAspect="1"/>
          </p:cNvPicPr>
          <p:nvPr/>
        </p:nvPicPr>
        <p:blipFill>
          <a:blip r:embed="rId3"/>
          <a:stretch>
            <a:fillRect/>
          </a:stretch>
        </p:blipFill>
        <p:spPr>
          <a:xfrm>
            <a:off x="4490198" y="293166"/>
            <a:ext cx="7037190" cy="6456642"/>
          </a:xfrm>
          <a:prstGeom prst="rect">
            <a:avLst/>
          </a:prstGeom>
        </p:spPr>
      </p:pic>
    </p:spTree>
    <p:extLst>
      <p:ext uri="{BB962C8B-B14F-4D97-AF65-F5344CB8AC3E}">
        <p14:creationId xmlns:p14="http://schemas.microsoft.com/office/powerpoint/2010/main" val="1810319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_2SEEDS">
      <a:dk1>
        <a:srgbClr val="000000"/>
      </a:dk1>
      <a:lt1>
        <a:srgbClr val="FFFFFF"/>
      </a:lt1>
      <a:dk2>
        <a:srgbClr val="242C41"/>
      </a:dk2>
      <a:lt2>
        <a:srgbClr val="E8E6E2"/>
      </a:lt2>
      <a:accent1>
        <a:srgbClr val="7F94BA"/>
      </a:accent1>
      <a:accent2>
        <a:srgbClr val="7AA9B7"/>
      </a:accent2>
      <a:accent3>
        <a:srgbClr val="9996C6"/>
      </a:accent3>
      <a:accent4>
        <a:srgbClr val="BA8B7F"/>
      </a:accent4>
      <a:accent5>
        <a:srgbClr val="B6A17D"/>
      </a:accent5>
      <a:accent6>
        <a:srgbClr val="A5A772"/>
      </a:accent6>
      <a:hlink>
        <a:srgbClr val="95805A"/>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4738</TotalTime>
  <Words>2801</Words>
  <Application>Microsoft Office PowerPoint</Application>
  <PresentationFormat>Widescreen</PresentationFormat>
  <Paragraphs>294</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Gill Sans MT</vt:lpstr>
      <vt:lpstr>Menlo</vt:lpstr>
      <vt:lpstr>Wingdings 2</vt:lpstr>
      <vt:lpstr>SlateVTI</vt:lpstr>
      <vt:lpstr>Todo-Sample</vt:lpstr>
      <vt:lpstr>PowerPoint Presentation</vt:lpstr>
      <vt:lpstr>PowerPoint Presentation</vt:lpstr>
      <vt:lpstr>What does the TodoParent do?</vt:lpstr>
      <vt:lpstr>PowerPoint Presentation</vt:lpstr>
      <vt:lpstr>PowerPoint Presentation</vt:lpstr>
      <vt:lpstr>What does the TodoItem do?</vt:lpstr>
      <vt:lpstr>PowerPoint Presentation</vt:lpstr>
      <vt:lpstr>PowerPoint Presentation</vt:lpstr>
      <vt:lpstr>How an item's completed status is toggled in the sample app</vt:lpstr>
      <vt:lpstr>PowerPoint Presentation</vt:lpstr>
      <vt:lpstr>PowerPoint Presentation</vt:lpstr>
      <vt:lpstr>Adding New items to the list</vt:lpstr>
      <vt:lpstr>PowerPoint Presentation</vt:lpstr>
      <vt:lpstr>PowerPoint Presentation</vt:lpstr>
      <vt:lpstr>PowerPoint Presentation</vt:lpstr>
      <vt:lpstr>Adding New items to the list</vt:lpstr>
      <vt:lpstr>PowerPoint Presentation</vt:lpstr>
      <vt:lpstr>Group Discussion Your Turn: Use Live Share and Complete</vt:lpstr>
      <vt:lpstr> Modify The Todo App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 1.3]- React Intro</dc:title>
  <dc:creator>Sara Farag (Cyborg Mobile LLC)</dc:creator>
  <cp:lastModifiedBy>Sara Farag (Cyborg Mobile LLC)</cp:lastModifiedBy>
  <cp:revision>35</cp:revision>
  <cp:lastPrinted>2022-07-05T06:41:53Z</cp:lastPrinted>
  <dcterms:created xsi:type="dcterms:W3CDTF">2020-06-30T21:09:04Z</dcterms:created>
  <dcterms:modified xsi:type="dcterms:W3CDTF">2024-06-28T07:13:35Z</dcterms:modified>
</cp:coreProperties>
</file>