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  <p:sldMasterId id="2147483673" r:id="rId2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A33061-345D-4426-ABD2-911336ECF880}">
  <a:tblStyle styleId="{86A33061-345D-4426-ABD2-911336ECF88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FD568C9-72C4-4CA1-971D-D8E85D63D9E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Shape 8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Shape 8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Shape 9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Shape 9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Shape 9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Shape 9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Shape 9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Shape 9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Shape 9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Shape 9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Shape 9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Shape 9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Shape 9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Shape 9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Shape 9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Shape 9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Shape 9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Shape 9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Shape 10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" name="Shape 10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Shape 8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Shape 8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Shape 8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Shape 8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Shape 8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Shape 8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Shape 8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Shape 8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Shape 8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Shape 8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Shape 8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Shape 8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Shape 8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Shape 8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Shape 8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Shape 8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57" name="Shape 57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58" name="Shape 58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0" t="0" r="0" b="0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0" t="0" r="0" b="0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0" t="0" r="0" b="0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0" t="0" r="0" b="0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0" t="0" r="0" b="0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0" t="0" r="0" b="0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0" t="0" r="0" b="0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0" t="0" r="0" b="0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0" t="0" r="0" b="0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0" t="0" r="0" b="0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0" t="0" r="0" b="0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0" t="0" r="0" b="0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0" t="0" r="0" b="0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0" t="0" r="0" b="0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0" t="0" r="0" b="0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0" t="0" r="0" b="0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0" t="0" r="0" b="0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0" t="0" r="0" b="0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0" t="0" r="0" b="0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0" t="0" r="0" b="0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0" t="0" r="0" b="0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0" t="0" r="0" b="0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" name="Shape 91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92" name="Shape 92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0" t="0" r="0" b="0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0" t="0" r="0" b="0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0" t="0" r="0" b="0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0" t="0" r="0" b="0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0" t="0" r="0" b="0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0" t="0" r="0" b="0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0" t="0" r="0" b="0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0" t="0" r="0" b="0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0" t="0" r="0" b="0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0" t="0" r="0" b="0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0" t="0" r="0" b="0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0" t="0" r="0" b="0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0" t="0" r="0" b="0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0" t="0" r="0" b="0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0" t="0" r="0" b="0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0" t="0" r="0" b="0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0" t="0" r="0" b="0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0" t="0" r="0" b="0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0" t="0" r="0" b="0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0" t="0" r="0" b="0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0" t="0" r="0" b="0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0" t="0" r="0" b="0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0" t="0" r="0" b="0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0" t="0" r="0" b="0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0" t="0" r="0" b="0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0" t="0" r="0" b="0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0" t="0" r="0" b="0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0" t="0" r="0" b="0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0" t="0" r="0" b="0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0" t="0" r="0" b="0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0" t="0" r="0" b="0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0" t="0" r="0" b="0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0" t="0" r="0" b="0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Shape 158"/>
          <p:cNvSpPr/>
          <p:nvPr/>
        </p:nvSpPr>
        <p:spPr>
          <a:xfrm>
            <a:off x="0" y="2229988"/>
            <a:ext cx="9144000" cy="1293056"/>
          </a:xfrm>
          <a:custGeom>
            <a:avLst/>
            <a:gdLst/>
            <a:ahLst/>
            <a:cxnLst/>
            <a:rect l="0" t="0" r="0" b="0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465573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subTitle" idx="1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9pPr>
          </a:lstStyle>
          <a:p>
            <a:endParaRPr/>
          </a:p>
        </p:txBody>
      </p:sp>
      <p:grpSp>
        <p:nvGrpSpPr>
          <p:cNvPr id="162" name="Shape 16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63" name="Shape 163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0" t="0" r="0" b="0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0" t="0" r="0" b="0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0" t="0" r="0" b="0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0" t="0" r="0" b="0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0" t="0" r="0" b="0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0" t="0" r="0" b="0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0" t="0" r="0" b="0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0" t="0" r="0" b="0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0" t="0" r="0" b="0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0" t="0" r="0" b="0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0" t="0" r="0" b="0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0" t="0" r="0" b="0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0" t="0" r="0" b="0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0" t="0" r="0" b="0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0" t="0" r="0" b="0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0" t="0" r="0" b="0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0" t="0" r="0" b="0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0" t="0" r="0" b="0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0" t="0" r="0" b="0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0" t="0" r="0" b="0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0" t="0" r="0" b="0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0" t="0" r="0" b="0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" name="Shape 196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197" name="Shape 197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0" t="0" r="0" b="0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0" t="0" r="0" b="0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0" t="0" r="0" b="0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0" t="0" r="0" b="0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0" t="0" r="0" b="0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0" t="0" r="0" b="0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0" t="0" r="0" b="0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0" t="0" r="0" b="0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0" t="0" r="0" b="0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0" t="0" r="0" b="0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0" t="0" r="0" b="0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0" t="0" r="0" b="0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0" t="0" r="0" b="0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0" t="0" r="0" b="0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0" t="0" r="0" b="0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0" t="0" r="0" b="0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0" t="0" r="0" b="0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0" t="0" r="0" b="0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0" t="0" r="0" b="0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0" t="0" r="0" b="0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0" t="0" r="0" b="0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0" t="0" r="0" b="0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0" t="0" r="0" b="0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0" t="0" r="0" b="0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0" t="0" r="0" b="0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0" t="0" r="0" b="0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0" t="0" r="0" b="0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0" t="0" r="0" b="0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0" t="0" r="0" b="0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0" t="0" r="0" b="0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0" t="0" r="0" b="0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0" t="0" r="0" b="0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0" t="0" r="0" b="0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/>
        </p:nvSpPr>
        <p:spPr>
          <a:xfrm rot="10800000" flipH="1">
            <a:off x="-25" y="1079400"/>
            <a:ext cx="9144000" cy="40641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1669850" y="1857000"/>
            <a:ext cx="5804400" cy="274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Font typeface="Titillium Web ExtraLight"/>
              <a:buChar char="▫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●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○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L="4114800" lvl="8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■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266" name="Shape 26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0" y="401188"/>
            <a:ext cx="9144000" cy="1293056"/>
          </a:xfrm>
          <a:custGeom>
            <a:avLst/>
            <a:gdLst/>
            <a:ahLst/>
            <a:cxnLst/>
            <a:rect l="0" t="0" r="0" b="0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pSp>
        <p:nvGrpSpPr>
          <p:cNvPr id="271" name="Shape 271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272" name="Shape 272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0" t="0" r="0" b="0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0" t="0" r="0" b="0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0" t="0" r="0" b="0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0" t="0" r="0" b="0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0" t="0" r="0" b="0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0" t="0" r="0" b="0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0" t="0" r="0" b="0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0" t="0" r="0" b="0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0" t="0" r="0" b="0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0" t="0" r="0" b="0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0" t="0" r="0" b="0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0" t="0" r="0" b="0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0" t="0" r="0" b="0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0" t="0" r="0" b="0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0" t="0" r="0" b="0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0" t="0" r="0" b="0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0" t="0" r="0" b="0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0" t="0" r="0" b="0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0" t="0" r="0" b="0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0" t="0" r="0" b="0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0" t="0" r="0" b="0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0" t="0" r="0" b="0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" name="Shape 305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306" name="Shape 306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0" t="0" r="0" b="0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0" t="0" r="0" b="0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0" t="0" r="0" b="0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0" t="0" r="0" b="0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0" t="0" r="0" b="0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0" t="0" r="0" b="0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0" t="0" r="0" b="0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0" t="0" r="0" b="0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0" t="0" r="0" b="0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0" t="0" r="0" b="0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0" t="0" r="0" b="0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0" t="0" r="0" b="0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0" t="0" r="0" b="0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0" t="0" r="0" b="0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0" t="0" r="0" b="0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0" t="0" r="0" b="0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0" t="0" r="0" b="0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0" t="0" r="0" b="0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0" t="0" r="0" b="0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0" t="0" r="0" b="0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0" t="0" r="0" b="0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0" t="0" r="0" b="0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0" t="0" r="0" b="0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0" t="0" r="0" b="0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0" t="0" r="0" b="0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0" t="0" r="0" b="0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0" t="0" r="0" b="0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0" t="0" r="0" b="0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0" t="0" r="0" b="0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0" t="0" r="0" b="0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0" t="0" r="0" b="0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0" t="0" r="0" b="0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0" t="0" r="0" b="0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2" name="Shape 372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0" t="0" r="0" b="0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Shape 373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Shape 37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78" name="Shape 378"/>
          <p:cNvSpPr txBox="1">
            <a:spLocks noGrp="1"/>
          </p:cNvSpPr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Shape 382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383" name="Shape 383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0" t="0" r="0" b="0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0" t="0" r="0" b="0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0" t="0" r="0" b="0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0" t="0" r="0" b="0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0" t="0" r="0" b="0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0" t="0" r="0" b="0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0" t="0" r="0" b="0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0" t="0" r="0" b="0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0" t="0" r="0" b="0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0" t="0" r="0" b="0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0" t="0" r="0" b="0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0" t="0" r="0" b="0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0" t="0" r="0" b="0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0" t="0" r="0" b="0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0" t="0" r="0" b="0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0" t="0" r="0" b="0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0" t="0" r="0" b="0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0" t="0" r="0" b="0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0" t="0" r="0" b="0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0" t="0" r="0" b="0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0" t="0" r="0" b="0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0" t="0" r="0" b="0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" name="Shape 416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417" name="Shape 417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0" t="0" r="0" b="0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0" t="0" r="0" b="0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0" t="0" r="0" b="0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0" t="0" r="0" b="0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0" t="0" r="0" b="0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0" t="0" r="0" b="0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0" t="0" r="0" b="0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0" t="0" r="0" b="0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0" t="0" r="0" b="0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0" t="0" r="0" b="0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0" t="0" r="0" b="0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0" t="0" r="0" b="0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0" t="0" r="0" b="0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0" t="0" r="0" b="0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0" t="0" r="0" b="0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0" t="0" r="0" b="0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0" t="0" r="0" b="0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0" t="0" r="0" b="0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0" t="0" r="0" b="0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0" t="0" r="0" b="0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0" t="0" r="0" b="0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0" t="0" r="0" b="0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0" t="0" r="0" b="0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0" t="0" r="0" b="0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0" t="0" r="0" b="0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0" t="0" r="0" b="0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0" t="0" r="0" b="0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0" t="0" r="0" b="0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0" t="0" r="0" b="0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0" t="0" r="0" b="0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0" t="0" r="0" b="0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0" t="0" r="0" b="0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0" t="0" r="0" b="0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3" name="Shape 483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0" t="0" r="0" b="0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6" name="Shape 486"/>
          <p:cNvSpPr txBox="1">
            <a:spLocks noGrp="1"/>
          </p:cNvSpPr>
          <p:nvPr>
            <p:ph type="body" idx="2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7" name="Shape 48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Shape 490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491" name="Shape 491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0" t="0" r="0" b="0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0" t="0" r="0" b="0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0" t="0" r="0" b="0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0" t="0" r="0" b="0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0" t="0" r="0" b="0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0" t="0" r="0" b="0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0" t="0" r="0" b="0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0" t="0" r="0" b="0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0" t="0" r="0" b="0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0" t="0" r="0" b="0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0" t="0" r="0" b="0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0" t="0" r="0" b="0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0" t="0" r="0" b="0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0" t="0" r="0" b="0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0" t="0" r="0" b="0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0" t="0" r="0" b="0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0" t="0" r="0" b="0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0" t="0" r="0" b="0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0" t="0" r="0" b="0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0" t="0" r="0" b="0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0" t="0" r="0" b="0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0" t="0" r="0" b="0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4" name="Shape 524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525" name="Shape 525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0" t="0" r="0" b="0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0" t="0" r="0" b="0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0" t="0" r="0" b="0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0" t="0" r="0" b="0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0" t="0" r="0" b="0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0" t="0" r="0" b="0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0" t="0" r="0" b="0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0" t="0" r="0" b="0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0" t="0" r="0" b="0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0" t="0" r="0" b="0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0" t="0" r="0" b="0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0" t="0" r="0" b="0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0" t="0" r="0" b="0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0" t="0" r="0" b="0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0" t="0" r="0" b="0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0" t="0" r="0" b="0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0" t="0" r="0" b="0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0" t="0" r="0" b="0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0" t="0" r="0" b="0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0" t="0" r="0" b="0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0" t="0" r="0" b="0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0" t="0" r="0" b="0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0" t="0" r="0" b="0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0" t="0" r="0" b="0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0" t="0" r="0" b="0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0" t="0" r="0" b="0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0" t="0" r="0" b="0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0" t="0" r="0" b="0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0" t="0" r="0" b="0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0" t="0" r="0" b="0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0" t="0" r="0" b="0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0" t="0" r="0" b="0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0" t="0" r="0" b="0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1" name="Shape 591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0" t="0" r="0" b="0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Shape 592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93" name="Shape 593"/>
          <p:cNvSpPr txBox="1">
            <a:spLocks noGrp="1"/>
          </p:cNvSpPr>
          <p:nvPr>
            <p:ph type="body" idx="1"/>
          </p:nvPr>
        </p:nvSpPr>
        <p:spPr>
          <a:xfrm>
            <a:off x="739675" y="1235873"/>
            <a:ext cx="2477400" cy="2818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94" name="Shape 594"/>
          <p:cNvSpPr txBox="1">
            <a:spLocks noGrp="1"/>
          </p:cNvSpPr>
          <p:nvPr>
            <p:ph type="body" idx="2"/>
          </p:nvPr>
        </p:nvSpPr>
        <p:spPr>
          <a:xfrm>
            <a:off x="3344038" y="1235873"/>
            <a:ext cx="2477400" cy="2818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95" name="Shape 595"/>
          <p:cNvSpPr txBox="1">
            <a:spLocks noGrp="1"/>
          </p:cNvSpPr>
          <p:nvPr>
            <p:ph type="body" idx="3"/>
          </p:nvPr>
        </p:nvSpPr>
        <p:spPr>
          <a:xfrm>
            <a:off x="5948402" y="1235873"/>
            <a:ext cx="2477400" cy="2818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96" name="Shape 59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9" name="Shape 599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600" name="Shape 600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0" t="0" r="0" b="0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0" t="0" r="0" b="0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0" t="0" r="0" b="0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0" t="0" r="0" b="0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0" t="0" r="0" b="0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0" t="0" r="0" b="0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0" t="0" r="0" b="0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0" t="0" r="0" b="0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0" t="0" r="0" b="0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0" t="0" r="0" b="0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0" t="0" r="0" b="0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0" t="0" r="0" b="0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0" t="0" r="0" b="0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0" t="0" r="0" b="0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0" t="0" r="0" b="0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0" t="0" r="0" b="0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0" t="0" r="0" b="0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0" t="0" r="0" b="0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0" t="0" r="0" b="0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0" t="0" r="0" b="0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0" t="0" r="0" b="0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0" t="0" r="0" b="0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3" name="Shape 633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634" name="Shape 634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0" t="0" r="0" b="0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0" t="0" r="0" b="0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0" t="0" r="0" b="0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0" t="0" r="0" b="0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0" t="0" r="0" b="0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0" t="0" r="0" b="0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0" t="0" r="0" b="0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0" t="0" r="0" b="0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0" t="0" r="0" b="0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0" t="0" r="0" b="0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0" t="0" r="0" b="0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0" t="0" r="0" b="0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0" t="0" r="0" b="0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0" t="0" r="0" b="0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0" t="0" r="0" b="0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Shape 668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0" t="0" r="0" b="0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0" t="0" r="0" b="0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0" t="0" r="0" b="0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0" t="0" r="0" b="0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0" t="0" r="0" b="0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0" t="0" r="0" b="0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0" t="0" r="0" b="0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0" t="0" r="0" b="0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0" t="0" r="0" b="0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0" t="0" r="0" b="0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0" t="0" r="0" b="0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0" t="0" r="0" b="0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0" t="0" r="0" b="0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0" t="0" r="0" b="0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0" t="0" r="0" b="0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0" t="0" r="0" b="0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0" t="0" r="0" b="0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0" t="0" r="0" b="0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0" name="Shape 700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0" t="0" r="0" b="0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Shape 701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02" name="Shape 70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no graph">
  <p:cSld name="TITLE_ONLY_1"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/>
          <p:nvPr/>
        </p:nvSpPr>
        <p:spPr>
          <a:xfrm>
            <a:off x="-25" y="-11875"/>
            <a:ext cx="9144000" cy="8232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Shape 705"/>
          <p:cNvSpPr txBox="1">
            <a:spLocks noGrp="1"/>
          </p:cNvSpPr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06" name="Shape 70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Shape 708"/>
          <p:cNvSpPr/>
          <p:nvPr/>
        </p:nvSpPr>
        <p:spPr>
          <a:xfrm>
            <a:off x="-25" y="4329000"/>
            <a:ext cx="9144000" cy="814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Shape 709"/>
          <p:cNvSpPr txBox="1">
            <a:spLocks noGrp="1"/>
          </p:cNvSpPr>
          <p:nvPr>
            <p:ph type="body" idx="1"/>
          </p:nvPr>
        </p:nvSpPr>
        <p:spPr>
          <a:xfrm>
            <a:off x="553650" y="4496202"/>
            <a:ext cx="80367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710" name="Shape 71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graphs">
  <p:cSld name="BLANK_2"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Shape 714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pSp>
        <p:nvGrpSpPr>
          <p:cNvPr id="715" name="Shape 715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716" name="Shape 716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0" t="0" r="0" b="0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0" t="0" r="0" b="0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0" t="0" r="0" b="0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0" t="0" r="0" b="0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0" t="0" r="0" b="0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0" t="0" r="0" b="0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0" t="0" r="0" b="0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0" t="0" r="0" b="0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0" t="0" r="0" b="0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0" t="0" r="0" b="0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0" t="0" r="0" b="0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0" t="0" r="0" b="0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0" t="0" r="0" b="0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0" t="0" r="0" b="0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0" t="0" r="0" b="0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0" t="0" r="0" b="0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0" t="0" r="0" b="0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0" t="0" r="0" b="0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0" t="0" r="0" b="0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0" t="0" r="0" b="0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0" t="0" r="0" b="0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0" t="0" r="0" b="0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9" name="Shape 749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750" name="Shape 750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0" t="0" r="0" b="0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0" t="0" r="0" b="0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0" t="0" r="0" b="0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0" t="0" r="0" b="0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0" t="0" r="0" b="0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0" t="0" r="0" b="0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0" t="0" r="0" b="0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0" t="0" r="0" b="0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0" t="0" r="0" b="0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0" t="0" r="0" b="0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0" t="0" r="0" b="0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0" t="0" r="0" b="0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0" t="0" r="0" b="0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0" t="0" r="0" b="0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0" t="0" r="0" b="0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0" t="0" r="0" b="0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0" t="0" r="0" b="0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0" t="0" r="0" b="0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0" t="0" r="0" b="0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0" t="0" r="0" b="0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0" t="0" r="0" b="0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0" t="0" r="0" b="0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Shape 798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0" t="0" r="0" b="0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Shape 802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0" t="0" r="0" b="0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0" t="0" r="0" b="0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0" t="0" r="0" b="0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0" t="0" r="0" b="0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0" t="0" r="0" b="0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0" t="0" r="0" b="0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0" t="0" r="0" b="0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0" t="0" r="0" b="0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0" t="0" r="0" b="0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0" t="0" r="0" b="0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6" name="Shape 816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0" t="0" r="0" b="0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frame">
  <p:cSld name="BLANK_1"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Shape 818"/>
          <p:cNvSpPr/>
          <p:nvPr/>
        </p:nvSpPr>
        <p:spPr>
          <a:xfrm>
            <a:off x="-175" y="0"/>
            <a:ext cx="9144000" cy="5143500"/>
          </a:xfrm>
          <a:prstGeom prst="frame">
            <a:avLst>
              <a:gd name="adj1" fmla="val 5397"/>
            </a:avLst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Shape 819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465573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9144000" cy="5143488"/>
          </a:xfrm>
          <a:custGeom>
            <a:avLst/>
            <a:gdLst/>
            <a:ahLst/>
            <a:cxnLst/>
            <a:rect l="0" t="0" r="0" b="0"/>
            <a:pathLst>
              <a:path w="285750" h="160734" extrusionOk="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Shape 824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股價漲跌關鍵字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與預測準確率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Shape 912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三、定義漲跌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13" name="Shape 913"/>
          <p:cNvSpPr txBox="1">
            <a:spLocks noGrp="1"/>
          </p:cNvSpPr>
          <p:nvPr>
            <p:ph type="body" idx="4294967295"/>
          </p:nvPr>
        </p:nvSpPr>
        <p:spPr>
          <a:xfrm>
            <a:off x="739675" y="1141800"/>
            <a:ext cx="5471100" cy="34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Font typeface="Microsoft JhengHei"/>
              <a:buChar char="▫"/>
            </a:pPr>
            <a:r>
              <a:rPr lang="zh-TW" sz="2000" b="1">
                <a:latin typeface="Microsoft JhengHei"/>
                <a:ea typeface="Microsoft JhengHei"/>
                <a:cs typeface="Microsoft JhengHei"/>
                <a:sym typeface="Microsoft JhengHei"/>
              </a:rPr>
              <a:t>方法：</a:t>
            </a:r>
            <a:endParaRPr sz="2000" b="1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Font typeface="Microsoft JhengHei"/>
              <a:buChar char="-"/>
            </a:pPr>
            <a:r>
              <a:rPr lang="zh-TW" sz="2000" b="1">
                <a:latin typeface="Microsoft JhengHei"/>
                <a:ea typeface="Microsoft JhengHei"/>
                <a:cs typeface="Microsoft JhengHei"/>
                <a:sym typeface="Microsoft JhengHei"/>
              </a:rPr>
              <a:t>與前一個工作天比較漲跌幅度</a:t>
            </a:r>
            <a:endParaRPr sz="2000" b="1">
              <a:solidFill>
                <a:srgbClr val="FFFF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Font typeface="Microsoft JhengHei"/>
              <a:buChar char="▫"/>
            </a:pPr>
            <a:r>
              <a:rPr lang="zh-TW" sz="2000" b="1">
                <a:latin typeface="Microsoft JhengHei"/>
                <a:ea typeface="Microsoft JhengHei"/>
                <a:cs typeface="Microsoft JhengHei"/>
                <a:sym typeface="Microsoft JhengHei"/>
              </a:rPr>
              <a:t>修正：</a:t>
            </a:r>
            <a:endParaRPr sz="2000" b="1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Font typeface="Microsoft JhengHei"/>
              <a:buChar char="-"/>
            </a:pPr>
            <a:r>
              <a:rPr lang="zh-TW" sz="2000" b="1">
                <a:latin typeface="Microsoft JhengHei"/>
                <a:ea typeface="Microsoft JhengHei"/>
                <a:cs typeface="Microsoft JhengHei"/>
                <a:sym typeface="Microsoft JhengHei"/>
              </a:rPr>
              <a:t>依照股價設定</a:t>
            </a:r>
            <a:r>
              <a:rPr lang="zh-TW" sz="2000" b="1">
                <a:solidFill>
                  <a:srgbClr val="FFFF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SD</a:t>
            </a:r>
            <a:r>
              <a:rPr lang="zh-TW" sz="2000" b="1">
                <a:latin typeface="Microsoft JhengHei"/>
                <a:ea typeface="Microsoft JhengHei"/>
                <a:cs typeface="Microsoft JhengHei"/>
                <a:sym typeface="Microsoft JhengHei"/>
              </a:rPr>
              <a:t>控制，</a:t>
            </a:r>
            <a:r>
              <a:rPr lang="zh-TW" sz="2000" b="1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使漲跌幅度與股價高低成正比</a:t>
            </a:r>
            <a:endParaRPr sz="2000" b="1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Font typeface="Microsoft JhengHei"/>
              <a:buChar char="-"/>
            </a:pPr>
            <a:r>
              <a:rPr lang="zh-TW" sz="2000" b="1">
                <a:latin typeface="Microsoft JhengHei"/>
                <a:ea typeface="Microsoft JhengHei"/>
                <a:cs typeface="Microsoft JhengHei"/>
                <a:sym typeface="Microsoft JhengHei"/>
              </a:rPr>
              <a:t>當日股價高者 </a:t>
            </a:r>
            <a:r>
              <a:rPr lang="zh-TW" sz="2000" b="1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→ 搭配較大的SD修正</a:t>
            </a:r>
            <a:endParaRPr sz="20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rosoft JhengHei"/>
              <a:buChar char="▫"/>
            </a:pPr>
            <a:r>
              <a:rPr lang="zh-TW" sz="2000" b="1">
                <a:latin typeface="Microsoft JhengHei"/>
                <a:ea typeface="Microsoft JhengHei"/>
                <a:cs typeface="Microsoft JhengHei"/>
                <a:sym typeface="Microsoft JhengHei"/>
              </a:rPr>
              <a:t>結果：產出“漲”、“跌”、“平”共3類</a:t>
            </a:r>
            <a:endParaRPr sz="2000"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14" name="Shape 914"/>
          <p:cNvPicPr preferRelativeResize="0"/>
          <p:nvPr/>
        </p:nvPicPr>
        <p:blipFill rotWithShape="1">
          <a:blip r:embed="rId3">
            <a:alphaModFix/>
          </a:blip>
          <a:srcRect l="3816" t="18094" r="66686" b="25415"/>
          <a:stretch/>
        </p:blipFill>
        <p:spPr>
          <a:xfrm>
            <a:off x="6682950" y="1209933"/>
            <a:ext cx="1555216" cy="2266425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Shape 915"/>
          <p:cNvSpPr txBox="1"/>
          <p:nvPr/>
        </p:nvSpPr>
        <p:spPr>
          <a:xfrm>
            <a:off x="996675" y="3728600"/>
            <a:ext cx="5125800" cy="5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註：SD 根據</a:t>
            </a:r>
            <a:r>
              <a:rPr lang="zh-TW">
                <a:solidFill>
                  <a:srgbClr val="FFFF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當日股價 (target[i][1]) </a:t>
            </a:r>
            <a:r>
              <a:rPr lang="zh-TW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判斷位於圖1的哪個區間內</a:t>
            </a:r>
            <a:endParaRPr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16" name="Shape 91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10</a:t>
            </a:fld>
            <a:endParaRPr/>
          </a:p>
        </p:txBody>
      </p:sp>
      <p:sp>
        <p:nvSpPr>
          <p:cNvPr id="917" name="Shape 917"/>
          <p:cNvSpPr txBox="1"/>
          <p:nvPr/>
        </p:nvSpPr>
        <p:spPr>
          <a:xfrm>
            <a:off x="7197175" y="3476350"/>
            <a:ext cx="704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圖1</a:t>
            </a:r>
            <a:endParaRPr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Shape 922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四、定義漲跌文章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23" name="Shape 923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11</a:t>
            </a:fld>
            <a:endParaRPr/>
          </a:p>
        </p:txBody>
      </p:sp>
      <p:sp>
        <p:nvSpPr>
          <p:cNvPr id="924" name="Shape 924"/>
          <p:cNvSpPr txBox="1">
            <a:spLocks noGrp="1"/>
          </p:cNvSpPr>
          <p:nvPr>
            <p:ph type="body" idx="4294967295"/>
          </p:nvPr>
        </p:nvSpPr>
        <p:spPr>
          <a:xfrm>
            <a:off x="739675" y="1141800"/>
            <a:ext cx="75513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Font typeface="Microsoft JhengHei"/>
              <a:buChar char="▫"/>
            </a:pPr>
            <a:r>
              <a:rPr lang="zh-TW" sz="2000" b="1">
                <a:latin typeface="Microsoft JhengHei"/>
                <a:ea typeface="Microsoft JhengHei"/>
                <a:cs typeface="Microsoft JhengHei"/>
                <a:sym typeface="Microsoft JhengHei"/>
              </a:rPr>
              <a:t>方法：D+3，3天後的文章與今日文章判斷漲跌</a:t>
            </a:r>
            <a:endParaRPr sz="2000" b="1">
              <a:solidFill>
                <a:srgbClr val="FFFF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2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25" name="Shape 925"/>
          <p:cNvSpPr txBox="1"/>
          <p:nvPr/>
        </p:nvSpPr>
        <p:spPr>
          <a:xfrm>
            <a:off x="1512800" y="2384850"/>
            <a:ext cx="8544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5/18 四</a:t>
            </a:r>
            <a:endParaRPr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26" name="Shape 926"/>
          <p:cNvSpPr txBox="1"/>
          <p:nvPr/>
        </p:nvSpPr>
        <p:spPr>
          <a:xfrm>
            <a:off x="2697450" y="2384850"/>
            <a:ext cx="8544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5/19 五</a:t>
            </a:r>
            <a:endParaRPr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27" name="Shape 927"/>
          <p:cNvSpPr txBox="1"/>
          <p:nvPr/>
        </p:nvSpPr>
        <p:spPr>
          <a:xfrm>
            <a:off x="3882100" y="2384850"/>
            <a:ext cx="8544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5/20 六</a:t>
            </a:r>
            <a:endParaRPr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28" name="Shape 928"/>
          <p:cNvSpPr txBox="1"/>
          <p:nvPr/>
        </p:nvSpPr>
        <p:spPr>
          <a:xfrm>
            <a:off x="5066750" y="2384850"/>
            <a:ext cx="8544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5/21 日</a:t>
            </a:r>
            <a:endParaRPr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29" name="Shape 929"/>
          <p:cNvSpPr txBox="1"/>
          <p:nvPr/>
        </p:nvSpPr>
        <p:spPr>
          <a:xfrm>
            <a:off x="6109050" y="2384850"/>
            <a:ext cx="8544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5/22 一</a:t>
            </a:r>
            <a:endParaRPr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30" name="Shape 930"/>
          <p:cNvSpPr txBox="1"/>
          <p:nvPr/>
        </p:nvSpPr>
        <p:spPr>
          <a:xfrm>
            <a:off x="7151350" y="2384850"/>
            <a:ext cx="8544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5/23 二</a:t>
            </a:r>
            <a:endParaRPr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931" name="Shape 931"/>
          <p:cNvCxnSpPr/>
          <p:nvPr/>
        </p:nvCxnSpPr>
        <p:spPr>
          <a:xfrm>
            <a:off x="4233775" y="2758550"/>
            <a:ext cx="2100" cy="747600"/>
          </a:xfrm>
          <a:prstGeom prst="straightConnector1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2" name="Shape 932"/>
          <p:cNvCxnSpPr/>
          <p:nvPr/>
        </p:nvCxnSpPr>
        <p:spPr>
          <a:xfrm>
            <a:off x="5421725" y="2758550"/>
            <a:ext cx="6600" cy="774300"/>
          </a:xfrm>
          <a:prstGeom prst="straightConnector1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3" name="Shape 933"/>
          <p:cNvCxnSpPr/>
          <p:nvPr/>
        </p:nvCxnSpPr>
        <p:spPr>
          <a:xfrm>
            <a:off x="3045825" y="2758550"/>
            <a:ext cx="2100" cy="7476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4" name="Shape 934"/>
          <p:cNvCxnSpPr/>
          <p:nvPr/>
        </p:nvCxnSpPr>
        <p:spPr>
          <a:xfrm>
            <a:off x="1857875" y="2758550"/>
            <a:ext cx="2100" cy="7476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5" name="Shape 935"/>
          <p:cNvCxnSpPr/>
          <p:nvPr/>
        </p:nvCxnSpPr>
        <p:spPr>
          <a:xfrm>
            <a:off x="6397300" y="2803075"/>
            <a:ext cx="2100" cy="747600"/>
          </a:xfrm>
          <a:prstGeom prst="straightConnector1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6" name="Shape 936"/>
          <p:cNvCxnSpPr/>
          <p:nvPr/>
        </p:nvCxnSpPr>
        <p:spPr>
          <a:xfrm>
            <a:off x="7436050" y="2803075"/>
            <a:ext cx="2100" cy="7476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37" name="Shape 937"/>
          <p:cNvSpPr/>
          <p:nvPr/>
        </p:nvSpPr>
        <p:spPr>
          <a:xfrm rot="10800000">
            <a:off x="4235873" y="1955209"/>
            <a:ext cx="3061202" cy="340668"/>
          </a:xfrm>
          <a:custGeom>
            <a:avLst/>
            <a:gdLst/>
            <a:ahLst/>
            <a:cxnLst/>
            <a:rect l="0" t="0" r="0" b="0"/>
            <a:pathLst>
              <a:path w="92191" h="15699" extrusionOk="0">
                <a:moveTo>
                  <a:pt x="0" y="0"/>
                </a:moveTo>
                <a:cubicBezTo>
                  <a:pt x="7712" y="2610"/>
                  <a:pt x="30908" y="15365"/>
                  <a:pt x="46273" y="15662"/>
                </a:cubicBezTo>
                <a:cubicBezTo>
                  <a:pt x="61638" y="15959"/>
                  <a:pt x="84538" y="4094"/>
                  <a:pt x="92191" y="1780"/>
                </a:cubicBezTo>
              </a:path>
            </a:pathLst>
          </a:custGeom>
          <a:noFill/>
          <a:ln w="28575" cap="flat" cmpd="sng">
            <a:solidFill>
              <a:srgbClr val="FFFFFF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938" name="Shape 938"/>
          <p:cNvSpPr txBox="1"/>
          <p:nvPr/>
        </p:nvSpPr>
        <p:spPr>
          <a:xfrm>
            <a:off x="5231375" y="3480425"/>
            <a:ext cx="387300" cy="3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00FF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跌</a:t>
            </a:r>
            <a:endParaRPr sz="2000">
              <a:solidFill>
                <a:srgbClr val="00FF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39" name="Shape 939"/>
          <p:cNvSpPr txBox="1"/>
          <p:nvPr/>
        </p:nvSpPr>
        <p:spPr>
          <a:xfrm>
            <a:off x="7243450" y="2131700"/>
            <a:ext cx="387300" cy="3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漲</a:t>
            </a:r>
            <a:endParaRPr sz="200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40" name="Shape 940"/>
          <p:cNvSpPr/>
          <p:nvPr/>
        </p:nvSpPr>
        <p:spPr>
          <a:xfrm>
            <a:off x="1923250" y="3912429"/>
            <a:ext cx="3447482" cy="427131"/>
          </a:xfrm>
          <a:custGeom>
            <a:avLst/>
            <a:gdLst/>
            <a:ahLst/>
            <a:cxnLst/>
            <a:rect l="0" t="0" r="0" b="0"/>
            <a:pathLst>
              <a:path w="92191" h="15699" extrusionOk="0">
                <a:moveTo>
                  <a:pt x="0" y="0"/>
                </a:moveTo>
                <a:cubicBezTo>
                  <a:pt x="7712" y="2610"/>
                  <a:pt x="30908" y="15365"/>
                  <a:pt x="46273" y="15662"/>
                </a:cubicBezTo>
                <a:cubicBezTo>
                  <a:pt x="61638" y="15959"/>
                  <a:pt x="84538" y="4094"/>
                  <a:pt x="92191" y="1780"/>
                </a:cubicBezTo>
              </a:path>
            </a:pathLst>
          </a:cu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941" name="Shape 941"/>
          <p:cNvSpPr/>
          <p:nvPr/>
        </p:nvSpPr>
        <p:spPr>
          <a:xfrm>
            <a:off x="3808675" y="1726375"/>
            <a:ext cx="4197000" cy="1032300"/>
          </a:xfrm>
          <a:prstGeom prst="rect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Shape 942"/>
          <p:cNvSpPr/>
          <p:nvPr/>
        </p:nvSpPr>
        <p:spPr>
          <a:xfrm>
            <a:off x="1421663" y="3578388"/>
            <a:ext cx="4197000" cy="1032300"/>
          </a:xfrm>
          <a:prstGeom prst="rect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Shape 943"/>
          <p:cNvSpPr txBox="1"/>
          <p:nvPr/>
        </p:nvSpPr>
        <p:spPr>
          <a:xfrm>
            <a:off x="6776350" y="1357775"/>
            <a:ext cx="1514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5/20 看漲文章</a:t>
            </a:r>
            <a:endParaRPr>
              <a:solidFill>
                <a:srgbClr val="FFFF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44" name="Shape 944"/>
          <p:cNvSpPr txBox="1"/>
          <p:nvPr/>
        </p:nvSpPr>
        <p:spPr>
          <a:xfrm>
            <a:off x="1421675" y="3578400"/>
            <a:ext cx="1514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5/18 看跌文章</a:t>
            </a:r>
            <a:endParaRPr>
              <a:solidFill>
                <a:srgbClr val="FFFF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Shape 949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五、定義漲跌文章之關鍵詞集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50" name="Shape 95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12</a:t>
            </a:fld>
            <a:endParaRPr/>
          </a:p>
        </p:txBody>
      </p:sp>
      <p:sp>
        <p:nvSpPr>
          <p:cNvPr id="951" name="Shape 951"/>
          <p:cNvSpPr txBox="1"/>
          <p:nvPr/>
        </p:nvSpPr>
        <p:spPr>
          <a:xfrm>
            <a:off x="2244900" y="1876050"/>
            <a:ext cx="1574400" cy="547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切2~6 gram</a:t>
            </a:r>
            <a:endParaRPr sz="15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52" name="Shape 952"/>
          <p:cNvSpPr txBox="1"/>
          <p:nvPr/>
        </p:nvSpPr>
        <p:spPr>
          <a:xfrm>
            <a:off x="4255500" y="1876050"/>
            <a:ext cx="1574400" cy="547800"/>
          </a:xfrm>
          <a:prstGeom prst="rect">
            <a:avLst/>
          </a:prstGeom>
          <a:solidFill>
            <a:srgbClr val="434343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300個關鍵字</a:t>
            </a:r>
            <a:endParaRPr sz="15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53" name="Shape 953"/>
          <p:cNvSpPr txBox="1"/>
          <p:nvPr/>
        </p:nvSpPr>
        <p:spPr>
          <a:xfrm>
            <a:off x="4024850" y="2466950"/>
            <a:ext cx="2317200" cy="14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 去除不相關字詞</a:t>
            </a:r>
            <a:endParaRPr sz="15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  </a:t>
            </a:r>
            <a:r>
              <a:rPr lang="zh-TW" sz="12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→全部TF-IDF   25% </a:t>
            </a:r>
            <a:endParaRPr sz="12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    →</a:t>
            </a:r>
            <a:r>
              <a:rPr lang="zh-TW" sz="12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DF卡方          25%</a:t>
            </a:r>
            <a:endParaRPr sz="12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    →MI                  25%</a:t>
            </a:r>
            <a:endParaRPr sz="12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 DF卡方排列</a:t>
            </a:r>
            <a:endParaRPr sz="15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54" name="Shape 954"/>
          <p:cNvSpPr txBox="1"/>
          <p:nvPr/>
        </p:nvSpPr>
        <p:spPr>
          <a:xfrm>
            <a:off x="175600" y="1500350"/>
            <a:ext cx="1574400" cy="547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X股的漲文章集</a:t>
            </a:r>
            <a:endParaRPr sz="15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55" name="Shape 955"/>
          <p:cNvSpPr txBox="1"/>
          <p:nvPr/>
        </p:nvSpPr>
        <p:spPr>
          <a:xfrm>
            <a:off x="175600" y="2259125"/>
            <a:ext cx="1574400" cy="5478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X股的跌文章集</a:t>
            </a:r>
            <a:endParaRPr sz="15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956" name="Shape 956"/>
          <p:cNvCxnSpPr>
            <a:stCxn id="951" idx="3"/>
            <a:endCxn id="957" idx="1"/>
          </p:cNvCxnSpPr>
          <p:nvPr/>
        </p:nvCxnSpPr>
        <p:spPr>
          <a:xfrm>
            <a:off x="3819300" y="2149950"/>
            <a:ext cx="4362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58" name="Shape 958"/>
          <p:cNvCxnSpPr/>
          <p:nvPr/>
        </p:nvCxnSpPr>
        <p:spPr>
          <a:xfrm>
            <a:off x="5829900" y="2149950"/>
            <a:ext cx="4986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59" name="Shape 959"/>
          <p:cNvCxnSpPr>
            <a:endCxn id="951" idx="1"/>
          </p:cNvCxnSpPr>
          <p:nvPr/>
        </p:nvCxnSpPr>
        <p:spPr>
          <a:xfrm>
            <a:off x="1761900" y="1778250"/>
            <a:ext cx="483000" cy="3717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0" name="Shape 960"/>
          <p:cNvCxnSpPr>
            <a:endCxn id="951" idx="1"/>
          </p:cNvCxnSpPr>
          <p:nvPr/>
        </p:nvCxnSpPr>
        <p:spPr>
          <a:xfrm rot="10800000" flipH="1">
            <a:off x="1752300" y="2149950"/>
            <a:ext cx="492600" cy="4401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1" name="Shape 961"/>
          <p:cNvSpPr txBox="1"/>
          <p:nvPr/>
        </p:nvSpPr>
        <p:spPr>
          <a:xfrm>
            <a:off x="2127438" y="1451345"/>
            <a:ext cx="1809300" cy="5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FFFF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產出所有字集</a:t>
            </a:r>
            <a:endParaRPr sz="1500">
              <a:solidFill>
                <a:srgbClr val="FFFF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62" name="Shape 962"/>
          <p:cNvSpPr txBox="1"/>
          <p:nvPr/>
        </p:nvSpPr>
        <p:spPr>
          <a:xfrm>
            <a:off x="4114788" y="1451345"/>
            <a:ext cx="1809300" cy="5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FFFF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產生鑑別度</a:t>
            </a:r>
            <a:endParaRPr sz="1500">
              <a:solidFill>
                <a:srgbClr val="FFFF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63" name="Shape 963"/>
          <p:cNvSpPr txBox="1"/>
          <p:nvPr/>
        </p:nvSpPr>
        <p:spPr>
          <a:xfrm>
            <a:off x="6328500" y="1876050"/>
            <a:ext cx="1574400" cy="547800"/>
          </a:xfrm>
          <a:prstGeom prst="rect">
            <a:avLst/>
          </a:prstGeom>
          <a:solidFill>
            <a:srgbClr val="783F04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關鍵字比較</a:t>
            </a:r>
            <a:endParaRPr sz="15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64" name="Shape 964"/>
          <p:cNvSpPr txBox="1"/>
          <p:nvPr/>
        </p:nvSpPr>
        <p:spPr>
          <a:xfrm>
            <a:off x="6215075" y="2521450"/>
            <a:ext cx="2799300" cy="14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漲字集：</a:t>
            </a:r>
            <a:r>
              <a:rPr lang="zh-TW" sz="1500" u="sng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321重複＋879唯一值</a:t>
            </a:r>
            <a:endParaRPr sz="1500" u="sng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                      1200</a:t>
            </a:r>
            <a:endParaRPr sz="15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跌字集：</a:t>
            </a:r>
            <a:r>
              <a:rPr lang="zh-TW" sz="1500" u="sng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410重複＋790唯一值</a:t>
            </a:r>
            <a:endParaRPr sz="1500" u="sng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                      1200</a:t>
            </a:r>
            <a:endParaRPr sz="15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65" name="Shape 965"/>
          <p:cNvSpPr txBox="1"/>
          <p:nvPr/>
        </p:nvSpPr>
        <p:spPr>
          <a:xfrm>
            <a:off x="6219588" y="1451345"/>
            <a:ext cx="1809300" cy="5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FFFF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關鍵字觀察</a:t>
            </a:r>
            <a:endParaRPr sz="1500">
              <a:solidFill>
                <a:srgbClr val="FFFF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Shape 970"/>
          <p:cNvSpPr txBox="1">
            <a:spLocks noGrp="1"/>
          </p:cNvSpPr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實驗過程與結果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71" name="Shape 971"/>
          <p:cNvSpPr txBox="1">
            <a:spLocks noGrp="1"/>
          </p:cNvSpPr>
          <p:nvPr>
            <p:ph type="subTitle" idx="1"/>
          </p:nvPr>
        </p:nvSpPr>
        <p:spPr>
          <a:xfrm>
            <a:off x="448275" y="1585120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模型建立與訓練、成果驗收</a:t>
            </a:r>
            <a:endParaRPr>
              <a:solidFill>
                <a:srgbClr val="B7B7B7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72" name="Shape 972"/>
          <p:cNvSpPr/>
          <p:nvPr/>
        </p:nvSpPr>
        <p:spPr>
          <a:xfrm>
            <a:off x="6898679" y="1890725"/>
            <a:ext cx="1800930" cy="279960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E86B6"/>
                </a:solidFill>
                <a:latin typeface="Titillium Web"/>
              </a:rPr>
              <a:t>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Shape 977"/>
          <p:cNvSpPr/>
          <p:nvPr/>
        </p:nvSpPr>
        <p:spPr>
          <a:xfrm>
            <a:off x="3891049" y="815425"/>
            <a:ext cx="4383343" cy="3781535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6E86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Shape 97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14</a:t>
            </a:fld>
            <a:endParaRPr/>
          </a:p>
        </p:txBody>
      </p:sp>
      <p:sp>
        <p:nvSpPr>
          <p:cNvPr id="979" name="Shape 979"/>
          <p:cNvSpPr txBox="1">
            <a:spLocks noGrp="1"/>
          </p:cNvSpPr>
          <p:nvPr>
            <p:ph type="body" idx="4294967295"/>
          </p:nvPr>
        </p:nvSpPr>
        <p:spPr>
          <a:xfrm>
            <a:off x="457200" y="631825"/>
            <a:ext cx="2383500" cy="39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模型訓練</a:t>
            </a:r>
            <a:endParaRPr sz="3000">
              <a:solidFill>
                <a:schemeClr val="lt1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lt1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zh-TW" sz="1400">
                <a:solidFill>
                  <a:schemeClr val="lt1"/>
                </a:solidFill>
              </a:rPr>
              <a:t>以scikit-learn的logistic regression作為訓練模型的演算法</a:t>
            </a:r>
            <a:endParaRPr sz="1400">
              <a:solidFill>
                <a:schemeClr val="lt1"/>
              </a:solidFill>
            </a:endParaRP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zh-TW" sz="1400">
                <a:solidFill>
                  <a:schemeClr val="lt1"/>
                </a:solidFill>
              </a:rPr>
              <a:t>各做一次5-fold validation</a:t>
            </a:r>
            <a:endParaRPr sz="1400">
              <a:solidFill>
                <a:schemeClr val="lt1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zh-TW" sz="1400">
                <a:solidFill>
                  <a:schemeClr val="lt1"/>
                </a:solidFill>
              </a:rPr>
              <a:t>參數Ｃ的值為介在10^-4到10^1.5得等比數</a:t>
            </a:r>
            <a:r>
              <a:rPr lang="zh-TW" sz="1800">
                <a:solidFill>
                  <a:schemeClr val="lt1"/>
                </a:solidFill>
              </a:rPr>
              <a:t>列</a:t>
            </a:r>
            <a:endParaRPr sz="1800">
              <a:solidFill>
                <a:schemeClr val="lt1"/>
              </a:solidFill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lt1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980" name="Shape 9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4750" y="1016250"/>
            <a:ext cx="4007926" cy="283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Shape 985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大立光準確率</a:t>
            </a:r>
            <a:endParaRPr/>
          </a:p>
        </p:txBody>
      </p:sp>
      <p:graphicFrame>
        <p:nvGraphicFramePr>
          <p:cNvPr id="986" name="Shape 986"/>
          <p:cNvGraphicFramePr/>
          <p:nvPr/>
        </p:nvGraphicFramePr>
        <p:xfrm>
          <a:off x="575500" y="1258650"/>
          <a:ext cx="8107650" cy="3606216"/>
        </p:xfrm>
        <a:graphic>
          <a:graphicData uri="http://schemas.openxmlformats.org/drawingml/2006/table">
            <a:tbl>
              <a:tblPr>
                <a:noFill/>
                <a:tableStyleId>{4FD568C9-72C4-4CA1-971D-D8E85D63D9E7}</a:tableStyleId>
              </a:tblPr>
              <a:tblGrid>
                <a:gridCol w="1351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1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1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1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1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1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3000">
                <a:tc gridSpan="5">
                  <a:txBody>
                    <a:bodyPr/>
                    <a:lstStyle/>
                    <a:p>
                      <a:pPr marL="0" lvl="0" indent="5334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 b="1">
                          <a:solidFill>
                            <a:srgbClr val="FFFFFF"/>
                          </a:solidFill>
                        </a:rPr>
                        <a:t>準確率</a:t>
                      </a:r>
                      <a:endParaRPr sz="11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0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5334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 b="1">
                          <a:solidFill>
                            <a:srgbClr val="FFFFFF"/>
                          </a:solidFill>
                        </a:rPr>
                        <a:t>平均</a:t>
                      </a:r>
                      <a:endParaRPr sz="11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0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525">
                <a:tc>
                  <a:txBody>
                    <a:bodyPr/>
                    <a:lstStyle/>
                    <a:p>
                      <a:pPr marL="0" lvl="0" indent="5334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 b="1">
                          <a:solidFill>
                            <a:srgbClr val="FFFFFF"/>
                          </a:solidFill>
                        </a:rPr>
                        <a:t>0.59010851</a:t>
                      </a:r>
                      <a:endParaRPr sz="8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0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5334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/>
                        <a:t> 0.59035893</a:t>
                      </a:r>
                      <a:endParaRPr sz="800"/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0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5334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/>
                        <a:t>0.58731219</a:t>
                      </a:r>
                      <a:endParaRPr sz="800"/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0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5334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/>
                        <a:t> 0.65265662</a:t>
                      </a:r>
                      <a:endParaRPr sz="800"/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0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5334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/>
                        <a:t>0.58232814</a:t>
                      </a:r>
                      <a:endParaRPr sz="800"/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0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5334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/>
                        <a:t>0.60055288</a:t>
                      </a:r>
                      <a:endParaRPr sz="800"/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0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525">
                <a:tc>
                  <a:txBody>
                    <a:bodyPr/>
                    <a:lstStyle/>
                    <a:p>
                      <a:pPr marL="0" lvl="0" indent="5334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 b="1">
                          <a:solidFill>
                            <a:srgbClr val="FFFFFF"/>
                          </a:solidFill>
                        </a:rPr>
                        <a:t>0.59207012</a:t>
                      </a:r>
                      <a:endParaRPr sz="8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5334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/>
                        <a:t> 0.58643573</a:t>
                      </a:r>
                      <a:endParaRPr sz="800"/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5334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/>
                        <a:t>0.59077629</a:t>
                      </a:r>
                      <a:endParaRPr sz="800"/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5334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/>
                        <a:t> 0.66843357</a:t>
                      </a:r>
                      <a:endParaRPr sz="800"/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5334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/>
                        <a:t>0.5857924</a:t>
                      </a:r>
                      <a:endParaRPr sz="800"/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5334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/>
                        <a:t>0.604701621</a:t>
                      </a:r>
                      <a:endParaRPr sz="800"/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525">
                <a:tc>
                  <a:txBody>
                    <a:bodyPr/>
                    <a:lstStyle/>
                    <a:p>
                      <a:pPr marL="0" lvl="0" indent="5334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 b="1">
                          <a:solidFill>
                            <a:srgbClr val="FFFFFF"/>
                          </a:solidFill>
                        </a:rPr>
                        <a:t>0.59236227</a:t>
                      </a:r>
                      <a:endParaRPr sz="8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5334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/>
                        <a:t> 0.58622705</a:t>
                      </a:r>
                      <a:endParaRPr sz="800"/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5334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/>
                        <a:t>0.59365609</a:t>
                      </a:r>
                      <a:endParaRPr sz="800"/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5334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/>
                        <a:t> 0.67227347</a:t>
                      </a:r>
                      <a:endParaRPr sz="800"/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5334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/>
                        <a:t>0.58858884</a:t>
                      </a:r>
                      <a:endParaRPr sz="800"/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5334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/>
                        <a:t>0.606621543</a:t>
                      </a:r>
                      <a:endParaRPr sz="800"/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525">
                <a:tc>
                  <a:txBody>
                    <a:bodyPr/>
                    <a:lstStyle/>
                    <a:p>
                      <a:pPr marL="0" lvl="0" indent="5334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 b="1">
                          <a:solidFill>
                            <a:srgbClr val="FFFFFF"/>
                          </a:solidFill>
                        </a:rPr>
                        <a:t>0.5913606</a:t>
                      </a:r>
                      <a:endParaRPr sz="8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5334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/>
                        <a:t>  0.58539232</a:t>
                      </a:r>
                      <a:endParaRPr sz="800"/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5334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/>
                        <a:t>0.59582638</a:t>
                      </a:r>
                      <a:endParaRPr sz="800"/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5334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/>
                        <a:t> 0.67327518</a:t>
                      </a:r>
                      <a:endParaRPr sz="800"/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5334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/>
                        <a:t>0.59555908</a:t>
                      </a:r>
                      <a:endParaRPr sz="800"/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5334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/>
                        <a:t>0.608282711</a:t>
                      </a:r>
                      <a:endParaRPr sz="800"/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525">
                <a:tc>
                  <a:txBody>
                    <a:bodyPr/>
                    <a:lstStyle/>
                    <a:p>
                      <a:pPr marL="0" lvl="0" indent="5334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 b="1">
                          <a:solidFill>
                            <a:srgbClr val="FFFFFF"/>
                          </a:solidFill>
                        </a:rPr>
                        <a:t>0.58923205</a:t>
                      </a:r>
                      <a:endParaRPr sz="8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5334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/>
                        <a:t> 0.59787145</a:t>
                      </a:r>
                      <a:endParaRPr sz="800"/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5334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/>
                        <a:t>0.59728715</a:t>
                      </a:r>
                      <a:endParaRPr sz="800"/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5334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/>
                        <a:t> 0.6719813</a:t>
                      </a:r>
                      <a:endParaRPr sz="800"/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5334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/>
                        <a:t>0.59952419</a:t>
                      </a:r>
                      <a:endParaRPr sz="800"/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5334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/>
                        <a:t>0.611179228</a:t>
                      </a:r>
                      <a:endParaRPr sz="800"/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525">
                <a:tc>
                  <a:txBody>
                    <a:bodyPr/>
                    <a:lstStyle/>
                    <a:p>
                      <a:pPr marL="0" lvl="0" indent="5334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 b="1">
                          <a:solidFill>
                            <a:srgbClr val="FFFFFF"/>
                          </a:solidFill>
                        </a:rPr>
                        <a:t>0.58910684</a:t>
                      </a:r>
                      <a:endParaRPr sz="8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5334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/>
                        <a:t> 0.61556761</a:t>
                      </a:r>
                      <a:endParaRPr sz="800"/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5334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/>
                        <a:t>0.59753756</a:t>
                      </a:r>
                      <a:endParaRPr sz="800"/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5334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/>
                        <a:t> 0.67264911</a:t>
                      </a:r>
                      <a:endParaRPr sz="800"/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5334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/>
                        <a:t>0.59881464</a:t>
                      </a:r>
                      <a:endParaRPr sz="800"/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5334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/>
                        <a:t>0.614735154</a:t>
                      </a:r>
                      <a:endParaRPr sz="800"/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0525">
                <a:tc>
                  <a:txBody>
                    <a:bodyPr/>
                    <a:lstStyle/>
                    <a:p>
                      <a:pPr marL="0" lvl="0" indent="5334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 b="1">
                          <a:solidFill>
                            <a:srgbClr val="FFFFFF"/>
                          </a:solidFill>
                        </a:rPr>
                        <a:t>0.58948247</a:t>
                      </a:r>
                      <a:endParaRPr sz="8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5334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/>
                        <a:t> 0.62003339</a:t>
                      </a:r>
                      <a:endParaRPr sz="800"/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5334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/>
                        <a:t>0.59762104</a:t>
                      </a:r>
                      <a:endParaRPr sz="800"/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5334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/>
                        <a:t> 0.67206478</a:t>
                      </a:r>
                      <a:endParaRPr sz="800"/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5334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/>
                        <a:t>0.59864769</a:t>
                      </a:r>
                      <a:endParaRPr sz="800"/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5334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/>
                        <a:t>0.615569872</a:t>
                      </a:r>
                      <a:endParaRPr sz="800"/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0525">
                <a:tc>
                  <a:txBody>
                    <a:bodyPr/>
                    <a:lstStyle/>
                    <a:p>
                      <a:pPr marL="0" lvl="0" indent="5334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 b="1">
                          <a:solidFill>
                            <a:srgbClr val="FFFFFF"/>
                          </a:solidFill>
                        </a:rPr>
                        <a:t>0.589399</a:t>
                      </a:r>
                      <a:endParaRPr sz="8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5334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/>
                        <a:t>   0.62124374</a:t>
                      </a:r>
                      <a:endParaRPr sz="800"/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5334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/>
                        <a:t>0.59778798</a:t>
                      </a:r>
                      <a:endParaRPr sz="800"/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5334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/>
                        <a:t> 0.6716474</a:t>
                      </a:r>
                      <a:endParaRPr sz="800"/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5334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/>
                        <a:t>0.59873117</a:t>
                      </a:r>
                      <a:endParaRPr sz="800"/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5334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/>
                        <a:t>0.615761856</a:t>
                      </a:r>
                      <a:endParaRPr sz="800"/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0525">
                <a:tc>
                  <a:txBody>
                    <a:bodyPr/>
                    <a:lstStyle/>
                    <a:p>
                      <a:pPr marL="0" lvl="0" indent="5334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 b="1">
                          <a:solidFill>
                            <a:srgbClr val="FFFFFF"/>
                          </a:solidFill>
                        </a:rPr>
                        <a:t>0.58952421</a:t>
                      </a:r>
                      <a:endParaRPr sz="8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5334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/>
                        <a:t> 0.62149416</a:t>
                      </a:r>
                      <a:endParaRPr sz="800"/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5334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/>
                        <a:t>0.59799666</a:t>
                      </a:r>
                      <a:endParaRPr sz="800"/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5334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/>
                        <a:t> 0.67131349</a:t>
                      </a:r>
                      <a:endParaRPr sz="800"/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5334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/>
                        <a:t>0.59948245</a:t>
                      </a:r>
                      <a:endParaRPr sz="800"/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5334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/>
                        <a:t>0.615962194</a:t>
                      </a:r>
                      <a:endParaRPr sz="800"/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0525">
                <a:tc>
                  <a:txBody>
                    <a:bodyPr/>
                    <a:lstStyle/>
                    <a:p>
                      <a:pPr marL="0" lvl="0" indent="5334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 b="1">
                          <a:solidFill>
                            <a:srgbClr val="FFFFFF"/>
                          </a:solidFill>
                        </a:rPr>
                        <a:t>0.58948247</a:t>
                      </a:r>
                      <a:endParaRPr sz="8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5334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/>
                        <a:t> 0.62153589</a:t>
                      </a:r>
                      <a:endParaRPr sz="800"/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5334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/>
                        <a:t>0.59782972</a:t>
                      </a:r>
                      <a:endParaRPr sz="800"/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5334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/>
                        <a:t> 0.67135523</a:t>
                      </a:r>
                      <a:endParaRPr sz="800"/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5334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/>
                        <a:t>0.60044242</a:t>
                      </a:r>
                      <a:endParaRPr sz="800"/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5334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/>
                        <a:t>0.616129147</a:t>
                      </a:r>
                      <a:endParaRPr sz="800"/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987" name="Shape 9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7750" y="486375"/>
            <a:ext cx="3246025" cy="51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8" name="Shape 9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08600" y="4397300"/>
            <a:ext cx="1389025" cy="6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Shape 993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大盤準確率</a:t>
            </a:r>
            <a:endParaRPr/>
          </a:p>
        </p:txBody>
      </p:sp>
      <p:graphicFrame>
        <p:nvGraphicFramePr>
          <p:cNvPr id="994" name="Shape 994"/>
          <p:cNvGraphicFramePr/>
          <p:nvPr/>
        </p:nvGraphicFramePr>
        <p:xfrm>
          <a:off x="1313125" y="1258650"/>
          <a:ext cx="6940000" cy="3606216"/>
        </p:xfrm>
        <a:graphic>
          <a:graphicData uri="http://schemas.openxmlformats.org/drawingml/2006/table">
            <a:tbl>
              <a:tblPr>
                <a:noFill/>
                <a:tableStyleId>{4FD568C9-72C4-4CA1-971D-D8E85D63D9E7}</a:tableStyleId>
              </a:tblPr>
              <a:tblGrid>
                <a:gridCol w="1138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8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4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375">
                <a:tc gridSpan="5">
                  <a:txBody>
                    <a:bodyPr/>
                    <a:lstStyle/>
                    <a:p>
                      <a:pPr marL="1905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 b="1">
                          <a:solidFill>
                            <a:srgbClr val="FFFFFF"/>
                          </a:solidFill>
                        </a:rPr>
                        <a:t>準確率</a:t>
                      </a:r>
                      <a:endParaRPr sz="11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0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905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 b="1">
                          <a:solidFill>
                            <a:srgbClr val="FFFFFF"/>
                          </a:solidFill>
                        </a:rPr>
                        <a:t>平均</a:t>
                      </a:r>
                      <a:endParaRPr sz="11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0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425">
                <a:tc>
                  <a:txBody>
                    <a:bodyPr/>
                    <a:lstStyle/>
                    <a:p>
                      <a:pPr marL="1905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 b="1">
                          <a:solidFill>
                            <a:srgbClr val="FFFFFF"/>
                          </a:solidFill>
                        </a:rPr>
                        <a:t>0.57608462</a:t>
                      </a:r>
                      <a:endParaRPr sz="8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0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905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/>
                        <a:t>0.58353967</a:t>
                      </a:r>
                      <a:endParaRPr sz="800"/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0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905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/>
                        <a:t>0.5615513</a:t>
                      </a:r>
                      <a:endParaRPr sz="800"/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0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905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/>
                        <a:t>0.58438972</a:t>
                      </a:r>
                      <a:endParaRPr sz="800"/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0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905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/>
                        <a:t>0.5809065</a:t>
                      </a:r>
                      <a:endParaRPr sz="800"/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0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905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/>
                        <a:t>0.577294362</a:t>
                      </a:r>
                      <a:endParaRPr sz="800"/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0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425">
                <a:tc>
                  <a:txBody>
                    <a:bodyPr/>
                    <a:lstStyle/>
                    <a:p>
                      <a:pPr marL="1905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 b="1">
                          <a:solidFill>
                            <a:srgbClr val="FFFFFF"/>
                          </a:solidFill>
                        </a:rPr>
                        <a:t>0.5788298</a:t>
                      </a:r>
                      <a:endParaRPr sz="8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905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/>
                        <a:t>0.58833028</a:t>
                      </a:r>
                      <a:endParaRPr sz="800"/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905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/>
                        <a:t>0.56343525</a:t>
                      </a:r>
                      <a:endParaRPr sz="800"/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905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/>
                        <a:t>0.58576235</a:t>
                      </a:r>
                      <a:endParaRPr sz="800"/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905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/>
                        <a:t>0.57956075</a:t>
                      </a:r>
                      <a:endParaRPr sz="800"/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905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/>
                        <a:t>0.57908942</a:t>
                      </a:r>
                      <a:endParaRPr sz="800"/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425">
                <a:tc>
                  <a:txBody>
                    <a:bodyPr/>
                    <a:lstStyle/>
                    <a:p>
                      <a:pPr marL="1905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 b="1">
                          <a:solidFill>
                            <a:srgbClr val="FFFFFF"/>
                          </a:solidFill>
                        </a:rPr>
                        <a:t>0.57901819</a:t>
                      </a:r>
                      <a:endParaRPr sz="8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905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/>
                        <a:t>0.59123695</a:t>
                      </a:r>
                      <a:endParaRPr sz="800"/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905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/>
                        <a:t>0.56130908</a:t>
                      </a:r>
                      <a:endParaRPr sz="800"/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905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/>
                        <a:t>0.58471269</a:t>
                      </a:r>
                      <a:endParaRPr sz="800"/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905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/>
                        <a:t>0.57590031</a:t>
                      </a:r>
                      <a:endParaRPr sz="800"/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905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/>
                        <a:t>0.579069228</a:t>
                      </a:r>
                      <a:endParaRPr sz="800"/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425">
                <a:tc>
                  <a:txBody>
                    <a:bodyPr/>
                    <a:lstStyle/>
                    <a:p>
                      <a:pPr marL="1905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 b="1">
                          <a:solidFill>
                            <a:srgbClr val="FFFFFF"/>
                          </a:solidFill>
                        </a:rPr>
                        <a:t>0.57845301</a:t>
                      </a:r>
                      <a:endParaRPr sz="8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905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/>
                        <a:t>0.5931209</a:t>
                      </a:r>
                      <a:endParaRPr sz="800"/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905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/>
                        <a:t>0.56106685</a:t>
                      </a:r>
                      <a:endParaRPr sz="800"/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905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/>
                        <a:t>0.58543938</a:t>
                      </a:r>
                      <a:endParaRPr sz="800"/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905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/>
                        <a:t>0.57487754</a:t>
                      </a:r>
                      <a:endParaRPr sz="800"/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905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/>
                        <a:t>0.579520035</a:t>
                      </a:r>
                      <a:endParaRPr sz="800"/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425">
                <a:tc>
                  <a:txBody>
                    <a:bodyPr/>
                    <a:lstStyle/>
                    <a:p>
                      <a:pPr marL="1905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 b="1">
                          <a:solidFill>
                            <a:srgbClr val="FFFFFF"/>
                          </a:solidFill>
                        </a:rPr>
                        <a:t>0.57839918</a:t>
                      </a:r>
                      <a:endParaRPr sz="8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905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/>
                        <a:t>0.5961083</a:t>
                      </a:r>
                      <a:endParaRPr sz="800"/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905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/>
                        <a:t>0.56042093</a:t>
                      </a:r>
                      <a:endParaRPr sz="800"/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905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/>
                        <a:t>0.58482035</a:t>
                      </a:r>
                      <a:endParaRPr sz="800"/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905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/>
                        <a:t>0.57485062</a:t>
                      </a:r>
                      <a:endParaRPr sz="800"/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905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/>
                        <a:t>0.57993719</a:t>
                      </a:r>
                      <a:endParaRPr sz="800"/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7425">
                <a:tc>
                  <a:txBody>
                    <a:bodyPr/>
                    <a:lstStyle/>
                    <a:p>
                      <a:pPr marL="1905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 b="1">
                          <a:solidFill>
                            <a:srgbClr val="FFFFFF"/>
                          </a:solidFill>
                        </a:rPr>
                        <a:t>0.57802239</a:t>
                      </a:r>
                      <a:endParaRPr sz="8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905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/>
                        <a:t>0.59963398</a:t>
                      </a:r>
                      <a:endParaRPr sz="800"/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905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/>
                        <a:t>0.55961352</a:t>
                      </a:r>
                      <a:endParaRPr sz="800"/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905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/>
                        <a:t>0.58482035</a:t>
                      </a:r>
                      <a:endParaRPr sz="800"/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905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/>
                        <a:t>0.57495828</a:t>
                      </a:r>
                      <a:endParaRPr sz="800"/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905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/>
                        <a:t>0.58052256</a:t>
                      </a:r>
                      <a:endParaRPr sz="800"/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425">
                <a:tc>
                  <a:txBody>
                    <a:bodyPr/>
                    <a:lstStyle/>
                    <a:p>
                      <a:pPr marL="1905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 b="1">
                          <a:solidFill>
                            <a:srgbClr val="FFFFFF"/>
                          </a:solidFill>
                        </a:rPr>
                        <a:t>0.577834</a:t>
                      </a:r>
                      <a:endParaRPr sz="8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905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/>
                        <a:t>0.59976854</a:t>
                      </a:r>
                      <a:endParaRPr sz="800"/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905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/>
                        <a:t>0.55990957</a:t>
                      </a:r>
                      <a:endParaRPr sz="800"/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905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/>
                        <a:t>0.58525098</a:t>
                      </a:r>
                      <a:endParaRPr sz="800"/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905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/>
                        <a:t>0.57495828</a:t>
                      </a:r>
                      <a:endParaRPr sz="800"/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905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/>
                        <a:t>0.580690773</a:t>
                      </a:r>
                      <a:endParaRPr sz="800"/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7425">
                <a:tc>
                  <a:txBody>
                    <a:bodyPr/>
                    <a:lstStyle/>
                    <a:p>
                      <a:pPr marL="1905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 b="1">
                          <a:solidFill>
                            <a:srgbClr val="FFFFFF"/>
                          </a:solidFill>
                        </a:rPr>
                        <a:t>0.57778017</a:t>
                      </a:r>
                      <a:endParaRPr sz="8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905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/>
                        <a:t>0.59941867</a:t>
                      </a:r>
                      <a:endParaRPr sz="800"/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905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/>
                        <a:t>0.55999031</a:t>
                      </a:r>
                      <a:endParaRPr sz="800"/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905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/>
                        <a:t>0.58527789</a:t>
                      </a:r>
                      <a:endParaRPr sz="800"/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905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/>
                        <a:t>0.57471605</a:t>
                      </a:r>
                      <a:endParaRPr sz="800"/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905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/>
                        <a:t>0.58061676</a:t>
                      </a:r>
                      <a:endParaRPr sz="800"/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7425">
                <a:tc>
                  <a:txBody>
                    <a:bodyPr/>
                    <a:lstStyle/>
                    <a:p>
                      <a:pPr marL="1905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 b="1">
                          <a:solidFill>
                            <a:srgbClr val="FFFFFF"/>
                          </a:solidFill>
                        </a:rPr>
                        <a:t>0.57775326</a:t>
                      </a:r>
                      <a:endParaRPr sz="8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905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/>
                        <a:t>0.59944558</a:t>
                      </a:r>
                      <a:endParaRPr sz="800"/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905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/>
                        <a:t>0.56001722</a:t>
                      </a:r>
                      <a:endParaRPr sz="800"/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905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/>
                        <a:t>0.5851164</a:t>
                      </a:r>
                      <a:endParaRPr sz="800"/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905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/>
                        <a:t>0.57466222</a:t>
                      </a:r>
                      <a:endParaRPr sz="800"/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905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/>
                        <a:t>0.580583115</a:t>
                      </a:r>
                      <a:endParaRPr sz="800"/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7425">
                <a:tc>
                  <a:txBody>
                    <a:bodyPr/>
                    <a:lstStyle/>
                    <a:p>
                      <a:pPr marL="1905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 b="1">
                          <a:solidFill>
                            <a:srgbClr val="FFFFFF"/>
                          </a:solidFill>
                        </a:rPr>
                        <a:t>0.57775326</a:t>
                      </a:r>
                      <a:endParaRPr sz="8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905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/>
                        <a:t>0.59939175</a:t>
                      </a:r>
                      <a:endParaRPr sz="800"/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905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/>
                        <a:t>0.56007105</a:t>
                      </a:r>
                      <a:endParaRPr sz="800"/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905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/>
                        <a:t>0.5851164</a:t>
                      </a:r>
                      <a:endParaRPr sz="800"/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905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/>
                        <a:t>0.57466222</a:t>
                      </a:r>
                      <a:endParaRPr sz="800"/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905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/>
                        <a:t>0.580583115</a:t>
                      </a:r>
                      <a:endParaRPr sz="800"/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995" name="Shape 9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2925" y="711825"/>
            <a:ext cx="2559950" cy="46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6" name="Shape 9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1400" y="3510150"/>
            <a:ext cx="885825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Shape 1001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結果</a:t>
            </a:r>
            <a:endParaRPr/>
          </a:p>
        </p:txBody>
      </p:sp>
      <p:graphicFrame>
        <p:nvGraphicFramePr>
          <p:cNvPr id="1002" name="Shape 1002"/>
          <p:cNvGraphicFramePr/>
          <p:nvPr/>
        </p:nvGraphicFramePr>
        <p:xfrm>
          <a:off x="3020600" y="795300"/>
          <a:ext cx="3644625" cy="4016482"/>
        </p:xfrm>
        <a:graphic>
          <a:graphicData uri="http://schemas.openxmlformats.org/drawingml/2006/table">
            <a:tbl>
              <a:tblPr>
                <a:noFill/>
                <a:tableStyleId>{4FD568C9-72C4-4CA1-971D-D8E85D63D9E7}</a:tableStyleId>
              </a:tblPr>
              <a:tblGrid>
                <a:gridCol w="116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84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0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大立光</a:t>
                      </a:r>
                      <a:endParaRPr sz="1200" b="1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0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大盤</a:t>
                      </a:r>
                      <a:endParaRPr sz="1200" b="1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0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 b="1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買且漲</a:t>
                      </a:r>
                      <a:endParaRPr sz="1100" b="1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0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890</a:t>
                      </a:r>
                      <a:endParaRPr sz="12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0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543</a:t>
                      </a:r>
                      <a:endParaRPr sz="11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0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 b="1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買且跌</a:t>
                      </a:r>
                      <a:endParaRPr sz="1100" b="1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383</a:t>
                      </a:r>
                      <a:endParaRPr sz="12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123</a:t>
                      </a:r>
                      <a:endParaRPr sz="11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 b="1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賣且漲</a:t>
                      </a:r>
                      <a:endParaRPr sz="1100" b="1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4</a:t>
                      </a:r>
                      <a:endParaRPr sz="12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sz="11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 b="1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賣且跌</a:t>
                      </a:r>
                      <a:endParaRPr sz="1100" b="1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29</a:t>
                      </a:r>
                      <a:endParaRPr sz="12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38</a:t>
                      </a:r>
                      <a:endParaRPr sz="11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 b="1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不出手且漲</a:t>
                      </a:r>
                      <a:endParaRPr sz="1100" b="1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2124</a:t>
                      </a:r>
                      <a:endParaRPr sz="12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4197</a:t>
                      </a:r>
                      <a:endParaRPr sz="11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 b="1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不出手且跌</a:t>
                      </a:r>
                      <a:endParaRPr sz="1100" b="1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38652</a:t>
                      </a:r>
                      <a:endParaRPr sz="12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37181</a:t>
                      </a:r>
                      <a:endParaRPr sz="11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0650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 b="1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出手率</a:t>
                      </a:r>
                      <a:endParaRPr sz="1100" b="1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0.031034647</a:t>
                      </a:r>
                      <a:endParaRPr sz="12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0.016729243</a:t>
                      </a:r>
                      <a:endParaRPr sz="12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30650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 b="1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準確率</a:t>
                      </a:r>
                      <a:endParaRPr sz="1100" b="1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0.703675345</a:t>
                      </a:r>
                      <a:endParaRPr sz="12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0.825284091</a:t>
                      </a:r>
                      <a:endParaRPr sz="12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03" name="Shape 1003"/>
          <p:cNvSpPr txBox="1"/>
          <p:nvPr/>
        </p:nvSpPr>
        <p:spPr>
          <a:xfrm>
            <a:off x="6771750" y="697650"/>
            <a:ext cx="1536300" cy="5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門檻：40%-60%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Shape 1015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18</a:t>
            </a:fld>
            <a:endParaRPr/>
          </a:p>
        </p:txBody>
      </p:sp>
      <p:sp>
        <p:nvSpPr>
          <p:cNvPr id="1016" name="Shape 1016"/>
          <p:cNvSpPr txBox="1">
            <a:spLocks noGrp="1"/>
          </p:cNvSpPr>
          <p:nvPr>
            <p:ph type="title"/>
          </p:nvPr>
        </p:nvSpPr>
        <p:spPr>
          <a:xfrm>
            <a:off x="588424" y="2143039"/>
            <a:ext cx="3985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0"/>
              <a:t>THANKS!</a:t>
            </a:r>
            <a:endParaRPr sz="6000"/>
          </a:p>
        </p:txBody>
      </p:sp>
      <p:pic>
        <p:nvPicPr>
          <p:cNvPr id="1017" name="Shape 1017"/>
          <p:cNvPicPr preferRelativeResize="0"/>
          <p:nvPr/>
        </p:nvPicPr>
        <p:blipFill rotWithShape="1">
          <a:blip r:embed="rId3">
            <a:alphaModFix/>
          </a:blip>
          <a:srcRect l="29032" t="-74" r="24357" b="6947"/>
          <a:stretch/>
        </p:blipFill>
        <p:spPr>
          <a:xfrm>
            <a:off x="5546725" y="544875"/>
            <a:ext cx="3039850" cy="4049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Shape 830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Content</a:t>
            </a:r>
            <a:endParaRPr/>
          </a:p>
        </p:txBody>
      </p:sp>
      <p:sp>
        <p:nvSpPr>
          <p:cNvPr id="831" name="Shape 831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rtl="0">
              <a:spcBef>
                <a:spcPts val="600"/>
              </a:spcBef>
              <a:spcAft>
                <a:spcPts val="0"/>
              </a:spcAft>
              <a:buSzPts val="2600"/>
              <a:buFont typeface="Microsoft JhengHei"/>
              <a:buAutoNum type="arabicPeriod"/>
            </a:pPr>
            <a:r>
              <a:rPr lang="zh-TW" sz="2600">
                <a:latin typeface="Microsoft JhengHei"/>
                <a:ea typeface="Microsoft JhengHei"/>
                <a:cs typeface="Microsoft JhengHei"/>
                <a:sym typeface="Microsoft JhengHei"/>
              </a:rPr>
              <a:t>資料集簡介</a:t>
            </a:r>
            <a:endParaRPr sz="26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93700" rtl="0">
              <a:spcBef>
                <a:spcPts val="0"/>
              </a:spcBef>
              <a:spcAft>
                <a:spcPts val="0"/>
              </a:spcAft>
              <a:buSzPts val="2600"/>
              <a:buFont typeface="Microsoft JhengHei"/>
              <a:buAutoNum type="arabicPeriod"/>
            </a:pPr>
            <a:r>
              <a:rPr lang="zh-TW" sz="2600">
                <a:latin typeface="Microsoft JhengHei"/>
                <a:ea typeface="Microsoft JhengHei"/>
                <a:cs typeface="Microsoft JhengHei"/>
                <a:sym typeface="Microsoft JhengHei"/>
              </a:rPr>
              <a:t>實驗設計與方法</a:t>
            </a:r>
            <a:endParaRPr sz="26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93700" rtl="0">
              <a:spcBef>
                <a:spcPts val="0"/>
              </a:spcBef>
              <a:spcAft>
                <a:spcPts val="0"/>
              </a:spcAft>
              <a:buSzPts val="2600"/>
              <a:buFont typeface="Microsoft JhengHei"/>
              <a:buAutoNum type="arabicPeriod"/>
            </a:pPr>
            <a:r>
              <a:rPr lang="zh-TW" sz="2600">
                <a:latin typeface="Microsoft JhengHei"/>
                <a:ea typeface="Microsoft JhengHei"/>
                <a:cs typeface="Microsoft JhengHei"/>
                <a:sym typeface="Microsoft JhengHei"/>
              </a:rPr>
              <a:t>實驗過程與結果</a:t>
            </a:r>
            <a:endParaRPr sz="26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32" name="Shape 83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Shape 837"/>
          <p:cNvSpPr txBox="1">
            <a:spLocks noGrp="1"/>
          </p:cNvSpPr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資料集簡介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38" name="Shape 838"/>
          <p:cNvSpPr txBox="1">
            <a:spLocks noGrp="1"/>
          </p:cNvSpPr>
          <p:nvPr>
            <p:ph type="subTitle" idx="1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資料來源簡介</a:t>
            </a:r>
            <a:r>
              <a:rPr lang="zh-TW">
                <a:solidFill>
                  <a:srgbClr val="6E86B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、資料時間、資料特性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39" name="Shape 839"/>
          <p:cNvSpPr/>
          <p:nvPr/>
        </p:nvSpPr>
        <p:spPr>
          <a:xfrm>
            <a:off x="6898679" y="1890725"/>
            <a:ext cx="1408000" cy="27013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E86B6"/>
                </a:solidFill>
                <a:latin typeface="Titillium Web"/>
              </a:rPr>
              <a:t>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Shape 844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資料集簡介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45" name="Shape 845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4</a:t>
            </a:fld>
            <a:endParaRPr/>
          </a:p>
        </p:txBody>
      </p:sp>
      <p:graphicFrame>
        <p:nvGraphicFramePr>
          <p:cNvPr id="846" name="Shape 846"/>
          <p:cNvGraphicFramePr/>
          <p:nvPr/>
        </p:nvGraphicFramePr>
        <p:xfrm>
          <a:off x="978852" y="1258654"/>
          <a:ext cx="7207625" cy="2211350"/>
        </p:xfrm>
        <a:graphic>
          <a:graphicData uri="http://schemas.openxmlformats.org/drawingml/2006/table">
            <a:tbl>
              <a:tblPr>
                <a:noFill/>
                <a:tableStyleId>{86A33061-345D-4426-ABD2-911336ECF880}</a:tableStyleId>
              </a:tblPr>
              <a:tblGrid>
                <a:gridCol w="144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90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500">
                          <a:solidFill>
                            <a:schemeClr val="lt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文章集</a:t>
                      </a:r>
                      <a:endParaRPr sz="1500">
                        <a:solidFill>
                          <a:schemeClr val="lt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6557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E86B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500">
                          <a:solidFill>
                            <a:schemeClr val="lt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文章來源</a:t>
                      </a:r>
                      <a:endParaRPr sz="1500">
                        <a:solidFill>
                          <a:schemeClr val="lt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500">
                          <a:solidFill>
                            <a:schemeClr val="lt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yahoo奇摩理財、yahoo股市、鉅亨網、聯合財經網、mobile01論壇、bbs討論區</a:t>
                      </a:r>
                      <a:endParaRPr sz="1500"/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000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500">
                          <a:solidFill>
                            <a:schemeClr val="lt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文章時間</a:t>
                      </a:r>
                      <a:endParaRPr sz="1500">
                        <a:solidFill>
                          <a:schemeClr val="lt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500">
                          <a:solidFill>
                            <a:schemeClr val="lt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2016 與 2017年 1 至 11 月股票資料</a:t>
                      </a:r>
                      <a:endParaRPr sz="1500">
                        <a:solidFill>
                          <a:schemeClr val="lt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0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500">
                          <a:solidFill>
                            <a:schemeClr val="lt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股價資訊</a:t>
                      </a:r>
                      <a:endParaRPr sz="1500">
                        <a:solidFill>
                          <a:schemeClr val="lt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6557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E86B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500">
                          <a:solidFill>
                            <a:schemeClr val="lt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股價來源</a:t>
                      </a:r>
                      <a:endParaRPr sz="1500">
                        <a:solidFill>
                          <a:schemeClr val="lt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500">
                          <a:solidFill>
                            <a:schemeClr val="lt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1906(2016年)、1898(2017年)家上市櫃公司股價</a:t>
                      </a:r>
                      <a:endParaRPr sz="1500">
                        <a:solidFill>
                          <a:schemeClr val="lt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000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500">
                          <a:solidFill>
                            <a:schemeClr val="lt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分析對象</a:t>
                      </a:r>
                      <a:endParaRPr sz="1500">
                        <a:solidFill>
                          <a:schemeClr val="lt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500">
                          <a:solidFill>
                            <a:schemeClr val="lt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針對小型投資散戶</a:t>
                      </a:r>
                      <a:endParaRPr sz="1500">
                        <a:solidFill>
                          <a:schemeClr val="lt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Shape 851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文章來源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52" name="Shape 85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5</a:t>
            </a:fld>
            <a:endParaRPr/>
          </a:p>
        </p:txBody>
      </p:sp>
      <p:graphicFrame>
        <p:nvGraphicFramePr>
          <p:cNvPr id="853" name="Shape 853"/>
          <p:cNvGraphicFramePr/>
          <p:nvPr/>
        </p:nvGraphicFramePr>
        <p:xfrm>
          <a:off x="968189" y="1258654"/>
          <a:ext cx="7207625" cy="3710460"/>
        </p:xfrm>
        <a:graphic>
          <a:graphicData uri="http://schemas.openxmlformats.org/drawingml/2006/table">
            <a:tbl>
              <a:tblPr>
                <a:noFill/>
                <a:tableStyleId>{86A33061-345D-4426-ABD2-911336ECF880}</a:tableStyleId>
              </a:tblPr>
              <a:tblGrid>
                <a:gridCol w="144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9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500">
                          <a:solidFill>
                            <a:schemeClr val="lt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excel</a:t>
                      </a:r>
                      <a:endParaRPr sz="1500">
                        <a:solidFill>
                          <a:schemeClr val="lt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500">
                          <a:solidFill>
                            <a:schemeClr val="lt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文章來源</a:t>
                      </a:r>
                      <a:endParaRPr sz="1500">
                        <a:solidFill>
                          <a:schemeClr val="lt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500">
                          <a:solidFill>
                            <a:schemeClr val="lt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文章範圍</a:t>
                      </a:r>
                      <a:endParaRPr sz="1500">
                        <a:solidFill>
                          <a:schemeClr val="lt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500">
                          <a:solidFill>
                            <a:schemeClr val="lt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文章類型</a:t>
                      </a:r>
                      <a:endParaRPr sz="1500">
                        <a:solidFill>
                          <a:schemeClr val="lt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500">
                          <a:solidFill>
                            <a:schemeClr val="lt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文章數目</a:t>
                      </a:r>
                      <a:endParaRPr sz="1500">
                        <a:solidFill>
                          <a:schemeClr val="lt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500">
                          <a:solidFill>
                            <a:schemeClr val="lt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2016_news</a:t>
                      </a:r>
                      <a:endParaRPr sz="1500">
                        <a:solidFill>
                          <a:schemeClr val="lt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200">
                          <a:solidFill>
                            <a:schemeClr val="lt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yahoo奇摩理財、yahoo股市、鉅亨網、聯合財經網</a:t>
                      </a:r>
                      <a:endParaRPr sz="1200">
                        <a:solidFill>
                          <a:schemeClr val="lt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200">
                          <a:solidFill>
                            <a:schemeClr val="lt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海內外新聞、財金理財相關新聞</a:t>
                      </a:r>
                      <a:endParaRPr sz="1200">
                        <a:solidFill>
                          <a:schemeClr val="lt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500">
                          <a:solidFill>
                            <a:schemeClr val="lt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新聞報導</a:t>
                      </a:r>
                      <a:endParaRPr sz="1500">
                        <a:solidFill>
                          <a:schemeClr val="lt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500">
                          <a:solidFill>
                            <a:schemeClr val="lt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637,186</a:t>
                      </a:r>
                      <a:endParaRPr sz="1500">
                        <a:solidFill>
                          <a:schemeClr val="lt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500">
                          <a:solidFill>
                            <a:schemeClr val="lt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2016_forum</a:t>
                      </a:r>
                      <a:endParaRPr sz="1500">
                        <a:solidFill>
                          <a:schemeClr val="lt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200">
                          <a:solidFill>
                            <a:schemeClr val="lt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mobile01論壇</a:t>
                      </a:r>
                      <a:endParaRPr sz="1200">
                        <a:solidFill>
                          <a:schemeClr val="lt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200">
                          <a:solidFill>
                            <a:schemeClr val="lt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投資與理財(生活娛樂)</a:t>
                      </a:r>
                      <a:endParaRPr sz="1200">
                        <a:solidFill>
                          <a:schemeClr val="lt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500">
                          <a:solidFill>
                            <a:schemeClr val="lt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網民討論區</a:t>
                      </a:r>
                      <a:endParaRPr sz="1500">
                        <a:solidFill>
                          <a:schemeClr val="lt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500">
                          <a:solidFill>
                            <a:schemeClr val="lt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190 ,988</a:t>
                      </a:r>
                      <a:endParaRPr sz="1500">
                        <a:solidFill>
                          <a:schemeClr val="lt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500">
                          <a:solidFill>
                            <a:schemeClr val="lt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2016_bbs</a:t>
                      </a:r>
                      <a:endParaRPr sz="1500">
                        <a:solidFill>
                          <a:schemeClr val="lt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200">
                          <a:solidFill>
                            <a:schemeClr val="lt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bbs</a:t>
                      </a:r>
                      <a:endParaRPr sz="1200">
                        <a:solidFill>
                          <a:schemeClr val="lt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200">
                          <a:solidFill>
                            <a:schemeClr val="lt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buytogether, food, movie, stock, mobile comm</a:t>
                      </a:r>
                      <a:endParaRPr sz="1200">
                        <a:solidFill>
                          <a:schemeClr val="lt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500">
                          <a:solidFill>
                            <a:schemeClr val="lt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網民討論區</a:t>
                      </a:r>
                      <a:endParaRPr sz="1500">
                        <a:solidFill>
                          <a:schemeClr val="lt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500">
                          <a:solidFill>
                            <a:schemeClr val="lt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140,356</a:t>
                      </a:r>
                      <a:endParaRPr sz="1500">
                        <a:solidFill>
                          <a:schemeClr val="lt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9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500">
                          <a:solidFill>
                            <a:schemeClr val="lt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2017_social</a:t>
                      </a:r>
                      <a:endParaRPr sz="1500">
                        <a:solidFill>
                          <a:schemeClr val="lt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500">
                          <a:solidFill>
                            <a:schemeClr val="lt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網民討論區</a:t>
                      </a:r>
                      <a:endParaRPr sz="1500">
                        <a:solidFill>
                          <a:schemeClr val="lt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500">
                          <a:solidFill>
                            <a:schemeClr val="lt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1,321,222</a:t>
                      </a:r>
                      <a:endParaRPr sz="1500">
                        <a:solidFill>
                          <a:schemeClr val="lt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9000">
                <a:tc gridSpan="4"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500">
                          <a:solidFill>
                            <a:schemeClr val="lt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Total</a:t>
                      </a:r>
                      <a:endParaRPr sz="1500">
                        <a:solidFill>
                          <a:schemeClr val="lt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500" b="1">
                          <a:solidFill>
                            <a:srgbClr val="FFFF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2,289,752</a:t>
                      </a:r>
                      <a:endParaRPr sz="1500" b="1">
                        <a:solidFill>
                          <a:srgbClr val="FFFF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Shape 858"/>
          <p:cNvSpPr txBox="1">
            <a:spLocks noGrp="1"/>
          </p:cNvSpPr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實驗設計與方法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59" name="Shape 859"/>
          <p:cNvSpPr txBox="1">
            <a:spLocks noGrp="1"/>
          </p:cNvSpPr>
          <p:nvPr>
            <p:ph type="subTitle" idx="1"/>
          </p:nvPr>
        </p:nvSpPr>
        <p:spPr>
          <a:xfrm>
            <a:off x="448275" y="1585120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實驗設計流程與步驟詳解</a:t>
            </a:r>
            <a:endParaRPr>
              <a:solidFill>
                <a:srgbClr val="B7B7B7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60" name="Shape 860"/>
          <p:cNvSpPr/>
          <p:nvPr/>
        </p:nvSpPr>
        <p:spPr>
          <a:xfrm>
            <a:off x="6898679" y="1890725"/>
            <a:ext cx="1751814" cy="275049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E86B6"/>
                </a:solidFill>
                <a:latin typeface="Titillium Web"/>
              </a:rPr>
              <a:t>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Shape 865"/>
          <p:cNvSpPr txBox="1">
            <a:spLocks noGrp="1"/>
          </p:cNvSpPr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實驗設計面向流程</a:t>
            </a:r>
            <a:endParaRPr/>
          </a:p>
        </p:txBody>
      </p:sp>
      <p:sp>
        <p:nvSpPr>
          <p:cNvPr id="866" name="Shape 86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7</a:t>
            </a:fld>
            <a:endParaRPr/>
          </a:p>
        </p:txBody>
      </p:sp>
      <p:grpSp>
        <p:nvGrpSpPr>
          <p:cNvPr id="867" name="Shape 867"/>
          <p:cNvGrpSpPr/>
          <p:nvPr/>
        </p:nvGrpSpPr>
        <p:grpSpPr>
          <a:xfrm>
            <a:off x="5410967" y="1623691"/>
            <a:ext cx="3175786" cy="3346166"/>
            <a:chOff x="5632317" y="1189775"/>
            <a:chExt cx="3305700" cy="3483050"/>
          </a:xfrm>
        </p:grpSpPr>
        <p:sp>
          <p:nvSpPr>
            <p:cNvPr id="868" name="Shape 868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FFFFFF">
                <a:alpha val="5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zh-TW" sz="2000">
                  <a:solidFill>
                    <a:srgbClr val="FFFF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模型訓練與實驗</a:t>
              </a:r>
              <a:endParaRPr sz="2000">
                <a:solidFill>
                  <a:srgbClr val="FFFF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69" name="Shape 869"/>
            <p:cNvSpPr txBox="1"/>
            <p:nvPr/>
          </p:nvSpPr>
          <p:spPr>
            <a:xfrm>
              <a:off x="6167063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500">
                  <a:solidFill>
                    <a:srgbClr val="FFFFFF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scikit-learn 的</a:t>
              </a:r>
              <a:endParaRPr sz="15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500">
                  <a:solidFill>
                    <a:srgbClr val="FFFFFF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logistic regression</a:t>
              </a:r>
              <a:endParaRPr sz="15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zh-TW" sz="1500">
                  <a:solidFill>
                    <a:srgbClr val="FFFFFF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↓</a:t>
              </a:r>
              <a:endParaRPr sz="15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zh-TW" sz="1500">
                  <a:solidFill>
                    <a:srgbClr val="FFFFFF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產出模型參數</a:t>
              </a:r>
              <a:endParaRPr sz="15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zh-TW" sz="1500">
                  <a:solidFill>
                    <a:srgbClr val="FFFFFF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↓</a:t>
              </a:r>
              <a:endParaRPr sz="15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zh-TW" sz="15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建立個股股價預測模型</a:t>
              </a:r>
              <a:endParaRPr sz="15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zh-TW" sz="1500">
                  <a:solidFill>
                    <a:srgbClr val="FFFFFF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↓</a:t>
              </a:r>
              <a:endParaRPr sz="15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500">
                  <a:solidFill>
                    <a:srgbClr val="FFFFFF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模型實驗並判斷預測準確度</a:t>
              </a:r>
              <a:endParaRPr sz="1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870" name="Shape 870"/>
          <p:cNvGrpSpPr/>
          <p:nvPr/>
        </p:nvGrpSpPr>
        <p:grpSpPr>
          <a:xfrm>
            <a:off x="0" y="1623897"/>
            <a:ext cx="3407507" cy="3345960"/>
            <a:chOff x="0" y="1189989"/>
            <a:chExt cx="3546900" cy="3482836"/>
          </a:xfrm>
        </p:grpSpPr>
        <p:sp>
          <p:nvSpPr>
            <p:cNvPr id="871" name="Shape 871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name="adj" fmla="val 50000"/>
              </a:avLst>
            </a:pr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000">
                  <a:solidFill>
                    <a:srgbClr val="FFFF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資料集處理</a:t>
              </a:r>
              <a:endParaRPr sz="2000">
                <a:solidFill>
                  <a:srgbClr val="FFFF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72" name="Shape 872"/>
            <p:cNvSpPr txBox="1"/>
            <p:nvPr/>
          </p:nvSpPr>
          <p:spPr>
            <a:xfrm>
              <a:off x="655361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500">
                  <a:solidFill>
                    <a:srgbClr val="FFFFFF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挑選分析股票</a:t>
              </a:r>
              <a:endParaRPr sz="15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500">
                  <a:solidFill>
                    <a:srgbClr val="FFFFFF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↓</a:t>
              </a:r>
              <a:endParaRPr sz="15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500">
                  <a:solidFill>
                    <a:srgbClr val="FFFFFF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加入股票漲跌資訊</a:t>
              </a:r>
              <a:endParaRPr sz="15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500">
                  <a:solidFill>
                    <a:srgbClr val="FFFFFF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↓</a:t>
              </a:r>
              <a:endParaRPr sz="15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500">
                  <a:solidFill>
                    <a:srgbClr val="FFFFFF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漲跌文章 D+n</a:t>
              </a:r>
              <a:endParaRPr sz="15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873" name="Shape 873"/>
          <p:cNvGrpSpPr/>
          <p:nvPr/>
        </p:nvGrpSpPr>
        <p:grpSpPr>
          <a:xfrm>
            <a:off x="2828497" y="1623691"/>
            <a:ext cx="3175786" cy="3346166"/>
            <a:chOff x="2944204" y="1189775"/>
            <a:chExt cx="3305700" cy="3483050"/>
          </a:xfrm>
        </p:grpSpPr>
        <p:sp>
          <p:nvSpPr>
            <p:cNvPr id="874" name="Shape 874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FFFFFF">
                <a:alpha val="3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zh-TW" sz="2000">
                  <a:solidFill>
                    <a:srgbClr val="FFFF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漲跌文章關鍵字集</a:t>
              </a:r>
              <a:endParaRPr sz="2000">
                <a:solidFill>
                  <a:srgbClr val="FFFF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75" name="Shape 875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zh-TW" sz="15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區分漲、跌、平文章</a:t>
              </a:r>
              <a:endParaRPr sz="15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zh-TW" sz="1500">
                  <a:solidFill>
                    <a:srgbClr val="FFFFFF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↓</a:t>
              </a:r>
              <a:endParaRPr sz="15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zh-TW" sz="1500">
                  <a:solidFill>
                    <a:srgbClr val="FFFFFF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切2~6 gram字集</a:t>
              </a:r>
              <a:endParaRPr sz="15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zh-TW" sz="1500">
                  <a:solidFill>
                    <a:srgbClr val="FFFFFF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↓</a:t>
              </a:r>
              <a:endParaRPr sz="15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5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建立漲跌文章向量</a:t>
              </a:r>
              <a:endParaRPr sz="15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500">
                  <a:solidFill>
                    <a:srgbClr val="FFFFFF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↓</a:t>
              </a:r>
              <a:endParaRPr sz="15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zh-TW" sz="1500">
                  <a:solidFill>
                    <a:srgbClr val="FFFFFF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挑選漲跌各300關鍵字成 ”關鍵字集向量”</a:t>
              </a:r>
              <a:endParaRPr sz="15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876" name="Shape 876"/>
          <p:cNvSpPr txBox="1">
            <a:spLocks noGrp="1"/>
          </p:cNvSpPr>
          <p:nvPr>
            <p:ph type="body" idx="4294967295"/>
          </p:nvPr>
        </p:nvSpPr>
        <p:spPr>
          <a:xfrm>
            <a:off x="739675" y="811950"/>
            <a:ext cx="7551300" cy="7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500"/>
              <a:buFont typeface="Microsoft JhengHei"/>
              <a:buChar char="▫"/>
            </a:pPr>
            <a:r>
              <a:rPr lang="zh-TW" sz="1500">
                <a:solidFill>
                  <a:srgbClr val="B7B7B7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技術面：2016/2017股價資訊、TEJ (台灣經濟新報)</a:t>
            </a:r>
            <a:endParaRPr sz="1500">
              <a:solidFill>
                <a:srgbClr val="B7B7B7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500"/>
              <a:buFont typeface="Microsoft JhengHei"/>
              <a:buChar char="▫"/>
            </a:pPr>
            <a:r>
              <a:rPr lang="zh-TW" sz="1500">
                <a:solidFill>
                  <a:srgbClr val="B7B7B7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消息面：社群討論文章共200多萬則</a:t>
            </a:r>
            <a:endParaRPr sz="15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Shape 881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一、選股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82" name="Shape 88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8</a:t>
            </a:fld>
            <a:endParaRPr/>
          </a:p>
        </p:txBody>
      </p:sp>
      <p:sp>
        <p:nvSpPr>
          <p:cNvPr id="883" name="Shape 883"/>
          <p:cNvSpPr txBox="1">
            <a:spLocks noGrp="1"/>
          </p:cNvSpPr>
          <p:nvPr>
            <p:ph type="body" idx="4294967295"/>
          </p:nvPr>
        </p:nvSpPr>
        <p:spPr>
          <a:xfrm>
            <a:off x="739675" y="1141800"/>
            <a:ext cx="7551300" cy="34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Font typeface="Microsoft JhengHei"/>
              <a:buChar char="▫"/>
            </a:pPr>
            <a:r>
              <a:rPr lang="zh-TW" sz="2000" b="1">
                <a:latin typeface="Microsoft JhengHei"/>
                <a:ea typeface="Microsoft JhengHei"/>
                <a:cs typeface="Microsoft JhengHei"/>
                <a:sym typeface="Microsoft JhengHei"/>
              </a:rPr>
              <a:t>指標一：</a:t>
            </a:r>
            <a:endParaRPr sz="2000" b="1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Font typeface="Microsoft JhengHei"/>
              <a:buChar char="-"/>
            </a:pPr>
            <a:r>
              <a:rPr lang="zh-TW" sz="2000" b="1">
                <a:latin typeface="Microsoft JhengHei"/>
                <a:ea typeface="Microsoft JhengHei"/>
                <a:cs typeface="Microsoft JhengHei"/>
                <a:sym typeface="Microsoft JhengHei"/>
              </a:rPr>
              <a:t>分析股票需具備市場討論度（Df）</a:t>
            </a:r>
            <a:endParaRPr sz="2000" b="1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Font typeface="Microsoft JhengHei"/>
              <a:buChar char="-"/>
            </a:pPr>
            <a:r>
              <a:rPr lang="zh-TW" sz="2000" b="1">
                <a:latin typeface="Microsoft JhengHei"/>
                <a:ea typeface="Microsoft JhengHei"/>
                <a:cs typeface="Microsoft JhengHei"/>
                <a:sym typeface="Microsoft JhengHei"/>
              </a:rPr>
              <a:t>目標股：</a:t>
            </a:r>
            <a:r>
              <a:rPr lang="zh-TW" sz="2000" b="1">
                <a:solidFill>
                  <a:srgbClr val="FFFF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大立光</a:t>
            </a:r>
            <a:r>
              <a:rPr lang="zh-TW" sz="2000" b="1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zh-TW" sz="2000" b="1">
                <a:solidFill>
                  <a:srgbClr val="FFFF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台積電</a:t>
            </a:r>
            <a:r>
              <a:rPr lang="zh-TW" sz="2000" b="1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zh-TW" sz="2000" b="1">
                <a:solidFill>
                  <a:srgbClr val="FFFF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鴻海</a:t>
            </a:r>
            <a:endParaRPr sz="2000" b="1">
              <a:solidFill>
                <a:srgbClr val="FFFF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2000" b="1">
              <a:solidFill>
                <a:srgbClr val="FFFF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Font typeface="Microsoft JhengHei"/>
              <a:buChar char="▫"/>
            </a:pPr>
            <a:r>
              <a:rPr lang="zh-TW" sz="2000" b="1">
                <a:latin typeface="Microsoft JhengHei"/>
                <a:ea typeface="Microsoft JhengHei"/>
                <a:cs typeface="Microsoft JhengHei"/>
                <a:sym typeface="Microsoft JhengHei"/>
              </a:rPr>
              <a:t>指標二：</a:t>
            </a:r>
            <a:endParaRPr sz="2000" b="1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Font typeface="Microsoft JhengHei"/>
              <a:buChar char="-"/>
            </a:pPr>
            <a:r>
              <a:rPr lang="zh-TW" sz="2000" b="1">
                <a:latin typeface="Microsoft JhengHei"/>
                <a:ea typeface="Microsoft JhengHei"/>
                <a:cs typeface="Microsoft JhengHei"/>
                <a:sym typeface="Microsoft JhengHei"/>
              </a:rPr>
              <a:t>參考TEJ，</a:t>
            </a:r>
            <a:r>
              <a:rPr lang="zh-TW" sz="2000" b="1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欲了解整體大盤走向，與大環境因素的影響</a:t>
            </a:r>
            <a:endParaRPr sz="2000" b="1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Font typeface="Microsoft JhengHei"/>
              <a:buChar char="-"/>
            </a:pPr>
            <a:r>
              <a:rPr lang="zh-TW" sz="2000" b="1">
                <a:latin typeface="Microsoft JhengHei"/>
                <a:ea typeface="Microsoft JhengHei"/>
                <a:cs typeface="Microsoft JhengHei"/>
                <a:sym typeface="Microsoft JhengHei"/>
              </a:rPr>
              <a:t>目標股：</a:t>
            </a:r>
            <a:r>
              <a:rPr lang="zh-TW" sz="2000" b="1">
                <a:solidFill>
                  <a:srgbClr val="FFFF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大盤</a:t>
            </a:r>
            <a:endParaRPr sz="2000" b="1">
              <a:solidFill>
                <a:srgbClr val="FFFF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 b="1">
              <a:solidFill>
                <a:srgbClr val="FFFF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2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Shape 888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二、定義文章日期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89" name="Shape 889"/>
          <p:cNvSpPr txBox="1"/>
          <p:nvPr/>
        </p:nvSpPr>
        <p:spPr>
          <a:xfrm>
            <a:off x="1730575" y="1535075"/>
            <a:ext cx="8544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5/18 四</a:t>
            </a:r>
            <a:endParaRPr>
              <a:solidFill>
                <a:srgbClr val="FFFF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90" name="Shape 890"/>
          <p:cNvSpPr txBox="1"/>
          <p:nvPr/>
        </p:nvSpPr>
        <p:spPr>
          <a:xfrm>
            <a:off x="2915225" y="1535075"/>
            <a:ext cx="8544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B4A7D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5/19 五</a:t>
            </a:r>
            <a:endParaRPr>
              <a:solidFill>
                <a:srgbClr val="B4A7D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91" name="Shape 891"/>
          <p:cNvSpPr txBox="1"/>
          <p:nvPr/>
        </p:nvSpPr>
        <p:spPr>
          <a:xfrm>
            <a:off x="4099875" y="1535075"/>
            <a:ext cx="8544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5/20 六</a:t>
            </a:r>
            <a:endParaRPr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92" name="Shape 892"/>
          <p:cNvSpPr txBox="1"/>
          <p:nvPr/>
        </p:nvSpPr>
        <p:spPr>
          <a:xfrm>
            <a:off x="5284525" y="1535075"/>
            <a:ext cx="8544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5/21 日</a:t>
            </a:r>
            <a:endParaRPr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93" name="Shape 893"/>
          <p:cNvSpPr txBox="1"/>
          <p:nvPr/>
        </p:nvSpPr>
        <p:spPr>
          <a:xfrm>
            <a:off x="6326825" y="1535075"/>
            <a:ext cx="8544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5/22 一</a:t>
            </a:r>
            <a:endParaRPr>
              <a:solidFill>
                <a:srgbClr val="FFFF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94" name="Shape 894"/>
          <p:cNvSpPr txBox="1"/>
          <p:nvPr/>
        </p:nvSpPr>
        <p:spPr>
          <a:xfrm>
            <a:off x="7369125" y="1535075"/>
            <a:ext cx="8544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B4A7D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5/23 二</a:t>
            </a:r>
            <a:endParaRPr>
              <a:solidFill>
                <a:srgbClr val="B4A7D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95" name="Shape 895"/>
          <p:cNvSpPr txBox="1"/>
          <p:nvPr/>
        </p:nvSpPr>
        <p:spPr>
          <a:xfrm>
            <a:off x="805100" y="1766425"/>
            <a:ext cx="685200" cy="18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00:00</a:t>
            </a:r>
            <a:endParaRPr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  <a:highlight>
                  <a:srgbClr val="D9D9D9"/>
                </a:highlight>
              </a:rPr>
              <a:t>13:30</a:t>
            </a:r>
            <a:endParaRPr>
              <a:solidFill>
                <a:srgbClr val="FF0000"/>
              </a:solidFill>
              <a:highlight>
                <a:srgbClr val="D9D9D9"/>
              </a:highlight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23:59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896" name="Shape 896"/>
          <p:cNvCxnSpPr/>
          <p:nvPr/>
        </p:nvCxnSpPr>
        <p:spPr>
          <a:xfrm>
            <a:off x="2157775" y="1908775"/>
            <a:ext cx="8700" cy="66750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7" name="Shape 897"/>
          <p:cNvCxnSpPr/>
          <p:nvPr/>
        </p:nvCxnSpPr>
        <p:spPr>
          <a:xfrm>
            <a:off x="2157775" y="2598525"/>
            <a:ext cx="8700" cy="769800"/>
          </a:xfrm>
          <a:prstGeom prst="straightConnector1">
            <a:avLst/>
          </a:prstGeom>
          <a:noFill/>
          <a:ln w="38100" cap="flat" cmpd="sng">
            <a:solidFill>
              <a:srgbClr val="B4A7D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8" name="Shape 898"/>
          <p:cNvCxnSpPr/>
          <p:nvPr/>
        </p:nvCxnSpPr>
        <p:spPr>
          <a:xfrm>
            <a:off x="3289025" y="1908775"/>
            <a:ext cx="8700" cy="667500"/>
          </a:xfrm>
          <a:prstGeom prst="straightConnector1">
            <a:avLst/>
          </a:prstGeom>
          <a:noFill/>
          <a:ln w="38100" cap="flat" cmpd="sng">
            <a:solidFill>
              <a:srgbClr val="B4A7D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9" name="Shape 899"/>
          <p:cNvCxnSpPr/>
          <p:nvPr/>
        </p:nvCxnSpPr>
        <p:spPr>
          <a:xfrm>
            <a:off x="3289025" y="2589525"/>
            <a:ext cx="8700" cy="76980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0" name="Shape 900"/>
          <p:cNvCxnSpPr/>
          <p:nvPr/>
        </p:nvCxnSpPr>
        <p:spPr>
          <a:xfrm>
            <a:off x="4451550" y="1908775"/>
            <a:ext cx="2100" cy="144180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1" name="Shape 901"/>
          <p:cNvCxnSpPr/>
          <p:nvPr/>
        </p:nvCxnSpPr>
        <p:spPr>
          <a:xfrm>
            <a:off x="5639500" y="1908775"/>
            <a:ext cx="2100" cy="144180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2" name="Shape 902"/>
          <p:cNvCxnSpPr/>
          <p:nvPr/>
        </p:nvCxnSpPr>
        <p:spPr>
          <a:xfrm>
            <a:off x="6634975" y="1908775"/>
            <a:ext cx="8700" cy="66750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3" name="Shape 903"/>
          <p:cNvCxnSpPr/>
          <p:nvPr/>
        </p:nvCxnSpPr>
        <p:spPr>
          <a:xfrm>
            <a:off x="6634975" y="2589525"/>
            <a:ext cx="8700" cy="769800"/>
          </a:xfrm>
          <a:prstGeom prst="straightConnector1">
            <a:avLst/>
          </a:prstGeom>
          <a:noFill/>
          <a:ln w="38100" cap="flat" cmpd="sng">
            <a:solidFill>
              <a:srgbClr val="B4A7D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4" name="Shape 904"/>
          <p:cNvCxnSpPr/>
          <p:nvPr/>
        </p:nvCxnSpPr>
        <p:spPr>
          <a:xfrm>
            <a:off x="7748425" y="1904400"/>
            <a:ext cx="8700" cy="667500"/>
          </a:xfrm>
          <a:prstGeom prst="straightConnector1">
            <a:avLst/>
          </a:prstGeom>
          <a:noFill/>
          <a:ln w="38100" cap="flat" cmpd="sng">
            <a:solidFill>
              <a:srgbClr val="B4A7D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5" name="Shape 905"/>
          <p:cNvCxnSpPr/>
          <p:nvPr/>
        </p:nvCxnSpPr>
        <p:spPr>
          <a:xfrm>
            <a:off x="7748425" y="2585150"/>
            <a:ext cx="8700" cy="76980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6" name="Shape 906"/>
          <p:cNvCxnSpPr/>
          <p:nvPr/>
        </p:nvCxnSpPr>
        <p:spPr>
          <a:xfrm>
            <a:off x="1356825" y="2589525"/>
            <a:ext cx="6771900" cy="90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7" name="Shape 90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aliard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1227</Words>
  <Application>Microsoft Office PowerPoint</Application>
  <PresentationFormat>如螢幕大小 (16:9)</PresentationFormat>
  <Paragraphs>310</Paragraphs>
  <Slides>18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18</vt:i4>
      </vt:variant>
    </vt:vector>
  </HeadingPairs>
  <TitlesOfParts>
    <vt:vector size="24" baseType="lpstr">
      <vt:lpstr>Titillium Web</vt:lpstr>
      <vt:lpstr>Titillium Web ExtraLight</vt:lpstr>
      <vt:lpstr>Microsoft JhengHei</vt:lpstr>
      <vt:lpstr>Arial</vt:lpstr>
      <vt:lpstr>Simple Light</vt:lpstr>
      <vt:lpstr>Thaliard template</vt:lpstr>
      <vt:lpstr>股價漲跌關鍵字 與預測準確率</vt:lpstr>
      <vt:lpstr>Content</vt:lpstr>
      <vt:lpstr>資料集簡介</vt:lpstr>
      <vt:lpstr>資料集簡介</vt:lpstr>
      <vt:lpstr>文章來源</vt:lpstr>
      <vt:lpstr>實驗設計與方法</vt:lpstr>
      <vt:lpstr>實驗設計面向流程</vt:lpstr>
      <vt:lpstr>一、選股</vt:lpstr>
      <vt:lpstr>二、定義文章日期</vt:lpstr>
      <vt:lpstr>三、定義漲跌</vt:lpstr>
      <vt:lpstr>四、定義漲跌文章</vt:lpstr>
      <vt:lpstr>五、定義漲跌文章之關鍵詞集</vt:lpstr>
      <vt:lpstr>實驗過程與結果</vt:lpstr>
      <vt:lpstr>PowerPoint 簡報</vt:lpstr>
      <vt:lpstr>大立光準確率</vt:lpstr>
      <vt:lpstr>大盤準確率</vt:lpstr>
      <vt:lpstr>結果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股價漲跌關鍵字 與預測準確率</dc:title>
  <dc:creator>譚丞佑</dc:creator>
  <cp:lastModifiedBy>丞佑 譚</cp:lastModifiedBy>
  <cp:revision>2</cp:revision>
  <dcterms:modified xsi:type="dcterms:W3CDTF">2018-06-06T03:50:31Z</dcterms:modified>
</cp:coreProperties>
</file>