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45365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</a:t>
            </a:r>
            <a:r>
              <a:rPr lang="en-US" b="1" dirty="0">
                <a:solidFill>
                  <a:srgbClr val="00B0F0"/>
                </a:solidFill>
              </a:rPr>
              <a:t>time simulated annealing-back propagation </a:t>
            </a:r>
            <a:r>
              <a:rPr lang="en-US" b="1" dirty="0" smtClean="0">
                <a:solidFill>
                  <a:srgbClr val="00B0F0"/>
                </a:solidFill>
              </a:rPr>
              <a:t>algorithm</a:t>
            </a:r>
            <a:r>
              <a:rPr lang="tr-TR" b="1" dirty="0" smtClean="0">
                <a:solidFill>
                  <a:srgbClr val="00B0F0"/>
                </a:solidFill>
              </a:rPr>
              <a:t>(TSA-BP)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b="1" dirty="0">
                <a:solidFill>
                  <a:srgbClr val="00B0F0"/>
                </a:solidFill>
              </a:rPr>
              <a:t>its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tr-TR" b="1" dirty="0" err="1">
                <a:solidFill>
                  <a:srgbClr val="00B0F0"/>
                </a:solidFill>
              </a:rPr>
              <a:t>app</a:t>
            </a:r>
            <a:r>
              <a:rPr lang="tr-TR" dirty="0" err="1">
                <a:solidFill>
                  <a:srgbClr val="00B0F0"/>
                </a:solidFill>
              </a:rPr>
              <a:t>lication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b="1" dirty="0">
                <a:solidFill>
                  <a:srgbClr val="00B0F0"/>
                </a:solidFill>
              </a:rPr>
              <a:t>in </a:t>
            </a:r>
            <a:r>
              <a:rPr lang="tr-TR" b="1" dirty="0" err="1">
                <a:solidFill>
                  <a:srgbClr val="00B0F0"/>
                </a:solidFill>
              </a:rPr>
              <a:t>disease</a:t>
            </a:r>
            <a:r>
              <a:rPr lang="tr-TR" b="1" dirty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prediction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sz="2500" dirty="0" err="1"/>
              <a:t>Published</a:t>
            </a:r>
            <a:r>
              <a:rPr lang="tr-TR" sz="2500" dirty="0"/>
              <a:t> </a:t>
            </a:r>
            <a:r>
              <a:rPr lang="tr-TR" sz="2500" dirty="0" smtClean="0"/>
              <a:t> </a:t>
            </a:r>
            <a:r>
              <a:rPr lang="tr-TR" sz="2500" dirty="0" err="1" smtClean="0"/>
              <a:t>August</a:t>
            </a:r>
            <a:r>
              <a:rPr lang="tr-TR" sz="2500" dirty="0"/>
              <a:t> 2018</a:t>
            </a:r>
            <a:br>
              <a:rPr lang="tr-TR" sz="2500" dirty="0"/>
            </a:br>
            <a:r>
              <a:rPr lang="tr-TR" sz="2500" dirty="0"/>
              <a:t>in </a:t>
            </a:r>
            <a:r>
              <a:rPr lang="tr-TR" sz="2500" dirty="0" smtClean="0"/>
              <a:t>World </a:t>
            </a:r>
            <a:r>
              <a:rPr lang="tr-TR" sz="2500" dirty="0" err="1" smtClean="0"/>
              <a:t>Scientific</a:t>
            </a:r>
            <a:r>
              <a:rPr lang="tr-TR" sz="2500" dirty="0" smtClean="0"/>
              <a:t> </a:t>
            </a:r>
            <a:r>
              <a:rPr lang="tr-TR" sz="2500" dirty="0" err="1" smtClean="0"/>
              <a:t>journal</a:t>
            </a:r>
            <a:endParaRPr lang="tr-TR" sz="25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5589240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Uğur Ceylan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Steps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Step-1: </a:t>
            </a:r>
            <a:r>
              <a:rPr lang="en-US" b="1" dirty="0" smtClean="0"/>
              <a:t>Initialize </a:t>
            </a:r>
            <a:r>
              <a:rPr lang="en-US" b="1" dirty="0"/>
              <a:t>the weight matrix</a:t>
            </a:r>
            <a:r>
              <a:rPr lang="en-US" dirty="0"/>
              <a:t>; avoid the limitations of slow convergence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high </a:t>
            </a:r>
            <a:r>
              <a:rPr lang="en-US" dirty="0"/>
              <a:t>training time by using the </a:t>
            </a:r>
            <a:r>
              <a:rPr lang="en-US" dirty="0" smtClean="0"/>
              <a:t>min</a:t>
            </a:r>
            <a:r>
              <a:rPr lang="tr-TR" dirty="0" smtClean="0"/>
              <a:t>-</a:t>
            </a:r>
            <a:r>
              <a:rPr lang="en-US" dirty="0" smtClean="0"/>
              <a:t>max </a:t>
            </a:r>
            <a:r>
              <a:rPr lang="tr-TR" dirty="0" smtClean="0"/>
              <a:t>s</a:t>
            </a:r>
            <a:r>
              <a:rPr lang="en-US" dirty="0" err="1" smtClean="0"/>
              <a:t>tandardized</a:t>
            </a:r>
            <a:r>
              <a:rPr lang="en-US" dirty="0" smtClean="0"/>
              <a:t> algorithm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/>
              <a:t>w</a:t>
            </a:r>
            <a:r>
              <a:rPr lang="tr-TR" dirty="0" err="1" smtClean="0"/>
              <a:t>here</a:t>
            </a:r>
            <a:r>
              <a:rPr lang="tr-TR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training dataset</a:t>
            </a:r>
            <a:r>
              <a:rPr lang="en-US" dirty="0"/>
              <a:t>, </a:t>
            </a:r>
            <a:r>
              <a:rPr lang="en-US" b="1" dirty="0"/>
              <a:t>N</a:t>
            </a:r>
            <a:r>
              <a:rPr lang="en-US" dirty="0"/>
              <a:t> represents the </a:t>
            </a:r>
            <a:r>
              <a:rPr lang="en-US" b="1" dirty="0"/>
              <a:t>normalized</a:t>
            </a:r>
            <a:r>
              <a:rPr lang="en-US" dirty="0"/>
              <a:t> </a:t>
            </a:r>
            <a:r>
              <a:rPr lang="en-US" b="1" dirty="0"/>
              <a:t>result matrix</a:t>
            </a:r>
            <a:r>
              <a:rPr lang="en-US" dirty="0"/>
              <a:t>, </a:t>
            </a:r>
            <a:r>
              <a:rPr lang="en-US" b="1" dirty="0"/>
              <a:t>Xi(max</a:t>
            </a:r>
            <a:r>
              <a:rPr lang="en-US" b="1" dirty="0" smtClean="0"/>
              <a:t>)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b="1" dirty="0"/>
              <a:t>Xi(min)</a:t>
            </a:r>
            <a:r>
              <a:rPr lang="en-US" dirty="0"/>
              <a:t>, respectively, denote the </a:t>
            </a:r>
            <a:r>
              <a:rPr lang="en-US" b="1" dirty="0"/>
              <a:t>maximum and minimum of the </a:t>
            </a:r>
            <a:r>
              <a:rPr lang="en-US" b="1" dirty="0" err="1"/>
              <a:t>ith</a:t>
            </a:r>
            <a:r>
              <a:rPr lang="en-US" b="1" dirty="0"/>
              <a:t> </a:t>
            </a:r>
            <a:r>
              <a:rPr lang="en-US" b="1" dirty="0" smtClean="0"/>
              <a:t>property</a:t>
            </a:r>
            <a:r>
              <a:rPr lang="tr-TR" b="1" dirty="0" smtClean="0"/>
              <a:t> in </a:t>
            </a:r>
            <a:r>
              <a:rPr lang="tr-TR" b="1" dirty="0"/>
              <a:t>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35385"/>
            <a:ext cx="8248650" cy="80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65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 smtClean="0">
                <a:solidFill>
                  <a:srgbClr val="00B0F0"/>
                </a:solidFill>
              </a:rPr>
              <a:t>Steps</a:t>
            </a:r>
            <a:r>
              <a:rPr lang="tr-TR" dirty="0" smtClean="0">
                <a:solidFill>
                  <a:srgbClr val="00B0F0"/>
                </a:solidFill>
              </a:rPr>
              <a:t>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smtClean="0"/>
              <a:t>Step-2: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the input as </a:t>
            </a:r>
            <a:r>
              <a:rPr lang="en-US" dirty="0" smtClean="0"/>
              <a:t>x1</a:t>
            </a:r>
            <a:r>
              <a:rPr lang="tr-TR" dirty="0" smtClean="0"/>
              <a:t>, </a:t>
            </a:r>
            <a:r>
              <a:rPr lang="en-US" dirty="0" smtClean="0"/>
              <a:t>x2</a:t>
            </a:r>
            <a:r>
              <a:rPr lang="tr-TR" dirty="0" smtClean="0"/>
              <a:t>,..,</a:t>
            </a:r>
            <a:r>
              <a:rPr lang="en-US" dirty="0" smtClean="0"/>
              <a:t> </a:t>
            </a:r>
            <a:r>
              <a:rPr lang="en-US" dirty="0"/>
              <a:t>the weight values as </a:t>
            </a:r>
            <a:r>
              <a:rPr lang="en-US" dirty="0" smtClean="0"/>
              <a:t>w1</a:t>
            </a:r>
            <a:r>
              <a:rPr lang="tr-TR" dirty="0" smtClean="0"/>
              <a:t>, </a:t>
            </a:r>
            <a:r>
              <a:rPr lang="en-US" dirty="0" smtClean="0"/>
              <a:t>w2</a:t>
            </a:r>
            <a:r>
              <a:rPr lang="tr-TR" dirty="0" smtClean="0"/>
              <a:t>,..,</a:t>
            </a:r>
            <a:r>
              <a:rPr lang="en-US" dirty="0" smtClean="0"/>
              <a:t> </a:t>
            </a:r>
            <a:r>
              <a:rPr lang="en-US" dirty="0"/>
              <a:t>the bias as b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output of neuron </a:t>
            </a:r>
            <a:r>
              <a:rPr lang="en-US" dirty="0" smtClean="0"/>
              <a:t>as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b="1" dirty="0" smtClean="0"/>
          </a:p>
          <a:p>
            <a:r>
              <a:rPr lang="tr-TR" b="1" dirty="0" smtClean="0"/>
              <a:t>Step-3:</a:t>
            </a:r>
            <a:r>
              <a:rPr lang="en-US" dirty="0" smtClean="0"/>
              <a:t>De</a:t>
            </a:r>
            <a:r>
              <a:rPr lang="tr-TR" dirty="0" smtClean="0"/>
              <a:t>fi</a:t>
            </a:r>
            <a:r>
              <a:rPr lang="en-US" dirty="0" smtClean="0"/>
              <a:t>ne </a:t>
            </a:r>
            <a:r>
              <a:rPr lang="en-US" dirty="0"/>
              <a:t>the cross-entropy cost function C of a neuron </a:t>
            </a:r>
            <a:r>
              <a:rPr lang="en-US" dirty="0" smtClean="0"/>
              <a:t>as</a:t>
            </a:r>
            <a:endParaRPr lang="tr-TR" dirty="0" smtClean="0"/>
          </a:p>
          <a:p>
            <a:endParaRPr lang="tr-TR" b="1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b="1" dirty="0"/>
              <a:t>n is the total number of samples</a:t>
            </a:r>
            <a:r>
              <a:rPr lang="en-US" dirty="0"/>
              <a:t>, </a:t>
            </a:r>
            <a:r>
              <a:rPr lang="en-US" b="1" dirty="0"/>
              <a:t>y is the expected </a:t>
            </a:r>
            <a:r>
              <a:rPr lang="en-US" dirty="0"/>
              <a:t>output and </a:t>
            </a:r>
            <a:r>
              <a:rPr lang="en-US" b="1" dirty="0"/>
              <a:t>a is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predicted </a:t>
            </a:r>
            <a:r>
              <a:rPr lang="en-US" b="1" dirty="0"/>
              <a:t>output </a:t>
            </a:r>
            <a:r>
              <a:rPr lang="en-US" dirty="0"/>
              <a:t>of a neuron.</a:t>
            </a:r>
            <a:endParaRPr lang="tr-T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" y="2276872"/>
            <a:ext cx="79914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" y="4293096"/>
            <a:ext cx="821055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9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Steps</a:t>
            </a:r>
            <a:r>
              <a:rPr lang="tr-TR" dirty="0">
                <a:solidFill>
                  <a:srgbClr val="00B0F0"/>
                </a:solidFill>
              </a:rPr>
              <a:t> – </a:t>
            </a:r>
            <a:r>
              <a:rPr lang="tr-TR" dirty="0" err="1">
                <a:solidFill>
                  <a:srgbClr val="00B0F0"/>
                </a:solidFill>
              </a:rPr>
              <a:t>Cont</a:t>
            </a:r>
            <a:r>
              <a:rPr lang="tr-TR" dirty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smtClean="0"/>
              <a:t>Step-4: </a:t>
            </a:r>
            <a:r>
              <a:rPr lang="en-US" dirty="0" smtClean="0"/>
              <a:t>De</a:t>
            </a:r>
            <a:r>
              <a:rPr lang="tr-TR" dirty="0" smtClean="0"/>
              <a:t>fi</a:t>
            </a:r>
            <a:r>
              <a:rPr lang="en-US" dirty="0" smtClean="0"/>
              <a:t>ne </a:t>
            </a:r>
            <a:r>
              <a:rPr lang="en-US" dirty="0"/>
              <a:t>the </a:t>
            </a:r>
            <a:r>
              <a:rPr lang="en-US" b="1" dirty="0"/>
              <a:t>hyperbolic tangent S </a:t>
            </a:r>
            <a:r>
              <a:rPr lang="tr-TR" dirty="0" smtClean="0"/>
              <a:t>f</a:t>
            </a:r>
            <a:r>
              <a:rPr lang="en-US" dirty="0" smtClean="0"/>
              <a:t>unction </a:t>
            </a:r>
            <a:r>
              <a:rPr lang="en-US" b="1" dirty="0"/>
              <a:t>as</a:t>
            </a:r>
            <a:r>
              <a:rPr lang="en-US" dirty="0"/>
              <a:t> the activation </a:t>
            </a:r>
            <a:r>
              <a:rPr lang="en-US" dirty="0" smtClean="0"/>
              <a:t>function</a:t>
            </a:r>
            <a:endParaRPr lang="tr-TR" dirty="0" smtClean="0"/>
          </a:p>
          <a:p>
            <a:endParaRPr lang="tr-TR" b="1" dirty="0"/>
          </a:p>
          <a:p>
            <a:endParaRPr lang="tr-TR" b="1" dirty="0" smtClean="0"/>
          </a:p>
          <a:p>
            <a:r>
              <a:rPr lang="tr-TR" b="1" dirty="0" smtClean="0"/>
              <a:t>Step-5: </a:t>
            </a:r>
            <a:r>
              <a:rPr lang="en-US" dirty="0"/>
              <a:t>Calculate </a:t>
            </a:r>
            <a:r>
              <a:rPr lang="en-US" b="1" dirty="0"/>
              <a:t>E(m) in the training network based on BP algorithm</a:t>
            </a:r>
            <a:r>
              <a:rPr lang="en-US" dirty="0"/>
              <a:t>. </a:t>
            </a:r>
            <a:r>
              <a:rPr lang="en-US" b="1" dirty="0" smtClean="0"/>
              <a:t>If</a:t>
            </a:r>
            <a:r>
              <a:rPr lang="tr-TR" b="1" dirty="0" smtClean="0"/>
              <a:t> </a:t>
            </a:r>
            <a:r>
              <a:rPr lang="en-US" b="1" dirty="0" smtClean="0"/>
              <a:t>E(m</a:t>
            </a:r>
            <a:r>
              <a:rPr lang="en-US" b="1" dirty="0"/>
              <a:t>) &lt; e, </a:t>
            </a:r>
            <a:r>
              <a:rPr lang="en-US" dirty="0"/>
              <a:t>the condition of </a:t>
            </a:r>
            <a:r>
              <a:rPr lang="en-US" b="1" dirty="0"/>
              <a:t>convergence is </a:t>
            </a:r>
            <a:r>
              <a:rPr lang="en-US" b="1" dirty="0" err="1" smtClean="0"/>
              <a:t>satis</a:t>
            </a:r>
            <a:r>
              <a:rPr lang="tr-TR" b="1" dirty="0" smtClean="0"/>
              <a:t>fi</a:t>
            </a:r>
            <a:r>
              <a:rPr lang="en-US" b="1" dirty="0" err="1" smtClean="0"/>
              <a:t>ed</a:t>
            </a:r>
            <a:r>
              <a:rPr lang="en-US" dirty="0"/>
              <a:t>, then </a:t>
            </a:r>
            <a:r>
              <a:rPr lang="en-US" b="1" dirty="0"/>
              <a:t>proceed to the </a:t>
            </a:r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11</a:t>
            </a:r>
            <a:r>
              <a:rPr lang="en-US" dirty="0"/>
              <a:t>.</a:t>
            </a:r>
            <a:endParaRPr lang="tr-TR" b="1" dirty="0" smtClean="0"/>
          </a:p>
          <a:p>
            <a:r>
              <a:rPr lang="tr-TR" b="1" dirty="0" smtClean="0"/>
              <a:t>Step-6: </a:t>
            </a:r>
            <a:r>
              <a:rPr lang="en-US" b="1" dirty="0"/>
              <a:t>Compare</a:t>
            </a:r>
            <a:r>
              <a:rPr lang="en-US" dirty="0"/>
              <a:t> the equation </a:t>
            </a:r>
            <a:r>
              <a:rPr lang="en-US" b="1" dirty="0" smtClean="0"/>
              <a:t>E(m)</a:t>
            </a:r>
            <a:r>
              <a:rPr lang="tr-TR" b="1" dirty="0" smtClean="0"/>
              <a:t>-</a:t>
            </a:r>
            <a:r>
              <a:rPr lang="en-US" b="1" dirty="0" smtClean="0"/>
              <a:t>E(m</a:t>
            </a:r>
            <a:r>
              <a:rPr lang="tr-TR" b="1" dirty="0" smtClean="0"/>
              <a:t>-</a:t>
            </a:r>
            <a:r>
              <a:rPr lang="en-US" b="1" dirty="0" smtClean="0"/>
              <a:t>1</a:t>
            </a:r>
            <a:r>
              <a:rPr lang="en-US" b="1" dirty="0"/>
              <a:t>); adjust the learning rate </a:t>
            </a:r>
            <a:r>
              <a:rPr lang="en-US" dirty="0"/>
              <a:t> </a:t>
            </a:r>
            <a:r>
              <a:rPr lang="en-US" b="1" dirty="0" smtClean="0"/>
              <a:t>according</a:t>
            </a:r>
            <a:r>
              <a:rPr lang="tr-TR" b="1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b="1" dirty="0"/>
              <a:t>activation function f(z).</a:t>
            </a:r>
            <a:endParaRPr lang="tr-TR" b="1" dirty="0"/>
          </a:p>
          <a:p>
            <a:endParaRPr lang="tr-T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5" y="2492896"/>
            <a:ext cx="7704856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12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Steps</a:t>
            </a:r>
            <a:r>
              <a:rPr lang="tr-TR" dirty="0">
                <a:solidFill>
                  <a:srgbClr val="00B0F0"/>
                </a:solidFill>
              </a:rPr>
              <a:t> – </a:t>
            </a:r>
            <a:r>
              <a:rPr lang="tr-TR" dirty="0" err="1">
                <a:solidFill>
                  <a:srgbClr val="00B0F0"/>
                </a:solidFill>
              </a:rPr>
              <a:t>Cont</a:t>
            </a:r>
            <a:r>
              <a:rPr lang="tr-TR" dirty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7</a:t>
            </a:r>
            <a:r>
              <a:rPr lang="tr-TR" b="1" dirty="0"/>
              <a:t>:</a:t>
            </a:r>
            <a:r>
              <a:rPr lang="en-US" b="1" dirty="0" smtClean="0"/>
              <a:t> </a:t>
            </a:r>
            <a:r>
              <a:rPr lang="en-US" dirty="0"/>
              <a:t>If </a:t>
            </a:r>
            <a:r>
              <a:rPr lang="tr-TR" dirty="0" smtClean="0"/>
              <a:t>|</a:t>
            </a:r>
            <a:r>
              <a:rPr lang="en-US" dirty="0" smtClean="0"/>
              <a:t>E(m</a:t>
            </a:r>
            <a:r>
              <a:rPr lang="en-US" dirty="0"/>
              <a:t>) </a:t>
            </a:r>
            <a:r>
              <a:rPr lang="tr-TR" dirty="0" smtClean="0"/>
              <a:t>- </a:t>
            </a:r>
            <a:r>
              <a:rPr lang="en-US" dirty="0" smtClean="0"/>
              <a:t>E(m</a:t>
            </a:r>
            <a:r>
              <a:rPr lang="tr-TR" dirty="0" smtClean="0"/>
              <a:t>-</a:t>
            </a:r>
            <a:r>
              <a:rPr lang="en-US" dirty="0" smtClean="0"/>
              <a:t>1)j</a:t>
            </a:r>
            <a:r>
              <a:rPr lang="tr-TR" dirty="0" smtClean="0"/>
              <a:t>|</a:t>
            </a:r>
            <a:r>
              <a:rPr lang="en-US" dirty="0" smtClean="0"/>
              <a:t>&lt; </a:t>
            </a:r>
            <a:r>
              <a:rPr lang="en-US" dirty="0"/>
              <a:t>p, where p is a selected threshold, increase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parameter </a:t>
            </a:r>
            <a:r>
              <a:rPr lang="en-US" dirty="0" err="1"/>
              <a:t>LocalCount</a:t>
            </a:r>
            <a:r>
              <a:rPr lang="en-US" dirty="0"/>
              <a:t> = </a:t>
            </a:r>
            <a:r>
              <a:rPr lang="en-US" dirty="0" err="1"/>
              <a:t>LocalCount</a:t>
            </a:r>
            <a:r>
              <a:rPr lang="en-US" dirty="0"/>
              <a:t> + 1; otherwise, set </a:t>
            </a:r>
            <a:r>
              <a:rPr lang="en-US" dirty="0" err="1"/>
              <a:t>LocalCount</a:t>
            </a:r>
            <a:r>
              <a:rPr lang="en-US" dirty="0"/>
              <a:t> = 0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dirty="0" smtClean="0"/>
              <a:t>Step-8: </a:t>
            </a:r>
            <a:r>
              <a:rPr lang="en-US" dirty="0"/>
              <a:t>If </a:t>
            </a:r>
            <a:r>
              <a:rPr lang="en-US" b="1" dirty="0" err="1"/>
              <a:t>LocalCount</a:t>
            </a:r>
            <a:r>
              <a:rPr lang="en-US" b="1" dirty="0"/>
              <a:t> &gt; C</a:t>
            </a:r>
            <a:r>
              <a:rPr lang="en-US" dirty="0"/>
              <a:t>, the </a:t>
            </a:r>
            <a:r>
              <a:rPr lang="en-US" b="1" dirty="0"/>
              <a:t>NN has fallen into the local minimum</a:t>
            </a:r>
            <a:r>
              <a:rPr lang="en-US" dirty="0"/>
              <a:t>, then </a:t>
            </a:r>
            <a:r>
              <a:rPr lang="en-US" b="1" dirty="0" smtClean="0"/>
              <a:t>record</a:t>
            </a:r>
            <a:r>
              <a:rPr lang="tr-TR" b="1" dirty="0" smtClean="0"/>
              <a:t> </a:t>
            </a:r>
            <a:r>
              <a:rPr lang="en-US" b="1" dirty="0" smtClean="0"/>
              <a:t>the </a:t>
            </a:r>
            <a:r>
              <a:rPr lang="en-US" b="1" dirty="0"/>
              <a:t>error at this time</a:t>
            </a:r>
            <a:r>
              <a:rPr lang="en-US" dirty="0"/>
              <a:t>. Make the </a:t>
            </a:r>
            <a:r>
              <a:rPr lang="en-US" b="1" dirty="0"/>
              <a:t>local minimum </a:t>
            </a:r>
            <a:r>
              <a:rPr lang="en-US" b="1" dirty="0" err="1"/>
              <a:t>LocalMin</a:t>
            </a:r>
            <a:r>
              <a:rPr lang="en-US" b="1" dirty="0"/>
              <a:t> = E(m)</a:t>
            </a:r>
            <a:r>
              <a:rPr lang="en-US" dirty="0"/>
              <a:t> by using the </a:t>
            </a:r>
            <a:r>
              <a:rPr lang="en-US" b="1" dirty="0" smtClean="0"/>
              <a:t>SA</a:t>
            </a:r>
            <a:r>
              <a:rPr lang="tr-TR" b="1" dirty="0" smtClean="0"/>
              <a:t> </a:t>
            </a:r>
            <a:r>
              <a:rPr lang="tr-TR" b="1" dirty="0" err="1" smtClean="0"/>
              <a:t>algorithm</a:t>
            </a:r>
            <a:endParaRPr lang="tr-TR" b="1" dirty="0" smtClean="0"/>
          </a:p>
          <a:p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smtClean="0"/>
              <a:t>where </a:t>
            </a:r>
            <a:r>
              <a:rPr lang="en-US" b="1" dirty="0"/>
              <a:t>r = rand(1)</a:t>
            </a:r>
            <a:r>
              <a:rPr lang="en-US" dirty="0"/>
              <a:t>, </a:t>
            </a:r>
            <a:r>
              <a:rPr lang="en-US" b="1" dirty="0"/>
              <a:t>rand(n)</a:t>
            </a:r>
            <a:r>
              <a:rPr lang="en-US" dirty="0"/>
              <a:t> is a </a:t>
            </a:r>
            <a:r>
              <a:rPr lang="en-US" b="1" dirty="0" smtClean="0"/>
              <a:t>n</a:t>
            </a:r>
            <a:r>
              <a:rPr lang="tr-TR" b="1" dirty="0" smtClean="0"/>
              <a:t>x</a:t>
            </a:r>
            <a:r>
              <a:rPr lang="en-US" b="1" dirty="0" smtClean="0"/>
              <a:t>n </a:t>
            </a:r>
            <a:r>
              <a:rPr lang="en-US" b="1" dirty="0"/>
              <a:t>random matrix</a:t>
            </a:r>
            <a:r>
              <a:rPr lang="en-US" dirty="0"/>
              <a:t>; the value </a:t>
            </a:r>
            <a:r>
              <a:rPr lang="en-US" b="1" dirty="0"/>
              <a:t>range of </a:t>
            </a:r>
            <a:r>
              <a:rPr lang="en-US" b="1" dirty="0" smtClean="0"/>
              <a:t>every</a:t>
            </a:r>
            <a:r>
              <a:rPr lang="tr-TR" b="1" dirty="0" smtClean="0"/>
              <a:t> element </a:t>
            </a:r>
            <a:r>
              <a:rPr lang="tr-TR" b="1" dirty="0"/>
              <a:t>is (</a:t>
            </a:r>
            <a:r>
              <a:rPr lang="tr-TR" b="1" dirty="0" smtClean="0"/>
              <a:t>0,1</a:t>
            </a:r>
            <a:r>
              <a:rPr lang="tr-TR" b="1" dirty="0"/>
              <a:t>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80581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6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TSA-BP </a:t>
            </a:r>
            <a:r>
              <a:rPr lang="tr-TR" dirty="0" err="1" smtClean="0">
                <a:solidFill>
                  <a:srgbClr val="00B0F0"/>
                </a:solidFill>
              </a:rPr>
              <a:t>Algorithm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 err="1" smtClean="0">
                <a:solidFill>
                  <a:srgbClr val="00B0F0"/>
                </a:solidFill>
              </a:rPr>
              <a:t>Steps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>
                <a:solidFill>
                  <a:srgbClr val="00B0F0"/>
                </a:solidFill>
              </a:rPr>
              <a:t>– </a:t>
            </a:r>
            <a:r>
              <a:rPr lang="tr-TR" dirty="0" err="1">
                <a:solidFill>
                  <a:srgbClr val="00B0F0"/>
                </a:solidFill>
              </a:rPr>
              <a:t>Cont</a:t>
            </a:r>
            <a:r>
              <a:rPr lang="tr-TR" dirty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9</a:t>
            </a:r>
            <a:r>
              <a:rPr lang="tr-TR" b="1" dirty="0" smtClean="0"/>
              <a:t>: </a:t>
            </a:r>
            <a:r>
              <a:rPr lang="en-US" b="1" dirty="0" smtClean="0"/>
              <a:t> </a:t>
            </a:r>
            <a:r>
              <a:rPr lang="en-US" dirty="0"/>
              <a:t>If E(m) &lt; e, the condition of convergence is </a:t>
            </a:r>
            <a:r>
              <a:rPr lang="en-US" dirty="0" err="1" smtClean="0"/>
              <a:t>satis</a:t>
            </a:r>
            <a:r>
              <a:rPr lang="tr-TR" dirty="0" smtClean="0"/>
              <a:t>fi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/>
              <a:t>again, then </a:t>
            </a:r>
            <a:r>
              <a:rPr lang="en-US" dirty="0" smtClean="0"/>
              <a:t>proceed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/>
              <a:t>Step 11</a:t>
            </a:r>
            <a:r>
              <a:rPr lang="tr-TR" dirty="0" smtClean="0"/>
              <a:t>.</a:t>
            </a:r>
          </a:p>
          <a:p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10</a:t>
            </a:r>
            <a:r>
              <a:rPr lang="tr-TR" b="1" dirty="0" smtClean="0"/>
              <a:t>: </a:t>
            </a:r>
            <a:r>
              <a:rPr lang="en-US" dirty="0" smtClean="0"/>
              <a:t>If </a:t>
            </a:r>
            <a:r>
              <a:rPr lang="en-US" dirty="0"/>
              <a:t>E(m) &lt; </a:t>
            </a:r>
            <a:r>
              <a:rPr lang="en-US" dirty="0" err="1"/>
              <a:t>LocalMin</a:t>
            </a:r>
            <a:r>
              <a:rPr lang="en-US" dirty="0"/>
              <a:t>, </a:t>
            </a:r>
            <a:r>
              <a:rPr lang="en-US" b="1" dirty="0"/>
              <a:t>this algorithm jumps out </a:t>
            </a:r>
            <a:r>
              <a:rPr lang="en-US" dirty="0"/>
              <a:t>of the </a:t>
            </a:r>
            <a:r>
              <a:rPr lang="en-US" b="1" dirty="0"/>
              <a:t>local minimum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b="1" dirty="0"/>
              <a:t>begin another iteration of BP training</a:t>
            </a:r>
            <a:r>
              <a:rPr lang="en-US" dirty="0"/>
              <a:t>. </a:t>
            </a:r>
            <a:r>
              <a:rPr lang="en-US" b="1" dirty="0"/>
              <a:t>Otherwise</a:t>
            </a:r>
            <a:r>
              <a:rPr lang="en-US" dirty="0"/>
              <a:t>, return </a:t>
            </a:r>
            <a:r>
              <a:rPr lang="en-US" b="1" dirty="0"/>
              <a:t>to </a:t>
            </a:r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7.</a:t>
            </a:r>
            <a:endParaRPr lang="tr-TR" b="1" dirty="0" smtClean="0"/>
          </a:p>
          <a:p>
            <a:r>
              <a:rPr lang="en-US" b="1" dirty="0" smtClean="0"/>
              <a:t>Step</a:t>
            </a:r>
            <a:r>
              <a:rPr lang="tr-TR" b="1" dirty="0" smtClean="0"/>
              <a:t>-</a:t>
            </a:r>
            <a:r>
              <a:rPr lang="en-US" b="1" dirty="0" smtClean="0"/>
              <a:t>11</a:t>
            </a:r>
            <a:r>
              <a:rPr lang="tr-TR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Stop</a:t>
            </a:r>
            <a:r>
              <a:rPr lang="en-US" dirty="0"/>
              <a:t> the network </a:t>
            </a:r>
            <a:r>
              <a:rPr lang="en-US" b="1" dirty="0"/>
              <a:t>training</a:t>
            </a:r>
            <a:r>
              <a:rPr lang="en-US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005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" y="0"/>
            <a:ext cx="7410450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" y="3573016"/>
            <a:ext cx="7277100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54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smtClean="0">
                <a:solidFill>
                  <a:srgbClr val="00B0F0"/>
                </a:solidFill>
              </a:rPr>
              <a:t>- </a:t>
            </a:r>
            <a:r>
              <a:rPr lang="tr-TR" dirty="0" err="1" smtClean="0">
                <a:solidFill>
                  <a:srgbClr val="00B0F0"/>
                </a:solidFill>
              </a:rPr>
              <a:t>Complexity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the steps of this algorithm, </a:t>
            </a:r>
            <a:r>
              <a:rPr lang="en-US" b="1" dirty="0"/>
              <a:t>one of the most </a:t>
            </a:r>
            <a:r>
              <a:rPr lang="en-US" b="1" dirty="0" err="1" smtClean="0"/>
              <a:t>signi</a:t>
            </a:r>
            <a:r>
              <a:rPr lang="tr-TR" b="1" dirty="0" smtClean="0"/>
              <a:t>fi</a:t>
            </a:r>
            <a:r>
              <a:rPr lang="en-US" b="1" dirty="0" smtClean="0"/>
              <a:t>cant </a:t>
            </a:r>
            <a:r>
              <a:rPr lang="en-US" b="1" dirty="0"/>
              <a:t>key factors </a:t>
            </a:r>
            <a:r>
              <a:rPr lang="en-US" b="1" dirty="0" smtClean="0"/>
              <a:t>of</a:t>
            </a:r>
            <a:r>
              <a:rPr lang="tr-TR" b="1" dirty="0" smtClean="0"/>
              <a:t> </a:t>
            </a:r>
            <a:r>
              <a:rPr lang="en-US" b="1" dirty="0" smtClean="0"/>
              <a:t>the </a:t>
            </a:r>
            <a:r>
              <a:rPr lang="en-US" b="1" dirty="0"/>
              <a:t>BP algorithm</a:t>
            </a:r>
            <a:r>
              <a:rPr lang="en-US" dirty="0"/>
              <a:t> is the capacity of the constructed network </a:t>
            </a:r>
            <a:r>
              <a:rPr lang="en-US" dirty="0" err="1" smtClean="0"/>
              <a:t>Xm</a:t>
            </a:r>
            <a:r>
              <a:rPr lang="tr-TR" dirty="0" smtClean="0"/>
              <a:t>*</a:t>
            </a:r>
            <a:r>
              <a:rPr lang="en-US" dirty="0" smtClean="0"/>
              <a:t>n,</a:t>
            </a:r>
            <a:r>
              <a:rPr lang="tr-TR" dirty="0" smtClean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smtClean="0"/>
              <a:t>be </a:t>
            </a:r>
            <a:r>
              <a:rPr lang="pt-BR" dirty="0" smtClean="0"/>
              <a:t>close </a:t>
            </a:r>
            <a:r>
              <a:rPr lang="pt-BR" dirty="0"/>
              <a:t>to </a:t>
            </a:r>
            <a:endParaRPr lang="tr-TR" dirty="0" smtClean="0"/>
          </a:p>
          <a:p>
            <a:r>
              <a:rPr lang="pt-BR" dirty="0" smtClean="0"/>
              <a:t>Xn</a:t>
            </a:r>
            <a:r>
              <a:rPr lang="tr-TR" dirty="0" smtClean="0"/>
              <a:t>*</a:t>
            </a:r>
            <a:r>
              <a:rPr lang="pt-BR" dirty="0" smtClean="0"/>
              <a:t>m</a:t>
            </a:r>
            <a:r>
              <a:rPr lang="tr-TR" dirty="0" smtClean="0"/>
              <a:t> &gt;=</a:t>
            </a:r>
            <a:r>
              <a:rPr lang="pt-BR" dirty="0" smtClean="0"/>
              <a:t> </a:t>
            </a:r>
            <a:r>
              <a:rPr lang="pt-BR" dirty="0"/>
              <a:t>(n + </a:t>
            </a:r>
            <a:r>
              <a:rPr lang="pt-BR" dirty="0" smtClean="0"/>
              <a:t>1)H</a:t>
            </a:r>
            <a:r>
              <a:rPr lang="tr-TR" dirty="0" smtClean="0"/>
              <a:t>, </a:t>
            </a:r>
            <a:r>
              <a:rPr lang="en-US" b="1" dirty="0"/>
              <a:t>if there is only one output node</a:t>
            </a:r>
            <a:r>
              <a:rPr lang="en-US" dirty="0"/>
              <a:t> and the </a:t>
            </a:r>
            <a:r>
              <a:rPr lang="en-US" dirty="0" smtClean="0"/>
              <a:t>computational</a:t>
            </a:r>
            <a:r>
              <a:rPr lang="tr-TR" dirty="0" smtClean="0"/>
              <a:t> </a:t>
            </a:r>
            <a:r>
              <a:rPr lang="en-US" b="1" dirty="0"/>
              <a:t>complexity</a:t>
            </a:r>
            <a:r>
              <a:rPr lang="en-US" dirty="0"/>
              <a:t> is </a:t>
            </a:r>
            <a:r>
              <a:rPr lang="en-US" b="1" dirty="0"/>
              <a:t>approx</a:t>
            </a:r>
            <a:r>
              <a:rPr lang="en-US" dirty="0"/>
              <a:t>imately </a:t>
            </a:r>
            <a:r>
              <a:rPr lang="en-US" b="1" dirty="0"/>
              <a:t>O(e[(n+1)H]), </a:t>
            </a:r>
            <a:r>
              <a:rPr lang="en-US" dirty="0"/>
              <a:t>where </a:t>
            </a:r>
            <a:r>
              <a:rPr lang="en-US" b="1" dirty="0"/>
              <a:t>n is the number of samples</a:t>
            </a:r>
            <a:r>
              <a:rPr lang="en-US" dirty="0"/>
              <a:t>, </a:t>
            </a:r>
            <a:r>
              <a:rPr lang="en-US" b="1" dirty="0" smtClean="0"/>
              <a:t>m</a:t>
            </a:r>
            <a:r>
              <a:rPr lang="tr-TR" b="1" dirty="0" smtClean="0"/>
              <a:t> </a:t>
            </a:r>
            <a:r>
              <a:rPr lang="en-US" b="1" dirty="0" smtClean="0"/>
              <a:t>is </a:t>
            </a:r>
            <a:r>
              <a:rPr lang="en-US" b="1" dirty="0"/>
              <a:t>the number of the properties</a:t>
            </a:r>
            <a:r>
              <a:rPr lang="en-US" dirty="0"/>
              <a:t> of samples, and </a:t>
            </a:r>
            <a:r>
              <a:rPr lang="en-US" b="1" dirty="0"/>
              <a:t>H is the number of hidden </a:t>
            </a:r>
            <a:r>
              <a:rPr lang="en-US" dirty="0"/>
              <a:t>nodes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/>
              <a:t>Accord</a:t>
            </a:r>
            <a:r>
              <a:rPr lang="en-US" dirty="0"/>
              <a:t>ing </a:t>
            </a:r>
            <a:r>
              <a:rPr lang="en-US" b="1" dirty="0"/>
              <a:t>to the SA algorithm</a:t>
            </a:r>
            <a:r>
              <a:rPr lang="en-US" dirty="0"/>
              <a:t>, the time c</a:t>
            </a:r>
            <a:r>
              <a:rPr lang="en-US" b="1" dirty="0"/>
              <a:t>omplexity of one internal loop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tr-TR" b="1" dirty="0" smtClean="0"/>
              <a:t>O(n</a:t>
            </a:r>
            <a:r>
              <a:rPr lang="tr-TR" b="1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external</a:t>
            </a:r>
            <a:r>
              <a:rPr lang="tr-TR" b="1" dirty="0"/>
              <a:t> </a:t>
            </a:r>
            <a:r>
              <a:rPr lang="tr-TR" b="1" dirty="0" err="1"/>
              <a:t>loop</a:t>
            </a:r>
            <a:r>
              <a:rPr lang="tr-TR" b="1" dirty="0"/>
              <a:t> is O(m</a:t>
            </a:r>
            <a:r>
              <a:rPr lang="tr-TR" b="1" dirty="0" smtClean="0"/>
              <a:t>). </a:t>
            </a:r>
            <a:r>
              <a:rPr lang="en-US" dirty="0"/>
              <a:t>Thus, the </a:t>
            </a:r>
            <a:r>
              <a:rPr lang="en-US" b="1" dirty="0"/>
              <a:t>total time complexity is </a:t>
            </a:r>
            <a:r>
              <a:rPr lang="en-US" b="1" dirty="0" smtClean="0"/>
              <a:t>O(n</a:t>
            </a:r>
            <a:r>
              <a:rPr lang="tr-TR" b="1" dirty="0" smtClean="0"/>
              <a:t>*</a:t>
            </a:r>
            <a:r>
              <a:rPr lang="en-US" b="1" dirty="0" smtClean="0"/>
              <a:t>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1970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smtClean="0">
                <a:solidFill>
                  <a:srgbClr val="00B0F0"/>
                </a:solidFill>
              </a:rPr>
              <a:t>– </a:t>
            </a:r>
            <a:r>
              <a:rPr lang="tr-TR" dirty="0" err="1" smtClean="0">
                <a:solidFill>
                  <a:srgbClr val="00B0F0"/>
                </a:solidFill>
              </a:rPr>
              <a:t>Complexity</a:t>
            </a:r>
            <a:r>
              <a:rPr lang="tr-TR" dirty="0" smtClean="0">
                <a:solidFill>
                  <a:srgbClr val="00B0F0"/>
                </a:solidFill>
              </a:rPr>
              <a:t>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’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Similarly, the </a:t>
            </a:r>
            <a:r>
              <a:rPr lang="en-US" b="1" dirty="0"/>
              <a:t>space complexity </a:t>
            </a:r>
            <a:r>
              <a:rPr lang="en-US" dirty="0"/>
              <a:t>of </a:t>
            </a:r>
            <a:r>
              <a:rPr lang="en-US" b="1" dirty="0"/>
              <a:t>one internal loop is O(n) with</a:t>
            </a:r>
            <a:r>
              <a:rPr lang="en-US" dirty="0"/>
              <a:t> </a:t>
            </a:r>
            <a:r>
              <a:rPr lang="en-US" dirty="0" smtClean="0"/>
              <a:t>consideration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b="1" dirty="0"/>
              <a:t>external loop</a:t>
            </a:r>
            <a:r>
              <a:rPr lang="en-US" dirty="0"/>
              <a:t>. Therefore, </a:t>
            </a:r>
            <a:r>
              <a:rPr lang="en-US" b="1" dirty="0"/>
              <a:t>the total space complexity is </a:t>
            </a:r>
            <a:r>
              <a:rPr lang="en-US" b="1" dirty="0" smtClean="0"/>
              <a:t>O(n</a:t>
            </a:r>
            <a:r>
              <a:rPr lang="tr-TR" b="1" dirty="0" smtClean="0"/>
              <a:t>*</a:t>
            </a:r>
            <a:r>
              <a:rPr lang="en-US" b="1" dirty="0" smtClean="0"/>
              <a:t>n</a:t>
            </a:r>
            <a:r>
              <a:rPr lang="en-US" b="1" dirty="0"/>
              <a:t>). </a:t>
            </a:r>
            <a:r>
              <a:rPr lang="en-US" dirty="0"/>
              <a:t>The </a:t>
            </a:r>
            <a:r>
              <a:rPr lang="en-US" b="1" dirty="0" smtClean="0"/>
              <a:t>time</a:t>
            </a:r>
            <a:r>
              <a:rPr lang="tr-TR" b="1" dirty="0" smtClean="0"/>
              <a:t> </a:t>
            </a:r>
            <a:r>
              <a:rPr lang="en-US" b="1" dirty="0" smtClean="0"/>
              <a:t>complexity </a:t>
            </a:r>
            <a:r>
              <a:rPr lang="en-US" dirty="0"/>
              <a:t>of </a:t>
            </a:r>
            <a:r>
              <a:rPr lang="en-US" b="1" dirty="0"/>
              <a:t>TSA-BP is </a:t>
            </a:r>
            <a:r>
              <a:rPr lang="en-US" b="1" dirty="0" smtClean="0"/>
              <a:t>O(n</a:t>
            </a:r>
            <a:r>
              <a:rPr lang="tr-TR" b="1" dirty="0" smtClean="0"/>
              <a:t>*</a:t>
            </a:r>
            <a:r>
              <a:rPr lang="en-US" b="1" dirty="0" smtClean="0"/>
              <a:t>m</a:t>
            </a:r>
            <a:r>
              <a:rPr lang="en-US" b="1" dirty="0"/>
              <a:t>).</a:t>
            </a:r>
            <a:r>
              <a:rPr lang="en-US" dirty="0"/>
              <a:t> Considering the </a:t>
            </a:r>
            <a:r>
              <a:rPr lang="en-US" b="1" dirty="0"/>
              <a:t>space complexity</a:t>
            </a:r>
            <a:r>
              <a:rPr lang="en-US" dirty="0"/>
              <a:t>, the </a:t>
            </a:r>
            <a:r>
              <a:rPr lang="en-US" b="1" dirty="0" smtClean="0"/>
              <a:t>internal</a:t>
            </a:r>
            <a:r>
              <a:rPr lang="tr-TR" b="1" dirty="0" smtClean="0"/>
              <a:t> </a:t>
            </a:r>
            <a:r>
              <a:rPr lang="en-US" b="1" dirty="0" smtClean="0"/>
              <a:t>complexity </a:t>
            </a:r>
            <a:r>
              <a:rPr lang="en-US" b="1" dirty="0"/>
              <a:t>is O(m) </a:t>
            </a:r>
            <a:r>
              <a:rPr lang="en-US" dirty="0"/>
              <a:t>and the </a:t>
            </a:r>
            <a:r>
              <a:rPr lang="en-US" b="1" dirty="0"/>
              <a:t>external is O(n), </a:t>
            </a:r>
            <a:r>
              <a:rPr lang="en-US" dirty="0"/>
              <a:t>the </a:t>
            </a:r>
            <a:r>
              <a:rPr lang="en-US" b="1" dirty="0"/>
              <a:t>total space complexity of </a:t>
            </a:r>
            <a:r>
              <a:rPr lang="en-US" b="1" dirty="0" smtClean="0"/>
              <a:t>TSA-BP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b="1" dirty="0" smtClean="0"/>
              <a:t>O(n*n</a:t>
            </a:r>
            <a:r>
              <a:rPr lang="tr-TR" b="1" dirty="0"/>
              <a:t>)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61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B0F0"/>
                </a:solidFill>
              </a:rPr>
              <a:t>Simulations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and</a:t>
            </a:r>
            <a:r>
              <a:rPr lang="tr-TR" dirty="0">
                <a:solidFill>
                  <a:srgbClr val="00B0F0"/>
                </a:solidFill>
              </a:rPr>
              <a:t>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verify </a:t>
            </a:r>
            <a:r>
              <a:rPr lang="en-US" dirty="0"/>
              <a:t>the </a:t>
            </a:r>
            <a:r>
              <a:rPr lang="en-US" b="1" dirty="0"/>
              <a:t>accuracy and </a:t>
            </a:r>
            <a:r>
              <a:rPr lang="en-US" b="1" dirty="0" smtClean="0"/>
              <a:t>e</a:t>
            </a:r>
            <a:r>
              <a:rPr lang="tr-TR" b="1" dirty="0" err="1" smtClean="0"/>
              <a:t>ffi</a:t>
            </a:r>
            <a:r>
              <a:rPr lang="en-US" b="1" dirty="0" err="1" smtClean="0"/>
              <a:t>ciency</a:t>
            </a:r>
            <a:r>
              <a:rPr lang="en-US" b="1" dirty="0" smtClean="0"/>
              <a:t> </a:t>
            </a:r>
            <a:r>
              <a:rPr lang="en-US" dirty="0"/>
              <a:t>of the </a:t>
            </a:r>
            <a:r>
              <a:rPr lang="en-US" b="1" dirty="0"/>
              <a:t>TSA-BP algorithm</a:t>
            </a:r>
            <a:r>
              <a:rPr lang="en-US" dirty="0"/>
              <a:t>, </a:t>
            </a:r>
            <a:r>
              <a:rPr lang="tr-TR" b="1" dirty="0" err="1" smtClean="0"/>
              <a:t>they</a:t>
            </a:r>
            <a:r>
              <a:rPr lang="tr-TR" dirty="0" smtClean="0"/>
              <a:t> 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/>
              <a:t>it by using </a:t>
            </a:r>
            <a:r>
              <a:rPr lang="en-US" b="1" dirty="0"/>
              <a:t>three types of disease networks</a:t>
            </a:r>
            <a:r>
              <a:rPr lang="en-US" dirty="0"/>
              <a:t>: </a:t>
            </a:r>
            <a:r>
              <a:rPr lang="en-US" b="1" dirty="0"/>
              <a:t>breast cancer </a:t>
            </a:r>
            <a:r>
              <a:rPr lang="en-US" b="1" dirty="0" smtClean="0"/>
              <a:t>network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b="1" dirty="0" smtClean="0"/>
              <a:t>coronary</a:t>
            </a:r>
            <a:r>
              <a:rPr lang="tr-TR" b="1" dirty="0" smtClean="0"/>
              <a:t> </a:t>
            </a:r>
            <a:r>
              <a:rPr lang="en-US" b="1" dirty="0" smtClean="0"/>
              <a:t>heart </a:t>
            </a:r>
            <a:r>
              <a:rPr lang="en-US" b="1" dirty="0"/>
              <a:t>disease </a:t>
            </a:r>
            <a:r>
              <a:rPr lang="en-US" dirty="0" smtClean="0"/>
              <a:t>network, </a:t>
            </a:r>
            <a:r>
              <a:rPr lang="en-US" dirty="0"/>
              <a:t>and </a:t>
            </a:r>
            <a:r>
              <a:rPr lang="en-US" b="1" dirty="0"/>
              <a:t>adult disease </a:t>
            </a:r>
            <a:r>
              <a:rPr lang="en-US" b="1" dirty="0" smtClean="0"/>
              <a:t>network</a:t>
            </a:r>
            <a:r>
              <a:rPr lang="en-US" dirty="0" smtClean="0"/>
              <a:t>. </a:t>
            </a:r>
            <a:r>
              <a:rPr lang="en-US" dirty="0"/>
              <a:t>We also compared the </a:t>
            </a:r>
            <a:r>
              <a:rPr lang="en-US" b="1" dirty="0" smtClean="0"/>
              <a:t>TSA-BP </a:t>
            </a:r>
            <a:r>
              <a:rPr lang="en-US" b="1" dirty="0"/>
              <a:t>algorithm to the other popular algorithms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71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Test on the breast cancer network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ataset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dirty="0"/>
              <a:t>32 properties</a:t>
            </a:r>
            <a:r>
              <a:rPr lang="en-US" dirty="0"/>
              <a:t>. This </a:t>
            </a:r>
            <a:r>
              <a:rPr lang="en-US" dirty="0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b="1" dirty="0"/>
              <a:t>459,347 </a:t>
            </a:r>
            <a:r>
              <a:rPr lang="tr-TR" b="1" dirty="0" err="1"/>
              <a:t>records</a:t>
            </a:r>
            <a:r>
              <a:rPr lang="tr-TR" b="1" dirty="0" smtClean="0"/>
              <a:t>.</a:t>
            </a:r>
          </a:p>
          <a:p>
            <a:pPr lvl="1"/>
            <a:r>
              <a:rPr lang="tr-TR" b="1" dirty="0" smtClean="0"/>
              <a:t>300 </a:t>
            </a:r>
            <a:r>
              <a:rPr lang="en-US" b="1" dirty="0" smtClean="0"/>
              <a:t>cases </a:t>
            </a:r>
            <a:r>
              <a:rPr lang="en-US" dirty="0"/>
              <a:t>of </a:t>
            </a:r>
            <a:r>
              <a:rPr lang="en-US" b="1" dirty="0"/>
              <a:t>training data </a:t>
            </a:r>
            <a:r>
              <a:rPr lang="en-US" dirty="0"/>
              <a:t>and </a:t>
            </a:r>
            <a:r>
              <a:rPr lang="en-US" b="1" dirty="0"/>
              <a:t>400 cases</a:t>
            </a:r>
            <a:r>
              <a:rPr lang="en-US" dirty="0"/>
              <a:t> of </a:t>
            </a:r>
            <a:r>
              <a:rPr lang="en-US" b="1" dirty="0"/>
              <a:t>testing data</a:t>
            </a:r>
            <a:r>
              <a:rPr lang="en-US" dirty="0"/>
              <a:t>.</a:t>
            </a:r>
            <a:endParaRPr lang="tr-TR" b="1" dirty="0" smtClean="0"/>
          </a:p>
          <a:p>
            <a:r>
              <a:rPr lang="tr-TR" b="1" dirty="0" smtClean="0"/>
              <a:t>T</a:t>
            </a:r>
            <a:r>
              <a:rPr lang="en-US" b="1" dirty="0" smtClean="0"/>
              <a:t>raining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tr-TR" dirty="0" smtClean="0"/>
              <a:t>is </a:t>
            </a:r>
            <a:r>
              <a:rPr lang="tr-TR" b="1" dirty="0" smtClean="0"/>
              <a:t>92</a:t>
            </a:r>
            <a:r>
              <a:rPr lang="tr-TR" dirty="0" smtClean="0"/>
              <a:t>, </a:t>
            </a:r>
            <a:r>
              <a:rPr lang="tr-TR" b="1" dirty="0" err="1" smtClean="0"/>
              <a:t>accuracy</a:t>
            </a:r>
            <a:r>
              <a:rPr lang="tr-TR" dirty="0" smtClean="0"/>
              <a:t> is </a:t>
            </a:r>
            <a:r>
              <a:rPr lang="tr-TR" b="1" dirty="0" smtClean="0"/>
              <a:t>0.93</a:t>
            </a:r>
            <a:r>
              <a:rPr lang="tr-TR" dirty="0" smtClean="0"/>
              <a:t>61</a:t>
            </a:r>
          </a:p>
          <a:p>
            <a:r>
              <a:rPr lang="tr-TR" dirty="0" err="1"/>
              <a:t>benign</a:t>
            </a:r>
            <a:r>
              <a:rPr lang="tr-TR" dirty="0"/>
              <a:t> </a:t>
            </a:r>
            <a:r>
              <a:rPr lang="tr-TR" dirty="0" err="1" smtClean="0"/>
              <a:t>tumor</a:t>
            </a:r>
            <a:r>
              <a:rPr lang="tr-TR" dirty="0" smtClean="0"/>
              <a:t> vs. </a:t>
            </a:r>
            <a:r>
              <a:rPr lang="tr-TR" dirty="0" err="1"/>
              <a:t>malignant</a:t>
            </a:r>
            <a:r>
              <a:rPr lang="tr-TR" dirty="0"/>
              <a:t> </a:t>
            </a:r>
            <a:r>
              <a:rPr lang="tr-TR" dirty="0" err="1"/>
              <a:t>tumor</a:t>
            </a:r>
            <a:r>
              <a:rPr lang="tr-TR" dirty="0"/>
              <a:t>.</a:t>
            </a:r>
            <a:endParaRPr lang="tr-T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687705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9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Content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137323"/>
          </a:xfrm>
        </p:spPr>
        <p:txBody>
          <a:bodyPr/>
          <a:lstStyle/>
          <a:p>
            <a:r>
              <a:rPr lang="tr-TR" dirty="0" err="1" smtClean="0"/>
              <a:t>Introduction</a:t>
            </a:r>
            <a:endParaRPr lang="tr-TR" dirty="0" smtClean="0"/>
          </a:p>
          <a:p>
            <a:r>
              <a:rPr lang="tr-TR" dirty="0" err="1" smtClean="0"/>
              <a:t>Neural</a:t>
            </a:r>
            <a:r>
              <a:rPr lang="tr-TR" dirty="0" smtClean="0"/>
              <a:t> Network(NN)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Propagation</a:t>
            </a:r>
            <a:r>
              <a:rPr lang="tr-TR" dirty="0" smtClean="0"/>
              <a:t>(BP)</a:t>
            </a:r>
          </a:p>
          <a:p>
            <a:r>
              <a:rPr lang="tr-TR" dirty="0"/>
              <a:t>TSA-BP </a:t>
            </a:r>
            <a:r>
              <a:rPr lang="tr-TR" dirty="0" err="1" smtClean="0"/>
              <a:t>Algorithm</a:t>
            </a:r>
            <a:endParaRPr lang="tr-TR" dirty="0" smtClean="0"/>
          </a:p>
          <a:p>
            <a:r>
              <a:rPr lang="tr-TR" dirty="0" err="1" smtClean="0"/>
              <a:t>Materials</a:t>
            </a:r>
            <a:r>
              <a:rPr lang="tr-TR" dirty="0" smtClean="0"/>
              <a:t> -Data-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Comparision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/>
              <a:t>A</a:t>
            </a:r>
            <a:r>
              <a:rPr lang="tr-TR" dirty="0" err="1" smtClean="0"/>
              <a:t>lgorithms</a:t>
            </a:r>
            <a:endParaRPr lang="tr-TR" dirty="0" smtClean="0"/>
          </a:p>
          <a:p>
            <a:r>
              <a:rPr lang="tr-TR" dirty="0" err="1" smtClean="0"/>
              <a:t>Conclusion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07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Test on the coronary heart disease network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tr-TR" sz="2700" b="1" dirty="0"/>
              <a:t>11 </a:t>
            </a:r>
            <a:r>
              <a:rPr lang="tr-TR" sz="2700" b="1" dirty="0" err="1"/>
              <a:t>properties</a:t>
            </a:r>
            <a:r>
              <a:rPr lang="tr-TR" sz="2700" dirty="0"/>
              <a:t>, </a:t>
            </a:r>
            <a:r>
              <a:rPr lang="tr-TR" sz="2700" b="1" dirty="0"/>
              <a:t>270 </a:t>
            </a:r>
            <a:r>
              <a:rPr lang="tr-TR" sz="2700" b="1" dirty="0" err="1"/>
              <a:t>records</a:t>
            </a:r>
            <a:r>
              <a:rPr lang="tr-TR" sz="2700" dirty="0"/>
              <a:t>.</a:t>
            </a:r>
          </a:p>
          <a:p>
            <a:pPr lvl="1"/>
            <a:r>
              <a:rPr lang="en-US" sz="2700" b="1" dirty="0"/>
              <a:t>200 cases of training </a:t>
            </a:r>
            <a:r>
              <a:rPr lang="en-US" sz="2700" dirty="0"/>
              <a:t>data and </a:t>
            </a:r>
            <a:r>
              <a:rPr lang="en-US" sz="2700" b="1" dirty="0"/>
              <a:t>70 cases </a:t>
            </a:r>
            <a:r>
              <a:rPr lang="en-US" sz="2700" dirty="0"/>
              <a:t>of testing data.</a:t>
            </a:r>
            <a:endParaRPr lang="tr-TR" sz="2700" dirty="0"/>
          </a:p>
          <a:p>
            <a:r>
              <a:rPr lang="tr-TR" sz="2700" dirty="0" err="1"/>
              <a:t>Sickness</a:t>
            </a:r>
            <a:r>
              <a:rPr lang="tr-TR" sz="2700" dirty="0"/>
              <a:t> vs. </a:t>
            </a:r>
            <a:r>
              <a:rPr lang="tr-TR" sz="2700" dirty="0" err="1" smtClean="0"/>
              <a:t>non-sickness</a:t>
            </a:r>
            <a:endParaRPr lang="tr-TR" sz="2700" dirty="0" smtClean="0"/>
          </a:p>
          <a:p>
            <a:r>
              <a:rPr lang="tr-TR" sz="2700" b="1" dirty="0" smtClean="0"/>
              <a:t>Training</a:t>
            </a:r>
            <a:r>
              <a:rPr lang="tr-TR" sz="2700" dirty="0" smtClean="0"/>
              <a:t> time : </a:t>
            </a:r>
            <a:r>
              <a:rPr lang="tr-TR" sz="2700" b="1" dirty="0" smtClean="0"/>
              <a:t>16,</a:t>
            </a:r>
            <a:r>
              <a:rPr lang="tr-TR" sz="2700" dirty="0" smtClean="0"/>
              <a:t> </a:t>
            </a:r>
            <a:r>
              <a:rPr lang="en-US" sz="2700" b="1" dirty="0"/>
              <a:t>accuracy</a:t>
            </a:r>
            <a:r>
              <a:rPr lang="en-US" sz="2700" dirty="0"/>
              <a:t> </a:t>
            </a:r>
            <a:r>
              <a:rPr lang="tr-TR" sz="2700" dirty="0" smtClean="0"/>
              <a:t>: </a:t>
            </a:r>
            <a:r>
              <a:rPr lang="en-US" sz="2700" b="1" dirty="0" smtClean="0"/>
              <a:t>0.66</a:t>
            </a:r>
            <a:r>
              <a:rPr lang="en-US" sz="2700" dirty="0" smtClean="0"/>
              <a:t>15.</a:t>
            </a:r>
            <a:endParaRPr lang="tr-TR" sz="27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6029325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77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Test on the adult disease network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tr-TR" b="1" dirty="0"/>
              <a:t>14 </a:t>
            </a:r>
            <a:r>
              <a:rPr lang="tr-TR" b="1" dirty="0" err="1"/>
              <a:t>properties</a:t>
            </a:r>
            <a:r>
              <a:rPr lang="tr-TR" dirty="0"/>
              <a:t>, </a:t>
            </a:r>
            <a:r>
              <a:rPr lang="tr-TR" b="1" dirty="0"/>
              <a:t>5000 </a:t>
            </a:r>
            <a:r>
              <a:rPr lang="tr-TR" b="1" dirty="0" err="1"/>
              <a:t>records</a:t>
            </a:r>
            <a:endParaRPr lang="tr-TR" b="1" dirty="0"/>
          </a:p>
          <a:p>
            <a:pPr lvl="1"/>
            <a:r>
              <a:rPr lang="en-US" b="1" dirty="0"/>
              <a:t>4,000</a:t>
            </a:r>
            <a:r>
              <a:rPr lang="en-US" dirty="0"/>
              <a:t> cases of </a:t>
            </a: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dirty="0"/>
              <a:t>1,000</a:t>
            </a:r>
            <a:r>
              <a:rPr lang="en-US" dirty="0"/>
              <a:t> cases of </a:t>
            </a:r>
            <a:r>
              <a:rPr lang="en-US" b="1" dirty="0"/>
              <a:t>testing </a:t>
            </a:r>
            <a:endParaRPr lang="tr-TR" b="1" dirty="0"/>
          </a:p>
          <a:p>
            <a:r>
              <a:rPr lang="tr-TR" dirty="0" err="1" smtClean="0"/>
              <a:t>sickness</a:t>
            </a:r>
            <a:r>
              <a:rPr lang="tr-TR" dirty="0" smtClean="0"/>
              <a:t> vs. </a:t>
            </a:r>
            <a:r>
              <a:rPr lang="tr-TR" dirty="0" err="1" smtClean="0"/>
              <a:t>non-sickness</a:t>
            </a:r>
            <a:r>
              <a:rPr lang="tr-TR" dirty="0" smtClean="0"/>
              <a:t>.</a:t>
            </a:r>
          </a:p>
          <a:p>
            <a:r>
              <a:rPr lang="tr-TR" b="1" dirty="0" err="1"/>
              <a:t>training</a:t>
            </a:r>
            <a:r>
              <a:rPr lang="tr-TR" dirty="0"/>
              <a:t> </a:t>
            </a:r>
            <a:r>
              <a:rPr lang="tr-TR" dirty="0" smtClean="0"/>
              <a:t>time : 71, </a:t>
            </a:r>
            <a:r>
              <a:rPr lang="tr-TR" b="1" dirty="0" err="1" smtClean="0"/>
              <a:t>accuracy</a:t>
            </a:r>
            <a:r>
              <a:rPr lang="tr-TR" dirty="0" smtClean="0"/>
              <a:t> – </a:t>
            </a:r>
            <a:r>
              <a:rPr lang="tr-TR" b="1" dirty="0" smtClean="0"/>
              <a:t>0.57</a:t>
            </a:r>
            <a:r>
              <a:rPr lang="tr-TR" dirty="0" smtClean="0"/>
              <a:t>17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17" y="3573016"/>
            <a:ext cx="6019800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85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Simulation results and contrastive analysis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tr-TR" dirty="0" err="1"/>
              <a:t>Contrastive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b="1" dirty="0" err="1" smtClean="0"/>
              <a:t>accuracy</a:t>
            </a:r>
            <a:r>
              <a:rPr lang="tr-TR" b="1" dirty="0" smtClean="0"/>
              <a:t>: </a:t>
            </a:r>
            <a:endParaRPr lang="tr-T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0" y="1628800"/>
            <a:ext cx="80486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91" y="3933056"/>
            <a:ext cx="5610225" cy="29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71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Simulation results and contrastive </a:t>
            </a:r>
            <a:r>
              <a:rPr lang="en-US" dirty="0" smtClean="0">
                <a:solidFill>
                  <a:srgbClr val="00B0F0"/>
                </a:solidFill>
              </a:rPr>
              <a:t>analysis</a:t>
            </a:r>
            <a:r>
              <a:rPr lang="tr-TR" dirty="0" smtClean="0">
                <a:solidFill>
                  <a:srgbClr val="00B0F0"/>
                </a:solidFill>
              </a:rPr>
              <a:t>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en-US" dirty="0"/>
              <a:t>Contrastive analysis of </a:t>
            </a:r>
            <a:r>
              <a:rPr lang="en-US" b="1" dirty="0"/>
              <a:t>training time</a:t>
            </a:r>
            <a:endParaRPr lang="tr-TR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1" y="1686031"/>
            <a:ext cx="8010525" cy="18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65" y="3546403"/>
            <a:ext cx="5743575" cy="331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37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B0F0"/>
                </a:solidFill>
              </a:rPr>
              <a:t>Conclusions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paper, based on the BP algorithm, we designed a </a:t>
            </a:r>
            <a:r>
              <a:rPr lang="en-US" b="1" dirty="0"/>
              <a:t>new NN algorithm TSA-BP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optimized this algorithm by using the SA algorithm to </a:t>
            </a:r>
            <a:r>
              <a:rPr lang="en-US" b="1" dirty="0"/>
              <a:t>improve the weight </a:t>
            </a:r>
            <a:r>
              <a:rPr lang="en-US" b="1" dirty="0" smtClean="0"/>
              <a:t>adjustment </a:t>
            </a:r>
            <a:r>
              <a:rPr lang="en-US" b="1" dirty="0"/>
              <a:t>and the inversion phase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The proposed </a:t>
            </a:r>
            <a:r>
              <a:rPr lang="en-US" b="1" dirty="0"/>
              <a:t>TSA-BP algorithm </a:t>
            </a:r>
            <a:r>
              <a:rPr lang="en-US" dirty="0"/>
              <a:t>enables </a:t>
            </a:r>
            <a:r>
              <a:rPr lang="en-US" b="1" dirty="0" smtClean="0"/>
              <a:t>better</a:t>
            </a:r>
            <a:r>
              <a:rPr lang="tr-TR" b="1" dirty="0" smtClean="0"/>
              <a:t> </a:t>
            </a:r>
            <a:r>
              <a:rPr lang="en-US" b="1" dirty="0" smtClean="0"/>
              <a:t>performance </a:t>
            </a:r>
            <a:r>
              <a:rPr lang="en-US" dirty="0"/>
              <a:t>regarding </a:t>
            </a:r>
            <a:r>
              <a:rPr lang="en-US" b="1" dirty="0"/>
              <a:t>accuracy rate </a:t>
            </a:r>
            <a:r>
              <a:rPr lang="en-US" dirty="0"/>
              <a:t>and </a:t>
            </a:r>
            <a:r>
              <a:rPr lang="en-US" b="1" dirty="0"/>
              <a:t>training time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We have </a:t>
            </a:r>
            <a:r>
              <a:rPr lang="en-US" b="1" dirty="0"/>
              <a:t>tested the </a:t>
            </a:r>
            <a:r>
              <a:rPr lang="en-US" b="1" dirty="0" smtClean="0"/>
              <a:t>TSA-BP </a:t>
            </a:r>
            <a:r>
              <a:rPr lang="en-US" dirty="0"/>
              <a:t>algorithm </a:t>
            </a:r>
            <a:r>
              <a:rPr lang="en-US" b="1" dirty="0"/>
              <a:t>in multiple datasets</a:t>
            </a:r>
            <a:r>
              <a:rPr lang="en-US" dirty="0"/>
              <a:t> to observe the </a:t>
            </a:r>
            <a:r>
              <a:rPr lang="en-US" b="1" dirty="0"/>
              <a:t>accuracy and the training </a:t>
            </a:r>
            <a:r>
              <a:rPr lang="en-US" dirty="0"/>
              <a:t>time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54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00B0F0"/>
                </a:solidFill>
              </a:rPr>
              <a:t>Conclusions</a:t>
            </a:r>
            <a:r>
              <a:rPr lang="tr-TR" dirty="0" smtClean="0">
                <a:solidFill>
                  <a:srgbClr val="00B0F0"/>
                </a:solidFill>
              </a:rPr>
              <a:t>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All three </a:t>
            </a:r>
            <a:r>
              <a:rPr lang="en-US" dirty="0"/>
              <a:t>experiments </a:t>
            </a:r>
            <a:r>
              <a:rPr lang="en-US" b="1" dirty="0"/>
              <a:t>show high accuracy rates and </a:t>
            </a:r>
            <a:r>
              <a:rPr lang="en-US" b="1" dirty="0" smtClean="0"/>
              <a:t>e</a:t>
            </a:r>
            <a:r>
              <a:rPr lang="tr-TR" b="1" dirty="0" err="1" smtClean="0"/>
              <a:t>ffi</a:t>
            </a:r>
            <a:r>
              <a:rPr lang="en-US" b="1" dirty="0" err="1" smtClean="0"/>
              <a:t>ciency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tr-TR" dirty="0" smtClean="0"/>
              <a:t> TSA-BP </a:t>
            </a:r>
            <a:r>
              <a:rPr lang="tr-TR" dirty="0" err="1" smtClean="0"/>
              <a:t>algorithm</a:t>
            </a:r>
            <a:endParaRPr lang="tr-TR" dirty="0" smtClean="0"/>
          </a:p>
          <a:p>
            <a:r>
              <a:rPr lang="en-US" dirty="0"/>
              <a:t>Furthermore, we </a:t>
            </a:r>
            <a:r>
              <a:rPr lang="en-US" b="1" dirty="0"/>
              <a:t>compared the proposed algorithm to </a:t>
            </a:r>
            <a:r>
              <a:rPr lang="en-US" b="1" dirty="0" smtClean="0"/>
              <a:t>current</a:t>
            </a:r>
            <a:r>
              <a:rPr lang="tr-TR" b="1" dirty="0" smtClean="0"/>
              <a:t> popular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b="1" dirty="0" err="1"/>
              <a:t>such</a:t>
            </a:r>
            <a:r>
              <a:rPr lang="tr-TR" b="1" dirty="0"/>
              <a:t> as </a:t>
            </a:r>
            <a:r>
              <a:rPr lang="tr-TR" dirty="0"/>
              <a:t>GDM, SA-GDM, RPROP, SCG, BFGS, OSS, </a:t>
            </a:r>
            <a:r>
              <a:rPr lang="tr-TR" dirty="0" err="1"/>
              <a:t>and</a:t>
            </a:r>
            <a:r>
              <a:rPr lang="tr-TR" dirty="0"/>
              <a:t> LM</a:t>
            </a:r>
            <a:r>
              <a:rPr lang="tr-TR" dirty="0" smtClean="0"/>
              <a:t>.</a:t>
            </a:r>
          </a:p>
          <a:p>
            <a:r>
              <a:rPr lang="en-US" dirty="0"/>
              <a:t>The experimental results </a:t>
            </a:r>
            <a:r>
              <a:rPr lang="en-US" b="1" dirty="0"/>
              <a:t>prove that the TSA-BP algorithm c</a:t>
            </a:r>
            <a:r>
              <a:rPr lang="en-US" dirty="0"/>
              <a:t>ould produce </a:t>
            </a:r>
            <a:r>
              <a:rPr lang="en-US" b="1" dirty="0" smtClean="0"/>
              <a:t>fewer</a:t>
            </a:r>
            <a:r>
              <a:rPr lang="tr-TR" b="1" dirty="0" smtClean="0"/>
              <a:t> </a:t>
            </a:r>
            <a:r>
              <a:rPr lang="en-US" b="1" dirty="0" smtClean="0"/>
              <a:t>errors </a:t>
            </a:r>
            <a:r>
              <a:rPr lang="en-US" dirty="0"/>
              <a:t>than </a:t>
            </a:r>
            <a:r>
              <a:rPr lang="en-US" b="1" dirty="0"/>
              <a:t>most available algorithms</a:t>
            </a:r>
            <a:r>
              <a:rPr lang="en-US" dirty="0"/>
              <a:t>, and it also </a:t>
            </a:r>
            <a:r>
              <a:rPr lang="en-US" b="1" dirty="0"/>
              <a:t>reduces</a:t>
            </a:r>
            <a:r>
              <a:rPr lang="en-US" dirty="0"/>
              <a:t> the </a:t>
            </a:r>
            <a:r>
              <a:rPr lang="en-US" b="1" dirty="0"/>
              <a:t>amount of </a:t>
            </a:r>
            <a:r>
              <a:rPr lang="en-US" b="1" dirty="0" smtClean="0"/>
              <a:t>training</a:t>
            </a:r>
            <a:r>
              <a:rPr lang="tr-TR" b="1" dirty="0" smtClean="0"/>
              <a:t> </a:t>
            </a:r>
            <a:r>
              <a:rPr lang="en-US" b="1" dirty="0" smtClean="0"/>
              <a:t>time </a:t>
            </a:r>
            <a:r>
              <a:rPr lang="en-US" dirty="0"/>
              <a:t>according to the </a:t>
            </a:r>
            <a:r>
              <a:rPr lang="en-US" b="1" dirty="0"/>
              <a:t>GDM and OSS algorithms.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070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00B0F0"/>
                </a:solidFill>
              </a:rPr>
              <a:t>Introduction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pro</a:t>
            </a:r>
            <a:r>
              <a:rPr lang="en-US" dirty="0" smtClean="0"/>
              <a:t>posed algorithm</a:t>
            </a:r>
            <a:r>
              <a:rPr lang="tr-TR" b="1" dirty="0" smtClean="0"/>
              <a:t>(TSA-BP)</a:t>
            </a:r>
            <a:r>
              <a:rPr lang="en-US" dirty="0" smtClean="0"/>
              <a:t> </a:t>
            </a:r>
            <a:r>
              <a:rPr lang="en-US" dirty="0"/>
              <a:t>can improve the convergence rate and numerical stability. By using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proposed </a:t>
            </a:r>
            <a:r>
              <a:rPr lang="en-US" dirty="0"/>
              <a:t>algorithm, the </a:t>
            </a:r>
            <a:r>
              <a:rPr lang="en-US" b="1" dirty="0"/>
              <a:t>learning rates </a:t>
            </a:r>
            <a:r>
              <a:rPr lang="en-US" dirty="0"/>
              <a:t>and </a:t>
            </a:r>
            <a:r>
              <a:rPr lang="en-US" b="1" dirty="0"/>
              <a:t>initial weights </a:t>
            </a:r>
            <a:r>
              <a:rPr lang="en-US" dirty="0"/>
              <a:t>in the BP neural </a:t>
            </a:r>
            <a:r>
              <a:rPr lang="en-US" dirty="0" smtClean="0"/>
              <a:t>network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tr-TR" dirty="0"/>
              <a:t>be </a:t>
            </a:r>
            <a:r>
              <a:rPr lang="tr-TR" b="1" dirty="0" err="1"/>
              <a:t>easily</a:t>
            </a:r>
            <a:r>
              <a:rPr lang="tr-TR" b="1" dirty="0"/>
              <a:t> </a:t>
            </a:r>
            <a:r>
              <a:rPr lang="tr-TR" b="1" dirty="0" err="1"/>
              <a:t>adjusted</a:t>
            </a:r>
            <a:r>
              <a:rPr lang="tr-TR" b="1" dirty="0" smtClean="0"/>
              <a:t>.</a:t>
            </a:r>
          </a:p>
          <a:p>
            <a:r>
              <a:rPr lang="en-US" dirty="0"/>
              <a:t>Several numerical experiments have been </a:t>
            </a:r>
            <a:r>
              <a:rPr lang="en-US" b="1" dirty="0"/>
              <a:t>tested by </a:t>
            </a:r>
            <a:r>
              <a:rPr lang="en-US" b="1" dirty="0" smtClean="0"/>
              <a:t>using</a:t>
            </a:r>
            <a:r>
              <a:rPr lang="tr-TR" b="1" dirty="0" smtClean="0"/>
              <a:t> </a:t>
            </a:r>
            <a:r>
              <a:rPr lang="en-US" b="1" dirty="0" smtClean="0"/>
              <a:t>di</a:t>
            </a:r>
            <a:r>
              <a:rPr lang="tr-TR" b="1" dirty="0" err="1" smtClean="0"/>
              <a:t>ff</a:t>
            </a:r>
            <a:r>
              <a:rPr lang="en-US" b="1" dirty="0" err="1" smtClean="0"/>
              <a:t>erent</a:t>
            </a:r>
            <a:r>
              <a:rPr lang="en-US" b="1" dirty="0" smtClean="0"/>
              <a:t> </a:t>
            </a:r>
            <a:r>
              <a:rPr lang="en-US" b="1" dirty="0"/>
              <a:t>disease data</a:t>
            </a:r>
            <a:r>
              <a:rPr lang="en-US" dirty="0"/>
              <a:t>. Furthermore, we </a:t>
            </a:r>
            <a:r>
              <a:rPr lang="en-US" b="1" dirty="0"/>
              <a:t>compared the TSA-BP algorithm </a:t>
            </a:r>
            <a:r>
              <a:rPr lang="en-US" dirty="0"/>
              <a:t>to the </a:t>
            </a:r>
            <a:r>
              <a:rPr lang="en-US" b="1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existing</a:t>
            </a:r>
            <a:r>
              <a:rPr lang="en-US" dirty="0"/>
              <a:t>, </a:t>
            </a:r>
            <a:r>
              <a:rPr lang="en-US" b="1" dirty="0"/>
              <a:t>well-known algorithms</a:t>
            </a:r>
            <a:r>
              <a:rPr lang="en-US" dirty="0"/>
              <a:t>. Numerical </a:t>
            </a:r>
            <a:r>
              <a:rPr lang="en-US" b="1" dirty="0"/>
              <a:t>results show higher accuracy </a:t>
            </a:r>
            <a:r>
              <a:rPr lang="en-US" dirty="0"/>
              <a:t>and </a:t>
            </a:r>
            <a:r>
              <a:rPr lang="en-US" dirty="0" err="1" smtClean="0"/>
              <a:t>eciency</a:t>
            </a:r>
            <a:r>
              <a:rPr lang="tr-TR" dirty="0" smtClean="0"/>
              <a:t> of </a:t>
            </a:r>
            <a:r>
              <a:rPr lang="tr-TR" dirty="0" err="1"/>
              <a:t>the</a:t>
            </a:r>
            <a:r>
              <a:rPr lang="tr-TR" dirty="0"/>
              <a:t> TSA-BP </a:t>
            </a:r>
            <a:r>
              <a:rPr lang="tr-TR" dirty="0" err="1"/>
              <a:t>algorithm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7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NN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performance of one NN algorithm </a:t>
            </a:r>
            <a:r>
              <a:rPr lang="en-US" dirty="0"/>
              <a:t>is evaluated by the </a:t>
            </a:r>
            <a:r>
              <a:rPr lang="en-US" b="1" dirty="0"/>
              <a:t>accuracy rate </a:t>
            </a:r>
            <a:r>
              <a:rPr lang="en-US" dirty="0"/>
              <a:t>of </a:t>
            </a:r>
            <a:r>
              <a:rPr lang="en-US" dirty="0" smtClean="0"/>
              <a:t>pre</a:t>
            </a:r>
            <a:r>
              <a:rPr lang="tr-TR" dirty="0" err="1" smtClean="0"/>
              <a:t>diction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training</a:t>
            </a:r>
            <a:r>
              <a:rPr lang="tr-TR" b="1" dirty="0"/>
              <a:t> time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en-US" dirty="0" smtClean="0"/>
              <a:t>Despite </a:t>
            </a:r>
            <a:r>
              <a:rPr lang="en-US" b="1" dirty="0"/>
              <a:t>various kinds of NN approaches</a:t>
            </a:r>
            <a:r>
              <a:rPr lang="en-US" dirty="0"/>
              <a:t>, achieving </a:t>
            </a:r>
            <a:r>
              <a:rPr lang="en-US" b="1" dirty="0" smtClean="0"/>
              <a:t>both</a:t>
            </a:r>
            <a:r>
              <a:rPr lang="tr-TR" b="1" dirty="0" smtClean="0"/>
              <a:t> </a:t>
            </a:r>
            <a:r>
              <a:rPr lang="en-US" b="1" dirty="0" smtClean="0"/>
              <a:t>high </a:t>
            </a:r>
            <a:r>
              <a:rPr lang="en-US" b="1" dirty="0"/>
              <a:t>accuracy of prediction and less training time </a:t>
            </a:r>
            <a:r>
              <a:rPr lang="en-US" dirty="0"/>
              <a:t>is still </a:t>
            </a:r>
            <a:r>
              <a:rPr lang="en-US" b="1" dirty="0"/>
              <a:t>challenging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tr-TR" dirty="0" smtClean="0"/>
          </a:p>
          <a:p>
            <a:r>
              <a:rPr lang="tr-TR" b="1" dirty="0" smtClean="0"/>
              <a:t>M</a:t>
            </a:r>
            <a:r>
              <a:rPr lang="en-US" b="1" dirty="0" err="1" smtClean="0"/>
              <a:t>ost</a:t>
            </a:r>
            <a:r>
              <a:rPr lang="en-US" b="1" dirty="0" smtClean="0"/>
              <a:t> </a:t>
            </a:r>
            <a:r>
              <a:rPr lang="en-US" b="1" dirty="0"/>
              <a:t>algorithms </a:t>
            </a:r>
            <a:r>
              <a:rPr lang="en-US" dirty="0"/>
              <a:t>which claim to </a:t>
            </a:r>
            <a:r>
              <a:rPr lang="en-US" b="1" dirty="0"/>
              <a:t>have high accuracy </a:t>
            </a:r>
            <a:r>
              <a:rPr lang="en-US" dirty="0"/>
              <a:t>usually </a:t>
            </a:r>
            <a:r>
              <a:rPr lang="en-US" b="1" dirty="0"/>
              <a:t>require </a:t>
            </a:r>
            <a:r>
              <a:rPr lang="en-US" b="1" dirty="0" smtClean="0"/>
              <a:t>high</a:t>
            </a:r>
            <a:r>
              <a:rPr lang="tr-TR" b="1" dirty="0" smtClean="0"/>
              <a:t> </a:t>
            </a:r>
            <a:r>
              <a:rPr lang="en-US" b="1" dirty="0" smtClean="0"/>
              <a:t>training</a:t>
            </a:r>
            <a:r>
              <a:rPr lang="tr-TR" b="1" dirty="0" smtClean="0"/>
              <a:t> time.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7533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NN </a:t>
            </a:r>
            <a:r>
              <a:rPr lang="tr-TR" dirty="0" err="1" smtClean="0">
                <a:solidFill>
                  <a:srgbClr val="00B0F0"/>
                </a:solidFill>
              </a:rPr>
              <a:t>Fields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Enhancing</a:t>
            </a:r>
            <a:r>
              <a:rPr lang="en-US" dirty="0"/>
              <a:t> the </a:t>
            </a:r>
            <a:r>
              <a:rPr lang="en-US" b="1" dirty="0"/>
              <a:t>performance</a:t>
            </a:r>
            <a:r>
              <a:rPr lang="en-US" dirty="0"/>
              <a:t> of the </a:t>
            </a:r>
            <a:r>
              <a:rPr lang="en-US" b="1" dirty="0"/>
              <a:t>NN </a:t>
            </a:r>
            <a:r>
              <a:rPr lang="tr-TR" b="1" dirty="0" smtClean="0"/>
              <a:t>a</a:t>
            </a:r>
            <a:r>
              <a:rPr lang="en-US" b="1" dirty="0" err="1" smtClean="0"/>
              <a:t>lgorithm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main goal </a:t>
            </a:r>
            <a:r>
              <a:rPr lang="en-US" dirty="0"/>
              <a:t>in </a:t>
            </a:r>
            <a:r>
              <a:rPr lang="en-US" b="1" dirty="0" smtClean="0"/>
              <a:t>di</a:t>
            </a:r>
            <a:r>
              <a:rPr lang="tr-TR" b="1" dirty="0" err="1" smtClean="0"/>
              <a:t>ff</a:t>
            </a:r>
            <a:r>
              <a:rPr lang="en-US" b="1" dirty="0" err="1" smtClean="0"/>
              <a:t>erent</a:t>
            </a:r>
            <a:r>
              <a:rPr lang="tr-TR" b="1" dirty="0" smtClean="0"/>
              <a:t> </a:t>
            </a:r>
            <a:r>
              <a:rPr lang="tr-TR" b="1" dirty="0" err="1" smtClean="0"/>
              <a:t>research</a:t>
            </a:r>
            <a:r>
              <a:rPr lang="tr-TR" b="1" dirty="0" smtClean="0"/>
              <a:t> </a:t>
            </a:r>
            <a:r>
              <a:rPr lang="tr-TR" b="1" dirty="0" err="1" smtClean="0"/>
              <a:t>fields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tr-TR" b="1" dirty="0" smtClean="0"/>
              <a:t>fi</a:t>
            </a:r>
            <a:r>
              <a:rPr lang="en-US" b="1" dirty="0" err="1" smtClean="0"/>
              <a:t>eld</a:t>
            </a:r>
            <a:r>
              <a:rPr lang="en-US" b="1" dirty="0" smtClean="0"/>
              <a:t> </a:t>
            </a:r>
            <a:r>
              <a:rPr lang="en-US" b="1" dirty="0"/>
              <a:t>of medical applications</a:t>
            </a:r>
            <a:r>
              <a:rPr lang="en-US" dirty="0"/>
              <a:t>,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approaches/algorithms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err="1"/>
              <a:t>articial</a:t>
            </a:r>
            <a:r>
              <a:rPr lang="en-US" dirty="0"/>
              <a:t> intelligence and </a:t>
            </a:r>
            <a:r>
              <a:rPr lang="en-US" b="1" dirty="0"/>
              <a:t>machine learning techniques, have been used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tr-TR" b="1" dirty="0" err="1" smtClean="0"/>
              <a:t>disease</a:t>
            </a:r>
            <a:r>
              <a:rPr lang="tr-TR" b="1" dirty="0" smtClean="0"/>
              <a:t> </a:t>
            </a:r>
            <a:r>
              <a:rPr lang="tr-TR" b="1" dirty="0" err="1" smtClean="0"/>
              <a:t>prediction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en-US" dirty="0" smtClean="0"/>
              <a:t>Research </a:t>
            </a:r>
            <a:r>
              <a:rPr lang="en-US" dirty="0"/>
              <a:t>data shows that </a:t>
            </a:r>
            <a:r>
              <a:rPr lang="en-US" b="1" dirty="0"/>
              <a:t>NN </a:t>
            </a:r>
            <a:r>
              <a:rPr lang="en-US" b="1" dirty="0" smtClean="0"/>
              <a:t>algorithms</a:t>
            </a:r>
            <a:r>
              <a:rPr lang="tr-TR" b="1" dirty="0" smtClean="0"/>
              <a:t> </a:t>
            </a:r>
            <a:r>
              <a:rPr lang="en-US" b="1" dirty="0" smtClean="0"/>
              <a:t>provide </a:t>
            </a:r>
            <a:r>
              <a:rPr lang="en-US" b="1" dirty="0"/>
              <a:t>both accurate</a:t>
            </a:r>
            <a:r>
              <a:rPr lang="en-US" dirty="0"/>
              <a:t> and </a:t>
            </a:r>
            <a:r>
              <a:rPr lang="en-US" b="1" dirty="0" smtClean="0"/>
              <a:t>e</a:t>
            </a:r>
            <a:r>
              <a:rPr lang="tr-TR" b="1" dirty="0" err="1" smtClean="0"/>
              <a:t>ffi</a:t>
            </a:r>
            <a:r>
              <a:rPr lang="en-US" b="1" dirty="0" err="1" smtClean="0"/>
              <a:t>cient</a:t>
            </a:r>
            <a:r>
              <a:rPr lang="en-US" b="1" dirty="0" smtClean="0"/>
              <a:t> </a:t>
            </a:r>
            <a:r>
              <a:rPr lang="en-US" dirty="0"/>
              <a:t>methods </a:t>
            </a:r>
            <a:r>
              <a:rPr lang="en-US" b="1" dirty="0"/>
              <a:t>to solve disease prediction </a:t>
            </a:r>
            <a:r>
              <a:rPr lang="en-US" dirty="0" smtClean="0"/>
              <a:t>problems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b="1" dirty="0"/>
              <a:t>ANN model </a:t>
            </a:r>
            <a:r>
              <a:rPr lang="en-US" dirty="0"/>
              <a:t>demonstrated </a:t>
            </a:r>
            <a:r>
              <a:rPr lang="en-US" b="1" dirty="0"/>
              <a:t>94.2% </a:t>
            </a:r>
            <a:r>
              <a:rPr lang="en-US" dirty="0"/>
              <a:t>variability in </a:t>
            </a:r>
            <a:r>
              <a:rPr lang="en-US" b="1" dirty="0"/>
              <a:t>breast </a:t>
            </a:r>
            <a:r>
              <a:rPr lang="en-US" b="1" dirty="0" smtClean="0"/>
              <a:t>cancer</a:t>
            </a:r>
            <a:r>
              <a:rPr lang="tr-TR" b="1" dirty="0" smtClean="0"/>
              <a:t> </a:t>
            </a:r>
            <a:r>
              <a:rPr lang="tr-TR" b="1" dirty="0" err="1" smtClean="0"/>
              <a:t>prediction</a:t>
            </a:r>
            <a:r>
              <a:rPr lang="tr-TR" b="1" dirty="0" smtClean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06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B0F0"/>
                </a:solidFill>
              </a:rPr>
              <a:t>NN </a:t>
            </a:r>
            <a:r>
              <a:rPr lang="tr-TR" dirty="0" err="1" smtClean="0">
                <a:solidFill>
                  <a:srgbClr val="00B0F0"/>
                </a:solidFill>
              </a:rPr>
              <a:t>with</a:t>
            </a:r>
            <a:r>
              <a:rPr lang="tr-TR" dirty="0" smtClean="0">
                <a:solidFill>
                  <a:srgbClr val="00B0F0"/>
                </a:solidFill>
              </a:rPr>
              <a:t> BP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 1986</a:t>
            </a:r>
            <a:r>
              <a:rPr lang="en-US" dirty="0"/>
              <a:t>, </a:t>
            </a:r>
            <a:r>
              <a:rPr lang="en-US" dirty="0" err="1"/>
              <a:t>Rumelhart</a:t>
            </a:r>
            <a:r>
              <a:rPr lang="en-US" dirty="0"/>
              <a:t> et al.19 presented the idea of </a:t>
            </a:r>
            <a:r>
              <a:rPr lang="en-US" b="1" dirty="0"/>
              <a:t>using the Back </a:t>
            </a:r>
            <a:r>
              <a:rPr lang="en-US" b="1" dirty="0" smtClean="0"/>
              <a:t>Propagation</a:t>
            </a:r>
            <a:r>
              <a:rPr lang="tr-TR" b="1" dirty="0" smtClean="0"/>
              <a:t> </a:t>
            </a:r>
            <a:r>
              <a:rPr lang="en-US" dirty="0" smtClean="0"/>
              <a:t>(</a:t>
            </a:r>
            <a:r>
              <a:rPr lang="en-US" b="1" dirty="0"/>
              <a:t>BP</a:t>
            </a:r>
            <a:r>
              <a:rPr lang="en-US" dirty="0"/>
              <a:t>) to solve the NN problems </a:t>
            </a:r>
            <a:r>
              <a:rPr lang="en-US" dirty="0" smtClean="0"/>
              <a:t>e</a:t>
            </a:r>
            <a:r>
              <a:rPr lang="tr-TR" dirty="0" err="1" smtClean="0"/>
              <a:t>ffi</a:t>
            </a:r>
            <a:r>
              <a:rPr lang="en-US" dirty="0" err="1" smtClean="0"/>
              <a:t>ciently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/>
              <a:t>Now, the </a:t>
            </a:r>
            <a:r>
              <a:rPr lang="en-US" b="1" dirty="0"/>
              <a:t>BP algorithm </a:t>
            </a:r>
            <a:r>
              <a:rPr lang="en-US" dirty="0"/>
              <a:t>can be </a:t>
            </a:r>
            <a:r>
              <a:rPr lang="en-US" b="1" dirty="0" smtClean="0"/>
              <a:t>applied</a:t>
            </a:r>
            <a:r>
              <a:rPr lang="tr-TR" b="1" dirty="0" smtClean="0"/>
              <a:t> </a:t>
            </a:r>
            <a:r>
              <a:rPr lang="en-US" b="1" dirty="0" smtClean="0"/>
              <a:t>to </a:t>
            </a:r>
            <a:r>
              <a:rPr lang="en-US" dirty="0"/>
              <a:t>a </a:t>
            </a:r>
            <a:r>
              <a:rPr lang="en-US" b="1" dirty="0"/>
              <a:t>wide range </a:t>
            </a:r>
            <a:r>
              <a:rPr lang="en-US" dirty="0"/>
              <a:t>of </a:t>
            </a:r>
            <a:r>
              <a:rPr lang="en-US" b="1" dirty="0"/>
              <a:t>problems</a:t>
            </a:r>
            <a:r>
              <a:rPr lang="en-US" dirty="0"/>
              <a:t> because </a:t>
            </a:r>
            <a:r>
              <a:rPr lang="en-US" b="1" dirty="0"/>
              <a:t>it can solve</a:t>
            </a:r>
            <a:r>
              <a:rPr lang="en-US" dirty="0"/>
              <a:t> </a:t>
            </a:r>
            <a:r>
              <a:rPr lang="en-US" b="1" dirty="0"/>
              <a:t>complicated</a:t>
            </a:r>
            <a:r>
              <a:rPr lang="en-US" dirty="0"/>
              <a:t> </a:t>
            </a:r>
            <a:r>
              <a:rPr lang="en-US" b="1" dirty="0"/>
              <a:t>random </a:t>
            </a:r>
            <a:r>
              <a:rPr lang="en-US" b="1" dirty="0" smtClean="0"/>
              <a:t>nonlinear</a:t>
            </a:r>
            <a:r>
              <a:rPr lang="tr-TR" b="1" dirty="0" smtClean="0"/>
              <a:t> </a:t>
            </a:r>
            <a:r>
              <a:rPr lang="tr-TR" b="1" dirty="0" err="1" smtClean="0"/>
              <a:t>mapping</a:t>
            </a:r>
            <a:r>
              <a:rPr lang="tr-TR" b="1" dirty="0" smtClean="0"/>
              <a:t> </a:t>
            </a:r>
            <a:r>
              <a:rPr lang="tr-TR" b="1" dirty="0" err="1" smtClean="0"/>
              <a:t>issues</a:t>
            </a:r>
            <a:r>
              <a:rPr lang="tr-TR" b="1" dirty="0" smtClean="0"/>
              <a:t>(</a:t>
            </a:r>
            <a:r>
              <a:rPr lang="en-US" b="1" dirty="0"/>
              <a:t>adjusting</a:t>
            </a:r>
            <a:r>
              <a:rPr lang="en-US" dirty="0"/>
              <a:t> the model’s parameters (</a:t>
            </a:r>
            <a:r>
              <a:rPr lang="en-US" b="1" dirty="0"/>
              <a:t>weights</a:t>
            </a:r>
            <a:r>
              <a:rPr lang="en-US" dirty="0"/>
              <a:t> and biases)</a:t>
            </a:r>
            <a:r>
              <a:rPr lang="tr-TR" b="1" dirty="0" smtClean="0"/>
              <a:t>). </a:t>
            </a:r>
            <a:endParaRPr lang="tr-TR" b="1" dirty="0" smtClean="0"/>
          </a:p>
          <a:p>
            <a:r>
              <a:rPr lang="tr-TR" dirty="0" err="1" smtClean="0"/>
              <a:t>Zhang</a:t>
            </a:r>
            <a:r>
              <a:rPr lang="tr-TR" dirty="0" smtClean="0"/>
              <a:t> </a:t>
            </a:r>
            <a:r>
              <a:rPr lang="en-US" dirty="0" smtClean="0"/>
              <a:t>et </a:t>
            </a:r>
            <a:r>
              <a:rPr lang="en-US" dirty="0"/>
              <a:t>al.22 diagnosed </a:t>
            </a:r>
            <a:r>
              <a:rPr lang="en-US" b="1" dirty="0"/>
              <a:t>congenital heart disease </a:t>
            </a:r>
            <a:r>
              <a:rPr lang="en-US" dirty="0"/>
              <a:t>and colorectal cancer </a:t>
            </a:r>
            <a:r>
              <a:rPr lang="en-US" b="1" dirty="0"/>
              <a:t>based on BP </a:t>
            </a:r>
            <a:r>
              <a:rPr lang="en-US" b="1" dirty="0" smtClean="0"/>
              <a:t>NN</a:t>
            </a:r>
            <a:r>
              <a:rPr lang="tr-TR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obtained </a:t>
            </a:r>
            <a:r>
              <a:rPr lang="en-US" b="1" dirty="0"/>
              <a:t>75% diagnostic </a:t>
            </a:r>
            <a:r>
              <a:rPr lang="en-US" b="1" dirty="0" smtClean="0"/>
              <a:t>accuracy</a:t>
            </a:r>
            <a:r>
              <a:rPr lang="tr-TR" b="1" dirty="0" smtClean="0"/>
              <a:t>. </a:t>
            </a:r>
          </a:p>
          <a:p>
            <a:r>
              <a:rPr lang="en-US" b="1" dirty="0" smtClean="0"/>
              <a:t>However</a:t>
            </a:r>
            <a:r>
              <a:rPr lang="en-US" dirty="0"/>
              <a:t>, the </a:t>
            </a:r>
            <a:r>
              <a:rPr lang="en-US" b="1" dirty="0"/>
              <a:t>slow convergence rate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b="1" dirty="0" smtClean="0"/>
              <a:t>poor </a:t>
            </a:r>
            <a:r>
              <a:rPr lang="en-US" b="1" dirty="0"/>
              <a:t>numerical stability </a:t>
            </a:r>
            <a:r>
              <a:rPr lang="en-US" dirty="0"/>
              <a:t>of traditional </a:t>
            </a:r>
            <a:r>
              <a:rPr lang="en-US" b="1" dirty="0"/>
              <a:t>BP algorithm</a:t>
            </a:r>
            <a:r>
              <a:rPr lang="en-US" dirty="0"/>
              <a:t> are always </a:t>
            </a:r>
            <a:r>
              <a:rPr lang="en-US" b="1" dirty="0"/>
              <a:t>disturbing</a:t>
            </a:r>
            <a:r>
              <a:rPr lang="en-US" dirty="0"/>
              <a:t>,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b="1" dirty="0" smtClean="0"/>
              <a:t>training </a:t>
            </a:r>
            <a:r>
              <a:rPr lang="en-US" b="1" dirty="0"/>
              <a:t>time will become lengthy</a:t>
            </a:r>
            <a:r>
              <a:rPr lang="en-US" dirty="0"/>
              <a:t> as the </a:t>
            </a:r>
            <a:r>
              <a:rPr lang="en-US" b="1" dirty="0"/>
              <a:t>sample size </a:t>
            </a:r>
            <a:r>
              <a:rPr lang="en-US" b="1" dirty="0" smtClean="0"/>
              <a:t>increases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b="1" dirty="0" err="1"/>
              <a:t>aim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 smtClean="0"/>
              <a:t>develop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prediction algorithms that </a:t>
            </a:r>
            <a:r>
              <a:rPr lang="en-US" b="1" dirty="0"/>
              <a:t>have better performance </a:t>
            </a:r>
            <a:r>
              <a:rPr lang="en-US" dirty="0"/>
              <a:t>than most </a:t>
            </a:r>
            <a:r>
              <a:rPr lang="en-US" b="1" dirty="0"/>
              <a:t>existing </a:t>
            </a:r>
            <a:r>
              <a:rPr lang="en-US" b="1" dirty="0" smtClean="0"/>
              <a:t>state-</a:t>
            </a:r>
            <a:r>
              <a:rPr lang="tr-TR" b="1" dirty="0" smtClean="0"/>
              <a:t> </a:t>
            </a:r>
            <a:r>
              <a:rPr lang="en-US" b="1" dirty="0" smtClean="0"/>
              <a:t>of-the-art </a:t>
            </a:r>
            <a:r>
              <a:rPr lang="en-US" b="1" dirty="0"/>
              <a:t>algorithms </a:t>
            </a:r>
            <a:r>
              <a:rPr lang="en-US" dirty="0"/>
              <a:t>in </a:t>
            </a:r>
            <a:r>
              <a:rPr lang="en-US" dirty="0" smtClean="0"/>
              <a:t>di</a:t>
            </a:r>
            <a:r>
              <a:rPr lang="tr-TR" dirty="0" err="1" smtClean="0"/>
              <a:t>ff</a:t>
            </a:r>
            <a:r>
              <a:rPr lang="en-US" dirty="0" err="1" smtClean="0"/>
              <a:t>erent</a:t>
            </a:r>
            <a:r>
              <a:rPr lang="en-US" dirty="0" smtClean="0"/>
              <a:t> characteristics</a:t>
            </a:r>
            <a:r>
              <a:rPr lang="tr-TR" dirty="0" smtClean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771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300" dirty="0" err="1" smtClean="0"/>
              <a:t>They</a:t>
            </a:r>
            <a:r>
              <a:rPr lang="tr-TR" sz="2300" dirty="0" smtClean="0"/>
              <a:t> </a:t>
            </a:r>
            <a:r>
              <a:rPr lang="tr-TR" sz="2300" b="1" dirty="0" err="1" smtClean="0"/>
              <a:t>normalized</a:t>
            </a:r>
            <a:r>
              <a:rPr lang="tr-TR" sz="2300" dirty="0" smtClean="0"/>
              <a:t> </a:t>
            </a:r>
            <a:r>
              <a:rPr lang="en-US" sz="2300" dirty="0" smtClean="0"/>
              <a:t>the data by using the </a:t>
            </a:r>
            <a:r>
              <a:rPr lang="en-US" sz="2300" b="1" dirty="0" smtClean="0"/>
              <a:t>min</a:t>
            </a:r>
            <a:r>
              <a:rPr lang="tr-TR" sz="2300" b="1" dirty="0" smtClean="0"/>
              <a:t>-</a:t>
            </a:r>
            <a:r>
              <a:rPr lang="en-US" sz="2300" b="1" dirty="0" smtClean="0"/>
              <a:t>max standardized</a:t>
            </a:r>
            <a:r>
              <a:rPr lang="en-US" sz="2300" dirty="0" smtClean="0"/>
              <a:t> algorithm to ensure the range</a:t>
            </a:r>
            <a:r>
              <a:rPr lang="tr-TR" sz="2300" dirty="0" smtClean="0"/>
              <a:t> </a:t>
            </a:r>
            <a:r>
              <a:rPr lang="en-US" sz="2300" dirty="0" smtClean="0"/>
              <a:t>of data is </a:t>
            </a:r>
            <a:r>
              <a:rPr lang="en-US" sz="2300" b="1" dirty="0" smtClean="0"/>
              <a:t>between 0 and 1</a:t>
            </a:r>
            <a:r>
              <a:rPr lang="en-US" sz="2300" dirty="0" smtClean="0"/>
              <a:t>.</a:t>
            </a:r>
            <a:r>
              <a:rPr lang="tr-TR" sz="2300" dirty="0" smtClean="0"/>
              <a:t> </a:t>
            </a:r>
            <a:r>
              <a:rPr lang="en-US" sz="2300" b="1" dirty="0" smtClean="0"/>
              <a:t>By normalizing</a:t>
            </a:r>
            <a:r>
              <a:rPr lang="en-US" sz="2300" dirty="0" smtClean="0"/>
              <a:t>, </a:t>
            </a:r>
            <a:r>
              <a:rPr lang="tr-TR" sz="2300" dirty="0" err="1" smtClean="0"/>
              <a:t>they</a:t>
            </a:r>
            <a:r>
              <a:rPr lang="en-US" sz="2300" dirty="0" smtClean="0"/>
              <a:t> </a:t>
            </a:r>
            <a:r>
              <a:rPr lang="en-US" sz="2300" b="1" dirty="0" smtClean="0"/>
              <a:t>avoided</a:t>
            </a:r>
            <a:r>
              <a:rPr lang="en-US" sz="2300" dirty="0" smtClean="0"/>
              <a:t> the limitations of </a:t>
            </a:r>
            <a:r>
              <a:rPr lang="en-US" sz="2300" b="1" dirty="0" smtClean="0"/>
              <a:t>slow</a:t>
            </a:r>
            <a:r>
              <a:rPr lang="tr-TR" sz="2300" b="1" dirty="0" smtClean="0"/>
              <a:t> </a:t>
            </a:r>
            <a:r>
              <a:rPr lang="en-US" sz="2300" b="1" dirty="0" smtClean="0"/>
              <a:t>convergence </a:t>
            </a:r>
            <a:r>
              <a:rPr lang="en-US" sz="2300" dirty="0" smtClean="0"/>
              <a:t>and the </a:t>
            </a:r>
            <a:r>
              <a:rPr lang="en-US" sz="2300" b="1" dirty="0" smtClean="0"/>
              <a:t>high</a:t>
            </a:r>
            <a:r>
              <a:rPr lang="en-US" sz="2300" dirty="0" smtClean="0"/>
              <a:t> amount of </a:t>
            </a:r>
            <a:r>
              <a:rPr lang="en-US" sz="2300" b="1" dirty="0" smtClean="0"/>
              <a:t>training time </a:t>
            </a:r>
            <a:r>
              <a:rPr lang="en-US" sz="2300" dirty="0" smtClean="0"/>
              <a:t>for the </a:t>
            </a:r>
            <a:r>
              <a:rPr lang="en-US" sz="2300" b="1" dirty="0" smtClean="0"/>
              <a:t>inconsistency of data unit</a:t>
            </a:r>
            <a:r>
              <a:rPr lang="en-US" sz="2300" dirty="0" smtClean="0"/>
              <a:t>.</a:t>
            </a:r>
            <a:r>
              <a:rPr lang="tr-TR" sz="2300" dirty="0" smtClean="0"/>
              <a:t> </a:t>
            </a:r>
          </a:p>
          <a:p>
            <a:r>
              <a:rPr lang="en-US" sz="2300" dirty="0" smtClean="0"/>
              <a:t>Then </a:t>
            </a:r>
            <a:r>
              <a:rPr lang="tr-TR" sz="2300" dirty="0" err="1" smtClean="0"/>
              <a:t>they</a:t>
            </a:r>
            <a:r>
              <a:rPr lang="en-US" sz="2300" dirty="0" smtClean="0"/>
              <a:t> selected the </a:t>
            </a:r>
            <a:r>
              <a:rPr lang="en-US" sz="2300" b="1" dirty="0" smtClean="0"/>
              <a:t>BP algorithm to optimize </a:t>
            </a:r>
            <a:r>
              <a:rPr lang="en-US" sz="2300" dirty="0" smtClean="0"/>
              <a:t>the NN model.</a:t>
            </a:r>
            <a:r>
              <a:rPr lang="tr-TR" sz="2300" dirty="0" smtClean="0"/>
              <a:t> </a:t>
            </a:r>
          </a:p>
          <a:p>
            <a:r>
              <a:rPr lang="tr-TR" sz="2300" dirty="0" err="1" smtClean="0"/>
              <a:t>They</a:t>
            </a:r>
            <a:r>
              <a:rPr lang="tr-TR" sz="2300" dirty="0" smtClean="0"/>
              <a:t> </a:t>
            </a:r>
            <a:r>
              <a:rPr lang="tr-TR" sz="2300" dirty="0" err="1" smtClean="0"/>
              <a:t>could</a:t>
            </a:r>
            <a:r>
              <a:rPr lang="tr-TR" sz="2300" dirty="0" smtClean="0"/>
              <a:t> </a:t>
            </a:r>
            <a:r>
              <a:rPr lang="tr-TR" sz="2300" dirty="0" err="1"/>
              <a:t>respectively</a:t>
            </a:r>
            <a:r>
              <a:rPr lang="tr-TR" sz="2300" dirty="0"/>
              <a:t> </a:t>
            </a:r>
            <a:r>
              <a:rPr lang="tr-TR" sz="2300" b="1" dirty="0" err="1" smtClean="0"/>
              <a:t>process</a:t>
            </a:r>
            <a:r>
              <a:rPr lang="tr-TR" sz="2300" b="1" dirty="0" smtClean="0"/>
              <a:t> </a:t>
            </a:r>
            <a:r>
              <a:rPr lang="en-US" sz="2300" b="1" dirty="0" smtClean="0"/>
              <a:t>the </a:t>
            </a:r>
            <a:r>
              <a:rPr lang="en-US" sz="2300" b="1" dirty="0"/>
              <a:t>hidden layer and the output layer by using </a:t>
            </a:r>
            <a:r>
              <a:rPr lang="en-US" sz="2300" b="1" dirty="0" smtClean="0"/>
              <a:t>di</a:t>
            </a:r>
            <a:r>
              <a:rPr lang="tr-TR" sz="2300" b="1" dirty="0" err="1" smtClean="0"/>
              <a:t>ff</a:t>
            </a:r>
            <a:r>
              <a:rPr lang="en-US" sz="2300" b="1" dirty="0" err="1" smtClean="0"/>
              <a:t>erent</a:t>
            </a:r>
            <a:r>
              <a:rPr lang="en-US" sz="2300" b="1" dirty="0" smtClean="0"/>
              <a:t> </a:t>
            </a:r>
            <a:r>
              <a:rPr lang="en-US" sz="2300" b="1" dirty="0"/>
              <a:t>activation functions</a:t>
            </a:r>
            <a:r>
              <a:rPr lang="en-US" sz="2300" dirty="0"/>
              <a:t>. </a:t>
            </a:r>
            <a:r>
              <a:rPr lang="tr-TR" sz="2300" dirty="0" smtClean="0"/>
              <a:t>As T</a:t>
            </a:r>
            <a:r>
              <a:rPr lang="en-US" sz="2300" dirty="0" smtClean="0"/>
              <a:t>his algorithm uses the </a:t>
            </a:r>
            <a:r>
              <a:rPr lang="en-US" sz="2300" b="1" dirty="0" smtClean="0"/>
              <a:t>hyperbolic tangent S function for the hidden layer</a:t>
            </a:r>
            <a:r>
              <a:rPr lang="tr-TR" sz="2300" dirty="0" smtClean="0"/>
              <a:t> </a:t>
            </a:r>
            <a:r>
              <a:rPr lang="en-US" sz="2300" dirty="0" smtClean="0"/>
              <a:t>and the general </a:t>
            </a:r>
            <a:r>
              <a:rPr lang="en-US" sz="2300" b="1" dirty="0" smtClean="0"/>
              <a:t>linear function</a:t>
            </a:r>
            <a:r>
              <a:rPr lang="en-US" sz="2300" dirty="0" smtClean="0"/>
              <a:t> for the output layer.</a:t>
            </a:r>
            <a:endParaRPr lang="tr-TR" sz="2300" dirty="0" smtClean="0"/>
          </a:p>
          <a:p>
            <a:r>
              <a:rPr lang="tr-TR" sz="2300" dirty="0" err="1" smtClean="0"/>
              <a:t>They</a:t>
            </a:r>
            <a:r>
              <a:rPr lang="tr-TR" sz="2300" dirty="0" smtClean="0"/>
              <a:t> </a:t>
            </a:r>
            <a:r>
              <a:rPr lang="en-US" sz="2300" dirty="0" smtClean="0"/>
              <a:t>introduce </a:t>
            </a:r>
            <a:r>
              <a:rPr lang="en-US" sz="2300" dirty="0"/>
              <a:t>the </a:t>
            </a:r>
            <a:r>
              <a:rPr lang="en-US" sz="2300" b="1" dirty="0"/>
              <a:t>cross-entropy cost </a:t>
            </a:r>
            <a:r>
              <a:rPr lang="en-US" sz="2300" b="1" dirty="0" smtClean="0"/>
              <a:t>function</a:t>
            </a:r>
            <a:r>
              <a:rPr lang="tr-TR" sz="2300" b="1" dirty="0" smtClean="0"/>
              <a:t> </a:t>
            </a:r>
            <a:r>
              <a:rPr lang="en-US" sz="2300" dirty="0" smtClean="0"/>
              <a:t>such </a:t>
            </a:r>
            <a:r>
              <a:rPr lang="en-US" sz="2300" dirty="0"/>
              <a:t>as the energy function (</a:t>
            </a:r>
            <a:r>
              <a:rPr lang="en-US" sz="2300" b="1" dirty="0"/>
              <a:t>which is the objective function</a:t>
            </a:r>
            <a:r>
              <a:rPr lang="en-US" sz="2300" dirty="0"/>
              <a:t>).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1467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 smtClean="0">
                <a:solidFill>
                  <a:srgbClr val="00B0F0"/>
                </a:solidFill>
              </a:rPr>
              <a:t>Algorithm</a:t>
            </a:r>
            <a:r>
              <a:rPr lang="tr-TR" dirty="0" smtClean="0">
                <a:solidFill>
                  <a:srgbClr val="00B0F0"/>
                </a:solidFill>
              </a:rPr>
              <a:t> – </a:t>
            </a:r>
            <a:r>
              <a:rPr lang="tr-TR" dirty="0" err="1" smtClean="0">
                <a:solidFill>
                  <a:srgbClr val="00B0F0"/>
                </a:solidFill>
              </a:rPr>
              <a:t>Cont</a:t>
            </a:r>
            <a:r>
              <a:rPr lang="tr-TR" dirty="0" smtClean="0">
                <a:solidFill>
                  <a:srgbClr val="00B0F0"/>
                </a:solidFill>
              </a:rPr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further </a:t>
            </a:r>
            <a:r>
              <a:rPr lang="en-US" dirty="0"/>
              <a:t>introduce the </a:t>
            </a:r>
            <a:r>
              <a:rPr lang="en-US" b="1" dirty="0"/>
              <a:t>simulated annealing algorithm to implement </a:t>
            </a:r>
            <a:r>
              <a:rPr lang="en-US" b="1" dirty="0" smtClean="0"/>
              <a:t>the</a:t>
            </a:r>
            <a:r>
              <a:rPr lang="tr-TR" b="1" dirty="0" smtClean="0"/>
              <a:t> </a:t>
            </a:r>
            <a:r>
              <a:rPr lang="en-US" b="1" dirty="0" smtClean="0"/>
              <a:t>weight </a:t>
            </a:r>
            <a:r>
              <a:rPr lang="en-US" b="1" dirty="0"/>
              <a:t>adjustment</a:t>
            </a:r>
            <a:r>
              <a:rPr lang="en-US" dirty="0"/>
              <a:t> and the </a:t>
            </a:r>
            <a:r>
              <a:rPr lang="en-US" b="1" dirty="0"/>
              <a:t>inversion phase </a:t>
            </a:r>
            <a:r>
              <a:rPr lang="en-US" dirty="0"/>
              <a:t>after optimizing the structure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NN </a:t>
            </a:r>
            <a:r>
              <a:rPr lang="en-US" dirty="0"/>
              <a:t>model </a:t>
            </a:r>
            <a:r>
              <a:rPr lang="en-US" b="1" dirty="0"/>
              <a:t>by using the BP algorithm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en-US" dirty="0"/>
              <a:t>In general, the </a:t>
            </a:r>
            <a:r>
              <a:rPr lang="en-US" b="1" dirty="0"/>
              <a:t>traditional NN </a:t>
            </a:r>
            <a:r>
              <a:rPr lang="en-US" b="1" dirty="0" smtClean="0"/>
              <a:t>algorithms</a:t>
            </a:r>
            <a:r>
              <a:rPr lang="tr-TR" b="1" dirty="0" smtClean="0"/>
              <a:t> </a:t>
            </a:r>
            <a:r>
              <a:rPr lang="en-US" b="1" dirty="0" smtClean="0"/>
              <a:t>usually</a:t>
            </a:r>
            <a:r>
              <a:rPr lang="en-US" dirty="0" smtClean="0"/>
              <a:t> </a:t>
            </a:r>
            <a:r>
              <a:rPr lang="en-US" b="1" dirty="0"/>
              <a:t>use</a:t>
            </a:r>
            <a:r>
              <a:rPr lang="en-US" dirty="0"/>
              <a:t> the gradient descent method (</a:t>
            </a:r>
            <a:r>
              <a:rPr lang="en-US" b="1" dirty="0"/>
              <a:t>GDM</a:t>
            </a:r>
            <a:r>
              <a:rPr lang="en-US" dirty="0"/>
              <a:t>). </a:t>
            </a:r>
            <a:r>
              <a:rPr lang="tr-TR" dirty="0" smtClean="0"/>
              <a:t> </a:t>
            </a:r>
            <a:r>
              <a:rPr lang="en-US" b="1" dirty="0" smtClean="0"/>
              <a:t>However</a:t>
            </a:r>
            <a:r>
              <a:rPr lang="en-US" dirty="0"/>
              <a:t>, the </a:t>
            </a:r>
            <a:r>
              <a:rPr lang="en-US" b="1" dirty="0"/>
              <a:t>GDM</a:t>
            </a:r>
            <a:r>
              <a:rPr lang="en-US" dirty="0"/>
              <a:t> </a:t>
            </a:r>
            <a:r>
              <a:rPr lang="en-US" b="1" dirty="0"/>
              <a:t>often</a:t>
            </a:r>
            <a:r>
              <a:rPr lang="en-US" dirty="0"/>
              <a:t> leads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b="1" dirty="0" smtClean="0"/>
              <a:t>a </a:t>
            </a:r>
            <a:r>
              <a:rPr lang="en-US" b="1" dirty="0"/>
              <a:t>local optimal </a:t>
            </a:r>
            <a:r>
              <a:rPr lang="en-US" dirty="0"/>
              <a:t>solution </a:t>
            </a:r>
            <a:r>
              <a:rPr lang="en-US" b="1" dirty="0"/>
              <a:t>instead of the global one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This </a:t>
            </a:r>
            <a:r>
              <a:rPr lang="en-US" b="1" dirty="0"/>
              <a:t>combination of the SA and BP </a:t>
            </a:r>
            <a:r>
              <a:rPr lang="en-US" dirty="0" smtClean="0"/>
              <a:t>algorithms</a:t>
            </a:r>
            <a:r>
              <a:rPr lang="tr-TR" dirty="0" smtClean="0"/>
              <a:t> </a:t>
            </a:r>
            <a:r>
              <a:rPr lang="en-US" b="1" dirty="0" smtClean="0"/>
              <a:t>enabled</a:t>
            </a:r>
            <a:r>
              <a:rPr lang="en-US" dirty="0" smtClean="0"/>
              <a:t> </a:t>
            </a:r>
            <a:r>
              <a:rPr lang="en-US" dirty="0"/>
              <a:t>us to </a:t>
            </a:r>
            <a:r>
              <a:rPr lang="en-US" b="1" dirty="0"/>
              <a:t>receive the new values based on </a:t>
            </a:r>
            <a:r>
              <a:rPr lang="en-US" dirty="0"/>
              <a:t>a </a:t>
            </a:r>
            <a:r>
              <a:rPr lang="en-US" dirty="0" err="1" smtClean="0"/>
              <a:t>speci</a:t>
            </a:r>
            <a:r>
              <a:rPr lang="tr-TR" dirty="0" err="1" smtClean="0"/>
              <a:t>fic</a:t>
            </a:r>
            <a:r>
              <a:rPr lang="tr-TR" dirty="0" smtClean="0"/>
              <a:t> </a:t>
            </a:r>
            <a:r>
              <a:rPr lang="en-US" dirty="0" smtClean="0"/>
              <a:t>probability.</a:t>
            </a:r>
            <a:r>
              <a:rPr lang="tr-TR" dirty="0" smtClean="0"/>
              <a:t>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were </a:t>
            </a:r>
            <a:r>
              <a:rPr lang="en-US" b="1" dirty="0"/>
              <a:t>able to produce the optimal solution with the minimum error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smtClean="0"/>
              <a:t>TSA-BP</a:t>
            </a:r>
            <a:r>
              <a:rPr lang="tr-TR" dirty="0" smtClean="0"/>
              <a:t> </a:t>
            </a:r>
            <a:r>
              <a:rPr lang="en-US" dirty="0" smtClean="0"/>
              <a:t>method </a:t>
            </a:r>
            <a:r>
              <a:rPr lang="en-US" dirty="0"/>
              <a:t>can </a:t>
            </a:r>
            <a:r>
              <a:rPr lang="en-US" b="1" dirty="0"/>
              <a:t>avoid falling into the local </a:t>
            </a:r>
            <a:r>
              <a:rPr lang="en-US" b="1" dirty="0" smtClean="0"/>
              <a:t>minimum</a:t>
            </a:r>
            <a:r>
              <a:rPr lang="tr-TR" b="1" dirty="0" smtClean="0"/>
              <a:t>.</a:t>
            </a:r>
          </a:p>
          <a:p>
            <a:r>
              <a:rPr lang="en-US" dirty="0"/>
              <a:t>At the same time, we did not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to n</a:t>
            </a:r>
            <a:r>
              <a:rPr lang="tr-TR" dirty="0" err="1" smtClean="0"/>
              <a:t>ee</a:t>
            </a:r>
            <a:r>
              <a:rPr lang="en-US" dirty="0" smtClean="0"/>
              <a:t>d </a:t>
            </a:r>
            <a:r>
              <a:rPr lang="en-US" dirty="0"/>
              <a:t>the </a:t>
            </a:r>
            <a:r>
              <a:rPr lang="en-US" b="1" dirty="0"/>
              <a:t>inverse of the large matrix</a:t>
            </a:r>
            <a:r>
              <a:rPr lang="en-US" dirty="0"/>
              <a:t> which is an </a:t>
            </a:r>
            <a:r>
              <a:rPr lang="en-US" b="1" dirty="0"/>
              <a:t>expensive operation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/>
              <a:t>Therefore</a:t>
            </a:r>
            <a:r>
              <a:rPr lang="tr-TR" dirty="0" smtClean="0"/>
              <a:t>, </a:t>
            </a:r>
            <a:r>
              <a:rPr lang="en-US" b="1" dirty="0" smtClean="0"/>
              <a:t>the </a:t>
            </a:r>
            <a:r>
              <a:rPr lang="en-US" b="1" dirty="0"/>
              <a:t>proposed algorithm </a:t>
            </a:r>
            <a:r>
              <a:rPr lang="en-US" dirty="0"/>
              <a:t>has advantages in terms of </a:t>
            </a:r>
            <a:r>
              <a:rPr lang="en-US" b="1" dirty="0"/>
              <a:t>simplifying codes</a:t>
            </a:r>
            <a:r>
              <a:rPr lang="en-US" dirty="0"/>
              <a:t>, </a:t>
            </a:r>
            <a:r>
              <a:rPr lang="en-US" b="1" dirty="0" smtClean="0"/>
              <a:t>controlling</a:t>
            </a:r>
            <a:r>
              <a:rPr lang="tr-TR" b="1" dirty="0" smtClean="0"/>
              <a:t> </a:t>
            </a:r>
            <a:r>
              <a:rPr lang="en-US" b="1" dirty="0" smtClean="0"/>
              <a:t>objective </a:t>
            </a:r>
            <a:r>
              <a:rPr lang="en-US" b="1" dirty="0"/>
              <a:t>functions </a:t>
            </a:r>
            <a:r>
              <a:rPr lang="tr-TR" b="1" dirty="0" err="1" smtClean="0"/>
              <a:t>fl</a:t>
            </a:r>
            <a:r>
              <a:rPr lang="en-US" b="1" dirty="0" err="1" smtClean="0"/>
              <a:t>exib</a:t>
            </a:r>
            <a:r>
              <a:rPr lang="tr-TR" b="1" dirty="0"/>
              <a:t>l</a:t>
            </a:r>
            <a:r>
              <a:rPr lang="en-US" b="1" dirty="0" smtClean="0"/>
              <a:t>y </a:t>
            </a:r>
            <a:r>
              <a:rPr lang="en-US" dirty="0"/>
              <a:t>and </a:t>
            </a:r>
            <a:r>
              <a:rPr lang="en-US" b="1" dirty="0"/>
              <a:t>acquiring the global optimal solutions.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23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TSA-BP </a:t>
            </a:r>
            <a:r>
              <a:rPr lang="tr-TR" dirty="0" err="1">
                <a:solidFill>
                  <a:srgbClr val="00B0F0"/>
                </a:solidFill>
              </a:rPr>
              <a:t>Algorithm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 smtClean="0">
                <a:solidFill>
                  <a:srgbClr val="00B0F0"/>
                </a:solidFill>
              </a:rPr>
              <a:t>Initialization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weight matrix </a:t>
            </a:r>
            <a:r>
              <a:rPr lang="en-US" dirty="0"/>
              <a:t>of the NN is </a:t>
            </a:r>
            <a:r>
              <a:rPr lang="en-US" b="1" dirty="0"/>
              <a:t>set as w</a:t>
            </a:r>
            <a:r>
              <a:rPr lang="en-US" dirty="0" smtClean="0"/>
              <a:t>;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minimum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accuracy is </a:t>
            </a:r>
            <a:r>
              <a:rPr lang="en-US" b="1" dirty="0"/>
              <a:t>e</a:t>
            </a:r>
            <a:r>
              <a:rPr lang="en-US" dirty="0" smtClean="0"/>
              <a:t>;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initialized parameters </a:t>
            </a:r>
            <a:r>
              <a:rPr lang="en-US" dirty="0"/>
              <a:t>are set as</a:t>
            </a:r>
            <a:r>
              <a:rPr lang="en-US" dirty="0" smtClean="0"/>
              <a:t>:</a:t>
            </a:r>
            <a:endParaRPr lang="tr-TR" dirty="0" smtClean="0"/>
          </a:p>
          <a:p>
            <a:pPr lvl="1"/>
            <a:r>
              <a:rPr lang="en-US" dirty="0"/>
              <a:t>the </a:t>
            </a:r>
            <a:r>
              <a:rPr lang="en-US" b="1" dirty="0"/>
              <a:t>current iteration </a:t>
            </a:r>
            <a:r>
              <a:rPr lang="en-US" dirty="0"/>
              <a:t>time </a:t>
            </a:r>
            <a:r>
              <a:rPr lang="en-US" b="1" dirty="0"/>
              <a:t>m = 1</a:t>
            </a:r>
            <a:r>
              <a:rPr lang="en-US" dirty="0" smtClean="0"/>
              <a:t>,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 smtClean="0"/>
              <a:t>counter</a:t>
            </a:r>
            <a:r>
              <a:rPr lang="tr-TR" b="1" dirty="0" smtClean="0"/>
              <a:t> </a:t>
            </a:r>
            <a:r>
              <a:rPr lang="tr-TR" b="1" dirty="0" err="1" smtClean="0"/>
              <a:t>LocalCount</a:t>
            </a:r>
            <a:r>
              <a:rPr lang="tr-TR" b="1" dirty="0" smtClean="0"/>
              <a:t> </a:t>
            </a:r>
            <a:r>
              <a:rPr lang="tr-TR" b="1" dirty="0"/>
              <a:t>= 0</a:t>
            </a:r>
            <a:r>
              <a:rPr lang="tr-TR" dirty="0" smtClean="0"/>
              <a:t>,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b="1" dirty="0" err="1"/>
              <a:t>learning</a:t>
            </a:r>
            <a:r>
              <a:rPr lang="tr-TR" b="1" dirty="0"/>
              <a:t> rate  = </a:t>
            </a:r>
            <a:r>
              <a:rPr lang="tr-TR" b="1" dirty="0" smtClean="0"/>
              <a:t>0,1</a:t>
            </a:r>
            <a:r>
              <a:rPr lang="tr-TR" dirty="0" smtClean="0"/>
              <a:t>;</a:t>
            </a:r>
          </a:p>
          <a:p>
            <a:pPr lvl="1"/>
            <a:r>
              <a:rPr lang="en-US" b="1" dirty="0" smtClean="0"/>
              <a:t>E(m</a:t>
            </a:r>
            <a:r>
              <a:rPr lang="en-US" b="1" dirty="0"/>
              <a:t>) </a:t>
            </a:r>
            <a:r>
              <a:rPr lang="en-US" dirty="0"/>
              <a:t>is the </a:t>
            </a:r>
            <a:r>
              <a:rPr lang="en-US" b="1" dirty="0"/>
              <a:t>sum of squared </a:t>
            </a:r>
            <a:r>
              <a:rPr lang="en-US" b="1" dirty="0" smtClean="0"/>
              <a:t>errors</a:t>
            </a:r>
            <a:r>
              <a:rPr lang="tr-TR" b="1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err="1"/>
              <a:t>mth</a:t>
            </a:r>
            <a:r>
              <a:rPr lang="en-US" b="1" dirty="0"/>
              <a:t> iteration</a:t>
            </a:r>
            <a:r>
              <a:rPr lang="en-US" dirty="0"/>
              <a:t> in the </a:t>
            </a:r>
            <a:r>
              <a:rPr lang="en-US" dirty="0" smtClean="0"/>
              <a:t>network</a:t>
            </a:r>
            <a:endParaRPr lang="tr-TR" dirty="0" smtClean="0"/>
          </a:p>
          <a:p>
            <a:pPr lvl="1"/>
            <a:r>
              <a:rPr lang="en-US" b="1" dirty="0" smtClean="0"/>
              <a:t>SA(w</a:t>
            </a:r>
            <a:r>
              <a:rPr lang="en-US" b="1" dirty="0"/>
              <a:t>)</a:t>
            </a:r>
            <a:r>
              <a:rPr lang="en-US" dirty="0"/>
              <a:t> is the </a:t>
            </a:r>
            <a:r>
              <a:rPr lang="en-US" b="1" dirty="0"/>
              <a:t>SA algorithm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363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1695</Words>
  <Application>Microsoft Office PowerPoint</Application>
  <PresentationFormat>Ekran Gösterisi (4:3)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Ofis Teması</vt:lpstr>
      <vt:lpstr>A time simulated annealing-back propagation algorithm(TSA-BP) and its application in disease prediction  Published  August 2018 in World Scientific journal</vt:lpstr>
      <vt:lpstr>Content</vt:lpstr>
      <vt:lpstr>Introduction</vt:lpstr>
      <vt:lpstr>NN</vt:lpstr>
      <vt:lpstr>NN Fields</vt:lpstr>
      <vt:lpstr>NN with BP</vt:lpstr>
      <vt:lpstr>TSA-BP Algorithm</vt:lpstr>
      <vt:lpstr>TSA-BP Algorithm – Cont..</vt:lpstr>
      <vt:lpstr>TSA-BP Algorithm Initialization</vt:lpstr>
      <vt:lpstr>TSA-BP Algorithm Steps</vt:lpstr>
      <vt:lpstr>TSA-BP Algorithm Steps – Cont..</vt:lpstr>
      <vt:lpstr>TSA-BP Algorithm Steps – Cont..</vt:lpstr>
      <vt:lpstr>TSA-BP Algorithm Steps – Cont..</vt:lpstr>
      <vt:lpstr>TSA-BP Algorithm Steps – Cont..</vt:lpstr>
      <vt:lpstr> </vt:lpstr>
      <vt:lpstr>TSA-BP Algorithm - Complexity</vt:lpstr>
      <vt:lpstr>TSA-BP Algorithm – Complexity – Cont’</vt:lpstr>
      <vt:lpstr>Simulations and Analysis</vt:lpstr>
      <vt:lpstr>Test on the breast cancer network</vt:lpstr>
      <vt:lpstr>Test on the coronary heart disease network</vt:lpstr>
      <vt:lpstr>Test on the adult disease network</vt:lpstr>
      <vt:lpstr>Simulation results and contrastive analysis</vt:lpstr>
      <vt:lpstr>Simulation results and contrastive analysis – Cont..</vt:lpstr>
      <vt:lpstr>Conclusions</vt:lpstr>
      <vt:lpstr>Conclusions – 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simulated annealing-back propagation algorithm and its application in disease prediction</dc:title>
  <dc:creator>Uğur Ceylan</dc:creator>
  <cp:lastModifiedBy>Uğur Ceylan</cp:lastModifiedBy>
  <cp:revision>114</cp:revision>
  <dcterms:created xsi:type="dcterms:W3CDTF">2019-11-17T19:23:39Z</dcterms:created>
  <dcterms:modified xsi:type="dcterms:W3CDTF">2019-11-18T11:35:29Z</dcterms:modified>
</cp:coreProperties>
</file>