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9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0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9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8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67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5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44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3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6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4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94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174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5C78-50D0-4C09-AB64-04C1C48A0350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D0A0-1027-4798-83F7-2E64CBFCFE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5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31820"/>
            <a:ext cx="9144000" cy="42757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Comparative analysis of outlier detection approaches over cloud computing </a:t>
            </a:r>
            <a:r>
              <a:rPr lang="tr-TR" dirty="0" smtClean="0">
                <a:solidFill>
                  <a:srgbClr val="00B0F0"/>
                </a:solidFill>
              </a:rPr>
              <a:t/>
            </a:r>
            <a:br>
              <a:rPr lang="tr-TR" dirty="0" smtClean="0">
                <a:solidFill>
                  <a:srgbClr val="00B0F0"/>
                </a:solidFill>
              </a:rPr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400" dirty="0" err="1" smtClean="0"/>
              <a:t>Published</a:t>
            </a:r>
            <a:r>
              <a:rPr lang="tr-TR" sz="2400" dirty="0" smtClean="0"/>
              <a:t> </a:t>
            </a:r>
            <a:r>
              <a:rPr lang="en-US" sz="2400" b="1" dirty="0" smtClean="0"/>
              <a:t>International Journal on Computer Science and Engineering </a:t>
            </a:r>
            <a:r>
              <a:rPr lang="en-US" sz="2400" dirty="0" smtClean="0"/>
              <a:t>(IJCSE)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err="1" smtClean="0"/>
              <a:t>july</a:t>
            </a:r>
            <a:r>
              <a:rPr lang="tr-TR" sz="2400" dirty="0" smtClean="0"/>
              <a:t> 2017</a:t>
            </a:r>
            <a:r>
              <a:rPr lang="tr-TR" sz="2800" dirty="0" smtClean="0">
                <a:solidFill>
                  <a:srgbClr val="00B0F0"/>
                </a:solidFill>
              </a:rPr>
              <a:t/>
            </a:r>
            <a:br>
              <a:rPr lang="tr-TR" sz="2800" dirty="0" smtClean="0">
                <a:solidFill>
                  <a:srgbClr val="00B0F0"/>
                </a:solidFill>
              </a:rPr>
            </a:br>
            <a:r>
              <a:rPr lang="tr-TR" sz="2800" dirty="0">
                <a:solidFill>
                  <a:srgbClr val="00B0F0"/>
                </a:solidFill>
              </a:rPr>
              <a:t/>
            </a:r>
            <a:br>
              <a:rPr lang="tr-TR" sz="2800" dirty="0">
                <a:solidFill>
                  <a:srgbClr val="00B0F0"/>
                </a:solidFill>
              </a:rPr>
            </a:br>
            <a:endParaRPr lang="tr-TR" sz="2800" dirty="0">
              <a:solidFill>
                <a:srgbClr val="00B0F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790940"/>
            <a:ext cx="9144000" cy="466859"/>
          </a:xfrm>
        </p:spPr>
        <p:txBody>
          <a:bodyPr/>
          <a:lstStyle/>
          <a:p>
            <a:r>
              <a:rPr lang="tr-TR" dirty="0" smtClean="0"/>
              <a:t>Uğur Ceylan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7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V. </a:t>
            </a:r>
            <a:r>
              <a:rPr lang="en-US" dirty="0" smtClean="0">
                <a:solidFill>
                  <a:srgbClr val="00B0F0"/>
                </a:solidFill>
              </a:rPr>
              <a:t>DIFFICUL</a:t>
            </a:r>
            <a:r>
              <a:rPr lang="tr-TR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IES </a:t>
            </a:r>
            <a:r>
              <a:rPr lang="en-US" dirty="0">
                <a:solidFill>
                  <a:srgbClr val="00B0F0"/>
                </a:solidFill>
              </a:rPr>
              <a:t>IN OUTLIER DETECTION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numerous zones regular</a:t>
            </a:r>
            <a:r>
              <a:rPr lang="en-US" dirty="0"/>
              <a:t> activity </a:t>
            </a:r>
            <a:r>
              <a:rPr lang="en-US" b="1" dirty="0"/>
              <a:t>keeps growing </a:t>
            </a:r>
            <a:r>
              <a:rPr lang="en-US" dirty="0"/>
              <a:t>and might </a:t>
            </a:r>
            <a:r>
              <a:rPr lang="en-US" b="1" dirty="0"/>
              <a:t>not</a:t>
            </a:r>
            <a:r>
              <a:rPr lang="en-US" dirty="0"/>
              <a:t> be present to be </a:t>
            </a:r>
            <a:r>
              <a:rPr lang="en-US" b="1" dirty="0"/>
              <a:t>an agent further</a:t>
            </a:r>
            <a:r>
              <a:rPr lang="en-US" dirty="0"/>
              <a:t>. </a:t>
            </a:r>
            <a:endParaRPr lang="tr-TR" dirty="0"/>
          </a:p>
          <a:p>
            <a:r>
              <a:rPr lang="en-US" b="1" dirty="0"/>
              <a:t>Conflicting concept of outlier </a:t>
            </a:r>
            <a:r>
              <a:rPr lang="en-US" dirty="0"/>
              <a:t>in diverse applicable </a:t>
            </a:r>
            <a:r>
              <a:rPr lang="en-US" b="1" dirty="0"/>
              <a:t>make it complex</a:t>
            </a:r>
            <a:r>
              <a:rPr lang="en-US" dirty="0"/>
              <a:t> to </a:t>
            </a:r>
            <a:r>
              <a:rPr lang="en-US" b="1" dirty="0"/>
              <a:t>relate method</a:t>
            </a:r>
            <a:r>
              <a:rPr lang="en-US" dirty="0"/>
              <a:t> formed </a:t>
            </a:r>
            <a:r>
              <a:rPr lang="en-US" b="1" dirty="0"/>
              <a:t>in a single arena to the other</a:t>
            </a:r>
            <a:r>
              <a:rPr lang="en-US" dirty="0"/>
              <a:t>. </a:t>
            </a:r>
            <a:endParaRPr lang="tr-TR" dirty="0"/>
          </a:p>
          <a:p>
            <a:r>
              <a:rPr lang="en-US" b="1" dirty="0"/>
              <a:t>Imprecise margin between</a:t>
            </a:r>
            <a:r>
              <a:rPr lang="en-US" dirty="0"/>
              <a:t> </a:t>
            </a:r>
            <a:r>
              <a:rPr lang="en-US" b="1" dirty="0"/>
              <a:t>common</a:t>
            </a:r>
            <a:r>
              <a:rPr lang="en-US" dirty="0"/>
              <a:t> in addition </a:t>
            </a:r>
            <a:r>
              <a:rPr lang="en-US" b="1" dirty="0"/>
              <a:t>to outlier performance</a:t>
            </a:r>
            <a:r>
              <a:rPr lang="en-US" dirty="0"/>
              <a:t> at </a:t>
            </a:r>
            <a:r>
              <a:rPr lang="en-US" b="1" dirty="0"/>
              <a:t>a deviation of outlier </a:t>
            </a:r>
            <a:r>
              <a:rPr lang="en-US" dirty="0"/>
              <a:t>examination </a:t>
            </a:r>
            <a:r>
              <a:rPr lang="en-US" b="1" dirty="0"/>
              <a:t>line near to the edge </a:t>
            </a:r>
            <a:r>
              <a:rPr lang="en-US" dirty="0"/>
              <a:t>could really be regular and vice-versa. </a:t>
            </a:r>
            <a:endParaRPr lang="tr-TR" dirty="0"/>
          </a:p>
          <a:p>
            <a:r>
              <a:rPr lang="en-US" b="1" dirty="0"/>
              <a:t>Approachability of labeled information </a:t>
            </a:r>
            <a:r>
              <a:rPr lang="en-US" dirty="0"/>
              <a:t>for instruction of </a:t>
            </a:r>
            <a:r>
              <a:rPr lang="en-US" b="1" dirty="0"/>
              <a:t>models</a:t>
            </a:r>
            <a:r>
              <a:rPr lang="en-US" dirty="0"/>
              <a:t> which are </a:t>
            </a:r>
            <a:r>
              <a:rPr lang="en-US" b="1" dirty="0"/>
              <a:t>being worn by outlier detection methods</a:t>
            </a:r>
            <a:r>
              <a:rPr lang="en-US" dirty="0"/>
              <a:t>. </a:t>
            </a:r>
            <a:endParaRPr lang="tr-TR" dirty="0"/>
          </a:p>
          <a:p>
            <a:r>
              <a:rPr lang="en-US" b="1" dirty="0"/>
              <a:t>Honk in the information which tends in relation to the outlier </a:t>
            </a:r>
            <a:r>
              <a:rPr lang="en-US" dirty="0"/>
              <a:t>of original nature, this is why it complicated in </a:t>
            </a:r>
            <a:r>
              <a:rPr lang="en-US" b="1" dirty="0"/>
              <a:t>differentiate</a:t>
            </a:r>
            <a:r>
              <a:rPr lang="en-US" dirty="0"/>
              <a:t> and </a:t>
            </a:r>
            <a:r>
              <a:rPr lang="en-US" b="1" dirty="0"/>
              <a:t>eliminate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90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VI. COMPARITIVE ANALYSIS 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b="1" dirty="0" smtClean="0"/>
              <a:t>many of outlier detection approaches are available </a:t>
            </a:r>
            <a:r>
              <a:rPr lang="en-US" dirty="0" smtClean="0"/>
              <a:t>for detecting an outliers and the </a:t>
            </a:r>
            <a:r>
              <a:rPr lang="en-US" b="1" dirty="0" smtClean="0"/>
              <a:t>usage of all these vary according to which kind of data is being used</a:t>
            </a:r>
            <a:r>
              <a:rPr lang="en-US" dirty="0" smtClean="0"/>
              <a:t>, </a:t>
            </a:r>
            <a:r>
              <a:rPr lang="en-US" b="1" dirty="0" smtClean="0"/>
              <a:t>size of the dataset </a:t>
            </a:r>
            <a:r>
              <a:rPr lang="en-US" dirty="0" smtClean="0"/>
              <a:t>etc. [27]. Now </a:t>
            </a:r>
            <a:r>
              <a:rPr lang="en-US" b="1" dirty="0" smtClean="0"/>
              <a:t>with the remarkable progress of data</a:t>
            </a:r>
            <a:r>
              <a:rPr lang="en-US" dirty="0" smtClean="0"/>
              <a:t>, </a:t>
            </a:r>
            <a:r>
              <a:rPr lang="en-US" b="1" dirty="0" smtClean="0"/>
              <a:t>best outlier detection approach </a:t>
            </a:r>
            <a:r>
              <a:rPr lang="en-US" dirty="0" smtClean="0"/>
              <a:t>have to </a:t>
            </a:r>
            <a:r>
              <a:rPr lang="en-US" b="1" dirty="0" smtClean="0"/>
              <a:t>be applied on large data sets </a:t>
            </a:r>
            <a:r>
              <a:rPr lang="en-US" dirty="0" smtClean="0"/>
              <a:t>[28]. So the </a:t>
            </a:r>
            <a:r>
              <a:rPr lang="en-US" b="1" dirty="0" smtClean="0"/>
              <a:t>elementary parameters like efficiency, computational cost, scalability and applicability needs to be studied. </a:t>
            </a:r>
            <a:endParaRPr lang="tr-TR" b="1" dirty="0" smtClean="0"/>
          </a:p>
          <a:p>
            <a:r>
              <a:rPr lang="tr-TR" b="1" dirty="0" smtClean="0"/>
              <a:t>A. </a:t>
            </a:r>
            <a:r>
              <a:rPr lang="tr-TR" b="1" dirty="0" err="1" smtClean="0"/>
              <a:t>Efficiency</a:t>
            </a:r>
            <a:r>
              <a:rPr lang="tr-TR" b="1" dirty="0" smtClean="0"/>
              <a:t> : </a:t>
            </a:r>
            <a:r>
              <a:rPr lang="en-US" dirty="0" smtClean="0"/>
              <a:t>It is well-defined as the </a:t>
            </a:r>
            <a:r>
              <a:rPr lang="en-US" b="1" dirty="0" smtClean="0"/>
              <a:t>estimation of the average execution time needed </a:t>
            </a:r>
            <a:r>
              <a:rPr lang="en-US" dirty="0" smtClean="0"/>
              <a:t>for an approach to </a:t>
            </a:r>
            <a:r>
              <a:rPr lang="en-US" b="1" dirty="0" smtClean="0"/>
              <a:t>complete work on a particular data set.</a:t>
            </a:r>
            <a:r>
              <a:rPr lang="en-US" dirty="0" smtClean="0"/>
              <a:t> Efficiency of a process is measured by its order. It </a:t>
            </a:r>
            <a:r>
              <a:rPr lang="en-US" b="1" dirty="0" smtClean="0"/>
              <a:t>is helpful for quantifying implementation difficulties</a:t>
            </a:r>
            <a:r>
              <a:rPr lang="en-US" dirty="0" smtClean="0"/>
              <a:t> of definite </a:t>
            </a:r>
            <a:r>
              <a:rPr lang="en-US" b="1" dirty="0" smtClean="0"/>
              <a:t>problems</a:t>
            </a:r>
            <a:r>
              <a:rPr lang="en-US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85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VI. COMPARITIVE ANALYSIS </a:t>
            </a:r>
            <a:r>
              <a:rPr lang="tr-TR" dirty="0" smtClean="0">
                <a:solidFill>
                  <a:srgbClr val="00B0F0"/>
                </a:solidFill>
              </a:rPr>
              <a:t>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 smtClean="0"/>
              <a:t>B. </a:t>
            </a:r>
            <a:r>
              <a:rPr lang="tr-TR" b="1" dirty="0" err="1" smtClean="0"/>
              <a:t>Computational</a:t>
            </a:r>
            <a:r>
              <a:rPr lang="tr-TR" b="1" dirty="0" smtClean="0"/>
              <a:t> </a:t>
            </a:r>
            <a:r>
              <a:rPr lang="tr-TR" b="1" dirty="0" err="1" smtClean="0"/>
              <a:t>Complexity</a:t>
            </a:r>
            <a:r>
              <a:rPr lang="tr-TR" b="1" dirty="0" smtClean="0"/>
              <a:t> : </a:t>
            </a:r>
            <a:r>
              <a:rPr lang="en-US" dirty="0" smtClean="0"/>
              <a:t>It is directly </a:t>
            </a:r>
            <a:r>
              <a:rPr lang="en-US" b="1" dirty="0" smtClean="0"/>
              <a:t>comparative to the computational complexity of the approach</a:t>
            </a:r>
            <a:r>
              <a:rPr lang="en-US" dirty="0" smtClean="0"/>
              <a:t>. It is the </a:t>
            </a:r>
            <a:r>
              <a:rPr lang="en-US" b="1" dirty="0" smtClean="0"/>
              <a:t>estimation of the number of steps required by </a:t>
            </a:r>
            <a:r>
              <a:rPr lang="en-US" dirty="0" smtClean="0"/>
              <a:t>the approach associated </a:t>
            </a:r>
            <a:r>
              <a:rPr lang="en-US" b="1" dirty="0" smtClean="0"/>
              <a:t>for input of an instance </a:t>
            </a:r>
            <a:r>
              <a:rPr lang="en-US" dirty="0" smtClean="0"/>
              <a:t>or </a:t>
            </a:r>
            <a:r>
              <a:rPr lang="en-US" b="1" dirty="0" smtClean="0"/>
              <a:t>a given size in the worst case</a:t>
            </a:r>
            <a:r>
              <a:rPr lang="en-US" dirty="0" smtClean="0"/>
              <a:t>. Functional size is estimated by the various steps. </a:t>
            </a:r>
            <a:endParaRPr lang="tr-TR" dirty="0" smtClean="0"/>
          </a:p>
          <a:p>
            <a:r>
              <a:rPr lang="tr-TR" b="1" dirty="0" smtClean="0"/>
              <a:t>C. </a:t>
            </a:r>
            <a:r>
              <a:rPr lang="tr-TR" b="1" dirty="0" err="1" smtClean="0"/>
              <a:t>Scalability</a:t>
            </a:r>
            <a:r>
              <a:rPr lang="tr-TR" b="1" dirty="0" smtClean="0"/>
              <a:t> : </a:t>
            </a:r>
            <a:r>
              <a:rPr lang="en-US" dirty="0" smtClean="0"/>
              <a:t>It is defined as the </a:t>
            </a:r>
            <a:r>
              <a:rPr lang="en-US" b="1" dirty="0" smtClean="0"/>
              <a:t>ability of </a:t>
            </a:r>
            <a:r>
              <a:rPr lang="en-US" dirty="0" smtClean="0"/>
              <a:t>the </a:t>
            </a:r>
            <a:r>
              <a:rPr lang="en-US" b="1" dirty="0" smtClean="0"/>
              <a:t>product</a:t>
            </a:r>
            <a:r>
              <a:rPr lang="en-US" dirty="0" smtClean="0"/>
              <a:t> or a computer application to </a:t>
            </a:r>
            <a:r>
              <a:rPr lang="en-US" b="1" dirty="0" smtClean="0"/>
              <a:t>continue to function</a:t>
            </a:r>
            <a:r>
              <a:rPr lang="en-US" dirty="0" smtClean="0"/>
              <a:t> </a:t>
            </a:r>
            <a:r>
              <a:rPr lang="en-US" b="1" dirty="0" smtClean="0"/>
              <a:t>well</a:t>
            </a:r>
            <a:r>
              <a:rPr lang="en-US" dirty="0" smtClean="0"/>
              <a:t> even </a:t>
            </a:r>
            <a:r>
              <a:rPr lang="en-US" b="1" dirty="0" smtClean="0"/>
              <a:t>when it is altered in size or volume, according to the user needs</a:t>
            </a:r>
            <a:r>
              <a:rPr lang="en-US" dirty="0" smtClean="0"/>
              <a:t>. It is basically a </a:t>
            </a:r>
            <a:r>
              <a:rPr lang="en-US" b="1" dirty="0" smtClean="0"/>
              <a:t>rescaling like expandability of an application platform</a:t>
            </a:r>
            <a:r>
              <a:rPr lang="en-US" dirty="0" smtClean="0"/>
              <a:t> which can be </a:t>
            </a:r>
            <a:r>
              <a:rPr lang="en-US" b="1" dirty="0" smtClean="0"/>
              <a:t>used on larger operating systems for handling large number of users and also for better performance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b="1" dirty="0" smtClean="0"/>
              <a:t>D. </a:t>
            </a:r>
            <a:r>
              <a:rPr lang="tr-TR" b="1" dirty="0" err="1" smtClean="0"/>
              <a:t>Applicability</a:t>
            </a:r>
            <a:r>
              <a:rPr lang="tr-TR" b="1" dirty="0" smtClean="0"/>
              <a:t> : </a:t>
            </a:r>
            <a:r>
              <a:rPr lang="en-US" dirty="0" smtClean="0"/>
              <a:t>As </a:t>
            </a:r>
            <a:r>
              <a:rPr lang="en-US" b="1" dirty="0" smtClean="0"/>
              <a:t>each approach </a:t>
            </a:r>
            <a:r>
              <a:rPr lang="en-US" dirty="0" smtClean="0"/>
              <a:t>has its </a:t>
            </a:r>
            <a:r>
              <a:rPr lang="en-US" b="1" dirty="0" smtClean="0"/>
              <a:t>boundaries and limits set </a:t>
            </a:r>
            <a:r>
              <a:rPr lang="en-US" dirty="0" smtClean="0"/>
              <a:t>for being </a:t>
            </a:r>
            <a:r>
              <a:rPr lang="en-US" b="1" dirty="0" smtClean="0"/>
              <a:t>applicable on any given set of data</a:t>
            </a:r>
            <a:r>
              <a:rPr lang="en-US" dirty="0" smtClean="0"/>
              <a:t>. Depending upon the data set i.e. whether it is a statistical data or large dataset, various approaches are applied on the datasets to detect outliers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95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VI. COMPARITIVE ANALYSIS – </a:t>
            </a:r>
            <a:r>
              <a:rPr lang="tr-TR" dirty="0" err="1">
                <a:solidFill>
                  <a:srgbClr val="00B0F0"/>
                </a:solidFill>
              </a:rPr>
              <a:t>Cont</a:t>
            </a:r>
            <a:r>
              <a:rPr lang="tr-TR" dirty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above stated outlier detection approaches are compared in table-1 with respect to certain parameters like </a:t>
            </a:r>
            <a:r>
              <a:rPr lang="en-US" b="1" dirty="0" smtClean="0"/>
              <a:t>efficiency, computational cost, scalability, applicability and high dimensional </a:t>
            </a:r>
            <a:r>
              <a:rPr lang="en-US" dirty="0" smtClean="0"/>
              <a:t>data </a:t>
            </a:r>
            <a:r>
              <a:rPr lang="en-US" dirty="0" err="1" smtClean="0"/>
              <a:t>etc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4" y="3515932"/>
            <a:ext cx="10032643" cy="27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5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927278"/>
          </a:xfrm>
        </p:spPr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VII</a:t>
            </a:r>
            <a:r>
              <a:rPr lang="tr-TR" dirty="0">
                <a:solidFill>
                  <a:srgbClr val="00B0F0"/>
                </a:solidFill>
              </a:rPr>
              <a:t>. RESULT COMPARISION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1821" y="1300766"/>
            <a:ext cx="11799194" cy="5100033"/>
          </a:xfrm>
        </p:spPr>
        <p:txBody>
          <a:bodyPr/>
          <a:lstStyle/>
          <a:p>
            <a:r>
              <a:rPr lang="en-US" dirty="0" smtClean="0"/>
              <a:t>The above graphs in fig.2-5 is designed by evaluating, analyzed and </a:t>
            </a:r>
            <a:r>
              <a:rPr lang="en-US" b="1" dirty="0" smtClean="0"/>
              <a:t>compared in the table1</a:t>
            </a:r>
            <a:r>
              <a:rPr lang="en-US" dirty="0" smtClean="0"/>
              <a:t> which show the variation in terms of efficiency, high dimensional data, scalability, feature space, computational complexity and applicability for </a:t>
            </a:r>
            <a:r>
              <a:rPr lang="en-US" b="1" dirty="0" smtClean="0"/>
              <a:t>all outlier detection </a:t>
            </a:r>
            <a:r>
              <a:rPr lang="en-US" dirty="0" smtClean="0"/>
              <a:t>approaches </a:t>
            </a:r>
            <a:r>
              <a:rPr lang="en-US" b="1" dirty="0" smtClean="0"/>
              <a:t>on huge datasets</a:t>
            </a:r>
            <a:r>
              <a:rPr lang="en-US" dirty="0" smtClean="0"/>
              <a:t>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" y="3142445"/>
            <a:ext cx="5972175" cy="3362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15" y="3142445"/>
            <a:ext cx="5791200" cy="31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VII. RESULT </a:t>
            </a:r>
            <a:r>
              <a:rPr lang="tr-TR" dirty="0" smtClean="0">
                <a:solidFill>
                  <a:srgbClr val="00B0F0"/>
                </a:solidFill>
              </a:rPr>
              <a:t>COMPARISION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fig. 2</a:t>
            </a:r>
            <a:r>
              <a:rPr lang="en-US" dirty="0" smtClean="0"/>
              <a:t>, </a:t>
            </a:r>
            <a:r>
              <a:rPr lang="en-US" b="1" dirty="0" smtClean="0"/>
              <a:t>efficiency</a:t>
            </a:r>
            <a:r>
              <a:rPr lang="en-US" dirty="0" smtClean="0"/>
              <a:t> statistical outlier detection approach and depth outlier detection approach are less efficient with respect of other three approaches in which </a:t>
            </a:r>
            <a:r>
              <a:rPr lang="en-US" b="1" dirty="0" smtClean="0"/>
              <a:t>clustering outlier approach is highly efficient </a:t>
            </a:r>
            <a:r>
              <a:rPr lang="en-US" dirty="0" smtClean="0"/>
              <a:t>outlier detection approach. From </a:t>
            </a:r>
            <a:r>
              <a:rPr lang="en-US" b="1" dirty="0" smtClean="0"/>
              <a:t>fig. 3</a:t>
            </a:r>
            <a:r>
              <a:rPr lang="en-US" dirty="0" smtClean="0"/>
              <a:t>, The comparative graph show that the statistical outlier detection approach, depth outlier detection approach and distance outlier detection approach are less scalable with compare to other two approach which is </a:t>
            </a:r>
            <a:r>
              <a:rPr lang="en-US" b="1" dirty="0" smtClean="0"/>
              <a:t>density outlier detection approach and clustering outlier detection approach which are high in scalability. </a:t>
            </a:r>
            <a:r>
              <a:rPr lang="en-US" dirty="0" smtClean="0"/>
              <a:t>And the last parameter i.e. </a:t>
            </a:r>
            <a:r>
              <a:rPr lang="en-US" b="1" dirty="0" smtClean="0"/>
              <a:t>computational complexity</a:t>
            </a:r>
            <a:r>
              <a:rPr lang="en-US" dirty="0" smtClean="0"/>
              <a:t>, </a:t>
            </a:r>
            <a:r>
              <a:rPr lang="en-US" b="1" dirty="0" smtClean="0"/>
              <a:t>clustering outlier approach is best </a:t>
            </a:r>
            <a:r>
              <a:rPr lang="en-US" dirty="0" smtClean="0"/>
              <a:t>approach because it has low complexity, highly scalable and highly efficient which is shows in </a:t>
            </a:r>
            <a:r>
              <a:rPr lang="en-US" b="1" dirty="0" smtClean="0"/>
              <a:t>fig. 4</a:t>
            </a:r>
            <a:r>
              <a:rPr lang="en-US" dirty="0" smtClean="0"/>
              <a:t>. And in terms of </a:t>
            </a:r>
            <a:r>
              <a:rPr lang="en-US" b="1" dirty="0" smtClean="0"/>
              <a:t>high dimensional </a:t>
            </a:r>
            <a:r>
              <a:rPr lang="en-US" dirty="0" smtClean="0"/>
              <a:t>data the </a:t>
            </a:r>
            <a:r>
              <a:rPr lang="en-US" b="1" dirty="0" smtClean="0"/>
              <a:t>fig. 5</a:t>
            </a:r>
            <a:r>
              <a:rPr lang="en-US" dirty="0" smtClean="0"/>
              <a:t> reflected that statistical based approach and depth based approach have very low dimensionality in term of data whereas </a:t>
            </a:r>
            <a:r>
              <a:rPr lang="en-US" b="1" dirty="0" smtClean="0"/>
              <a:t>clustering based approach has high dimensionality</a:t>
            </a:r>
            <a:r>
              <a:rPr lang="en-US" dirty="0" smtClean="0"/>
              <a:t> in terms of data. The comparative analysis reflect that </a:t>
            </a:r>
            <a:r>
              <a:rPr lang="en-US" b="1" dirty="0" smtClean="0"/>
              <a:t>clustering outlier detection approach is optimized for large datasets.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950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Content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 smtClean="0"/>
          </a:p>
          <a:p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Outliers</a:t>
            </a:r>
            <a:endParaRPr lang="tr-TR" dirty="0" smtClean="0"/>
          </a:p>
          <a:p>
            <a:r>
              <a:rPr lang="tr-TR" dirty="0" err="1" smtClean="0"/>
              <a:t>Various</a:t>
            </a:r>
            <a:r>
              <a:rPr lang="tr-TR" dirty="0" smtClean="0"/>
              <a:t> </a:t>
            </a:r>
            <a:r>
              <a:rPr lang="tr-TR" dirty="0" err="1" smtClean="0"/>
              <a:t>Outliers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smtClean="0"/>
              <a:t>Application of </a:t>
            </a:r>
            <a:r>
              <a:rPr lang="tr-TR" dirty="0" err="1" smtClean="0"/>
              <a:t>Outliers</a:t>
            </a:r>
            <a:endParaRPr lang="tr-TR" dirty="0" smtClean="0"/>
          </a:p>
          <a:p>
            <a:r>
              <a:rPr lang="tr-TR" dirty="0" err="1" smtClean="0"/>
              <a:t>Difficulties</a:t>
            </a:r>
            <a:r>
              <a:rPr lang="tr-TR" dirty="0" smtClean="0"/>
              <a:t> in </a:t>
            </a:r>
            <a:r>
              <a:rPr lang="tr-TR" dirty="0" err="1" smtClean="0"/>
              <a:t>Outlier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err="1" smtClean="0"/>
              <a:t>Comparative</a:t>
            </a:r>
            <a:r>
              <a:rPr lang="tr-TR" dirty="0" smtClean="0"/>
              <a:t> </a:t>
            </a:r>
            <a:r>
              <a:rPr lang="tr-TR" dirty="0" smtClean="0"/>
              <a:t>Analysis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I. 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Data mining</a:t>
            </a:r>
            <a:r>
              <a:rPr lang="en-US" dirty="0" smtClean="0"/>
              <a:t>: The progression of </a:t>
            </a:r>
            <a:r>
              <a:rPr lang="en-US" b="1" dirty="0" smtClean="0"/>
              <a:t>mine some useful information, pattern, knowledge </a:t>
            </a:r>
            <a:r>
              <a:rPr lang="en-US" dirty="0" smtClean="0"/>
              <a:t>which is formerly unidentified and identifiable information from the huge dataset and taking it for used in organizational decision making [1]</a:t>
            </a:r>
            <a:endParaRPr lang="tr-TR" dirty="0" smtClean="0"/>
          </a:p>
          <a:p>
            <a:r>
              <a:rPr lang="en-US" dirty="0"/>
              <a:t>However, there is lots of </a:t>
            </a:r>
            <a:r>
              <a:rPr lang="en-US" b="1" dirty="0"/>
              <a:t>issues in mining of data </a:t>
            </a:r>
            <a:r>
              <a:rPr lang="en-US" dirty="0"/>
              <a:t>is substantial </a:t>
            </a:r>
            <a:r>
              <a:rPr lang="en-US" b="1" dirty="0"/>
              <a:t>dataset</a:t>
            </a:r>
            <a:r>
              <a:rPr lang="en-US" dirty="0"/>
              <a:t> such as </a:t>
            </a:r>
            <a:r>
              <a:rPr lang="en-US" b="1" dirty="0"/>
              <a:t>data redundancy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b="1" dirty="0" smtClean="0"/>
              <a:t>unavailability </a:t>
            </a:r>
            <a:r>
              <a:rPr lang="en-US" b="1" dirty="0"/>
              <a:t>of </a:t>
            </a:r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difficult access </a:t>
            </a:r>
            <a:r>
              <a:rPr lang="en-US" dirty="0"/>
              <a:t>to data, the worth of trail elements is not precise</a:t>
            </a:r>
            <a:endParaRPr lang="tr-TR" dirty="0" smtClean="0"/>
          </a:p>
          <a:p>
            <a:r>
              <a:rPr lang="en-US" dirty="0" smtClean="0"/>
              <a:t>The exist facts </a:t>
            </a:r>
            <a:r>
              <a:rPr lang="en-US" b="1" dirty="0" smtClean="0"/>
              <a:t>object</a:t>
            </a:r>
            <a:r>
              <a:rPr lang="en-US" dirty="0" smtClean="0"/>
              <a:t> that do </a:t>
            </a:r>
            <a:r>
              <a:rPr lang="en-US" b="1" dirty="0" smtClean="0"/>
              <a:t>not comply with general behavior of data</a:t>
            </a:r>
            <a:r>
              <a:rPr lang="en-US" dirty="0" smtClean="0"/>
              <a:t> which is defines as </a:t>
            </a:r>
            <a:r>
              <a:rPr lang="en-US" b="1" dirty="0" smtClean="0"/>
              <a:t>outlier</a:t>
            </a:r>
            <a:endParaRPr lang="tr-TR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identification of outlier </a:t>
            </a:r>
            <a:r>
              <a:rPr lang="en-US" dirty="0" smtClean="0"/>
              <a:t>accord </a:t>
            </a:r>
            <a:r>
              <a:rPr lang="en-US" b="1" dirty="0" smtClean="0"/>
              <a:t>beneficial</a:t>
            </a:r>
            <a:r>
              <a:rPr lang="en-US" dirty="0" smtClean="0"/>
              <a:t>, ample and </a:t>
            </a:r>
            <a:r>
              <a:rPr lang="en-US" b="1" dirty="0" smtClean="0"/>
              <a:t>significant perception </a:t>
            </a:r>
            <a:r>
              <a:rPr lang="en-US" dirty="0" smtClean="0"/>
              <a:t>and number of </a:t>
            </a:r>
            <a:r>
              <a:rPr lang="en-US" b="1" dirty="0" smtClean="0"/>
              <a:t>applications area </a:t>
            </a:r>
            <a:r>
              <a:rPr lang="en-US" dirty="0" smtClean="0"/>
              <a:t>such as </a:t>
            </a:r>
            <a:r>
              <a:rPr lang="en-US" b="1" dirty="0" smtClean="0"/>
              <a:t>climatology</a:t>
            </a:r>
            <a:r>
              <a:rPr lang="en-US" dirty="0" smtClean="0"/>
              <a:t>, ecology public </a:t>
            </a:r>
            <a:r>
              <a:rPr lang="en-US" b="1" dirty="0" smtClean="0"/>
              <a:t>health</a:t>
            </a:r>
            <a:r>
              <a:rPr lang="en-US" dirty="0" smtClean="0"/>
              <a:t>, </a:t>
            </a:r>
            <a:r>
              <a:rPr lang="en-US" b="1" dirty="0" smtClean="0"/>
              <a:t>transportation</a:t>
            </a:r>
            <a:r>
              <a:rPr lang="en-US" dirty="0" smtClean="0"/>
              <a:t> and location based services, </a:t>
            </a:r>
            <a:r>
              <a:rPr lang="en-US" b="1" dirty="0" smtClean="0"/>
              <a:t>intrusion detection</a:t>
            </a:r>
            <a:r>
              <a:rPr lang="en-US" dirty="0" smtClean="0"/>
              <a:t>, mobile phone and assurance privilege </a:t>
            </a:r>
            <a:r>
              <a:rPr lang="en-US" b="1" dirty="0" smtClean="0"/>
              <a:t>fraud recognition</a:t>
            </a:r>
            <a:r>
              <a:rPr lang="en-US" dirty="0" smtClean="0"/>
              <a:t> and </a:t>
            </a:r>
            <a:r>
              <a:rPr lang="en-US" b="1" dirty="0" smtClean="0"/>
              <a:t>industrial damage detection.</a:t>
            </a:r>
            <a:endParaRPr lang="tr-TR" b="1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7009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II. TYPES OF OUTLIERS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i="1" dirty="0"/>
              <a:t>A. </a:t>
            </a:r>
            <a:r>
              <a:rPr lang="tr-TR" b="1" i="1" dirty="0" smtClean="0"/>
              <a:t>Point(global) </a:t>
            </a:r>
            <a:r>
              <a:rPr lang="tr-TR" b="1" i="1" dirty="0" err="1"/>
              <a:t>Outlier</a:t>
            </a:r>
            <a:r>
              <a:rPr lang="tr-TR" b="1" i="1" dirty="0"/>
              <a:t> : </a:t>
            </a:r>
            <a:r>
              <a:rPr lang="en-US" dirty="0"/>
              <a:t>An </a:t>
            </a:r>
            <a:r>
              <a:rPr lang="en-US" b="1" dirty="0"/>
              <a:t>independent</a:t>
            </a:r>
            <a:r>
              <a:rPr lang="en-US" dirty="0"/>
              <a:t> fact </a:t>
            </a:r>
            <a:r>
              <a:rPr lang="en-US" b="1" dirty="0"/>
              <a:t>instance</a:t>
            </a:r>
            <a:r>
              <a:rPr lang="en-US" dirty="0"/>
              <a:t> can be reflected an unusual </a:t>
            </a:r>
            <a:r>
              <a:rPr lang="en-US" b="1" dirty="0"/>
              <a:t>with  respect to the respite of facts</a:t>
            </a:r>
            <a:r>
              <a:rPr lang="en-US" dirty="0"/>
              <a:t>, then the </a:t>
            </a:r>
            <a:r>
              <a:rPr lang="en-US" b="1" dirty="0"/>
              <a:t>instance is labelled</a:t>
            </a:r>
            <a:r>
              <a:rPr lang="en-US" dirty="0"/>
              <a:t> as a </a:t>
            </a:r>
            <a:r>
              <a:rPr lang="en-US" b="1" dirty="0"/>
              <a:t>point outlier</a:t>
            </a:r>
            <a:endParaRPr lang="tr-TR" b="1" dirty="0"/>
          </a:p>
          <a:p>
            <a:pPr lvl="1"/>
            <a:r>
              <a:rPr lang="tr-TR" dirty="0"/>
              <a:t>E</a:t>
            </a:r>
            <a:r>
              <a:rPr lang="en-US" dirty="0" err="1"/>
              <a:t>xample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we consider </a:t>
            </a:r>
            <a:r>
              <a:rPr lang="en-US" b="1" dirty="0"/>
              <a:t>credit card transaction with</a:t>
            </a:r>
            <a:r>
              <a:rPr lang="en-US" dirty="0"/>
              <a:t> dataset corresponding to </a:t>
            </a:r>
            <a:r>
              <a:rPr lang="en-US" b="1" dirty="0"/>
              <a:t>a single</a:t>
            </a:r>
            <a:r>
              <a:rPr lang="tr-TR" b="1" dirty="0"/>
              <a:t> </a:t>
            </a:r>
            <a:r>
              <a:rPr lang="en-US" b="1" dirty="0"/>
              <a:t>credit card transaction </a:t>
            </a:r>
            <a:r>
              <a:rPr lang="en-US" dirty="0"/>
              <a:t>inferring data definition </a:t>
            </a:r>
            <a:r>
              <a:rPr lang="en-US" b="1" dirty="0"/>
              <a:t>by amount exhausted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/>
              <a:t>A transaction for which the </a:t>
            </a:r>
            <a:r>
              <a:rPr lang="en-US" b="1" dirty="0"/>
              <a:t>amount spent is actual extraordinary </a:t>
            </a:r>
            <a:r>
              <a:rPr lang="en-US" dirty="0"/>
              <a:t>related to the regular range of the regular range of disbursement for that person will be </a:t>
            </a:r>
            <a:r>
              <a:rPr lang="en-US" b="1" dirty="0"/>
              <a:t>point </a:t>
            </a:r>
            <a:r>
              <a:rPr lang="en-US" b="1" dirty="0" smtClean="0"/>
              <a:t>outlier</a:t>
            </a:r>
            <a:endParaRPr lang="tr-TR" b="1" i="1" dirty="0" smtClean="0"/>
          </a:p>
          <a:p>
            <a:r>
              <a:rPr lang="tr-TR" b="1" i="1" dirty="0" smtClean="0"/>
              <a:t>B. </a:t>
            </a:r>
            <a:r>
              <a:rPr lang="tr-TR" b="1" i="1" dirty="0" err="1"/>
              <a:t>Collective</a:t>
            </a:r>
            <a:r>
              <a:rPr lang="tr-TR" b="1" i="1" dirty="0"/>
              <a:t> </a:t>
            </a:r>
            <a:r>
              <a:rPr lang="tr-TR" b="1" i="1" dirty="0" err="1" smtClean="0"/>
              <a:t>outlier</a:t>
            </a:r>
            <a:r>
              <a:rPr lang="tr-TR" b="1" i="1" dirty="0" smtClean="0"/>
              <a:t>: </a:t>
            </a:r>
            <a:r>
              <a:rPr lang="en-US" dirty="0"/>
              <a:t>When </a:t>
            </a:r>
            <a:r>
              <a:rPr lang="en-US" b="1" dirty="0"/>
              <a:t>related datasets collection </a:t>
            </a:r>
            <a:r>
              <a:rPr lang="en-US" dirty="0"/>
              <a:t>is </a:t>
            </a:r>
            <a:r>
              <a:rPr lang="en-US" b="1" dirty="0"/>
              <a:t>compare to the entire instance</a:t>
            </a:r>
            <a:r>
              <a:rPr lang="en-US" dirty="0"/>
              <a:t>, than it is well-defined </a:t>
            </a:r>
            <a:r>
              <a:rPr lang="en-US" b="1" dirty="0"/>
              <a:t>as a </a:t>
            </a:r>
            <a:r>
              <a:rPr lang="en-US" b="1" dirty="0" smtClean="0"/>
              <a:t>collection</a:t>
            </a:r>
            <a:r>
              <a:rPr lang="tr-TR" b="1" dirty="0" smtClean="0"/>
              <a:t> </a:t>
            </a:r>
            <a:r>
              <a:rPr lang="tr-TR" b="1" dirty="0" err="1" smtClean="0"/>
              <a:t>outlier</a:t>
            </a:r>
            <a:r>
              <a:rPr lang="tr-TR" dirty="0"/>
              <a:t>.</a:t>
            </a:r>
            <a:endParaRPr lang="tr-T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7658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II. TYPES OF </a:t>
            </a:r>
            <a:r>
              <a:rPr lang="tr-TR" dirty="0" smtClean="0">
                <a:solidFill>
                  <a:srgbClr val="00B0F0"/>
                </a:solidFill>
              </a:rPr>
              <a:t>OUTLIERS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i="1" dirty="0" smtClean="0"/>
              <a:t>C. </a:t>
            </a:r>
            <a:r>
              <a:rPr lang="tr-TR" b="1" i="1" dirty="0" err="1" smtClean="0"/>
              <a:t>Contextual</a:t>
            </a:r>
            <a:r>
              <a:rPr lang="tr-TR" b="1" i="1" dirty="0" smtClean="0"/>
              <a:t>(</a:t>
            </a:r>
            <a:r>
              <a:rPr lang="tr-TR" b="1" i="1" dirty="0" err="1" smtClean="0"/>
              <a:t>conditional</a:t>
            </a:r>
            <a:r>
              <a:rPr lang="tr-TR" b="1" i="1" dirty="0" smtClean="0"/>
              <a:t>) </a:t>
            </a:r>
            <a:r>
              <a:rPr lang="tr-TR" b="1" i="1" dirty="0" err="1" smtClean="0"/>
              <a:t>outlier</a:t>
            </a:r>
            <a:r>
              <a:rPr lang="tr-TR" b="1" i="1" dirty="0" smtClean="0"/>
              <a:t>: </a:t>
            </a:r>
            <a:r>
              <a:rPr lang="en-US" dirty="0"/>
              <a:t>When </a:t>
            </a:r>
            <a:r>
              <a:rPr lang="en-US" b="1" dirty="0"/>
              <a:t>a dataset is irregular </a:t>
            </a:r>
            <a:r>
              <a:rPr lang="en-US" dirty="0"/>
              <a:t>through </a:t>
            </a:r>
            <a:r>
              <a:rPr lang="en-US" b="1" dirty="0"/>
              <a:t>respect to certain context</a:t>
            </a:r>
            <a:r>
              <a:rPr lang="en-US" dirty="0"/>
              <a:t>, then it is also </a:t>
            </a:r>
            <a:r>
              <a:rPr lang="en-US" b="1" dirty="0"/>
              <a:t>as conditional </a:t>
            </a:r>
            <a:r>
              <a:rPr lang="en-US" b="1" dirty="0" smtClean="0"/>
              <a:t>outlier</a:t>
            </a:r>
            <a:r>
              <a:rPr lang="tr-TR" b="1" dirty="0" smtClean="0"/>
              <a:t>. </a:t>
            </a:r>
            <a:r>
              <a:rPr lang="en-US" dirty="0"/>
              <a:t>The belief of a </a:t>
            </a:r>
            <a:r>
              <a:rPr lang="en-US" b="1" dirty="0"/>
              <a:t>context</a:t>
            </a:r>
            <a:r>
              <a:rPr lang="en-US" dirty="0"/>
              <a:t> is indeed of by the structure </a:t>
            </a:r>
            <a:r>
              <a:rPr lang="en-US" b="1" dirty="0"/>
              <a:t>in the dataset </a:t>
            </a:r>
            <a:r>
              <a:rPr lang="en-US" dirty="0"/>
              <a:t>and </a:t>
            </a:r>
            <a:r>
              <a:rPr lang="en-US" b="1" dirty="0"/>
              <a:t>has to be contemplate as a fragment of the problem </a:t>
            </a:r>
            <a:r>
              <a:rPr lang="en-US" dirty="0"/>
              <a:t>formulation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b="1" dirty="0"/>
              <a:t>Each</a:t>
            </a:r>
            <a:r>
              <a:rPr lang="en-US" dirty="0"/>
              <a:t> facts </a:t>
            </a:r>
            <a:r>
              <a:rPr lang="en-US" b="1" dirty="0"/>
              <a:t>instance</a:t>
            </a:r>
            <a:r>
              <a:rPr lang="en-US" dirty="0"/>
              <a:t> is define </a:t>
            </a:r>
            <a:r>
              <a:rPr lang="en-US" b="1" dirty="0"/>
              <a:t>using two sets of </a:t>
            </a:r>
            <a:r>
              <a:rPr lang="en-US" b="1" dirty="0" smtClean="0"/>
              <a:t>attribute</a:t>
            </a:r>
            <a:r>
              <a:rPr lang="tr-TR" b="1" dirty="0" smtClean="0"/>
              <a:t>:</a:t>
            </a:r>
          </a:p>
          <a:p>
            <a:pPr lvl="1"/>
            <a:r>
              <a:rPr lang="tr-TR" b="1" dirty="0" err="1"/>
              <a:t>Contextual</a:t>
            </a:r>
            <a:r>
              <a:rPr lang="tr-TR" b="1" dirty="0"/>
              <a:t> </a:t>
            </a:r>
            <a:r>
              <a:rPr lang="tr-TR" b="1" dirty="0" err="1" smtClean="0"/>
              <a:t>attributes</a:t>
            </a:r>
            <a:r>
              <a:rPr lang="tr-TR" dirty="0" smtClean="0"/>
              <a:t> : </a:t>
            </a:r>
            <a:r>
              <a:rPr lang="en-US" dirty="0"/>
              <a:t>are </a:t>
            </a:r>
            <a:r>
              <a:rPr lang="en-US" b="1" dirty="0"/>
              <a:t>defined as the positions</a:t>
            </a:r>
            <a:r>
              <a:rPr lang="en-US" dirty="0"/>
              <a:t>, latitude and longitude in </a:t>
            </a:r>
            <a:r>
              <a:rPr lang="en-US" b="1" dirty="0"/>
              <a:t>spatial dataset </a:t>
            </a:r>
            <a:r>
              <a:rPr lang="en-US" dirty="0"/>
              <a:t>and in </a:t>
            </a:r>
            <a:r>
              <a:rPr lang="en-US" b="1" dirty="0" err="1" smtClean="0"/>
              <a:t>timeseries</a:t>
            </a:r>
            <a:r>
              <a:rPr lang="tr-TR" dirty="0" smtClean="0"/>
              <a:t> data</a:t>
            </a:r>
            <a:r>
              <a:rPr lang="tr-TR" dirty="0"/>
              <a:t>, a </a:t>
            </a:r>
            <a:r>
              <a:rPr lang="tr-TR" dirty="0" err="1"/>
              <a:t>contextual</a:t>
            </a:r>
            <a:r>
              <a:rPr lang="tr-TR" dirty="0"/>
              <a:t> </a:t>
            </a:r>
            <a:r>
              <a:rPr lang="tr-TR" dirty="0" err="1"/>
              <a:t>attributes</a:t>
            </a:r>
            <a:endParaRPr lang="tr-TR" b="1" dirty="0" smtClean="0"/>
          </a:p>
          <a:p>
            <a:pPr lvl="1"/>
            <a:r>
              <a:rPr lang="en-US" b="1" dirty="0"/>
              <a:t>Behavioral attributes</a:t>
            </a:r>
            <a:r>
              <a:rPr lang="en-US" dirty="0"/>
              <a:t>: This is well define as the </a:t>
            </a:r>
            <a:r>
              <a:rPr lang="en-US" b="1" dirty="0"/>
              <a:t>quantity of rainfall </a:t>
            </a:r>
            <a:r>
              <a:rPr lang="en-US" dirty="0"/>
              <a:t>at a </a:t>
            </a:r>
            <a:r>
              <a:rPr lang="en-US" b="1" dirty="0"/>
              <a:t>particular place</a:t>
            </a:r>
            <a:r>
              <a:rPr lang="en-US" dirty="0"/>
              <a:t>, </a:t>
            </a:r>
            <a:r>
              <a:rPr lang="en-US" b="1" dirty="0"/>
              <a:t>when stated </a:t>
            </a:r>
            <a:r>
              <a:rPr lang="en-US" dirty="0" smtClean="0"/>
              <a:t>about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/>
              <a:t>middling rainfall of the whole planet within the domain of geospatial data</a:t>
            </a:r>
            <a:r>
              <a:rPr lang="en-US" dirty="0"/>
              <a:t>.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10019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III. VARIOUS OUTLIER DETECTION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2" y="1674254"/>
            <a:ext cx="10212946" cy="41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III. VARIOUS OUTLIER </a:t>
            </a:r>
            <a:r>
              <a:rPr lang="tr-TR" dirty="0" smtClean="0">
                <a:solidFill>
                  <a:srgbClr val="00B0F0"/>
                </a:solidFill>
              </a:rPr>
              <a:t>DETECTION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i="1" dirty="0"/>
              <a:t>A. Classic </a:t>
            </a:r>
            <a:r>
              <a:rPr lang="tr-TR" b="1" i="1" dirty="0" err="1" smtClean="0"/>
              <a:t>Outlier</a:t>
            </a:r>
            <a:r>
              <a:rPr lang="tr-TR" b="1" i="1" dirty="0" smtClean="0"/>
              <a:t>: </a:t>
            </a:r>
            <a:r>
              <a:rPr lang="en-US" dirty="0"/>
              <a:t>This type of outlier </a:t>
            </a:r>
            <a:r>
              <a:rPr lang="en-US" b="1" dirty="0"/>
              <a:t>based on operational dataset </a:t>
            </a:r>
            <a:r>
              <a:rPr lang="en-US" dirty="0"/>
              <a:t>which is </a:t>
            </a:r>
            <a:r>
              <a:rPr lang="en-US" b="1" dirty="0"/>
              <a:t>collection of numbers of </a:t>
            </a:r>
            <a:r>
              <a:rPr lang="en-US" b="1" dirty="0" smtClean="0"/>
              <a:t>items</a:t>
            </a:r>
            <a:r>
              <a:rPr lang="tr-TR" b="1" dirty="0" smtClean="0"/>
              <a:t>. </a:t>
            </a:r>
            <a:r>
              <a:rPr lang="tr-TR" dirty="0"/>
              <a:t>A </a:t>
            </a:r>
            <a:r>
              <a:rPr lang="tr-TR" dirty="0" err="1"/>
              <a:t>typical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en-US" dirty="0" smtClean="0"/>
              <a:t>“</a:t>
            </a:r>
            <a:r>
              <a:rPr lang="en-US" b="1" dirty="0"/>
              <a:t>market basket data</a:t>
            </a:r>
            <a:r>
              <a:rPr lang="en-US" dirty="0"/>
              <a:t>”, in which </a:t>
            </a:r>
            <a:r>
              <a:rPr lang="en-US" b="1" dirty="0"/>
              <a:t>every transaction </a:t>
            </a:r>
            <a:r>
              <a:rPr lang="en-US" dirty="0"/>
              <a:t>is considered as </a:t>
            </a:r>
            <a:r>
              <a:rPr lang="en-US" b="1" dirty="0"/>
              <a:t>the cluster of items</a:t>
            </a:r>
            <a:r>
              <a:rPr lang="en-US" dirty="0"/>
              <a:t> asset by the user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. </a:t>
            </a:r>
            <a:r>
              <a:rPr lang="en-US" dirty="0"/>
              <a:t>Such information can also be </a:t>
            </a:r>
            <a:r>
              <a:rPr lang="en-US" b="1" dirty="0"/>
              <a:t>amplif</a:t>
            </a:r>
            <a:r>
              <a:rPr lang="en-US" dirty="0"/>
              <a:t>ied by auxiliary </a:t>
            </a:r>
            <a:r>
              <a:rPr lang="en-US" b="1" dirty="0"/>
              <a:t>item relate</a:t>
            </a:r>
            <a:r>
              <a:rPr lang="en-US" dirty="0"/>
              <a:t> the </a:t>
            </a:r>
            <a:r>
              <a:rPr lang="en-US" b="1" dirty="0"/>
              <a:t>customer or the context </a:t>
            </a:r>
            <a:r>
              <a:rPr lang="en-US" b="1" dirty="0" smtClean="0"/>
              <a:t>of</a:t>
            </a:r>
            <a:r>
              <a:rPr lang="tr-TR" b="1" dirty="0" smtClean="0"/>
              <a:t> </a:t>
            </a:r>
            <a:r>
              <a:rPr lang="en-US" b="1" dirty="0" smtClean="0"/>
              <a:t>transaction</a:t>
            </a:r>
            <a:r>
              <a:rPr lang="en-US" dirty="0"/>
              <a:t>. As a </a:t>
            </a:r>
            <a:r>
              <a:rPr lang="en-US" b="1" dirty="0"/>
              <a:t>result</a:t>
            </a:r>
            <a:r>
              <a:rPr lang="en-US" dirty="0"/>
              <a:t>, mostly </a:t>
            </a:r>
            <a:r>
              <a:rPr lang="en-US" b="1" dirty="0"/>
              <a:t>outlier are used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research on</a:t>
            </a:r>
            <a:r>
              <a:rPr lang="en-US" b="1" dirty="0"/>
              <a:t> trading data</a:t>
            </a:r>
            <a:r>
              <a:rPr lang="en-US" dirty="0"/>
              <a:t>.</a:t>
            </a:r>
            <a:endParaRPr lang="tr-TR" dirty="0" smtClean="0"/>
          </a:p>
          <a:p>
            <a:pPr lvl="1"/>
            <a:r>
              <a:rPr lang="tr-TR" b="1" dirty="0" smtClean="0"/>
              <a:t>1. </a:t>
            </a:r>
            <a:r>
              <a:rPr lang="tr-TR" b="1" dirty="0"/>
              <a:t>Statistical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 smtClean="0"/>
              <a:t>approach</a:t>
            </a:r>
            <a:r>
              <a:rPr lang="tr-TR" b="1" dirty="0" smtClean="0"/>
              <a:t> </a:t>
            </a:r>
            <a:r>
              <a:rPr lang="tr-TR" dirty="0" smtClean="0"/>
              <a:t>: </a:t>
            </a:r>
            <a:r>
              <a:rPr lang="tr-TR" b="1" dirty="0" smtClean="0"/>
              <a:t> </a:t>
            </a:r>
            <a:r>
              <a:rPr lang="en-US" dirty="0"/>
              <a:t>The oldest procedure which have been used for outlier identification, which </a:t>
            </a:r>
            <a:r>
              <a:rPr lang="en-US" b="1" dirty="0" smtClean="0"/>
              <a:t>a</a:t>
            </a:r>
            <a:r>
              <a:rPr lang="tr-TR" b="1" dirty="0" smtClean="0"/>
              <a:t> </a:t>
            </a:r>
            <a:r>
              <a:rPr lang="en-US" b="1" dirty="0" smtClean="0"/>
              <a:t>model </a:t>
            </a:r>
            <a:r>
              <a:rPr lang="en-US" b="1" dirty="0"/>
              <a:t>coined as distribution model</a:t>
            </a:r>
            <a:r>
              <a:rPr lang="en-US" dirty="0"/>
              <a:t> </a:t>
            </a:r>
            <a:r>
              <a:rPr lang="en-US" b="1" dirty="0"/>
              <a:t>for give dataset </a:t>
            </a:r>
            <a:r>
              <a:rPr lang="en-US" dirty="0"/>
              <a:t>and </a:t>
            </a:r>
            <a:r>
              <a:rPr lang="en-US" b="1" dirty="0"/>
              <a:t>using a divergent test </a:t>
            </a:r>
            <a:r>
              <a:rPr lang="en-US" dirty="0"/>
              <a:t>they </a:t>
            </a:r>
            <a:r>
              <a:rPr lang="en-US" b="1" dirty="0"/>
              <a:t>detect </a:t>
            </a:r>
            <a:r>
              <a:rPr lang="en-US" b="1" dirty="0" smtClean="0"/>
              <a:t>outlier</a:t>
            </a:r>
            <a:r>
              <a:rPr lang="tr-TR" b="1" dirty="0" smtClean="0"/>
              <a:t>.</a:t>
            </a:r>
            <a:endParaRPr lang="tr-TR" b="1" dirty="0"/>
          </a:p>
          <a:p>
            <a:pPr lvl="1"/>
            <a:r>
              <a:rPr lang="tr-TR" b="1" dirty="0" smtClean="0"/>
              <a:t>2. </a:t>
            </a:r>
            <a:r>
              <a:rPr lang="tr-TR" b="1" dirty="0" err="1" smtClean="0"/>
              <a:t>Distance</a:t>
            </a:r>
            <a:r>
              <a:rPr lang="tr-TR" b="1" dirty="0" smtClean="0"/>
              <a:t>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approach</a:t>
            </a:r>
            <a:r>
              <a:rPr lang="tr-TR" b="1" dirty="0" smtClean="0"/>
              <a:t> : </a:t>
            </a:r>
            <a:r>
              <a:rPr lang="en-US" b="1" dirty="0"/>
              <a:t>Regular data </a:t>
            </a:r>
            <a:r>
              <a:rPr lang="en-US" dirty="0"/>
              <a:t>items have </a:t>
            </a:r>
            <a:r>
              <a:rPr lang="en-US" b="1" dirty="0"/>
              <a:t>more dense neighborhood</a:t>
            </a:r>
            <a:r>
              <a:rPr lang="en-US" dirty="0"/>
              <a:t>, </a:t>
            </a:r>
            <a:r>
              <a:rPr lang="en-US" b="1" dirty="0"/>
              <a:t>outlier are for away</a:t>
            </a:r>
            <a:r>
              <a:rPr lang="en-US" dirty="0"/>
              <a:t>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i.e. has a less dense neighborhood and has </a:t>
            </a:r>
            <a:r>
              <a:rPr lang="en-US" dirty="0" smtClean="0"/>
              <a:t>been</a:t>
            </a:r>
            <a:r>
              <a:rPr lang="tr-TR" dirty="0" smtClean="0"/>
              <a:t>.</a:t>
            </a:r>
          </a:p>
          <a:p>
            <a:pPr lvl="1"/>
            <a:r>
              <a:rPr lang="tr-TR" b="1" dirty="0" smtClean="0"/>
              <a:t>3. </a:t>
            </a:r>
            <a:r>
              <a:rPr lang="tr-TR" b="1" dirty="0" err="1" smtClean="0"/>
              <a:t>Deviation</a:t>
            </a:r>
            <a:r>
              <a:rPr lang="tr-TR" b="1" dirty="0" smtClean="0"/>
              <a:t>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approach</a:t>
            </a:r>
            <a:r>
              <a:rPr lang="tr-TR" b="1" dirty="0" smtClean="0"/>
              <a:t>: </a:t>
            </a:r>
            <a:r>
              <a:rPr lang="en-US" dirty="0"/>
              <a:t>In deviation based method [9] </a:t>
            </a:r>
            <a:r>
              <a:rPr lang="en-US" b="1" dirty="0"/>
              <a:t>given a set of information point outlier </a:t>
            </a:r>
            <a:r>
              <a:rPr lang="en-US" dirty="0"/>
              <a:t>are </a:t>
            </a:r>
            <a:r>
              <a:rPr lang="en-US" dirty="0" smtClean="0"/>
              <a:t>point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b="1" dirty="0"/>
              <a:t>do not fit to the general feature </a:t>
            </a:r>
            <a:r>
              <a:rPr lang="en-US" dirty="0"/>
              <a:t>of that </a:t>
            </a:r>
            <a:r>
              <a:rPr lang="en-US" dirty="0" smtClean="0"/>
              <a:t>set</a:t>
            </a:r>
            <a:r>
              <a:rPr lang="tr-TR" dirty="0" smtClean="0"/>
              <a:t>.</a:t>
            </a:r>
          </a:p>
          <a:p>
            <a:pPr lvl="1"/>
            <a:r>
              <a:rPr lang="tr-TR" b="1" dirty="0" smtClean="0"/>
              <a:t>4. </a:t>
            </a:r>
            <a:r>
              <a:rPr lang="tr-TR" b="1" dirty="0" err="1"/>
              <a:t>Density</a:t>
            </a:r>
            <a:r>
              <a:rPr lang="tr-TR" b="1" dirty="0"/>
              <a:t>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 smtClean="0"/>
              <a:t>approach</a:t>
            </a:r>
            <a:r>
              <a:rPr lang="tr-TR" b="1" dirty="0" smtClean="0"/>
              <a:t> :  </a:t>
            </a:r>
            <a:r>
              <a:rPr lang="en-US" dirty="0"/>
              <a:t>This approach </a:t>
            </a:r>
            <a:r>
              <a:rPr lang="en-US" b="1" dirty="0"/>
              <a:t>evaluate the density distribution of the data</a:t>
            </a:r>
            <a:r>
              <a:rPr lang="en-US" dirty="0"/>
              <a:t> and </a:t>
            </a:r>
            <a:r>
              <a:rPr lang="en-US" b="1" dirty="0"/>
              <a:t>find the </a:t>
            </a:r>
            <a:r>
              <a:rPr lang="en-US" b="1" dirty="0" smtClean="0"/>
              <a:t>outlier</a:t>
            </a:r>
            <a:r>
              <a:rPr lang="tr-TR" b="1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</a:t>
            </a:r>
            <a:r>
              <a:rPr lang="en-US" b="1" dirty="0"/>
              <a:t>in low-density territory</a:t>
            </a:r>
            <a:r>
              <a:rPr lang="en-US" dirty="0"/>
              <a:t>.</a:t>
            </a:r>
            <a:endParaRPr lang="tr-TR" b="1" dirty="0" smtClean="0"/>
          </a:p>
          <a:p>
            <a:pPr lvl="1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4728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III. VARIOUS OUTLIER DETECTION – </a:t>
            </a:r>
            <a:r>
              <a:rPr lang="tr-TR" dirty="0" err="1">
                <a:solidFill>
                  <a:srgbClr val="00B0F0"/>
                </a:solidFill>
              </a:rPr>
              <a:t>Cont</a:t>
            </a:r>
            <a:r>
              <a:rPr lang="tr-TR" dirty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i="1" dirty="0"/>
              <a:t>B. </a:t>
            </a:r>
            <a:r>
              <a:rPr lang="tr-TR" b="1" i="1" dirty="0" err="1"/>
              <a:t>Spatial</a:t>
            </a:r>
            <a:r>
              <a:rPr lang="tr-TR" b="1" i="1" dirty="0"/>
              <a:t> </a:t>
            </a:r>
            <a:r>
              <a:rPr lang="tr-TR" b="1" i="1" dirty="0" err="1" smtClean="0"/>
              <a:t>Outlier</a:t>
            </a:r>
            <a:r>
              <a:rPr lang="tr-TR" b="1" i="1" dirty="0" smtClean="0"/>
              <a:t> : </a:t>
            </a:r>
            <a:r>
              <a:rPr lang="en-US" b="1" dirty="0"/>
              <a:t>Spatial dataset </a:t>
            </a:r>
            <a:r>
              <a:rPr lang="en-US" dirty="0"/>
              <a:t>could be </a:t>
            </a:r>
            <a:r>
              <a:rPr lang="en-US" b="1" dirty="0"/>
              <a:t>labeled as </a:t>
            </a:r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 of </a:t>
            </a:r>
            <a:r>
              <a:rPr lang="en-US" b="1" dirty="0"/>
              <a:t>cluster of spatially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lvl="1"/>
            <a:r>
              <a:rPr lang="tr-TR" b="1" dirty="0" smtClean="0"/>
              <a:t>1. Space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approach</a:t>
            </a:r>
            <a:r>
              <a:rPr lang="tr-TR" b="1" dirty="0" smtClean="0"/>
              <a:t>:  </a:t>
            </a:r>
            <a:r>
              <a:rPr lang="tr-TR" dirty="0" err="1" smtClean="0"/>
              <a:t>Th</a:t>
            </a:r>
            <a:r>
              <a:rPr lang="en-US" dirty="0" smtClean="0"/>
              <a:t>is </a:t>
            </a:r>
            <a:r>
              <a:rPr lang="en-US" dirty="0"/>
              <a:t>approach </a:t>
            </a:r>
            <a:r>
              <a:rPr lang="en-US" b="1" dirty="0"/>
              <a:t>apply Euclidian distance for</a:t>
            </a:r>
            <a:r>
              <a:rPr lang="en-US" dirty="0"/>
              <a:t> selecting spatial </a:t>
            </a:r>
            <a:r>
              <a:rPr lang="en-US" b="1" dirty="0" err="1" smtClean="0"/>
              <a:t>neighborh</a:t>
            </a:r>
            <a:r>
              <a:rPr lang="tr-TR" b="1" dirty="0" smtClean="0"/>
              <a:t>o</a:t>
            </a:r>
            <a:r>
              <a:rPr lang="en-US" b="1" dirty="0" err="1" smtClean="0"/>
              <a:t>ods</a:t>
            </a:r>
            <a:r>
              <a:rPr lang="tr-TR" b="1" dirty="0" smtClean="0"/>
              <a:t>.</a:t>
            </a:r>
          </a:p>
          <a:p>
            <a:pPr lvl="1"/>
            <a:r>
              <a:rPr lang="tr-TR" b="1" dirty="0" smtClean="0"/>
              <a:t>2. </a:t>
            </a:r>
            <a:r>
              <a:rPr lang="tr-TR" b="1" dirty="0" err="1"/>
              <a:t>Graph</a:t>
            </a:r>
            <a:r>
              <a:rPr lang="tr-TR" b="1" dirty="0"/>
              <a:t> 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approach</a:t>
            </a:r>
            <a:r>
              <a:rPr lang="tr-TR" b="1" dirty="0" smtClean="0"/>
              <a:t>: </a:t>
            </a:r>
            <a:r>
              <a:rPr lang="en-US" dirty="0"/>
              <a:t>This approach is mostly </a:t>
            </a:r>
            <a:r>
              <a:rPr lang="en-US" b="1" dirty="0"/>
              <a:t>used to related graph connectivity</a:t>
            </a:r>
            <a:r>
              <a:rPr lang="en-US" dirty="0"/>
              <a:t> to describe </a:t>
            </a:r>
            <a:r>
              <a:rPr lang="en-US" dirty="0" smtClean="0"/>
              <a:t>spatial</a:t>
            </a:r>
            <a:r>
              <a:rPr lang="tr-TR" dirty="0" smtClean="0"/>
              <a:t> </a:t>
            </a:r>
            <a:r>
              <a:rPr lang="tr-TR" b="1" dirty="0" err="1" smtClean="0"/>
              <a:t>neighborhoods</a:t>
            </a:r>
            <a:r>
              <a:rPr lang="tr-TR" b="1" dirty="0" smtClean="0"/>
              <a:t>.</a:t>
            </a:r>
          </a:p>
          <a:p>
            <a:pPr lvl="1"/>
            <a:r>
              <a:rPr lang="tr-TR" b="1" dirty="0" smtClean="0"/>
              <a:t>3. Cluster </a:t>
            </a:r>
            <a:r>
              <a:rPr lang="tr-TR" b="1" dirty="0" err="1" smtClean="0"/>
              <a:t>based</a:t>
            </a:r>
            <a:r>
              <a:rPr lang="tr-TR" b="1" dirty="0" smtClean="0"/>
              <a:t> </a:t>
            </a:r>
            <a:r>
              <a:rPr lang="tr-TR" b="1" dirty="0" err="1" smtClean="0"/>
              <a:t>approach</a:t>
            </a:r>
            <a:r>
              <a:rPr lang="tr-TR" b="1" dirty="0" smtClean="0"/>
              <a:t>:  </a:t>
            </a:r>
            <a:r>
              <a:rPr lang="en-US" dirty="0" smtClean="0"/>
              <a:t>This outlier detection approach is relatively effective </a:t>
            </a:r>
            <a:r>
              <a:rPr lang="en-US" b="1" dirty="0" smtClean="0"/>
              <a:t>as the data </a:t>
            </a:r>
            <a:r>
              <a:rPr lang="en-US" dirty="0" smtClean="0"/>
              <a:t>from the datasets</a:t>
            </a:r>
            <a:r>
              <a:rPr lang="tr-TR" dirty="0" smtClean="0"/>
              <a:t> </a:t>
            </a:r>
            <a:r>
              <a:rPr lang="en-US" dirty="0" smtClean="0"/>
              <a:t>is initially </a:t>
            </a:r>
            <a:r>
              <a:rPr lang="en-US" b="1" dirty="0" smtClean="0"/>
              <a:t>segmented into clusters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/>
              <a:t>In </a:t>
            </a:r>
            <a:r>
              <a:rPr lang="en-US" b="1" dirty="0"/>
              <a:t>every cluster each data point</a:t>
            </a:r>
            <a:r>
              <a:rPr lang="en-US" dirty="0"/>
              <a:t> is authorized </a:t>
            </a:r>
            <a:r>
              <a:rPr lang="en-US" b="1" dirty="0"/>
              <a:t>as a degree of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membership</a:t>
            </a:r>
            <a:r>
              <a:rPr lang="en-US" dirty="0"/>
              <a:t>. </a:t>
            </a:r>
            <a:r>
              <a:rPr lang="en-US" b="1" dirty="0"/>
              <a:t>The outlier is discovered </a:t>
            </a:r>
            <a:r>
              <a:rPr lang="en-US" dirty="0"/>
              <a:t>without any interference in </a:t>
            </a:r>
            <a:r>
              <a:rPr lang="en-US" dirty="0" smtClean="0"/>
              <a:t>the </a:t>
            </a:r>
            <a:r>
              <a:rPr lang="en-US" dirty="0"/>
              <a:t>clustering process</a:t>
            </a:r>
            <a:r>
              <a:rPr lang="en-US" dirty="0" smtClean="0"/>
              <a:t>.</a:t>
            </a:r>
            <a:r>
              <a:rPr lang="tr-TR" dirty="0"/>
              <a:t> </a:t>
            </a:r>
            <a:r>
              <a:rPr lang="tr-TR" b="1" dirty="0" err="1" smtClean="0"/>
              <a:t>Numerous</a:t>
            </a:r>
            <a:r>
              <a:rPr lang="tr-TR" b="1" dirty="0" smtClean="0"/>
              <a:t> </a:t>
            </a:r>
            <a:r>
              <a:rPr lang="en-US" b="1" dirty="0" smtClean="0"/>
              <a:t>clustering </a:t>
            </a:r>
            <a:r>
              <a:rPr lang="en-US" b="1" dirty="0"/>
              <a:t>approaches </a:t>
            </a:r>
            <a:r>
              <a:rPr lang="en-US" dirty="0"/>
              <a:t>are </a:t>
            </a:r>
            <a:r>
              <a:rPr lang="en-US" b="1" dirty="0"/>
              <a:t>used for the outlier </a:t>
            </a:r>
            <a:r>
              <a:rPr lang="en-US" b="1" dirty="0" smtClean="0"/>
              <a:t>detection</a:t>
            </a:r>
            <a:r>
              <a:rPr lang="tr-TR" dirty="0" smtClean="0"/>
              <a:t>. </a:t>
            </a:r>
            <a:r>
              <a:rPr lang="tr-TR" dirty="0" smtClean="0"/>
              <a:t>k-</a:t>
            </a:r>
            <a:r>
              <a:rPr lang="en-US" dirty="0" smtClean="0"/>
              <a:t>means</a:t>
            </a:r>
            <a:r>
              <a:rPr lang="en-US" dirty="0"/>
              <a:t>, </a:t>
            </a:r>
            <a:r>
              <a:rPr lang="en-US" dirty="0" smtClean="0"/>
              <a:t>PAM</a:t>
            </a:r>
            <a:r>
              <a:rPr lang="tr-TR" dirty="0" smtClean="0"/>
              <a:t>, </a:t>
            </a:r>
            <a:r>
              <a:rPr lang="en-US" dirty="0" smtClean="0"/>
              <a:t>CLARA 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CLARANS..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298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IV. </a:t>
            </a:r>
            <a:r>
              <a:rPr lang="en-US" dirty="0" smtClean="0">
                <a:solidFill>
                  <a:srgbClr val="00B0F0"/>
                </a:solidFill>
              </a:rPr>
              <a:t>APPLIC</a:t>
            </a:r>
            <a:r>
              <a:rPr lang="tr-TR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TION </a:t>
            </a:r>
            <a:r>
              <a:rPr lang="en-US" dirty="0">
                <a:solidFill>
                  <a:srgbClr val="00B0F0"/>
                </a:solidFill>
              </a:rPr>
              <a:t>OF OUTLIER DETECTION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A. </a:t>
            </a:r>
            <a:r>
              <a:rPr lang="tr-TR" b="1" dirty="0" err="1"/>
              <a:t>Fraud</a:t>
            </a:r>
            <a:r>
              <a:rPr lang="tr-TR" b="1" dirty="0"/>
              <a:t> </a:t>
            </a:r>
            <a:r>
              <a:rPr lang="tr-TR" b="1" dirty="0" err="1" smtClean="0"/>
              <a:t>Detection</a:t>
            </a:r>
            <a:r>
              <a:rPr lang="tr-TR" b="1" dirty="0" smtClean="0"/>
              <a:t>: </a:t>
            </a:r>
            <a:r>
              <a:rPr lang="en-US" dirty="0"/>
              <a:t>In outlier techniques are </a:t>
            </a:r>
            <a:r>
              <a:rPr lang="en-US" b="1" dirty="0"/>
              <a:t>useful for detection in credit card duplicitous</a:t>
            </a:r>
            <a:r>
              <a:rPr lang="en-US" dirty="0"/>
              <a:t> application and credit card duplicitous usage. </a:t>
            </a:r>
            <a:endParaRPr lang="tr-TR" dirty="0"/>
          </a:p>
          <a:p>
            <a:r>
              <a:rPr lang="tr-TR" b="1" dirty="0"/>
              <a:t>B. </a:t>
            </a:r>
            <a:r>
              <a:rPr lang="tr-TR" b="1" dirty="0" err="1"/>
              <a:t>Insider</a:t>
            </a:r>
            <a:r>
              <a:rPr lang="tr-TR" b="1" dirty="0"/>
              <a:t> </a:t>
            </a:r>
            <a:r>
              <a:rPr lang="tr-TR" b="1" dirty="0" err="1"/>
              <a:t>Fraud</a:t>
            </a:r>
            <a:r>
              <a:rPr lang="tr-TR" b="1" dirty="0"/>
              <a:t> </a:t>
            </a:r>
            <a:r>
              <a:rPr lang="tr-TR" b="1" dirty="0" err="1" smtClean="0"/>
              <a:t>Detection</a:t>
            </a:r>
            <a:r>
              <a:rPr lang="tr-TR" b="1" dirty="0" smtClean="0"/>
              <a:t>: </a:t>
            </a:r>
            <a:r>
              <a:rPr lang="en-US" dirty="0"/>
              <a:t>Within data may be unusual types, generally </a:t>
            </a:r>
            <a:r>
              <a:rPr lang="en-US" b="1" dirty="0"/>
              <a:t>denotes to any of the data that can influence the cost of stock </a:t>
            </a:r>
            <a:r>
              <a:rPr lang="en-US" dirty="0"/>
              <a:t>in a given manufacturing pending legislation affecting an exacting industry. </a:t>
            </a:r>
            <a:endParaRPr lang="tr-TR" dirty="0"/>
          </a:p>
          <a:p>
            <a:r>
              <a:rPr lang="tr-TR" b="1" dirty="0"/>
              <a:t>C. </a:t>
            </a:r>
            <a:r>
              <a:rPr lang="tr-TR" b="1" dirty="0" err="1"/>
              <a:t>Intrusion</a:t>
            </a:r>
            <a:r>
              <a:rPr lang="tr-TR" b="1" dirty="0"/>
              <a:t> </a:t>
            </a:r>
            <a:r>
              <a:rPr lang="tr-TR" b="1" dirty="0" err="1" smtClean="0"/>
              <a:t>Detection</a:t>
            </a:r>
            <a:r>
              <a:rPr lang="tr-TR" b="1" dirty="0" smtClean="0"/>
              <a:t>: </a:t>
            </a:r>
            <a:r>
              <a:rPr lang="en-US" dirty="0"/>
              <a:t>Outlier detection techniques help into </a:t>
            </a:r>
            <a:r>
              <a:rPr lang="en-US" b="1" dirty="0"/>
              <a:t>find out </a:t>
            </a:r>
            <a:r>
              <a:rPr lang="en-US" dirty="0"/>
              <a:t>the </a:t>
            </a:r>
            <a:r>
              <a:rPr lang="en-US" b="1" dirty="0"/>
              <a:t>suspicious different types of transaction </a:t>
            </a:r>
            <a:r>
              <a:rPr lang="en-US" dirty="0"/>
              <a:t>in government department i.e. IT department. </a:t>
            </a:r>
            <a:endParaRPr lang="tr-TR" dirty="0"/>
          </a:p>
          <a:p>
            <a:r>
              <a:rPr lang="tr-TR" b="1" dirty="0"/>
              <a:t>D. </a:t>
            </a:r>
            <a:r>
              <a:rPr lang="tr-TR" b="1" dirty="0" err="1"/>
              <a:t>Industrial</a:t>
            </a:r>
            <a:r>
              <a:rPr lang="tr-TR" b="1" dirty="0"/>
              <a:t> </a:t>
            </a:r>
            <a:r>
              <a:rPr lang="tr-TR" b="1" dirty="0" err="1"/>
              <a:t>Damage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: </a:t>
            </a:r>
            <a:r>
              <a:rPr lang="en-US" dirty="0"/>
              <a:t>Industrial unit </a:t>
            </a:r>
            <a:r>
              <a:rPr lang="en-US" b="1" dirty="0"/>
              <a:t>suffer damage due to regular usual wear and tear</a:t>
            </a:r>
            <a:r>
              <a:rPr lang="en-US" dirty="0"/>
              <a:t> </a:t>
            </a:r>
            <a:r>
              <a:rPr lang="tr-TR" dirty="0"/>
              <a:t>. </a:t>
            </a:r>
            <a:r>
              <a:rPr lang="en-US" dirty="0"/>
              <a:t>This kind of damages need to be </a:t>
            </a:r>
            <a:r>
              <a:rPr lang="en-US" b="1" dirty="0"/>
              <a:t>detected early to prevent further rise </a:t>
            </a:r>
            <a:r>
              <a:rPr lang="en-US" dirty="0"/>
              <a:t>and losses. The information in this field is generally </a:t>
            </a:r>
            <a:r>
              <a:rPr lang="en-US" b="1" dirty="0"/>
              <a:t>sensor recorded data </a:t>
            </a:r>
            <a:r>
              <a:rPr lang="en-US" dirty="0"/>
              <a:t>by means of various sensor and composed for investigation. </a:t>
            </a:r>
            <a:endParaRPr lang="tr-TR" dirty="0"/>
          </a:p>
          <a:p>
            <a:r>
              <a:rPr lang="en-US" b="1" dirty="0"/>
              <a:t>E. Therapeutic and Community Health Outlier Detection</a:t>
            </a:r>
            <a:r>
              <a:rPr lang="tr-TR" b="1" dirty="0"/>
              <a:t>: </a:t>
            </a:r>
            <a:r>
              <a:rPr lang="en-US" dirty="0"/>
              <a:t>In such scenarios, for </a:t>
            </a:r>
            <a:r>
              <a:rPr lang="en-US" b="1" dirty="0"/>
              <a:t>identifying outlier the method used in grouped outlier detection</a:t>
            </a:r>
            <a:r>
              <a:rPr lang="en-US" dirty="0"/>
              <a:t>. Numerous methods also focused on identifying diseases in a definite </a:t>
            </a:r>
            <a:r>
              <a:rPr lang="en-US" dirty="0" smtClean="0"/>
              <a:t>locale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08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1650</Words>
  <Application>Microsoft Office PowerPoint</Application>
  <PresentationFormat>Özel</PresentationFormat>
  <Paragraphs>60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Office Teması</vt:lpstr>
      <vt:lpstr>Comparative analysis of outlier detection approaches over cloud computing   Published International Journal on Computer Science and Engineering (IJCSE) july 2017  </vt:lpstr>
      <vt:lpstr>Content</vt:lpstr>
      <vt:lpstr>I. INTRODUCTION</vt:lpstr>
      <vt:lpstr>II. TYPES OF OUTLIERS</vt:lpstr>
      <vt:lpstr>II. TYPES OF OUTLIERS – Cont..</vt:lpstr>
      <vt:lpstr>III. VARIOUS OUTLIER DETECTION</vt:lpstr>
      <vt:lpstr>III. VARIOUS OUTLIER DETECTION – Cont..</vt:lpstr>
      <vt:lpstr>III. VARIOUS OUTLIER DETECTION – Cont..</vt:lpstr>
      <vt:lpstr>IV. APPLICATION OF OUTLIER DETECTION</vt:lpstr>
      <vt:lpstr>V. DIFFICULTIES IN OUTLIER DETECTION</vt:lpstr>
      <vt:lpstr>VI. COMPARITIVE ANALYSIS </vt:lpstr>
      <vt:lpstr>VI. COMPARITIVE ANALYSIS – Cont..</vt:lpstr>
      <vt:lpstr>VI. COMPARITIVE ANALYSIS – Cont..</vt:lpstr>
      <vt:lpstr>VII. RESULT COMPARISION</vt:lpstr>
      <vt:lpstr>VII. RESULT COMPARISION – 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Uğur Ceylan</dc:creator>
  <cp:lastModifiedBy>Uğur Ceylan</cp:lastModifiedBy>
  <cp:revision>83</cp:revision>
  <dcterms:created xsi:type="dcterms:W3CDTF">2019-11-16T14:24:20Z</dcterms:created>
  <dcterms:modified xsi:type="dcterms:W3CDTF">2019-11-18T08:51:33Z</dcterms:modified>
</cp:coreProperties>
</file>