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Annual Premium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FD24-4991-B495-3EDCE40E5EF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D24-4991-B495-3EDCE40E5EF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2222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FD24-4991-B495-3EDCE40E5EF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D24-4991-B495-3EDCE40E5EF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1111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FD24-4991-B495-3EDCE40E5EFB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1222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FD24-4991-B495-3EDCE40E5EFB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111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FD24-4991-B495-3EDCE40E5E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Motor</c:v>
                </c:pt>
                <c:pt idx="1">
                  <c:v>Fire</c:v>
                </c:pt>
                <c:pt idx="2">
                  <c:v>Marine</c:v>
                </c:pt>
                <c:pt idx="3">
                  <c:v>Aviation</c:v>
                </c:pt>
                <c:pt idx="4">
                  <c:v>Miscellaneous</c:v>
                </c:pt>
                <c:pt idx="5">
                  <c:v>Engineering</c:v>
                </c:pt>
                <c:pt idx="6">
                  <c:v>Agriculture</c:v>
                </c:pt>
              </c:strCache>
            </c:strRef>
          </c:cat>
          <c:val>
            <c:numRef>
              <c:f>Sheet1!$B$2:$B$8</c:f>
              <c:numCache>
                <c:formatCode>_(* #,##0_);_(* \(#,##0\);_(* "-"??_);_(@_)</c:formatCode>
                <c:ptCount val="7"/>
                <c:pt idx="0">
                  <c:v>62714542</c:v>
                </c:pt>
                <c:pt idx="1">
                  <c:v>97131768</c:v>
                </c:pt>
                <c:pt idx="2">
                  <c:v>131559486</c:v>
                </c:pt>
                <c:pt idx="3">
                  <c:v>337617957</c:v>
                </c:pt>
                <c:pt idx="4">
                  <c:v>90349756</c:v>
                </c:pt>
                <c:pt idx="5">
                  <c:v>62121912</c:v>
                </c:pt>
                <c:pt idx="6">
                  <c:v>2109146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D2-462C-B8C8-3340882A1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FY 2073/74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222</c:v>
                </c:pt>
                <c:pt idx="1">
                  <c:v>111</c:v>
                </c:pt>
                <c:pt idx="2">
                  <c:v>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29-43BC-982F-39645245C5D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FY 2074/75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29-43BC-982F-39645245C5D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FY 2075/76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29-43BC-982F-39645245C5D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29-43BC-982F-39645245C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349120"/>
        <c:axId val="87350656"/>
      </c:barChart>
      <c:catAx>
        <c:axId val="873491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7350656"/>
        <c:crosses val="autoZero"/>
        <c:auto val="1"/>
        <c:lblAlgn val="ctr"/>
        <c:lblOffset val="100"/>
        <c:noMultiLvlLbl val="0"/>
      </c:catAx>
      <c:valAx>
        <c:axId val="87350656"/>
        <c:scaling>
          <c:orientation val="minMax"/>
        </c:scaling>
        <c:delete val="0"/>
        <c:axPos val="l"/>
        <c:majorGridlines/>
        <c:numFmt formatCode="_(* #,##0_);_(* \(#,##0\);_(* &quot;-&quot;??_);_(@_)" sourceLinked="1"/>
        <c:majorTickMark val="out"/>
        <c:minorTickMark val="none"/>
        <c:tickLblPos val="nextTo"/>
        <c:crossAx val="87349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endParaRPr lang="en-US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Annual Premium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24-4991-B495-3EDCE40E5EFB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1111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24-4991-B495-3EDCE40E5EFB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2222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24-4991-B495-3EDCE40E5EFB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24-4991-B495-3EDCE40E5EFB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mtClean="0"/>
                      <a:t>1111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24-4991-B495-3EDCE40E5EFB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mtClean="0"/>
                      <a:t>1222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24-4991-B495-3EDCE40E5EFB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en-US" smtClean="0"/>
                      <a:t>111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24-4991-B495-3EDCE40E5EF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Motor</c:v>
                </c:pt>
                <c:pt idx="1">
                  <c:v>Fire</c:v>
                </c:pt>
                <c:pt idx="2">
                  <c:v>Marine</c:v>
                </c:pt>
                <c:pt idx="3">
                  <c:v>Aviation</c:v>
                </c:pt>
                <c:pt idx="4">
                  <c:v>Miscellaneous</c:v>
                </c:pt>
                <c:pt idx="5">
                  <c:v>Engineering</c:v>
                </c:pt>
                <c:pt idx="6">
                  <c:v>Agriculture</c:v>
                </c:pt>
              </c:strCache>
            </c:strRef>
          </c:cat>
          <c:val>
            <c:numRef>
              <c:f>Sheet1!$B$2:$B$8</c:f>
              <c:numCache>
                <c:formatCode>_(* #,##0_);_(* \(#,##0\);_(* "-"??_);_(@_)</c:formatCode>
                <c:ptCount val="7"/>
                <c:pt idx="0">
                  <c:v>62714542</c:v>
                </c:pt>
                <c:pt idx="1">
                  <c:v>97131768</c:v>
                </c:pt>
                <c:pt idx="2">
                  <c:v>131559486</c:v>
                </c:pt>
                <c:pt idx="3">
                  <c:v>337617957</c:v>
                </c:pt>
                <c:pt idx="4">
                  <c:v>90349756</c:v>
                </c:pt>
                <c:pt idx="5">
                  <c:v>62121912</c:v>
                </c:pt>
                <c:pt idx="6">
                  <c:v>2109146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D2-462C-B8C8-3340882A15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FY 2073/74 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Sheet1!$B$2:$B$5</c:f>
              <c:numCache>
                <c:formatCode>_(* #,##0_);_(* \(#,##0\);_(* "-"??_);_(@_)</c:formatCode>
                <c:ptCount val="4"/>
                <c:pt idx="0">
                  <c:v>222</c:v>
                </c:pt>
                <c:pt idx="1">
                  <c:v>111</c:v>
                </c:pt>
                <c:pt idx="2">
                  <c:v>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29-43BC-982F-39645245C5D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FY 2074/75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29-43BC-982F-39645245C5D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FY 2075/76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29-43BC-982F-39645245C5D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FY 2073/74 </c:v>
                </c:pt>
                <c:pt idx="1">
                  <c:v>FY 2074/75</c:v>
                </c:pt>
                <c:pt idx="2">
                  <c:v>FY 2075/76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29-43BC-982F-39645245C5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275840"/>
        <c:axId val="90277376"/>
      </c:barChart>
      <c:catAx>
        <c:axId val="90275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0277376"/>
        <c:crosses val="autoZero"/>
        <c:auto val="1"/>
        <c:lblAlgn val="ctr"/>
        <c:lblOffset val="100"/>
        <c:noMultiLvlLbl val="0"/>
      </c:catAx>
      <c:valAx>
        <c:axId val="90277376"/>
        <c:scaling>
          <c:orientation val="minMax"/>
        </c:scaling>
        <c:delete val="0"/>
        <c:axPos val="l"/>
        <c:majorGridlines/>
        <c:numFmt formatCode="_(* #,##0_);_(* \(#,##0\);_(* &quot;-&quot;??_);_(@_)" sourceLinked="1"/>
        <c:majorTickMark val="out"/>
        <c:minorTickMark val="none"/>
        <c:tickLblPos val="nextTo"/>
        <c:crossAx val="90275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856" y="-1"/>
            <a:ext cx="9144000" cy="2220191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Annual Review and Strategy Development Workshop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2076 </a:t>
            </a:r>
            <a:r>
              <a:rPr lang="en-US" sz="4000" b="1" dirty="0" err="1" smtClean="0">
                <a:solidFill>
                  <a:schemeClr val="bg1"/>
                </a:solidFill>
              </a:rPr>
              <a:t>Bhadra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36" y="4191000"/>
            <a:ext cx="9116291" cy="25908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4000" b="1" dirty="0" err="1" smtClean="0">
                <a:solidFill>
                  <a:schemeClr val="bg1"/>
                </a:solidFill>
              </a:rPr>
              <a:t>Rastriya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Beema</a:t>
            </a:r>
            <a:r>
              <a:rPr lang="en-US" sz="4000" b="1" dirty="0" smtClean="0">
                <a:solidFill>
                  <a:schemeClr val="bg1"/>
                </a:solidFill>
              </a:rPr>
              <a:t> Company Limited</a:t>
            </a:r>
          </a:p>
          <a:p>
            <a:r>
              <a:rPr lang="en-US" sz="4000" b="1" dirty="0" smtClean="0">
                <a:solidFill>
                  <a:schemeClr val="bg1"/>
                </a:solidFill>
              </a:rPr>
              <a:t>………………………….. Branch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Bhairahawa\logo of  RBC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20191"/>
            <a:ext cx="2021582" cy="19431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2000"/>
          </a:xfrm>
        </p:spPr>
        <p:txBody>
          <a:bodyPr/>
          <a:lstStyle/>
          <a:p>
            <a:r>
              <a:rPr lang="en-US" smtClean="0"/>
              <a:t>FY </a:t>
            </a:r>
            <a:r>
              <a:rPr lang="en-US" dirty="0" smtClean="0"/>
              <a:t>2075/76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60850433"/>
              </p:ext>
            </p:extLst>
          </p:nvPr>
        </p:nvGraphicFramePr>
        <p:xfrm>
          <a:off x="304800" y="914400"/>
          <a:ext cx="86106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417454563"/>
              </p:ext>
            </p:extLst>
          </p:nvPr>
        </p:nvGraphicFramePr>
        <p:xfrm>
          <a:off x="0" y="990600"/>
          <a:ext cx="89154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Trend of Premium Income 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>
                <a:solidFill>
                  <a:schemeClr val="bg1"/>
                </a:solidFill>
              </a:rPr>
              <a:t>(</a:t>
            </a:r>
            <a:r>
              <a:rPr lang="en-US" sz="2500" b="1" dirty="0" smtClean="0">
                <a:solidFill>
                  <a:schemeClr val="bg1"/>
                </a:solidFill>
              </a:rPr>
              <a:t>Last Three Years)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299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>
                <a:solidFill>
                  <a:schemeClr val="bg1"/>
                </a:solidFill>
              </a:rPr>
              <a:t>Policies </a:t>
            </a:r>
            <a:r>
              <a:rPr lang="en-US" dirty="0" smtClean="0">
                <a:solidFill>
                  <a:schemeClr val="bg1"/>
                </a:solidFill>
              </a:rPr>
              <a:t>Issued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100" dirty="0" smtClean="0">
                <a:solidFill>
                  <a:schemeClr val="bg1"/>
                </a:solidFill>
              </a:rPr>
              <a:t>(FY 2075/76)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654240757"/>
              </p:ext>
            </p:extLst>
          </p:nvPr>
        </p:nvGraphicFramePr>
        <p:xfrm>
          <a:off x="304800" y="914400"/>
          <a:ext cx="86106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67025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87553885"/>
              </p:ext>
            </p:extLst>
          </p:nvPr>
        </p:nvGraphicFramePr>
        <p:xfrm>
          <a:off x="0" y="990600"/>
          <a:ext cx="89154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</a:rPr>
              <a:t>Trend of Premium Income </a:t>
            </a:r>
            <a:br>
              <a:rPr lang="en-US" sz="2500" b="1" dirty="0" smtClean="0">
                <a:solidFill>
                  <a:schemeClr val="bg1"/>
                </a:solidFill>
              </a:rPr>
            </a:br>
            <a:r>
              <a:rPr lang="en-US" sz="2500" b="1" dirty="0">
                <a:solidFill>
                  <a:schemeClr val="bg1"/>
                </a:solidFill>
              </a:rPr>
              <a:t>(</a:t>
            </a:r>
            <a:r>
              <a:rPr lang="en-US" sz="2500" b="1" dirty="0" smtClean="0">
                <a:solidFill>
                  <a:schemeClr val="bg1"/>
                </a:solidFill>
              </a:rPr>
              <a:t>Last Three Years)</a:t>
            </a:r>
            <a:endParaRPr lang="en-US" sz="2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287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299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List of Major Client and Insurance Scope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100" dirty="0" smtClean="0">
                <a:solidFill>
                  <a:schemeClr val="bg1"/>
                </a:solidFill>
              </a:rPr>
              <a:t>(FY 2075/76)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" y="125244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462630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3561681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57777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/Organization of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01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7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640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27048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3586939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46263013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3561681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577776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r>
                        <a:rPr lang="en-US" baseline="0" dirty="0" smtClean="0"/>
                        <a:t> of Insurance under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Example….. Cement  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7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 Construction Road/building 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01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….. Hydro 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75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 GPA/Medical Insurance of elected representatives </a:t>
                      </a:r>
                      <a:r>
                        <a:rPr lang="en-US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640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27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77667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299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300" b="1" dirty="0" smtClean="0">
                <a:solidFill>
                  <a:schemeClr val="bg1"/>
                </a:solidFill>
              </a:rPr>
              <a:t>Lesson Learned/New Innovation for Business Growth</a:t>
            </a:r>
            <a:endParaRPr lang="en-US" sz="33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0297"/>
              </p:ext>
            </p:extLst>
          </p:nvPr>
        </p:nvGraphicFramePr>
        <p:xfrm>
          <a:off x="1066800" y="1371600"/>
          <a:ext cx="6705600" cy="2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xmlns="" val="462630137"/>
                    </a:ext>
                  </a:extLst>
                </a:gridCol>
                <a:gridCol w="3436620">
                  <a:extLst>
                    <a:ext uri="{9D8B030D-6E8A-4147-A177-3AD203B41FA5}">
                      <a16:colId xmlns:a16="http://schemas.microsoft.com/office/drawing/2014/main" xmlns="" val="35616819"/>
                    </a:ext>
                  </a:extLst>
                </a:gridCol>
                <a:gridCol w="2766060">
                  <a:extLst>
                    <a:ext uri="{9D8B030D-6E8A-4147-A177-3AD203B41FA5}">
                      <a16:colId xmlns:a16="http://schemas.microsoft.com/office/drawing/2014/main" xmlns="" val="577776958"/>
                    </a:ext>
                  </a:extLst>
                </a:gridCol>
              </a:tblGrid>
              <a:tr h="477059">
                <a:tc>
                  <a:txBody>
                    <a:bodyPr/>
                    <a:lstStyle/>
                    <a:p>
                      <a:r>
                        <a:rPr lang="en-US" dirty="0" smtClean="0"/>
                        <a:t>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Lesson/Innovation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5853"/>
                  </a:ext>
                </a:extLst>
              </a:tr>
              <a:tr h="47705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74112"/>
                  </a:ext>
                </a:extLst>
              </a:tr>
              <a:tr h="47705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012852"/>
                  </a:ext>
                </a:extLst>
              </a:tr>
              <a:tr h="47705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758234"/>
                  </a:ext>
                </a:extLst>
              </a:tr>
              <a:tr h="4770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6402522"/>
                  </a:ext>
                </a:extLst>
              </a:tr>
              <a:tr h="477059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27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3308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299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300" b="1" dirty="0" smtClean="0">
                <a:solidFill>
                  <a:schemeClr val="bg1"/>
                </a:solidFill>
              </a:rPr>
              <a:t>Major Issues and Challenges Faced</a:t>
            </a:r>
            <a:endParaRPr lang="en-US" sz="33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31752"/>
              </p:ext>
            </p:extLst>
          </p:nvPr>
        </p:nvGraphicFramePr>
        <p:xfrm>
          <a:off x="685800" y="1371600"/>
          <a:ext cx="7620000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545">
                  <a:extLst>
                    <a:ext uri="{9D8B030D-6E8A-4147-A177-3AD203B41FA5}">
                      <a16:colId xmlns:a16="http://schemas.microsoft.com/office/drawing/2014/main" xmlns="" val="462630137"/>
                    </a:ext>
                  </a:extLst>
                </a:gridCol>
                <a:gridCol w="2511137">
                  <a:extLst>
                    <a:ext uri="{9D8B030D-6E8A-4147-A177-3AD203B41FA5}">
                      <a16:colId xmlns:a16="http://schemas.microsoft.com/office/drawing/2014/main" xmlns="" val="35616819"/>
                    </a:ext>
                  </a:extLst>
                </a:gridCol>
                <a:gridCol w="2684318">
                  <a:extLst>
                    <a:ext uri="{9D8B030D-6E8A-4147-A177-3AD203B41FA5}">
                      <a16:colId xmlns:a16="http://schemas.microsoft.com/office/drawing/2014/main" xmlns="" val="577776958"/>
                    </a:ext>
                  </a:extLst>
                </a:gridCol>
              </a:tblGrid>
              <a:tr h="108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/>
                        <a:t>Issues/Problems</a:t>
                      </a:r>
                      <a:r>
                        <a:rPr lang="en-US" sz="2500" b="1" baseline="0" dirty="0" smtClean="0"/>
                        <a:t> </a:t>
                      </a:r>
                      <a:endParaRPr lang="en-US" sz="2500" b="1" dirty="0" smtClean="0"/>
                    </a:p>
                    <a:p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/>
                        <a:t>Challenge</a:t>
                      </a:r>
                    </a:p>
                    <a:p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Action Taken</a:t>
                      </a:r>
                      <a:endParaRPr 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5853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74112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012852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758234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6402522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27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38015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299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300" b="1" dirty="0" smtClean="0">
                <a:solidFill>
                  <a:schemeClr val="bg1"/>
                </a:solidFill>
              </a:rPr>
              <a:t>Way forward/Future Plan</a:t>
            </a:r>
            <a:endParaRPr lang="en-US" sz="33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67402"/>
              </p:ext>
            </p:extLst>
          </p:nvPr>
        </p:nvGraphicFramePr>
        <p:xfrm>
          <a:off x="685800" y="1371600"/>
          <a:ext cx="7620000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462630137"/>
                    </a:ext>
                  </a:extLst>
                </a:gridCol>
                <a:gridCol w="4249882">
                  <a:extLst>
                    <a:ext uri="{9D8B030D-6E8A-4147-A177-3AD203B41FA5}">
                      <a16:colId xmlns:a16="http://schemas.microsoft.com/office/drawing/2014/main" xmlns="" val="35616819"/>
                    </a:ext>
                  </a:extLst>
                </a:gridCol>
                <a:gridCol w="2684318">
                  <a:extLst>
                    <a:ext uri="{9D8B030D-6E8A-4147-A177-3AD203B41FA5}">
                      <a16:colId xmlns:a16="http://schemas.microsoft.com/office/drawing/2014/main" xmlns="" val="577776958"/>
                    </a:ext>
                  </a:extLst>
                </a:gridCol>
              </a:tblGrid>
              <a:tr h="1084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/>
                        <a:t>SN</a:t>
                      </a:r>
                      <a:r>
                        <a:rPr lang="en-US" sz="2500" b="1" baseline="0" dirty="0" smtClean="0"/>
                        <a:t> </a:t>
                      </a:r>
                      <a:endParaRPr lang="en-US" sz="2500" b="1" dirty="0" smtClean="0"/>
                    </a:p>
                    <a:p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/>
                        <a:t>Action Plan</a:t>
                      </a:r>
                    </a:p>
                    <a:p>
                      <a:endParaRPr lang="en-US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 smtClean="0"/>
                        <a:t>Remarks</a:t>
                      </a:r>
                      <a:endParaRPr lang="en-US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85853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74112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2012852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0758234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6402522"/>
                  </a:ext>
                </a:extLst>
              </a:tr>
              <a:tr h="606102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727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68350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109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Annual Review and Strategy Development Workshop 2076 Bhadra</vt:lpstr>
      <vt:lpstr>FY 2075/76</vt:lpstr>
      <vt:lpstr>Trend of Premium Income  (Last Three Years)</vt:lpstr>
      <vt:lpstr> New Policies Issued (FY 2075/76) </vt:lpstr>
      <vt:lpstr>Trend of Premium Income  (Last Three Years)</vt:lpstr>
      <vt:lpstr> List of Major Client and Insurance Scope (FY 2075/76) </vt:lpstr>
      <vt:lpstr>Lesson Learned/New Innovation for Business Growth</vt:lpstr>
      <vt:lpstr>Major Issues and Challenges Faced</vt:lpstr>
      <vt:lpstr>Way forward/Future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Manager's Conference 2018</dc:title>
  <dc:creator>The Computer</dc:creator>
  <cp:lastModifiedBy>user</cp:lastModifiedBy>
  <cp:revision>61</cp:revision>
  <dcterms:created xsi:type="dcterms:W3CDTF">2006-08-16T00:00:00Z</dcterms:created>
  <dcterms:modified xsi:type="dcterms:W3CDTF">2019-08-23T07:41:36Z</dcterms:modified>
</cp:coreProperties>
</file>