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9" r:id="rId5"/>
    <p:sldMasterId id="2147483705" r:id="rId6"/>
    <p:sldMasterId id="2147483720" r:id="rId7"/>
    <p:sldMasterId id="2147483726" r:id="rId8"/>
    <p:sldMasterId id="2147483741" r:id="rId9"/>
  </p:sldMasterIdLst>
  <p:notesMasterIdLst>
    <p:notesMasterId r:id="rId18"/>
  </p:notesMasterIdLst>
  <p:sldIdLst>
    <p:sldId id="256" r:id="rId10"/>
    <p:sldId id="988" r:id="rId11"/>
    <p:sldId id="1003" r:id="rId12"/>
    <p:sldId id="1008" r:id="rId13"/>
    <p:sldId id="1009" r:id="rId14"/>
    <p:sldId id="1010" r:id="rId15"/>
    <p:sldId id="986" r:id="rId16"/>
    <p:sldId id="101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73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  <p15:guide id="5" orient="horz" pos="2360" userDrawn="1">
          <p15:clr>
            <a:srgbClr val="A4A3A4"/>
          </p15:clr>
        </p15:guide>
        <p15:guide id="6" pos="41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76E"/>
    <a:srgbClr val="D19000"/>
    <a:srgbClr val="0D756C"/>
    <a:srgbClr val="96172E"/>
    <a:srgbClr val="8E9300"/>
    <a:srgbClr val="595959"/>
    <a:srgbClr val="777777"/>
    <a:srgbClr val="53565A"/>
    <a:srgbClr val="1F7DB1"/>
    <a:srgbClr val="E16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86086" autoAdjust="0"/>
  </p:normalViewPr>
  <p:slideViewPr>
    <p:cSldViewPr>
      <p:cViewPr varScale="1">
        <p:scale>
          <a:sx n="67" d="100"/>
          <a:sy n="67" d="100"/>
        </p:scale>
        <p:origin x="756" y="40"/>
      </p:cViewPr>
      <p:guideLst>
        <p:guide orient="horz" pos="2160"/>
        <p:guide pos="3840"/>
        <p:guide pos="3973"/>
        <p:guide orient="horz" pos="2260"/>
        <p:guide orient="horz" pos="2360"/>
        <p:guide pos="4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CA850-864B-4A23-B7F4-9969A5C0ABF6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D7DCB-B5A8-4F42-B110-B52642CA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3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8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8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8" y="228600"/>
            <a:ext cx="2876551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008580"/>
            <a:ext cx="121920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9856" y="5527675"/>
            <a:ext cx="10240433" cy="342900"/>
          </a:xfrm>
        </p:spPr>
        <p:txBody>
          <a:bodyPr/>
          <a:lstStyle>
            <a:lvl1pPr>
              <a:spcAft>
                <a:spcPct val="20000"/>
              </a:spcAft>
              <a:defRPr sz="2000" b="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9856" y="5930900"/>
            <a:ext cx="10240433" cy="547688"/>
          </a:xfrm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1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5683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7F93E-EE6B-408C-B974-9EBF43E07B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44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084" y="152401"/>
            <a:ext cx="2743200" cy="6018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484" y="152401"/>
            <a:ext cx="8026400" cy="6018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7F93E-EE6B-408C-B974-9EBF43E07B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27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620383"/>
          </a:xfrm>
          <a:noFill/>
          <a:ln>
            <a:noFill/>
          </a:ln>
        </p:spPr>
        <p:txBody>
          <a:bodyPr/>
          <a:lstStyle>
            <a:lvl1pPr>
              <a:defRPr sz="2400" b="0">
                <a:ln>
                  <a:solidFill>
                    <a:schemeClr val="tx1">
                      <a:lumMod val="50000"/>
                    </a:schemeClr>
                  </a:solidFill>
                </a:ln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609600" y="1219200"/>
            <a:ext cx="10972800" cy="48768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tx1">
                    <a:lumMod val="50000"/>
                  </a:schemeClr>
                </a:solidFill>
              </a:defRPr>
            </a:lvl3pPr>
            <a:lvl4pPr>
              <a:buClr>
                <a:schemeClr val="accent1"/>
              </a:buClr>
              <a:defRPr sz="1600">
                <a:solidFill>
                  <a:schemeClr val="tx1">
                    <a:lumMod val="50000"/>
                  </a:schemeClr>
                </a:solidFill>
              </a:defRPr>
            </a:lvl4pPr>
            <a:lvl5pPr>
              <a:buClr>
                <a:schemeClr val="accent1"/>
              </a:buClr>
              <a:defRPr sz="14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991853" y="6473825"/>
            <a:ext cx="607483" cy="300038"/>
          </a:xfrm>
        </p:spPr>
        <p:txBody>
          <a:bodyPr/>
          <a:lstStyle>
            <a:lvl1pPr>
              <a:defRPr>
                <a:solidFill>
                  <a:srgbClr val="63666A"/>
                </a:solidFill>
              </a:defRPr>
            </a:lvl1pPr>
          </a:lstStyle>
          <a:p>
            <a:fld id="{2C67F93E-EE6B-408C-B974-9EBF43E07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1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3" y="0"/>
            <a:ext cx="5789084" cy="6858000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168275" indent="-168275"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b="1" dirty="0">
              <a:solidFill>
                <a:srgbClr val="53565A"/>
              </a:solidFill>
              <a:ea typeface="Geneva" charset="-128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5839887" y="0"/>
            <a:ext cx="25611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168275" indent="-168275"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b="1" dirty="0">
              <a:solidFill>
                <a:srgbClr val="53565A"/>
              </a:solidFill>
              <a:ea typeface="Geneva" charset="-128"/>
            </a:endParaRPr>
          </a:p>
        </p:txBody>
      </p:sp>
      <p:pic>
        <p:nvPicPr>
          <p:cNvPr id="40" name="Picture 39" descr="OPTUM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12" y="6288088"/>
            <a:ext cx="1553633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09600" y="-1"/>
            <a:ext cx="4998720" cy="6259513"/>
          </a:xfrm>
        </p:spPr>
        <p:txBody>
          <a:bodyPr anchor="ctr"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515099" y="-1"/>
            <a:ext cx="5372100" cy="6259513"/>
          </a:xfrm>
        </p:spPr>
        <p:txBody>
          <a:bodyPr anchor="ctr" anchorCtr="0">
            <a:noAutofit/>
          </a:bodyPr>
          <a:lstStyle>
            <a:lvl1pPr marL="0" indent="0" algn="l">
              <a:spcAft>
                <a:spcPts val="300"/>
              </a:spcAft>
              <a:buNone/>
              <a:defRPr sz="6600" b="0">
                <a:solidFill>
                  <a:srgbClr val="53565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3245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4248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2" y="228600"/>
            <a:ext cx="2876551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5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3149602" y="6307138"/>
            <a:ext cx="3655484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>
              <a:buClr>
                <a:srgbClr val="D45D00"/>
              </a:buClr>
            </a:pPr>
            <a:endParaRPr lang="en-US" altLang="en-US" sz="1000" b="0" dirty="0">
              <a:solidFill>
                <a:srgbClr val="63666A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657227"/>
            <a:ext cx="4114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9600" y="5448300"/>
            <a:ext cx="8128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9600" y="5791201"/>
            <a:ext cx="64008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5982936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14796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5943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9" indent="0">
              <a:buNone/>
              <a:defRPr sz="1800"/>
            </a:lvl2pPr>
            <a:lvl3pPr marL="914298" indent="0">
              <a:buNone/>
              <a:defRPr sz="1600"/>
            </a:lvl3pPr>
            <a:lvl4pPr marL="1371447" indent="0">
              <a:buNone/>
              <a:defRPr sz="1400"/>
            </a:lvl4pPr>
            <a:lvl5pPr marL="1828597" indent="0">
              <a:buNone/>
              <a:defRPr sz="1400"/>
            </a:lvl5pPr>
            <a:lvl6pPr marL="2285746" indent="0">
              <a:buNone/>
              <a:defRPr sz="1400"/>
            </a:lvl6pPr>
            <a:lvl7pPr marL="2742895" indent="0">
              <a:buNone/>
              <a:defRPr sz="1400"/>
            </a:lvl7pPr>
            <a:lvl8pPr marL="3200044" indent="0">
              <a:buNone/>
              <a:defRPr sz="1400"/>
            </a:lvl8pPr>
            <a:lvl9pPr marL="365719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958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7F93E-EE6B-408C-B974-9EBF43E07B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990602"/>
            <a:ext cx="5382684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990602"/>
            <a:ext cx="53848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197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9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7" indent="0">
              <a:buNone/>
              <a:defRPr sz="1600" b="1"/>
            </a:lvl4pPr>
            <a:lvl5pPr marL="1828597" indent="0">
              <a:buNone/>
              <a:defRPr sz="1600" b="1"/>
            </a:lvl5pPr>
            <a:lvl6pPr marL="2285746" indent="0">
              <a:buNone/>
              <a:defRPr sz="1600" b="1"/>
            </a:lvl6pPr>
            <a:lvl7pPr marL="2742895" indent="0">
              <a:buNone/>
              <a:defRPr sz="1600" b="1"/>
            </a:lvl7pPr>
            <a:lvl8pPr marL="3200044" indent="0">
              <a:buNone/>
              <a:defRPr sz="1600" b="1"/>
            </a:lvl8pPr>
            <a:lvl9pPr marL="365719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9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7" indent="0">
              <a:buNone/>
              <a:defRPr sz="1600" b="1"/>
            </a:lvl4pPr>
            <a:lvl5pPr marL="1828597" indent="0">
              <a:buNone/>
              <a:defRPr sz="1600" b="1"/>
            </a:lvl5pPr>
            <a:lvl6pPr marL="2285746" indent="0">
              <a:buNone/>
              <a:defRPr sz="1600" b="1"/>
            </a:lvl6pPr>
            <a:lvl7pPr marL="2742895" indent="0">
              <a:buNone/>
              <a:defRPr sz="1600" b="1"/>
            </a:lvl7pPr>
            <a:lvl8pPr marL="3200044" indent="0">
              <a:buNone/>
              <a:defRPr sz="1600" b="1"/>
            </a:lvl8pPr>
            <a:lvl9pPr marL="365719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53068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41307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6009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9" indent="0">
              <a:buNone/>
              <a:defRPr sz="1200"/>
            </a:lvl2pPr>
            <a:lvl3pPr marL="914298" indent="0">
              <a:buNone/>
              <a:defRPr sz="1000"/>
            </a:lvl3pPr>
            <a:lvl4pPr marL="1371447" indent="0">
              <a:buNone/>
              <a:defRPr sz="900"/>
            </a:lvl4pPr>
            <a:lvl5pPr marL="1828597" indent="0">
              <a:buNone/>
              <a:defRPr sz="900"/>
            </a:lvl5pPr>
            <a:lvl6pPr marL="2285746" indent="0">
              <a:buNone/>
              <a:defRPr sz="900"/>
            </a:lvl6pPr>
            <a:lvl7pPr marL="2742895" indent="0">
              <a:buNone/>
              <a:defRPr sz="900"/>
            </a:lvl7pPr>
            <a:lvl8pPr marL="3200044" indent="0">
              <a:buNone/>
              <a:defRPr sz="900"/>
            </a:lvl8pPr>
            <a:lvl9pPr marL="365719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82362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9" indent="0">
              <a:buNone/>
              <a:defRPr sz="2800"/>
            </a:lvl2pPr>
            <a:lvl3pPr marL="914298" indent="0">
              <a:buNone/>
              <a:defRPr sz="2400"/>
            </a:lvl3pPr>
            <a:lvl4pPr marL="1371447" indent="0">
              <a:buNone/>
              <a:defRPr sz="2000"/>
            </a:lvl4pPr>
            <a:lvl5pPr marL="1828597" indent="0">
              <a:buNone/>
              <a:defRPr sz="2000"/>
            </a:lvl5pPr>
            <a:lvl6pPr marL="2285746" indent="0">
              <a:buNone/>
              <a:defRPr sz="2000"/>
            </a:lvl6pPr>
            <a:lvl7pPr marL="2742895" indent="0">
              <a:buNone/>
              <a:defRPr sz="2000"/>
            </a:lvl7pPr>
            <a:lvl8pPr marL="3200044" indent="0">
              <a:buNone/>
              <a:defRPr sz="2000"/>
            </a:lvl8pPr>
            <a:lvl9pPr marL="3657193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9" indent="0">
              <a:buNone/>
              <a:defRPr sz="1200"/>
            </a:lvl2pPr>
            <a:lvl3pPr marL="914298" indent="0">
              <a:buNone/>
              <a:defRPr sz="1000"/>
            </a:lvl3pPr>
            <a:lvl4pPr marL="1371447" indent="0">
              <a:buNone/>
              <a:defRPr sz="900"/>
            </a:lvl4pPr>
            <a:lvl5pPr marL="1828597" indent="0">
              <a:buNone/>
              <a:defRPr sz="900"/>
            </a:lvl5pPr>
            <a:lvl6pPr marL="2285746" indent="0">
              <a:buNone/>
              <a:defRPr sz="900"/>
            </a:lvl6pPr>
            <a:lvl7pPr marL="2742895" indent="0">
              <a:buNone/>
              <a:defRPr sz="900"/>
            </a:lvl7pPr>
            <a:lvl8pPr marL="3200044" indent="0">
              <a:buNone/>
              <a:defRPr sz="900"/>
            </a:lvl8pPr>
            <a:lvl9pPr marL="365719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0432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59839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084" y="152402"/>
            <a:ext cx="2743200" cy="5883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484" y="152402"/>
            <a:ext cx="8026400" cy="5883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3794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" r="85"/>
          <a:stretch/>
        </p:blipFill>
        <p:spPr>
          <a:xfrm>
            <a:off x="0" y="2"/>
            <a:ext cx="12192000" cy="686403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1"/>
            <a:ext cx="11117029" cy="6864033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64167" y="3877273"/>
            <a:ext cx="6583680" cy="1794661"/>
          </a:xfrm>
          <a:prstGeom prst="rect">
            <a:avLst/>
          </a:prstGeom>
          <a:noFill/>
        </p:spPr>
        <p:txBody>
          <a:bodyPr lIns="0" tIns="91440" rIns="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Event city or speaker 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63973" y="888770"/>
            <a:ext cx="6583680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62" y="5819675"/>
            <a:ext cx="2195049" cy="6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3" y="228600"/>
            <a:ext cx="2876551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7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3149603" y="6307138"/>
            <a:ext cx="3655484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>
              <a:buClr>
                <a:srgbClr val="D45D00"/>
              </a:buClr>
            </a:pPr>
            <a:endParaRPr lang="en-US" altLang="en-US" sz="800" b="0" dirty="0">
              <a:solidFill>
                <a:srgbClr val="63666A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1" y="657229"/>
            <a:ext cx="4114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9600" y="5448300"/>
            <a:ext cx="8128000" cy="342900"/>
          </a:xfrm>
        </p:spPr>
        <p:txBody>
          <a:bodyPr anchor="t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9600" y="5791201"/>
            <a:ext cx="6400800" cy="547688"/>
          </a:xfrm>
        </p:spPr>
        <p:txBody>
          <a:bodyPr/>
          <a:lstStyle>
            <a:lvl1pPr>
              <a:spcAft>
                <a:spcPct val="0"/>
              </a:spcAft>
              <a:defRPr sz="96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737895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7F93E-EE6B-408C-B974-9EBF43E07B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14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2188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9043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7"/>
            <a:ext cx="10363200" cy="1500187"/>
          </a:xfrm>
        </p:spPr>
        <p:txBody>
          <a:bodyPr anchor="b"/>
          <a:lstStyle>
            <a:lvl1pPr marL="0" indent="0">
              <a:buNone/>
              <a:defRPr sz="1600"/>
            </a:lvl1pPr>
            <a:lvl2pPr marL="365719" indent="0">
              <a:buNone/>
              <a:defRPr sz="1440"/>
            </a:lvl2pPr>
            <a:lvl3pPr marL="731438" indent="0">
              <a:buNone/>
              <a:defRPr sz="1280"/>
            </a:lvl3pPr>
            <a:lvl4pPr marL="1097158" indent="0">
              <a:buNone/>
              <a:defRPr sz="1120"/>
            </a:lvl4pPr>
            <a:lvl5pPr marL="1462878" indent="0">
              <a:buNone/>
              <a:defRPr sz="1120"/>
            </a:lvl5pPr>
            <a:lvl6pPr marL="1828597" indent="0">
              <a:buNone/>
              <a:defRPr sz="1120"/>
            </a:lvl6pPr>
            <a:lvl7pPr marL="2194316" indent="0">
              <a:buNone/>
              <a:defRPr sz="1120"/>
            </a:lvl7pPr>
            <a:lvl8pPr marL="2560035" indent="0">
              <a:buNone/>
              <a:defRPr sz="1120"/>
            </a:lvl8pPr>
            <a:lvl9pPr marL="2925754" indent="0">
              <a:buNone/>
              <a:defRPr sz="11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9394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3" y="990602"/>
            <a:ext cx="5382684" cy="5045075"/>
          </a:xfrm>
        </p:spPr>
        <p:txBody>
          <a:bodyPr/>
          <a:lstStyle>
            <a:lvl1pPr>
              <a:defRPr sz="2240"/>
            </a:lvl1pPr>
            <a:lvl2pPr>
              <a:defRPr sz="1920"/>
            </a:lvl2pPr>
            <a:lvl3pPr>
              <a:defRPr sz="160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990602"/>
            <a:ext cx="5384800" cy="5045075"/>
          </a:xfrm>
        </p:spPr>
        <p:txBody>
          <a:bodyPr/>
          <a:lstStyle>
            <a:lvl1pPr>
              <a:defRPr sz="2240"/>
            </a:lvl1pPr>
            <a:lvl2pPr>
              <a:defRPr sz="1920"/>
            </a:lvl2pPr>
            <a:lvl3pPr>
              <a:defRPr sz="160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66832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19" indent="0">
              <a:buNone/>
              <a:defRPr sz="1600" b="1"/>
            </a:lvl2pPr>
            <a:lvl3pPr marL="731438" indent="0">
              <a:buNone/>
              <a:defRPr sz="1440" b="1"/>
            </a:lvl3pPr>
            <a:lvl4pPr marL="1097158" indent="0">
              <a:buNone/>
              <a:defRPr sz="1280" b="1"/>
            </a:lvl4pPr>
            <a:lvl5pPr marL="1462878" indent="0">
              <a:buNone/>
              <a:defRPr sz="1280" b="1"/>
            </a:lvl5pPr>
            <a:lvl6pPr marL="1828597" indent="0">
              <a:buNone/>
              <a:defRPr sz="1280" b="1"/>
            </a:lvl6pPr>
            <a:lvl7pPr marL="2194316" indent="0">
              <a:buNone/>
              <a:defRPr sz="1280" b="1"/>
            </a:lvl7pPr>
            <a:lvl8pPr marL="2560035" indent="0">
              <a:buNone/>
              <a:defRPr sz="1280" b="1"/>
            </a:lvl8pPr>
            <a:lvl9pPr marL="2925754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920"/>
            </a:lvl1pPr>
            <a:lvl2pPr>
              <a:defRPr sz="1600"/>
            </a:lvl2pPr>
            <a:lvl3pPr>
              <a:defRPr sz="1440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19" indent="0">
              <a:buNone/>
              <a:defRPr sz="1600" b="1"/>
            </a:lvl2pPr>
            <a:lvl3pPr marL="731438" indent="0">
              <a:buNone/>
              <a:defRPr sz="1440" b="1"/>
            </a:lvl3pPr>
            <a:lvl4pPr marL="1097158" indent="0">
              <a:buNone/>
              <a:defRPr sz="1280" b="1"/>
            </a:lvl4pPr>
            <a:lvl5pPr marL="1462878" indent="0">
              <a:buNone/>
              <a:defRPr sz="1280" b="1"/>
            </a:lvl5pPr>
            <a:lvl6pPr marL="1828597" indent="0">
              <a:buNone/>
              <a:defRPr sz="1280" b="1"/>
            </a:lvl6pPr>
            <a:lvl7pPr marL="2194316" indent="0">
              <a:buNone/>
              <a:defRPr sz="1280" b="1"/>
            </a:lvl7pPr>
            <a:lvl8pPr marL="2560035" indent="0">
              <a:buNone/>
              <a:defRPr sz="1280" b="1"/>
            </a:lvl8pPr>
            <a:lvl9pPr marL="2925754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920"/>
            </a:lvl1pPr>
            <a:lvl2pPr>
              <a:defRPr sz="1600"/>
            </a:lvl2pPr>
            <a:lvl3pPr>
              <a:defRPr sz="1440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8621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64597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90909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120"/>
            </a:lvl1pPr>
            <a:lvl2pPr marL="365719" indent="0">
              <a:buNone/>
              <a:defRPr sz="960"/>
            </a:lvl2pPr>
            <a:lvl3pPr marL="731438" indent="0">
              <a:buNone/>
              <a:defRPr sz="800"/>
            </a:lvl3pPr>
            <a:lvl4pPr marL="1097158" indent="0">
              <a:buNone/>
              <a:defRPr sz="720"/>
            </a:lvl4pPr>
            <a:lvl5pPr marL="1462878" indent="0">
              <a:buNone/>
              <a:defRPr sz="720"/>
            </a:lvl5pPr>
            <a:lvl6pPr marL="1828597" indent="0">
              <a:buNone/>
              <a:defRPr sz="720"/>
            </a:lvl6pPr>
            <a:lvl7pPr marL="2194316" indent="0">
              <a:buNone/>
              <a:defRPr sz="720"/>
            </a:lvl7pPr>
            <a:lvl8pPr marL="2560035" indent="0">
              <a:buNone/>
              <a:defRPr sz="720"/>
            </a:lvl8pPr>
            <a:lvl9pPr marL="2925754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12432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560"/>
            </a:lvl1pPr>
            <a:lvl2pPr marL="365719" indent="0">
              <a:buNone/>
              <a:defRPr sz="2240"/>
            </a:lvl2pPr>
            <a:lvl3pPr marL="731438" indent="0">
              <a:buNone/>
              <a:defRPr sz="1920"/>
            </a:lvl3pPr>
            <a:lvl4pPr marL="1097158" indent="0">
              <a:buNone/>
              <a:defRPr sz="1600"/>
            </a:lvl4pPr>
            <a:lvl5pPr marL="1462878" indent="0">
              <a:buNone/>
              <a:defRPr sz="1600"/>
            </a:lvl5pPr>
            <a:lvl6pPr marL="1828597" indent="0">
              <a:buNone/>
              <a:defRPr sz="1600"/>
            </a:lvl6pPr>
            <a:lvl7pPr marL="2194316" indent="0">
              <a:buNone/>
              <a:defRPr sz="1600"/>
            </a:lvl7pPr>
            <a:lvl8pPr marL="2560035" indent="0">
              <a:buNone/>
              <a:defRPr sz="1600"/>
            </a:lvl8pPr>
            <a:lvl9pPr marL="2925754" indent="0">
              <a:buNone/>
              <a:defRPr sz="16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120"/>
            </a:lvl1pPr>
            <a:lvl2pPr marL="365719" indent="0">
              <a:buNone/>
              <a:defRPr sz="960"/>
            </a:lvl2pPr>
            <a:lvl3pPr marL="731438" indent="0">
              <a:buNone/>
              <a:defRPr sz="800"/>
            </a:lvl3pPr>
            <a:lvl4pPr marL="1097158" indent="0">
              <a:buNone/>
              <a:defRPr sz="720"/>
            </a:lvl4pPr>
            <a:lvl5pPr marL="1462878" indent="0">
              <a:buNone/>
              <a:defRPr sz="720"/>
            </a:lvl5pPr>
            <a:lvl6pPr marL="1828597" indent="0">
              <a:buNone/>
              <a:defRPr sz="720"/>
            </a:lvl6pPr>
            <a:lvl7pPr marL="2194316" indent="0">
              <a:buNone/>
              <a:defRPr sz="720"/>
            </a:lvl7pPr>
            <a:lvl8pPr marL="2560035" indent="0">
              <a:buNone/>
              <a:defRPr sz="720"/>
            </a:lvl8pPr>
            <a:lvl9pPr marL="2925754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531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0301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3" y="1093794"/>
            <a:ext cx="5382684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093794"/>
            <a:ext cx="53848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7F93E-EE6B-408C-B974-9EBF43E07B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88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084" y="152404"/>
            <a:ext cx="2743200" cy="5883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484" y="152404"/>
            <a:ext cx="8026400" cy="5883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0239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" r="85"/>
          <a:stretch/>
        </p:blipFill>
        <p:spPr>
          <a:xfrm>
            <a:off x="0" y="4"/>
            <a:ext cx="12192000" cy="686403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3"/>
            <a:ext cx="11117029" cy="6864033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6578" rIns="0" bIns="36578" numCol="1" rtlCol="0" anchor="ctr" anchorCtr="0" compatLnSpc="1">
            <a:prstTxWarp prst="textNoShape">
              <a:avLst/>
            </a:prstTxWarp>
          </a:bodyPr>
          <a:lstStyle/>
          <a:p>
            <a:pPr algn="ctr" defTabSz="731357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64167" y="3877275"/>
            <a:ext cx="6583680" cy="1794661"/>
          </a:xfrm>
          <a:prstGeom prst="rect">
            <a:avLst/>
          </a:prstGeom>
          <a:noFill/>
        </p:spPr>
        <p:txBody>
          <a:bodyPr lIns="0" tIns="91440" rIns="0" bIns="91440">
            <a:noAutofit/>
          </a:bodyPr>
          <a:lstStyle>
            <a:lvl1pPr marL="0" indent="0">
              <a:spcBef>
                <a:spcPts val="0"/>
              </a:spcBef>
              <a:buNone/>
              <a:defRPr sz="224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Event city or speaker 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63973" y="888772"/>
            <a:ext cx="6583680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5486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40" b="0" kern="1200" cap="none" spc="-59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64" y="5819675"/>
            <a:ext cx="2195049" cy="6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80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0" y="6412826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17043" rIns="146304" bIns="11704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4597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2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5" y="-1"/>
            <a:ext cx="4660976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437" tIns="114749" rIns="143437" bIns="11474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3135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2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84" y="3877275"/>
            <a:ext cx="5819216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24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84" y="1187621"/>
            <a:ext cx="5819216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384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5" y="5905521"/>
            <a:ext cx="2152083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F5FCC-583C-47C6-9953-2F6AD74D46AE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1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8" y="228600"/>
            <a:ext cx="2876551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81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3149603" y="6307138"/>
            <a:ext cx="3655484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>
              <a:buClr>
                <a:srgbClr val="D45D00"/>
              </a:buClr>
            </a:pPr>
            <a:endParaRPr lang="en-US" altLang="en-US" sz="1000" b="0" dirty="0">
              <a:solidFill>
                <a:srgbClr val="63666A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657243"/>
            <a:ext cx="4114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9600" y="5448300"/>
            <a:ext cx="8128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9600" y="5791201"/>
            <a:ext cx="64008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30752" y="6487000"/>
            <a:ext cx="69532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35052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14367" y="6543675"/>
            <a:ext cx="4064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04119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14367" y="6543675"/>
            <a:ext cx="4064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1592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alkin busines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l="19854" r="5150"/>
          <a:stretch/>
        </p:blipFill>
        <p:spPr>
          <a:xfrm>
            <a:off x="0" y="-311"/>
            <a:ext cx="12192000" cy="685862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/>
          <p:nvPr/>
        </p:nvSpPr>
        <p:spPr>
          <a:xfrm>
            <a:off x="7" y="-308"/>
            <a:ext cx="11117028" cy="6858311"/>
          </a:xfrm>
          <a:prstGeom prst="rect">
            <a:avLst/>
          </a:prstGeom>
          <a:gradFill>
            <a:gsLst>
              <a:gs pos="0">
                <a:srgbClr val="FFFFFF"/>
              </a:gs>
              <a:gs pos="71000">
                <a:srgbClr val="FFFFFF">
                  <a:alpha val="7490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0" tIns="45696" rIns="0" bIns="45696" anchor="ctr" anchorCtr="0">
            <a:noAutofit/>
          </a:bodyPr>
          <a:lstStyle/>
          <a:p>
            <a:pPr algn="ctr"/>
            <a:endParaRPr sz="2000" kern="0" dirty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664" y="5905536"/>
            <a:ext cx="2152083" cy="50730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127856" y="3877274"/>
            <a:ext cx="6219669" cy="1794661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98428" marR="0" lvl="1" indent="-55558" algn="l" rtl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28595" marR="0" lvl="2" indent="-57145" algn="l" rtl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5588" marR="0" lvl="3" indent="-80955" algn="l" rtl="0">
              <a:lnSpc>
                <a:spcPct val="9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39725" marR="0" lvl="4" indent="-149212" algn="l" rtl="0">
              <a:lnSpc>
                <a:spcPct val="9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379" marR="0" lvl="5" indent="-101591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539" marR="0" lvl="6" indent="-101591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699" marR="0" lvl="7" indent="-101591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5859" marR="0" lvl="8" indent="-101591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27849" y="888769"/>
            <a:ext cx="6175896" cy="2916906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95419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8" y="228600"/>
            <a:ext cx="2876551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81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3149603" y="6307138"/>
            <a:ext cx="3655484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>
              <a:buClr>
                <a:srgbClr val="D45D00"/>
              </a:buClr>
            </a:pPr>
            <a:endParaRPr lang="en-US" altLang="en-US" sz="1000" b="0" dirty="0">
              <a:solidFill>
                <a:srgbClr val="63666A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657243"/>
            <a:ext cx="4114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9600" y="5448300"/>
            <a:ext cx="8128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9600" y="5791201"/>
            <a:ext cx="64008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1623627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94110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19273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7F93E-EE6B-408C-B974-9EBF43E07B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4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2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9" indent="0">
              <a:buNone/>
              <a:defRPr sz="1800"/>
            </a:lvl2pPr>
            <a:lvl3pPr marL="914298" indent="0">
              <a:buNone/>
              <a:defRPr sz="1600"/>
            </a:lvl3pPr>
            <a:lvl4pPr marL="1371447" indent="0">
              <a:buNone/>
              <a:defRPr sz="1400"/>
            </a:lvl4pPr>
            <a:lvl5pPr marL="1828597" indent="0">
              <a:buNone/>
              <a:defRPr sz="1400"/>
            </a:lvl5pPr>
            <a:lvl6pPr marL="2285746" indent="0">
              <a:buNone/>
              <a:defRPr sz="1400"/>
            </a:lvl6pPr>
            <a:lvl7pPr marL="2742895" indent="0">
              <a:buNone/>
              <a:defRPr sz="1400"/>
            </a:lvl7pPr>
            <a:lvl8pPr marL="3200044" indent="0">
              <a:buNone/>
              <a:defRPr sz="1400"/>
            </a:lvl8pPr>
            <a:lvl9pPr marL="365719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17704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3" y="990602"/>
            <a:ext cx="5382684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990602"/>
            <a:ext cx="53848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31423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9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7" indent="0">
              <a:buNone/>
              <a:defRPr sz="1600" b="1"/>
            </a:lvl4pPr>
            <a:lvl5pPr marL="1828597" indent="0">
              <a:buNone/>
              <a:defRPr sz="1600" b="1"/>
            </a:lvl5pPr>
            <a:lvl6pPr marL="2285746" indent="0">
              <a:buNone/>
              <a:defRPr sz="1600" b="1"/>
            </a:lvl6pPr>
            <a:lvl7pPr marL="2742895" indent="0">
              <a:buNone/>
              <a:defRPr sz="1600" b="1"/>
            </a:lvl7pPr>
            <a:lvl8pPr marL="3200044" indent="0">
              <a:buNone/>
              <a:defRPr sz="1600" b="1"/>
            </a:lvl8pPr>
            <a:lvl9pPr marL="365719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9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7" indent="0">
              <a:buNone/>
              <a:defRPr sz="1600" b="1"/>
            </a:lvl4pPr>
            <a:lvl5pPr marL="1828597" indent="0">
              <a:buNone/>
              <a:defRPr sz="1600" b="1"/>
            </a:lvl5pPr>
            <a:lvl6pPr marL="2285746" indent="0">
              <a:buNone/>
              <a:defRPr sz="1600" b="1"/>
            </a:lvl6pPr>
            <a:lvl7pPr marL="2742895" indent="0">
              <a:buNone/>
              <a:defRPr sz="1600" b="1"/>
            </a:lvl7pPr>
            <a:lvl8pPr marL="3200044" indent="0">
              <a:buNone/>
              <a:defRPr sz="1600" b="1"/>
            </a:lvl8pPr>
            <a:lvl9pPr marL="365719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485768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0838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436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9" indent="0">
              <a:buNone/>
              <a:defRPr sz="1200"/>
            </a:lvl2pPr>
            <a:lvl3pPr marL="914298" indent="0">
              <a:buNone/>
              <a:defRPr sz="1000"/>
            </a:lvl3pPr>
            <a:lvl4pPr marL="1371447" indent="0">
              <a:buNone/>
              <a:defRPr sz="900"/>
            </a:lvl4pPr>
            <a:lvl5pPr marL="1828597" indent="0">
              <a:buNone/>
              <a:defRPr sz="900"/>
            </a:lvl5pPr>
            <a:lvl6pPr marL="2285746" indent="0">
              <a:buNone/>
              <a:defRPr sz="900"/>
            </a:lvl6pPr>
            <a:lvl7pPr marL="2742895" indent="0">
              <a:buNone/>
              <a:defRPr sz="900"/>
            </a:lvl7pPr>
            <a:lvl8pPr marL="3200044" indent="0">
              <a:buNone/>
              <a:defRPr sz="900"/>
            </a:lvl8pPr>
            <a:lvl9pPr marL="365719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067080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9" indent="0">
              <a:buNone/>
              <a:defRPr sz="2800"/>
            </a:lvl2pPr>
            <a:lvl3pPr marL="914298" indent="0">
              <a:buNone/>
              <a:defRPr sz="2400"/>
            </a:lvl3pPr>
            <a:lvl4pPr marL="1371447" indent="0">
              <a:buNone/>
              <a:defRPr sz="2000"/>
            </a:lvl4pPr>
            <a:lvl5pPr marL="1828597" indent="0">
              <a:buNone/>
              <a:defRPr sz="2000"/>
            </a:lvl5pPr>
            <a:lvl6pPr marL="2285746" indent="0">
              <a:buNone/>
              <a:defRPr sz="2000"/>
            </a:lvl6pPr>
            <a:lvl7pPr marL="2742895" indent="0">
              <a:buNone/>
              <a:defRPr sz="2000"/>
            </a:lvl7pPr>
            <a:lvl8pPr marL="3200044" indent="0">
              <a:buNone/>
              <a:defRPr sz="2000"/>
            </a:lvl8pPr>
            <a:lvl9pPr marL="3657193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9" indent="0">
              <a:buNone/>
              <a:defRPr sz="1200"/>
            </a:lvl2pPr>
            <a:lvl3pPr marL="914298" indent="0">
              <a:buNone/>
              <a:defRPr sz="1000"/>
            </a:lvl3pPr>
            <a:lvl4pPr marL="1371447" indent="0">
              <a:buNone/>
              <a:defRPr sz="900"/>
            </a:lvl4pPr>
            <a:lvl5pPr marL="1828597" indent="0">
              <a:buNone/>
              <a:defRPr sz="900"/>
            </a:lvl5pPr>
            <a:lvl6pPr marL="2285746" indent="0">
              <a:buNone/>
              <a:defRPr sz="900"/>
            </a:lvl6pPr>
            <a:lvl7pPr marL="2742895" indent="0">
              <a:buNone/>
              <a:defRPr sz="900"/>
            </a:lvl7pPr>
            <a:lvl8pPr marL="3200044" indent="0">
              <a:buNone/>
              <a:defRPr sz="900"/>
            </a:lvl8pPr>
            <a:lvl9pPr marL="365719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027542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177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084" y="152405"/>
            <a:ext cx="2743200" cy="5883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484" y="152405"/>
            <a:ext cx="8026400" cy="5883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84271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0" y="6412840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5" y="-1"/>
            <a:ext cx="4660976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84" y="3877274"/>
            <a:ext cx="5819216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84" y="1187621"/>
            <a:ext cx="5819216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5" y="5905535"/>
            <a:ext cx="2152083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F5FCC-583C-47C6-9953-2F6AD74D46AE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8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7F93E-EE6B-408C-B974-9EBF43E07B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18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228600"/>
            <a:ext cx="2876551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3149601" y="6307138"/>
            <a:ext cx="3655484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l" eaLnBrk="1" hangingPunct="1">
              <a:buClr>
                <a:schemeClr val="accent1"/>
              </a:buClr>
            </a:pPr>
            <a:endParaRPr lang="en-US" sz="1000" b="0">
              <a:solidFill>
                <a:schemeClr val="tx1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657226"/>
            <a:ext cx="4114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9600" y="5448300"/>
            <a:ext cx="8128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9600" y="5791200"/>
            <a:ext cx="64008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7804624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08633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20148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990601"/>
            <a:ext cx="5382684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990601"/>
            <a:ext cx="53848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0509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49365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82492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1037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76984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5640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2439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7F93E-EE6B-408C-B974-9EBF43E07B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64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084" y="152401"/>
            <a:ext cx="2743200" cy="5883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484" y="152401"/>
            <a:ext cx="8026400" cy="5883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489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7F93E-EE6B-408C-B974-9EBF43E07B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1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7F93E-EE6B-408C-B974-9EBF43E07B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9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6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48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7485" y="152400"/>
            <a:ext cx="10968567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2" y="1093794"/>
            <a:ext cx="10970684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6580188"/>
            <a:ext cx="406400" cy="152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800">
                <a:latin typeface="Arial" pitchFamily="34" charset="0"/>
                <a:ea typeface="Arial Unicode MS" pitchFamily="34" charset="-128"/>
                <a:cs typeface="+mn-cs"/>
              </a:defRPr>
            </a:lvl1pPr>
          </a:lstStyle>
          <a:p>
            <a:pPr defTabSz="914400"/>
            <a:fld id="{2C67F93E-EE6B-408C-B974-9EBF43E07B15}" type="slidenum">
              <a:rPr 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FontTx/>
              <a:buChar char="•"/>
              <a:defRPr/>
            </a:pPr>
            <a:endParaRPr lang="en-US" sz="2000" dirty="0">
              <a:solidFill>
                <a:srgbClr val="63666A"/>
              </a:solidFill>
              <a:ea typeface="ＭＳ Ｐゴシック" charset="-128"/>
            </a:endParaRPr>
          </a:p>
        </p:txBody>
      </p:sp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9226212" y="6580188"/>
            <a:ext cx="1841850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srgbClr val="63666A"/>
                </a:solidFill>
              </a:rPr>
              <a:t>Proprietary and Confidential. Do not distribute.</a:t>
            </a:r>
          </a:p>
        </p:txBody>
      </p:sp>
      <p:pic>
        <p:nvPicPr>
          <p:cNvPr id="1031" name="Picture 16" descr="Optum_RGB_PPT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03200" y="6278563"/>
            <a:ext cx="1585384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Optum_ColorBand-02"/>
          <p:cNvPicPr preferRelativeResize="0">
            <a:picLocks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9084" y="6475430"/>
            <a:ext cx="960120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629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Arial Unicode MS" pitchFamily="34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Arial Unicode MS" pitchFamily="34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Arial Unicode MS" pitchFamily="34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Arial Unicode MS" pitchFamily="34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168275" indent="-168275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b="1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09588" indent="-22701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795338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139825" indent="-23018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420813" indent="-16668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1878013" indent="-16668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335213" indent="-16668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92413" indent="-16668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49613" indent="-16668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6151565"/>
            <a:ext cx="2144184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7486" y="152400"/>
            <a:ext cx="1096856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2" y="990602"/>
            <a:ext cx="10970684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14367" y="6543675"/>
            <a:ext cx="40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 anchor="ctr"/>
          <a:lstStyle/>
          <a:p>
            <a:endParaRPr lang="en-US" sz="1800" dirty="0">
              <a:solidFill>
                <a:srgbClr val="63666A"/>
              </a:solidFill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794000" y="6429377"/>
            <a:ext cx="87884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6796617" y="6553200"/>
            <a:ext cx="254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defRPr/>
            </a:pPr>
            <a:r>
              <a:rPr lang="en-US" sz="700" b="0" dirty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  <p:pic>
        <p:nvPicPr>
          <p:cNvPr id="1033" name="Picture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835" y="6559551"/>
            <a:ext cx="193886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8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149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298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447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597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862" indent="-342862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383" indent="-15079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561" indent="-17778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279" indent="-171431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6997" indent="-171431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146" indent="-171431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295" indent="-171431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444" indent="-171431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594" indent="-171431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defTabSz="457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defTabSz="457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7" algn="l" defTabSz="457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7" algn="l" defTabSz="457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6" algn="l" defTabSz="457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5" algn="l" defTabSz="457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4" algn="l" defTabSz="457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3" algn="l" defTabSz="457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6151567"/>
            <a:ext cx="2144184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7487" y="152400"/>
            <a:ext cx="1096856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3" y="990602"/>
            <a:ext cx="10970684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14367" y="6543675"/>
            <a:ext cx="40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640" b="0">
                <a:solidFill>
                  <a:schemeClr val="tx1"/>
                </a:solidFill>
              </a:defRPr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144" tIns="36572" rIns="73144" bIns="36572" anchor="ctr"/>
          <a:lstStyle/>
          <a:p>
            <a:endParaRPr lang="en-US" sz="1440" dirty="0">
              <a:solidFill>
                <a:srgbClr val="63666A"/>
              </a:solidFill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794000" y="6429379"/>
            <a:ext cx="87884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6796617" y="6553200"/>
            <a:ext cx="254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defRPr/>
            </a:pPr>
            <a:r>
              <a:rPr lang="en-US" sz="560" b="0" dirty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  <p:pic>
        <p:nvPicPr>
          <p:cNvPr id="1033" name="Picture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835" y="6559551"/>
            <a:ext cx="193886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04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365719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731438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097158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462878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274290" indent="-27429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120">
          <a:solidFill>
            <a:schemeClr val="tx1"/>
          </a:solidFill>
          <a:latin typeface="+mn-lt"/>
          <a:ea typeface="Geneva" charset="0"/>
          <a:cs typeface="+mn-cs"/>
        </a:defRPr>
      </a:lvl1pPr>
      <a:lvl2pPr marL="121906" indent="-120637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120">
          <a:solidFill>
            <a:schemeClr val="tx1"/>
          </a:solidFill>
          <a:latin typeface="+mn-lt"/>
          <a:ea typeface="+mn-ea"/>
          <a:cs typeface="+mn-cs"/>
        </a:defRPr>
      </a:lvl2pPr>
      <a:lvl3pPr marL="284449" indent="-142224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120">
          <a:solidFill>
            <a:schemeClr val="tx1"/>
          </a:solidFill>
          <a:latin typeface="+mn-lt"/>
          <a:ea typeface="+mn-ea"/>
          <a:cs typeface="+mn-cs"/>
        </a:defRPr>
      </a:lvl3pPr>
      <a:lvl4pPr marL="513023" indent="-137145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120">
          <a:solidFill>
            <a:schemeClr val="tx1"/>
          </a:solidFill>
          <a:latin typeface="+mn-lt"/>
          <a:ea typeface="+mn-ea"/>
          <a:cs typeface="+mn-cs"/>
        </a:defRPr>
      </a:lvl4pPr>
      <a:lvl5pPr marL="741598" indent="-137145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120">
          <a:solidFill>
            <a:schemeClr val="tx1"/>
          </a:solidFill>
          <a:latin typeface="+mn-lt"/>
          <a:ea typeface="+mn-ea"/>
          <a:cs typeface="+mn-cs"/>
        </a:defRPr>
      </a:lvl5pPr>
      <a:lvl6pPr marL="1107317" indent="-137145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120">
          <a:solidFill>
            <a:schemeClr val="tx1"/>
          </a:solidFill>
          <a:latin typeface="+mn-lt"/>
          <a:ea typeface="+mn-ea"/>
          <a:cs typeface="+mn-cs"/>
        </a:defRPr>
      </a:lvl6pPr>
      <a:lvl7pPr marL="1473036" indent="-137145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120">
          <a:solidFill>
            <a:schemeClr val="tx1"/>
          </a:solidFill>
          <a:latin typeface="+mn-lt"/>
          <a:ea typeface="+mn-ea"/>
          <a:cs typeface="+mn-cs"/>
        </a:defRPr>
      </a:lvl7pPr>
      <a:lvl8pPr marL="1838755" indent="-137145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120">
          <a:solidFill>
            <a:schemeClr val="tx1"/>
          </a:solidFill>
          <a:latin typeface="+mn-lt"/>
          <a:ea typeface="+mn-ea"/>
          <a:cs typeface="+mn-cs"/>
        </a:defRPr>
      </a:lvl8pPr>
      <a:lvl9pPr marL="2204475" indent="-137145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12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19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19" algn="l" defTabSz="365719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438" algn="l" defTabSz="365719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58" algn="l" defTabSz="365719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78" algn="l" defTabSz="365719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597" algn="l" defTabSz="365719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316" algn="l" defTabSz="365719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035" algn="l" defTabSz="365719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5754" algn="l" defTabSz="365719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6151581"/>
            <a:ext cx="2144184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7497" y="152400"/>
            <a:ext cx="1096856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2" y="990602"/>
            <a:ext cx="10970684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 anchor="ctr"/>
          <a:lstStyle/>
          <a:p>
            <a:endParaRPr lang="en-US" sz="1800" dirty="0">
              <a:solidFill>
                <a:srgbClr val="63666A"/>
              </a:solidFill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794000" y="6429393"/>
            <a:ext cx="87884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30752" y="6487000"/>
            <a:ext cx="69532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26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149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298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447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597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862" indent="-342862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383" indent="-15079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561" indent="-17778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279" indent="-171431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6997" indent="-171431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146" indent="-171431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295" indent="-171431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444" indent="-171431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594" indent="-171431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defTabSz="457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defTabSz="457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7" algn="l" defTabSz="457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7" algn="l" defTabSz="457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6" algn="l" defTabSz="457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5" algn="l" defTabSz="457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4" algn="l" defTabSz="457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3" algn="l" defTabSz="457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6151581"/>
            <a:ext cx="2144184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7497" y="152400"/>
            <a:ext cx="1096856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2" y="990602"/>
            <a:ext cx="10970684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14367" y="6543675"/>
            <a:ext cx="40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fld id="{97BEDFB9-C2AB-4C21-8F12-4F6E205BE630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 anchor="ctr"/>
          <a:lstStyle/>
          <a:p>
            <a:endParaRPr lang="en-US" sz="1800" dirty="0">
              <a:solidFill>
                <a:srgbClr val="63666A"/>
              </a:solidFill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794000" y="6429393"/>
            <a:ext cx="87884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6796617" y="6553200"/>
            <a:ext cx="254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defRPr/>
            </a:pPr>
            <a:r>
              <a:rPr lang="en-US" sz="700" b="0" dirty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  <p:pic>
        <p:nvPicPr>
          <p:cNvPr id="1033" name="Picture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837" y="6559551"/>
            <a:ext cx="193886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36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149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298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447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597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862" indent="-342862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383" indent="-15079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561" indent="-17778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279" indent="-171431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6997" indent="-171431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146" indent="-171431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295" indent="-171431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444" indent="-171431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594" indent="-171431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defTabSz="457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defTabSz="457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7" algn="l" defTabSz="457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7" algn="l" defTabSz="457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6" algn="l" defTabSz="457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5" algn="l" defTabSz="457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4" algn="l" defTabSz="457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3" algn="l" defTabSz="457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6151564"/>
            <a:ext cx="2144184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7485" y="152400"/>
            <a:ext cx="1096856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990601"/>
            <a:ext cx="10970684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14367" y="6543675"/>
            <a:ext cx="40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fld id="{791FA9B3-F169-4BCA-A020-BFF3A5D2FC3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794000" y="6429376"/>
            <a:ext cx="87884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6796617" y="6553200"/>
            <a:ext cx="254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>
                <a:solidFill>
                  <a:schemeClr val="tx1"/>
                </a:solidFill>
              </a:rPr>
              <a:t>Propriety and Confidential. Do not distribute.</a:t>
            </a:r>
          </a:p>
        </p:txBody>
      </p:sp>
      <p:pic>
        <p:nvPicPr>
          <p:cNvPr id="1033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833" y="6559550"/>
            <a:ext cx="193886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5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Excel_Macro-Enabled_Worksheet.xlsm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8935-BED6-438A-AC27-821FB525C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23520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NYC Motor Vehicle Collision Analysis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D8A4F0-D06D-4F1E-8ECF-A3995B9613FC}"/>
              </a:ext>
            </a:extLst>
          </p:cNvPr>
          <p:cNvSpPr txBox="1">
            <a:spLocks/>
          </p:cNvSpPr>
          <p:nvPr/>
        </p:nvSpPr>
        <p:spPr>
          <a:xfrm>
            <a:off x="9144000" y="4724400"/>
            <a:ext cx="2819400" cy="1092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Urvashi Gupta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8445CA-1EC9-411F-9B04-4B9E9D6A44AC}"/>
              </a:ext>
            </a:extLst>
          </p:cNvPr>
          <p:cNvSpPr/>
          <p:nvPr/>
        </p:nvSpPr>
        <p:spPr bwMode="auto">
          <a:xfrm>
            <a:off x="276224" y="76200"/>
            <a:ext cx="3305175" cy="109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68275" marR="0" indent="-168275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134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314C97C-A3B5-48B9-B950-CAEF62C1A6E1}"/>
              </a:ext>
            </a:extLst>
          </p:cNvPr>
          <p:cNvGrpSpPr/>
          <p:nvPr/>
        </p:nvGrpSpPr>
        <p:grpSpPr>
          <a:xfrm>
            <a:off x="864902" y="1115300"/>
            <a:ext cx="10841328" cy="926300"/>
            <a:chOff x="873898" y="1115300"/>
            <a:chExt cx="10841328" cy="9263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47FB25D-CF04-456C-B302-338026CD5825}"/>
                </a:ext>
              </a:extLst>
            </p:cNvPr>
            <p:cNvSpPr/>
            <p:nvPr/>
          </p:nvSpPr>
          <p:spPr>
            <a:xfrm>
              <a:off x="901756" y="1115300"/>
              <a:ext cx="10776427" cy="723928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100" dirty="0">
                <a:solidFill>
                  <a:srgbClr val="4D4F53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6F6CD7-13F9-4728-8877-89B0BEB289C6}"/>
                </a:ext>
              </a:extLst>
            </p:cNvPr>
            <p:cNvSpPr txBox="1"/>
            <p:nvPr/>
          </p:nvSpPr>
          <p:spPr>
            <a:xfrm>
              <a:off x="873898" y="1302936"/>
              <a:ext cx="108413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D4F53"/>
                  </a:solidFill>
                  <a:cs typeface="Arial" pitchFamily="34" charset="0"/>
                </a:rPr>
                <a:t>The problem statement involves analyzing New York City motor vehicle collision data to understand the reasons and pattern of road accidents in various boroughs of the city.</a:t>
              </a:r>
            </a:p>
            <a:p>
              <a:endParaRPr lang="en-US" sz="1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D0319C-0289-4F22-A164-2A6A747C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Details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BCB23-5806-471D-B137-0B5BD0FB382C}"/>
              </a:ext>
            </a:extLst>
          </p:cNvPr>
          <p:cNvSpPr/>
          <p:nvPr/>
        </p:nvSpPr>
        <p:spPr bwMode="auto">
          <a:xfrm>
            <a:off x="0" y="6048375"/>
            <a:ext cx="1981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68275" marR="0" indent="-168275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880C9-1AC2-4424-8930-53F1F019BF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653" b="34694"/>
          <a:stretch/>
        </p:blipFill>
        <p:spPr>
          <a:xfrm>
            <a:off x="76200" y="6437312"/>
            <a:ext cx="2162175" cy="152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7E38CC-ABF5-4CFA-98EF-5A76F86A57B3}"/>
              </a:ext>
            </a:extLst>
          </p:cNvPr>
          <p:cNvSpPr/>
          <p:nvPr/>
        </p:nvSpPr>
        <p:spPr bwMode="auto">
          <a:xfrm>
            <a:off x="9067800" y="6572250"/>
            <a:ext cx="1981200" cy="230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68275" marR="0" indent="-168275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id="{B224E622-9236-40E3-A477-9DFEA3283EE7}"/>
              </a:ext>
            </a:extLst>
          </p:cNvPr>
          <p:cNvSpPr>
            <a:spLocks/>
          </p:cNvSpPr>
          <p:nvPr/>
        </p:nvSpPr>
        <p:spPr bwMode="auto">
          <a:xfrm>
            <a:off x="1218996" y="1977748"/>
            <a:ext cx="73330" cy="49037"/>
          </a:xfrm>
          <a:custGeom>
            <a:avLst/>
            <a:gdLst/>
            <a:ahLst/>
            <a:cxnLst>
              <a:cxn ang="0">
                <a:pos x="161" y="0"/>
              </a:cxn>
              <a:cxn ang="0">
                <a:pos x="170" y="39"/>
              </a:cxn>
              <a:cxn ang="0">
                <a:pos x="186" y="74"/>
              </a:cxn>
              <a:cxn ang="0">
                <a:pos x="206" y="107"/>
              </a:cxn>
              <a:cxn ang="0">
                <a:pos x="231" y="136"/>
              </a:cxn>
              <a:cxn ang="0">
                <a:pos x="261" y="161"/>
              </a:cxn>
              <a:cxn ang="0">
                <a:pos x="294" y="180"/>
              </a:cxn>
              <a:cxn ang="0">
                <a:pos x="330" y="195"/>
              </a:cxn>
              <a:cxn ang="0">
                <a:pos x="369" y="202"/>
              </a:cxn>
              <a:cxn ang="0">
                <a:pos x="220" y="274"/>
              </a:cxn>
              <a:cxn ang="0">
                <a:pos x="199" y="254"/>
              </a:cxn>
              <a:cxn ang="0">
                <a:pos x="142" y="311"/>
              </a:cxn>
              <a:cxn ang="0">
                <a:pos x="0" y="380"/>
              </a:cxn>
              <a:cxn ang="0">
                <a:pos x="66" y="226"/>
              </a:cxn>
              <a:cxn ang="0">
                <a:pos x="116" y="174"/>
              </a:cxn>
              <a:cxn ang="0">
                <a:pos x="95" y="155"/>
              </a:cxn>
              <a:cxn ang="0">
                <a:pos x="161" y="0"/>
              </a:cxn>
            </a:cxnLst>
            <a:rect l="0" t="0" r="r" b="b"/>
            <a:pathLst>
              <a:path w="369" h="380">
                <a:moveTo>
                  <a:pt x="161" y="0"/>
                </a:moveTo>
                <a:lnTo>
                  <a:pt x="170" y="39"/>
                </a:lnTo>
                <a:lnTo>
                  <a:pt x="186" y="74"/>
                </a:lnTo>
                <a:lnTo>
                  <a:pt x="206" y="107"/>
                </a:lnTo>
                <a:lnTo>
                  <a:pt x="231" y="136"/>
                </a:lnTo>
                <a:lnTo>
                  <a:pt x="261" y="161"/>
                </a:lnTo>
                <a:lnTo>
                  <a:pt x="294" y="180"/>
                </a:lnTo>
                <a:lnTo>
                  <a:pt x="330" y="195"/>
                </a:lnTo>
                <a:lnTo>
                  <a:pt x="369" y="202"/>
                </a:lnTo>
                <a:lnTo>
                  <a:pt x="220" y="274"/>
                </a:lnTo>
                <a:lnTo>
                  <a:pt x="199" y="254"/>
                </a:lnTo>
                <a:lnTo>
                  <a:pt x="142" y="311"/>
                </a:lnTo>
                <a:lnTo>
                  <a:pt x="0" y="380"/>
                </a:lnTo>
                <a:lnTo>
                  <a:pt x="66" y="226"/>
                </a:lnTo>
                <a:lnTo>
                  <a:pt x="116" y="174"/>
                </a:lnTo>
                <a:lnTo>
                  <a:pt x="95" y="155"/>
                </a:lnTo>
                <a:lnTo>
                  <a:pt x="1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E32188B-42C4-4F05-8B7D-317EE491A6A0}"/>
              </a:ext>
            </a:extLst>
          </p:cNvPr>
          <p:cNvSpPr/>
          <p:nvPr/>
        </p:nvSpPr>
        <p:spPr bwMode="auto">
          <a:xfrm>
            <a:off x="374245" y="944407"/>
            <a:ext cx="1606955" cy="309575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 Unicode MS" pitchFamily="34" charset="-128"/>
                <a:cs typeface="Arial Unicode MS" pitchFamily="34" charset="-128"/>
              </a:rPr>
              <a:t>  Overview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C31272E-0995-4E35-98D6-3A4CF33CBA0C}"/>
              </a:ext>
            </a:extLst>
          </p:cNvPr>
          <p:cNvGrpSpPr/>
          <p:nvPr/>
        </p:nvGrpSpPr>
        <p:grpSpPr>
          <a:xfrm>
            <a:off x="790864" y="2119205"/>
            <a:ext cx="10841328" cy="872360"/>
            <a:chOff x="869305" y="1115300"/>
            <a:chExt cx="10841328" cy="87236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FE7B723-DB57-46C8-A7CA-3D68E320489E}"/>
                </a:ext>
              </a:extLst>
            </p:cNvPr>
            <p:cNvSpPr/>
            <p:nvPr/>
          </p:nvSpPr>
          <p:spPr>
            <a:xfrm>
              <a:off x="901756" y="1115300"/>
              <a:ext cx="10776427" cy="80648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100" dirty="0">
                <a:solidFill>
                  <a:srgbClr val="4D4F53"/>
                </a:solidFill>
                <a:cs typeface="Arial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3F7BF89-FA90-477B-87E0-0C893F2243EF}"/>
                </a:ext>
              </a:extLst>
            </p:cNvPr>
            <p:cNvSpPr txBox="1"/>
            <p:nvPr/>
          </p:nvSpPr>
          <p:spPr>
            <a:xfrm>
              <a:off x="869305" y="1248996"/>
              <a:ext cx="108413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D4F53"/>
                  </a:solidFill>
                  <a:cs typeface="Arial" pitchFamily="34" charset="0"/>
                </a:rPr>
                <a:t>The problem statement involves analyzing New York City motor vehicle collision data to understand the reasons and pattern of road accidents in various boroughs of the city.                                                                                                                                                                                                         </a:t>
              </a:r>
            </a:p>
            <a:p>
              <a:endParaRPr lang="en-US" sz="1400" dirty="0"/>
            </a:p>
          </p:txBody>
        </p:sp>
      </p:grpSp>
      <p:sp>
        <p:nvSpPr>
          <p:cNvPr id="93" name="Arrow: Chevron 92">
            <a:extLst>
              <a:ext uri="{FF2B5EF4-FFF2-40B4-BE49-F238E27FC236}">
                <a16:creationId xmlns:a16="http://schemas.microsoft.com/office/drawing/2014/main" id="{A0F97FAF-BEBD-475C-95D0-DF724F516248}"/>
              </a:ext>
            </a:extLst>
          </p:cNvPr>
          <p:cNvSpPr/>
          <p:nvPr/>
        </p:nvSpPr>
        <p:spPr bwMode="auto">
          <a:xfrm>
            <a:off x="322635" y="1964284"/>
            <a:ext cx="1606955" cy="293604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 Unicode MS" pitchFamily="34" charset="-128"/>
                <a:cs typeface="Arial Unicode MS" pitchFamily="34" charset="-128"/>
              </a:rPr>
              <a:t>  Dataset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D936162-E55A-4E62-AC85-FC525181A097}"/>
              </a:ext>
            </a:extLst>
          </p:cNvPr>
          <p:cNvGrpSpPr/>
          <p:nvPr/>
        </p:nvGrpSpPr>
        <p:grpSpPr>
          <a:xfrm>
            <a:off x="777622" y="3188500"/>
            <a:ext cx="10804285" cy="3511623"/>
            <a:chOff x="873898" y="1115300"/>
            <a:chExt cx="10804285" cy="351162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ABE7EF4-55F9-4DE4-B9C3-4D93D450B60B}"/>
                </a:ext>
              </a:extLst>
            </p:cNvPr>
            <p:cNvSpPr/>
            <p:nvPr/>
          </p:nvSpPr>
          <p:spPr>
            <a:xfrm>
              <a:off x="901756" y="1115300"/>
              <a:ext cx="10776427" cy="3248812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100" dirty="0">
                <a:solidFill>
                  <a:srgbClr val="4D4F53"/>
                </a:solidFill>
                <a:cs typeface="Arial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4FE6BBB-C676-4BCE-ADCC-3E3A82F0B1D6}"/>
                </a:ext>
              </a:extLst>
            </p:cNvPr>
            <p:cNvSpPr txBox="1"/>
            <p:nvPr/>
          </p:nvSpPr>
          <p:spPr>
            <a:xfrm>
              <a:off x="873898" y="1302936"/>
              <a:ext cx="2879978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400" dirty="0"/>
                <a:t>borough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/>
                <a:t>contributing_factor_vehicle_1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/>
                <a:t>contributing_factor_vehicle_2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/>
                <a:t>contributing_factor_vehicle_3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/>
                <a:t>contributing_factor_vehicle_4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/>
                <a:t>contributing_factor_vehicle_5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err="1"/>
                <a:t>cross_street_name</a:t>
              </a:r>
              <a:endParaRPr lang="en-US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/>
                <a:t>timestamp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/>
                <a:t>latitude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/>
                <a:t>longitude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/>
                <a:t>location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err="1"/>
                <a:t>number_of_cyclist_injured</a:t>
              </a:r>
              <a:endParaRPr lang="en-US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err="1"/>
                <a:t>number_of_cyclist_killed</a:t>
              </a:r>
              <a:endParaRPr lang="en-US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err="1"/>
                <a:t>number_of_motorist_injured</a:t>
              </a:r>
              <a:endParaRPr lang="en-US" sz="1400" dirty="0"/>
            </a:p>
            <a:p>
              <a:endParaRPr lang="en-US" sz="1400" dirty="0"/>
            </a:p>
          </p:txBody>
        </p:sp>
      </p:grpSp>
      <p:sp>
        <p:nvSpPr>
          <p:cNvPr id="97" name="Arrow: Chevron 96">
            <a:extLst>
              <a:ext uri="{FF2B5EF4-FFF2-40B4-BE49-F238E27FC236}">
                <a16:creationId xmlns:a16="http://schemas.microsoft.com/office/drawing/2014/main" id="{8FD90589-E105-476C-AB5B-7054408C74F1}"/>
              </a:ext>
            </a:extLst>
          </p:cNvPr>
          <p:cNvSpPr/>
          <p:nvPr/>
        </p:nvSpPr>
        <p:spPr bwMode="auto">
          <a:xfrm>
            <a:off x="304800" y="3030769"/>
            <a:ext cx="2133600" cy="278951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 Unicode MS" pitchFamily="34" charset="-128"/>
                <a:cs typeface="Arial Unicode MS" pitchFamily="34" charset="-128"/>
              </a:rPr>
              <a:t>  Data Features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007612F-96B0-49D6-9A43-709214F62431}"/>
              </a:ext>
            </a:extLst>
          </p:cNvPr>
          <p:cNvSpPr txBox="1"/>
          <p:nvPr/>
        </p:nvSpPr>
        <p:spPr>
          <a:xfrm>
            <a:off x="7467600" y="3412712"/>
            <a:ext cx="28799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15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number_of_motorist_killed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15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number_of_pedestrians_injured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15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number_of_pedestrians_killed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15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number_of_persons_injured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15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number_of_persons_killed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15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off_street_name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15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on_street_name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15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unique_key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15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vehicle_type_code1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15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vehicle_type_code2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15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vehicle_type_code_3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15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vehicle_type_code_4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15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vehicle_type_code_5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15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zip_code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sz="14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7F69AC9-47A1-401E-B8E5-1F360EEC96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999844"/>
              </p:ext>
            </p:extLst>
          </p:nvPr>
        </p:nvGraphicFramePr>
        <p:xfrm>
          <a:off x="10801355" y="2485888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Macro-Enabled Worksheet" showAsIcon="1" r:id="rId4" imgW="914597" imgH="806406" progId="Excel.SheetMacroEnabled.12">
                  <p:embed/>
                </p:oleObj>
              </mc:Choice>
              <mc:Fallback>
                <p:oleObj name="Macro-Enabled Worksheet" showAsIcon="1" r:id="rId4" imgW="914597" imgH="806406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01355" y="2485888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3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319C-0289-4F22-A164-2A6A747C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/>
              <a:t>Exploratory Data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BCB23-5806-471D-B137-0B5BD0FB382C}"/>
              </a:ext>
            </a:extLst>
          </p:cNvPr>
          <p:cNvSpPr/>
          <p:nvPr/>
        </p:nvSpPr>
        <p:spPr bwMode="auto">
          <a:xfrm>
            <a:off x="0" y="6048375"/>
            <a:ext cx="1981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68275" marR="0" lvl="0" indent="-168275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F07F09"/>
              </a:buClr>
              <a:buSzTx/>
              <a:buFontTx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880C9-1AC2-4424-8930-53F1F019B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53" b="34694"/>
          <a:stretch/>
        </p:blipFill>
        <p:spPr>
          <a:xfrm>
            <a:off x="76200" y="6437312"/>
            <a:ext cx="2162175" cy="152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7E38CC-ABF5-4CFA-98EF-5A76F86A57B3}"/>
              </a:ext>
            </a:extLst>
          </p:cNvPr>
          <p:cNvSpPr/>
          <p:nvPr/>
        </p:nvSpPr>
        <p:spPr bwMode="auto">
          <a:xfrm>
            <a:off x="9067800" y="6572250"/>
            <a:ext cx="1981200" cy="230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68275" marR="0" lvl="0" indent="-168275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F07F09"/>
              </a:buClr>
              <a:buSzTx/>
              <a:buFontTx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EB0EE1-51B2-43DF-8C16-62DCA3EC4839}"/>
              </a:ext>
            </a:extLst>
          </p:cNvPr>
          <p:cNvSpPr/>
          <p:nvPr/>
        </p:nvSpPr>
        <p:spPr>
          <a:xfrm>
            <a:off x="6583146" y="4684959"/>
            <a:ext cx="1764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Key Observations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9C260B-0A18-4EA6-931F-3CA3065567E6}"/>
              </a:ext>
            </a:extLst>
          </p:cNvPr>
          <p:cNvGrpSpPr/>
          <p:nvPr/>
        </p:nvGrpSpPr>
        <p:grpSpPr>
          <a:xfrm>
            <a:off x="-453756" y="1041279"/>
            <a:ext cx="8075307" cy="4977328"/>
            <a:chOff x="-453756" y="1041279"/>
            <a:chExt cx="8075307" cy="4977328"/>
          </a:xfrm>
        </p:grpSpPr>
        <p:pic>
          <p:nvPicPr>
            <p:cNvPr id="6154" name="Picture 10">
              <a:extLst>
                <a:ext uri="{FF2B5EF4-FFF2-40B4-BE49-F238E27FC236}">
                  <a16:creationId xmlns:a16="http://schemas.microsoft.com/office/drawing/2014/main" id="{6E59E72B-C26F-48FE-9727-DD41F0207F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149" y="1434137"/>
              <a:ext cx="5619008" cy="2943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9BA33A-3001-4560-AA7D-3821B559C5B6}"/>
                </a:ext>
              </a:extLst>
            </p:cNvPr>
            <p:cNvSpPr/>
            <p:nvPr/>
          </p:nvSpPr>
          <p:spPr>
            <a:xfrm>
              <a:off x="763489" y="5059978"/>
              <a:ext cx="5351251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2000" marR="0" lvl="0" indent="-1620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45D00"/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2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Above graph shows distribution of accidents</a:t>
              </a:r>
              <a:r>
                <a:rPr kumimoji="0" lang="en-US" sz="125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 for 5 different boroughs from Jan 2014 till Dec 2017</a:t>
              </a:r>
              <a:endParaRPr kumimoji="0" lang="en-US" sz="1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  <a:p>
              <a:pPr marL="162000" marR="0" lvl="0" indent="-1620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45D00"/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1250" dirty="0">
                  <a:solidFill>
                    <a:prstClr val="black"/>
                  </a:solidFill>
                  <a:latin typeface="Calibri" panose="020F0502020204030204"/>
                </a:rPr>
                <a:t>The graph shows that maximum number of accidents have happened in Queens and Manhattan, followed by Bronx, Brooklyn and </a:t>
              </a:r>
              <a:r>
                <a:rPr lang="en-US" sz="1250" dirty="0" err="1">
                  <a:solidFill>
                    <a:prstClr val="black"/>
                  </a:solidFill>
                  <a:latin typeface="Calibri" panose="020F0502020204030204"/>
                </a:rPr>
                <a:t>Stalen</a:t>
              </a:r>
              <a:r>
                <a:rPr lang="en-US" sz="1250" dirty="0">
                  <a:solidFill>
                    <a:prstClr val="black"/>
                  </a:solidFill>
                  <a:latin typeface="Calibri" panose="020F0502020204030204"/>
                </a:rPr>
                <a:t> Island</a:t>
              </a:r>
              <a:endParaRPr kumimoji="0" lang="en-US" sz="1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61BCB2F-682F-4DC8-A014-D4B04E54E8C0}"/>
                </a:ext>
              </a:extLst>
            </p:cNvPr>
            <p:cNvSpPr/>
            <p:nvPr/>
          </p:nvSpPr>
          <p:spPr bwMode="auto">
            <a:xfrm>
              <a:off x="542299" y="5053281"/>
              <a:ext cx="7079252" cy="965326"/>
            </a:xfrm>
            <a:custGeom>
              <a:avLst/>
              <a:gdLst>
                <a:gd name="connsiteX0" fmla="*/ 0 w 6696222"/>
                <a:gd name="connsiteY0" fmla="*/ 0 h 703385"/>
                <a:gd name="connsiteX1" fmla="*/ 295422 w 6696222"/>
                <a:gd name="connsiteY1" fmla="*/ 703385 h 703385"/>
                <a:gd name="connsiteX2" fmla="*/ 6696222 w 6696222"/>
                <a:gd name="connsiteY2" fmla="*/ 703385 h 703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96222" h="703385">
                  <a:moveTo>
                    <a:pt x="0" y="0"/>
                  </a:moveTo>
                  <a:lnTo>
                    <a:pt x="295422" y="703385"/>
                  </a:lnTo>
                  <a:lnTo>
                    <a:pt x="6696222" y="703385"/>
                  </a:lnTo>
                </a:path>
              </a:pathLst>
            </a:custGeom>
            <a:ln w="19050">
              <a:gradFill flip="none" rotWithShape="1">
                <a:gsLst>
                  <a:gs pos="42000">
                    <a:srgbClr val="53565A"/>
                  </a:gs>
                  <a:gs pos="90000">
                    <a:schemeClr val="accent1">
                      <a:tint val="44500"/>
                      <a:satMod val="160000"/>
                      <a:alpha val="0"/>
                    </a:schemeClr>
                  </a:gs>
                </a:gsLst>
                <a:lin ang="0" scaled="1"/>
                <a:tileRect/>
              </a:gradFill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168275" marR="0" lvl="0" indent="-168275" algn="l" defTabSz="4572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07F09"/>
                </a:buClr>
                <a:buSzTx/>
                <a:buFontTx/>
                <a:buChar char="•"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2EB4B98-5459-4A0E-9DDA-D36EE9657328}"/>
                </a:ext>
              </a:extLst>
            </p:cNvPr>
            <p:cNvSpPr/>
            <p:nvPr/>
          </p:nvSpPr>
          <p:spPr bwMode="auto">
            <a:xfrm>
              <a:off x="285064" y="4677749"/>
              <a:ext cx="5720959" cy="363261"/>
            </a:xfrm>
            <a:prstGeom prst="rect">
              <a:avLst/>
            </a:prstGeom>
            <a:solidFill>
              <a:srgbClr val="535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168275" marR="0" lvl="0" indent="-168275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07F09"/>
                </a:buClr>
                <a:buSzTx/>
                <a:buFontTx/>
                <a:buChar char="•"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434886-85E0-4186-81AE-4862D4B15D99}"/>
                </a:ext>
              </a:extLst>
            </p:cNvPr>
            <p:cNvSpPr/>
            <p:nvPr/>
          </p:nvSpPr>
          <p:spPr>
            <a:xfrm>
              <a:off x="576839" y="4672688"/>
              <a:ext cx="175923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 panose="020F0502020204030204" pitchFamily="34" charset="0"/>
                </a:rPr>
                <a:t>Key Observations</a:t>
              </a: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1F0B881F-3F4D-46FF-AB56-6E515F6A6D91}"/>
                </a:ext>
              </a:extLst>
            </p:cNvPr>
            <p:cNvSpPr/>
            <p:nvPr/>
          </p:nvSpPr>
          <p:spPr>
            <a:xfrm>
              <a:off x="467621" y="1041279"/>
              <a:ext cx="4518912" cy="343645"/>
            </a:xfrm>
            <a:prstGeom prst="parallelogram">
              <a:avLst>
                <a:gd name="adj" fmla="val 78845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 Unicode MS"/>
                </a:rPr>
                <a:t>Distribution of Accidents Across Boroughs</a:t>
              </a:r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EEDC1B8-6029-4BAB-B2B0-FD111EBFFCEB}"/>
                </a:ext>
              </a:extLst>
            </p:cNvPr>
            <p:cNvSpPr/>
            <p:nvPr/>
          </p:nvSpPr>
          <p:spPr>
            <a:xfrm>
              <a:off x="-453756" y="1072591"/>
              <a:ext cx="6248400" cy="952449"/>
            </a:xfrm>
            <a:custGeom>
              <a:avLst/>
              <a:gdLst>
                <a:gd name="connsiteX0" fmla="*/ 3117668 w 3117668"/>
                <a:gd name="connsiteY0" fmla="*/ 0 h 1567543"/>
                <a:gd name="connsiteX1" fmla="*/ 2220685 w 3117668"/>
                <a:gd name="connsiteY1" fmla="*/ 0 h 1567543"/>
                <a:gd name="connsiteX2" fmla="*/ 2011680 w 3117668"/>
                <a:gd name="connsiteY2" fmla="*/ 548640 h 1567543"/>
                <a:gd name="connsiteX3" fmla="*/ 452845 w 3117668"/>
                <a:gd name="connsiteY3" fmla="*/ 548640 h 1567543"/>
                <a:gd name="connsiteX4" fmla="*/ 0 w 3117668"/>
                <a:gd name="connsiteY4" fmla="*/ 1567543 h 1567543"/>
                <a:gd name="connsiteX0" fmla="*/ 3117668 w 3117668"/>
                <a:gd name="connsiteY0" fmla="*/ 0 h 1567543"/>
                <a:gd name="connsiteX1" fmla="*/ 2563427 w 3117668"/>
                <a:gd name="connsiteY1" fmla="*/ 0 h 1567543"/>
                <a:gd name="connsiteX2" fmla="*/ 2011680 w 3117668"/>
                <a:gd name="connsiteY2" fmla="*/ 548640 h 1567543"/>
                <a:gd name="connsiteX3" fmla="*/ 452845 w 3117668"/>
                <a:gd name="connsiteY3" fmla="*/ 548640 h 1567543"/>
                <a:gd name="connsiteX4" fmla="*/ 0 w 3117668"/>
                <a:gd name="connsiteY4" fmla="*/ 1567543 h 1567543"/>
                <a:gd name="connsiteX0" fmla="*/ 3117668 w 3117668"/>
                <a:gd name="connsiteY0" fmla="*/ 0 h 1567543"/>
                <a:gd name="connsiteX1" fmla="*/ 2563427 w 3117668"/>
                <a:gd name="connsiteY1" fmla="*/ 0 h 1567543"/>
                <a:gd name="connsiteX2" fmla="*/ 2403388 w 3117668"/>
                <a:gd name="connsiteY2" fmla="*/ 548640 h 1567543"/>
                <a:gd name="connsiteX3" fmla="*/ 452845 w 3117668"/>
                <a:gd name="connsiteY3" fmla="*/ 548640 h 1567543"/>
                <a:gd name="connsiteX4" fmla="*/ 0 w 3117668"/>
                <a:gd name="connsiteY4" fmla="*/ 1567543 h 1567543"/>
                <a:gd name="connsiteX0" fmla="*/ 3117668 w 3117668"/>
                <a:gd name="connsiteY0" fmla="*/ 0 h 1567543"/>
                <a:gd name="connsiteX1" fmla="*/ 2563427 w 3117668"/>
                <a:gd name="connsiteY1" fmla="*/ 0 h 1567543"/>
                <a:gd name="connsiteX2" fmla="*/ 2550265 w 3117668"/>
                <a:gd name="connsiteY2" fmla="*/ 548640 h 1567543"/>
                <a:gd name="connsiteX3" fmla="*/ 452845 w 3117668"/>
                <a:gd name="connsiteY3" fmla="*/ 548640 h 1567543"/>
                <a:gd name="connsiteX4" fmla="*/ 0 w 3117668"/>
                <a:gd name="connsiteY4" fmla="*/ 1567543 h 1567543"/>
                <a:gd name="connsiteX0" fmla="*/ 3117668 w 3117668"/>
                <a:gd name="connsiteY0" fmla="*/ 0 h 1567543"/>
                <a:gd name="connsiteX1" fmla="*/ 2710304 w 3117668"/>
                <a:gd name="connsiteY1" fmla="*/ 0 h 1567543"/>
                <a:gd name="connsiteX2" fmla="*/ 2550265 w 3117668"/>
                <a:gd name="connsiteY2" fmla="*/ 548640 h 1567543"/>
                <a:gd name="connsiteX3" fmla="*/ 452845 w 3117668"/>
                <a:gd name="connsiteY3" fmla="*/ 548640 h 1567543"/>
                <a:gd name="connsiteX4" fmla="*/ 0 w 3117668"/>
                <a:gd name="connsiteY4" fmla="*/ 1567543 h 1567543"/>
                <a:gd name="connsiteX0" fmla="*/ 3117668 w 3117668"/>
                <a:gd name="connsiteY0" fmla="*/ 0 h 1567543"/>
                <a:gd name="connsiteX1" fmla="*/ 2710304 w 3117668"/>
                <a:gd name="connsiteY1" fmla="*/ 0 h 1567543"/>
                <a:gd name="connsiteX2" fmla="*/ 2550265 w 3117668"/>
                <a:gd name="connsiteY2" fmla="*/ 548640 h 1567543"/>
                <a:gd name="connsiteX3" fmla="*/ 452845 w 3117668"/>
                <a:gd name="connsiteY3" fmla="*/ 548640 h 1567543"/>
                <a:gd name="connsiteX4" fmla="*/ 0 w 3117668"/>
                <a:gd name="connsiteY4" fmla="*/ 1567543 h 1567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7668" h="1567543">
                  <a:moveTo>
                    <a:pt x="3117668" y="0"/>
                  </a:moveTo>
                  <a:lnTo>
                    <a:pt x="2710304" y="0"/>
                  </a:lnTo>
                  <a:lnTo>
                    <a:pt x="2550265" y="548640"/>
                  </a:lnTo>
                  <a:lnTo>
                    <a:pt x="452845" y="548640"/>
                  </a:lnTo>
                  <a:lnTo>
                    <a:pt x="0" y="1567543"/>
                  </a:lnTo>
                </a:path>
              </a:pathLst>
            </a:custGeom>
            <a:noFill/>
            <a:ln w="28575" cap="flat" cmpd="sng" algn="ctr">
              <a:gradFill>
                <a:gsLst>
                  <a:gs pos="27000">
                    <a:schemeClr val="tx1">
                      <a:lumMod val="65000"/>
                      <a:lumOff val="35000"/>
                    </a:schemeClr>
                  </a:gs>
                  <a:gs pos="73000">
                    <a:srgbClr val="FFFFFF">
                      <a:alpha val="0"/>
                    </a:srgbClr>
                  </a:gs>
                </a:gsLst>
                <a:lin ang="5400000" scaled="0"/>
              </a:gradFill>
              <a:prstDash val="solid"/>
              <a:headEnd type="oval" w="lg" len="lg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5C4B12-517B-44CF-B6A8-7D7C53372AF9}"/>
                </a:ext>
              </a:extLst>
            </p:cNvPr>
            <p:cNvSpPr txBox="1"/>
            <p:nvPr/>
          </p:nvSpPr>
          <p:spPr>
            <a:xfrm>
              <a:off x="957811" y="1402979"/>
              <a:ext cx="644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22.1%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4BB92D-049C-40B3-B136-DB8B8FA7B27F}"/>
                </a:ext>
              </a:extLst>
            </p:cNvPr>
            <p:cNvSpPr txBox="1"/>
            <p:nvPr/>
          </p:nvSpPr>
          <p:spPr>
            <a:xfrm>
              <a:off x="1845943" y="1427146"/>
              <a:ext cx="644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21.9%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FFBD4CA-DE7C-4566-9035-744B2C082B8E}"/>
                </a:ext>
              </a:extLst>
            </p:cNvPr>
            <p:cNvSpPr txBox="1"/>
            <p:nvPr/>
          </p:nvSpPr>
          <p:spPr>
            <a:xfrm>
              <a:off x="2746034" y="1762925"/>
              <a:ext cx="644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19%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796696-0D4E-4697-9C5C-270FEB69E206}"/>
                </a:ext>
              </a:extLst>
            </p:cNvPr>
            <p:cNvSpPr txBox="1"/>
            <p:nvPr/>
          </p:nvSpPr>
          <p:spPr>
            <a:xfrm>
              <a:off x="3590985" y="1911423"/>
              <a:ext cx="644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17%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7A857AC-0B48-420A-8D8F-323A1FEE2E80}"/>
                </a:ext>
              </a:extLst>
            </p:cNvPr>
            <p:cNvSpPr txBox="1"/>
            <p:nvPr/>
          </p:nvSpPr>
          <p:spPr>
            <a:xfrm>
              <a:off x="5310813" y="3292401"/>
              <a:ext cx="644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5%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E3AB13-7044-4B4A-AFA8-797F4643DAFA}"/>
                </a:ext>
              </a:extLst>
            </p:cNvPr>
            <p:cNvSpPr txBox="1"/>
            <p:nvPr/>
          </p:nvSpPr>
          <p:spPr>
            <a:xfrm>
              <a:off x="4434174" y="2167534"/>
              <a:ext cx="644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15%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995562-F2A3-410D-9EBB-4B564CCBBCC4}"/>
              </a:ext>
            </a:extLst>
          </p:cNvPr>
          <p:cNvSpPr txBox="1"/>
          <p:nvPr/>
        </p:nvSpPr>
        <p:spPr>
          <a:xfrm>
            <a:off x="10626643" y="514997"/>
            <a:ext cx="197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[Contd..]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8EAF11-5452-443A-B2C0-263053436D8E}"/>
              </a:ext>
            </a:extLst>
          </p:cNvPr>
          <p:cNvGrpSpPr/>
          <p:nvPr/>
        </p:nvGrpSpPr>
        <p:grpSpPr>
          <a:xfrm>
            <a:off x="5548791" y="1002380"/>
            <a:ext cx="7405209" cy="4996608"/>
            <a:chOff x="5548791" y="1002380"/>
            <a:chExt cx="7405209" cy="499660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5C20A9-EA28-49A9-A5F5-5F9967997561}"/>
                </a:ext>
              </a:extLst>
            </p:cNvPr>
            <p:cNvGrpSpPr/>
            <p:nvPr/>
          </p:nvGrpSpPr>
          <p:grpSpPr>
            <a:xfrm>
              <a:off x="5548791" y="1002380"/>
              <a:ext cx="7405209" cy="4996608"/>
              <a:chOff x="5548987" y="1007523"/>
              <a:chExt cx="7405209" cy="4996608"/>
            </a:xfrm>
          </p:grpSpPr>
          <p:pic>
            <p:nvPicPr>
              <p:cNvPr id="6156" name="Picture 12">
                <a:extLst>
                  <a:ext uri="{FF2B5EF4-FFF2-40B4-BE49-F238E27FC236}">
                    <a16:creationId xmlns:a16="http://schemas.microsoft.com/office/drawing/2014/main" id="{5E4B5B22-919B-44CA-AB62-C35DC5C12C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9435" y="1376699"/>
                <a:ext cx="5285496" cy="3175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411040-F812-4E9B-9793-206269A30359}"/>
                  </a:ext>
                </a:extLst>
              </p:cNvPr>
              <p:cNvSpPr/>
              <p:nvPr/>
            </p:nvSpPr>
            <p:spPr bwMode="auto">
              <a:xfrm>
                <a:off x="6291510" y="4683030"/>
                <a:ext cx="5664900" cy="363124"/>
              </a:xfrm>
              <a:prstGeom prst="rect">
                <a:avLst/>
              </a:prstGeom>
              <a:solidFill>
                <a:srgbClr val="53565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68275" indent="-168275" defTabSz="914400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35000"/>
                  </a:spcAft>
                  <a:buClr>
                    <a:srgbClr val="F07F09"/>
                  </a:buClr>
                  <a:buFontTx/>
                  <a:buChar char="•"/>
                </a:pPr>
                <a:endParaRPr lang="en-US" sz="2000" dirty="0">
                  <a:solidFill>
                    <a:prstClr val="black"/>
                  </a:solidFill>
                  <a:latin typeface="Calibri" panose="020F0502020204030204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A54272D-E358-4582-B6A9-F964397E5E4A}"/>
                  </a:ext>
                </a:extLst>
              </p:cNvPr>
              <p:cNvGrpSpPr/>
              <p:nvPr/>
            </p:nvGrpSpPr>
            <p:grpSpPr>
              <a:xfrm>
                <a:off x="5548987" y="1007523"/>
                <a:ext cx="6315944" cy="964850"/>
                <a:chOff x="5396608" y="1002428"/>
                <a:chExt cx="6047785" cy="964850"/>
              </a:xfrm>
            </p:grpSpPr>
            <p:sp>
              <p:nvSpPr>
                <p:cNvPr id="30" name="Parallelogram 29">
                  <a:extLst>
                    <a:ext uri="{FF2B5EF4-FFF2-40B4-BE49-F238E27FC236}">
                      <a16:creationId xmlns:a16="http://schemas.microsoft.com/office/drawing/2014/main" id="{4F698A17-A3F7-46BF-A8A3-3FA68F52FB32}"/>
                    </a:ext>
                  </a:extLst>
                </p:cNvPr>
                <p:cNvSpPr/>
                <p:nvPr/>
              </p:nvSpPr>
              <p:spPr>
                <a:xfrm>
                  <a:off x="6361871" y="1002428"/>
                  <a:ext cx="4274412" cy="343645"/>
                </a:xfrm>
                <a:prstGeom prst="parallelogram">
                  <a:avLst>
                    <a:gd name="adj" fmla="val 78845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/>
              </p:spPr>
              <p:txBody>
                <a:bodyPr lIns="45720" rIns="45720" rtlCol="0" anchor="ctr"/>
                <a:lstStyle/>
                <a:p>
                  <a:pPr algn="ctr" defTabSz="914400"/>
                  <a:r>
                    <a:rPr lang="en-US" sz="1200" b="1" kern="0" dirty="0">
                      <a:solidFill>
                        <a:srgbClr val="FFFFFF"/>
                      </a:solidFill>
                      <a:latin typeface="Arial"/>
                      <a:ea typeface="Arial Unicode MS"/>
                    </a:rPr>
                    <a:t>Distribution of Accidents Over Years</a:t>
                  </a:r>
                </a:p>
              </p:txBody>
            </p:sp>
            <p:sp>
              <p:nvSpPr>
                <p:cNvPr id="31" name="Freeform 23">
                  <a:extLst>
                    <a:ext uri="{FF2B5EF4-FFF2-40B4-BE49-F238E27FC236}">
                      <a16:creationId xmlns:a16="http://schemas.microsoft.com/office/drawing/2014/main" id="{B6A505F7-7CC6-4BAB-8206-5C7B8B0B5691}"/>
                    </a:ext>
                  </a:extLst>
                </p:cNvPr>
                <p:cNvSpPr/>
                <p:nvPr/>
              </p:nvSpPr>
              <p:spPr>
                <a:xfrm>
                  <a:off x="5396608" y="1014829"/>
                  <a:ext cx="6047785" cy="952449"/>
                </a:xfrm>
                <a:custGeom>
                  <a:avLst/>
                  <a:gdLst>
                    <a:gd name="connsiteX0" fmla="*/ 3117668 w 3117668"/>
                    <a:gd name="connsiteY0" fmla="*/ 0 h 1567543"/>
                    <a:gd name="connsiteX1" fmla="*/ 2220685 w 3117668"/>
                    <a:gd name="connsiteY1" fmla="*/ 0 h 1567543"/>
                    <a:gd name="connsiteX2" fmla="*/ 2011680 w 3117668"/>
                    <a:gd name="connsiteY2" fmla="*/ 548640 h 1567543"/>
                    <a:gd name="connsiteX3" fmla="*/ 452845 w 3117668"/>
                    <a:gd name="connsiteY3" fmla="*/ 548640 h 1567543"/>
                    <a:gd name="connsiteX4" fmla="*/ 0 w 3117668"/>
                    <a:gd name="connsiteY4" fmla="*/ 1567543 h 1567543"/>
                    <a:gd name="connsiteX0" fmla="*/ 3117668 w 3117668"/>
                    <a:gd name="connsiteY0" fmla="*/ 0 h 1567543"/>
                    <a:gd name="connsiteX1" fmla="*/ 2563427 w 3117668"/>
                    <a:gd name="connsiteY1" fmla="*/ 0 h 1567543"/>
                    <a:gd name="connsiteX2" fmla="*/ 2011680 w 3117668"/>
                    <a:gd name="connsiteY2" fmla="*/ 548640 h 1567543"/>
                    <a:gd name="connsiteX3" fmla="*/ 452845 w 3117668"/>
                    <a:gd name="connsiteY3" fmla="*/ 548640 h 1567543"/>
                    <a:gd name="connsiteX4" fmla="*/ 0 w 3117668"/>
                    <a:gd name="connsiteY4" fmla="*/ 1567543 h 1567543"/>
                    <a:gd name="connsiteX0" fmla="*/ 3117668 w 3117668"/>
                    <a:gd name="connsiteY0" fmla="*/ 0 h 1567543"/>
                    <a:gd name="connsiteX1" fmla="*/ 2563427 w 3117668"/>
                    <a:gd name="connsiteY1" fmla="*/ 0 h 1567543"/>
                    <a:gd name="connsiteX2" fmla="*/ 2403388 w 3117668"/>
                    <a:gd name="connsiteY2" fmla="*/ 548640 h 1567543"/>
                    <a:gd name="connsiteX3" fmla="*/ 452845 w 3117668"/>
                    <a:gd name="connsiteY3" fmla="*/ 548640 h 1567543"/>
                    <a:gd name="connsiteX4" fmla="*/ 0 w 3117668"/>
                    <a:gd name="connsiteY4" fmla="*/ 1567543 h 1567543"/>
                    <a:gd name="connsiteX0" fmla="*/ 3117668 w 3117668"/>
                    <a:gd name="connsiteY0" fmla="*/ 0 h 1567543"/>
                    <a:gd name="connsiteX1" fmla="*/ 2563427 w 3117668"/>
                    <a:gd name="connsiteY1" fmla="*/ 0 h 1567543"/>
                    <a:gd name="connsiteX2" fmla="*/ 2550265 w 3117668"/>
                    <a:gd name="connsiteY2" fmla="*/ 548640 h 1567543"/>
                    <a:gd name="connsiteX3" fmla="*/ 452845 w 3117668"/>
                    <a:gd name="connsiteY3" fmla="*/ 548640 h 1567543"/>
                    <a:gd name="connsiteX4" fmla="*/ 0 w 3117668"/>
                    <a:gd name="connsiteY4" fmla="*/ 1567543 h 1567543"/>
                    <a:gd name="connsiteX0" fmla="*/ 3117668 w 3117668"/>
                    <a:gd name="connsiteY0" fmla="*/ 0 h 1567543"/>
                    <a:gd name="connsiteX1" fmla="*/ 2710304 w 3117668"/>
                    <a:gd name="connsiteY1" fmla="*/ 0 h 1567543"/>
                    <a:gd name="connsiteX2" fmla="*/ 2550265 w 3117668"/>
                    <a:gd name="connsiteY2" fmla="*/ 548640 h 1567543"/>
                    <a:gd name="connsiteX3" fmla="*/ 452845 w 3117668"/>
                    <a:gd name="connsiteY3" fmla="*/ 548640 h 1567543"/>
                    <a:gd name="connsiteX4" fmla="*/ 0 w 3117668"/>
                    <a:gd name="connsiteY4" fmla="*/ 1567543 h 1567543"/>
                    <a:gd name="connsiteX0" fmla="*/ 3117668 w 3117668"/>
                    <a:gd name="connsiteY0" fmla="*/ 0 h 1567543"/>
                    <a:gd name="connsiteX1" fmla="*/ 2710304 w 3117668"/>
                    <a:gd name="connsiteY1" fmla="*/ 0 h 1567543"/>
                    <a:gd name="connsiteX2" fmla="*/ 2550265 w 3117668"/>
                    <a:gd name="connsiteY2" fmla="*/ 548640 h 1567543"/>
                    <a:gd name="connsiteX3" fmla="*/ 452845 w 3117668"/>
                    <a:gd name="connsiteY3" fmla="*/ 548640 h 1567543"/>
                    <a:gd name="connsiteX4" fmla="*/ 0 w 3117668"/>
                    <a:gd name="connsiteY4" fmla="*/ 1567543 h 1567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17668" h="1567543">
                      <a:moveTo>
                        <a:pt x="3117668" y="0"/>
                      </a:moveTo>
                      <a:lnTo>
                        <a:pt x="2710304" y="0"/>
                      </a:lnTo>
                      <a:lnTo>
                        <a:pt x="2550265" y="548640"/>
                      </a:lnTo>
                      <a:lnTo>
                        <a:pt x="452845" y="548640"/>
                      </a:lnTo>
                      <a:lnTo>
                        <a:pt x="0" y="1567543"/>
                      </a:lnTo>
                    </a:path>
                  </a:pathLst>
                </a:custGeom>
                <a:noFill/>
                <a:ln w="28575" cap="flat" cmpd="sng" algn="ctr">
                  <a:gradFill>
                    <a:gsLst>
                      <a:gs pos="27000">
                        <a:schemeClr val="tx1">
                          <a:lumMod val="65000"/>
                          <a:lumOff val="35000"/>
                        </a:schemeClr>
                      </a:gs>
                      <a:gs pos="73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prstDash val="solid"/>
                  <a:headEnd type="oval" w="lg" len="lg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63666A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9852F3-8703-4837-A304-022C26A68BFA}"/>
                  </a:ext>
                </a:extLst>
              </p:cNvPr>
              <p:cNvSpPr txBox="1"/>
              <p:nvPr/>
            </p:nvSpPr>
            <p:spPr>
              <a:xfrm>
                <a:off x="7330763" y="3078231"/>
                <a:ext cx="6462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15%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899676F-3364-44DE-9E9A-F50020A4EEB7}"/>
                  </a:ext>
                </a:extLst>
              </p:cNvPr>
              <p:cNvSpPr txBox="1"/>
              <p:nvPr/>
            </p:nvSpPr>
            <p:spPr>
              <a:xfrm>
                <a:off x="8530075" y="3020682"/>
                <a:ext cx="6462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16%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D9ED04D-25F7-416B-973D-A963F367588D}"/>
                  </a:ext>
                </a:extLst>
              </p:cNvPr>
              <p:cNvSpPr txBox="1"/>
              <p:nvPr/>
            </p:nvSpPr>
            <p:spPr>
              <a:xfrm>
                <a:off x="9753600" y="2722846"/>
                <a:ext cx="6462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22%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88EAF2-E0A5-423C-AA58-2A234DAF6733}"/>
                  </a:ext>
                </a:extLst>
              </p:cNvPr>
              <p:cNvSpPr txBox="1"/>
              <p:nvPr/>
            </p:nvSpPr>
            <p:spPr>
              <a:xfrm>
                <a:off x="10967845" y="1370366"/>
                <a:ext cx="6462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47%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9D2FAC0-ADDD-49CF-A34C-EBE06B5DC818}"/>
                  </a:ext>
                </a:extLst>
              </p:cNvPr>
              <p:cNvSpPr/>
              <p:nvPr/>
            </p:nvSpPr>
            <p:spPr>
              <a:xfrm>
                <a:off x="6705838" y="5050782"/>
                <a:ext cx="5250571" cy="669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62000" marR="0" lvl="0" indent="-1620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45D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2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Above graph shows distribution of accidents</a:t>
                </a:r>
                <a:r>
                  <a:rPr kumimoji="0" lang="en-US" sz="125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from Jan 2014 till Dec 2017</a:t>
                </a:r>
                <a:endParaRPr kumimoji="0" lang="en-US" sz="12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162000" marR="0" lvl="0" indent="-1620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45D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sz="1250" dirty="0">
                    <a:solidFill>
                      <a:prstClr val="black"/>
                    </a:solidFill>
                    <a:latin typeface="Calibri" panose="020F0502020204030204"/>
                  </a:rPr>
                  <a:t>The graph shows that accidents in NYC have increased since 2014 with cases being at peak in year 2017 i.e. 47%</a:t>
                </a:r>
                <a:endParaRPr kumimoji="0" lang="en-US" sz="12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4" name="Freeform 4">
                <a:extLst>
                  <a:ext uri="{FF2B5EF4-FFF2-40B4-BE49-F238E27FC236}">
                    <a16:creationId xmlns:a16="http://schemas.microsoft.com/office/drawing/2014/main" id="{0FD47856-300E-4580-BCF0-D61E903F146F}"/>
                  </a:ext>
                </a:extLst>
              </p:cNvPr>
              <p:cNvSpPr/>
              <p:nvPr/>
            </p:nvSpPr>
            <p:spPr bwMode="auto">
              <a:xfrm>
                <a:off x="6591511" y="5038805"/>
                <a:ext cx="6362685" cy="965326"/>
              </a:xfrm>
              <a:custGeom>
                <a:avLst/>
                <a:gdLst>
                  <a:gd name="connsiteX0" fmla="*/ 0 w 6696222"/>
                  <a:gd name="connsiteY0" fmla="*/ 0 h 703385"/>
                  <a:gd name="connsiteX1" fmla="*/ 295422 w 6696222"/>
                  <a:gd name="connsiteY1" fmla="*/ 703385 h 703385"/>
                  <a:gd name="connsiteX2" fmla="*/ 6696222 w 6696222"/>
                  <a:gd name="connsiteY2" fmla="*/ 703385 h 703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96222" h="703385">
                    <a:moveTo>
                      <a:pt x="0" y="0"/>
                    </a:moveTo>
                    <a:lnTo>
                      <a:pt x="295422" y="703385"/>
                    </a:lnTo>
                    <a:lnTo>
                      <a:pt x="6696222" y="703385"/>
                    </a:lnTo>
                  </a:path>
                </a:pathLst>
              </a:custGeom>
              <a:ln w="19050">
                <a:gradFill flip="none" rotWithShape="1">
                  <a:gsLst>
                    <a:gs pos="42000">
                      <a:srgbClr val="53565A"/>
                    </a:gs>
                    <a:gs pos="90000">
                      <a:schemeClr val="accent1">
                        <a:tint val="44500"/>
                        <a:satMod val="160000"/>
                        <a:alpha val="0"/>
                      </a:schemeClr>
                    </a:gs>
                  </a:gsLst>
                  <a:lin ang="0" scaled="1"/>
                  <a:tileRect/>
                </a:gradFill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68275" marR="0" lvl="0" indent="-168275" algn="l" defTabSz="4572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35000"/>
                  </a:spcAft>
                  <a:buClr>
                    <a:srgbClr val="F07F09"/>
                  </a:buClr>
                  <a:buSzTx/>
                  <a:buFontTx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4B93596-184A-4F0C-A0DD-3D53AD613CA3}"/>
                </a:ext>
              </a:extLst>
            </p:cNvPr>
            <p:cNvSpPr/>
            <p:nvPr/>
          </p:nvSpPr>
          <p:spPr>
            <a:xfrm>
              <a:off x="6325854" y="4684959"/>
              <a:ext cx="175923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 panose="020F0502020204030204" pitchFamily="34" charset="0"/>
                </a:rPr>
                <a:t>Key Observations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02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319C-0289-4F22-A164-2A6A747C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/>
              <a:t>Exploratory Data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BCB23-5806-471D-B137-0B5BD0FB382C}"/>
              </a:ext>
            </a:extLst>
          </p:cNvPr>
          <p:cNvSpPr/>
          <p:nvPr/>
        </p:nvSpPr>
        <p:spPr bwMode="auto">
          <a:xfrm>
            <a:off x="0" y="6048375"/>
            <a:ext cx="1981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68275" marR="0" lvl="0" indent="-168275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F07F09"/>
              </a:buClr>
              <a:buSzTx/>
              <a:buFontTx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880C9-1AC2-4424-8930-53F1F019B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53" b="34694"/>
          <a:stretch/>
        </p:blipFill>
        <p:spPr>
          <a:xfrm>
            <a:off x="76200" y="6437312"/>
            <a:ext cx="2162175" cy="152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7E38CC-ABF5-4CFA-98EF-5A76F86A57B3}"/>
              </a:ext>
            </a:extLst>
          </p:cNvPr>
          <p:cNvSpPr/>
          <p:nvPr/>
        </p:nvSpPr>
        <p:spPr bwMode="auto">
          <a:xfrm>
            <a:off x="9067800" y="6572250"/>
            <a:ext cx="1981200" cy="230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68275" marR="0" lvl="0" indent="-168275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F07F09"/>
              </a:buClr>
              <a:buSzTx/>
              <a:buFontTx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153538-318B-4861-B833-CFD084B16D75}"/>
              </a:ext>
            </a:extLst>
          </p:cNvPr>
          <p:cNvGrpSpPr/>
          <p:nvPr/>
        </p:nvGrpSpPr>
        <p:grpSpPr>
          <a:xfrm>
            <a:off x="442183" y="925045"/>
            <a:ext cx="11299169" cy="2525157"/>
            <a:chOff x="453626" y="897482"/>
            <a:chExt cx="11299169" cy="2525157"/>
          </a:xfrm>
        </p:grpSpPr>
        <p:grpSp>
          <p:nvGrpSpPr>
            <p:cNvPr id="80" name="Group 17">
              <a:extLst>
                <a:ext uri="{FF2B5EF4-FFF2-40B4-BE49-F238E27FC236}">
                  <a16:creationId xmlns:a16="http://schemas.microsoft.com/office/drawing/2014/main" id="{7F6A0F36-6602-4622-B506-95DE6865B2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110" y="2736254"/>
              <a:ext cx="4229100" cy="344488"/>
              <a:chOff x="1" y="3207438"/>
              <a:chExt cx="4229100" cy="34337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C824677-9C3F-4C00-844C-03D925546A16}"/>
                  </a:ext>
                </a:extLst>
              </p:cNvPr>
              <p:cNvSpPr/>
              <p:nvPr/>
            </p:nvSpPr>
            <p:spPr>
              <a:xfrm>
                <a:off x="195264" y="3283391"/>
                <a:ext cx="3838575" cy="267417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>
                <a:outerShdw blurRad="419100" dist="88900" dir="5400000" sx="111000" sy="111000" algn="t" rotWithShape="0">
                  <a:prstClr val="black">
                    <a:alpha val="19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4C53A2B-A301-4045-96D7-226C3840178A}"/>
                  </a:ext>
                </a:extLst>
              </p:cNvPr>
              <p:cNvSpPr/>
              <p:nvPr/>
            </p:nvSpPr>
            <p:spPr>
              <a:xfrm>
                <a:off x="1" y="3207438"/>
                <a:ext cx="4229100" cy="34337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7BC84D7-5207-4114-B7A0-844583031968}"/>
                </a:ext>
              </a:extLst>
            </p:cNvPr>
            <p:cNvGrpSpPr/>
            <p:nvPr/>
          </p:nvGrpSpPr>
          <p:grpSpPr>
            <a:xfrm>
              <a:off x="484711" y="897482"/>
              <a:ext cx="11268084" cy="2525157"/>
              <a:chOff x="680110" y="905974"/>
              <a:chExt cx="11268084" cy="2525157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ACCBA91-1CB6-46E1-BA76-4D3072420D15}"/>
                  </a:ext>
                </a:extLst>
              </p:cNvPr>
              <p:cNvSpPr/>
              <p:nvPr/>
            </p:nvSpPr>
            <p:spPr>
              <a:xfrm>
                <a:off x="685800" y="1181102"/>
                <a:ext cx="11092862" cy="46221"/>
              </a:xfrm>
              <a:prstGeom prst="rect">
                <a:avLst/>
              </a:prstGeom>
              <a:solidFill>
                <a:srgbClr val="53565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pic>
            <p:nvPicPr>
              <p:cNvPr id="88" name="Picture 2">
                <a:extLst>
                  <a:ext uri="{FF2B5EF4-FFF2-40B4-BE49-F238E27FC236}">
                    <a16:creationId xmlns:a16="http://schemas.microsoft.com/office/drawing/2014/main" id="{F3A7905F-4C16-41F6-BE59-1B9D2FC5BA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777" y="1237089"/>
                <a:ext cx="9015014" cy="21676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5BB2731-372F-4493-AC5E-86FFAF9F5B54}"/>
                  </a:ext>
                </a:extLst>
              </p:cNvPr>
              <p:cNvSpPr/>
              <p:nvPr/>
            </p:nvSpPr>
            <p:spPr>
              <a:xfrm>
                <a:off x="9668542" y="1199751"/>
                <a:ext cx="2279652" cy="2231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rgbClr val="D45D00"/>
                  </a:buClr>
                </a:pPr>
                <a:r>
                  <a:rPr lang="en-US" sz="1400" b="1" dirty="0">
                    <a:solidFill>
                      <a:prstClr val="black"/>
                    </a:solidFill>
                    <a:ea typeface="Arial Unicode MS"/>
                  </a:rPr>
                  <a:t>Key Observations</a:t>
                </a:r>
              </a:p>
              <a:p>
                <a:pPr>
                  <a:buClr>
                    <a:srgbClr val="D45D00"/>
                  </a:buClr>
                </a:pPr>
                <a:endParaRPr lang="en-US" sz="1250" b="1" dirty="0">
                  <a:solidFill>
                    <a:prstClr val="black"/>
                  </a:solidFill>
                  <a:ea typeface="Arial Unicode MS"/>
                </a:endParaRPr>
              </a:p>
              <a:p>
                <a:pPr marL="162000" indent="-162000">
                  <a:buClr>
                    <a:srgbClr val="D45D00"/>
                  </a:buClr>
                  <a:buFont typeface="Arial" pitchFamily="34" charset="0"/>
                  <a:buChar char="•"/>
                </a:pPr>
                <a:r>
                  <a:rPr lang="en-US" sz="1250" dirty="0">
                    <a:solidFill>
                      <a:prstClr val="black"/>
                    </a:solidFill>
                    <a:ea typeface="Arial Unicode MS"/>
                  </a:rPr>
                  <a:t>Graph shows that top 10 reasons of accidents from Jan 2014 till Dec 2017 in NYC</a:t>
                </a:r>
              </a:p>
              <a:p>
                <a:pPr marL="162000" indent="-162000">
                  <a:buClr>
                    <a:srgbClr val="D45D00"/>
                  </a:buClr>
                  <a:buFont typeface="Arial" pitchFamily="34" charset="0"/>
                  <a:buChar char="•"/>
                </a:pPr>
                <a:endParaRPr lang="en-US" sz="1250" dirty="0">
                  <a:solidFill>
                    <a:prstClr val="black"/>
                  </a:solidFill>
                  <a:ea typeface="Arial Unicode MS"/>
                </a:endParaRPr>
              </a:p>
              <a:p>
                <a:pPr marL="162000" indent="-162000">
                  <a:buClr>
                    <a:srgbClr val="D45D00"/>
                  </a:buClr>
                  <a:buFont typeface="Arial" pitchFamily="34" charset="0"/>
                  <a:buChar char="•"/>
                </a:pPr>
                <a:r>
                  <a:rPr lang="en-US" sz="1250" dirty="0">
                    <a:solidFill>
                      <a:prstClr val="black"/>
                    </a:solidFill>
                    <a:ea typeface="Arial Unicode MS"/>
                  </a:rPr>
                  <a:t>We can deduce that that </a:t>
                </a:r>
                <a:r>
                  <a:rPr lang="en-US" sz="1250" b="1" dirty="0">
                    <a:solidFill>
                      <a:prstClr val="black"/>
                    </a:solidFill>
                    <a:ea typeface="Arial Unicode MS"/>
                  </a:rPr>
                  <a:t>driver distraction is one of the major reasons </a:t>
                </a:r>
                <a:r>
                  <a:rPr lang="en-US" sz="1250" dirty="0">
                    <a:solidFill>
                      <a:prstClr val="black"/>
                    </a:solidFill>
                    <a:ea typeface="Arial Unicode MS"/>
                  </a:rPr>
                  <a:t>of accidents across boroughs</a:t>
                </a:r>
              </a:p>
              <a:p>
                <a:pPr marL="162000" indent="-162000">
                  <a:buClr>
                    <a:srgbClr val="D45D00"/>
                  </a:buClr>
                  <a:buFont typeface="Arial" pitchFamily="34" charset="0"/>
                  <a:buChar char="•"/>
                </a:pPr>
                <a:endParaRPr lang="en-US" sz="1250" dirty="0">
                  <a:solidFill>
                    <a:prstClr val="black"/>
                  </a:solidFill>
                  <a:ea typeface="Arial Unicode MS"/>
                </a:endParaRPr>
              </a:p>
            </p:txBody>
          </p:sp>
          <p:sp>
            <p:nvSpPr>
              <p:cNvPr id="95" name="Freeform 4">
                <a:extLst>
                  <a:ext uri="{FF2B5EF4-FFF2-40B4-BE49-F238E27FC236}">
                    <a16:creationId xmlns:a16="http://schemas.microsoft.com/office/drawing/2014/main" id="{7E11AE80-B9EF-4716-82E3-A760700BAA69}"/>
                  </a:ext>
                </a:extLst>
              </p:cNvPr>
              <p:cNvSpPr/>
              <p:nvPr/>
            </p:nvSpPr>
            <p:spPr>
              <a:xfrm>
                <a:off x="680110" y="905974"/>
                <a:ext cx="3467100" cy="307777"/>
              </a:xfrm>
              <a:custGeom>
                <a:avLst/>
                <a:gdLst>
                  <a:gd name="connsiteX0" fmla="*/ 0 w 3467100"/>
                  <a:gd name="connsiteY0" fmla="*/ 0 h 447675"/>
                  <a:gd name="connsiteX1" fmla="*/ 3467100 w 3467100"/>
                  <a:gd name="connsiteY1" fmla="*/ 0 h 447675"/>
                  <a:gd name="connsiteX2" fmla="*/ 3467100 w 3467100"/>
                  <a:gd name="connsiteY2" fmla="*/ 447675 h 447675"/>
                  <a:gd name="connsiteX3" fmla="*/ 0 w 3467100"/>
                  <a:gd name="connsiteY3" fmla="*/ 447675 h 447675"/>
                  <a:gd name="connsiteX4" fmla="*/ 0 w 3467100"/>
                  <a:gd name="connsiteY4" fmla="*/ 0 h 447675"/>
                  <a:gd name="connsiteX0" fmla="*/ 0 w 3467100"/>
                  <a:gd name="connsiteY0" fmla="*/ 0 h 447675"/>
                  <a:gd name="connsiteX1" fmla="*/ 3038475 w 3467100"/>
                  <a:gd name="connsiteY1" fmla="*/ 0 h 447675"/>
                  <a:gd name="connsiteX2" fmla="*/ 3467100 w 3467100"/>
                  <a:gd name="connsiteY2" fmla="*/ 447675 h 447675"/>
                  <a:gd name="connsiteX3" fmla="*/ 0 w 3467100"/>
                  <a:gd name="connsiteY3" fmla="*/ 447675 h 447675"/>
                  <a:gd name="connsiteX4" fmla="*/ 0 w 3467100"/>
                  <a:gd name="connsiteY4" fmla="*/ 0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7100" h="447675">
                    <a:moveTo>
                      <a:pt x="0" y="0"/>
                    </a:moveTo>
                    <a:lnTo>
                      <a:pt x="3038475" y="0"/>
                    </a:lnTo>
                    <a:lnTo>
                      <a:pt x="3467100" y="447675"/>
                    </a:lnTo>
                    <a:lnTo>
                      <a:pt x="0" y="4476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p:spPr>
            <p:txBody>
              <a:bodyPr lIns="45720" rIns="45720" rtlCol="0" anchor="ctr"/>
              <a:lstStyle/>
              <a:p>
                <a:pPr algn="ctr" defTabSz="914400"/>
                <a:endParaRPr lang="en-US" sz="1200" b="1" kern="0" dirty="0">
                  <a:solidFill>
                    <a:srgbClr val="FFFFFF"/>
                  </a:solidFill>
                  <a:latin typeface="Arial"/>
                  <a:ea typeface="Arial Unicode MS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FB1547-7265-4939-ACF8-C5F75CFB98C2}"/>
                </a:ext>
              </a:extLst>
            </p:cNvPr>
            <p:cNvSpPr txBox="1"/>
            <p:nvPr/>
          </p:nvSpPr>
          <p:spPr>
            <a:xfrm>
              <a:off x="453626" y="914400"/>
              <a:ext cx="33506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kern="0" dirty="0">
                  <a:solidFill>
                    <a:srgbClr val="FFFFFF"/>
                  </a:solidFill>
                  <a:latin typeface="Arial"/>
                  <a:ea typeface="Arial Unicode MS"/>
                </a:rPr>
                <a:t>Top 10 Factors Contributing to Accidents</a:t>
              </a:r>
            </a:p>
            <a:p>
              <a:endParaRPr lang="en-US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BEBA7B55-E9C8-418E-920D-850A1ADFF0F4}"/>
              </a:ext>
            </a:extLst>
          </p:cNvPr>
          <p:cNvSpPr txBox="1"/>
          <p:nvPr/>
        </p:nvSpPr>
        <p:spPr>
          <a:xfrm>
            <a:off x="8729135" y="1256160"/>
            <a:ext cx="644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30%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1EA1F27-27A9-4432-AD2F-C317D385A859}"/>
              </a:ext>
            </a:extLst>
          </p:cNvPr>
          <p:cNvSpPr txBox="1"/>
          <p:nvPr/>
        </p:nvSpPr>
        <p:spPr>
          <a:xfrm>
            <a:off x="2438400" y="2963884"/>
            <a:ext cx="644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2.6%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3C74349-8900-4B36-8E86-A3B435F25F72}"/>
              </a:ext>
            </a:extLst>
          </p:cNvPr>
          <p:cNvSpPr txBox="1"/>
          <p:nvPr/>
        </p:nvSpPr>
        <p:spPr>
          <a:xfrm>
            <a:off x="4057040" y="1456279"/>
            <a:ext cx="644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9%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35909AC-749A-4DC2-B1C6-D4DA741DE9AD}"/>
              </a:ext>
            </a:extLst>
          </p:cNvPr>
          <p:cNvSpPr txBox="1"/>
          <p:nvPr/>
        </p:nvSpPr>
        <p:spPr>
          <a:xfrm>
            <a:off x="3577204" y="1635117"/>
            <a:ext cx="644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7%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BCBC7DE-4182-4D8E-B95E-9BA74622CEB3}"/>
              </a:ext>
            </a:extLst>
          </p:cNvPr>
          <p:cNvSpPr txBox="1"/>
          <p:nvPr/>
        </p:nvSpPr>
        <p:spPr>
          <a:xfrm>
            <a:off x="3412570" y="1822328"/>
            <a:ext cx="644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6.8%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B931371-693E-483C-80B4-65F0E85A8471}"/>
              </a:ext>
            </a:extLst>
          </p:cNvPr>
          <p:cNvSpPr txBox="1"/>
          <p:nvPr/>
        </p:nvSpPr>
        <p:spPr>
          <a:xfrm>
            <a:off x="3257084" y="2004553"/>
            <a:ext cx="644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6.2%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13EE2C-CAB5-4915-B367-EAE4CFA32F72}"/>
              </a:ext>
            </a:extLst>
          </p:cNvPr>
          <p:cNvSpPr txBox="1"/>
          <p:nvPr/>
        </p:nvSpPr>
        <p:spPr>
          <a:xfrm>
            <a:off x="3127805" y="2209093"/>
            <a:ext cx="644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06983C7-7E51-4C5E-A4D8-AC576E8C855D}"/>
              </a:ext>
            </a:extLst>
          </p:cNvPr>
          <p:cNvSpPr txBox="1"/>
          <p:nvPr/>
        </p:nvSpPr>
        <p:spPr>
          <a:xfrm>
            <a:off x="2805570" y="2395341"/>
            <a:ext cx="644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2D9F70C-19D7-482C-8ECF-ADFB6842AF07}"/>
              </a:ext>
            </a:extLst>
          </p:cNvPr>
          <p:cNvSpPr txBox="1"/>
          <p:nvPr/>
        </p:nvSpPr>
        <p:spPr>
          <a:xfrm>
            <a:off x="2685353" y="2598439"/>
            <a:ext cx="644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3.6%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17CC80A-98A2-4748-A5DA-D53C18482007}"/>
              </a:ext>
            </a:extLst>
          </p:cNvPr>
          <p:cNvSpPr txBox="1"/>
          <p:nvPr/>
        </p:nvSpPr>
        <p:spPr>
          <a:xfrm>
            <a:off x="2685051" y="2778273"/>
            <a:ext cx="644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3%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D4421C-67A7-4A55-8380-FC107F9C9708}"/>
              </a:ext>
            </a:extLst>
          </p:cNvPr>
          <p:cNvGrpSpPr/>
          <p:nvPr/>
        </p:nvGrpSpPr>
        <p:grpSpPr>
          <a:xfrm>
            <a:off x="425051" y="3541757"/>
            <a:ext cx="11372212" cy="3036433"/>
            <a:chOff x="425051" y="3541757"/>
            <a:chExt cx="11372212" cy="303643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6C24D0-8944-45F9-85BB-E6A284E31760}"/>
                </a:ext>
              </a:extLst>
            </p:cNvPr>
            <p:cNvGrpSpPr/>
            <p:nvPr/>
          </p:nvGrpSpPr>
          <p:grpSpPr>
            <a:xfrm>
              <a:off x="425051" y="3541757"/>
              <a:ext cx="11084525" cy="2867711"/>
              <a:chOff x="428886" y="3515520"/>
              <a:chExt cx="11084525" cy="286771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FE344F1-3558-4366-99DC-EA55D153184E}"/>
                  </a:ext>
                </a:extLst>
              </p:cNvPr>
              <p:cNvGrpSpPr/>
              <p:nvPr/>
            </p:nvGrpSpPr>
            <p:grpSpPr>
              <a:xfrm>
                <a:off x="428886" y="3515520"/>
                <a:ext cx="11084525" cy="2867711"/>
                <a:chOff x="566868" y="3505200"/>
                <a:chExt cx="11084525" cy="2718828"/>
              </a:xfrm>
            </p:grpSpPr>
            <p:grpSp>
              <p:nvGrpSpPr>
                <p:cNvPr id="83" name="Group 18">
                  <a:extLst>
                    <a:ext uri="{FF2B5EF4-FFF2-40B4-BE49-F238E27FC236}">
                      <a16:creationId xmlns:a16="http://schemas.microsoft.com/office/drawing/2014/main" id="{86B03C53-4996-4400-867C-71DE2E2C3E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1133" y="5499219"/>
                  <a:ext cx="4229100" cy="344488"/>
                  <a:chOff x="1" y="3207438"/>
                  <a:chExt cx="4229100" cy="343370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35D455B2-4B2C-4A3D-9C39-985BC845430B}"/>
                      </a:ext>
                    </a:extLst>
                  </p:cNvPr>
                  <p:cNvSpPr/>
                  <p:nvPr/>
                </p:nvSpPr>
                <p:spPr>
                  <a:xfrm>
                    <a:off x="195264" y="3283391"/>
                    <a:ext cx="3838575" cy="26741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419100" dist="88900" dir="5400000" sx="111000" sy="111000" algn="t" rotWithShape="0">
                      <a:prstClr val="black">
                        <a:alpha val="19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Arial Unicode MS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827731A2-7879-4563-9BE9-F05405D840CA}"/>
                      </a:ext>
                    </a:extLst>
                  </p:cNvPr>
                  <p:cNvSpPr/>
                  <p:nvPr/>
                </p:nvSpPr>
                <p:spPr>
                  <a:xfrm>
                    <a:off x="1" y="3207438"/>
                    <a:ext cx="4229100" cy="343370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Arial Unicode MS"/>
                    </a:endParaRPr>
                  </a:p>
                </p:txBody>
              </p:sp>
            </p:grp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A8777CF-A81D-47AB-ADA6-5E42515239E9}"/>
                    </a:ext>
                  </a:extLst>
                </p:cNvPr>
                <p:cNvSpPr/>
                <p:nvPr/>
              </p:nvSpPr>
              <p:spPr>
                <a:xfrm>
                  <a:off x="7387711" y="3505200"/>
                  <a:ext cx="22781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14400"/>
                  <a:r>
                    <a:rPr lang="en-US" sz="1400" b="1" dirty="0" err="1">
                      <a:solidFill>
                        <a:srgbClr val="FFFFFF"/>
                      </a:solidFill>
                      <a:latin typeface="Arial"/>
                      <a:ea typeface="Arial Unicode MS"/>
                    </a:rPr>
                    <a:t>Optum</a:t>
                  </a:r>
                  <a:r>
                    <a:rPr lang="en-US" sz="1400" b="1" dirty="0">
                      <a:solidFill>
                        <a:srgbClr val="FFFFFF"/>
                      </a:solidFill>
                      <a:latin typeface="Arial"/>
                      <a:ea typeface="Arial Unicode MS"/>
                    </a:rPr>
                    <a:t> Commercial BPO</a:t>
                  </a:r>
                </a:p>
              </p:txBody>
            </p:sp>
            <p:sp>
              <p:nvSpPr>
                <p:cNvPr id="90" name="Freeform 4">
                  <a:extLst>
                    <a:ext uri="{FF2B5EF4-FFF2-40B4-BE49-F238E27FC236}">
                      <a16:creationId xmlns:a16="http://schemas.microsoft.com/office/drawing/2014/main" id="{EE6F2546-BD67-4E76-BCDC-C2B4CAD72E84}"/>
                    </a:ext>
                  </a:extLst>
                </p:cNvPr>
                <p:cNvSpPr/>
                <p:nvPr/>
              </p:nvSpPr>
              <p:spPr>
                <a:xfrm>
                  <a:off x="607485" y="3588978"/>
                  <a:ext cx="3467100" cy="307777"/>
                </a:xfrm>
                <a:custGeom>
                  <a:avLst/>
                  <a:gdLst>
                    <a:gd name="connsiteX0" fmla="*/ 0 w 3467100"/>
                    <a:gd name="connsiteY0" fmla="*/ 0 h 447675"/>
                    <a:gd name="connsiteX1" fmla="*/ 3467100 w 3467100"/>
                    <a:gd name="connsiteY1" fmla="*/ 0 h 447675"/>
                    <a:gd name="connsiteX2" fmla="*/ 3467100 w 3467100"/>
                    <a:gd name="connsiteY2" fmla="*/ 447675 h 447675"/>
                    <a:gd name="connsiteX3" fmla="*/ 0 w 3467100"/>
                    <a:gd name="connsiteY3" fmla="*/ 447675 h 447675"/>
                    <a:gd name="connsiteX4" fmla="*/ 0 w 3467100"/>
                    <a:gd name="connsiteY4" fmla="*/ 0 h 447675"/>
                    <a:gd name="connsiteX0" fmla="*/ 0 w 3467100"/>
                    <a:gd name="connsiteY0" fmla="*/ 0 h 447675"/>
                    <a:gd name="connsiteX1" fmla="*/ 3038475 w 3467100"/>
                    <a:gd name="connsiteY1" fmla="*/ 0 h 447675"/>
                    <a:gd name="connsiteX2" fmla="*/ 3467100 w 3467100"/>
                    <a:gd name="connsiteY2" fmla="*/ 447675 h 447675"/>
                    <a:gd name="connsiteX3" fmla="*/ 0 w 3467100"/>
                    <a:gd name="connsiteY3" fmla="*/ 447675 h 447675"/>
                    <a:gd name="connsiteX4" fmla="*/ 0 w 3467100"/>
                    <a:gd name="connsiteY4" fmla="*/ 0 h 447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00" h="447675">
                      <a:moveTo>
                        <a:pt x="0" y="0"/>
                      </a:moveTo>
                      <a:lnTo>
                        <a:pt x="3038475" y="0"/>
                      </a:lnTo>
                      <a:lnTo>
                        <a:pt x="3467100" y="447675"/>
                      </a:lnTo>
                      <a:lnTo>
                        <a:pt x="0" y="4476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0F1F34CA-BD6F-40B0-ABBC-B3A42DDD61AA}"/>
                    </a:ext>
                  </a:extLst>
                </p:cNvPr>
                <p:cNvSpPr/>
                <p:nvPr/>
              </p:nvSpPr>
              <p:spPr>
                <a:xfrm>
                  <a:off x="566868" y="3614216"/>
                  <a:ext cx="184731" cy="2917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14400"/>
                  <a:endParaRPr lang="en-US" sz="1400" b="1" dirty="0">
                    <a:solidFill>
                      <a:srgbClr val="FFFFFF"/>
                    </a:solidFill>
                    <a:latin typeface="Arial"/>
                    <a:ea typeface="Arial Unicode MS"/>
                  </a:endParaRPr>
                </a:p>
              </p:txBody>
            </p:sp>
            <p:pic>
              <p:nvPicPr>
                <p:cNvPr id="92" name="Picture 2">
                  <a:extLst>
                    <a:ext uri="{FF2B5EF4-FFF2-40B4-BE49-F238E27FC236}">
                      <a16:creationId xmlns:a16="http://schemas.microsoft.com/office/drawing/2014/main" id="{40DBD0B6-B40B-4DDD-A89B-76A4914B435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7"/>
                <a:stretch/>
              </p:blipFill>
              <p:spPr bwMode="auto">
                <a:xfrm>
                  <a:off x="647700" y="3959606"/>
                  <a:ext cx="8999811" cy="22644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2D8EFBFD-1770-4B4F-89F0-CDEFF0F4F765}"/>
                    </a:ext>
                  </a:extLst>
                </p:cNvPr>
                <p:cNvSpPr/>
                <p:nvPr/>
              </p:nvSpPr>
              <p:spPr>
                <a:xfrm>
                  <a:off x="607485" y="3878657"/>
                  <a:ext cx="11043908" cy="43345"/>
                </a:xfrm>
                <a:prstGeom prst="rect">
                  <a:avLst/>
                </a:prstGeom>
                <a:solidFill>
                  <a:srgbClr val="53565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0C313C3-ABA0-4BA8-BD55-98AF8E9F5B63}"/>
                  </a:ext>
                </a:extLst>
              </p:cNvPr>
              <p:cNvSpPr txBox="1"/>
              <p:nvPr/>
            </p:nvSpPr>
            <p:spPr>
              <a:xfrm>
                <a:off x="459316" y="3631654"/>
                <a:ext cx="335068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kern="0" dirty="0">
                    <a:solidFill>
                      <a:srgbClr val="FFFFFF"/>
                    </a:solidFill>
                    <a:latin typeface="Arial"/>
                    <a:ea typeface="Arial Unicode MS"/>
                  </a:rPr>
                  <a:t>Top 10 Vehicles Causing Accidents</a:t>
                </a:r>
              </a:p>
              <a:p>
                <a:endParaRPr lang="en-US" dirty="0"/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68397AB-A117-4112-98BF-A24336199091}"/>
                </a:ext>
              </a:extLst>
            </p:cNvPr>
            <p:cNvSpPr txBox="1"/>
            <p:nvPr/>
          </p:nvSpPr>
          <p:spPr>
            <a:xfrm>
              <a:off x="8596582" y="4051986"/>
              <a:ext cx="644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37%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BE3BD9C-6146-4328-B0B7-EFA7B73CE555}"/>
                </a:ext>
              </a:extLst>
            </p:cNvPr>
            <p:cNvSpPr txBox="1"/>
            <p:nvPr/>
          </p:nvSpPr>
          <p:spPr>
            <a:xfrm>
              <a:off x="4882093" y="4260483"/>
              <a:ext cx="644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17%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0382CAC-A40D-45F8-B076-36C3651318C9}"/>
                </a:ext>
              </a:extLst>
            </p:cNvPr>
            <p:cNvSpPr txBox="1"/>
            <p:nvPr/>
          </p:nvSpPr>
          <p:spPr>
            <a:xfrm>
              <a:off x="4371474" y="4461057"/>
              <a:ext cx="644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15%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230BC0F-8594-4BAE-9D8A-C6BE29F6677C}"/>
                </a:ext>
              </a:extLst>
            </p:cNvPr>
            <p:cNvSpPr txBox="1"/>
            <p:nvPr/>
          </p:nvSpPr>
          <p:spPr>
            <a:xfrm>
              <a:off x="2569279" y="4681657"/>
              <a:ext cx="644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5%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51B5BE-4D58-471E-B0E2-B810522065EE}"/>
                </a:ext>
              </a:extLst>
            </p:cNvPr>
            <p:cNvSpPr txBox="1"/>
            <p:nvPr/>
          </p:nvSpPr>
          <p:spPr>
            <a:xfrm>
              <a:off x="2320645" y="4918973"/>
              <a:ext cx="644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3.4%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F4BA18D-0C94-45AC-93C3-7958010771AE}"/>
                </a:ext>
              </a:extLst>
            </p:cNvPr>
            <p:cNvSpPr txBox="1"/>
            <p:nvPr/>
          </p:nvSpPr>
          <p:spPr>
            <a:xfrm>
              <a:off x="2238375" y="5087083"/>
              <a:ext cx="644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  3.1%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8115E60-7ACE-4184-A3A0-2071DF39C167}"/>
                </a:ext>
              </a:extLst>
            </p:cNvPr>
            <p:cNvSpPr txBox="1"/>
            <p:nvPr/>
          </p:nvSpPr>
          <p:spPr>
            <a:xfrm>
              <a:off x="2140809" y="5290697"/>
              <a:ext cx="644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2.8%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95EC660-8342-473E-99BC-E568EB75FE72}"/>
                </a:ext>
              </a:extLst>
            </p:cNvPr>
            <p:cNvSpPr txBox="1"/>
            <p:nvPr/>
          </p:nvSpPr>
          <p:spPr>
            <a:xfrm>
              <a:off x="1989741" y="5502272"/>
              <a:ext cx="644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1.7%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922547B-07E1-4CD1-BDD5-07B5FA570CC9}"/>
                </a:ext>
              </a:extLst>
            </p:cNvPr>
            <p:cNvSpPr txBox="1"/>
            <p:nvPr/>
          </p:nvSpPr>
          <p:spPr>
            <a:xfrm>
              <a:off x="1966422" y="5710923"/>
              <a:ext cx="644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1.1%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AA9E1BD-ADDD-4961-B611-BE9747442D4D}"/>
                </a:ext>
              </a:extLst>
            </p:cNvPr>
            <p:cNvSpPr txBox="1"/>
            <p:nvPr/>
          </p:nvSpPr>
          <p:spPr>
            <a:xfrm>
              <a:off x="1989741" y="5914537"/>
              <a:ext cx="644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 1%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1805FEF-A8FA-4580-8D8A-45EBC6277250}"/>
                </a:ext>
              </a:extLst>
            </p:cNvPr>
            <p:cNvSpPr/>
            <p:nvPr/>
          </p:nvSpPr>
          <p:spPr>
            <a:xfrm>
              <a:off x="9517611" y="3962089"/>
              <a:ext cx="2279652" cy="26161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D45D00"/>
                </a:buClr>
              </a:pPr>
              <a:r>
                <a:rPr lang="en-US" sz="1400" b="1" dirty="0">
                  <a:solidFill>
                    <a:prstClr val="black"/>
                  </a:solidFill>
                  <a:ea typeface="Arial Unicode MS"/>
                </a:rPr>
                <a:t>Key Observations</a:t>
              </a:r>
            </a:p>
            <a:p>
              <a:pPr>
                <a:buClr>
                  <a:srgbClr val="D45D00"/>
                </a:buClr>
              </a:pPr>
              <a:endParaRPr lang="en-US" sz="1250" b="1" dirty="0">
                <a:solidFill>
                  <a:prstClr val="black"/>
                </a:solidFill>
                <a:ea typeface="Arial Unicode MS"/>
              </a:endParaRPr>
            </a:p>
            <a:p>
              <a:pPr marL="162000" indent="-162000">
                <a:buClr>
                  <a:srgbClr val="D45D00"/>
                </a:buClr>
                <a:buFont typeface="Arial" pitchFamily="34" charset="0"/>
                <a:buChar char="•"/>
              </a:pPr>
              <a:r>
                <a:rPr lang="en-US" sz="1250" dirty="0">
                  <a:solidFill>
                    <a:prstClr val="black"/>
                  </a:solidFill>
                  <a:ea typeface="Arial Unicode MS"/>
                </a:rPr>
                <a:t>Graph shows that top 10 vehicles causing accidents from Jan 2014 till Dec 2017 in NYC</a:t>
              </a:r>
            </a:p>
            <a:p>
              <a:pPr marL="162000" indent="-162000">
                <a:buClr>
                  <a:srgbClr val="D45D00"/>
                </a:buClr>
                <a:buFont typeface="Arial" pitchFamily="34" charset="0"/>
                <a:buChar char="•"/>
              </a:pPr>
              <a:r>
                <a:rPr lang="en-US" sz="1250" dirty="0">
                  <a:solidFill>
                    <a:prstClr val="black"/>
                  </a:solidFill>
                  <a:ea typeface="Arial Unicode MS"/>
                </a:rPr>
                <a:t>We can deduce that that </a:t>
              </a:r>
              <a:r>
                <a:rPr lang="en-US" sz="1250" b="1" dirty="0">
                  <a:solidFill>
                    <a:prstClr val="black"/>
                  </a:solidFill>
                  <a:ea typeface="Arial Unicode MS"/>
                </a:rPr>
                <a:t>passenger vehicle is one of the main vehicles </a:t>
              </a:r>
              <a:r>
                <a:rPr lang="en-US" sz="1250" dirty="0">
                  <a:solidFill>
                    <a:prstClr val="black"/>
                  </a:solidFill>
                  <a:ea typeface="Arial Unicode MS"/>
                </a:rPr>
                <a:t>causing accidents across boroughs</a:t>
              </a:r>
            </a:p>
            <a:p>
              <a:pPr marL="162000" indent="-162000">
                <a:buClr>
                  <a:srgbClr val="D45D00"/>
                </a:buClr>
                <a:buFont typeface="Arial" pitchFamily="34" charset="0"/>
                <a:buChar char="•"/>
              </a:pPr>
              <a:r>
                <a:rPr lang="en-US" sz="1250" b="1" dirty="0">
                  <a:solidFill>
                    <a:prstClr val="black"/>
                  </a:solidFill>
                  <a:ea typeface="Arial Unicode MS"/>
                </a:rPr>
                <a:t>Ambulance also contributes to good fraction </a:t>
              </a:r>
              <a:r>
                <a:rPr lang="en-US" sz="1250" dirty="0">
                  <a:solidFill>
                    <a:prstClr val="black"/>
                  </a:solidFill>
                  <a:ea typeface="Arial Unicode MS"/>
                </a:rPr>
                <a:t>of accidents</a:t>
              </a:r>
            </a:p>
            <a:p>
              <a:pPr marL="162000" indent="-162000">
                <a:buClr>
                  <a:srgbClr val="D45D00"/>
                </a:buClr>
                <a:buFont typeface="Arial" pitchFamily="34" charset="0"/>
                <a:buChar char="•"/>
              </a:pPr>
              <a:endParaRPr lang="en-US" sz="1250" dirty="0">
                <a:solidFill>
                  <a:prstClr val="black"/>
                </a:solidFill>
                <a:ea typeface="Arial Unicode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01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319C-0289-4F22-A164-2A6A747C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/>
              <a:t>Exploratory Data Analysis - Brooklyn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BCB23-5806-471D-B137-0B5BD0FB382C}"/>
              </a:ext>
            </a:extLst>
          </p:cNvPr>
          <p:cNvSpPr/>
          <p:nvPr/>
        </p:nvSpPr>
        <p:spPr bwMode="auto">
          <a:xfrm>
            <a:off x="0" y="6048375"/>
            <a:ext cx="1981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68275" marR="0" lvl="0" indent="-168275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F07F09"/>
              </a:buClr>
              <a:buSzTx/>
              <a:buFontTx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880C9-1AC2-4424-8930-53F1F019B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53" b="34694"/>
          <a:stretch/>
        </p:blipFill>
        <p:spPr>
          <a:xfrm>
            <a:off x="76200" y="6437312"/>
            <a:ext cx="2162175" cy="152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7E38CC-ABF5-4CFA-98EF-5A76F86A57B3}"/>
              </a:ext>
            </a:extLst>
          </p:cNvPr>
          <p:cNvSpPr/>
          <p:nvPr/>
        </p:nvSpPr>
        <p:spPr bwMode="auto">
          <a:xfrm>
            <a:off x="9067800" y="6572250"/>
            <a:ext cx="1981200" cy="230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68275" marR="0" lvl="0" indent="-168275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F07F09"/>
              </a:buClr>
              <a:buSzTx/>
              <a:buFontTx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EB0EE1-51B2-43DF-8C16-62DCA3EC4839}"/>
              </a:ext>
            </a:extLst>
          </p:cNvPr>
          <p:cNvSpPr/>
          <p:nvPr/>
        </p:nvSpPr>
        <p:spPr>
          <a:xfrm>
            <a:off x="6583146" y="4684959"/>
            <a:ext cx="1764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Key Observations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95562-F2A3-410D-9EBB-4B564CCBBCC4}"/>
              </a:ext>
            </a:extLst>
          </p:cNvPr>
          <p:cNvSpPr txBox="1"/>
          <p:nvPr/>
        </p:nvSpPr>
        <p:spPr>
          <a:xfrm>
            <a:off x="10626643" y="514997"/>
            <a:ext cx="197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[Contd..]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398C2A8-6FD0-438C-AF0A-32E89379E3F6}"/>
              </a:ext>
            </a:extLst>
          </p:cNvPr>
          <p:cNvGrpSpPr/>
          <p:nvPr/>
        </p:nvGrpSpPr>
        <p:grpSpPr>
          <a:xfrm>
            <a:off x="-454887" y="1012335"/>
            <a:ext cx="7328813" cy="4996608"/>
            <a:chOff x="5548987" y="1007523"/>
            <a:chExt cx="7328813" cy="4996608"/>
          </a:xfrm>
        </p:grpSpPr>
        <p:pic>
          <p:nvPicPr>
            <p:cNvPr id="14338" name="Picture 2">
              <a:extLst>
                <a:ext uri="{FF2B5EF4-FFF2-40B4-BE49-F238E27FC236}">
                  <a16:creationId xmlns:a16="http://schemas.microsoft.com/office/drawing/2014/main" id="{F6AF93D6-E1F2-4B58-A769-68A75EAF94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9928" y="1376873"/>
              <a:ext cx="5456473" cy="3024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5C20A9-EA28-49A9-A5F5-5F9967997561}"/>
                </a:ext>
              </a:extLst>
            </p:cNvPr>
            <p:cNvGrpSpPr/>
            <p:nvPr/>
          </p:nvGrpSpPr>
          <p:grpSpPr>
            <a:xfrm>
              <a:off x="5548987" y="1007523"/>
              <a:ext cx="7328813" cy="4996608"/>
              <a:chOff x="5548987" y="1007523"/>
              <a:chExt cx="7328813" cy="499660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411040-F812-4E9B-9793-206269A30359}"/>
                  </a:ext>
                </a:extLst>
              </p:cNvPr>
              <p:cNvSpPr/>
              <p:nvPr/>
            </p:nvSpPr>
            <p:spPr bwMode="auto">
              <a:xfrm>
                <a:off x="6291510" y="4683029"/>
                <a:ext cx="5664900" cy="382229"/>
              </a:xfrm>
              <a:prstGeom prst="rect">
                <a:avLst/>
              </a:prstGeom>
              <a:solidFill>
                <a:srgbClr val="53565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68275" indent="-168275" defTabSz="914400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35000"/>
                  </a:spcAft>
                  <a:buClr>
                    <a:srgbClr val="F07F09"/>
                  </a:buClr>
                  <a:buFontTx/>
                  <a:buChar char="•"/>
                </a:pPr>
                <a:endParaRPr lang="en-US" sz="2000">
                  <a:solidFill>
                    <a:prstClr val="black"/>
                  </a:solidFill>
                  <a:latin typeface="Calibri" panose="020F0502020204030204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A54272D-E358-4582-B6A9-F964397E5E4A}"/>
                  </a:ext>
                </a:extLst>
              </p:cNvPr>
              <p:cNvGrpSpPr/>
              <p:nvPr/>
            </p:nvGrpSpPr>
            <p:grpSpPr>
              <a:xfrm>
                <a:off x="5548987" y="1007523"/>
                <a:ext cx="6315944" cy="964850"/>
                <a:chOff x="5396608" y="1002428"/>
                <a:chExt cx="6047785" cy="964850"/>
              </a:xfrm>
            </p:grpSpPr>
            <p:sp>
              <p:nvSpPr>
                <p:cNvPr id="30" name="Parallelogram 29">
                  <a:extLst>
                    <a:ext uri="{FF2B5EF4-FFF2-40B4-BE49-F238E27FC236}">
                      <a16:creationId xmlns:a16="http://schemas.microsoft.com/office/drawing/2014/main" id="{4F698A17-A3F7-46BF-A8A3-3FA68F52FB32}"/>
                    </a:ext>
                  </a:extLst>
                </p:cNvPr>
                <p:cNvSpPr/>
                <p:nvPr/>
              </p:nvSpPr>
              <p:spPr>
                <a:xfrm>
                  <a:off x="6361871" y="1002428"/>
                  <a:ext cx="4274412" cy="343645"/>
                </a:xfrm>
                <a:prstGeom prst="parallelogram">
                  <a:avLst>
                    <a:gd name="adj" fmla="val 78845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/>
              </p:spPr>
              <p:txBody>
                <a:bodyPr lIns="45720" rIns="45720" rtlCol="0" anchor="ctr"/>
                <a:lstStyle/>
                <a:p>
                  <a:pPr algn="ctr" defTabSz="914400"/>
                  <a:r>
                    <a:rPr lang="en-US" sz="1200" b="1" kern="0" dirty="0">
                      <a:solidFill>
                        <a:srgbClr val="FFFFFF"/>
                      </a:solidFill>
                      <a:latin typeface="Arial"/>
                      <a:ea typeface="Arial Unicode MS"/>
                    </a:rPr>
                    <a:t>Distribution of Accidents Over Years</a:t>
                  </a:r>
                </a:p>
              </p:txBody>
            </p:sp>
            <p:sp>
              <p:nvSpPr>
                <p:cNvPr id="31" name="Freeform 23">
                  <a:extLst>
                    <a:ext uri="{FF2B5EF4-FFF2-40B4-BE49-F238E27FC236}">
                      <a16:creationId xmlns:a16="http://schemas.microsoft.com/office/drawing/2014/main" id="{B6A505F7-7CC6-4BAB-8206-5C7B8B0B5691}"/>
                    </a:ext>
                  </a:extLst>
                </p:cNvPr>
                <p:cNvSpPr/>
                <p:nvPr/>
              </p:nvSpPr>
              <p:spPr>
                <a:xfrm>
                  <a:off x="5396608" y="1014829"/>
                  <a:ext cx="6047785" cy="952449"/>
                </a:xfrm>
                <a:custGeom>
                  <a:avLst/>
                  <a:gdLst>
                    <a:gd name="connsiteX0" fmla="*/ 3117668 w 3117668"/>
                    <a:gd name="connsiteY0" fmla="*/ 0 h 1567543"/>
                    <a:gd name="connsiteX1" fmla="*/ 2220685 w 3117668"/>
                    <a:gd name="connsiteY1" fmla="*/ 0 h 1567543"/>
                    <a:gd name="connsiteX2" fmla="*/ 2011680 w 3117668"/>
                    <a:gd name="connsiteY2" fmla="*/ 548640 h 1567543"/>
                    <a:gd name="connsiteX3" fmla="*/ 452845 w 3117668"/>
                    <a:gd name="connsiteY3" fmla="*/ 548640 h 1567543"/>
                    <a:gd name="connsiteX4" fmla="*/ 0 w 3117668"/>
                    <a:gd name="connsiteY4" fmla="*/ 1567543 h 1567543"/>
                    <a:gd name="connsiteX0" fmla="*/ 3117668 w 3117668"/>
                    <a:gd name="connsiteY0" fmla="*/ 0 h 1567543"/>
                    <a:gd name="connsiteX1" fmla="*/ 2563427 w 3117668"/>
                    <a:gd name="connsiteY1" fmla="*/ 0 h 1567543"/>
                    <a:gd name="connsiteX2" fmla="*/ 2011680 w 3117668"/>
                    <a:gd name="connsiteY2" fmla="*/ 548640 h 1567543"/>
                    <a:gd name="connsiteX3" fmla="*/ 452845 w 3117668"/>
                    <a:gd name="connsiteY3" fmla="*/ 548640 h 1567543"/>
                    <a:gd name="connsiteX4" fmla="*/ 0 w 3117668"/>
                    <a:gd name="connsiteY4" fmla="*/ 1567543 h 1567543"/>
                    <a:gd name="connsiteX0" fmla="*/ 3117668 w 3117668"/>
                    <a:gd name="connsiteY0" fmla="*/ 0 h 1567543"/>
                    <a:gd name="connsiteX1" fmla="*/ 2563427 w 3117668"/>
                    <a:gd name="connsiteY1" fmla="*/ 0 h 1567543"/>
                    <a:gd name="connsiteX2" fmla="*/ 2403388 w 3117668"/>
                    <a:gd name="connsiteY2" fmla="*/ 548640 h 1567543"/>
                    <a:gd name="connsiteX3" fmla="*/ 452845 w 3117668"/>
                    <a:gd name="connsiteY3" fmla="*/ 548640 h 1567543"/>
                    <a:gd name="connsiteX4" fmla="*/ 0 w 3117668"/>
                    <a:gd name="connsiteY4" fmla="*/ 1567543 h 1567543"/>
                    <a:gd name="connsiteX0" fmla="*/ 3117668 w 3117668"/>
                    <a:gd name="connsiteY0" fmla="*/ 0 h 1567543"/>
                    <a:gd name="connsiteX1" fmla="*/ 2563427 w 3117668"/>
                    <a:gd name="connsiteY1" fmla="*/ 0 h 1567543"/>
                    <a:gd name="connsiteX2" fmla="*/ 2550265 w 3117668"/>
                    <a:gd name="connsiteY2" fmla="*/ 548640 h 1567543"/>
                    <a:gd name="connsiteX3" fmla="*/ 452845 w 3117668"/>
                    <a:gd name="connsiteY3" fmla="*/ 548640 h 1567543"/>
                    <a:gd name="connsiteX4" fmla="*/ 0 w 3117668"/>
                    <a:gd name="connsiteY4" fmla="*/ 1567543 h 1567543"/>
                    <a:gd name="connsiteX0" fmla="*/ 3117668 w 3117668"/>
                    <a:gd name="connsiteY0" fmla="*/ 0 h 1567543"/>
                    <a:gd name="connsiteX1" fmla="*/ 2710304 w 3117668"/>
                    <a:gd name="connsiteY1" fmla="*/ 0 h 1567543"/>
                    <a:gd name="connsiteX2" fmla="*/ 2550265 w 3117668"/>
                    <a:gd name="connsiteY2" fmla="*/ 548640 h 1567543"/>
                    <a:gd name="connsiteX3" fmla="*/ 452845 w 3117668"/>
                    <a:gd name="connsiteY3" fmla="*/ 548640 h 1567543"/>
                    <a:gd name="connsiteX4" fmla="*/ 0 w 3117668"/>
                    <a:gd name="connsiteY4" fmla="*/ 1567543 h 1567543"/>
                    <a:gd name="connsiteX0" fmla="*/ 3117668 w 3117668"/>
                    <a:gd name="connsiteY0" fmla="*/ 0 h 1567543"/>
                    <a:gd name="connsiteX1" fmla="*/ 2710304 w 3117668"/>
                    <a:gd name="connsiteY1" fmla="*/ 0 h 1567543"/>
                    <a:gd name="connsiteX2" fmla="*/ 2550265 w 3117668"/>
                    <a:gd name="connsiteY2" fmla="*/ 548640 h 1567543"/>
                    <a:gd name="connsiteX3" fmla="*/ 452845 w 3117668"/>
                    <a:gd name="connsiteY3" fmla="*/ 548640 h 1567543"/>
                    <a:gd name="connsiteX4" fmla="*/ 0 w 3117668"/>
                    <a:gd name="connsiteY4" fmla="*/ 1567543 h 1567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17668" h="1567543">
                      <a:moveTo>
                        <a:pt x="3117668" y="0"/>
                      </a:moveTo>
                      <a:lnTo>
                        <a:pt x="2710304" y="0"/>
                      </a:lnTo>
                      <a:lnTo>
                        <a:pt x="2550265" y="548640"/>
                      </a:lnTo>
                      <a:lnTo>
                        <a:pt x="452845" y="548640"/>
                      </a:lnTo>
                      <a:lnTo>
                        <a:pt x="0" y="1567543"/>
                      </a:lnTo>
                    </a:path>
                  </a:pathLst>
                </a:custGeom>
                <a:noFill/>
                <a:ln w="28575" cap="flat" cmpd="sng" algn="ctr">
                  <a:gradFill>
                    <a:gsLst>
                      <a:gs pos="27000">
                        <a:schemeClr val="tx1">
                          <a:lumMod val="65000"/>
                          <a:lumOff val="35000"/>
                        </a:schemeClr>
                      </a:gs>
                      <a:gs pos="73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prstDash val="solid"/>
                  <a:headEnd type="oval" w="lg" len="lg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63666A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9852F3-8703-4837-A304-022C26A68BFA}"/>
                  </a:ext>
                </a:extLst>
              </p:cNvPr>
              <p:cNvSpPr txBox="1"/>
              <p:nvPr/>
            </p:nvSpPr>
            <p:spPr>
              <a:xfrm>
                <a:off x="7371764" y="2961810"/>
                <a:ext cx="6462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15%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899676F-3364-44DE-9E9A-F50020A4EEB7}"/>
                  </a:ext>
                </a:extLst>
              </p:cNvPr>
              <p:cNvSpPr txBox="1"/>
              <p:nvPr/>
            </p:nvSpPr>
            <p:spPr>
              <a:xfrm>
                <a:off x="8564844" y="2797997"/>
                <a:ext cx="6462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19%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D9ED04D-25F7-416B-973D-A963F367588D}"/>
                  </a:ext>
                </a:extLst>
              </p:cNvPr>
              <p:cNvSpPr txBox="1"/>
              <p:nvPr/>
            </p:nvSpPr>
            <p:spPr>
              <a:xfrm>
                <a:off x="9796891" y="2659497"/>
                <a:ext cx="6462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22%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88EAF2-E0A5-423C-AA58-2A234DAF6733}"/>
                  </a:ext>
                </a:extLst>
              </p:cNvPr>
              <p:cNvSpPr txBox="1"/>
              <p:nvPr/>
            </p:nvSpPr>
            <p:spPr>
              <a:xfrm>
                <a:off x="11034562" y="1351168"/>
                <a:ext cx="6462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44%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9D2FAC0-ADDD-49CF-A34C-EBE06B5DC818}"/>
                  </a:ext>
                </a:extLst>
              </p:cNvPr>
              <p:cNvSpPr/>
              <p:nvPr/>
            </p:nvSpPr>
            <p:spPr>
              <a:xfrm>
                <a:off x="6705838" y="5050782"/>
                <a:ext cx="5250571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62000" marR="0" lvl="0" indent="-1620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45D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2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Above graph shows distribution of accidents</a:t>
                </a:r>
                <a:r>
                  <a:rPr kumimoji="0" lang="en-US" sz="125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from Jan 2014 till Jan 2017 in Brooklyn </a:t>
                </a:r>
                <a:endParaRPr kumimoji="0" lang="en-US" sz="12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162000" marR="0" lvl="0" indent="-1620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45D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sz="1250" dirty="0">
                    <a:solidFill>
                      <a:prstClr val="black"/>
                    </a:solidFill>
                    <a:latin typeface="Calibri" panose="020F0502020204030204"/>
                  </a:rPr>
                  <a:t>The graph shows that accidents have increased since 2014 with cases being at peak in year 2017 i.e. 44%</a:t>
                </a:r>
                <a:endParaRPr kumimoji="0" lang="en-US" sz="12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4" name="Freeform 4">
                <a:extLst>
                  <a:ext uri="{FF2B5EF4-FFF2-40B4-BE49-F238E27FC236}">
                    <a16:creationId xmlns:a16="http://schemas.microsoft.com/office/drawing/2014/main" id="{0FD47856-300E-4580-BCF0-D61E903F146F}"/>
                  </a:ext>
                </a:extLst>
              </p:cNvPr>
              <p:cNvSpPr/>
              <p:nvPr/>
            </p:nvSpPr>
            <p:spPr bwMode="auto">
              <a:xfrm>
                <a:off x="6515115" y="5038805"/>
                <a:ext cx="6362685" cy="965326"/>
              </a:xfrm>
              <a:custGeom>
                <a:avLst/>
                <a:gdLst>
                  <a:gd name="connsiteX0" fmla="*/ 0 w 6696222"/>
                  <a:gd name="connsiteY0" fmla="*/ 0 h 703385"/>
                  <a:gd name="connsiteX1" fmla="*/ 295422 w 6696222"/>
                  <a:gd name="connsiteY1" fmla="*/ 703385 h 703385"/>
                  <a:gd name="connsiteX2" fmla="*/ 6696222 w 6696222"/>
                  <a:gd name="connsiteY2" fmla="*/ 703385 h 703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96222" h="703385">
                    <a:moveTo>
                      <a:pt x="0" y="0"/>
                    </a:moveTo>
                    <a:lnTo>
                      <a:pt x="295422" y="703385"/>
                    </a:lnTo>
                    <a:lnTo>
                      <a:pt x="6696222" y="703385"/>
                    </a:lnTo>
                  </a:path>
                </a:pathLst>
              </a:custGeom>
              <a:ln w="19050">
                <a:gradFill flip="none" rotWithShape="1">
                  <a:gsLst>
                    <a:gs pos="42000">
                      <a:srgbClr val="53565A"/>
                    </a:gs>
                    <a:gs pos="90000">
                      <a:schemeClr val="accent1">
                        <a:tint val="44500"/>
                        <a:satMod val="160000"/>
                        <a:alpha val="0"/>
                      </a:schemeClr>
                    </a:gs>
                  </a:gsLst>
                  <a:lin ang="0" scaled="1"/>
                  <a:tileRect/>
                </a:gradFill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68275" marR="0" lvl="0" indent="-168275" algn="l" defTabSz="4572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35000"/>
                  </a:spcAft>
                  <a:buClr>
                    <a:srgbClr val="F07F09"/>
                  </a:buClr>
                  <a:buSzTx/>
                  <a:buFontTx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02CA492-4EE7-4C63-B96C-C4FBDD59D98F}"/>
                </a:ext>
              </a:extLst>
            </p:cNvPr>
            <p:cNvSpPr/>
            <p:nvPr/>
          </p:nvSpPr>
          <p:spPr>
            <a:xfrm>
              <a:off x="6406398" y="4691640"/>
              <a:ext cx="175923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 panose="020F0502020204030204" pitchFamily="34" charset="0"/>
                </a:rPr>
                <a:t>Key Observations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AD935B-A315-4574-AF39-1901021E25C8}"/>
              </a:ext>
            </a:extLst>
          </p:cNvPr>
          <p:cNvGrpSpPr/>
          <p:nvPr/>
        </p:nvGrpSpPr>
        <p:grpSpPr>
          <a:xfrm>
            <a:off x="5434130" y="1012335"/>
            <a:ext cx="7328813" cy="5069137"/>
            <a:chOff x="5434130" y="1012335"/>
            <a:chExt cx="7328813" cy="506913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DE51BBB-DC59-41E5-A597-B90A7D6D395B}"/>
                </a:ext>
              </a:extLst>
            </p:cNvPr>
            <p:cNvGrpSpPr/>
            <p:nvPr/>
          </p:nvGrpSpPr>
          <p:grpSpPr>
            <a:xfrm>
              <a:off x="5434130" y="1012335"/>
              <a:ext cx="7328813" cy="5069137"/>
              <a:chOff x="5548987" y="1007523"/>
              <a:chExt cx="7328813" cy="5069137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EF4F8EAA-63C4-4B4E-BCA6-E67DBB60404D}"/>
                  </a:ext>
                </a:extLst>
              </p:cNvPr>
              <p:cNvGrpSpPr/>
              <p:nvPr/>
            </p:nvGrpSpPr>
            <p:grpSpPr>
              <a:xfrm>
                <a:off x="5548987" y="1007523"/>
                <a:ext cx="7328813" cy="5069137"/>
                <a:chOff x="5548987" y="1007523"/>
                <a:chExt cx="7328813" cy="5069137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4AB7D635-BFB2-4EEA-B1F5-1A416F302FEE}"/>
                    </a:ext>
                  </a:extLst>
                </p:cNvPr>
                <p:cNvSpPr/>
                <p:nvPr/>
              </p:nvSpPr>
              <p:spPr bwMode="auto">
                <a:xfrm>
                  <a:off x="6291510" y="4683029"/>
                  <a:ext cx="5664900" cy="382229"/>
                </a:xfrm>
                <a:prstGeom prst="rect">
                  <a:avLst/>
                </a:prstGeom>
                <a:solidFill>
                  <a:srgbClr val="53565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168275" indent="-168275" defTabSz="914400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>
                      <a:srgbClr val="F07F09"/>
                    </a:buClr>
                    <a:buFontTx/>
                    <a:buChar char="•"/>
                  </a:pPr>
                  <a:endParaRPr lang="en-US" sz="2000">
                    <a:solidFill>
                      <a:prstClr val="black"/>
                    </a:solidFill>
                    <a:latin typeface="Calibri" panose="020F0502020204030204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0C9C6986-F654-4258-8790-22446280E0E7}"/>
                    </a:ext>
                  </a:extLst>
                </p:cNvPr>
                <p:cNvGrpSpPr/>
                <p:nvPr/>
              </p:nvGrpSpPr>
              <p:grpSpPr>
                <a:xfrm>
                  <a:off x="5548987" y="1007523"/>
                  <a:ext cx="6315944" cy="964850"/>
                  <a:chOff x="5396608" y="1002428"/>
                  <a:chExt cx="6047785" cy="964850"/>
                </a:xfrm>
              </p:grpSpPr>
              <p:sp>
                <p:nvSpPr>
                  <p:cNvPr id="84" name="Parallelogram 83">
                    <a:extLst>
                      <a:ext uri="{FF2B5EF4-FFF2-40B4-BE49-F238E27FC236}">
                        <a16:creationId xmlns:a16="http://schemas.microsoft.com/office/drawing/2014/main" id="{06D02801-1F4E-4DA2-896B-B8AAB63263CD}"/>
                      </a:ext>
                    </a:extLst>
                  </p:cNvPr>
                  <p:cNvSpPr/>
                  <p:nvPr/>
                </p:nvSpPr>
                <p:spPr>
                  <a:xfrm>
                    <a:off x="6361871" y="1002428"/>
                    <a:ext cx="4274412" cy="343645"/>
                  </a:xfrm>
                  <a:prstGeom prst="parallelogram">
                    <a:avLst>
                      <a:gd name="adj" fmla="val 7884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5400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algn="ctr" defTabSz="914400"/>
                    <a:r>
                      <a:rPr lang="en-US" sz="1200" b="1" kern="0" dirty="0">
                        <a:solidFill>
                          <a:srgbClr val="FFFFFF"/>
                        </a:solidFill>
                        <a:latin typeface="Arial"/>
                        <a:ea typeface="Arial Unicode MS"/>
                      </a:rPr>
                      <a:t>Accidents Across Different Hours of the Day</a:t>
                    </a:r>
                  </a:p>
                </p:txBody>
              </p:sp>
              <p:sp>
                <p:nvSpPr>
                  <p:cNvPr id="85" name="Freeform 23">
                    <a:extLst>
                      <a:ext uri="{FF2B5EF4-FFF2-40B4-BE49-F238E27FC236}">
                        <a16:creationId xmlns:a16="http://schemas.microsoft.com/office/drawing/2014/main" id="{ED1BFE49-27AE-4A7B-91D0-75E40E3E407D}"/>
                      </a:ext>
                    </a:extLst>
                  </p:cNvPr>
                  <p:cNvSpPr/>
                  <p:nvPr/>
                </p:nvSpPr>
                <p:spPr>
                  <a:xfrm>
                    <a:off x="5396608" y="1014829"/>
                    <a:ext cx="6047785" cy="952449"/>
                  </a:xfrm>
                  <a:custGeom>
                    <a:avLst/>
                    <a:gdLst>
                      <a:gd name="connsiteX0" fmla="*/ 3117668 w 3117668"/>
                      <a:gd name="connsiteY0" fmla="*/ 0 h 1567543"/>
                      <a:gd name="connsiteX1" fmla="*/ 2220685 w 3117668"/>
                      <a:gd name="connsiteY1" fmla="*/ 0 h 1567543"/>
                      <a:gd name="connsiteX2" fmla="*/ 2011680 w 3117668"/>
                      <a:gd name="connsiteY2" fmla="*/ 548640 h 1567543"/>
                      <a:gd name="connsiteX3" fmla="*/ 452845 w 3117668"/>
                      <a:gd name="connsiteY3" fmla="*/ 548640 h 1567543"/>
                      <a:gd name="connsiteX4" fmla="*/ 0 w 3117668"/>
                      <a:gd name="connsiteY4" fmla="*/ 1567543 h 1567543"/>
                      <a:gd name="connsiteX0" fmla="*/ 3117668 w 3117668"/>
                      <a:gd name="connsiteY0" fmla="*/ 0 h 1567543"/>
                      <a:gd name="connsiteX1" fmla="*/ 2563427 w 3117668"/>
                      <a:gd name="connsiteY1" fmla="*/ 0 h 1567543"/>
                      <a:gd name="connsiteX2" fmla="*/ 2011680 w 3117668"/>
                      <a:gd name="connsiteY2" fmla="*/ 548640 h 1567543"/>
                      <a:gd name="connsiteX3" fmla="*/ 452845 w 3117668"/>
                      <a:gd name="connsiteY3" fmla="*/ 548640 h 1567543"/>
                      <a:gd name="connsiteX4" fmla="*/ 0 w 3117668"/>
                      <a:gd name="connsiteY4" fmla="*/ 1567543 h 1567543"/>
                      <a:gd name="connsiteX0" fmla="*/ 3117668 w 3117668"/>
                      <a:gd name="connsiteY0" fmla="*/ 0 h 1567543"/>
                      <a:gd name="connsiteX1" fmla="*/ 2563427 w 3117668"/>
                      <a:gd name="connsiteY1" fmla="*/ 0 h 1567543"/>
                      <a:gd name="connsiteX2" fmla="*/ 2403388 w 3117668"/>
                      <a:gd name="connsiteY2" fmla="*/ 548640 h 1567543"/>
                      <a:gd name="connsiteX3" fmla="*/ 452845 w 3117668"/>
                      <a:gd name="connsiteY3" fmla="*/ 548640 h 1567543"/>
                      <a:gd name="connsiteX4" fmla="*/ 0 w 3117668"/>
                      <a:gd name="connsiteY4" fmla="*/ 1567543 h 1567543"/>
                      <a:gd name="connsiteX0" fmla="*/ 3117668 w 3117668"/>
                      <a:gd name="connsiteY0" fmla="*/ 0 h 1567543"/>
                      <a:gd name="connsiteX1" fmla="*/ 2563427 w 3117668"/>
                      <a:gd name="connsiteY1" fmla="*/ 0 h 1567543"/>
                      <a:gd name="connsiteX2" fmla="*/ 2550265 w 3117668"/>
                      <a:gd name="connsiteY2" fmla="*/ 548640 h 1567543"/>
                      <a:gd name="connsiteX3" fmla="*/ 452845 w 3117668"/>
                      <a:gd name="connsiteY3" fmla="*/ 548640 h 1567543"/>
                      <a:gd name="connsiteX4" fmla="*/ 0 w 3117668"/>
                      <a:gd name="connsiteY4" fmla="*/ 1567543 h 1567543"/>
                      <a:gd name="connsiteX0" fmla="*/ 3117668 w 3117668"/>
                      <a:gd name="connsiteY0" fmla="*/ 0 h 1567543"/>
                      <a:gd name="connsiteX1" fmla="*/ 2710304 w 3117668"/>
                      <a:gd name="connsiteY1" fmla="*/ 0 h 1567543"/>
                      <a:gd name="connsiteX2" fmla="*/ 2550265 w 3117668"/>
                      <a:gd name="connsiteY2" fmla="*/ 548640 h 1567543"/>
                      <a:gd name="connsiteX3" fmla="*/ 452845 w 3117668"/>
                      <a:gd name="connsiteY3" fmla="*/ 548640 h 1567543"/>
                      <a:gd name="connsiteX4" fmla="*/ 0 w 3117668"/>
                      <a:gd name="connsiteY4" fmla="*/ 1567543 h 1567543"/>
                      <a:gd name="connsiteX0" fmla="*/ 3117668 w 3117668"/>
                      <a:gd name="connsiteY0" fmla="*/ 0 h 1567543"/>
                      <a:gd name="connsiteX1" fmla="*/ 2710304 w 3117668"/>
                      <a:gd name="connsiteY1" fmla="*/ 0 h 1567543"/>
                      <a:gd name="connsiteX2" fmla="*/ 2550265 w 3117668"/>
                      <a:gd name="connsiteY2" fmla="*/ 548640 h 1567543"/>
                      <a:gd name="connsiteX3" fmla="*/ 452845 w 3117668"/>
                      <a:gd name="connsiteY3" fmla="*/ 548640 h 1567543"/>
                      <a:gd name="connsiteX4" fmla="*/ 0 w 3117668"/>
                      <a:gd name="connsiteY4" fmla="*/ 1567543 h 15675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17668" h="1567543">
                        <a:moveTo>
                          <a:pt x="3117668" y="0"/>
                        </a:moveTo>
                        <a:lnTo>
                          <a:pt x="2710304" y="0"/>
                        </a:lnTo>
                        <a:lnTo>
                          <a:pt x="2550265" y="548640"/>
                        </a:lnTo>
                        <a:lnTo>
                          <a:pt x="452845" y="548640"/>
                        </a:lnTo>
                        <a:lnTo>
                          <a:pt x="0" y="1567543"/>
                        </a:lnTo>
                      </a:path>
                    </a:pathLst>
                  </a:custGeom>
                  <a:noFill/>
                  <a:ln w="28575" cap="flat" cmpd="sng" algn="ctr">
                    <a:gradFill>
                      <a:gsLst>
                        <a:gs pos="27000">
                          <a:schemeClr val="tx1">
                            <a:lumMod val="65000"/>
                            <a:lumOff val="35000"/>
                          </a:schemeClr>
                        </a:gs>
                        <a:gs pos="73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prstDash val="solid"/>
                    <a:headEnd type="oval" w="lg" len="lg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63666A"/>
                      </a:solidFill>
                      <a:effectLst/>
                      <a:uLnTx/>
                      <a:uFillTx/>
                      <a:latin typeface="Arial"/>
                      <a:ea typeface="Arial Unicode MS"/>
                    </a:endParaRPr>
                  </a:p>
                </p:txBody>
              </p:sp>
            </p:grp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003EE2B-D14C-4C3C-A1F1-5D560CF93362}"/>
                    </a:ext>
                  </a:extLst>
                </p:cNvPr>
                <p:cNvSpPr/>
                <p:nvPr/>
              </p:nvSpPr>
              <p:spPr>
                <a:xfrm>
                  <a:off x="6730542" y="5022525"/>
                  <a:ext cx="5250571" cy="105413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62000" marR="0" lvl="0" indent="-16200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D45D00"/>
                    </a:buClr>
                    <a:buSzTx/>
                    <a:buFont typeface="Arial" pitchFamily="34" charset="0"/>
                    <a:buChar char="•"/>
                    <a:tabLst/>
                    <a:defRPr/>
                  </a:pPr>
                  <a:r>
                    <a:rPr kumimoji="0" lang="en-US" sz="12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Above graph shows hour-wise  distribution of accidents</a:t>
                  </a:r>
                  <a:r>
                    <a:rPr kumimoji="0" lang="en-US" sz="1250" b="0" i="0" u="none" strike="noStrike" kern="1200" cap="none" spc="0" normalizeH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 from Jan 2014 till Jan 2017 in Brooklyn </a:t>
                  </a:r>
                  <a:endParaRPr kumimoji="0" lang="en-US" sz="12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  <a:p>
                  <a:pPr marL="162000" marR="0" lvl="0" indent="-16200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D45D00"/>
                    </a:buClr>
                    <a:buSzTx/>
                    <a:buFont typeface="Arial" pitchFamily="34" charset="0"/>
                    <a:buChar char="•"/>
                    <a:tabLst/>
                    <a:defRPr/>
                  </a:pPr>
                  <a:r>
                    <a:rPr lang="en-US" sz="1250" dirty="0">
                      <a:solidFill>
                        <a:prstClr val="black"/>
                      </a:solidFill>
                      <a:latin typeface="Calibri" panose="020F0502020204030204"/>
                    </a:rPr>
                    <a:t>We can observe here that major proportion of accidents have happened during peak hours when people are travelling for work etc. i.e. between 8 am till 7 pm</a:t>
                  </a:r>
                  <a:endParaRPr kumimoji="0" lang="en-US" sz="12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83" name="Freeform 4">
                  <a:extLst>
                    <a:ext uri="{FF2B5EF4-FFF2-40B4-BE49-F238E27FC236}">
                      <a16:creationId xmlns:a16="http://schemas.microsoft.com/office/drawing/2014/main" id="{56012134-DDAA-4AA5-BF74-B302047DC39A}"/>
                    </a:ext>
                  </a:extLst>
                </p:cNvPr>
                <p:cNvSpPr/>
                <p:nvPr/>
              </p:nvSpPr>
              <p:spPr bwMode="auto">
                <a:xfrm>
                  <a:off x="6515115" y="5038805"/>
                  <a:ext cx="6362685" cy="965326"/>
                </a:xfrm>
                <a:custGeom>
                  <a:avLst/>
                  <a:gdLst>
                    <a:gd name="connsiteX0" fmla="*/ 0 w 6696222"/>
                    <a:gd name="connsiteY0" fmla="*/ 0 h 703385"/>
                    <a:gd name="connsiteX1" fmla="*/ 295422 w 6696222"/>
                    <a:gd name="connsiteY1" fmla="*/ 703385 h 703385"/>
                    <a:gd name="connsiteX2" fmla="*/ 6696222 w 6696222"/>
                    <a:gd name="connsiteY2" fmla="*/ 703385 h 703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696222" h="703385">
                      <a:moveTo>
                        <a:pt x="0" y="0"/>
                      </a:moveTo>
                      <a:lnTo>
                        <a:pt x="295422" y="703385"/>
                      </a:lnTo>
                      <a:lnTo>
                        <a:pt x="6696222" y="703385"/>
                      </a:lnTo>
                    </a:path>
                  </a:pathLst>
                </a:custGeom>
                <a:ln w="19050">
                  <a:gradFill flip="none" rotWithShape="1">
                    <a:gsLst>
                      <a:gs pos="42000">
                        <a:srgbClr val="53565A"/>
                      </a:gs>
                      <a:gs pos="90000">
                        <a:schemeClr val="accent1">
                          <a:tint val="44500"/>
                          <a:satMod val="160000"/>
                          <a:alpha val="0"/>
                        </a:schemeClr>
                      </a:gs>
                    </a:gsLst>
                    <a:lin ang="0" scaled="1"/>
                    <a:tileRect/>
                  </a:gradFill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168275" marR="0" lvl="0" indent="-168275" algn="l" defTabSz="457200" rtl="0" eaLnBrk="1" fontAlgn="base" latinLnBrk="0" hangingPunct="1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>
                      <a:srgbClr val="F07F09"/>
                    </a:buClr>
                    <a:buSzTx/>
                    <a:buFontTx/>
                    <a:buChar char="•"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</p:grp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BFEA495-AC75-4DB3-81EA-5CD67CA137D0}"/>
                  </a:ext>
                </a:extLst>
              </p:cNvPr>
              <p:cNvSpPr/>
              <p:nvPr/>
            </p:nvSpPr>
            <p:spPr>
              <a:xfrm>
                <a:off x="6406398" y="4691640"/>
                <a:ext cx="17592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 panose="020F0502020204030204" pitchFamily="34" charset="0"/>
                  </a:rPr>
                  <a:t>Key Observations</a:t>
                </a:r>
              </a:p>
            </p:txBody>
          </p:sp>
        </p:grpSp>
        <p:pic>
          <p:nvPicPr>
            <p:cNvPr id="14344" name="Picture 8">
              <a:extLst>
                <a:ext uri="{FF2B5EF4-FFF2-40B4-BE49-F238E27FC236}">
                  <a16:creationId xmlns:a16="http://schemas.microsoft.com/office/drawing/2014/main" id="{03F76970-27A5-44FD-9A00-848B2DCC14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9783" y="1390253"/>
              <a:ext cx="5456473" cy="3024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8393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8BCB23-5806-471D-B137-0B5BD0FB382C}"/>
              </a:ext>
            </a:extLst>
          </p:cNvPr>
          <p:cNvSpPr/>
          <p:nvPr/>
        </p:nvSpPr>
        <p:spPr bwMode="auto">
          <a:xfrm>
            <a:off x="0" y="6048375"/>
            <a:ext cx="1981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68275" marR="0" lvl="0" indent="-168275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F07F09"/>
              </a:buClr>
              <a:buSzTx/>
              <a:buFontTx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54465B4-9E71-48EA-9030-7D0E530E8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15" y="1273938"/>
            <a:ext cx="9014780" cy="213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D0319C-0289-4F22-A164-2A6A747C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/>
              <a:t>Exploratory Data Analysis - Brooklyn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880C9-1AC2-4424-8930-53F1F019BF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653" b="34694"/>
          <a:stretch/>
        </p:blipFill>
        <p:spPr>
          <a:xfrm>
            <a:off x="76200" y="6437312"/>
            <a:ext cx="2162175" cy="152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7E38CC-ABF5-4CFA-98EF-5A76F86A57B3}"/>
              </a:ext>
            </a:extLst>
          </p:cNvPr>
          <p:cNvSpPr/>
          <p:nvPr/>
        </p:nvSpPr>
        <p:spPr bwMode="auto">
          <a:xfrm>
            <a:off x="9067800" y="6572250"/>
            <a:ext cx="1981200" cy="230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68275" marR="0" lvl="0" indent="-168275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F07F09"/>
              </a:buClr>
              <a:buSzTx/>
              <a:buFontTx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153538-318B-4861-B833-CFD084B16D75}"/>
              </a:ext>
            </a:extLst>
          </p:cNvPr>
          <p:cNvGrpSpPr/>
          <p:nvPr/>
        </p:nvGrpSpPr>
        <p:grpSpPr>
          <a:xfrm>
            <a:off x="442183" y="925045"/>
            <a:ext cx="11299169" cy="2525157"/>
            <a:chOff x="453626" y="897482"/>
            <a:chExt cx="11299169" cy="252515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7BC84D7-5207-4114-B7A0-844583031968}"/>
                </a:ext>
              </a:extLst>
            </p:cNvPr>
            <p:cNvGrpSpPr/>
            <p:nvPr/>
          </p:nvGrpSpPr>
          <p:grpSpPr>
            <a:xfrm>
              <a:off x="484711" y="897482"/>
              <a:ext cx="11268084" cy="2525157"/>
              <a:chOff x="680110" y="905974"/>
              <a:chExt cx="11268084" cy="2525157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ACCBA91-1CB6-46E1-BA76-4D3072420D15}"/>
                  </a:ext>
                </a:extLst>
              </p:cNvPr>
              <p:cNvSpPr/>
              <p:nvPr/>
            </p:nvSpPr>
            <p:spPr>
              <a:xfrm>
                <a:off x="685800" y="1181102"/>
                <a:ext cx="11092862" cy="46221"/>
              </a:xfrm>
              <a:prstGeom prst="rect">
                <a:avLst/>
              </a:prstGeom>
              <a:solidFill>
                <a:srgbClr val="53565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5BB2731-372F-4493-AC5E-86FFAF9F5B54}"/>
                  </a:ext>
                </a:extLst>
              </p:cNvPr>
              <p:cNvSpPr/>
              <p:nvPr/>
            </p:nvSpPr>
            <p:spPr>
              <a:xfrm>
                <a:off x="9668542" y="1199751"/>
                <a:ext cx="2279652" cy="2231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rgbClr val="D45D00"/>
                  </a:buClr>
                </a:pPr>
                <a:r>
                  <a:rPr lang="en-US" sz="1400" b="1" dirty="0">
                    <a:solidFill>
                      <a:prstClr val="black"/>
                    </a:solidFill>
                    <a:ea typeface="Arial Unicode MS"/>
                  </a:rPr>
                  <a:t>Key Observations</a:t>
                </a:r>
              </a:p>
              <a:p>
                <a:pPr>
                  <a:buClr>
                    <a:srgbClr val="D45D00"/>
                  </a:buClr>
                </a:pPr>
                <a:endParaRPr lang="en-US" sz="1250" b="1" dirty="0">
                  <a:solidFill>
                    <a:prstClr val="black"/>
                  </a:solidFill>
                  <a:ea typeface="Arial Unicode MS"/>
                </a:endParaRPr>
              </a:p>
              <a:p>
                <a:pPr marL="162000" indent="-162000">
                  <a:buClr>
                    <a:srgbClr val="D45D00"/>
                  </a:buClr>
                  <a:buFont typeface="Arial" pitchFamily="34" charset="0"/>
                  <a:buChar char="•"/>
                </a:pPr>
                <a:r>
                  <a:rPr lang="en-US" sz="1250" dirty="0">
                    <a:solidFill>
                      <a:prstClr val="black"/>
                    </a:solidFill>
                    <a:ea typeface="Arial Unicode MS"/>
                  </a:rPr>
                  <a:t>Graph shows that top 10 reasons of accidents from Jan 2014 till Dec 2017 in NYC</a:t>
                </a:r>
              </a:p>
              <a:p>
                <a:pPr>
                  <a:buClr>
                    <a:srgbClr val="D45D00"/>
                  </a:buClr>
                </a:pPr>
                <a:endParaRPr lang="en-US" sz="1250" dirty="0">
                  <a:solidFill>
                    <a:prstClr val="black"/>
                  </a:solidFill>
                  <a:ea typeface="Arial Unicode MS"/>
                </a:endParaRPr>
              </a:p>
              <a:p>
                <a:pPr marL="162000" indent="-162000">
                  <a:buClr>
                    <a:srgbClr val="D45D00"/>
                  </a:buClr>
                  <a:buFont typeface="Arial" pitchFamily="34" charset="0"/>
                  <a:buChar char="•"/>
                </a:pPr>
                <a:r>
                  <a:rPr lang="en-US" sz="1250" dirty="0">
                    <a:solidFill>
                      <a:prstClr val="black"/>
                    </a:solidFill>
                    <a:ea typeface="Arial Unicode MS"/>
                  </a:rPr>
                  <a:t>We can deduce that that </a:t>
                </a:r>
                <a:r>
                  <a:rPr lang="en-US" sz="1250" b="1" dirty="0">
                    <a:solidFill>
                      <a:prstClr val="black"/>
                    </a:solidFill>
                    <a:ea typeface="Arial Unicode MS"/>
                  </a:rPr>
                  <a:t>driver distraction is one of the major reasons </a:t>
                </a:r>
                <a:r>
                  <a:rPr lang="en-US" sz="1250" dirty="0">
                    <a:solidFill>
                      <a:prstClr val="black"/>
                    </a:solidFill>
                    <a:ea typeface="Arial Unicode MS"/>
                  </a:rPr>
                  <a:t>of accidents across boroughs</a:t>
                </a:r>
              </a:p>
              <a:p>
                <a:pPr marL="162000" indent="-162000">
                  <a:buClr>
                    <a:srgbClr val="D45D00"/>
                  </a:buClr>
                  <a:buFont typeface="Arial" pitchFamily="34" charset="0"/>
                  <a:buChar char="•"/>
                </a:pPr>
                <a:endParaRPr lang="en-US" sz="1250" dirty="0">
                  <a:solidFill>
                    <a:prstClr val="black"/>
                  </a:solidFill>
                  <a:ea typeface="Arial Unicode MS"/>
                </a:endParaRPr>
              </a:p>
            </p:txBody>
          </p:sp>
          <p:sp>
            <p:nvSpPr>
              <p:cNvPr id="95" name="Freeform 4">
                <a:extLst>
                  <a:ext uri="{FF2B5EF4-FFF2-40B4-BE49-F238E27FC236}">
                    <a16:creationId xmlns:a16="http://schemas.microsoft.com/office/drawing/2014/main" id="{7E11AE80-B9EF-4716-82E3-A760700BAA69}"/>
                  </a:ext>
                </a:extLst>
              </p:cNvPr>
              <p:cNvSpPr/>
              <p:nvPr/>
            </p:nvSpPr>
            <p:spPr>
              <a:xfrm>
                <a:off x="680110" y="905974"/>
                <a:ext cx="3467100" cy="307777"/>
              </a:xfrm>
              <a:custGeom>
                <a:avLst/>
                <a:gdLst>
                  <a:gd name="connsiteX0" fmla="*/ 0 w 3467100"/>
                  <a:gd name="connsiteY0" fmla="*/ 0 h 447675"/>
                  <a:gd name="connsiteX1" fmla="*/ 3467100 w 3467100"/>
                  <a:gd name="connsiteY1" fmla="*/ 0 h 447675"/>
                  <a:gd name="connsiteX2" fmla="*/ 3467100 w 3467100"/>
                  <a:gd name="connsiteY2" fmla="*/ 447675 h 447675"/>
                  <a:gd name="connsiteX3" fmla="*/ 0 w 3467100"/>
                  <a:gd name="connsiteY3" fmla="*/ 447675 h 447675"/>
                  <a:gd name="connsiteX4" fmla="*/ 0 w 3467100"/>
                  <a:gd name="connsiteY4" fmla="*/ 0 h 447675"/>
                  <a:gd name="connsiteX0" fmla="*/ 0 w 3467100"/>
                  <a:gd name="connsiteY0" fmla="*/ 0 h 447675"/>
                  <a:gd name="connsiteX1" fmla="*/ 3038475 w 3467100"/>
                  <a:gd name="connsiteY1" fmla="*/ 0 h 447675"/>
                  <a:gd name="connsiteX2" fmla="*/ 3467100 w 3467100"/>
                  <a:gd name="connsiteY2" fmla="*/ 447675 h 447675"/>
                  <a:gd name="connsiteX3" fmla="*/ 0 w 3467100"/>
                  <a:gd name="connsiteY3" fmla="*/ 447675 h 447675"/>
                  <a:gd name="connsiteX4" fmla="*/ 0 w 3467100"/>
                  <a:gd name="connsiteY4" fmla="*/ 0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7100" h="447675">
                    <a:moveTo>
                      <a:pt x="0" y="0"/>
                    </a:moveTo>
                    <a:lnTo>
                      <a:pt x="3038475" y="0"/>
                    </a:lnTo>
                    <a:lnTo>
                      <a:pt x="3467100" y="447675"/>
                    </a:lnTo>
                    <a:lnTo>
                      <a:pt x="0" y="4476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p:spPr>
            <p:txBody>
              <a:bodyPr lIns="45720" rIns="45720" rtlCol="0" anchor="ctr"/>
              <a:lstStyle/>
              <a:p>
                <a:pPr algn="ctr" defTabSz="914400"/>
                <a:endParaRPr lang="en-US" sz="1200" b="1" kern="0" dirty="0">
                  <a:solidFill>
                    <a:srgbClr val="FFFFFF"/>
                  </a:solidFill>
                  <a:latin typeface="Arial"/>
                  <a:ea typeface="Arial Unicode MS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FB1547-7265-4939-ACF8-C5F75CFB98C2}"/>
                </a:ext>
              </a:extLst>
            </p:cNvPr>
            <p:cNvSpPr txBox="1"/>
            <p:nvPr/>
          </p:nvSpPr>
          <p:spPr>
            <a:xfrm>
              <a:off x="453626" y="914400"/>
              <a:ext cx="33506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kern="0" dirty="0">
                  <a:solidFill>
                    <a:srgbClr val="FFFFFF"/>
                  </a:solidFill>
                  <a:latin typeface="Arial"/>
                  <a:ea typeface="Arial Unicode MS"/>
                </a:rPr>
                <a:t>Top 10 Factors Contributing to Accidents</a:t>
              </a:r>
            </a:p>
            <a:p>
              <a:endParaRPr lang="en-US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BEBA7B55-E9C8-418E-920D-850A1ADFF0F4}"/>
              </a:ext>
            </a:extLst>
          </p:cNvPr>
          <p:cNvSpPr txBox="1"/>
          <p:nvPr/>
        </p:nvSpPr>
        <p:spPr>
          <a:xfrm>
            <a:off x="8792864" y="1272423"/>
            <a:ext cx="644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25%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1EA1F27-27A9-4432-AD2F-C317D385A859}"/>
              </a:ext>
            </a:extLst>
          </p:cNvPr>
          <p:cNvSpPr txBox="1"/>
          <p:nvPr/>
        </p:nvSpPr>
        <p:spPr>
          <a:xfrm>
            <a:off x="2610892" y="2973788"/>
            <a:ext cx="644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2.6%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3C74349-8900-4B36-8E86-A3B435F25F72}"/>
              </a:ext>
            </a:extLst>
          </p:cNvPr>
          <p:cNvSpPr txBox="1"/>
          <p:nvPr/>
        </p:nvSpPr>
        <p:spPr>
          <a:xfrm>
            <a:off x="5349602" y="1462509"/>
            <a:ext cx="644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12%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35909AC-749A-4DC2-B1C6-D4DA741DE9AD}"/>
              </a:ext>
            </a:extLst>
          </p:cNvPr>
          <p:cNvSpPr txBox="1"/>
          <p:nvPr/>
        </p:nvSpPr>
        <p:spPr>
          <a:xfrm>
            <a:off x="4105772" y="1662607"/>
            <a:ext cx="644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8%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BCBC7DE-4182-4D8E-B95E-9BA74622CEB3}"/>
              </a:ext>
            </a:extLst>
          </p:cNvPr>
          <p:cNvSpPr txBox="1"/>
          <p:nvPr/>
        </p:nvSpPr>
        <p:spPr>
          <a:xfrm>
            <a:off x="3628051" y="1837507"/>
            <a:ext cx="644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6%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B931371-693E-483C-80B4-65F0E85A8471}"/>
              </a:ext>
            </a:extLst>
          </p:cNvPr>
          <p:cNvSpPr txBox="1"/>
          <p:nvPr/>
        </p:nvSpPr>
        <p:spPr>
          <a:xfrm>
            <a:off x="3288298" y="2024708"/>
            <a:ext cx="644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13EE2C-CAB5-4915-B367-EAE4CFA32F72}"/>
              </a:ext>
            </a:extLst>
          </p:cNvPr>
          <p:cNvSpPr txBox="1"/>
          <p:nvPr/>
        </p:nvSpPr>
        <p:spPr>
          <a:xfrm>
            <a:off x="3176537" y="2209673"/>
            <a:ext cx="644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4.7%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06983C7-7E51-4C5E-A4D8-AC576E8C855D}"/>
              </a:ext>
            </a:extLst>
          </p:cNvPr>
          <p:cNvSpPr txBox="1"/>
          <p:nvPr/>
        </p:nvSpPr>
        <p:spPr>
          <a:xfrm>
            <a:off x="3136346" y="2395854"/>
            <a:ext cx="644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4.5%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2D9F70C-19D7-482C-8ECF-ADFB6842AF07}"/>
              </a:ext>
            </a:extLst>
          </p:cNvPr>
          <p:cNvSpPr txBox="1"/>
          <p:nvPr/>
        </p:nvSpPr>
        <p:spPr>
          <a:xfrm>
            <a:off x="3040027" y="2590800"/>
            <a:ext cx="644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4%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17CC80A-98A2-4748-A5DA-D53C18482007}"/>
              </a:ext>
            </a:extLst>
          </p:cNvPr>
          <p:cNvSpPr txBox="1"/>
          <p:nvPr/>
        </p:nvSpPr>
        <p:spPr>
          <a:xfrm>
            <a:off x="2816360" y="2784930"/>
            <a:ext cx="644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3.3%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1CF657-DA24-4936-AD13-AD787D6D9DE5}"/>
              </a:ext>
            </a:extLst>
          </p:cNvPr>
          <p:cNvGrpSpPr/>
          <p:nvPr/>
        </p:nvGrpSpPr>
        <p:grpSpPr>
          <a:xfrm>
            <a:off x="425051" y="3541757"/>
            <a:ext cx="11370615" cy="3103514"/>
            <a:chOff x="425051" y="3541757"/>
            <a:chExt cx="11370615" cy="3103514"/>
          </a:xfrm>
        </p:grpSpPr>
        <p:pic>
          <p:nvPicPr>
            <p:cNvPr id="13316" name="Picture 4">
              <a:extLst>
                <a:ext uri="{FF2B5EF4-FFF2-40B4-BE49-F238E27FC236}">
                  <a16:creationId xmlns:a16="http://schemas.microsoft.com/office/drawing/2014/main" id="{9CD532CA-35F0-4743-B93E-20183B73E1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416" y="4008071"/>
              <a:ext cx="8944284" cy="2429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6C24D0-8944-45F9-85BB-E6A284E31760}"/>
                </a:ext>
              </a:extLst>
            </p:cNvPr>
            <p:cNvGrpSpPr/>
            <p:nvPr/>
          </p:nvGrpSpPr>
          <p:grpSpPr>
            <a:xfrm>
              <a:off x="425051" y="3541757"/>
              <a:ext cx="11084525" cy="670132"/>
              <a:chOff x="428886" y="3515520"/>
              <a:chExt cx="11084525" cy="67013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FE344F1-3558-4366-99DC-EA55D153184E}"/>
                  </a:ext>
                </a:extLst>
              </p:cNvPr>
              <p:cNvGrpSpPr/>
              <p:nvPr/>
            </p:nvGrpSpPr>
            <p:grpSpPr>
              <a:xfrm>
                <a:off x="428886" y="3515520"/>
                <a:ext cx="11084525" cy="439626"/>
                <a:chOff x="566868" y="3505200"/>
                <a:chExt cx="11084525" cy="416802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A8777CF-A81D-47AB-ADA6-5E42515239E9}"/>
                    </a:ext>
                  </a:extLst>
                </p:cNvPr>
                <p:cNvSpPr/>
                <p:nvPr/>
              </p:nvSpPr>
              <p:spPr>
                <a:xfrm>
                  <a:off x="7387711" y="3505200"/>
                  <a:ext cx="22781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14400"/>
                  <a:r>
                    <a:rPr lang="en-US" sz="1400" b="1" dirty="0" err="1">
                      <a:solidFill>
                        <a:srgbClr val="FFFFFF"/>
                      </a:solidFill>
                      <a:latin typeface="Arial"/>
                      <a:ea typeface="Arial Unicode MS"/>
                    </a:rPr>
                    <a:t>Optum</a:t>
                  </a:r>
                  <a:r>
                    <a:rPr lang="en-US" sz="1400" b="1" dirty="0">
                      <a:solidFill>
                        <a:srgbClr val="FFFFFF"/>
                      </a:solidFill>
                      <a:latin typeface="Arial"/>
                      <a:ea typeface="Arial Unicode MS"/>
                    </a:rPr>
                    <a:t> Commercial BPO</a:t>
                  </a:r>
                </a:p>
              </p:txBody>
            </p:sp>
            <p:sp>
              <p:nvSpPr>
                <p:cNvPr id="90" name="Freeform 4">
                  <a:extLst>
                    <a:ext uri="{FF2B5EF4-FFF2-40B4-BE49-F238E27FC236}">
                      <a16:creationId xmlns:a16="http://schemas.microsoft.com/office/drawing/2014/main" id="{EE6F2546-BD67-4E76-BCDC-C2B4CAD72E84}"/>
                    </a:ext>
                  </a:extLst>
                </p:cNvPr>
                <p:cNvSpPr/>
                <p:nvPr/>
              </p:nvSpPr>
              <p:spPr>
                <a:xfrm>
                  <a:off x="607485" y="3588978"/>
                  <a:ext cx="3467100" cy="307777"/>
                </a:xfrm>
                <a:custGeom>
                  <a:avLst/>
                  <a:gdLst>
                    <a:gd name="connsiteX0" fmla="*/ 0 w 3467100"/>
                    <a:gd name="connsiteY0" fmla="*/ 0 h 447675"/>
                    <a:gd name="connsiteX1" fmla="*/ 3467100 w 3467100"/>
                    <a:gd name="connsiteY1" fmla="*/ 0 h 447675"/>
                    <a:gd name="connsiteX2" fmla="*/ 3467100 w 3467100"/>
                    <a:gd name="connsiteY2" fmla="*/ 447675 h 447675"/>
                    <a:gd name="connsiteX3" fmla="*/ 0 w 3467100"/>
                    <a:gd name="connsiteY3" fmla="*/ 447675 h 447675"/>
                    <a:gd name="connsiteX4" fmla="*/ 0 w 3467100"/>
                    <a:gd name="connsiteY4" fmla="*/ 0 h 447675"/>
                    <a:gd name="connsiteX0" fmla="*/ 0 w 3467100"/>
                    <a:gd name="connsiteY0" fmla="*/ 0 h 447675"/>
                    <a:gd name="connsiteX1" fmla="*/ 3038475 w 3467100"/>
                    <a:gd name="connsiteY1" fmla="*/ 0 h 447675"/>
                    <a:gd name="connsiteX2" fmla="*/ 3467100 w 3467100"/>
                    <a:gd name="connsiteY2" fmla="*/ 447675 h 447675"/>
                    <a:gd name="connsiteX3" fmla="*/ 0 w 3467100"/>
                    <a:gd name="connsiteY3" fmla="*/ 447675 h 447675"/>
                    <a:gd name="connsiteX4" fmla="*/ 0 w 3467100"/>
                    <a:gd name="connsiteY4" fmla="*/ 0 h 447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00" h="447675">
                      <a:moveTo>
                        <a:pt x="0" y="0"/>
                      </a:moveTo>
                      <a:lnTo>
                        <a:pt x="3038475" y="0"/>
                      </a:lnTo>
                      <a:lnTo>
                        <a:pt x="3467100" y="447675"/>
                      </a:lnTo>
                      <a:lnTo>
                        <a:pt x="0" y="4476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0F1F34CA-BD6F-40B0-ABBC-B3A42DDD61AA}"/>
                    </a:ext>
                  </a:extLst>
                </p:cNvPr>
                <p:cNvSpPr/>
                <p:nvPr/>
              </p:nvSpPr>
              <p:spPr>
                <a:xfrm>
                  <a:off x="566868" y="3614216"/>
                  <a:ext cx="184731" cy="2917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14400"/>
                  <a:endParaRPr lang="en-US" sz="1400" b="1" dirty="0">
                    <a:solidFill>
                      <a:srgbClr val="FFFFFF"/>
                    </a:solidFill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2D8EFBFD-1770-4B4F-89F0-CDEFF0F4F765}"/>
                    </a:ext>
                  </a:extLst>
                </p:cNvPr>
                <p:cNvSpPr/>
                <p:nvPr/>
              </p:nvSpPr>
              <p:spPr>
                <a:xfrm>
                  <a:off x="607485" y="3878657"/>
                  <a:ext cx="11043908" cy="43345"/>
                </a:xfrm>
                <a:prstGeom prst="rect">
                  <a:avLst/>
                </a:prstGeom>
                <a:solidFill>
                  <a:srgbClr val="53565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0C313C3-ABA0-4BA8-BD55-98AF8E9F5B63}"/>
                  </a:ext>
                </a:extLst>
              </p:cNvPr>
              <p:cNvSpPr txBox="1"/>
              <p:nvPr/>
            </p:nvSpPr>
            <p:spPr>
              <a:xfrm>
                <a:off x="459316" y="3631654"/>
                <a:ext cx="335068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kern="0" dirty="0">
                    <a:solidFill>
                      <a:srgbClr val="FFFFFF"/>
                    </a:solidFill>
                    <a:latin typeface="Arial"/>
                    <a:ea typeface="Arial Unicode MS"/>
                  </a:rPr>
                  <a:t>Top 10 Vehicles Causing Accidents</a:t>
                </a:r>
              </a:p>
              <a:p>
                <a:endParaRPr lang="en-US" dirty="0"/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68397AB-A117-4112-98BF-A24336199091}"/>
                </a:ext>
              </a:extLst>
            </p:cNvPr>
            <p:cNvSpPr txBox="1"/>
            <p:nvPr/>
          </p:nvSpPr>
          <p:spPr>
            <a:xfrm>
              <a:off x="8745565" y="4047579"/>
              <a:ext cx="644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35%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BE3BD9C-6146-4328-B0B7-EFA7B73CE555}"/>
                </a:ext>
              </a:extLst>
            </p:cNvPr>
            <p:cNvSpPr txBox="1"/>
            <p:nvPr/>
          </p:nvSpPr>
          <p:spPr>
            <a:xfrm>
              <a:off x="5447298" y="4240218"/>
              <a:ext cx="644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19%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0382CAC-A40D-45F8-B076-36C3651318C9}"/>
                </a:ext>
              </a:extLst>
            </p:cNvPr>
            <p:cNvSpPr txBox="1"/>
            <p:nvPr/>
          </p:nvSpPr>
          <p:spPr>
            <a:xfrm>
              <a:off x="4998305" y="4447223"/>
              <a:ext cx="644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16%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230BC0F-8594-4BAE-9D8A-C6BE29F6677C}"/>
                </a:ext>
              </a:extLst>
            </p:cNvPr>
            <p:cNvSpPr txBox="1"/>
            <p:nvPr/>
          </p:nvSpPr>
          <p:spPr>
            <a:xfrm>
              <a:off x="2670037" y="4681093"/>
              <a:ext cx="644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4%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51B5BE-4D58-471E-B0E2-B810522065EE}"/>
                </a:ext>
              </a:extLst>
            </p:cNvPr>
            <p:cNvSpPr txBox="1"/>
            <p:nvPr/>
          </p:nvSpPr>
          <p:spPr>
            <a:xfrm>
              <a:off x="2463044" y="4880436"/>
              <a:ext cx="644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3.8%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F4BA18D-0C94-45AC-93C3-7958010771AE}"/>
                </a:ext>
              </a:extLst>
            </p:cNvPr>
            <p:cNvSpPr txBox="1"/>
            <p:nvPr/>
          </p:nvSpPr>
          <p:spPr>
            <a:xfrm>
              <a:off x="2292636" y="5093358"/>
              <a:ext cx="644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    3%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8115E60-7ACE-4184-A3A0-2071DF39C167}"/>
                </a:ext>
              </a:extLst>
            </p:cNvPr>
            <p:cNvSpPr txBox="1"/>
            <p:nvPr/>
          </p:nvSpPr>
          <p:spPr>
            <a:xfrm>
              <a:off x="2140809" y="5290697"/>
              <a:ext cx="644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2.2%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95EC660-8342-473E-99BC-E568EB75FE72}"/>
                </a:ext>
              </a:extLst>
            </p:cNvPr>
            <p:cNvSpPr txBox="1"/>
            <p:nvPr/>
          </p:nvSpPr>
          <p:spPr>
            <a:xfrm>
              <a:off x="1989741" y="5502272"/>
              <a:ext cx="644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1.3%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922547B-07E1-4CD1-BDD5-07B5FA570CC9}"/>
                </a:ext>
              </a:extLst>
            </p:cNvPr>
            <p:cNvSpPr txBox="1"/>
            <p:nvPr/>
          </p:nvSpPr>
          <p:spPr>
            <a:xfrm>
              <a:off x="1966422" y="5710923"/>
              <a:ext cx="644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1.1%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AA9E1BD-ADDD-4961-B611-BE9747442D4D}"/>
                </a:ext>
              </a:extLst>
            </p:cNvPr>
            <p:cNvSpPr txBox="1"/>
            <p:nvPr/>
          </p:nvSpPr>
          <p:spPr>
            <a:xfrm>
              <a:off x="1989741" y="5914537"/>
              <a:ext cx="644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 1%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1805FEF-A8FA-4580-8D8A-45EBC6277250}"/>
                </a:ext>
              </a:extLst>
            </p:cNvPr>
            <p:cNvSpPr/>
            <p:nvPr/>
          </p:nvSpPr>
          <p:spPr>
            <a:xfrm>
              <a:off x="9516014" y="4029170"/>
              <a:ext cx="2279652" cy="26161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D45D00"/>
                </a:buClr>
              </a:pPr>
              <a:r>
                <a:rPr lang="en-US" sz="1400" b="1" dirty="0">
                  <a:solidFill>
                    <a:prstClr val="black"/>
                  </a:solidFill>
                  <a:ea typeface="Arial Unicode MS"/>
                </a:rPr>
                <a:t>Key Observations</a:t>
              </a:r>
            </a:p>
            <a:p>
              <a:pPr>
                <a:buClr>
                  <a:srgbClr val="D45D00"/>
                </a:buClr>
              </a:pPr>
              <a:endParaRPr lang="en-US" sz="1250" b="1" dirty="0">
                <a:solidFill>
                  <a:prstClr val="black"/>
                </a:solidFill>
                <a:ea typeface="Arial Unicode MS"/>
              </a:endParaRPr>
            </a:p>
            <a:p>
              <a:pPr marL="162000" indent="-162000">
                <a:buClr>
                  <a:srgbClr val="D45D00"/>
                </a:buClr>
                <a:buFont typeface="Arial" pitchFamily="34" charset="0"/>
                <a:buChar char="•"/>
              </a:pPr>
              <a:r>
                <a:rPr lang="en-US" sz="1250" dirty="0">
                  <a:solidFill>
                    <a:prstClr val="black"/>
                  </a:solidFill>
                  <a:ea typeface="Arial Unicode MS"/>
                </a:rPr>
                <a:t>Graph shows that top 10 vehicles causing accidents from Jan 2014 till Dec 2017 in NYC</a:t>
              </a:r>
            </a:p>
            <a:p>
              <a:pPr marL="162000" indent="-162000">
                <a:buClr>
                  <a:srgbClr val="D45D00"/>
                </a:buClr>
                <a:buFont typeface="Arial" pitchFamily="34" charset="0"/>
                <a:buChar char="•"/>
              </a:pPr>
              <a:r>
                <a:rPr lang="en-US" sz="1250" dirty="0">
                  <a:solidFill>
                    <a:prstClr val="black"/>
                  </a:solidFill>
                  <a:ea typeface="Arial Unicode MS"/>
                </a:rPr>
                <a:t>We can deduce that that </a:t>
              </a:r>
              <a:r>
                <a:rPr lang="en-US" sz="1250" b="1" dirty="0">
                  <a:solidFill>
                    <a:prstClr val="black"/>
                  </a:solidFill>
                  <a:ea typeface="Arial Unicode MS"/>
                </a:rPr>
                <a:t>passenger vehicle is part of 35% of accidents </a:t>
              </a:r>
              <a:r>
                <a:rPr lang="en-US" sz="1250" dirty="0">
                  <a:solidFill>
                    <a:prstClr val="black"/>
                  </a:solidFill>
                  <a:ea typeface="Arial Unicode MS"/>
                </a:rPr>
                <a:t>across all boroughs, while Ambulance is 3</a:t>
              </a:r>
              <a:r>
                <a:rPr lang="en-US" sz="1250" baseline="30000" dirty="0">
                  <a:solidFill>
                    <a:prstClr val="black"/>
                  </a:solidFill>
                  <a:ea typeface="Arial Unicode MS"/>
                </a:rPr>
                <a:t>rd</a:t>
              </a:r>
              <a:r>
                <a:rPr lang="en-US" sz="1250" dirty="0">
                  <a:solidFill>
                    <a:prstClr val="black"/>
                  </a:solidFill>
                  <a:ea typeface="Arial Unicode MS"/>
                </a:rPr>
                <a:t> highest with 4% accidents</a:t>
              </a:r>
            </a:p>
            <a:p>
              <a:pPr marL="162000" indent="-162000">
                <a:buClr>
                  <a:srgbClr val="D45D00"/>
                </a:buClr>
                <a:buFont typeface="Arial" pitchFamily="34" charset="0"/>
                <a:buChar char="•"/>
              </a:pPr>
              <a:endParaRPr lang="en-US" sz="1250" dirty="0">
                <a:solidFill>
                  <a:prstClr val="black"/>
                </a:solidFill>
                <a:ea typeface="Arial Unicode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93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319C-0289-4F22-A164-2A6A747C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/>
              <a:t>Recommendations </a:t>
            </a:r>
            <a:endParaRPr lang="en-US" sz="23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BCB23-5806-471D-B137-0B5BD0FB382C}"/>
              </a:ext>
            </a:extLst>
          </p:cNvPr>
          <p:cNvSpPr/>
          <p:nvPr/>
        </p:nvSpPr>
        <p:spPr bwMode="auto">
          <a:xfrm>
            <a:off x="0" y="6048375"/>
            <a:ext cx="1981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68275" marR="0" indent="-168275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880C9-1AC2-4424-8930-53F1F019B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53" b="34694"/>
          <a:stretch/>
        </p:blipFill>
        <p:spPr>
          <a:xfrm>
            <a:off x="76200" y="6437312"/>
            <a:ext cx="2162175" cy="152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7E38CC-ABF5-4CFA-98EF-5A76F86A57B3}"/>
              </a:ext>
            </a:extLst>
          </p:cNvPr>
          <p:cNvSpPr/>
          <p:nvPr/>
        </p:nvSpPr>
        <p:spPr bwMode="auto">
          <a:xfrm>
            <a:off x="9067800" y="6572250"/>
            <a:ext cx="1981200" cy="230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68275" marR="0" indent="-168275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87A9932-DEE1-44DD-93DF-D3A97CA8CC83}"/>
              </a:ext>
            </a:extLst>
          </p:cNvPr>
          <p:cNvCxnSpPr/>
          <p:nvPr/>
        </p:nvCxnSpPr>
        <p:spPr bwMode="auto">
          <a:xfrm flipH="1">
            <a:off x="5638800" y="5021580"/>
            <a:ext cx="457200" cy="381000"/>
          </a:xfrm>
          <a:prstGeom prst="straightConnector1">
            <a:avLst/>
          </a:prstGeom>
          <a:gradFill rotWithShape="1">
            <a:gsLst>
              <a:gs pos="0">
                <a:srgbClr val="D45D00">
                  <a:gamma/>
                  <a:tint val="80000"/>
                  <a:invGamma/>
                </a:srgbClr>
              </a:gs>
              <a:gs pos="100000">
                <a:srgbClr val="D45D00"/>
              </a:gs>
            </a:gsLst>
            <a:lin ang="5400000" scaled="1"/>
          </a:gradFill>
          <a:ln w="12700" cap="flat" cmpd="sng" algn="ctr">
            <a:solidFill>
              <a:srgbClr val="96172E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66C26696-D93D-44DD-9508-11FA505AF7B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447431" y="4043630"/>
            <a:ext cx="505569" cy="299770"/>
          </a:xfrm>
          <a:prstGeom prst="straightConnector1">
            <a:avLst/>
          </a:prstGeom>
          <a:gradFill rotWithShape="1">
            <a:gsLst>
              <a:gs pos="0">
                <a:srgbClr val="D45D00">
                  <a:gamma/>
                  <a:tint val="80000"/>
                  <a:invGamma/>
                </a:srgbClr>
              </a:gs>
              <a:gs pos="100000">
                <a:srgbClr val="D45D00"/>
              </a:gs>
            </a:gsLst>
            <a:lin ang="5400000" scaled="1"/>
          </a:gradFill>
          <a:ln w="12700" cap="flat" cmpd="sng" algn="ctr">
            <a:solidFill>
              <a:srgbClr val="0D776E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581519F-556B-4633-8729-88D69330F8DB}"/>
              </a:ext>
            </a:extLst>
          </p:cNvPr>
          <p:cNvCxnSpPr/>
          <p:nvPr/>
        </p:nvCxnSpPr>
        <p:spPr bwMode="auto">
          <a:xfrm>
            <a:off x="7239000" y="4343400"/>
            <a:ext cx="533400" cy="228600"/>
          </a:xfrm>
          <a:prstGeom prst="straightConnector1">
            <a:avLst/>
          </a:prstGeom>
          <a:gradFill rotWithShape="1">
            <a:gsLst>
              <a:gs pos="0">
                <a:srgbClr val="D45D00">
                  <a:gamma/>
                  <a:tint val="80000"/>
                  <a:invGamma/>
                </a:srgbClr>
              </a:gs>
              <a:gs pos="100000">
                <a:srgbClr val="D45D00"/>
              </a:gs>
            </a:gsLst>
            <a:lin ang="5400000" scaled="1"/>
          </a:gradFill>
          <a:ln w="12700" cap="flat" cmpd="sng" algn="ctr">
            <a:solidFill>
              <a:srgbClr val="8E93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40C44A2-3D04-44B1-865B-224251671939}"/>
              </a:ext>
            </a:extLst>
          </p:cNvPr>
          <p:cNvCxnSpPr/>
          <p:nvPr/>
        </p:nvCxnSpPr>
        <p:spPr bwMode="auto">
          <a:xfrm flipV="1">
            <a:off x="7239000" y="2743200"/>
            <a:ext cx="533400" cy="304800"/>
          </a:xfrm>
          <a:prstGeom prst="straightConnector1">
            <a:avLst/>
          </a:prstGeom>
          <a:gradFill rotWithShape="1">
            <a:gsLst>
              <a:gs pos="0">
                <a:srgbClr val="D45D00">
                  <a:gamma/>
                  <a:tint val="80000"/>
                  <a:invGamma/>
                </a:srgbClr>
              </a:gs>
              <a:gs pos="100000">
                <a:srgbClr val="D45D00"/>
              </a:gs>
            </a:gsLst>
            <a:lin ang="5400000" scaled="1"/>
          </a:gradFill>
          <a:ln w="12700" cap="flat" cmpd="sng" algn="ctr">
            <a:solidFill>
              <a:srgbClr val="D45D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4268F27-9998-4AE6-9C9D-497B21BAE2A6}"/>
              </a:ext>
            </a:extLst>
          </p:cNvPr>
          <p:cNvCxnSpPr/>
          <p:nvPr/>
        </p:nvCxnSpPr>
        <p:spPr bwMode="auto">
          <a:xfrm flipV="1">
            <a:off x="6096000" y="2057400"/>
            <a:ext cx="457200" cy="381000"/>
          </a:xfrm>
          <a:prstGeom prst="straightConnector1">
            <a:avLst/>
          </a:prstGeom>
          <a:gradFill rotWithShape="1">
            <a:gsLst>
              <a:gs pos="0">
                <a:srgbClr val="D45D00">
                  <a:gamma/>
                  <a:tint val="80000"/>
                  <a:invGamma/>
                </a:srgbClr>
              </a:gs>
              <a:gs pos="100000">
                <a:srgbClr val="D45D00"/>
              </a:gs>
            </a:gsLst>
            <a:lin ang="5400000" scaled="1"/>
          </a:gradFill>
          <a:ln w="12700" cap="flat" cmpd="sng" algn="ctr">
            <a:solidFill>
              <a:srgbClr val="636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E3D5AD5-9E64-4AAA-866F-1637A3910E8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521085" y="2604891"/>
            <a:ext cx="431915" cy="366909"/>
          </a:xfrm>
          <a:prstGeom prst="straightConnector1">
            <a:avLst/>
          </a:prstGeom>
          <a:gradFill rotWithShape="1">
            <a:gsLst>
              <a:gs pos="0">
                <a:srgbClr val="D45D00">
                  <a:gamma/>
                  <a:tint val="80000"/>
                  <a:invGamma/>
                </a:srgbClr>
              </a:gs>
              <a:gs pos="100000">
                <a:srgbClr val="D45D00"/>
              </a:gs>
            </a:gsLst>
            <a:lin ang="5400000" scaled="1"/>
          </a:gradFill>
          <a:ln w="12700" cap="flat" cmpd="sng" algn="ctr">
            <a:solidFill>
              <a:srgbClr val="D19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5" name="Rounded Rectangle 9">
            <a:extLst>
              <a:ext uri="{FF2B5EF4-FFF2-40B4-BE49-F238E27FC236}">
                <a16:creationId xmlns:a16="http://schemas.microsoft.com/office/drawing/2014/main" id="{54A1C32C-EFD4-435D-BF03-AD35A7FFA87C}"/>
              </a:ext>
            </a:extLst>
          </p:cNvPr>
          <p:cNvSpPr/>
          <p:nvPr/>
        </p:nvSpPr>
        <p:spPr bwMode="auto">
          <a:xfrm>
            <a:off x="7914683" y="2518144"/>
            <a:ext cx="3429000" cy="1600200"/>
          </a:xfrm>
          <a:prstGeom prst="roundRect">
            <a:avLst>
              <a:gd name="adj" fmla="val 3174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82880"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D45D00"/>
                </a:solidFill>
                <a:latin typeface="Abadi" panose="020B0604020104020204" pitchFamily="34" charset="0"/>
                <a:ea typeface="Arial Unicode MS"/>
              </a:rPr>
              <a:t>Investing in Infrastructure</a:t>
            </a:r>
          </a:p>
          <a:p>
            <a:pPr marL="182880"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63666A"/>
              </a:solidFill>
              <a:latin typeface="Abadi" panose="020B0604020104020204" pitchFamily="34" charset="0"/>
              <a:ea typeface="Arial Unicode MS"/>
            </a:endParaRPr>
          </a:p>
          <a:p>
            <a:pPr marL="182880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63666A"/>
                </a:solidFill>
                <a:latin typeface="Abadi" panose="020B0604020104020204" pitchFamily="34" charset="0"/>
                <a:ea typeface="Arial Unicode MS"/>
              </a:rPr>
              <a:t>Authorities can invest in designing better infrastructure such as speed humps, traffic circles, traffic lights, speed and red-light cameras which can reduce accidents </a:t>
            </a:r>
          </a:p>
        </p:txBody>
      </p:sp>
      <p:sp>
        <p:nvSpPr>
          <p:cNvPr id="186" name="Rounded Rectangle 10">
            <a:extLst>
              <a:ext uri="{FF2B5EF4-FFF2-40B4-BE49-F238E27FC236}">
                <a16:creationId xmlns:a16="http://schemas.microsoft.com/office/drawing/2014/main" id="{53DAC7D1-035F-4D7C-AD35-168CED24ECC4}"/>
              </a:ext>
            </a:extLst>
          </p:cNvPr>
          <p:cNvSpPr/>
          <p:nvPr/>
        </p:nvSpPr>
        <p:spPr bwMode="auto">
          <a:xfrm>
            <a:off x="1478368" y="4875212"/>
            <a:ext cx="3806261" cy="1296988"/>
          </a:xfrm>
          <a:prstGeom prst="roundRect">
            <a:avLst>
              <a:gd name="adj" fmla="val 3318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82880"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96172E"/>
                </a:solidFill>
                <a:latin typeface="Abadi" panose="020B0604020104020204" pitchFamily="34" charset="0"/>
                <a:ea typeface="Arial Unicode MS"/>
              </a:rPr>
              <a:t>Speeding up Emergency Response and Care</a:t>
            </a:r>
          </a:p>
          <a:p>
            <a:pPr marL="182880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8E9300"/>
              </a:solidFill>
              <a:latin typeface="Abadi" panose="020B0604020104020204" pitchFamily="34" charset="0"/>
              <a:ea typeface="Arial Unicode MS"/>
            </a:endParaRPr>
          </a:p>
          <a:p>
            <a:pPr marL="182880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63666A"/>
                </a:solidFill>
                <a:latin typeface="Abadi" panose="020B0604020104020204" pitchFamily="34" charset="0"/>
                <a:ea typeface="Arial Unicode MS"/>
              </a:rPr>
              <a:t>This can help to prevent deaths as people affected due in fatal crashes can get good first aids. Hospital-based mobile medical teams can work efficiently with ambulance services, local police and fire services to provide speedy response</a:t>
            </a:r>
          </a:p>
        </p:txBody>
      </p:sp>
      <p:sp>
        <p:nvSpPr>
          <p:cNvPr id="187" name="Rounded Rectangle 11">
            <a:extLst>
              <a:ext uri="{FF2B5EF4-FFF2-40B4-BE49-F238E27FC236}">
                <a16:creationId xmlns:a16="http://schemas.microsoft.com/office/drawing/2014/main" id="{B147AF62-014D-481D-AD1A-3D07D9CB36EA}"/>
              </a:ext>
            </a:extLst>
          </p:cNvPr>
          <p:cNvSpPr/>
          <p:nvPr/>
        </p:nvSpPr>
        <p:spPr bwMode="auto">
          <a:xfrm>
            <a:off x="7926155" y="4419600"/>
            <a:ext cx="3276600" cy="1752600"/>
          </a:xfrm>
          <a:prstGeom prst="roundRect">
            <a:avLst>
              <a:gd name="adj" fmla="val 2384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82880"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8E9300"/>
              </a:solidFill>
              <a:latin typeface="Abadi" panose="020B0604020104020204" pitchFamily="34" charset="0"/>
              <a:ea typeface="Arial Unicode MS"/>
            </a:endParaRPr>
          </a:p>
          <a:p>
            <a:pPr marL="182880"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8E9300"/>
                </a:solidFill>
                <a:latin typeface="Abadi" panose="020B0604020104020204" pitchFamily="34" charset="0"/>
                <a:ea typeface="Arial Unicode MS"/>
              </a:rPr>
              <a:t>Improve Road User Education and Public Advocacy </a:t>
            </a:r>
          </a:p>
          <a:p>
            <a:pPr marL="182880"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63666A"/>
              </a:solidFill>
              <a:latin typeface="Abadi" panose="020B0604020104020204" pitchFamily="34" charset="0"/>
              <a:ea typeface="Arial Unicode MS"/>
            </a:endParaRPr>
          </a:p>
          <a:p>
            <a:pPr marL="182880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63666A"/>
                </a:solidFill>
                <a:latin typeface="Abadi" panose="020B0604020104020204" pitchFamily="34" charset="0"/>
                <a:ea typeface="Arial Unicode MS"/>
              </a:rPr>
              <a:t>Measures such as implementing comprehensive driver licensing programs where young drivers can undergo driving learning programs</a:t>
            </a:r>
          </a:p>
          <a:p>
            <a:pPr marL="182880"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63666A"/>
              </a:solidFill>
              <a:latin typeface="Abadi" panose="020B0604020104020204" pitchFamily="34" charset="0"/>
              <a:ea typeface="Arial Unicode MS"/>
            </a:endParaRPr>
          </a:p>
        </p:txBody>
      </p:sp>
      <p:grpSp>
        <p:nvGrpSpPr>
          <p:cNvPr id="188" name="Group 85">
            <a:extLst>
              <a:ext uri="{FF2B5EF4-FFF2-40B4-BE49-F238E27FC236}">
                <a16:creationId xmlns:a16="http://schemas.microsoft.com/office/drawing/2014/main" id="{86F71D32-306A-4DB8-942D-34372B72BDA5}"/>
              </a:ext>
            </a:extLst>
          </p:cNvPr>
          <p:cNvGrpSpPr/>
          <p:nvPr/>
        </p:nvGrpSpPr>
        <p:grpSpPr>
          <a:xfrm>
            <a:off x="4758719" y="2170768"/>
            <a:ext cx="2709729" cy="3058638"/>
            <a:chOff x="3234718" y="2170768"/>
            <a:chExt cx="2709729" cy="3058638"/>
          </a:xfrm>
        </p:grpSpPr>
        <p:sp>
          <p:nvSpPr>
            <p:cNvPr id="189" name="Pie 13">
              <a:extLst>
                <a:ext uri="{FF2B5EF4-FFF2-40B4-BE49-F238E27FC236}">
                  <a16:creationId xmlns:a16="http://schemas.microsoft.com/office/drawing/2014/main" id="{1063CCE2-D97C-4DA5-A1A3-2FE84F40C420}"/>
                </a:ext>
              </a:extLst>
            </p:cNvPr>
            <p:cNvSpPr/>
            <p:nvPr/>
          </p:nvSpPr>
          <p:spPr bwMode="auto">
            <a:xfrm rot="10621007">
              <a:off x="3314700" y="2438400"/>
              <a:ext cx="2514600" cy="2514600"/>
            </a:xfrm>
            <a:prstGeom prst="pie">
              <a:avLst>
                <a:gd name="adj1" fmla="val 16226343"/>
                <a:gd name="adj2" fmla="val 16193971"/>
              </a:avLst>
            </a:prstGeom>
            <a:solidFill>
              <a:srgbClr val="0D776E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90500">
                <a:prstClr val="black">
                  <a:alpha val="51000"/>
                </a:prstClr>
              </a:inn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 panose="020B0604020104020204" pitchFamily="34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90" name="Pie 14">
              <a:extLst>
                <a:ext uri="{FF2B5EF4-FFF2-40B4-BE49-F238E27FC236}">
                  <a16:creationId xmlns:a16="http://schemas.microsoft.com/office/drawing/2014/main" id="{F2E42BB5-3D2D-435D-9817-C0159AD0AB13}"/>
                </a:ext>
              </a:extLst>
            </p:cNvPr>
            <p:cNvSpPr/>
            <p:nvPr/>
          </p:nvSpPr>
          <p:spPr bwMode="auto">
            <a:xfrm rot="20414716">
              <a:off x="3314700" y="2438400"/>
              <a:ext cx="2514600" cy="2514600"/>
            </a:xfrm>
            <a:prstGeom prst="pie">
              <a:avLst>
                <a:gd name="adj1" fmla="val 16226343"/>
                <a:gd name="adj2" fmla="val 10118179"/>
              </a:avLst>
            </a:prstGeom>
            <a:solidFill>
              <a:srgbClr val="96172E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90500">
                <a:prstClr val="black">
                  <a:alpha val="51000"/>
                </a:prstClr>
              </a:inn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 panose="020B0604020104020204" pitchFamily="34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91" name="Pie 15">
              <a:extLst>
                <a:ext uri="{FF2B5EF4-FFF2-40B4-BE49-F238E27FC236}">
                  <a16:creationId xmlns:a16="http://schemas.microsoft.com/office/drawing/2014/main" id="{60C0D862-C7F0-44E1-9AE1-D0B8C4B15538}"/>
                </a:ext>
              </a:extLst>
            </p:cNvPr>
            <p:cNvSpPr/>
            <p:nvPr/>
          </p:nvSpPr>
          <p:spPr bwMode="auto">
            <a:xfrm rot="19655766">
              <a:off x="3314700" y="2438400"/>
              <a:ext cx="2514600" cy="2514600"/>
            </a:xfrm>
            <a:prstGeom prst="pie">
              <a:avLst>
                <a:gd name="adj1" fmla="val 14564269"/>
                <a:gd name="adj2" fmla="val 18428052"/>
              </a:avLst>
            </a:prstGeom>
            <a:solidFill>
              <a:srgbClr val="D19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90500">
                <a:prstClr val="black">
                  <a:alpha val="51000"/>
                </a:prstClr>
              </a:inn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 panose="020B0604020104020204" pitchFamily="34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92" name="Pie 16">
              <a:extLst>
                <a:ext uri="{FF2B5EF4-FFF2-40B4-BE49-F238E27FC236}">
                  <a16:creationId xmlns:a16="http://schemas.microsoft.com/office/drawing/2014/main" id="{B1837CC8-24BC-4951-B138-057A94A2E782}"/>
                </a:ext>
              </a:extLst>
            </p:cNvPr>
            <p:cNvSpPr/>
            <p:nvPr/>
          </p:nvSpPr>
          <p:spPr bwMode="auto">
            <a:xfrm>
              <a:off x="3314700" y="2438400"/>
              <a:ext cx="2514600" cy="2514600"/>
            </a:xfrm>
            <a:prstGeom prst="pie">
              <a:avLst>
                <a:gd name="adj1" fmla="val 16226343"/>
                <a:gd name="adj2" fmla="val 5385372"/>
              </a:avLst>
            </a:prstGeom>
            <a:solidFill>
              <a:srgbClr val="8E93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90500">
                <a:prstClr val="black">
                  <a:alpha val="51000"/>
                </a:prstClr>
              </a:inn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 panose="020B0604020104020204" pitchFamily="34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93" name="Pie 17">
              <a:extLst>
                <a:ext uri="{FF2B5EF4-FFF2-40B4-BE49-F238E27FC236}">
                  <a16:creationId xmlns:a16="http://schemas.microsoft.com/office/drawing/2014/main" id="{42344B89-530D-466F-BC41-BAAEA7B4D264}"/>
                </a:ext>
              </a:extLst>
            </p:cNvPr>
            <p:cNvSpPr/>
            <p:nvPr/>
          </p:nvSpPr>
          <p:spPr bwMode="auto">
            <a:xfrm>
              <a:off x="3314700" y="2438400"/>
              <a:ext cx="2514600" cy="2514600"/>
            </a:xfrm>
            <a:prstGeom prst="pie">
              <a:avLst>
                <a:gd name="adj1" fmla="val 16226343"/>
                <a:gd name="adj2" fmla="val 2106297"/>
              </a:avLst>
            </a:prstGeom>
            <a:solidFill>
              <a:srgbClr val="D45D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90500">
                <a:prstClr val="black">
                  <a:alpha val="51000"/>
                </a:prstClr>
              </a:inn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 panose="020B0604020104020204" pitchFamily="34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94" name="Pie 18">
              <a:extLst>
                <a:ext uri="{FF2B5EF4-FFF2-40B4-BE49-F238E27FC236}">
                  <a16:creationId xmlns:a16="http://schemas.microsoft.com/office/drawing/2014/main" id="{812F6541-9B7C-4AEA-9B9B-42B0F31358B7}"/>
                </a:ext>
              </a:extLst>
            </p:cNvPr>
            <p:cNvSpPr/>
            <p:nvPr/>
          </p:nvSpPr>
          <p:spPr bwMode="auto">
            <a:xfrm>
              <a:off x="3314700" y="2438400"/>
              <a:ext cx="2514600" cy="2514600"/>
            </a:xfrm>
            <a:prstGeom prst="pie">
              <a:avLst>
                <a:gd name="adj1" fmla="val 16226343"/>
                <a:gd name="adj2" fmla="val 19794659"/>
              </a:avLst>
            </a:prstGeom>
            <a:solidFill>
              <a:srgbClr val="63666A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90500">
                <a:prstClr val="black">
                  <a:alpha val="51000"/>
                </a:prstClr>
              </a:inn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 panose="020B0604020104020204" pitchFamily="34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AB23189D-7BC9-435B-B368-E3A3EA0F1523}"/>
                </a:ext>
              </a:extLst>
            </p:cNvPr>
            <p:cNvSpPr/>
            <p:nvPr/>
          </p:nvSpPr>
          <p:spPr bwMode="auto">
            <a:xfrm>
              <a:off x="3741420" y="2849880"/>
              <a:ext cx="1691640" cy="169164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 panose="020B0604020104020204" pitchFamily="34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0D1B692A-2018-4B43-8D3E-29D086D6ECA1}"/>
                </a:ext>
              </a:extLst>
            </p:cNvPr>
            <p:cNvSpPr/>
            <p:nvPr/>
          </p:nvSpPr>
          <p:spPr bwMode="auto">
            <a:xfrm>
              <a:off x="3797300" y="2901950"/>
              <a:ext cx="1590040" cy="159004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>
                  <a:alpha val="29000"/>
                </a:prstClr>
              </a:inn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 panose="020B0604020104020204" pitchFamily="34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1CBB91C7-D661-4323-9C87-CDF2EE9549AF}"/>
                </a:ext>
              </a:extLst>
            </p:cNvPr>
            <p:cNvSpPr/>
            <p:nvPr/>
          </p:nvSpPr>
          <p:spPr bwMode="auto">
            <a:xfrm>
              <a:off x="3832860" y="2956560"/>
              <a:ext cx="1501140" cy="146304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8900000">
                <a:prstClr val="black">
                  <a:alpha val="33000"/>
                </a:prstClr>
              </a:inn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 panose="020B0604020104020204" pitchFamily="34" charset="0"/>
                <a:ea typeface="Arial Unicode MS" charset="0"/>
                <a:cs typeface="Arial Unicode MS" charset="0"/>
              </a:endParaRPr>
            </a:p>
          </p:txBody>
        </p:sp>
        <p:grpSp>
          <p:nvGrpSpPr>
            <p:cNvPr id="198" name="Group 80">
              <a:extLst>
                <a:ext uri="{FF2B5EF4-FFF2-40B4-BE49-F238E27FC236}">
                  <a16:creationId xmlns:a16="http://schemas.microsoft.com/office/drawing/2014/main" id="{324D7842-5FB3-4A47-9703-D1997949DC8B}"/>
                </a:ext>
              </a:extLst>
            </p:cNvPr>
            <p:cNvGrpSpPr/>
            <p:nvPr/>
          </p:nvGrpSpPr>
          <p:grpSpPr>
            <a:xfrm>
              <a:off x="3388515" y="2824162"/>
              <a:ext cx="495881" cy="525733"/>
              <a:chOff x="3388515" y="2824162"/>
              <a:chExt cx="495881" cy="525733"/>
            </a:xfrm>
            <a:gradFill flip="none" rotWithShape="1">
              <a:gsLst>
                <a:gs pos="0">
                  <a:srgbClr val="FFFFFF">
                    <a:lumMod val="7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0A545707-4864-4055-B84E-9D01DA1C2D50}"/>
                  </a:ext>
                </a:extLst>
              </p:cNvPr>
              <p:cNvSpPr/>
              <p:nvPr/>
            </p:nvSpPr>
            <p:spPr bwMode="auto">
              <a:xfrm rot="12999630">
                <a:off x="3531240" y="2984135"/>
                <a:ext cx="353156" cy="365760"/>
              </a:xfrm>
              <a:prstGeom prst="ellipse">
                <a:avLst/>
              </a:prstGeom>
              <a:grpFill/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badi" panose="020B0604020104020204" pitchFamily="34" charset="0"/>
                  <a:ea typeface="Arial Unicode MS"/>
                </a:endParaRPr>
              </a:p>
            </p:txBody>
          </p:sp>
          <p:sp>
            <p:nvSpPr>
              <p:cNvPr id="222" name="Freeform 52">
                <a:extLst>
                  <a:ext uri="{FF2B5EF4-FFF2-40B4-BE49-F238E27FC236}">
                    <a16:creationId xmlns:a16="http://schemas.microsoft.com/office/drawing/2014/main" id="{F997FFAC-2EE4-4350-AA3A-360B4705E4C4}"/>
                  </a:ext>
                </a:extLst>
              </p:cNvPr>
              <p:cNvSpPr/>
              <p:nvPr/>
            </p:nvSpPr>
            <p:spPr bwMode="auto">
              <a:xfrm>
                <a:off x="3388515" y="2824162"/>
                <a:ext cx="457200" cy="523875"/>
              </a:xfrm>
              <a:custGeom>
                <a:avLst/>
                <a:gdLst>
                  <a:gd name="connsiteX0" fmla="*/ 282575 w 457200"/>
                  <a:gd name="connsiteY0" fmla="*/ 0 h 523875"/>
                  <a:gd name="connsiteX1" fmla="*/ 314325 w 457200"/>
                  <a:gd name="connsiteY1" fmla="*/ 19050 h 523875"/>
                  <a:gd name="connsiteX2" fmla="*/ 457200 w 457200"/>
                  <a:gd name="connsiteY2" fmla="*/ 225425 h 523875"/>
                  <a:gd name="connsiteX3" fmla="*/ 295275 w 457200"/>
                  <a:gd name="connsiteY3" fmla="*/ 523875 h 523875"/>
                  <a:gd name="connsiteX4" fmla="*/ 0 w 457200"/>
                  <a:gd name="connsiteY4" fmla="*/ 454025 h 523875"/>
                  <a:gd name="connsiteX5" fmla="*/ 282575 w 457200"/>
                  <a:gd name="connsiteY5" fmla="*/ 0 h 523875"/>
                  <a:gd name="connsiteX0" fmla="*/ 457200 w 457200"/>
                  <a:gd name="connsiteY0" fmla="*/ 225425 h 523875"/>
                  <a:gd name="connsiteX1" fmla="*/ 295275 w 457200"/>
                  <a:gd name="connsiteY1" fmla="*/ 523875 h 523875"/>
                  <a:gd name="connsiteX2" fmla="*/ 0 w 457200"/>
                  <a:gd name="connsiteY2" fmla="*/ 454025 h 523875"/>
                  <a:gd name="connsiteX3" fmla="*/ 282575 w 457200"/>
                  <a:gd name="connsiteY3" fmla="*/ 0 h 523875"/>
                  <a:gd name="connsiteX4" fmla="*/ 405765 w 457200"/>
                  <a:gd name="connsiteY4" fmla="*/ 110490 h 523875"/>
                  <a:gd name="connsiteX0" fmla="*/ 457200 w 457200"/>
                  <a:gd name="connsiteY0" fmla="*/ 225425 h 523875"/>
                  <a:gd name="connsiteX1" fmla="*/ 295275 w 457200"/>
                  <a:gd name="connsiteY1" fmla="*/ 523875 h 523875"/>
                  <a:gd name="connsiteX2" fmla="*/ 0 w 457200"/>
                  <a:gd name="connsiteY2" fmla="*/ 454025 h 523875"/>
                  <a:gd name="connsiteX3" fmla="*/ 282575 w 457200"/>
                  <a:gd name="connsiteY3" fmla="*/ 0 h 523875"/>
                  <a:gd name="connsiteX0" fmla="*/ 457200 w 457200"/>
                  <a:gd name="connsiteY0" fmla="*/ 225425 h 523875"/>
                  <a:gd name="connsiteX1" fmla="*/ 295275 w 457200"/>
                  <a:gd name="connsiteY1" fmla="*/ 523875 h 523875"/>
                  <a:gd name="connsiteX2" fmla="*/ 0 w 457200"/>
                  <a:gd name="connsiteY2" fmla="*/ 454025 h 523875"/>
                  <a:gd name="connsiteX3" fmla="*/ 4766 w 457200"/>
                  <a:gd name="connsiteY3" fmla="*/ 452438 h 523875"/>
                  <a:gd name="connsiteX4" fmla="*/ 282575 w 457200"/>
                  <a:gd name="connsiteY4" fmla="*/ 0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523875">
                    <a:moveTo>
                      <a:pt x="457200" y="225425"/>
                    </a:moveTo>
                    <a:lnTo>
                      <a:pt x="295275" y="523875"/>
                    </a:lnTo>
                    <a:lnTo>
                      <a:pt x="0" y="454025"/>
                    </a:lnTo>
                    <a:lnTo>
                      <a:pt x="4766" y="452438"/>
                    </a:lnTo>
                    <a:lnTo>
                      <a:pt x="282575" y="0"/>
                    </a:lnTo>
                  </a:path>
                </a:pathLst>
              </a:custGeom>
              <a:grpFill/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badi" panose="020B0604020104020204" pitchFamily="34" charset="0"/>
                  <a:ea typeface="Arial Unicode MS"/>
                </a:endParaRPr>
              </a:p>
            </p:txBody>
          </p:sp>
        </p:grp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AC976032-F602-49FB-B960-B58DFAA9CAA7}"/>
                </a:ext>
              </a:extLst>
            </p:cNvPr>
            <p:cNvSpPr/>
            <p:nvPr/>
          </p:nvSpPr>
          <p:spPr bwMode="auto">
            <a:xfrm rot="199542">
              <a:off x="3241238" y="2769821"/>
              <a:ext cx="533400" cy="533400"/>
            </a:xfrm>
            <a:prstGeom prst="ellipse">
              <a:avLst/>
            </a:prstGeom>
            <a:solidFill>
              <a:srgbClr val="D19000"/>
            </a:solidFill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>
              <a:outerShdw blurRad="88900" dist="12700" sx="92000" sy="92000" algn="ctr" rotWithShape="0">
                <a:prstClr val="black">
                  <a:alpha val="6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badi" panose="020B0604020104020204" pitchFamily="34" charset="0"/>
                  <a:ea typeface="Arial Unicode MS"/>
                </a:rPr>
                <a:t>6</a:t>
              </a:r>
            </a:p>
          </p:txBody>
        </p:sp>
        <p:grpSp>
          <p:nvGrpSpPr>
            <p:cNvPr id="200" name="Group 63">
              <a:extLst>
                <a:ext uri="{FF2B5EF4-FFF2-40B4-BE49-F238E27FC236}">
                  <a16:creationId xmlns:a16="http://schemas.microsoft.com/office/drawing/2014/main" id="{2AC33FC3-05C2-4E14-AB43-200C86A3391A}"/>
                </a:ext>
              </a:extLst>
            </p:cNvPr>
            <p:cNvGrpSpPr/>
            <p:nvPr/>
          </p:nvGrpSpPr>
          <p:grpSpPr>
            <a:xfrm rot="3506122">
              <a:off x="4362450" y="2308225"/>
              <a:ext cx="495881" cy="525733"/>
              <a:chOff x="4114800" y="3124200"/>
              <a:chExt cx="495881" cy="525733"/>
            </a:xfrm>
            <a:gradFill>
              <a:gsLst>
                <a:gs pos="61000">
                  <a:srgbClr val="FFFFFF"/>
                </a:gs>
                <a:gs pos="0">
                  <a:srgbClr val="FFFFFF">
                    <a:lumMod val="85000"/>
                  </a:srgbClr>
                </a:gs>
              </a:gsLst>
              <a:lin ang="16800000" scaled="0"/>
            </a:gra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11517450-512B-4E31-9170-6E052C3C90EB}"/>
                  </a:ext>
                </a:extLst>
              </p:cNvPr>
              <p:cNvSpPr/>
              <p:nvPr/>
            </p:nvSpPr>
            <p:spPr bwMode="auto">
              <a:xfrm rot="12999630">
                <a:off x="4257525" y="3284173"/>
                <a:ext cx="353156" cy="365760"/>
              </a:xfrm>
              <a:prstGeom prst="ellipse">
                <a:avLst/>
              </a:prstGeom>
              <a:grpFill/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badi" panose="020B0604020104020204" pitchFamily="34" charset="0"/>
                  <a:ea typeface="Arial Unicode MS"/>
                </a:endParaRPr>
              </a:p>
            </p:txBody>
          </p:sp>
          <p:sp>
            <p:nvSpPr>
              <p:cNvPr id="220" name="Freeform 50">
                <a:extLst>
                  <a:ext uri="{FF2B5EF4-FFF2-40B4-BE49-F238E27FC236}">
                    <a16:creationId xmlns:a16="http://schemas.microsoft.com/office/drawing/2014/main" id="{95B8CEB9-AA5E-4C73-AFB1-93FACFB329CF}"/>
                  </a:ext>
                </a:extLst>
              </p:cNvPr>
              <p:cNvSpPr/>
              <p:nvPr/>
            </p:nvSpPr>
            <p:spPr bwMode="auto">
              <a:xfrm>
                <a:off x="4114800" y="3124200"/>
                <a:ext cx="457200" cy="523875"/>
              </a:xfrm>
              <a:custGeom>
                <a:avLst/>
                <a:gdLst>
                  <a:gd name="connsiteX0" fmla="*/ 282575 w 457200"/>
                  <a:gd name="connsiteY0" fmla="*/ 0 h 523875"/>
                  <a:gd name="connsiteX1" fmla="*/ 314325 w 457200"/>
                  <a:gd name="connsiteY1" fmla="*/ 19050 h 523875"/>
                  <a:gd name="connsiteX2" fmla="*/ 457200 w 457200"/>
                  <a:gd name="connsiteY2" fmla="*/ 225425 h 523875"/>
                  <a:gd name="connsiteX3" fmla="*/ 295275 w 457200"/>
                  <a:gd name="connsiteY3" fmla="*/ 523875 h 523875"/>
                  <a:gd name="connsiteX4" fmla="*/ 0 w 457200"/>
                  <a:gd name="connsiteY4" fmla="*/ 454025 h 523875"/>
                  <a:gd name="connsiteX5" fmla="*/ 282575 w 457200"/>
                  <a:gd name="connsiteY5" fmla="*/ 0 h 523875"/>
                  <a:gd name="connsiteX0" fmla="*/ 457200 w 457200"/>
                  <a:gd name="connsiteY0" fmla="*/ 225425 h 523875"/>
                  <a:gd name="connsiteX1" fmla="*/ 295275 w 457200"/>
                  <a:gd name="connsiteY1" fmla="*/ 523875 h 523875"/>
                  <a:gd name="connsiteX2" fmla="*/ 0 w 457200"/>
                  <a:gd name="connsiteY2" fmla="*/ 454025 h 523875"/>
                  <a:gd name="connsiteX3" fmla="*/ 282575 w 457200"/>
                  <a:gd name="connsiteY3" fmla="*/ 0 h 523875"/>
                  <a:gd name="connsiteX4" fmla="*/ 405765 w 457200"/>
                  <a:gd name="connsiteY4" fmla="*/ 110490 h 523875"/>
                  <a:gd name="connsiteX0" fmla="*/ 457200 w 457200"/>
                  <a:gd name="connsiteY0" fmla="*/ 225425 h 523875"/>
                  <a:gd name="connsiteX1" fmla="*/ 295275 w 457200"/>
                  <a:gd name="connsiteY1" fmla="*/ 523875 h 523875"/>
                  <a:gd name="connsiteX2" fmla="*/ 0 w 457200"/>
                  <a:gd name="connsiteY2" fmla="*/ 454025 h 523875"/>
                  <a:gd name="connsiteX3" fmla="*/ 282575 w 457200"/>
                  <a:gd name="connsiteY3" fmla="*/ 0 h 523875"/>
                  <a:gd name="connsiteX0" fmla="*/ 457200 w 457200"/>
                  <a:gd name="connsiteY0" fmla="*/ 225425 h 523875"/>
                  <a:gd name="connsiteX1" fmla="*/ 295275 w 457200"/>
                  <a:gd name="connsiteY1" fmla="*/ 523875 h 523875"/>
                  <a:gd name="connsiteX2" fmla="*/ 0 w 457200"/>
                  <a:gd name="connsiteY2" fmla="*/ 454025 h 523875"/>
                  <a:gd name="connsiteX3" fmla="*/ 4766 w 457200"/>
                  <a:gd name="connsiteY3" fmla="*/ 452438 h 523875"/>
                  <a:gd name="connsiteX4" fmla="*/ 282575 w 457200"/>
                  <a:gd name="connsiteY4" fmla="*/ 0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523875">
                    <a:moveTo>
                      <a:pt x="457200" y="225425"/>
                    </a:moveTo>
                    <a:lnTo>
                      <a:pt x="295275" y="523875"/>
                    </a:lnTo>
                    <a:lnTo>
                      <a:pt x="0" y="454025"/>
                    </a:lnTo>
                    <a:lnTo>
                      <a:pt x="4766" y="452438"/>
                    </a:lnTo>
                    <a:lnTo>
                      <a:pt x="282575" y="0"/>
                    </a:lnTo>
                  </a:path>
                </a:pathLst>
              </a:custGeom>
              <a:grpFill/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badi" panose="020B0604020104020204" pitchFamily="34" charset="0"/>
                  <a:ea typeface="Arial Unicode MS"/>
                </a:endParaRPr>
              </a:p>
            </p:txBody>
          </p:sp>
        </p:grp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2038FFB-B18D-47FE-B915-D406F4BFABC7}"/>
                </a:ext>
              </a:extLst>
            </p:cNvPr>
            <p:cNvSpPr/>
            <p:nvPr/>
          </p:nvSpPr>
          <p:spPr bwMode="auto">
            <a:xfrm>
              <a:off x="4318657" y="2170768"/>
              <a:ext cx="533400" cy="533400"/>
            </a:xfrm>
            <a:prstGeom prst="ellipse">
              <a:avLst/>
            </a:prstGeom>
            <a:solidFill>
              <a:srgbClr val="595959"/>
            </a:solidFill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>
              <a:outerShdw blurRad="88900" dist="12700" sx="92000" sy="92000" algn="ctr" rotWithShape="0">
                <a:prstClr val="black">
                  <a:alpha val="6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badi" panose="020B0604020104020204" pitchFamily="34" charset="0"/>
                  <a:ea typeface="Arial Unicode MS"/>
                </a:rPr>
                <a:t>1</a:t>
              </a:r>
            </a:p>
          </p:txBody>
        </p:sp>
        <p:grpSp>
          <p:nvGrpSpPr>
            <p:cNvPr id="202" name="Group 68">
              <a:extLst>
                <a:ext uri="{FF2B5EF4-FFF2-40B4-BE49-F238E27FC236}">
                  <a16:creationId xmlns:a16="http://schemas.microsoft.com/office/drawing/2014/main" id="{0C9D0452-63AE-486A-B012-432A3FC85AB4}"/>
                </a:ext>
              </a:extLst>
            </p:cNvPr>
            <p:cNvGrpSpPr/>
            <p:nvPr/>
          </p:nvGrpSpPr>
          <p:grpSpPr>
            <a:xfrm rot="6937424">
              <a:off x="5327522" y="2900435"/>
              <a:ext cx="495881" cy="525733"/>
              <a:chOff x="4114800" y="3124200"/>
              <a:chExt cx="495881" cy="525733"/>
            </a:xfrm>
            <a:gradFill flip="none" rotWithShape="1">
              <a:gsLst>
                <a:gs pos="0">
                  <a:srgbClr val="FFFFFF">
                    <a:lumMod val="7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16200000" scaled="1"/>
              <a:tileRect/>
            </a:gra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CD3996F2-0CC9-440D-A8FA-EE9F93EEA3BB}"/>
                  </a:ext>
                </a:extLst>
              </p:cNvPr>
              <p:cNvSpPr/>
              <p:nvPr/>
            </p:nvSpPr>
            <p:spPr bwMode="auto">
              <a:xfrm rot="12999630">
                <a:off x="4257525" y="3284173"/>
                <a:ext cx="353156" cy="365760"/>
              </a:xfrm>
              <a:prstGeom prst="ellipse">
                <a:avLst/>
              </a:prstGeom>
              <a:grpFill/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badi" panose="020B0604020104020204" pitchFamily="34" charset="0"/>
                  <a:ea typeface="Arial Unicode MS"/>
                </a:endParaRPr>
              </a:p>
            </p:txBody>
          </p:sp>
          <p:sp>
            <p:nvSpPr>
              <p:cNvPr id="218" name="Freeform 48">
                <a:extLst>
                  <a:ext uri="{FF2B5EF4-FFF2-40B4-BE49-F238E27FC236}">
                    <a16:creationId xmlns:a16="http://schemas.microsoft.com/office/drawing/2014/main" id="{B1B206B1-70EB-4307-BD0D-B326FD053C38}"/>
                  </a:ext>
                </a:extLst>
              </p:cNvPr>
              <p:cNvSpPr/>
              <p:nvPr/>
            </p:nvSpPr>
            <p:spPr bwMode="auto">
              <a:xfrm>
                <a:off x="4114800" y="3124200"/>
                <a:ext cx="457200" cy="523875"/>
              </a:xfrm>
              <a:custGeom>
                <a:avLst/>
                <a:gdLst>
                  <a:gd name="connsiteX0" fmla="*/ 282575 w 457200"/>
                  <a:gd name="connsiteY0" fmla="*/ 0 h 523875"/>
                  <a:gd name="connsiteX1" fmla="*/ 314325 w 457200"/>
                  <a:gd name="connsiteY1" fmla="*/ 19050 h 523875"/>
                  <a:gd name="connsiteX2" fmla="*/ 457200 w 457200"/>
                  <a:gd name="connsiteY2" fmla="*/ 225425 h 523875"/>
                  <a:gd name="connsiteX3" fmla="*/ 295275 w 457200"/>
                  <a:gd name="connsiteY3" fmla="*/ 523875 h 523875"/>
                  <a:gd name="connsiteX4" fmla="*/ 0 w 457200"/>
                  <a:gd name="connsiteY4" fmla="*/ 454025 h 523875"/>
                  <a:gd name="connsiteX5" fmla="*/ 282575 w 457200"/>
                  <a:gd name="connsiteY5" fmla="*/ 0 h 523875"/>
                  <a:gd name="connsiteX0" fmla="*/ 457200 w 457200"/>
                  <a:gd name="connsiteY0" fmla="*/ 225425 h 523875"/>
                  <a:gd name="connsiteX1" fmla="*/ 295275 w 457200"/>
                  <a:gd name="connsiteY1" fmla="*/ 523875 h 523875"/>
                  <a:gd name="connsiteX2" fmla="*/ 0 w 457200"/>
                  <a:gd name="connsiteY2" fmla="*/ 454025 h 523875"/>
                  <a:gd name="connsiteX3" fmla="*/ 282575 w 457200"/>
                  <a:gd name="connsiteY3" fmla="*/ 0 h 523875"/>
                  <a:gd name="connsiteX4" fmla="*/ 405765 w 457200"/>
                  <a:gd name="connsiteY4" fmla="*/ 110490 h 523875"/>
                  <a:gd name="connsiteX0" fmla="*/ 457200 w 457200"/>
                  <a:gd name="connsiteY0" fmla="*/ 225425 h 523875"/>
                  <a:gd name="connsiteX1" fmla="*/ 295275 w 457200"/>
                  <a:gd name="connsiteY1" fmla="*/ 523875 h 523875"/>
                  <a:gd name="connsiteX2" fmla="*/ 0 w 457200"/>
                  <a:gd name="connsiteY2" fmla="*/ 454025 h 523875"/>
                  <a:gd name="connsiteX3" fmla="*/ 282575 w 457200"/>
                  <a:gd name="connsiteY3" fmla="*/ 0 h 523875"/>
                  <a:gd name="connsiteX0" fmla="*/ 457200 w 457200"/>
                  <a:gd name="connsiteY0" fmla="*/ 225425 h 523875"/>
                  <a:gd name="connsiteX1" fmla="*/ 295275 w 457200"/>
                  <a:gd name="connsiteY1" fmla="*/ 523875 h 523875"/>
                  <a:gd name="connsiteX2" fmla="*/ 0 w 457200"/>
                  <a:gd name="connsiteY2" fmla="*/ 454025 h 523875"/>
                  <a:gd name="connsiteX3" fmla="*/ 4766 w 457200"/>
                  <a:gd name="connsiteY3" fmla="*/ 452438 h 523875"/>
                  <a:gd name="connsiteX4" fmla="*/ 282575 w 457200"/>
                  <a:gd name="connsiteY4" fmla="*/ 0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523875">
                    <a:moveTo>
                      <a:pt x="457200" y="225425"/>
                    </a:moveTo>
                    <a:lnTo>
                      <a:pt x="295275" y="523875"/>
                    </a:lnTo>
                    <a:lnTo>
                      <a:pt x="0" y="454025"/>
                    </a:lnTo>
                    <a:lnTo>
                      <a:pt x="4766" y="452438"/>
                    </a:lnTo>
                    <a:lnTo>
                      <a:pt x="282575" y="0"/>
                    </a:lnTo>
                  </a:path>
                </a:pathLst>
              </a:custGeom>
              <a:grpFill/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badi" panose="020B0604020104020204" pitchFamily="34" charset="0"/>
                  <a:ea typeface="Arial Unicode MS"/>
                </a:endParaRPr>
              </a:p>
            </p:txBody>
          </p:sp>
        </p:grp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BF6C557C-83A5-4C78-B28D-AF84858DE076}"/>
                </a:ext>
              </a:extLst>
            </p:cNvPr>
            <p:cNvSpPr/>
            <p:nvPr/>
          </p:nvSpPr>
          <p:spPr bwMode="auto">
            <a:xfrm>
              <a:off x="5411047" y="2803657"/>
              <a:ext cx="533400" cy="533400"/>
            </a:xfrm>
            <a:prstGeom prst="ellipse">
              <a:avLst/>
            </a:prstGeom>
            <a:solidFill>
              <a:srgbClr val="D45D00"/>
            </a:solidFill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>
              <a:outerShdw blurRad="88900" dist="12700" sx="92000" sy="92000" algn="ctr" rotWithShape="0">
                <a:prstClr val="black">
                  <a:alpha val="6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badi" panose="020B0604020104020204" pitchFamily="34" charset="0"/>
                  <a:ea typeface="Arial Unicode MS"/>
                </a:rPr>
                <a:t>2</a:t>
              </a:r>
            </a:p>
          </p:txBody>
        </p:sp>
        <p:grpSp>
          <p:nvGrpSpPr>
            <p:cNvPr id="204" name="Group 71">
              <a:extLst>
                <a:ext uri="{FF2B5EF4-FFF2-40B4-BE49-F238E27FC236}">
                  <a16:creationId xmlns:a16="http://schemas.microsoft.com/office/drawing/2014/main" id="{066A8674-3D06-4397-A00A-FEAEAAC371C8}"/>
                </a:ext>
              </a:extLst>
            </p:cNvPr>
            <p:cNvGrpSpPr/>
            <p:nvPr/>
          </p:nvGrpSpPr>
          <p:grpSpPr>
            <a:xfrm rot="10602931">
              <a:off x="5278803" y="4055550"/>
              <a:ext cx="495881" cy="525733"/>
              <a:chOff x="4114800" y="3124200"/>
              <a:chExt cx="495881" cy="525733"/>
            </a:xfrm>
            <a:gradFill flip="none" rotWithShape="1">
              <a:gsLst>
                <a:gs pos="0">
                  <a:srgbClr val="FFFFFF">
                    <a:lumMod val="7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16200000" scaled="1"/>
              <a:tileRect/>
            </a:gra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0165DA6E-FD42-496A-95EF-BAB2BFA1A4D2}"/>
                  </a:ext>
                </a:extLst>
              </p:cNvPr>
              <p:cNvSpPr/>
              <p:nvPr/>
            </p:nvSpPr>
            <p:spPr bwMode="auto">
              <a:xfrm rot="12999630">
                <a:off x="4257525" y="3284173"/>
                <a:ext cx="353156" cy="365760"/>
              </a:xfrm>
              <a:prstGeom prst="ellipse">
                <a:avLst/>
              </a:prstGeom>
              <a:grpFill/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badi" panose="020B0604020104020204" pitchFamily="34" charset="0"/>
                  <a:ea typeface="Arial Unicode MS"/>
                </a:endParaRPr>
              </a:p>
            </p:txBody>
          </p:sp>
          <p:sp>
            <p:nvSpPr>
              <p:cNvPr id="216" name="Freeform 46">
                <a:extLst>
                  <a:ext uri="{FF2B5EF4-FFF2-40B4-BE49-F238E27FC236}">
                    <a16:creationId xmlns:a16="http://schemas.microsoft.com/office/drawing/2014/main" id="{D88FCBB6-F7A1-403C-8771-2B6250F3C3AB}"/>
                  </a:ext>
                </a:extLst>
              </p:cNvPr>
              <p:cNvSpPr/>
              <p:nvPr/>
            </p:nvSpPr>
            <p:spPr bwMode="auto">
              <a:xfrm>
                <a:off x="4114800" y="3124200"/>
                <a:ext cx="457200" cy="523875"/>
              </a:xfrm>
              <a:custGeom>
                <a:avLst/>
                <a:gdLst>
                  <a:gd name="connsiteX0" fmla="*/ 282575 w 457200"/>
                  <a:gd name="connsiteY0" fmla="*/ 0 h 523875"/>
                  <a:gd name="connsiteX1" fmla="*/ 314325 w 457200"/>
                  <a:gd name="connsiteY1" fmla="*/ 19050 h 523875"/>
                  <a:gd name="connsiteX2" fmla="*/ 457200 w 457200"/>
                  <a:gd name="connsiteY2" fmla="*/ 225425 h 523875"/>
                  <a:gd name="connsiteX3" fmla="*/ 295275 w 457200"/>
                  <a:gd name="connsiteY3" fmla="*/ 523875 h 523875"/>
                  <a:gd name="connsiteX4" fmla="*/ 0 w 457200"/>
                  <a:gd name="connsiteY4" fmla="*/ 454025 h 523875"/>
                  <a:gd name="connsiteX5" fmla="*/ 282575 w 457200"/>
                  <a:gd name="connsiteY5" fmla="*/ 0 h 523875"/>
                  <a:gd name="connsiteX0" fmla="*/ 457200 w 457200"/>
                  <a:gd name="connsiteY0" fmla="*/ 225425 h 523875"/>
                  <a:gd name="connsiteX1" fmla="*/ 295275 w 457200"/>
                  <a:gd name="connsiteY1" fmla="*/ 523875 h 523875"/>
                  <a:gd name="connsiteX2" fmla="*/ 0 w 457200"/>
                  <a:gd name="connsiteY2" fmla="*/ 454025 h 523875"/>
                  <a:gd name="connsiteX3" fmla="*/ 282575 w 457200"/>
                  <a:gd name="connsiteY3" fmla="*/ 0 h 523875"/>
                  <a:gd name="connsiteX4" fmla="*/ 405765 w 457200"/>
                  <a:gd name="connsiteY4" fmla="*/ 110490 h 523875"/>
                  <a:gd name="connsiteX0" fmla="*/ 457200 w 457200"/>
                  <a:gd name="connsiteY0" fmla="*/ 225425 h 523875"/>
                  <a:gd name="connsiteX1" fmla="*/ 295275 w 457200"/>
                  <a:gd name="connsiteY1" fmla="*/ 523875 h 523875"/>
                  <a:gd name="connsiteX2" fmla="*/ 0 w 457200"/>
                  <a:gd name="connsiteY2" fmla="*/ 454025 h 523875"/>
                  <a:gd name="connsiteX3" fmla="*/ 282575 w 457200"/>
                  <a:gd name="connsiteY3" fmla="*/ 0 h 523875"/>
                  <a:gd name="connsiteX0" fmla="*/ 457200 w 457200"/>
                  <a:gd name="connsiteY0" fmla="*/ 225425 h 523875"/>
                  <a:gd name="connsiteX1" fmla="*/ 295275 w 457200"/>
                  <a:gd name="connsiteY1" fmla="*/ 523875 h 523875"/>
                  <a:gd name="connsiteX2" fmla="*/ 0 w 457200"/>
                  <a:gd name="connsiteY2" fmla="*/ 454025 h 523875"/>
                  <a:gd name="connsiteX3" fmla="*/ 4766 w 457200"/>
                  <a:gd name="connsiteY3" fmla="*/ 452438 h 523875"/>
                  <a:gd name="connsiteX4" fmla="*/ 282575 w 457200"/>
                  <a:gd name="connsiteY4" fmla="*/ 0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523875">
                    <a:moveTo>
                      <a:pt x="457200" y="225425"/>
                    </a:moveTo>
                    <a:lnTo>
                      <a:pt x="295275" y="523875"/>
                    </a:lnTo>
                    <a:lnTo>
                      <a:pt x="0" y="454025"/>
                    </a:lnTo>
                    <a:lnTo>
                      <a:pt x="4766" y="452438"/>
                    </a:lnTo>
                    <a:lnTo>
                      <a:pt x="282575" y="0"/>
                    </a:lnTo>
                  </a:path>
                </a:pathLst>
              </a:custGeom>
              <a:grpFill/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badi" panose="020B0604020104020204" pitchFamily="34" charset="0"/>
                  <a:ea typeface="Arial Unicode MS"/>
                </a:endParaRPr>
              </a:p>
            </p:txBody>
          </p:sp>
        </p:grp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4FED08C-A7B1-407C-B2F2-A6D3580BB6A7}"/>
                </a:ext>
              </a:extLst>
            </p:cNvPr>
            <p:cNvSpPr/>
            <p:nvPr/>
          </p:nvSpPr>
          <p:spPr bwMode="auto">
            <a:xfrm rot="244720">
              <a:off x="5388297" y="4096954"/>
              <a:ext cx="533400" cy="533400"/>
            </a:xfrm>
            <a:prstGeom prst="ellipse">
              <a:avLst/>
            </a:prstGeom>
            <a:solidFill>
              <a:srgbClr val="8E9300"/>
            </a:solidFill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>
              <a:outerShdw blurRad="88900" dist="12700" sx="92000" sy="92000" algn="ctr" rotWithShape="0">
                <a:prstClr val="black">
                  <a:alpha val="6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badi" panose="020B0604020104020204" pitchFamily="34" charset="0"/>
                  <a:ea typeface="Arial Unicode MS"/>
                </a:rPr>
                <a:t>3</a:t>
              </a:r>
            </a:p>
          </p:txBody>
        </p:sp>
        <p:grpSp>
          <p:nvGrpSpPr>
            <p:cNvPr id="206" name="Group 74">
              <a:extLst>
                <a:ext uri="{FF2B5EF4-FFF2-40B4-BE49-F238E27FC236}">
                  <a16:creationId xmlns:a16="http://schemas.microsoft.com/office/drawing/2014/main" id="{BB97209C-92A1-4D7C-ADCF-466650492D7E}"/>
                </a:ext>
              </a:extLst>
            </p:cNvPr>
            <p:cNvGrpSpPr/>
            <p:nvPr/>
          </p:nvGrpSpPr>
          <p:grpSpPr>
            <a:xfrm rot="14405278">
              <a:off x="4293920" y="4557775"/>
              <a:ext cx="495881" cy="525733"/>
              <a:chOff x="4114800" y="3124200"/>
              <a:chExt cx="495881" cy="525733"/>
            </a:xfrm>
            <a:gradFill flip="none" rotWithShape="1">
              <a:gsLst>
                <a:gs pos="0">
                  <a:srgbClr val="FFFFFF">
                    <a:lumMod val="7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16200000" scaled="1"/>
              <a:tileRect/>
            </a:gra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E3E98B91-47BC-4762-B042-785784F89D58}"/>
                  </a:ext>
                </a:extLst>
              </p:cNvPr>
              <p:cNvSpPr/>
              <p:nvPr/>
            </p:nvSpPr>
            <p:spPr bwMode="auto">
              <a:xfrm rot="12999630">
                <a:off x="4257525" y="3284173"/>
                <a:ext cx="353156" cy="365760"/>
              </a:xfrm>
              <a:prstGeom prst="ellipse">
                <a:avLst/>
              </a:prstGeom>
              <a:grpFill/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badi" panose="020B0604020104020204" pitchFamily="34" charset="0"/>
                  <a:ea typeface="Arial Unicode MS"/>
                </a:endParaRPr>
              </a:p>
            </p:txBody>
          </p:sp>
          <p:sp>
            <p:nvSpPr>
              <p:cNvPr id="214" name="Freeform 44">
                <a:extLst>
                  <a:ext uri="{FF2B5EF4-FFF2-40B4-BE49-F238E27FC236}">
                    <a16:creationId xmlns:a16="http://schemas.microsoft.com/office/drawing/2014/main" id="{33479A9D-0CBC-4308-9C0A-098B217828C4}"/>
                  </a:ext>
                </a:extLst>
              </p:cNvPr>
              <p:cNvSpPr/>
              <p:nvPr/>
            </p:nvSpPr>
            <p:spPr bwMode="auto">
              <a:xfrm>
                <a:off x="4114800" y="3124200"/>
                <a:ext cx="457200" cy="523875"/>
              </a:xfrm>
              <a:custGeom>
                <a:avLst/>
                <a:gdLst>
                  <a:gd name="connsiteX0" fmla="*/ 282575 w 457200"/>
                  <a:gd name="connsiteY0" fmla="*/ 0 h 523875"/>
                  <a:gd name="connsiteX1" fmla="*/ 314325 w 457200"/>
                  <a:gd name="connsiteY1" fmla="*/ 19050 h 523875"/>
                  <a:gd name="connsiteX2" fmla="*/ 457200 w 457200"/>
                  <a:gd name="connsiteY2" fmla="*/ 225425 h 523875"/>
                  <a:gd name="connsiteX3" fmla="*/ 295275 w 457200"/>
                  <a:gd name="connsiteY3" fmla="*/ 523875 h 523875"/>
                  <a:gd name="connsiteX4" fmla="*/ 0 w 457200"/>
                  <a:gd name="connsiteY4" fmla="*/ 454025 h 523875"/>
                  <a:gd name="connsiteX5" fmla="*/ 282575 w 457200"/>
                  <a:gd name="connsiteY5" fmla="*/ 0 h 523875"/>
                  <a:gd name="connsiteX0" fmla="*/ 457200 w 457200"/>
                  <a:gd name="connsiteY0" fmla="*/ 225425 h 523875"/>
                  <a:gd name="connsiteX1" fmla="*/ 295275 w 457200"/>
                  <a:gd name="connsiteY1" fmla="*/ 523875 h 523875"/>
                  <a:gd name="connsiteX2" fmla="*/ 0 w 457200"/>
                  <a:gd name="connsiteY2" fmla="*/ 454025 h 523875"/>
                  <a:gd name="connsiteX3" fmla="*/ 282575 w 457200"/>
                  <a:gd name="connsiteY3" fmla="*/ 0 h 523875"/>
                  <a:gd name="connsiteX4" fmla="*/ 405765 w 457200"/>
                  <a:gd name="connsiteY4" fmla="*/ 110490 h 523875"/>
                  <a:gd name="connsiteX0" fmla="*/ 457200 w 457200"/>
                  <a:gd name="connsiteY0" fmla="*/ 225425 h 523875"/>
                  <a:gd name="connsiteX1" fmla="*/ 295275 w 457200"/>
                  <a:gd name="connsiteY1" fmla="*/ 523875 h 523875"/>
                  <a:gd name="connsiteX2" fmla="*/ 0 w 457200"/>
                  <a:gd name="connsiteY2" fmla="*/ 454025 h 523875"/>
                  <a:gd name="connsiteX3" fmla="*/ 282575 w 457200"/>
                  <a:gd name="connsiteY3" fmla="*/ 0 h 523875"/>
                  <a:gd name="connsiteX0" fmla="*/ 457200 w 457200"/>
                  <a:gd name="connsiteY0" fmla="*/ 225425 h 523875"/>
                  <a:gd name="connsiteX1" fmla="*/ 295275 w 457200"/>
                  <a:gd name="connsiteY1" fmla="*/ 523875 h 523875"/>
                  <a:gd name="connsiteX2" fmla="*/ 0 w 457200"/>
                  <a:gd name="connsiteY2" fmla="*/ 454025 h 523875"/>
                  <a:gd name="connsiteX3" fmla="*/ 4766 w 457200"/>
                  <a:gd name="connsiteY3" fmla="*/ 452438 h 523875"/>
                  <a:gd name="connsiteX4" fmla="*/ 282575 w 457200"/>
                  <a:gd name="connsiteY4" fmla="*/ 0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523875">
                    <a:moveTo>
                      <a:pt x="457200" y="225425"/>
                    </a:moveTo>
                    <a:lnTo>
                      <a:pt x="295275" y="523875"/>
                    </a:lnTo>
                    <a:lnTo>
                      <a:pt x="0" y="454025"/>
                    </a:lnTo>
                    <a:lnTo>
                      <a:pt x="4766" y="452438"/>
                    </a:lnTo>
                    <a:lnTo>
                      <a:pt x="282575" y="0"/>
                    </a:lnTo>
                  </a:path>
                </a:pathLst>
              </a:custGeom>
              <a:grpFill/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badi" panose="020B0604020104020204" pitchFamily="34" charset="0"/>
                  <a:ea typeface="Arial Unicode MS"/>
                </a:endParaRPr>
              </a:p>
            </p:txBody>
          </p:sp>
        </p:grp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D72C417-FACF-49B5-A667-63F2D497C008}"/>
                </a:ext>
              </a:extLst>
            </p:cNvPr>
            <p:cNvSpPr/>
            <p:nvPr/>
          </p:nvSpPr>
          <p:spPr bwMode="auto">
            <a:xfrm>
              <a:off x="4296589" y="4696006"/>
              <a:ext cx="533400" cy="533400"/>
            </a:xfrm>
            <a:prstGeom prst="ellipse">
              <a:avLst/>
            </a:prstGeom>
            <a:solidFill>
              <a:srgbClr val="96172E"/>
            </a:solidFill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>
              <a:outerShdw blurRad="88900" dist="12700" sx="92000" sy="92000" algn="ctr" rotWithShape="0">
                <a:prstClr val="black">
                  <a:alpha val="6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badi" panose="020B0604020104020204" pitchFamily="34" charset="0"/>
                  <a:ea typeface="Arial Unicode MS"/>
                </a:rPr>
                <a:t>4</a:t>
              </a:r>
            </a:p>
          </p:txBody>
        </p:sp>
        <p:grpSp>
          <p:nvGrpSpPr>
            <p:cNvPr id="208" name="Group 77">
              <a:extLst>
                <a:ext uri="{FF2B5EF4-FFF2-40B4-BE49-F238E27FC236}">
                  <a16:creationId xmlns:a16="http://schemas.microsoft.com/office/drawing/2014/main" id="{08CC787B-D9E3-47C2-B428-EA43A5FCA508}"/>
                </a:ext>
              </a:extLst>
            </p:cNvPr>
            <p:cNvGrpSpPr/>
            <p:nvPr/>
          </p:nvGrpSpPr>
          <p:grpSpPr>
            <a:xfrm rot="18019997">
              <a:off x="3360844" y="3986734"/>
              <a:ext cx="495881" cy="525733"/>
              <a:chOff x="4114800" y="3124200"/>
              <a:chExt cx="495881" cy="525733"/>
            </a:xfrm>
            <a:gradFill flip="none" rotWithShape="1">
              <a:gsLst>
                <a:gs pos="0">
                  <a:srgbClr val="FFFFFF">
                    <a:lumMod val="7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16200000" scaled="1"/>
              <a:tileRect/>
            </a:gra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B1279B0D-AA3A-4397-A864-264642352EA1}"/>
                  </a:ext>
                </a:extLst>
              </p:cNvPr>
              <p:cNvSpPr/>
              <p:nvPr/>
            </p:nvSpPr>
            <p:spPr bwMode="auto">
              <a:xfrm rot="12999630">
                <a:off x="4257525" y="3284173"/>
                <a:ext cx="353156" cy="365760"/>
              </a:xfrm>
              <a:prstGeom prst="ellipse">
                <a:avLst/>
              </a:prstGeom>
              <a:grpFill/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badi" panose="020B0604020104020204" pitchFamily="34" charset="0"/>
                  <a:ea typeface="Arial Unicode MS"/>
                </a:endParaRPr>
              </a:p>
            </p:txBody>
          </p:sp>
          <p:sp>
            <p:nvSpPr>
              <p:cNvPr id="212" name="Freeform 42">
                <a:extLst>
                  <a:ext uri="{FF2B5EF4-FFF2-40B4-BE49-F238E27FC236}">
                    <a16:creationId xmlns:a16="http://schemas.microsoft.com/office/drawing/2014/main" id="{C5183542-E6BA-41D6-B362-D36EA82AF9E6}"/>
                  </a:ext>
                </a:extLst>
              </p:cNvPr>
              <p:cNvSpPr/>
              <p:nvPr/>
            </p:nvSpPr>
            <p:spPr bwMode="auto">
              <a:xfrm>
                <a:off x="4114800" y="3124200"/>
                <a:ext cx="457200" cy="523875"/>
              </a:xfrm>
              <a:custGeom>
                <a:avLst/>
                <a:gdLst>
                  <a:gd name="connsiteX0" fmla="*/ 282575 w 457200"/>
                  <a:gd name="connsiteY0" fmla="*/ 0 h 523875"/>
                  <a:gd name="connsiteX1" fmla="*/ 314325 w 457200"/>
                  <a:gd name="connsiteY1" fmla="*/ 19050 h 523875"/>
                  <a:gd name="connsiteX2" fmla="*/ 457200 w 457200"/>
                  <a:gd name="connsiteY2" fmla="*/ 225425 h 523875"/>
                  <a:gd name="connsiteX3" fmla="*/ 295275 w 457200"/>
                  <a:gd name="connsiteY3" fmla="*/ 523875 h 523875"/>
                  <a:gd name="connsiteX4" fmla="*/ 0 w 457200"/>
                  <a:gd name="connsiteY4" fmla="*/ 454025 h 523875"/>
                  <a:gd name="connsiteX5" fmla="*/ 282575 w 457200"/>
                  <a:gd name="connsiteY5" fmla="*/ 0 h 523875"/>
                  <a:gd name="connsiteX0" fmla="*/ 457200 w 457200"/>
                  <a:gd name="connsiteY0" fmla="*/ 225425 h 523875"/>
                  <a:gd name="connsiteX1" fmla="*/ 295275 w 457200"/>
                  <a:gd name="connsiteY1" fmla="*/ 523875 h 523875"/>
                  <a:gd name="connsiteX2" fmla="*/ 0 w 457200"/>
                  <a:gd name="connsiteY2" fmla="*/ 454025 h 523875"/>
                  <a:gd name="connsiteX3" fmla="*/ 282575 w 457200"/>
                  <a:gd name="connsiteY3" fmla="*/ 0 h 523875"/>
                  <a:gd name="connsiteX4" fmla="*/ 405765 w 457200"/>
                  <a:gd name="connsiteY4" fmla="*/ 110490 h 523875"/>
                  <a:gd name="connsiteX0" fmla="*/ 457200 w 457200"/>
                  <a:gd name="connsiteY0" fmla="*/ 225425 h 523875"/>
                  <a:gd name="connsiteX1" fmla="*/ 295275 w 457200"/>
                  <a:gd name="connsiteY1" fmla="*/ 523875 h 523875"/>
                  <a:gd name="connsiteX2" fmla="*/ 0 w 457200"/>
                  <a:gd name="connsiteY2" fmla="*/ 454025 h 523875"/>
                  <a:gd name="connsiteX3" fmla="*/ 282575 w 457200"/>
                  <a:gd name="connsiteY3" fmla="*/ 0 h 523875"/>
                  <a:gd name="connsiteX0" fmla="*/ 457200 w 457200"/>
                  <a:gd name="connsiteY0" fmla="*/ 225425 h 523875"/>
                  <a:gd name="connsiteX1" fmla="*/ 295275 w 457200"/>
                  <a:gd name="connsiteY1" fmla="*/ 523875 h 523875"/>
                  <a:gd name="connsiteX2" fmla="*/ 0 w 457200"/>
                  <a:gd name="connsiteY2" fmla="*/ 454025 h 523875"/>
                  <a:gd name="connsiteX3" fmla="*/ 4766 w 457200"/>
                  <a:gd name="connsiteY3" fmla="*/ 452438 h 523875"/>
                  <a:gd name="connsiteX4" fmla="*/ 282575 w 457200"/>
                  <a:gd name="connsiteY4" fmla="*/ 0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523875">
                    <a:moveTo>
                      <a:pt x="457200" y="225425"/>
                    </a:moveTo>
                    <a:lnTo>
                      <a:pt x="295275" y="523875"/>
                    </a:lnTo>
                    <a:lnTo>
                      <a:pt x="0" y="454025"/>
                    </a:lnTo>
                    <a:lnTo>
                      <a:pt x="4766" y="452438"/>
                    </a:lnTo>
                    <a:lnTo>
                      <a:pt x="282575" y="0"/>
                    </a:lnTo>
                  </a:path>
                </a:pathLst>
              </a:custGeom>
              <a:grpFill/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badi" panose="020B0604020104020204" pitchFamily="34" charset="0"/>
                  <a:ea typeface="Arial Unicode MS"/>
                </a:endParaRPr>
              </a:p>
            </p:txBody>
          </p:sp>
        </p:grp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7C3CB743-EA2D-4FA7-A5FC-BBCC73B87127}"/>
                </a:ext>
              </a:extLst>
            </p:cNvPr>
            <p:cNvSpPr/>
            <p:nvPr/>
          </p:nvSpPr>
          <p:spPr bwMode="auto">
            <a:xfrm>
              <a:off x="3234718" y="4066756"/>
              <a:ext cx="533400" cy="533400"/>
            </a:xfrm>
            <a:prstGeom prst="ellipse">
              <a:avLst/>
            </a:prstGeom>
            <a:solidFill>
              <a:srgbClr val="0D756C"/>
            </a:solidFill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>
              <a:outerShdw blurRad="88900" dist="12700" sx="92000" sy="92000" algn="ctr" rotWithShape="0">
                <a:prstClr val="black">
                  <a:alpha val="6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badi" panose="020B0604020104020204" pitchFamily="34" charset="0"/>
                  <a:ea typeface="Arial Unicode MS"/>
                </a:rPr>
                <a:t>5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215FC7C-F627-49AE-B287-CCBCB43E23F4}"/>
                </a:ext>
              </a:extLst>
            </p:cNvPr>
            <p:cNvSpPr/>
            <p:nvPr/>
          </p:nvSpPr>
          <p:spPr>
            <a:xfrm>
              <a:off x="3934178" y="3492618"/>
              <a:ext cx="1273105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63666A"/>
                  </a:solidFill>
                  <a:effectLst/>
                  <a:uLnTx/>
                  <a:uFillTx/>
                  <a:latin typeface="Abadi" panose="020B0604020104020204" pitchFamily="34" charset="0"/>
                  <a:ea typeface="Arial Unicode MS"/>
                </a:rPr>
                <a:t>Highlights</a:t>
              </a: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badi" panose="020B0604020104020204" pitchFamily="34" charset="0"/>
                <a:ea typeface="Arial Unicode MS"/>
              </a:endParaRPr>
            </a:p>
          </p:txBody>
        </p:sp>
      </p:grpSp>
      <p:sp>
        <p:nvSpPr>
          <p:cNvPr id="223" name="Rounded Rectangle 53">
            <a:extLst>
              <a:ext uri="{FF2B5EF4-FFF2-40B4-BE49-F238E27FC236}">
                <a16:creationId xmlns:a16="http://schemas.microsoft.com/office/drawing/2014/main" id="{7B2699B2-4985-4558-BC7E-120C83BDA1C8}"/>
              </a:ext>
            </a:extLst>
          </p:cNvPr>
          <p:cNvSpPr/>
          <p:nvPr/>
        </p:nvSpPr>
        <p:spPr bwMode="auto">
          <a:xfrm>
            <a:off x="6688699" y="991096"/>
            <a:ext cx="4191000" cy="1332602"/>
          </a:xfrm>
          <a:prstGeom prst="roundRect">
            <a:avLst>
              <a:gd name="adj" fmla="val 2582"/>
            </a:avLst>
          </a:prstGeom>
          <a:solidFill>
            <a:schemeClr val="bg1">
              <a:lumMod val="95000"/>
            </a:schemeClr>
          </a:solidFill>
          <a:ln w="25400" cap="rnd" cmpd="sng" algn="ctr">
            <a:noFill/>
            <a:prstDash val="sysDash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82880"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63666A"/>
                </a:solidFill>
                <a:latin typeface="Abadi" panose="020B0604020104020204" pitchFamily="34" charset="0"/>
                <a:ea typeface="Arial Unicode MS"/>
              </a:rPr>
              <a:t>Strengthen Law Enforcement and Penalties</a:t>
            </a:r>
          </a:p>
          <a:p>
            <a:pPr marL="182880"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63666A"/>
              </a:solidFill>
              <a:latin typeface="Abadi" panose="020B0604020104020204" pitchFamily="34" charset="0"/>
              <a:ea typeface="Arial Unicode MS"/>
            </a:endParaRPr>
          </a:p>
          <a:p>
            <a:pPr marL="182880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63666A"/>
                </a:solidFill>
                <a:latin typeface="Abadi" panose="020B0604020104020204" pitchFamily="34" charset="0"/>
                <a:ea typeface="Arial Unicode MS"/>
              </a:rPr>
              <a:t>Analysis shows that </a:t>
            </a:r>
            <a:r>
              <a:rPr lang="en-US" sz="1200" b="1" dirty="0">
                <a:solidFill>
                  <a:srgbClr val="63666A"/>
                </a:solidFill>
                <a:latin typeface="Abadi" panose="020B0604020104020204" pitchFamily="34" charset="0"/>
                <a:ea typeface="Arial Unicode MS"/>
              </a:rPr>
              <a:t>25% of accidents in NYC and Brooklyn specifically have happened due to driver distraction</a:t>
            </a:r>
            <a:r>
              <a:rPr lang="en-US" sz="1200" dirty="0">
                <a:solidFill>
                  <a:srgbClr val="63666A"/>
                </a:solidFill>
                <a:latin typeface="Abadi" panose="020B0604020104020204" pitchFamily="34" charset="0"/>
                <a:ea typeface="Arial Unicode MS"/>
              </a:rPr>
              <a:t>. Hence, strengthening the laws for using hand-held cell phones while driving, for drink and drive, wearing seat belts etc. can help</a:t>
            </a:r>
            <a:endParaRPr lang="en-US" sz="1200" b="1" dirty="0">
              <a:solidFill>
                <a:srgbClr val="63666A"/>
              </a:solidFill>
              <a:latin typeface="Abadi" panose="020B0604020104020204" pitchFamily="34" charset="0"/>
              <a:ea typeface="Arial Unicode MS"/>
            </a:endParaRPr>
          </a:p>
        </p:txBody>
      </p:sp>
      <p:sp>
        <p:nvSpPr>
          <p:cNvPr id="224" name="Rounded Rectangle 54">
            <a:extLst>
              <a:ext uri="{FF2B5EF4-FFF2-40B4-BE49-F238E27FC236}">
                <a16:creationId xmlns:a16="http://schemas.microsoft.com/office/drawing/2014/main" id="{E852FBA6-F2D9-4DF3-8BCF-8EE90EC541E1}"/>
              </a:ext>
            </a:extLst>
          </p:cNvPr>
          <p:cNvSpPr/>
          <p:nvPr/>
        </p:nvSpPr>
        <p:spPr bwMode="auto">
          <a:xfrm>
            <a:off x="1235391" y="1281430"/>
            <a:ext cx="3200400" cy="1447800"/>
          </a:xfrm>
          <a:prstGeom prst="roundRect">
            <a:avLst>
              <a:gd name="adj" fmla="val 2168"/>
            </a:avLst>
          </a:prstGeom>
          <a:solidFill>
            <a:schemeClr val="bg1">
              <a:lumMod val="95000"/>
            </a:schemeClr>
          </a:solidFill>
          <a:ln w="25400" cap="rnd" cmpd="sng" algn="ctr">
            <a:noFill/>
            <a:prstDash val="sysDash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82880"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D19000"/>
                </a:solidFill>
                <a:latin typeface="Abadi" panose="020B0604020104020204" pitchFamily="34" charset="0"/>
                <a:ea typeface="Arial Unicode MS"/>
              </a:rPr>
              <a:t>Improve Public Transport Facility </a:t>
            </a:r>
          </a:p>
          <a:p>
            <a:pPr marL="182880"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63666A"/>
              </a:solidFill>
              <a:latin typeface="Abadi" panose="020B0604020104020204" pitchFamily="34" charset="0"/>
              <a:ea typeface="Arial Unicode MS"/>
            </a:endParaRPr>
          </a:p>
          <a:p>
            <a:pPr marL="182880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63666A"/>
                </a:solidFill>
                <a:latin typeface="Abadi" panose="020B0604020104020204" pitchFamily="34" charset="0"/>
                <a:ea typeface="Arial Unicode MS"/>
              </a:rPr>
              <a:t>In Brooklyn itself we can see </a:t>
            </a:r>
            <a:r>
              <a:rPr lang="en-US" sz="1200" b="1" dirty="0">
                <a:solidFill>
                  <a:srgbClr val="D19000"/>
                </a:solidFill>
                <a:latin typeface="Abadi" panose="020B0604020104020204" pitchFamily="34" charset="0"/>
                <a:ea typeface="Arial Unicode MS"/>
              </a:rPr>
              <a:t>~35% of accidents are happening due to passenger vehicles</a:t>
            </a:r>
            <a:r>
              <a:rPr lang="en-US" sz="1200" dirty="0">
                <a:solidFill>
                  <a:srgbClr val="63666A"/>
                </a:solidFill>
                <a:latin typeface="Abadi" panose="020B0604020104020204" pitchFamily="34" charset="0"/>
                <a:ea typeface="Arial Unicode MS"/>
              </a:rPr>
              <a:t>. Hence facilitating good transport system can help to reduce accidents</a:t>
            </a:r>
          </a:p>
        </p:txBody>
      </p:sp>
      <p:sp>
        <p:nvSpPr>
          <p:cNvPr id="225" name="Rounded Rectangle 55">
            <a:extLst>
              <a:ext uri="{FF2B5EF4-FFF2-40B4-BE49-F238E27FC236}">
                <a16:creationId xmlns:a16="http://schemas.microsoft.com/office/drawing/2014/main" id="{17005F63-AF72-44AF-8F10-428339FC9B64}"/>
              </a:ext>
            </a:extLst>
          </p:cNvPr>
          <p:cNvSpPr/>
          <p:nvPr/>
        </p:nvSpPr>
        <p:spPr bwMode="auto">
          <a:xfrm>
            <a:off x="1300068" y="3032760"/>
            <a:ext cx="2971801" cy="1470660"/>
          </a:xfrm>
          <a:prstGeom prst="roundRect">
            <a:avLst>
              <a:gd name="adj" fmla="val 2693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82880"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D776E"/>
                </a:solidFill>
                <a:latin typeface="Abadi" panose="020B0604020104020204" pitchFamily="34" charset="0"/>
                <a:ea typeface="Arial Unicode MS"/>
              </a:rPr>
              <a:t>Customizing Speed Levels in Vehicles </a:t>
            </a:r>
          </a:p>
          <a:p>
            <a:pPr marL="182880"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8E9300"/>
              </a:solidFill>
              <a:latin typeface="Abadi" panose="020B0604020104020204" pitchFamily="34" charset="0"/>
              <a:ea typeface="Arial Unicode MS"/>
            </a:endParaRPr>
          </a:p>
          <a:p>
            <a:pPr marL="182880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63666A"/>
                </a:solidFill>
                <a:latin typeface="Abadi" panose="020B0604020104020204" pitchFamily="34" charset="0"/>
                <a:ea typeface="Arial Unicode MS"/>
              </a:rPr>
              <a:t>Some of the customizations like speed limits based on street designs e.g., different speeds for narrower lanes, wider sidewalks, raised crosswalks and curb extensions</a:t>
            </a:r>
          </a:p>
        </p:txBody>
      </p:sp>
    </p:spTree>
    <p:extLst>
      <p:ext uri="{BB962C8B-B14F-4D97-AF65-F5344CB8AC3E}">
        <p14:creationId xmlns:p14="http://schemas.microsoft.com/office/powerpoint/2010/main" val="372699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8BCB23-5806-471D-B137-0B5BD0FB382C}"/>
              </a:ext>
            </a:extLst>
          </p:cNvPr>
          <p:cNvSpPr/>
          <p:nvPr/>
        </p:nvSpPr>
        <p:spPr bwMode="auto">
          <a:xfrm>
            <a:off x="0" y="6048375"/>
            <a:ext cx="1981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68275" marR="0" indent="-168275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880C9-1AC2-4424-8930-53F1F019B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53" b="34694"/>
          <a:stretch/>
        </p:blipFill>
        <p:spPr>
          <a:xfrm>
            <a:off x="76200" y="6437312"/>
            <a:ext cx="2162175" cy="152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7E38CC-ABF5-4CFA-98EF-5A76F86A57B3}"/>
              </a:ext>
            </a:extLst>
          </p:cNvPr>
          <p:cNvSpPr/>
          <p:nvPr/>
        </p:nvSpPr>
        <p:spPr bwMode="auto">
          <a:xfrm>
            <a:off x="9067800" y="6572250"/>
            <a:ext cx="1981200" cy="230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68275" marR="0" indent="-168275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CD0E0F-523D-420D-8D6C-339C1B0AAB20}"/>
              </a:ext>
            </a:extLst>
          </p:cNvPr>
          <p:cNvSpPr/>
          <p:nvPr/>
        </p:nvSpPr>
        <p:spPr bwMode="auto">
          <a:xfrm>
            <a:off x="457200" y="457200"/>
            <a:ext cx="11353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68275" marR="0" indent="-168275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A4D617-311B-42E8-8C18-90DCA3E5CDC4}"/>
              </a:ext>
            </a:extLst>
          </p:cNvPr>
          <p:cNvSpPr txBox="1"/>
          <p:nvPr/>
        </p:nvSpPr>
        <p:spPr>
          <a:xfrm>
            <a:off x="3581400" y="2065862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1"/>
                </a:solidFill>
              </a:rPr>
              <a:t>Thank You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86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ptu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GS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OGS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GS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OGS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EA111CF7751D4591383CC9C2E5FDAD" ma:contentTypeVersion="5" ma:contentTypeDescription="Create a new document." ma:contentTypeScope="" ma:versionID="1823472f5581a1e18d97b02ba2140866">
  <xsd:schema xmlns:xsd="http://www.w3.org/2001/XMLSchema" xmlns:xs="http://www.w3.org/2001/XMLSchema" xmlns:p="http://schemas.microsoft.com/office/2006/metadata/properties" xmlns:ns3="4e235de0-4554-4771-8ebd-f1f7e8022b65" xmlns:ns4="ad53dd4d-9324-49d6-a4d8-fd2ebf1ebb9f" targetNamespace="http://schemas.microsoft.com/office/2006/metadata/properties" ma:root="true" ma:fieldsID="53dd74594778069c03cf6d29e7d63a94" ns3:_="" ns4:_="">
    <xsd:import namespace="4e235de0-4554-4771-8ebd-f1f7e8022b65"/>
    <xsd:import namespace="ad53dd4d-9324-49d6-a4d8-fd2ebf1ebb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235de0-4554-4771-8ebd-f1f7e8022b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3dd4d-9324-49d6-a4d8-fd2ebf1ebb9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941834-67BE-4A29-B9F4-BBED8EBEF7F7}">
  <ds:schemaRefs>
    <ds:schemaRef ds:uri="4e235de0-4554-4771-8ebd-f1f7e8022b65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ad53dd4d-9324-49d6-a4d8-fd2ebf1ebb9f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3ECC8AD-4489-462F-A077-B97876926B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B3BF71-B180-4A88-BAF5-F75BE62CB1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235de0-4554-4771-8ebd-f1f7e8022b65"/>
    <ds:schemaRef ds:uri="ad53dd4d-9324-49d6-a4d8-fd2ebf1ebb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11013</TotalTime>
  <Words>956</Words>
  <Application>Microsoft Office PowerPoint</Application>
  <PresentationFormat>Widescreen</PresentationFormat>
  <Paragraphs>167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Abadi</vt:lpstr>
      <vt:lpstr>Arial</vt:lpstr>
      <vt:lpstr>Calibri</vt:lpstr>
      <vt:lpstr>Cambria</vt:lpstr>
      <vt:lpstr>Optum</vt:lpstr>
      <vt:lpstr>2_OGS</vt:lpstr>
      <vt:lpstr>4_OGS</vt:lpstr>
      <vt:lpstr>3_OGS</vt:lpstr>
      <vt:lpstr>1_OGS</vt:lpstr>
      <vt:lpstr>Main</vt:lpstr>
      <vt:lpstr>Microsoft Excel Macro-Enabled Worksheet</vt:lpstr>
      <vt:lpstr>NYC Motor Vehicle Collision Analysis</vt:lpstr>
      <vt:lpstr>Project Details</vt:lpstr>
      <vt:lpstr>Exploratory Data Analysis</vt:lpstr>
      <vt:lpstr>Exploratory Data Analysis</vt:lpstr>
      <vt:lpstr>Exploratory Data Analysis - Brooklyn</vt:lpstr>
      <vt:lpstr>Exploratory Data Analysis - Brooklyn</vt:lpstr>
      <vt:lpstr>Recommendations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CAG-to-Contract Mapping Project Overview and Update</dc:title>
  <dc:creator>Goel, Anshul</dc:creator>
  <cp:lastModifiedBy>Gupta, Urvashi</cp:lastModifiedBy>
  <cp:revision>1318</cp:revision>
  <dcterms:created xsi:type="dcterms:W3CDTF">2020-09-10T11:21:55Z</dcterms:created>
  <dcterms:modified xsi:type="dcterms:W3CDTF">2022-06-07T17:46:45Z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0x0101006EEA111CF7751D4591383CC9C2E5FDAD</vt:lpwstr>
  </property>
</Properties>
</file>