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313" r:id="rId5"/>
    <p:sldId id="259" r:id="rId6"/>
    <p:sldId id="260" r:id="rId7"/>
    <p:sldId id="261" r:id="rId8"/>
    <p:sldId id="262" r:id="rId9"/>
    <p:sldId id="315" r:id="rId10"/>
    <p:sldId id="304" r:id="rId11"/>
    <p:sldId id="310" r:id="rId12"/>
    <p:sldId id="311" r:id="rId13"/>
    <p:sldId id="286" r:id="rId14"/>
    <p:sldId id="263" r:id="rId15"/>
    <p:sldId id="264" r:id="rId16"/>
    <p:sldId id="267" r:id="rId17"/>
    <p:sldId id="268" r:id="rId18"/>
    <p:sldId id="269" r:id="rId19"/>
    <p:sldId id="270" r:id="rId20"/>
    <p:sldId id="272" r:id="rId21"/>
    <p:sldId id="273" r:id="rId22"/>
    <p:sldId id="274" r:id="rId23"/>
    <p:sldId id="275" r:id="rId24"/>
    <p:sldId id="277" r:id="rId25"/>
    <p:sldId id="278" r:id="rId26"/>
    <p:sldId id="279" r:id="rId27"/>
    <p:sldId id="280" r:id="rId28"/>
    <p:sldId id="276" r:id="rId29"/>
    <p:sldId id="287" r:id="rId30"/>
    <p:sldId id="281" r:id="rId31"/>
    <p:sldId id="282" r:id="rId32"/>
    <p:sldId id="283" r:id="rId33"/>
    <p:sldId id="289" r:id="rId34"/>
    <p:sldId id="292" r:id="rId35"/>
    <p:sldId id="314" r:id="rId36"/>
    <p:sldId id="291" r:id="rId37"/>
    <p:sldId id="294" r:id="rId38"/>
    <p:sldId id="295" r:id="rId39"/>
    <p:sldId id="293" r:id="rId40"/>
    <p:sldId id="296" r:id="rId41"/>
    <p:sldId id="297" r:id="rId42"/>
    <p:sldId id="298" r:id="rId43"/>
    <p:sldId id="299" r:id="rId44"/>
    <p:sldId id="300" r:id="rId45"/>
    <p:sldId id="301" r:id="rId46"/>
    <p:sldId id="302"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284" r:id="rId62"/>
    <p:sldId id="285"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oogle.com.tr/search?q=asp.net+web+form+nedir&amp;tbm=isch&amp;source=iu&amp;ictx=1&amp;fir=G8BR9KxJVCCzXM:,Ams9lUHUORJGOM,/g/11g0sqldy5&amp;vet=1&amp;usg=AI4_-kT_a15xYgcxMVKGTzStGUYQUJOLaA&amp;sa=X&amp;ved=2ahUKEwjQ-uG6npbjAhXailwKHTiyCzsQ_B0wCnoECAYQAw#imgrc=G8BR9KxJVCCzX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aysenurgull.blogspot.com/2015/03/asp.html" TargetMode="External"/><Relationship Id="rId3" Type="http://schemas.openxmlformats.org/officeDocument/2006/relationships/hyperlink" Target="http://www.osmankurt.net/post/2013/01/24/neden-aspnet-mvc-diyenlere-gelsin.aspx" TargetMode="External"/><Relationship Id="rId7" Type="http://schemas.openxmlformats.org/officeDocument/2006/relationships/hyperlink" Target="https://www.iztim.com/Blog/YazilimTeknolojisi/MVC-Nedir" TargetMode="External"/><Relationship Id="rId2" Type="http://schemas.openxmlformats.org/officeDocument/2006/relationships/hyperlink" Target="https://blog.koddit.com/yazilim/mvc-nedir-gercek-orneklerle-mvc-nedir-anlayalim/" TargetMode="External"/><Relationship Id="rId1" Type="http://schemas.openxmlformats.org/officeDocument/2006/relationships/slideLayout" Target="../slideLayouts/slideLayout2.xml"/><Relationship Id="rId6" Type="http://schemas.openxmlformats.org/officeDocument/2006/relationships/hyperlink" Target="http://www.yazilimhocam.com/mvc-nedir/" TargetMode="External"/><Relationship Id="rId5" Type="http://schemas.openxmlformats.org/officeDocument/2006/relationships/hyperlink" Target="http://bilgisayarkavramlari.sadievrenseker.com/2009/04/16/mvc-model-view-controller-model-bakis-kontrolcu/" TargetMode="External"/><Relationship Id="rId4" Type="http://schemas.openxmlformats.org/officeDocument/2006/relationships/hyperlink" Target="https://yazilimportal.com/php-mvc-yap%C4%B1s%C4%B1-ve-codeigniter-framework-1-a12792263842" TargetMode="External"/><Relationship Id="rId9" Type="http://schemas.openxmlformats.org/officeDocument/2006/relationships/hyperlink" Target="https://slideplayer.biz.tr/slide/1888842/"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DD3BD341-80D1-48E4-9A0C-3689677A27E6}"/>
              </a:ext>
            </a:extLst>
          </p:cNvPr>
          <p:cNvSpPr>
            <a:spLocks noGrp="1"/>
          </p:cNvSpPr>
          <p:nvPr>
            <p:ph type="ctrTitle"/>
          </p:nvPr>
        </p:nvSpPr>
        <p:spPr>
          <a:xfrm>
            <a:off x="1177637" y="2105890"/>
            <a:ext cx="10501744" cy="1149927"/>
          </a:xfrm>
        </p:spPr>
        <p:txBody>
          <a:bodyPr/>
          <a:lstStyle/>
          <a:p>
            <a:r>
              <a:rPr lang="tr-TR" sz="6600" dirty="0"/>
              <a:t>MVC</a:t>
            </a:r>
            <a:r>
              <a:rPr lang="tr-TR" dirty="0"/>
              <a:t>(Model-</a:t>
            </a:r>
            <a:r>
              <a:rPr lang="tr-TR" dirty="0" err="1"/>
              <a:t>View</a:t>
            </a:r>
            <a:r>
              <a:rPr lang="tr-TR" dirty="0"/>
              <a:t>-Controller)</a:t>
            </a:r>
          </a:p>
        </p:txBody>
      </p:sp>
    </p:spTree>
    <p:extLst>
      <p:ext uri="{BB962C8B-B14F-4D97-AF65-F5344CB8AC3E}">
        <p14:creationId xmlns:p14="http://schemas.microsoft.com/office/powerpoint/2010/main" val="409952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MVC kavramlarını kullanan bazı web frameworkleri</a:t>
            </a:r>
            <a:endParaRPr lang="tr-TR" dirty="0"/>
          </a:p>
        </p:txBody>
      </p:sp>
      <p:sp>
        <p:nvSpPr>
          <p:cNvPr id="3" name="Content Placeholder 2"/>
          <p:cNvSpPr>
            <a:spLocks noGrp="1"/>
          </p:cNvSpPr>
          <p:nvPr>
            <p:ph idx="1"/>
          </p:nvPr>
        </p:nvSpPr>
        <p:spPr/>
        <p:txBody>
          <a:bodyPr>
            <a:normAutofit lnSpcReduction="10000"/>
          </a:bodyPr>
          <a:lstStyle/>
          <a:p>
            <a:r>
              <a:rPr lang="tr-TR" dirty="0" smtClean="0"/>
              <a:t>Ruby on Rails(Ruby)</a:t>
            </a:r>
          </a:p>
          <a:p>
            <a:r>
              <a:rPr lang="tr-TR" dirty="0" smtClean="0"/>
              <a:t>Sinatra(Ruby)</a:t>
            </a:r>
          </a:p>
          <a:p>
            <a:r>
              <a:rPr lang="tr-TR" dirty="0" smtClean="0"/>
              <a:t>Laravel(PHP)</a:t>
            </a:r>
          </a:p>
          <a:p>
            <a:r>
              <a:rPr lang="tr-TR" dirty="0" smtClean="0"/>
              <a:t>Codeigniter(PHP)</a:t>
            </a:r>
          </a:p>
          <a:p>
            <a:r>
              <a:rPr lang="tr-TR" dirty="0" smtClean="0"/>
              <a:t>Zend(PHP)</a:t>
            </a:r>
          </a:p>
          <a:p>
            <a:r>
              <a:rPr lang="tr-TR" dirty="0" smtClean="0"/>
              <a:t>Express(JS)</a:t>
            </a:r>
          </a:p>
          <a:p>
            <a:r>
              <a:rPr lang="tr-TR" dirty="0" smtClean="0"/>
              <a:t>Backbone(JS)</a:t>
            </a:r>
          </a:p>
          <a:p>
            <a:r>
              <a:rPr lang="tr-TR" dirty="0" smtClean="0"/>
              <a:t>Angular(JS)</a:t>
            </a:r>
          </a:p>
          <a:p>
            <a:r>
              <a:rPr lang="tr-TR" dirty="0" smtClean="0"/>
              <a:t>Django(Python)</a:t>
            </a:r>
          </a:p>
          <a:p>
            <a:r>
              <a:rPr lang="tr-TR" dirty="0" smtClean="0"/>
              <a:t>Flask(Python)</a:t>
            </a:r>
            <a:endParaRPr lang="tr-TR" dirty="0"/>
          </a:p>
        </p:txBody>
      </p:sp>
    </p:spTree>
    <p:extLst>
      <p:ext uri="{BB962C8B-B14F-4D97-AF65-F5344CB8AC3E}">
        <p14:creationId xmlns:p14="http://schemas.microsoft.com/office/powerpoint/2010/main" val="28167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MVC YAŞAM DÖNGÜSÜ</a:t>
            </a:r>
            <a:endParaRPr lang="tr-TR" dirty="0"/>
          </a:p>
        </p:txBody>
      </p:sp>
      <p:sp>
        <p:nvSpPr>
          <p:cNvPr id="3" name="Content Placeholder 2"/>
          <p:cNvSpPr>
            <a:spLocks noGrp="1"/>
          </p:cNvSpPr>
          <p:nvPr>
            <p:ph idx="1"/>
          </p:nvPr>
        </p:nvSpPr>
        <p:spPr>
          <a:xfrm>
            <a:off x="2592925" y="1905000"/>
            <a:ext cx="8915400" cy="3777622"/>
          </a:xfrm>
        </p:spPr>
        <p:txBody>
          <a:bodyPr>
            <a:normAutofit/>
          </a:bodyPr>
          <a:lstStyle/>
          <a:p>
            <a:r>
              <a:rPr lang="tr-TR" sz="1700" b="1" dirty="0"/>
              <a:t>1)</a:t>
            </a:r>
            <a:r>
              <a:rPr lang="tr-TR" sz="1700" dirty="0"/>
              <a:t> </a:t>
            </a:r>
            <a:r>
              <a:rPr lang="tr-TR" sz="1700" b="1" dirty="0"/>
              <a:t>HTTP </a:t>
            </a:r>
            <a:r>
              <a:rPr lang="tr-TR" sz="1700" b="1" dirty="0" smtClean="0"/>
              <a:t>Request:</a:t>
            </a:r>
            <a:r>
              <a:rPr lang="tr-TR" sz="1700" dirty="0" smtClean="0"/>
              <a:t>ASP.NET </a:t>
            </a:r>
            <a:r>
              <a:rPr lang="tr-TR" sz="1700" dirty="0"/>
              <a:t>MVC uygulamasını </a:t>
            </a:r>
            <a:r>
              <a:rPr lang="tr-TR" sz="1700" dirty="0" smtClean="0"/>
              <a:t>görüntülemeyi istemek </a:t>
            </a:r>
            <a:r>
              <a:rPr lang="tr-TR" sz="1700" dirty="0"/>
              <a:t>bir request(istek) </a:t>
            </a:r>
            <a:r>
              <a:rPr lang="tr-TR" sz="1700" dirty="0" smtClean="0"/>
              <a:t>tir.Bu istek </a:t>
            </a:r>
            <a:r>
              <a:rPr lang="tr-TR" sz="1700" dirty="0"/>
              <a:t>HTTP üzerinden IIS tarafından alınır. </a:t>
            </a:r>
            <a:r>
              <a:rPr lang="tr-TR" sz="1700" dirty="0" smtClean="0"/>
              <a:t>Her isteğin Server </a:t>
            </a:r>
            <a:r>
              <a:rPr lang="tr-TR" sz="1700" dirty="0"/>
              <a:t>tarafından bir </a:t>
            </a:r>
            <a:r>
              <a:rPr lang="tr-TR" sz="1700" dirty="0" smtClean="0"/>
              <a:t>yanıtla son </a:t>
            </a:r>
            <a:r>
              <a:rPr lang="tr-TR" sz="1700" dirty="0"/>
              <a:t>bulması gerekir</a:t>
            </a:r>
            <a:r>
              <a:rPr lang="tr-TR" sz="1700" dirty="0" smtClean="0"/>
              <a:t>.</a:t>
            </a:r>
          </a:p>
          <a:p>
            <a:r>
              <a:rPr lang="tr-TR" sz="1700" b="1" dirty="0"/>
              <a:t>2) Routing: </a:t>
            </a:r>
            <a:r>
              <a:rPr lang="tr-TR" sz="1700" dirty="0"/>
              <a:t>ASP.NET MVC </a:t>
            </a:r>
            <a:r>
              <a:rPr lang="tr-TR" sz="1700" dirty="0" smtClean="0"/>
              <a:t>uygulamasına </a:t>
            </a:r>
            <a:r>
              <a:rPr lang="tr-TR" sz="1700" dirty="0"/>
              <a:t>her istek </a:t>
            </a:r>
            <a:r>
              <a:rPr lang="tr-TR" sz="1700" dirty="0" smtClean="0"/>
              <a:t>yapıldığında, yaptığınız yanıt UrlRoutingModule ,HTTP Module tarafından durdurulur. UrlRoutingModule bir </a:t>
            </a:r>
            <a:r>
              <a:rPr lang="tr-TR" sz="1700" dirty="0"/>
              <a:t>isteği durdurduğu zaman, gelen </a:t>
            </a:r>
            <a:r>
              <a:rPr lang="tr-TR" sz="1700" dirty="0" smtClean="0"/>
              <a:t>isteğin RouteTable’dan </a:t>
            </a:r>
            <a:r>
              <a:rPr lang="tr-TR" sz="1700" dirty="0"/>
              <a:t>hangi </a:t>
            </a:r>
            <a:r>
              <a:rPr lang="tr-TR" sz="1700" dirty="0" smtClean="0"/>
              <a:t>Controller </a:t>
            </a:r>
            <a:r>
              <a:rPr lang="tr-TR" sz="1700" dirty="0"/>
              <a:t>tarafından üstleneceğine karar verilir</a:t>
            </a:r>
            <a:r>
              <a:rPr lang="tr-TR" sz="1700" dirty="0" smtClean="0"/>
              <a:t>.</a:t>
            </a:r>
          </a:p>
          <a:p>
            <a:r>
              <a:rPr lang="tr-TR" sz="1700" b="1" dirty="0"/>
              <a:t>3) Controller:</a:t>
            </a:r>
            <a:r>
              <a:rPr lang="tr-TR" sz="1700" dirty="0"/>
              <a:t> RouteTable’dan gelen route bilgisine göre Controller hangi Action’ı çalıştıracaksa o View çalıştırılır. View, Controller tarafından render edilmez. Controller tarafından geriye ViewResult döndürülür.</a:t>
            </a:r>
          </a:p>
          <a:p>
            <a:endParaRPr lang="tr-TR" sz="1700" dirty="0"/>
          </a:p>
        </p:txBody>
      </p:sp>
    </p:spTree>
    <p:extLst>
      <p:ext uri="{BB962C8B-B14F-4D97-AF65-F5344CB8AC3E}">
        <p14:creationId xmlns:p14="http://schemas.microsoft.com/office/powerpoint/2010/main" val="1844161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tr-TR" sz="1700" b="1" dirty="0" smtClean="0"/>
              <a:t>4</a:t>
            </a:r>
            <a:r>
              <a:rPr lang="tr-TR" sz="1700" b="1" dirty="0"/>
              <a:t>) ViewResult: </a:t>
            </a:r>
            <a:r>
              <a:rPr lang="tr-TR" sz="1700" dirty="0"/>
              <a:t>ViewResult, View’i render etmek için aktif View Engine’i çağırır</a:t>
            </a:r>
            <a:r>
              <a:rPr lang="tr-TR" sz="1700" dirty="0" smtClean="0"/>
              <a:t>.</a:t>
            </a:r>
          </a:p>
          <a:p>
            <a:r>
              <a:rPr lang="tr-TR" sz="1700" b="1" dirty="0"/>
              <a:t>5) ViewEngine : </a:t>
            </a:r>
            <a:r>
              <a:rPr lang="tr-TR" sz="1700" dirty="0"/>
              <a:t>Bir CSHTML </a:t>
            </a:r>
            <a:r>
              <a:rPr lang="tr-TR" sz="1700" dirty="0" smtClean="0"/>
              <a:t>dosyası </a:t>
            </a:r>
            <a:r>
              <a:rPr lang="tr-TR" sz="1700" dirty="0"/>
              <a:t>oluşturduğunuzda içerisindeki script ve markuplar, Razor </a:t>
            </a:r>
            <a:r>
              <a:rPr lang="tr-TR" sz="1700" dirty="0" smtClean="0"/>
              <a:t>View Engin </a:t>
            </a:r>
            <a:r>
              <a:rPr lang="tr-TR" sz="1700" dirty="0"/>
              <a:t>tarafından bazı ASP.NET API’lerini sayfalarınızı HTML’e çevirmek için kullanır</a:t>
            </a:r>
            <a:r>
              <a:rPr lang="tr-TR" sz="1700" dirty="0" smtClean="0"/>
              <a:t>.</a:t>
            </a:r>
          </a:p>
          <a:p>
            <a:r>
              <a:rPr lang="tr-TR" sz="1600" b="1" dirty="0"/>
              <a:t>6) View: </a:t>
            </a:r>
            <a:r>
              <a:rPr lang="tr-TR" sz="1600" dirty="0"/>
              <a:t>View Engine tarafından HTML’e çevirilen kodlar kullanıcıya sunulur.</a:t>
            </a:r>
          </a:p>
          <a:p>
            <a:r>
              <a:rPr lang="tr-TR" sz="1600" b="1" dirty="0"/>
              <a:t>7) Response: </a:t>
            </a:r>
            <a:r>
              <a:rPr lang="tr-TR" sz="1600" dirty="0"/>
              <a:t>HTTP üzerinden View kullanıcıya gösterilir.</a:t>
            </a:r>
          </a:p>
          <a:p>
            <a:endParaRPr lang="tr-TR" sz="1700" dirty="0"/>
          </a:p>
        </p:txBody>
      </p:sp>
      <p:sp>
        <p:nvSpPr>
          <p:cNvPr id="4" name="Title 1"/>
          <p:cNvSpPr>
            <a:spLocks noGrp="1"/>
          </p:cNvSpPr>
          <p:nvPr>
            <p:ph type="title"/>
          </p:nvPr>
        </p:nvSpPr>
        <p:spPr>
          <a:xfrm>
            <a:off x="2592925" y="624110"/>
            <a:ext cx="8911687" cy="1280890"/>
          </a:xfrm>
        </p:spPr>
        <p:txBody>
          <a:bodyPr/>
          <a:lstStyle/>
          <a:p>
            <a:r>
              <a:rPr lang="tr-TR" dirty="0" smtClean="0"/>
              <a:t>MVC YAŞAM DÖNGÜSÜ</a:t>
            </a:r>
            <a:endParaRPr lang="tr-TR" dirty="0"/>
          </a:p>
        </p:txBody>
      </p:sp>
    </p:spTree>
    <p:extLst>
      <p:ext uri="{BB962C8B-B14F-4D97-AF65-F5344CB8AC3E}">
        <p14:creationId xmlns:p14="http://schemas.microsoft.com/office/powerpoint/2010/main" val="159914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D8E9E909-D6CE-44D1-9FDF-AE375D36F777}"/>
              </a:ext>
            </a:extLst>
          </p:cNvPr>
          <p:cNvSpPr>
            <a:spLocks noGrp="1"/>
          </p:cNvSpPr>
          <p:nvPr>
            <p:ph type="title"/>
          </p:nvPr>
        </p:nvSpPr>
        <p:spPr>
          <a:xfrm>
            <a:off x="1720090" y="665673"/>
            <a:ext cx="3794020" cy="761345"/>
          </a:xfrm>
        </p:spPr>
        <p:txBody>
          <a:bodyPr>
            <a:normAutofit fontScale="90000"/>
          </a:bodyPr>
          <a:lstStyle/>
          <a:p>
            <a:r>
              <a:rPr lang="tr-TR" dirty="0"/>
              <a:t>Önemli Noktalar</a:t>
            </a:r>
            <a:br>
              <a:rPr lang="tr-TR" dirty="0"/>
            </a:br>
            <a:endParaRPr lang="tr-TR" dirty="0"/>
          </a:p>
        </p:txBody>
      </p:sp>
      <p:sp>
        <p:nvSpPr>
          <p:cNvPr id="3" name="İçerik Yer Tutucusu 2">
            <a:extLst>
              <a:ext uri="{FF2B5EF4-FFF2-40B4-BE49-F238E27FC236}">
                <a16:creationId xmlns="" xmlns:a16="http://schemas.microsoft.com/office/drawing/2014/main" id="{54CE33A4-D892-4123-AA28-64D63E3F2703}"/>
              </a:ext>
            </a:extLst>
          </p:cNvPr>
          <p:cNvSpPr>
            <a:spLocks noGrp="1"/>
          </p:cNvSpPr>
          <p:nvPr>
            <p:ph idx="1"/>
          </p:nvPr>
        </p:nvSpPr>
        <p:spPr>
          <a:xfrm>
            <a:off x="921139" y="2174415"/>
            <a:ext cx="11360728" cy="3657600"/>
          </a:xfrm>
        </p:spPr>
        <p:txBody>
          <a:bodyPr/>
          <a:lstStyle/>
          <a:p>
            <a:r>
              <a:rPr lang="tr-TR" sz="1700" dirty="0"/>
              <a:t>Controller bizim için yalnızca aracı görevi görüyor. İş mantığı Model’de, görsel mantık </a:t>
            </a:r>
            <a:r>
              <a:rPr lang="tr-TR" sz="1700" dirty="0" err="1"/>
              <a:t>View’da</a:t>
            </a:r>
            <a:r>
              <a:rPr lang="tr-TR" sz="1700" dirty="0"/>
              <a:t> olmalı, Controller sadece haberleşmeyi sağlamalı. Controller’a, Model’in </a:t>
            </a:r>
            <a:r>
              <a:rPr lang="tr-TR" sz="1700" dirty="0" smtClean="0"/>
              <a:t>veya </a:t>
            </a:r>
            <a:r>
              <a:rPr lang="tr-TR" sz="1700" dirty="0"/>
              <a:t>View’ın sorumlulukları yüklenirse MVC kullanmanın hiçbir anlamı </a:t>
            </a:r>
            <a:r>
              <a:rPr lang="tr-TR" sz="1700" dirty="0" smtClean="0"/>
              <a:t>olmaz.</a:t>
            </a:r>
            <a:endParaRPr lang="tr-TR" sz="1700" dirty="0"/>
          </a:p>
          <a:p>
            <a:r>
              <a:rPr lang="tr-TR" sz="1700" dirty="0"/>
              <a:t>Yukarıda bahsettiğimiz sebepten ötürü </a:t>
            </a:r>
            <a:r>
              <a:rPr lang="tr-TR" sz="1700" b="1" dirty="0" err="1"/>
              <a:t>Fat</a:t>
            </a:r>
            <a:r>
              <a:rPr lang="tr-TR" sz="1700" b="1" dirty="0"/>
              <a:t> Model</a:t>
            </a:r>
            <a:r>
              <a:rPr lang="tr-TR" sz="1700" dirty="0"/>
              <a:t>, </a:t>
            </a:r>
            <a:r>
              <a:rPr lang="tr-TR" sz="1700" i="1" dirty="0" err="1"/>
              <a:t>Skinny</a:t>
            </a:r>
            <a:r>
              <a:rPr lang="tr-TR" sz="1700" i="1" dirty="0"/>
              <a:t> Controller</a:t>
            </a:r>
            <a:r>
              <a:rPr lang="tr-TR" sz="1700" dirty="0"/>
              <a:t> yapısını kurgulamamız lazım. Algoritmayı </a:t>
            </a:r>
            <a:r>
              <a:rPr lang="tr-TR" sz="1700" dirty="0" err="1"/>
              <a:t>Controller’a</a:t>
            </a:r>
            <a:r>
              <a:rPr lang="tr-TR" sz="1700" dirty="0"/>
              <a:t> sıçratırsak eğer MVC kullanmamızın hiçbir kazancı kalmıyor.</a:t>
            </a:r>
          </a:p>
          <a:p>
            <a:r>
              <a:rPr lang="tr-TR" sz="1700" dirty="0"/>
              <a:t>Pek çok MVC nedir makalesi Web tabanlı projelerden örnek verse de, Desktop/Mobil uygulama geliştirirken de MVC kullanılabilir. Zira MVC bir mimari biçimdir. (Örneğin </a:t>
            </a:r>
            <a:r>
              <a:rPr lang="tr-TR" sz="1700" dirty="0" err="1"/>
              <a:t>iOS</a:t>
            </a:r>
            <a:r>
              <a:rPr lang="tr-TR" sz="1700" dirty="0"/>
              <a:t> geliştiriciler </a:t>
            </a:r>
            <a:r>
              <a:rPr lang="tr-TR" sz="1700" dirty="0" err="1"/>
              <a:t>iPhone</a:t>
            </a:r>
            <a:r>
              <a:rPr lang="tr-TR" sz="1700" dirty="0"/>
              <a:t> uygulaması geliştirirken MVC modelini kullanır)</a:t>
            </a:r>
          </a:p>
          <a:p>
            <a:endParaRPr lang="tr-TR" dirty="0"/>
          </a:p>
        </p:txBody>
      </p:sp>
    </p:spTree>
    <p:extLst>
      <p:ext uri="{BB962C8B-B14F-4D97-AF65-F5344CB8AC3E}">
        <p14:creationId xmlns:p14="http://schemas.microsoft.com/office/powerpoint/2010/main" val="1379128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 xmlns:a16="http://schemas.microsoft.com/office/drawing/2014/main" id="{B3E78FF0-BFFF-4D90-ABF1-836A0BECCAB7}"/>
              </a:ext>
            </a:extLst>
          </p:cNvPr>
          <p:cNvSpPr>
            <a:spLocks noGrp="1"/>
          </p:cNvSpPr>
          <p:nvPr>
            <p:ph type="title"/>
          </p:nvPr>
        </p:nvSpPr>
        <p:spPr>
          <a:xfrm>
            <a:off x="1787893" y="729704"/>
            <a:ext cx="4365771" cy="664363"/>
          </a:xfrm>
        </p:spPr>
        <p:txBody>
          <a:bodyPr>
            <a:normAutofit fontScale="90000"/>
          </a:bodyPr>
          <a:lstStyle/>
          <a:p>
            <a:r>
              <a:rPr lang="tr-TR" dirty="0"/>
              <a:t>MVC NASIL ÇALIŞIR? </a:t>
            </a:r>
          </a:p>
        </p:txBody>
      </p:sp>
      <p:sp>
        <p:nvSpPr>
          <p:cNvPr id="12" name="İçerik Yer Tutucusu 11">
            <a:extLst>
              <a:ext uri="{FF2B5EF4-FFF2-40B4-BE49-F238E27FC236}">
                <a16:creationId xmlns="" xmlns:a16="http://schemas.microsoft.com/office/drawing/2014/main" id="{7D979873-D723-4DAB-BDEF-E4A9A826290A}"/>
              </a:ext>
            </a:extLst>
          </p:cNvPr>
          <p:cNvSpPr>
            <a:spLocks noGrp="1"/>
          </p:cNvSpPr>
          <p:nvPr>
            <p:ph idx="1"/>
          </p:nvPr>
        </p:nvSpPr>
        <p:spPr>
          <a:xfrm>
            <a:off x="5484918" y="2500183"/>
            <a:ext cx="6707082" cy="4068568"/>
          </a:xfrm>
        </p:spPr>
        <p:txBody>
          <a:bodyPr/>
          <a:lstStyle/>
          <a:p>
            <a:r>
              <a:rPr lang="tr-TR" sz="1700" dirty="0"/>
              <a:t>Hepsinin özetini düşünecek olursak ;  Olaylar, bir model, görünüm veya ikisini de değiştirmek için denetleyiciye ihitiyaç  duyarlar</a:t>
            </a:r>
            <a:r>
              <a:rPr lang="tr-TR" sz="1700" dirty="0" smtClean="0"/>
              <a:t>.</a:t>
            </a:r>
          </a:p>
          <a:p>
            <a:r>
              <a:rPr lang="tr-TR" sz="1700" dirty="0" smtClean="0"/>
              <a:t>Modelin verileri </a:t>
            </a:r>
            <a:r>
              <a:rPr lang="tr-TR" sz="1700" dirty="0"/>
              <a:t>ya da özelliklerinden biri değiştiğinde, otomatik olarak tüm bağımlı şeyler güncellenir. </a:t>
            </a:r>
            <a:endParaRPr lang="tr-TR" sz="1700" dirty="0" smtClean="0"/>
          </a:p>
          <a:p>
            <a:r>
              <a:rPr lang="tr-TR" sz="1700" dirty="0" smtClean="0"/>
              <a:t>Benzer </a:t>
            </a:r>
            <a:r>
              <a:rPr lang="tr-TR" sz="1700" dirty="0"/>
              <a:t>bir şekilde, </a:t>
            </a:r>
            <a:r>
              <a:rPr lang="tr-TR" sz="1700" dirty="0" smtClean="0"/>
              <a:t>controller görünümü her değiştirdiğinde bağımlı şeyler yine güncellenir.</a:t>
            </a:r>
            <a:endParaRPr lang="tr-TR" sz="1700" dirty="0"/>
          </a:p>
          <a:p>
            <a:r>
              <a:rPr lang="tr-TR" sz="1700" dirty="0" smtClean="0"/>
              <a:t>Örneğin</a:t>
            </a:r>
            <a:r>
              <a:rPr lang="tr-TR" sz="1700" dirty="0"/>
              <a:t>; daha önce gizli olan alanları ortaya çıkararak görüntülemek ve kendini yenilemek için temel modele verileri </a:t>
            </a:r>
            <a:r>
              <a:rPr lang="tr-TR" sz="1700" dirty="0" smtClean="0"/>
              <a:t>almak.</a:t>
            </a:r>
            <a:endParaRPr lang="tr-TR" sz="1700" dirty="0"/>
          </a:p>
          <a:p>
            <a:endParaRPr lang="tr-TR" dirty="0"/>
          </a:p>
        </p:txBody>
      </p:sp>
      <p:pic>
        <p:nvPicPr>
          <p:cNvPr id="14" name="Resim 13">
            <a:extLst>
              <a:ext uri="{FF2B5EF4-FFF2-40B4-BE49-F238E27FC236}">
                <a16:creationId xmlns="" xmlns:a16="http://schemas.microsoft.com/office/drawing/2014/main" id="{33CE3F3F-097E-4C52-A3F2-F9A000F0C8E7}"/>
              </a:ext>
            </a:extLst>
          </p:cNvPr>
          <p:cNvPicPr>
            <a:picLocks noChangeAspect="1"/>
          </p:cNvPicPr>
          <p:nvPr/>
        </p:nvPicPr>
        <p:blipFill>
          <a:blip r:embed="rId2"/>
          <a:stretch>
            <a:fillRect/>
          </a:stretch>
        </p:blipFill>
        <p:spPr>
          <a:xfrm>
            <a:off x="128151" y="1824035"/>
            <a:ext cx="5356767" cy="4225733"/>
          </a:xfrm>
          <a:prstGeom prst="rect">
            <a:avLst/>
          </a:prstGeom>
        </p:spPr>
      </p:pic>
    </p:spTree>
    <p:extLst>
      <p:ext uri="{BB962C8B-B14F-4D97-AF65-F5344CB8AC3E}">
        <p14:creationId xmlns:p14="http://schemas.microsoft.com/office/powerpoint/2010/main" val="2163797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68EECEAF-D437-4F84-B792-C06F42D4B58B}"/>
              </a:ext>
            </a:extLst>
          </p:cNvPr>
          <p:cNvSpPr>
            <a:spLocks noGrp="1"/>
          </p:cNvSpPr>
          <p:nvPr>
            <p:ph type="title"/>
          </p:nvPr>
        </p:nvSpPr>
        <p:spPr>
          <a:xfrm>
            <a:off x="1640156" y="624110"/>
            <a:ext cx="6977371" cy="1280890"/>
          </a:xfrm>
        </p:spPr>
        <p:txBody>
          <a:bodyPr>
            <a:normAutofit fontScale="90000"/>
          </a:bodyPr>
          <a:lstStyle/>
          <a:p>
            <a:r>
              <a:rPr lang="tr-TR" dirty="0"/>
              <a:t>MVC KULLANMANIN AVANTAJLARI NELERDİR?</a:t>
            </a:r>
            <a:br>
              <a:rPr lang="tr-TR" dirty="0"/>
            </a:br>
            <a:endParaRPr lang="tr-TR" dirty="0"/>
          </a:p>
        </p:txBody>
      </p:sp>
      <p:sp>
        <p:nvSpPr>
          <p:cNvPr id="3" name="İçerik Yer Tutucusu 2">
            <a:extLst>
              <a:ext uri="{FF2B5EF4-FFF2-40B4-BE49-F238E27FC236}">
                <a16:creationId xmlns="" xmlns:a16="http://schemas.microsoft.com/office/drawing/2014/main" id="{68107879-ACA8-4631-BA9C-E41668F81FFE}"/>
              </a:ext>
            </a:extLst>
          </p:cNvPr>
          <p:cNvSpPr>
            <a:spLocks noGrp="1"/>
          </p:cNvSpPr>
          <p:nvPr>
            <p:ph idx="1"/>
          </p:nvPr>
        </p:nvSpPr>
        <p:spPr>
          <a:xfrm>
            <a:off x="1130733" y="2255482"/>
            <a:ext cx="11061267" cy="4010891"/>
          </a:xfrm>
        </p:spPr>
        <p:txBody>
          <a:bodyPr>
            <a:normAutofit/>
          </a:bodyPr>
          <a:lstStyle/>
          <a:p>
            <a:r>
              <a:rPr lang="tr-TR" sz="1700" dirty="0"/>
              <a:t>Kullanıcıya sunulacak kodlar ile (Html, </a:t>
            </a:r>
            <a:r>
              <a:rPr lang="tr-TR" sz="1700" dirty="0" err="1"/>
              <a:t>Css</a:t>
            </a:r>
            <a:r>
              <a:rPr lang="tr-TR" sz="1700" dirty="0"/>
              <a:t> vb.) , sistemin çalışmasını sağlayan mantıksal kodları birbirinden ayırarak temiz ve düzenli kod yazımını kolaylaştırır.</a:t>
            </a:r>
          </a:p>
          <a:p>
            <a:r>
              <a:rPr lang="tr-TR" sz="1700" dirty="0"/>
              <a:t>Kodlarda daha kolay optimizasyon yapılmasına, genişletilmesine ve yeniden kullanılmasına olanak sağlar.</a:t>
            </a:r>
          </a:p>
          <a:p>
            <a:r>
              <a:rPr lang="tr-TR" sz="1700" dirty="0"/>
              <a:t>Ekip olarak çalışılan projelerde görev paylaşımını ve kodların okunabilirliğini arttırarak takım çalışmasına olanak sağlar.</a:t>
            </a:r>
          </a:p>
          <a:p>
            <a:r>
              <a:rPr lang="tr-TR" sz="1700" dirty="0"/>
              <a:t>Kullanıcı </a:t>
            </a:r>
            <a:r>
              <a:rPr lang="tr-TR" sz="1700" dirty="0" err="1"/>
              <a:t>arayüzünde</a:t>
            </a:r>
            <a:r>
              <a:rPr lang="tr-TR" sz="1700" dirty="0"/>
              <a:t> yapılacak değişiklikler iş mantığı kısmından bağımsız olarak yapılabilir. (Front-</a:t>
            </a:r>
            <a:r>
              <a:rPr lang="tr-TR" sz="1700" dirty="0" err="1"/>
              <a:t>End</a:t>
            </a:r>
            <a:r>
              <a:rPr lang="tr-TR" sz="1700" dirty="0"/>
              <a:t> Developer, </a:t>
            </a:r>
            <a:r>
              <a:rPr lang="tr-TR" sz="1700" dirty="0" err="1"/>
              <a:t>Back-End</a:t>
            </a:r>
            <a:r>
              <a:rPr lang="tr-TR" sz="1700" dirty="0"/>
              <a:t> Developer birbirinden bağımsız olarak çalışabilir.)</a:t>
            </a:r>
          </a:p>
          <a:p>
            <a:r>
              <a:rPr lang="tr-TR" sz="1700" dirty="0"/>
              <a:t>Hata ayıklamayı ve kodu test etmeyi kolaylaştırır.</a:t>
            </a:r>
          </a:p>
          <a:p>
            <a:r>
              <a:rPr lang="tr-TR" sz="1700" dirty="0"/>
              <a:t>/</a:t>
            </a:r>
            <a:r>
              <a:rPr lang="tr-TR" sz="1700" dirty="0" err="1"/>
              <a:t>controllerName</a:t>
            </a:r>
            <a:r>
              <a:rPr lang="tr-TR" sz="1700" dirty="0"/>
              <a:t>/</a:t>
            </a:r>
            <a:r>
              <a:rPr lang="tr-TR" sz="1700" dirty="0" err="1"/>
              <a:t>functionName</a:t>
            </a:r>
            <a:r>
              <a:rPr lang="tr-TR" sz="1700" dirty="0"/>
              <a:t> şeklinde sayfalara ulaşma imkanı sunar.</a:t>
            </a:r>
          </a:p>
          <a:p>
            <a:endParaRPr lang="tr-TR" sz="2000" dirty="0"/>
          </a:p>
          <a:p>
            <a:endParaRPr lang="tr-TR" dirty="0"/>
          </a:p>
        </p:txBody>
      </p:sp>
    </p:spTree>
    <p:extLst>
      <p:ext uri="{BB962C8B-B14F-4D97-AF65-F5344CB8AC3E}">
        <p14:creationId xmlns:p14="http://schemas.microsoft.com/office/powerpoint/2010/main" val="245153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FDD8D46B-2E35-4587-989F-F002EC8A6EA1}"/>
              </a:ext>
            </a:extLst>
          </p:cNvPr>
          <p:cNvSpPr>
            <a:spLocks noGrp="1"/>
          </p:cNvSpPr>
          <p:nvPr>
            <p:ph type="title"/>
          </p:nvPr>
        </p:nvSpPr>
        <p:spPr>
          <a:xfrm>
            <a:off x="1775508" y="308332"/>
            <a:ext cx="1812820" cy="816763"/>
          </a:xfrm>
        </p:spPr>
        <p:txBody>
          <a:bodyPr/>
          <a:lstStyle/>
          <a:p>
            <a:r>
              <a:rPr lang="tr-TR" dirty="0"/>
              <a:t>MVC1</a:t>
            </a:r>
          </a:p>
        </p:txBody>
      </p:sp>
      <p:sp>
        <p:nvSpPr>
          <p:cNvPr id="5" name="İçerik Yer Tutucusu 4">
            <a:extLst>
              <a:ext uri="{FF2B5EF4-FFF2-40B4-BE49-F238E27FC236}">
                <a16:creationId xmlns="" xmlns:a16="http://schemas.microsoft.com/office/drawing/2014/main" id="{93912F9A-6F30-41D0-96FE-6B9D8AF4DB1F}"/>
              </a:ext>
            </a:extLst>
          </p:cNvPr>
          <p:cNvSpPr>
            <a:spLocks noGrp="1"/>
          </p:cNvSpPr>
          <p:nvPr>
            <p:ph idx="1"/>
          </p:nvPr>
        </p:nvSpPr>
        <p:spPr>
          <a:xfrm>
            <a:off x="1222104" y="3531972"/>
            <a:ext cx="10525053" cy="3326028"/>
          </a:xfrm>
        </p:spPr>
        <p:txBody>
          <a:bodyPr>
            <a:normAutofit/>
          </a:bodyPr>
          <a:lstStyle/>
          <a:p>
            <a:r>
              <a:rPr lang="tr-TR" sz="1700" dirty="0"/>
              <a:t>MVC1 birinci nesil bir yaklaşım olduğundan Web için MVC mimarisinde JSP sayfaları ve Java Beans bileşenleri </a:t>
            </a:r>
            <a:r>
              <a:rPr lang="tr-TR" sz="1700" dirty="0" smtClean="0"/>
              <a:t>kullanılır.</a:t>
            </a:r>
          </a:p>
          <a:p>
            <a:r>
              <a:rPr lang="tr-TR" sz="1700" dirty="0" smtClean="0"/>
              <a:t>Bu </a:t>
            </a:r>
            <a:r>
              <a:rPr lang="tr-TR" sz="1700" dirty="0"/>
              <a:t>mimaride Web katmanlı JSP sayfalarına erişirken bir web tarayıcısı oluşur. Böylece JSP sayfası, HTML sayfası ve daha sonra görünümü temsil için Web tabanlı Java Beans kaynak seçilen parametreler </a:t>
            </a:r>
            <a:r>
              <a:rPr lang="tr-TR" sz="1700" dirty="0" smtClean="0"/>
              <a:t>yoluyla belirlenir.</a:t>
            </a:r>
          </a:p>
          <a:p>
            <a:r>
              <a:rPr lang="tr-TR" sz="1700" dirty="0" smtClean="0"/>
              <a:t>Görünümde </a:t>
            </a:r>
            <a:r>
              <a:rPr lang="tr-TR" sz="1700" dirty="0"/>
              <a:t>verinin güncelleştirilmesi için http istekleri JSP sayfasına gönderilir, denetleyici mantığı kullanılır ve model çağrılır. </a:t>
            </a:r>
            <a:endParaRPr lang="tr-TR" sz="1700" dirty="0" smtClean="0"/>
          </a:p>
        </p:txBody>
      </p:sp>
      <p:pic>
        <p:nvPicPr>
          <p:cNvPr id="7" name="Resim 6">
            <a:extLst>
              <a:ext uri="{FF2B5EF4-FFF2-40B4-BE49-F238E27FC236}">
                <a16:creationId xmlns="" xmlns:a16="http://schemas.microsoft.com/office/drawing/2014/main" id="{0F5C874B-5CBF-4981-8C67-7927E2538E41}"/>
              </a:ext>
            </a:extLst>
          </p:cNvPr>
          <p:cNvPicPr>
            <a:picLocks noChangeAspect="1"/>
          </p:cNvPicPr>
          <p:nvPr/>
        </p:nvPicPr>
        <p:blipFill>
          <a:blip r:embed="rId2"/>
          <a:stretch>
            <a:fillRect/>
          </a:stretch>
        </p:blipFill>
        <p:spPr>
          <a:xfrm>
            <a:off x="1652222" y="997527"/>
            <a:ext cx="7796578" cy="2327564"/>
          </a:xfrm>
          <a:prstGeom prst="rect">
            <a:avLst/>
          </a:prstGeom>
        </p:spPr>
      </p:pic>
    </p:spTree>
    <p:extLst>
      <p:ext uri="{BB962C8B-B14F-4D97-AF65-F5344CB8AC3E}">
        <p14:creationId xmlns:p14="http://schemas.microsoft.com/office/powerpoint/2010/main" val="3904099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E96EE7C0-56AB-4180-BCBB-507A364834C0}"/>
              </a:ext>
            </a:extLst>
          </p:cNvPr>
          <p:cNvSpPr>
            <a:spLocks noGrp="1"/>
          </p:cNvSpPr>
          <p:nvPr>
            <p:ph idx="1"/>
          </p:nvPr>
        </p:nvSpPr>
        <p:spPr>
          <a:xfrm>
            <a:off x="1235585" y="3437238"/>
            <a:ext cx="9339552" cy="2535382"/>
          </a:xfrm>
        </p:spPr>
        <p:txBody>
          <a:bodyPr>
            <a:normAutofit lnSpcReduction="10000"/>
          </a:bodyPr>
          <a:lstStyle/>
          <a:p>
            <a:r>
              <a:rPr lang="tr-TR" sz="1700" dirty="0"/>
              <a:t>Bu yaklaşım bir JSP sayfasında </a:t>
            </a:r>
            <a:r>
              <a:rPr lang="tr-TR" sz="1700" dirty="0" smtClean="0"/>
              <a:t>controller(denetleyici</a:t>
            </a:r>
            <a:r>
              <a:rPr lang="tr-TR" sz="1700" dirty="0"/>
              <a:t>) ve görünümü birleştirir, bu nedenle MVC paradigması keser. </a:t>
            </a:r>
            <a:endParaRPr lang="tr-TR" sz="1700" dirty="0" smtClean="0"/>
          </a:p>
          <a:p>
            <a:r>
              <a:rPr lang="tr-TR" sz="1700" dirty="0" smtClean="0"/>
              <a:t>MVC1 </a:t>
            </a:r>
            <a:r>
              <a:rPr lang="tr-TR" sz="1700" dirty="0"/>
              <a:t>basit geliştirme ve prototipleme için uygundur. Ancak ciddi gelişim için tavsiye edilmez</a:t>
            </a:r>
            <a:r>
              <a:rPr lang="tr-TR" sz="1700" dirty="0" smtClean="0"/>
              <a:t>.</a:t>
            </a:r>
          </a:p>
          <a:p>
            <a:r>
              <a:rPr lang="tr-TR" sz="1700" dirty="0" smtClean="0"/>
              <a:t>MVC1</a:t>
            </a:r>
            <a:r>
              <a:rPr lang="tr-TR" sz="1700" dirty="0"/>
              <a:t>  de HTML ve JSP dosyaları sunumda kod olarak kullanılmaktadır. JSP dosyaları gerekirse veri almak için Java </a:t>
            </a:r>
            <a:r>
              <a:rPr lang="tr-TR" sz="1700" dirty="0" err="1"/>
              <a:t>Beans</a:t>
            </a:r>
            <a:r>
              <a:rPr lang="tr-TR" sz="1700" dirty="0"/>
              <a:t> kullanır.</a:t>
            </a:r>
          </a:p>
          <a:p>
            <a:r>
              <a:rPr lang="tr-TR" sz="1700" dirty="0" smtClean="0"/>
              <a:t>Veri </a:t>
            </a:r>
            <a:r>
              <a:rPr lang="tr-TR" sz="1700" dirty="0"/>
              <a:t>erişimi genellikle özel etiket kullanılarak ya da Java </a:t>
            </a:r>
            <a:r>
              <a:rPr lang="tr-TR" sz="1700" dirty="0" smtClean="0"/>
              <a:t>Beansı</a:t>
            </a:r>
            <a:r>
              <a:rPr lang="tr-TR" sz="1700" dirty="0"/>
              <a:t>  çağırma yöntemiyle yapılır. Bu nedenle MVC1 de model ve sayfa arasında sıkı bir bağ vardır diyebiliriz.</a:t>
            </a:r>
          </a:p>
          <a:p>
            <a:endParaRPr lang="tr-TR" dirty="0"/>
          </a:p>
        </p:txBody>
      </p:sp>
      <p:sp>
        <p:nvSpPr>
          <p:cNvPr id="5" name="Unvan 1">
            <a:extLst>
              <a:ext uri="{FF2B5EF4-FFF2-40B4-BE49-F238E27FC236}">
                <a16:creationId xmlns="" xmlns:a16="http://schemas.microsoft.com/office/drawing/2014/main" id="{FDD8D46B-2E35-4587-989F-F002EC8A6EA1}"/>
              </a:ext>
            </a:extLst>
          </p:cNvPr>
          <p:cNvSpPr>
            <a:spLocks noGrp="1"/>
          </p:cNvSpPr>
          <p:nvPr>
            <p:ph type="title"/>
          </p:nvPr>
        </p:nvSpPr>
        <p:spPr>
          <a:xfrm>
            <a:off x="1775508" y="308332"/>
            <a:ext cx="1812820" cy="816763"/>
          </a:xfrm>
        </p:spPr>
        <p:txBody>
          <a:bodyPr/>
          <a:lstStyle/>
          <a:p>
            <a:r>
              <a:rPr lang="tr-TR" dirty="0"/>
              <a:t>MVC1</a:t>
            </a:r>
          </a:p>
        </p:txBody>
      </p:sp>
      <p:pic>
        <p:nvPicPr>
          <p:cNvPr id="6" name="Resim 6">
            <a:extLst>
              <a:ext uri="{FF2B5EF4-FFF2-40B4-BE49-F238E27FC236}">
                <a16:creationId xmlns="" xmlns:a16="http://schemas.microsoft.com/office/drawing/2014/main" id="{0F5C874B-5CBF-4981-8C67-7927E2538E41}"/>
              </a:ext>
            </a:extLst>
          </p:cNvPr>
          <p:cNvPicPr>
            <a:picLocks noChangeAspect="1"/>
          </p:cNvPicPr>
          <p:nvPr/>
        </p:nvPicPr>
        <p:blipFill>
          <a:blip r:embed="rId2"/>
          <a:stretch>
            <a:fillRect/>
          </a:stretch>
        </p:blipFill>
        <p:spPr>
          <a:xfrm>
            <a:off x="1652222" y="997527"/>
            <a:ext cx="7796578" cy="2327564"/>
          </a:xfrm>
          <a:prstGeom prst="rect">
            <a:avLst/>
          </a:prstGeom>
        </p:spPr>
      </p:pic>
    </p:spTree>
    <p:extLst>
      <p:ext uri="{BB962C8B-B14F-4D97-AF65-F5344CB8AC3E}">
        <p14:creationId xmlns:p14="http://schemas.microsoft.com/office/powerpoint/2010/main" val="1762076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71E75B8-F0C6-4E7F-B625-AE5A451EFC6C}"/>
              </a:ext>
            </a:extLst>
          </p:cNvPr>
          <p:cNvSpPr>
            <a:spLocks noGrp="1"/>
          </p:cNvSpPr>
          <p:nvPr>
            <p:ph idx="1"/>
          </p:nvPr>
        </p:nvSpPr>
        <p:spPr>
          <a:xfrm>
            <a:off x="881448" y="3701496"/>
            <a:ext cx="10742515" cy="3017958"/>
          </a:xfrm>
        </p:spPr>
        <p:txBody>
          <a:bodyPr>
            <a:normAutofit/>
          </a:bodyPr>
          <a:lstStyle/>
          <a:p>
            <a:r>
              <a:rPr lang="tr-TR" sz="1700" dirty="0"/>
              <a:t>MVC2 mimarisi aslında geliştirilmiş bir MVC uygulamasıdır. </a:t>
            </a:r>
            <a:endParaRPr lang="tr-TR" sz="1700" dirty="0" smtClean="0"/>
          </a:p>
          <a:p>
            <a:r>
              <a:rPr lang="tr-TR" sz="1700" dirty="0" smtClean="0"/>
              <a:t>Buradaki </a:t>
            </a:r>
            <a:r>
              <a:rPr lang="tr-TR" sz="1700" dirty="0"/>
              <a:t>temel mesele masaüstü uygulamalarında olduğu gibi servlet( kontrol ve görünüm) yaşam döngüsü olması </a:t>
            </a:r>
            <a:r>
              <a:rPr lang="tr-TR" sz="1700" dirty="0" smtClean="0"/>
              <a:t>gerekmez.</a:t>
            </a:r>
          </a:p>
          <a:p>
            <a:r>
              <a:rPr lang="tr-TR" sz="1700" dirty="0" smtClean="0"/>
              <a:t>Servlet </a:t>
            </a:r>
            <a:r>
              <a:rPr lang="tr-TR" sz="1700" dirty="0"/>
              <a:t>genellikle oluşturulan bir kullanıcı isteğiyle Web tarayıcısı tarafından başlar ve cevap ile biter. </a:t>
            </a:r>
            <a:endParaRPr lang="tr-TR" sz="1700" dirty="0" smtClean="0"/>
          </a:p>
          <a:p>
            <a:r>
              <a:rPr lang="tr-TR" sz="1700" dirty="0" smtClean="0"/>
              <a:t>Model</a:t>
            </a:r>
            <a:r>
              <a:rPr lang="tr-TR" sz="1700" dirty="0"/>
              <a:t>  genellikle birden çok </a:t>
            </a:r>
            <a:r>
              <a:rPr lang="tr-TR" sz="1700" dirty="0" smtClean="0"/>
              <a:t>servletle </a:t>
            </a:r>
            <a:r>
              <a:rPr lang="tr-TR" sz="1700" dirty="0"/>
              <a:t>olabilir çünkü ömrü yetmez. Bu nedenle,  görünüm nesnelerinin iç durum değişikliklerini güvenli bir şekilde bildiremez.</a:t>
            </a:r>
          </a:p>
          <a:p>
            <a:pPr marL="0" indent="0">
              <a:buNone/>
            </a:pPr>
            <a:endParaRPr lang="tr-TR" dirty="0"/>
          </a:p>
        </p:txBody>
      </p:sp>
      <p:pic>
        <p:nvPicPr>
          <p:cNvPr id="5" name="Resim 4">
            <a:extLst>
              <a:ext uri="{FF2B5EF4-FFF2-40B4-BE49-F238E27FC236}">
                <a16:creationId xmlns="" xmlns:a16="http://schemas.microsoft.com/office/drawing/2014/main" id="{AD251E1B-6B95-436B-AC7D-0B48DBFBB183}"/>
              </a:ext>
            </a:extLst>
          </p:cNvPr>
          <p:cNvPicPr>
            <a:picLocks noChangeAspect="1"/>
          </p:cNvPicPr>
          <p:nvPr/>
        </p:nvPicPr>
        <p:blipFill>
          <a:blip r:embed="rId2"/>
          <a:stretch>
            <a:fillRect/>
          </a:stretch>
        </p:blipFill>
        <p:spPr>
          <a:xfrm>
            <a:off x="1775508" y="940201"/>
            <a:ext cx="7571098" cy="2652955"/>
          </a:xfrm>
          <a:prstGeom prst="rect">
            <a:avLst/>
          </a:prstGeom>
        </p:spPr>
      </p:pic>
      <p:sp>
        <p:nvSpPr>
          <p:cNvPr id="6" name="Unvan 1">
            <a:extLst>
              <a:ext uri="{FF2B5EF4-FFF2-40B4-BE49-F238E27FC236}">
                <a16:creationId xmlns="" xmlns:a16="http://schemas.microsoft.com/office/drawing/2014/main" id="{FDD8D46B-2E35-4587-989F-F002EC8A6EA1}"/>
              </a:ext>
            </a:extLst>
          </p:cNvPr>
          <p:cNvSpPr txBox="1">
            <a:spLocks/>
          </p:cNvSpPr>
          <p:nvPr/>
        </p:nvSpPr>
        <p:spPr>
          <a:xfrm>
            <a:off x="1775508" y="308332"/>
            <a:ext cx="1812820" cy="8167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smtClean="0"/>
              <a:t>MVC2</a:t>
            </a:r>
            <a:endParaRPr lang="tr-TR" dirty="0"/>
          </a:p>
        </p:txBody>
      </p:sp>
    </p:spTree>
    <p:extLst>
      <p:ext uri="{BB962C8B-B14F-4D97-AF65-F5344CB8AC3E}">
        <p14:creationId xmlns:p14="http://schemas.microsoft.com/office/powerpoint/2010/main" val="3226984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B3C299F7-34A4-4F3A-9C68-710FFBE42EB1}"/>
              </a:ext>
            </a:extLst>
          </p:cNvPr>
          <p:cNvSpPr>
            <a:spLocks noGrp="1"/>
          </p:cNvSpPr>
          <p:nvPr>
            <p:ph idx="1"/>
          </p:nvPr>
        </p:nvSpPr>
        <p:spPr>
          <a:xfrm>
            <a:off x="662348" y="3269672"/>
            <a:ext cx="10867303" cy="3352801"/>
          </a:xfrm>
        </p:spPr>
        <p:txBody>
          <a:bodyPr>
            <a:normAutofit/>
          </a:bodyPr>
          <a:lstStyle/>
          <a:p>
            <a:r>
              <a:rPr lang="tr-TR" sz="1700" dirty="0"/>
              <a:t>Bu durumun aşağıdaki sonuçları vardır: </a:t>
            </a:r>
            <a:r>
              <a:rPr lang="tr-TR" sz="1700" dirty="0" smtClean="0"/>
              <a:t>.</a:t>
            </a:r>
            <a:r>
              <a:rPr lang="tr-TR" sz="1700" dirty="0"/>
              <a:t> </a:t>
            </a:r>
          </a:p>
          <a:p>
            <a:r>
              <a:rPr lang="tr-TR" sz="1700" dirty="0"/>
              <a:t>MVC2 mimarisinde MVC1 mimarisinin sayfa merkezli özelliğini sunum kontrol </a:t>
            </a:r>
            <a:r>
              <a:rPr lang="tr-TR" sz="1700" dirty="0" smtClean="0"/>
              <a:t>mantığı </a:t>
            </a:r>
            <a:r>
              <a:rPr lang="tr-TR" sz="1700" dirty="0"/>
              <a:t>ve uygulama mantığı tarafından kaldırılır.</a:t>
            </a:r>
          </a:p>
          <a:p>
            <a:r>
              <a:rPr lang="tr-TR" sz="1700" dirty="0"/>
              <a:t>MVC2 mimarisinde tüm uygulama isteklerini almak için bir denetleyici(controller) bulunur</a:t>
            </a:r>
            <a:r>
              <a:rPr lang="tr-TR" sz="1700" dirty="0" smtClean="0"/>
              <a:t>.</a:t>
            </a:r>
          </a:p>
          <a:p>
            <a:r>
              <a:rPr lang="tr-TR" sz="1700" dirty="0" smtClean="0"/>
              <a:t> </a:t>
            </a:r>
            <a:r>
              <a:rPr lang="tr-TR" sz="1700" dirty="0"/>
              <a:t>Bu denetleyici her isteğe yanıt olarak uygun önlemleri almaktan sorumludur. </a:t>
            </a:r>
            <a:endParaRPr lang="tr-TR" sz="1700" dirty="0" smtClean="0"/>
          </a:p>
          <a:p>
            <a:r>
              <a:rPr lang="tr-TR" sz="1700" dirty="0" smtClean="0"/>
              <a:t>Java </a:t>
            </a:r>
            <a:r>
              <a:rPr lang="tr-TR" sz="1700" dirty="0"/>
              <a:t>Beans iş nesnesi ve veritabanı tarafından temsil edilmesinin ikinci bir modelidir. Görünüm(view) ya da JSP sayfası bilgileri denetleyici ve </a:t>
            </a:r>
            <a:r>
              <a:rPr lang="tr-TR" sz="1700" dirty="0" smtClean="0"/>
              <a:t>modül </a:t>
            </a:r>
            <a:r>
              <a:rPr lang="tr-TR" sz="1700" dirty="0"/>
              <a:t>tarafından alınır ve kullanıcıya sunar.</a:t>
            </a:r>
          </a:p>
        </p:txBody>
      </p:sp>
      <p:pic>
        <p:nvPicPr>
          <p:cNvPr id="5" name="Resim 4">
            <a:extLst>
              <a:ext uri="{FF2B5EF4-FFF2-40B4-BE49-F238E27FC236}">
                <a16:creationId xmlns="" xmlns:a16="http://schemas.microsoft.com/office/drawing/2014/main" id="{1C62D59F-68A7-4C90-80A5-E43AEE9C45B7}"/>
              </a:ext>
            </a:extLst>
          </p:cNvPr>
          <p:cNvPicPr>
            <a:picLocks noChangeAspect="1"/>
          </p:cNvPicPr>
          <p:nvPr/>
        </p:nvPicPr>
        <p:blipFill>
          <a:blip r:embed="rId2"/>
          <a:stretch>
            <a:fillRect/>
          </a:stretch>
        </p:blipFill>
        <p:spPr>
          <a:xfrm>
            <a:off x="1634836" y="235527"/>
            <a:ext cx="7869382" cy="2854037"/>
          </a:xfrm>
          <a:prstGeom prst="rect">
            <a:avLst/>
          </a:prstGeom>
        </p:spPr>
      </p:pic>
    </p:spTree>
    <p:extLst>
      <p:ext uri="{BB962C8B-B14F-4D97-AF65-F5344CB8AC3E}">
        <p14:creationId xmlns:p14="http://schemas.microsoft.com/office/powerpoint/2010/main" val="244635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6E0E3A58-F46A-4425-BE38-9A22FDC95F21}"/>
              </a:ext>
            </a:extLst>
          </p:cNvPr>
          <p:cNvSpPr>
            <a:spLocks noGrp="1"/>
          </p:cNvSpPr>
          <p:nvPr>
            <p:ph type="title"/>
          </p:nvPr>
        </p:nvSpPr>
        <p:spPr>
          <a:xfrm>
            <a:off x="2680855" y="616604"/>
            <a:ext cx="3298970" cy="802031"/>
          </a:xfrm>
        </p:spPr>
        <p:txBody>
          <a:bodyPr/>
          <a:lstStyle/>
          <a:p>
            <a:r>
              <a:rPr lang="tr-TR" dirty="0"/>
              <a:t>MVC NEDİR </a:t>
            </a:r>
            <a:r>
              <a:rPr lang="tr-TR" b="1" dirty="0"/>
              <a:t>?</a:t>
            </a:r>
            <a:r>
              <a:rPr lang="tr-TR" dirty="0"/>
              <a:t> </a:t>
            </a:r>
          </a:p>
        </p:txBody>
      </p:sp>
      <p:sp>
        <p:nvSpPr>
          <p:cNvPr id="9" name="İçerik Yer Tutucusu 8">
            <a:extLst>
              <a:ext uri="{FF2B5EF4-FFF2-40B4-BE49-F238E27FC236}">
                <a16:creationId xmlns="" xmlns:a16="http://schemas.microsoft.com/office/drawing/2014/main" id="{F187DC7F-40D9-4D76-BA10-6A1B63E69890}"/>
              </a:ext>
            </a:extLst>
          </p:cNvPr>
          <p:cNvSpPr>
            <a:spLocks noGrp="1"/>
          </p:cNvSpPr>
          <p:nvPr>
            <p:ph idx="1"/>
          </p:nvPr>
        </p:nvSpPr>
        <p:spPr>
          <a:xfrm>
            <a:off x="4740877" y="2301901"/>
            <a:ext cx="7024253" cy="2999433"/>
          </a:xfrm>
        </p:spPr>
        <p:txBody>
          <a:bodyPr>
            <a:normAutofit fontScale="92500" lnSpcReduction="10000"/>
          </a:bodyPr>
          <a:lstStyle/>
          <a:p>
            <a:r>
              <a:rPr lang="tr-TR" sz="2000" dirty="0"/>
              <a:t>Açılımı Model View Controller ‘ dır.</a:t>
            </a:r>
          </a:p>
          <a:p>
            <a:r>
              <a:rPr lang="tr-TR" sz="2000" dirty="0"/>
              <a:t>Yazılım Mimari Tasarım Deseni ‘ dir.</a:t>
            </a:r>
          </a:p>
          <a:p>
            <a:r>
              <a:rPr lang="tr-TR" sz="2000" dirty="0"/>
              <a:t>En sık </a:t>
            </a:r>
            <a:r>
              <a:rPr lang="tr-TR" sz="2000" dirty="0" smtClean="0"/>
              <a:t>kullanılan </a:t>
            </a:r>
            <a:r>
              <a:rPr lang="tr-TR" sz="2000" dirty="0"/>
              <a:t>desenlerden biridir.</a:t>
            </a:r>
          </a:p>
          <a:p>
            <a:r>
              <a:rPr lang="tr-TR" sz="2000" dirty="0"/>
              <a:t>Ayrı uygulama işlevselliği kazandırır.</a:t>
            </a:r>
          </a:p>
          <a:p>
            <a:r>
              <a:rPr lang="tr-TR" sz="2000" dirty="0"/>
              <a:t>Organize programlamaya teşvik eder.</a:t>
            </a:r>
          </a:p>
          <a:p>
            <a:r>
              <a:rPr lang="tr-TR" sz="2000" dirty="0" smtClean="0"/>
              <a:t>Genel </a:t>
            </a:r>
            <a:r>
              <a:rPr lang="tr-TR" sz="2000" dirty="0"/>
              <a:t>amaç işlevselliği ayırmaktır.</a:t>
            </a:r>
          </a:p>
          <a:p>
            <a:r>
              <a:rPr lang="tr-TR" sz="2000" dirty="0" smtClean="0"/>
              <a:t>Basitçe </a:t>
            </a:r>
            <a:r>
              <a:rPr lang="tr-TR" sz="2000" dirty="0"/>
              <a:t>yazılımın tasarımı ve geliştirilmesi aşamalarında etkili olan bir bakış açısını yansıtır.</a:t>
            </a:r>
          </a:p>
          <a:p>
            <a:endParaRPr lang="tr-TR" sz="2000" dirty="0"/>
          </a:p>
        </p:txBody>
      </p:sp>
      <p:pic>
        <p:nvPicPr>
          <p:cNvPr id="11" name="Resim 10">
            <a:extLst>
              <a:ext uri="{FF2B5EF4-FFF2-40B4-BE49-F238E27FC236}">
                <a16:creationId xmlns="" xmlns:a16="http://schemas.microsoft.com/office/drawing/2014/main" id="{F0583CF0-5931-46C4-BE65-EF66E56DCA87}"/>
              </a:ext>
            </a:extLst>
          </p:cNvPr>
          <p:cNvPicPr>
            <a:picLocks noChangeAspect="1"/>
          </p:cNvPicPr>
          <p:nvPr/>
        </p:nvPicPr>
        <p:blipFill>
          <a:blip r:embed="rId2"/>
          <a:stretch>
            <a:fillRect/>
          </a:stretch>
        </p:blipFill>
        <p:spPr>
          <a:xfrm>
            <a:off x="489028" y="2067410"/>
            <a:ext cx="3974539" cy="3468417"/>
          </a:xfrm>
          <a:prstGeom prst="rect">
            <a:avLst/>
          </a:prstGeom>
        </p:spPr>
      </p:pic>
    </p:spTree>
    <p:extLst>
      <p:ext uri="{BB962C8B-B14F-4D97-AF65-F5344CB8AC3E}">
        <p14:creationId xmlns:p14="http://schemas.microsoft.com/office/powerpoint/2010/main" val="169600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65814DBD-BC81-4389-A0A2-3512D4A36CA2}"/>
              </a:ext>
            </a:extLst>
          </p:cNvPr>
          <p:cNvSpPr>
            <a:spLocks noGrp="1"/>
          </p:cNvSpPr>
          <p:nvPr>
            <p:ph type="title"/>
          </p:nvPr>
        </p:nvSpPr>
        <p:spPr>
          <a:xfrm>
            <a:off x="1858634" y="614596"/>
            <a:ext cx="8911687" cy="1061804"/>
          </a:xfrm>
        </p:spPr>
        <p:txBody>
          <a:bodyPr>
            <a:noAutofit/>
          </a:bodyPr>
          <a:lstStyle/>
          <a:p>
            <a:r>
              <a:rPr lang="tr-TR" dirty="0"/>
              <a:t>MVC1 ve MVC2 arasındaki FARKLAR</a:t>
            </a:r>
            <a:br>
              <a:rPr lang="tr-TR" dirty="0"/>
            </a:br>
            <a:endParaRPr lang="tr-TR" dirty="0"/>
          </a:p>
        </p:txBody>
      </p:sp>
      <p:sp>
        <p:nvSpPr>
          <p:cNvPr id="3" name="İçerik Yer Tutucusu 2">
            <a:extLst>
              <a:ext uri="{FF2B5EF4-FFF2-40B4-BE49-F238E27FC236}">
                <a16:creationId xmlns="" xmlns:a16="http://schemas.microsoft.com/office/drawing/2014/main" id="{278B2055-30CA-48D6-B96F-F67F45980ECF}"/>
              </a:ext>
            </a:extLst>
          </p:cNvPr>
          <p:cNvSpPr>
            <a:spLocks noGrp="1"/>
          </p:cNvSpPr>
          <p:nvPr>
            <p:ph idx="1"/>
          </p:nvPr>
        </p:nvSpPr>
        <p:spPr>
          <a:xfrm>
            <a:off x="1465716" y="2224591"/>
            <a:ext cx="10059988" cy="4373040"/>
          </a:xfrm>
        </p:spPr>
        <p:txBody>
          <a:bodyPr>
            <a:noAutofit/>
          </a:bodyPr>
          <a:lstStyle/>
          <a:p>
            <a:r>
              <a:rPr lang="tr-TR" sz="1700" dirty="0"/>
              <a:t>MVC1 de denetleyici olarak JSP kullanılır, MVC2 de ise denetleyici </a:t>
            </a:r>
            <a:r>
              <a:rPr lang="tr-TR" sz="1700" dirty="0" err="1"/>
              <a:t>servlettir</a:t>
            </a:r>
            <a:r>
              <a:rPr lang="tr-TR" sz="1700" dirty="0"/>
              <a:t>. </a:t>
            </a:r>
          </a:p>
          <a:p>
            <a:r>
              <a:rPr lang="tr-TR" sz="1700" dirty="0"/>
              <a:t>MVC1 de görünümü kontrol eden bütün elemanlar </a:t>
            </a:r>
            <a:r>
              <a:rPr lang="tr-TR" sz="1700" dirty="0" err="1"/>
              <a:t>servlet</a:t>
            </a:r>
            <a:r>
              <a:rPr lang="tr-TR" sz="1700" dirty="0"/>
              <a:t> kullanarak uygulanır, MVC2 de ise görünüm JSP kullanılarak uygulanır ve denetleyici olarak </a:t>
            </a:r>
            <a:r>
              <a:rPr lang="tr-TR" sz="1700" dirty="0" err="1"/>
              <a:t>servlet</a:t>
            </a:r>
            <a:r>
              <a:rPr lang="tr-TR" sz="1700" dirty="0"/>
              <a:t> kullanılır çünkü </a:t>
            </a:r>
            <a:r>
              <a:rPr lang="tr-TR" sz="1700" dirty="0" err="1"/>
              <a:t>servlet</a:t>
            </a:r>
            <a:r>
              <a:rPr lang="tr-TR" sz="1700" dirty="0"/>
              <a:t> JSP den daha iyidir. Bu da en önemli farktır.</a:t>
            </a:r>
          </a:p>
          <a:p>
            <a:r>
              <a:rPr lang="tr-TR" sz="1700" dirty="0" smtClean="0"/>
              <a:t>Model1 </a:t>
            </a:r>
            <a:r>
              <a:rPr lang="tr-TR" sz="1700" dirty="0"/>
              <a:t>e göre </a:t>
            </a:r>
            <a:r>
              <a:rPr lang="tr-TR" sz="1700" dirty="0" smtClean="0"/>
              <a:t>Model2</a:t>
            </a:r>
            <a:r>
              <a:rPr lang="tr-TR" sz="1700" dirty="0"/>
              <a:t>  web uygulaması bağlamında </a:t>
            </a:r>
            <a:r>
              <a:rPr lang="tr-TR" sz="1700" dirty="0" smtClean="0"/>
              <a:t>daha </a:t>
            </a:r>
            <a:r>
              <a:rPr lang="tr-TR" sz="1700" dirty="0"/>
              <a:t>düzgün olarak anlatılmaktadır.</a:t>
            </a:r>
          </a:p>
          <a:p>
            <a:r>
              <a:rPr lang="tr-TR" sz="1700" dirty="0"/>
              <a:t>MVC1 küçük ölçekli uygulamalar için , MVC2 ise büyük ölçekli uygulamalar için kullanılır.</a:t>
            </a:r>
          </a:p>
        </p:txBody>
      </p:sp>
    </p:spTree>
    <p:extLst>
      <p:ext uri="{BB962C8B-B14F-4D97-AF65-F5344CB8AC3E}">
        <p14:creationId xmlns:p14="http://schemas.microsoft.com/office/powerpoint/2010/main" val="2845987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50E775C1-9B62-4241-8B33-AB7531BBA751}"/>
              </a:ext>
            </a:extLst>
          </p:cNvPr>
          <p:cNvSpPr>
            <a:spLocks noGrp="1"/>
          </p:cNvSpPr>
          <p:nvPr>
            <p:ph idx="1"/>
          </p:nvPr>
        </p:nvSpPr>
        <p:spPr>
          <a:xfrm>
            <a:off x="988916" y="2199503"/>
            <a:ext cx="10853448" cy="3777622"/>
          </a:xfrm>
        </p:spPr>
        <p:txBody>
          <a:bodyPr/>
          <a:lstStyle/>
          <a:p>
            <a:r>
              <a:rPr lang="tr-TR" sz="1700" dirty="0"/>
              <a:t>Bütün tepkiler JSP tarafından kontrol edildiği için MVC1 küçük ölçeklilerde kullanılır.</a:t>
            </a:r>
          </a:p>
          <a:p>
            <a:r>
              <a:rPr lang="tr-TR" sz="1700" dirty="0"/>
              <a:t>MVC2 de istek servlet kontrolünde JSP den geçirilir ya da isteğe bağlı olarak </a:t>
            </a:r>
            <a:r>
              <a:rPr lang="tr-TR" sz="1700" dirty="0" smtClean="0"/>
              <a:t>cevap </a:t>
            </a:r>
            <a:r>
              <a:rPr lang="tr-TR" sz="1700" dirty="0"/>
              <a:t>JSP tarafından verilir ya da başka bir görünüm kullanılır. </a:t>
            </a:r>
          </a:p>
          <a:p>
            <a:r>
              <a:rPr lang="tr-TR" sz="1700" dirty="0"/>
              <a:t>MVC2 kullanımında uygulamaları korumak ve genişletmek daha kolaydır. </a:t>
            </a:r>
          </a:p>
          <a:p>
            <a:r>
              <a:rPr lang="tr-TR" sz="1700" dirty="0"/>
              <a:t>MVC2 uygulaması güvenlik ve giriş için tek bir kontrol noktası sağlar. Bu nedenle model 2 mimarisi en etkileşimli uygulamalar için tavsiye edilir.</a:t>
            </a:r>
          </a:p>
          <a:p>
            <a:endParaRPr lang="tr-TR" dirty="0"/>
          </a:p>
        </p:txBody>
      </p:sp>
      <p:sp>
        <p:nvSpPr>
          <p:cNvPr id="5" name="Unvan 1">
            <a:extLst>
              <a:ext uri="{FF2B5EF4-FFF2-40B4-BE49-F238E27FC236}">
                <a16:creationId xmlns="" xmlns:a16="http://schemas.microsoft.com/office/drawing/2014/main" id="{65814DBD-BC81-4389-A0A2-3512D4A36CA2}"/>
              </a:ext>
            </a:extLst>
          </p:cNvPr>
          <p:cNvSpPr>
            <a:spLocks noGrp="1"/>
          </p:cNvSpPr>
          <p:nvPr>
            <p:ph type="title"/>
          </p:nvPr>
        </p:nvSpPr>
        <p:spPr>
          <a:xfrm>
            <a:off x="1858634" y="614596"/>
            <a:ext cx="8911687" cy="1061804"/>
          </a:xfrm>
        </p:spPr>
        <p:txBody>
          <a:bodyPr>
            <a:noAutofit/>
          </a:bodyPr>
          <a:lstStyle/>
          <a:p>
            <a:r>
              <a:rPr lang="tr-TR" dirty="0"/>
              <a:t>MVC1 ve MVC2 arasındaki FARKLAR</a:t>
            </a:r>
            <a:br>
              <a:rPr lang="tr-TR" dirty="0"/>
            </a:br>
            <a:endParaRPr lang="tr-TR" dirty="0"/>
          </a:p>
        </p:txBody>
      </p:sp>
    </p:spTree>
    <p:extLst>
      <p:ext uri="{BB962C8B-B14F-4D97-AF65-F5344CB8AC3E}">
        <p14:creationId xmlns:p14="http://schemas.microsoft.com/office/powerpoint/2010/main" val="1422507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DCC8CA88-FE2F-4496-954B-021B1EC11A2C}"/>
              </a:ext>
            </a:extLst>
          </p:cNvPr>
          <p:cNvSpPr>
            <a:spLocks noGrp="1"/>
          </p:cNvSpPr>
          <p:nvPr>
            <p:ph idx="1"/>
          </p:nvPr>
        </p:nvSpPr>
        <p:spPr>
          <a:xfrm>
            <a:off x="1361115" y="2712308"/>
            <a:ext cx="10830885" cy="3777622"/>
          </a:xfrm>
        </p:spPr>
        <p:txBody>
          <a:bodyPr>
            <a:normAutofit/>
          </a:bodyPr>
          <a:lstStyle/>
          <a:p>
            <a:r>
              <a:rPr lang="tr-TR" sz="1700" dirty="0"/>
              <a:t>MVC1 in getirdiği güzellikleri kullananların vazgeçmesi zorlaşmıştır ama çok eksiği olduğundan dolayı geliştirilmesi gerekiyor</a:t>
            </a:r>
            <a:r>
              <a:rPr lang="tr-TR" sz="1700" dirty="0" smtClean="0"/>
              <a:t>.</a:t>
            </a:r>
          </a:p>
          <a:p>
            <a:r>
              <a:rPr lang="tr-TR" sz="1700" dirty="0" smtClean="0"/>
              <a:t>MVC1 in </a:t>
            </a:r>
            <a:r>
              <a:rPr lang="tr-TR" sz="1700" dirty="0"/>
              <a:t>sürüm notlarına göre çok fazla iyi özellik MVC2 ye eklenmiş.</a:t>
            </a:r>
          </a:p>
          <a:p>
            <a:r>
              <a:rPr lang="tr-TR" sz="1700" dirty="0"/>
              <a:t>ÖNEMLİ NOT:  Sürüm notlarına göre MVC1 i MVC2 ye yükseltebiliyorsunuz. Bunun iki yolu </a:t>
            </a:r>
            <a:r>
              <a:rPr lang="tr-TR" sz="1700" dirty="0" smtClean="0"/>
              <a:t>var:</a:t>
            </a:r>
          </a:p>
          <a:p>
            <a:r>
              <a:rPr lang="tr-TR" sz="1700" dirty="0" smtClean="0"/>
              <a:t>İlki </a:t>
            </a:r>
            <a:r>
              <a:rPr lang="tr-TR" sz="1700" dirty="0"/>
              <a:t>bütün projeyi tek tek kopyalayıp MVC2 de oluşturulmuş bir projeye kopyalamak</a:t>
            </a:r>
            <a:r>
              <a:rPr lang="tr-TR" sz="1700" dirty="0" smtClean="0"/>
              <a:t>.</a:t>
            </a:r>
          </a:p>
          <a:p>
            <a:r>
              <a:rPr lang="tr-TR" sz="1700" dirty="0" smtClean="0"/>
              <a:t>İkincisi </a:t>
            </a:r>
            <a:r>
              <a:rPr lang="tr-TR" sz="1700" dirty="0"/>
              <a:t>ise mevcut projenin referans ayarlarının değiştirilmesi işlemleriyle geçişin sağlanması.</a:t>
            </a:r>
          </a:p>
        </p:txBody>
      </p:sp>
      <p:sp>
        <p:nvSpPr>
          <p:cNvPr id="5" name="Unvan 1">
            <a:extLst>
              <a:ext uri="{FF2B5EF4-FFF2-40B4-BE49-F238E27FC236}">
                <a16:creationId xmlns="" xmlns:a16="http://schemas.microsoft.com/office/drawing/2014/main" id="{65814DBD-BC81-4389-A0A2-3512D4A36CA2}"/>
              </a:ext>
            </a:extLst>
          </p:cNvPr>
          <p:cNvSpPr>
            <a:spLocks noGrp="1"/>
          </p:cNvSpPr>
          <p:nvPr>
            <p:ph type="title"/>
          </p:nvPr>
        </p:nvSpPr>
        <p:spPr>
          <a:xfrm>
            <a:off x="1858634" y="614596"/>
            <a:ext cx="8911687" cy="1061804"/>
          </a:xfrm>
        </p:spPr>
        <p:txBody>
          <a:bodyPr>
            <a:noAutofit/>
          </a:bodyPr>
          <a:lstStyle/>
          <a:p>
            <a:r>
              <a:rPr lang="tr-TR" dirty="0"/>
              <a:t>MVC1 ve MVC2 arasındaki FARKLAR</a:t>
            </a:r>
            <a:br>
              <a:rPr lang="tr-TR" dirty="0"/>
            </a:br>
            <a:endParaRPr lang="tr-TR" dirty="0"/>
          </a:p>
        </p:txBody>
      </p:sp>
    </p:spTree>
    <p:extLst>
      <p:ext uri="{BB962C8B-B14F-4D97-AF65-F5344CB8AC3E}">
        <p14:creationId xmlns:p14="http://schemas.microsoft.com/office/powerpoint/2010/main" val="2905624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B6A16E39-DF7B-4848-A0C2-02B222B1316A}"/>
              </a:ext>
            </a:extLst>
          </p:cNvPr>
          <p:cNvSpPr>
            <a:spLocks noGrp="1"/>
          </p:cNvSpPr>
          <p:nvPr>
            <p:ph idx="1"/>
          </p:nvPr>
        </p:nvSpPr>
        <p:spPr>
          <a:xfrm>
            <a:off x="724694" y="1540189"/>
            <a:ext cx="11107088" cy="3777622"/>
          </a:xfrm>
        </p:spPr>
        <p:txBody>
          <a:bodyPr>
            <a:normAutofit/>
          </a:bodyPr>
          <a:lstStyle/>
          <a:p>
            <a:r>
              <a:rPr lang="tr-TR" sz="1700" dirty="0"/>
              <a:t>MVC3 </a:t>
            </a:r>
            <a:r>
              <a:rPr lang="tr-TR" sz="1700" dirty="0" smtClean="0"/>
              <a:t>,MVC’nin </a:t>
            </a:r>
            <a:r>
              <a:rPr lang="tr-TR" sz="1700" dirty="0"/>
              <a:t>en son ve en büyük sürümlerinden birisidir.</a:t>
            </a:r>
          </a:p>
          <a:p>
            <a:r>
              <a:rPr lang="tr-TR" sz="1700" dirty="0"/>
              <a:t>MVC3 ün yeni özellikleri MVC1 ve MVC2 deki temel işlemlerle aynı mimariye sahiptir.</a:t>
            </a:r>
          </a:p>
          <a:p>
            <a:r>
              <a:rPr lang="tr-TR" sz="1700" dirty="0"/>
              <a:t>İncelediğimiz zaman MVC3, MVC2 sürümüyle uyumlu, bu durumda MVC2 de yapılan projeleri kolaylıkla MVC3 e aktarabiliyoruz.</a:t>
            </a:r>
          </a:p>
          <a:p>
            <a:r>
              <a:rPr lang="tr-TR" sz="1700" dirty="0"/>
              <a:t>3 modelinde aynı mimariye sahip olmasından dolayı aynı alanda sahip oldukları yetenekler, birikimler, kullanılan bilgiler, kütüphaneler, okunulan kitapların MVC3 e çok yardımı </a:t>
            </a:r>
            <a:r>
              <a:rPr lang="tr-TR" sz="1700" dirty="0" smtClean="0"/>
              <a:t>dokunacaktır.</a:t>
            </a:r>
            <a:endParaRPr lang="tr-TR" sz="1700" dirty="0"/>
          </a:p>
          <a:p>
            <a:r>
              <a:rPr lang="tr-TR" sz="1700" dirty="0"/>
              <a:t>MVC3 modeliyle tamamen yabancı olmadığımız bir teknolojiyle karşı karşıya kalıyoruz. Çünkü MVC3 eskilerine ek olarak farklı özellikler ve yenilikler getiriyor.</a:t>
            </a:r>
          </a:p>
        </p:txBody>
      </p:sp>
      <p:sp>
        <p:nvSpPr>
          <p:cNvPr id="6" name="Unvan 1">
            <a:extLst>
              <a:ext uri="{FF2B5EF4-FFF2-40B4-BE49-F238E27FC236}">
                <a16:creationId xmlns="" xmlns:a16="http://schemas.microsoft.com/office/drawing/2014/main" id="{65814DBD-BC81-4389-A0A2-3512D4A36CA2}"/>
              </a:ext>
            </a:extLst>
          </p:cNvPr>
          <p:cNvSpPr>
            <a:spLocks noGrp="1"/>
          </p:cNvSpPr>
          <p:nvPr>
            <p:ph type="title"/>
          </p:nvPr>
        </p:nvSpPr>
        <p:spPr>
          <a:xfrm>
            <a:off x="1858634" y="614596"/>
            <a:ext cx="8911687" cy="1061804"/>
          </a:xfrm>
        </p:spPr>
        <p:txBody>
          <a:bodyPr>
            <a:noAutofit/>
          </a:bodyPr>
          <a:lstStyle/>
          <a:p>
            <a:r>
              <a:rPr lang="tr-TR" dirty="0" smtClean="0"/>
              <a:t>MVC3</a:t>
            </a:r>
            <a:r>
              <a:rPr lang="tr-TR" dirty="0"/>
              <a:t/>
            </a:r>
            <a:br>
              <a:rPr lang="tr-TR" dirty="0"/>
            </a:br>
            <a:endParaRPr lang="tr-TR" dirty="0"/>
          </a:p>
        </p:txBody>
      </p:sp>
    </p:spTree>
    <p:extLst>
      <p:ext uri="{BB962C8B-B14F-4D97-AF65-F5344CB8AC3E}">
        <p14:creationId xmlns:p14="http://schemas.microsoft.com/office/powerpoint/2010/main" val="206264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CB933B53-41CC-4CEE-AC43-282DDF85D7AD}"/>
              </a:ext>
            </a:extLst>
          </p:cNvPr>
          <p:cNvSpPr>
            <a:spLocks noGrp="1"/>
          </p:cNvSpPr>
          <p:nvPr>
            <p:ph type="title"/>
          </p:nvPr>
        </p:nvSpPr>
        <p:spPr>
          <a:xfrm>
            <a:off x="2592925" y="624110"/>
            <a:ext cx="1882093" cy="692072"/>
          </a:xfrm>
        </p:spPr>
        <p:txBody>
          <a:bodyPr>
            <a:normAutofit fontScale="90000"/>
          </a:bodyPr>
          <a:lstStyle/>
          <a:p>
            <a:r>
              <a:rPr lang="tr-TR" dirty="0"/>
              <a:t>SERVLET</a:t>
            </a:r>
          </a:p>
        </p:txBody>
      </p:sp>
      <p:sp>
        <p:nvSpPr>
          <p:cNvPr id="3" name="İçerik Yer Tutucusu 2">
            <a:extLst>
              <a:ext uri="{FF2B5EF4-FFF2-40B4-BE49-F238E27FC236}">
                <a16:creationId xmlns="" xmlns:a16="http://schemas.microsoft.com/office/drawing/2014/main" id="{67A29D22-1174-42FF-903C-18B6C12DF968}"/>
              </a:ext>
            </a:extLst>
          </p:cNvPr>
          <p:cNvSpPr>
            <a:spLocks noGrp="1"/>
          </p:cNvSpPr>
          <p:nvPr>
            <p:ph idx="1"/>
          </p:nvPr>
        </p:nvSpPr>
        <p:spPr>
          <a:xfrm>
            <a:off x="876115" y="1652062"/>
            <a:ext cx="11417733" cy="2216727"/>
          </a:xfrm>
        </p:spPr>
        <p:txBody>
          <a:bodyPr>
            <a:normAutofit/>
          </a:bodyPr>
          <a:lstStyle/>
          <a:p>
            <a:r>
              <a:rPr lang="tr-TR" sz="1700" dirty="0"/>
              <a:t>Tahmin edebildiğiniz üzere Servlet teknolojisi web uygulamaları oluşturulurken </a:t>
            </a:r>
            <a:r>
              <a:rPr lang="tr-TR" sz="1700" dirty="0" smtClean="0"/>
              <a:t>kullanılır.</a:t>
            </a:r>
          </a:p>
          <a:p>
            <a:r>
              <a:rPr lang="tr-TR" sz="1700" dirty="0" smtClean="0"/>
              <a:t>Server </a:t>
            </a:r>
            <a:r>
              <a:rPr lang="tr-TR" sz="1700" dirty="0"/>
              <a:t>tarafında bulunur ve dinamik web siteleri oluşturmamızı sağlar. </a:t>
            </a:r>
            <a:endParaRPr lang="tr-TR" sz="1700" dirty="0" smtClean="0"/>
          </a:p>
          <a:p>
            <a:r>
              <a:rPr lang="tr-TR" sz="1700" dirty="0" smtClean="0"/>
              <a:t>Java </a:t>
            </a:r>
            <a:r>
              <a:rPr lang="tr-TR" sz="1700" dirty="0"/>
              <a:t>dili sayesinde güçlü ve </a:t>
            </a:r>
            <a:r>
              <a:rPr lang="tr-TR" sz="1700" dirty="0" smtClean="0"/>
              <a:t>ölçeklenebilir </a:t>
            </a:r>
            <a:r>
              <a:rPr lang="tr-TR" sz="1700" dirty="0"/>
              <a:t>bir </a:t>
            </a:r>
            <a:r>
              <a:rPr lang="tr-TR" sz="1700" dirty="0" smtClean="0"/>
              <a:t>teknolojidir.</a:t>
            </a:r>
          </a:p>
          <a:p>
            <a:r>
              <a:rPr lang="tr-TR" sz="1700" dirty="0" smtClean="0"/>
              <a:t>Servlet</a:t>
            </a:r>
            <a:r>
              <a:rPr lang="tr-TR" sz="1700" dirty="0"/>
              <a:t>, sunucu yeteneklerini genişleten ve gelen talebi(request) yanıtlayan bir sınıftır.</a:t>
            </a:r>
          </a:p>
        </p:txBody>
      </p:sp>
      <p:pic>
        <p:nvPicPr>
          <p:cNvPr id="5" name="Resim 4">
            <a:extLst>
              <a:ext uri="{FF2B5EF4-FFF2-40B4-BE49-F238E27FC236}">
                <a16:creationId xmlns="" xmlns:a16="http://schemas.microsoft.com/office/drawing/2014/main" id="{7D77D87C-8040-4AFB-A955-3F00E308C16C}"/>
              </a:ext>
            </a:extLst>
          </p:cNvPr>
          <p:cNvPicPr>
            <a:picLocks noChangeAspect="1"/>
          </p:cNvPicPr>
          <p:nvPr/>
        </p:nvPicPr>
        <p:blipFill>
          <a:blip r:embed="rId2"/>
          <a:stretch>
            <a:fillRect/>
          </a:stretch>
        </p:blipFill>
        <p:spPr>
          <a:xfrm>
            <a:off x="2105891" y="3629891"/>
            <a:ext cx="5915891" cy="3131127"/>
          </a:xfrm>
          <a:prstGeom prst="rect">
            <a:avLst/>
          </a:prstGeom>
        </p:spPr>
      </p:pic>
    </p:spTree>
    <p:extLst>
      <p:ext uri="{BB962C8B-B14F-4D97-AF65-F5344CB8AC3E}">
        <p14:creationId xmlns:p14="http://schemas.microsoft.com/office/powerpoint/2010/main" val="961581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7466606D-E148-486C-BE64-16F1997318F6}"/>
              </a:ext>
            </a:extLst>
          </p:cNvPr>
          <p:cNvSpPr>
            <a:spLocks noGrp="1"/>
          </p:cNvSpPr>
          <p:nvPr>
            <p:ph type="title"/>
          </p:nvPr>
        </p:nvSpPr>
        <p:spPr>
          <a:xfrm>
            <a:off x="1620983" y="624110"/>
            <a:ext cx="1690253" cy="636654"/>
          </a:xfrm>
        </p:spPr>
        <p:txBody>
          <a:bodyPr>
            <a:normAutofit fontScale="90000"/>
          </a:bodyPr>
          <a:lstStyle/>
          <a:p>
            <a:r>
              <a:rPr lang="tr-TR" dirty="0"/>
              <a:t>JSP</a:t>
            </a:r>
            <a:br>
              <a:rPr lang="tr-TR" dirty="0"/>
            </a:br>
            <a:endParaRPr lang="tr-TR" dirty="0"/>
          </a:p>
        </p:txBody>
      </p:sp>
      <p:sp>
        <p:nvSpPr>
          <p:cNvPr id="3" name="İçerik Yer Tutucusu 2">
            <a:extLst>
              <a:ext uri="{FF2B5EF4-FFF2-40B4-BE49-F238E27FC236}">
                <a16:creationId xmlns="" xmlns:a16="http://schemas.microsoft.com/office/drawing/2014/main" id="{3D9A54FC-6CC0-462E-99EB-ED8F0B2AE2F2}"/>
              </a:ext>
            </a:extLst>
          </p:cNvPr>
          <p:cNvSpPr>
            <a:spLocks noGrp="1"/>
          </p:cNvSpPr>
          <p:nvPr>
            <p:ph idx="1"/>
          </p:nvPr>
        </p:nvSpPr>
        <p:spPr>
          <a:xfrm>
            <a:off x="1391022" y="1685013"/>
            <a:ext cx="10504415" cy="4820726"/>
          </a:xfrm>
        </p:spPr>
        <p:txBody>
          <a:bodyPr>
            <a:normAutofit/>
          </a:bodyPr>
          <a:lstStyle/>
          <a:p>
            <a:r>
              <a:rPr lang="tr-TR" sz="1700" dirty="0" err="1"/>
              <a:t>JSPnin</a:t>
            </a:r>
            <a:r>
              <a:rPr lang="tr-TR" sz="1700" dirty="0"/>
              <a:t> açılımı Java Server </a:t>
            </a:r>
            <a:r>
              <a:rPr lang="tr-TR" sz="1700" dirty="0" err="1"/>
              <a:t>Pages‘dir</a:t>
            </a:r>
            <a:r>
              <a:rPr lang="tr-TR" sz="1700" dirty="0"/>
              <a:t>. JSP teknolojisi, hem durağan (statik) hem de dinamik parçaları olan web içeriğini  kolayca yaratmanızı sağlar.</a:t>
            </a:r>
          </a:p>
          <a:p>
            <a:r>
              <a:rPr lang="tr-TR" sz="1700" dirty="0"/>
              <a:t>JSP, Servlet teknolojisinin tüm özelliklerini barındırırken aynı zamanda web içeriği yaratmanın daha doğal ve kolay yolunu sunar</a:t>
            </a:r>
            <a:r>
              <a:rPr lang="tr-TR" sz="1700" dirty="0" smtClean="0"/>
              <a:t>.</a:t>
            </a:r>
            <a:endParaRPr lang="tr-TR" sz="1700" dirty="0"/>
          </a:p>
          <a:p>
            <a:r>
              <a:rPr lang="tr-TR" sz="1700" dirty="0"/>
              <a:t>JSP teknolojisinin temel özellikleri şunlardır:</a:t>
            </a:r>
          </a:p>
          <a:p>
            <a:r>
              <a:rPr lang="tr-TR" sz="1700" dirty="0"/>
              <a:t>JSP sayfaları yaratmak için bir dil sunar. JSP sayfaları </a:t>
            </a:r>
            <a:r>
              <a:rPr lang="tr-TR" sz="1700" dirty="0" err="1"/>
              <a:t>text</a:t>
            </a:r>
            <a:r>
              <a:rPr lang="tr-TR" sz="1700" dirty="0"/>
              <a:t> tabanlı, HTML benzeri sayfalardır. </a:t>
            </a:r>
          </a:p>
          <a:p>
            <a:r>
              <a:rPr lang="tr-TR" sz="1700" dirty="0"/>
              <a:t>Durağan (statik) veya dinamik web sayfaları oluşturmayı kolaylaştırır.</a:t>
            </a:r>
          </a:p>
          <a:p>
            <a:r>
              <a:rPr lang="tr-TR" sz="1700" dirty="0"/>
              <a:t>Sunucu tarafındaki nesnelere erişmek için bir </a:t>
            </a:r>
            <a:r>
              <a:rPr lang="tr-TR" sz="1700" dirty="0" err="1"/>
              <a:t>expression</a:t>
            </a:r>
            <a:r>
              <a:rPr lang="tr-TR" sz="1700" dirty="0"/>
              <a:t> </a:t>
            </a:r>
            <a:r>
              <a:rPr lang="tr-TR" sz="1700" dirty="0" err="1"/>
              <a:t>language</a:t>
            </a:r>
            <a:r>
              <a:rPr lang="tr-TR" sz="1700" dirty="0"/>
              <a:t> sunar.</a:t>
            </a:r>
          </a:p>
          <a:p>
            <a:r>
              <a:rPr lang="tr-TR" sz="1700" dirty="0" smtClean="0"/>
              <a:t>JSP’ye </a:t>
            </a:r>
            <a:r>
              <a:rPr lang="tr-TR" sz="1700" dirty="0"/>
              <a:t>kendi özelliklerinizi eklemeniz için yollar sunar (örneğin custom tags)</a:t>
            </a:r>
          </a:p>
          <a:p>
            <a:endParaRPr lang="tr-TR" dirty="0"/>
          </a:p>
        </p:txBody>
      </p:sp>
    </p:spTree>
    <p:extLst>
      <p:ext uri="{BB962C8B-B14F-4D97-AF65-F5344CB8AC3E}">
        <p14:creationId xmlns:p14="http://schemas.microsoft.com/office/powerpoint/2010/main" val="3557966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FFD7350B-B1A8-4FCD-8ADB-0550F217A752}"/>
              </a:ext>
            </a:extLst>
          </p:cNvPr>
          <p:cNvSpPr>
            <a:spLocks noGrp="1"/>
          </p:cNvSpPr>
          <p:nvPr>
            <p:ph type="title"/>
          </p:nvPr>
        </p:nvSpPr>
        <p:spPr>
          <a:xfrm>
            <a:off x="1623107" y="708362"/>
            <a:ext cx="3835584" cy="775199"/>
          </a:xfrm>
        </p:spPr>
        <p:txBody>
          <a:bodyPr/>
          <a:lstStyle/>
          <a:p>
            <a:r>
              <a:rPr lang="tr-TR" dirty="0"/>
              <a:t>JSP Nasıl Çalışır?</a:t>
            </a:r>
          </a:p>
        </p:txBody>
      </p:sp>
      <p:sp>
        <p:nvSpPr>
          <p:cNvPr id="3" name="İçerik Yer Tutucusu 2">
            <a:extLst>
              <a:ext uri="{FF2B5EF4-FFF2-40B4-BE49-F238E27FC236}">
                <a16:creationId xmlns="" xmlns:a16="http://schemas.microsoft.com/office/drawing/2014/main" id="{D705E29D-69B0-4E7A-814C-21827AE87D48}"/>
              </a:ext>
            </a:extLst>
          </p:cNvPr>
          <p:cNvSpPr>
            <a:spLocks noGrp="1"/>
          </p:cNvSpPr>
          <p:nvPr>
            <p:ph idx="1"/>
          </p:nvPr>
        </p:nvSpPr>
        <p:spPr>
          <a:xfrm>
            <a:off x="1129845" y="2015650"/>
            <a:ext cx="10658501" cy="4183416"/>
          </a:xfrm>
        </p:spPr>
        <p:txBody>
          <a:bodyPr/>
          <a:lstStyle/>
          <a:p>
            <a:r>
              <a:rPr lang="tr-TR" sz="1700" dirty="0"/>
              <a:t>JSP sayfaları aslında birer </a:t>
            </a:r>
            <a:r>
              <a:rPr lang="tr-TR" sz="1700" dirty="0" err="1"/>
              <a:t>Servlettir</a:t>
            </a:r>
            <a:r>
              <a:rPr lang="tr-TR" sz="1700" dirty="0"/>
              <a:t>. Detaylandırmak gerekirse, JSP sayfaları sunucu tarafından önce bir </a:t>
            </a:r>
            <a:r>
              <a:rPr lang="tr-TR" sz="1700" dirty="0" err="1"/>
              <a:t>Servlet</a:t>
            </a:r>
            <a:r>
              <a:rPr lang="tr-TR" sz="1700" dirty="0"/>
              <a:t> sınıfına dönüştürülür (</a:t>
            </a:r>
            <a:r>
              <a:rPr lang="tr-TR" sz="1700" dirty="0" err="1"/>
              <a:t>Translation</a:t>
            </a:r>
            <a:r>
              <a:rPr lang="tr-TR" sz="1700" dirty="0"/>
              <a:t>) ve daha sonra derlenir (</a:t>
            </a:r>
            <a:r>
              <a:rPr lang="tr-TR" sz="1700" dirty="0" err="1"/>
              <a:t>Compilation</a:t>
            </a:r>
            <a:r>
              <a:rPr lang="tr-TR" sz="1700" dirty="0"/>
              <a:t>).</a:t>
            </a:r>
          </a:p>
          <a:p>
            <a:r>
              <a:rPr lang="tr-TR" sz="1700" dirty="0"/>
              <a:t>Bir request bir JSP sayfasına iletildiği zaman </a:t>
            </a:r>
            <a:r>
              <a:rPr lang="tr-TR" sz="1700" dirty="0" smtClean="0"/>
              <a:t>,sunucu </a:t>
            </a:r>
            <a:r>
              <a:rPr lang="tr-TR" sz="1700" dirty="0"/>
              <a:t>önce ilgili </a:t>
            </a:r>
            <a:r>
              <a:rPr lang="tr-TR" sz="1700" dirty="0" smtClean="0"/>
              <a:t>JSP’nin </a:t>
            </a:r>
            <a:r>
              <a:rPr lang="tr-TR" sz="1700" dirty="0"/>
              <a:t>servlet sınıfı ile  JSP sayfasının kendisini karşılaştırır.</a:t>
            </a:r>
          </a:p>
          <a:p>
            <a:r>
              <a:rPr lang="tr-TR" sz="1700" dirty="0"/>
              <a:t>Eğer JSP sayfası daha yeniyse veya ilgili JSP için henüz bir Servlet  oluşturulmamışsa </a:t>
            </a:r>
            <a:r>
              <a:rPr lang="tr-TR" sz="1700" dirty="0" smtClean="0"/>
              <a:t>JSP’yi </a:t>
            </a:r>
            <a:r>
              <a:rPr lang="tr-TR" sz="1700" dirty="0"/>
              <a:t>yeniden Servlete dönüştürür ve derler.</a:t>
            </a:r>
          </a:p>
          <a:p>
            <a:r>
              <a:rPr lang="tr-TR" sz="1700" dirty="0"/>
              <a:t>Daha sonra gelen requesti bu Servlet sınıfına </a:t>
            </a:r>
            <a:r>
              <a:rPr lang="tr-TR" sz="1700" dirty="0" smtClean="0"/>
              <a:t>iletir.</a:t>
            </a:r>
            <a:endParaRPr lang="tr-TR" dirty="0"/>
          </a:p>
        </p:txBody>
      </p:sp>
    </p:spTree>
    <p:extLst>
      <p:ext uri="{BB962C8B-B14F-4D97-AF65-F5344CB8AC3E}">
        <p14:creationId xmlns:p14="http://schemas.microsoft.com/office/powerpoint/2010/main" val="1586364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79DAD5F5-B2B7-46E4-9F03-54CC845AD629}"/>
              </a:ext>
            </a:extLst>
          </p:cNvPr>
          <p:cNvSpPr>
            <a:spLocks noGrp="1"/>
          </p:cNvSpPr>
          <p:nvPr>
            <p:ph type="title"/>
          </p:nvPr>
        </p:nvSpPr>
        <p:spPr>
          <a:xfrm>
            <a:off x="1752666" y="665299"/>
            <a:ext cx="8911687" cy="1280890"/>
          </a:xfrm>
        </p:spPr>
        <p:txBody>
          <a:bodyPr/>
          <a:lstStyle/>
          <a:p>
            <a:r>
              <a:rPr lang="tr-TR" dirty="0"/>
              <a:t>EJB nedir?</a:t>
            </a:r>
          </a:p>
        </p:txBody>
      </p:sp>
      <p:sp>
        <p:nvSpPr>
          <p:cNvPr id="3" name="İçerik Yer Tutucusu 2">
            <a:extLst>
              <a:ext uri="{FF2B5EF4-FFF2-40B4-BE49-F238E27FC236}">
                <a16:creationId xmlns="" xmlns:a16="http://schemas.microsoft.com/office/drawing/2014/main" id="{F45CF874-C093-4BD9-A0E9-C13793151681}"/>
              </a:ext>
            </a:extLst>
          </p:cNvPr>
          <p:cNvSpPr>
            <a:spLocks noGrp="1"/>
          </p:cNvSpPr>
          <p:nvPr>
            <p:ph idx="1"/>
          </p:nvPr>
        </p:nvSpPr>
        <p:spPr>
          <a:xfrm>
            <a:off x="1157929" y="1601428"/>
            <a:ext cx="10271557" cy="1280891"/>
          </a:xfrm>
        </p:spPr>
        <p:txBody>
          <a:bodyPr>
            <a:normAutofit/>
          </a:bodyPr>
          <a:lstStyle/>
          <a:p>
            <a:r>
              <a:rPr lang="tr-TR" sz="1700" dirty="0"/>
              <a:t>Enterprise JavaBeans veya Türkçe karşılığı ile işe yönelik yeniden kullanılabilir Java </a:t>
            </a:r>
            <a:r>
              <a:rPr lang="tr-TR" sz="1700" dirty="0" smtClean="0"/>
              <a:t>elemanları.</a:t>
            </a:r>
          </a:p>
          <a:p>
            <a:r>
              <a:rPr lang="tr-TR" sz="1700" dirty="0" smtClean="0"/>
              <a:t>İş </a:t>
            </a:r>
            <a:r>
              <a:rPr lang="tr-TR" sz="1700" dirty="0"/>
              <a:t>uygulamalarının  modüler bir şekilde kurulması için tasarlanmış yönetilebilir </a:t>
            </a:r>
            <a:r>
              <a:rPr lang="tr-TR" sz="1700" dirty="0" smtClean="0"/>
              <a:t>sunucu eleman </a:t>
            </a:r>
            <a:r>
              <a:rPr lang="tr-TR" sz="1700" dirty="0"/>
              <a:t>mimarisidir.</a:t>
            </a:r>
          </a:p>
        </p:txBody>
      </p:sp>
      <p:pic>
        <p:nvPicPr>
          <p:cNvPr id="5" name="Resim 4">
            <a:extLst>
              <a:ext uri="{FF2B5EF4-FFF2-40B4-BE49-F238E27FC236}">
                <a16:creationId xmlns="" xmlns:a16="http://schemas.microsoft.com/office/drawing/2014/main" id="{2DE9B7D4-6554-4DCD-B728-9DA3AADA99E3}"/>
              </a:ext>
            </a:extLst>
          </p:cNvPr>
          <p:cNvPicPr>
            <a:picLocks noChangeAspect="1"/>
          </p:cNvPicPr>
          <p:nvPr/>
        </p:nvPicPr>
        <p:blipFill>
          <a:blip r:embed="rId2"/>
          <a:stretch>
            <a:fillRect/>
          </a:stretch>
        </p:blipFill>
        <p:spPr>
          <a:xfrm>
            <a:off x="2068151" y="3034145"/>
            <a:ext cx="7408358" cy="3519785"/>
          </a:xfrm>
          <a:prstGeom prst="rect">
            <a:avLst/>
          </a:prstGeom>
        </p:spPr>
      </p:pic>
    </p:spTree>
    <p:extLst>
      <p:ext uri="{BB962C8B-B14F-4D97-AF65-F5344CB8AC3E}">
        <p14:creationId xmlns:p14="http://schemas.microsoft.com/office/powerpoint/2010/main" val="2990983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04066593-D1C2-42C1-972C-48E2B8581C7B}"/>
              </a:ext>
            </a:extLst>
          </p:cNvPr>
          <p:cNvSpPr>
            <a:spLocks noGrp="1"/>
          </p:cNvSpPr>
          <p:nvPr>
            <p:ph type="title"/>
          </p:nvPr>
        </p:nvSpPr>
        <p:spPr>
          <a:xfrm>
            <a:off x="1581291" y="690013"/>
            <a:ext cx="9712036" cy="768085"/>
          </a:xfrm>
        </p:spPr>
        <p:txBody>
          <a:bodyPr>
            <a:normAutofit/>
          </a:bodyPr>
          <a:lstStyle/>
          <a:p>
            <a:r>
              <a:rPr lang="tr-TR" sz="2800" dirty="0"/>
              <a:t>SERVLET + JSP + EJB (</a:t>
            </a:r>
            <a:r>
              <a:rPr lang="tr-TR" sz="2800" dirty="0" err="1"/>
              <a:t>enterprise</a:t>
            </a:r>
            <a:r>
              <a:rPr lang="tr-TR" sz="2800" dirty="0"/>
              <a:t> </a:t>
            </a:r>
            <a:r>
              <a:rPr lang="tr-TR" sz="2800" dirty="0" err="1"/>
              <a:t>java</a:t>
            </a:r>
            <a:r>
              <a:rPr lang="tr-TR" sz="2800" dirty="0"/>
              <a:t> </a:t>
            </a:r>
            <a:r>
              <a:rPr lang="tr-TR" sz="2800" dirty="0" err="1"/>
              <a:t>beans</a:t>
            </a:r>
            <a:r>
              <a:rPr lang="tr-TR" sz="2800" dirty="0"/>
              <a:t>) = MVC</a:t>
            </a:r>
          </a:p>
        </p:txBody>
      </p:sp>
      <p:sp>
        <p:nvSpPr>
          <p:cNvPr id="3" name="İçerik Yer Tutucusu 2">
            <a:extLst>
              <a:ext uri="{FF2B5EF4-FFF2-40B4-BE49-F238E27FC236}">
                <a16:creationId xmlns="" xmlns:a16="http://schemas.microsoft.com/office/drawing/2014/main" id="{C7219AD7-DB64-49D2-933F-8652406F12DC}"/>
              </a:ext>
            </a:extLst>
          </p:cNvPr>
          <p:cNvSpPr>
            <a:spLocks noGrp="1"/>
          </p:cNvSpPr>
          <p:nvPr>
            <p:ph idx="1"/>
          </p:nvPr>
        </p:nvSpPr>
        <p:spPr>
          <a:xfrm>
            <a:off x="1581291" y="5031892"/>
            <a:ext cx="8915400" cy="981730"/>
          </a:xfrm>
        </p:spPr>
        <p:txBody>
          <a:bodyPr>
            <a:noAutofit/>
          </a:bodyPr>
          <a:lstStyle/>
          <a:p>
            <a:r>
              <a:rPr lang="tr-TR" sz="1700" dirty="0"/>
              <a:t>Kısaca </a:t>
            </a:r>
            <a:r>
              <a:rPr lang="tr-TR" sz="1700" dirty="0" smtClean="0"/>
              <a:t>geri </a:t>
            </a:r>
            <a:r>
              <a:rPr lang="tr-TR" sz="1700" dirty="0"/>
              <a:t>planda çalışan bir servlet var, bu servlet uygulama için gerekli mantıksal işlemleri yapıyor ve bu işlemleri JSP sayfası ön tarafta gösteriyor. </a:t>
            </a:r>
            <a:r>
              <a:rPr lang="tr-TR" sz="1700" dirty="0" err="1"/>
              <a:t>Bunada</a:t>
            </a:r>
            <a:r>
              <a:rPr lang="tr-TR" sz="1700" dirty="0"/>
              <a:t> kısaca MVC diyoruz.</a:t>
            </a:r>
          </a:p>
        </p:txBody>
      </p:sp>
      <p:pic>
        <p:nvPicPr>
          <p:cNvPr id="5" name="Resim 4">
            <a:extLst>
              <a:ext uri="{FF2B5EF4-FFF2-40B4-BE49-F238E27FC236}">
                <a16:creationId xmlns="" xmlns:a16="http://schemas.microsoft.com/office/drawing/2014/main" id="{7E3D800C-354E-4988-A6EC-1EB7AD7030F2}"/>
              </a:ext>
            </a:extLst>
          </p:cNvPr>
          <p:cNvPicPr>
            <a:picLocks noChangeAspect="1"/>
          </p:cNvPicPr>
          <p:nvPr/>
        </p:nvPicPr>
        <p:blipFill>
          <a:blip r:embed="rId2"/>
          <a:stretch>
            <a:fillRect/>
          </a:stretch>
        </p:blipFill>
        <p:spPr>
          <a:xfrm>
            <a:off x="2312983" y="1733504"/>
            <a:ext cx="6744895" cy="2965317"/>
          </a:xfrm>
          <a:prstGeom prst="rect">
            <a:avLst/>
          </a:prstGeom>
        </p:spPr>
      </p:pic>
    </p:spTree>
    <p:extLst>
      <p:ext uri="{BB962C8B-B14F-4D97-AF65-F5344CB8AC3E}">
        <p14:creationId xmlns:p14="http://schemas.microsoft.com/office/powerpoint/2010/main" val="1642654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6549680A-4D39-49EA-A62E-242EEB57381F}"/>
              </a:ext>
            </a:extLst>
          </p:cNvPr>
          <p:cNvSpPr>
            <a:spLocks noGrp="1"/>
          </p:cNvSpPr>
          <p:nvPr>
            <p:ph type="title"/>
          </p:nvPr>
        </p:nvSpPr>
        <p:spPr>
          <a:xfrm>
            <a:off x="170749" y="1560936"/>
            <a:ext cx="12136581" cy="960591"/>
          </a:xfrm>
        </p:spPr>
        <p:txBody>
          <a:bodyPr>
            <a:normAutofit fontScale="90000"/>
          </a:bodyPr>
          <a:lstStyle/>
          <a:p>
            <a:r>
              <a:rPr lang="tr-TR" dirty="0"/>
              <a:t>MVC Yaklaşımına Göre Bazı Teknolojilerin </a:t>
            </a:r>
            <a:r>
              <a:rPr lang="tr-TR" dirty="0" err="1"/>
              <a:t>Katmanlandırılması</a:t>
            </a:r>
            <a:r>
              <a:rPr lang="tr-TR" dirty="0"/>
              <a:t> </a:t>
            </a:r>
          </a:p>
        </p:txBody>
      </p:sp>
      <p:pic>
        <p:nvPicPr>
          <p:cNvPr id="5" name="Resim 4">
            <a:extLst>
              <a:ext uri="{FF2B5EF4-FFF2-40B4-BE49-F238E27FC236}">
                <a16:creationId xmlns="" xmlns:a16="http://schemas.microsoft.com/office/drawing/2014/main" id="{7AE6D5E1-4B02-4ABA-9AFC-A51FA79BBC63}"/>
              </a:ext>
            </a:extLst>
          </p:cNvPr>
          <p:cNvPicPr>
            <a:picLocks noChangeAspect="1"/>
          </p:cNvPicPr>
          <p:nvPr/>
        </p:nvPicPr>
        <p:blipFill>
          <a:blip r:embed="rId2"/>
          <a:stretch>
            <a:fillRect/>
          </a:stretch>
        </p:blipFill>
        <p:spPr>
          <a:xfrm>
            <a:off x="2643851" y="2521527"/>
            <a:ext cx="5433348" cy="3198756"/>
          </a:xfrm>
          <a:prstGeom prst="rect">
            <a:avLst/>
          </a:prstGeom>
        </p:spPr>
      </p:pic>
    </p:spTree>
    <p:extLst>
      <p:ext uri="{BB962C8B-B14F-4D97-AF65-F5344CB8AC3E}">
        <p14:creationId xmlns:p14="http://schemas.microsoft.com/office/powerpoint/2010/main" val="735532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6D25019D-624F-4340-9FAF-A178E3E1A0E0}"/>
              </a:ext>
            </a:extLst>
          </p:cNvPr>
          <p:cNvSpPr>
            <a:spLocks noGrp="1"/>
          </p:cNvSpPr>
          <p:nvPr>
            <p:ph type="title"/>
          </p:nvPr>
        </p:nvSpPr>
        <p:spPr>
          <a:xfrm>
            <a:off x="2592926" y="624110"/>
            <a:ext cx="3032020" cy="664363"/>
          </a:xfrm>
        </p:spPr>
        <p:txBody>
          <a:bodyPr>
            <a:normAutofit fontScale="90000"/>
          </a:bodyPr>
          <a:lstStyle/>
          <a:p>
            <a:r>
              <a:rPr lang="tr-TR" dirty="0"/>
              <a:t>MVC NEDİR </a:t>
            </a:r>
            <a:r>
              <a:rPr lang="tr-TR" b="1" dirty="0"/>
              <a:t>?</a:t>
            </a:r>
            <a:r>
              <a:rPr lang="tr-TR" dirty="0"/>
              <a:t> </a:t>
            </a:r>
          </a:p>
        </p:txBody>
      </p:sp>
      <p:sp>
        <p:nvSpPr>
          <p:cNvPr id="3" name="İçerik Yer Tutucusu 2">
            <a:extLst>
              <a:ext uri="{FF2B5EF4-FFF2-40B4-BE49-F238E27FC236}">
                <a16:creationId xmlns="" xmlns:a16="http://schemas.microsoft.com/office/drawing/2014/main" id="{17DD8379-7563-4BB8-AD2C-D6AA15921181}"/>
              </a:ext>
            </a:extLst>
          </p:cNvPr>
          <p:cNvSpPr>
            <a:spLocks noGrp="1"/>
          </p:cNvSpPr>
          <p:nvPr>
            <p:ph idx="1"/>
          </p:nvPr>
        </p:nvSpPr>
        <p:spPr>
          <a:xfrm>
            <a:off x="4756601" y="2313421"/>
            <a:ext cx="7245929" cy="2976394"/>
          </a:xfrm>
        </p:spPr>
        <p:txBody>
          <a:bodyPr>
            <a:normAutofit/>
          </a:bodyPr>
          <a:lstStyle/>
          <a:p>
            <a:r>
              <a:rPr lang="tr-TR" sz="1700" dirty="0"/>
              <a:t>Bu bakış açısına göre kullanıcı ara yüzü (</a:t>
            </a:r>
            <a:r>
              <a:rPr lang="tr-TR" sz="1700" dirty="0" err="1"/>
              <a:t>user</a:t>
            </a:r>
            <a:r>
              <a:rPr lang="tr-TR" sz="1700" dirty="0"/>
              <a:t> </a:t>
            </a:r>
            <a:r>
              <a:rPr lang="tr-TR" sz="1700" dirty="0" err="1"/>
              <a:t>interface</a:t>
            </a:r>
            <a:r>
              <a:rPr lang="tr-TR" sz="1700" dirty="0"/>
              <a:t>) ile iş mantığı (</a:t>
            </a:r>
            <a:r>
              <a:rPr lang="tr-TR" sz="1700" dirty="0" err="1"/>
              <a:t>business</a:t>
            </a:r>
            <a:r>
              <a:rPr lang="tr-TR" sz="1700" dirty="0"/>
              <a:t> </a:t>
            </a:r>
            <a:r>
              <a:rPr lang="tr-TR" sz="1700" dirty="0" err="1"/>
              <a:t>logic</a:t>
            </a:r>
            <a:r>
              <a:rPr lang="tr-TR" sz="1700" dirty="0"/>
              <a:t>) birbirinden ayrı olmalıdır. </a:t>
            </a:r>
          </a:p>
          <a:p>
            <a:r>
              <a:rPr lang="tr-TR" sz="1700" dirty="0"/>
              <a:t>Yani kullanıcıların önündeki ekranların tasarlanması ve geliştirilmesi sırasında kullanıcı gözüyle analiz yapılmalı ve bu analize göre kullanıcıya en kullanışlı (</a:t>
            </a:r>
            <a:r>
              <a:rPr lang="tr-TR" sz="1700" dirty="0" err="1"/>
              <a:t>user</a:t>
            </a:r>
            <a:r>
              <a:rPr lang="tr-TR" sz="1700" dirty="0"/>
              <a:t> </a:t>
            </a:r>
            <a:r>
              <a:rPr lang="tr-TR" sz="1700" dirty="0" err="1"/>
              <a:t>friendly</a:t>
            </a:r>
            <a:r>
              <a:rPr lang="tr-TR" sz="1700" dirty="0"/>
              <a:t>) ekran tasarımı yapılarak geliştirilmelidir. Arka tarafta ise iş mantığı (</a:t>
            </a:r>
            <a:r>
              <a:rPr lang="tr-TR" sz="1700" dirty="0" err="1"/>
              <a:t>business</a:t>
            </a:r>
            <a:r>
              <a:rPr lang="tr-TR" sz="1700" dirty="0"/>
              <a:t> </a:t>
            </a:r>
            <a:r>
              <a:rPr lang="tr-TR" sz="1700" dirty="0" err="1"/>
              <a:t>logic</a:t>
            </a:r>
            <a:r>
              <a:rPr lang="tr-TR" sz="1700" dirty="0"/>
              <a:t>) gözetilmeli ve kullanıcı ara yüzlerinden bu mantığa bağlantı kurulmalıdır.</a:t>
            </a:r>
          </a:p>
        </p:txBody>
      </p:sp>
      <p:pic>
        <p:nvPicPr>
          <p:cNvPr id="6" name="Resim 10">
            <a:extLst>
              <a:ext uri="{FF2B5EF4-FFF2-40B4-BE49-F238E27FC236}">
                <a16:creationId xmlns="" xmlns:a16="http://schemas.microsoft.com/office/drawing/2014/main" id="{F0583CF0-5931-46C4-BE65-EF66E56DCA87}"/>
              </a:ext>
            </a:extLst>
          </p:cNvPr>
          <p:cNvPicPr>
            <a:picLocks noChangeAspect="1"/>
          </p:cNvPicPr>
          <p:nvPr/>
        </p:nvPicPr>
        <p:blipFill>
          <a:blip r:embed="rId2"/>
          <a:stretch>
            <a:fillRect/>
          </a:stretch>
        </p:blipFill>
        <p:spPr>
          <a:xfrm>
            <a:off x="489028" y="2067410"/>
            <a:ext cx="3974539" cy="3468417"/>
          </a:xfrm>
          <a:prstGeom prst="rect">
            <a:avLst/>
          </a:prstGeom>
        </p:spPr>
      </p:pic>
    </p:spTree>
    <p:extLst>
      <p:ext uri="{BB962C8B-B14F-4D97-AF65-F5344CB8AC3E}">
        <p14:creationId xmlns:p14="http://schemas.microsoft.com/office/powerpoint/2010/main" val="1995180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89FD74C1-BCAC-4F7B-BF5C-7B235EA9B1EA}"/>
              </a:ext>
            </a:extLst>
          </p:cNvPr>
          <p:cNvSpPr>
            <a:spLocks noGrp="1"/>
          </p:cNvSpPr>
          <p:nvPr>
            <p:ph type="title"/>
          </p:nvPr>
        </p:nvSpPr>
        <p:spPr>
          <a:xfrm>
            <a:off x="2592925" y="624110"/>
            <a:ext cx="1466457" cy="692072"/>
          </a:xfrm>
        </p:spPr>
        <p:txBody>
          <a:bodyPr/>
          <a:lstStyle/>
          <a:p>
            <a:r>
              <a:rPr lang="tr-TR" dirty="0"/>
              <a:t>HTML</a:t>
            </a:r>
          </a:p>
        </p:txBody>
      </p:sp>
      <p:sp>
        <p:nvSpPr>
          <p:cNvPr id="3" name="İçerik Yer Tutucusu 2">
            <a:extLst>
              <a:ext uri="{FF2B5EF4-FFF2-40B4-BE49-F238E27FC236}">
                <a16:creationId xmlns="" xmlns:a16="http://schemas.microsoft.com/office/drawing/2014/main" id="{B335F699-6C94-4BF0-B774-4B8B73CB242D}"/>
              </a:ext>
            </a:extLst>
          </p:cNvPr>
          <p:cNvSpPr>
            <a:spLocks noGrp="1"/>
          </p:cNvSpPr>
          <p:nvPr>
            <p:ph idx="1"/>
          </p:nvPr>
        </p:nvSpPr>
        <p:spPr>
          <a:xfrm>
            <a:off x="1080654" y="1540189"/>
            <a:ext cx="10451667" cy="5026866"/>
          </a:xfrm>
        </p:spPr>
        <p:txBody>
          <a:bodyPr/>
          <a:lstStyle/>
          <a:p>
            <a:r>
              <a:rPr lang="tr-TR" sz="1700" b="1" u="sng" dirty="0"/>
              <a:t>HTML</a:t>
            </a:r>
            <a:r>
              <a:rPr lang="tr-TR" sz="1700" dirty="0"/>
              <a:t> (</a:t>
            </a:r>
            <a:r>
              <a:rPr lang="tr-TR" sz="1700" b="1" u="sng" dirty="0"/>
              <a:t>Hyper Text Markup Language</a:t>
            </a:r>
            <a:r>
              <a:rPr lang="tr-TR" sz="1700" dirty="0"/>
              <a:t>) yani </a:t>
            </a:r>
            <a:r>
              <a:rPr lang="tr-TR" sz="1700" b="1" dirty="0"/>
              <a:t>web sayfalarını oluşturmak için kullanılan standart metin işaretleme </a:t>
            </a:r>
            <a:r>
              <a:rPr lang="tr-TR" sz="1700" b="1" dirty="0" smtClean="0"/>
              <a:t>dili</a:t>
            </a:r>
            <a:r>
              <a:rPr lang="tr-TR" sz="1700" dirty="0" smtClean="0"/>
              <a:t>. </a:t>
            </a:r>
          </a:p>
          <a:p>
            <a:r>
              <a:rPr lang="tr-TR" sz="1700" dirty="0" smtClean="0"/>
              <a:t>Buradan </a:t>
            </a:r>
            <a:r>
              <a:rPr lang="tr-TR" sz="1700" dirty="0"/>
              <a:t>çıkaracağımız sonuç şudur ki </a:t>
            </a:r>
            <a:r>
              <a:rPr lang="tr-TR" sz="1700" b="1" dirty="0"/>
              <a:t>HTML bir programlama dili değildir.</a:t>
            </a:r>
            <a:r>
              <a:rPr lang="tr-TR" sz="1700" dirty="0"/>
              <a:t> Biraz daha açıklamak gerekirse, HTML, Chrome, Yandex Browser, Firefox, Opera, Safari gibi web tarayıcılarının okuyup anladığı bir dildir. </a:t>
            </a:r>
            <a:endParaRPr lang="tr-TR" sz="1700" dirty="0" smtClean="0"/>
          </a:p>
          <a:p>
            <a:r>
              <a:rPr lang="tr-TR" sz="1700" dirty="0" smtClean="0"/>
              <a:t>Tarayıcılar </a:t>
            </a:r>
            <a:r>
              <a:rPr lang="tr-TR" sz="1700" dirty="0"/>
              <a:t>HTML çıktıyı okurlar ve bizlere web sitesini çalıştırırlar.</a:t>
            </a:r>
          </a:p>
          <a:p>
            <a:r>
              <a:rPr lang="tr-TR" sz="1700" b="1" dirty="0"/>
              <a:t>HTML (Zengin Metin İşaretleme Dili)</a:t>
            </a:r>
            <a:r>
              <a:rPr lang="tr-TR" sz="1700" dirty="0"/>
              <a:t> internet üzerinde web sayfası oluşturmak için kullanılan bir betik dilidir. HTML dosyaları .html ya da .htm uzantısı ile saklanır. </a:t>
            </a:r>
            <a:endParaRPr lang="tr-TR" sz="1700" dirty="0" smtClean="0"/>
          </a:p>
          <a:p>
            <a:r>
              <a:rPr lang="tr-TR" sz="1700" dirty="0" smtClean="0"/>
              <a:t>HTML</a:t>
            </a:r>
            <a:r>
              <a:rPr lang="tr-TR" sz="1700" dirty="0"/>
              <a:t>, W3C tarafından standartlaştırılmaktadır.</a:t>
            </a:r>
          </a:p>
          <a:p>
            <a:r>
              <a:rPr lang="tr-TR" sz="1700" dirty="0"/>
              <a:t>ASP, ASP.net, PHP, Java, Phyton gibi günümüzde sıklıkla kullanılan yazılım dilleri ile geliştirilen web projelerinin hepsinin ortak noktası HTML’dir. </a:t>
            </a:r>
            <a:endParaRPr lang="tr-TR" sz="1700" dirty="0" smtClean="0"/>
          </a:p>
          <a:p>
            <a:r>
              <a:rPr lang="tr-TR" sz="1700" dirty="0" smtClean="0"/>
              <a:t>Web </a:t>
            </a:r>
            <a:r>
              <a:rPr lang="tr-TR" sz="1700" dirty="0"/>
              <a:t>projesi hangi yazılım dili ile geliştirilirse geliştirilsin, sonunda HTML olarak tarayıcıya yazılır ve tarayıcı bu HTML çıktıyı okur.</a:t>
            </a:r>
          </a:p>
          <a:p>
            <a:endParaRPr lang="tr-TR" dirty="0"/>
          </a:p>
        </p:txBody>
      </p:sp>
    </p:spTree>
    <p:extLst>
      <p:ext uri="{BB962C8B-B14F-4D97-AF65-F5344CB8AC3E}">
        <p14:creationId xmlns:p14="http://schemas.microsoft.com/office/powerpoint/2010/main" val="3458138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BDBAF516-58E8-4BE7-84E9-7FD6CB535387}"/>
              </a:ext>
            </a:extLst>
          </p:cNvPr>
          <p:cNvSpPr>
            <a:spLocks noGrp="1"/>
          </p:cNvSpPr>
          <p:nvPr>
            <p:ph type="title"/>
          </p:nvPr>
        </p:nvSpPr>
        <p:spPr>
          <a:xfrm>
            <a:off x="1914054" y="721091"/>
            <a:ext cx="1757402" cy="678217"/>
          </a:xfrm>
        </p:spPr>
        <p:txBody>
          <a:bodyPr/>
          <a:lstStyle/>
          <a:p>
            <a:r>
              <a:rPr lang="tr-TR" dirty="0"/>
              <a:t>XHTML</a:t>
            </a:r>
          </a:p>
        </p:txBody>
      </p:sp>
      <p:sp>
        <p:nvSpPr>
          <p:cNvPr id="3" name="İçerik Yer Tutucusu 2">
            <a:extLst>
              <a:ext uri="{FF2B5EF4-FFF2-40B4-BE49-F238E27FC236}">
                <a16:creationId xmlns="" xmlns:a16="http://schemas.microsoft.com/office/drawing/2014/main" id="{0947EB4B-2E7B-4259-AB9B-19C68C5CA29F}"/>
              </a:ext>
            </a:extLst>
          </p:cNvPr>
          <p:cNvSpPr>
            <a:spLocks noGrp="1"/>
          </p:cNvSpPr>
          <p:nvPr>
            <p:ph idx="1"/>
          </p:nvPr>
        </p:nvSpPr>
        <p:spPr>
          <a:xfrm>
            <a:off x="1303825" y="1671157"/>
            <a:ext cx="10262100" cy="4959928"/>
          </a:xfrm>
        </p:spPr>
        <p:txBody>
          <a:bodyPr/>
          <a:lstStyle/>
          <a:p>
            <a:pPr fontAlgn="base"/>
            <a:r>
              <a:rPr lang="tr-TR" sz="1700" dirty="0"/>
              <a:t>XHTML 2000 yılında W3C </a:t>
            </a:r>
            <a:r>
              <a:rPr lang="tr-TR" sz="1700" dirty="0" smtClean="0"/>
              <a:t>, internet </a:t>
            </a:r>
            <a:r>
              <a:rPr lang="tr-TR" sz="1700" dirty="0"/>
              <a:t>tarayıcıları ve Gsm Telefonları tarafından standart olarak kabul edilmiştir. </a:t>
            </a:r>
            <a:endParaRPr lang="tr-TR" sz="1700" dirty="0" smtClean="0"/>
          </a:p>
          <a:p>
            <a:pPr fontAlgn="base"/>
            <a:r>
              <a:rPr lang="tr-TR" sz="1700" dirty="0" smtClean="0"/>
              <a:t>HTML </a:t>
            </a:r>
            <a:r>
              <a:rPr lang="tr-TR" sz="1700" dirty="0"/>
              <a:t>biraz daha derlenip, geliştirilip ve belli bir standarta geçirilip XHTML </a:t>
            </a:r>
            <a:r>
              <a:rPr lang="tr-TR" sz="1700" dirty="0" smtClean="0"/>
              <a:t>oluşturulmuştur</a:t>
            </a:r>
            <a:r>
              <a:rPr lang="tr-TR" sz="1700" dirty="0"/>
              <a:t>. </a:t>
            </a:r>
            <a:endParaRPr lang="tr-TR" sz="1700" dirty="0" smtClean="0"/>
          </a:p>
          <a:p>
            <a:pPr fontAlgn="base"/>
            <a:r>
              <a:rPr lang="tr-TR" sz="1700" dirty="0" smtClean="0"/>
              <a:t>XHTML </a:t>
            </a:r>
            <a:r>
              <a:rPr lang="tr-TR" sz="1700" dirty="0"/>
              <a:t>kullanmanın en temel amaçlarından birisi farklı tarayıcılarda sorun çıkarmamasıdır, bunun yanında </a:t>
            </a:r>
            <a:r>
              <a:rPr lang="tr-TR" sz="1700" dirty="0" smtClean="0"/>
              <a:t>tarayıcılar </a:t>
            </a:r>
            <a:r>
              <a:rPr lang="tr-TR" sz="1700" dirty="0"/>
              <a:t>kodu daha çabuk algılar ve web sayfası HTML </a:t>
            </a:r>
            <a:r>
              <a:rPr lang="tr-TR" sz="1700" dirty="0" smtClean="0"/>
              <a:t>‘e </a:t>
            </a:r>
            <a:r>
              <a:rPr lang="tr-TR" sz="1700" dirty="0"/>
              <a:t>göre daha hızlı çalışır. </a:t>
            </a:r>
            <a:endParaRPr lang="tr-TR" sz="1700" dirty="0" smtClean="0"/>
          </a:p>
          <a:p>
            <a:pPr fontAlgn="base"/>
            <a:r>
              <a:rPr lang="tr-TR" sz="1700" dirty="0" smtClean="0"/>
              <a:t>Bir </a:t>
            </a:r>
            <a:r>
              <a:rPr lang="tr-TR" sz="1700" dirty="0"/>
              <a:t>diğer avantajı ise başta Google </a:t>
            </a:r>
            <a:r>
              <a:rPr lang="tr-TR" sz="1700" dirty="0" smtClean="0"/>
              <a:t>olmak </a:t>
            </a:r>
            <a:r>
              <a:rPr lang="tr-TR" sz="1700" dirty="0"/>
              <a:t>üzere başlıca arama motorları XHTML </a:t>
            </a:r>
            <a:r>
              <a:rPr lang="tr-TR" sz="1700" dirty="0" smtClean="0"/>
              <a:t>standartlarına </a:t>
            </a:r>
            <a:r>
              <a:rPr lang="tr-TR" sz="1700" dirty="0"/>
              <a:t>uygun yazılmış siteye tam not </a:t>
            </a:r>
            <a:r>
              <a:rPr lang="tr-TR" sz="1700" dirty="0" smtClean="0"/>
              <a:t>verirler </a:t>
            </a:r>
            <a:r>
              <a:rPr lang="tr-TR" sz="1700" dirty="0"/>
              <a:t>ve arama motorlarında kötü kodlanmış rakip sitelere göre üst sıralara </a:t>
            </a:r>
            <a:r>
              <a:rPr lang="tr-TR" sz="1700" dirty="0" smtClean="0"/>
              <a:t>yükseltirler.</a:t>
            </a:r>
            <a:endParaRPr lang="tr-TR" sz="1700" dirty="0"/>
          </a:p>
          <a:p>
            <a:pPr fontAlgn="base"/>
            <a:r>
              <a:rPr lang="tr-TR" sz="1700" dirty="0"/>
              <a:t>XHTML E</a:t>
            </a:r>
            <a:r>
              <a:rPr lang="tr-TR" sz="1700" b="1" dirty="0"/>
              <a:t>x</a:t>
            </a:r>
            <a:r>
              <a:rPr lang="tr-TR" sz="1700" dirty="0"/>
              <a:t>tensible </a:t>
            </a:r>
            <a:r>
              <a:rPr lang="tr-TR" sz="1700" b="1" dirty="0"/>
              <a:t>H</a:t>
            </a:r>
            <a:r>
              <a:rPr lang="tr-TR" sz="1700" dirty="0"/>
              <a:t>yper </a:t>
            </a:r>
            <a:r>
              <a:rPr lang="tr-TR" sz="1700" b="1" dirty="0"/>
              <a:t>T</a:t>
            </a:r>
            <a:r>
              <a:rPr lang="tr-TR" sz="1700" dirty="0"/>
              <a:t>ext </a:t>
            </a:r>
            <a:r>
              <a:rPr lang="tr-TR" sz="1700" b="1" dirty="0"/>
              <a:t>M</a:t>
            </a:r>
            <a:r>
              <a:rPr lang="tr-TR" sz="1700" dirty="0"/>
              <a:t>arkup </a:t>
            </a:r>
            <a:r>
              <a:rPr lang="tr-TR" sz="1700" b="1" dirty="0"/>
              <a:t>L</a:t>
            </a:r>
            <a:r>
              <a:rPr lang="tr-TR" sz="1700" dirty="0"/>
              <a:t>anguage , Türkçe karşılığı Esnetilebilir Hareketli Metin İşaretleme Dili anlamındadır. </a:t>
            </a:r>
            <a:endParaRPr lang="tr-TR" sz="1700" dirty="0" smtClean="0"/>
          </a:p>
          <a:p>
            <a:pPr marL="0" indent="0">
              <a:buNone/>
            </a:pPr>
            <a:endParaRPr lang="tr-TR" dirty="0"/>
          </a:p>
        </p:txBody>
      </p:sp>
    </p:spTree>
    <p:extLst>
      <p:ext uri="{BB962C8B-B14F-4D97-AF65-F5344CB8AC3E}">
        <p14:creationId xmlns:p14="http://schemas.microsoft.com/office/powerpoint/2010/main" val="2742241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AC2318A6-BC54-457F-BACC-651B155D2040}"/>
              </a:ext>
            </a:extLst>
          </p:cNvPr>
          <p:cNvSpPr>
            <a:spLocks noGrp="1"/>
          </p:cNvSpPr>
          <p:nvPr>
            <p:ph type="title"/>
          </p:nvPr>
        </p:nvSpPr>
        <p:spPr>
          <a:xfrm>
            <a:off x="2592925" y="624110"/>
            <a:ext cx="1480311" cy="636654"/>
          </a:xfrm>
        </p:spPr>
        <p:txBody>
          <a:bodyPr>
            <a:normAutofit fontScale="90000"/>
          </a:bodyPr>
          <a:lstStyle/>
          <a:p>
            <a:r>
              <a:rPr lang="tr-TR" dirty="0"/>
              <a:t>PHP</a:t>
            </a:r>
          </a:p>
        </p:txBody>
      </p:sp>
      <p:sp>
        <p:nvSpPr>
          <p:cNvPr id="3" name="İçerik Yer Tutucusu 2">
            <a:extLst>
              <a:ext uri="{FF2B5EF4-FFF2-40B4-BE49-F238E27FC236}">
                <a16:creationId xmlns="" xmlns:a16="http://schemas.microsoft.com/office/drawing/2014/main" id="{A78B502A-C2D3-4AAF-92A6-7E7A745A47CE}"/>
              </a:ext>
            </a:extLst>
          </p:cNvPr>
          <p:cNvSpPr>
            <a:spLocks noGrp="1"/>
          </p:cNvSpPr>
          <p:nvPr>
            <p:ph idx="1"/>
          </p:nvPr>
        </p:nvSpPr>
        <p:spPr>
          <a:xfrm>
            <a:off x="1299705" y="1708688"/>
            <a:ext cx="10365073" cy="4251011"/>
          </a:xfrm>
        </p:spPr>
        <p:txBody>
          <a:bodyPr>
            <a:normAutofit/>
          </a:bodyPr>
          <a:lstStyle/>
          <a:p>
            <a:r>
              <a:rPr lang="tr-TR" sz="1700" dirty="0"/>
              <a:t>Hypertext PreProcessor kısaltmasıdır. </a:t>
            </a:r>
            <a:endParaRPr lang="tr-TR" sz="1700" dirty="0" smtClean="0"/>
          </a:p>
          <a:p>
            <a:r>
              <a:rPr lang="tr-TR" sz="1700" dirty="0" smtClean="0"/>
              <a:t>Sunucu </a:t>
            </a:r>
            <a:r>
              <a:rPr lang="tr-TR" sz="1700" dirty="0"/>
              <a:t>tabanlı olarak çalışır. Yani kodları derleyen, çalıştıran sunucudur. </a:t>
            </a:r>
            <a:endParaRPr lang="tr-TR" sz="1700" dirty="0" smtClean="0"/>
          </a:p>
          <a:p>
            <a:r>
              <a:rPr lang="tr-TR" sz="1700" dirty="0" smtClean="0"/>
              <a:t>Birçok </a:t>
            </a:r>
            <a:r>
              <a:rPr lang="tr-TR" sz="1700" dirty="0"/>
              <a:t>Veritabanına uyumludur: MySQL, Oracle, ODBC vb. </a:t>
            </a:r>
          </a:p>
          <a:p>
            <a:r>
              <a:rPr lang="tr-TR" sz="1700" dirty="0"/>
              <a:t>Bir PHP kodu, uzantısı *.php olan bir ASCII (düz metin) belgesinde yer alır. </a:t>
            </a:r>
            <a:endParaRPr lang="tr-TR" sz="1700" dirty="0" smtClean="0"/>
          </a:p>
          <a:p>
            <a:r>
              <a:rPr lang="tr-TR" sz="1700" dirty="0" smtClean="0"/>
              <a:t>Sunucu </a:t>
            </a:r>
            <a:r>
              <a:rPr lang="tr-TR" sz="1700" dirty="0"/>
              <a:t>belirttiğimiz yerlerde ya da tamamında ilgili php kodlarını derler ve bu şekilde kullanıcıya iletir.</a:t>
            </a:r>
          </a:p>
          <a:p>
            <a:r>
              <a:rPr lang="tr-TR" sz="1700" dirty="0"/>
              <a:t>PHP en çok </a:t>
            </a:r>
            <a:r>
              <a:rPr lang="tr-TR" sz="1700" dirty="0" err="1"/>
              <a:t>MySQL</a:t>
            </a:r>
            <a:r>
              <a:rPr lang="tr-TR" sz="1700" dirty="0"/>
              <a:t> </a:t>
            </a:r>
            <a:r>
              <a:rPr lang="tr-TR" sz="1700" dirty="0" err="1"/>
              <a:t>veritabanı</a:t>
            </a:r>
            <a:r>
              <a:rPr lang="tr-TR" sz="1700" dirty="0"/>
              <a:t> ile birlikte çalıştırılır. </a:t>
            </a:r>
            <a:r>
              <a:rPr lang="tr-TR" sz="1700" dirty="0" err="1"/>
              <a:t>MySQL'de</a:t>
            </a:r>
            <a:r>
              <a:rPr lang="tr-TR" sz="1700" dirty="0"/>
              <a:t> tıpkı PHP gibi açık kaynak kodludur, gelişmeye imkan tanır. Küçük ve büyük sitelerde tercih edilir</a:t>
            </a:r>
            <a:r>
              <a:rPr lang="tr-TR" sz="1700" dirty="0" smtClean="0"/>
              <a:t>.</a:t>
            </a:r>
          </a:p>
          <a:p>
            <a:r>
              <a:rPr lang="tr-TR" sz="1700" dirty="0" smtClean="0"/>
              <a:t>PHP'yi </a:t>
            </a:r>
            <a:r>
              <a:rPr lang="tr-TR" sz="1700" dirty="0"/>
              <a:t>seçmemizin temel nedeni, Windows, Linux gibi birçok platformda çalışması, tüm sunuculara uyumlu olması, ücretsiz olması ve kolay öğrenilmesidir.</a:t>
            </a:r>
          </a:p>
        </p:txBody>
      </p:sp>
    </p:spTree>
    <p:extLst>
      <p:ext uri="{BB962C8B-B14F-4D97-AF65-F5344CB8AC3E}">
        <p14:creationId xmlns:p14="http://schemas.microsoft.com/office/powerpoint/2010/main" val="823233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B2726C43-DBB4-4E1A-B485-78102D0F3E4B}"/>
              </a:ext>
            </a:extLst>
          </p:cNvPr>
          <p:cNvSpPr>
            <a:spLocks noGrp="1"/>
          </p:cNvSpPr>
          <p:nvPr>
            <p:ph type="title"/>
          </p:nvPr>
        </p:nvSpPr>
        <p:spPr>
          <a:xfrm>
            <a:off x="2057467" y="648824"/>
            <a:ext cx="1203220" cy="719781"/>
          </a:xfrm>
        </p:spPr>
        <p:txBody>
          <a:bodyPr/>
          <a:lstStyle/>
          <a:p>
            <a:r>
              <a:rPr lang="tr-TR" dirty="0"/>
              <a:t>ASP</a:t>
            </a:r>
          </a:p>
        </p:txBody>
      </p:sp>
      <p:sp>
        <p:nvSpPr>
          <p:cNvPr id="3" name="İçerik Yer Tutucusu 2">
            <a:extLst>
              <a:ext uri="{FF2B5EF4-FFF2-40B4-BE49-F238E27FC236}">
                <a16:creationId xmlns="" xmlns:a16="http://schemas.microsoft.com/office/drawing/2014/main" id="{802E2EF0-42DA-4B45-9A08-6EC71C517D49}"/>
              </a:ext>
            </a:extLst>
          </p:cNvPr>
          <p:cNvSpPr>
            <a:spLocks noGrp="1"/>
          </p:cNvSpPr>
          <p:nvPr>
            <p:ph idx="1"/>
          </p:nvPr>
        </p:nvSpPr>
        <p:spPr>
          <a:xfrm>
            <a:off x="263237" y="1540188"/>
            <a:ext cx="11526981" cy="4693701"/>
          </a:xfrm>
        </p:spPr>
        <p:txBody>
          <a:bodyPr>
            <a:normAutofit/>
          </a:bodyPr>
          <a:lstStyle/>
          <a:p>
            <a:r>
              <a:rPr lang="tr-TR" sz="1700" dirty="0"/>
              <a:t>ASP dinamik web sayfaları hazırlamak için Microsoft  tarafından geliştirilmiş bir teknik, uygulanan bir teknolojidir. </a:t>
            </a:r>
            <a:endParaRPr lang="tr-TR" sz="1700" dirty="0" smtClean="0"/>
          </a:p>
          <a:p>
            <a:r>
              <a:rPr lang="tr-TR" sz="1700" dirty="0" smtClean="0"/>
              <a:t>İlgili </a:t>
            </a:r>
            <a:r>
              <a:rPr lang="tr-TR" sz="1700" dirty="0"/>
              <a:t>script dillerinden biri seçilerek (vbscript </a:t>
            </a:r>
            <a:r>
              <a:rPr lang="tr-TR" sz="1700" dirty="0" smtClean="0"/>
              <a:t>,jscript </a:t>
            </a:r>
            <a:r>
              <a:rPr lang="tr-TR" sz="1700" dirty="0"/>
              <a:t>vb) oluşturulan sayfaların (.asp) bir uygulama programı vasıtası ile </a:t>
            </a:r>
            <a:r>
              <a:rPr lang="tr-TR" sz="1700" dirty="0" smtClean="0"/>
              <a:t>yorumlanması ve HTML çıktısı üretmesi </a:t>
            </a:r>
            <a:r>
              <a:rPr lang="tr-TR" sz="1700" dirty="0"/>
              <a:t>ile sonuçlanan bir işlemler bütünüdür.</a:t>
            </a:r>
          </a:p>
          <a:p>
            <a:r>
              <a:rPr lang="tr-TR" sz="1700" dirty="0"/>
              <a:t>Kullanıcı herhangi bir browser (</a:t>
            </a:r>
            <a:r>
              <a:rPr lang="tr-TR" sz="1700" dirty="0" smtClean="0"/>
              <a:t>iexplorer</a:t>
            </a:r>
            <a:r>
              <a:rPr lang="tr-TR" sz="1700" dirty="0"/>
              <a:t>, ,netscape, konqueror vb) vasıtası ile ilgili siteye bağlandığında ki bu kullanıcının browser hanesine ilgili adresi yazması ve enter'a basması ile </a:t>
            </a:r>
            <a:r>
              <a:rPr lang="tr-TR" sz="1700" dirty="0" smtClean="0"/>
              <a:t>gerçekleşir.</a:t>
            </a:r>
          </a:p>
          <a:p>
            <a:r>
              <a:rPr lang="tr-TR" sz="1700" dirty="0"/>
              <a:t>U</a:t>
            </a:r>
            <a:r>
              <a:rPr lang="tr-TR" sz="1700" dirty="0" smtClean="0"/>
              <a:t>laşmak </a:t>
            </a:r>
            <a:r>
              <a:rPr lang="tr-TR" sz="1700" dirty="0"/>
              <a:t>istediği dosya istekte bulunan ve bu hizmeti sunan uygulama programı tarafından (web server) kullanıcıya gönderilir. </a:t>
            </a:r>
            <a:endParaRPr lang="tr-TR" sz="1700" dirty="0" smtClean="0"/>
          </a:p>
          <a:p>
            <a:r>
              <a:rPr lang="tr-TR" sz="1700" dirty="0" smtClean="0"/>
              <a:t>Ancak </a:t>
            </a:r>
            <a:r>
              <a:rPr lang="tr-TR" sz="1700" dirty="0"/>
              <a:t>bu durum html ve htm uzantılı dosyalar için böyle iken kullanıcı .asp uzantılı bir dosyaya istekde bulunduğunda uygulama yazılımı ( web server) istenilen bu dosyayı önce yorumlar ve bu işlemin sonucunda üretilen </a:t>
            </a:r>
            <a:r>
              <a:rPr lang="tr-TR" sz="1700" dirty="0" smtClean="0"/>
              <a:t>standart </a:t>
            </a:r>
            <a:r>
              <a:rPr lang="tr-TR" sz="1700" dirty="0"/>
              <a:t>html kodları kullanıcıya </a:t>
            </a:r>
            <a:r>
              <a:rPr lang="tr-TR" sz="1700" dirty="0" smtClean="0"/>
              <a:t>gönderilir</a:t>
            </a:r>
            <a:r>
              <a:rPr lang="tr-TR" sz="1700" dirty="0"/>
              <a:t>. </a:t>
            </a:r>
          </a:p>
        </p:txBody>
      </p:sp>
    </p:spTree>
    <p:extLst>
      <p:ext uri="{BB962C8B-B14F-4D97-AF65-F5344CB8AC3E}">
        <p14:creationId xmlns:p14="http://schemas.microsoft.com/office/powerpoint/2010/main" val="2307746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68254642-2112-4641-A74C-902ABAFEBDCC}"/>
              </a:ext>
            </a:extLst>
          </p:cNvPr>
          <p:cNvSpPr>
            <a:spLocks noGrp="1"/>
          </p:cNvSpPr>
          <p:nvPr>
            <p:ph type="title"/>
          </p:nvPr>
        </p:nvSpPr>
        <p:spPr>
          <a:xfrm>
            <a:off x="1579417" y="624110"/>
            <a:ext cx="9925195" cy="539672"/>
          </a:xfrm>
        </p:spPr>
        <p:txBody>
          <a:bodyPr>
            <a:normAutofit fontScale="90000"/>
          </a:bodyPr>
          <a:lstStyle/>
          <a:p>
            <a:r>
              <a:rPr lang="tr-TR" dirty="0"/>
              <a:t>ASP.NET MVC NEDİR?</a:t>
            </a:r>
          </a:p>
        </p:txBody>
      </p:sp>
      <p:sp>
        <p:nvSpPr>
          <p:cNvPr id="3" name="İçerik Yer Tutucusu 2">
            <a:extLst>
              <a:ext uri="{FF2B5EF4-FFF2-40B4-BE49-F238E27FC236}">
                <a16:creationId xmlns="" xmlns:a16="http://schemas.microsoft.com/office/drawing/2014/main" id="{B39A5C0B-FF56-41BD-A571-E4E8D3148D76}"/>
              </a:ext>
            </a:extLst>
          </p:cNvPr>
          <p:cNvSpPr>
            <a:spLocks noGrp="1"/>
          </p:cNvSpPr>
          <p:nvPr>
            <p:ph idx="1"/>
          </p:nvPr>
        </p:nvSpPr>
        <p:spPr>
          <a:xfrm>
            <a:off x="909907" y="2014198"/>
            <a:ext cx="10853448" cy="5454900"/>
          </a:xfrm>
        </p:spPr>
        <p:txBody>
          <a:bodyPr>
            <a:noAutofit/>
          </a:bodyPr>
          <a:lstStyle/>
          <a:p>
            <a:r>
              <a:rPr lang="tr-TR" sz="1700" dirty="0"/>
              <a:t>MVC mimarisi, Web Forms mimarisinden farklı bir yapıya sahiptir</a:t>
            </a:r>
            <a:r>
              <a:rPr lang="tr-TR" sz="1700" dirty="0" smtClean="0"/>
              <a:t>.</a:t>
            </a:r>
          </a:p>
          <a:p>
            <a:r>
              <a:rPr lang="tr-TR" sz="1700" dirty="0" smtClean="0"/>
              <a:t>Web </a:t>
            </a:r>
            <a:r>
              <a:rPr lang="tr-TR" sz="1700" dirty="0"/>
              <a:t>Formlarında tut-taşı mantığı ile çok hızlı bir şekilde siteler oluşturabilirsiniz. Fakat </a:t>
            </a:r>
            <a:r>
              <a:rPr lang="tr-TR" sz="1700" dirty="0" smtClean="0"/>
              <a:t>iş özelleştirmeye </a:t>
            </a:r>
            <a:r>
              <a:rPr lang="tr-TR" sz="1700" dirty="0"/>
              <a:t>ve temiz html kodlarına geldiğinde, durum biraz değişiyor. </a:t>
            </a:r>
            <a:endParaRPr lang="tr-TR" sz="1700" dirty="0" smtClean="0"/>
          </a:p>
          <a:p>
            <a:r>
              <a:rPr lang="tr-TR" sz="1700" dirty="0" smtClean="0"/>
              <a:t>ASP.NET </a:t>
            </a:r>
            <a:r>
              <a:rPr lang="tr-TR" sz="1700" dirty="0"/>
              <a:t>MVC, temiz, standartlara uyumlu html kodları üretmenin </a:t>
            </a:r>
            <a:r>
              <a:rPr lang="tr-TR" sz="1700" dirty="0" smtClean="0"/>
              <a:t>farkındadır ve </a:t>
            </a:r>
            <a:r>
              <a:rPr lang="tr-TR" sz="1700" dirty="0"/>
              <a:t>barındırdığı Html yardımcı </a:t>
            </a:r>
            <a:r>
              <a:rPr lang="tr-TR" sz="1700" dirty="0" smtClean="0"/>
              <a:t>metotları</a:t>
            </a:r>
            <a:r>
              <a:rPr lang="tr-TR" sz="1700" dirty="0"/>
              <a:t>, Web Formların aksine, ciddi ölçüde temiz ve standart uyumlu kodlar </a:t>
            </a:r>
            <a:r>
              <a:rPr lang="tr-TR" sz="1700" dirty="0" smtClean="0"/>
              <a:t>üretir. </a:t>
            </a:r>
          </a:p>
          <a:p>
            <a:r>
              <a:rPr lang="tr-TR" sz="1700" dirty="0" smtClean="0"/>
              <a:t>Küçük </a:t>
            </a:r>
            <a:r>
              <a:rPr lang="tr-TR" sz="1700" dirty="0"/>
              <a:t>bir kontrol için bile bir çok hantal ve karışık kodlar üretmek yerine, CSS ile şekillendirilmiş gayet basit ve hoş kodlar üretir</a:t>
            </a:r>
            <a:r>
              <a:rPr lang="tr-TR" sz="1700" dirty="0" smtClean="0"/>
              <a:t>.</a:t>
            </a:r>
            <a:r>
              <a:rPr lang="tr-TR" sz="2000" dirty="0"/>
              <a:t/>
            </a:r>
            <a:br>
              <a:rPr lang="tr-TR" sz="2000" dirty="0"/>
            </a:br>
            <a:endParaRPr lang="tr-TR" sz="2000" dirty="0"/>
          </a:p>
        </p:txBody>
      </p:sp>
    </p:spTree>
    <p:extLst>
      <p:ext uri="{BB962C8B-B14F-4D97-AF65-F5344CB8AC3E}">
        <p14:creationId xmlns:p14="http://schemas.microsoft.com/office/powerpoint/2010/main" val="2266045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 xmlns:a16="http://schemas.microsoft.com/office/drawing/2014/main" id="{B39A5C0B-FF56-41BD-A571-E4E8D3148D76}"/>
              </a:ext>
            </a:extLst>
          </p:cNvPr>
          <p:cNvSpPr>
            <a:spLocks noGrp="1"/>
          </p:cNvSpPr>
          <p:nvPr>
            <p:ph idx="1"/>
          </p:nvPr>
        </p:nvSpPr>
        <p:spPr>
          <a:xfrm>
            <a:off x="1000523" y="1989485"/>
            <a:ext cx="10853448" cy="5454900"/>
          </a:xfrm>
        </p:spPr>
        <p:txBody>
          <a:bodyPr>
            <a:noAutofit/>
          </a:bodyPr>
          <a:lstStyle/>
          <a:p>
            <a:r>
              <a:rPr lang="tr-TR" sz="1700" dirty="0" smtClean="0"/>
              <a:t>ASP.NET MVC açık kaynak kodludur. Bunun bize getirdiği en büyük faydalardan biri şüphesiz debug aşamasında ortaya çıkmaktadır</a:t>
            </a:r>
            <a:r>
              <a:rPr lang="tr-TR" sz="1700" smtClean="0"/>
              <a:t>. Sistem </a:t>
            </a:r>
            <a:r>
              <a:rPr lang="tr-TR" sz="1700" dirty="0" smtClean="0"/>
              <a:t>bileşenlerinin nasıl çalıştığını görebileceğiniz gibi geliştiricilerin yorumlarını bile kodlarda görebilirsiniz.</a:t>
            </a:r>
          </a:p>
          <a:p>
            <a:r>
              <a:rPr lang="tr-TR" sz="1700" dirty="0" smtClean="0"/>
              <a:t>MVC stateless dediğimiz bir yapıya sahiptir. Yani Web Formlarında olduğu gibi sayfanın o anki durumu kayıt altında tutulmaz. Tersine bu yapıya tamamen karşı bir yapıya sahiptir. Bu yüzdendir ki View State’e ihtiyaç duymaz ve kullanmaz.</a:t>
            </a:r>
            <a:r>
              <a:rPr lang="tr-TR" sz="1700" dirty="0"/>
              <a:t/>
            </a:r>
            <a:br>
              <a:rPr lang="tr-TR" sz="1700" dirty="0"/>
            </a:br>
            <a:endParaRPr lang="tr-TR" sz="1700" dirty="0"/>
          </a:p>
        </p:txBody>
      </p:sp>
      <p:sp>
        <p:nvSpPr>
          <p:cNvPr id="5" name="Unvan 1">
            <a:extLst>
              <a:ext uri="{FF2B5EF4-FFF2-40B4-BE49-F238E27FC236}">
                <a16:creationId xmlns="" xmlns:a16="http://schemas.microsoft.com/office/drawing/2014/main" id="{68254642-2112-4641-A74C-902ABAFEBDCC}"/>
              </a:ext>
            </a:extLst>
          </p:cNvPr>
          <p:cNvSpPr>
            <a:spLocks noGrp="1"/>
          </p:cNvSpPr>
          <p:nvPr>
            <p:ph type="title"/>
          </p:nvPr>
        </p:nvSpPr>
        <p:spPr>
          <a:xfrm>
            <a:off x="1579417" y="624110"/>
            <a:ext cx="9925195" cy="539672"/>
          </a:xfrm>
        </p:spPr>
        <p:txBody>
          <a:bodyPr>
            <a:normAutofit fontScale="90000"/>
          </a:bodyPr>
          <a:lstStyle/>
          <a:p>
            <a:r>
              <a:rPr lang="tr-TR" dirty="0"/>
              <a:t>ASP.NET MVC NEDİR?</a:t>
            </a:r>
          </a:p>
        </p:txBody>
      </p:sp>
    </p:spTree>
    <p:extLst>
      <p:ext uri="{BB962C8B-B14F-4D97-AF65-F5344CB8AC3E}">
        <p14:creationId xmlns:p14="http://schemas.microsoft.com/office/powerpoint/2010/main" val="722196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0BA38B21-50A0-4B72-8F76-3915D643A36A}"/>
              </a:ext>
            </a:extLst>
          </p:cNvPr>
          <p:cNvSpPr>
            <a:spLocks noGrp="1"/>
          </p:cNvSpPr>
          <p:nvPr>
            <p:ph type="title"/>
          </p:nvPr>
        </p:nvSpPr>
        <p:spPr>
          <a:xfrm>
            <a:off x="1487754" y="180764"/>
            <a:ext cx="8911687" cy="664363"/>
          </a:xfrm>
        </p:spPr>
        <p:txBody>
          <a:bodyPr/>
          <a:lstStyle/>
          <a:p>
            <a:r>
              <a:rPr lang="tr-TR" dirty="0"/>
              <a:t>ASP.NET MVC AVANTAJLARI</a:t>
            </a:r>
          </a:p>
        </p:txBody>
      </p:sp>
      <p:sp>
        <p:nvSpPr>
          <p:cNvPr id="3" name="İçerik Yer Tutucusu 2">
            <a:extLst>
              <a:ext uri="{FF2B5EF4-FFF2-40B4-BE49-F238E27FC236}">
                <a16:creationId xmlns="" xmlns:a16="http://schemas.microsoft.com/office/drawing/2014/main" id="{928A67D7-9B86-472E-AD94-DE8887A4AAC3}"/>
              </a:ext>
            </a:extLst>
          </p:cNvPr>
          <p:cNvSpPr>
            <a:spLocks noGrp="1"/>
          </p:cNvSpPr>
          <p:nvPr>
            <p:ph idx="1"/>
          </p:nvPr>
        </p:nvSpPr>
        <p:spPr>
          <a:xfrm>
            <a:off x="845126" y="1149926"/>
            <a:ext cx="11111345" cy="3366655"/>
          </a:xfrm>
        </p:spPr>
        <p:txBody>
          <a:bodyPr>
            <a:normAutofit/>
          </a:bodyPr>
          <a:lstStyle/>
          <a:p>
            <a:r>
              <a:rPr lang="tr-TR" sz="1700" b="1" dirty="0"/>
              <a:t>Proje Yapısı</a:t>
            </a:r>
            <a:r>
              <a:rPr lang="tr-TR" sz="1700" dirty="0"/>
              <a:t>: ASP.NET </a:t>
            </a:r>
            <a:r>
              <a:rPr lang="tr-TR" sz="1700" dirty="0" smtClean="0"/>
              <a:t>MVC‘ nin </a:t>
            </a:r>
            <a:r>
              <a:rPr lang="tr-TR" sz="1700" dirty="0"/>
              <a:t>bir avantajı geliştiriciyi belli bir proje yapısına zorlamasıdır. Birbiriyle alakasız şeylerin birbirinden ayrılmasına sebep olan bu yapıda işlerin karışma riski azaltılmış olur.</a:t>
            </a:r>
          </a:p>
          <a:p>
            <a:r>
              <a:rPr lang="tr-TR" sz="1700" b="1" dirty="0"/>
              <a:t>Teste dayalı geliştirme</a:t>
            </a:r>
            <a:r>
              <a:rPr lang="tr-TR" sz="1700" dirty="0"/>
              <a:t>: </a:t>
            </a:r>
            <a:r>
              <a:rPr lang="tr-TR" sz="1700" dirty="0" smtClean="0"/>
              <a:t>MVC‘ de </a:t>
            </a:r>
            <a:r>
              <a:rPr lang="tr-TR" sz="1700" dirty="0"/>
              <a:t>Controller ayrı bir sınıf olduğu için test edilebilirlik kolaylaşmış olur. Controller'lar tek bir View'a </a:t>
            </a:r>
            <a:r>
              <a:rPr lang="tr-TR" sz="1700" dirty="0" smtClean="0"/>
              <a:t>ait değildir</a:t>
            </a:r>
            <a:r>
              <a:rPr lang="tr-TR" sz="1700" dirty="0"/>
              <a:t>, böylece farklı View'lar içinde kullanılabilir.</a:t>
            </a:r>
          </a:p>
          <a:p>
            <a:r>
              <a:rPr lang="tr-TR" sz="1700" b="1" dirty="0"/>
              <a:t>Performans</a:t>
            </a:r>
            <a:r>
              <a:rPr lang="tr-TR" sz="1700" dirty="0"/>
              <a:t>: ASP.NET </a:t>
            </a:r>
            <a:r>
              <a:rPr lang="tr-TR" sz="1700" dirty="0" smtClean="0"/>
              <a:t>MVC‘ de View State </a:t>
            </a:r>
            <a:r>
              <a:rPr lang="tr-TR" sz="1700" dirty="0"/>
              <a:t>desteği yoktur, böylece sayfanın boyutunu arttıran otomatik durum yönetimi olmadığından performans artmış olur.</a:t>
            </a:r>
          </a:p>
          <a:p>
            <a:r>
              <a:rPr lang="tr-TR" sz="1700" b="1" dirty="0"/>
              <a:t>HTML üzerinde tam kontrol</a:t>
            </a:r>
            <a:r>
              <a:rPr lang="tr-TR" sz="1700" dirty="0"/>
              <a:t>: ASP.NET MVC sunucu kontrollerini kullanmaz. Tek seçenek HTML </a:t>
            </a:r>
            <a:r>
              <a:rPr lang="tr-TR" sz="1700" dirty="0" err="1"/>
              <a:t>input</a:t>
            </a:r>
            <a:r>
              <a:rPr lang="tr-TR" sz="1700" dirty="0"/>
              <a:t> kontrollerini kullanmaktır. Yani en sonunda elde edeceğimiz </a:t>
            </a:r>
            <a:r>
              <a:rPr lang="tr-TR" sz="1700" dirty="0" smtClean="0"/>
              <a:t>HTML‘ in </a:t>
            </a:r>
            <a:r>
              <a:rPr lang="tr-TR" sz="1700" dirty="0"/>
              <a:t>kontrolüne sahip olmuş oluruz. Aynı zamanda her şeyin </a:t>
            </a:r>
            <a:r>
              <a:rPr lang="tr-TR" sz="1700" dirty="0" err="1"/>
              <a:t>ID'sinin</a:t>
            </a:r>
            <a:r>
              <a:rPr lang="tr-TR" sz="1700" dirty="0"/>
              <a:t> kontrolü de elimizde olduğundan </a:t>
            </a:r>
            <a:r>
              <a:rPr lang="tr-TR" sz="1700" dirty="0" err="1"/>
              <a:t>jQuery</a:t>
            </a:r>
            <a:r>
              <a:rPr lang="tr-TR" sz="1700" dirty="0"/>
              <a:t> gibi </a:t>
            </a:r>
            <a:r>
              <a:rPr lang="tr-TR" sz="1700" dirty="0" err="1"/>
              <a:t>JavaScript</a:t>
            </a:r>
            <a:r>
              <a:rPr lang="tr-TR" sz="1700" dirty="0"/>
              <a:t> kütüphaneleriyle entegrasyon kolaylaşmış olur.</a:t>
            </a:r>
          </a:p>
          <a:p>
            <a:endParaRPr lang="tr-TR" dirty="0"/>
          </a:p>
        </p:txBody>
      </p:sp>
      <p:pic>
        <p:nvPicPr>
          <p:cNvPr id="5" name="Resim 4">
            <a:extLst>
              <a:ext uri="{FF2B5EF4-FFF2-40B4-BE49-F238E27FC236}">
                <a16:creationId xmlns="" xmlns:a16="http://schemas.microsoft.com/office/drawing/2014/main" id="{0503A0EC-0A2C-4742-BCD0-A6D5689FC43D}"/>
              </a:ext>
            </a:extLst>
          </p:cNvPr>
          <p:cNvPicPr>
            <a:picLocks noChangeAspect="1"/>
          </p:cNvPicPr>
          <p:nvPr/>
        </p:nvPicPr>
        <p:blipFill>
          <a:blip r:embed="rId2"/>
          <a:stretch>
            <a:fillRect/>
          </a:stretch>
        </p:blipFill>
        <p:spPr>
          <a:xfrm>
            <a:off x="3590681" y="4254724"/>
            <a:ext cx="5038454" cy="2496184"/>
          </a:xfrm>
          <a:prstGeom prst="rect">
            <a:avLst/>
          </a:prstGeom>
        </p:spPr>
      </p:pic>
    </p:spTree>
    <p:extLst>
      <p:ext uri="{BB962C8B-B14F-4D97-AF65-F5344CB8AC3E}">
        <p14:creationId xmlns:p14="http://schemas.microsoft.com/office/powerpoint/2010/main" val="1174315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D9E6345A-591A-4B89-A7AC-1B505F26F584}"/>
              </a:ext>
            </a:extLst>
          </p:cNvPr>
          <p:cNvSpPr>
            <a:spLocks noGrp="1"/>
          </p:cNvSpPr>
          <p:nvPr>
            <p:ph type="title"/>
          </p:nvPr>
        </p:nvSpPr>
        <p:spPr>
          <a:xfrm>
            <a:off x="1692381" y="139201"/>
            <a:ext cx="6232420" cy="789054"/>
          </a:xfrm>
        </p:spPr>
        <p:txBody>
          <a:bodyPr>
            <a:normAutofit fontScale="90000"/>
          </a:bodyPr>
          <a:lstStyle/>
          <a:p>
            <a:r>
              <a:rPr lang="tr-TR" dirty="0"/>
              <a:t>ASP.NET MVC AVANTAJLARI</a:t>
            </a:r>
          </a:p>
        </p:txBody>
      </p:sp>
      <p:sp>
        <p:nvSpPr>
          <p:cNvPr id="3" name="İçerik Yer Tutucusu 2">
            <a:extLst>
              <a:ext uri="{FF2B5EF4-FFF2-40B4-BE49-F238E27FC236}">
                <a16:creationId xmlns="" xmlns:a16="http://schemas.microsoft.com/office/drawing/2014/main" id="{F7AEAA7D-CD24-4AFA-ADA3-397C460FBA4F}"/>
              </a:ext>
            </a:extLst>
          </p:cNvPr>
          <p:cNvSpPr>
            <a:spLocks noGrp="1"/>
          </p:cNvSpPr>
          <p:nvPr>
            <p:ph idx="1"/>
          </p:nvPr>
        </p:nvSpPr>
        <p:spPr>
          <a:xfrm>
            <a:off x="881352" y="1066800"/>
            <a:ext cx="11310648" cy="3777622"/>
          </a:xfrm>
        </p:spPr>
        <p:txBody>
          <a:bodyPr/>
          <a:lstStyle/>
          <a:p>
            <a:r>
              <a:rPr lang="tr-TR" sz="1700" b="1" dirty="0"/>
              <a:t>Paralel geliştirme desteği</a:t>
            </a:r>
            <a:r>
              <a:rPr lang="tr-TR" sz="1700" dirty="0"/>
              <a:t>: ASP.NET MVC katmanları birbirinden ayrı şeyler olduğundan bir kişi Controller, ikinci bir kişi View ve </a:t>
            </a:r>
            <a:r>
              <a:rPr lang="tr-TR" sz="1700" dirty="0" smtClean="0"/>
              <a:t>üçüncü bir </a:t>
            </a:r>
            <a:r>
              <a:rPr lang="tr-TR" sz="1700" dirty="0"/>
              <a:t>kişi Model üzerinde çalışabilir.</a:t>
            </a:r>
          </a:p>
          <a:p>
            <a:r>
              <a:rPr lang="tr-TR" sz="1700" b="1" dirty="0"/>
              <a:t>Arama motoru optimizasyonu, URL yönlendirme ve REST</a:t>
            </a:r>
            <a:r>
              <a:rPr lang="tr-TR" sz="1700" dirty="0"/>
              <a:t>: Zengin yönlendirme özellikleri sayesinde </a:t>
            </a:r>
            <a:r>
              <a:rPr lang="tr-TR" sz="1700" dirty="0" err="1"/>
              <a:t>RESTful</a:t>
            </a:r>
            <a:r>
              <a:rPr lang="tr-TR" sz="1700" dirty="0"/>
              <a:t> web servislerini destekleyen URL'ler oluşturulabilir. Ayrıca kullanıcı dostu, okunabilen URL'ler arama motoru optimizasyonu için daha faydalı URL'lerdir.</a:t>
            </a:r>
          </a:p>
          <a:p>
            <a:r>
              <a:rPr lang="tr-TR" sz="1700" b="1" dirty="0" err="1"/>
              <a:t>Genişletilebilirlik</a:t>
            </a:r>
            <a:r>
              <a:rPr lang="tr-TR" sz="1700" dirty="0"/>
              <a:t>: ASP.NET MVC </a:t>
            </a:r>
            <a:r>
              <a:rPr lang="tr-TR" sz="1700" dirty="0" err="1"/>
              <a:t>aspx</a:t>
            </a:r>
            <a:r>
              <a:rPr lang="tr-TR" sz="1700" dirty="0"/>
              <a:t>, </a:t>
            </a:r>
            <a:r>
              <a:rPr lang="tr-TR" sz="1700" dirty="0" err="1"/>
              <a:t>razor</a:t>
            </a:r>
            <a:r>
              <a:rPr lang="tr-TR" sz="1700" dirty="0"/>
              <a:t> gibi birden fazla </a:t>
            </a:r>
            <a:r>
              <a:rPr lang="tr-TR" sz="1700" dirty="0" err="1"/>
              <a:t>View</a:t>
            </a:r>
            <a:r>
              <a:rPr lang="tr-TR" sz="1700" dirty="0"/>
              <a:t> motorunu destekler, hatta gerekirse geliştirici kendi </a:t>
            </a:r>
            <a:r>
              <a:rPr lang="tr-TR" sz="1700" dirty="0" err="1"/>
              <a:t>View</a:t>
            </a:r>
            <a:r>
              <a:rPr lang="tr-TR" sz="1700" dirty="0"/>
              <a:t> motorunu oluşturabilir.</a:t>
            </a:r>
          </a:p>
          <a:p>
            <a:r>
              <a:rPr lang="tr-TR" sz="1700" b="1" dirty="0"/>
              <a:t>Var olan ASP.NET özellikleri</a:t>
            </a:r>
            <a:r>
              <a:rPr lang="tr-TR" sz="1700" dirty="0"/>
              <a:t>: ASP.NET </a:t>
            </a:r>
            <a:r>
              <a:rPr lang="tr-TR" sz="1700" dirty="0" smtClean="0"/>
              <a:t>MVC, </a:t>
            </a:r>
            <a:r>
              <a:rPr lang="tr-TR" sz="1700" dirty="0"/>
              <a:t>ASP.NET Framework'ü üzerine kurulu olduğu için </a:t>
            </a:r>
            <a:r>
              <a:rPr lang="tr-TR" sz="1700" dirty="0" smtClean="0"/>
              <a:t>ASP.NET‘de </a:t>
            </a:r>
            <a:r>
              <a:rPr lang="tr-TR" sz="1700" dirty="0"/>
              <a:t>var olan birçok faydalı özellik kullanılabilmektedir.</a:t>
            </a:r>
          </a:p>
          <a:p>
            <a:endParaRPr lang="tr-TR" dirty="0"/>
          </a:p>
        </p:txBody>
      </p:sp>
      <p:pic>
        <p:nvPicPr>
          <p:cNvPr id="4" name="Resim 3">
            <a:extLst>
              <a:ext uri="{FF2B5EF4-FFF2-40B4-BE49-F238E27FC236}">
                <a16:creationId xmlns="" xmlns:a16="http://schemas.microsoft.com/office/drawing/2014/main" id="{E0D5FCFE-9D32-4AB2-A1B0-C5C8D69119D7}"/>
              </a:ext>
            </a:extLst>
          </p:cNvPr>
          <p:cNvPicPr>
            <a:picLocks noChangeAspect="1"/>
          </p:cNvPicPr>
          <p:nvPr/>
        </p:nvPicPr>
        <p:blipFill>
          <a:blip r:embed="rId2"/>
          <a:stretch>
            <a:fillRect/>
          </a:stretch>
        </p:blipFill>
        <p:spPr>
          <a:xfrm>
            <a:off x="3522532" y="4184711"/>
            <a:ext cx="5163145" cy="2557959"/>
          </a:xfrm>
          <a:prstGeom prst="rect">
            <a:avLst/>
          </a:prstGeom>
        </p:spPr>
      </p:pic>
    </p:spTree>
    <p:extLst>
      <p:ext uri="{BB962C8B-B14F-4D97-AF65-F5344CB8AC3E}">
        <p14:creationId xmlns:p14="http://schemas.microsoft.com/office/powerpoint/2010/main" val="3266593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20F9574B-FF1D-4B66-A27E-DC76F3D8BD40}"/>
              </a:ext>
            </a:extLst>
          </p:cNvPr>
          <p:cNvSpPr>
            <a:spLocks noGrp="1"/>
          </p:cNvSpPr>
          <p:nvPr>
            <p:ph type="title"/>
          </p:nvPr>
        </p:nvSpPr>
        <p:spPr>
          <a:xfrm>
            <a:off x="1638658" y="655189"/>
            <a:ext cx="8911687" cy="692072"/>
          </a:xfrm>
        </p:spPr>
        <p:txBody>
          <a:bodyPr/>
          <a:lstStyle/>
          <a:p>
            <a:r>
              <a:rPr lang="tr-TR" dirty="0"/>
              <a:t>ASP.NET MVC DEZAVANTAJLARI</a:t>
            </a:r>
          </a:p>
        </p:txBody>
      </p:sp>
      <p:sp>
        <p:nvSpPr>
          <p:cNvPr id="3" name="İçerik Yer Tutucusu 2">
            <a:extLst>
              <a:ext uri="{FF2B5EF4-FFF2-40B4-BE49-F238E27FC236}">
                <a16:creationId xmlns="" xmlns:a16="http://schemas.microsoft.com/office/drawing/2014/main" id="{479C8E2D-61E0-4273-86E9-3583E2F66B62}"/>
              </a:ext>
            </a:extLst>
          </p:cNvPr>
          <p:cNvSpPr>
            <a:spLocks noGrp="1"/>
          </p:cNvSpPr>
          <p:nvPr>
            <p:ph idx="1"/>
          </p:nvPr>
        </p:nvSpPr>
        <p:spPr>
          <a:xfrm>
            <a:off x="964479" y="1746046"/>
            <a:ext cx="11227521" cy="1440874"/>
          </a:xfrm>
        </p:spPr>
        <p:txBody>
          <a:bodyPr>
            <a:normAutofit/>
          </a:bodyPr>
          <a:lstStyle/>
          <a:p>
            <a:r>
              <a:rPr lang="tr-TR" sz="1700" b="1" dirty="0"/>
              <a:t>Daha fazla öğrenme çabası</a:t>
            </a:r>
            <a:r>
              <a:rPr lang="tr-TR" sz="1700" dirty="0"/>
              <a:t>: Olay tabanlı programlamanın ve </a:t>
            </a:r>
            <a:r>
              <a:rPr lang="tr-TR" sz="1700" dirty="0" err="1"/>
              <a:t>ViewState'lerin</a:t>
            </a:r>
            <a:r>
              <a:rPr lang="tr-TR" sz="1700" dirty="0"/>
              <a:t> olmayışı web uygulaması geliştirme deneyimi olmayanlar için ASP.NET </a:t>
            </a:r>
            <a:r>
              <a:rPr lang="tr-TR" sz="1700" dirty="0" err="1"/>
              <a:t>MVC'yi</a:t>
            </a:r>
            <a:r>
              <a:rPr lang="tr-TR" sz="1700" dirty="0"/>
              <a:t> öğrenmesi zor bir platform yapmaktadır.</a:t>
            </a:r>
          </a:p>
          <a:p>
            <a:endParaRPr lang="tr-TR" dirty="0"/>
          </a:p>
        </p:txBody>
      </p:sp>
      <p:pic>
        <p:nvPicPr>
          <p:cNvPr id="4" name="Resim 3">
            <a:extLst>
              <a:ext uri="{FF2B5EF4-FFF2-40B4-BE49-F238E27FC236}">
                <a16:creationId xmlns="" xmlns:a16="http://schemas.microsoft.com/office/drawing/2014/main" id="{761AB077-ABD3-4956-869C-CE15B04963A4}"/>
              </a:ext>
            </a:extLst>
          </p:cNvPr>
          <p:cNvPicPr>
            <a:picLocks noChangeAspect="1"/>
          </p:cNvPicPr>
          <p:nvPr/>
        </p:nvPicPr>
        <p:blipFill>
          <a:blip r:embed="rId2"/>
          <a:stretch>
            <a:fillRect/>
          </a:stretch>
        </p:blipFill>
        <p:spPr>
          <a:xfrm>
            <a:off x="3071082" y="2967867"/>
            <a:ext cx="5717326" cy="3061856"/>
          </a:xfrm>
          <a:prstGeom prst="rect">
            <a:avLst/>
          </a:prstGeom>
        </p:spPr>
      </p:pic>
    </p:spTree>
    <p:extLst>
      <p:ext uri="{BB962C8B-B14F-4D97-AF65-F5344CB8AC3E}">
        <p14:creationId xmlns:p14="http://schemas.microsoft.com/office/powerpoint/2010/main" val="115108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10B0BAE7-1302-4246-AE74-41547DE641C4}"/>
              </a:ext>
            </a:extLst>
          </p:cNvPr>
          <p:cNvSpPr>
            <a:spLocks noGrp="1"/>
          </p:cNvSpPr>
          <p:nvPr>
            <p:ph type="title"/>
          </p:nvPr>
        </p:nvSpPr>
        <p:spPr>
          <a:xfrm>
            <a:off x="2258290" y="658453"/>
            <a:ext cx="7135091" cy="798895"/>
          </a:xfrm>
        </p:spPr>
        <p:txBody>
          <a:bodyPr>
            <a:normAutofit fontScale="90000"/>
          </a:bodyPr>
          <a:lstStyle/>
          <a:p>
            <a:r>
              <a:rPr lang="tr-TR" dirty="0"/>
              <a:t>ASP.NET Web Forms</a:t>
            </a:r>
            <a:br>
              <a:rPr lang="tr-TR" dirty="0"/>
            </a:br>
            <a:r>
              <a:rPr lang="tr-TR" dirty="0">
                <a:hlinkClick r:id="rId2"/>
              </a:rPr>
              <a:t/>
            </a:r>
            <a:br>
              <a:rPr lang="tr-TR" dirty="0">
                <a:hlinkClick r:id="rId2"/>
              </a:rPr>
            </a:br>
            <a:endParaRPr lang="tr-TR" dirty="0"/>
          </a:p>
        </p:txBody>
      </p:sp>
      <p:sp>
        <p:nvSpPr>
          <p:cNvPr id="3" name="İçerik Yer Tutucusu 2">
            <a:extLst>
              <a:ext uri="{FF2B5EF4-FFF2-40B4-BE49-F238E27FC236}">
                <a16:creationId xmlns="" xmlns:a16="http://schemas.microsoft.com/office/drawing/2014/main" id="{E01F2300-91AD-4DB0-8F9D-955C62B6510D}"/>
              </a:ext>
            </a:extLst>
          </p:cNvPr>
          <p:cNvSpPr>
            <a:spLocks noGrp="1"/>
          </p:cNvSpPr>
          <p:nvPr>
            <p:ph idx="1"/>
          </p:nvPr>
        </p:nvSpPr>
        <p:spPr>
          <a:xfrm>
            <a:off x="763872" y="2557182"/>
            <a:ext cx="11158248" cy="1790150"/>
          </a:xfrm>
        </p:spPr>
        <p:txBody>
          <a:bodyPr>
            <a:normAutofit/>
          </a:bodyPr>
          <a:lstStyle/>
          <a:p>
            <a:r>
              <a:rPr lang="tr-TR" sz="1700" dirty="0"/>
              <a:t>ASP.NET Web Formları, bir web uygulama çerçevesi ve Microsoft ASP.NET teknolojisi tarafından desteklenen çeşitli programlama modellerinden biridir. Web </a:t>
            </a:r>
            <a:r>
              <a:rPr lang="tr-TR" sz="1700" dirty="0" smtClean="0"/>
              <a:t>Formu </a:t>
            </a:r>
            <a:r>
              <a:rPr lang="tr-TR" sz="1700" dirty="0"/>
              <a:t>uygulamaları, C # veya Visual Basic gibi Ortak Dil Çalışma Zamanı'nı destekleyen herhangi bir programlama dilinde yazılabilir.</a:t>
            </a:r>
          </a:p>
        </p:txBody>
      </p:sp>
      <p:pic>
        <p:nvPicPr>
          <p:cNvPr id="4" name="Resim 4">
            <a:extLst>
              <a:ext uri="{FF2B5EF4-FFF2-40B4-BE49-F238E27FC236}">
                <a16:creationId xmlns="" xmlns:a16="http://schemas.microsoft.com/office/drawing/2014/main" id="{00968456-7A5F-4620-B117-AAAA4BCFC437}"/>
              </a:ext>
            </a:extLst>
          </p:cNvPr>
          <p:cNvPicPr>
            <a:picLocks noChangeAspect="1"/>
          </p:cNvPicPr>
          <p:nvPr/>
        </p:nvPicPr>
        <p:blipFill>
          <a:blip r:embed="rId3"/>
          <a:stretch>
            <a:fillRect/>
          </a:stretch>
        </p:blipFill>
        <p:spPr>
          <a:xfrm>
            <a:off x="3223160" y="4161641"/>
            <a:ext cx="5205352" cy="1994400"/>
          </a:xfrm>
          <a:prstGeom prst="rect">
            <a:avLst/>
          </a:prstGeom>
        </p:spPr>
      </p:pic>
    </p:spTree>
    <p:extLst>
      <p:ext uri="{BB962C8B-B14F-4D97-AF65-F5344CB8AC3E}">
        <p14:creationId xmlns:p14="http://schemas.microsoft.com/office/powerpoint/2010/main" val="129930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a:extLst>
              <a:ext uri="{FF2B5EF4-FFF2-40B4-BE49-F238E27FC236}">
                <a16:creationId xmlns="" xmlns:a16="http://schemas.microsoft.com/office/drawing/2014/main" id="{17DD8379-7563-4BB8-AD2C-D6AA15921181}"/>
              </a:ext>
            </a:extLst>
          </p:cNvPr>
          <p:cNvSpPr>
            <a:spLocks noGrp="1"/>
          </p:cNvSpPr>
          <p:nvPr>
            <p:ph idx="1"/>
          </p:nvPr>
        </p:nvSpPr>
        <p:spPr>
          <a:xfrm>
            <a:off x="4911622" y="2313421"/>
            <a:ext cx="7245929" cy="2976394"/>
          </a:xfrm>
        </p:spPr>
        <p:txBody>
          <a:bodyPr>
            <a:normAutofit/>
          </a:bodyPr>
          <a:lstStyle/>
          <a:p>
            <a:r>
              <a:rPr lang="tr-TR" sz="1700" dirty="0"/>
              <a:t>MVC deseni, 3 katmandan oluşmaktadır ve katmanları birbirinden bağımsız (birbirini etkilemeden) olarak çalışmaktadır. </a:t>
            </a:r>
            <a:endParaRPr lang="tr-TR" sz="1700" dirty="0" smtClean="0"/>
          </a:p>
          <a:p>
            <a:r>
              <a:rPr lang="tr-TR" sz="1700" dirty="0" smtClean="0"/>
              <a:t>Bu </a:t>
            </a:r>
            <a:r>
              <a:rPr lang="tr-TR" sz="1700" dirty="0"/>
              <a:t>sebeple çoğunlukla büyük çaplı projelerde projelerin yönetiminin ve kontrolünün daha rahat sağlanabilmesi için tercih edilmektedir. </a:t>
            </a:r>
            <a:endParaRPr lang="tr-TR" sz="1700" dirty="0" smtClean="0"/>
          </a:p>
          <a:p>
            <a:r>
              <a:rPr lang="tr-TR" sz="1700" dirty="0" smtClean="0"/>
              <a:t>MVC </a:t>
            </a:r>
            <a:r>
              <a:rPr lang="tr-TR" sz="1700" dirty="0"/>
              <a:t>ile geliştirilen projelerde projenin detaylarına göre bir çok kişi eş zamanlı olarak kolaylıkla çalışabilmektedir.</a:t>
            </a:r>
          </a:p>
        </p:txBody>
      </p:sp>
      <p:sp>
        <p:nvSpPr>
          <p:cNvPr id="6" name="Unvan 1">
            <a:extLst>
              <a:ext uri="{FF2B5EF4-FFF2-40B4-BE49-F238E27FC236}">
                <a16:creationId xmlns="" xmlns:a16="http://schemas.microsoft.com/office/drawing/2014/main" id="{6D25019D-624F-4340-9FAF-A178E3E1A0E0}"/>
              </a:ext>
            </a:extLst>
          </p:cNvPr>
          <p:cNvSpPr>
            <a:spLocks noGrp="1"/>
          </p:cNvSpPr>
          <p:nvPr>
            <p:ph type="title"/>
          </p:nvPr>
        </p:nvSpPr>
        <p:spPr>
          <a:xfrm>
            <a:off x="2592926" y="624110"/>
            <a:ext cx="3032020" cy="664363"/>
          </a:xfrm>
        </p:spPr>
        <p:txBody>
          <a:bodyPr>
            <a:normAutofit fontScale="90000"/>
          </a:bodyPr>
          <a:lstStyle/>
          <a:p>
            <a:r>
              <a:rPr lang="tr-TR" dirty="0"/>
              <a:t>MVC NEDİR </a:t>
            </a:r>
            <a:r>
              <a:rPr lang="tr-TR" b="1" dirty="0"/>
              <a:t>?</a:t>
            </a:r>
            <a:r>
              <a:rPr lang="tr-TR" dirty="0"/>
              <a:t> </a:t>
            </a:r>
          </a:p>
        </p:txBody>
      </p:sp>
      <p:pic>
        <p:nvPicPr>
          <p:cNvPr id="8" name="Resim 10">
            <a:extLst>
              <a:ext uri="{FF2B5EF4-FFF2-40B4-BE49-F238E27FC236}">
                <a16:creationId xmlns="" xmlns:a16="http://schemas.microsoft.com/office/drawing/2014/main" id="{F0583CF0-5931-46C4-BE65-EF66E56DCA87}"/>
              </a:ext>
            </a:extLst>
          </p:cNvPr>
          <p:cNvPicPr>
            <a:picLocks noChangeAspect="1"/>
          </p:cNvPicPr>
          <p:nvPr/>
        </p:nvPicPr>
        <p:blipFill>
          <a:blip r:embed="rId2"/>
          <a:stretch>
            <a:fillRect/>
          </a:stretch>
        </p:blipFill>
        <p:spPr>
          <a:xfrm>
            <a:off x="489028" y="2067410"/>
            <a:ext cx="3974539" cy="3468417"/>
          </a:xfrm>
          <a:prstGeom prst="rect">
            <a:avLst/>
          </a:prstGeom>
        </p:spPr>
      </p:pic>
    </p:spTree>
    <p:extLst>
      <p:ext uri="{BB962C8B-B14F-4D97-AF65-F5344CB8AC3E}">
        <p14:creationId xmlns:p14="http://schemas.microsoft.com/office/powerpoint/2010/main" val="2330885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2EF63AB7-C521-4DFB-92C4-F0FDC63A8486}"/>
              </a:ext>
            </a:extLst>
          </p:cNvPr>
          <p:cNvSpPr>
            <a:spLocks noGrp="1"/>
          </p:cNvSpPr>
          <p:nvPr>
            <p:ph type="title"/>
          </p:nvPr>
        </p:nvSpPr>
        <p:spPr>
          <a:xfrm>
            <a:off x="1614928" y="633407"/>
            <a:ext cx="8911687" cy="733636"/>
          </a:xfrm>
        </p:spPr>
        <p:txBody>
          <a:bodyPr/>
          <a:lstStyle/>
          <a:p>
            <a:r>
              <a:rPr lang="tr-TR" dirty="0"/>
              <a:t>ASP.NET Web Forms AVANTAJLARI</a:t>
            </a:r>
          </a:p>
        </p:txBody>
      </p:sp>
      <p:sp>
        <p:nvSpPr>
          <p:cNvPr id="3" name="İçerik Yer Tutucusu 2">
            <a:extLst>
              <a:ext uri="{FF2B5EF4-FFF2-40B4-BE49-F238E27FC236}">
                <a16:creationId xmlns="" xmlns:a16="http://schemas.microsoft.com/office/drawing/2014/main" id="{F7218EAB-597B-4FDC-8466-11FFC9905C72}"/>
              </a:ext>
            </a:extLst>
          </p:cNvPr>
          <p:cNvSpPr>
            <a:spLocks noGrp="1"/>
          </p:cNvSpPr>
          <p:nvPr>
            <p:ph idx="1"/>
          </p:nvPr>
        </p:nvSpPr>
        <p:spPr>
          <a:xfrm>
            <a:off x="797572" y="1630607"/>
            <a:ext cx="11213667" cy="3777622"/>
          </a:xfrm>
        </p:spPr>
        <p:txBody>
          <a:bodyPr/>
          <a:lstStyle/>
          <a:p>
            <a:r>
              <a:rPr lang="tr-TR" sz="1700" b="1" dirty="0"/>
              <a:t>Zengin sunucu kontrolleri desteği</a:t>
            </a:r>
            <a:r>
              <a:rPr lang="tr-TR" sz="1700" dirty="0"/>
              <a:t>: Saf </a:t>
            </a:r>
            <a:r>
              <a:rPr lang="tr-TR" sz="1700" dirty="0" err="1"/>
              <a:t>HTML'de</a:t>
            </a:r>
            <a:r>
              <a:rPr lang="tr-TR" sz="1700" dirty="0"/>
              <a:t> bilindiği gibi bazı şeyler her yerde aynı gözükmeyebiliyor. Internet </a:t>
            </a:r>
            <a:r>
              <a:rPr lang="tr-TR" sz="1700" dirty="0" err="1"/>
              <a:t>Explorer'da</a:t>
            </a:r>
            <a:r>
              <a:rPr lang="tr-TR" sz="1700" dirty="0"/>
              <a:t> harika gözüken bir </a:t>
            </a:r>
            <a:r>
              <a:rPr lang="tr-TR" sz="1700" dirty="0" err="1"/>
              <a:t>arayüz</a:t>
            </a:r>
            <a:r>
              <a:rPr lang="tr-TR" sz="1700" dirty="0"/>
              <a:t> </a:t>
            </a:r>
            <a:r>
              <a:rPr lang="tr-TR" sz="1700" dirty="0" err="1"/>
              <a:t>Firefox'da</a:t>
            </a:r>
            <a:r>
              <a:rPr lang="tr-TR" sz="1700" dirty="0"/>
              <a:t> bozuk gözükebiliyor ya da tam tersi bir durum söz konusu olabiliyor. ASP.NET sunucu kontrolleri web tarayıcısını algılayıp ona uygun HTML içeriği sunabiliyor. Ayrıca </a:t>
            </a:r>
            <a:r>
              <a:rPr lang="tr-TR" sz="1700" dirty="0" err="1"/>
              <a:t>GridView</a:t>
            </a:r>
            <a:r>
              <a:rPr lang="tr-TR" sz="1700" dirty="0"/>
              <a:t> veya </a:t>
            </a:r>
            <a:r>
              <a:rPr lang="tr-TR" sz="1700" dirty="0" err="1"/>
              <a:t>ListView</a:t>
            </a:r>
            <a:r>
              <a:rPr lang="tr-TR" sz="1700" dirty="0"/>
              <a:t> gibi birçok sunucu kontrolü "data </a:t>
            </a:r>
            <a:r>
              <a:rPr lang="tr-TR" sz="1700" dirty="0" err="1"/>
              <a:t>binding</a:t>
            </a:r>
            <a:r>
              <a:rPr lang="tr-TR" sz="1700" dirty="0"/>
              <a:t>" gibi özelliklere sahip olduğundan kod tarafındaki yükü azaltıyor.</a:t>
            </a:r>
          </a:p>
          <a:p>
            <a:r>
              <a:rPr lang="tr-TR" sz="1700" b="1" dirty="0"/>
              <a:t>ViewState desteği</a:t>
            </a:r>
            <a:r>
              <a:rPr lang="tr-TR" sz="1700" dirty="0"/>
              <a:t>: Normalde </a:t>
            </a:r>
            <a:r>
              <a:rPr lang="tr-TR" sz="1700" dirty="0" smtClean="0"/>
              <a:t>HTTP'nin </a:t>
            </a:r>
            <a:r>
              <a:rPr lang="tr-TR" sz="1700" dirty="0"/>
              <a:t>"stateless" yapısından dolayı kontroller sunucu istekleri arasında değerlerini korumazlar . Ama Web </a:t>
            </a:r>
            <a:r>
              <a:rPr lang="tr-TR" sz="1700" dirty="0" smtClean="0"/>
              <a:t>Formlarda </a:t>
            </a:r>
            <a:r>
              <a:rPr lang="tr-TR" sz="1700" dirty="0"/>
              <a:t>bu durum her kontrolün son bilinen değerinin form içinde ViewState denilen bir yapıda tutulması ile aşılıyor.</a:t>
            </a:r>
          </a:p>
          <a:p>
            <a:endParaRPr lang="tr-TR" dirty="0"/>
          </a:p>
        </p:txBody>
      </p:sp>
      <p:pic>
        <p:nvPicPr>
          <p:cNvPr id="5" name="Resim 4">
            <a:extLst>
              <a:ext uri="{FF2B5EF4-FFF2-40B4-BE49-F238E27FC236}">
                <a16:creationId xmlns="" xmlns:a16="http://schemas.microsoft.com/office/drawing/2014/main" id="{00968456-7A5F-4620-B117-AAAA4BCFC437}"/>
              </a:ext>
            </a:extLst>
          </p:cNvPr>
          <p:cNvPicPr>
            <a:picLocks noChangeAspect="1"/>
          </p:cNvPicPr>
          <p:nvPr/>
        </p:nvPicPr>
        <p:blipFill>
          <a:blip r:embed="rId2"/>
          <a:stretch>
            <a:fillRect/>
          </a:stretch>
        </p:blipFill>
        <p:spPr>
          <a:xfrm>
            <a:off x="3101010" y="4411029"/>
            <a:ext cx="5205352" cy="1994400"/>
          </a:xfrm>
          <a:prstGeom prst="rect">
            <a:avLst/>
          </a:prstGeom>
        </p:spPr>
      </p:pic>
    </p:spTree>
    <p:extLst>
      <p:ext uri="{BB962C8B-B14F-4D97-AF65-F5344CB8AC3E}">
        <p14:creationId xmlns:p14="http://schemas.microsoft.com/office/powerpoint/2010/main" val="1253262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CC9C3E45-9525-4ABB-A10F-90B23223BD65}"/>
              </a:ext>
            </a:extLst>
          </p:cNvPr>
          <p:cNvSpPr>
            <a:spLocks noGrp="1"/>
          </p:cNvSpPr>
          <p:nvPr>
            <p:ph type="title"/>
          </p:nvPr>
        </p:nvSpPr>
        <p:spPr>
          <a:xfrm>
            <a:off x="1714846" y="569348"/>
            <a:ext cx="7728711" cy="927599"/>
          </a:xfrm>
        </p:spPr>
        <p:txBody>
          <a:bodyPr>
            <a:normAutofit/>
          </a:bodyPr>
          <a:lstStyle/>
          <a:p>
            <a:r>
              <a:rPr lang="tr-TR" dirty="0"/>
              <a:t>ASP.NET Web Forms AVANTAJLARI</a:t>
            </a:r>
          </a:p>
        </p:txBody>
      </p:sp>
      <p:sp>
        <p:nvSpPr>
          <p:cNvPr id="3" name="İçerik Yer Tutucusu 2">
            <a:extLst>
              <a:ext uri="{FF2B5EF4-FFF2-40B4-BE49-F238E27FC236}">
                <a16:creationId xmlns="" xmlns:a16="http://schemas.microsoft.com/office/drawing/2014/main" id="{589F34BB-71E6-4DC5-841E-10AAC61F9180}"/>
              </a:ext>
            </a:extLst>
          </p:cNvPr>
          <p:cNvSpPr>
            <a:spLocks noGrp="1"/>
          </p:cNvSpPr>
          <p:nvPr>
            <p:ph idx="1"/>
          </p:nvPr>
        </p:nvSpPr>
        <p:spPr>
          <a:xfrm>
            <a:off x="731295" y="1496947"/>
            <a:ext cx="10991994" cy="2714835"/>
          </a:xfrm>
        </p:spPr>
        <p:txBody>
          <a:bodyPr>
            <a:normAutofit/>
          </a:bodyPr>
          <a:lstStyle/>
          <a:p>
            <a:r>
              <a:rPr lang="tr-TR" sz="1700" b="1" dirty="0"/>
              <a:t>Olay tabanlı programlama</a:t>
            </a:r>
            <a:r>
              <a:rPr lang="tr-TR" sz="1700" dirty="0"/>
              <a:t>: Olay tabanlı programlama ile geliştirici, kullanıcı etkileşimi ile ilgilenmek için POST ve GET metotlarına bağlı kalmıyor. Bir düğmeyi sayfaya sürükleyip, ona çift tıklayarak kullanıcı düğmeye tıkladığında olacak şeyleri kod tarafında yazabiliyor.</a:t>
            </a:r>
          </a:p>
          <a:p>
            <a:r>
              <a:rPr lang="tr-TR" sz="1700" b="1" dirty="0"/>
              <a:t>Hızlı uygulama geliştirme</a:t>
            </a:r>
            <a:r>
              <a:rPr lang="tr-TR" sz="1700" dirty="0"/>
              <a:t>: Yukarıda saydıklarımdan dolayı geliştirici arka plandaki karmaşıklıktan soyutlanmış oluyor.</a:t>
            </a:r>
          </a:p>
          <a:p>
            <a:r>
              <a:rPr lang="tr-TR" sz="1700" b="1" dirty="0"/>
              <a:t>Daha az öğrenme gayreti</a:t>
            </a:r>
            <a:r>
              <a:rPr lang="tr-TR" sz="1700" dirty="0"/>
              <a:t>: Sunucu kontrolleri ve </a:t>
            </a:r>
            <a:r>
              <a:rPr lang="tr-TR" sz="1700" dirty="0" err="1"/>
              <a:t>ViewState'ler</a:t>
            </a:r>
            <a:r>
              <a:rPr lang="tr-TR" sz="1700" dirty="0"/>
              <a:t> sayesinde daha az seviyede HTML ve </a:t>
            </a:r>
            <a:r>
              <a:rPr lang="tr-TR" sz="1700" dirty="0" err="1"/>
              <a:t>JavaScript</a:t>
            </a:r>
            <a:r>
              <a:rPr lang="tr-TR" sz="1700" dirty="0"/>
              <a:t> bilgisiyle geliştirici web uygulamaları geliştirebiliyor.</a:t>
            </a:r>
          </a:p>
          <a:p>
            <a:endParaRPr lang="tr-TR" dirty="0"/>
          </a:p>
        </p:txBody>
      </p:sp>
      <p:pic>
        <p:nvPicPr>
          <p:cNvPr id="4" name="Resim 3">
            <a:extLst>
              <a:ext uri="{FF2B5EF4-FFF2-40B4-BE49-F238E27FC236}">
                <a16:creationId xmlns="" xmlns:a16="http://schemas.microsoft.com/office/drawing/2014/main" id="{A8C4A131-AA0B-418B-B287-5E5E3A298231}"/>
              </a:ext>
            </a:extLst>
          </p:cNvPr>
          <p:cNvPicPr>
            <a:picLocks noChangeAspect="1"/>
          </p:cNvPicPr>
          <p:nvPr/>
        </p:nvPicPr>
        <p:blipFill>
          <a:blip r:embed="rId2"/>
          <a:stretch>
            <a:fillRect/>
          </a:stretch>
        </p:blipFill>
        <p:spPr>
          <a:xfrm>
            <a:off x="2844139" y="4211782"/>
            <a:ext cx="5246916" cy="2341418"/>
          </a:xfrm>
          <a:prstGeom prst="rect">
            <a:avLst/>
          </a:prstGeom>
        </p:spPr>
      </p:pic>
    </p:spTree>
    <p:extLst>
      <p:ext uri="{BB962C8B-B14F-4D97-AF65-F5344CB8AC3E}">
        <p14:creationId xmlns:p14="http://schemas.microsoft.com/office/powerpoint/2010/main" val="1845381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61BB882B-BF95-4434-AEE0-1122916CA731}"/>
              </a:ext>
            </a:extLst>
          </p:cNvPr>
          <p:cNvSpPr>
            <a:spLocks noGrp="1"/>
          </p:cNvSpPr>
          <p:nvPr>
            <p:ph type="title"/>
          </p:nvPr>
        </p:nvSpPr>
        <p:spPr>
          <a:xfrm>
            <a:off x="1704109" y="624110"/>
            <a:ext cx="8686800" cy="816763"/>
          </a:xfrm>
        </p:spPr>
        <p:txBody>
          <a:bodyPr/>
          <a:lstStyle/>
          <a:p>
            <a:r>
              <a:rPr lang="tr-TR" dirty="0"/>
              <a:t>ASP.NET Web Forms DEZAVANTAJLARI</a:t>
            </a:r>
          </a:p>
        </p:txBody>
      </p:sp>
      <p:sp>
        <p:nvSpPr>
          <p:cNvPr id="3" name="İçerik Yer Tutucusu 2">
            <a:extLst>
              <a:ext uri="{FF2B5EF4-FFF2-40B4-BE49-F238E27FC236}">
                <a16:creationId xmlns="" xmlns:a16="http://schemas.microsoft.com/office/drawing/2014/main" id="{4AC87D3A-21A7-4846-A334-C5A56D5B8788}"/>
              </a:ext>
            </a:extLst>
          </p:cNvPr>
          <p:cNvSpPr>
            <a:spLocks noGrp="1"/>
          </p:cNvSpPr>
          <p:nvPr>
            <p:ph idx="1"/>
          </p:nvPr>
        </p:nvSpPr>
        <p:spPr>
          <a:xfrm>
            <a:off x="843955" y="1817279"/>
            <a:ext cx="10784176" cy="2394503"/>
          </a:xfrm>
        </p:spPr>
        <p:txBody>
          <a:bodyPr>
            <a:normAutofit/>
          </a:bodyPr>
          <a:lstStyle/>
          <a:p>
            <a:r>
              <a:rPr lang="tr-TR" sz="1700" b="1" dirty="0"/>
              <a:t>Proje Yapısı</a:t>
            </a:r>
            <a:r>
              <a:rPr lang="tr-TR" sz="1700" dirty="0"/>
              <a:t>: ASP.NET Web </a:t>
            </a:r>
            <a:r>
              <a:rPr lang="tr-TR" sz="1700" dirty="0" smtClean="0"/>
              <a:t>Formlarında </a:t>
            </a:r>
            <a:r>
              <a:rPr lang="tr-TR" sz="1700" dirty="0"/>
              <a:t>sabit bir proje yapısı yoktur.</a:t>
            </a:r>
          </a:p>
          <a:p>
            <a:r>
              <a:rPr lang="tr-TR" sz="1700" b="1" dirty="0"/>
              <a:t>Test edilebilirlik</a:t>
            </a:r>
            <a:r>
              <a:rPr lang="tr-TR" sz="1700" dirty="0"/>
              <a:t>: Kod tarafı tamamen olay işleyicilerinden oluştuğu için birim testini imkansız kılmaktadır.</a:t>
            </a:r>
          </a:p>
          <a:p>
            <a:r>
              <a:rPr lang="tr-TR" sz="1700" b="1" dirty="0"/>
              <a:t>Performans</a:t>
            </a:r>
            <a:r>
              <a:rPr lang="tr-TR" sz="1700" dirty="0"/>
              <a:t>: Klasik </a:t>
            </a:r>
            <a:r>
              <a:rPr lang="tr-TR" sz="1700" dirty="0" smtClean="0"/>
              <a:t>ASP‘deki </a:t>
            </a:r>
            <a:r>
              <a:rPr lang="tr-TR" sz="1700" dirty="0"/>
              <a:t>sorunlara çözüm olan ViewState, aynı zamanda bir sorun haline gelebiliyor. </a:t>
            </a:r>
            <a:r>
              <a:rPr lang="tr-TR" sz="1700" dirty="0" err="1"/>
              <a:t>ViewState'ler</a:t>
            </a:r>
            <a:r>
              <a:rPr lang="tr-TR" sz="1700" dirty="0"/>
              <a:t> sayfa içinde tutulduğu için sayfanın boyutunu arttırıyor ve bu da performansın düşmesine sebep oluyor..</a:t>
            </a:r>
          </a:p>
          <a:p>
            <a:endParaRPr lang="tr-TR" dirty="0"/>
          </a:p>
        </p:txBody>
      </p:sp>
      <p:pic>
        <p:nvPicPr>
          <p:cNvPr id="4" name="Resim 3">
            <a:extLst>
              <a:ext uri="{FF2B5EF4-FFF2-40B4-BE49-F238E27FC236}">
                <a16:creationId xmlns="" xmlns:a16="http://schemas.microsoft.com/office/drawing/2014/main" id="{30A6E04A-E239-43BC-AA9E-E59BAD777EE9}"/>
              </a:ext>
            </a:extLst>
          </p:cNvPr>
          <p:cNvPicPr>
            <a:picLocks noChangeAspect="1"/>
          </p:cNvPicPr>
          <p:nvPr/>
        </p:nvPicPr>
        <p:blipFill>
          <a:blip r:embed="rId2"/>
          <a:stretch>
            <a:fillRect/>
          </a:stretch>
        </p:blipFill>
        <p:spPr>
          <a:xfrm>
            <a:off x="2844139" y="4211782"/>
            <a:ext cx="5246916" cy="2341418"/>
          </a:xfrm>
          <a:prstGeom prst="rect">
            <a:avLst/>
          </a:prstGeom>
        </p:spPr>
      </p:pic>
    </p:spTree>
    <p:extLst>
      <p:ext uri="{BB962C8B-B14F-4D97-AF65-F5344CB8AC3E}">
        <p14:creationId xmlns:p14="http://schemas.microsoft.com/office/powerpoint/2010/main" val="3887575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CC01A42E-F90B-48FA-9181-C307B84635AE}"/>
              </a:ext>
            </a:extLst>
          </p:cNvPr>
          <p:cNvSpPr>
            <a:spLocks noGrp="1"/>
          </p:cNvSpPr>
          <p:nvPr>
            <p:ph type="title"/>
          </p:nvPr>
        </p:nvSpPr>
        <p:spPr>
          <a:xfrm>
            <a:off x="1387580" y="199288"/>
            <a:ext cx="8911687" cy="747490"/>
          </a:xfrm>
        </p:spPr>
        <p:txBody>
          <a:bodyPr/>
          <a:lstStyle/>
          <a:p>
            <a:r>
              <a:rPr lang="tr-TR" dirty="0"/>
              <a:t>ASP.NET Web Forms DEZAVANTAJLARI</a:t>
            </a:r>
          </a:p>
        </p:txBody>
      </p:sp>
      <p:sp>
        <p:nvSpPr>
          <p:cNvPr id="3" name="İçerik Yer Tutucusu 2">
            <a:extLst>
              <a:ext uri="{FF2B5EF4-FFF2-40B4-BE49-F238E27FC236}">
                <a16:creationId xmlns="" xmlns:a16="http://schemas.microsoft.com/office/drawing/2014/main" id="{9CA16D31-20E6-4086-9764-27C637572A91}"/>
              </a:ext>
            </a:extLst>
          </p:cNvPr>
          <p:cNvSpPr>
            <a:spLocks noGrp="1"/>
          </p:cNvSpPr>
          <p:nvPr>
            <p:ph idx="1"/>
          </p:nvPr>
        </p:nvSpPr>
        <p:spPr>
          <a:xfrm>
            <a:off x="678873" y="1822060"/>
            <a:ext cx="11185957" cy="3352801"/>
          </a:xfrm>
        </p:spPr>
        <p:txBody>
          <a:bodyPr/>
          <a:lstStyle/>
          <a:p>
            <a:r>
              <a:rPr lang="tr-TR" sz="1700" b="1" dirty="0"/>
              <a:t>HTML üzerinde daha az kontrol</a:t>
            </a:r>
            <a:r>
              <a:rPr lang="tr-TR" sz="1700" dirty="0"/>
              <a:t>: Bir çok durumda en sonunda nasıl bir HTML elde edeceğimizi bilmediğimiz için </a:t>
            </a:r>
            <a:r>
              <a:rPr lang="tr-TR" sz="1700" dirty="0" err="1"/>
              <a:t>jQuery</a:t>
            </a:r>
            <a:r>
              <a:rPr lang="tr-TR" sz="1700" dirty="0"/>
              <a:t> gibi </a:t>
            </a:r>
            <a:r>
              <a:rPr lang="tr-TR" sz="1700" dirty="0" err="1"/>
              <a:t>JavaScript</a:t>
            </a:r>
            <a:r>
              <a:rPr lang="tr-TR" sz="1700" dirty="0"/>
              <a:t> kütüphanelerinin entegrasyonu zorlaşıyor.</a:t>
            </a:r>
          </a:p>
          <a:p>
            <a:r>
              <a:rPr lang="tr-TR" sz="1700" b="1" dirty="0"/>
              <a:t>Arama Motoru Optimizasyonu</a:t>
            </a:r>
            <a:r>
              <a:rPr lang="tr-TR" sz="1700" dirty="0"/>
              <a:t>: URL'ler bazı </a:t>
            </a:r>
            <a:r>
              <a:rPr lang="tr-TR" sz="1700" dirty="0" err="1"/>
              <a:t>query</a:t>
            </a:r>
            <a:r>
              <a:rPr lang="tr-TR" sz="1700" dirty="0"/>
              <a:t> </a:t>
            </a:r>
            <a:r>
              <a:rPr lang="tr-TR" sz="1700" dirty="0" err="1"/>
              <a:t>string'ler</a:t>
            </a:r>
            <a:r>
              <a:rPr lang="tr-TR" sz="1700" dirty="0"/>
              <a:t> ile şekillendirilebilen sabit ASPX sayfalarını gösteriyor. Bunlar kullanıcı dostu olmadığı gibi aynı zamanda arama motorlarında da bulunabilirliği azaltıyor.</a:t>
            </a:r>
          </a:p>
          <a:p>
            <a:r>
              <a:rPr lang="tr-TR" sz="1700" b="1" dirty="0"/>
              <a:t>Daha az paralel geliştirme desteği</a:t>
            </a:r>
            <a:r>
              <a:rPr lang="tr-TR" sz="1700" dirty="0"/>
              <a:t>: ASPX sayfaları kod tarafıyla çok bağlantılı olduğu için aynı anda 2 kişinin kod tarafında ve ASPX tarafında çalışması zorlaşıyor.</a:t>
            </a:r>
          </a:p>
          <a:p>
            <a:endParaRPr lang="tr-TR" dirty="0"/>
          </a:p>
        </p:txBody>
      </p:sp>
      <p:pic>
        <p:nvPicPr>
          <p:cNvPr id="4" name="Resim 3">
            <a:extLst>
              <a:ext uri="{FF2B5EF4-FFF2-40B4-BE49-F238E27FC236}">
                <a16:creationId xmlns="" xmlns:a16="http://schemas.microsoft.com/office/drawing/2014/main" id="{05C9F147-84BD-4936-BFAB-4D40B10ABC2B}"/>
              </a:ext>
            </a:extLst>
          </p:cNvPr>
          <p:cNvPicPr>
            <a:picLocks noChangeAspect="1"/>
          </p:cNvPicPr>
          <p:nvPr/>
        </p:nvPicPr>
        <p:blipFill>
          <a:blip r:embed="rId2"/>
          <a:stretch>
            <a:fillRect/>
          </a:stretch>
        </p:blipFill>
        <p:spPr>
          <a:xfrm>
            <a:off x="2844139" y="4317294"/>
            <a:ext cx="5246916" cy="2341418"/>
          </a:xfrm>
          <a:prstGeom prst="rect">
            <a:avLst/>
          </a:prstGeom>
        </p:spPr>
      </p:pic>
    </p:spTree>
    <p:extLst>
      <p:ext uri="{BB962C8B-B14F-4D97-AF65-F5344CB8AC3E}">
        <p14:creationId xmlns:p14="http://schemas.microsoft.com/office/powerpoint/2010/main" val="2248845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5D30A020-BCF0-4FE4-9804-29942D33D6AD}"/>
              </a:ext>
            </a:extLst>
          </p:cNvPr>
          <p:cNvSpPr>
            <a:spLocks noGrp="1"/>
          </p:cNvSpPr>
          <p:nvPr>
            <p:ph type="title"/>
          </p:nvPr>
        </p:nvSpPr>
        <p:spPr>
          <a:xfrm>
            <a:off x="1607127" y="624110"/>
            <a:ext cx="9897485" cy="1280890"/>
          </a:xfrm>
        </p:spPr>
        <p:txBody>
          <a:bodyPr/>
          <a:lstStyle/>
          <a:p>
            <a:r>
              <a:rPr lang="nl-NL" b="1" dirty="0"/>
              <a:t>Neden ASP.NET Web Formları ve Neden ASP.NET MVC?</a:t>
            </a:r>
            <a:endParaRPr lang="tr-TR" dirty="0"/>
          </a:p>
        </p:txBody>
      </p:sp>
      <p:sp>
        <p:nvSpPr>
          <p:cNvPr id="3" name="İçerik Yer Tutucusu 2">
            <a:extLst>
              <a:ext uri="{FF2B5EF4-FFF2-40B4-BE49-F238E27FC236}">
                <a16:creationId xmlns="" xmlns:a16="http://schemas.microsoft.com/office/drawing/2014/main" id="{C181F515-F24D-4396-8FD7-E48255E7B513}"/>
              </a:ext>
            </a:extLst>
          </p:cNvPr>
          <p:cNvSpPr>
            <a:spLocks noGrp="1"/>
          </p:cNvSpPr>
          <p:nvPr>
            <p:ph idx="1"/>
          </p:nvPr>
        </p:nvSpPr>
        <p:spPr>
          <a:xfrm>
            <a:off x="1042086" y="2421924"/>
            <a:ext cx="10742612" cy="4225636"/>
          </a:xfrm>
        </p:spPr>
        <p:txBody>
          <a:bodyPr/>
          <a:lstStyle/>
          <a:p>
            <a:r>
              <a:rPr lang="tr-TR" sz="1700" dirty="0"/>
              <a:t>İkisi de uygulamanın gereksinimlerine ve proje ekibindeki kişilerin alt yapısına göre bir çözüm için en iyi seçim olabilir. ASP.NET Web Formları veya ASP.NET MVC arasında bir seçim yapılırken, iki teknolojinin de birbirinin yerini almak amaçlı çıkarılmadığı bilinmelidir.</a:t>
            </a:r>
          </a:p>
          <a:p>
            <a:r>
              <a:rPr lang="tr-TR" sz="1700" dirty="0"/>
              <a:t>Seçim yaparken düşünülmesi gereken iki önemli faktör şunlardır:</a:t>
            </a:r>
          </a:p>
          <a:p>
            <a:r>
              <a:rPr lang="tr-TR" sz="1700" dirty="0"/>
              <a:t>Hızlı uygulama geliştirme: Eğer uygulama çok hızlı bir şekilde geliştirilmek isteniyorsa ASP.NET Web Formları tercih edilmelidir.</a:t>
            </a:r>
          </a:p>
          <a:p>
            <a:r>
              <a:rPr lang="tr-TR" sz="1700" dirty="0"/>
              <a:t>Birim testi: Eğer otomatik birim testleri projedeki en önemli şey ise ASP.NET MVC seçilmelidir.</a:t>
            </a:r>
          </a:p>
          <a:p>
            <a:endParaRPr lang="tr-TR" dirty="0"/>
          </a:p>
        </p:txBody>
      </p:sp>
    </p:spTree>
    <p:extLst>
      <p:ext uri="{BB962C8B-B14F-4D97-AF65-F5344CB8AC3E}">
        <p14:creationId xmlns:p14="http://schemas.microsoft.com/office/powerpoint/2010/main" val="3732326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0F37AB2F-E362-4FC4-821E-4FF597EF056C}"/>
              </a:ext>
            </a:extLst>
          </p:cNvPr>
          <p:cNvSpPr>
            <a:spLocks noGrp="1"/>
          </p:cNvSpPr>
          <p:nvPr>
            <p:ph idx="1"/>
          </p:nvPr>
        </p:nvSpPr>
        <p:spPr>
          <a:xfrm>
            <a:off x="877843" y="2849732"/>
            <a:ext cx="10881157" cy="2119745"/>
          </a:xfrm>
        </p:spPr>
        <p:txBody>
          <a:bodyPr>
            <a:normAutofit/>
          </a:bodyPr>
          <a:lstStyle/>
          <a:p>
            <a:r>
              <a:rPr lang="tr-TR" sz="1700" dirty="0"/>
              <a:t>İki platform arasındaki seçim projenin gerekliliklerine ve proje ekibine bağlıdır. Proje ekibi ASP.NET MVC, JSP, PHP veya </a:t>
            </a:r>
            <a:r>
              <a:rPr lang="tr-TR" sz="1700" dirty="0" err="1"/>
              <a:t>Ruby</a:t>
            </a:r>
            <a:r>
              <a:rPr lang="tr-TR" sz="1700" dirty="0"/>
              <a:t> on </a:t>
            </a:r>
            <a:r>
              <a:rPr lang="tr-TR" sz="1700" dirty="0" err="1"/>
              <a:t>Rails</a:t>
            </a:r>
            <a:r>
              <a:rPr lang="tr-TR" sz="1700" dirty="0"/>
              <a:t> gibi platformlarda deneyimliyse; projede </a:t>
            </a:r>
            <a:r>
              <a:rPr lang="tr-TR" sz="1700" dirty="0" err="1"/>
              <a:t>JavaScript</a:t>
            </a:r>
            <a:r>
              <a:rPr lang="tr-TR" sz="1700" dirty="0"/>
              <a:t> kullanımı yoğun olacaksa; iyi bir performans hedefleniyorsa tercih ASP.NET MVC yönünde yapılmalıdır. Proje ekibi Windows Form ve Web Formları konusunda iyi bir tecrübeye sahip ise ve hızlı bir şekilde uygulama elde etmek isteniyorsa ASP.NET Web Formları tercih edilmelidir.</a:t>
            </a:r>
          </a:p>
        </p:txBody>
      </p:sp>
      <p:sp>
        <p:nvSpPr>
          <p:cNvPr id="5" name="Unvan 1">
            <a:extLst>
              <a:ext uri="{FF2B5EF4-FFF2-40B4-BE49-F238E27FC236}">
                <a16:creationId xmlns="" xmlns:a16="http://schemas.microsoft.com/office/drawing/2014/main" id="{5D30A020-BCF0-4FE4-9804-29942D33D6AD}"/>
              </a:ext>
            </a:extLst>
          </p:cNvPr>
          <p:cNvSpPr>
            <a:spLocks noGrp="1"/>
          </p:cNvSpPr>
          <p:nvPr>
            <p:ph type="title"/>
          </p:nvPr>
        </p:nvSpPr>
        <p:spPr>
          <a:xfrm>
            <a:off x="1607127" y="624110"/>
            <a:ext cx="9897485" cy="1280890"/>
          </a:xfrm>
        </p:spPr>
        <p:txBody>
          <a:bodyPr/>
          <a:lstStyle/>
          <a:p>
            <a:r>
              <a:rPr lang="nl-NL" b="1" dirty="0"/>
              <a:t>Neden ASP.NET Web Formları ve Neden ASP.NET MVC?</a:t>
            </a:r>
            <a:endParaRPr lang="tr-TR" dirty="0"/>
          </a:p>
        </p:txBody>
      </p:sp>
    </p:spTree>
    <p:extLst>
      <p:ext uri="{BB962C8B-B14F-4D97-AF65-F5344CB8AC3E}">
        <p14:creationId xmlns:p14="http://schemas.microsoft.com/office/powerpoint/2010/main" val="1442415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C5F8FCC2-C36B-4D18-BB13-B363F90926DA}"/>
              </a:ext>
            </a:extLst>
          </p:cNvPr>
          <p:cNvSpPr>
            <a:spLocks noGrp="1"/>
          </p:cNvSpPr>
          <p:nvPr>
            <p:ph type="title"/>
          </p:nvPr>
        </p:nvSpPr>
        <p:spPr>
          <a:xfrm>
            <a:off x="1640155" y="610629"/>
            <a:ext cx="8911687" cy="844472"/>
          </a:xfrm>
        </p:spPr>
        <p:txBody>
          <a:bodyPr>
            <a:normAutofit/>
          </a:bodyPr>
          <a:lstStyle/>
          <a:p>
            <a:r>
              <a:rPr lang="tr-TR" dirty="0"/>
              <a:t>RAZOR</a:t>
            </a:r>
          </a:p>
        </p:txBody>
      </p:sp>
      <p:sp>
        <p:nvSpPr>
          <p:cNvPr id="3" name="İçerik Yer Tutucusu 2">
            <a:extLst>
              <a:ext uri="{FF2B5EF4-FFF2-40B4-BE49-F238E27FC236}">
                <a16:creationId xmlns="" xmlns:a16="http://schemas.microsoft.com/office/drawing/2014/main" id="{88E94903-EF76-4846-8EBA-2C6CF1A2B75A}"/>
              </a:ext>
            </a:extLst>
          </p:cNvPr>
          <p:cNvSpPr>
            <a:spLocks noGrp="1"/>
          </p:cNvSpPr>
          <p:nvPr>
            <p:ph idx="1"/>
          </p:nvPr>
        </p:nvSpPr>
        <p:spPr>
          <a:xfrm>
            <a:off x="1024250" y="1561070"/>
            <a:ext cx="10687194" cy="5486400"/>
          </a:xfrm>
        </p:spPr>
        <p:txBody>
          <a:bodyPr>
            <a:noAutofit/>
          </a:bodyPr>
          <a:lstStyle/>
          <a:p>
            <a:r>
              <a:rPr lang="tr-TR" sz="1700" dirty="0"/>
              <a:t>Microsoft sadece MVC ve ORM mimarilerini ASP.NET ortamına taşımakla kalmamış yeni bir görünüm motoru da kazandırmıştır. Görünüm Motoru(View Engine), uygulama </a:t>
            </a:r>
            <a:r>
              <a:rPr lang="tr-TR" sz="1700" dirty="0" smtClean="0"/>
              <a:t>kodları(C#) ile, </a:t>
            </a:r>
            <a:r>
              <a:rPr lang="tr-TR" sz="1700" dirty="0"/>
              <a:t>html ve benzeri text tabanlı verileri iç içe kullanmanızı sağlar. ASP.NET MVC için tanımlanmış bir çok görünüm motoru bulunmaktadır. Bunların </a:t>
            </a:r>
            <a:r>
              <a:rPr lang="tr-TR" sz="1700" dirty="0" err="1"/>
              <a:t>başlıcaları</a:t>
            </a:r>
            <a:r>
              <a:rPr lang="tr-TR" sz="1700" dirty="0"/>
              <a:t>, </a:t>
            </a:r>
            <a:r>
              <a:rPr lang="tr-TR" sz="1700" dirty="0" err="1"/>
              <a:t>Spark</a:t>
            </a:r>
            <a:r>
              <a:rPr lang="tr-TR" sz="1700" dirty="0"/>
              <a:t>, </a:t>
            </a:r>
            <a:r>
              <a:rPr lang="tr-TR" sz="1700" dirty="0" err="1"/>
              <a:t>SharpTiles</a:t>
            </a:r>
            <a:r>
              <a:rPr lang="tr-TR" sz="1700" dirty="0"/>
              <a:t>, </a:t>
            </a:r>
            <a:r>
              <a:rPr lang="tr-TR" sz="1700" dirty="0" err="1"/>
              <a:t>NHaml</a:t>
            </a:r>
            <a:r>
              <a:rPr lang="tr-TR" sz="1700" dirty="0"/>
              <a:t>, </a:t>
            </a:r>
            <a:r>
              <a:rPr lang="tr-TR" sz="1700" dirty="0" err="1"/>
              <a:t>WebForms</a:t>
            </a:r>
            <a:r>
              <a:rPr lang="tr-TR" sz="1700" dirty="0"/>
              <a:t>(ASPX) ve </a:t>
            </a:r>
            <a:r>
              <a:rPr lang="tr-TR" sz="1700" dirty="0" err="1"/>
              <a:t>Razor</a:t>
            </a:r>
            <a:r>
              <a:rPr lang="tr-TR" sz="1700" dirty="0"/>
              <a:t>.</a:t>
            </a:r>
            <a:br>
              <a:rPr lang="tr-TR" sz="1700" dirty="0"/>
            </a:br>
            <a:r>
              <a:rPr lang="tr-TR" sz="1700" dirty="0"/>
              <a:t/>
            </a:r>
            <a:br>
              <a:rPr lang="tr-TR" sz="1700" dirty="0"/>
            </a:br>
            <a:r>
              <a:rPr lang="tr-TR" sz="1700" dirty="0"/>
              <a:t>Kısacası; </a:t>
            </a:r>
            <a:r>
              <a:rPr lang="tr-TR" sz="1700" dirty="0" err="1"/>
              <a:t>Spark</a:t>
            </a:r>
            <a:r>
              <a:rPr lang="tr-TR" sz="1700" dirty="0"/>
              <a:t>, html benzeri bir gramere, </a:t>
            </a:r>
            <a:r>
              <a:rPr lang="tr-TR" sz="1700" dirty="0" err="1"/>
              <a:t>SharpTiles</a:t>
            </a:r>
            <a:r>
              <a:rPr lang="tr-TR" sz="1700" dirty="0"/>
              <a:t> </a:t>
            </a:r>
            <a:r>
              <a:rPr lang="tr-TR" sz="1700" dirty="0" err="1"/>
              <a:t>java</a:t>
            </a:r>
            <a:r>
              <a:rPr lang="tr-TR" sz="1700" dirty="0"/>
              <a:t> kullanıcılarına yakın bir gramere ve </a:t>
            </a:r>
            <a:r>
              <a:rPr lang="tr-TR" sz="1700" dirty="0" err="1"/>
              <a:t>NHaml</a:t>
            </a:r>
            <a:r>
              <a:rPr lang="tr-TR" sz="1700" dirty="0"/>
              <a:t> ise </a:t>
            </a:r>
            <a:r>
              <a:rPr lang="tr-TR" sz="1700" dirty="0" err="1"/>
              <a:t>Rail</a:t>
            </a:r>
            <a:r>
              <a:rPr lang="tr-TR" sz="1700" dirty="0"/>
              <a:t> benzeri bir gramere sahip. </a:t>
            </a:r>
            <a:r>
              <a:rPr lang="tr-TR" sz="1700" dirty="0" err="1"/>
              <a:t>WebForms</a:t>
            </a:r>
            <a:r>
              <a:rPr lang="tr-TR" sz="1700" dirty="0"/>
              <a:t> ise bildiğimiz ASPX görünüm motorudur. Tüm kodlar &lt;% ve %&gt; işaretleri arasına yazılır.</a:t>
            </a:r>
          </a:p>
          <a:p>
            <a:r>
              <a:rPr lang="tr-TR" sz="1700" dirty="0"/>
              <a:t> Kısaca </a:t>
            </a:r>
            <a:r>
              <a:rPr lang="tr-TR" sz="1700" dirty="0" err="1"/>
              <a:t>Razor</a:t>
            </a:r>
            <a:r>
              <a:rPr lang="tr-TR" sz="1700" dirty="0"/>
              <a:t>:</a:t>
            </a:r>
            <a:br>
              <a:rPr lang="tr-TR" sz="1700" dirty="0"/>
            </a:br>
            <a:r>
              <a:rPr lang="tr-TR" sz="1700" dirty="0"/>
              <a:t>•Az yer kaplayan, kompakt, anlamlı ve akıcı bir yapıya sahiptir.</a:t>
            </a:r>
            <a:br>
              <a:rPr lang="tr-TR" sz="1700" dirty="0"/>
            </a:br>
            <a:r>
              <a:rPr lang="tr-TR" sz="1700" dirty="0"/>
              <a:t>•Öğrenmesi çok kolaydır.</a:t>
            </a:r>
            <a:br>
              <a:rPr lang="tr-TR" sz="1700" dirty="0"/>
            </a:br>
            <a:r>
              <a:rPr lang="tr-TR" sz="1700" dirty="0"/>
              <a:t>•Sizi yeni bir dil öğrenmek zorunluğundan kurtarır.</a:t>
            </a:r>
            <a:br>
              <a:rPr lang="tr-TR" sz="1700" dirty="0"/>
            </a:br>
            <a:r>
              <a:rPr lang="tr-TR" sz="1700" dirty="0"/>
              <a:t>•Çok çok iyi bir </a:t>
            </a:r>
            <a:r>
              <a:rPr lang="tr-TR" sz="1700" dirty="0" err="1"/>
              <a:t>Intellisense</a:t>
            </a:r>
            <a:r>
              <a:rPr lang="tr-TR" sz="1700" dirty="0"/>
              <a:t> desteği mevcuttur.</a:t>
            </a:r>
            <a:br>
              <a:rPr lang="tr-TR" sz="1700" dirty="0"/>
            </a:br>
            <a:r>
              <a:rPr lang="tr-TR" sz="1700" dirty="0"/>
              <a:t>•</a:t>
            </a:r>
            <a:r>
              <a:rPr lang="tr-TR" sz="1700" dirty="0" err="1"/>
              <a:t>Unit-test’lerine</a:t>
            </a:r>
            <a:r>
              <a:rPr lang="tr-TR" sz="1700" dirty="0"/>
              <a:t> uygun bir yapısı mevcuttur.</a:t>
            </a:r>
          </a:p>
        </p:txBody>
      </p:sp>
    </p:spTree>
    <p:extLst>
      <p:ext uri="{BB962C8B-B14F-4D97-AF65-F5344CB8AC3E}">
        <p14:creationId xmlns:p14="http://schemas.microsoft.com/office/powerpoint/2010/main" val="81655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p:cNvSpPr txBox="1">
            <a:spLocks/>
          </p:cNvSpPr>
          <p:nvPr/>
        </p:nvSpPr>
        <p:spPr>
          <a:xfrm>
            <a:off x="2773438" y="1977663"/>
            <a:ext cx="6777317" cy="35089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dirty="0" smtClean="0"/>
              <a:t>Şimdi bir uygulama örneği yapalım.Bu örneğimizde müzik ritmini kontrol edebilmek için MVC’yi kullanacağız.</a:t>
            </a:r>
          </a:p>
          <a:p>
            <a:r>
              <a:rPr lang="tr-TR" dirty="0" smtClean="0"/>
              <a:t>Ritmimizi 95 bpm(beat per minute) ile başlatalım sonra ritmimizi 140 bpm e artıralım en son olarak ise 80 bpm e indirerek bitirelim .</a:t>
            </a:r>
          </a:p>
          <a:p>
            <a:r>
              <a:rPr lang="tr-TR" dirty="0" smtClean="0"/>
              <a:t>Ritm artırdığımız zaman müzikteki bas sesler artar veya azalır .</a:t>
            </a:r>
            <a:endParaRPr lang="tr-TR" dirty="0"/>
          </a:p>
        </p:txBody>
      </p:sp>
      <p:sp>
        <p:nvSpPr>
          <p:cNvPr id="5" name="Unvan 1">
            <a:extLst>
              <a:ext uri="{FF2B5EF4-FFF2-40B4-BE49-F238E27FC236}">
                <a16:creationId xmlns="" xmlns:a16="http://schemas.microsoft.com/office/drawing/2014/main" id="{C5F8FCC2-C36B-4D18-BB13-B363F90926DA}"/>
              </a:ext>
            </a:extLst>
          </p:cNvPr>
          <p:cNvSpPr>
            <a:spLocks noGrp="1"/>
          </p:cNvSpPr>
          <p:nvPr>
            <p:ph type="title"/>
          </p:nvPr>
        </p:nvSpPr>
        <p:spPr>
          <a:xfrm>
            <a:off x="1640155" y="610629"/>
            <a:ext cx="8911687" cy="844472"/>
          </a:xfrm>
        </p:spPr>
        <p:txBody>
          <a:bodyPr>
            <a:normAutofit/>
          </a:bodyPr>
          <a:lstStyle/>
          <a:p>
            <a:r>
              <a:rPr lang="tr-TR" dirty="0" smtClean="0"/>
              <a:t>Uygulama</a:t>
            </a:r>
            <a:endParaRPr lang="tr-TR" dirty="0"/>
          </a:p>
        </p:txBody>
      </p:sp>
    </p:spTree>
    <p:extLst>
      <p:ext uri="{BB962C8B-B14F-4D97-AF65-F5344CB8AC3E}">
        <p14:creationId xmlns:p14="http://schemas.microsoft.com/office/powerpoint/2010/main" val="990551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1540" y="908243"/>
            <a:ext cx="1728192" cy="1512168"/>
          </a:xfrm>
          <a:prstGeom prst="rect">
            <a:avLst/>
          </a:prstGeom>
          <a:noFill/>
          <a:ln>
            <a:noFill/>
          </a:ln>
        </p:spPr>
      </p:pic>
      <p:cxnSp>
        <p:nvCxnSpPr>
          <p:cNvPr id="6" name="Düz Ok Bağlayıcısı 5"/>
          <p:cNvCxnSpPr/>
          <p:nvPr/>
        </p:nvCxnSpPr>
        <p:spPr>
          <a:xfrm>
            <a:off x="4999732" y="2429528"/>
            <a:ext cx="611698" cy="563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Metin kutusu 6"/>
          <p:cNvSpPr txBox="1"/>
          <p:nvPr/>
        </p:nvSpPr>
        <p:spPr>
          <a:xfrm>
            <a:off x="3138479" y="2515953"/>
            <a:ext cx="792088" cy="369332"/>
          </a:xfrm>
          <a:prstGeom prst="rect">
            <a:avLst/>
          </a:prstGeom>
          <a:noFill/>
        </p:spPr>
        <p:txBody>
          <a:bodyPr wrap="square" rtlCol="0">
            <a:spAutoFit/>
          </a:bodyPr>
          <a:lstStyle/>
          <a:p>
            <a:r>
              <a:rPr lang="tr-TR" dirty="0" err="1" smtClean="0"/>
              <a:t>View</a:t>
            </a:r>
            <a:endParaRPr lang="tr-TR" dirty="0"/>
          </a:p>
        </p:txBody>
      </p:sp>
      <p:sp>
        <p:nvSpPr>
          <p:cNvPr id="8" name="Metin kutusu 7"/>
          <p:cNvSpPr txBox="1"/>
          <p:nvPr/>
        </p:nvSpPr>
        <p:spPr>
          <a:xfrm>
            <a:off x="3046401" y="576109"/>
            <a:ext cx="2898550" cy="369332"/>
          </a:xfrm>
          <a:prstGeom prst="rect">
            <a:avLst/>
          </a:prstGeom>
          <a:noFill/>
        </p:spPr>
        <p:txBody>
          <a:bodyPr wrap="none" rtlCol="0">
            <a:spAutoFit/>
          </a:bodyPr>
          <a:lstStyle/>
          <a:p>
            <a:r>
              <a:rPr lang="tr-TR" dirty="0" smtClean="0"/>
              <a:t>Ritmi artırmak isteyebiliriz</a:t>
            </a:r>
            <a:endParaRPr lang="tr-TR" dirty="0"/>
          </a:p>
        </p:txBody>
      </p:sp>
      <p:sp>
        <p:nvSpPr>
          <p:cNvPr id="9" name="Metin kutusu 8"/>
          <p:cNvSpPr txBox="1"/>
          <p:nvPr/>
        </p:nvSpPr>
        <p:spPr>
          <a:xfrm>
            <a:off x="5026970" y="1298897"/>
            <a:ext cx="2390398" cy="646331"/>
          </a:xfrm>
          <a:prstGeom prst="rect">
            <a:avLst/>
          </a:prstGeom>
          <a:noFill/>
        </p:spPr>
        <p:txBody>
          <a:bodyPr wrap="none" rtlCol="0">
            <a:spAutoFit/>
          </a:bodyPr>
          <a:lstStyle/>
          <a:p>
            <a:r>
              <a:rPr lang="tr-TR" dirty="0" smtClean="0"/>
              <a:t>Ritmi arttır </a:t>
            </a:r>
          </a:p>
          <a:p>
            <a:r>
              <a:rPr lang="tr-TR" dirty="0" smtClean="0"/>
              <a:t>butonuna tıklayalım</a:t>
            </a:r>
            <a:endParaRPr lang="tr-TR" dirty="0"/>
          </a:p>
        </p:txBody>
      </p:sp>
      <p:sp>
        <p:nvSpPr>
          <p:cNvPr id="10" name="Elmas 10"/>
          <p:cNvSpPr/>
          <p:nvPr/>
        </p:nvSpPr>
        <p:spPr>
          <a:xfrm>
            <a:off x="4311752" y="3043317"/>
            <a:ext cx="2599356" cy="64807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Controller</a:t>
            </a:r>
            <a:endParaRPr lang="tr-TR" dirty="0"/>
          </a:p>
        </p:txBody>
      </p:sp>
      <p:sp>
        <p:nvSpPr>
          <p:cNvPr id="11" name="Metin kutusu 11"/>
          <p:cNvSpPr txBox="1"/>
          <p:nvPr/>
        </p:nvSpPr>
        <p:spPr>
          <a:xfrm>
            <a:off x="5305581" y="2413230"/>
            <a:ext cx="2124299" cy="369332"/>
          </a:xfrm>
          <a:prstGeom prst="rect">
            <a:avLst/>
          </a:prstGeom>
          <a:noFill/>
        </p:spPr>
        <p:txBody>
          <a:bodyPr wrap="none" rtlCol="0">
            <a:spAutoFit/>
          </a:bodyPr>
          <a:lstStyle/>
          <a:p>
            <a:r>
              <a:rPr lang="tr-TR" dirty="0" smtClean="0"/>
              <a:t>Controller çağırılır</a:t>
            </a:r>
            <a:endParaRPr lang="tr-TR" dirty="0"/>
          </a:p>
        </p:txBody>
      </p:sp>
      <p:sp>
        <p:nvSpPr>
          <p:cNvPr id="12" name="Oval 11"/>
          <p:cNvSpPr/>
          <p:nvPr/>
        </p:nvSpPr>
        <p:spPr>
          <a:xfrm>
            <a:off x="8278454" y="4046604"/>
            <a:ext cx="2143142" cy="193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BeatModel</a:t>
            </a:r>
            <a:endParaRPr lang="tr-TR" dirty="0"/>
          </a:p>
        </p:txBody>
      </p:sp>
      <p:cxnSp>
        <p:nvCxnSpPr>
          <p:cNvPr id="13" name="Eğri Bağlayıcı 15"/>
          <p:cNvCxnSpPr/>
          <p:nvPr/>
        </p:nvCxnSpPr>
        <p:spPr>
          <a:xfrm>
            <a:off x="6112476" y="3573975"/>
            <a:ext cx="2314832" cy="86617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Metin kutusu 19"/>
          <p:cNvSpPr txBox="1"/>
          <p:nvPr/>
        </p:nvSpPr>
        <p:spPr>
          <a:xfrm>
            <a:off x="7179210" y="3238948"/>
            <a:ext cx="2496196" cy="646331"/>
          </a:xfrm>
          <a:prstGeom prst="rect">
            <a:avLst/>
          </a:prstGeom>
          <a:noFill/>
        </p:spPr>
        <p:txBody>
          <a:bodyPr wrap="none" rtlCol="0">
            <a:spAutoFit/>
          </a:bodyPr>
          <a:lstStyle/>
          <a:p>
            <a:r>
              <a:rPr lang="tr-TR" dirty="0" smtClean="0"/>
              <a:t>Controller modelin </a:t>
            </a:r>
          </a:p>
          <a:p>
            <a:r>
              <a:rPr lang="tr-TR" dirty="0" smtClean="0"/>
              <a:t>güncellenmesini ister</a:t>
            </a:r>
            <a:endParaRPr lang="tr-TR" dirty="0"/>
          </a:p>
        </p:txBody>
      </p:sp>
      <p:cxnSp>
        <p:nvCxnSpPr>
          <p:cNvPr id="15" name="Eğri Bağlayıcı 21"/>
          <p:cNvCxnSpPr>
            <a:stCxn id="12" idx="2"/>
            <a:endCxn id="16" idx="3"/>
          </p:cNvCxnSpPr>
          <p:nvPr/>
        </p:nvCxnSpPr>
        <p:spPr>
          <a:xfrm rot="10800000" flipV="1">
            <a:off x="5697828" y="5015204"/>
            <a:ext cx="2580627" cy="40754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926" y="4928138"/>
            <a:ext cx="2045901" cy="989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Metin kutusu 23"/>
          <p:cNvSpPr txBox="1"/>
          <p:nvPr/>
        </p:nvSpPr>
        <p:spPr>
          <a:xfrm>
            <a:off x="5828119" y="4558245"/>
            <a:ext cx="2165978" cy="461665"/>
          </a:xfrm>
          <a:prstGeom prst="rect">
            <a:avLst/>
          </a:prstGeom>
          <a:noFill/>
        </p:spPr>
        <p:txBody>
          <a:bodyPr wrap="none" rtlCol="0">
            <a:spAutoFit/>
          </a:bodyPr>
          <a:lstStyle/>
          <a:p>
            <a:r>
              <a:rPr lang="tr-TR" sz="1200" dirty="0" smtClean="0"/>
              <a:t>BPM arttığında </a:t>
            </a:r>
            <a:r>
              <a:rPr lang="tr-TR" sz="1200" dirty="0" err="1" smtClean="0"/>
              <a:t>view</a:t>
            </a:r>
            <a:r>
              <a:rPr lang="tr-TR" sz="1200" dirty="0" smtClean="0"/>
              <a:t> her</a:t>
            </a:r>
          </a:p>
          <a:p>
            <a:r>
              <a:rPr lang="tr-TR" sz="1200" dirty="0" smtClean="0"/>
              <a:t> ½ saniyede bir güncellenir</a:t>
            </a:r>
            <a:endParaRPr lang="tr-TR" sz="1200" dirty="0"/>
          </a:p>
        </p:txBody>
      </p:sp>
      <p:sp>
        <p:nvSpPr>
          <p:cNvPr id="18" name="Metin kutusu 26"/>
          <p:cNvSpPr txBox="1"/>
          <p:nvPr/>
        </p:nvSpPr>
        <p:spPr>
          <a:xfrm>
            <a:off x="5869138" y="5455700"/>
            <a:ext cx="2638864" cy="461665"/>
          </a:xfrm>
          <a:prstGeom prst="rect">
            <a:avLst/>
          </a:prstGeom>
          <a:noFill/>
        </p:spPr>
        <p:txBody>
          <a:bodyPr wrap="none" rtlCol="0">
            <a:spAutoFit/>
          </a:bodyPr>
          <a:lstStyle/>
          <a:p>
            <a:r>
              <a:rPr lang="tr-TR" sz="1200" dirty="0" smtClean="0"/>
              <a:t>BPM </a:t>
            </a:r>
            <a:r>
              <a:rPr lang="tr-TR" sz="1200" dirty="0" err="1" smtClean="0"/>
              <a:t>nin</a:t>
            </a:r>
            <a:r>
              <a:rPr lang="tr-TR" sz="1200" dirty="0" smtClean="0"/>
              <a:t> değiştiği </a:t>
            </a:r>
            <a:r>
              <a:rPr lang="tr-TR" sz="1200" dirty="0" err="1" smtClean="0"/>
              <a:t>viewe</a:t>
            </a:r>
            <a:r>
              <a:rPr lang="tr-TR" sz="1200" dirty="0" smtClean="0"/>
              <a:t> </a:t>
            </a:r>
            <a:r>
              <a:rPr lang="tr-TR" sz="1200" dirty="0" err="1" smtClean="0"/>
              <a:t>bildiriliir</a:t>
            </a:r>
            <a:endParaRPr lang="tr-TR" sz="1200" dirty="0" smtClean="0"/>
          </a:p>
          <a:p>
            <a:r>
              <a:rPr lang="tr-TR" sz="1200" dirty="0" smtClean="0"/>
              <a:t>Model üzerinden </a:t>
            </a:r>
            <a:r>
              <a:rPr lang="tr-TR" sz="1200" dirty="0" err="1" smtClean="0"/>
              <a:t>getBmp</a:t>
            </a:r>
            <a:r>
              <a:rPr lang="tr-TR" sz="1200" dirty="0" smtClean="0"/>
              <a:t> çağırılır</a:t>
            </a:r>
            <a:endParaRPr lang="tr-TR" sz="1200" dirty="0"/>
          </a:p>
        </p:txBody>
      </p:sp>
    </p:spTree>
    <p:extLst>
      <p:ext uri="{BB962C8B-B14F-4D97-AF65-F5344CB8AC3E}">
        <p14:creationId xmlns:p14="http://schemas.microsoft.com/office/powerpoint/2010/main" val="3212664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a:spLocks noGrp="1"/>
          </p:cNvSpPr>
          <p:nvPr>
            <p:ph type="title"/>
          </p:nvPr>
        </p:nvSpPr>
        <p:spPr>
          <a:xfrm>
            <a:off x="2905097" y="1312457"/>
            <a:ext cx="7024744" cy="1143000"/>
          </a:xfrm>
        </p:spPr>
        <p:txBody>
          <a:bodyPr>
            <a:normAutofit/>
          </a:bodyPr>
          <a:lstStyle/>
          <a:p>
            <a:r>
              <a:rPr lang="tr-TR" sz="2000" dirty="0" smtClean="0"/>
              <a:t>Uygulamaya Bakmadan önce </a:t>
            </a:r>
            <a:r>
              <a:rPr lang="tr-TR" sz="2000" dirty="0" err="1" smtClean="0"/>
              <a:t>BeatModelInterface</a:t>
            </a:r>
            <a:r>
              <a:rPr lang="tr-TR" sz="2000" dirty="0" smtClean="0"/>
              <a:t> i kontrol edelim</a:t>
            </a:r>
            <a:endParaRPr lang="tr-TR" sz="2000" dirty="0"/>
          </a:p>
        </p:txBody>
      </p:sp>
      <p:sp>
        <p:nvSpPr>
          <p:cNvPr id="5" name="İçerik Yer Tutucusu 2"/>
          <p:cNvSpPr>
            <a:spLocks noGrp="1"/>
          </p:cNvSpPr>
          <p:nvPr>
            <p:ph idx="1"/>
          </p:nvPr>
        </p:nvSpPr>
        <p:spPr>
          <a:xfrm>
            <a:off x="3028811" y="2455457"/>
            <a:ext cx="6777317" cy="3508977"/>
          </a:xfrm>
        </p:spPr>
        <p:txBody>
          <a:bodyPr>
            <a:normAutofit/>
          </a:bodyPr>
          <a:lstStyle/>
          <a:p>
            <a:r>
              <a:rPr lang="tr-TR" dirty="0" err="1" smtClean="0"/>
              <a:t>public</a:t>
            </a:r>
            <a:r>
              <a:rPr lang="tr-TR" dirty="0" smtClean="0"/>
              <a:t> </a:t>
            </a:r>
            <a:r>
              <a:rPr lang="tr-TR" dirty="0" err="1" smtClean="0"/>
              <a:t>interface</a:t>
            </a:r>
            <a:r>
              <a:rPr lang="tr-TR" dirty="0" smtClean="0"/>
              <a:t> </a:t>
            </a:r>
            <a:r>
              <a:rPr lang="tr-TR" dirty="0" err="1" smtClean="0"/>
              <a:t>BeatModelInterface</a:t>
            </a:r>
            <a:r>
              <a:rPr lang="tr-TR" dirty="0"/>
              <a:t> </a:t>
            </a:r>
            <a:r>
              <a:rPr lang="tr-TR" dirty="0" smtClean="0"/>
              <a:t>{</a:t>
            </a:r>
          </a:p>
          <a:p>
            <a:r>
              <a:rPr lang="tr-TR" dirty="0" err="1"/>
              <a:t>v</a:t>
            </a:r>
            <a:r>
              <a:rPr lang="tr-TR" dirty="0" err="1" smtClean="0"/>
              <a:t>oid</a:t>
            </a:r>
            <a:r>
              <a:rPr lang="tr-TR" dirty="0" smtClean="0"/>
              <a:t>  </a:t>
            </a:r>
            <a:r>
              <a:rPr lang="tr-TR" dirty="0" err="1" smtClean="0"/>
              <a:t>initialize</a:t>
            </a:r>
            <a:r>
              <a:rPr lang="tr-TR" dirty="0" smtClean="0"/>
              <a:t>();</a:t>
            </a:r>
            <a:r>
              <a:rPr lang="tr-TR" dirty="0" smtClean="0">
                <a:solidFill>
                  <a:srgbClr val="92D050"/>
                </a:solidFill>
              </a:rPr>
              <a:t>//</a:t>
            </a:r>
            <a:r>
              <a:rPr lang="tr-TR" sz="2100" dirty="0" err="1" smtClean="0">
                <a:solidFill>
                  <a:srgbClr val="92D050"/>
                </a:solidFill>
              </a:rPr>
              <a:t>BeatModel</a:t>
            </a:r>
            <a:r>
              <a:rPr lang="tr-TR" sz="2100" dirty="0" smtClean="0">
                <a:solidFill>
                  <a:srgbClr val="92D050"/>
                </a:solidFill>
              </a:rPr>
              <a:t> oluşturulduktan sonra çağırılır.</a:t>
            </a:r>
          </a:p>
          <a:p>
            <a:r>
              <a:rPr lang="tr-TR" dirty="0" err="1"/>
              <a:t>void</a:t>
            </a:r>
            <a:r>
              <a:rPr lang="tr-TR" dirty="0"/>
              <a:t>  </a:t>
            </a:r>
            <a:r>
              <a:rPr lang="tr-TR" dirty="0" smtClean="0"/>
              <a:t>on();</a:t>
            </a:r>
            <a:r>
              <a:rPr lang="tr-TR" dirty="0" smtClean="0">
                <a:solidFill>
                  <a:srgbClr val="92D050"/>
                </a:solidFill>
              </a:rPr>
              <a:t>//</a:t>
            </a:r>
            <a:r>
              <a:rPr lang="tr-TR" dirty="0" err="1" smtClean="0">
                <a:solidFill>
                  <a:srgbClr val="92D050"/>
                </a:solidFill>
              </a:rPr>
              <a:t>Ritm</a:t>
            </a:r>
            <a:r>
              <a:rPr lang="tr-TR" dirty="0" smtClean="0">
                <a:solidFill>
                  <a:srgbClr val="92D050"/>
                </a:solidFill>
              </a:rPr>
              <a:t> jeneratörünü açar</a:t>
            </a:r>
          </a:p>
          <a:p>
            <a:r>
              <a:rPr lang="tr-TR" dirty="0" err="1" smtClean="0"/>
              <a:t>void</a:t>
            </a:r>
            <a:r>
              <a:rPr lang="tr-TR" dirty="0" smtClean="0"/>
              <a:t>  </a:t>
            </a:r>
            <a:r>
              <a:rPr lang="tr-TR" dirty="0" err="1" smtClean="0"/>
              <a:t>off</a:t>
            </a:r>
            <a:r>
              <a:rPr lang="tr-TR" dirty="0"/>
              <a:t>();</a:t>
            </a:r>
            <a:r>
              <a:rPr lang="tr-TR" dirty="0">
                <a:solidFill>
                  <a:srgbClr val="92D050"/>
                </a:solidFill>
              </a:rPr>
              <a:t>//</a:t>
            </a:r>
            <a:r>
              <a:rPr lang="tr-TR" dirty="0" err="1">
                <a:solidFill>
                  <a:srgbClr val="92D050"/>
                </a:solidFill>
              </a:rPr>
              <a:t>Ritm</a:t>
            </a:r>
            <a:r>
              <a:rPr lang="tr-TR" dirty="0">
                <a:solidFill>
                  <a:srgbClr val="92D050"/>
                </a:solidFill>
              </a:rPr>
              <a:t> jeneratörünü </a:t>
            </a:r>
            <a:r>
              <a:rPr lang="tr-TR" dirty="0" smtClean="0">
                <a:solidFill>
                  <a:srgbClr val="92D050"/>
                </a:solidFill>
              </a:rPr>
              <a:t>kapatır</a:t>
            </a:r>
          </a:p>
          <a:p>
            <a:r>
              <a:rPr lang="tr-TR" dirty="0" err="1" smtClean="0"/>
              <a:t>void</a:t>
            </a:r>
            <a:r>
              <a:rPr lang="tr-TR" dirty="0" smtClean="0"/>
              <a:t>  </a:t>
            </a:r>
            <a:r>
              <a:rPr lang="tr-TR" dirty="0" err="1" smtClean="0"/>
              <a:t>setBmp</a:t>
            </a:r>
            <a:r>
              <a:rPr lang="tr-TR" dirty="0" smtClean="0"/>
              <a:t>(</a:t>
            </a:r>
            <a:r>
              <a:rPr lang="tr-TR" dirty="0" err="1" smtClean="0"/>
              <a:t>int</a:t>
            </a:r>
            <a:r>
              <a:rPr lang="tr-TR" dirty="0" smtClean="0"/>
              <a:t> </a:t>
            </a:r>
            <a:r>
              <a:rPr lang="tr-TR" dirty="0" err="1" smtClean="0"/>
              <a:t>bmp</a:t>
            </a:r>
            <a:r>
              <a:rPr lang="tr-TR" sz="2100" dirty="0" smtClean="0">
                <a:solidFill>
                  <a:srgbClr val="92D050"/>
                </a:solidFill>
              </a:rPr>
              <a:t>);//Bu yöntem dakika başına </a:t>
            </a:r>
            <a:r>
              <a:rPr lang="tr-TR" sz="2100" dirty="0" err="1" smtClean="0">
                <a:solidFill>
                  <a:srgbClr val="92D050"/>
                </a:solidFill>
              </a:rPr>
              <a:t>ritm</a:t>
            </a:r>
            <a:r>
              <a:rPr lang="tr-TR" sz="2100" dirty="0" smtClean="0">
                <a:solidFill>
                  <a:srgbClr val="92D050"/>
                </a:solidFill>
              </a:rPr>
              <a:t> frekansını ayarlar</a:t>
            </a:r>
            <a:endParaRPr lang="tr-TR" sz="2100" dirty="0">
              <a:solidFill>
                <a:srgbClr val="92D050"/>
              </a:solidFill>
            </a:endParaRPr>
          </a:p>
          <a:p>
            <a:r>
              <a:rPr lang="tr-TR" dirty="0" err="1"/>
              <a:t>void</a:t>
            </a:r>
            <a:r>
              <a:rPr lang="tr-TR" dirty="0"/>
              <a:t>  </a:t>
            </a:r>
            <a:r>
              <a:rPr lang="tr-TR" dirty="0" err="1" smtClean="0"/>
              <a:t>getBmp</a:t>
            </a:r>
            <a:r>
              <a:rPr lang="tr-TR" dirty="0" smtClean="0"/>
              <a:t>();</a:t>
            </a:r>
            <a:r>
              <a:rPr lang="tr-TR" dirty="0" smtClean="0">
                <a:solidFill>
                  <a:srgbClr val="92D050"/>
                </a:solidFill>
              </a:rPr>
              <a:t>//mevcut </a:t>
            </a:r>
            <a:r>
              <a:rPr lang="tr-TR" dirty="0" err="1" smtClean="0">
                <a:solidFill>
                  <a:srgbClr val="92D050"/>
                </a:solidFill>
              </a:rPr>
              <a:t>bmp</a:t>
            </a:r>
            <a:r>
              <a:rPr lang="tr-TR" dirty="0" smtClean="0">
                <a:solidFill>
                  <a:srgbClr val="92D050"/>
                </a:solidFill>
              </a:rPr>
              <a:t> değerlerini döndürür.</a:t>
            </a:r>
          </a:p>
          <a:p>
            <a:r>
              <a:rPr lang="tr-TR" dirty="0" smtClean="0"/>
              <a:t>}</a:t>
            </a:r>
            <a:endParaRPr lang="tr-TR" dirty="0"/>
          </a:p>
        </p:txBody>
      </p:sp>
      <p:sp>
        <p:nvSpPr>
          <p:cNvPr id="6" name="Sol Ayraç 3"/>
          <p:cNvSpPr/>
          <p:nvPr/>
        </p:nvSpPr>
        <p:spPr>
          <a:xfrm>
            <a:off x="2740895" y="2840725"/>
            <a:ext cx="576064" cy="11521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cxnSp>
        <p:nvCxnSpPr>
          <p:cNvPr id="7" name="Dirsek Bağlayıcısı 5"/>
          <p:cNvCxnSpPr>
            <a:stCxn id="6" idx="1"/>
            <a:endCxn id="8" idx="1"/>
          </p:cNvCxnSpPr>
          <p:nvPr/>
        </p:nvCxnSpPr>
        <p:spPr>
          <a:xfrm rot="10800000" flipH="1">
            <a:off x="2740894" y="887217"/>
            <a:ext cx="752461" cy="2529572"/>
          </a:xfrm>
          <a:prstGeom prst="bentConnector3">
            <a:avLst>
              <a:gd name="adj1" fmla="val -3038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Metin kutusu 15"/>
          <p:cNvSpPr txBox="1"/>
          <p:nvPr/>
        </p:nvSpPr>
        <p:spPr>
          <a:xfrm>
            <a:off x="3493356" y="517885"/>
            <a:ext cx="3191899" cy="738664"/>
          </a:xfrm>
          <a:prstGeom prst="rect">
            <a:avLst/>
          </a:prstGeom>
          <a:noFill/>
        </p:spPr>
        <p:txBody>
          <a:bodyPr wrap="none" rtlCol="0">
            <a:spAutoFit/>
          </a:bodyPr>
          <a:lstStyle/>
          <a:p>
            <a:r>
              <a:rPr lang="tr-TR" sz="1400" dirty="0" smtClean="0"/>
              <a:t>Bunlar </a:t>
            </a:r>
            <a:r>
              <a:rPr lang="tr-TR" sz="1400" dirty="0" err="1" smtClean="0"/>
              <a:t>Controllerin</a:t>
            </a:r>
            <a:r>
              <a:rPr lang="tr-TR" sz="1400" dirty="0" smtClean="0"/>
              <a:t> modeli kullanıcı </a:t>
            </a:r>
          </a:p>
          <a:p>
            <a:r>
              <a:rPr lang="tr-TR" sz="1400" dirty="0" smtClean="0"/>
              <a:t>etkileşimine dayalı olarak </a:t>
            </a:r>
          </a:p>
          <a:p>
            <a:r>
              <a:rPr lang="tr-TR" sz="1400" dirty="0" smtClean="0"/>
              <a:t>yönlendirilmesi için kullanılır</a:t>
            </a:r>
            <a:endParaRPr lang="tr-TR" sz="1400" dirty="0"/>
          </a:p>
        </p:txBody>
      </p:sp>
    </p:spTree>
    <p:extLst>
      <p:ext uri="{BB962C8B-B14F-4D97-AF65-F5344CB8AC3E}">
        <p14:creationId xmlns:p14="http://schemas.microsoft.com/office/powerpoint/2010/main" val="26353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FBEC4A7C-D1E5-46A0-8435-23162C7990B3}"/>
              </a:ext>
            </a:extLst>
          </p:cNvPr>
          <p:cNvSpPr>
            <a:spLocks noGrp="1"/>
          </p:cNvSpPr>
          <p:nvPr>
            <p:ph idx="1"/>
          </p:nvPr>
        </p:nvSpPr>
        <p:spPr>
          <a:xfrm>
            <a:off x="5029202" y="2230580"/>
            <a:ext cx="6691743" cy="2937165"/>
          </a:xfrm>
        </p:spPr>
        <p:txBody>
          <a:bodyPr/>
          <a:lstStyle/>
          <a:p>
            <a:r>
              <a:rPr lang="tr-TR" dirty="0"/>
              <a:t>MVC </a:t>
            </a:r>
            <a:r>
              <a:rPr lang="tr-TR" dirty="0" smtClean="0"/>
              <a:t>yaklaşımının parçaları:</a:t>
            </a:r>
            <a:endParaRPr lang="tr-TR" dirty="0"/>
          </a:p>
          <a:p>
            <a:pPr lvl="3"/>
            <a:r>
              <a:rPr lang="tr-TR" sz="2000" dirty="0"/>
              <a:t>Model (Model)</a:t>
            </a:r>
          </a:p>
          <a:p>
            <a:pPr lvl="3"/>
            <a:r>
              <a:rPr lang="tr-TR" sz="2000" dirty="0"/>
              <a:t>View </a:t>
            </a:r>
            <a:r>
              <a:rPr lang="tr-TR" sz="2000" dirty="0" smtClean="0"/>
              <a:t>(Görünüm)</a:t>
            </a:r>
            <a:endParaRPr lang="tr-TR" sz="2000" dirty="0"/>
          </a:p>
          <a:p>
            <a:pPr lvl="3"/>
            <a:r>
              <a:rPr lang="tr-TR" sz="2000" dirty="0" smtClean="0"/>
              <a:t>Controller (Denetci) </a:t>
            </a:r>
            <a:r>
              <a:rPr lang="tr-TR" sz="2000" dirty="0"/>
              <a:t>parçalarıdır</a:t>
            </a:r>
            <a:r>
              <a:rPr lang="tr-TR" sz="2400" dirty="0"/>
              <a:t>.</a:t>
            </a:r>
            <a:r>
              <a:rPr lang="tr-TR" sz="2000" dirty="0"/>
              <a:t>                                              </a:t>
            </a:r>
          </a:p>
        </p:txBody>
      </p:sp>
      <p:pic>
        <p:nvPicPr>
          <p:cNvPr id="6" name="Resim 5">
            <a:extLst>
              <a:ext uri="{FF2B5EF4-FFF2-40B4-BE49-F238E27FC236}">
                <a16:creationId xmlns="" xmlns:a16="http://schemas.microsoft.com/office/drawing/2014/main" id="{4CA14710-774E-42D2-9070-BE0A0316402D}"/>
              </a:ext>
            </a:extLst>
          </p:cNvPr>
          <p:cNvPicPr>
            <a:picLocks noChangeAspect="1"/>
          </p:cNvPicPr>
          <p:nvPr/>
        </p:nvPicPr>
        <p:blipFill>
          <a:blip r:embed="rId2"/>
          <a:stretch>
            <a:fillRect/>
          </a:stretch>
        </p:blipFill>
        <p:spPr>
          <a:xfrm>
            <a:off x="318655" y="1406552"/>
            <a:ext cx="4710547" cy="3761193"/>
          </a:xfrm>
          <a:prstGeom prst="rect">
            <a:avLst/>
          </a:prstGeom>
        </p:spPr>
      </p:pic>
    </p:spTree>
    <p:extLst>
      <p:ext uri="{BB962C8B-B14F-4D97-AF65-F5344CB8AC3E}">
        <p14:creationId xmlns:p14="http://schemas.microsoft.com/office/powerpoint/2010/main" val="4107664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p:cNvSpPr>
            <a:spLocks noGrp="1"/>
          </p:cNvSpPr>
          <p:nvPr>
            <p:ph idx="1"/>
          </p:nvPr>
        </p:nvSpPr>
        <p:spPr>
          <a:xfrm>
            <a:off x="2005595" y="404664"/>
            <a:ext cx="7848872" cy="6453336"/>
          </a:xfrm>
        </p:spPr>
        <p:txBody>
          <a:bodyPr>
            <a:normAutofit fontScale="85000" lnSpcReduction="10000"/>
          </a:bodyPr>
          <a:lstStyle/>
          <a:p>
            <a:r>
              <a:rPr lang="tr-TR" dirty="0" err="1"/>
              <a:t>public</a:t>
            </a:r>
            <a:r>
              <a:rPr lang="tr-TR" dirty="0"/>
              <a:t> </a:t>
            </a:r>
            <a:r>
              <a:rPr lang="tr-TR" dirty="0" err="1"/>
              <a:t>class</a:t>
            </a:r>
            <a:r>
              <a:rPr lang="tr-TR" dirty="0"/>
              <a:t>  </a:t>
            </a:r>
            <a:r>
              <a:rPr lang="tr-TR" dirty="0" err="1"/>
              <a:t>BeatModel</a:t>
            </a:r>
            <a:r>
              <a:rPr lang="tr-TR" dirty="0"/>
              <a:t> </a:t>
            </a:r>
            <a:r>
              <a:rPr lang="tr-TR" dirty="0" err="1"/>
              <a:t>implements</a:t>
            </a:r>
            <a:r>
              <a:rPr lang="tr-TR" dirty="0"/>
              <a:t> </a:t>
            </a:r>
            <a:r>
              <a:rPr lang="tr-TR" dirty="0" err="1"/>
              <a:t>BeatModelInterface</a:t>
            </a:r>
            <a:r>
              <a:rPr lang="tr-TR" dirty="0"/>
              <a:t> ,</a:t>
            </a:r>
            <a:r>
              <a:rPr lang="tr-TR" dirty="0" err="1"/>
              <a:t>metaEventListener</a:t>
            </a:r>
            <a:r>
              <a:rPr lang="tr-TR" dirty="0"/>
              <a:t> {</a:t>
            </a:r>
            <a:br>
              <a:rPr lang="tr-TR" dirty="0"/>
            </a:br>
            <a:r>
              <a:rPr lang="tr-TR" dirty="0"/>
              <a:t>    </a:t>
            </a:r>
            <a:r>
              <a:rPr lang="tr-TR" dirty="0" err="1"/>
              <a:t>Sequencer</a:t>
            </a:r>
            <a:r>
              <a:rPr lang="tr-TR" dirty="0"/>
              <a:t> </a:t>
            </a:r>
            <a:r>
              <a:rPr lang="tr-TR" dirty="0" err="1"/>
              <a:t>sequencer</a:t>
            </a:r>
            <a:r>
              <a:rPr lang="tr-TR" dirty="0">
                <a:solidFill>
                  <a:srgbClr val="92D050"/>
                </a:solidFill>
              </a:rPr>
              <a:t>;//gerçek </a:t>
            </a:r>
            <a:r>
              <a:rPr lang="tr-TR" dirty="0" err="1">
                <a:solidFill>
                  <a:srgbClr val="92D050"/>
                </a:solidFill>
              </a:rPr>
              <a:t>ritm</a:t>
            </a:r>
            <a:r>
              <a:rPr lang="tr-TR" dirty="0">
                <a:solidFill>
                  <a:srgbClr val="92D050"/>
                </a:solidFill>
              </a:rPr>
              <a:t> değerlerini bilen nesne</a:t>
            </a:r>
            <a:br>
              <a:rPr lang="tr-TR" dirty="0">
                <a:solidFill>
                  <a:srgbClr val="92D050"/>
                </a:solidFill>
              </a:rPr>
            </a:br>
            <a:r>
              <a:rPr lang="tr-TR" dirty="0"/>
              <a:t>    </a:t>
            </a:r>
            <a:r>
              <a:rPr lang="tr-TR" dirty="0" err="1"/>
              <a:t>Arraylist</a:t>
            </a:r>
            <a:r>
              <a:rPr lang="tr-TR" dirty="0"/>
              <a:t>  </a:t>
            </a:r>
            <a:r>
              <a:rPr lang="tr-TR" dirty="0" err="1"/>
              <a:t>beatObservers</a:t>
            </a:r>
            <a:r>
              <a:rPr lang="tr-TR" dirty="0"/>
              <a:t>=</a:t>
            </a:r>
            <a:r>
              <a:rPr lang="tr-TR" dirty="0" err="1"/>
              <a:t>new</a:t>
            </a:r>
            <a:r>
              <a:rPr lang="tr-TR" dirty="0"/>
              <a:t> </a:t>
            </a:r>
            <a:r>
              <a:rPr lang="tr-TR" dirty="0" err="1"/>
              <a:t>Arraylist</a:t>
            </a:r>
            <a:r>
              <a:rPr lang="tr-TR" dirty="0"/>
              <a:t>();</a:t>
            </a:r>
            <a:br>
              <a:rPr lang="tr-TR" dirty="0"/>
            </a:br>
            <a:r>
              <a:rPr lang="tr-TR" dirty="0"/>
              <a:t>    </a:t>
            </a:r>
            <a:r>
              <a:rPr lang="tr-TR" dirty="0" err="1"/>
              <a:t>Arraylist</a:t>
            </a:r>
            <a:r>
              <a:rPr lang="tr-TR" dirty="0"/>
              <a:t>  </a:t>
            </a:r>
            <a:r>
              <a:rPr lang="tr-TR" dirty="0" err="1"/>
              <a:t>bmpObservers</a:t>
            </a:r>
            <a:r>
              <a:rPr lang="tr-TR" dirty="0"/>
              <a:t>=</a:t>
            </a:r>
            <a:r>
              <a:rPr lang="tr-TR" dirty="0" err="1"/>
              <a:t>new</a:t>
            </a:r>
            <a:r>
              <a:rPr lang="tr-TR" dirty="0"/>
              <a:t> </a:t>
            </a:r>
            <a:r>
              <a:rPr lang="tr-TR" dirty="0" err="1"/>
              <a:t>Arraylist</a:t>
            </a:r>
            <a:r>
              <a:rPr lang="tr-TR" dirty="0"/>
              <a:t>();</a:t>
            </a:r>
            <a:br>
              <a:rPr lang="tr-TR" dirty="0"/>
            </a:br>
            <a:r>
              <a:rPr lang="tr-TR" dirty="0"/>
              <a:t>    </a:t>
            </a:r>
            <a:r>
              <a:rPr lang="tr-TR" dirty="0" err="1"/>
              <a:t>int</a:t>
            </a:r>
            <a:r>
              <a:rPr lang="tr-TR" dirty="0"/>
              <a:t> </a:t>
            </a:r>
            <a:r>
              <a:rPr lang="tr-TR" dirty="0" err="1"/>
              <a:t>bmp</a:t>
            </a:r>
            <a:r>
              <a:rPr lang="tr-TR" dirty="0"/>
              <a:t>=90;</a:t>
            </a:r>
            <a:br>
              <a:rPr lang="tr-TR" dirty="0"/>
            </a:br>
            <a:r>
              <a:rPr lang="tr-TR" dirty="0"/>
              <a:t>    </a:t>
            </a:r>
            <a:br>
              <a:rPr lang="tr-TR" dirty="0"/>
            </a:br>
            <a:r>
              <a:rPr lang="tr-TR" dirty="0"/>
              <a:t>   </a:t>
            </a:r>
            <a:r>
              <a:rPr lang="tr-TR" dirty="0" err="1"/>
              <a:t>public</a:t>
            </a:r>
            <a:r>
              <a:rPr lang="tr-TR" dirty="0"/>
              <a:t>  </a:t>
            </a:r>
            <a:r>
              <a:rPr lang="tr-TR" dirty="0" err="1"/>
              <a:t>void</a:t>
            </a:r>
            <a:r>
              <a:rPr lang="tr-TR" dirty="0"/>
              <a:t>  </a:t>
            </a:r>
            <a:r>
              <a:rPr lang="tr-TR" dirty="0" err="1"/>
              <a:t>initialize</a:t>
            </a:r>
            <a:r>
              <a:rPr lang="tr-TR" dirty="0"/>
              <a:t>(){</a:t>
            </a:r>
            <a:br>
              <a:rPr lang="tr-TR" dirty="0"/>
            </a:br>
            <a:r>
              <a:rPr lang="tr-TR" dirty="0"/>
              <a:t>       </a:t>
            </a:r>
            <a:r>
              <a:rPr lang="tr-TR" dirty="0" err="1"/>
              <a:t>setUpMidi</a:t>
            </a:r>
            <a:r>
              <a:rPr lang="tr-TR" dirty="0"/>
              <a:t>();</a:t>
            </a:r>
            <a:r>
              <a:rPr lang="tr-TR" dirty="0">
                <a:solidFill>
                  <a:srgbClr val="92D050"/>
                </a:solidFill>
              </a:rPr>
              <a:t>/</a:t>
            </a:r>
            <a:r>
              <a:rPr lang="tr-TR" dirty="0"/>
              <a:t>/</a:t>
            </a:r>
            <a:r>
              <a:rPr lang="tr-TR" dirty="0">
                <a:solidFill>
                  <a:srgbClr val="92D050"/>
                </a:solidFill>
              </a:rPr>
              <a:t>bu yöntem </a:t>
            </a:r>
            <a:r>
              <a:rPr lang="tr-TR" dirty="0" err="1">
                <a:solidFill>
                  <a:srgbClr val="92D050"/>
                </a:solidFill>
              </a:rPr>
              <a:t>sıralıyıcıda</a:t>
            </a:r>
            <a:r>
              <a:rPr lang="tr-TR" dirty="0">
                <a:solidFill>
                  <a:srgbClr val="92D050"/>
                </a:solidFill>
              </a:rPr>
              <a:t> işlem yapar ve </a:t>
            </a:r>
            <a:r>
              <a:rPr lang="tr-TR" dirty="0" err="1">
                <a:solidFill>
                  <a:srgbClr val="92D050"/>
                </a:solidFill>
              </a:rPr>
              <a:t>ritm</a:t>
            </a:r>
            <a:r>
              <a:rPr lang="tr-TR" dirty="0">
                <a:solidFill>
                  <a:srgbClr val="92D050"/>
                </a:solidFill>
              </a:rPr>
              <a:t> izlerini gizler</a:t>
            </a:r>
            <a:r>
              <a:rPr lang="tr-TR" dirty="0"/>
              <a:t/>
            </a:r>
            <a:br>
              <a:rPr lang="tr-TR" dirty="0"/>
            </a:br>
            <a:r>
              <a:rPr lang="tr-TR" dirty="0"/>
              <a:t>       </a:t>
            </a:r>
            <a:r>
              <a:rPr lang="tr-TR" dirty="0" err="1"/>
              <a:t>buidTrackAndStart</a:t>
            </a:r>
            <a:r>
              <a:rPr lang="tr-TR" dirty="0"/>
              <a:t>();</a:t>
            </a:r>
            <a:br>
              <a:rPr lang="tr-TR" dirty="0"/>
            </a:br>
            <a:r>
              <a:rPr lang="tr-TR" dirty="0"/>
              <a:t>       </a:t>
            </a:r>
            <a:br>
              <a:rPr lang="tr-TR" dirty="0"/>
            </a:br>
            <a:r>
              <a:rPr lang="tr-TR" dirty="0"/>
              <a:t>   }</a:t>
            </a:r>
            <a:br>
              <a:rPr lang="tr-TR" dirty="0"/>
            </a:br>
            <a:r>
              <a:rPr lang="tr-TR" dirty="0"/>
              <a:t>    </a:t>
            </a:r>
            <a:r>
              <a:rPr lang="tr-TR" dirty="0" err="1"/>
              <a:t>public</a:t>
            </a:r>
            <a:r>
              <a:rPr lang="tr-TR" dirty="0"/>
              <a:t> </a:t>
            </a:r>
            <a:r>
              <a:rPr lang="tr-TR" dirty="0" err="1"/>
              <a:t>void</a:t>
            </a:r>
            <a:r>
              <a:rPr lang="tr-TR" dirty="0"/>
              <a:t>  on(){</a:t>
            </a:r>
            <a:r>
              <a:rPr lang="tr-TR" dirty="0">
                <a:solidFill>
                  <a:srgbClr val="92D050"/>
                </a:solidFill>
              </a:rPr>
              <a:t>//</a:t>
            </a:r>
            <a:r>
              <a:rPr lang="tr-TR" dirty="0" err="1">
                <a:solidFill>
                  <a:srgbClr val="92D050"/>
                </a:solidFill>
              </a:rPr>
              <a:t>sequencer</a:t>
            </a:r>
            <a:r>
              <a:rPr lang="tr-TR" dirty="0">
                <a:solidFill>
                  <a:srgbClr val="92D050"/>
                </a:solidFill>
              </a:rPr>
              <a:t> başlatılır ve </a:t>
            </a:r>
            <a:r>
              <a:rPr lang="tr-TR" dirty="0" err="1">
                <a:solidFill>
                  <a:srgbClr val="92D050"/>
                </a:solidFill>
              </a:rPr>
              <a:t>ritm</a:t>
            </a:r>
            <a:r>
              <a:rPr lang="tr-TR" dirty="0">
                <a:solidFill>
                  <a:srgbClr val="92D050"/>
                </a:solidFill>
              </a:rPr>
              <a:t> 90 a ayarlanır</a:t>
            </a:r>
            <a:r>
              <a:rPr lang="tr-TR" dirty="0"/>
              <a:t/>
            </a:r>
            <a:br>
              <a:rPr lang="tr-TR" dirty="0"/>
            </a:br>
            <a:r>
              <a:rPr lang="tr-TR" dirty="0"/>
              <a:t>       </a:t>
            </a:r>
            <a:r>
              <a:rPr lang="tr-TR" dirty="0" err="1"/>
              <a:t>sequencer.start</a:t>
            </a:r>
            <a:r>
              <a:rPr lang="tr-TR" dirty="0"/>
              <a:t>();</a:t>
            </a:r>
            <a:br>
              <a:rPr lang="tr-TR" dirty="0"/>
            </a:br>
            <a:r>
              <a:rPr lang="tr-TR" dirty="0"/>
              <a:t>       </a:t>
            </a:r>
            <a:r>
              <a:rPr lang="tr-TR" dirty="0" err="1"/>
              <a:t>setBmp</a:t>
            </a:r>
            <a:r>
              <a:rPr lang="tr-TR" dirty="0"/>
              <a:t>(90);  </a:t>
            </a:r>
            <a:br>
              <a:rPr lang="tr-TR" dirty="0"/>
            </a:br>
            <a:r>
              <a:rPr lang="tr-TR" dirty="0"/>
              <a:t/>
            </a:r>
            <a:br>
              <a:rPr lang="tr-TR" dirty="0"/>
            </a:br>
            <a:r>
              <a:rPr lang="tr-TR" dirty="0"/>
              <a:t>    }</a:t>
            </a:r>
            <a:br>
              <a:rPr lang="tr-TR" dirty="0"/>
            </a:br>
            <a:r>
              <a:rPr lang="tr-TR" dirty="0"/>
              <a:t>    </a:t>
            </a:r>
            <a:r>
              <a:rPr lang="tr-TR" dirty="0" err="1"/>
              <a:t>public</a:t>
            </a:r>
            <a:r>
              <a:rPr lang="tr-TR" dirty="0"/>
              <a:t> </a:t>
            </a:r>
            <a:r>
              <a:rPr lang="tr-TR" dirty="0" err="1"/>
              <a:t>void</a:t>
            </a:r>
            <a:r>
              <a:rPr lang="tr-TR" dirty="0"/>
              <a:t>  </a:t>
            </a:r>
            <a:r>
              <a:rPr lang="tr-TR" dirty="0" err="1"/>
              <a:t>off</a:t>
            </a:r>
            <a:r>
              <a:rPr lang="tr-TR" dirty="0"/>
              <a:t>(){</a:t>
            </a:r>
            <a:r>
              <a:rPr lang="tr-TR" dirty="0">
                <a:solidFill>
                  <a:srgbClr val="92D050"/>
                </a:solidFill>
              </a:rPr>
              <a:t>//</a:t>
            </a:r>
            <a:r>
              <a:rPr lang="tr-TR" dirty="0" err="1">
                <a:solidFill>
                  <a:srgbClr val="92D050"/>
                </a:solidFill>
              </a:rPr>
              <a:t>ritm</a:t>
            </a:r>
            <a:r>
              <a:rPr lang="tr-TR" dirty="0">
                <a:solidFill>
                  <a:srgbClr val="92D050"/>
                </a:solidFill>
              </a:rPr>
              <a:t> 0a ayarlanır ve </a:t>
            </a:r>
            <a:r>
              <a:rPr lang="tr-TR" dirty="0" err="1">
                <a:solidFill>
                  <a:srgbClr val="92D050"/>
                </a:solidFill>
              </a:rPr>
              <a:t>sequencer</a:t>
            </a:r>
            <a:r>
              <a:rPr lang="tr-TR" dirty="0">
                <a:solidFill>
                  <a:srgbClr val="92D050"/>
                </a:solidFill>
              </a:rPr>
              <a:t> durdurulur</a:t>
            </a:r>
            <a:r>
              <a:rPr lang="tr-TR" dirty="0"/>
              <a:t/>
            </a:r>
            <a:br>
              <a:rPr lang="tr-TR" dirty="0"/>
            </a:br>
            <a:r>
              <a:rPr lang="tr-TR" dirty="0"/>
              <a:t>       </a:t>
            </a:r>
            <a:br>
              <a:rPr lang="tr-TR" dirty="0"/>
            </a:br>
            <a:r>
              <a:rPr lang="tr-TR" dirty="0"/>
              <a:t>        </a:t>
            </a:r>
            <a:r>
              <a:rPr lang="tr-TR" dirty="0" err="1"/>
              <a:t>setBmp</a:t>
            </a:r>
            <a:r>
              <a:rPr lang="tr-TR" dirty="0"/>
              <a:t>(0);</a:t>
            </a:r>
            <a:br>
              <a:rPr lang="tr-TR" dirty="0"/>
            </a:br>
            <a:r>
              <a:rPr lang="tr-TR" dirty="0"/>
              <a:t>        </a:t>
            </a:r>
            <a:r>
              <a:rPr lang="tr-TR" dirty="0" err="1"/>
              <a:t>sequencer.stop</a:t>
            </a:r>
            <a:r>
              <a:rPr lang="tr-TR" dirty="0"/>
              <a:t>();</a:t>
            </a:r>
            <a:br>
              <a:rPr lang="tr-TR" dirty="0"/>
            </a:br>
            <a:r>
              <a:rPr lang="tr-TR" dirty="0"/>
              <a:t>    }</a:t>
            </a:r>
            <a:br>
              <a:rPr lang="tr-TR" dirty="0"/>
            </a:br>
            <a:r>
              <a:rPr lang="tr-TR" dirty="0"/>
              <a:t>    </a:t>
            </a:r>
            <a:r>
              <a:rPr lang="tr-TR" dirty="0" err="1"/>
              <a:t>void</a:t>
            </a:r>
            <a:r>
              <a:rPr lang="tr-TR" dirty="0"/>
              <a:t>  </a:t>
            </a:r>
            <a:r>
              <a:rPr lang="tr-TR" dirty="0" err="1"/>
              <a:t>setBmp</a:t>
            </a:r>
            <a:r>
              <a:rPr lang="tr-TR" dirty="0"/>
              <a:t>(</a:t>
            </a:r>
            <a:r>
              <a:rPr lang="tr-TR" dirty="0" err="1"/>
              <a:t>int</a:t>
            </a:r>
            <a:r>
              <a:rPr lang="tr-TR" dirty="0"/>
              <a:t> </a:t>
            </a:r>
            <a:r>
              <a:rPr lang="tr-TR" dirty="0" err="1"/>
              <a:t>bmp</a:t>
            </a:r>
            <a:r>
              <a:rPr lang="tr-TR" dirty="0"/>
              <a:t>){</a:t>
            </a:r>
            <a:br>
              <a:rPr lang="tr-TR" dirty="0"/>
            </a:br>
            <a:r>
              <a:rPr lang="tr-TR" dirty="0"/>
              <a:t>       this.bmp=</a:t>
            </a:r>
            <a:r>
              <a:rPr lang="tr-TR" dirty="0" err="1"/>
              <a:t>bmp</a:t>
            </a:r>
            <a:r>
              <a:rPr lang="tr-TR" dirty="0"/>
              <a:t>;</a:t>
            </a:r>
            <a:r>
              <a:rPr lang="tr-TR" dirty="0">
                <a:solidFill>
                  <a:srgbClr val="92D050"/>
                </a:solidFill>
              </a:rPr>
              <a:t>//</a:t>
            </a:r>
            <a:r>
              <a:rPr lang="tr-TR" dirty="0"/>
              <a:t> </a:t>
            </a:r>
            <a:r>
              <a:rPr lang="tr-TR" dirty="0" err="1">
                <a:solidFill>
                  <a:srgbClr val="92D050"/>
                </a:solidFill>
              </a:rPr>
              <a:t>Bmp</a:t>
            </a:r>
            <a:r>
              <a:rPr lang="tr-TR" dirty="0">
                <a:solidFill>
                  <a:srgbClr val="92D050"/>
                </a:solidFill>
              </a:rPr>
              <a:t> değeri ayarlanır</a:t>
            </a:r>
            <a:r>
              <a:rPr lang="tr-TR" dirty="0"/>
              <a:t/>
            </a:r>
            <a:br>
              <a:rPr lang="tr-TR" dirty="0"/>
            </a:br>
            <a:r>
              <a:rPr lang="tr-TR" dirty="0"/>
              <a:t>       </a:t>
            </a:r>
            <a:r>
              <a:rPr lang="tr-TR" dirty="0" err="1"/>
              <a:t>sequencer.setTempoInBmp</a:t>
            </a:r>
            <a:r>
              <a:rPr lang="tr-TR" dirty="0"/>
              <a:t>(</a:t>
            </a:r>
            <a:r>
              <a:rPr lang="tr-TR" dirty="0" err="1"/>
              <a:t>getBmp</a:t>
            </a:r>
            <a:r>
              <a:rPr lang="tr-TR" dirty="0"/>
              <a:t>);</a:t>
            </a:r>
            <a:r>
              <a:rPr lang="tr-TR" dirty="0">
                <a:solidFill>
                  <a:srgbClr val="92D050"/>
                </a:solidFill>
              </a:rPr>
              <a:t>//</a:t>
            </a:r>
            <a:r>
              <a:rPr lang="tr-TR" dirty="0" err="1">
                <a:solidFill>
                  <a:srgbClr val="92D050"/>
                </a:solidFill>
              </a:rPr>
              <a:t>Sequencerin</a:t>
            </a:r>
            <a:r>
              <a:rPr lang="tr-TR" dirty="0">
                <a:solidFill>
                  <a:srgbClr val="92D050"/>
                </a:solidFill>
              </a:rPr>
              <a:t> </a:t>
            </a:r>
            <a:r>
              <a:rPr lang="tr-TR" dirty="0" err="1">
                <a:solidFill>
                  <a:srgbClr val="92D050"/>
                </a:solidFill>
              </a:rPr>
              <a:t>bmpleri</a:t>
            </a:r>
            <a:r>
              <a:rPr lang="tr-TR" dirty="0">
                <a:solidFill>
                  <a:srgbClr val="92D050"/>
                </a:solidFill>
              </a:rPr>
              <a:t> değiştirmesini ister</a:t>
            </a:r>
            <a:r>
              <a:rPr lang="tr-TR" dirty="0"/>
              <a:t/>
            </a:r>
            <a:br>
              <a:rPr lang="tr-TR" dirty="0"/>
            </a:br>
            <a:r>
              <a:rPr lang="tr-TR" dirty="0"/>
              <a:t>       </a:t>
            </a:r>
            <a:r>
              <a:rPr lang="tr-TR" dirty="0" err="1"/>
              <a:t>notifyBmpObserver</a:t>
            </a:r>
            <a:r>
              <a:rPr lang="tr-TR" dirty="0"/>
              <a:t>();</a:t>
            </a:r>
            <a:r>
              <a:rPr lang="tr-TR" dirty="0">
                <a:solidFill>
                  <a:srgbClr val="92D050"/>
                </a:solidFill>
              </a:rPr>
              <a:t>//</a:t>
            </a:r>
            <a:r>
              <a:rPr lang="tr-TR" dirty="0" err="1">
                <a:solidFill>
                  <a:srgbClr val="92D050"/>
                </a:solidFill>
              </a:rPr>
              <a:t>Bmp</a:t>
            </a:r>
            <a:r>
              <a:rPr lang="tr-TR" dirty="0">
                <a:solidFill>
                  <a:srgbClr val="92D050"/>
                </a:solidFill>
              </a:rPr>
              <a:t> değeri değiştiğini bildirir.</a:t>
            </a:r>
            <a:br>
              <a:rPr lang="tr-TR" dirty="0">
                <a:solidFill>
                  <a:srgbClr val="92D050"/>
                </a:solidFill>
              </a:rPr>
            </a:br>
            <a:r>
              <a:rPr lang="tr-TR" dirty="0"/>
              <a:t>    }</a:t>
            </a:r>
            <a:br>
              <a:rPr lang="tr-TR" dirty="0"/>
            </a:br>
            <a:r>
              <a:rPr lang="tr-TR" dirty="0"/>
              <a:t>    </a:t>
            </a:r>
            <a:br>
              <a:rPr lang="tr-TR" dirty="0"/>
            </a:br>
            <a:r>
              <a:rPr lang="tr-TR" dirty="0"/>
              <a:t>}</a:t>
            </a:r>
          </a:p>
        </p:txBody>
      </p:sp>
    </p:spTree>
    <p:extLst>
      <p:ext uri="{BB962C8B-B14F-4D97-AF65-F5344CB8AC3E}">
        <p14:creationId xmlns:p14="http://schemas.microsoft.com/office/powerpoint/2010/main" val="2376751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004" y="1816430"/>
            <a:ext cx="2127314" cy="1055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558" y="1643116"/>
            <a:ext cx="1728192" cy="158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Metin kutusu 3"/>
          <p:cNvSpPr txBox="1"/>
          <p:nvPr/>
        </p:nvSpPr>
        <p:spPr>
          <a:xfrm>
            <a:off x="3564094" y="3045826"/>
            <a:ext cx="1816523" cy="369332"/>
          </a:xfrm>
          <a:prstGeom prst="rect">
            <a:avLst/>
          </a:prstGeom>
          <a:noFill/>
        </p:spPr>
        <p:txBody>
          <a:bodyPr wrap="none" rtlCol="0">
            <a:spAutoFit/>
          </a:bodyPr>
          <a:lstStyle/>
          <a:p>
            <a:r>
              <a:rPr lang="tr-TR" dirty="0" smtClean="0"/>
              <a:t>Modelin </a:t>
            </a:r>
            <a:r>
              <a:rPr lang="tr-TR" dirty="0" err="1" smtClean="0"/>
              <a:t>Viewi</a:t>
            </a:r>
            <a:r>
              <a:rPr lang="tr-TR" dirty="0" smtClean="0"/>
              <a:t> </a:t>
            </a:r>
            <a:endParaRPr lang="tr-TR" dirty="0"/>
          </a:p>
        </p:txBody>
      </p:sp>
      <p:sp>
        <p:nvSpPr>
          <p:cNvPr id="8" name="Metin kutusu 7"/>
          <p:cNvSpPr txBox="1"/>
          <p:nvPr/>
        </p:nvSpPr>
        <p:spPr>
          <a:xfrm>
            <a:off x="7651651" y="3415158"/>
            <a:ext cx="2746265" cy="923330"/>
          </a:xfrm>
          <a:prstGeom prst="rect">
            <a:avLst/>
          </a:prstGeom>
          <a:noFill/>
        </p:spPr>
        <p:txBody>
          <a:bodyPr wrap="none" rtlCol="0">
            <a:spAutoFit/>
          </a:bodyPr>
          <a:lstStyle/>
          <a:p>
            <a:r>
              <a:rPr lang="tr-TR" dirty="0" smtClean="0"/>
              <a:t>Modelin </a:t>
            </a:r>
            <a:r>
              <a:rPr lang="tr-TR" dirty="0" err="1" smtClean="0"/>
              <a:t>Controllerı</a:t>
            </a:r>
            <a:endParaRPr lang="tr-TR" dirty="0" smtClean="0"/>
          </a:p>
          <a:p>
            <a:r>
              <a:rPr lang="tr-TR" dirty="0" smtClean="0"/>
              <a:t>Burada yapılan her şey</a:t>
            </a:r>
          </a:p>
          <a:p>
            <a:r>
              <a:rPr lang="tr-TR" dirty="0" smtClean="0"/>
              <a:t>Controller a iletilir.</a:t>
            </a:r>
            <a:endParaRPr lang="tr-TR" dirty="0"/>
          </a:p>
        </p:txBody>
      </p:sp>
    </p:spTree>
    <p:extLst>
      <p:ext uri="{BB962C8B-B14F-4D97-AF65-F5344CB8AC3E}">
        <p14:creationId xmlns:p14="http://schemas.microsoft.com/office/powerpoint/2010/main" val="3108584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 xmlns:a16="http://schemas.microsoft.com/office/drawing/2014/main" id="{C5F8FCC2-C36B-4D18-BB13-B363F90926DA}"/>
              </a:ext>
            </a:extLst>
          </p:cNvPr>
          <p:cNvSpPr>
            <a:spLocks noGrp="1"/>
          </p:cNvSpPr>
          <p:nvPr>
            <p:ph type="title"/>
          </p:nvPr>
        </p:nvSpPr>
        <p:spPr>
          <a:xfrm>
            <a:off x="1640155" y="610629"/>
            <a:ext cx="8911687" cy="844472"/>
          </a:xfrm>
        </p:spPr>
        <p:txBody>
          <a:bodyPr>
            <a:normAutofit/>
          </a:bodyPr>
          <a:lstStyle/>
          <a:p>
            <a:r>
              <a:rPr lang="tr-TR" dirty="0" smtClean="0"/>
              <a:t>MVC ve WEB</a:t>
            </a:r>
            <a:endParaRPr lang="tr-TR" dirty="0"/>
          </a:p>
        </p:txBody>
      </p:sp>
      <p:sp>
        <p:nvSpPr>
          <p:cNvPr id="5" name="İçerik Yer Tutucusu 2"/>
          <p:cNvSpPr txBox="1">
            <a:spLocks/>
          </p:cNvSpPr>
          <p:nvPr/>
        </p:nvSpPr>
        <p:spPr>
          <a:xfrm>
            <a:off x="2773438" y="1977663"/>
            <a:ext cx="6777317" cy="35089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dirty="0"/>
              <a:t>Web teknolojilerinde GUI(Graphical User Interface) Grafiksel kullanıcı arayüzünü elde etmek için Servlet ve JSP kullanılır.</a:t>
            </a:r>
          </a:p>
        </p:txBody>
      </p:sp>
    </p:spTree>
    <p:extLst>
      <p:ext uri="{BB962C8B-B14F-4D97-AF65-F5344CB8AC3E}">
        <p14:creationId xmlns:p14="http://schemas.microsoft.com/office/powerpoint/2010/main" val="19410268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727" y="1797529"/>
            <a:ext cx="9745815" cy="319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767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 xmlns:a16="http://schemas.microsoft.com/office/drawing/2014/main" id="{C5F8FCC2-C36B-4D18-BB13-B363F90926DA}"/>
              </a:ext>
            </a:extLst>
          </p:cNvPr>
          <p:cNvSpPr>
            <a:spLocks noGrp="1"/>
          </p:cNvSpPr>
          <p:nvPr>
            <p:ph type="title"/>
          </p:nvPr>
        </p:nvSpPr>
        <p:spPr>
          <a:xfrm>
            <a:off x="1640155" y="610629"/>
            <a:ext cx="8911687" cy="844472"/>
          </a:xfrm>
        </p:spPr>
        <p:txBody>
          <a:bodyPr>
            <a:normAutofit/>
          </a:bodyPr>
          <a:lstStyle/>
          <a:p>
            <a:r>
              <a:rPr lang="tr-TR" dirty="0" smtClean="0"/>
              <a:t>Uygulama 2</a:t>
            </a:r>
            <a:endParaRPr lang="tr-TR" dirty="0"/>
          </a:p>
        </p:txBody>
      </p:sp>
      <p:sp>
        <p:nvSpPr>
          <p:cNvPr id="5" name="İçerik Yer Tutucusu 2"/>
          <p:cNvSpPr txBox="1">
            <a:spLocks/>
          </p:cNvSpPr>
          <p:nvPr/>
        </p:nvSpPr>
        <p:spPr>
          <a:xfrm>
            <a:off x="2773438" y="1977663"/>
            <a:ext cx="6777317" cy="35089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dirty="0"/>
              <a:t>Servlet Controller</a:t>
            </a:r>
          </a:p>
          <a:p>
            <a:r>
              <a:rPr lang="tr-TR" dirty="0"/>
              <a:t>Servlet Controllerımız  olarak hareket edecek Web tarayıcı girdisini bir HTTP isteğinde alacak ve modele uygulanabilecek eyleme dönüştürecektir.</a:t>
            </a:r>
          </a:p>
        </p:txBody>
      </p:sp>
    </p:spTree>
    <p:extLst>
      <p:ext uri="{BB962C8B-B14F-4D97-AF65-F5344CB8AC3E}">
        <p14:creationId xmlns:p14="http://schemas.microsoft.com/office/powerpoint/2010/main" val="16217333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p:cNvSpPr>
            <a:spLocks noGrp="1"/>
          </p:cNvSpPr>
          <p:nvPr>
            <p:ph idx="1"/>
          </p:nvPr>
        </p:nvSpPr>
        <p:spPr>
          <a:xfrm>
            <a:off x="2718314" y="1549431"/>
            <a:ext cx="7920880" cy="5544616"/>
          </a:xfrm>
        </p:spPr>
        <p:txBody>
          <a:bodyPr>
            <a:normAutofit/>
          </a:bodyPr>
          <a:lstStyle/>
          <a:p>
            <a:r>
              <a:rPr lang="tr-TR" dirty="0" err="1"/>
              <a:t>public</a:t>
            </a:r>
            <a:r>
              <a:rPr lang="tr-TR" dirty="0"/>
              <a:t> </a:t>
            </a:r>
            <a:r>
              <a:rPr lang="tr-TR" dirty="0" err="1"/>
              <a:t>class</a:t>
            </a:r>
            <a:r>
              <a:rPr lang="tr-TR" dirty="0"/>
              <a:t>  </a:t>
            </a:r>
            <a:r>
              <a:rPr lang="tr-TR" dirty="0" err="1"/>
              <a:t>DJView</a:t>
            </a:r>
            <a:r>
              <a:rPr lang="tr-TR" dirty="0"/>
              <a:t> </a:t>
            </a:r>
            <a:r>
              <a:rPr lang="tr-TR" dirty="0" err="1"/>
              <a:t>extends</a:t>
            </a:r>
            <a:r>
              <a:rPr lang="tr-TR" dirty="0"/>
              <a:t> </a:t>
            </a:r>
            <a:r>
              <a:rPr lang="tr-TR" dirty="0" err="1"/>
              <a:t>HttpServlet</a:t>
            </a:r>
            <a:r>
              <a:rPr lang="tr-TR" dirty="0"/>
              <a:t>{</a:t>
            </a:r>
            <a:r>
              <a:rPr lang="tr-TR" dirty="0">
                <a:solidFill>
                  <a:srgbClr val="92D050"/>
                </a:solidFill>
              </a:rPr>
              <a:t>//</a:t>
            </a:r>
            <a:r>
              <a:rPr lang="tr-TR" dirty="0" err="1">
                <a:solidFill>
                  <a:srgbClr val="92D050"/>
                </a:solidFill>
              </a:rPr>
              <a:t>HttpServlet</a:t>
            </a:r>
            <a:r>
              <a:rPr lang="tr-TR" dirty="0">
                <a:solidFill>
                  <a:srgbClr val="92D050"/>
                </a:solidFill>
              </a:rPr>
              <a:t> sınıfını </a:t>
            </a:r>
            <a:r>
              <a:rPr lang="tr-TR" dirty="0" err="1">
                <a:solidFill>
                  <a:srgbClr val="92D050"/>
                </a:solidFill>
              </a:rPr>
              <a:t>genişleterek,Htpp</a:t>
            </a:r>
            <a:r>
              <a:rPr lang="tr-TR" dirty="0">
                <a:solidFill>
                  <a:srgbClr val="92D050"/>
                </a:solidFill>
              </a:rPr>
              <a:t> istekleri almak gibi </a:t>
            </a:r>
            <a:r>
              <a:rPr lang="tr-TR" dirty="0" err="1">
                <a:solidFill>
                  <a:srgbClr val="92D050"/>
                </a:solidFill>
              </a:rPr>
              <a:t>servlet</a:t>
            </a:r>
            <a:r>
              <a:rPr lang="tr-TR" dirty="0">
                <a:solidFill>
                  <a:srgbClr val="92D050"/>
                </a:solidFill>
              </a:rPr>
              <a:t> çeşitlerini yapabiliriz.</a:t>
            </a:r>
            <a:r>
              <a:rPr lang="tr-TR" dirty="0"/>
              <a:t/>
            </a:r>
            <a:br>
              <a:rPr lang="tr-TR" dirty="0"/>
            </a:br>
            <a:r>
              <a:rPr lang="tr-TR" dirty="0"/>
              <a:t>  </a:t>
            </a:r>
            <a:br>
              <a:rPr lang="tr-TR" dirty="0"/>
            </a:br>
            <a:r>
              <a:rPr lang="tr-TR" dirty="0"/>
              <a:t>   </a:t>
            </a:r>
            <a:r>
              <a:rPr lang="tr-TR" dirty="0" err="1"/>
              <a:t>public</a:t>
            </a:r>
            <a:r>
              <a:rPr lang="tr-TR" dirty="0"/>
              <a:t>  </a:t>
            </a:r>
            <a:r>
              <a:rPr lang="tr-TR" dirty="0" err="1"/>
              <a:t>void</a:t>
            </a:r>
            <a:r>
              <a:rPr lang="tr-TR" dirty="0"/>
              <a:t>  </a:t>
            </a:r>
            <a:r>
              <a:rPr lang="tr-TR" dirty="0" err="1"/>
              <a:t>init</a:t>
            </a:r>
            <a:r>
              <a:rPr lang="tr-TR" dirty="0"/>
              <a:t>() </a:t>
            </a:r>
            <a:r>
              <a:rPr lang="tr-TR" dirty="0" err="1"/>
              <a:t>throws</a:t>
            </a:r>
            <a:r>
              <a:rPr lang="tr-TR" dirty="0"/>
              <a:t> </a:t>
            </a:r>
            <a:r>
              <a:rPr lang="tr-TR" dirty="0" err="1"/>
              <a:t>ServletException</a:t>
            </a:r>
            <a:r>
              <a:rPr lang="tr-TR" dirty="0"/>
              <a:t>{</a:t>
            </a:r>
            <a:r>
              <a:rPr lang="tr-TR" dirty="0">
                <a:solidFill>
                  <a:srgbClr val="92D050"/>
                </a:solidFill>
              </a:rPr>
              <a:t>//</a:t>
            </a:r>
            <a:r>
              <a:rPr lang="tr-TR" dirty="0" err="1">
                <a:solidFill>
                  <a:srgbClr val="92D050"/>
                </a:solidFill>
              </a:rPr>
              <a:t>Servlet</a:t>
            </a:r>
            <a:r>
              <a:rPr lang="tr-TR" dirty="0">
                <a:solidFill>
                  <a:srgbClr val="92D050"/>
                </a:solidFill>
              </a:rPr>
              <a:t> başlangıç metodu </a:t>
            </a:r>
            <a:r>
              <a:rPr lang="tr-TR" dirty="0" err="1">
                <a:solidFill>
                  <a:srgbClr val="92D050"/>
                </a:solidFill>
              </a:rPr>
              <a:t>Servlet</a:t>
            </a:r>
            <a:r>
              <a:rPr lang="tr-TR" dirty="0">
                <a:solidFill>
                  <a:srgbClr val="92D050"/>
                </a:solidFill>
              </a:rPr>
              <a:t> ilk oluşturulduğunda çağırılır.</a:t>
            </a:r>
            <a:br>
              <a:rPr lang="tr-TR" dirty="0">
                <a:solidFill>
                  <a:srgbClr val="92D050"/>
                </a:solidFill>
              </a:rPr>
            </a:br>
            <a:r>
              <a:rPr lang="tr-TR" dirty="0"/>
              <a:t>       </a:t>
            </a:r>
            <a:r>
              <a:rPr lang="tr-TR" dirty="0" err="1"/>
              <a:t>BeatModel</a:t>
            </a:r>
            <a:r>
              <a:rPr lang="tr-TR" dirty="0"/>
              <a:t> </a:t>
            </a:r>
            <a:r>
              <a:rPr lang="tr-TR" dirty="0" err="1"/>
              <a:t>beatmodel</a:t>
            </a:r>
            <a:r>
              <a:rPr lang="tr-TR" dirty="0"/>
              <a:t>=</a:t>
            </a:r>
            <a:r>
              <a:rPr lang="tr-TR" dirty="0" err="1"/>
              <a:t>new</a:t>
            </a:r>
            <a:r>
              <a:rPr lang="tr-TR" dirty="0"/>
              <a:t> </a:t>
            </a:r>
            <a:r>
              <a:rPr lang="tr-TR" dirty="0" err="1"/>
              <a:t>BeatModel</a:t>
            </a:r>
            <a:r>
              <a:rPr lang="tr-TR" dirty="0"/>
              <a:t>();//</a:t>
            </a:r>
            <a:r>
              <a:rPr lang="tr-TR" dirty="0" err="1">
                <a:solidFill>
                  <a:srgbClr val="92D050"/>
                </a:solidFill>
              </a:rPr>
              <a:t>Beatmodelden</a:t>
            </a:r>
            <a:r>
              <a:rPr lang="tr-TR" dirty="0">
                <a:solidFill>
                  <a:srgbClr val="92D050"/>
                </a:solidFill>
              </a:rPr>
              <a:t> obje oluşturuyoruz</a:t>
            </a:r>
            <a:br>
              <a:rPr lang="tr-TR" dirty="0">
                <a:solidFill>
                  <a:srgbClr val="92D050"/>
                </a:solidFill>
              </a:rPr>
            </a:br>
            <a:r>
              <a:rPr lang="tr-TR" dirty="0"/>
              <a:t>       </a:t>
            </a:r>
            <a:r>
              <a:rPr lang="tr-TR" dirty="0" err="1"/>
              <a:t>beatModel.initialize</a:t>
            </a:r>
            <a:r>
              <a:rPr lang="tr-TR" dirty="0"/>
              <a:t>();</a:t>
            </a:r>
            <a:br>
              <a:rPr lang="tr-TR" dirty="0"/>
            </a:br>
            <a:r>
              <a:rPr lang="tr-TR" dirty="0"/>
              <a:t>       </a:t>
            </a:r>
            <a:r>
              <a:rPr lang="tr-TR" dirty="0" err="1"/>
              <a:t>getServletContext</a:t>
            </a:r>
            <a:r>
              <a:rPr lang="tr-TR" dirty="0"/>
              <a:t>().</a:t>
            </a:r>
            <a:r>
              <a:rPr lang="tr-TR" dirty="0" err="1"/>
              <a:t>setAttribute</a:t>
            </a:r>
            <a:r>
              <a:rPr lang="tr-TR" dirty="0"/>
              <a:t>("</a:t>
            </a:r>
            <a:r>
              <a:rPr lang="tr-TR" dirty="0" err="1"/>
              <a:t>beatModel</a:t>
            </a:r>
            <a:r>
              <a:rPr lang="tr-TR" dirty="0"/>
              <a:t>",</a:t>
            </a:r>
            <a:r>
              <a:rPr lang="tr-TR" dirty="0" err="1"/>
              <a:t>beatmodel</a:t>
            </a:r>
            <a:r>
              <a:rPr lang="tr-TR" dirty="0"/>
              <a:t>);</a:t>
            </a:r>
            <a:r>
              <a:rPr lang="tr-TR" dirty="0">
                <a:solidFill>
                  <a:srgbClr val="92D050"/>
                </a:solidFill>
              </a:rPr>
              <a:t>//Erişimi kolaylaştırmak için </a:t>
            </a:r>
            <a:r>
              <a:rPr lang="tr-TR" dirty="0" err="1">
                <a:solidFill>
                  <a:srgbClr val="92D050"/>
                </a:solidFill>
              </a:rPr>
              <a:t>Servlet</a:t>
            </a:r>
            <a:r>
              <a:rPr lang="tr-TR" dirty="0">
                <a:solidFill>
                  <a:srgbClr val="92D050"/>
                </a:solidFill>
              </a:rPr>
              <a:t> bağlamında referans ekliyoruz</a:t>
            </a:r>
            <a:r>
              <a:rPr lang="tr-TR" dirty="0"/>
              <a:t/>
            </a:r>
            <a:br>
              <a:rPr lang="tr-TR" dirty="0"/>
            </a:br>
            <a:r>
              <a:rPr lang="tr-TR" dirty="0"/>
              <a:t>       </a:t>
            </a:r>
            <a:br>
              <a:rPr lang="tr-TR" dirty="0"/>
            </a:br>
            <a:r>
              <a:rPr lang="tr-TR" dirty="0"/>
              <a:t>   }</a:t>
            </a:r>
          </a:p>
        </p:txBody>
      </p:sp>
    </p:spTree>
    <p:extLst>
      <p:ext uri="{BB962C8B-B14F-4D97-AF65-F5344CB8AC3E}">
        <p14:creationId xmlns:p14="http://schemas.microsoft.com/office/powerpoint/2010/main" val="4131059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p:cNvSpPr>
            <a:spLocks noGrp="1"/>
          </p:cNvSpPr>
          <p:nvPr>
            <p:ph idx="1"/>
          </p:nvPr>
        </p:nvSpPr>
        <p:spPr>
          <a:xfrm>
            <a:off x="2644174" y="1030448"/>
            <a:ext cx="7920880" cy="5544616"/>
          </a:xfrm>
        </p:spPr>
        <p:txBody>
          <a:bodyPr>
            <a:normAutofit/>
          </a:bodyPr>
          <a:lstStyle/>
          <a:p>
            <a:r>
              <a:rPr lang="tr-TR" dirty="0"/>
              <a:t> </a:t>
            </a:r>
            <a:r>
              <a:rPr lang="tr-TR" dirty="0" err="1"/>
              <a:t>public</a:t>
            </a:r>
            <a:r>
              <a:rPr lang="tr-TR" dirty="0"/>
              <a:t> </a:t>
            </a:r>
            <a:r>
              <a:rPr lang="tr-TR" dirty="0" err="1"/>
              <a:t>void</a:t>
            </a:r>
            <a:r>
              <a:rPr lang="tr-TR" dirty="0"/>
              <a:t>  </a:t>
            </a:r>
            <a:r>
              <a:rPr lang="tr-TR" dirty="0" err="1"/>
              <a:t>doGet</a:t>
            </a:r>
            <a:r>
              <a:rPr lang="tr-TR" dirty="0"/>
              <a:t>(</a:t>
            </a:r>
            <a:r>
              <a:rPr lang="tr-TR" dirty="0" err="1"/>
              <a:t>HttpServletRequest</a:t>
            </a:r>
            <a:r>
              <a:rPr lang="tr-TR" dirty="0"/>
              <a:t> </a:t>
            </a:r>
            <a:r>
              <a:rPr lang="tr-TR" dirty="0" err="1"/>
              <a:t>request</a:t>
            </a:r>
            <a:r>
              <a:rPr lang="tr-TR" dirty="0"/>
              <a:t>,</a:t>
            </a:r>
            <a:br>
              <a:rPr lang="tr-TR" dirty="0"/>
            </a:br>
            <a:r>
              <a:rPr lang="tr-TR" dirty="0"/>
              <a:t>                       </a:t>
            </a:r>
            <a:r>
              <a:rPr lang="tr-TR" dirty="0" err="1"/>
              <a:t>HttpServletResponse</a:t>
            </a:r>
            <a:r>
              <a:rPr lang="tr-TR" dirty="0"/>
              <a:t> </a:t>
            </a:r>
            <a:r>
              <a:rPr lang="tr-TR" dirty="0" err="1"/>
              <a:t>response</a:t>
            </a:r>
            <a:r>
              <a:rPr lang="tr-TR" dirty="0"/>
              <a:t>) </a:t>
            </a:r>
            <a:r>
              <a:rPr lang="tr-TR" dirty="0" err="1"/>
              <a:t>throws</a:t>
            </a:r>
            <a:r>
              <a:rPr lang="tr-TR" dirty="0"/>
              <a:t> </a:t>
            </a:r>
            <a:r>
              <a:rPr lang="tr-TR" dirty="0" err="1"/>
              <a:t>IOException,ServletExpection</a:t>
            </a:r>
            <a:r>
              <a:rPr lang="tr-TR" dirty="0"/>
              <a:t>{</a:t>
            </a:r>
            <a:br>
              <a:rPr lang="tr-TR" dirty="0"/>
            </a:br>
            <a:r>
              <a:rPr lang="tr-TR" dirty="0"/>
              <a:t>        </a:t>
            </a:r>
            <a:r>
              <a:rPr lang="tr-TR" dirty="0" err="1"/>
              <a:t>BeatModel</a:t>
            </a:r>
            <a:r>
              <a:rPr lang="tr-TR" dirty="0"/>
              <a:t> </a:t>
            </a:r>
            <a:r>
              <a:rPr lang="tr-TR" dirty="0" err="1"/>
              <a:t>beatmodel</a:t>
            </a:r>
            <a:r>
              <a:rPr lang="tr-TR" dirty="0"/>
              <a:t>=(</a:t>
            </a:r>
            <a:r>
              <a:rPr lang="tr-TR" dirty="0" err="1"/>
              <a:t>BeatModel</a:t>
            </a:r>
            <a:r>
              <a:rPr lang="tr-TR" dirty="0"/>
              <a:t>)</a:t>
            </a:r>
            <a:r>
              <a:rPr lang="tr-TR" dirty="0" err="1"/>
              <a:t>getServletContext</a:t>
            </a:r>
            <a:r>
              <a:rPr lang="tr-TR" dirty="0"/>
              <a:t>().</a:t>
            </a:r>
            <a:r>
              <a:rPr lang="tr-TR" dirty="0" err="1"/>
              <a:t>getAttribute</a:t>
            </a:r>
            <a:r>
              <a:rPr lang="tr-TR" dirty="0"/>
              <a:t>("</a:t>
            </a:r>
            <a:r>
              <a:rPr lang="tr-TR" dirty="0" err="1"/>
              <a:t>beatModel</a:t>
            </a:r>
            <a:r>
              <a:rPr lang="tr-TR" dirty="0" smtClean="0"/>
              <a:t>");</a:t>
            </a:r>
            <a:r>
              <a:rPr lang="tr-TR" dirty="0" smtClean="0">
                <a:solidFill>
                  <a:srgbClr val="92D050"/>
                </a:solidFill>
              </a:rPr>
              <a:t>//ilkönce </a:t>
            </a:r>
            <a:r>
              <a:rPr lang="tr-TR" dirty="0" err="1" smtClean="0">
                <a:solidFill>
                  <a:srgbClr val="92D050"/>
                </a:solidFill>
              </a:rPr>
              <a:t>servlet</a:t>
            </a:r>
            <a:r>
              <a:rPr lang="tr-TR" dirty="0" smtClean="0">
                <a:solidFill>
                  <a:srgbClr val="92D050"/>
                </a:solidFill>
              </a:rPr>
              <a:t> bağlamından modeli ele alalım Buna referans vermeden modeli manipüle edemiyoruz. Sonra tüm </a:t>
            </a:r>
            <a:r>
              <a:rPr lang="tr-TR" dirty="0" err="1" smtClean="0">
                <a:solidFill>
                  <a:srgbClr val="92D050"/>
                </a:solidFill>
              </a:rPr>
              <a:t>Htpp</a:t>
            </a:r>
            <a:r>
              <a:rPr lang="tr-TR" dirty="0" smtClean="0">
                <a:solidFill>
                  <a:srgbClr val="92D050"/>
                </a:solidFill>
              </a:rPr>
              <a:t> komutlarının </a:t>
            </a:r>
            <a:r>
              <a:rPr lang="tr-TR" dirty="0" err="1" smtClean="0">
                <a:solidFill>
                  <a:srgbClr val="92D050"/>
                </a:solidFill>
              </a:rPr>
              <a:t>parametlerini</a:t>
            </a:r>
            <a:r>
              <a:rPr lang="tr-TR" dirty="0" smtClean="0">
                <a:solidFill>
                  <a:srgbClr val="92D050"/>
                </a:solidFill>
              </a:rPr>
              <a:t> </a:t>
            </a:r>
            <a:r>
              <a:rPr lang="tr-TR" dirty="0" err="1" smtClean="0">
                <a:solidFill>
                  <a:srgbClr val="92D050"/>
                </a:solidFill>
              </a:rPr>
              <a:t>yakalacağız</a:t>
            </a:r>
            <a:r>
              <a:rPr lang="tr-TR" dirty="0" smtClean="0">
                <a:solidFill>
                  <a:srgbClr val="92D050"/>
                </a:solidFill>
              </a:rPr>
              <a:t>.</a:t>
            </a:r>
            <a:r>
              <a:rPr lang="tr-TR" dirty="0"/>
              <a:t/>
            </a:r>
            <a:br>
              <a:rPr lang="tr-TR" dirty="0"/>
            </a:br>
            <a:r>
              <a:rPr lang="tr-TR" dirty="0"/>
              <a:t>        </a:t>
            </a:r>
            <a:r>
              <a:rPr lang="tr-TR" dirty="0" err="1"/>
              <a:t>String</a:t>
            </a:r>
            <a:r>
              <a:rPr lang="tr-TR" dirty="0"/>
              <a:t> </a:t>
            </a:r>
            <a:r>
              <a:rPr lang="tr-TR" dirty="0" err="1"/>
              <a:t>bmp</a:t>
            </a:r>
            <a:r>
              <a:rPr lang="tr-TR" dirty="0"/>
              <a:t>=</a:t>
            </a:r>
            <a:r>
              <a:rPr lang="tr-TR" dirty="0" err="1"/>
              <a:t>request.getParameter</a:t>
            </a:r>
            <a:r>
              <a:rPr lang="tr-TR" dirty="0"/>
              <a:t>("</a:t>
            </a:r>
            <a:r>
              <a:rPr lang="tr-TR" dirty="0" err="1"/>
              <a:t>bmp</a:t>
            </a:r>
            <a:r>
              <a:rPr lang="tr-TR" dirty="0"/>
              <a:t>");</a:t>
            </a:r>
            <a:br>
              <a:rPr lang="tr-TR" dirty="0"/>
            </a:br>
            <a:r>
              <a:rPr lang="tr-TR" dirty="0"/>
              <a:t>        </a:t>
            </a:r>
            <a:r>
              <a:rPr lang="tr-TR" dirty="0" err="1"/>
              <a:t>if</a:t>
            </a:r>
            <a:r>
              <a:rPr lang="tr-TR" dirty="0"/>
              <a:t>(</a:t>
            </a:r>
            <a:r>
              <a:rPr lang="tr-TR" dirty="0" err="1"/>
              <a:t>bmp</a:t>
            </a:r>
            <a:r>
              <a:rPr lang="tr-TR" dirty="0"/>
              <a:t>==</a:t>
            </a:r>
            <a:r>
              <a:rPr lang="tr-TR" dirty="0" err="1"/>
              <a:t>null</a:t>
            </a:r>
            <a:r>
              <a:rPr lang="tr-TR" dirty="0"/>
              <a:t>)</a:t>
            </a:r>
            <a:br>
              <a:rPr lang="tr-TR" dirty="0"/>
            </a:br>
            <a:r>
              <a:rPr lang="tr-TR" dirty="0"/>
              <a:t>        </a:t>
            </a:r>
            <a:r>
              <a:rPr lang="tr-TR" dirty="0" err="1"/>
              <a:t>bmp</a:t>
            </a:r>
            <a:r>
              <a:rPr lang="tr-TR" dirty="0"/>
              <a:t>=</a:t>
            </a:r>
            <a:r>
              <a:rPr lang="tr-TR" dirty="0" err="1"/>
              <a:t>beatModel.getBmp</a:t>
            </a:r>
            <a:r>
              <a:rPr lang="tr-TR" dirty="0"/>
              <a:t>()+"";</a:t>
            </a:r>
            <a:br>
              <a:rPr lang="tr-TR" dirty="0"/>
            </a:br>
            <a:r>
              <a:rPr lang="tr-TR" dirty="0"/>
              <a:t>        </a:t>
            </a:r>
            <a:r>
              <a:rPr lang="tr-TR" dirty="0" err="1"/>
              <a:t>String</a:t>
            </a:r>
            <a:r>
              <a:rPr lang="tr-TR" dirty="0"/>
              <a:t> set=</a:t>
            </a:r>
            <a:r>
              <a:rPr lang="tr-TR" dirty="0" err="1"/>
              <a:t>request.getParameter</a:t>
            </a:r>
            <a:r>
              <a:rPr lang="tr-TR" dirty="0"/>
              <a:t>("</a:t>
            </a:r>
            <a:r>
              <a:rPr lang="tr-TR" dirty="0" err="1"/>
              <a:t>bmp</a:t>
            </a:r>
            <a:r>
              <a:rPr lang="tr-TR" dirty="0" smtClean="0">
                <a:solidFill>
                  <a:schemeClr val="tx1"/>
                </a:solidFill>
              </a:rPr>
              <a:t>");</a:t>
            </a:r>
            <a:r>
              <a:rPr lang="tr-TR" dirty="0" smtClean="0">
                <a:solidFill>
                  <a:srgbClr val="92D050"/>
                </a:solidFill>
              </a:rPr>
              <a:t>//bir set komutu alırsak setin değerini alıp modele söyleriz</a:t>
            </a:r>
            <a:r>
              <a:rPr lang="tr-TR" dirty="0"/>
              <a:t/>
            </a:r>
            <a:br>
              <a:rPr lang="tr-TR" dirty="0"/>
            </a:br>
            <a:r>
              <a:rPr lang="tr-TR" dirty="0"/>
              <a:t>        </a:t>
            </a:r>
            <a:r>
              <a:rPr lang="tr-TR" dirty="0" err="1"/>
              <a:t>if</a:t>
            </a:r>
            <a:r>
              <a:rPr lang="tr-TR" dirty="0"/>
              <a:t>(set==</a:t>
            </a:r>
            <a:r>
              <a:rPr lang="tr-TR" dirty="0" err="1"/>
              <a:t>null</a:t>
            </a:r>
            <a:r>
              <a:rPr lang="tr-TR" dirty="0"/>
              <a:t>) {</a:t>
            </a:r>
            <a:br>
              <a:rPr lang="tr-TR" dirty="0"/>
            </a:br>
            <a:r>
              <a:rPr lang="tr-TR" dirty="0"/>
              <a:t>            </a:t>
            </a:r>
            <a:r>
              <a:rPr lang="tr-TR" dirty="0" err="1"/>
              <a:t>int</a:t>
            </a:r>
            <a:r>
              <a:rPr lang="tr-TR" dirty="0"/>
              <a:t> </a:t>
            </a:r>
            <a:r>
              <a:rPr lang="tr-TR" dirty="0" err="1"/>
              <a:t>bmpNumber</a:t>
            </a:r>
            <a:r>
              <a:rPr lang="tr-TR" dirty="0"/>
              <a:t>=90;</a:t>
            </a:r>
            <a:br>
              <a:rPr lang="tr-TR" dirty="0"/>
            </a:br>
            <a:r>
              <a:rPr lang="tr-TR" dirty="0"/>
              <a:t>            </a:t>
            </a:r>
            <a:r>
              <a:rPr lang="tr-TR" dirty="0" err="1"/>
              <a:t>bmpNumber</a:t>
            </a:r>
            <a:r>
              <a:rPr lang="tr-TR" dirty="0"/>
              <a:t>=</a:t>
            </a:r>
            <a:r>
              <a:rPr lang="tr-TR" dirty="0" err="1"/>
              <a:t>Integer.parseInt</a:t>
            </a:r>
            <a:r>
              <a:rPr lang="tr-TR" dirty="0"/>
              <a:t>(</a:t>
            </a:r>
            <a:r>
              <a:rPr lang="tr-TR" dirty="0" err="1"/>
              <a:t>bmp</a:t>
            </a:r>
            <a:r>
              <a:rPr lang="tr-TR" dirty="0"/>
              <a:t>);</a:t>
            </a:r>
            <a:br>
              <a:rPr lang="tr-TR" dirty="0"/>
            </a:br>
            <a:r>
              <a:rPr lang="tr-TR" dirty="0"/>
              <a:t>            </a:t>
            </a:r>
            <a:r>
              <a:rPr lang="tr-TR" dirty="0" err="1"/>
              <a:t>beatModel.setBmp</a:t>
            </a:r>
            <a:r>
              <a:rPr lang="tr-TR" dirty="0"/>
              <a:t>(</a:t>
            </a:r>
            <a:r>
              <a:rPr lang="tr-TR" dirty="0" err="1"/>
              <a:t>bmpNumber</a:t>
            </a:r>
            <a:r>
              <a:rPr lang="tr-TR" dirty="0"/>
              <a:t>);</a:t>
            </a:r>
            <a:br>
              <a:rPr lang="tr-TR" dirty="0"/>
            </a:br>
            <a:r>
              <a:rPr lang="tr-TR" dirty="0"/>
              <a:t>            </a:t>
            </a:r>
            <a:br>
              <a:rPr lang="tr-TR" dirty="0"/>
            </a:br>
            <a:endParaRPr lang="tr-TR" dirty="0"/>
          </a:p>
        </p:txBody>
      </p:sp>
    </p:spTree>
    <p:extLst>
      <p:ext uri="{BB962C8B-B14F-4D97-AF65-F5344CB8AC3E}">
        <p14:creationId xmlns:p14="http://schemas.microsoft.com/office/powerpoint/2010/main" val="27812578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p:cNvSpPr>
            <a:spLocks noGrp="1"/>
          </p:cNvSpPr>
          <p:nvPr>
            <p:ph idx="1"/>
          </p:nvPr>
        </p:nvSpPr>
        <p:spPr>
          <a:xfrm>
            <a:off x="2855933" y="1122904"/>
            <a:ext cx="6777317" cy="4805121"/>
          </a:xfrm>
        </p:spPr>
        <p:txBody>
          <a:bodyPr>
            <a:normAutofit fontScale="92500" lnSpcReduction="20000"/>
          </a:bodyPr>
          <a:lstStyle/>
          <a:p>
            <a:r>
              <a:rPr lang="tr-TR" dirty="0" err="1"/>
              <a:t>String</a:t>
            </a:r>
            <a:r>
              <a:rPr lang="tr-TR" dirty="0"/>
              <a:t> </a:t>
            </a:r>
            <a:r>
              <a:rPr lang="tr-TR" dirty="0" err="1"/>
              <a:t>decrease</a:t>
            </a:r>
            <a:r>
              <a:rPr lang="tr-TR" dirty="0"/>
              <a:t>=</a:t>
            </a:r>
            <a:r>
              <a:rPr lang="tr-TR" dirty="0" err="1"/>
              <a:t>request.getParameter</a:t>
            </a:r>
            <a:r>
              <a:rPr lang="tr-TR" dirty="0"/>
              <a:t>("</a:t>
            </a:r>
            <a:r>
              <a:rPr lang="tr-TR" dirty="0" err="1"/>
              <a:t>decrease</a:t>
            </a:r>
            <a:r>
              <a:rPr lang="tr-TR" dirty="0"/>
              <a:t>");</a:t>
            </a:r>
            <a:br>
              <a:rPr lang="tr-TR" dirty="0"/>
            </a:br>
            <a:r>
              <a:rPr lang="tr-TR" dirty="0" err="1"/>
              <a:t>if</a:t>
            </a:r>
            <a:r>
              <a:rPr lang="tr-TR" dirty="0"/>
              <a:t>(</a:t>
            </a:r>
            <a:r>
              <a:rPr lang="tr-TR" dirty="0" err="1"/>
              <a:t>decrease</a:t>
            </a:r>
            <a:r>
              <a:rPr lang="tr-TR" dirty="0"/>
              <a:t>!=</a:t>
            </a:r>
            <a:r>
              <a:rPr lang="tr-TR" dirty="0" err="1"/>
              <a:t>null</a:t>
            </a:r>
            <a:r>
              <a:rPr lang="tr-TR" dirty="0"/>
              <a:t>)</a:t>
            </a:r>
            <a:br>
              <a:rPr lang="tr-TR" dirty="0"/>
            </a:br>
            <a:r>
              <a:rPr lang="tr-TR" dirty="0"/>
              <a:t>    </a:t>
            </a:r>
            <a:r>
              <a:rPr lang="tr-TR" dirty="0" err="1"/>
              <a:t>beatModel.setBmp</a:t>
            </a:r>
            <a:r>
              <a:rPr lang="tr-TR" dirty="0"/>
              <a:t>(</a:t>
            </a:r>
            <a:r>
              <a:rPr lang="tr-TR" dirty="0" err="1"/>
              <a:t>beatmodel.getBmp</a:t>
            </a:r>
            <a:r>
              <a:rPr lang="tr-TR" dirty="0"/>
              <a:t>()-1);</a:t>
            </a:r>
            <a:br>
              <a:rPr lang="tr-TR" dirty="0"/>
            </a:br>
            <a:r>
              <a:rPr lang="tr-TR" dirty="0" err="1"/>
              <a:t>String</a:t>
            </a:r>
            <a:r>
              <a:rPr lang="tr-TR" dirty="0"/>
              <a:t> </a:t>
            </a:r>
            <a:r>
              <a:rPr lang="tr-TR" dirty="0" err="1"/>
              <a:t>increase</a:t>
            </a:r>
            <a:r>
              <a:rPr lang="tr-TR" dirty="0"/>
              <a:t>=</a:t>
            </a:r>
            <a:r>
              <a:rPr lang="tr-TR" dirty="0" err="1"/>
              <a:t>request.getParameter</a:t>
            </a:r>
            <a:r>
              <a:rPr lang="tr-TR" dirty="0"/>
              <a:t>("</a:t>
            </a:r>
            <a:r>
              <a:rPr lang="tr-TR" dirty="0" err="1"/>
              <a:t>decrease</a:t>
            </a:r>
            <a:r>
              <a:rPr lang="tr-TR" dirty="0"/>
              <a:t>");</a:t>
            </a:r>
            <a:br>
              <a:rPr lang="tr-TR" dirty="0"/>
            </a:br>
            <a:r>
              <a:rPr lang="tr-TR" dirty="0" err="1"/>
              <a:t>if</a:t>
            </a:r>
            <a:r>
              <a:rPr lang="tr-TR" dirty="0"/>
              <a:t>(</a:t>
            </a:r>
            <a:r>
              <a:rPr lang="tr-TR" dirty="0" err="1"/>
              <a:t>increase</a:t>
            </a:r>
            <a:r>
              <a:rPr lang="tr-TR" dirty="0"/>
              <a:t>!=</a:t>
            </a:r>
            <a:r>
              <a:rPr lang="tr-TR" dirty="0" err="1"/>
              <a:t>null</a:t>
            </a:r>
            <a:r>
              <a:rPr lang="tr-TR" dirty="0"/>
              <a:t>)</a:t>
            </a:r>
            <a:br>
              <a:rPr lang="tr-TR" dirty="0"/>
            </a:br>
            <a:r>
              <a:rPr lang="tr-TR" dirty="0"/>
              <a:t>    </a:t>
            </a:r>
            <a:r>
              <a:rPr lang="tr-TR" dirty="0" err="1"/>
              <a:t>beatModel.setBmp</a:t>
            </a:r>
            <a:r>
              <a:rPr lang="tr-TR" dirty="0"/>
              <a:t>(</a:t>
            </a:r>
            <a:r>
              <a:rPr lang="tr-TR" dirty="0" err="1"/>
              <a:t>beatmodel.getBmp</a:t>
            </a:r>
            <a:r>
              <a:rPr lang="tr-TR" dirty="0"/>
              <a:t>()+1);</a:t>
            </a:r>
            <a:br>
              <a:rPr lang="tr-TR" dirty="0"/>
            </a:br>
            <a:r>
              <a:rPr lang="tr-TR" dirty="0" err="1"/>
              <a:t>String</a:t>
            </a:r>
            <a:r>
              <a:rPr lang="tr-TR" dirty="0"/>
              <a:t> on=</a:t>
            </a:r>
            <a:r>
              <a:rPr lang="tr-TR" dirty="0" err="1"/>
              <a:t>request.getParameter</a:t>
            </a:r>
            <a:r>
              <a:rPr lang="tr-TR" dirty="0"/>
              <a:t>("on");</a:t>
            </a:r>
            <a:br>
              <a:rPr lang="tr-TR" dirty="0"/>
            </a:br>
            <a:r>
              <a:rPr lang="tr-TR" dirty="0" err="1"/>
              <a:t>if</a:t>
            </a:r>
            <a:r>
              <a:rPr lang="tr-TR" dirty="0"/>
              <a:t>(on!=</a:t>
            </a:r>
            <a:r>
              <a:rPr lang="tr-TR" dirty="0" err="1"/>
              <a:t>null</a:t>
            </a:r>
            <a:r>
              <a:rPr lang="tr-TR" dirty="0"/>
              <a:t>)</a:t>
            </a:r>
            <a:br>
              <a:rPr lang="tr-TR" dirty="0"/>
            </a:br>
            <a:r>
              <a:rPr lang="tr-TR" dirty="0"/>
              <a:t>    </a:t>
            </a:r>
            <a:r>
              <a:rPr lang="tr-TR" dirty="0" err="1"/>
              <a:t>beatModel.start</a:t>
            </a:r>
            <a:r>
              <a:rPr lang="tr-TR" dirty="0"/>
              <a:t>();</a:t>
            </a:r>
            <a:br>
              <a:rPr lang="tr-TR" dirty="0"/>
            </a:br>
            <a:r>
              <a:rPr lang="tr-TR" dirty="0" err="1"/>
              <a:t>String</a:t>
            </a:r>
            <a:r>
              <a:rPr lang="tr-TR" dirty="0"/>
              <a:t> </a:t>
            </a:r>
            <a:r>
              <a:rPr lang="tr-TR" dirty="0" err="1"/>
              <a:t>off</a:t>
            </a:r>
            <a:r>
              <a:rPr lang="tr-TR" dirty="0"/>
              <a:t>=</a:t>
            </a:r>
            <a:r>
              <a:rPr lang="tr-TR" dirty="0" err="1"/>
              <a:t>request.getParameter</a:t>
            </a:r>
            <a:r>
              <a:rPr lang="tr-TR" dirty="0"/>
              <a:t>("</a:t>
            </a:r>
            <a:r>
              <a:rPr lang="tr-TR" dirty="0" err="1"/>
              <a:t>off</a:t>
            </a:r>
            <a:r>
              <a:rPr lang="tr-TR" dirty="0"/>
              <a:t>");</a:t>
            </a:r>
            <a:br>
              <a:rPr lang="tr-TR" dirty="0"/>
            </a:br>
            <a:r>
              <a:rPr lang="tr-TR" dirty="0" err="1"/>
              <a:t>if</a:t>
            </a:r>
            <a:r>
              <a:rPr lang="tr-TR" dirty="0"/>
              <a:t>(</a:t>
            </a:r>
            <a:r>
              <a:rPr lang="tr-TR" dirty="0" err="1"/>
              <a:t>off</a:t>
            </a:r>
            <a:r>
              <a:rPr lang="tr-TR" dirty="0"/>
              <a:t>!=</a:t>
            </a:r>
            <a:r>
              <a:rPr lang="tr-TR" dirty="0" err="1"/>
              <a:t>null</a:t>
            </a:r>
            <a:r>
              <a:rPr lang="tr-TR" dirty="0"/>
              <a:t>)</a:t>
            </a:r>
            <a:br>
              <a:rPr lang="tr-TR" dirty="0"/>
            </a:br>
            <a:r>
              <a:rPr lang="tr-TR" dirty="0"/>
              <a:t>    </a:t>
            </a:r>
            <a:r>
              <a:rPr lang="tr-TR" dirty="0" err="1"/>
              <a:t>beatModel.stop</a:t>
            </a:r>
            <a:r>
              <a:rPr lang="tr-TR" dirty="0"/>
              <a:t>();</a:t>
            </a:r>
            <a:br>
              <a:rPr lang="tr-TR" dirty="0"/>
            </a:br>
            <a:r>
              <a:rPr lang="tr-TR" dirty="0" err="1"/>
              <a:t>request.setAttribute</a:t>
            </a:r>
            <a:r>
              <a:rPr lang="tr-TR" dirty="0"/>
              <a:t>("</a:t>
            </a:r>
            <a:r>
              <a:rPr lang="tr-TR" dirty="0" err="1"/>
              <a:t>beatModel</a:t>
            </a:r>
            <a:r>
              <a:rPr lang="tr-TR" dirty="0"/>
              <a:t>",</a:t>
            </a:r>
            <a:r>
              <a:rPr lang="tr-TR" dirty="0" err="1"/>
              <a:t>beatmodel</a:t>
            </a:r>
            <a:r>
              <a:rPr lang="tr-TR" dirty="0"/>
              <a:t>);</a:t>
            </a:r>
            <a:br>
              <a:rPr lang="tr-TR" dirty="0"/>
            </a:br>
            <a:r>
              <a:rPr lang="tr-TR" dirty="0" err="1"/>
              <a:t>RequestDispatcher</a:t>
            </a:r>
            <a:r>
              <a:rPr lang="tr-TR" dirty="0"/>
              <a:t> </a:t>
            </a:r>
            <a:r>
              <a:rPr lang="tr-TR" dirty="0" err="1"/>
              <a:t>dispatcher</a:t>
            </a:r>
            <a:r>
              <a:rPr lang="tr-TR" dirty="0"/>
              <a:t>=</a:t>
            </a:r>
            <a:r>
              <a:rPr lang="tr-TR" dirty="0" err="1"/>
              <a:t>request.getRequestDispatcher</a:t>
            </a:r>
            <a:r>
              <a:rPr lang="tr-TR" dirty="0"/>
              <a:t>("/</a:t>
            </a:r>
            <a:r>
              <a:rPr lang="tr-TR" dirty="0" err="1"/>
              <a:t>jsp</a:t>
            </a:r>
            <a:r>
              <a:rPr lang="tr-TR" dirty="0"/>
              <a:t>/</a:t>
            </a:r>
            <a:r>
              <a:rPr lang="tr-TR" dirty="0" err="1"/>
              <a:t>DJView.jsp</a:t>
            </a:r>
            <a:r>
              <a:rPr lang="tr-TR" dirty="0"/>
              <a:t>");</a:t>
            </a:r>
            <a:br>
              <a:rPr lang="tr-TR" dirty="0"/>
            </a:br>
            <a:r>
              <a:rPr lang="tr-TR" dirty="0" err="1"/>
              <a:t>dispatcher.forward</a:t>
            </a:r>
            <a:r>
              <a:rPr lang="tr-TR" dirty="0"/>
              <a:t>(</a:t>
            </a:r>
            <a:r>
              <a:rPr lang="tr-TR" dirty="0" err="1"/>
              <a:t>request,response</a:t>
            </a:r>
            <a:r>
              <a:rPr lang="tr-TR" dirty="0" smtClean="0"/>
              <a:t>);</a:t>
            </a:r>
            <a:endParaRPr lang="tr-TR" dirty="0"/>
          </a:p>
          <a:p>
            <a:r>
              <a:rPr lang="tr-TR" dirty="0"/>
              <a:t> </a:t>
            </a:r>
            <a:br>
              <a:rPr lang="tr-TR" dirty="0"/>
            </a:br>
            <a:r>
              <a:rPr lang="tr-TR" dirty="0"/>
              <a:t>   }</a:t>
            </a:r>
            <a:br>
              <a:rPr lang="tr-TR" dirty="0"/>
            </a:br>
            <a:r>
              <a:rPr lang="tr-TR" dirty="0"/>
              <a:t>}</a:t>
            </a:r>
          </a:p>
        </p:txBody>
      </p:sp>
    </p:spTree>
    <p:extLst>
      <p:ext uri="{BB962C8B-B14F-4D97-AF65-F5344CB8AC3E}">
        <p14:creationId xmlns:p14="http://schemas.microsoft.com/office/powerpoint/2010/main" val="1547344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p:cNvSpPr txBox="1">
            <a:spLocks/>
          </p:cNvSpPr>
          <p:nvPr/>
        </p:nvSpPr>
        <p:spPr>
          <a:xfrm>
            <a:off x="2773438" y="1977663"/>
            <a:ext cx="6777317" cy="35089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dirty="0"/>
              <a:t>View sadece bir jspdir.Jsp dosyamızın bildiği şuan sadece fasulye Eldeki verilerle view ve ayrıca kullanıcı arabirimi kontroleri oluşturulur.</a:t>
            </a:r>
          </a:p>
        </p:txBody>
      </p:sp>
    </p:spTree>
    <p:extLst>
      <p:ext uri="{BB962C8B-B14F-4D97-AF65-F5344CB8AC3E}">
        <p14:creationId xmlns:p14="http://schemas.microsoft.com/office/powerpoint/2010/main" val="4636966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p:cNvSpPr>
            <a:spLocks noGrp="1"/>
          </p:cNvSpPr>
          <p:nvPr>
            <p:ph idx="1"/>
          </p:nvPr>
        </p:nvSpPr>
        <p:spPr>
          <a:xfrm>
            <a:off x="2304582" y="847374"/>
            <a:ext cx="8208912" cy="5355957"/>
          </a:xfrm>
        </p:spPr>
        <p:txBody>
          <a:bodyPr>
            <a:normAutofit fontScale="62500" lnSpcReduction="20000"/>
          </a:bodyPr>
          <a:lstStyle/>
          <a:p>
            <a:r>
              <a:rPr lang="tr-TR" dirty="0" smtClean="0"/>
              <a:t>&lt;</a:t>
            </a:r>
            <a:r>
              <a:rPr lang="tr-TR" dirty="0" err="1" smtClean="0"/>
              <a:t>jsp:useBean</a:t>
            </a:r>
            <a:r>
              <a:rPr lang="tr-TR" dirty="0" smtClean="0"/>
              <a:t> </a:t>
            </a:r>
            <a:r>
              <a:rPr lang="tr-TR" dirty="0" err="1" smtClean="0"/>
              <a:t>id</a:t>
            </a:r>
            <a:r>
              <a:rPr lang="tr-TR" dirty="0" smtClean="0"/>
              <a:t>=</a:t>
            </a:r>
            <a:r>
              <a:rPr lang="tr-TR" dirty="0"/>
              <a:t>"</a:t>
            </a:r>
            <a:r>
              <a:rPr lang="tr-TR" dirty="0" err="1" smtClean="0"/>
              <a:t>beatModel</a:t>
            </a:r>
            <a:r>
              <a:rPr lang="tr-TR" dirty="0"/>
              <a:t>"</a:t>
            </a:r>
            <a:r>
              <a:rPr lang="tr-TR" dirty="0" smtClean="0"/>
              <a:t> </a:t>
            </a:r>
            <a:r>
              <a:rPr lang="tr-TR" dirty="0" err="1" smtClean="0"/>
              <a:t>scope</a:t>
            </a:r>
            <a:r>
              <a:rPr lang="tr-TR" dirty="0" smtClean="0"/>
              <a:t>=</a:t>
            </a:r>
            <a:r>
              <a:rPr lang="tr-TR" dirty="0"/>
              <a:t>"</a:t>
            </a:r>
            <a:r>
              <a:rPr lang="tr-TR" dirty="0" err="1" smtClean="0"/>
              <a:t>request</a:t>
            </a:r>
            <a:r>
              <a:rPr lang="tr-TR" dirty="0"/>
              <a:t>"  </a:t>
            </a:r>
            <a:r>
              <a:rPr lang="tr-TR" dirty="0" err="1"/>
              <a:t>class</a:t>
            </a:r>
            <a:r>
              <a:rPr lang="tr-TR" dirty="0"/>
              <a:t>="</a:t>
            </a:r>
            <a:r>
              <a:rPr lang="tr-TR" dirty="0" err="1"/>
              <a:t>headfirst.combined.djview.BeatModel</a:t>
            </a:r>
            <a:r>
              <a:rPr lang="tr-TR" dirty="0" smtClean="0"/>
              <a:t>"/&gt;</a:t>
            </a:r>
          </a:p>
          <a:p>
            <a:r>
              <a:rPr lang="tr-TR" dirty="0"/>
              <a:t>  &lt;html&gt;</a:t>
            </a:r>
          </a:p>
          <a:p>
            <a:r>
              <a:rPr lang="tr-TR" dirty="0"/>
              <a:t>&lt;</a:t>
            </a:r>
            <a:r>
              <a:rPr lang="tr-TR" dirty="0" err="1"/>
              <a:t>head</a:t>
            </a:r>
            <a:r>
              <a:rPr lang="tr-TR" dirty="0"/>
              <a:t>&gt;</a:t>
            </a:r>
          </a:p>
          <a:p>
            <a:r>
              <a:rPr lang="tr-TR" dirty="0"/>
              <a:t>&lt;</a:t>
            </a:r>
            <a:r>
              <a:rPr lang="tr-TR" dirty="0" err="1"/>
              <a:t>title</a:t>
            </a:r>
            <a:r>
              <a:rPr lang="tr-TR" dirty="0"/>
              <a:t>&gt;DJVİEW&lt;/</a:t>
            </a:r>
            <a:r>
              <a:rPr lang="tr-TR" dirty="0" err="1"/>
              <a:t>title</a:t>
            </a:r>
            <a:r>
              <a:rPr lang="tr-TR" dirty="0"/>
              <a:t>&gt;</a:t>
            </a:r>
          </a:p>
          <a:p>
            <a:r>
              <a:rPr lang="tr-TR" dirty="0"/>
              <a:t>&lt;/</a:t>
            </a:r>
            <a:r>
              <a:rPr lang="tr-TR" dirty="0" err="1"/>
              <a:t>head</a:t>
            </a:r>
            <a:r>
              <a:rPr lang="tr-TR" dirty="0"/>
              <a:t>&gt;</a:t>
            </a:r>
          </a:p>
          <a:p>
            <a:r>
              <a:rPr lang="tr-TR" dirty="0"/>
              <a:t>&lt;body&gt;</a:t>
            </a:r>
          </a:p>
          <a:p>
            <a:r>
              <a:rPr lang="tr-TR" dirty="0"/>
              <a:t>&lt;h1&gt;DJVİEW&lt;/h1&gt;</a:t>
            </a:r>
          </a:p>
          <a:p>
            <a:r>
              <a:rPr lang="tr-TR" dirty="0" err="1"/>
              <a:t>beats</a:t>
            </a:r>
            <a:r>
              <a:rPr lang="tr-TR" dirty="0"/>
              <a:t> </a:t>
            </a:r>
            <a:r>
              <a:rPr lang="tr-TR" dirty="0" err="1"/>
              <a:t>per</a:t>
            </a:r>
            <a:r>
              <a:rPr lang="tr-TR" dirty="0"/>
              <a:t> </a:t>
            </a:r>
            <a:r>
              <a:rPr lang="tr-TR" dirty="0" err="1"/>
              <a:t>minutes</a:t>
            </a:r>
            <a:r>
              <a:rPr lang="tr-TR" dirty="0"/>
              <a:t>=&lt;</a:t>
            </a:r>
            <a:r>
              <a:rPr lang="tr-TR" dirty="0" err="1"/>
              <a:t>jsp:getProperty</a:t>
            </a:r>
            <a:r>
              <a:rPr lang="tr-TR" dirty="0"/>
              <a:t> name="</a:t>
            </a:r>
            <a:r>
              <a:rPr lang="tr-TR" dirty="0" err="1"/>
              <a:t>beatModel</a:t>
            </a:r>
            <a:r>
              <a:rPr lang="tr-TR" dirty="0"/>
              <a:t>" </a:t>
            </a:r>
            <a:r>
              <a:rPr lang="tr-TR" dirty="0" err="1"/>
              <a:t>property</a:t>
            </a:r>
            <a:r>
              <a:rPr lang="tr-TR" dirty="0"/>
              <a:t>="BMP"/&gt;</a:t>
            </a:r>
          </a:p>
          <a:p>
            <a:r>
              <a:rPr lang="tr-TR" dirty="0"/>
              <a:t>&lt;</a:t>
            </a:r>
            <a:r>
              <a:rPr lang="tr-TR" dirty="0" err="1"/>
              <a:t>br</a:t>
            </a:r>
            <a:r>
              <a:rPr lang="tr-TR" dirty="0"/>
              <a:t>&gt;</a:t>
            </a:r>
          </a:p>
          <a:p>
            <a:r>
              <a:rPr lang="tr-TR" dirty="0"/>
              <a:t>&lt;</a:t>
            </a:r>
            <a:r>
              <a:rPr lang="tr-TR" dirty="0" err="1"/>
              <a:t>hr</a:t>
            </a:r>
            <a:r>
              <a:rPr lang="tr-TR" dirty="0"/>
              <a:t>&gt;</a:t>
            </a:r>
          </a:p>
          <a:p>
            <a:r>
              <a:rPr lang="tr-TR" dirty="0"/>
              <a:t>&lt;</a:t>
            </a:r>
            <a:r>
              <a:rPr lang="tr-TR" dirty="0" err="1"/>
              <a:t>br</a:t>
            </a:r>
            <a:r>
              <a:rPr lang="tr-TR" dirty="0"/>
              <a:t>&gt;</a:t>
            </a:r>
          </a:p>
          <a:p>
            <a:r>
              <a:rPr lang="tr-TR" dirty="0"/>
              <a:t>&lt;form </a:t>
            </a:r>
            <a:r>
              <a:rPr lang="tr-TR" dirty="0" err="1"/>
              <a:t>method</a:t>
            </a:r>
            <a:r>
              <a:rPr lang="tr-TR" dirty="0"/>
              <a:t>="post" </a:t>
            </a:r>
            <a:r>
              <a:rPr lang="tr-TR" dirty="0" err="1"/>
              <a:t>action</a:t>
            </a:r>
            <a:r>
              <a:rPr lang="tr-TR" dirty="0"/>
              <a:t>="/</a:t>
            </a:r>
            <a:r>
              <a:rPr lang="tr-TR" dirty="0" err="1"/>
              <a:t>servlet</a:t>
            </a:r>
            <a:r>
              <a:rPr lang="tr-TR" dirty="0"/>
              <a:t>"&gt;</a:t>
            </a:r>
          </a:p>
          <a:p>
            <a:r>
              <a:rPr lang="tr-TR" dirty="0"/>
              <a:t>BMP:&lt;</a:t>
            </a:r>
            <a:r>
              <a:rPr lang="tr-TR" dirty="0" err="1"/>
              <a:t>input</a:t>
            </a:r>
            <a:r>
              <a:rPr lang="tr-TR" dirty="0"/>
              <a:t> </a:t>
            </a:r>
            <a:r>
              <a:rPr lang="tr-TR" dirty="0" err="1"/>
              <a:t>type</a:t>
            </a:r>
            <a:r>
              <a:rPr lang="tr-TR" dirty="0"/>
              <a:t>=</a:t>
            </a:r>
            <a:r>
              <a:rPr lang="tr-TR" dirty="0" err="1"/>
              <a:t>text</a:t>
            </a:r>
            <a:r>
              <a:rPr lang="tr-TR" dirty="0"/>
              <a:t> name="</a:t>
            </a:r>
            <a:r>
              <a:rPr lang="tr-TR" dirty="0" err="1"/>
              <a:t>bmp</a:t>
            </a:r>
            <a:r>
              <a:rPr lang="tr-TR" dirty="0"/>
              <a:t>" </a:t>
            </a:r>
            <a:r>
              <a:rPr lang="tr-TR" dirty="0" err="1"/>
              <a:t>value</a:t>
            </a:r>
            <a:r>
              <a:rPr lang="tr-TR" dirty="0"/>
              <a:t>="&lt;</a:t>
            </a:r>
            <a:r>
              <a:rPr lang="tr-TR" dirty="0" err="1"/>
              <a:t>jsp:getProperty</a:t>
            </a:r>
            <a:r>
              <a:rPr lang="tr-TR" dirty="0"/>
              <a:t> name="</a:t>
            </a:r>
            <a:r>
              <a:rPr lang="tr-TR" dirty="0" err="1"/>
              <a:t>beatModel</a:t>
            </a:r>
            <a:r>
              <a:rPr lang="tr-TR" dirty="0"/>
              <a:t>" </a:t>
            </a:r>
            <a:r>
              <a:rPr lang="tr-TR" dirty="0" err="1"/>
              <a:t>property</a:t>
            </a:r>
            <a:r>
              <a:rPr lang="tr-TR" dirty="0"/>
              <a:t>="BPM" </a:t>
            </a:r>
            <a:r>
              <a:rPr lang="tr-TR" dirty="0" smtClean="0"/>
              <a:t>/&gt;</a:t>
            </a:r>
          </a:p>
          <a:p>
            <a:r>
              <a:rPr lang="en-US" dirty="0"/>
              <a:t>&lt;input type=submit name="decrease" value="decrease"/&gt;&lt;</a:t>
            </a:r>
            <a:r>
              <a:rPr lang="en-US" dirty="0" err="1"/>
              <a:t>br</a:t>
            </a:r>
            <a:r>
              <a:rPr lang="en-US" dirty="0"/>
              <a:t>&gt;</a:t>
            </a:r>
          </a:p>
          <a:p>
            <a:r>
              <a:rPr lang="en-US" dirty="0"/>
              <a:t>&lt;input type=submit name="increase" value="increase"/&gt;&lt;</a:t>
            </a:r>
            <a:r>
              <a:rPr lang="en-US" dirty="0" err="1"/>
              <a:t>br</a:t>
            </a:r>
            <a:r>
              <a:rPr lang="en-US" dirty="0"/>
              <a:t>&gt;</a:t>
            </a:r>
          </a:p>
          <a:p>
            <a:r>
              <a:rPr lang="en-US" dirty="0"/>
              <a:t>&lt;input type=submit name="on" value="on"/&gt;&lt;</a:t>
            </a:r>
            <a:r>
              <a:rPr lang="en-US" dirty="0" err="1"/>
              <a:t>br</a:t>
            </a:r>
            <a:r>
              <a:rPr lang="en-US" dirty="0"/>
              <a:t>&gt;</a:t>
            </a:r>
          </a:p>
          <a:p>
            <a:r>
              <a:rPr lang="en-US" dirty="0"/>
              <a:t>&lt;input type=submit name="off" value="off"/&gt;&lt;</a:t>
            </a:r>
            <a:r>
              <a:rPr lang="en-US" dirty="0" err="1"/>
              <a:t>br</a:t>
            </a:r>
            <a:r>
              <a:rPr lang="en-US" dirty="0"/>
              <a:t>&gt;</a:t>
            </a:r>
          </a:p>
          <a:p>
            <a:r>
              <a:rPr lang="en-US" dirty="0"/>
              <a:t>&lt;/form&gt;</a:t>
            </a:r>
            <a:endParaRPr lang="tr-TR" dirty="0"/>
          </a:p>
          <a:p>
            <a:r>
              <a:rPr lang="tr-TR" dirty="0"/>
              <a:t>&lt;/body</a:t>
            </a:r>
            <a:r>
              <a:rPr lang="tr-TR" dirty="0" smtClean="0"/>
              <a:t>&gt;</a:t>
            </a:r>
            <a:endParaRPr lang="tr-TR" dirty="0"/>
          </a:p>
          <a:p>
            <a:r>
              <a:rPr lang="tr-TR" dirty="0"/>
              <a:t>&lt;/html&gt;</a:t>
            </a:r>
          </a:p>
        </p:txBody>
      </p:sp>
    </p:spTree>
    <p:extLst>
      <p:ext uri="{BB962C8B-B14F-4D97-AF65-F5344CB8AC3E}">
        <p14:creationId xmlns:p14="http://schemas.microsoft.com/office/powerpoint/2010/main" val="339955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 xmlns:a16="http://schemas.microsoft.com/office/drawing/2014/main" id="{837A1D41-2BCF-497D-A65C-97787E646885}"/>
              </a:ext>
            </a:extLst>
          </p:cNvPr>
          <p:cNvSpPr>
            <a:spLocks noGrp="1"/>
          </p:cNvSpPr>
          <p:nvPr>
            <p:ph idx="1"/>
          </p:nvPr>
        </p:nvSpPr>
        <p:spPr>
          <a:xfrm>
            <a:off x="4544291" y="2035869"/>
            <a:ext cx="7647709" cy="3976253"/>
          </a:xfrm>
        </p:spPr>
        <p:txBody>
          <a:bodyPr>
            <a:normAutofit/>
          </a:bodyPr>
          <a:lstStyle/>
          <a:p>
            <a:pPr fontAlgn="base"/>
            <a:r>
              <a:rPr lang="tr-TR" sz="1700" dirty="0"/>
              <a:t>Uygulamada kullanılacak olan nesneleri temsil eder. Uygulamanın kullanacağı veri burada şekillendirilir.</a:t>
            </a:r>
          </a:p>
          <a:p>
            <a:pPr fontAlgn="base"/>
            <a:r>
              <a:rPr lang="tr-TR" sz="1700" dirty="0"/>
              <a:t>Tek katmanlı da olabilir isteğe göre çok katmanlı da..</a:t>
            </a:r>
          </a:p>
          <a:p>
            <a:pPr fontAlgn="base"/>
            <a:r>
              <a:rPr lang="tr-TR" sz="1700" dirty="0"/>
              <a:t>Bilgi taleplerini yanıtlar ve durum değiştirmek için isteklere cevap verir.</a:t>
            </a:r>
          </a:p>
          <a:p>
            <a:r>
              <a:rPr lang="tr-TR" sz="1700" dirty="0"/>
              <a:t>Veritabanı ile </a:t>
            </a:r>
            <a:r>
              <a:rPr lang="tr-TR" sz="1700" dirty="0" smtClean="0"/>
              <a:t>etkileşim kurar.(SELECT,INSERT,UPDATE,DELETE)</a:t>
            </a:r>
          </a:p>
          <a:p>
            <a:r>
              <a:rPr lang="tr-TR" sz="1600" dirty="0"/>
              <a:t>Controller </a:t>
            </a:r>
            <a:r>
              <a:rPr lang="tr-TR" sz="1600" dirty="0" smtClean="0"/>
              <a:t>ile iletişim kurar.</a:t>
            </a:r>
          </a:p>
          <a:p>
            <a:r>
              <a:rPr lang="tr-TR" sz="1600" dirty="0"/>
              <a:t>Bazen görünümü(view) güncelleyebilir(Framework e göre değişir</a:t>
            </a:r>
            <a:r>
              <a:rPr lang="tr-TR" sz="1600" dirty="0" smtClean="0"/>
              <a:t>).</a:t>
            </a:r>
            <a:endParaRPr lang="tr-TR" sz="1600" dirty="0"/>
          </a:p>
          <a:p>
            <a:pPr marL="0" indent="0">
              <a:buNone/>
            </a:pPr>
            <a:endParaRPr lang="tr-TR" sz="1700" dirty="0"/>
          </a:p>
          <a:p>
            <a:pPr marL="0" indent="0">
              <a:buNone/>
            </a:pPr>
            <a:endParaRPr lang="tr-TR" dirty="0"/>
          </a:p>
        </p:txBody>
      </p:sp>
      <p:sp>
        <p:nvSpPr>
          <p:cNvPr id="7" name="Unvan 1">
            <a:extLst>
              <a:ext uri="{FF2B5EF4-FFF2-40B4-BE49-F238E27FC236}">
                <a16:creationId xmlns="" xmlns:a16="http://schemas.microsoft.com/office/drawing/2014/main" id="{C398DCA1-1F0B-41E5-BCA6-E5CDEA6F3FBD}"/>
              </a:ext>
            </a:extLst>
          </p:cNvPr>
          <p:cNvSpPr>
            <a:spLocks noGrp="1"/>
          </p:cNvSpPr>
          <p:nvPr>
            <p:ph type="title"/>
          </p:nvPr>
        </p:nvSpPr>
        <p:spPr>
          <a:xfrm>
            <a:off x="2592926" y="624110"/>
            <a:ext cx="3032020" cy="664363"/>
          </a:xfrm>
        </p:spPr>
        <p:txBody>
          <a:bodyPr>
            <a:normAutofit/>
          </a:bodyPr>
          <a:lstStyle/>
          <a:p>
            <a:r>
              <a:rPr lang="tr-TR" dirty="0"/>
              <a:t>MODEL </a:t>
            </a:r>
            <a:r>
              <a:rPr lang="tr-TR" b="1" dirty="0"/>
              <a:t>?</a:t>
            </a:r>
            <a:r>
              <a:rPr lang="tr-TR" dirty="0"/>
              <a:t> </a:t>
            </a:r>
          </a:p>
        </p:txBody>
      </p:sp>
      <p:pic>
        <p:nvPicPr>
          <p:cNvPr id="8" name="Resim 7">
            <a:extLst>
              <a:ext uri="{FF2B5EF4-FFF2-40B4-BE49-F238E27FC236}">
                <a16:creationId xmlns="" xmlns:a16="http://schemas.microsoft.com/office/drawing/2014/main" id="{7AF86AC5-3EB9-4BF8-9CD5-9E30626FF227}"/>
              </a:ext>
            </a:extLst>
          </p:cNvPr>
          <p:cNvPicPr>
            <a:picLocks noChangeAspect="1"/>
          </p:cNvPicPr>
          <p:nvPr/>
        </p:nvPicPr>
        <p:blipFill>
          <a:blip r:embed="rId2"/>
          <a:stretch>
            <a:fillRect/>
          </a:stretch>
        </p:blipFill>
        <p:spPr>
          <a:xfrm>
            <a:off x="237652" y="1648691"/>
            <a:ext cx="4195803" cy="3851564"/>
          </a:xfrm>
          <a:prstGeom prst="rect">
            <a:avLst/>
          </a:prstGeom>
        </p:spPr>
      </p:pic>
    </p:spTree>
    <p:extLst>
      <p:ext uri="{BB962C8B-B14F-4D97-AF65-F5344CB8AC3E}">
        <p14:creationId xmlns:p14="http://schemas.microsoft.com/office/powerpoint/2010/main" val="40531307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928" y="884298"/>
            <a:ext cx="4968553" cy="4693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7770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A055EF89-7A92-4E07-88D9-DB4C97AA8DED}"/>
              </a:ext>
            </a:extLst>
          </p:cNvPr>
          <p:cNvSpPr>
            <a:spLocks noGrp="1"/>
          </p:cNvSpPr>
          <p:nvPr>
            <p:ph type="title"/>
          </p:nvPr>
        </p:nvSpPr>
        <p:spPr>
          <a:xfrm>
            <a:off x="1801093" y="368902"/>
            <a:ext cx="3228108" cy="826603"/>
          </a:xfrm>
        </p:spPr>
        <p:txBody>
          <a:bodyPr/>
          <a:lstStyle/>
          <a:p>
            <a:r>
              <a:rPr lang="tr-TR" dirty="0"/>
              <a:t>KAYNAKÇA</a:t>
            </a:r>
          </a:p>
        </p:txBody>
      </p:sp>
      <p:sp>
        <p:nvSpPr>
          <p:cNvPr id="3" name="İçerik Yer Tutucusu 2">
            <a:extLst>
              <a:ext uri="{FF2B5EF4-FFF2-40B4-BE49-F238E27FC236}">
                <a16:creationId xmlns="" xmlns:a16="http://schemas.microsoft.com/office/drawing/2014/main" id="{3332CB82-DCBA-4CC2-A421-586C1AEDAEC1}"/>
              </a:ext>
            </a:extLst>
          </p:cNvPr>
          <p:cNvSpPr>
            <a:spLocks noGrp="1"/>
          </p:cNvSpPr>
          <p:nvPr>
            <p:ph idx="1"/>
          </p:nvPr>
        </p:nvSpPr>
        <p:spPr>
          <a:xfrm>
            <a:off x="568037" y="1195505"/>
            <a:ext cx="11762509" cy="5343840"/>
          </a:xfrm>
        </p:spPr>
        <p:txBody>
          <a:bodyPr>
            <a:normAutofit fontScale="92500" lnSpcReduction="20000"/>
          </a:bodyPr>
          <a:lstStyle/>
          <a:p>
            <a:r>
              <a:rPr lang="tr-TR" dirty="0">
                <a:hlinkClick r:id="rId2"/>
              </a:rPr>
              <a:t>https://blog.koddit.com/yazilim/mvc-nedir-gercek-orneklerle-mvc-nedir-anlayalim/</a:t>
            </a:r>
            <a:endParaRPr lang="tr-TR" dirty="0"/>
          </a:p>
          <a:p>
            <a:endParaRPr lang="tr-TR" dirty="0"/>
          </a:p>
          <a:p>
            <a:r>
              <a:rPr lang="tr-TR" dirty="0">
                <a:hlinkClick r:id="rId3"/>
              </a:rPr>
              <a:t>http://www.osmankurt.net/post/2013/01/24/neden-aspnet-mvc-diyenlere-gelsin.aspx</a:t>
            </a:r>
            <a:endParaRPr lang="tr-TR" dirty="0"/>
          </a:p>
          <a:p>
            <a:endParaRPr lang="tr-TR" dirty="0"/>
          </a:p>
          <a:p>
            <a:r>
              <a:rPr lang="tr-TR" dirty="0">
                <a:hlinkClick r:id="rId4"/>
              </a:rPr>
              <a:t>https://yazilimportal.com/php-mvc-yap%C4%B1s%C4%B1-ve-codeigniter-framework-1-a12792263842</a:t>
            </a:r>
            <a:endParaRPr lang="tr-TR" dirty="0"/>
          </a:p>
          <a:p>
            <a:endParaRPr lang="tr-TR" dirty="0"/>
          </a:p>
          <a:p>
            <a:r>
              <a:rPr lang="tr-TR" dirty="0">
                <a:hlinkClick r:id="rId5"/>
              </a:rPr>
              <a:t>http://bilgisayarkavramlari.sadievrenseker.com/2009/04/16/mvc-model-view-controller-model-bakis-kontrolcu/</a:t>
            </a:r>
            <a:endParaRPr lang="tr-TR" dirty="0"/>
          </a:p>
          <a:p>
            <a:endParaRPr lang="tr-TR" dirty="0"/>
          </a:p>
          <a:p>
            <a:r>
              <a:rPr lang="tr-TR" dirty="0">
                <a:hlinkClick r:id="rId6"/>
              </a:rPr>
              <a:t>http://www.yazilimhocam.com/mvc-nedir/</a:t>
            </a:r>
            <a:endParaRPr lang="tr-TR" dirty="0"/>
          </a:p>
          <a:p>
            <a:endParaRPr lang="tr-TR" dirty="0"/>
          </a:p>
          <a:p>
            <a:r>
              <a:rPr lang="tr-TR" dirty="0">
                <a:hlinkClick r:id="rId7"/>
              </a:rPr>
              <a:t>https://www.iztim.com/Blog/YazilimTeknolojisi/MVC-Nedir</a:t>
            </a:r>
            <a:endParaRPr lang="tr-TR" dirty="0"/>
          </a:p>
          <a:p>
            <a:endParaRPr lang="tr-TR" dirty="0"/>
          </a:p>
          <a:p>
            <a:r>
              <a:rPr lang="tr-TR" dirty="0">
                <a:hlinkClick r:id="rId8"/>
              </a:rPr>
              <a:t>http://aysenurgull.blogspot.com/2015/03/asp.html</a:t>
            </a:r>
            <a:endParaRPr lang="tr-TR" dirty="0"/>
          </a:p>
          <a:p>
            <a:endParaRPr lang="tr-TR" dirty="0"/>
          </a:p>
          <a:p>
            <a:r>
              <a:rPr lang="tr-TR" dirty="0">
                <a:hlinkClick r:id="rId9"/>
              </a:rPr>
              <a:t>https://slideplayer.biz.tr/slide/1888842/</a:t>
            </a:r>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2211807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35FE8A21-2127-45BE-84EC-C68CFFF82C78}"/>
              </a:ext>
            </a:extLst>
          </p:cNvPr>
          <p:cNvSpPr>
            <a:spLocks noGrp="1"/>
          </p:cNvSpPr>
          <p:nvPr>
            <p:ph type="title"/>
          </p:nvPr>
        </p:nvSpPr>
        <p:spPr>
          <a:xfrm>
            <a:off x="3410345" y="2515255"/>
            <a:ext cx="4805402" cy="913745"/>
          </a:xfrm>
        </p:spPr>
        <p:txBody>
          <a:bodyPr>
            <a:noAutofit/>
          </a:bodyPr>
          <a:lstStyle/>
          <a:p>
            <a:r>
              <a:rPr lang="tr-TR" sz="6000" dirty="0"/>
              <a:t>TEŞEKKÜRLER</a:t>
            </a:r>
          </a:p>
        </p:txBody>
      </p:sp>
    </p:spTree>
    <p:extLst>
      <p:ext uri="{BB962C8B-B14F-4D97-AF65-F5344CB8AC3E}">
        <p14:creationId xmlns:p14="http://schemas.microsoft.com/office/powerpoint/2010/main" val="245261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C7984A79-906A-40F4-A31F-17F361855B1D}"/>
              </a:ext>
            </a:extLst>
          </p:cNvPr>
          <p:cNvSpPr>
            <a:spLocks noGrp="1"/>
          </p:cNvSpPr>
          <p:nvPr>
            <p:ph idx="1"/>
          </p:nvPr>
        </p:nvSpPr>
        <p:spPr>
          <a:xfrm>
            <a:off x="4612440" y="2464798"/>
            <a:ext cx="7093528" cy="2535569"/>
          </a:xfrm>
        </p:spPr>
        <p:txBody>
          <a:bodyPr>
            <a:normAutofit fontScale="92500" lnSpcReduction="10000"/>
          </a:bodyPr>
          <a:lstStyle/>
          <a:p>
            <a:pPr fontAlgn="base"/>
            <a:r>
              <a:rPr lang="tr-TR" dirty="0"/>
              <a:t>Veriyi göstermekle sorumlu olan kısımdır, kullanıcı </a:t>
            </a:r>
            <a:r>
              <a:rPr lang="tr-TR" dirty="0" err="1"/>
              <a:t>arayüzünü</a:t>
            </a:r>
            <a:r>
              <a:rPr lang="tr-TR" dirty="0"/>
              <a:t> temsil eder.</a:t>
            </a:r>
          </a:p>
          <a:p>
            <a:pPr fontAlgn="base"/>
            <a:r>
              <a:rPr lang="tr-TR" dirty="0"/>
              <a:t>Web uygulamasında tarayıcıda kullanıcıya gösterilen </a:t>
            </a:r>
            <a:r>
              <a:rPr lang="tr-TR" b="1" dirty="0"/>
              <a:t>HTML </a:t>
            </a:r>
            <a:r>
              <a:rPr lang="tr-TR" dirty="0"/>
              <a:t>sayfadır</a:t>
            </a:r>
            <a:r>
              <a:rPr lang="tr-TR" dirty="0" smtClean="0"/>
              <a:t>.</a:t>
            </a:r>
          </a:p>
          <a:p>
            <a:pPr fontAlgn="base"/>
            <a:r>
              <a:rPr lang="tr-TR" dirty="0"/>
              <a:t>Projenin geliştirildiği yazılım dillerine göre dosya uzantıları da değişebilmektedir. </a:t>
            </a:r>
            <a:endParaRPr lang="tr-TR" dirty="0" smtClean="0"/>
          </a:p>
          <a:p>
            <a:pPr fontAlgn="base"/>
            <a:r>
              <a:rPr lang="tr-TR" dirty="0"/>
              <a:t>Controller ile iletişim </a:t>
            </a:r>
            <a:r>
              <a:rPr lang="tr-TR" dirty="0" smtClean="0"/>
              <a:t>kurma</a:t>
            </a:r>
          </a:p>
          <a:p>
            <a:pPr fontAlgn="base"/>
            <a:r>
              <a:rPr lang="tr-TR" dirty="0"/>
              <a:t>Controller dan dinamik değerleri geçirebilir</a:t>
            </a:r>
          </a:p>
          <a:p>
            <a:pPr fontAlgn="base"/>
            <a:endParaRPr lang="tr-TR" sz="2000" dirty="0"/>
          </a:p>
          <a:p>
            <a:pPr fontAlgn="base"/>
            <a:endParaRPr lang="tr-TR" sz="2000" dirty="0" smtClean="0"/>
          </a:p>
          <a:p>
            <a:pPr marL="0" indent="0">
              <a:buNone/>
            </a:pPr>
            <a:endParaRPr lang="tr-TR" dirty="0"/>
          </a:p>
        </p:txBody>
      </p:sp>
      <p:pic>
        <p:nvPicPr>
          <p:cNvPr id="6" name="Resim 7">
            <a:extLst>
              <a:ext uri="{FF2B5EF4-FFF2-40B4-BE49-F238E27FC236}">
                <a16:creationId xmlns="" xmlns:a16="http://schemas.microsoft.com/office/drawing/2014/main" id="{7AF86AC5-3EB9-4BF8-9CD5-9E30626FF227}"/>
              </a:ext>
            </a:extLst>
          </p:cNvPr>
          <p:cNvPicPr>
            <a:picLocks noChangeAspect="1"/>
          </p:cNvPicPr>
          <p:nvPr/>
        </p:nvPicPr>
        <p:blipFill>
          <a:blip r:embed="rId2"/>
          <a:stretch>
            <a:fillRect/>
          </a:stretch>
        </p:blipFill>
        <p:spPr>
          <a:xfrm>
            <a:off x="237652" y="1648691"/>
            <a:ext cx="4195803" cy="3851564"/>
          </a:xfrm>
          <a:prstGeom prst="rect">
            <a:avLst/>
          </a:prstGeom>
        </p:spPr>
      </p:pic>
      <p:sp>
        <p:nvSpPr>
          <p:cNvPr id="7" name="Unvan 1">
            <a:extLst>
              <a:ext uri="{FF2B5EF4-FFF2-40B4-BE49-F238E27FC236}">
                <a16:creationId xmlns="" xmlns:a16="http://schemas.microsoft.com/office/drawing/2014/main" id="{C398DCA1-1F0B-41E5-BCA6-E5CDEA6F3FBD}"/>
              </a:ext>
            </a:extLst>
          </p:cNvPr>
          <p:cNvSpPr>
            <a:spLocks noGrp="1"/>
          </p:cNvSpPr>
          <p:nvPr>
            <p:ph type="title"/>
          </p:nvPr>
        </p:nvSpPr>
        <p:spPr>
          <a:xfrm>
            <a:off x="2592926" y="624110"/>
            <a:ext cx="3032020" cy="664363"/>
          </a:xfrm>
        </p:spPr>
        <p:txBody>
          <a:bodyPr>
            <a:normAutofit/>
          </a:bodyPr>
          <a:lstStyle/>
          <a:p>
            <a:r>
              <a:rPr lang="tr-TR" dirty="0" smtClean="0"/>
              <a:t>VIEW </a:t>
            </a:r>
            <a:r>
              <a:rPr lang="tr-TR" b="1" dirty="0"/>
              <a:t>?</a:t>
            </a:r>
            <a:r>
              <a:rPr lang="tr-TR" dirty="0"/>
              <a:t> </a:t>
            </a:r>
          </a:p>
        </p:txBody>
      </p:sp>
    </p:spTree>
    <p:extLst>
      <p:ext uri="{BB962C8B-B14F-4D97-AF65-F5344CB8AC3E}">
        <p14:creationId xmlns:p14="http://schemas.microsoft.com/office/powerpoint/2010/main" val="39475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 xmlns:a16="http://schemas.microsoft.com/office/drawing/2014/main" id="{4C1D7747-00C3-4638-81B0-304020B1346E}"/>
              </a:ext>
            </a:extLst>
          </p:cNvPr>
          <p:cNvSpPr>
            <a:spLocks noGrp="1"/>
          </p:cNvSpPr>
          <p:nvPr>
            <p:ph idx="1"/>
          </p:nvPr>
        </p:nvSpPr>
        <p:spPr>
          <a:xfrm>
            <a:off x="4530811" y="2518058"/>
            <a:ext cx="7583776" cy="3777622"/>
          </a:xfrm>
        </p:spPr>
        <p:txBody>
          <a:bodyPr/>
          <a:lstStyle/>
          <a:p>
            <a:pPr fontAlgn="base"/>
            <a:r>
              <a:rPr lang="tr-TR" sz="1700" dirty="0"/>
              <a:t>Adından da anlaşılacağı gibi algoritmayı ve uygulamanın işleyişini yöneten, projedeki tüm işlemlerin yapıldığı kontrol bölümüdür.</a:t>
            </a:r>
          </a:p>
          <a:p>
            <a:pPr fontAlgn="base"/>
            <a:r>
              <a:rPr lang="tr-TR" sz="1700" dirty="0"/>
              <a:t> </a:t>
            </a:r>
            <a:r>
              <a:rPr lang="tr-TR" sz="1700" b="1" dirty="0"/>
              <a:t>Model</a:t>
            </a:r>
            <a:r>
              <a:rPr lang="tr-TR" sz="1700" dirty="0"/>
              <a:t> ve </a:t>
            </a:r>
            <a:r>
              <a:rPr lang="tr-TR" sz="1700" b="1" dirty="0"/>
              <a:t>View</a:t>
            </a:r>
            <a:r>
              <a:rPr lang="tr-TR" sz="1700" dirty="0"/>
              <a:t> arasındaki işlemleri yönetir</a:t>
            </a:r>
            <a:r>
              <a:rPr lang="tr-TR" sz="1700" dirty="0" smtClean="0"/>
              <a:t>.</a:t>
            </a:r>
          </a:p>
          <a:p>
            <a:pPr fontAlgn="base"/>
            <a:r>
              <a:rPr lang="tr-TR" sz="1700" dirty="0"/>
              <a:t>İstekleri işler(GET,POST,PUT,DELETE</a:t>
            </a:r>
            <a:r>
              <a:rPr lang="tr-TR" sz="1700" dirty="0" smtClean="0"/>
              <a:t>)</a:t>
            </a:r>
            <a:endParaRPr lang="tr-TR" sz="1700" dirty="0"/>
          </a:p>
          <a:p>
            <a:pPr fontAlgn="base"/>
            <a:r>
              <a:rPr lang="tr-TR" sz="1700" dirty="0"/>
              <a:t>View aracılığıyla kullanıcıdan verileri alır, Model’e aktarıp işlemleri gerçekleştirir ve tekrar sonucu </a:t>
            </a:r>
            <a:r>
              <a:rPr lang="tr-TR" sz="1700" dirty="0" smtClean="0"/>
              <a:t>View’a </a:t>
            </a:r>
            <a:r>
              <a:rPr lang="tr-TR" sz="1700" dirty="0"/>
              <a:t>aktarır.</a:t>
            </a:r>
          </a:p>
          <a:p>
            <a:endParaRPr lang="tr-TR" dirty="0"/>
          </a:p>
        </p:txBody>
      </p:sp>
      <p:sp>
        <p:nvSpPr>
          <p:cNvPr id="4" name="Unvan 1">
            <a:extLst>
              <a:ext uri="{FF2B5EF4-FFF2-40B4-BE49-F238E27FC236}">
                <a16:creationId xmlns="" xmlns:a16="http://schemas.microsoft.com/office/drawing/2014/main" id="{C3F848F5-94AD-47DA-99C3-00A97EC92A28}"/>
              </a:ext>
            </a:extLst>
          </p:cNvPr>
          <p:cNvSpPr>
            <a:spLocks noGrp="1"/>
          </p:cNvSpPr>
          <p:nvPr>
            <p:ph type="title"/>
          </p:nvPr>
        </p:nvSpPr>
        <p:spPr>
          <a:xfrm>
            <a:off x="2232737" y="713228"/>
            <a:ext cx="3285115" cy="664363"/>
          </a:xfrm>
        </p:spPr>
        <p:txBody>
          <a:bodyPr>
            <a:normAutofit fontScale="90000"/>
          </a:bodyPr>
          <a:lstStyle/>
          <a:p>
            <a:r>
              <a:rPr lang="tr-TR" dirty="0"/>
              <a:t>CONTROLLER </a:t>
            </a:r>
            <a:r>
              <a:rPr lang="tr-TR" b="1" dirty="0"/>
              <a:t>?</a:t>
            </a:r>
            <a:r>
              <a:rPr lang="tr-TR" dirty="0"/>
              <a:t> </a:t>
            </a:r>
          </a:p>
        </p:txBody>
      </p:sp>
      <p:pic>
        <p:nvPicPr>
          <p:cNvPr id="5" name="Resim 4">
            <a:extLst>
              <a:ext uri="{FF2B5EF4-FFF2-40B4-BE49-F238E27FC236}">
                <a16:creationId xmlns="" xmlns:a16="http://schemas.microsoft.com/office/drawing/2014/main" id="{282F2502-3FC4-4FC1-A703-D2FBF223708D}"/>
              </a:ext>
            </a:extLst>
          </p:cNvPr>
          <p:cNvPicPr>
            <a:picLocks noChangeAspect="1"/>
          </p:cNvPicPr>
          <p:nvPr/>
        </p:nvPicPr>
        <p:blipFill>
          <a:blip r:embed="rId2"/>
          <a:stretch>
            <a:fillRect/>
          </a:stretch>
        </p:blipFill>
        <p:spPr>
          <a:xfrm>
            <a:off x="237652" y="1648691"/>
            <a:ext cx="4195803" cy="3851564"/>
          </a:xfrm>
          <a:prstGeom prst="rect">
            <a:avLst/>
          </a:prstGeom>
        </p:spPr>
      </p:pic>
    </p:spTree>
    <p:extLst>
      <p:ext uri="{BB962C8B-B14F-4D97-AF65-F5344CB8AC3E}">
        <p14:creationId xmlns:p14="http://schemas.microsoft.com/office/powerpoint/2010/main" val="332704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a:extLst>
              <a:ext uri="{FF2B5EF4-FFF2-40B4-BE49-F238E27FC236}">
                <a16:creationId xmlns="" xmlns:a16="http://schemas.microsoft.com/office/drawing/2014/main" id="{282F2502-3FC4-4FC1-A703-D2FBF223708D}"/>
              </a:ext>
            </a:extLst>
          </p:cNvPr>
          <p:cNvPicPr>
            <a:picLocks noChangeAspect="1"/>
          </p:cNvPicPr>
          <p:nvPr/>
        </p:nvPicPr>
        <p:blipFill>
          <a:blip r:embed="rId2"/>
          <a:stretch>
            <a:fillRect/>
          </a:stretch>
        </p:blipFill>
        <p:spPr>
          <a:xfrm>
            <a:off x="237652" y="1648691"/>
            <a:ext cx="4195803" cy="3851564"/>
          </a:xfrm>
          <a:prstGeom prst="rect">
            <a:avLst/>
          </a:prstGeom>
        </p:spPr>
      </p:pic>
      <p:sp>
        <p:nvSpPr>
          <p:cNvPr id="5" name="İçerik Yer Tutucusu 2">
            <a:extLst>
              <a:ext uri="{FF2B5EF4-FFF2-40B4-BE49-F238E27FC236}">
                <a16:creationId xmlns="" xmlns:a16="http://schemas.microsoft.com/office/drawing/2014/main" id="{4C1D7747-00C3-4638-81B0-304020B1346E}"/>
              </a:ext>
            </a:extLst>
          </p:cNvPr>
          <p:cNvSpPr>
            <a:spLocks noGrp="1"/>
          </p:cNvSpPr>
          <p:nvPr>
            <p:ph idx="1"/>
          </p:nvPr>
        </p:nvSpPr>
        <p:spPr>
          <a:xfrm>
            <a:off x="4514335" y="2237972"/>
            <a:ext cx="7583776" cy="3777622"/>
          </a:xfrm>
        </p:spPr>
        <p:txBody>
          <a:bodyPr/>
          <a:lstStyle/>
          <a:p>
            <a:r>
              <a:rPr lang="tr-TR" sz="1700" dirty="0"/>
              <a:t>Controller beynimiz , Model sinirlerimiz , View ise kas, burun, göz, kulak vb. dış </a:t>
            </a:r>
            <a:r>
              <a:rPr lang="tr-TR" sz="1700" dirty="0" smtClean="0"/>
              <a:t>dünya </a:t>
            </a:r>
            <a:r>
              <a:rPr lang="tr-TR" sz="1700" dirty="0"/>
              <a:t>ile fiziksel ilişkisi olan her şeyimizdir</a:t>
            </a:r>
            <a:r>
              <a:rPr lang="tr-TR" sz="1700" dirty="0" smtClean="0"/>
              <a:t>.</a:t>
            </a:r>
          </a:p>
          <a:p>
            <a:r>
              <a:rPr lang="tr-TR" sz="1700" dirty="0" smtClean="0"/>
              <a:t>Sevdiğimiz bir </a:t>
            </a:r>
            <a:r>
              <a:rPr lang="tr-TR" sz="1700" dirty="0"/>
              <a:t>insanı gördüğümüzde gözümüz bu veriyi beynimize yollar (V-&gt;C</a:t>
            </a:r>
            <a:r>
              <a:rPr lang="tr-TR" sz="1700" dirty="0" smtClean="0"/>
              <a:t>).</a:t>
            </a:r>
          </a:p>
          <a:p>
            <a:r>
              <a:rPr lang="tr-TR" sz="1700" dirty="0"/>
              <a:t>B</a:t>
            </a:r>
            <a:r>
              <a:rPr lang="tr-TR" sz="1700" dirty="0" smtClean="0"/>
              <a:t>eynimiz </a:t>
            </a:r>
            <a:r>
              <a:rPr lang="tr-TR" sz="1700" dirty="0"/>
              <a:t>buna bir tepki vererek yüz sinirlerine emir gönderir (C-&gt;M</a:t>
            </a:r>
            <a:r>
              <a:rPr lang="tr-TR" sz="1700" dirty="0" smtClean="0"/>
              <a:t>).</a:t>
            </a:r>
            <a:endParaRPr lang="tr-TR" sz="1700" dirty="0"/>
          </a:p>
          <a:p>
            <a:r>
              <a:rPr lang="tr-TR" sz="1700" dirty="0"/>
              <a:t>S</a:t>
            </a:r>
            <a:r>
              <a:rPr lang="tr-TR" sz="1700" dirty="0" smtClean="0"/>
              <a:t>inirlerimiz </a:t>
            </a:r>
            <a:r>
              <a:rPr lang="tr-TR" sz="1700" dirty="0"/>
              <a:t>beyinden gelen emri işleyerek kasları gerer ve gülümsememizi sağlar (M-&gt;V</a:t>
            </a:r>
            <a:r>
              <a:rPr lang="tr-TR" sz="1700" dirty="0" smtClean="0"/>
              <a:t>).</a:t>
            </a:r>
          </a:p>
          <a:p>
            <a:r>
              <a:rPr lang="tr-TR" sz="1700" dirty="0" smtClean="0"/>
              <a:t>Tüm </a:t>
            </a:r>
            <a:r>
              <a:rPr lang="tr-TR" sz="1700" dirty="0"/>
              <a:t>MVC süreci bununla özetlenebilir.</a:t>
            </a:r>
          </a:p>
          <a:p>
            <a:pPr marL="0" indent="0">
              <a:buNone/>
            </a:pPr>
            <a:endParaRPr lang="tr-TR" dirty="0"/>
          </a:p>
        </p:txBody>
      </p:sp>
      <p:sp>
        <p:nvSpPr>
          <p:cNvPr id="6" name="Unvan 1">
            <a:extLst>
              <a:ext uri="{FF2B5EF4-FFF2-40B4-BE49-F238E27FC236}">
                <a16:creationId xmlns="" xmlns:a16="http://schemas.microsoft.com/office/drawing/2014/main" id="{C3F848F5-94AD-47DA-99C3-00A97EC92A28}"/>
              </a:ext>
            </a:extLst>
          </p:cNvPr>
          <p:cNvSpPr>
            <a:spLocks noGrp="1"/>
          </p:cNvSpPr>
          <p:nvPr>
            <p:ph type="title"/>
          </p:nvPr>
        </p:nvSpPr>
        <p:spPr>
          <a:xfrm>
            <a:off x="2232737" y="713228"/>
            <a:ext cx="3285115" cy="664363"/>
          </a:xfrm>
        </p:spPr>
        <p:txBody>
          <a:bodyPr>
            <a:normAutofit/>
          </a:bodyPr>
          <a:lstStyle/>
          <a:p>
            <a:r>
              <a:rPr lang="tr-TR" dirty="0" smtClean="0"/>
              <a:t>Örnek</a:t>
            </a:r>
            <a:r>
              <a:rPr lang="tr-TR" dirty="0"/>
              <a:t> </a:t>
            </a:r>
          </a:p>
        </p:txBody>
      </p:sp>
    </p:spTree>
    <p:extLst>
      <p:ext uri="{BB962C8B-B14F-4D97-AF65-F5344CB8AC3E}">
        <p14:creationId xmlns:p14="http://schemas.microsoft.com/office/powerpoint/2010/main" val="1670289763"/>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798</TotalTime>
  <Words>2823</Words>
  <Application>Microsoft Office PowerPoint</Application>
  <PresentationFormat>Widescreen</PresentationFormat>
  <Paragraphs>305</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Century Gothic</vt:lpstr>
      <vt:lpstr>Wingdings 3</vt:lpstr>
      <vt:lpstr>Duman</vt:lpstr>
      <vt:lpstr>MVC(Model-View-Controller)</vt:lpstr>
      <vt:lpstr>MVC NEDİR ? </vt:lpstr>
      <vt:lpstr>MVC NEDİR ? </vt:lpstr>
      <vt:lpstr>MVC NEDİR ? </vt:lpstr>
      <vt:lpstr>PowerPoint Presentation</vt:lpstr>
      <vt:lpstr>MODEL ? </vt:lpstr>
      <vt:lpstr>VIEW ? </vt:lpstr>
      <vt:lpstr>CONTROLLER ? </vt:lpstr>
      <vt:lpstr>Örnek </vt:lpstr>
      <vt:lpstr>MVC kavramlarını kullanan bazı web frameworkleri</vt:lpstr>
      <vt:lpstr>MVC YAŞAM DÖNGÜSÜ</vt:lpstr>
      <vt:lpstr>MVC YAŞAM DÖNGÜSÜ</vt:lpstr>
      <vt:lpstr>Önemli Noktalar </vt:lpstr>
      <vt:lpstr>MVC NASIL ÇALIŞIR? </vt:lpstr>
      <vt:lpstr>MVC KULLANMANIN AVANTAJLARI NELERDİR? </vt:lpstr>
      <vt:lpstr>MVC1</vt:lpstr>
      <vt:lpstr>MVC1</vt:lpstr>
      <vt:lpstr>PowerPoint Presentation</vt:lpstr>
      <vt:lpstr>PowerPoint Presentation</vt:lpstr>
      <vt:lpstr>MVC1 ve MVC2 arasındaki FARKLAR </vt:lpstr>
      <vt:lpstr>MVC1 ve MVC2 arasındaki FARKLAR </vt:lpstr>
      <vt:lpstr>MVC1 ve MVC2 arasındaki FARKLAR </vt:lpstr>
      <vt:lpstr>MVC3 </vt:lpstr>
      <vt:lpstr>SERVLET</vt:lpstr>
      <vt:lpstr>JSP </vt:lpstr>
      <vt:lpstr>JSP Nasıl Çalışır?</vt:lpstr>
      <vt:lpstr>EJB nedir?</vt:lpstr>
      <vt:lpstr>SERVLET + JSP + EJB (enterprise java beans) = MVC</vt:lpstr>
      <vt:lpstr>MVC Yaklaşımına Göre Bazı Teknolojilerin Katmanlandırılması </vt:lpstr>
      <vt:lpstr>HTML</vt:lpstr>
      <vt:lpstr>XHTML</vt:lpstr>
      <vt:lpstr>PHP</vt:lpstr>
      <vt:lpstr>ASP</vt:lpstr>
      <vt:lpstr>ASP.NET MVC NEDİR?</vt:lpstr>
      <vt:lpstr>ASP.NET MVC NEDİR?</vt:lpstr>
      <vt:lpstr>ASP.NET MVC AVANTAJLARI</vt:lpstr>
      <vt:lpstr>ASP.NET MVC AVANTAJLARI</vt:lpstr>
      <vt:lpstr>ASP.NET MVC DEZAVANTAJLARI</vt:lpstr>
      <vt:lpstr>ASP.NET Web Forms  </vt:lpstr>
      <vt:lpstr>ASP.NET Web Forms AVANTAJLARI</vt:lpstr>
      <vt:lpstr>ASP.NET Web Forms AVANTAJLARI</vt:lpstr>
      <vt:lpstr>ASP.NET Web Forms DEZAVANTAJLARI</vt:lpstr>
      <vt:lpstr>ASP.NET Web Forms DEZAVANTAJLARI</vt:lpstr>
      <vt:lpstr>Neden ASP.NET Web Formları ve Neden ASP.NET MVC?</vt:lpstr>
      <vt:lpstr>Neden ASP.NET Web Formları ve Neden ASP.NET MVC?</vt:lpstr>
      <vt:lpstr>RAZOR</vt:lpstr>
      <vt:lpstr>Uygulama</vt:lpstr>
      <vt:lpstr>PowerPoint Presentation</vt:lpstr>
      <vt:lpstr>Uygulamaya Bakmadan önce BeatModelInterface i kontrol edelim</vt:lpstr>
      <vt:lpstr>PowerPoint Presentation</vt:lpstr>
      <vt:lpstr>PowerPoint Presentation</vt:lpstr>
      <vt:lpstr>MVC ve WEB</vt:lpstr>
      <vt:lpstr>PowerPoint Presentation</vt:lpstr>
      <vt:lpstr>Uygulama 2</vt:lpstr>
      <vt:lpstr>PowerPoint Presentation</vt:lpstr>
      <vt:lpstr>PowerPoint Presentation</vt:lpstr>
      <vt:lpstr>PowerPoint Presentation</vt:lpstr>
      <vt:lpstr>PowerPoint Presentation</vt:lpstr>
      <vt:lpstr>PowerPoint Presentation</vt:lpstr>
      <vt:lpstr>PowerPoint Presentation</vt:lpstr>
      <vt:lpstr>KAYNAKÇA</vt:lpstr>
      <vt:lpstr>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MVC(Model-View-Controller)</dc:title>
  <dc:creator>OFLU</dc:creator>
  <cp:lastModifiedBy>lenovo</cp:lastModifiedBy>
  <cp:revision>49</cp:revision>
  <dcterms:created xsi:type="dcterms:W3CDTF">2019-07-02T09:24:21Z</dcterms:created>
  <dcterms:modified xsi:type="dcterms:W3CDTF">2019-07-05T12:11:04Z</dcterms:modified>
</cp:coreProperties>
</file>