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9.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4"/>
  </p:notesMasterIdLst>
  <p:sldIdLst>
    <p:sldId id="256" r:id="rId3"/>
    <p:sldId id="263" r:id="rId4"/>
    <p:sldId id="265" r:id="rId5"/>
    <p:sldId id="266" r:id="rId6"/>
    <p:sldId id="267" r:id="rId7"/>
    <p:sldId id="7072" r:id="rId8"/>
    <p:sldId id="268" r:id="rId9"/>
    <p:sldId id="261" r:id="rId10"/>
    <p:sldId id="264" r:id="rId11"/>
    <p:sldId id="7070" r:id="rId12"/>
    <p:sldId id="7073" r:id="rId13"/>
  </p:sldIdLst>
  <p:sldSz cx="12192000" cy="6858000"/>
  <p:notesSz cx="6858000" cy="9144000"/>
  <p:custDataLst>
    <p:tags r:id="rId1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458" autoAdjust="0"/>
  </p:normalViewPr>
  <p:slideViewPr>
    <p:cSldViewPr snapToGrid="0">
      <p:cViewPr>
        <p:scale>
          <a:sx n="50" d="100"/>
          <a:sy n="50" d="100"/>
        </p:scale>
        <p:origin x="2656" y="1784"/>
      </p:cViewPr>
      <p:guideLst/>
    </p:cSldViewPr>
  </p:slideViewPr>
  <p:notesTextViewPr>
    <p:cViewPr>
      <p:scale>
        <a:sx n="1" d="1"/>
        <a:sy n="1" d="1"/>
      </p:scale>
      <p:origin x="0" y="0"/>
    </p:cViewPr>
  </p:notesTextViewPr>
  <p:sorterViewPr>
    <p:cViewPr>
      <p:scale>
        <a:sx n="111" d="100"/>
        <a:sy n="11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441144114411441E-2"/>
          <c:y val="2.3245417970496202E-2"/>
          <c:w val="0.97711771177117712"/>
          <c:h val="0.95350916405900765"/>
        </c:manualLayout>
      </c:layout>
      <c:barChart>
        <c:barDir val="col"/>
        <c:grouping val="stacked"/>
        <c:varyColors val="0"/>
        <c:ser>
          <c:idx val="0"/>
          <c:order val="0"/>
          <c:spPr>
            <a:solidFill>
              <a:schemeClr val="accent2"/>
            </a:solidFill>
            <a:ln>
              <a:noFill/>
            </a:ln>
          </c:spPr>
          <c:invertIfNegative val="0"/>
          <c:val>
            <c:numRef>
              <c:f>Sheet1!$A$1:$F$1</c:f>
              <c:numCache>
                <c:formatCode>General</c:formatCode>
                <c:ptCount val="6"/>
                <c:pt idx="0">
                  <c:v>0</c:v>
                </c:pt>
                <c:pt idx="1">
                  <c:v>194171</c:v>
                </c:pt>
                <c:pt idx="2">
                  <c:v>392993.27</c:v>
                </c:pt>
                <c:pt idx="3">
                  <c:v>1475572.2</c:v>
                </c:pt>
                <c:pt idx="4">
                  <c:v>1968118.68</c:v>
                </c:pt>
                <c:pt idx="5">
                  <c:v>2969642.69</c:v>
                </c:pt>
              </c:numCache>
            </c:numRef>
          </c:val>
          <c:extLst>
            <c:ext xmlns:c16="http://schemas.microsoft.com/office/drawing/2014/chart" uri="{C3380CC4-5D6E-409C-BE32-E72D297353CC}">
              <c16:uniqueId val="{00000000-65F6-447F-BA2F-B8CA1F415C65}"/>
            </c:ext>
          </c:extLst>
        </c:ser>
        <c:ser>
          <c:idx val="1"/>
          <c:order val="1"/>
          <c:spPr>
            <a:solidFill>
              <a:srgbClr val="DDDDDD"/>
            </a:solidFill>
            <a:ln>
              <a:noFill/>
            </a:ln>
          </c:spPr>
          <c:invertIfNegative val="0"/>
          <c:val>
            <c:numRef>
              <c:f>Sheet1!$A$2:$F$2</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1-65F6-447F-BA2F-B8CA1F415C65}"/>
            </c:ext>
          </c:extLst>
        </c:ser>
        <c:dLbls>
          <c:showLegendKey val="0"/>
          <c:showVal val="0"/>
          <c:showCatName val="0"/>
          <c:showSerName val="0"/>
          <c:showPercent val="0"/>
          <c:showBubbleSize val="0"/>
        </c:dLbls>
        <c:gapWidth val="80"/>
        <c:overlap val="100"/>
        <c:axId val="901187200"/>
        <c:axId val="1"/>
      </c:barChart>
      <c:lineChart>
        <c:grouping val="standard"/>
        <c:varyColors val="0"/>
        <c:ser>
          <c:idx val="2"/>
          <c:order val="2"/>
          <c:spPr>
            <a:ln w="38100" algn="ctr">
              <a:solidFill>
                <a:srgbClr val="5F5F5F"/>
              </a:solidFill>
              <a:prstDash val="solid"/>
            </a:ln>
          </c:spPr>
          <c:marker>
            <c:symbol val="none"/>
          </c:marker>
          <c:val>
            <c:numRef>
              <c:f>Sheet1!$A$3:$F$3</c:f>
              <c:numCache>
                <c:formatCode>General</c:formatCode>
                <c:ptCount val="6"/>
                <c:pt idx="0">
                  <c:v>-604000</c:v>
                </c:pt>
                <c:pt idx="1">
                  <c:v>-359829</c:v>
                </c:pt>
                <c:pt idx="2">
                  <c:v>-161006.73000000001</c:v>
                </c:pt>
                <c:pt idx="3">
                  <c:v>921572.2</c:v>
                </c:pt>
                <c:pt idx="4">
                  <c:v>1414118.68</c:v>
                </c:pt>
                <c:pt idx="5">
                  <c:v>2415642.69</c:v>
                </c:pt>
              </c:numCache>
            </c:numRef>
          </c:val>
          <c:smooth val="1"/>
          <c:extLst>
            <c:ext xmlns:c16="http://schemas.microsoft.com/office/drawing/2014/chart" uri="{C3380CC4-5D6E-409C-BE32-E72D297353CC}">
              <c16:uniqueId val="{00000002-65F6-447F-BA2F-B8CA1F415C65}"/>
            </c:ext>
          </c:extLst>
        </c:ser>
        <c:dLbls>
          <c:showLegendKey val="0"/>
          <c:showVal val="0"/>
          <c:showCatName val="0"/>
          <c:showSerName val="0"/>
          <c:showPercent val="0"/>
          <c:showBubbleSize val="0"/>
        </c:dLbls>
        <c:marker val="1"/>
        <c:smooth val="0"/>
        <c:axId val="901187200"/>
        <c:axId val="1"/>
      </c:lineChart>
      <c:catAx>
        <c:axId val="901187200"/>
        <c:scaling>
          <c:orientation val="minMax"/>
        </c:scaling>
        <c:delete val="0"/>
        <c:axPos val="b"/>
        <c:majorGridlines>
          <c:spPr>
            <a:ln>
              <a:noFill/>
            </a:ln>
          </c:spPr>
        </c:majorGridlines>
        <c:majorTickMark val="none"/>
        <c:minorTickMark val="none"/>
        <c:tickLblPos val="none"/>
        <c:spPr>
          <a:ln w="28575" algn="ctr">
            <a:solidFill>
              <a:schemeClr val="tx1"/>
            </a:solidFill>
            <a:prstDash val="solid"/>
          </a:ln>
        </c:spPr>
        <c:crossAx val="1"/>
        <c:crossesAt val="0"/>
        <c:auto val="0"/>
        <c:lblAlgn val="ctr"/>
        <c:lblOffset val="100"/>
        <c:noMultiLvlLbl val="0"/>
      </c:catAx>
      <c:valAx>
        <c:axId val="1"/>
        <c:scaling>
          <c:orientation val="minMax"/>
          <c:max val="15000000"/>
          <c:min val="-604000"/>
        </c:scaling>
        <c:delete val="1"/>
        <c:axPos val="l"/>
        <c:numFmt formatCode="General" sourceLinked="1"/>
        <c:majorTickMark val="out"/>
        <c:minorTickMark val="none"/>
        <c:tickLblPos val="nextTo"/>
        <c:crossAx val="901187200"/>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27880-D3CA-419F-B5DD-24D1D2596FE9}" type="datetimeFigureOut">
              <a:rPr lang="en-US" smtClean="0"/>
              <a:t>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0AE26-FCE4-4A88-8C25-8688278F7E28}" type="slidenum">
              <a:rPr lang="en-US" smtClean="0"/>
              <a:t>‹#›</a:t>
            </a:fld>
            <a:endParaRPr lang="en-US" dirty="0"/>
          </a:p>
        </p:txBody>
      </p:sp>
    </p:spTree>
    <p:extLst>
      <p:ext uri="{BB962C8B-B14F-4D97-AF65-F5344CB8AC3E}">
        <p14:creationId xmlns:p14="http://schemas.microsoft.com/office/powerpoint/2010/main" val="350953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71553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30752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89809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0113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1522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030231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87670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6423A7F7-C2B4-4BF9-AB18-584712E823BC}"/>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3337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093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429155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67905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xml"/><Relationship Id="rId7" Type="http://schemas.openxmlformats.org/officeDocument/2006/relationships/image" Target="../media/image5.jpe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EF0D-B169-4C0B-84B8-825849D6A39D}"/>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69379D2-FB6E-4FCC-A7A8-574B35AF3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854268C-BB11-42CB-A372-BCA549C84531}"/>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BB556373-5ADB-4E52-A4E0-3C3E020391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591EBC-54EE-468E-ADDF-CCB8970B3E8F}"/>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111409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5521-F765-414A-B7D2-5464FA588747}"/>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ABCC3310-7478-464F-B94D-5939A52F15F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327BA9-37EE-42E4-9750-B976B7E84C67}"/>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5993F53C-E0BC-474E-8C8F-64D5CA80B3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581F29-D65E-4FEC-A4CD-D1CDBBDF90AA}"/>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34754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5AD28-84E7-4114-8BDF-5D03E9F9E2B8}"/>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43C4D98-19C9-4928-A101-294C197A5BC9}"/>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5BFD90-A837-4ED0-9171-E6F94D89D4D2}"/>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3A948ECD-107D-4626-9626-5E4D006B0D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301235-3E32-4A63-938D-3E34F40C5BF0}"/>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304183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nvPr>
        </p:nvGraphicFramePr>
        <p:xfrm>
          <a:off x="2121" y="2119"/>
          <a:ext cx="2116" cy="2116"/>
        </p:xfrm>
        <a:graphic>
          <a:graphicData uri="http://schemas.openxmlformats.org/presentationml/2006/ole">
            <mc:AlternateContent xmlns:mc="http://schemas.openxmlformats.org/markup-compatibility/2006">
              <mc:Choice xmlns:v="urn:schemas-microsoft-com:vml" Requires="v">
                <p:oleObj spid="_x0000_s20493" name="think-cell Slide" r:id="rId4" imgW="287" imgH="287" progId="TCLayout.ActiveDocument.1">
                  <p:embed/>
                </p:oleObj>
              </mc:Choice>
              <mc:Fallback>
                <p:oleObj name="think-cell Slide" r:id="rId4" imgW="287" imgH="287" progId="TCLayout.ActiveDocument.1">
                  <p:embed/>
                  <p:pic>
                    <p:nvPicPr>
                      <p:cNvPr id="7" name="Objekt 6" hidden="1"/>
                      <p:cNvPicPr/>
                      <p:nvPr/>
                    </p:nvPicPr>
                    <p:blipFill>
                      <a:blip r:embed="rId5"/>
                      <a:stretch>
                        <a:fillRect/>
                      </a:stretch>
                    </p:blipFill>
                    <p:spPr>
                      <a:xfrm>
                        <a:off x="2121" y="2119"/>
                        <a:ext cx="2116" cy="2116"/>
                      </a:xfrm>
                      <a:prstGeom prst="rect">
                        <a:avLst/>
                      </a:prstGeom>
                    </p:spPr>
                  </p:pic>
                </p:oleObj>
              </mc:Fallback>
            </mc:AlternateContent>
          </a:graphicData>
        </a:graphic>
      </p:graphicFrame>
      <p:grpSp>
        <p:nvGrpSpPr>
          <p:cNvPr id="27" name="Gruppieren 26"/>
          <p:cNvGrpSpPr/>
          <p:nvPr userDrawn="1"/>
        </p:nvGrpSpPr>
        <p:grpSpPr>
          <a:xfrm>
            <a:off x="-240699" y="-184885"/>
            <a:ext cx="12673409" cy="7214285"/>
            <a:chOff x="-240767" y="-184891"/>
            <a:chExt cx="12676709" cy="7214285"/>
          </a:xfrm>
        </p:grpSpPr>
        <p:cxnSp>
          <p:nvCxnSpPr>
            <p:cNvPr id="28" name="Gerade Verbindung 27"/>
            <p:cNvCxnSpPr/>
            <p:nvPr userDrawn="1"/>
          </p:nvCxnSpPr>
          <p:spPr bwMode="gray">
            <a:xfrm rot="16200000">
              <a:off x="-144742" y="1460768"/>
              <a:ext cx="0" cy="192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bwMode="gray">
            <a:xfrm rot="16200000">
              <a:off x="12339917" y="1460768"/>
              <a:ext cx="0" cy="192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userDrawn="1"/>
          </p:nvCxnSpPr>
          <p:spPr bwMode="gray">
            <a:xfrm rot="16200000">
              <a:off x="-144742" y="6315590"/>
              <a:ext cx="0" cy="192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userDrawn="1"/>
          </p:nvCxnSpPr>
          <p:spPr bwMode="gray">
            <a:xfrm rot="16200000">
              <a:off x="12339917" y="6315590"/>
              <a:ext cx="0" cy="192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bwMode="gray">
            <a:xfrm>
              <a:off x="444959"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userDrawn="1"/>
          </p:nvCxnSpPr>
          <p:spPr bwMode="gray">
            <a:xfrm>
              <a:off x="11750215"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userDrawn="1"/>
          </p:nvCxnSpPr>
          <p:spPr bwMode="gray">
            <a:xfrm>
              <a:off x="444959" y="6885394"/>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userDrawn="1"/>
          </p:nvCxnSpPr>
          <p:spPr bwMode="gray">
            <a:xfrm>
              <a:off x="11750215" y="6885394"/>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1" name="Gruppieren 50"/>
            <p:cNvGrpSpPr/>
            <p:nvPr userDrawn="1"/>
          </p:nvGrpSpPr>
          <p:grpSpPr>
            <a:xfrm>
              <a:off x="3109913" y="-184891"/>
              <a:ext cx="5975350" cy="144000"/>
              <a:chOff x="3109913" y="-184891"/>
              <a:chExt cx="5975350" cy="144000"/>
            </a:xfrm>
          </p:grpSpPr>
          <p:cxnSp>
            <p:nvCxnSpPr>
              <p:cNvPr id="60" name="Gerade Verbindung 59"/>
              <p:cNvCxnSpPr/>
              <p:nvPr userDrawn="1"/>
            </p:nvCxnSpPr>
            <p:spPr bwMode="gray">
              <a:xfrm>
                <a:off x="5989575"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userDrawn="1"/>
            </p:nvCxnSpPr>
            <p:spPr bwMode="gray">
              <a:xfrm>
                <a:off x="6097588"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a:off x="6205599"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a:off x="31099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userDrawn="1"/>
            </p:nvCxnSpPr>
            <p:spPr bwMode="gray">
              <a:xfrm>
                <a:off x="33258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p:nvPr userDrawn="1"/>
            </p:nvCxnSpPr>
            <p:spPr bwMode="gray">
              <a:xfrm>
                <a:off x="88693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userDrawn="1"/>
            </p:nvCxnSpPr>
            <p:spPr bwMode="gray">
              <a:xfrm>
                <a:off x="90852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2" name="Gruppieren 51"/>
            <p:cNvGrpSpPr/>
            <p:nvPr userDrawn="1"/>
          </p:nvGrpSpPr>
          <p:grpSpPr>
            <a:xfrm>
              <a:off x="3110569" y="6885394"/>
              <a:ext cx="5975350" cy="144000"/>
              <a:chOff x="3109913" y="-184891"/>
              <a:chExt cx="5975350" cy="144000"/>
            </a:xfrm>
          </p:grpSpPr>
          <p:cxnSp>
            <p:nvCxnSpPr>
              <p:cNvPr id="53" name="Gerade Verbindung 52"/>
              <p:cNvCxnSpPr/>
              <p:nvPr userDrawn="1"/>
            </p:nvCxnSpPr>
            <p:spPr bwMode="gray">
              <a:xfrm>
                <a:off x="5989575"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userDrawn="1"/>
            </p:nvCxnSpPr>
            <p:spPr bwMode="gray">
              <a:xfrm>
                <a:off x="6097588"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userDrawn="1"/>
            </p:nvCxnSpPr>
            <p:spPr bwMode="gray">
              <a:xfrm>
                <a:off x="6205599"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userDrawn="1"/>
            </p:nvCxnSpPr>
            <p:spPr bwMode="gray">
              <a:xfrm>
                <a:off x="31099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bwMode="gray">
              <a:xfrm>
                <a:off x="33258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bwMode="gray">
              <a:xfrm>
                <a:off x="88693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userDrawn="1"/>
            </p:nvCxnSpPr>
            <p:spPr bwMode="gray">
              <a:xfrm>
                <a:off x="90852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3" name="Gleichschenkliges Dreieck 12"/>
          <p:cNvSpPr/>
          <p:nvPr userDrawn="1"/>
        </p:nvSpPr>
        <p:spPr bwMode="gray">
          <a:xfrm rot="5400000">
            <a:off x="6950880" y="2773172"/>
            <a:ext cx="242565" cy="144000"/>
          </a:xfrm>
          <a:prstGeom prst="triangle">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0" rIns="91363" bIns="45680" rtlCol="0" anchor="ctr"/>
          <a:lstStyle/>
          <a:p>
            <a:pPr algn="ctr" eaLnBrk="1"/>
            <a:endParaRPr lang="en-US" sz="1799" dirty="0">
              <a:latin typeface="Arial" panose="020B0604020202020204" pitchFamily="34" charset="0"/>
            </a:endParaRPr>
          </a:p>
        </p:txBody>
      </p:sp>
      <p:sp>
        <p:nvSpPr>
          <p:cNvPr id="2" name="Titel 1"/>
          <p:cNvSpPr>
            <a:spLocks noGrp="1"/>
          </p:cNvSpPr>
          <p:nvPr>
            <p:ph type="ctrTitle" hasCustomPrompt="1"/>
          </p:nvPr>
        </p:nvSpPr>
        <p:spPr bwMode="gray">
          <a:xfrm>
            <a:off x="7440150" y="2608903"/>
            <a:ext cx="4307005" cy="984885"/>
          </a:xfrm>
          <a:prstGeom prst="rect">
            <a:avLst/>
          </a:prstGeom>
        </p:spPr>
        <p:txBody>
          <a:bodyPr anchor="t"/>
          <a:lstStyle>
            <a:lvl1pPr>
              <a:defRPr sz="3199"/>
            </a:lvl1pPr>
          </a:lstStyle>
          <a:p>
            <a:r>
              <a:rPr lang="en-US" noProof="0" dirty="0"/>
              <a:t>Placeholder Presentation Title</a:t>
            </a:r>
          </a:p>
        </p:txBody>
      </p:sp>
      <p:sp>
        <p:nvSpPr>
          <p:cNvPr id="15" name="Textplatzhalter 14"/>
          <p:cNvSpPr>
            <a:spLocks noGrp="1"/>
          </p:cNvSpPr>
          <p:nvPr>
            <p:ph type="body" sz="quarter" idx="10" hasCustomPrompt="1"/>
          </p:nvPr>
        </p:nvSpPr>
        <p:spPr bwMode="gray">
          <a:xfrm>
            <a:off x="7440150" y="4965173"/>
            <a:ext cx="4307005" cy="246221"/>
          </a:xfrm>
          <a:prstGeom prst="rect">
            <a:avLst/>
          </a:prstGeom>
        </p:spPr>
        <p:txBody>
          <a:bodyPr/>
          <a:lstStyle>
            <a:lvl1pPr>
              <a:spcBef>
                <a:spcPts val="0"/>
              </a:spcBef>
              <a:defRPr sz="1600" b="0" baseline="0">
                <a:latin typeface="+mn-lt"/>
              </a:defRPr>
            </a:lvl1pPr>
          </a:lstStyle>
          <a:p>
            <a:pPr lvl="0"/>
            <a:r>
              <a:rPr lang="en-US" noProof="0" dirty="0"/>
              <a:t>Placeholder Subtitle</a:t>
            </a:r>
          </a:p>
        </p:txBody>
      </p:sp>
      <p:sp>
        <p:nvSpPr>
          <p:cNvPr id="17" name="Textplatzhalter 16"/>
          <p:cNvSpPr>
            <a:spLocks noGrp="1"/>
          </p:cNvSpPr>
          <p:nvPr>
            <p:ph type="body" sz="quarter" idx="11" hasCustomPrompt="1"/>
          </p:nvPr>
        </p:nvSpPr>
        <p:spPr bwMode="gray">
          <a:xfrm>
            <a:off x="7440150" y="6206084"/>
            <a:ext cx="4307005" cy="184666"/>
          </a:xfrm>
          <a:prstGeom prst="rect">
            <a:avLst/>
          </a:prstGeom>
        </p:spPr>
        <p:txBody>
          <a:bodyPr anchor="b" anchorCtr="0"/>
          <a:lstStyle>
            <a:lvl1pPr marL="0" marR="0" indent="0" algn="l" defTabSz="913586" rtl="0" eaLnBrk="1" fontAlgn="auto" latinLnBrk="0" hangingPunct="1">
              <a:lnSpc>
                <a:spcPct val="100000"/>
              </a:lnSpc>
              <a:spcBef>
                <a:spcPts val="0"/>
              </a:spcBef>
              <a:spcAft>
                <a:spcPts val="0"/>
              </a:spcAft>
              <a:buClrTx/>
              <a:buSzTx/>
              <a:buFont typeface="Arial" panose="020B0604020202020204" pitchFamily="34" charset="0"/>
              <a:buNone/>
              <a:tabLst/>
              <a:defRPr sz="1200" b="0" baseline="0">
                <a:latin typeface="+mn-lt"/>
              </a:defRPr>
            </a:lvl1pPr>
          </a:lstStyle>
          <a:p>
            <a:pPr marL="0" marR="0" lvl="0" indent="0" algn="l" defTabSz="913586"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1200" noProof="0" dirty="0">
                <a:solidFill>
                  <a:srgbClr val="6E7E8D"/>
                </a:solidFill>
                <a:latin typeface="Arial" panose="020B0604020202020204" pitchFamily="34" charset="0"/>
              </a:rPr>
              <a:t>Placeholder Speaker  |  Place  |  Date</a:t>
            </a:r>
          </a:p>
        </p:txBody>
      </p:sp>
      <p:sp>
        <p:nvSpPr>
          <p:cNvPr id="29" name="Bildplatzhalter 2"/>
          <p:cNvSpPr>
            <a:spLocks noGrp="1"/>
          </p:cNvSpPr>
          <p:nvPr userDrawn="1">
            <p:ph type="pic" sz="quarter" idx="12" hasCustomPrompt="1"/>
          </p:nvPr>
        </p:nvSpPr>
        <p:spPr bwMode="gray">
          <a:xfrm>
            <a:off x="0" y="5"/>
            <a:ext cx="6918114" cy="6858000"/>
          </a:xfrm>
          <a:prstGeom prst="rect">
            <a:avLst/>
          </a:prstGeom>
          <a:solidFill>
            <a:schemeClr val="accent4"/>
          </a:solidFill>
        </p:spPr>
        <p:txBody>
          <a:bodyPr lIns="71958" tIns="71958">
            <a:noAutofit/>
          </a:bodyPr>
          <a:lstStyle>
            <a:lvl1pPr>
              <a:spcBef>
                <a:spcPts val="0"/>
              </a:spcBef>
              <a:defRPr b="0"/>
            </a:lvl1pPr>
          </a:lstStyle>
          <a:p>
            <a:r>
              <a:rPr lang="en-US" dirty="0"/>
              <a:t>Image placeholder</a:t>
            </a:r>
          </a:p>
        </p:txBody>
      </p:sp>
      <p:pic>
        <p:nvPicPr>
          <p:cNvPr id="24" name="Grafik 23"/>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gray">
          <a:xfrm>
            <a:off x="10860656" y="543275"/>
            <a:ext cx="899544" cy="511077"/>
          </a:xfrm>
          <a:prstGeom prst="rect">
            <a:avLst/>
          </a:prstGeom>
        </p:spPr>
      </p:pic>
      <p:sp>
        <p:nvSpPr>
          <p:cNvPr id="35" name="Rechteck 34"/>
          <p:cNvSpPr/>
          <p:nvPr userDrawn="1"/>
        </p:nvSpPr>
        <p:spPr bwMode="gray">
          <a:xfrm>
            <a:off x="6918114" y="5"/>
            <a:ext cx="89977" cy="6858000"/>
          </a:xfrm>
          <a:prstGeom prst="rect">
            <a:avLst/>
          </a:prstGeom>
          <a:solidFill>
            <a:srgbClr val="E400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63" tIns="45680" rIns="91363" bIns="45680" rtlCol="0" anchor="ctr"/>
          <a:lstStyle/>
          <a:p>
            <a:pPr eaLnBrk="1"/>
            <a:endParaRPr lang="en-US" sz="1400" dirty="0">
              <a:latin typeface="Arial" panose="020B0604020202020204" pitchFamily="34" charset="0"/>
            </a:endParaRPr>
          </a:p>
        </p:txBody>
      </p:sp>
      <p:sp>
        <p:nvSpPr>
          <p:cNvPr id="39" name="Rechteck 34">
            <a:extLst>
              <a:ext uri="{FF2B5EF4-FFF2-40B4-BE49-F238E27FC236}">
                <a16:creationId xmlns:a16="http://schemas.microsoft.com/office/drawing/2014/main" id="{51D79845-92E2-43EE-A4F1-68BD4784CCD9}"/>
              </a:ext>
            </a:extLst>
          </p:cNvPr>
          <p:cNvSpPr/>
          <p:nvPr userDrawn="1"/>
        </p:nvSpPr>
        <p:spPr bwMode="gray">
          <a:xfrm>
            <a:off x="7070475" y="152405"/>
            <a:ext cx="89977" cy="6858000"/>
          </a:xfrm>
          <a:prstGeom prst="rect">
            <a:avLst/>
          </a:prstGeom>
          <a:solidFill>
            <a:srgbClr val="E4004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63" tIns="45680" rIns="91363" bIns="45680" rtlCol="0" anchor="ctr"/>
          <a:lstStyle/>
          <a:p>
            <a:pPr eaLnBrk="1"/>
            <a:endParaRPr lang="en-US" sz="1400" dirty="0">
              <a:latin typeface="Arial" panose="020B0604020202020204" pitchFamily="34" charset="0"/>
            </a:endParaRPr>
          </a:p>
        </p:txBody>
      </p:sp>
    </p:spTree>
    <p:extLst>
      <p:ext uri="{BB962C8B-B14F-4D97-AF65-F5344CB8AC3E}">
        <p14:creationId xmlns:p14="http://schemas.microsoft.com/office/powerpoint/2010/main" val="14821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40B8-5DA8-4B4F-90DC-E1B5015C6A6C}"/>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E2ACAD35-A1C7-4454-AFBD-3652B640B513}"/>
              </a:ext>
            </a:extLst>
          </p:cNvPr>
          <p:cNvSpPr>
            <a:spLocks noGrp="1"/>
          </p:cNvSpPr>
          <p:nvPr>
            <p:ph type="body" sz="quarter" idx="11"/>
          </p:nvPr>
        </p:nvSpPr>
        <p:spPr>
          <a:xfrm>
            <a:off x="444385" y="1566710"/>
            <a:ext cx="11301054" cy="48515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7112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88870960-12EB-44B1-9B87-D30B7C44D42A}"/>
              </a:ext>
            </a:extLst>
          </p:cNvPr>
          <p:cNvGraphicFramePr>
            <a:graphicFrameLocks noChangeAspect="1"/>
          </p:cNvGraphicFramePr>
          <p:nvPr userDrawn="1">
            <p:custDataLst>
              <p:tags r:id="rId2"/>
            </p:custDataLst>
            <p:extLst/>
          </p:nvPr>
        </p:nvGraphicFramePr>
        <p:xfrm>
          <a:off x="1587" y="1588"/>
          <a:ext cx="1588" cy="1588"/>
        </p:xfrm>
        <a:graphic>
          <a:graphicData uri="http://schemas.openxmlformats.org/presentationml/2006/ole">
            <mc:AlternateContent xmlns:mc="http://schemas.openxmlformats.org/markup-compatibility/2006">
              <mc:Choice xmlns:v="urn:schemas-microsoft-com:vml" Requires="v">
                <p:oleObj spid="_x0000_s21517" name="think-cell Slide" r:id="rId5" imgW="592" imgH="595" progId="TCLayout.ActiveDocument.1">
                  <p:embed/>
                </p:oleObj>
              </mc:Choice>
              <mc:Fallback>
                <p:oleObj name="think-cell Slide" r:id="rId5" imgW="592" imgH="595" progId="TCLayout.ActiveDocument.1">
                  <p:embed/>
                  <p:pic>
                    <p:nvPicPr>
                      <p:cNvPr id="13" name="Object 12" hidden="1">
                        <a:extLst>
                          <a:ext uri="{FF2B5EF4-FFF2-40B4-BE49-F238E27FC236}">
                            <a16:creationId xmlns:a16="http://schemas.microsoft.com/office/drawing/2014/main" id="{88870960-12EB-44B1-9B87-D30B7C44D42A}"/>
                          </a:ext>
                        </a:extLst>
                      </p:cNvPr>
                      <p:cNvPicPr/>
                      <p:nvPr/>
                    </p:nvPicPr>
                    <p:blipFill>
                      <a:blip r:embed="rId6"/>
                      <a:stretch>
                        <a:fillRect/>
                      </a:stretch>
                    </p:blipFill>
                    <p:spPr>
                      <a:xfrm>
                        <a:off x="1587"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265ADC4B-0E14-4244-BD11-139A1D593039}"/>
              </a:ext>
            </a:extLst>
          </p:cNvPr>
          <p:cNvSpPr/>
          <p:nvPr userDrawn="1">
            <p:custDataLst>
              <p:tags r:id="rId3"/>
            </p:custDataLst>
          </p:nvPr>
        </p:nvSpPr>
        <p:spPr>
          <a:xfrm>
            <a:off x="0" y="0"/>
            <a:ext cx="158709" cy="1587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eaLnBrk="1">
              <a:lnSpc>
                <a:spcPct val="100000"/>
              </a:lnSpc>
              <a:spcBef>
                <a:spcPct val="0"/>
              </a:spcBef>
              <a:spcAft>
                <a:spcPct val="0"/>
              </a:spcAft>
              <a:buClr>
                <a:schemeClr val="accent2"/>
              </a:buClr>
            </a:pPr>
            <a:endParaRPr lang="en-US" sz="2799" b="1" i="0" baseline="0"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4" name="Picture 3">
            <a:extLst>
              <a:ext uri="{FF2B5EF4-FFF2-40B4-BE49-F238E27FC236}">
                <a16:creationId xmlns:a16="http://schemas.microsoft.com/office/drawing/2014/main" id="{9F0740F6-1AEC-4803-98E2-E17E41AA58BE}"/>
              </a:ext>
            </a:extLst>
          </p:cNvPr>
          <p:cNvPicPr>
            <a:picLocks noChangeAspect="1"/>
          </p:cNvPicPr>
          <p:nvPr userDrawn="1"/>
        </p:nvPicPr>
        <p:blipFill rotWithShape="1">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a:noFill/>
        </p:spPr>
      </p:pic>
      <p:pic>
        <p:nvPicPr>
          <p:cNvPr id="2" name="Picture 1">
            <a:extLst>
              <a:ext uri="{FF2B5EF4-FFF2-40B4-BE49-F238E27FC236}">
                <a16:creationId xmlns:a16="http://schemas.microsoft.com/office/drawing/2014/main" id="{77900BD7-9203-4590-BD81-9E31117A6C2D}"/>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27955" r="1713" b="37883"/>
          <a:stretch/>
        </p:blipFill>
        <p:spPr>
          <a:xfrm rot="10800000" flipV="1">
            <a:off x="2118181" y="3932461"/>
            <a:ext cx="10073820" cy="2925540"/>
          </a:xfrm>
          <a:prstGeom prst="rect">
            <a:avLst/>
          </a:prstGeom>
        </p:spPr>
      </p:pic>
    </p:spTree>
    <p:extLst>
      <p:ext uri="{BB962C8B-B14F-4D97-AF65-F5344CB8AC3E}">
        <p14:creationId xmlns:p14="http://schemas.microsoft.com/office/powerpoint/2010/main" val="182485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le slide 03">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F7055E9-8404-42FC-A1A5-9B014C717E7B}"/>
              </a:ext>
            </a:extLst>
          </p:cNvPr>
          <p:cNvSpPr/>
          <p:nvPr userDrawn="1"/>
        </p:nvSpPr>
        <p:spPr>
          <a:xfrm>
            <a:off x="6094943" y="0"/>
            <a:ext cx="3047998"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99"/>
          </a:p>
        </p:txBody>
      </p:sp>
      <p:sp>
        <p:nvSpPr>
          <p:cNvPr id="14" name="Rectangle 13">
            <a:extLst>
              <a:ext uri="{FF2B5EF4-FFF2-40B4-BE49-F238E27FC236}">
                <a16:creationId xmlns:a16="http://schemas.microsoft.com/office/drawing/2014/main" id="{24A9F13D-35D6-4879-BA50-7F74B3257597}"/>
              </a:ext>
            </a:extLst>
          </p:cNvPr>
          <p:cNvSpPr/>
          <p:nvPr userDrawn="1"/>
        </p:nvSpPr>
        <p:spPr>
          <a:xfrm>
            <a:off x="1" y="0"/>
            <a:ext cx="6095999"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99"/>
          </a:p>
        </p:txBody>
      </p:sp>
      <p:sp>
        <p:nvSpPr>
          <p:cNvPr id="19" name="Picture Placeholder 6">
            <a:extLst>
              <a:ext uri="{FF2B5EF4-FFF2-40B4-BE49-F238E27FC236}">
                <a16:creationId xmlns:a16="http://schemas.microsoft.com/office/drawing/2014/main" id="{D3471893-9E34-4B9F-BDD6-09E95B5D7FA1}"/>
              </a:ext>
            </a:extLst>
          </p:cNvPr>
          <p:cNvSpPr>
            <a:spLocks noGrp="1"/>
          </p:cNvSpPr>
          <p:nvPr>
            <p:ph type="pic" sz="quarter" idx="23" hasCustomPrompt="1"/>
          </p:nvPr>
        </p:nvSpPr>
        <p:spPr>
          <a:xfrm>
            <a:off x="9142940" y="0"/>
            <a:ext cx="3049060" cy="3429000"/>
          </a:xfrm>
          <a:prstGeom prst="rect">
            <a:avLst/>
          </a:prstGeom>
          <a:solidFill>
            <a:schemeClr val="accent5"/>
          </a:solidFill>
        </p:spPr>
        <p:txBody>
          <a:bodyPr lIns="108000" tIns="108000" rIns="0"/>
          <a:lstStyle>
            <a:lvl1pPr>
              <a:defRPr/>
            </a:lvl1pPr>
          </a:lstStyle>
          <a:p>
            <a:r>
              <a:rPr lang="en-AU" dirty="0"/>
              <a:t>Insert picture here</a:t>
            </a:r>
          </a:p>
        </p:txBody>
      </p:sp>
      <p:sp>
        <p:nvSpPr>
          <p:cNvPr id="8" name="Rectangle 7">
            <a:extLst>
              <a:ext uri="{FF2B5EF4-FFF2-40B4-BE49-F238E27FC236}">
                <a16:creationId xmlns:a16="http://schemas.microsoft.com/office/drawing/2014/main" id="{0242F225-2828-4D1B-9136-21D1BCC6A2D7}"/>
              </a:ext>
            </a:extLst>
          </p:cNvPr>
          <p:cNvSpPr/>
          <p:nvPr userDrawn="1"/>
        </p:nvSpPr>
        <p:spPr>
          <a:xfrm>
            <a:off x="3048000" y="3429000"/>
            <a:ext cx="3047998"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99"/>
          </a:p>
        </p:txBody>
      </p:sp>
      <p:sp>
        <p:nvSpPr>
          <p:cNvPr id="7" name="Picture Placeholder 6">
            <a:extLst>
              <a:ext uri="{FF2B5EF4-FFF2-40B4-BE49-F238E27FC236}">
                <a16:creationId xmlns:a16="http://schemas.microsoft.com/office/drawing/2014/main" id="{566B3302-79C9-47DD-926E-80E1C84AEE88}"/>
              </a:ext>
            </a:extLst>
          </p:cNvPr>
          <p:cNvSpPr>
            <a:spLocks noGrp="1"/>
          </p:cNvSpPr>
          <p:nvPr>
            <p:ph type="pic" sz="quarter" idx="12" hasCustomPrompt="1"/>
          </p:nvPr>
        </p:nvSpPr>
        <p:spPr>
          <a:xfrm>
            <a:off x="6096000" y="3429000"/>
            <a:ext cx="3046941" cy="3429000"/>
          </a:xfrm>
          <a:prstGeom prst="rect">
            <a:avLst/>
          </a:prstGeom>
          <a:solidFill>
            <a:schemeClr val="accent5"/>
          </a:solidFill>
        </p:spPr>
        <p:txBody>
          <a:bodyPr lIns="108000" tIns="108000" rIns="0"/>
          <a:lstStyle>
            <a:lvl1pPr>
              <a:defRPr/>
            </a:lvl1pPr>
          </a:lstStyle>
          <a:p>
            <a:r>
              <a:rPr lang="en-AU" dirty="0"/>
              <a:t>Insert picture here</a:t>
            </a:r>
          </a:p>
        </p:txBody>
      </p:sp>
      <p:sp>
        <p:nvSpPr>
          <p:cNvPr id="12" name="Picture Placeholder 6">
            <a:extLst>
              <a:ext uri="{FF2B5EF4-FFF2-40B4-BE49-F238E27FC236}">
                <a16:creationId xmlns:a16="http://schemas.microsoft.com/office/drawing/2014/main" id="{63FC71F7-D512-4D99-888E-4EC31D291D65}"/>
              </a:ext>
            </a:extLst>
          </p:cNvPr>
          <p:cNvSpPr>
            <a:spLocks noGrp="1"/>
          </p:cNvSpPr>
          <p:nvPr>
            <p:ph type="pic" sz="quarter" idx="18" hasCustomPrompt="1"/>
          </p:nvPr>
        </p:nvSpPr>
        <p:spPr>
          <a:xfrm>
            <a:off x="1" y="3429000"/>
            <a:ext cx="3046943" cy="3429000"/>
          </a:xfrm>
          <a:prstGeom prst="rect">
            <a:avLst/>
          </a:prstGeom>
          <a:solidFill>
            <a:schemeClr val="accent5"/>
          </a:solidFill>
        </p:spPr>
        <p:txBody>
          <a:bodyPr lIns="108000" tIns="108000" rIns="0"/>
          <a:lstStyle>
            <a:lvl1pPr>
              <a:defRPr/>
            </a:lvl1pPr>
          </a:lstStyle>
          <a:p>
            <a:r>
              <a:rPr lang="en-AU" dirty="0"/>
              <a:t>Insert picture here</a:t>
            </a:r>
          </a:p>
        </p:txBody>
      </p:sp>
      <p:sp>
        <p:nvSpPr>
          <p:cNvPr id="17" name="Rectangle 16">
            <a:extLst>
              <a:ext uri="{FF2B5EF4-FFF2-40B4-BE49-F238E27FC236}">
                <a16:creationId xmlns:a16="http://schemas.microsoft.com/office/drawing/2014/main" id="{B0576037-E950-4C59-A474-3775715A540C}"/>
              </a:ext>
            </a:extLst>
          </p:cNvPr>
          <p:cNvSpPr/>
          <p:nvPr userDrawn="1"/>
        </p:nvSpPr>
        <p:spPr>
          <a:xfrm>
            <a:off x="9142941" y="3429000"/>
            <a:ext cx="3051178"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99"/>
          </a:p>
        </p:txBody>
      </p:sp>
      <p:sp>
        <p:nvSpPr>
          <p:cNvPr id="18" name="Text Placeholder 41">
            <a:extLst>
              <a:ext uri="{FF2B5EF4-FFF2-40B4-BE49-F238E27FC236}">
                <a16:creationId xmlns:a16="http://schemas.microsoft.com/office/drawing/2014/main" id="{A8C27AFB-41F5-43FA-997F-17842EA5D564}"/>
              </a:ext>
            </a:extLst>
          </p:cNvPr>
          <p:cNvSpPr>
            <a:spLocks noGrp="1"/>
          </p:cNvSpPr>
          <p:nvPr>
            <p:ph type="body" sz="quarter" idx="22"/>
          </p:nvPr>
        </p:nvSpPr>
        <p:spPr>
          <a:xfrm>
            <a:off x="9439592" y="4068765"/>
            <a:ext cx="2258799" cy="2001837"/>
          </a:xfrm>
        </p:spPr>
        <p:txBody>
          <a:bodyPr/>
          <a:lstStyle>
            <a:lvl1pPr>
              <a:lnSpc>
                <a:spcPct val="110000"/>
              </a:lnSpc>
              <a:spcAft>
                <a:spcPts val="2599"/>
              </a:spcAft>
              <a:defRPr sz="1300">
                <a:solidFill>
                  <a:schemeClr val="bg1"/>
                </a:solidFill>
              </a:defRPr>
            </a:lvl1pPr>
            <a:lvl2pPr>
              <a:lnSpc>
                <a:spcPct val="110000"/>
              </a:lnSpc>
              <a:spcAft>
                <a:spcPts val="2599"/>
              </a:spcAft>
              <a:defRPr sz="1100">
                <a:solidFill>
                  <a:schemeClr val="bg1"/>
                </a:solidFill>
              </a:defRPr>
            </a:lvl2pPr>
          </a:lstStyle>
          <a:p>
            <a:pPr lvl="0"/>
            <a:r>
              <a:rPr lang="en-US" dirty="0"/>
              <a:t>Edit Master text styles</a:t>
            </a:r>
          </a:p>
          <a:p>
            <a:pPr lvl="1"/>
            <a:r>
              <a:rPr lang="en-US" dirty="0"/>
              <a:t>Second level</a:t>
            </a:r>
          </a:p>
        </p:txBody>
      </p:sp>
      <p:sp>
        <p:nvSpPr>
          <p:cNvPr id="15" name="Slide Number Placeholder 4">
            <a:extLst>
              <a:ext uri="{FF2B5EF4-FFF2-40B4-BE49-F238E27FC236}">
                <a16:creationId xmlns:a16="http://schemas.microsoft.com/office/drawing/2014/main" id="{27B80477-9028-46F3-A57F-A659737555E1}"/>
              </a:ext>
            </a:extLst>
          </p:cNvPr>
          <p:cNvSpPr>
            <a:spLocks noGrp="1"/>
          </p:cNvSpPr>
          <p:nvPr>
            <p:ph type="sldNum" sz="quarter" idx="4"/>
          </p:nvPr>
        </p:nvSpPr>
        <p:spPr>
          <a:xfrm>
            <a:off x="11533088" y="6449910"/>
            <a:ext cx="216000" cy="140400"/>
          </a:xfrm>
          <a:prstGeom prst="rect">
            <a:avLst/>
          </a:prstGeom>
        </p:spPr>
        <p:txBody>
          <a:bodyPr vert="horz" lIns="0" tIns="0" rIns="0" bIns="0" rtlCol="0" anchor="ctr"/>
          <a:lstStyle>
            <a:lvl1pPr algn="r">
              <a:defRPr sz="900">
                <a:solidFill>
                  <a:schemeClr val="bg1">
                    <a:alpha val="70000"/>
                  </a:schemeClr>
                </a:solidFill>
                <a:latin typeface="Graphik" panose="020B0503030202060203" pitchFamily="34" charset="0"/>
              </a:defRPr>
            </a:lvl1pPr>
          </a:lstStyle>
          <a:p>
            <a:fld id="{EF2F7A32-C1EA-4F7E-B0A2-7FCB5BFE90DE}" type="slidenum">
              <a:rPr lang="en-AU" smtClean="0"/>
              <a:pPr/>
              <a:t>‹#›</a:t>
            </a:fld>
            <a:endParaRPr lang="en-AU" dirty="0"/>
          </a:p>
        </p:txBody>
      </p:sp>
      <p:sp>
        <p:nvSpPr>
          <p:cNvPr id="24" name="Text Placeholder 8">
            <a:extLst>
              <a:ext uri="{FF2B5EF4-FFF2-40B4-BE49-F238E27FC236}">
                <a16:creationId xmlns:a16="http://schemas.microsoft.com/office/drawing/2014/main" id="{043F482C-5F50-46F2-89ED-9E56856F3481}"/>
              </a:ext>
            </a:extLst>
          </p:cNvPr>
          <p:cNvSpPr>
            <a:spLocks noGrp="1"/>
          </p:cNvSpPr>
          <p:nvPr>
            <p:ph type="body" sz="quarter" idx="21"/>
          </p:nvPr>
        </p:nvSpPr>
        <p:spPr>
          <a:xfrm>
            <a:off x="442913" y="2249488"/>
            <a:ext cx="5068886" cy="723438"/>
          </a:xfrm>
        </p:spPr>
        <p:txBody>
          <a:bodyPr wrap="square">
            <a:noAutofit/>
          </a:bodyPr>
          <a:lstStyle>
            <a:lvl1pPr>
              <a:lnSpc>
                <a:spcPct val="110000"/>
              </a:lnSpc>
              <a:defRPr sz="1100">
                <a:latin typeface="Graphik" panose="020B0503030202060203" pitchFamily="34" charset="0"/>
              </a:defRPr>
            </a:lvl1pPr>
          </a:lstStyle>
          <a:p>
            <a:pPr lvl="0"/>
            <a:r>
              <a:rPr lang="en-US" dirty="0"/>
              <a:t>Edit Master text styles</a:t>
            </a:r>
          </a:p>
        </p:txBody>
      </p:sp>
      <p:sp>
        <p:nvSpPr>
          <p:cNvPr id="21" name="Text Placeholder 234">
            <a:extLst>
              <a:ext uri="{FF2B5EF4-FFF2-40B4-BE49-F238E27FC236}">
                <a16:creationId xmlns:a16="http://schemas.microsoft.com/office/drawing/2014/main" id="{53630275-984E-499E-BF52-DFA1EC456AFC}"/>
              </a:ext>
            </a:extLst>
          </p:cNvPr>
          <p:cNvSpPr>
            <a:spLocks noGrp="1"/>
          </p:cNvSpPr>
          <p:nvPr>
            <p:ph type="body" sz="quarter" idx="15" hasCustomPrompt="1"/>
          </p:nvPr>
        </p:nvSpPr>
        <p:spPr>
          <a:xfrm>
            <a:off x="442914" y="652465"/>
            <a:ext cx="5086629" cy="830997"/>
          </a:xfrm>
          <a:prstGeom prst="rect">
            <a:avLst/>
          </a:prstGeom>
        </p:spPr>
        <p:txBody>
          <a:bodyPr wrap="square" lIns="0" tIns="0" rIns="0" bIns="0">
            <a:spAutoFit/>
          </a:bodyPr>
          <a:lstStyle>
            <a:lvl1pPr>
              <a:lnSpc>
                <a:spcPct val="90000"/>
              </a:lnSpc>
              <a:defRPr sz="2999" b="0">
                <a:latin typeface="Graphik Semibold" panose="020B0703030202060203" pitchFamily="34" charset="0"/>
              </a:defRPr>
            </a:lvl1pPr>
          </a:lstStyle>
          <a:p>
            <a:pPr lvl="0"/>
            <a:r>
              <a:rPr lang="en-US" dirty="0"/>
              <a:t>Title goes here </a:t>
            </a:r>
            <a:br>
              <a:rPr lang="en-US" dirty="0"/>
            </a:br>
            <a:r>
              <a:rPr lang="en-US" dirty="0"/>
              <a:t>in few lines</a:t>
            </a:r>
          </a:p>
        </p:txBody>
      </p:sp>
      <p:sp>
        <p:nvSpPr>
          <p:cNvPr id="25" name="Text Placeholder 41">
            <a:extLst>
              <a:ext uri="{FF2B5EF4-FFF2-40B4-BE49-F238E27FC236}">
                <a16:creationId xmlns:a16="http://schemas.microsoft.com/office/drawing/2014/main" id="{774AB14C-8180-46D4-84A0-DAF722AEF8B8}"/>
              </a:ext>
            </a:extLst>
          </p:cNvPr>
          <p:cNvSpPr>
            <a:spLocks noGrp="1"/>
          </p:cNvSpPr>
          <p:nvPr>
            <p:ph type="body" sz="quarter" idx="17"/>
          </p:nvPr>
        </p:nvSpPr>
        <p:spPr>
          <a:xfrm>
            <a:off x="3344443" y="4068765"/>
            <a:ext cx="2257950" cy="1984057"/>
          </a:xfrm>
        </p:spPr>
        <p:txBody>
          <a:bodyPr>
            <a:noAutofit/>
          </a:bodyPr>
          <a:lstStyle>
            <a:lvl1pPr>
              <a:lnSpc>
                <a:spcPct val="110000"/>
              </a:lnSpc>
              <a:spcAft>
                <a:spcPts val="2599"/>
              </a:spcAft>
              <a:defRPr sz="1300">
                <a:solidFill>
                  <a:schemeClr val="bg1"/>
                </a:solidFill>
              </a:defRPr>
            </a:lvl1pPr>
            <a:lvl2pPr>
              <a:lnSpc>
                <a:spcPct val="110000"/>
              </a:lnSpc>
              <a:spcAft>
                <a:spcPts val="2599"/>
              </a:spcAft>
              <a:defRPr sz="1100">
                <a:solidFill>
                  <a:schemeClr val="bg1"/>
                </a:solidFill>
              </a:defRPr>
            </a:lvl2pPr>
          </a:lstStyle>
          <a:p>
            <a:pPr lvl="0"/>
            <a:r>
              <a:rPr lang="en-US" dirty="0"/>
              <a:t>Edit Master text styles</a:t>
            </a:r>
          </a:p>
          <a:p>
            <a:pPr lvl="1"/>
            <a:r>
              <a:rPr lang="en-US" dirty="0"/>
              <a:t>Second level</a:t>
            </a:r>
          </a:p>
        </p:txBody>
      </p:sp>
      <p:sp>
        <p:nvSpPr>
          <p:cNvPr id="26" name="Text Placeholder 41">
            <a:extLst>
              <a:ext uri="{FF2B5EF4-FFF2-40B4-BE49-F238E27FC236}">
                <a16:creationId xmlns:a16="http://schemas.microsoft.com/office/drawing/2014/main" id="{18F6428D-9F53-4F8B-9610-CBDB54298D1A}"/>
              </a:ext>
            </a:extLst>
          </p:cNvPr>
          <p:cNvSpPr>
            <a:spLocks noGrp="1"/>
          </p:cNvSpPr>
          <p:nvPr>
            <p:ph type="body" sz="quarter" idx="19"/>
          </p:nvPr>
        </p:nvSpPr>
        <p:spPr>
          <a:xfrm>
            <a:off x="6391386" y="652465"/>
            <a:ext cx="2257950" cy="1984057"/>
          </a:xfrm>
        </p:spPr>
        <p:txBody>
          <a:bodyPr>
            <a:noAutofit/>
          </a:bodyPr>
          <a:lstStyle>
            <a:lvl1pPr>
              <a:lnSpc>
                <a:spcPct val="110000"/>
              </a:lnSpc>
              <a:spcAft>
                <a:spcPts val="2599"/>
              </a:spcAft>
              <a:defRPr sz="1300">
                <a:solidFill>
                  <a:schemeClr val="bg1"/>
                </a:solidFill>
              </a:defRPr>
            </a:lvl1pPr>
            <a:lvl2pPr>
              <a:lnSpc>
                <a:spcPct val="110000"/>
              </a:lnSpc>
              <a:spcAft>
                <a:spcPts val="2599"/>
              </a:spcAft>
              <a:defRPr sz="1100">
                <a:solidFill>
                  <a:schemeClr val="bg1"/>
                </a:solidFill>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65932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40B8-5DA8-4B4F-90DC-E1B5015C6A6C}"/>
              </a:ext>
            </a:extLst>
          </p:cNvPr>
          <p:cNvSpPr>
            <a:spLocks noGrp="1"/>
          </p:cNvSpPr>
          <p:nvPr>
            <p:ph type="title"/>
          </p:nvPr>
        </p:nvSpPr>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372C56FC-9157-4E9C-90B2-CAF20E674205}"/>
              </a:ext>
            </a:extLst>
          </p:cNvPr>
          <p:cNvSpPr>
            <a:spLocks noGrp="1"/>
          </p:cNvSpPr>
          <p:nvPr>
            <p:ph type="sldNum" sz="quarter" idx="10"/>
          </p:nvPr>
        </p:nvSpPr>
        <p:spPr>
          <a:xfrm>
            <a:off x="9682962" y="6670233"/>
            <a:ext cx="359906" cy="123111"/>
          </a:xfrm>
          <a:prstGeom prst="rect">
            <a:avLst/>
          </a:prstGeom>
        </p:spPr>
        <p:txBody>
          <a:bodyPr/>
          <a:lstStyle/>
          <a:p>
            <a:fld id="{DBEFC974-4530-414C-ABF0-6A8CF7ECF32B}" type="slidenum">
              <a:rPr lang="en-US" smtClean="0"/>
              <a:pPr/>
              <a:t>‹#›</a:t>
            </a:fld>
            <a:endParaRPr lang="en-US" dirty="0"/>
          </a:p>
        </p:txBody>
      </p:sp>
    </p:spTree>
    <p:extLst>
      <p:ext uri="{BB962C8B-B14F-4D97-AF65-F5344CB8AC3E}">
        <p14:creationId xmlns:p14="http://schemas.microsoft.com/office/powerpoint/2010/main" val="40825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1.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134"/>
            <a:ext cx="12192000" cy="6853734"/>
          </a:xfrm>
          <a:prstGeom prst="rect">
            <a:avLst/>
          </a:prstGeom>
        </p:spPr>
      </p:pic>
      <p:sp>
        <p:nvSpPr>
          <p:cNvPr id="3" name="Slide Number Placeholder 2"/>
          <p:cNvSpPr>
            <a:spLocks noGrp="1"/>
          </p:cNvSpPr>
          <p:nvPr>
            <p:ph type="sldNum" sz="quarter" idx="32"/>
          </p:nvPr>
        </p:nvSpPr>
        <p:spPr>
          <a:xfrm>
            <a:off x="9682962" y="6670233"/>
            <a:ext cx="359906" cy="123111"/>
          </a:xfrm>
          <a:prstGeom prst="rect">
            <a:avLst/>
          </a:prstGeo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Text Placeholder 7"/>
          <p:cNvSpPr>
            <a:spLocks noGrp="1"/>
          </p:cNvSpPr>
          <p:nvPr>
            <p:ph type="body" sz="quarter" idx="33" hasCustomPrompt="1"/>
          </p:nvPr>
        </p:nvSpPr>
        <p:spPr>
          <a:xfrm>
            <a:off x="586018" y="1562985"/>
            <a:ext cx="7275178" cy="4025309"/>
          </a:xfrm>
        </p:spPr>
        <p:txBody>
          <a:bodyPr/>
          <a:lstStyle>
            <a:lvl1pPr marL="285664" marR="0" indent="-285664" algn="l" defTabSz="913943" rtl="0" eaLnBrk="1" fontAlgn="base" latinLnBrk="0" hangingPunct="1">
              <a:lnSpc>
                <a:spcPct val="100000"/>
              </a:lnSpc>
              <a:spcBef>
                <a:spcPts val="1799"/>
              </a:spcBef>
              <a:spcAft>
                <a:spcPct val="0"/>
              </a:spcAft>
              <a:buClrTx/>
              <a:buSzTx/>
              <a:buFont typeface="Arial" panose="020B0604020202020204" pitchFamily="34" charset="0"/>
              <a:buChar char="•"/>
              <a:tabLst/>
              <a:defRPr b="1" i="0">
                <a:solidFill>
                  <a:schemeClr val="tx1"/>
                </a:solidFill>
                <a:latin typeface="+mn-lt"/>
              </a:defRPr>
            </a:lvl1pPr>
            <a:lvl2pPr marL="0" indent="0">
              <a:lnSpc>
                <a:spcPct val="90000"/>
              </a:lnSpc>
              <a:spcBef>
                <a:spcPts val="1200"/>
              </a:spcBef>
              <a:buNone/>
              <a:defRPr>
                <a:solidFill>
                  <a:schemeClr val="bg2">
                    <a:lumMod val="60000"/>
                    <a:lumOff val="40000"/>
                  </a:schemeClr>
                </a:solidFill>
                <a:latin typeface="Arial Black" panose="020B0A04020102020204" pitchFamily="34" charset="0"/>
              </a:defRPr>
            </a:lvl2pPr>
            <a:lvl3pPr>
              <a:lnSpc>
                <a:spcPct val="90000"/>
              </a:lnSpc>
              <a:spcBef>
                <a:spcPts val="1200"/>
              </a:spcBef>
              <a:defRPr>
                <a:solidFill>
                  <a:schemeClr val="bg2">
                    <a:lumMod val="60000"/>
                    <a:lumOff val="40000"/>
                  </a:schemeClr>
                </a:solidFill>
                <a:latin typeface="Arial Black" panose="020B0A04020102020204" pitchFamily="34" charset="0"/>
              </a:defRPr>
            </a:lvl3pPr>
            <a:lvl4pPr>
              <a:lnSpc>
                <a:spcPct val="90000"/>
              </a:lnSpc>
              <a:spcBef>
                <a:spcPts val="1200"/>
              </a:spcBef>
              <a:defRPr>
                <a:solidFill>
                  <a:schemeClr val="bg2">
                    <a:lumMod val="60000"/>
                    <a:lumOff val="40000"/>
                  </a:schemeClr>
                </a:solidFill>
                <a:latin typeface="Arial Black" panose="020B0A04020102020204" pitchFamily="34" charset="0"/>
              </a:defRPr>
            </a:lvl4pPr>
            <a:lvl5pPr>
              <a:lnSpc>
                <a:spcPct val="90000"/>
              </a:lnSpc>
              <a:spcBef>
                <a:spcPts val="1200"/>
              </a:spcBef>
              <a:defRPr>
                <a:solidFill>
                  <a:schemeClr val="bg2">
                    <a:lumMod val="60000"/>
                    <a:lumOff val="40000"/>
                  </a:schemeClr>
                </a:solidFill>
                <a:latin typeface="Arial Black" panose="020B0A04020102020204" pitchFamily="34" charset="0"/>
              </a:defRPr>
            </a:lvl5pPr>
          </a:lstStyle>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489" marR="0" lvl="0" indent="-347489" algn="l" defTabSz="913943"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endParaRPr lang="en-US" b="1" dirty="0"/>
          </a:p>
        </p:txBody>
      </p:sp>
      <p:sp>
        <p:nvSpPr>
          <p:cNvPr id="7" name="Title 1">
            <a:extLst>
              <a:ext uri="{FF2B5EF4-FFF2-40B4-BE49-F238E27FC236}">
                <a16:creationId xmlns:a16="http://schemas.microsoft.com/office/drawing/2014/main" id="{4DAC5B14-E426-49A5-A9B5-54BF867B9941}"/>
              </a:ext>
            </a:extLst>
          </p:cNvPr>
          <p:cNvSpPr>
            <a:spLocks noGrp="1"/>
          </p:cNvSpPr>
          <p:nvPr>
            <p:ph type="title"/>
          </p:nvPr>
        </p:nvSpPr>
        <p:spPr>
          <a:xfrm>
            <a:off x="444849" y="828290"/>
            <a:ext cx="11301056" cy="430887"/>
          </a:xfrm>
        </p:spPr>
        <p:txBody>
          <a:bodyPr/>
          <a:lstStyle/>
          <a:p>
            <a:r>
              <a:rPr lang="en-US" dirty="0"/>
              <a:t>Click to edit Master title style</a:t>
            </a:r>
          </a:p>
        </p:txBody>
      </p:sp>
    </p:spTree>
    <p:extLst>
      <p:ext uri="{BB962C8B-B14F-4D97-AF65-F5344CB8AC3E}">
        <p14:creationId xmlns:p14="http://schemas.microsoft.com/office/powerpoint/2010/main" val="110261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A1D8-CF59-483B-8DFE-A0400642EFA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E9749F7-3DEB-40E2-A784-8B90E1B46C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AB5298-08CD-40D2-A030-606D8046043C}"/>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E78F9B4D-B795-4AAD-AA60-60850B45E8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47C400-B83A-4D5D-9BFD-E2BBF93A4E82}"/>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392768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8B16-E3EE-4264-A2D3-6AA45E1921E3}"/>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CC716EC7-2A3A-4641-9B8C-A1369E098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DF2896C-7A15-4645-9E25-773E671EFCF4}"/>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D08EC751-A690-4220-8FF3-984459F536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83261A-C071-4956-954F-56E6ED24D1CE}"/>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427851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6E70-D142-44A3-AD40-EDD18B68902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6C730F3-727A-4A47-A87E-431C317CFBD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7E9F459-CD26-4AB6-A52D-2CB8466D122F}"/>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D456FC4-076F-4E53-B96A-DCDEF99E5270}"/>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6" name="Footer Placeholder 5">
            <a:extLst>
              <a:ext uri="{FF2B5EF4-FFF2-40B4-BE49-F238E27FC236}">
                <a16:creationId xmlns:a16="http://schemas.microsoft.com/office/drawing/2014/main" id="{F289802F-1F2D-4211-A002-2D73AA0EB1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C9AF45-CB7C-41CE-8870-76F6DFD54B74}"/>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358074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C4DF-B1BA-4448-A03E-12BC999D31C4}"/>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2D15C542-6B1D-43B0-A648-A5D56A0A9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C4F7814-FCB1-4067-AC46-A7F4EB102655}"/>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A474C77-56F3-4ABF-82A0-5E3429B2B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0F5FFA0-3A26-48BD-AED3-3D0916482DF4}"/>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C1BCF7-BCFD-4D30-BDD9-992ABCA7DE56}"/>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8" name="Footer Placeholder 7">
            <a:extLst>
              <a:ext uri="{FF2B5EF4-FFF2-40B4-BE49-F238E27FC236}">
                <a16:creationId xmlns:a16="http://schemas.microsoft.com/office/drawing/2014/main" id="{8048BDD5-5C46-4FF7-9FCD-6EE826FE93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3E2665C-52C4-4DA7-8A8E-2478AEA82127}"/>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150490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6C58-82FF-43E8-BA92-252E02D1F0C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4FF335E-9E4B-4427-9F4F-50C27AFF426E}"/>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4" name="Footer Placeholder 3">
            <a:extLst>
              <a:ext uri="{FF2B5EF4-FFF2-40B4-BE49-F238E27FC236}">
                <a16:creationId xmlns:a16="http://schemas.microsoft.com/office/drawing/2014/main" id="{ACF6776D-1FF4-452B-B5B1-FBD7F68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648418-B879-4167-8AE7-D83FEAF8068B}"/>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141406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0B6AE-1231-4097-8DF4-50588DA96492}"/>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3" name="Footer Placeholder 2">
            <a:extLst>
              <a:ext uri="{FF2B5EF4-FFF2-40B4-BE49-F238E27FC236}">
                <a16:creationId xmlns:a16="http://schemas.microsoft.com/office/drawing/2014/main" id="{B9BC7E0C-11F7-4FFF-9F68-AD9B13D605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775C9D-3E8B-4A20-B0F5-741D3F1A10E4}"/>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279966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CC4A-3157-486A-B4D3-BB774F3FB44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568A400-788C-4B91-894D-9E8EFD3FB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D77125A-BD1F-4F0D-B705-774D850B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4E72A1A-068D-4750-8E96-DE3CA20C0A10}"/>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6" name="Footer Placeholder 5">
            <a:extLst>
              <a:ext uri="{FF2B5EF4-FFF2-40B4-BE49-F238E27FC236}">
                <a16:creationId xmlns:a16="http://schemas.microsoft.com/office/drawing/2014/main" id="{AB7CB592-61CF-4759-A476-78EFC6E76D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29E6CD-8AE9-44F7-900B-8A87361C3A82}"/>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406663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F464-ED0A-4DF3-B50C-8816E3237E5D}"/>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43B951B5-F067-4DC9-819A-8102E4759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A407D-DCC5-4D76-AD9A-6FB3E7DE9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861BFD1-535B-4FEE-9A28-8AC89D4263B0}"/>
              </a:ext>
            </a:extLst>
          </p:cNvPr>
          <p:cNvSpPr>
            <a:spLocks noGrp="1"/>
          </p:cNvSpPr>
          <p:nvPr>
            <p:ph type="dt" sz="half" idx="10"/>
          </p:nvPr>
        </p:nvSpPr>
        <p:spPr/>
        <p:txBody>
          <a:bodyPr/>
          <a:lstStyle/>
          <a:p>
            <a:fld id="{D8F9DB99-C41E-49D4-A1CA-41F39D8C6F49}" type="datetimeFigureOut">
              <a:rPr lang="en-US" smtClean="0"/>
              <a:t>12/6/2019</a:t>
            </a:fld>
            <a:endParaRPr lang="en-US" dirty="0"/>
          </a:p>
        </p:txBody>
      </p:sp>
      <p:sp>
        <p:nvSpPr>
          <p:cNvPr id="6" name="Footer Placeholder 5">
            <a:extLst>
              <a:ext uri="{FF2B5EF4-FFF2-40B4-BE49-F238E27FC236}">
                <a16:creationId xmlns:a16="http://schemas.microsoft.com/office/drawing/2014/main" id="{7AA86D12-2BD7-4713-975E-EFD9AAD043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69A380-68EE-45E1-99BD-8C8377E62163}"/>
              </a:ext>
            </a:extLst>
          </p:cNvPr>
          <p:cNvSpPr>
            <a:spLocks noGrp="1"/>
          </p:cNvSpPr>
          <p:nvPr>
            <p:ph type="sldNum" sz="quarter" idx="12"/>
          </p:nvPr>
        </p:nvSpPr>
        <p:spPr/>
        <p:txBody>
          <a:bodyPr/>
          <a:lstStyle/>
          <a:p>
            <a:fld id="{E8814819-FDEB-4E61-A33F-18685BB4048F}" type="slidenum">
              <a:rPr lang="en-US" smtClean="0"/>
              <a:t>‹#›</a:t>
            </a:fld>
            <a:endParaRPr lang="en-US" dirty="0"/>
          </a:p>
        </p:txBody>
      </p:sp>
    </p:spTree>
    <p:extLst>
      <p:ext uri="{BB962C8B-B14F-4D97-AF65-F5344CB8AC3E}">
        <p14:creationId xmlns:p14="http://schemas.microsoft.com/office/powerpoint/2010/main" val="317133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theme" Target="../theme/theme2.xml"/><Relationship Id="rId12" Type="http://schemas.openxmlformats.org/officeDocument/2006/relationships/image" Target="../media/image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2.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554654C-74BB-4C63-8CF3-39346ACFCD76}"/>
              </a:ext>
            </a:extLst>
          </p:cNvPr>
          <p:cNvGraphicFramePr>
            <a:graphicFrameLocks noChangeAspect="1"/>
          </p:cNvGraphicFramePr>
          <p:nvPr userDrawn="1">
            <p:custDataLst>
              <p:tags r:id="rId14"/>
            </p:custDataLst>
            <p:extLst>
              <p:ext uri="{D42A27DB-BD31-4B8C-83A1-F6EECF244321}">
                <p14:modId xmlns:p14="http://schemas.microsoft.com/office/powerpoint/2010/main" val="2472798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2" name="think-cell Slide" r:id="rId16" imgW="396" imgH="396" progId="TCLayout.ActiveDocument.1">
                  <p:embed/>
                </p:oleObj>
              </mc:Choice>
              <mc:Fallback>
                <p:oleObj name="think-cell Slide" r:id="rId16" imgW="396" imgH="39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1090A2A-9DD3-432B-8185-B61D2132CAC3}"/>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B232A6A3-8D1A-4BE6-B2B6-23808A670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84ECA08-20CF-4B01-8991-DC33211A5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81B6B8-C11D-48A0-B750-FA4DAEC9D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DB99-C41E-49D4-A1CA-41F39D8C6F49}" type="datetimeFigureOut">
              <a:rPr lang="en-US" smtClean="0"/>
              <a:t>12/6/2019</a:t>
            </a:fld>
            <a:endParaRPr lang="en-US" dirty="0"/>
          </a:p>
        </p:txBody>
      </p:sp>
      <p:sp>
        <p:nvSpPr>
          <p:cNvPr id="5" name="Footer Placeholder 4">
            <a:extLst>
              <a:ext uri="{FF2B5EF4-FFF2-40B4-BE49-F238E27FC236}">
                <a16:creationId xmlns:a16="http://schemas.microsoft.com/office/drawing/2014/main" id="{9D94B63B-AEF0-4FCE-9E80-91C9F10EF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5FF428-259B-465F-BF98-96535A66E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14819-FDEB-4E61-A33F-18685BB4048F}" type="slidenum">
              <a:rPr lang="en-US" smtClean="0"/>
              <a:t>‹#›</a:t>
            </a:fld>
            <a:endParaRPr lang="en-US" dirty="0"/>
          </a:p>
        </p:txBody>
      </p:sp>
    </p:spTree>
    <p:extLst>
      <p:ext uri="{BB962C8B-B14F-4D97-AF65-F5344CB8AC3E}">
        <p14:creationId xmlns:p14="http://schemas.microsoft.com/office/powerpoint/2010/main" val="3583810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9"/>
            </p:custDataLst>
            <p:extLst>
              <p:ext uri="{D42A27DB-BD31-4B8C-83A1-F6EECF244321}">
                <p14:modId xmlns:p14="http://schemas.microsoft.com/office/powerpoint/2010/main" val="4221096106"/>
              </p:ext>
            </p:extLst>
          </p:nvPr>
        </p:nvGraphicFramePr>
        <p:xfrm>
          <a:off x="2121" y="2119"/>
          <a:ext cx="2116" cy="2116"/>
        </p:xfrm>
        <a:graphic>
          <a:graphicData uri="http://schemas.openxmlformats.org/presentationml/2006/ole">
            <mc:AlternateContent xmlns:mc="http://schemas.openxmlformats.org/markup-compatibility/2006">
              <mc:Choice xmlns:v="urn:schemas-microsoft-com:vml" Requires="v">
                <p:oleObj spid="_x0000_s19470" name="think-cell Slide" r:id="rId11" imgW="287" imgH="287" progId="TCLayout.ActiveDocument.1">
                  <p:embed/>
                </p:oleObj>
              </mc:Choice>
              <mc:Fallback>
                <p:oleObj name="think-cell Slide" r:id="rId11" imgW="287" imgH="287" progId="TCLayout.ActiveDocument.1">
                  <p:embed/>
                  <p:pic>
                    <p:nvPicPr>
                      <p:cNvPr id="7" name="Objekt 6" hidden="1"/>
                      <p:cNvPicPr/>
                      <p:nvPr/>
                    </p:nvPicPr>
                    <p:blipFill>
                      <a:blip r:embed="rId12"/>
                      <a:stretch>
                        <a:fillRect/>
                      </a:stretch>
                    </p:blipFill>
                    <p:spPr>
                      <a:xfrm>
                        <a:off x="2121" y="2119"/>
                        <a:ext cx="2116" cy="2116"/>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2CD764F-94F0-4821-93FA-DD216992FED4}"/>
              </a:ext>
            </a:extLst>
          </p:cNvPr>
          <p:cNvSpPr/>
          <p:nvPr userDrawn="1">
            <p:custDataLst>
              <p:tags r:id="rId10"/>
            </p:custDataLst>
          </p:nvPr>
        </p:nvSpPr>
        <p:spPr>
          <a:xfrm>
            <a:off x="0" y="0"/>
            <a:ext cx="158709" cy="15875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spcBef>
                <a:spcPts val="800"/>
              </a:spcBef>
              <a:buClr>
                <a:schemeClr val="accent2"/>
              </a:buClr>
            </a:pPr>
            <a:endParaRPr lang="en-US" sz="2799" b="1" i="0" baseline="0" dirty="0">
              <a:solidFill>
                <a:schemeClr val="tx1"/>
              </a:solidFill>
              <a:latin typeface="Arial Narrow" panose="020B0606020202030204" pitchFamily="34" charset="0"/>
              <a:ea typeface="+mj-ea"/>
              <a:cs typeface="+mj-cs"/>
              <a:sym typeface="Arial Narrow" panose="020B0606020202030204" pitchFamily="34" charset="0"/>
            </a:endParaRPr>
          </a:p>
        </p:txBody>
      </p:sp>
      <p:cxnSp>
        <p:nvCxnSpPr>
          <p:cNvPr id="39" name="Gerade Verbindung 38"/>
          <p:cNvCxnSpPr/>
          <p:nvPr userDrawn="1"/>
        </p:nvCxnSpPr>
        <p:spPr bwMode="gray">
          <a:xfrm rot="16200000">
            <a:off x="-144704" y="1460793"/>
            <a:ext cx="0" cy="192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bwMode="gray">
          <a:xfrm rot="16200000">
            <a:off x="12336704" y="1460793"/>
            <a:ext cx="0" cy="192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bwMode="gray">
          <a:xfrm>
            <a:off x="444843" y="-184886"/>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p:nvCxnSpPr>
        <p:spPr bwMode="gray">
          <a:xfrm>
            <a:off x="11747156" y="-184886"/>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7" name="Gruppieren 46"/>
          <p:cNvGrpSpPr/>
          <p:nvPr/>
        </p:nvGrpSpPr>
        <p:grpSpPr>
          <a:xfrm>
            <a:off x="3109103" y="-184886"/>
            <a:ext cx="5973794" cy="144000"/>
            <a:chOff x="3109913" y="-184891"/>
            <a:chExt cx="5975350" cy="144000"/>
          </a:xfrm>
        </p:grpSpPr>
        <p:cxnSp>
          <p:nvCxnSpPr>
            <p:cNvPr id="56" name="Gerade Verbindung 55"/>
            <p:cNvCxnSpPr/>
            <p:nvPr userDrawn="1"/>
          </p:nvCxnSpPr>
          <p:spPr bwMode="gray">
            <a:xfrm>
              <a:off x="5989575"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userDrawn="1"/>
          </p:nvCxnSpPr>
          <p:spPr bwMode="gray">
            <a:xfrm>
              <a:off x="6097588"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userDrawn="1"/>
          </p:nvCxnSpPr>
          <p:spPr bwMode="gray">
            <a:xfrm>
              <a:off x="6205599"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bwMode="gray">
            <a:xfrm>
              <a:off x="31099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bwMode="gray">
            <a:xfrm>
              <a:off x="332581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bwMode="gray">
            <a:xfrm>
              <a:off x="88693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Gerade Verbindung 87"/>
            <p:cNvCxnSpPr/>
            <p:nvPr userDrawn="1"/>
          </p:nvCxnSpPr>
          <p:spPr bwMode="gray">
            <a:xfrm>
              <a:off x="9085263" y="-184891"/>
              <a:ext cx="0" cy="144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cxnSp>
        <p:nvCxnSpPr>
          <p:cNvPr id="89" name="Gerade Verbindung 88"/>
          <p:cNvCxnSpPr/>
          <p:nvPr userDrawn="1"/>
        </p:nvCxnSpPr>
        <p:spPr bwMode="gray">
          <a:xfrm>
            <a:off x="5" y="0"/>
            <a:ext cx="12190026" cy="0"/>
          </a:xfrm>
          <a:prstGeom prst="line">
            <a:avLst/>
          </a:prstGeom>
          <a:ln w="9525">
            <a:solidFill>
              <a:srgbClr val="CAD0D8"/>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bwMode="gray">
          <a:xfrm>
            <a:off x="444849" y="828290"/>
            <a:ext cx="11301056" cy="430887"/>
          </a:xfrm>
          <a:prstGeom prst="rect">
            <a:avLst/>
          </a:prstGeom>
        </p:spPr>
        <p:txBody>
          <a:bodyPr vert="horz" wrap="square" lIns="0" tIns="0" rIns="0" bIns="0" rtlCol="0" anchor="b">
            <a:spAutoFit/>
          </a:body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3" name="Textplatzhalter 2"/>
          <p:cNvSpPr>
            <a:spLocks noGrp="1"/>
          </p:cNvSpPr>
          <p:nvPr>
            <p:ph type="body" idx="1"/>
          </p:nvPr>
        </p:nvSpPr>
        <p:spPr bwMode="gray">
          <a:xfrm>
            <a:off x="444850" y="1557338"/>
            <a:ext cx="11301056" cy="4859338"/>
          </a:xfrm>
          <a:prstGeom prst="rect">
            <a:avLst/>
          </a:prstGeom>
        </p:spPr>
        <p:txBody>
          <a:bodyPr vert="horz" wrap="square" lIns="0" tIns="0" rIns="0" bIns="0" rtlCol="0">
            <a:no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295773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586" rtl="0" eaLnBrk="1" latinLnBrk="0" hangingPunct="1">
        <a:spcBef>
          <a:spcPct val="0"/>
        </a:spcBef>
        <a:buNone/>
        <a:defRPr sz="2799" b="1" kern="1200">
          <a:solidFill>
            <a:schemeClr val="tx1"/>
          </a:solidFill>
          <a:latin typeface="Arial Narrow" panose="020B0606020202030204" pitchFamily="34" charset="0"/>
          <a:ea typeface="+mj-ea"/>
          <a:cs typeface="+mj-cs"/>
        </a:defRPr>
      </a:lvl1pPr>
    </p:titleStyle>
    <p:bodyStyle>
      <a:lvl1pPr marL="0" indent="0" algn="l" defTabSz="913586" rtl="0" eaLnBrk="1" latinLnBrk="0" hangingPunct="1">
        <a:spcBef>
          <a:spcPts val="1200"/>
        </a:spcBef>
        <a:buFont typeface="Arial" panose="020B0604020202020204" pitchFamily="34" charset="0"/>
        <a:buNone/>
        <a:defRPr sz="1799" b="1" kern="1200">
          <a:solidFill>
            <a:schemeClr val="accent3"/>
          </a:solidFill>
          <a:latin typeface="+mn-lt"/>
          <a:ea typeface="+mn-ea"/>
          <a:cs typeface="+mn-cs"/>
        </a:defRPr>
      </a:lvl1pPr>
      <a:lvl2pPr marL="179840" indent="-179840" algn="l" defTabSz="913586" rtl="0" eaLnBrk="1" latinLnBrk="0" hangingPunct="1">
        <a:spcBef>
          <a:spcPts val="800"/>
        </a:spcBef>
        <a:buClr>
          <a:schemeClr val="accent2"/>
        </a:buClr>
        <a:buFont typeface="Wingdings" pitchFamily="2" charset="2"/>
        <a:buChar char="§"/>
        <a:defRPr sz="1799" kern="1200">
          <a:solidFill>
            <a:schemeClr val="tx1"/>
          </a:solidFill>
          <a:latin typeface="+mn-lt"/>
          <a:ea typeface="+mn-ea"/>
          <a:cs typeface="+mn-cs"/>
        </a:defRPr>
      </a:lvl2pPr>
      <a:lvl3pPr marL="359678" indent="-179840" algn="l" defTabSz="913586" rtl="0" eaLnBrk="1" latinLnBrk="0" hangingPunct="1">
        <a:spcBef>
          <a:spcPts val="400"/>
        </a:spcBef>
        <a:buClr>
          <a:schemeClr val="accent2"/>
        </a:buClr>
        <a:buFont typeface="Wingdings" panose="05000000000000000000" pitchFamily="2" charset="2"/>
        <a:buChar char="§"/>
        <a:defRPr sz="1799" kern="1200">
          <a:solidFill>
            <a:schemeClr val="tx1"/>
          </a:solidFill>
          <a:latin typeface="+mn-lt"/>
          <a:ea typeface="+mn-ea"/>
          <a:cs typeface="+mn-cs"/>
        </a:defRPr>
      </a:lvl3pPr>
      <a:lvl4pPr marL="539520" indent="-179840" algn="l" defTabSz="913586" rtl="0" eaLnBrk="1" latinLnBrk="0" hangingPunct="1">
        <a:spcBef>
          <a:spcPts val="400"/>
        </a:spcBef>
        <a:buClr>
          <a:schemeClr val="accent2"/>
        </a:buClr>
        <a:buFont typeface="Wingdings" panose="05000000000000000000" pitchFamily="2" charset="2"/>
        <a:buChar char="§"/>
        <a:defRPr sz="1799" kern="1200">
          <a:solidFill>
            <a:schemeClr val="tx1"/>
          </a:solidFill>
          <a:latin typeface="+mn-lt"/>
          <a:ea typeface="+mn-ea"/>
          <a:cs typeface="+mn-cs"/>
        </a:defRPr>
      </a:lvl4pPr>
      <a:lvl5pPr marL="0" indent="0" algn="l" defTabSz="913586" rtl="0" eaLnBrk="1" latinLnBrk="0" hangingPunct="1">
        <a:spcBef>
          <a:spcPts val="1000"/>
        </a:spcBef>
        <a:buClr>
          <a:schemeClr val="accent3"/>
        </a:buClr>
        <a:buFont typeface="Symbol" panose="05050102010706020507" pitchFamily="18" charset="2"/>
        <a:buNone/>
        <a:defRPr sz="1799" kern="1200">
          <a:solidFill>
            <a:schemeClr val="tx1"/>
          </a:solidFill>
          <a:latin typeface="+mn-lt"/>
          <a:ea typeface="+mn-ea"/>
          <a:cs typeface="+mn-cs"/>
        </a:defRPr>
      </a:lvl5pPr>
      <a:lvl6pPr marL="2512360" indent="-228396" algn="l" defTabSz="913586"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6pPr>
      <a:lvl7pPr marL="2969154" indent="-228396" algn="l" defTabSz="913586"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7pPr>
      <a:lvl8pPr marL="3425947" indent="-228396" algn="l" defTabSz="913586"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8pPr>
      <a:lvl9pPr marL="3882739" indent="-228396" algn="l" defTabSz="913586" rtl="0" eaLnBrk="1" latinLnBrk="0" hangingPunct="1">
        <a:spcBef>
          <a:spcPct val="20000"/>
        </a:spcBef>
        <a:buFont typeface="Arial" panose="020B0604020202020204" pitchFamily="34" charset="0"/>
        <a:buChar char="•"/>
        <a:defRPr sz="1999" kern="1200">
          <a:solidFill>
            <a:schemeClr val="tx1"/>
          </a:solidFill>
          <a:latin typeface="+mn-lt"/>
          <a:ea typeface="+mn-ea"/>
          <a:cs typeface="+mn-cs"/>
        </a:defRPr>
      </a:lvl9pPr>
    </p:bodyStyle>
    <p:otherStyle>
      <a:defPPr>
        <a:defRPr lang="de-DE"/>
      </a:defPPr>
      <a:lvl1pPr marL="0" algn="l" defTabSz="913586" rtl="0" eaLnBrk="1" latinLnBrk="0" hangingPunct="1">
        <a:defRPr sz="1799" kern="1200">
          <a:solidFill>
            <a:schemeClr val="tx1"/>
          </a:solidFill>
          <a:latin typeface="+mn-lt"/>
          <a:ea typeface="+mn-ea"/>
          <a:cs typeface="+mn-cs"/>
        </a:defRPr>
      </a:lvl1pPr>
      <a:lvl2pPr marL="456794" algn="l" defTabSz="913586" rtl="0" eaLnBrk="1" latinLnBrk="0" hangingPunct="1">
        <a:defRPr sz="1799" kern="1200">
          <a:solidFill>
            <a:schemeClr val="tx1"/>
          </a:solidFill>
          <a:latin typeface="+mn-lt"/>
          <a:ea typeface="+mn-ea"/>
          <a:cs typeface="+mn-cs"/>
        </a:defRPr>
      </a:lvl2pPr>
      <a:lvl3pPr marL="913586" algn="l" defTabSz="913586" rtl="0" eaLnBrk="1" latinLnBrk="0" hangingPunct="1">
        <a:defRPr sz="1799" kern="1200">
          <a:solidFill>
            <a:schemeClr val="tx1"/>
          </a:solidFill>
          <a:latin typeface="+mn-lt"/>
          <a:ea typeface="+mn-ea"/>
          <a:cs typeface="+mn-cs"/>
        </a:defRPr>
      </a:lvl3pPr>
      <a:lvl4pPr marL="1370380" algn="l" defTabSz="913586" rtl="0" eaLnBrk="1" latinLnBrk="0" hangingPunct="1">
        <a:defRPr sz="1799" kern="1200">
          <a:solidFill>
            <a:schemeClr val="tx1"/>
          </a:solidFill>
          <a:latin typeface="+mn-lt"/>
          <a:ea typeface="+mn-ea"/>
          <a:cs typeface="+mn-cs"/>
        </a:defRPr>
      </a:lvl4pPr>
      <a:lvl5pPr marL="1827172" algn="l" defTabSz="913586" rtl="0" eaLnBrk="1" latinLnBrk="0" hangingPunct="1">
        <a:defRPr sz="1799" kern="1200">
          <a:solidFill>
            <a:schemeClr val="tx1"/>
          </a:solidFill>
          <a:latin typeface="+mn-lt"/>
          <a:ea typeface="+mn-ea"/>
          <a:cs typeface="+mn-cs"/>
        </a:defRPr>
      </a:lvl5pPr>
      <a:lvl6pPr marL="2283965" algn="l" defTabSz="913586" rtl="0" eaLnBrk="1" latinLnBrk="0" hangingPunct="1">
        <a:defRPr sz="1799" kern="1200">
          <a:solidFill>
            <a:schemeClr val="tx1"/>
          </a:solidFill>
          <a:latin typeface="+mn-lt"/>
          <a:ea typeface="+mn-ea"/>
          <a:cs typeface="+mn-cs"/>
        </a:defRPr>
      </a:lvl6pPr>
      <a:lvl7pPr marL="2740757" algn="l" defTabSz="913586" rtl="0" eaLnBrk="1" latinLnBrk="0" hangingPunct="1">
        <a:defRPr sz="1799" kern="1200">
          <a:solidFill>
            <a:schemeClr val="tx1"/>
          </a:solidFill>
          <a:latin typeface="+mn-lt"/>
          <a:ea typeface="+mn-ea"/>
          <a:cs typeface="+mn-cs"/>
        </a:defRPr>
      </a:lvl7pPr>
      <a:lvl8pPr marL="3197550" algn="l" defTabSz="913586" rtl="0" eaLnBrk="1" latinLnBrk="0" hangingPunct="1">
        <a:defRPr sz="1799" kern="1200">
          <a:solidFill>
            <a:schemeClr val="tx1"/>
          </a:solidFill>
          <a:latin typeface="+mn-lt"/>
          <a:ea typeface="+mn-ea"/>
          <a:cs typeface="+mn-cs"/>
        </a:defRPr>
      </a:lvl8pPr>
      <a:lvl9pPr marL="3654341" algn="l" defTabSz="91358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81">
          <p15:clr>
            <a:srgbClr val="F26B43"/>
          </p15:clr>
        </p15:guide>
        <p15:guide id="2" pos="204">
          <p15:clr>
            <a:srgbClr val="F26B43"/>
          </p15:clr>
        </p15:guide>
        <p15:guide id="3" pos="2812">
          <p15:clr>
            <a:srgbClr val="F26B43"/>
          </p15:clr>
        </p15:guide>
        <p15:guide id="4" pos="2880">
          <p15:clr>
            <a:srgbClr val="F26B43"/>
          </p15:clr>
        </p15:guide>
        <p15:guide id="5" pos="2948">
          <p15:clr>
            <a:srgbClr val="F26B43"/>
          </p15:clr>
        </p15:guide>
        <p15:guide id="6" pos="5556">
          <p15:clr>
            <a:srgbClr val="F26B43"/>
          </p15:clr>
        </p15:guide>
        <p15:guide id="7" orient="horz" pos="40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1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image" Target="../media/image1.emf"/><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oleObject" Target="../embeddings/oleObject5.bin"/><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10.xml"/><Relationship Id="rId30"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1FF4-D000-4E19-9632-FFA193280DC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C3F835-CA0C-4E1E-BD75-A61DC8295B24}"/>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B850AC02-1477-440C-AB1B-FE7267C44D1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04DBFB8B-41EE-4141-B6B5-28E9B8E6DD61}"/>
              </a:ext>
            </a:extLst>
          </p:cNvPr>
          <p:cNvSpPr/>
          <p:nvPr/>
        </p:nvSpPr>
        <p:spPr>
          <a:xfrm>
            <a:off x="0" y="0"/>
            <a:ext cx="12192000" cy="6858000"/>
          </a:xfrm>
          <a:prstGeom prst="rect">
            <a:avLst/>
          </a:prstGeom>
          <a:solidFill>
            <a:schemeClr val="bg1">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00A0512-40D6-4646-A0DC-3F551A0E4DAD}"/>
              </a:ext>
            </a:extLst>
          </p:cNvPr>
          <p:cNvSpPr/>
          <p:nvPr/>
        </p:nvSpPr>
        <p:spPr>
          <a:xfrm>
            <a:off x="10539662" y="5092515"/>
            <a:ext cx="1652337" cy="9715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6" name="Picture 4" descr="Bildergebnis für MAN logo">
            <a:extLst>
              <a:ext uri="{FF2B5EF4-FFF2-40B4-BE49-F238E27FC236}">
                <a16:creationId xmlns:a16="http://schemas.microsoft.com/office/drawing/2014/main" id="{DCE422FB-AFB3-4B43-AE3A-4D9A9DA75D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3382" y="5260581"/>
            <a:ext cx="1144897" cy="6354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5459390-93EF-40F5-B3F7-2CF99F745BCE}"/>
              </a:ext>
            </a:extLst>
          </p:cNvPr>
          <p:cNvSpPr/>
          <p:nvPr/>
        </p:nvSpPr>
        <p:spPr>
          <a:xfrm>
            <a:off x="10539662" y="5092515"/>
            <a:ext cx="76201" cy="971550"/>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20F55F3-6768-4817-A62D-138D9896BEAA}"/>
              </a:ext>
            </a:extLst>
          </p:cNvPr>
          <p:cNvSpPr/>
          <p:nvPr/>
        </p:nvSpPr>
        <p:spPr>
          <a:xfrm>
            <a:off x="6096001" y="1303249"/>
            <a:ext cx="6095998" cy="86665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&lt;</a:t>
            </a:r>
            <a:r>
              <a:rPr lang="en-US" sz="4000" b="1" dirty="0">
                <a:latin typeface="Arial Narrow" panose="020B0606020202030204" pitchFamily="34" charset="0"/>
              </a:rPr>
              <a:t>/ CODING </a:t>
            </a:r>
            <a:r>
              <a:rPr lang="en-US" sz="4000" b="1" dirty="0">
                <a:solidFill>
                  <a:srgbClr val="E40045"/>
                </a:solidFill>
                <a:latin typeface="Arial Narrow" panose="020B0606020202030204" pitchFamily="34" charset="0"/>
              </a:rPr>
              <a:t>THE NEW&gt;</a:t>
            </a:r>
          </a:p>
        </p:txBody>
      </p:sp>
      <p:sp>
        <p:nvSpPr>
          <p:cNvPr id="13" name="Rectangle 12">
            <a:extLst>
              <a:ext uri="{FF2B5EF4-FFF2-40B4-BE49-F238E27FC236}">
                <a16:creationId xmlns:a16="http://schemas.microsoft.com/office/drawing/2014/main" id="{38E5EA9B-98FA-41D0-8469-FECE4259AE51}"/>
              </a:ext>
            </a:extLst>
          </p:cNvPr>
          <p:cNvSpPr/>
          <p:nvPr/>
        </p:nvSpPr>
        <p:spPr>
          <a:xfrm>
            <a:off x="9047747" y="6149076"/>
            <a:ext cx="3144253" cy="56548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b="1" dirty="0">
                <a:solidFill>
                  <a:schemeClr val="bg1"/>
                </a:solidFill>
                <a:latin typeface="Arial Narrow" panose="020B0606020202030204" pitchFamily="34" charset="0"/>
              </a:rPr>
              <a:t>MAN Hackathon - 12/2019</a:t>
            </a:r>
          </a:p>
        </p:txBody>
      </p:sp>
      <p:sp>
        <p:nvSpPr>
          <p:cNvPr id="14" name="Rectangle 13">
            <a:extLst>
              <a:ext uri="{FF2B5EF4-FFF2-40B4-BE49-F238E27FC236}">
                <a16:creationId xmlns:a16="http://schemas.microsoft.com/office/drawing/2014/main" id="{A0464B0C-F496-43B3-95A3-C44BF6FA811D}"/>
              </a:ext>
            </a:extLst>
          </p:cNvPr>
          <p:cNvSpPr/>
          <p:nvPr/>
        </p:nvSpPr>
        <p:spPr>
          <a:xfrm>
            <a:off x="1524000" y="218299"/>
            <a:ext cx="10668001" cy="86665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&lt;</a:t>
            </a:r>
            <a:r>
              <a:rPr lang="en-US" sz="4000" b="1" dirty="0">
                <a:latin typeface="Arial Narrow" panose="020B0606020202030204" pitchFamily="34" charset="0"/>
              </a:rPr>
              <a:t>/ MAN </a:t>
            </a:r>
            <a:r>
              <a:rPr lang="en-US" sz="4000" b="1" dirty="0" err="1">
                <a:solidFill>
                  <a:schemeClr val="bg1"/>
                </a:solidFill>
                <a:latin typeface="Arial Narrow" panose="020B0606020202030204" pitchFamily="34" charset="0"/>
              </a:rPr>
              <a:t>DigitalServices</a:t>
            </a:r>
            <a:r>
              <a:rPr lang="en-US" sz="4000" b="1" dirty="0">
                <a:solidFill>
                  <a:schemeClr val="bg1"/>
                </a:solidFill>
                <a:latin typeface="Arial Narrow" panose="020B0606020202030204" pitchFamily="34" charset="0"/>
              </a:rPr>
              <a:t> </a:t>
            </a:r>
            <a:r>
              <a:rPr lang="en-US" sz="4000" b="1" dirty="0">
                <a:solidFill>
                  <a:srgbClr val="E40045"/>
                </a:solidFill>
                <a:latin typeface="Arial Narrow" panose="020B0606020202030204" pitchFamily="34" charset="0"/>
              </a:rPr>
              <a:t>Predictive Tire Breakdown&gt;</a:t>
            </a:r>
          </a:p>
        </p:txBody>
      </p:sp>
    </p:spTree>
    <p:extLst>
      <p:ext uri="{BB962C8B-B14F-4D97-AF65-F5344CB8AC3E}">
        <p14:creationId xmlns:p14="http://schemas.microsoft.com/office/powerpoint/2010/main" val="108628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C334D30A-0916-4413-89DF-769A199BAABB}"/>
              </a:ext>
            </a:extLst>
          </p:cNvPr>
          <p:cNvGraphicFramePr>
            <a:graphicFrameLocks noChangeAspect="1"/>
          </p:cNvGraphicFramePr>
          <p:nvPr>
            <p:custDataLst>
              <p:tags r:id="rId2"/>
            </p:custDataLst>
            <p:extLst>
              <p:ext uri="{D42A27DB-BD31-4B8C-83A1-F6EECF244321}">
                <p14:modId xmlns:p14="http://schemas.microsoft.com/office/powerpoint/2010/main" val="175859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0" name="think-cell Slide" r:id="rId28" imgW="396" imgH="396" progId="TCLayout.ActiveDocument.1">
                  <p:embed/>
                </p:oleObj>
              </mc:Choice>
              <mc:Fallback>
                <p:oleObj name="think-cell Slide" r:id="rId28" imgW="396" imgH="396" progId="TCLayout.ActiveDocument.1">
                  <p:embed/>
                  <p:pic>
                    <p:nvPicPr>
                      <p:cNvPr id="0" name=""/>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82" name="Rectangle 81">
            <a:extLst>
              <a:ext uri="{FF2B5EF4-FFF2-40B4-BE49-F238E27FC236}">
                <a16:creationId xmlns:a16="http://schemas.microsoft.com/office/drawing/2014/main" id="{2C8BDD0E-0910-43AD-851B-DCF731FD9C4D}"/>
              </a:ext>
            </a:extLst>
          </p:cNvPr>
          <p:cNvSpPr/>
          <p:nvPr/>
        </p:nvSpPr>
        <p:spPr>
          <a:xfrm>
            <a:off x="0" y="7566"/>
            <a:ext cx="4327148" cy="6850434"/>
          </a:xfrm>
          <a:prstGeom prst="rect">
            <a:avLst/>
          </a:prstGeom>
          <a:solidFill>
            <a:srgbClr val="44546A">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BBD3973-4EA7-4DC7-9854-3407CD61B028}"/>
              </a:ext>
            </a:extLst>
          </p:cNvPr>
          <p:cNvSpPr/>
          <p:nvPr/>
        </p:nvSpPr>
        <p:spPr>
          <a:xfrm>
            <a:off x="1106906" y="7566"/>
            <a:ext cx="11085094" cy="62223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chemeClr val="bg1"/>
                </a:solidFill>
                <a:latin typeface="Arial Narrow" panose="020B0606020202030204" pitchFamily="34" charset="0"/>
              </a:rPr>
              <a:t>MAN Predictive Tire Breakdown – Business Case</a:t>
            </a:r>
          </a:p>
        </p:txBody>
      </p:sp>
      <p:sp>
        <p:nvSpPr>
          <p:cNvPr id="3" name="Slide Number Placeholder 2">
            <a:extLst>
              <a:ext uri="{FF2B5EF4-FFF2-40B4-BE49-F238E27FC236}">
                <a16:creationId xmlns:a16="http://schemas.microsoft.com/office/drawing/2014/main" id="{BABA3D33-75E5-4B9D-BCD2-A2D88CBB3FDC}"/>
              </a:ext>
            </a:extLst>
          </p:cNvPr>
          <p:cNvSpPr>
            <a:spLocks noGrp="1"/>
          </p:cNvSpPr>
          <p:nvPr>
            <p:ph type="sldNum" sz="quarter" idx="4294967295"/>
          </p:nvPr>
        </p:nvSpPr>
        <p:spPr>
          <a:xfrm>
            <a:off x="9682962" y="6670233"/>
            <a:ext cx="359906" cy="123111"/>
          </a:xfrm>
          <a:prstGeom prst="rect">
            <a:avLst/>
          </a:prstGeom>
        </p:spPr>
        <p:txBody>
          <a:bodyPr/>
          <a:lstStyle/>
          <a:p>
            <a:pPr defTabSz="913586"/>
            <a:fld id="{DBEFC974-4530-414C-ABF0-6A8CF7ECF32B}" type="slidenum">
              <a:rPr lang="en-US">
                <a:solidFill>
                  <a:srgbClr val="6E7E8D"/>
                </a:solidFill>
              </a:rPr>
              <a:pPr defTabSz="913586"/>
              <a:t>10</a:t>
            </a:fld>
            <a:endParaRPr lang="en-US" dirty="0">
              <a:solidFill>
                <a:srgbClr val="6E7E8D"/>
              </a:solidFill>
            </a:endParaRPr>
          </a:p>
        </p:txBody>
      </p:sp>
      <p:sp>
        <p:nvSpPr>
          <p:cNvPr id="7" name="Rectangle 6">
            <a:extLst>
              <a:ext uri="{FF2B5EF4-FFF2-40B4-BE49-F238E27FC236}">
                <a16:creationId xmlns:a16="http://schemas.microsoft.com/office/drawing/2014/main" id="{C1169BA1-8C2B-461C-AD80-DD30DE4B21E4}"/>
              </a:ext>
            </a:extLst>
          </p:cNvPr>
          <p:cNvSpPr/>
          <p:nvPr/>
        </p:nvSpPr>
        <p:spPr>
          <a:xfrm>
            <a:off x="444392" y="1567195"/>
            <a:ext cx="3599063" cy="431888"/>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de-DE" sz="1600" b="1" dirty="0">
                <a:solidFill>
                  <a:schemeClr val="bg1"/>
                </a:solidFill>
                <a:latin typeface="Arial Narrow" panose="020B0606020202030204" pitchFamily="34" charset="0"/>
              </a:rPr>
              <a:t>Key components</a:t>
            </a:r>
          </a:p>
        </p:txBody>
      </p:sp>
      <p:sp>
        <p:nvSpPr>
          <p:cNvPr id="9" name="Rectangle 8">
            <a:extLst>
              <a:ext uri="{FF2B5EF4-FFF2-40B4-BE49-F238E27FC236}">
                <a16:creationId xmlns:a16="http://schemas.microsoft.com/office/drawing/2014/main" id="{5CDCE3AE-D442-4748-9B36-C6364707FCEA}"/>
              </a:ext>
            </a:extLst>
          </p:cNvPr>
          <p:cNvSpPr/>
          <p:nvPr/>
        </p:nvSpPr>
        <p:spPr>
          <a:xfrm>
            <a:off x="4695906" y="1567195"/>
            <a:ext cx="7049999" cy="431888"/>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de-DE" sz="1600" b="1" dirty="0">
                <a:solidFill>
                  <a:schemeClr val="bg1"/>
                </a:solidFill>
                <a:latin typeface="Arial Narrow" panose="020B0606020202030204" pitchFamily="34" charset="0"/>
              </a:rPr>
              <a:t>MAN Predictive Tire Breakdown results </a:t>
            </a:r>
          </a:p>
        </p:txBody>
      </p:sp>
      <p:sp>
        <p:nvSpPr>
          <p:cNvPr id="15" name="TextBox 14">
            <a:extLst>
              <a:ext uri="{FF2B5EF4-FFF2-40B4-BE49-F238E27FC236}">
                <a16:creationId xmlns:a16="http://schemas.microsoft.com/office/drawing/2014/main" id="{308AAB2E-60AC-4C4F-80B2-AEBFC88E5913}"/>
              </a:ext>
            </a:extLst>
          </p:cNvPr>
          <p:cNvSpPr txBox="1"/>
          <p:nvPr/>
        </p:nvSpPr>
        <p:spPr>
          <a:xfrm>
            <a:off x="444391" y="1989714"/>
            <a:ext cx="3599063" cy="4345243"/>
          </a:xfrm>
          <a:prstGeom prst="rect">
            <a:avLst/>
          </a:prstGeom>
          <a:noFill/>
        </p:spPr>
        <p:txBody>
          <a:bodyPr wrap="square" lIns="71981" tIns="179953" rIns="71981" bIns="35991" rtlCol="0" anchor="t">
            <a:noAutofit/>
          </a:bodyPr>
          <a:lstStyle/>
          <a:p>
            <a:pPr marL="180921" indent="-180921" defTabSz="913586">
              <a:spcAft>
                <a:spcPts val="1799"/>
              </a:spcAft>
              <a:buFont typeface="Wingdings" panose="05000000000000000000" pitchFamily="2" charset="2"/>
              <a:buChar char="§"/>
            </a:pPr>
            <a:r>
              <a:rPr lang="en-US" sz="1600" dirty="0">
                <a:solidFill>
                  <a:schemeClr val="bg1"/>
                </a:solidFill>
                <a:latin typeface="Arial"/>
              </a:rPr>
              <a:t>MAN Predictive Tire Breakdown is a platform service and </a:t>
            </a:r>
            <a:r>
              <a:rPr lang="en-US" sz="1600" b="1" dirty="0">
                <a:solidFill>
                  <a:schemeClr val="bg1"/>
                </a:solidFill>
                <a:latin typeface="Arial"/>
              </a:rPr>
              <a:t>subscription model </a:t>
            </a:r>
            <a:r>
              <a:rPr lang="en-US" sz="1600" dirty="0">
                <a:solidFill>
                  <a:schemeClr val="bg1"/>
                </a:solidFill>
                <a:latin typeface="Arial"/>
              </a:rPr>
              <a:t>– once user base is established, the full benefits and scale economies are realized</a:t>
            </a:r>
          </a:p>
          <a:p>
            <a:pPr marL="180921" indent="-180921" defTabSz="913586">
              <a:spcAft>
                <a:spcPts val="1799"/>
              </a:spcAft>
              <a:buFont typeface="Wingdings" panose="05000000000000000000" pitchFamily="2" charset="2"/>
              <a:buChar char="§"/>
            </a:pPr>
            <a:r>
              <a:rPr lang="en-US" sz="1600" dirty="0">
                <a:solidFill>
                  <a:schemeClr val="bg1"/>
                </a:solidFill>
                <a:latin typeface="Arial"/>
              </a:rPr>
              <a:t>MAN Predictive Tire Breakdown service offering also includes a </a:t>
            </a:r>
            <a:r>
              <a:rPr lang="en-US" sz="1600" b="1" dirty="0">
                <a:solidFill>
                  <a:schemeClr val="bg1"/>
                </a:solidFill>
                <a:latin typeface="Arial"/>
              </a:rPr>
              <a:t>retrofit option</a:t>
            </a:r>
            <a:r>
              <a:rPr lang="en-US" sz="1600" dirty="0">
                <a:solidFill>
                  <a:schemeClr val="bg1"/>
                </a:solidFill>
                <a:latin typeface="Arial"/>
              </a:rPr>
              <a:t>, in order to offer the benefits to all customer’s trucks</a:t>
            </a:r>
          </a:p>
          <a:p>
            <a:pPr marL="180921" indent="-180921" defTabSz="913586">
              <a:spcAft>
                <a:spcPts val="1799"/>
              </a:spcAft>
              <a:buFont typeface="Wingdings" panose="05000000000000000000" pitchFamily="2" charset="2"/>
              <a:buChar char="§"/>
            </a:pPr>
            <a:r>
              <a:rPr lang="en-US" sz="1600" dirty="0">
                <a:solidFill>
                  <a:schemeClr val="bg1"/>
                </a:solidFill>
                <a:latin typeface="Arial"/>
              </a:rPr>
              <a:t>MAN Predicitive Tire Breakdown will be operated on the </a:t>
            </a:r>
            <a:r>
              <a:rPr lang="en-US" sz="1600" b="1" dirty="0">
                <a:solidFill>
                  <a:schemeClr val="bg1"/>
                </a:solidFill>
                <a:latin typeface="Arial"/>
              </a:rPr>
              <a:t>RIO platform</a:t>
            </a:r>
            <a:r>
              <a:rPr lang="en-US" sz="1600" dirty="0">
                <a:solidFill>
                  <a:schemeClr val="bg1"/>
                </a:solidFill>
                <a:latin typeface="Arial"/>
              </a:rPr>
              <a:t>, i.e. cost-sharing in technical and support infrastructure</a:t>
            </a:r>
          </a:p>
        </p:txBody>
      </p:sp>
      <p:graphicFrame>
        <p:nvGraphicFramePr>
          <p:cNvPr id="81" name="Chart 80">
            <a:extLst>
              <a:ext uri="{FF2B5EF4-FFF2-40B4-BE49-F238E27FC236}">
                <a16:creationId xmlns:a16="http://schemas.microsoft.com/office/drawing/2014/main" id="{AD0F033A-6EC4-4267-A6DD-8066D433A80C}"/>
              </a:ext>
            </a:extLst>
          </p:cNvPr>
          <p:cNvGraphicFramePr/>
          <p:nvPr>
            <p:custDataLst>
              <p:tags r:id="rId3"/>
            </p:custDataLst>
            <p:extLst>
              <p:ext uri="{D42A27DB-BD31-4B8C-83A1-F6EECF244321}">
                <p14:modId xmlns:p14="http://schemas.microsoft.com/office/powerpoint/2010/main" val="4221152337"/>
              </p:ext>
            </p:extLst>
          </p:nvPr>
        </p:nvGraphicFramePr>
        <p:xfrm>
          <a:off x="4613275" y="2322513"/>
          <a:ext cx="7215188" cy="3551237"/>
        </p:xfrm>
        <a:graphic>
          <a:graphicData uri="http://schemas.openxmlformats.org/drawingml/2006/chart">
            <c:chart xmlns:c="http://schemas.openxmlformats.org/drawingml/2006/chart" xmlns:r="http://schemas.openxmlformats.org/officeDocument/2006/relationships" r:id="rId30"/>
          </a:graphicData>
        </a:graphic>
      </p:graphicFrame>
      <p:sp>
        <p:nvSpPr>
          <p:cNvPr id="29" name="Textplatzhalter 2">
            <a:extLst>
              <a:ext uri="{FF2B5EF4-FFF2-40B4-BE49-F238E27FC236}">
                <a16:creationId xmlns:a16="http://schemas.microsoft.com/office/drawing/2014/main" id="{DF66412E-CE1D-4060-9F72-63BF757BDC08}"/>
              </a:ext>
            </a:extLst>
          </p:cNvPr>
          <p:cNvSpPr>
            <a:spLocks noGrp="1"/>
          </p:cNvSpPr>
          <p:nvPr>
            <p:custDataLst>
              <p:tags r:id="rId4"/>
            </p:custDataLst>
          </p:nvPr>
        </p:nvSpPr>
        <p:spPr bwMode="auto">
          <a:xfrm>
            <a:off x="8633752" y="6115050"/>
            <a:ext cx="349159"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02788A11-EAEC-43F0-8438-DDAD41DC94AD}" type="datetime'2''''''''''''''''0''''''''''23'''''''''''">
              <a:rPr lang="de-DE" altLang="en-US" sz="1200">
                <a:solidFill>
                  <a:srgbClr val="303C49"/>
                </a:solidFill>
                <a:latin typeface="Arial"/>
              </a:rPr>
              <a:pPr marL="0" lvl="1" indent="0" algn="ctr" defTabSz="913586">
                <a:spcBef>
                  <a:spcPct val="0"/>
                </a:spcBef>
                <a:spcAft>
                  <a:spcPct val="0"/>
                </a:spcAft>
                <a:buClr>
                  <a:srgbClr val="E40045"/>
                </a:buClr>
                <a:buNone/>
              </a:pPr>
              <a:t>2023</a:t>
            </a:fld>
            <a:endParaRPr lang="de-DE" sz="1200" dirty="0">
              <a:solidFill>
                <a:srgbClr val="303C49"/>
              </a:solidFill>
              <a:latin typeface="Arial"/>
              <a:sym typeface="+mn-lt"/>
            </a:endParaRPr>
          </a:p>
        </p:txBody>
      </p:sp>
      <p:sp>
        <p:nvSpPr>
          <p:cNvPr id="27" name="Textplatzhalter 2">
            <a:extLst>
              <a:ext uri="{FF2B5EF4-FFF2-40B4-BE49-F238E27FC236}">
                <a16:creationId xmlns:a16="http://schemas.microsoft.com/office/drawing/2014/main" id="{990CCD85-BCD5-4B05-872E-79DB71433041}"/>
              </a:ext>
            </a:extLst>
          </p:cNvPr>
          <p:cNvSpPr>
            <a:spLocks noGrp="1"/>
          </p:cNvSpPr>
          <p:nvPr>
            <p:custDataLst>
              <p:tags r:id="rId5"/>
            </p:custDataLst>
          </p:nvPr>
        </p:nvSpPr>
        <p:spPr bwMode="auto">
          <a:xfrm>
            <a:off x="7458074" y="6115050"/>
            <a:ext cx="349250"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50CFFE20-DBD0-44A6-B28D-E5A7E06B6D16}" type="datetime'''''''''''''''''''''''2''''''0''''''''''2''''''''2'">
              <a:rPr lang="de-DE" altLang="en-US" sz="1200">
                <a:solidFill>
                  <a:srgbClr val="303C49"/>
                </a:solidFill>
                <a:latin typeface="Arial"/>
              </a:rPr>
              <a:pPr marL="0" lvl="1" indent="0" algn="ctr" defTabSz="913586">
                <a:spcBef>
                  <a:spcPct val="0"/>
                </a:spcBef>
                <a:spcAft>
                  <a:spcPct val="0"/>
                </a:spcAft>
                <a:buClr>
                  <a:srgbClr val="E40045"/>
                </a:buClr>
                <a:buNone/>
              </a:pPr>
              <a:t>2022</a:t>
            </a:fld>
            <a:endParaRPr lang="de-DE" sz="1200" dirty="0">
              <a:solidFill>
                <a:srgbClr val="303C49"/>
              </a:solidFill>
              <a:latin typeface="Arial"/>
              <a:sym typeface="+mn-lt"/>
            </a:endParaRPr>
          </a:p>
        </p:txBody>
      </p:sp>
      <p:sp>
        <p:nvSpPr>
          <p:cNvPr id="25" name="Textplatzhalter 2">
            <a:extLst>
              <a:ext uri="{FF2B5EF4-FFF2-40B4-BE49-F238E27FC236}">
                <a16:creationId xmlns:a16="http://schemas.microsoft.com/office/drawing/2014/main" id="{35ADE3A3-D855-45AC-B922-9A1F8D4031A3}"/>
              </a:ext>
            </a:extLst>
          </p:cNvPr>
          <p:cNvSpPr>
            <a:spLocks noGrp="1"/>
          </p:cNvSpPr>
          <p:nvPr>
            <p:custDataLst>
              <p:tags r:id="rId6"/>
            </p:custDataLst>
          </p:nvPr>
        </p:nvSpPr>
        <p:spPr bwMode="gray">
          <a:xfrm>
            <a:off x="5006975" y="5851525"/>
            <a:ext cx="5524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C19172BE-4C9E-4D83-BC3B-59BE8D585CED}" type="datetime'''''''''''''''-''6''''''''''''''04'''''',0'''''">
              <a:rPr lang="en-US" altLang="en-US" sz="1400" b="1" smtClean="0">
                <a:solidFill>
                  <a:srgbClr val="303C49"/>
                </a:solidFill>
              </a:rPr>
              <a:pPr marL="0" lvl="1" indent="0" algn="ctr" defTabSz="913586">
                <a:spcBef>
                  <a:spcPct val="0"/>
                </a:spcBef>
                <a:spcAft>
                  <a:spcPct val="0"/>
                </a:spcAft>
                <a:buClr>
                  <a:srgbClr val="E40045"/>
                </a:buClr>
                <a:buNone/>
              </a:pPr>
              <a:t>-604,0</a:t>
            </a:fld>
            <a:endParaRPr lang="de-DE" sz="1400" b="1" dirty="0">
              <a:solidFill>
                <a:srgbClr val="303C49"/>
              </a:solidFill>
              <a:latin typeface="Arial"/>
              <a:sym typeface="+mn-lt"/>
            </a:endParaRPr>
          </a:p>
        </p:txBody>
      </p:sp>
      <p:sp>
        <p:nvSpPr>
          <p:cNvPr id="24" name="Textplatzhalter 2">
            <a:extLst>
              <a:ext uri="{FF2B5EF4-FFF2-40B4-BE49-F238E27FC236}">
                <a16:creationId xmlns:a16="http://schemas.microsoft.com/office/drawing/2014/main" id="{A2041537-04C8-47C6-B793-D2846E14AAF0}"/>
              </a:ext>
            </a:extLst>
          </p:cNvPr>
          <p:cNvSpPr>
            <a:spLocks noGrp="1"/>
          </p:cNvSpPr>
          <p:nvPr>
            <p:custDataLst>
              <p:tags r:id="rId7"/>
            </p:custDataLst>
          </p:nvPr>
        </p:nvSpPr>
        <p:spPr bwMode="auto">
          <a:xfrm>
            <a:off x="5108833" y="6115050"/>
            <a:ext cx="349159"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02BD65E1-DF02-4CBB-8E82-5209D6667815}" type="datetime'''''''2''''''''''''''''''''0''''''2''''''''''0'''''''''''''">
              <a:rPr lang="de-DE" altLang="en-US" sz="1200">
                <a:solidFill>
                  <a:srgbClr val="303C49"/>
                </a:solidFill>
                <a:latin typeface="Arial"/>
              </a:rPr>
              <a:pPr marL="0" lvl="1" indent="0" algn="ctr" defTabSz="913586">
                <a:spcBef>
                  <a:spcPct val="0"/>
                </a:spcBef>
                <a:spcAft>
                  <a:spcPct val="0"/>
                </a:spcAft>
                <a:buClr>
                  <a:srgbClr val="E40045"/>
                </a:buClr>
                <a:buNone/>
              </a:pPr>
              <a:t>2020</a:t>
            </a:fld>
            <a:endParaRPr lang="de-DE" sz="1200" dirty="0">
              <a:solidFill>
                <a:srgbClr val="303C49"/>
              </a:solidFill>
              <a:latin typeface="Arial"/>
              <a:sym typeface="+mn-lt"/>
            </a:endParaRPr>
          </a:p>
        </p:txBody>
      </p:sp>
      <p:sp>
        <p:nvSpPr>
          <p:cNvPr id="38" name="Textplatzhalter 2">
            <a:extLst>
              <a:ext uri="{FF2B5EF4-FFF2-40B4-BE49-F238E27FC236}">
                <a16:creationId xmlns:a16="http://schemas.microsoft.com/office/drawing/2014/main" id="{E03397C7-8CBB-4607-A4C2-5B06FF3C6836}"/>
              </a:ext>
            </a:extLst>
          </p:cNvPr>
          <p:cNvSpPr>
            <a:spLocks noGrp="1"/>
          </p:cNvSpPr>
          <p:nvPr>
            <p:custDataLst>
              <p:tags r:id="rId8"/>
            </p:custDataLst>
          </p:nvPr>
        </p:nvSpPr>
        <p:spPr bwMode="gray">
          <a:xfrm>
            <a:off x="9663113" y="4994275"/>
            <a:ext cx="6413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C9308277-690B-4610-AA10-84519DBB94A7}" type="datetime'''''1.''''''''''''''''''''''''9''''''''6''''''8'',''''''''1'''">
              <a:rPr lang="en-US" altLang="en-US" sz="1400" b="1" smtClean="0">
                <a:solidFill>
                  <a:srgbClr val="303C49"/>
                </a:solidFill>
              </a:rPr>
              <a:pPr marL="0" lvl="1" indent="0" algn="ctr" defTabSz="913586">
                <a:spcBef>
                  <a:spcPct val="0"/>
                </a:spcBef>
                <a:spcAft>
                  <a:spcPct val="0"/>
                </a:spcAft>
                <a:buClr>
                  <a:srgbClr val="E40045"/>
                </a:buClr>
                <a:buNone/>
              </a:pPr>
              <a:t>1.968,1</a:t>
            </a:fld>
            <a:endParaRPr lang="de-DE" sz="1400" b="1" dirty="0">
              <a:solidFill>
                <a:srgbClr val="303C49"/>
              </a:solidFill>
              <a:latin typeface="Arial"/>
              <a:sym typeface="+mn-lt"/>
            </a:endParaRPr>
          </a:p>
        </p:txBody>
      </p:sp>
      <p:sp>
        <p:nvSpPr>
          <p:cNvPr id="26" name="Textplatzhalter 2">
            <a:extLst>
              <a:ext uri="{FF2B5EF4-FFF2-40B4-BE49-F238E27FC236}">
                <a16:creationId xmlns:a16="http://schemas.microsoft.com/office/drawing/2014/main" id="{FA7F5E0D-1AE5-40E3-BE34-D963F01A3D37}"/>
              </a:ext>
            </a:extLst>
          </p:cNvPr>
          <p:cNvSpPr>
            <a:spLocks noGrp="1"/>
          </p:cNvSpPr>
          <p:nvPr>
            <p:custDataLst>
              <p:tags r:id="rId9"/>
            </p:custDataLst>
          </p:nvPr>
        </p:nvSpPr>
        <p:spPr bwMode="gray">
          <a:xfrm>
            <a:off x="7356475" y="5754688"/>
            <a:ext cx="5524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A44B438A-675C-4478-BC61-2DB7FE0490AD}" type="datetime'''''-1''61'''''''',''''''''''''''''''''''''''''0'''''''">
              <a:rPr lang="en-US" altLang="en-US" sz="1400" b="1" smtClean="0">
                <a:solidFill>
                  <a:srgbClr val="304449"/>
                </a:solidFill>
              </a:rPr>
              <a:pPr marL="0" lvl="1" indent="0" algn="ctr" defTabSz="913586">
                <a:spcBef>
                  <a:spcPct val="0"/>
                </a:spcBef>
                <a:spcAft>
                  <a:spcPct val="0"/>
                </a:spcAft>
                <a:buClr>
                  <a:srgbClr val="E40045"/>
                </a:buClr>
                <a:buNone/>
              </a:pPr>
              <a:t>-161,0</a:t>
            </a:fld>
            <a:endParaRPr lang="de-DE" sz="1400" b="1" dirty="0">
              <a:solidFill>
                <a:srgbClr val="304449"/>
              </a:solidFill>
              <a:latin typeface="Arial"/>
              <a:sym typeface="+mn-lt"/>
            </a:endParaRPr>
          </a:p>
        </p:txBody>
      </p:sp>
      <p:sp>
        <p:nvSpPr>
          <p:cNvPr id="21" name="Textplatzhalter 2">
            <a:extLst>
              <a:ext uri="{FF2B5EF4-FFF2-40B4-BE49-F238E27FC236}">
                <a16:creationId xmlns:a16="http://schemas.microsoft.com/office/drawing/2014/main" id="{F8388BE5-6D3B-4FC7-BAB2-04784524AB07}"/>
              </a:ext>
            </a:extLst>
          </p:cNvPr>
          <p:cNvSpPr>
            <a:spLocks noGrp="1"/>
          </p:cNvSpPr>
          <p:nvPr>
            <p:custDataLst>
              <p:tags r:id="rId10"/>
            </p:custDataLst>
          </p:nvPr>
        </p:nvSpPr>
        <p:spPr bwMode="gray">
          <a:xfrm>
            <a:off x="6181725" y="5799138"/>
            <a:ext cx="5524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AF7910F0-3029-4FA8-BCC2-CC4DB732C1A4}" type="datetime'''''''''''''''''''''''-3''''5''''9'''''''',8'''''''''''''''">
              <a:rPr lang="en-US" altLang="en-US" sz="1400" b="1" smtClean="0">
                <a:solidFill>
                  <a:srgbClr val="303C49"/>
                </a:solidFill>
              </a:rPr>
              <a:pPr marL="0" lvl="1" indent="0" algn="ctr" defTabSz="913586">
                <a:spcBef>
                  <a:spcPct val="0"/>
                </a:spcBef>
                <a:spcAft>
                  <a:spcPct val="0"/>
                </a:spcAft>
                <a:buClr>
                  <a:srgbClr val="E40045"/>
                </a:buClr>
                <a:buNone/>
              </a:pPr>
              <a:t>-359,8</a:t>
            </a:fld>
            <a:endParaRPr lang="de-DE" sz="1400" b="1" dirty="0">
              <a:solidFill>
                <a:srgbClr val="303C49"/>
              </a:solidFill>
              <a:latin typeface="Arial"/>
              <a:sym typeface="+mn-lt"/>
            </a:endParaRPr>
          </a:p>
        </p:txBody>
      </p:sp>
      <p:sp>
        <p:nvSpPr>
          <p:cNvPr id="19" name="Textplatzhalter 2">
            <a:extLst>
              <a:ext uri="{FF2B5EF4-FFF2-40B4-BE49-F238E27FC236}">
                <a16:creationId xmlns:a16="http://schemas.microsoft.com/office/drawing/2014/main" id="{366527A3-99A2-41F3-9B02-1733A17BAC31}"/>
              </a:ext>
            </a:extLst>
          </p:cNvPr>
          <p:cNvSpPr>
            <a:spLocks noGrp="1"/>
          </p:cNvSpPr>
          <p:nvPr>
            <p:custDataLst>
              <p:tags r:id="rId11"/>
            </p:custDataLst>
          </p:nvPr>
        </p:nvSpPr>
        <p:spPr bwMode="auto">
          <a:xfrm>
            <a:off x="6283277" y="6115050"/>
            <a:ext cx="349159"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3125C4BD-3DB7-4C2F-9264-4E8931EB5483}" type="datetime'2''''''''''''0''''''''''''''''''''''''''''''''''''''''21'''">
              <a:rPr lang="de-DE" altLang="en-US" sz="1200">
                <a:solidFill>
                  <a:srgbClr val="303C49"/>
                </a:solidFill>
                <a:latin typeface="Arial"/>
              </a:rPr>
              <a:pPr marL="0" lvl="1" indent="0" algn="ctr" defTabSz="913586">
                <a:spcBef>
                  <a:spcPct val="0"/>
                </a:spcBef>
                <a:spcAft>
                  <a:spcPct val="0"/>
                </a:spcAft>
                <a:buClr>
                  <a:srgbClr val="E40045"/>
                </a:buClr>
                <a:buNone/>
              </a:pPr>
              <a:t>2021</a:t>
            </a:fld>
            <a:endParaRPr lang="de-DE" sz="1200" dirty="0">
              <a:solidFill>
                <a:srgbClr val="303C49"/>
              </a:solidFill>
              <a:latin typeface="Arial"/>
              <a:sym typeface="+mn-lt"/>
            </a:endParaRPr>
          </a:p>
        </p:txBody>
      </p:sp>
      <p:sp useBgFill="1">
        <p:nvSpPr>
          <p:cNvPr id="20" name="Textplatzhalter 2">
            <a:extLst>
              <a:ext uri="{FF2B5EF4-FFF2-40B4-BE49-F238E27FC236}">
                <a16:creationId xmlns:a16="http://schemas.microsoft.com/office/drawing/2014/main" id="{C1C59049-B283-4108-8FCE-C44630859598}"/>
              </a:ext>
            </a:extLst>
          </p:cNvPr>
          <p:cNvSpPr>
            <a:spLocks noGrp="1"/>
          </p:cNvSpPr>
          <p:nvPr>
            <p:custDataLst>
              <p:tags r:id="rId12"/>
            </p:custDataLst>
          </p:nvPr>
        </p:nvSpPr>
        <p:spPr bwMode="gray">
          <a:xfrm>
            <a:off x="8562975" y="5519738"/>
            <a:ext cx="493713" cy="212725"/>
          </a:xfrm>
          <a:prstGeom prst="rect">
            <a:avLst/>
          </a:prstGeom>
          <a:ln>
            <a:noFill/>
          </a:ln>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C95606E6-D34E-47EF-AE82-2926C1188391}" type="datetime'''''''''''9''''''2''''''''''''''''''''1'''''',6'''''''''''''">
              <a:rPr lang="en-US" altLang="en-US" sz="1400" b="1" smtClean="0">
                <a:solidFill>
                  <a:srgbClr val="304449"/>
                </a:solidFill>
              </a:rPr>
              <a:pPr marL="0" lvl="1" indent="0" algn="ctr" defTabSz="913586">
                <a:spcBef>
                  <a:spcPct val="0"/>
                </a:spcBef>
                <a:spcAft>
                  <a:spcPct val="0"/>
                </a:spcAft>
                <a:buClr>
                  <a:srgbClr val="E40045"/>
                </a:buClr>
                <a:buNone/>
              </a:pPr>
              <a:t>921,6</a:t>
            </a:fld>
            <a:endParaRPr lang="de-DE" sz="1400" b="1" dirty="0">
              <a:solidFill>
                <a:srgbClr val="304449"/>
              </a:solidFill>
              <a:latin typeface="Arial"/>
              <a:sym typeface="+mn-lt"/>
            </a:endParaRPr>
          </a:p>
        </p:txBody>
      </p:sp>
      <p:sp>
        <p:nvSpPr>
          <p:cNvPr id="32" name="Textplatzhalter 2">
            <a:extLst>
              <a:ext uri="{FF2B5EF4-FFF2-40B4-BE49-F238E27FC236}">
                <a16:creationId xmlns:a16="http://schemas.microsoft.com/office/drawing/2014/main" id="{3840314C-9A78-439B-82CF-9CF61C9D81F9}"/>
              </a:ext>
            </a:extLst>
          </p:cNvPr>
          <p:cNvSpPr>
            <a:spLocks noGrp="1"/>
          </p:cNvSpPr>
          <p:nvPr>
            <p:custDataLst>
              <p:tags r:id="rId13"/>
            </p:custDataLst>
          </p:nvPr>
        </p:nvSpPr>
        <p:spPr bwMode="gray">
          <a:xfrm>
            <a:off x="10837863" y="5195888"/>
            <a:ext cx="6413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7D579BE2-E494-4357-BCD4-5949029117A2}" type="datetime'''''''''2''.''''41''''5'''''',''''''''''''''''''''''''''6'''">
              <a:rPr lang="en-US" altLang="en-US" sz="1400" b="1" smtClean="0">
                <a:solidFill>
                  <a:srgbClr val="FFFFFF"/>
                </a:solidFill>
              </a:rPr>
              <a:pPr marL="0" lvl="1" indent="0" algn="ctr" defTabSz="913586">
                <a:spcBef>
                  <a:spcPct val="0"/>
                </a:spcBef>
                <a:spcAft>
                  <a:spcPct val="0"/>
                </a:spcAft>
                <a:buClr>
                  <a:srgbClr val="E40045"/>
                </a:buClr>
                <a:buNone/>
              </a:pPr>
              <a:t>2.415,6</a:t>
            </a:fld>
            <a:endParaRPr lang="de-DE" sz="1400" b="1" dirty="0">
              <a:solidFill>
                <a:srgbClr val="FFFFFF"/>
              </a:solidFill>
              <a:latin typeface="Arial"/>
              <a:sym typeface="+mn-lt"/>
            </a:endParaRPr>
          </a:p>
        </p:txBody>
      </p:sp>
      <p:sp>
        <p:nvSpPr>
          <p:cNvPr id="30" name="Textplatzhalter 2">
            <a:extLst>
              <a:ext uri="{FF2B5EF4-FFF2-40B4-BE49-F238E27FC236}">
                <a16:creationId xmlns:a16="http://schemas.microsoft.com/office/drawing/2014/main" id="{9D0CFEAA-A5E5-4D96-8E72-65BFC3B70A5A}"/>
              </a:ext>
            </a:extLst>
          </p:cNvPr>
          <p:cNvSpPr>
            <a:spLocks noGrp="1"/>
          </p:cNvSpPr>
          <p:nvPr>
            <p:custDataLst>
              <p:tags r:id="rId14"/>
            </p:custDataLst>
          </p:nvPr>
        </p:nvSpPr>
        <p:spPr bwMode="gray">
          <a:xfrm>
            <a:off x="9663113" y="5413375"/>
            <a:ext cx="6413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1992F937-2CD6-4589-AD8E-7BA3D6CA7D63}" type="datetime'''1''''''.''''''''''''''''''''4''''''''14'''',1'''''">
              <a:rPr lang="en-US" altLang="en-US" sz="1400" b="1" smtClean="0">
                <a:solidFill>
                  <a:srgbClr val="FFFFFF"/>
                </a:solidFill>
              </a:rPr>
              <a:pPr marL="0" lvl="1" indent="0" algn="ctr" defTabSz="913586">
                <a:spcBef>
                  <a:spcPct val="0"/>
                </a:spcBef>
                <a:spcAft>
                  <a:spcPct val="0"/>
                </a:spcAft>
                <a:buClr>
                  <a:srgbClr val="E40045"/>
                </a:buClr>
                <a:buNone/>
              </a:pPr>
              <a:t>1.414,1</a:t>
            </a:fld>
            <a:endParaRPr lang="de-DE" sz="1400" b="1" dirty="0">
              <a:solidFill>
                <a:srgbClr val="FFFFFF"/>
              </a:solidFill>
              <a:latin typeface="Arial"/>
              <a:sym typeface="+mn-lt"/>
            </a:endParaRPr>
          </a:p>
        </p:txBody>
      </p:sp>
      <p:sp>
        <p:nvSpPr>
          <p:cNvPr id="31" name="Textplatzhalter 2">
            <a:extLst>
              <a:ext uri="{FF2B5EF4-FFF2-40B4-BE49-F238E27FC236}">
                <a16:creationId xmlns:a16="http://schemas.microsoft.com/office/drawing/2014/main" id="{97354CA8-F27A-4274-A189-8489A362CC25}"/>
              </a:ext>
            </a:extLst>
          </p:cNvPr>
          <p:cNvSpPr>
            <a:spLocks noGrp="1"/>
          </p:cNvSpPr>
          <p:nvPr>
            <p:custDataLst>
              <p:tags r:id="rId15"/>
            </p:custDataLst>
          </p:nvPr>
        </p:nvSpPr>
        <p:spPr bwMode="auto">
          <a:xfrm>
            <a:off x="9809162" y="6115050"/>
            <a:ext cx="349250"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BB21C0AB-BA2C-43E4-835D-428CAEAA33A1}" type="datetime'''''2''''''''''''''0''''''''''''''''''''''2''''4'">
              <a:rPr lang="de-DE" altLang="en-US" sz="1200">
                <a:solidFill>
                  <a:srgbClr val="303C49"/>
                </a:solidFill>
                <a:latin typeface="Arial"/>
              </a:rPr>
              <a:pPr marL="0" lvl="1" indent="0" algn="ctr" defTabSz="913586">
                <a:spcBef>
                  <a:spcPct val="0"/>
                </a:spcBef>
                <a:spcAft>
                  <a:spcPct val="0"/>
                </a:spcAft>
                <a:buClr>
                  <a:srgbClr val="E40045"/>
                </a:buClr>
                <a:buNone/>
              </a:pPr>
              <a:t>2024</a:t>
            </a:fld>
            <a:endParaRPr lang="de-DE" sz="1200" dirty="0">
              <a:solidFill>
                <a:srgbClr val="303C49"/>
              </a:solidFill>
              <a:latin typeface="Arial"/>
              <a:sym typeface="+mn-lt"/>
            </a:endParaRPr>
          </a:p>
        </p:txBody>
      </p:sp>
      <p:sp>
        <p:nvSpPr>
          <p:cNvPr id="34" name="Textplatzhalter 2">
            <a:extLst>
              <a:ext uri="{FF2B5EF4-FFF2-40B4-BE49-F238E27FC236}">
                <a16:creationId xmlns:a16="http://schemas.microsoft.com/office/drawing/2014/main" id="{99FBC0CB-2536-49A5-963F-CC5B9C61D859}"/>
              </a:ext>
            </a:extLst>
          </p:cNvPr>
          <p:cNvSpPr>
            <a:spLocks noGrp="1"/>
          </p:cNvSpPr>
          <p:nvPr>
            <p:custDataLst>
              <p:tags r:id="rId16"/>
            </p:custDataLst>
          </p:nvPr>
        </p:nvSpPr>
        <p:spPr bwMode="auto">
          <a:xfrm>
            <a:off x="10984228" y="6115050"/>
            <a:ext cx="349159" cy="18256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B43D8BD8-62BA-4DFD-AB44-A0622ECA471C}" type="datetime'''2''''0''''2''''''''''''''''''''''''''''''5'''''''">
              <a:rPr lang="de-DE" altLang="en-US" sz="1200">
                <a:solidFill>
                  <a:srgbClr val="303C49"/>
                </a:solidFill>
                <a:latin typeface="Arial"/>
              </a:rPr>
              <a:pPr marL="0" lvl="1" indent="0" algn="ctr" defTabSz="913586">
                <a:spcBef>
                  <a:spcPct val="0"/>
                </a:spcBef>
                <a:spcAft>
                  <a:spcPct val="0"/>
                </a:spcAft>
                <a:buClr>
                  <a:srgbClr val="E40045"/>
                </a:buClr>
                <a:buNone/>
              </a:pPr>
              <a:t>2025</a:t>
            </a:fld>
            <a:endParaRPr lang="de-DE" sz="1200" dirty="0">
              <a:solidFill>
                <a:srgbClr val="303C49"/>
              </a:solidFill>
              <a:latin typeface="Arial"/>
              <a:sym typeface="+mn-lt"/>
            </a:endParaRPr>
          </a:p>
        </p:txBody>
      </p:sp>
      <p:sp>
        <p:nvSpPr>
          <p:cNvPr id="36" name="Textplatzhalter 2">
            <a:extLst>
              <a:ext uri="{FF2B5EF4-FFF2-40B4-BE49-F238E27FC236}">
                <a16:creationId xmlns:a16="http://schemas.microsoft.com/office/drawing/2014/main" id="{D58CACA0-EC2C-4AC3-9AB4-5398FFA87A4D}"/>
              </a:ext>
            </a:extLst>
          </p:cNvPr>
          <p:cNvSpPr>
            <a:spLocks noGrp="1"/>
          </p:cNvSpPr>
          <p:nvPr>
            <p:custDataLst>
              <p:tags r:id="rId17"/>
            </p:custDataLst>
          </p:nvPr>
        </p:nvSpPr>
        <p:spPr bwMode="gray">
          <a:xfrm>
            <a:off x="5135813" y="5421313"/>
            <a:ext cx="296786"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54D44355-FEE1-4740-B5C7-0186E5104557}" type="datetime'''''0'''''''',''''''''0'''''''''''''''''''''">
              <a:rPr lang="en-US" altLang="en-US" sz="1400" b="1" smtClean="0">
                <a:solidFill>
                  <a:srgbClr val="303C49"/>
                </a:solidFill>
              </a:rPr>
              <a:pPr marL="0" lvl="1" indent="0" algn="ctr" defTabSz="913586">
                <a:spcBef>
                  <a:spcPct val="0"/>
                </a:spcBef>
                <a:spcAft>
                  <a:spcPct val="0"/>
                </a:spcAft>
                <a:buClr>
                  <a:srgbClr val="E40045"/>
                </a:buClr>
                <a:buNone/>
              </a:pPr>
              <a:t>0,0</a:t>
            </a:fld>
            <a:endParaRPr lang="de-DE" sz="1400" b="1" dirty="0">
              <a:solidFill>
                <a:srgbClr val="303C49"/>
              </a:solidFill>
              <a:latin typeface="Arial"/>
              <a:sym typeface="+mn-lt"/>
            </a:endParaRPr>
          </a:p>
        </p:txBody>
      </p:sp>
      <p:sp>
        <p:nvSpPr>
          <p:cNvPr id="37" name="Textplatzhalter 2">
            <a:extLst>
              <a:ext uri="{FF2B5EF4-FFF2-40B4-BE49-F238E27FC236}">
                <a16:creationId xmlns:a16="http://schemas.microsoft.com/office/drawing/2014/main" id="{DDB6F6F8-D997-4D90-AA55-CC0A1EC222D0}"/>
              </a:ext>
            </a:extLst>
          </p:cNvPr>
          <p:cNvSpPr>
            <a:spLocks noGrp="1"/>
          </p:cNvSpPr>
          <p:nvPr>
            <p:custDataLst>
              <p:tags r:id="rId18"/>
            </p:custDataLst>
          </p:nvPr>
        </p:nvSpPr>
        <p:spPr bwMode="gray">
          <a:xfrm>
            <a:off x="6211888" y="5380038"/>
            <a:ext cx="493713"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836A048F-3CFE-4EE9-92A1-407DFAD935B7}" type="datetime'''''''''''19''''''''''''''''''4'''''''''''''',''2'''''''">
              <a:rPr lang="en-US" altLang="en-US" sz="1400" b="1" smtClean="0">
                <a:solidFill>
                  <a:srgbClr val="303C49"/>
                </a:solidFill>
              </a:rPr>
              <a:pPr marL="0" lvl="1" indent="0" algn="ctr" defTabSz="913586">
                <a:spcBef>
                  <a:spcPct val="0"/>
                </a:spcBef>
                <a:spcAft>
                  <a:spcPct val="0"/>
                </a:spcAft>
                <a:buClr>
                  <a:srgbClr val="E40045"/>
                </a:buClr>
                <a:buNone/>
              </a:pPr>
              <a:t>194,2</a:t>
            </a:fld>
            <a:endParaRPr lang="de-DE" sz="1400" b="1" dirty="0">
              <a:solidFill>
                <a:srgbClr val="303C49"/>
              </a:solidFill>
              <a:latin typeface="Arial"/>
              <a:sym typeface="+mn-lt"/>
            </a:endParaRPr>
          </a:p>
        </p:txBody>
      </p:sp>
      <p:sp>
        <p:nvSpPr>
          <p:cNvPr id="23" name="Textplatzhalter 2">
            <a:extLst>
              <a:ext uri="{FF2B5EF4-FFF2-40B4-BE49-F238E27FC236}">
                <a16:creationId xmlns:a16="http://schemas.microsoft.com/office/drawing/2014/main" id="{BE4EE120-6617-4E87-AC55-7C9F8CA8EA56}"/>
              </a:ext>
            </a:extLst>
          </p:cNvPr>
          <p:cNvSpPr>
            <a:spLocks noGrp="1"/>
          </p:cNvSpPr>
          <p:nvPr>
            <p:custDataLst>
              <p:tags r:id="rId19"/>
            </p:custDataLst>
          </p:nvPr>
        </p:nvSpPr>
        <p:spPr bwMode="gray">
          <a:xfrm>
            <a:off x="7386638" y="5337175"/>
            <a:ext cx="493713"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7174849F-245C-48DF-9FA7-D6988A017E2B}" type="datetime'''3''''''''''''''''''''''9''''''3'''''''',0'''''''">
              <a:rPr lang="en-US" altLang="en-US" sz="1400" b="1" smtClean="0">
                <a:solidFill>
                  <a:srgbClr val="303C49"/>
                </a:solidFill>
              </a:rPr>
              <a:pPr marL="0" lvl="1" indent="0" algn="ctr" defTabSz="913586">
                <a:spcBef>
                  <a:spcPct val="0"/>
                </a:spcBef>
                <a:spcAft>
                  <a:spcPct val="0"/>
                </a:spcAft>
                <a:buClr>
                  <a:srgbClr val="E40045"/>
                </a:buClr>
                <a:buNone/>
              </a:pPr>
              <a:t>393,0</a:t>
            </a:fld>
            <a:endParaRPr lang="de-DE" sz="1400" b="1" dirty="0">
              <a:solidFill>
                <a:srgbClr val="303C49"/>
              </a:solidFill>
              <a:latin typeface="Arial"/>
              <a:sym typeface="+mn-lt"/>
            </a:endParaRPr>
          </a:p>
        </p:txBody>
      </p:sp>
      <p:sp>
        <p:nvSpPr>
          <p:cNvPr id="33" name="Textplatzhalter 2">
            <a:extLst>
              <a:ext uri="{FF2B5EF4-FFF2-40B4-BE49-F238E27FC236}">
                <a16:creationId xmlns:a16="http://schemas.microsoft.com/office/drawing/2014/main" id="{0E0449A3-67BD-427B-B78D-055AC75C3AE8}"/>
              </a:ext>
            </a:extLst>
          </p:cNvPr>
          <p:cNvSpPr>
            <a:spLocks noGrp="1"/>
          </p:cNvSpPr>
          <p:nvPr>
            <p:custDataLst>
              <p:tags r:id="rId20"/>
            </p:custDataLst>
          </p:nvPr>
        </p:nvSpPr>
        <p:spPr bwMode="gray">
          <a:xfrm>
            <a:off x="8488363" y="5102225"/>
            <a:ext cx="641350" cy="212725"/>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00EB9FC9-27B5-44FA-B9BF-3F3226268DB7}" type="datetime'1''''''.47''''''''''''''''''''''''''''''5'',''''6'''''">
              <a:rPr lang="en-US" altLang="en-US" sz="1400" b="1" smtClean="0">
                <a:solidFill>
                  <a:srgbClr val="303C49"/>
                </a:solidFill>
              </a:rPr>
              <a:pPr marL="0" lvl="1" indent="0" algn="ctr" defTabSz="913586">
                <a:spcBef>
                  <a:spcPct val="0"/>
                </a:spcBef>
                <a:spcAft>
                  <a:spcPct val="0"/>
                </a:spcAft>
                <a:buClr>
                  <a:srgbClr val="E40045"/>
                </a:buClr>
                <a:buNone/>
              </a:pPr>
              <a:t>1.475,6</a:t>
            </a:fld>
            <a:endParaRPr lang="de-DE" sz="1400" b="1" dirty="0">
              <a:solidFill>
                <a:srgbClr val="303C49"/>
              </a:solidFill>
              <a:latin typeface="Arial"/>
              <a:sym typeface="+mn-lt"/>
            </a:endParaRPr>
          </a:p>
        </p:txBody>
      </p:sp>
      <p:sp>
        <p:nvSpPr>
          <p:cNvPr id="28" name="Textplatzhalter 2">
            <a:extLst>
              <a:ext uri="{FF2B5EF4-FFF2-40B4-BE49-F238E27FC236}">
                <a16:creationId xmlns:a16="http://schemas.microsoft.com/office/drawing/2014/main" id="{D8120A78-C70D-4B88-8D01-BE330F8DFB96}"/>
              </a:ext>
            </a:extLst>
          </p:cNvPr>
          <p:cNvSpPr>
            <a:spLocks noGrp="1"/>
          </p:cNvSpPr>
          <p:nvPr>
            <p:custDataLst>
              <p:tags r:id="rId21"/>
            </p:custDataLst>
          </p:nvPr>
        </p:nvSpPr>
        <p:spPr bwMode="gray">
          <a:xfrm>
            <a:off x="10837863" y="4776788"/>
            <a:ext cx="641350"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393" tIns="0" rIns="25393" bIns="0" numCol="1" spcCol="0" rtlCol="0" anchor="b"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ctr" defTabSz="913586">
              <a:spcBef>
                <a:spcPct val="0"/>
              </a:spcBef>
              <a:spcAft>
                <a:spcPct val="0"/>
              </a:spcAft>
              <a:buClr>
                <a:srgbClr val="E40045"/>
              </a:buClr>
              <a:buNone/>
            </a:pPr>
            <a:fld id="{211FB3E1-49D3-4FBA-B198-268C21F1FC37}" type="datetime'''2''''''''''''''.''9''''''''''''''6''''''''''''9,''''''6'">
              <a:rPr lang="en-US" altLang="en-US" sz="1400" b="1" smtClean="0">
                <a:solidFill>
                  <a:srgbClr val="303C49"/>
                </a:solidFill>
              </a:rPr>
              <a:pPr marL="0" lvl="1" indent="0" algn="ctr" defTabSz="913586">
                <a:spcBef>
                  <a:spcPct val="0"/>
                </a:spcBef>
                <a:spcAft>
                  <a:spcPct val="0"/>
                </a:spcAft>
                <a:buClr>
                  <a:srgbClr val="E40045"/>
                </a:buClr>
                <a:buNone/>
              </a:pPr>
              <a:t>2.969,6</a:t>
            </a:fld>
            <a:endParaRPr lang="de-DE" sz="1400" b="1" dirty="0">
              <a:solidFill>
                <a:srgbClr val="303C49"/>
              </a:solidFill>
              <a:latin typeface="Arial"/>
              <a:sym typeface="+mn-lt"/>
            </a:endParaRPr>
          </a:p>
        </p:txBody>
      </p:sp>
      <p:cxnSp>
        <p:nvCxnSpPr>
          <p:cNvPr id="39" name="Straight Connector 38">
            <a:extLst>
              <a:ext uri="{FF2B5EF4-FFF2-40B4-BE49-F238E27FC236}">
                <a16:creationId xmlns:a16="http://schemas.microsoft.com/office/drawing/2014/main" id="{91176B09-C4A3-4D7D-80F0-79BCDB301F15}"/>
              </a:ext>
            </a:extLst>
          </p:cNvPr>
          <p:cNvCxnSpPr/>
          <p:nvPr>
            <p:custDataLst>
              <p:tags r:id="rId22"/>
            </p:custDataLst>
          </p:nvPr>
        </p:nvCxnSpPr>
        <p:spPr bwMode="gray">
          <a:xfrm>
            <a:off x="4878705" y="2373588"/>
            <a:ext cx="114270" cy="0"/>
          </a:xfrm>
          <a:prstGeom prst="line">
            <a:avLst/>
          </a:prstGeom>
          <a:ln w="38100" cap="flat" cmpd="sng" algn="ctr">
            <a:solidFill>
              <a:srgbClr val="5F5F5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9748E16-AB99-4484-8687-5BF202A96B90}"/>
              </a:ext>
            </a:extLst>
          </p:cNvPr>
          <p:cNvSpPr/>
          <p:nvPr>
            <p:custDataLst>
              <p:tags r:id="rId23"/>
            </p:custDataLst>
          </p:nvPr>
        </p:nvSpPr>
        <p:spPr bwMode="auto">
          <a:xfrm>
            <a:off x="4846963" y="2510077"/>
            <a:ext cx="179341" cy="133315"/>
          </a:xfrm>
          <a:prstGeom prst="rect">
            <a:avLst/>
          </a:prstGeom>
          <a:solidFill>
            <a:schemeClr val="accent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t"/>
          <a:lstStyle/>
          <a:p>
            <a:pPr defTabSz="913586">
              <a:spcAft>
                <a:spcPts val="300"/>
              </a:spcAft>
              <a:buClr>
                <a:srgbClr val="E40045"/>
              </a:buClr>
            </a:pPr>
            <a:endParaRPr lang="de-DE" sz="1200" b="1" dirty="0">
              <a:solidFill>
                <a:srgbClr val="303C49"/>
              </a:solidFill>
              <a:latin typeface="Arial Narrow"/>
            </a:endParaRPr>
          </a:p>
        </p:txBody>
      </p:sp>
      <p:sp>
        <p:nvSpPr>
          <p:cNvPr id="42" name="Textplatzhalter 2">
            <a:extLst>
              <a:ext uri="{FF2B5EF4-FFF2-40B4-BE49-F238E27FC236}">
                <a16:creationId xmlns:a16="http://schemas.microsoft.com/office/drawing/2014/main" id="{21150071-E3C8-4D64-B2D6-414C5DA644A5}"/>
              </a:ext>
            </a:extLst>
          </p:cNvPr>
          <p:cNvSpPr>
            <a:spLocks noGrp="1"/>
          </p:cNvSpPr>
          <p:nvPr>
            <p:custDataLst>
              <p:tags r:id="rId24"/>
            </p:custDataLst>
          </p:nvPr>
        </p:nvSpPr>
        <p:spPr bwMode="auto">
          <a:xfrm>
            <a:off x="5077092" y="2505316"/>
            <a:ext cx="898291" cy="15236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defTabSz="913586">
              <a:spcBef>
                <a:spcPct val="0"/>
              </a:spcBef>
              <a:spcAft>
                <a:spcPct val="0"/>
              </a:spcAft>
              <a:buClr>
                <a:srgbClr val="E40045"/>
              </a:buClr>
              <a:buNone/>
            </a:pPr>
            <a:fld id="{402981B6-5D14-40A4-BCC2-D26DECD2999E}" type="datetime'R''''eve''nu''es ''''(''''p''''''.a''''.'''''''''''''''')'''''">
              <a:rPr lang="de-DE" altLang="en-US" sz="1000">
                <a:solidFill>
                  <a:srgbClr val="303C49"/>
                </a:solidFill>
                <a:latin typeface="Arial"/>
              </a:rPr>
              <a:pPr marL="0" lvl="1" indent="0" defTabSz="913586">
                <a:spcBef>
                  <a:spcPct val="0"/>
                </a:spcBef>
                <a:spcAft>
                  <a:spcPct val="0"/>
                </a:spcAft>
                <a:buClr>
                  <a:srgbClr val="E40045"/>
                </a:buClr>
                <a:buNone/>
              </a:pPr>
              <a:t>Revenues (p.a.)</a:t>
            </a:fld>
            <a:endParaRPr lang="de-DE" sz="1000" dirty="0">
              <a:solidFill>
                <a:srgbClr val="303C49"/>
              </a:solidFill>
              <a:latin typeface="Arial"/>
              <a:sym typeface="+mn-lt"/>
            </a:endParaRPr>
          </a:p>
        </p:txBody>
      </p:sp>
      <p:sp>
        <p:nvSpPr>
          <p:cNvPr id="41" name="Textplatzhalter 2">
            <a:extLst>
              <a:ext uri="{FF2B5EF4-FFF2-40B4-BE49-F238E27FC236}">
                <a16:creationId xmlns:a16="http://schemas.microsoft.com/office/drawing/2014/main" id="{96FFDEBD-240C-486C-95FA-8CE7E1F471CB}"/>
              </a:ext>
            </a:extLst>
          </p:cNvPr>
          <p:cNvSpPr>
            <a:spLocks noGrp="1"/>
          </p:cNvSpPr>
          <p:nvPr>
            <p:custDataLst>
              <p:tags r:id="rId25"/>
            </p:custDataLst>
          </p:nvPr>
        </p:nvSpPr>
        <p:spPr bwMode="auto">
          <a:xfrm>
            <a:off x="5077092" y="2302169"/>
            <a:ext cx="625312" cy="15236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3860" rtl="0" eaLnBrk="1" latinLnBrk="0" hangingPunct="1">
              <a:spcBef>
                <a:spcPts val="1200"/>
              </a:spcBef>
              <a:buFont typeface="Arial" panose="020B0604020202020204" pitchFamily="34" charset="0"/>
              <a:buNone/>
              <a:defRPr sz="1800" b="1" kern="1200">
                <a:solidFill>
                  <a:schemeClr val="accent3"/>
                </a:solidFill>
                <a:latin typeface="+mn-lt"/>
                <a:ea typeface="+mn-ea"/>
                <a:cs typeface="+mn-cs"/>
              </a:defRPr>
            </a:lvl1pPr>
            <a:lvl2pPr marL="179894" indent="-179894" algn="l" defTabSz="913860" rtl="0" eaLnBrk="1" latinLnBrk="0" hangingPunct="1">
              <a:spcBef>
                <a:spcPts val="800"/>
              </a:spcBef>
              <a:buClr>
                <a:schemeClr val="accent2"/>
              </a:buClr>
              <a:buFont typeface="Wingdings" pitchFamily="2" charset="2"/>
              <a:buChar char="§"/>
              <a:defRPr sz="1800" kern="1200">
                <a:solidFill>
                  <a:schemeClr val="tx1"/>
                </a:solidFill>
                <a:latin typeface="+mn-lt"/>
                <a:ea typeface="+mn-ea"/>
                <a:cs typeface="+mn-cs"/>
              </a:defRPr>
            </a:lvl2pPr>
            <a:lvl3pPr marL="359786"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3pPr>
            <a:lvl4pPr marL="539682" indent="-179894" algn="l" defTabSz="913860" rtl="0" eaLnBrk="1" latinLnBrk="0" hangingPunct="1">
              <a:spcBef>
                <a:spcPts val="4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0" indent="0" algn="l" defTabSz="913860" rtl="0" eaLnBrk="1" latinLnBrk="0" hangingPunct="1">
              <a:spcBef>
                <a:spcPts val="1000"/>
              </a:spcBef>
              <a:buClr>
                <a:schemeClr val="accent3"/>
              </a:buClr>
              <a:buFont typeface="Symbol" panose="05050102010706020507" pitchFamily="18" charset="2"/>
              <a:buNone/>
              <a:defRPr sz="1800" kern="1200">
                <a:solidFill>
                  <a:schemeClr val="tx1"/>
                </a:solidFill>
                <a:latin typeface="+mn-lt"/>
                <a:ea typeface="+mn-ea"/>
                <a:cs typeface="+mn-cs"/>
              </a:defRPr>
            </a:lvl5pPr>
            <a:lvl6pPr marL="251311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04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6975"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904" indent="-228465" algn="l" defTabSz="91386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defTabSz="913586">
              <a:spcBef>
                <a:spcPct val="0"/>
              </a:spcBef>
              <a:spcAft>
                <a:spcPct val="0"/>
              </a:spcAft>
              <a:buClr>
                <a:srgbClr val="E40045"/>
              </a:buClr>
              <a:buNone/>
            </a:pPr>
            <a:fld id="{01C311AC-5B53-4746-A75F-6018F32DE42E}" type="datetime'''''P''''''r''''''ofi''''''''''''t (''p.''''''a''''''''''.)'">
              <a:rPr lang="de-DE" altLang="en-US" sz="1000">
                <a:solidFill>
                  <a:srgbClr val="303C49"/>
                </a:solidFill>
                <a:latin typeface="Arial"/>
              </a:rPr>
              <a:pPr marL="0" lvl="1" indent="0" defTabSz="913586">
                <a:spcBef>
                  <a:spcPct val="0"/>
                </a:spcBef>
                <a:spcAft>
                  <a:spcPct val="0"/>
                </a:spcAft>
                <a:buClr>
                  <a:srgbClr val="E40045"/>
                </a:buClr>
                <a:buNone/>
              </a:pPr>
              <a:t>Profit (p.a.)</a:t>
            </a:fld>
            <a:endParaRPr lang="de-DE" sz="1000" dirty="0">
              <a:solidFill>
                <a:srgbClr val="303C49"/>
              </a:solidFill>
              <a:latin typeface="Arial"/>
              <a:sym typeface="+mn-lt"/>
            </a:endParaRPr>
          </a:p>
        </p:txBody>
      </p:sp>
      <p:sp>
        <p:nvSpPr>
          <p:cNvPr id="17" name="TextBox 16">
            <a:extLst>
              <a:ext uri="{FF2B5EF4-FFF2-40B4-BE49-F238E27FC236}">
                <a16:creationId xmlns:a16="http://schemas.microsoft.com/office/drawing/2014/main" id="{F2C9E8C3-49E7-4181-AA86-525BE99C89EB}"/>
              </a:ext>
            </a:extLst>
          </p:cNvPr>
          <p:cNvSpPr txBox="1"/>
          <p:nvPr/>
        </p:nvSpPr>
        <p:spPr>
          <a:xfrm>
            <a:off x="11060997" y="2252969"/>
            <a:ext cx="941360" cy="261610"/>
          </a:xfrm>
          <a:prstGeom prst="rect">
            <a:avLst/>
          </a:prstGeom>
          <a:noFill/>
        </p:spPr>
        <p:txBody>
          <a:bodyPr wrap="square" rtlCol="0">
            <a:spAutoFit/>
          </a:bodyPr>
          <a:lstStyle/>
          <a:p>
            <a:pPr>
              <a:spcBef>
                <a:spcPts val="800"/>
              </a:spcBef>
              <a:buClr>
                <a:schemeClr val="accent2"/>
              </a:buClr>
            </a:pPr>
            <a:r>
              <a:rPr lang="de-DE" sz="1050" dirty="0"/>
              <a:t>in tsd. €</a:t>
            </a:r>
            <a:endParaRPr lang="en-US" sz="1050" dirty="0" err="1"/>
          </a:p>
        </p:txBody>
      </p:sp>
    </p:spTree>
    <p:extLst>
      <p:ext uri="{BB962C8B-B14F-4D97-AF65-F5344CB8AC3E}">
        <p14:creationId xmlns:p14="http://schemas.microsoft.com/office/powerpoint/2010/main" val="46565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1106906" y="1303249"/>
            <a:ext cx="11085094" cy="1402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Our Vision:</a:t>
            </a:r>
          </a:p>
          <a:p>
            <a:pPr algn="r"/>
            <a:r>
              <a:rPr lang="en-US" sz="4000" b="1" dirty="0">
                <a:solidFill>
                  <a:srgbClr val="E40045"/>
                </a:solidFill>
                <a:latin typeface="Arial Narrow" panose="020B0606020202030204" pitchFamily="34" charset="0"/>
              </a:rPr>
              <a:t> </a:t>
            </a:r>
            <a:r>
              <a:rPr lang="en-US" sz="4000" b="1" dirty="0">
                <a:solidFill>
                  <a:schemeClr val="bg1"/>
                </a:solidFill>
                <a:latin typeface="Arial Narrow" panose="020B0606020202030204" pitchFamily="34" charset="0"/>
              </a:rPr>
              <a:t>MAN Predictive Tire Breakdown</a:t>
            </a: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8DA4244-BC3E-4A45-ACDA-4EFB51F4247B}"/>
              </a:ext>
            </a:extLst>
          </p:cNvPr>
          <p:cNvSpPr/>
          <p:nvPr/>
        </p:nvSpPr>
        <p:spPr>
          <a:xfrm>
            <a:off x="1689702" y="4056383"/>
            <a:ext cx="9409373" cy="646331"/>
          </a:xfrm>
          <a:prstGeom prst="rect">
            <a:avLst/>
          </a:prstGeom>
        </p:spPr>
        <p:txBody>
          <a:bodyPr wrap="square">
            <a:spAutoFit/>
          </a:bodyPr>
          <a:lstStyle/>
          <a:p>
            <a:r>
              <a:rPr lang="de-DE" dirty="0">
                <a:solidFill>
                  <a:schemeClr val="bg1"/>
                </a:solidFill>
                <a:latin typeface="Arial" panose="020B0604020202020204" pitchFamily="34" charset="0"/>
                <a:cs typeface="Arial" panose="020B0604020202020204" pitchFamily="34" charset="0"/>
              </a:rPr>
              <a:t>Build a modular predicitive services portfolio that improves itself on machine learning technologies, increasing fleet uptime and fleet management efficiency. </a:t>
            </a:r>
            <a:endParaRPr lang="en-US"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EEFA3B3-42F0-408A-8511-D19130BEB573}"/>
              </a:ext>
            </a:extLst>
          </p:cNvPr>
          <p:cNvSpPr/>
          <p:nvPr/>
        </p:nvSpPr>
        <p:spPr>
          <a:xfrm>
            <a:off x="1465460" y="3379576"/>
            <a:ext cx="9857857" cy="2276945"/>
          </a:xfrm>
          <a:prstGeom prst="rect">
            <a:avLst/>
          </a:prstGeom>
          <a:noFill/>
          <a:ln w="12700">
            <a:solidFill>
              <a:srgbClr val="E4004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9">
            <a:extLst>
              <a:ext uri="{FF2B5EF4-FFF2-40B4-BE49-F238E27FC236}">
                <a16:creationId xmlns:a16="http://schemas.microsoft.com/office/drawing/2014/main" id="{636636EB-5D32-4650-B790-39BFE2BC9D3B}"/>
              </a:ext>
            </a:extLst>
          </p:cNvPr>
          <p:cNvGrpSpPr>
            <a:grpSpLocks noChangeAspect="1"/>
          </p:cNvGrpSpPr>
          <p:nvPr/>
        </p:nvGrpSpPr>
        <p:grpSpPr bwMode="auto">
          <a:xfrm>
            <a:off x="1226446" y="3190572"/>
            <a:ext cx="478028" cy="476856"/>
            <a:chOff x="2412" y="1730"/>
            <a:chExt cx="408" cy="407"/>
          </a:xfrm>
          <a:solidFill>
            <a:srgbClr val="E40045"/>
          </a:solidFill>
        </p:grpSpPr>
        <p:sp>
          <p:nvSpPr>
            <p:cNvPr id="12" name="Freeform 110">
              <a:extLst>
                <a:ext uri="{FF2B5EF4-FFF2-40B4-BE49-F238E27FC236}">
                  <a16:creationId xmlns:a16="http://schemas.microsoft.com/office/drawing/2014/main" id="{288AADE8-C8DA-4E13-A193-3DB45F6308D6}"/>
                </a:ext>
              </a:extLst>
            </p:cNvPr>
            <p:cNvSpPr>
              <a:spLocks noEditPoints="1"/>
            </p:cNvSpPr>
            <p:nvPr/>
          </p:nvSpPr>
          <p:spPr bwMode="auto">
            <a:xfrm>
              <a:off x="2501" y="1730"/>
              <a:ext cx="319" cy="320"/>
            </a:xfrm>
            <a:custGeom>
              <a:avLst/>
              <a:gdLst>
                <a:gd name="T0" fmla="*/ 49 w 216"/>
                <a:gd name="T1" fmla="*/ 216 h 216"/>
                <a:gd name="T2" fmla="*/ 49 w 216"/>
                <a:gd name="T3" fmla="*/ 216 h 216"/>
                <a:gd name="T4" fmla="*/ 44 w 216"/>
                <a:gd name="T5" fmla="*/ 214 h 216"/>
                <a:gd name="T6" fmla="*/ 2 w 216"/>
                <a:gd name="T7" fmla="*/ 172 h 216"/>
                <a:gd name="T8" fmla="*/ 2 w 216"/>
                <a:gd name="T9" fmla="*/ 163 h 216"/>
                <a:gd name="T10" fmla="*/ 142 w 216"/>
                <a:gd name="T11" fmla="*/ 23 h 216"/>
                <a:gd name="T12" fmla="*/ 209 w 216"/>
                <a:gd name="T13" fmla="*/ 0 h 216"/>
                <a:gd name="T14" fmla="*/ 214 w 216"/>
                <a:gd name="T15" fmla="*/ 2 h 216"/>
                <a:gd name="T16" fmla="*/ 216 w 216"/>
                <a:gd name="T17" fmla="*/ 7 h 216"/>
                <a:gd name="T18" fmla="*/ 193 w 216"/>
                <a:gd name="T19" fmla="*/ 74 h 216"/>
                <a:gd name="T20" fmla="*/ 53 w 216"/>
                <a:gd name="T21" fmla="*/ 214 h 216"/>
                <a:gd name="T22" fmla="*/ 49 w 216"/>
                <a:gd name="T23" fmla="*/ 216 h 216"/>
                <a:gd name="T24" fmla="*/ 15 w 216"/>
                <a:gd name="T25" fmla="*/ 168 h 216"/>
                <a:gd name="T26" fmla="*/ 49 w 216"/>
                <a:gd name="T27" fmla="*/ 201 h 216"/>
                <a:gd name="T28" fmla="*/ 184 w 216"/>
                <a:gd name="T29" fmla="*/ 66 h 216"/>
                <a:gd name="T30" fmla="*/ 202 w 216"/>
                <a:gd name="T31" fmla="*/ 14 h 216"/>
                <a:gd name="T32" fmla="*/ 151 w 216"/>
                <a:gd name="T33" fmla="*/ 32 h 216"/>
                <a:gd name="T34" fmla="*/ 15 w 216"/>
                <a:gd name="T35" fmla="*/ 16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216">
                  <a:moveTo>
                    <a:pt x="49" y="216"/>
                  </a:moveTo>
                  <a:cubicBezTo>
                    <a:pt x="49" y="216"/>
                    <a:pt x="49" y="216"/>
                    <a:pt x="49" y="216"/>
                  </a:cubicBezTo>
                  <a:cubicBezTo>
                    <a:pt x="47" y="216"/>
                    <a:pt x="46" y="215"/>
                    <a:pt x="44" y="214"/>
                  </a:cubicBezTo>
                  <a:cubicBezTo>
                    <a:pt x="2" y="172"/>
                    <a:pt x="2" y="172"/>
                    <a:pt x="2" y="172"/>
                  </a:cubicBezTo>
                  <a:cubicBezTo>
                    <a:pt x="0" y="170"/>
                    <a:pt x="0" y="166"/>
                    <a:pt x="2" y="163"/>
                  </a:cubicBezTo>
                  <a:cubicBezTo>
                    <a:pt x="2" y="163"/>
                    <a:pt x="134" y="32"/>
                    <a:pt x="142" y="23"/>
                  </a:cubicBezTo>
                  <a:cubicBezTo>
                    <a:pt x="156" y="10"/>
                    <a:pt x="204" y="1"/>
                    <a:pt x="209" y="0"/>
                  </a:cubicBezTo>
                  <a:cubicBezTo>
                    <a:pt x="211" y="0"/>
                    <a:pt x="213" y="1"/>
                    <a:pt x="214" y="2"/>
                  </a:cubicBezTo>
                  <a:cubicBezTo>
                    <a:pt x="216" y="3"/>
                    <a:pt x="216" y="5"/>
                    <a:pt x="216" y="7"/>
                  </a:cubicBezTo>
                  <a:cubicBezTo>
                    <a:pt x="215" y="13"/>
                    <a:pt x="207" y="61"/>
                    <a:pt x="193" y="74"/>
                  </a:cubicBezTo>
                  <a:cubicBezTo>
                    <a:pt x="53" y="214"/>
                    <a:pt x="53" y="214"/>
                    <a:pt x="53" y="214"/>
                  </a:cubicBezTo>
                  <a:cubicBezTo>
                    <a:pt x="52" y="215"/>
                    <a:pt x="50" y="216"/>
                    <a:pt x="49" y="216"/>
                  </a:cubicBezTo>
                  <a:close/>
                  <a:moveTo>
                    <a:pt x="15" y="168"/>
                  </a:moveTo>
                  <a:cubicBezTo>
                    <a:pt x="49" y="201"/>
                    <a:pt x="49" y="201"/>
                    <a:pt x="49" y="201"/>
                  </a:cubicBezTo>
                  <a:cubicBezTo>
                    <a:pt x="184" y="66"/>
                    <a:pt x="184" y="66"/>
                    <a:pt x="184" y="66"/>
                  </a:cubicBezTo>
                  <a:cubicBezTo>
                    <a:pt x="192" y="59"/>
                    <a:pt x="199" y="33"/>
                    <a:pt x="202" y="14"/>
                  </a:cubicBezTo>
                  <a:cubicBezTo>
                    <a:pt x="183" y="18"/>
                    <a:pt x="158" y="25"/>
                    <a:pt x="151" y="32"/>
                  </a:cubicBezTo>
                  <a:cubicBezTo>
                    <a:pt x="143" y="39"/>
                    <a:pt x="38" y="145"/>
                    <a:pt x="1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6" name="Freeform 111">
              <a:extLst>
                <a:ext uri="{FF2B5EF4-FFF2-40B4-BE49-F238E27FC236}">
                  <a16:creationId xmlns:a16="http://schemas.microsoft.com/office/drawing/2014/main" id="{1337554C-841B-41B2-A1F3-BB2A82998504}"/>
                </a:ext>
              </a:extLst>
            </p:cNvPr>
            <p:cNvSpPr>
              <a:spLocks/>
            </p:cNvSpPr>
            <p:nvPr/>
          </p:nvSpPr>
          <p:spPr bwMode="auto">
            <a:xfrm>
              <a:off x="2526" y="1943"/>
              <a:ext cx="81" cy="82"/>
            </a:xfrm>
            <a:custGeom>
              <a:avLst/>
              <a:gdLst>
                <a:gd name="T0" fmla="*/ 49 w 55"/>
                <a:gd name="T1" fmla="*/ 55 h 55"/>
                <a:gd name="T2" fmla="*/ 44 w 55"/>
                <a:gd name="T3" fmla="*/ 53 h 55"/>
                <a:gd name="T4" fmla="*/ 2 w 55"/>
                <a:gd name="T5" fmla="*/ 11 h 55"/>
                <a:gd name="T6" fmla="*/ 2 w 55"/>
                <a:gd name="T7" fmla="*/ 2 h 55"/>
                <a:gd name="T8" fmla="*/ 11 w 55"/>
                <a:gd name="T9" fmla="*/ 2 h 55"/>
                <a:gd name="T10" fmla="*/ 53 w 55"/>
                <a:gd name="T11" fmla="*/ 45 h 55"/>
                <a:gd name="T12" fmla="*/ 53 w 55"/>
                <a:gd name="T13" fmla="*/ 53 h 55"/>
                <a:gd name="T14" fmla="*/ 49 w 55"/>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5">
                  <a:moveTo>
                    <a:pt x="49" y="55"/>
                  </a:moveTo>
                  <a:cubicBezTo>
                    <a:pt x="47" y="55"/>
                    <a:pt x="46" y="54"/>
                    <a:pt x="44" y="53"/>
                  </a:cubicBezTo>
                  <a:cubicBezTo>
                    <a:pt x="2" y="11"/>
                    <a:pt x="2" y="11"/>
                    <a:pt x="2" y="11"/>
                  </a:cubicBezTo>
                  <a:cubicBezTo>
                    <a:pt x="0" y="9"/>
                    <a:pt x="0" y="5"/>
                    <a:pt x="2" y="2"/>
                  </a:cubicBezTo>
                  <a:cubicBezTo>
                    <a:pt x="5" y="0"/>
                    <a:pt x="8" y="0"/>
                    <a:pt x="11" y="2"/>
                  </a:cubicBezTo>
                  <a:cubicBezTo>
                    <a:pt x="53" y="45"/>
                    <a:pt x="53" y="45"/>
                    <a:pt x="53" y="45"/>
                  </a:cubicBezTo>
                  <a:cubicBezTo>
                    <a:pt x="55" y="47"/>
                    <a:pt x="55" y="51"/>
                    <a:pt x="53" y="53"/>
                  </a:cubicBezTo>
                  <a:cubicBezTo>
                    <a:pt x="52" y="54"/>
                    <a:pt x="50" y="55"/>
                    <a:pt x="49"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7" name="Freeform 112">
              <a:extLst>
                <a:ext uri="{FF2B5EF4-FFF2-40B4-BE49-F238E27FC236}">
                  <a16:creationId xmlns:a16="http://schemas.microsoft.com/office/drawing/2014/main" id="{3ACCD85D-2207-473E-980B-22CA29C27577}"/>
                </a:ext>
              </a:extLst>
            </p:cNvPr>
            <p:cNvSpPr>
              <a:spLocks/>
            </p:cNvSpPr>
            <p:nvPr/>
          </p:nvSpPr>
          <p:spPr bwMode="auto">
            <a:xfrm>
              <a:off x="2563" y="1937"/>
              <a:ext cx="112" cy="200"/>
            </a:xfrm>
            <a:custGeom>
              <a:avLst/>
              <a:gdLst>
                <a:gd name="T0" fmla="*/ 7 w 76"/>
                <a:gd name="T1" fmla="*/ 135 h 135"/>
                <a:gd name="T2" fmla="*/ 4 w 76"/>
                <a:gd name="T3" fmla="*/ 135 h 135"/>
                <a:gd name="T4" fmla="*/ 1 w 76"/>
                <a:gd name="T5" fmla="*/ 129 h 135"/>
                <a:gd name="T6" fmla="*/ 9 w 76"/>
                <a:gd name="T7" fmla="*/ 61 h 135"/>
                <a:gd name="T8" fmla="*/ 15 w 76"/>
                <a:gd name="T9" fmla="*/ 56 h 135"/>
                <a:gd name="T10" fmla="*/ 21 w 76"/>
                <a:gd name="T11" fmla="*/ 63 h 135"/>
                <a:gd name="T12" fmla="*/ 15 w 76"/>
                <a:gd name="T13" fmla="*/ 113 h 135"/>
                <a:gd name="T14" fmla="*/ 45 w 76"/>
                <a:gd name="T15" fmla="*/ 83 h 135"/>
                <a:gd name="T16" fmla="*/ 60 w 76"/>
                <a:gd name="T17" fmla="*/ 60 h 135"/>
                <a:gd name="T18" fmla="*/ 64 w 76"/>
                <a:gd name="T19" fmla="*/ 6 h 135"/>
                <a:gd name="T20" fmla="*/ 70 w 76"/>
                <a:gd name="T21" fmla="*/ 0 h 135"/>
                <a:gd name="T22" fmla="*/ 76 w 76"/>
                <a:gd name="T23" fmla="*/ 6 h 135"/>
                <a:gd name="T24" fmla="*/ 72 w 76"/>
                <a:gd name="T25" fmla="*/ 63 h 135"/>
                <a:gd name="T26" fmla="*/ 53 w 76"/>
                <a:gd name="T27" fmla="*/ 91 h 135"/>
                <a:gd name="T28" fmla="*/ 11 w 76"/>
                <a:gd name="T29" fmla="*/ 134 h 135"/>
                <a:gd name="T30" fmla="*/ 7 w 76"/>
                <a:gd name="T31"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135">
                  <a:moveTo>
                    <a:pt x="7" y="135"/>
                  </a:moveTo>
                  <a:cubicBezTo>
                    <a:pt x="6" y="135"/>
                    <a:pt x="5" y="135"/>
                    <a:pt x="4" y="135"/>
                  </a:cubicBezTo>
                  <a:cubicBezTo>
                    <a:pt x="2" y="134"/>
                    <a:pt x="0" y="131"/>
                    <a:pt x="1" y="129"/>
                  </a:cubicBezTo>
                  <a:cubicBezTo>
                    <a:pt x="9" y="61"/>
                    <a:pt x="9" y="61"/>
                    <a:pt x="9" y="61"/>
                  </a:cubicBezTo>
                  <a:cubicBezTo>
                    <a:pt x="9" y="58"/>
                    <a:pt x="12" y="56"/>
                    <a:pt x="15" y="56"/>
                  </a:cubicBezTo>
                  <a:cubicBezTo>
                    <a:pt x="19" y="57"/>
                    <a:pt x="21" y="60"/>
                    <a:pt x="21" y="63"/>
                  </a:cubicBezTo>
                  <a:cubicBezTo>
                    <a:pt x="15" y="113"/>
                    <a:pt x="15" y="113"/>
                    <a:pt x="15" y="113"/>
                  </a:cubicBezTo>
                  <a:cubicBezTo>
                    <a:pt x="45" y="83"/>
                    <a:pt x="45" y="83"/>
                    <a:pt x="45" y="83"/>
                  </a:cubicBezTo>
                  <a:cubicBezTo>
                    <a:pt x="50" y="77"/>
                    <a:pt x="58" y="66"/>
                    <a:pt x="60" y="60"/>
                  </a:cubicBezTo>
                  <a:cubicBezTo>
                    <a:pt x="62" y="55"/>
                    <a:pt x="64" y="42"/>
                    <a:pt x="64" y="6"/>
                  </a:cubicBezTo>
                  <a:cubicBezTo>
                    <a:pt x="64" y="3"/>
                    <a:pt x="67" y="0"/>
                    <a:pt x="70" y="0"/>
                  </a:cubicBezTo>
                  <a:cubicBezTo>
                    <a:pt x="74" y="0"/>
                    <a:pt x="76" y="3"/>
                    <a:pt x="76" y="6"/>
                  </a:cubicBezTo>
                  <a:cubicBezTo>
                    <a:pt x="76" y="35"/>
                    <a:pt x="75" y="54"/>
                    <a:pt x="72" y="63"/>
                  </a:cubicBezTo>
                  <a:cubicBezTo>
                    <a:pt x="69" y="73"/>
                    <a:pt x="59" y="86"/>
                    <a:pt x="53" y="91"/>
                  </a:cubicBezTo>
                  <a:cubicBezTo>
                    <a:pt x="11" y="134"/>
                    <a:pt x="11" y="134"/>
                    <a:pt x="11" y="134"/>
                  </a:cubicBezTo>
                  <a:cubicBezTo>
                    <a:pt x="10" y="135"/>
                    <a:pt x="8" y="135"/>
                    <a:pt x="7"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8" name="Freeform 113">
              <a:extLst>
                <a:ext uri="{FF2B5EF4-FFF2-40B4-BE49-F238E27FC236}">
                  <a16:creationId xmlns:a16="http://schemas.microsoft.com/office/drawing/2014/main" id="{5245A70F-1951-4B66-85F6-3824A822EA9A}"/>
                </a:ext>
              </a:extLst>
            </p:cNvPr>
            <p:cNvSpPr>
              <a:spLocks/>
            </p:cNvSpPr>
            <p:nvPr/>
          </p:nvSpPr>
          <p:spPr bwMode="auto">
            <a:xfrm>
              <a:off x="2412" y="1875"/>
              <a:ext cx="201" cy="113"/>
            </a:xfrm>
            <a:custGeom>
              <a:avLst/>
              <a:gdLst>
                <a:gd name="T0" fmla="*/ 7 w 136"/>
                <a:gd name="T1" fmla="*/ 76 h 76"/>
                <a:gd name="T2" fmla="*/ 2 w 136"/>
                <a:gd name="T3" fmla="*/ 72 h 76"/>
                <a:gd name="T4" fmla="*/ 3 w 136"/>
                <a:gd name="T5" fmla="*/ 65 h 76"/>
                <a:gd name="T6" fmla="*/ 45 w 136"/>
                <a:gd name="T7" fmla="*/ 23 h 76"/>
                <a:gd name="T8" fmla="*/ 73 w 136"/>
                <a:gd name="T9" fmla="*/ 4 h 76"/>
                <a:gd name="T10" fmla="*/ 128 w 136"/>
                <a:gd name="T11" fmla="*/ 0 h 76"/>
                <a:gd name="T12" fmla="*/ 130 w 136"/>
                <a:gd name="T13" fmla="*/ 0 h 76"/>
                <a:gd name="T14" fmla="*/ 136 w 136"/>
                <a:gd name="T15" fmla="*/ 6 h 76"/>
                <a:gd name="T16" fmla="*/ 130 w 136"/>
                <a:gd name="T17" fmla="*/ 12 h 76"/>
                <a:gd name="T18" fmla="*/ 128 w 136"/>
                <a:gd name="T19" fmla="*/ 12 h 76"/>
                <a:gd name="T20" fmla="*/ 76 w 136"/>
                <a:gd name="T21" fmla="*/ 15 h 76"/>
                <a:gd name="T22" fmla="*/ 54 w 136"/>
                <a:gd name="T23" fmla="*/ 31 h 76"/>
                <a:gd name="T24" fmla="*/ 23 w 136"/>
                <a:gd name="T25" fmla="*/ 61 h 76"/>
                <a:gd name="T26" fmla="*/ 74 w 136"/>
                <a:gd name="T27" fmla="*/ 55 h 76"/>
                <a:gd name="T28" fmla="*/ 81 w 136"/>
                <a:gd name="T29" fmla="*/ 61 h 76"/>
                <a:gd name="T30" fmla="*/ 75 w 136"/>
                <a:gd name="T31" fmla="*/ 67 h 76"/>
                <a:gd name="T32" fmla="*/ 8 w 136"/>
                <a:gd name="T33" fmla="*/ 76 h 76"/>
                <a:gd name="T34" fmla="*/ 7 w 136"/>
                <a:gd name="T3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76">
                  <a:moveTo>
                    <a:pt x="7" y="76"/>
                  </a:moveTo>
                  <a:cubicBezTo>
                    <a:pt x="5" y="76"/>
                    <a:pt x="3" y="74"/>
                    <a:pt x="2" y="72"/>
                  </a:cubicBezTo>
                  <a:cubicBezTo>
                    <a:pt x="0" y="70"/>
                    <a:pt x="1" y="67"/>
                    <a:pt x="3" y="65"/>
                  </a:cubicBezTo>
                  <a:cubicBezTo>
                    <a:pt x="45" y="23"/>
                    <a:pt x="45" y="23"/>
                    <a:pt x="45" y="23"/>
                  </a:cubicBezTo>
                  <a:cubicBezTo>
                    <a:pt x="51" y="17"/>
                    <a:pt x="63" y="7"/>
                    <a:pt x="73" y="4"/>
                  </a:cubicBezTo>
                  <a:cubicBezTo>
                    <a:pt x="84" y="0"/>
                    <a:pt x="110" y="0"/>
                    <a:pt x="128" y="0"/>
                  </a:cubicBezTo>
                  <a:cubicBezTo>
                    <a:pt x="130" y="0"/>
                    <a:pt x="130" y="0"/>
                    <a:pt x="130" y="0"/>
                  </a:cubicBezTo>
                  <a:cubicBezTo>
                    <a:pt x="133" y="0"/>
                    <a:pt x="136" y="3"/>
                    <a:pt x="136" y="6"/>
                  </a:cubicBezTo>
                  <a:cubicBezTo>
                    <a:pt x="136" y="9"/>
                    <a:pt x="133" y="12"/>
                    <a:pt x="130" y="12"/>
                  </a:cubicBezTo>
                  <a:cubicBezTo>
                    <a:pt x="128" y="12"/>
                    <a:pt x="128" y="12"/>
                    <a:pt x="128" y="12"/>
                  </a:cubicBezTo>
                  <a:cubicBezTo>
                    <a:pt x="101" y="12"/>
                    <a:pt x="84" y="13"/>
                    <a:pt x="76" y="15"/>
                  </a:cubicBezTo>
                  <a:cubicBezTo>
                    <a:pt x="70" y="18"/>
                    <a:pt x="60" y="25"/>
                    <a:pt x="54" y="31"/>
                  </a:cubicBezTo>
                  <a:cubicBezTo>
                    <a:pt x="23" y="61"/>
                    <a:pt x="23" y="61"/>
                    <a:pt x="23" y="61"/>
                  </a:cubicBezTo>
                  <a:cubicBezTo>
                    <a:pt x="74" y="55"/>
                    <a:pt x="74" y="55"/>
                    <a:pt x="74" y="55"/>
                  </a:cubicBezTo>
                  <a:cubicBezTo>
                    <a:pt x="77" y="55"/>
                    <a:pt x="80" y="57"/>
                    <a:pt x="81" y="61"/>
                  </a:cubicBezTo>
                  <a:cubicBezTo>
                    <a:pt x="81" y="64"/>
                    <a:pt x="79" y="67"/>
                    <a:pt x="75" y="67"/>
                  </a:cubicBezTo>
                  <a:cubicBezTo>
                    <a:pt x="8" y="76"/>
                    <a:pt x="8" y="76"/>
                    <a:pt x="8" y="76"/>
                  </a:cubicBezTo>
                  <a:cubicBezTo>
                    <a:pt x="7" y="76"/>
                    <a:pt x="7" y="76"/>
                    <a:pt x="7"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9" name="Freeform 114">
              <a:extLst>
                <a:ext uri="{FF2B5EF4-FFF2-40B4-BE49-F238E27FC236}">
                  <a16:creationId xmlns:a16="http://schemas.microsoft.com/office/drawing/2014/main" id="{36103167-B748-4E38-8A34-D54882CF4A2E}"/>
                </a:ext>
              </a:extLst>
            </p:cNvPr>
            <p:cNvSpPr>
              <a:spLocks/>
            </p:cNvSpPr>
            <p:nvPr/>
          </p:nvSpPr>
          <p:spPr bwMode="auto">
            <a:xfrm>
              <a:off x="2420" y="1995"/>
              <a:ext cx="131" cy="136"/>
            </a:xfrm>
            <a:custGeom>
              <a:avLst/>
              <a:gdLst>
                <a:gd name="T0" fmla="*/ 6 w 89"/>
                <a:gd name="T1" fmla="*/ 92 h 92"/>
                <a:gd name="T2" fmla="*/ 2 w 89"/>
                <a:gd name="T3" fmla="*/ 91 h 92"/>
                <a:gd name="T4" fmla="*/ 0 w 89"/>
                <a:gd name="T5" fmla="*/ 85 h 92"/>
                <a:gd name="T6" fmla="*/ 27 w 89"/>
                <a:gd name="T7" fmla="*/ 14 h 92"/>
                <a:gd name="T8" fmla="*/ 66 w 89"/>
                <a:gd name="T9" fmla="*/ 10 h 92"/>
                <a:gd name="T10" fmla="*/ 66 w 89"/>
                <a:gd name="T11" fmla="*/ 18 h 92"/>
                <a:gd name="T12" fmla="*/ 57 w 89"/>
                <a:gd name="T13" fmla="*/ 18 h 92"/>
                <a:gd name="T14" fmla="*/ 36 w 89"/>
                <a:gd name="T15" fmla="*/ 22 h 92"/>
                <a:gd name="T16" fmla="*/ 15 w 89"/>
                <a:gd name="T17" fmla="*/ 78 h 92"/>
                <a:gd name="T18" fmla="*/ 70 w 89"/>
                <a:gd name="T19" fmla="*/ 56 h 92"/>
                <a:gd name="T20" fmla="*/ 77 w 89"/>
                <a:gd name="T21" fmla="*/ 42 h 92"/>
                <a:gd name="T22" fmla="*/ 74 w 89"/>
                <a:gd name="T23" fmla="*/ 35 h 92"/>
                <a:gd name="T24" fmla="*/ 74 w 89"/>
                <a:gd name="T25" fmla="*/ 27 h 92"/>
                <a:gd name="T26" fmla="*/ 83 w 89"/>
                <a:gd name="T27" fmla="*/ 27 h 92"/>
                <a:gd name="T28" fmla="*/ 89 w 89"/>
                <a:gd name="T29" fmla="*/ 42 h 92"/>
                <a:gd name="T30" fmla="*/ 78 w 89"/>
                <a:gd name="T31" fmla="*/ 65 h 92"/>
                <a:gd name="T32" fmla="*/ 8 w 89"/>
                <a:gd name="T33" fmla="*/ 92 h 92"/>
                <a:gd name="T34" fmla="*/ 6 w 89"/>
                <a:gd name="T35"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92">
                  <a:moveTo>
                    <a:pt x="6" y="92"/>
                  </a:moveTo>
                  <a:cubicBezTo>
                    <a:pt x="5" y="92"/>
                    <a:pt x="3" y="92"/>
                    <a:pt x="2" y="91"/>
                  </a:cubicBezTo>
                  <a:cubicBezTo>
                    <a:pt x="0" y="89"/>
                    <a:pt x="0" y="87"/>
                    <a:pt x="0" y="85"/>
                  </a:cubicBezTo>
                  <a:cubicBezTo>
                    <a:pt x="2" y="79"/>
                    <a:pt x="15" y="27"/>
                    <a:pt x="27" y="14"/>
                  </a:cubicBezTo>
                  <a:cubicBezTo>
                    <a:pt x="40" y="1"/>
                    <a:pt x="55" y="0"/>
                    <a:pt x="66" y="10"/>
                  </a:cubicBezTo>
                  <a:cubicBezTo>
                    <a:pt x="68" y="12"/>
                    <a:pt x="68" y="16"/>
                    <a:pt x="66" y="18"/>
                  </a:cubicBezTo>
                  <a:cubicBezTo>
                    <a:pt x="63" y="21"/>
                    <a:pt x="59" y="21"/>
                    <a:pt x="57" y="18"/>
                  </a:cubicBezTo>
                  <a:cubicBezTo>
                    <a:pt x="49" y="10"/>
                    <a:pt x="38" y="20"/>
                    <a:pt x="36" y="22"/>
                  </a:cubicBezTo>
                  <a:cubicBezTo>
                    <a:pt x="29" y="29"/>
                    <a:pt x="20" y="57"/>
                    <a:pt x="15" y="78"/>
                  </a:cubicBezTo>
                  <a:cubicBezTo>
                    <a:pt x="36" y="72"/>
                    <a:pt x="63" y="63"/>
                    <a:pt x="70" y="56"/>
                  </a:cubicBezTo>
                  <a:cubicBezTo>
                    <a:pt x="74" y="52"/>
                    <a:pt x="77" y="47"/>
                    <a:pt x="77" y="42"/>
                  </a:cubicBezTo>
                  <a:cubicBezTo>
                    <a:pt x="77" y="40"/>
                    <a:pt x="76" y="37"/>
                    <a:pt x="74" y="35"/>
                  </a:cubicBezTo>
                  <a:cubicBezTo>
                    <a:pt x="72" y="33"/>
                    <a:pt x="72" y="29"/>
                    <a:pt x="74" y="27"/>
                  </a:cubicBezTo>
                  <a:cubicBezTo>
                    <a:pt x="76" y="24"/>
                    <a:pt x="80" y="24"/>
                    <a:pt x="83" y="27"/>
                  </a:cubicBezTo>
                  <a:cubicBezTo>
                    <a:pt x="87" y="31"/>
                    <a:pt x="89" y="36"/>
                    <a:pt x="89" y="42"/>
                  </a:cubicBezTo>
                  <a:cubicBezTo>
                    <a:pt x="89" y="50"/>
                    <a:pt x="85" y="58"/>
                    <a:pt x="78" y="65"/>
                  </a:cubicBezTo>
                  <a:cubicBezTo>
                    <a:pt x="66" y="77"/>
                    <a:pt x="14" y="91"/>
                    <a:pt x="8" y="92"/>
                  </a:cubicBezTo>
                  <a:cubicBezTo>
                    <a:pt x="7" y="92"/>
                    <a:pt x="7" y="92"/>
                    <a:pt x="6"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Tree>
    <p:extLst>
      <p:ext uri="{BB962C8B-B14F-4D97-AF65-F5344CB8AC3E}">
        <p14:creationId xmlns:p14="http://schemas.microsoft.com/office/powerpoint/2010/main" val="241121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1106906" y="1303249"/>
            <a:ext cx="11085094" cy="24866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MAN needs to tackle the “real” &amp; most severe problems of their customers and deeply understand their changing needs and technology desires.</a:t>
            </a: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599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1106906" y="1303249"/>
            <a:ext cx="11085094" cy="1402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MAN’s most crucial customers are </a:t>
            </a:r>
          </a:p>
          <a:p>
            <a:pPr algn="r"/>
            <a:r>
              <a:rPr lang="en-US" sz="4000" b="1" dirty="0">
                <a:solidFill>
                  <a:schemeClr val="bg1"/>
                </a:solidFill>
                <a:latin typeface="Arial Narrow" panose="020B0606020202030204" pitchFamily="34" charset="0"/>
              </a:rPr>
              <a:t>fleet managers </a:t>
            </a:r>
            <a:r>
              <a:rPr lang="en-US" sz="4000" b="1" dirty="0">
                <a:solidFill>
                  <a:srgbClr val="E40045"/>
                </a:solidFill>
                <a:latin typeface="Arial Narrow" panose="020B0606020202030204" pitchFamily="34" charset="0"/>
              </a:rPr>
              <a:t>and their </a:t>
            </a:r>
            <a:r>
              <a:rPr lang="en-US" sz="4000" b="1" dirty="0">
                <a:solidFill>
                  <a:schemeClr val="bg1"/>
                </a:solidFill>
                <a:latin typeface="Arial Narrow" panose="020B0606020202030204" pitchFamily="34" charset="0"/>
              </a:rPr>
              <a:t>dispatchers</a:t>
            </a: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descr="Bildergebnis für fleet manager">
            <a:extLst>
              <a:ext uri="{FF2B5EF4-FFF2-40B4-BE49-F238E27FC236}">
                <a16:creationId xmlns:a16="http://schemas.microsoft.com/office/drawing/2014/main" id="{E6ACC1D7-2CF0-4CCE-B651-14E2170904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1106905" y="3076419"/>
            <a:ext cx="1908644" cy="13102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6" name="Picture 2" descr="Bildergebnis für dispatcher">
            <a:extLst>
              <a:ext uri="{FF2B5EF4-FFF2-40B4-BE49-F238E27FC236}">
                <a16:creationId xmlns:a16="http://schemas.microsoft.com/office/drawing/2014/main" id="{8A18AF06-1D7C-4AF4-AC48-4DCB44231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906" y="4517498"/>
            <a:ext cx="1908644" cy="1310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EDCF4D1-B914-4CA0-BD38-F6BD2757F0C7}"/>
              </a:ext>
            </a:extLst>
          </p:cNvPr>
          <p:cNvSpPr/>
          <p:nvPr/>
        </p:nvSpPr>
        <p:spPr>
          <a:xfrm>
            <a:off x="3015549" y="3255576"/>
            <a:ext cx="6870298" cy="951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r>
              <a:rPr lang="en-US" sz="1600" b="1">
                <a:solidFill>
                  <a:schemeClr val="bg1"/>
                </a:solidFill>
                <a:latin typeface="Arial Narrow" panose="020B0606020202030204" pitchFamily="34" charset="0"/>
              </a:rPr>
              <a:t>Fleet Manager: </a:t>
            </a:r>
          </a:p>
          <a:p>
            <a:pPr marL="171450" indent="-171450">
              <a:buFont typeface="Wingdings" panose="05000000000000000000" pitchFamily="2" charset="2"/>
              <a:buChar char="§"/>
            </a:pPr>
            <a:r>
              <a:rPr lang="en-US" sz="1600">
                <a:solidFill>
                  <a:schemeClr val="bg1"/>
                </a:solidFill>
                <a:latin typeface="Arial Narrow" panose="020B0606020202030204" pitchFamily="34" charset="0"/>
              </a:rPr>
              <a:t>Responsible for the entire fleet operation and its cost-effectiveness </a:t>
            </a:r>
          </a:p>
          <a:p>
            <a:pPr marL="171450" indent="-171450">
              <a:buFont typeface="Wingdings" panose="05000000000000000000" pitchFamily="2" charset="2"/>
              <a:buChar char="§"/>
            </a:pPr>
            <a:r>
              <a:rPr lang="en-US" sz="1600">
                <a:solidFill>
                  <a:schemeClr val="bg1"/>
                </a:solidFill>
                <a:latin typeface="Arial Narrow" panose="020B0606020202030204" pitchFamily="34" charset="0"/>
              </a:rPr>
              <a:t>Decision-maker on buying trucks and other related digital services </a:t>
            </a:r>
            <a:endParaRPr lang="en-US" sz="1600" dirty="0">
              <a:solidFill>
                <a:schemeClr val="bg1"/>
              </a:solidFill>
              <a:latin typeface="Arial Narrow" panose="020B0606020202030204" pitchFamily="34" charset="0"/>
            </a:endParaRPr>
          </a:p>
        </p:txBody>
      </p:sp>
      <p:sp>
        <p:nvSpPr>
          <p:cNvPr id="2" name="Rectangle 1">
            <a:extLst>
              <a:ext uri="{FF2B5EF4-FFF2-40B4-BE49-F238E27FC236}">
                <a16:creationId xmlns:a16="http://schemas.microsoft.com/office/drawing/2014/main" id="{1D126B03-2F3A-4952-8C4F-5496599B021B}"/>
              </a:ext>
            </a:extLst>
          </p:cNvPr>
          <p:cNvSpPr/>
          <p:nvPr/>
        </p:nvSpPr>
        <p:spPr>
          <a:xfrm>
            <a:off x="3015548" y="4634026"/>
            <a:ext cx="7725239" cy="830997"/>
          </a:xfrm>
          <a:prstGeom prst="rect">
            <a:avLst/>
          </a:prstGeom>
        </p:spPr>
        <p:txBody>
          <a:bodyPr wrap="square">
            <a:spAutoFit/>
          </a:bodyPr>
          <a:lstStyle/>
          <a:p>
            <a:r>
              <a:rPr lang="en-US" sz="1600" b="1" dirty="0">
                <a:solidFill>
                  <a:schemeClr val="bg1"/>
                </a:solidFill>
                <a:latin typeface="Arial Narrow" panose="020B0606020202030204" pitchFamily="34" charset="0"/>
              </a:rPr>
              <a:t>Dispatcher:</a:t>
            </a:r>
            <a:r>
              <a:rPr lang="en-US" sz="1600" dirty="0">
                <a:solidFill>
                  <a:schemeClr val="bg1"/>
                </a:solidFill>
                <a:latin typeface="Arial Narrow" panose="020B0606020202030204" pitchFamily="34" charset="0"/>
              </a:rPr>
              <a:t> </a:t>
            </a:r>
          </a:p>
          <a:p>
            <a:pPr marL="171450" indent="-171450">
              <a:buFont typeface="Wingdings" panose="05000000000000000000" pitchFamily="2" charset="2"/>
              <a:buChar char="§"/>
            </a:pPr>
            <a:r>
              <a:rPr lang="en-US" sz="1600" dirty="0">
                <a:solidFill>
                  <a:schemeClr val="bg1"/>
                </a:solidFill>
                <a:latin typeface="Arial Narrow" panose="020B0606020202030204" pitchFamily="34" charset="0"/>
              </a:rPr>
              <a:t>Plan the trucks’ routes and their delivery fulfillment to reach full utility and have all trucks on the road</a:t>
            </a:r>
          </a:p>
          <a:p>
            <a:pPr marL="171450" indent="-171450">
              <a:buFont typeface="Wingdings" panose="05000000000000000000" pitchFamily="2" charset="2"/>
              <a:buChar char="§"/>
            </a:pPr>
            <a:r>
              <a:rPr lang="en-US" sz="1600" dirty="0">
                <a:solidFill>
                  <a:schemeClr val="bg1"/>
                </a:solidFill>
                <a:latin typeface="Arial Narrow" panose="020B0606020202030204" pitchFamily="34" charset="0"/>
              </a:rPr>
              <a:t>Key user of MAN’s related digital service offerings </a:t>
            </a:r>
          </a:p>
        </p:txBody>
      </p:sp>
    </p:spTree>
    <p:extLst>
      <p:ext uri="{BB962C8B-B14F-4D97-AF65-F5344CB8AC3E}">
        <p14:creationId xmlns:p14="http://schemas.microsoft.com/office/powerpoint/2010/main" val="174658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1106906" y="1303249"/>
            <a:ext cx="11085094" cy="1402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Challenges for this customer group: </a:t>
            </a:r>
          </a:p>
          <a:p>
            <a:pPr algn="r"/>
            <a:r>
              <a:rPr lang="en-US" sz="4000" b="1" dirty="0">
                <a:solidFill>
                  <a:schemeClr val="bg1"/>
                </a:solidFill>
                <a:latin typeface="Arial Narrow" panose="020B0606020202030204" pitchFamily="34" charset="0"/>
              </a:rPr>
              <a:t>Downtime due truck failures</a:t>
            </a: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D126B03-2F3A-4952-8C4F-5496599B021B}"/>
              </a:ext>
            </a:extLst>
          </p:cNvPr>
          <p:cNvSpPr/>
          <p:nvPr/>
        </p:nvSpPr>
        <p:spPr>
          <a:xfrm>
            <a:off x="6512826" y="4303686"/>
            <a:ext cx="5268797"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Additional maintenance activities on defect trucks </a:t>
            </a:r>
            <a:r>
              <a:rPr lang="en-US" b="1" dirty="0">
                <a:solidFill>
                  <a:schemeClr val="bg1"/>
                </a:solidFill>
                <a:latin typeface="Arial" panose="020B0604020202020204" pitchFamily="34" charset="0"/>
                <a:cs typeface="Arial" panose="020B0604020202020204" pitchFamily="34" charset="0"/>
              </a:rPr>
              <a:t>reduce fleet uptime </a:t>
            </a:r>
            <a:r>
              <a:rPr lang="en-US" dirty="0">
                <a:solidFill>
                  <a:schemeClr val="bg1"/>
                </a:solidFill>
                <a:latin typeface="Arial" panose="020B0604020202020204" pitchFamily="34" charset="0"/>
                <a:cs typeface="Arial" panose="020B0604020202020204" pitchFamily="34" charset="0"/>
              </a:rPr>
              <a:t>while </a:t>
            </a:r>
            <a:r>
              <a:rPr lang="en-US" b="1" dirty="0">
                <a:solidFill>
                  <a:schemeClr val="bg1"/>
                </a:solidFill>
                <a:latin typeface="Arial" panose="020B0604020202020204" pitchFamily="34" charset="0"/>
                <a:cs typeface="Arial" panose="020B0604020202020204" pitchFamily="34" charset="0"/>
              </a:rPr>
              <a:t>increasing extra repair costs and delays </a:t>
            </a:r>
            <a:r>
              <a:rPr lang="en-US" dirty="0">
                <a:solidFill>
                  <a:schemeClr val="bg1"/>
                </a:solidFill>
                <a:latin typeface="Arial" panose="020B0604020202020204" pitchFamily="34" charset="0"/>
                <a:cs typeface="Arial" panose="020B0604020202020204" pitchFamily="34" charset="0"/>
              </a:rPr>
              <a:t>on customer orders. </a:t>
            </a:r>
          </a:p>
        </p:txBody>
      </p:sp>
      <p:grpSp>
        <p:nvGrpSpPr>
          <p:cNvPr id="3" name="Group 2">
            <a:extLst>
              <a:ext uri="{FF2B5EF4-FFF2-40B4-BE49-F238E27FC236}">
                <a16:creationId xmlns:a16="http://schemas.microsoft.com/office/drawing/2014/main" id="{44C35459-24B6-42E0-8956-350243360333}"/>
              </a:ext>
            </a:extLst>
          </p:cNvPr>
          <p:cNvGrpSpPr/>
          <p:nvPr/>
        </p:nvGrpSpPr>
        <p:grpSpPr>
          <a:xfrm>
            <a:off x="1137127" y="3519821"/>
            <a:ext cx="3641987" cy="2939970"/>
            <a:chOff x="1117538" y="2957384"/>
            <a:chExt cx="3641987" cy="2939970"/>
          </a:xfrm>
        </p:grpSpPr>
        <p:sp>
          <p:nvSpPr>
            <p:cNvPr id="13" name="Rectangle 12">
              <a:extLst>
                <a:ext uri="{FF2B5EF4-FFF2-40B4-BE49-F238E27FC236}">
                  <a16:creationId xmlns:a16="http://schemas.microsoft.com/office/drawing/2014/main" id="{E8D12E91-3211-4A98-9FA9-706722B2D46A}"/>
                </a:ext>
              </a:extLst>
            </p:cNvPr>
            <p:cNvSpPr/>
            <p:nvPr/>
          </p:nvSpPr>
          <p:spPr>
            <a:xfrm>
              <a:off x="1117538" y="3212028"/>
              <a:ext cx="3090440" cy="63660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Tire blasts</a:t>
              </a:r>
            </a:p>
          </p:txBody>
        </p:sp>
        <p:sp>
          <p:nvSpPr>
            <p:cNvPr id="14" name="Rectangle 13">
              <a:extLst>
                <a:ext uri="{FF2B5EF4-FFF2-40B4-BE49-F238E27FC236}">
                  <a16:creationId xmlns:a16="http://schemas.microsoft.com/office/drawing/2014/main" id="{3339C2E8-1BA2-43E0-BF57-45DD7D07F941}"/>
                </a:ext>
              </a:extLst>
            </p:cNvPr>
            <p:cNvSpPr/>
            <p:nvPr/>
          </p:nvSpPr>
          <p:spPr>
            <a:xfrm>
              <a:off x="1117539" y="4069278"/>
              <a:ext cx="2469394" cy="63660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Brake abrasion</a:t>
              </a:r>
            </a:p>
          </p:txBody>
        </p:sp>
        <p:sp>
          <p:nvSpPr>
            <p:cNvPr id="15" name="Rectangle 14">
              <a:extLst>
                <a:ext uri="{FF2B5EF4-FFF2-40B4-BE49-F238E27FC236}">
                  <a16:creationId xmlns:a16="http://schemas.microsoft.com/office/drawing/2014/main" id="{1E308503-2E52-4D08-AEB6-A7B65AFFF0B8}"/>
                </a:ext>
              </a:extLst>
            </p:cNvPr>
            <p:cNvSpPr/>
            <p:nvPr/>
          </p:nvSpPr>
          <p:spPr>
            <a:xfrm>
              <a:off x="1117539" y="4926527"/>
              <a:ext cx="1907495" cy="63660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Fuel tank issues</a:t>
              </a:r>
            </a:p>
          </p:txBody>
        </p:sp>
        <p:cxnSp>
          <p:nvCxnSpPr>
            <p:cNvPr id="16" name="Straight Connector 15">
              <a:extLst>
                <a:ext uri="{FF2B5EF4-FFF2-40B4-BE49-F238E27FC236}">
                  <a16:creationId xmlns:a16="http://schemas.microsoft.com/office/drawing/2014/main" id="{472C513C-61B7-499A-BDCA-8030AA3AB346}"/>
                </a:ext>
              </a:extLst>
            </p:cNvPr>
            <p:cNvCxnSpPr>
              <a:cxnSpLocks/>
            </p:cNvCxnSpPr>
            <p:nvPr/>
          </p:nvCxnSpPr>
          <p:spPr>
            <a:xfrm flipH="1">
              <a:off x="1117538" y="2957384"/>
              <a:ext cx="11575" cy="29399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2D7C209-CFCC-4014-A6E8-D05FF09CD5DC}"/>
                </a:ext>
              </a:extLst>
            </p:cNvPr>
            <p:cNvSpPr txBox="1"/>
            <p:nvPr/>
          </p:nvSpPr>
          <p:spPr>
            <a:xfrm>
              <a:off x="4284963" y="3345665"/>
              <a:ext cx="474562" cy="369332"/>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#1</a:t>
              </a:r>
            </a:p>
          </p:txBody>
        </p:sp>
        <p:sp>
          <p:nvSpPr>
            <p:cNvPr id="18" name="TextBox 17">
              <a:extLst>
                <a:ext uri="{FF2B5EF4-FFF2-40B4-BE49-F238E27FC236}">
                  <a16:creationId xmlns:a16="http://schemas.microsoft.com/office/drawing/2014/main" id="{FC6C53BD-FCB5-4824-ACA5-FB5CF86CC92E}"/>
                </a:ext>
              </a:extLst>
            </p:cNvPr>
            <p:cNvSpPr txBox="1"/>
            <p:nvPr/>
          </p:nvSpPr>
          <p:spPr>
            <a:xfrm>
              <a:off x="3586933" y="4202914"/>
              <a:ext cx="474562" cy="369332"/>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#2</a:t>
              </a:r>
            </a:p>
          </p:txBody>
        </p:sp>
        <p:sp>
          <p:nvSpPr>
            <p:cNvPr id="19" name="TextBox 18">
              <a:extLst>
                <a:ext uri="{FF2B5EF4-FFF2-40B4-BE49-F238E27FC236}">
                  <a16:creationId xmlns:a16="http://schemas.microsoft.com/office/drawing/2014/main" id="{F90AF48F-5567-42CB-905A-9C1F08DD107A}"/>
                </a:ext>
              </a:extLst>
            </p:cNvPr>
            <p:cNvSpPr txBox="1"/>
            <p:nvPr/>
          </p:nvSpPr>
          <p:spPr>
            <a:xfrm>
              <a:off x="3025034" y="5060164"/>
              <a:ext cx="474562" cy="369332"/>
            </a:xfrm>
            <a:prstGeom prst="rect">
              <a:avLst/>
            </a:prstGeom>
            <a:no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#3</a:t>
              </a:r>
            </a:p>
          </p:txBody>
        </p:sp>
      </p:grpSp>
      <p:sp>
        <p:nvSpPr>
          <p:cNvPr id="20" name="Rectangle 19">
            <a:extLst>
              <a:ext uri="{FF2B5EF4-FFF2-40B4-BE49-F238E27FC236}">
                <a16:creationId xmlns:a16="http://schemas.microsoft.com/office/drawing/2014/main" id="{89971FF0-4972-456D-A0FB-9B931457FD08}"/>
              </a:ext>
            </a:extLst>
          </p:cNvPr>
          <p:cNvSpPr/>
          <p:nvPr/>
        </p:nvSpPr>
        <p:spPr>
          <a:xfrm>
            <a:off x="1055432" y="3046497"/>
            <a:ext cx="6344270" cy="369332"/>
          </a:xfrm>
          <a:prstGeom prst="rect">
            <a:avLst/>
          </a:prstGeom>
        </p:spPr>
        <p:txBody>
          <a:bodyPr wrap="square">
            <a:spAutoFit/>
          </a:bodyPr>
          <a:lstStyle/>
          <a:p>
            <a:r>
              <a:rPr lang="en-US" b="1" dirty="0">
                <a:solidFill>
                  <a:schemeClr val="bg1"/>
                </a:solidFill>
                <a:latin typeface="Arial" panose="020B0604020202020204" pitchFamily="34" charset="0"/>
                <a:cs typeface="Arial" panose="020B0604020202020204" pitchFamily="34" charset="0"/>
              </a:rPr>
              <a:t>Top 3 </a:t>
            </a:r>
            <a:r>
              <a:rPr lang="en-US" dirty="0">
                <a:solidFill>
                  <a:schemeClr val="bg1"/>
                </a:solidFill>
                <a:latin typeface="Arial" panose="020B0604020202020204" pitchFamily="34" charset="0"/>
                <a:cs typeface="Arial" panose="020B0604020202020204" pitchFamily="34" charset="0"/>
              </a:rPr>
              <a:t>drivers of truck failures</a:t>
            </a:r>
          </a:p>
        </p:txBody>
      </p:sp>
      <p:sp>
        <p:nvSpPr>
          <p:cNvPr id="7" name="Lightning Bolt 6">
            <a:extLst>
              <a:ext uri="{FF2B5EF4-FFF2-40B4-BE49-F238E27FC236}">
                <a16:creationId xmlns:a16="http://schemas.microsoft.com/office/drawing/2014/main" id="{F71AD043-3285-4042-91AC-FE1CBF79F9D9}"/>
              </a:ext>
            </a:extLst>
          </p:cNvPr>
          <p:cNvSpPr/>
          <p:nvPr/>
        </p:nvSpPr>
        <p:spPr>
          <a:xfrm>
            <a:off x="5858719" y="3811566"/>
            <a:ext cx="474562" cy="457200"/>
          </a:xfrm>
          <a:prstGeom prst="lightningBol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Chevron 20">
            <a:extLst>
              <a:ext uri="{FF2B5EF4-FFF2-40B4-BE49-F238E27FC236}">
                <a16:creationId xmlns:a16="http://schemas.microsoft.com/office/drawing/2014/main" id="{30254A12-9AC5-43A8-929A-8F5AF2010D30}"/>
              </a:ext>
            </a:extLst>
          </p:cNvPr>
          <p:cNvSpPr/>
          <p:nvPr/>
        </p:nvSpPr>
        <p:spPr>
          <a:xfrm>
            <a:off x="5225859" y="4447047"/>
            <a:ext cx="314754" cy="63660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365752D8-0439-4D8A-A2BA-81402B8D3707}"/>
              </a:ext>
            </a:extLst>
          </p:cNvPr>
          <p:cNvSpPr/>
          <p:nvPr/>
        </p:nvSpPr>
        <p:spPr>
          <a:xfrm>
            <a:off x="6064342" y="4008596"/>
            <a:ext cx="5694131" cy="1546155"/>
          </a:xfrm>
          <a:prstGeom prst="rect">
            <a:avLst/>
          </a:prstGeom>
          <a:noFill/>
          <a:ln w="12700">
            <a:solidFill>
              <a:srgbClr val="E4004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8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1106906" y="1303249"/>
            <a:ext cx="11085094" cy="140209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rgbClr val="E40045"/>
                </a:solidFill>
                <a:latin typeface="Arial Narrow" panose="020B0606020202030204" pitchFamily="34" charset="0"/>
              </a:rPr>
              <a:t>Our Solution:</a:t>
            </a:r>
          </a:p>
          <a:p>
            <a:pPr algn="r"/>
            <a:r>
              <a:rPr lang="en-US" sz="4000" b="1" dirty="0">
                <a:solidFill>
                  <a:srgbClr val="E40045"/>
                </a:solidFill>
                <a:latin typeface="Arial Narrow" panose="020B0606020202030204" pitchFamily="34" charset="0"/>
              </a:rPr>
              <a:t> </a:t>
            </a:r>
            <a:r>
              <a:rPr lang="en-US" sz="4000" b="1" dirty="0">
                <a:solidFill>
                  <a:schemeClr val="bg1"/>
                </a:solidFill>
                <a:latin typeface="Arial Narrow" panose="020B0606020202030204" pitchFamily="34" charset="0"/>
              </a:rPr>
              <a:t>MAN Predictive Tire Breakdown</a:t>
            </a: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8DA4244-BC3E-4A45-ACDA-4EFB51F4247B}"/>
              </a:ext>
            </a:extLst>
          </p:cNvPr>
          <p:cNvSpPr/>
          <p:nvPr/>
        </p:nvSpPr>
        <p:spPr>
          <a:xfrm>
            <a:off x="1689702" y="4056383"/>
            <a:ext cx="9409373"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Digital service offering that enables real-time notifications of tire breakdown predictions while providing suitable actions for countermeasures including informing relevant affected stakeholders. </a:t>
            </a:r>
          </a:p>
        </p:txBody>
      </p:sp>
      <p:sp>
        <p:nvSpPr>
          <p:cNvPr id="14" name="Star: 7 Points 13">
            <a:extLst>
              <a:ext uri="{FF2B5EF4-FFF2-40B4-BE49-F238E27FC236}">
                <a16:creationId xmlns:a16="http://schemas.microsoft.com/office/drawing/2014/main" id="{46E7EF4F-9949-4597-8C7F-CDD3B5CFA8F8}"/>
              </a:ext>
            </a:extLst>
          </p:cNvPr>
          <p:cNvSpPr/>
          <p:nvPr/>
        </p:nvSpPr>
        <p:spPr>
          <a:xfrm>
            <a:off x="1106906" y="3153377"/>
            <a:ext cx="670808" cy="608394"/>
          </a:xfrm>
          <a:prstGeom prst="star7">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EEFA3B3-42F0-408A-8511-D19130BEB573}"/>
              </a:ext>
            </a:extLst>
          </p:cNvPr>
          <p:cNvSpPr/>
          <p:nvPr/>
        </p:nvSpPr>
        <p:spPr>
          <a:xfrm>
            <a:off x="1465460" y="3379576"/>
            <a:ext cx="9857857" cy="2276945"/>
          </a:xfrm>
          <a:prstGeom prst="rect">
            <a:avLst/>
          </a:prstGeom>
          <a:noFill/>
          <a:ln w="12700">
            <a:solidFill>
              <a:srgbClr val="E4004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360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2C45F9-1876-4532-A503-096C082D2541}"/>
              </a:ext>
            </a:extLst>
          </p:cNvPr>
          <p:cNvSpPr/>
          <p:nvPr/>
        </p:nvSpPr>
        <p:spPr>
          <a:xfrm>
            <a:off x="-1" y="0"/>
            <a:ext cx="12192001"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9441753-490B-4780-AE3F-E7EABCD4F0AD}"/>
              </a:ext>
            </a:extLst>
          </p:cNvPr>
          <p:cNvSpPr txBox="1"/>
          <p:nvPr/>
        </p:nvSpPr>
        <p:spPr>
          <a:xfrm>
            <a:off x="186592" y="822093"/>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1</a:t>
            </a:r>
          </a:p>
        </p:txBody>
      </p:sp>
      <p:pic>
        <p:nvPicPr>
          <p:cNvPr id="4098" name="Picture 2" descr="Bildergebnis für journey road">
            <a:extLst>
              <a:ext uri="{FF2B5EF4-FFF2-40B4-BE49-F238E27FC236}">
                <a16:creationId xmlns:a16="http://schemas.microsoft.com/office/drawing/2014/main" id="{D9C74475-430A-4669-8EC7-EFFAE0D50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637003" y="0"/>
            <a:ext cx="31045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2E6D26B-29BE-494F-8A8E-48D9FC946694}"/>
              </a:ext>
            </a:extLst>
          </p:cNvPr>
          <p:cNvSpPr/>
          <p:nvPr/>
        </p:nvSpPr>
        <p:spPr>
          <a:xfrm>
            <a:off x="1106906" y="0"/>
            <a:ext cx="11085094" cy="62223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chemeClr val="bg1"/>
                </a:solidFill>
                <a:latin typeface="Arial Narrow" panose="020B0606020202030204" pitchFamily="34" charset="0"/>
              </a:rPr>
              <a:t>Customer Journey</a:t>
            </a:r>
          </a:p>
        </p:txBody>
      </p:sp>
      <p:sp>
        <p:nvSpPr>
          <p:cNvPr id="53" name="Rectangle 52">
            <a:extLst>
              <a:ext uri="{FF2B5EF4-FFF2-40B4-BE49-F238E27FC236}">
                <a16:creationId xmlns:a16="http://schemas.microsoft.com/office/drawing/2014/main" id="{FD4792DE-F1C9-401B-B020-60D7A2320F30}"/>
              </a:ext>
            </a:extLst>
          </p:cNvPr>
          <p:cNvSpPr/>
          <p:nvPr/>
        </p:nvSpPr>
        <p:spPr>
          <a:xfrm>
            <a:off x="911592" y="760538"/>
            <a:ext cx="3680075" cy="584775"/>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Get inspired @MAN Predictive Tire Breakdown</a:t>
            </a:r>
          </a:p>
        </p:txBody>
      </p:sp>
      <p:grpSp>
        <p:nvGrpSpPr>
          <p:cNvPr id="24" name="Group 23">
            <a:extLst>
              <a:ext uri="{FF2B5EF4-FFF2-40B4-BE49-F238E27FC236}">
                <a16:creationId xmlns:a16="http://schemas.microsoft.com/office/drawing/2014/main" id="{BEC0E1B6-FE4A-4DC4-8DA9-9F7796958BF6}"/>
              </a:ext>
            </a:extLst>
          </p:cNvPr>
          <p:cNvGrpSpPr/>
          <p:nvPr/>
        </p:nvGrpSpPr>
        <p:grpSpPr>
          <a:xfrm>
            <a:off x="4831311" y="869670"/>
            <a:ext cx="531291" cy="529937"/>
            <a:chOff x="4040188" y="3759200"/>
            <a:chExt cx="622300" cy="620713"/>
          </a:xfrm>
          <a:solidFill>
            <a:srgbClr val="E40045"/>
          </a:solidFill>
        </p:grpSpPr>
        <p:sp>
          <p:nvSpPr>
            <p:cNvPr id="25" name="Freeform 8">
              <a:extLst>
                <a:ext uri="{FF2B5EF4-FFF2-40B4-BE49-F238E27FC236}">
                  <a16:creationId xmlns:a16="http://schemas.microsoft.com/office/drawing/2014/main" id="{3F87622B-1E93-4756-98CC-5F652C76B63F}"/>
                </a:ext>
              </a:extLst>
            </p:cNvPr>
            <p:cNvSpPr>
              <a:spLocks noEditPoints="1"/>
            </p:cNvSpPr>
            <p:nvPr/>
          </p:nvSpPr>
          <p:spPr bwMode="auto">
            <a:xfrm>
              <a:off x="4092575" y="3759200"/>
              <a:ext cx="212725" cy="206375"/>
            </a:xfrm>
            <a:custGeom>
              <a:avLst/>
              <a:gdLst>
                <a:gd name="T0" fmla="*/ 16 w 32"/>
                <a:gd name="T1" fmla="*/ 32 h 32"/>
                <a:gd name="T2" fmla="*/ 32 w 32"/>
                <a:gd name="T3" fmla="*/ 16 h 32"/>
                <a:gd name="T4" fmla="*/ 16 w 32"/>
                <a:gd name="T5" fmla="*/ 0 h 32"/>
                <a:gd name="T6" fmla="*/ 0 w 32"/>
                <a:gd name="T7" fmla="*/ 16 h 32"/>
                <a:gd name="T8" fmla="*/ 16 w 32"/>
                <a:gd name="T9" fmla="*/ 32 h 32"/>
                <a:gd name="T10" fmla="*/ 16 w 32"/>
                <a:gd name="T11" fmla="*/ 4 h 32"/>
                <a:gd name="T12" fmla="*/ 28 w 32"/>
                <a:gd name="T13" fmla="*/ 16 h 32"/>
                <a:gd name="T14" fmla="*/ 16 w 32"/>
                <a:gd name="T15" fmla="*/ 28 h 32"/>
                <a:gd name="T16" fmla="*/ 4 w 32"/>
                <a:gd name="T17" fmla="*/ 16 h 32"/>
                <a:gd name="T18" fmla="*/ 16 w 32"/>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0"/>
                    <a:pt x="16" y="0"/>
                  </a:cubicBezTo>
                  <a:cubicBezTo>
                    <a:pt x="7" y="0"/>
                    <a:pt x="0" y="7"/>
                    <a:pt x="0" y="16"/>
                  </a:cubicBezTo>
                  <a:cubicBezTo>
                    <a:pt x="0" y="25"/>
                    <a:pt x="7" y="32"/>
                    <a:pt x="16" y="32"/>
                  </a:cubicBezTo>
                  <a:close/>
                  <a:moveTo>
                    <a:pt x="16" y="4"/>
                  </a:moveTo>
                  <a:cubicBezTo>
                    <a:pt x="23" y="4"/>
                    <a:pt x="28" y="9"/>
                    <a:pt x="28" y="16"/>
                  </a:cubicBezTo>
                  <a:cubicBezTo>
                    <a:pt x="28" y="23"/>
                    <a:pt x="23" y="28"/>
                    <a:pt x="16" y="28"/>
                  </a:cubicBezTo>
                  <a:cubicBezTo>
                    <a:pt x="9" y="28"/>
                    <a:pt x="4" y="23"/>
                    <a:pt x="4" y="16"/>
                  </a:cubicBezTo>
                  <a:cubicBezTo>
                    <a:pt x="4" y="9"/>
                    <a:pt x="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6" name="Freeform 9">
              <a:extLst>
                <a:ext uri="{FF2B5EF4-FFF2-40B4-BE49-F238E27FC236}">
                  <a16:creationId xmlns:a16="http://schemas.microsoft.com/office/drawing/2014/main" id="{D032601E-CCEC-4AC8-B954-CB9FB123F254}"/>
                </a:ext>
              </a:extLst>
            </p:cNvPr>
            <p:cNvSpPr>
              <a:spLocks noEditPoints="1"/>
            </p:cNvSpPr>
            <p:nvPr/>
          </p:nvSpPr>
          <p:spPr bwMode="auto">
            <a:xfrm>
              <a:off x="4040188" y="3992563"/>
              <a:ext cx="317500" cy="387350"/>
            </a:xfrm>
            <a:custGeom>
              <a:avLst/>
              <a:gdLst>
                <a:gd name="T0" fmla="*/ 46 w 48"/>
                <a:gd name="T1" fmla="*/ 0 h 60"/>
                <a:gd name="T2" fmla="*/ 26 w 48"/>
                <a:gd name="T3" fmla="*/ 0 h 60"/>
                <a:gd name="T4" fmla="*/ 22 w 48"/>
                <a:gd name="T5" fmla="*/ 0 h 60"/>
                <a:gd name="T6" fmla="*/ 2 w 48"/>
                <a:gd name="T7" fmla="*/ 0 h 60"/>
                <a:gd name="T8" fmla="*/ 0 w 48"/>
                <a:gd name="T9" fmla="*/ 2 h 60"/>
                <a:gd name="T10" fmla="*/ 14 w 48"/>
                <a:gd name="T11" fmla="*/ 33 h 60"/>
                <a:gd name="T12" fmla="*/ 14 w 48"/>
                <a:gd name="T13" fmla="*/ 58 h 60"/>
                <a:gd name="T14" fmla="*/ 16 w 48"/>
                <a:gd name="T15" fmla="*/ 60 h 60"/>
                <a:gd name="T16" fmla="*/ 32 w 48"/>
                <a:gd name="T17" fmla="*/ 60 h 60"/>
                <a:gd name="T18" fmla="*/ 34 w 48"/>
                <a:gd name="T19" fmla="*/ 58 h 60"/>
                <a:gd name="T20" fmla="*/ 34 w 48"/>
                <a:gd name="T21" fmla="*/ 33 h 60"/>
                <a:gd name="T22" fmla="*/ 48 w 48"/>
                <a:gd name="T23" fmla="*/ 2 h 60"/>
                <a:gd name="T24" fmla="*/ 46 w 48"/>
                <a:gd name="T25" fmla="*/ 0 h 60"/>
                <a:gd name="T26" fmla="*/ 24 w 48"/>
                <a:gd name="T27" fmla="*/ 4 h 60"/>
                <a:gd name="T28" fmla="*/ 26 w 48"/>
                <a:gd name="T29" fmla="*/ 25 h 60"/>
                <a:gd name="T30" fmla="*/ 24 w 48"/>
                <a:gd name="T31" fmla="*/ 27 h 60"/>
                <a:gd name="T32" fmla="*/ 22 w 48"/>
                <a:gd name="T33" fmla="*/ 25 h 60"/>
                <a:gd name="T34" fmla="*/ 24 w 48"/>
                <a:gd name="T35" fmla="*/ 4 h 60"/>
                <a:gd name="T36" fmla="*/ 31 w 48"/>
                <a:gd name="T37" fmla="*/ 30 h 60"/>
                <a:gd name="T38" fmla="*/ 30 w 48"/>
                <a:gd name="T39" fmla="*/ 32 h 60"/>
                <a:gd name="T40" fmla="*/ 30 w 48"/>
                <a:gd name="T41" fmla="*/ 56 h 60"/>
                <a:gd name="T42" fmla="*/ 18 w 48"/>
                <a:gd name="T43" fmla="*/ 56 h 60"/>
                <a:gd name="T44" fmla="*/ 18 w 48"/>
                <a:gd name="T45" fmla="*/ 32 h 60"/>
                <a:gd name="T46" fmla="*/ 17 w 48"/>
                <a:gd name="T47" fmla="*/ 30 h 60"/>
                <a:gd name="T48" fmla="*/ 4 w 48"/>
                <a:gd name="T49" fmla="*/ 4 h 60"/>
                <a:gd name="T50" fmla="*/ 20 w 48"/>
                <a:gd name="T51" fmla="*/ 4 h 60"/>
                <a:gd name="T52" fmla="*/ 18 w 48"/>
                <a:gd name="T53" fmla="*/ 26 h 60"/>
                <a:gd name="T54" fmla="*/ 19 w 48"/>
                <a:gd name="T55" fmla="*/ 27 h 60"/>
                <a:gd name="T56" fmla="*/ 23 w 48"/>
                <a:gd name="T57" fmla="*/ 31 h 60"/>
                <a:gd name="T58" fmla="*/ 24 w 48"/>
                <a:gd name="T59" fmla="*/ 32 h 60"/>
                <a:gd name="T60" fmla="*/ 25 w 48"/>
                <a:gd name="T61" fmla="*/ 31 h 60"/>
                <a:gd name="T62" fmla="*/ 29 w 48"/>
                <a:gd name="T63" fmla="*/ 27 h 60"/>
                <a:gd name="T64" fmla="*/ 30 w 48"/>
                <a:gd name="T65" fmla="*/ 26 h 60"/>
                <a:gd name="T66" fmla="*/ 28 w 48"/>
                <a:gd name="T67" fmla="*/ 4 h 60"/>
                <a:gd name="T68" fmla="*/ 44 w 48"/>
                <a:gd name="T69" fmla="*/ 4 h 60"/>
                <a:gd name="T70" fmla="*/ 31 w 48"/>
                <a:gd name="T71"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60">
                  <a:moveTo>
                    <a:pt x="46" y="0"/>
                  </a:moveTo>
                  <a:cubicBezTo>
                    <a:pt x="26" y="0"/>
                    <a:pt x="26" y="0"/>
                    <a:pt x="26" y="0"/>
                  </a:cubicBezTo>
                  <a:cubicBezTo>
                    <a:pt x="22" y="0"/>
                    <a:pt x="22" y="0"/>
                    <a:pt x="22" y="0"/>
                  </a:cubicBezTo>
                  <a:cubicBezTo>
                    <a:pt x="2" y="0"/>
                    <a:pt x="2" y="0"/>
                    <a:pt x="2" y="0"/>
                  </a:cubicBezTo>
                  <a:cubicBezTo>
                    <a:pt x="1" y="0"/>
                    <a:pt x="0" y="1"/>
                    <a:pt x="0" y="2"/>
                  </a:cubicBezTo>
                  <a:cubicBezTo>
                    <a:pt x="0" y="16"/>
                    <a:pt x="5" y="27"/>
                    <a:pt x="14" y="33"/>
                  </a:cubicBezTo>
                  <a:cubicBezTo>
                    <a:pt x="14" y="58"/>
                    <a:pt x="14" y="58"/>
                    <a:pt x="14" y="58"/>
                  </a:cubicBezTo>
                  <a:cubicBezTo>
                    <a:pt x="14" y="59"/>
                    <a:pt x="15" y="60"/>
                    <a:pt x="16" y="60"/>
                  </a:cubicBezTo>
                  <a:cubicBezTo>
                    <a:pt x="32" y="60"/>
                    <a:pt x="32" y="60"/>
                    <a:pt x="32" y="60"/>
                  </a:cubicBezTo>
                  <a:cubicBezTo>
                    <a:pt x="33" y="60"/>
                    <a:pt x="34" y="59"/>
                    <a:pt x="34" y="58"/>
                  </a:cubicBezTo>
                  <a:cubicBezTo>
                    <a:pt x="34" y="33"/>
                    <a:pt x="34" y="33"/>
                    <a:pt x="34" y="33"/>
                  </a:cubicBezTo>
                  <a:cubicBezTo>
                    <a:pt x="43" y="27"/>
                    <a:pt x="48" y="16"/>
                    <a:pt x="48" y="2"/>
                  </a:cubicBezTo>
                  <a:cubicBezTo>
                    <a:pt x="48" y="1"/>
                    <a:pt x="47" y="0"/>
                    <a:pt x="46" y="0"/>
                  </a:cubicBezTo>
                  <a:close/>
                  <a:moveTo>
                    <a:pt x="24" y="4"/>
                  </a:moveTo>
                  <a:cubicBezTo>
                    <a:pt x="26" y="25"/>
                    <a:pt x="26" y="25"/>
                    <a:pt x="26" y="25"/>
                  </a:cubicBezTo>
                  <a:cubicBezTo>
                    <a:pt x="24" y="27"/>
                    <a:pt x="24" y="27"/>
                    <a:pt x="24" y="27"/>
                  </a:cubicBezTo>
                  <a:cubicBezTo>
                    <a:pt x="22" y="25"/>
                    <a:pt x="22" y="25"/>
                    <a:pt x="22" y="25"/>
                  </a:cubicBezTo>
                  <a:cubicBezTo>
                    <a:pt x="24" y="4"/>
                    <a:pt x="24" y="4"/>
                    <a:pt x="24" y="4"/>
                  </a:cubicBezTo>
                  <a:close/>
                  <a:moveTo>
                    <a:pt x="31" y="30"/>
                  </a:moveTo>
                  <a:cubicBezTo>
                    <a:pt x="30" y="31"/>
                    <a:pt x="30" y="31"/>
                    <a:pt x="30" y="32"/>
                  </a:cubicBezTo>
                  <a:cubicBezTo>
                    <a:pt x="30" y="56"/>
                    <a:pt x="30" y="56"/>
                    <a:pt x="30" y="56"/>
                  </a:cubicBezTo>
                  <a:cubicBezTo>
                    <a:pt x="18" y="56"/>
                    <a:pt x="18" y="56"/>
                    <a:pt x="18" y="56"/>
                  </a:cubicBezTo>
                  <a:cubicBezTo>
                    <a:pt x="18" y="32"/>
                    <a:pt x="18" y="32"/>
                    <a:pt x="18" y="32"/>
                  </a:cubicBezTo>
                  <a:cubicBezTo>
                    <a:pt x="18" y="31"/>
                    <a:pt x="18" y="31"/>
                    <a:pt x="17" y="30"/>
                  </a:cubicBezTo>
                  <a:cubicBezTo>
                    <a:pt x="9" y="26"/>
                    <a:pt x="4" y="16"/>
                    <a:pt x="4" y="4"/>
                  </a:cubicBezTo>
                  <a:cubicBezTo>
                    <a:pt x="20" y="4"/>
                    <a:pt x="20" y="4"/>
                    <a:pt x="20" y="4"/>
                  </a:cubicBezTo>
                  <a:cubicBezTo>
                    <a:pt x="18" y="26"/>
                    <a:pt x="18" y="26"/>
                    <a:pt x="18" y="26"/>
                  </a:cubicBezTo>
                  <a:cubicBezTo>
                    <a:pt x="18" y="26"/>
                    <a:pt x="18" y="27"/>
                    <a:pt x="19" y="27"/>
                  </a:cubicBezTo>
                  <a:cubicBezTo>
                    <a:pt x="23" y="31"/>
                    <a:pt x="23" y="31"/>
                    <a:pt x="23" y="31"/>
                  </a:cubicBezTo>
                  <a:cubicBezTo>
                    <a:pt x="23" y="32"/>
                    <a:pt x="23" y="32"/>
                    <a:pt x="24" y="32"/>
                  </a:cubicBezTo>
                  <a:cubicBezTo>
                    <a:pt x="25" y="32"/>
                    <a:pt x="25" y="32"/>
                    <a:pt x="25" y="31"/>
                  </a:cubicBezTo>
                  <a:cubicBezTo>
                    <a:pt x="29" y="27"/>
                    <a:pt x="29" y="27"/>
                    <a:pt x="29" y="27"/>
                  </a:cubicBezTo>
                  <a:cubicBezTo>
                    <a:pt x="30" y="27"/>
                    <a:pt x="30" y="26"/>
                    <a:pt x="30" y="26"/>
                  </a:cubicBezTo>
                  <a:cubicBezTo>
                    <a:pt x="28" y="4"/>
                    <a:pt x="28" y="4"/>
                    <a:pt x="28" y="4"/>
                  </a:cubicBezTo>
                  <a:cubicBezTo>
                    <a:pt x="44" y="4"/>
                    <a:pt x="44" y="4"/>
                    <a:pt x="44" y="4"/>
                  </a:cubicBezTo>
                  <a:cubicBezTo>
                    <a:pt x="44" y="16"/>
                    <a:pt x="39" y="26"/>
                    <a:pt x="31"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7" name="Freeform 10">
              <a:extLst>
                <a:ext uri="{FF2B5EF4-FFF2-40B4-BE49-F238E27FC236}">
                  <a16:creationId xmlns:a16="http://schemas.microsoft.com/office/drawing/2014/main" id="{1243AE4D-78AD-4F08-B315-0AA587FEDD1C}"/>
                </a:ext>
              </a:extLst>
            </p:cNvPr>
            <p:cNvSpPr>
              <a:spLocks/>
            </p:cNvSpPr>
            <p:nvPr/>
          </p:nvSpPr>
          <p:spPr bwMode="auto">
            <a:xfrm>
              <a:off x="4370388" y="3759200"/>
              <a:ext cx="292100" cy="246063"/>
            </a:xfrm>
            <a:custGeom>
              <a:avLst/>
              <a:gdLst>
                <a:gd name="T0" fmla="*/ 42 w 44"/>
                <a:gd name="T1" fmla="*/ 0 h 38"/>
                <a:gd name="T2" fmla="*/ 2 w 44"/>
                <a:gd name="T3" fmla="*/ 0 h 38"/>
                <a:gd name="T4" fmla="*/ 0 w 44"/>
                <a:gd name="T5" fmla="*/ 2 h 38"/>
                <a:gd name="T6" fmla="*/ 0 w 44"/>
                <a:gd name="T7" fmla="*/ 18 h 38"/>
                <a:gd name="T8" fmla="*/ 2 w 44"/>
                <a:gd name="T9" fmla="*/ 20 h 38"/>
                <a:gd name="T10" fmla="*/ 4 w 44"/>
                <a:gd name="T11" fmla="*/ 18 h 38"/>
                <a:gd name="T12" fmla="*/ 4 w 44"/>
                <a:gd name="T13" fmla="*/ 4 h 38"/>
                <a:gd name="T14" fmla="*/ 40 w 44"/>
                <a:gd name="T15" fmla="*/ 4 h 38"/>
                <a:gd name="T16" fmla="*/ 40 w 44"/>
                <a:gd name="T17" fmla="*/ 24 h 38"/>
                <a:gd name="T18" fmla="*/ 24 w 44"/>
                <a:gd name="T19" fmla="*/ 24 h 38"/>
                <a:gd name="T20" fmla="*/ 23 w 44"/>
                <a:gd name="T21" fmla="*/ 25 h 38"/>
                <a:gd name="T22" fmla="*/ 16 w 44"/>
                <a:gd name="T23" fmla="*/ 31 h 38"/>
                <a:gd name="T24" fmla="*/ 16 w 44"/>
                <a:gd name="T25" fmla="*/ 26 h 38"/>
                <a:gd name="T26" fmla="*/ 14 w 44"/>
                <a:gd name="T27" fmla="*/ 24 h 38"/>
                <a:gd name="T28" fmla="*/ 8 w 44"/>
                <a:gd name="T29" fmla="*/ 24 h 38"/>
                <a:gd name="T30" fmla="*/ 6 w 44"/>
                <a:gd name="T31" fmla="*/ 26 h 38"/>
                <a:gd name="T32" fmla="*/ 8 w 44"/>
                <a:gd name="T33" fmla="*/ 28 h 38"/>
                <a:gd name="T34" fmla="*/ 12 w 44"/>
                <a:gd name="T35" fmla="*/ 28 h 38"/>
                <a:gd name="T36" fmla="*/ 12 w 44"/>
                <a:gd name="T37" fmla="*/ 36 h 38"/>
                <a:gd name="T38" fmla="*/ 13 w 44"/>
                <a:gd name="T39" fmla="*/ 38 h 38"/>
                <a:gd name="T40" fmla="*/ 14 w 44"/>
                <a:gd name="T41" fmla="*/ 38 h 38"/>
                <a:gd name="T42" fmla="*/ 15 w 44"/>
                <a:gd name="T43" fmla="*/ 37 h 38"/>
                <a:gd name="T44" fmla="*/ 25 w 44"/>
                <a:gd name="T45" fmla="*/ 28 h 38"/>
                <a:gd name="T46" fmla="*/ 42 w 44"/>
                <a:gd name="T47" fmla="*/ 28 h 38"/>
                <a:gd name="T48" fmla="*/ 44 w 44"/>
                <a:gd name="T49" fmla="*/ 26 h 38"/>
                <a:gd name="T50" fmla="*/ 44 w 44"/>
                <a:gd name="T51" fmla="*/ 2 h 38"/>
                <a:gd name="T52" fmla="*/ 42 w 44"/>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38">
                  <a:moveTo>
                    <a:pt x="42" y="0"/>
                  </a:moveTo>
                  <a:cubicBezTo>
                    <a:pt x="2" y="0"/>
                    <a:pt x="2" y="0"/>
                    <a:pt x="2" y="0"/>
                  </a:cubicBezTo>
                  <a:cubicBezTo>
                    <a:pt x="1" y="0"/>
                    <a:pt x="0" y="1"/>
                    <a:pt x="0" y="2"/>
                  </a:cubicBezTo>
                  <a:cubicBezTo>
                    <a:pt x="0" y="18"/>
                    <a:pt x="0" y="18"/>
                    <a:pt x="0" y="18"/>
                  </a:cubicBezTo>
                  <a:cubicBezTo>
                    <a:pt x="0" y="19"/>
                    <a:pt x="1" y="20"/>
                    <a:pt x="2" y="20"/>
                  </a:cubicBezTo>
                  <a:cubicBezTo>
                    <a:pt x="3" y="20"/>
                    <a:pt x="4" y="19"/>
                    <a:pt x="4" y="18"/>
                  </a:cubicBezTo>
                  <a:cubicBezTo>
                    <a:pt x="4" y="4"/>
                    <a:pt x="4" y="4"/>
                    <a:pt x="4" y="4"/>
                  </a:cubicBezTo>
                  <a:cubicBezTo>
                    <a:pt x="40" y="4"/>
                    <a:pt x="40" y="4"/>
                    <a:pt x="40" y="4"/>
                  </a:cubicBezTo>
                  <a:cubicBezTo>
                    <a:pt x="40" y="24"/>
                    <a:pt x="40" y="24"/>
                    <a:pt x="40" y="24"/>
                  </a:cubicBezTo>
                  <a:cubicBezTo>
                    <a:pt x="24" y="24"/>
                    <a:pt x="24" y="24"/>
                    <a:pt x="24" y="24"/>
                  </a:cubicBezTo>
                  <a:cubicBezTo>
                    <a:pt x="23" y="24"/>
                    <a:pt x="23" y="24"/>
                    <a:pt x="23" y="25"/>
                  </a:cubicBezTo>
                  <a:cubicBezTo>
                    <a:pt x="16" y="31"/>
                    <a:pt x="16" y="31"/>
                    <a:pt x="16" y="31"/>
                  </a:cubicBezTo>
                  <a:cubicBezTo>
                    <a:pt x="16" y="26"/>
                    <a:pt x="16" y="26"/>
                    <a:pt x="16" y="26"/>
                  </a:cubicBezTo>
                  <a:cubicBezTo>
                    <a:pt x="16" y="25"/>
                    <a:pt x="15" y="24"/>
                    <a:pt x="14" y="24"/>
                  </a:cubicBezTo>
                  <a:cubicBezTo>
                    <a:pt x="8" y="24"/>
                    <a:pt x="8" y="24"/>
                    <a:pt x="8" y="24"/>
                  </a:cubicBezTo>
                  <a:cubicBezTo>
                    <a:pt x="7" y="24"/>
                    <a:pt x="6" y="25"/>
                    <a:pt x="6" y="26"/>
                  </a:cubicBezTo>
                  <a:cubicBezTo>
                    <a:pt x="6" y="27"/>
                    <a:pt x="7" y="28"/>
                    <a:pt x="8" y="28"/>
                  </a:cubicBezTo>
                  <a:cubicBezTo>
                    <a:pt x="12" y="28"/>
                    <a:pt x="12" y="28"/>
                    <a:pt x="12" y="28"/>
                  </a:cubicBezTo>
                  <a:cubicBezTo>
                    <a:pt x="12" y="36"/>
                    <a:pt x="12" y="36"/>
                    <a:pt x="12" y="36"/>
                  </a:cubicBezTo>
                  <a:cubicBezTo>
                    <a:pt x="12" y="37"/>
                    <a:pt x="12" y="38"/>
                    <a:pt x="13" y="38"/>
                  </a:cubicBezTo>
                  <a:cubicBezTo>
                    <a:pt x="13" y="38"/>
                    <a:pt x="14" y="38"/>
                    <a:pt x="14" y="38"/>
                  </a:cubicBezTo>
                  <a:cubicBezTo>
                    <a:pt x="15" y="38"/>
                    <a:pt x="15" y="38"/>
                    <a:pt x="15" y="37"/>
                  </a:cubicBezTo>
                  <a:cubicBezTo>
                    <a:pt x="25" y="28"/>
                    <a:pt x="25" y="28"/>
                    <a:pt x="25" y="28"/>
                  </a:cubicBezTo>
                  <a:cubicBezTo>
                    <a:pt x="42" y="28"/>
                    <a:pt x="42" y="28"/>
                    <a:pt x="42" y="28"/>
                  </a:cubicBezTo>
                  <a:cubicBezTo>
                    <a:pt x="43" y="28"/>
                    <a:pt x="44" y="27"/>
                    <a:pt x="44" y="26"/>
                  </a:cubicBezTo>
                  <a:cubicBezTo>
                    <a:pt x="44" y="2"/>
                    <a:pt x="44" y="2"/>
                    <a:pt x="44" y="2"/>
                  </a:cubicBezTo>
                  <a:cubicBezTo>
                    <a:pt x="44" y="1"/>
                    <a:pt x="4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8" name="Rectangle 11">
              <a:extLst>
                <a:ext uri="{FF2B5EF4-FFF2-40B4-BE49-F238E27FC236}">
                  <a16:creationId xmlns:a16="http://schemas.microsoft.com/office/drawing/2014/main" id="{0217B7C4-EEB4-4E80-9FBA-5043A466E091}"/>
                </a:ext>
              </a:extLst>
            </p:cNvPr>
            <p:cNvSpPr>
              <a:spLocks noChangeArrowheads="1"/>
            </p:cNvSpPr>
            <p:nvPr/>
          </p:nvSpPr>
          <p:spPr bwMode="auto">
            <a:xfrm>
              <a:off x="4556125" y="3836988"/>
              <a:ext cx="26987"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9" name="Rectangle 12">
              <a:extLst>
                <a:ext uri="{FF2B5EF4-FFF2-40B4-BE49-F238E27FC236}">
                  <a16:creationId xmlns:a16="http://schemas.microsoft.com/office/drawing/2014/main" id="{FFA4A796-7D6F-4FB9-BCDB-1A4392A2DFF2}"/>
                </a:ext>
              </a:extLst>
            </p:cNvPr>
            <p:cNvSpPr>
              <a:spLocks noChangeArrowheads="1"/>
            </p:cNvSpPr>
            <p:nvPr/>
          </p:nvSpPr>
          <p:spPr bwMode="auto">
            <a:xfrm>
              <a:off x="4503738" y="3836988"/>
              <a:ext cx="2540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Rectangle 13">
              <a:extLst>
                <a:ext uri="{FF2B5EF4-FFF2-40B4-BE49-F238E27FC236}">
                  <a16:creationId xmlns:a16="http://schemas.microsoft.com/office/drawing/2014/main" id="{F868F788-31DF-4B48-A310-C1EEBC586A9B}"/>
                </a:ext>
              </a:extLst>
            </p:cNvPr>
            <p:cNvSpPr>
              <a:spLocks noChangeArrowheads="1"/>
            </p:cNvSpPr>
            <p:nvPr/>
          </p:nvSpPr>
          <p:spPr bwMode="auto">
            <a:xfrm>
              <a:off x="4449763" y="3836988"/>
              <a:ext cx="26987"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54" name="Rectangle 53">
            <a:extLst>
              <a:ext uri="{FF2B5EF4-FFF2-40B4-BE49-F238E27FC236}">
                <a16:creationId xmlns:a16="http://schemas.microsoft.com/office/drawing/2014/main" id="{4B0F51DF-BF3B-4C4C-94A6-1367C2FF8433}"/>
              </a:ext>
            </a:extLst>
          </p:cNvPr>
          <p:cNvSpPr/>
          <p:nvPr/>
        </p:nvSpPr>
        <p:spPr>
          <a:xfrm>
            <a:off x="933260" y="1581437"/>
            <a:ext cx="3680075" cy="338554"/>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Purchase &amp; activate service</a:t>
            </a:r>
          </a:p>
        </p:txBody>
      </p:sp>
      <p:sp>
        <p:nvSpPr>
          <p:cNvPr id="55" name="TextBox 54">
            <a:extLst>
              <a:ext uri="{FF2B5EF4-FFF2-40B4-BE49-F238E27FC236}">
                <a16:creationId xmlns:a16="http://schemas.microsoft.com/office/drawing/2014/main" id="{167CD226-4857-450E-B0E6-B6DA6E07D9A9}"/>
              </a:ext>
            </a:extLst>
          </p:cNvPr>
          <p:cNvSpPr txBox="1"/>
          <p:nvPr/>
        </p:nvSpPr>
        <p:spPr>
          <a:xfrm>
            <a:off x="186592" y="1519882"/>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2</a:t>
            </a:r>
          </a:p>
        </p:txBody>
      </p:sp>
      <p:sp>
        <p:nvSpPr>
          <p:cNvPr id="56" name="Rectangle 55">
            <a:extLst>
              <a:ext uri="{FF2B5EF4-FFF2-40B4-BE49-F238E27FC236}">
                <a16:creationId xmlns:a16="http://schemas.microsoft.com/office/drawing/2014/main" id="{8A781859-AFCA-4A45-99BC-2EC17064E95B}"/>
              </a:ext>
            </a:extLst>
          </p:cNvPr>
          <p:cNvSpPr/>
          <p:nvPr/>
        </p:nvSpPr>
        <p:spPr>
          <a:xfrm>
            <a:off x="8579691" y="905549"/>
            <a:ext cx="3425717" cy="830997"/>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Usage: Predict status &amp; receive alert</a:t>
            </a:r>
          </a:p>
          <a:p>
            <a:r>
              <a:rPr lang="en-US" sz="1600" dirty="0">
                <a:solidFill>
                  <a:schemeClr val="bg1"/>
                </a:solidFill>
                <a:latin typeface="Arial" panose="020B0604020202020204" pitchFamily="34" charset="0"/>
                <a:cs typeface="Arial" panose="020B0604020202020204" pitchFamily="34" charset="0"/>
              </a:rPr>
              <a:t>Via App, portal </a:t>
            </a:r>
            <a:r>
              <a:rPr lang="en-US" sz="1600" b="1" dirty="0">
                <a:solidFill>
                  <a:schemeClr val="bg1"/>
                </a:solidFill>
                <a:latin typeface="Arial" panose="020B0604020202020204" pitchFamily="34" charset="0"/>
                <a:cs typeface="Arial" panose="020B0604020202020204" pitchFamily="34" charset="0"/>
              </a:rPr>
              <a:t> </a:t>
            </a:r>
          </a:p>
        </p:txBody>
      </p:sp>
      <p:sp>
        <p:nvSpPr>
          <p:cNvPr id="57" name="Rectangle 56">
            <a:extLst>
              <a:ext uri="{FF2B5EF4-FFF2-40B4-BE49-F238E27FC236}">
                <a16:creationId xmlns:a16="http://schemas.microsoft.com/office/drawing/2014/main" id="{A1F00952-88A9-439B-8EFB-ECA28624B69A}"/>
              </a:ext>
            </a:extLst>
          </p:cNvPr>
          <p:cNvSpPr/>
          <p:nvPr/>
        </p:nvSpPr>
        <p:spPr>
          <a:xfrm>
            <a:off x="8579691" y="2281374"/>
            <a:ext cx="3680075" cy="584775"/>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Trigger action </a:t>
            </a:r>
          </a:p>
          <a:p>
            <a:r>
              <a:rPr lang="en-US" sz="1600" dirty="0">
                <a:solidFill>
                  <a:schemeClr val="bg1"/>
                </a:solidFill>
                <a:latin typeface="Arial" panose="020B0604020202020204" pitchFamily="34" charset="0"/>
                <a:cs typeface="Arial" panose="020B0604020202020204" pitchFamily="34" charset="0"/>
              </a:rPr>
              <a:t>Notification to dispatcher </a:t>
            </a:r>
          </a:p>
        </p:txBody>
      </p:sp>
      <p:sp>
        <p:nvSpPr>
          <p:cNvPr id="58" name="TextBox 57">
            <a:extLst>
              <a:ext uri="{FF2B5EF4-FFF2-40B4-BE49-F238E27FC236}">
                <a16:creationId xmlns:a16="http://schemas.microsoft.com/office/drawing/2014/main" id="{4E1253BE-A4BD-4D78-AFE5-54E5C61983A8}"/>
              </a:ext>
            </a:extLst>
          </p:cNvPr>
          <p:cNvSpPr txBox="1"/>
          <p:nvPr/>
        </p:nvSpPr>
        <p:spPr>
          <a:xfrm>
            <a:off x="7869626" y="985176"/>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3</a:t>
            </a:r>
          </a:p>
        </p:txBody>
      </p:sp>
      <p:sp>
        <p:nvSpPr>
          <p:cNvPr id="59" name="TextBox 58">
            <a:extLst>
              <a:ext uri="{FF2B5EF4-FFF2-40B4-BE49-F238E27FC236}">
                <a16:creationId xmlns:a16="http://schemas.microsoft.com/office/drawing/2014/main" id="{3C5270F7-8B59-4FC9-8157-E9DCD708C598}"/>
              </a:ext>
            </a:extLst>
          </p:cNvPr>
          <p:cNvSpPr txBox="1"/>
          <p:nvPr/>
        </p:nvSpPr>
        <p:spPr>
          <a:xfrm>
            <a:off x="7875311" y="2248602"/>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4</a:t>
            </a:r>
          </a:p>
        </p:txBody>
      </p:sp>
      <p:grpSp>
        <p:nvGrpSpPr>
          <p:cNvPr id="60" name="Group 133">
            <a:extLst>
              <a:ext uri="{FF2B5EF4-FFF2-40B4-BE49-F238E27FC236}">
                <a16:creationId xmlns:a16="http://schemas.microsoft.com/office/drawing/2014/main" id="{A0D3A320-6635-4866-95BC-A28756A86A0A}"/>
              </a:ext>
            </a:extLst>
          </p:cNvPr>
          <p:cNvGrpSpPr>
            <a:grpSpLocks noChangeAspect="1"/>
          </p:cNvGrpSpPr>
          <p:nvPr/>
        </p:nvGrpSpPr>
        <p:grpSpPr bwMode="auto">
          <a:xfrm>
            <a:off x="6156997" y="2342865"/>
            <a:ext cx="476761" cy="475657"/>
            <a:chOff x="1557" y="3221"/>
            <a:chExt cx="432" cy="431"/>
          </a:xfrm>
          <a:solidFill>
            <a:srgbClr val="E40045"/>
          </a:solidFill>
        </p:grpSpPr>
        <p:sp>
          <p:nvSpPr>
            <p:cNvPr id="61" name="Freeform 134">
              <a:extLst>
                <a:ext uri="{FF2B5EF4-FFF2-40B4-BE49-F238E27FC236}">
                  <a16:creationId xmlns:a16="http://schemas.microsoft.com/office/drawing/2014/main" id="{7C6F75F3-8F13-4F95-89B1-45569ABF367B}"/>
                </a:ext>
              </a:extLst>
            </p:cNvPr>
            <p:cNvSpPr>
              <a:spLocks noEditPoints="1"/>
            </p:cNvSpPr>
            <p:nvPr/>
          </p:nvSpPr>
          <p:spPr bwMode="auto">
            <a:xfrm>
              <a:off x="1594" y="3221"/>
              <a:ext cx="147" cy="144"/>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4"/>
                    <a:pt x="0" y="48"/>
                  </a:cubicBezTo>
                  <a:cubicBezTo>
                    <a:pt x="0" y="21"/>
                    <a:pt x="22" y="0"/>
                    <a:pt x="48" y="0"/>
                  </a:cubicBezTo>
                  <a:cubicBezTo>
                    <a:pt x="75" y="0"/>
                    <a:pt x="96" y="21"/>
                    <a:pt x="96" y="48"/>
                  </a:cubicBezTo>
                  <a:cubicBezTo>
                    <a:pt x="96" y="74"/>
                    <a:pt x="75" y="96"/>
                    <a:pt x="48" y="96"/>
                  </a:cubicBezTo>
                  <a:close/>
                  <a:moveTo>
                    <a:pt x="48" y="12"/>
                  </a:moveTo>
                  <a:cubicBezTo>
                    <a:pt x="28" y="12"/>
                    <a:pt x="12" y="28"/>
                    <a:pt x="12" y="48"/>
                  </a:cubicBezTo>
                  <a:cubicBezTo>
                    <a:pt x="12" y="68"/>
                    <a:pt x="28" y="84"/>
                    <a:pt x="48" y="84"/>
                  </a:cubicBezTo>
                  <a:cubicBezTo>
                    <a:pt x="68" y="84"/>
                    <a:pt x="84" y="68"/>
                    <a:pt x="84" y="48"/>
                  </a:cubicBezTo>
                  <a:cubicBezTo>
                    <a:pt x="84" y="28"/>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2" name="Freeform 135">
              <a:extLst>
                <a:ext uri="{FF2B5EF4-FFF2-40B4-BE49-F238E27FC236}">
                  <a16:creationId xmlns:a16="http://schemas.microsoft.com/office/drawing/2014/main" id="{8ECD7003-0BE0-4132-BAC3-FE830A77E07E}"/>
                </a:ext>
              </a:extLst>
            </p:cNvPr>
            <p:cNvSpPr>
              <a:spLocks noEditPoints="1"/>
            </p:cNvSpPr>
            <p:nvPr/>
          </p:nvSpPr>
          <p:spPr bwMode="auto">
            <a:xfrm>
              <a:off x="1557" y="3383"/>
              <a:ext cx="221" cy="269"/>
            </a:xfrm>
            <a:custGeom>
              <a:avLst/>
              <a:gdLst>
                <a:gd name="T0" fmla="*/ 96 w 144"/>
                <a:gd name="T1" fmla="*/ 180 h 180"/>
                <a:gd name="T2" fmla="*/ 48 w 144"/>
                <a:gd name="T3" fmla="*/ 180 h 180"/>
                <a:gd name="T4" fmla="*/ 42 w 144"/>
                <a:gd name="T5" fmla="*/ 174 h 180"/>
                <a:gd name="T6" fmla="*/ 42 w 144"/>
                <a:gd name="T7" fmla="*/ 99 h 180"/>
                <a:gd name="T8" fmla="*/ 0 w 144"/>
                <a:gd name="T9" fmla="*/ 6 h 180"/>
                <a:gd name="T10" fmla="*/ 6 w 144"/>
                <a:gd name="T11" fmla="*/ 0 h 180"/>
                <a:gd name="T12" fmla="*/ 138 w 144"/>
                <a:gd name="T13" fmla="*/ 0 h 180"/>
                <a:gd name="T14" fmla="*/ 144 w 144"/>
                <a:gd name="T15" fmla="*/ 6 h 180"/>
                <a:gd name="T16" fmla="*/ 102 w 144"/>
                <a:gd name="T17" fmla="*/ 99 h 180"/>
                <a:gd name="T18" fmla="*/ 102 w 144"/>
                <a:gd name="T19" fmla="*/ 174 h 180"/>
                <a:gd name="T20" fmla="*/ 96 w 144"/>
                <a:gd name="T21" fmla="*/ 180 h 180"/>
                <a:gd name="T22" fmla="*/ 54 w 144"/>
                <a:gd name="T23" fmla="*/ 168 h 180"/>
                <a:gd name="T24" fmla="*/ 90 w 144"/>
                <a:gd name="T25" fmla="*/ 168 h 180"/>
                <a:gd name="T26" fmla="*/ 90 w 144"/>
                <a:gd name="T27" fmla="*/ 96 h 180"/>
                <a:gd name="T28" fmla="*/ 93 w 144"/>
                <a:gd name="T29" fmla="*/ 91 h 180"/>
                <a:gd name="T30" fmla="*/ 132 w 144"/>
                <a:gd name="T31" fmla="*/ 12 h 180"/>
                <a:gd name="T32" fmla="*/ 12 w 144"/>
                <a:gd name="T33" fmla="*/ 12 h 180"/>
                <a:gd name="T34" fmla="*/ 51 w 144"/>
                <a:gd name="T35" fmla="*/ 91 h 180"/>
                <a:gd name="T36" fmla="*/ 54 w 144"/>
                <a:gd name="T37" fmla="*/ 96 h 180"/>
                <a:gd name="T38" fmla="*/ 54 w 144"/>
                <a:gd name="T39"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80">
                  <a:moveTo>
                    <a:pt x="96" y="180"/>
                  </a:moveTo>
                  <a:cubicBezTo>
                    <a:pt x="48" y="180"/>
                    <a:pt x="48" y="180"/>
                    <a:pt x="48" y="180"/>
                  </a:cubicBezTo>
                  <a:cubicBezTo>
                    <a:pt x="45" y="180"/>
                    <a:pt x="42" y="177"/>
                    <a:pt x="42" y="174"/>
                  </a:cubicBezTo>
                  <a:cubicBezTo>
                    <a:pt x="42" y="99"/>
                    <a:pt x="42" y="99"/>
                    <a:pt x="42" y="99"/>
                  </a:cubicBezTo>
                  <a:cubicBezTo>
                    <a:pt x="15" y="82"/>
                    <a:pt x="0" y="48"/>
                    <a:pt x="0" y="6"/>
                  </a:cubicBezTo>
                  <a:cubicBezTo>
                    <a:pt x="0" y="3"/>
                    <a:pt x="3" y="0"/>
                    <a:pt x="6" y="0"/>
                  </a:cubicBezTo>
                  <a:cubicBezTo>
                    <a:pt x="138" y="0"/>
                    <a:pt x="138" y="0"/>
                    <a:pt x="138" y="0"/>
                  </a:cubicBezTo>
                  <a:cubicBezTo>
                    <a:pt x="142" y="0"/>
                    <a:pt x="144" y="3"/>
                    <a:pt x="144" y="6"/>
                  </a:cubicBezTo>
                  <a:cubicBezTo>
                    <a:pt x="144" y="48"/>
                    <a:pt x="129" y="82"/>
                    <a:pt x="102" y="99"/>
                  </a:cubicBezTo>
                  <a:cubicBezTo>
                    <a:pt x="102" y="174"/>
                    <a:pt x="102" y="174"/>
                    <a:pt x="102" y="174"/>
                  </a:cubicBezTo>
                  <a:cubicBezTo>
                    <a:pt x="102" y="177"/>
                    <a:pt x="100" y="180"/>
                    <a:pt x="96" y="180"/>
                  </a:cubicBezTo>
                  <a:close/>
                  <a:moveTo>
                    <a:pt x="54" y="168"/>
                  </a:moveTo>
                  <a:cubicBezTo>
                    <a:pt x="90" y="168"/>
                    <a:pt x="90" y="168"/>
                    <a:pt x="90" y="168"/>
                  </a:cubicBezTo>
                  <a:cubicBezTo>
                    <a:pt x="90" y="96"/>
                    <a:pt x="90" y="96"/>
                    <a:pt x="90" y="96"/>
                  </a:cubicBezTo>
                  <a:cubicBezTo>
                    <a:pt x="90" y="94"/>
                    <a:pt x="91" y="92"/>
                    <a:pt x="93" y="91"/>
                  </a:cubicBezTo>
                  <a:cubicBezTo>
                    <a:pt x="117" y="77"/>
                    <a:pt x="131" y="49"/>
                    <a:pt x="132" y="12"/>
                  </a:cubicBezTo>
                  <a:cubicBezTo>
                    <a:pt x="12" y="12"/>
                    <a:pt x="12" y="12"/>
                    <a:pt x="12" y="12"/>
                  </a:cubicBezTo>
                  <a:cubicBezTo>
                    <a:pt x="14" y="49"/>
                    <a:pt x="28" y="77"/>
                    <a:pt x="51" y="91"/>
                  </a:cubicBezTo>
                  <a:cubicBezTo>
                    <a:pt x="53" y="92"/>
                    <a:pt x="54" y="94"/>
                    <a:pt x="54" y="96"/>
                  </a:cubicBezTo>
                  <a:lnTo>
                    <a:pt x="5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3" name="Freeform 136">
              <a:extLst>
                <a:ext uri="{FF2B5EF4-FFF2-40B4-BE49-F238E27FC236}">
                  <a16:creationId xmlns:a16="http://schemas.microsoft.com/office/drawing/2014/main" id="{39C8A804-0776-4C28-A867-5B24D8156266}"/>
                </a:ext>
              </a:extLst>
            </p:cNvPr>
            <p:cNvSpPr>
              <a:spLocks noEditPoints="1"/>
            </p:cNvSpPr>
            <p:nvPr/>
          </p:nvSpPr>
          <p:spPr bwMode="auto">
            <a:xfrm>
              <a:off x="1640" y="3383"/>
              <a:ext cx="55" cy="144"/>
            </a:xfrm>
            <a:custGeom>
              <a:avLst/>
              <a:gdLst>
                <a:gd name="T0" fmla="*/ 18 w 36"/>
                <a:gd name="T1" fmla="*/ 96 h 96"/>
                <a:gd name="T2" fmla="*/ 14 w 36"/>
                <a:gd name="T3" fmla="*/ 94 h 96"/>
                <a:gd name="T4" fmla="*/ 2 w 36"/>
                <a:gd name="T5" fmla="*/ 82 h 96"/>
                <a:gd name="T6" fmla="*/ 0 w 36"/>
                <a:gd name="T7" fmla="*/ 77 h 96"/>
                <a:gd name="T8" fmla="*/ 6 w 36"/>
                <a:gd name="T9" fmla="*/ 5 h 96"/>
                <a:gd name="T10" fmla="*/ 12 w 36"/>
                <a:gd name="T11" fmla="*/ 0 h 96"/>
                <a:gd name="T12" fmla="*/ 24 w 36"/>
                <a:gd name="T13" fmla="*/ 0 h 96"/>
                <a:gd name="T14" fmla="*/ 30 w 36"/>
                <a:gd name="T15" fmla="*/ 5 h 96"/>
                <a:gd name="T16" fmla="*/ 36 w 36"/>
                <a:gd name="T17" fmla="*/ 77 h 96"/>
                <a:gd name="T18" fmla="*/ 34 w 36"/>
                <a:gd name="T19" fmla="*/ 82 h 96"/>
                <a:gd name="T20" fmla="*/ 22 w 36"/>
                <a:gd name="T21" fmla="*/ 94 h 96"/>
                <a:gd name="T22" fmla="*/ 18 w 36"/>
                <a:gd name="T23" fmla="*/ 96 h 96"/>
                <a:gd name="T24" fmla="*/ 12 w 36"/>
                <a:gd name="T25" fmla="*/ 76 h 96"/>
                <a:gd name="T26" fmla="*/ 18 w 36"/>
                <a:gd name="T27" fmla="*/ 81 h 96"/>
                <a:gd name="T28" fmla="*/ 24 w 36"/>
                <a:gd name="T29" fmla="*/ 76 h 96"/>
                <a:gd name="T30" fmla="*/ 19 w 36"/>
                <a:gd name="T31" fmla="*/ 12 h 96"/>
                <a:gd name="T32" fmla="*/ 18 w 36"/>
                <a:gd name="T33" fmla="*/ 12 h 96"/>
                <a:gd name="T34" fmla="*/ 12 w 36"/>
                <a:gd name="T35"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6">
                  <a:moveTo>
                    <a:pt x="18" y="96"/>
                  </a:moveTo>
                  <a:cubicBezTo>
                    <a:pt x="17" y="96"/>
                    <a:pt x="15" y="95"/>
                    <a:pt x="14" y="94"/>
                  </a:cubicBezTo>
                  <a:cubicBezTo>
                    <a:pt x="2" y="82"/>
                    <a:pt x="2" y="82"/>
                    <a:pt x="2" y="82"/>
                  </a:cubicBezTo>
                  <a:cubicBezTo>
                    <a:pt x="1" y="81"/>
                    <a:pt x="0" y="79"/>
                    <a:pt x="0" y="77"/>
                  </a:cubicBezTo>
                  <a:cubicBezTo>
                    <a:pt x="6" y="5"/>
                    <a:pt x="6" y="5"/>
                    <a:pt x="6" y="5"/>
                  </a:cubicBezTo>
                  <a:cubicBezTo>
                    <a:pt x="7" y="2"/>
                    <a:pt x="9" y="0"/>
                    <a:pt x="12" y="0"/>
                  </a:cubicBezTo>
                  <a:cubicBezTo>
                    <a:pt x="24" y="0"/>
                    <a:pt x="24" y="0"/>
                    <a:pt x="24" y="0"/>
                  </a:cubicBezTo>
                  <a:cubicBezTo>
                    <a:pt x="27" y="0"/>
                    <a:pt x="30" y="2"/>
                    <a:pt x="30" y="5"/>
                  </a:cubicBezTo>
                  <a:cubicBezTo>
                    <a:pt x="36" y="77"/>
                    <a:pt x="36" y="77"/>
                    <a:pt x="36" y="77"/>
                  </a:cubicBezTo>
                  <a:cubicBezTo>
                    <a:pt x="36" y="79"/>
                    <a:pt x="36" y="81"/>
                    <a:pt x="34" y="82"/>
                  </a:cubicBezTo>
                  <a:cubicBezTo>
                    <a:pt x="22" y="94"/>
                    <a:pt x="22" y="94"/>
                    <a:pt x="22" y="94"/>
                  </a:cubicBezTo>
                  <a:cubicBezTo>
                    <a:pt x="21" y="95"/>
                    <a:pt x="20" y="96"/>
                    <a:pt x="18" y="96"/>
                  </a:cubicBezTo>
                  <a:close/>
                  <a:moveTo>
                    <a:pt x="12" y="76"/>
                  </a:moveTo>
                  <a:cubicBezTo>
                    <a:pt x="18" y="81"/>
                    <a:pt x="18" y="81"/>
                    <a:pt x="18" y="81"/>
                  </a:cubicBezTo>
                  <a:cubicBezTo>
                    <a:pt x="24" y="76"/>
                    <a:pt x="24" y="76"/>
                    <a:pt x="24" y="76"/>
                  </a:cubicBezTo>
                  <a:cubicBezTo>
                    <a:pt x="19" y="12"/>
                    <a:pt x="19" y="12"/>
                    <a:pt x="19" y="12"/>
                  </a:cubicBezTo>
                  <a:cubicBezTo>
                    <a:pt x="18" y="12"/>
                    <a:pt x="18" y="12"/>
                    <a:pt x="18" y="12"/>
                  </a:cubicBez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4" name="Rectangle 137">
              <a:extLst>
                <a:ext uri="{FF2B5EF4-FFF2-40B4-BE49-F238E27FC236}">
                  <a16:creationId xmlns:a16="http://schemas.microsoft.com/office/drawing/2014/main" id="{F9FCAB9D-B68E-4440-BF35-61FD4FFC60EE}"/>
                </a:ext>
              </a:extLst>
            </p:cNvPr>
            <p:cNvSpPr>
              <a:spLocks noChangeArrowheads="1"/>
            </p:cNvSpPr>
            <p:nvPr/>
          </p:nvSpPr>
          <p:spPr bwMode="auto">
            <a:xfrm>
              <a:off x="1805" y="3437"/>
              <a:ext cx="101"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5" name="Freeform 138">
              <a:extLst>
                <a:ext uri="{FF2B5EF4-FFF2-40B4-BE49-F238E27FC236}">
                  <a16:creationId xmlns:a16="http://schemas.microsoft.com/office/drawing/2014/main" id="{44FDBB5D-E413-4A36-8372-49424F0DB6D2}"/>
                </a:ext>
              </a:extLst>
            </p:cNvPr>
            <p:cNvSpPr>
              <a:spLocks/>
            </p:cNvSpPr>
            <p:nvPr/>
          </p:nvSpPr>
          <p:spPr bwMode="auto">
            <a:xfrm>
              <a:off x="1842" y="3275"/>
              <a:ext cx="64" cy="324"/>
            </a:xfrm>
            <a:custGeom>
              <a:avLst/>
              <a:gdLst>
                <a:gd name="T0" fmla="*/ 42 w 42"/>
                <a:gd name="T1" fmla="*/ 216 h 216"/>
                <a:gd name="T2" fmla="*/ 6 w 42"/>
                <a:gd name="T3" fmla="*/ 216 h 216"/>
                <a:gd name="T4" fmla="*/ 0 w 42"/>
                <a:gd name="T5" fmla="*/ 210 h 216"/>
                <a:gd name="T6" fmla="*/ 0 w 42"/>
                <a:gd name="T7" fmla="*/ 6 h 216"/>
                <a:gd name="T8" fmla="*/ 6 w 42"/>
                <a:gd name="T9" fmla="*/ 0 h 216"/>
                <a:gd name="T10" fmla="*/ 42 w 42"/>
                <a:gd name="T11" fmla="*/ 0 h 216"/>
                <a:gd name="T12" fmla="*/ 42 w 42"/>
                <a:gd name="T13" fmla="*/ 12 h 216"/>
                <a:gd name="T14" fmla="*/ 12 w 42"/>
                <a:gd name="T15" fmla="*/ 12 h 216"/>
                <a:gd name="T16" fmla="*/ 12 w 42"/>
                <a:gd name="T17" fmla="*/ 204 h 216"/>
                <a:gd name="T18" fmla="*/ 42 w 42"/>
                <a:gd name="T19" fmla="*/ 204 h 216"/>
                <a:gd name="T20" fmla="*/ 42 w 42"/>
                <a:gd name="T2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16">
                  <a:moveTo>
                    <a:pt x="42" y="216"/>
                  </a:moveTo>
                  <a:cubicBezTo>
                    <a:pt x="6" y="216"/>
                    <a:pt x="6" y="216"/>
                    <a:pt x="6" y="216"/>
                  </a:cubicBezTo>
                  <a:cubicBezTo>
                    <a:pt x="3" y="216"/>
                    <a:pt x="0" y="213"/>
                    <a:pt x="0" y="210"/>
                  </a:cubicBezTo>
                  <a:cubicBezTo>
                    <a:pt x="0" y="6"/>
                    <a:pt x="0" y="6"/>
                    <a:pt x="0" y="6"/>
                  </a:cubicBezTo>
                  <a:cubicBezTo>
                    <a:pt x="0" y="3"/>
                    <a:pt x="3" y="0"/>
                    <a:pt x="6" y="0"/>
                  </a:cubicBezTo>
                  <a:cubicBezTo>
                    <a:pt x="42" y="0"/>
                    <a:pt x="42" y="0"/>
                    <a:pt x="42" y="0"/>
                  </a:cubicBezTo>
                  <a:cubicBezTo>
                    <a:pt x="42" y="12"/>
                    <a:pt x="42" y="12"/>
                    <a:pt x="42" y="12"/>
                  </a:cubicBezTo>
                  <a:cubicBezTo>
                    <a:pt x="12" y="12"/>
                    <a:pt x="12" y="12"/>
                    <a:pt x="12" y="12"/>
                  </a:cubicBezTo>
                  <a:cubicBezTo>
                    <a:pt x="12" y="204"/>
                    <a:pt x="12" y="204"/>
                    <a:pt x="12" y="204"/>
                  </a:cubicBezTo>
                  <a:cubicBezTo>
                    <a:pt x="42" y="204"/>
                    <a:pt x="42" y="204"/>
                    <a:pt x="42" y="204"/>
                  </a:cubicBezTo>
                  <a:lnTo>
                    <a:pt x="4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6" name="Freeform 139">
              <a:extLst>
                <a:ext uri="{FF2B5EF4-FFF2-40B4-BE49-F238E27FC236}">
                  <a16:creationId xmlns:a16="http://schemas.microsoft.com/office/drawing/2014/main" id="{2C58831E-FF5C-46F1-80B6-F1ECBC30BA31}"/>
                </a:ext>
              </a:extLst>
            </p:cNvPr>
            <p:cNvSpPr>
              <a:spLocks noEditPoints="1"/>
            </p:cNvSpPr>
            <p:nvPr/>
          </p:nvSpPr>
          <p:spPr bwMode="auto">
            <a:xfrm>
              <a:off x="1897" y="3239"/>
              <a:ext cx="92" cy="90"/>
            </a:xfrm>
            <a:custGeom>
              <a:avLst/>
              <a:gdLst>
                <a:gd name="T0" fmla="*/ 54 w 60"/>
                <a:gd name="T1" fmla="*/ 60 h 60"/>
                <a:gd name="T2" fmla="*/ 6 w 60"/>
                <a:gd name="T3" fmla="*/ 60 h 60"/>
                <a:gd name="T4" fmla="*/ 0 w 60"/>
                <a:gd name="T5" fmla="*/ 54 h 60"/>
                <a:gd name="T6" fmla="*/ 0 w 60"/>
                <a:gd name="T7" fmla="*/ 6 h 60"/>
                <a:gd name="T8" fmla="*/ 6 w 60"/>
                <a:gd name="T9" fmla="*/ 0 h 60"/>
                <a:gd name="T10" fmla="*/ 54 w 60"/>
                <a:gd name="T11" fmla="*/ 0 h 60"/>
                <a:gd name="T12" fmla="*/ 60 w 60"/>
                <a:gd name="T13" fmla="*/ 6 h 60"/>
                <a:gd name="T14" fmla="*/ 60 w 60"/>
                <a:gd name="T15" fmla="*/ 54 h 60"/>
                <a:gd name="T16" fmla="*/ 54 w 60"/>
                <a:gd name="T17" fmla="*/ 60 h 60"/>
                <a:gd name="T18" fmla="*/ 12 w 60"/>
                <a:gd name="T19" fmla="*/ 48 h 60"/>
                <a:gd name="T20" fmla="*/ 48 w 60"/>
                <a:gd name="T21" fmla="*/ 48 h 60"/>
                <a:gd name="T22" fmla="*/ 48 w 60"/>
                <a:gd name="T23" fmla="*/ 12 h 60"/>
                <a:gd name="T24" fmla="*/ 12 w 60"/>
                <a:gd name="T25" fmla="*/ 12 h 60"/>
                <a:gd name="T26" fmla="*/ 12 w 60"/>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54" y="60"/>
                  </a:moveTo>
                  <a:cubicBezTo>
                    <a:pt x="6" y="60"/>
                    <a:pt x="6" y="60"/>
                    <a:pt x="6" y="60"/>
                  </a:cubicBezTo>
                  <a:cubicBezTo>
                    <a:pt x="3" y="60"/>
                    <a:pt x="0" y="57"/>
                    <a:pt x="0" y="54"/>
                  </a:cubicBezTo>
                  <a:cubicBezTo>
                    <a:pt x="0" y="6"/>
                    <a:pt x="0" y="6"/>
                    <a:pt x="0" y="6"/>
                  </a:cubicBezTo>
                  <a:cubicBezTo>
                    <a:pt x="0" y="3"/>
                    <a:pt x="3" y="0"/>
                    <a:pt x="6" y="0"/>
                  </a:cubicBezTo>
                  <a:cubicBezTo>
                    <a:pt x="54" y="0"/>
                    <a:pt x="54" y="0"/>
                    <a:pt x="54" y="0"/>
                  </a:cubicBezTo>
                  <a:cubicBezTo>
                    <a:pt x="58" y="0"/>
                    <a:pt x="60" y="3"/>
                    <a:pt x="60" y="6"/>
                  </a:cubicBezTo>
                  <a:cubicBezTo>
                    <a:pt x="60" y="54"/>
                    <a:pt x="60" y="54"/>
                    <a:pt x="60" y="54"/>
                  </a:cubicBezTo>
                  <a:cubicBezTo>
                    <a:pt x="60" y="57"/>
                    <a:pt x="58" y="60"/>
                    <a:pt x="54" y="60"/>
                  </a:cubicBezTo>
                  <a:close/>
                  <a:moveTo>
                    <a:pt x="12" y="48"/>
                  </a:moveTo>
                  <a:cubicBezTo>
                    <a:pt x="48" y="48"/>
                    <a:pt x="48" y="48"/>
                    <a:pt x="48" y="48"/>
                  </a:cubicBezTo>
                  <a:cubicBezTo>
                    <a:pt x="48" y="12"/>
                    <a:pt x="48" y="12"/>
                    <a:pt x="48"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7" name="Freeform 140">
              <a:extLst>
                <a:ext uri="{FF2B5EF4-FFF2-40B4-BE49-F238E27FC236}">
                  <a16:creationId xmlns:a16="http://schemas.microsoft.com/office/drawing/2014/main" id="{244C5AEC-3B7A-4EBC-9D19-93A9E3EFA5CF}"/>
                </a:ext>
              </a:extLst>
            </p:cNvPr>
            <p:cNvSpPr>
              <a:spLocks noEditPoints="1"/>
            </p:cNvSpPr>
            <p:nvPr/>
          </p:nvSpPr>
          <p:spPr bwMode="auto">
            <a:xfrm>
              <a:off x="1897" y="3401"/>
              <a:ext cx="92" cy="90"/>
            </a:xfrm>
            <a:custGeom>
              <a:avLst/>
              <a:gdLst>
                <a:gd name="T0" fmla="*/ 54 w 60"/>
                <a:gd name="T1" fmla="*/ 60 h 60"/>
                <a:gd name="T2" fmla="*/ 6 w 60"/>
                <a:gd name="T3" fmla="*/ 60 h 60"/>
                <a:gd name="T4" fmla="*/ 0 w 60"/>
                <a:gd name="T5" fmla="*/ 54 h 60"/>
                <a:gd name="T6" fmla="*/ 0 w 60"/>
                <a:gd name="T7" fmla="*/ 6 h 60"/>
                <a:gd name="T8" fmla="*/ 6 w 60"/>
                <a:gd name="T9" fmla="*/ 0 h 60"/>
                <a:gd name="T10" fmla="*/ 54 w 60"/>
                <a:gd name="T11" fmla="*/ 0 h 60"/>
                <a:gd name="T12" fmla="*/ 60 w 60"/>
                <a:gd name="T13" fmla="*/ 6 h 60"/>
                <a:gd name="T14" fmla="*/ 60 w 60"/>
                <a:gd name="T15" fmla="*/ 54 h 60"/>
                <a:gd name="T16" fmla="*/ 54 w 60"/>
                <a:gd name="T17" fmla="*/ 60 h 60"/>
                <a:gd name="T18" fmla="*/ 12 w 60"/>
                <a:gd name="T19" fmla="*/ 48 h 60"/>
                <a:gd name="T20" fmla="*/ 48 w 60"/>
                <a:gd name="T21" fmla="*/ 48 h 60"/>
                <a:gd name="T22" fmla="*/ 48 w 60"/>
                <a:gd name="T23" fmla="*/ 12 h 60"/>
                <a:gd name="T24" fmla="*/ 12 w 60"/>
                <a:gd name="T25" fmla="*/ 12 h 60"/>
                <a:gd name="T26" fmla="*/ 12 w 60"/>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54" y="60"/>
                  </a:moveTo>
                  <a:cubicBezTo>
                    <a:pt x="6" y="60"/>
                    <a:pt x="6" y="60"/>
                    <a:pt x="6" y="60"/>
                  </a:cubicBezTo>
                  <a:cubicBezTo>
                    <a:pt x="3" y="60"/>
                    <a:pt x="0" y="57"/>
                    <a:pt x="0" y="54"/>
                  </a:cubicBezTo>
                  <a:cubicBezTo>
                    <a:pt x="0" y="6"/>
                    <a:pt x="0" y="6"/>
                    <a:pt x="0" y="6"/>
                  </a:cubicBezTo>
                  <a:cubicBezTo>
                    <a:pt x="0" y="3"/>
                    <a:pt x="3" y="0"/>
                    <a:pt x="6" y="0"/>
                  </a:cubicBezTo>
                  <a:cubicBezTo>
                    <a:pt x="54" y="0"/>
                    <a:pt x="54" y="0"/>
                    <a:pt x="54" y="0"/>
                  </a:cubicBezTo>
                  <a:cubicBezTo>
                    <a:pt x="58" y="0"/>
                    <a:pt x="60" y="3"/>
                    <a:pt x="60" y="6"/>
                  </a:cubicBezTo>
                  <a:cubicBezTo>
                    <a:pt x="60" y="54"/>
                    <a:pt x="60" y="54"/>
                    <a:pt x="60" y="54"/>
                  </a:cubicBezTo>
                  <a:cubicBezTo>
                    <a:pt x="60" y="57"/>
                    <a:pt x="58" y="60"/>
                    <a:pt x="54" y="60"/>
                  </a:cubicBezTo>
                  <a:close/>
                  <a:moveTo>
                    <a:pt x="12" y="48"/>
                  </a:moveTo>
                  <a:cubicBezTo>
                    <a:pt x="48" y="48"/>
                    <a:pt x="48" y="48"/>
                    <a:pt x="48" y="48"/>
                  </a:cubicBezTo>
                  <a:cubicBezTo>
                    <a:pt x="48" y="12"/>
                    <a:pt x="48" y="12"/>
                    <a:pt x="48"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68" name="Freeform 141">
              <a:extLst>
                <a:ext uri="{FF2B5EF4-FFF2-40B4-BE49-F238E27FC236}">
                  <a16:creationId xmlns:a16="http://schemas.microsoft.com/office/drawing/2014/main" id="{934210B9-DD8A-4009-A629-597AF63F89ED}"/>
                </a:ext>
              </a:extLst>
            </p:cNvPr>
            <p:cNvSpPr>
              <a:spLocks noEditPoints="1"/>
            </p:cNvSpPr>
            <p:nvPr/>
          </p:nvSpPr>
          <p:spPr bwMode="auto">
            <a:xfrm>
              <a:off x="1897" y="3545"/>
              <a:ext cx="92" cy="90"/>
            </a:xfrm>
            <a:custGeom>
              <a:avLst/>
              <a:gdLst>
                <a:gd name="T0" fmla="*/ 54 w 60"/>
                <a:gd name="T1" fmla="*/ 60 h 60"/>
                <a:gd name="T2" fmla="*/ 6 w 60"/>
                <a:gd name="T3" fmla="*/ 60 h 60"/>
                <a:gd name="T4" fmla="*/ 0 w 60"/>
                <a:gd name="T5" fmla="*/ 54 h 60"/>
                <a:gd name="T6" fmla="*/ 0 w 60"/>
                <a:gd name="T7" fmla="*/ 6 h 60"/>
                <a:gd name="T8" fmla="*/ 6 w 60"/>
                <a:gd name="T9" fmla="*/ 0 h 60"/>
                <a:gd name="T10" fmla="*/ 54 w 60"/>
                <a:gd name="T11" fmla="*/ 0 h 60"/>
                <a:gd name="T12" fmla="*/ 60 w 60"/>
                <a:gd name="T13" fmla="*/ 6 h 60"/>
                <a:gd name="T14" fmla="*/ 60 w 60"/>
                <a:gd name="T15" fmla="*/ 54 h 60"/>
                <a:gd name="T16" fmla="*/ 54 w 60"/>
                <a:gd name="T17" fmla="*/ 60 h 60"/>
                <a:gd name="T18" fmla="*/ 12 w 60"/>
                <a:gd name="T19" fmla="*/ 48 h 60"/>
                <a:gd name="T20" fmla="*/ 48 w 60"/>
                <a:gd name="T21" fmla="*/ 48 h 60"/>
                <a:gd name="T22" fmla="*/ 48 w 60"/>
                <a:gd name="T23" fmla="*/ 12 h 60"/>
                <a:gd name="T24" fmla="*/ 12 w 60"/>
                <a:gd name="T25" fmla="*/ 12 h 60"/>
                <a:gd name="T26" fmla="*/ 12 w 60"/>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54" y="60"/>
                  </a:moveTo>
                  <a:cubicBezTo>
                    <a:pt x="6" y="60"/>
                    <a:pt x="6" y="60"/>
                    <a:pt x="6" y="60"/>
                  </a:cubicBezTo>
                  <a:cubicBezTo>
                    <a:pt x="3" y="60"/>
                    <a:pt x="0" y="57"/>
                    <a:pt x="0" y="54"/>
                  </a:cubicBezTo>
                  <a:cubicBezTo>
                    <a:pt x="0" y="6"/>
                    <a:pt x="0" y="6"/>
                    <a:pt x="0" y="6"/>
                  </a:cubicBezTo>
                  <a:cubicBezTo>
                    <a:pt x="0" y="3"/>
                    <a:pt x="3" y="0"/>
                    <a:pt x="6" y="0"/>
                  </a:cubicBezTo>
                  <a:cubicBezTo>
                    <a:pt x="54" y="0"/>
                    <a:pt x="54" y="0"/>
                    <a:pt x="54" y="0"/>
                  </a:cubicBezTo>
                  <a:cubicBezTo>
                    <a:pt x="58" y="0"/>
                    <a:pt x="60" y="3"/>
                    <a:pt x="60" y="6"/>
                  </a:cubicBezTo>
                  <a:cubicBezTo>
                    <a:pt x="60" y="54"/>
                    <a:pt x="60" y="54"/>
                    <a:pt x="60" y="54"/>
                  </a:cubicBezTo>
                  <a:cubicBezTo>
                    <a:pt x="60" y="57"/>
                    <a:pt x="58" y="60"/>
                    <a:pt x="54" y="60"/>
                  </a:cubicBezTo>
                  <a:close/>
                  <a:moveTo>
                    <a:pt x="12" y="48"/>
                  </a:moveTo>
                  <a:cubicBezTo>
                    <a:pt x="48" y="48"/>
                    <a:pt x="48" y="48"/>
                    <a:pt x="48" y="48"/>
                  </a:cubicBezTo>
                  <a:cubicBezTo>
                    <a:pt x="48" y="12"/>
                    <a:pt x="48" y="12"/>
                    <a:pt x="48"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B603735B-66F2-40B0-9363-2F6555104728}"/>
              </a:ext>
            </a:extLst>
          </p:cNvPr>
          <p:cNvPicPr>
            <a:picLocks noChangeAspect="1"/>
          </p:cNvPicPr>
          <p:nvPr/>
        </p:nvPicPr>
        <p:blipFill>
          <a:blip r:embed="rId4"/>
          <a:stretch>
            <a:fillRect/>
          </a:stretch>
        </p:blipFill>
        <p:spPr>
          <a:xfrm>
            <a:off x="6614678" y="2248602"/>
            <a:ext cx="1237687" cy="760538"/>
          </a:xfrm>
          <a:prstGeom prst="rect">
            <a:avLst/>
          </a:prstGeom>
        </p:spPr>
      </p:pic>
      <p:pic>
        <p:nvPicPr>
          <p:cNvPr id="2" name="Picture 1">
            <a:extLst>
              <a:ext uri="{FF2B5EF4-FFF2-40B4-BE49-F238E27FC236}">
                <a16:creationId xmlns:a16="http://schemas.microsoft.com/office/drawing/2014/main" id="{C2A473E8-F8F8-4928-9441-F510DB35941B}"/>
              </a:ext>
            </a:extLst>
          </p:cNvPr>
          <p:cNvPicPr>
            <a:picLocks noChangeAspect="1"/>
          </p:cNvPicPr>
          <p:nvPr/>
        </p:nvPicPr>
        <p:blipFill>
          <a:blip r:embed="rId5"/>
          <a:stretch>
            <a:fillRect/>
          </a:stretch>
        </p:blipFill>
        <p:spPr>
          <a:xfrm>
            <a:off x="6293612" y="1121698"/>
            <a:ext cx="757080" cy="757080"/>
          </a:xfrm>
          <a:prstGeom prst="rect">
            <a:avLst/>
          </a:prstGeom>
        </p:spPr>
      </p:pic>
      <p:grpSp>
        <p:nvGrpSpPr>
          <p:cNvPr id="7" name="Group 6">
            <a:extLst>
              <a:ext uri="{FF2B5EF4-FFF2-40B4-BE49-F238E27FC236}">
                <a16:creationId xmlns:a16="http://schemas.microsoft.com/office/drawing/2014/main" id="{4D3A2C10-D23D-4E1F-8CFB-EBBBD3068204}"/>
              </a:ext>
            </a:extLst>
          </p:cNvPr>
          <p:cNvGrpSpPr/>
          <p:nvPr/>
        </p:nvGrpSpPr>
        <p:grpSpPr>
          <a:xfrm>
            <a:off x="7119127" y="2438333"/>
            <a:ext cx="261681" cy="260457"/>
            <a:chOff x="13103968" y="1340629"/>
            <a:chExt cx="261681" cy="260457"/>
          </a:xfrm>
          <a:solidFill>
            <a:srgbClr val="E40045"/>
          </a:solidFill>
        </p:grpSpPr>
        <p:sp>
          <p:nvSpPr>
            <p:cNvPr id="76" name="Freeform 26">
              <a:extLst>
                <a:ext uri="{FF2B5EF4-FFF2-40B4-BE49-F238E27FC236}">
                  <a16:creationId xmlns:a16="http://schemas.microsoft.com/office/drawing/2014/main" id="{BFB9093F-AD08-4797-82E3-68566E517E71}"/>
                </a:ext>
              </a:extLst>
            </p:cNvPr>
            <p:cNvSpPr>
              <a:spLocks noEditPoints="1"/>
            </p:cNvSpPr>
            <p:nvPr/>
          </p:nvSpPr>
          <p:spPr bwMode="auto">
            <a:xfrm>
              <a:off x="13103968" y="1340629"/>
              <a:ext cx="261681" cy="260457"/>
            </a:xfrm>
            <a:custGeom>
              <a:avLst/>
              <a:gdLst>
                <a:gd name="T0" fmla="*/ 138 w 144"/>
                <a:gd name="T1" fmla="*/ 144 h 144"/>
                <a:gd name="T2" fmla="*/ 6 w 144"/>
                <a:gd name="T3" fmla="*/ 144 h 144"/>
                <a:gd name="T4" fmla="*/ 1 w 144"/>
                <a:gd name="T5" fmla="*/ 141 h 144"/>
                <a:gd name="T6" fmla="*/ 0 w 144"/>
                <a:gd name="T7" fmla="*/ 135 h 144"/>
                <a:gd name="T8" fmla="*/ 66 w 144"/>
                <a:gd name="T9" fmla="*/ 3 h 144"/>
                <a:gd name="T10" fmla="*/ 72 w 144"/>
                <a:gd name="T11" fmla="*/ 0 h 144"/>
                <a:gd name="T12" fmla="*/ 77 w 144"/>
                <a:gd name="T13" fmla="*/ 3 h 144"/>
                <a:gd name="T14" fmla="*/ 143 w 144"/>
                <a:gd name="T15" fmla="*/ 135 h 144"/>
                <a:gd name="T16" fmla="*/ 143 w 144"/>
                <a:gd name="T17" fmla="*/ 141 h 144"/>
                <a:gd name="T18" fmla="*/ 138 w 144"/>
                <a:gd name="T19" fmla="*/ 144 h 144"/>
                <a:gd name="T20" fmla="*/ 16 w 144"/>
                <a:gd name="T21" fmla="*/ 132 h 144"/>
                <a:gd name="T22" fmla="*/ 128 w 144"/>
                <a:gd name="T23" fmla="*/ 132 h 144"/>
                <a:gd name="T24" fmla="*/ 72 w 144"/>
                <a:gd name="T25" fmla="*/ 19 h 144"/>
                <a:gd name="T26" fmla="*/ 16 w 144"/>
                <a:gd name="T27"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44">
                  <a:moveTo>
                    <a:pt x="138" y="144"/>
                  </a:moveTo>
                  <a:cubicBezTo>
                    <a:pt x="6" y="144"/>
                    <a:pt x="6" y="144"/>
                    <a:pt x="6" y="144"/>
                  </a:cubicBezTo>
                  <a:cubicBezTo>
                    <a:pt x="4" y="144"/>
                    <a:pt x="2" y="143"/>
                    <a:pt x="1" y="141"/>
                  </a:cubicBezTo>
                  <a:cubicBezTo>
                    <a:pt x="0" y="139"/>
                    <a:pt x="0" y="137"/>
                    <a:pt x="0" y="135"/>
                  </a:cubicBezTo>
                  <a:cubicBezTo>
                    <a:pt x="66" y="3"/>
                    <a:pt x="66" y="3"/>
                    <a:pt x="66" y="3"/>
                  </a:cubicBezTo>
                  <a:cubicBezTo>
                    <a:pt x="67" y="1"/>
                    <a:pt x="70" y="0"/>
                    <a:pt x="72" y="0"/>
                  </a:cubicBezTo>
                  <a:cubicBezTo>
                    <a:pt x="74" y="0"/>
                    <a:pt x="76" y="1"/>
                    <a:pt x="77" y="3"/>
                  </a:cubicBezTo>
                  <a:cubicBezTo>
                    <a:pt x="143" y="135"/>
                    <a:pt x="143" y="135"/>
                    <a:pt x="143" y="135"/>
                  </a:cubicBezTo>
                  <a:cubicBezTo>
                    <a:pt x="144" y="137"/>
                    <a:pt x="144" y="139"/>
                    <a:pt x="143" y="141"/>
                  </a:cubicBezTo>
                  <a:cubicBezTo>
                    <a:pt x="142" y="143"/>
                    <a:pt x="140" y="144"/>
                    <a:pt x="138" y="144"/>
                  </a:cubicBezTo>
                  <a:close/>
                  <a:moveTo>
                    <a:pt x="16" y="132"/>
                  </a:moveTo>
                  <a:cubicBezTo>
                    <a:pt x="128" y="132"/>
                    <a:pt x="128" y="132"/>
                    <a:pt x="128" y="132"/>
                  </a:cubicBezTo>
                  <a:cubicBezTo>
                    <a:pt x="72" y="19"/>
                    <a:pt x="72" y="19"/>
                    <a:pt x="72" y="19"/>
                  </a:cubicBezTo>
                  <a:lnTo>
                    <a:pt x="1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77" name="Freeform 27">
              <a:extLst>
                <a:ext uri="{FF2B5EF4-FFF2-40B4-BE49-F238E27FC236}">
                  <a16:creationId xmlns:a16="http://schemas.microsoft.com/office/drawing/2014/main" id="{D240F4CC-F1EA-4424-B9C2-9DCE3D14B5D9}"/>
                </a:ext>
              </a:extLst>
            </p:cNvPr>
            <p:cNvSpPr>
              <a:spLocks/>
            </p:cNvSpPr>
            <p:nvPr/>
          </p:nvSpPr>
          <p:spPr bwMode="auto">
            <a:xfrm>
              <a:off x="13223803" y="1438453"/>
              <a:ext cx="22011" cy="86819"/>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78" name="Oval 28">
              <a:extLst>
                <a:ext uri="{FF2B5EF4-FFF2-40B4-BE49-F238E27FC236}">
                  <a16:creationId xmlns:a16="http://schemas.microsoft.com/office/drawing/2014/main" id="{E802ABCD-B001-4BCB-9C43-E92DEDDDE6E8}"/>
                </a:ext>
              </a:extLst>
            </p:cNvPr>
            <p:cNvSpPr>
              <a:spLocks noChangeArrowheads="1"/>
            </p:cNvSpPr>
            <p:nvPr/>
          </p:nvSpPr>
          <p:spPr bwMode="auto">
            <a:xfrm>
              <a:off x="13223803" y="1535055"/>
              <a:ext cx="22011" cy="220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79" name="Rectangle 78">
            <a:extLst>
              <a:ext uri="{FF2B5EF4-FFF2-40B4-BE49-F238E27FC236}">
                <a16:creationId xmlns:a16="http://schemas.microsoft.com/office/drawing/2014/main" id="{A72CF533-E95B-4E5C-B3CB-8753A1E4E8CA}"/>
              </a:ext>
            </a:extLst>
          </p:cNvPr>
          <p:cNvSpPr/>
          <p:nvPr/>
        </p:nvSpPr>
        <p:spPr>
          <a:xfrm>
            <a:off x="8579691" y="3672748"/>
            <a:ext cx="3425717" cy="584775"/>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Initiate action</a:t>
            </a:r>
          </a:p>
          <a:p>
            <a:r>
              <a:rPr lang="en-US" sz="1600" dirty="0">
                <a:solidFill>
                  <a:schemeClr val="bg1"/>
                </a:solidFill>
                <a:latin typeface="Arial" panose="020B0604020202020204" pitchFamily="34" charset="0"/>
                <a:cs typeface="Arial" panose="020B0604020202020204" pitchFamily="34" charset="0"/>
              </a:rPr>
              <a:t>Information to driver &amp; workshop </a:t>
            </a:r>
          </a:p>
        </p:txBody>
      </p:sp>
      <p:sp>
        <p:nvSpPr>
          <p:cNvPr id="80" name="TextBox 79">
            <a:extLst>
              <a:ext uri="{FF2B5EF4-FFF2-40B4-BE49-F238E27FC236}">
                <a16:creationId xmlns:a16="http://schemas.microsoft.com/office/drawing/2014/main" id="{7A31EE59-4EE3-47FB-8B28-1D074CD71A4E}"/>
              </a:ext>
            </a:extLst>
          </p:cNvPr>
          <p:cNvSpPr txBox="1"/>
          <p:nvPr/>
        </p:nvSpPr>
        <p:spPr>
          <a:xfrm>
            <a:off x="7892171" y="3708381"/>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5</a:t>
            </a:r>
          </a:p>
        </p:txBody>
      </p:sp>
      <p:sp>
        <p:nvSpPr>
          <p:cNvPr id="81" name="Rectangle 80">
            <a:extLst>
              <a:ext uri="{FF2B5EF4-FFF2-40B4-BE49-F238E27FC236}">
                <a16:creationId xmlns:a16="http://schemas.microsoft.com/office/drawing/2014/main" id="{7C9BEE7C-1FCE-4D0B-AA7A-0B4B0D6DC74B}"/>
              </a:ext>
            </a:extLst>
          </p:cNvPr>
          <p:cNvSpPr/>
          <p:nvPr/>
        </p:nvSpPr>
        <p:spPr>
          <a:xfrm>
            <a:off x="911592" y="4289210"/>
            <a:ext cx="3680075" cy="338554"/>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Prevent breakdown: Workshop visit </a:t>
            </a:r>
          </a:p>
        </p:txBody>
      </p:sp>
      <p:sp>
        <p:nvSpPr>
          <p:cNvPr id="82" name="TextBox 81">
            <a:extLst>
              <a:ext uri="{FF2B5EF4-FFF2-40B4-BE49-F238E27FC236}">
                <a16:creationId xmlns:a16="http://schemas.microsoft.com/office/drawing/2014/main" id="{669F513D-C5F0-4B0B-B4A3-D0B774C4D297}"/>
              </a:ext>
            </a:extLst>
          </p:cNvPr>
          <p:cNvSpPr txBox="1"/>
          <p:nvPr/>
        </p:nvSpPr>
        <p:spPr>
          <a:xfrm>
            <a:off x="186592" y="4335376"/>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6</a:t>
            </a:r>
          </a:p>
        </p:txBody>
      </p:sp>
      <p:grpSp>
        <p:nvGrpSpPr>
          <p:cNvPr id="83" name="Group 118">
            <a:extLst>
              <a:ext uri="{FF2B5EF4-FFF2-40B4-BE49-F238E27FC236}">
                <a16:creationId xmlns:a16="http://schemas.microsoft.com/office/drawing/2014/main" id="{D939196C-6A13-48B3-B88F-7EF2A13F34F7}"/>
              </a:ext>
            </a:extLst>
          </p:cNvPr>
          <p:cNvGrpSpPr>
            <a:grpSpLocks noChangeAspect="1"/>
          </p:cNvGrpSpPr>
          <p:nvPr/>
        </p:nvGrpSpPr>
        <p:grpSpPr bwMode="auto">
          <a:xfrm>
            <a:off x="7045840" y="3672748"/>
            <a:ext cx="502571" cy="497950"/>
            <a:chOff x="2399" y="2994"/>
            <a:chExt cx="435" cy="431"/>
          </a:xfrm>
          <a:solidFill>
            <a:srgbClr val="E40045"/>
          </a:solidFill>
        </p:grpSpPr>
        <p:sp>
          <p:nvSpPr>
            <p:cNvPr id="84" name="Freeform 119">
              <a:extLst>
                <a:ext uri="{FF2B5EF4-FFF2-40B4-BE49-F238E27FC236}">
                  <a16:creationId xmlns:a16="http://schemas.microsoft.com/office/drawing/2014/main" id="{C0DCF7A4-20F4-47D5-A883-3B7505C2086F}"/>
                </a:ext>
              </a:extLst>
            </p:cNvPr>
            <p:cNvSpPr>
              <a:spLocks noEditPoints="1"/>
            </p:cNvSpPr>
            <p:nvPr/>
          </p:nvSpPr>
          <p:spPr bwMode="auto">
            <a:xfrm>
              <a:off x="2412" y="3237"/>
              <a:ext cx="181" cy="180"/>
            </a:xfrm>
            <a:custGeom>
              <a:avLst/>
              <a:gdLst>
                <a:gd name="T0" fmla="*/ 26 w 123"/>
                <a:gd name="T1" fmla="*/ 122 h 122"/>
                <a:gd name="T2" fmla="*/ 26 w 123"/>
                <a:gd name="T3" fmla="*/ 122 h 122"/>
                <a:gd name="T4" fmla="*/ 9 w 123"/>
                <a:gd name="T5" fmla="*/ 115 h 122"/>
                <a:gd name="T6" fmla="*/ 9 w 123"/>
                <a:gd name="T7" fmla="*/ 81 h 122"/>
                <a:gd name="T8" fmla="*/ 88 w 123"/>
                <a:gd name="T9" fmla="*/ 3 h 122"/>
                <a:gd name="T10" fmla="*/ 96 w 123"/>
                <a:gd name="T11" fmla="*/ 3 h 122"/>
                <a:gd name="T12" fmla="*/ 122 w 123"/>
                <a:gd name="T13" fmla="*/ 28 h 122"/>
                <a:gd name="T14" fmla="*/ 123 w 123"/>
                <a:gd name="T15" fmla="*/ 32 h 122"/>
                <a:gd name="T16" fmla="*/ 122 w 123"/>
                <a:gd name="T17" fmla="*/ 37 h 122"/>
                <a:gd name="T18" fmla="*/ 43 w 123"/>
                <a:gd name="T19" fmla="*/ 115 h 122"/>
                <a:gd name="T20" fmla="*/ 43 w 123"/>
                <a:gd name="T21" fmla="*/ 115 h 122"/>
                <a:gd name="T22" fmla="*/ 26 w 123"/>
                <a:gd name="T23" fmla="*/ 122 h 122"/>
                <a:gd name="T24" fmla="*/ 92 w 123"/>
                <a:gd name="T25" fmla="*/ 15 h 122"/>
                <a:gd name="T26" fmla="*/ 17 w 123"/>
                <a:gd name="T27" fmla="*/ 90 h 122"/>
                <a:gd name="T28" fmla="*/ 17 w 123"/>
                <a:gd name="T29" fmla="*/ 107 h 122"/>
                <a:gd name="T30" fmla="*/ 26 w 123"/>
                <a:gd name="T31" fmla="*/ 110 h 122"/>
                <a:gd name="T32" fmla="*/ 34 w 123"/>
                <a:gd name="T33" fmla="*/ 107 h 122"/>
                <a:gd name="T34" fmla="*/ 109 w 123"/>
                <a:gd name="T35" fmla="*/ 32 h 122"/>
                <a:gd name="T36" fmla="*/ 92 w 123"/>
                <a:gd name="T37"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 h="122">
                  <a:moveTo>
                    <a:pt x="26" y="122"/>
                  </a:moveTo>
                  <a:cubicBezTo>
                    <a:pt x="26" y="122"/>
                    <a:pt x="26" y="122"/>
                    <a:pt x="26" y="122"/>
                  </a:cubicBezTo>
                  <a:cubicBezTo>
                    <a:pt x="19" y="122"/>
                    <a:pt x="13" y="120"/>
                    <a:pt x="9" y="115"/>
                  </a:cubicBezTo>
                  <a:cubicBezTo>
                    <a:pt x="0" y="106"/>
                    <a:pt x="0" y="91"/>
                    <a:pt x="9" y="81"/>
                  </a:cubicBezTo>
                  <a:cubicBezTo>
                    <a:pt x="88" y="3"/>
                    <a:pt x="88" y="3"/>
                    <a:pt x="88" y="3"/>
                  </a:cubicBezTo>
                  <a:cubicBezTo>
                    <a:pt x="90" y="0"/>
                    <a:pt x="94" y="0"/>
                    <a:pt x="96" y="3"/>
                  </a:cubicBezTo>
                  <a:cubicBezTo>
                    <a:pt x="122" y="28"/>
                    <a:pt x="122" y="28"/>
                    <a:pt x="122" y="28"/>
                  </a:cubicBezTo>
                  <a:cubicBezTo>
                    <a:pt x="123" y="29"/>
                    <a:pt x="123" y="31"/>
                    <a:pt x="123" y="32"/>
                  </a:cubicBezTo>
                  <a:cubicBezTo>
                    <a:pt x="123" y="34"/>
                    <a:pt x="123" y="35"/>
                    <a:pt x="122" y="37"/>
                  </a:cubicBezTo>
                  <a:cubicBezTo>
                    <a:pt x="43" y="115"/>
                    <a:pt x="43" y="115"/>
                    <a:pt x="43" y="115"/>
                  </a:cubicBezTo>
                  <a:cubicBezTo>
                    <a:pt x="43" y="115"/>
                    <a:pt x="43" y="115"/>
                    <a:pt x="43" y="115"/>
                  </a:cubicBezTo>
                  <a:cubicBezTo>
                    <a:pt x="38" y="120"/>
                    <a:pt x="32" y="122"/>
                    <a:pt x="26" y="122"/>
                  </a:cubicBezTo>
                  <a:close/>
                  <a:moveTo>
                    <a:pt x="92" y="15"/>
                  </a:moveTo>
                  <a:cubicBezTo>
                    <a:pt x="17" y="90"/>
                    <a:pt x="17" y="90"/>
                    <a:pt x="17" y="90"/>
                  </a:cubicBezTo>
                  <a:cubicBezTo>
                    <a:pt x="13" y="95"/>
                    <a:pt x="13" y="102"/>
                    <a:pt x="17" y="107"/>
                  </a:cubicBezTo>
                  <a:cubicBezTo>
                    <a:pt x="20" y="109"/>
                    <a:pt x="23" y="111"/>
                    <a:pt x="26" y="110"/>
                  </a:cubicBezTo>
                  <a:cubicBezTo>
                    <a:pt x="29" y="110"/>
                    <a:pt x="32" y="109"/>
                    <a:pt x="34" y="107"/>
                  </a:cubicBezTo>
                  <a:cubicBezTo>
                    <a:pt x="109" y="32"/>
                    <a:pt x="109" y="32"/>
                    <a:pt x="109" y="32"/>
                  </a:cubicBezTo>
                  <a:lnTo>
                    <a:pt x="9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85" name="Freeform 120">
              <a:extLst>
                <a:ext uri="{FF2B5EF4-FFF2-40B4-BE49-F238E27FC236}">
                  <a16:creationId xmlns:a16="http://schemas.microsoft.com/office/drawing/2014/main" id="{4008541C-A457-41F1-9CC0-D40DD7135F17}"/>
                </a:ext>
              </a:extLst>
            </p:cNvPr>
            <p:cNvSpPr>
              <a:spLocks/>
            </p:cNvSpPr>
            <p:nvPr/>
          </p:nvSpPr>
          <p:spPr bwMode="auto">
            <a:xfrm>
              <a:off x="2520" y="3219"/>
              <a:ext cx="94" cy="93"/>
            </a:xfrm>
            <a:custGeom>
              <a:avLst/>
              <a:gdLst>
                <a:gd name="T0" fmla="*/ 57 w 64"/>
                <a:gd name="T1" fmla="*/ 63 h 63"/>
                <a:gd name="T2" fmla="*/ 53 w 64"/>
                <a:gd name="T3" fmla="*/ 61 h 63"/>
                <a:gd name="T4" fmla="*/ 2 w 64"/>
                <a:gd name="T5" fmla="*/ 10 h 63"/>
                <a:gd name="T6" fmla="*/ 2 w 64"/>
                <a:gd name="T7" fmla="*/ 2 h 63"/>
                <a:gd name="T8" fmla="*/ 11 w 64"/>
                <a:gd name="T9" fmla="*/ 2 h 63"/>
                <a:gd name="T10" fmla="*/ 61 w 64"/>
                <a:gd name="T11" fmla="*/ 53 h 63"/>
                <a:gd name="T12" fmla="*/ 61 w 64"/>
                <a:gd name="T13" fmla="*/ 61 h 63"/>
                <a:gd name="T14" fmla="*/ 57 w 64"/>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63">
                  <a:moveTo>
                    <a:pt x="57" y="63"/>
                  </a:moveTo>
                  <a:cubicBezTo>
                    <a:pt x="56" y="63"/>
                    <a:pt x="54" y="62"/>
                    <a:pt x="53" y="61"/>
                  </a:cubicBezTo>
                  <a:cubicBezTo>
                    <a:pt x="2" y="10"/>
                    <a:pt x="2" y="10"/>
                    <a:pt x="2" y="10"/>
                  </a:cubicBezTo>
                  <a:cubicBezTo>
                    <a:pt x="0" y="8"/>
                    <a:pt x="0" y="4"/>
                    <a:pt x="2" y="2"/>
                  </a:cubicBezTo>
                  <a:cubicBezTo>
                    <a:pt x="4" y="0"/>
                    <a:pt x="8" y="0"/>
                    <a:pt x="11" y="2"/>
                  </a:cubicBezTo>
                  <a:cubicBezTo>
                    <a:pt x="61" y="53"/>
                    <a:pt x="61" y="53"/>
                    <a:pt x="61" y="53"/>
                  </a:cubicBezTo>
                  <a:cubicBezTo>
                    <a:pt x="64" y="55"/>
                    <a:pt x="64" y="59"/>
                    <a:pt x="61" y="61"/>
                  </a:cubicBezTo>
                  <a:cubicBezTo>
                    <a:pt x="60" y="62"/>
                    <a:pt x="59" y="63"/>
                    <a:pt x="5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86" name="Freeform 121">
              <a:extLst>
                <a:ext uri="{FF2B5EF4-FFF2-40B4-BE49-F238E27FC236}">
                  <a16:creationId xmlns:a16="http://schemas.microsoft.com/office/drawing/2014/main" id="{F6AABD5D-F0FE-4060-9D95-3DF206BF9A1D}"/>
                </a:ext>
              </a:extLst>
            </p:cNvPr>
            <p:cNvSpPr>
              <a:spLocks/>
            </p:cNvSpPr>
            <p:nvPr/>
          </p:nvSpPr>
          <p:spPr bwMode="auto">
            <a:xfrm>
              <a:off x="2559" y="3069"/>
              <a:ext cx="203" cy="203"/>
            </a:xfrm>
            <a:custGeom>
              <a:avLst/>
              <a:gdLst>
                <a:gd name="T0" fmla="*/ 14 w 203"/>
                <a:gd name="T1" fmla="*/ 203 h 203"/>
                <a:gd name="T2" fmla="*/ 0 w 203"/>
                <a:gd name="T3" fmla="*/ 190 h 203"/>
                <a:gd name="T4" fmla="*/ 191 w 203"/>
                <a:gd name="T5" fmla="*/ 0 h 203"/>
                <a:gd name="T6" fmla="*/ 203 w 203"/>
                <a:gd name="T7" fmla="*/ 14 h 203"/>
                <a:gd name="T8" fmla="*/ 14 w 203"/>
                <a:gd name="T9" fmla="*/ 203 h 203"/>
              </a:gdLst>
              <a:ahLst/>
              <a:cxnLst>
                <a:cxn ang="0">
                  <a:pos x="T0" y="T1"/>
                </a:cxn>
                <a:cxn ang="0">
                  <a:pos x="T2" y="T3"/>
                </a:cxn>
                <a:cxn ang="0">
                  <a:pos x="T4" y="T5"/>
                </a:cxn>
                <a:cxn ang="0">
                  <a:pos x="T6" y="T7"/>
                </a:cxn>
                <a:cxn ang="0">
                  <a:pos x="T8" y="T9"/>
                </a:cxn>
              </a:cxnLst>
              <a:rect l="0" t="0" r="r" b="b"/>
              <a:pathLst>
                <a:path w="203" h="203">
                  <a:moveTo>
                    <a:pt x="14" y="203"/>
                  </a:moveTo>
                  <a:lnTo>
                    <a:pt x="0" y="190"/>
                  </a:lnTo>
                  <a:lnTo>
                    <a:pt x="191" y="0"/>
                  </a:lnTo>
                  <a:lnTo>
                    <a:pt x="203" y="14"/>
                  </a:lnTo>
                  <a:lnTo>
                    <a:pt x="14"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87" name="Freeform 122">
              <a:extLst>
                <a:ext uri="{FF2B5EF4-FFF2-40B4-BE49-F238E27FC236}">
                  <a16:creationId xmlns:a16="http://schemas.microsoft.com/office/drawing/2014/main" id="{44D2335B-5395-41E4-903C-90A0DE124EBD}"/>
                </a:ext>
              </a:extLst>
            </p:cNvPr>
            <p:cNvSpPr>
              <a:spLocks noEditPoints="1"/>
            </p:cNvSpPr>
            <p:nvPr/>
          </p:nvSpPr>
          <p:spPr bwMode="auto">
            <a:xfrm>
              <a:off x="2723" y="3000"/>
              <a:ext cx="108" cy="106"/>
            </a:xfrm>
            <a:custGeom>
              <a:avLst/>
              <a:gdLst>
                <a:gd name="T0" fmla="*/ 36 w 73"/>
                <a:gd name="T1" fmla="*/ 72 h 72"/>
                <a:gd name="T2" fmla="*/ 32 w 73"/>
                <a:gd name="T3" fmla="*/ 70 h 72"/>
                <a:gd name="T4" fmla="*/ 2 w 73"/>
                <a:gd name="T5" fmla="*/ 40 h 72"/>
                <a:gd name="T6" fmla="*/ 0 w 73"/>
                <a:gd name="T7" fmla="*/ 35 h 72"/>
                <a:gd name="T8" fmla="*/ 3 w 73"/>
                <a:gd name="T9" fmla="*/ 31 h 72"/>
                <a:gd name="T10" fmla="*/ 45 w 73"/>
                <a:gd name="T11" fmla="*/ 2 h 72"/>
                <a:gd name="T12" fmla="*/ 53 w 73"/>
                <a:gd name="T13" fmla="*/ 2 h 72"/>
                <a:gd name="T14" fmla="*/ 71 w 73"/>
                <a:gd name="T15" fmla="*/ 20 h 72"/>
                <a:gd name="T16" fmla="*/ 72 w 73"/>
                <a:gd name="T17" fmla="*/ 28 h 72"/>
                <a:gd name="T18" fmla="*/ 41 w 73"/>
                <a:gd name="T19" fmla="*/ 69 h 72"/>
                <a:gd name="T20" fmla="*/ 36 w 73"/>
                <a:gd name="T21" fmla="*/ 72 h 72"/>
                <a:gd name="T22" fmla="*/ 36 w 73"/>
                <a:gd name="T23" fmla="*/ 72 h 72"/>
                <a:gd name="T24" fmla="*/ 16 w 73"/>
                <a:gd name="T25" fmla="*/ 37 h 72"/>
                <a:gd name="T26" fmla="*/ 35 w 73"/>
                <a:gd name="T27" fmla="*/ 57 h 72"/>
                <a:gd name="T28" fmla="*/ 59 w 73"/>
                <a:gd name="T29" fmla="*/ 25 h 72"/>
                <a:gd name="T30" fmla="*/ 48 w 73"/>
                <a:gd name="T31" fmla="*/ 14 h 72"/>
                <a:gd name="T32" fmla="*/ 16 w 73"/>
                <a:gd name="T33"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72">
                  <a:moveTo>
                    <a:pt x="36" y="72"/>
                  </a:moveTo>
                  <a:cubicBezTo>
                    <a:pt x="34" y="72"/>
                    <a:pt x="33" y="71"/>
                    <a:pt x="32" y="70"/>
                  </a:cubicBezTo>
                  <a:cubicBezTo>
                    <a:pt x="2" y="40"/>
                    <a:pt x="2" y="40"/>
                    <a:pt x="2" y="40"/>
                  </a:cubicBezTo>
                  <a:cubicBezTo>
                    <a:pt x="1" y="39"/>
                    <a:pt x="0" y="37"/>
                    <a:pt x="0" y="35"/>
                  </a:cubicBezTo>
                  <a:cubicBezTo>
                    <a:pt x="1" y="34"/>
                    <a:pt x="1" y="32"/>
                    <a:pt x="3" y="31"/>
                  </a:cubicBezTo>
                  <a:cubicBezTo>
                    <a:pt x="45" y="2"/>
                    <a:pt x="45" y="2"/>
                    <a:pt x="45" y="2"/>
                  </a:cubicBezTo>
                  <a:cubicBezTo>
                    <a:pt x="48" y="0"/>
                    <a:pt x="51" y="0"/>
                    <a:pt x="53" y="2"/>
                  </a:cubicBezTo>
                  <a:cubicBezTo>
                    <a:pt x="71" y="20"/>
                    <a:pt x="71" y="20"/>
                    <a:pt x="71" y="20"/>
                  </a:cubicBezTo>
                  <a:cubicBezTo>
                    <a:pt x="73" y="22"/>
                    <a:pt x="73" y="26"/>
                    <a:pt x="72" y="28"/>
                  </a:cubicBezTo>
                  <a:cubicBezTo>
                    <a:pt x="41" y="69"/>
                    <a:pt x="41" y="69"/>
                    <a:pt x="41" y="69"/>
                  </a:cubicBezTo>
                  <a:cubicBezTo>
                    <a:pt x="40" y="71"/>
                    <a:pt x="38" y="72"/>
                    <a:pt x="36" y="72"/>
                  </a:cubicBezTo>
                  <a:cubicBezTo>
                    <a:pt x="36" y="72"/>
                    <a:pt x="36" y="72"/>
                    <a:pt x="36" y="72"/>
                  </a:cubicBezTo>
                  <a:close/>
                  <a:moveTo>
                    <a:pt x="16" y="37"/>
                  </a:moveTo>
                  <a:cubicBezTo>
                    <a:pt x="35" y="57"/>
                    <a:pt x="35" y="57"/>
                    <a:pt x="35" y="57"/>
                  </a:cubicBezTo>
                  <a:cubicBezTo>
                    <a:pt x="59" y="25"/>
                    <a:pt x="59" y="25"/>
                    <a:pt x="59" y="25"/>
                  </a:cubicBezTo>
                  <a:cubicBezTo>
                    <a:pt x="48" y="14"/>
                    <a:pt x="48" y="14"/>
                    <a:pt x="48" y="14"/>
                  </a:cubicBezTo>
                  <a:lnTo>
                    <a:pt x="1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88" name="Freeform 123">
              <a:extLst>
                <a:ext uri="{FF2B5EF4-FFF2-40B4-BE49-F238E27FC236}">
                  <a16:creationId xmlns:a16="http://schemas.microsoft.com/office/drawing/2014/main" id="{7D76B4F0-8B07-4D74-BA58-F7BF0D4667B5}"/>
                </a:ext>
              </a:extLst>
            </p:cNvPr>
            <p:cNvSpPr>
              <a:spLocks/>
            </p:cNvSpPr>
            <p:nvPr/>
          </p:nvSpPr>
          <p:spPr bwMode="auto">
            <a:xfrm>
              <a:off x="2399" y="2994"/>
              <a:ext cx="224" cy="225"/>
            </a:xfrm>
            <a:custGeom>
              <a:avLst/>
              <a:gdLst>
                <a:gd name="T0" fmla="*/ 118 w 152"/>
                <a:gd name="T1" fmla="*/ 152 h 152"/>
                <a:gd name="T2" fmla="*/ 76 w 152"/>
                <a:gd name="T3" fmla="*/ 110 h 152"/>
                <a:gd name="T4" fmla="*/ 20 w 152"/>
                <a:gd name="T5" fmla="*/ 97 h 152"/>
                <a:gd name="T6" fmla="*/ 9 w 152"/>
                <a:gd name="T7" fmla="*/ 38 h 152"/>
                <a:gd name="T8" fmla="*/ 13 w 152"/>
                <a:gd name="T9" fmla="*/ 35 h 152"/>
                <a:gd name="T10" fmla="*/ 18 w 152"/>
                <a:gd name="T11" fmla="*/ 36 h 152"/>
                <a:gd name="T12" fmla="*/ 41 w 152"/>
                <a:gd name="T13" fmla="*/ 58 h 152"/>
                <a:gd name="T14" fmla="*/ 57 w 152"/>
                <a:gd name="T15" fmla="*/ 58 h 152"/>
                <a:gd name="T16" fmla="*/ 57 w 152"/>
                <a:gd name="T17" fmla="*/ 42 h 152"/>
                <a:gd name="T18" fmla="*/ 36 w 152"/>
                <a:gd name="T19" fmla="*/ 18 h 152"/>
                <a:gd name="T20" fmla="*/ 35 w 152"/>
                <a:gd name="T21" fmla="*/ 13 h 152"/>
                <a:gd name="T22" fmla="*/ 38 w 152"/>
                <a:gd name="T23" fmla="*/ 9 h 152"/>
                <a:gd name="T24" fmla="*/ 97 w 152"/>
                <a:gd name="T25" fmla="*/ 20 h 152"/>
                <a:gd name="T26" fmla="*/ 110 w 152"/>
                <a:gd name="T27" fmla="*/ 76 h 152"/>
                <a:gd name="T28" fmla="*/ 152 w 152"/>
                <a:gd name="T29" fmla="*/ 118 h 152"/>
                <a:gd name="T30" fmla="*/ 143 w 152"/>
                <a:gd name="T31" fmla="*/ 126 h 152"/>
                <a:gd name="T32" fmla="*/ 98 w 152"/>
                <a:gd name="T33" fmla="*/ 82 h 152"/>
                <a:gd name="T34" fmla="*/ 97 w 152"/>
                <a:gd name="T35" fmla="*/ 75 h 152"/>
                <a:gd name="T36" fmla="*/ 88 w 152"/>
                <a:gd name="T37" fmla="*/ 29 h 152"/>
                <a:gd name="T38" fmla="*/ 51 w 152"/>
                <a:gd name="T39" fmla="*/ 17 h 152"/>
                <a:gd name="T40" fmla="*/ 67 w 152"/>
                <a:gd name="T41" fmla="*/ 36 h 152"/>
                <a:gd name="T42" fmla="*/ 69 w 152"/>
                <a:gd name="T43" fmla="*/ 40 h 152"/>
                <a:gd name="T44" fmla="*/ 69 w 152"/>
                <a:gd name="T45" fmla="*/ 64 h 152"/>
                <a:gd name="T46" fmla="*/ 63 w 152"/>
                <a:gd name="T47" fmla="*/ 70 h 152"/>
                <a:gd name="T48" fmla="*/ 39 w 152"/>
                <a:gd name="T49" fmla="*/ 70 h 152"/>
                <a:gd name="T50" fmla="*/ 35 w 152"/>
                <a:gd name="T51" fmla="*/ 68 h 152"/>
                <a:gd name="T52" fmla="*/ 17 w 152"/>
                <a:gd name="T53" fmla="*/ 52 h 152"/>
                <a:gd name="T54" fmla="*/ 29 w 152"/>
                <a:gd name="T55" fmla="*/ 89 h 152"/>
                <a:gd name="T56" fmla="*/ 75 w 152"/>
                <a:gd name="T57" fmla="*/ 97 h 152"/>
                <a:gd name="T58" fmla="*/ 81 w 152"/>
                <a:gd name="T59" fmla="*/ 99 h 152"/>
                <a:gd name="T60" fmla="*/ 126 w 152"/>
                <a:gd name="T61" fmla="*/ 144 h 152"/>
                <a:gd name="T62" fmla="*/ 118 w 152"/>
                <a:gd name="T63"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52">
                  <a:moveTo>
                    <a:pt x="118" y="152"/>
                  </a:moveTo>
                  <a:cubicBezTo>
                    <a:pt x="76" y="110"/>
                    <a:pt x="76" y="110"/>
                    <a:pt x="76" y="110"/>
                  </a:cubicBezTo>
                  <a:cubicBezTo>
                    <a:pt x="56" y="117"/>
                    <a:pt x="35" y="112"/>
                    <a:pt x="20" y="97"/>
                  </a:cubicBezTo>
                  <a:cubicBezTo>
                    <a:pt x="5" y="82"/>
                    <a:pt x="0" y="59"/>
                    <a:pt x="9" y="38"/>
                  </a:cubicBezTo>
                  <a:cubicBezTo>
                    <a:pt x="9" y="37"/>
                    <a:pt x="11" y="35"/>
                    <a:pt x="13" y="35"/>
                  </a:cubicBezTo>
                  <a:cubicBezTo>
                    <a:pt x="15" y="34"/>
                    <a:pt x="17" y="35"/>
                    <a:pt x="18" y="36"/>
                  </a:cubicBezTo>
                  <a:cubicBezTo>
                    <a:pt x="41" y="58"/>
                    <a:pt x="41" y="58"/>
                    <a:pt x="41" y="58"/>
                  </a:cubicBezTo>
                  <a:cubicBezTo>
                    <a:pt x="57" y="58"/>
                    <a:pt x="57" y="58"/>
                    <a:pt x="57" y="58"/>
                  </a:cubicBezTo>
                  <a:cubicBezTo>
                    <a:pt x="57" y="42"/>
                    <a:pt x="57" y="42"/>
                    <a:pt x="57" y="42"/>
                  </a:cubicBezTo>
                  <a:cubicBezTo>
                    <a:pt x="36" y="18"/>
                    <a:pt x="36" y="18"/>
                    <a:pt x="36" y="18"/>
                  </a:cubicBezTo>
                  <a:cubicBezTo>
                    <a:pt x="35" y="17"/>
                    <a:pt x="34" y="15"/>
                    <a:pt x="35" y="13"/>
                  </a:cubicBezTo>
                  <a:cubicBezTo>
                    <a:pt x="35" y="11"/>
                    <a:pt x="36" y="10"/>
                    <a:pt x="38" y="9"/>
                  </a:cubicBezTo>
                  <a:cubicBezTo>
                    <a:pt x="59" y="0"/>
                    <a:pt x="81" y="5"/>
                    <a:pt x="97" y="20"/>
                  </a:cubicBezTo>
                  <a:cubicBezTo>
                    <a:pt x="111" y="35"/>
                    <a:pt x="116" y="56"/>
                    <a:pt x="110" y="76"/>
                  </a:cubicBezTo>
                  <a:cubicBezTo>
                    <a:pt x="152" y="118"/>
                    <a:pt x="152" y="118"/>
                    <a:pt x="152" y="118"/>
                  </a:cubicBezTo>
                  <a:cubicBezTo>
                    <a:pt x="143" y="126"/>
                    <a:pt x="143" y="126"/>
                    <a:pt x="143" y="126"/>
                  </a:cubicBezTo>
                  <a:cubicBezTo>
                    <a:pt x="98" y="82"/>
                    <a:pt x="98" y="82"/>
                    <a:pt x="98" y="82"/>
                  </a:cubicBezTo>
                  <a:cubicBezTo>
                    <a:pt x="97" y="80"/>
                    <a:pt x="96" y="77"/>
                    <a:pt x="97" y="75"/>
                  </a:cubicBezTo>
                  <a:cubicBezTo>
                    <a:pt x="104" y="59"/>
                    <a:pt x="100" y="41"/>
                    <a:pt x="88" y="29"/>
                  </a:cubicBezTo>
                  <a:cubicBezTo>
                    <a:pt x="78" y="19"/>
                    <a:pt x="64" y="15"/>
                    <a:pt x="51" y="17"/>
                  </a:cubicBezTo>
                  <a:cubicBezTo>
                    <a:pt x="67" y="36"/>
                    <a:pt x="67" y="36"/>
                    <a:pt x="67" y="36"/>
                  </a:cubicBezTo>
                  <a:cubicBezTo>
                    <a:pt x="68" y="37"/>
                    <a:pt x="69" y="38"/>
                    <a:pt x="69" y="40"/>
                  </a:cubicBezTo>
                  <a:cubicBezTo>
                    <a:pt x="69" y="64"/>
                    <a:pt x="69" y="64"/>
                    <a:pt x="69" y="64"/>
                  </a:cubicBezTo>
                  <a:cubicBezTo>
                    <a:pt x="69" y="67"/>
                    <a:pt x="66" y="70"/>
                    <a:pt x="63" y="70"/>
                  </a:cubicBezTo>
                  <a:cubicBezTo>
                    <a:pt x="39" y="70"/>
                    <a:pt x="39" y="70"/>
                    <a:pt x="39" y="70"/>
                  </a:cubicBezTo>
                  <a:cubicBezTo>
                    <a:pt x="37" y="70"/>
                    <a:pt x="36" y="69"/>
                    <a:pt x="35" y="68"/>
                  </a:cubicBezTo>
                  <a:cubicBezTo>
                    <a:pt x="17" y="52"/>
                    <a:pt x="17" y="52"/>
                    <a:pt x="17" y="52"/>
                  </a:cubicBezTo>
                  <a:cubicBezTo>
                    <a:pt x="15" y="65"/>
                    <a:pt x="19" y="79"/>
                    <a:pt x="29" y="89"/>
                  </a:cubicBezTo>
                  <a:cubicBezTo>
                    <a:pt x="41" y="101"/>
                    <a:pt x="59" y="104"/>
                    <a:pt x="75" y="97"/>
                  </a:cubicBezTo>
                  <a:cubicBezTo>
                    <a:pt x="77" y="96"/>
                    <a:pt x="80" y="97"/>
                    <a:pt x="81" y="99"/>
                  </a:cubicBezTo>
                  <a:cubicBezTo>
                    <a:pt x="126" y="144"/>
                    <a:pt x="126" y="144"/>
                    <a:pt x="126" y="144"/>
                  </a:cubicBezTo>
                  <a:lnTo>
                    <a:pt x="118"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89" name="Freeform 124">
              <a:extLst>
                <a:ext uri="{FF2B5EF4-FFF2-40B4-BE49-F238E27FC236}">
                  <a16:creationId xmlns:a16="http://schemas.microsoft.com/office/drawing/2014/main" id="{12250D21-4B81-448A-845D-3677E8714389}"/>
                </a:ext>
              </a:extLst>
            </p:cNvPr>
            <p:cNvSpPr>
              <a:spLocks/>
            </p:cNvSpPr>
            <p:nvPr/>
          </p:nvSpPr>
          <p:spPr bwMode="auto">
            <a:xfrm>
              <a:off x="2610" y="3206"/>
              <a:ext cx="224" cy="219"/>
            </a:xfrm>
            <a:custGeom>
              <a:avLst/>
              <a:gdLst>
                <a:gd name="T0" fmla="*/ 94 w 152"/>
                <a:gd name="T1" fmla="*/ 148 h 148"/>
                <a:gd name="T2" fmla="*/ 55 w 152"/>
                <a:gd name="T3" fmla="*/ 132 h 148"/>
                <a:gd name="T4" fmla="*/ 43 w 152"/>
                <a:gd name="T5" fmla="*/ 77 h 148"/>
                <a:gd name="T6" fmla="*/ 0 w 152"/>
                <a:gd name="T7" fmla="*/ 34 h 148"/>
                <a:gd name="T8" fmla="*/ 9 w 152"/>
                <a:gd name="T9" fmla="*/ 26 h 148"/>
                <a:gd name="T10" fmla="*/ 54 w 152"/>
                <a:gd name="T11" fmla="*/ 71 h 148"/>
                <a:gd name="T12" fmla="*/ 55 w 152"/>
                <a:gd name="T13" fmla="*/ 77 h 148"/>
                <a:gd name="T14" fmla="*/ 64 w 152"/>
                <a:gd name="T15" fmla="*/ 124 h 148"/>
                <a:gd name="T16" fmla="*/ 101 w 152"/>
                <a:gd name="T17" fmla="*/ 135 h 148"/>
                <a:gd name="T18" fmla="*/ 84 w 152"/>
                <a:gd name="T19" fmla="*/ 117 h 148"/>
                <a:gd name="T20" fmla="*/ 82 w 152"/>
                <a:gd name="T21" fmla="*/ 113 h 148"/>
                <a:gd name="T22" fmla="*/ 82 w 152"/>
                <a:gd name="T23" fmla="*/ 89 h 148"/>
                <a:gd name="T24" fmla="*/ 88 w 152"/>
                <a:gd name="T25" fmla="*/ 83 h 148"/>
                <a:gd name="T26" fmla="*/ 112 w 152"/>
                <a:gd name="T27" fmla="*/ 83 h 148"/>
                <a:gd name="T28" fmla="*/ 116 w 152"/>
                <a:gd name="T29" fmla="*/ 84 h 148"/>
                <a:gd name="T30" fmla="*/ 135 w 152"/>
                <a:gd name="T31" fmla="*/ 102 h 148"/>
                <a:gd name="T32" fmla="*/ 123 w 152"/>
                <a:gd name="T33" fmla="*/ 64 h 148"/>
                <a:gd name="T34" fmla="*/ 77 w 152"/>
                <a:gd name="T35" fmla="*/ 55 h 148"/>
                <a:gd name="T36" fmla="*/ 71 w 152"/>
                <a:gd name="T37" fmla="*/ 54 h 148"/>
                <a:gd name="T38" fmla="*/ 26 w 152"/>
                <a:gd name="T39" fmla="*/ 9 h 148"/>
                <a:gd name="T40" fmla="*/ 34 w 152"/>
                <a:gd name="T41" fmla="*/ 0 h 148"/>
                <a:gd name="T42" fmla="*/ 76 w 152"/>
                <a:gd name="T43" fmla="*/ 43 h 148"/>
                <a:gd name="T44" fmla="*/ 132 w 152"/>
                <a:gd name="T45" fmla="*/ 56 h 148"/>
                <a:gd name="T46" fmla="*/ 143 w 152"/>
                <a:gd name="T47" fmla="*/ 115 h 148"/>
                <a:gd name="T48" fmla="*/ 139 w 152"/>
                <a:gd name="T49" fmla="*/ 118 h 148"/>
                <a:gd name="T50" fmla="*/ 134 w 152"/>
                <a:gd name="T51" fmla="*/ 117 h 148"/>
                <a:gd name="T52" fmla="*/ 110 w 152"/>
                <a:gd name="T53" fmla="*/ 95 h 148"/>
                <a:gd name="T54" fmla="*/ 94 w 152"/>
                <a:gd name="T55" fmla="*/ 95 h 148"/>
                <a:gd name="T56" fmla="*/ 94 w 152"/>
                <a:gd name="T57" fmla="*/ 110 h 148"/>
                <a:gd name="T58" fmla="*/ 117 w 152"/>
                <a:gd name="T59" fmla="*/ 134 h 148"/>
                <a:gd name="T60" fmla="*/ 118 w 152"/>
                <a:gd name="T61" fmla="*/ 139 h 148"/>
                <a:gd name="T62" fmla="*/ 115 w 152"/>
                <a:gd name="T63" fmla="*/ 144 h 148"/>
                <a:gd name="T64" fmla="*/ 94 w 152"/>
                <a:gd name="T6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148">
                  <a:moveTo>
                    <a:pt x="94" y="148"/>
                  </a:moveTo>
                  <a:cubicBezTo>
                    <a:pt x="80" y="148"/>
                    <a:pt x="66" y="142"/>
                    <a:pt x="55" y="132"/>
                  </a:cubicBezTo>
                  <a:cubicBezTo>
                    <a:pt x="41" y="117"/>
                    <a:pt x="36" y="96"/>
                    <a:pt x="43" y="77"/>
                  </a:cubicBezTo>
                  <a:cubicBezTo>
                    <a:pt x="0" y="34"/>
                    <a:pt x="0" y="34"/>
                    <a:pt x="0" y="34"/>
                  </a:cubicBezTo>
                  <a:cubicBezTo>
                    <a:pt x="9" y="26"/>
                    <a:pt x="9" y="26"/>
                    <a:pt x="9" y="26"/>
                  </a:cubicBezTo>
                  <a:cubicBezTo>
                    <a:pt x="54" y="71"/>
                    <a:pt x="54" y="71"/>
                    <a:pt x="54" y="71"/>
                  </a:cubicBezTo>
                  <a:cubicBezTo>
                    <a:pt x="55" y="73"/>
                    <a:pt x="56" y="75"/>
                    <a:pt x="55" y="77"/>
                  </a:cubicBezTo>
                  <a:cubicBezTo>
                    <a:pt x="48" y="93"/>
                    <a:pt x="52" y="111"/>
                    <a:pt x="64" y="124"/>
                  </a:cubicBezTo>
                  <a:cubicBezTo>
                    <a:pt x="74" y="133"/>
                    <a:pt x="88" y="138"/>
                    <a:pt x="101" y="135"/>
                  </a:cubicBezTo>
                  <a:cubicBezTo>
                    <a:pt x="84" y="117"/>
                    <a:pt x="84" y="117"/>
                    <a:pt x="84" y="117"/>
                  </a:cubicBezTo>
                  <a:cubicBezTo>
                    <a:pt x="83" y="116"/>
                    <a:pt x="82" y="114"/>
                    <a:pt x="82" y="113"/>
                  </a:cubicBezTo>
                  <a:cubicBezTo>
                    <a:pt x="82" y="89"/>
                    <a:pt x="82" y="89"/>
                    <a:pt x="82" y="89"/>
                  </a:cubicBezTo>
                  <a:cubicBezTo>
                    <a:pt x="82" y="85"/>
                    <a:pt x="85" y="83"/>
                    <a:pt x="88" y="83"/>
                  </a:cubicBezTo>
                  <a:cubicBezTo>
                    <a:pt x="112" y="83"/>
                    <a:pt x="112" y="83"/>
                    <a:pt x="112" y="83"/>
                  </a:cubicBezTo>
                  <a:cubicBezTo>
                    <a:pt x="114" y="83"/>
                    <a:pt x="115" y="83"/>
                    <a:pt x="116" y="84"/>
                  </a:cubicBezTo>
                  <a:cubicBezTo>
                    <a:pt x="135" y="102"/>
                    <a:pt x="135" y="102"/>
                    <a:pt x="135" y="102"/>
                  </a:cubicBezTo>
                  <a:cubicBezTo>
                    <a:pt x="138" y="88"/>
                    <a:pt x="133" y="74"/>
                    <a:pt x="123" y="64"/>
                  </a:cubicBezTo>
                  <a:cubicBezTo>
                    <a:pt x="111" y="52"/>
                    <a:pt x="93" y="48"/>
                    <a:pt x="77" y="55"/>
                  </a:cubicBezTo>
                  <a:cubicBezTo>
                    <a:pt x="75" y="56"/>
                    <a:pt x="72" y="56"/>
                    <a:pt x="71" y="54"/>
                  </a:cubicBezTo>
                  <a:cubicBezTo>
                    <a:pt x="26" y="9"/>
                    <a:pt x="26" y="9"/>
                    <a:pt x="26" y="9"/>
                  </a:cubicBezTo>
                  <a:cubicBezTo>
                    <a:pt x="34" y="0"/>
                    <a:pt x="34" y="0"/>
                    <a:pt x="34" y="0"/>
                  </a:cubicBezTo>
                  <a:cubicBezTo>
                    <a:pt x="76" y="43"/>
                    <a:pt x="76" y="43"/>
                    <a:pt x="76" y="43"/>
                  </a:cubicBezTo>
                  <a:cubicBezTo>
                    <a:pt x="96" y="36"/>
                    <a:pt x="117" y="41"/>
                    <a:pt x="132" y="56"/>
                  </a:cubicBezTo>
                  <a:cubicBezTo>
                    <a:pt x="147" y="71"/>
                    <a:pt x="152" y="94"/>
                    <a:pt x="143" y="115"/>
                  </a:cubicBezTo>
                  <a:cubicBezTo>
                    <a:pt x="143" y="117"/>
                    <a:pt x="141" y="118"/>
                    <a:pt x="139" y="118"/>
                  </a:cubicBezTo>
                  <a:cubicBezTo>
                    <a:pt x="137" y="119"/>
                    <a:pt x="135" y="118"/>
                    <a:pt x="134" y="117"/>
                  </a:cubicBezTo>
                  <a:cubicBezTo>
                    <a:pt x="110" y="95"/>
                    <a:pt x="110" y="95"/>
                    <a:pt x="110" y="95"/>
                  </a:cubicBezTo>
                  <a:cubicBezTo>
                    <a:pt x="94" y="95"/>
                    <a:pt x="94" y="95"/>
                    <a:pt x="94" y="95"/>
                  </a:cubicBezTo>
                  <a:cubicBezTo>
                    <a:pt x="94" y="110"/>
                    <a:pt x="94" y="110"/>
                    <a:pt x="94" y="110"/>
                  </a:cubicBezTo>
                  <a:cubicBezTo>
                    <a:pt x="117" y="134"/>
                    <a:pt x="117" y="134"/>
                    <a:pt x="117" y="134"/>
                  </a:cubicBezTo>
                  <a:cubicBezTo>
                    <a:pt x="118" y="135"/>
                    <a:pt x="119" y="137"/>
                    <a:pt x="118" y="139"/>
                  </a:cubicBezTo>
                  <a:cubicBezTo>
                    <a:pt x="118" y="141"/>
                    <a:pt x="117" y="143"/>
                    <a:pt x="115" y="144"/>
                  </a:cubicBezTo>
                  <a:cubicBezTo>
                    <a:pt x="108" y="146"/>
                    <a:pt x="101" y="148"/>
                    <a:pt x="94"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grpSp>
        <p:nvGrpSpPr>
          <p:cNvPr id="90" name="Group 143">
            <a:extLst>
              <a:ext uri="{FF2B5EF4-FFF2-40B4-BE49-F238E27FC236}">
                <a16:creationId xmlns:a16="http://schemas.microsoft.com/office/drawing/2014/main" id="{9EBB273D-F8D6-47F5-9121-FAF04C3D1C8D}"/>
              </a:ext>
            </a:extLst>
          </p:cNvPr>
          <p:cNvGrpSpPr>
            <a:grpSpLocks noChangeAspect="1"/>
          </p:cNvGrpSpPr>
          <p:nvPr/>
        </p:nvGrpSpPr>
        <p:grpSpPr bwMode="auto">
          <a:xfrm rot="11682352">
            <a:off x="7073298" y="3069601"/>
            <a:ext cx="393355" cy="403956"/>
            <a:chOff x="6565" y="1732"/>
            <a:chExt cx="371" cy="381"/>
          </a:xfrm>
          <a:solidFill>
            <a:srgbClr val="E40045"/>
          </a:solidFill>
        </p:grpSpPr>
        <p:sp>
          <p:nvSpPr>
            <p:cNvPr id="91" name="Freeform 144">
              <a:extLst>
                <a:ext uri="{FF2B5EF4-FFF2-40B4-BE49-F238E27FC236}">
                  <a16:creationId xmlns:a16="http://schemas.microsoft.com/office/drawing/2014/main" id="{9EDAE05B-6CFD-4100-9173-9B34DECC1DEA}"/>
                </a:ext>
              </a:extLst>
            </p:cNvPr>
            <p:cNvSpPr>
              <a:spLocks/>
            </p:cNvSpPr>
            <p:nvPr/>
          </p:nvSpPr>
          <p:spPr bwMode="auto">
            <a:xfrm>
              <a:off x="6615" y="1846"/>
              <a:ext cx="271" cy="71"/>
            </a:xfrm>
            <a:custGeom>
              <a:avLst/>
              <a:gdLst>
                <a:gd name="T0" fmla="*/ 177 w 183"/>
                <a:gd name="T1" fmla="*/ 47 h 48"/>
                <a:gd name="T2" fmla="*/ 172 w 183"/>
                <a:gd name="T3" fmla="*/ 46 h 48"/>
                <a:gd name="T4" fmla="*/ 92 w 183"/>
                <a:gd name="T5" fmla="*/ 12 h 48"/>
                <a:gd name="T6" fmla="*/ 92 w 183"/>
                <a:gd name="T7" fmla="*/ 12 h 48"/>
                <a:gd name="T8" fmla="*/ 11 w 183"/>
                <a:gd name="T9" fmla="*/ 46 h 48"/>
                <a:gd name="T10" fmla="*/ 3 w 183"/>
                <a:gd name="T11" fmla="*/ 46 h 48"/>
                <a:gd name="T12" fmla="*/ 3 w 183"/>
                <a:gd name="T13" fmla="*/ 37 h 48"/>
                <a:gd name="T14" fmla="*/ 92 w 183"/>
                <a:gd name="T15" fmla="*/ 0 h 48"/>
                <a:gd name="T16" fmla="*/ 92 w 183"/>
                <a:gd name="T17" fmla="*/ 0 h 48"/>
                <a:gd name="T18" fmla="*/ 181 w 183"/>
                <a:gd name="T19" fmla="*/ 37 h 48"/>
                <a:gd name="T20" fmla="*/ 181 w 183"/>
                <a:gd name="T21" fmla="*/ 46 h 48"/>
                <a:gd name="T22" fmla="*/ 177 w 183"/>
                <a:gd name="T2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48">
                  <a:moveTo>
                    <a:pt x="177" y="47"/>
                  </a:moveTo>
                  <a:cubicBezTo>
                    <a:pt x="175" y="47"/>
                    <a:pt x="174" y="47"/>
                    <a:pt x="172" y="46"/>
                  </a:cubicBezTo>
                  <a:cubicBezTo>
                    <a:pt x="151" y="24"/>
                    <a:pt x="122" y="12"/>
                    <a:pt x="92" y="12"/>
                  </a:cubicBezTo>
                  <a:cubicBezTo>
                    <a:pt x="92" y="12"/>
                    <a:pt x="92" y="12"/>
                    <a:pt x="92" y="12"/>
                  </a:cubicBezTo>
                  <a:cubicBezTo>
                    <a:pt x="61" y="12"/>
                    <a:pt x="33" y="24"/>
                    <a:pt x="11" y="46"/>
                  </a:cubicBezTo>
                  <a:cubicBezTo>
                    <a:pt x="9" y="48"/>
                    <a:pt x="5" y="48"/>
                    <a:pt x="3" y="46"/>
                  </a:cubicBezTo>
                  <a:cubicBezTo>
                    <a:pt x="0" y="43"/>
                    <a:pt x="0" y="39"/>
                    <a:pt x="3" y="37"/>
                  </a:cubicBezTo>
                  <a:cubicBezTo>
                    <a:pt x="27" y="13"/>
                    <a:pt x="58" y="0"/>
                    <a:pt x="92" y="0"/>
                  </a:cubicBezTo>
                  <a:cubicBezTo>
                    <a:pt x="92" y="0"/>
                    <a:pt x="92" y="0"/>
                    <a:pt x="92" y="0"/>
                  </a:cubicBezTo>
                  <a:cubicBezTo>
                    <a:pt x="126" y="0"/>
                    <a:pt x="157" y="13"/>
                    <a:pt x="181" y="37"/>
                  </a:cubicBezTo>
                  <a:cubicBezTo>
                    <a:pt x="183" y="39"/>
                    <a:pt x="183" y="43"/>
                    <a:pt x="181" y="46"/>
                  </a:cubicBezTo>
                  <a:cubicBezTo>
                    <a:pt x="180" y="47"/>
                    <a:pt x="178" y="47"/>
                    <a:pt x="17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92" name="Freeform 145">
              <a:extLst>
                <a:ext uri="{FF2B5EF4-FFF2-40B4-BE49-F238E27FC236}">
                  <a16:creationId xmlns:a16="http://schemas.microsoft.com/office/drawing/2014/main" id="{C8E70647-7877-495B-A7D1-65EFE4521815}"/>
                </a:ext>
              </a:extLst>
            </p:cNvPr>
            <p:cNvSpPr>
              <a:spLocks/>
            </p:cNvSpPr>
            <p:nvPr/>
          </p:nvSpPr>
          <p:spPr bwMode="auto">
            <a:xfrm>
              <a:off x="6565" y="1732"/>
              <a:ext cx="371" cy="117"/>
            </a:xfrm>
            <a:custGeom>
              <a:avLst/>
              <a:gdLst>
                <a:gd name="T0" fmla="*/ 245 w 251"/>
                <a:gd name="T1" fmla="*/ 78 h 79"/>
                <a:gd name="T2" fmla="*/ 240 w 251"/>
                <a:gd name="T3" fmla="*/ 77 h 79"/>
                <a:gd name="T4" fmla="*/ 11 w 251"/>
                <a:gd name="T5" fmla="*/ 77 h 79"/>
                <a:gd name="T6" fmla="*/ 3 w 251"/>
                <a:gd name="T7" fmla="*/ 77 h 79"/>
                <a:gd name="T8" fmla="*/ 3 w 251"/>
                <a:gd name="T9" fmla="*/ 68 h 79"/>
                <a:gd name="T10" fmla="*/ 249 w 251"/>
                <a:gd name="T11" fmla="*/ 68 h 79"/>
                <a:gd name="T12" fmla="*/ 249 w 251"/>
                <a:gd name="T13" fmla="*/ 77 h 79"/>
                <a:gd name="T14" fmla="*/ 245 w 251"/>
                <a:gd name="T15" fmla="*/ 78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9">
                  <a:moveTo>
                    <a:pt x="245" y="78"/>
                  </a:moveTo>
                  <a:cubicBezTo>
                    <a:pt x="243" y="78"/>
                    <a:pt x="242" y="78"/>
                    <a:pt x="240" y="77"/>
                  </a:cubicBezTo>
                  <a:cubicBezTo>
                    <a:pt x="177" y="13"/>
                    <a:pt x="74" y="13"/>
                    <a:pt x="11" y="77"/>
                  </a:cubicBezTo>
                  <a:cubicBezTo>
                    <a:pt x="9" y="79"/>
                    <a:pt x="5" y="79"/>
                    <a:pt x="3" y="77"/>
                  </a:cubicBezTo>
                  <a:cubicBezTo>
                    <a:pt x="0" y="74"/>
                    <a:pt x="0" y="71"/>
                    <a:pt x="3" y="68"/>
                  </a:cubicBezTo>
                  <a:cubicBezTo>
                    <a:pt x="71" y="0"/>
                    <a:pt x="181" y="0"/>
                    <a:pt x="249" y="68"/>
                  </a:cubicBezTo>
                  <a:cubicBezTo>
                    <a:pt x="251" y="71"/>
                    <a:pt x="251" y="74"/>
                    <a:pt x="249" y="77"/>
                  </a:cubicBezTo>
                  <a:cubicBezTo>
                    <a:pt x="248" y="78"/>
                    <a:pt x="246" y="78"/>
                    <a:pt x="24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93" name="Freeform 146">
              <a:extLst>
                <a:ext uri="{FF2B5EF4-FFF2-40B4-BE49-F238E27FC236}">
                  <a16:creationId xmlns:a16="http://schemas.microsoft.com/office/drawing/2014/main" id="{FEE70738-7D9C-40E7-84A1-480AAD9642AD}"/>
                </a:ext>
              </a:extLst>
            </p:cNvPr>
            <p:cNvSpPr>
              <a:spLocks/>
            </p:cNvSpPr>
            <p:nvPr/>
          </p:nvSpPr>
          <p:spPr bwMode="auto">
            <a:xfrm>
              <a:off x="6666" y="1925"/>
              <a:ext cx="170" cy="60"/>
            </a:xfrm>
            <a:custGeom>
              <a:avLst/>
              <a:gdLst>
                <a:gd name="T0" fmla="*/ 109 w 115"/>
                <a:gd name="T1" fmla="*/ 40 h 41"/>
                <a:gd name="T2" fmla="*/ 105 w 115"/>
                <a:gd name="T3" fmla="*/ 39 h 41"/>
                <a:gd name="T4" fmla="*/ 11 w 115"/>
                <a:gd name="T5" fmla="*/ 39 h 41"/>
                <a:gd name="T6" fmla="*/ 3 w 115"/>
                <a:gd name="T7" fmla="*/ 39 h 41"/>
                <a:gd name="T8" fmla="*/ 3 w 115"/>
                <a:gd name="T9" fmla="*/ 30 h 41"/>
                <a:gd name="T10" fmla="*/ 113 w 115"/>
                <a:gd name="T11" fmla="*/ 30 h 41"/>
                <a:gd name="T12" fmla="*/ 113 w 115"/>
                <a:gd name="T13" fmla="*/ 39 h 41"/>
                <a:gd name="T14" fmla="*/ 109 w 11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41">
                  <a:moveTo>
                    <a:pt x="109" y="40"/>
                  </a:moveTo>
                  <a:cubicBezTo>
                    <a:pt x="107" y="40"/>
                    <a:pt x="106" y="40"/>
                    <a:pt x="105" y="39"/>
                  </a:cubicBezTo>
                  <a:cubicBezTo>
                    <a:pt x="79" y="13"/>
                    <a:pt x="37" y="13"/>
                    <a:pt x="11" y="39"/>
                  </a:cubicBezTo>
                  <a:cubicBezTo>
                    <a:pt x="9" y="41"/>
                    <a:pt x="5" y="41"/>
                    <a:pt x="3" y="39"/>
                  </a:cubicBezTo>
                  <a:cubicBezTo>
                    <a:pt x="0" y="36"/>
                    <a:pt x="0" y="32"/>
                    <a:pt x="3" y="30"/>
                  </a:cubicBezTo>
                  <a:cubicBezTo>
                    <a:pt x="33" y="0"/>
                    <a:pt x="83" y="0"/>
                    <a:pt x="113" y="30"/>
                  </a:cubicBezTo>
                  <a:cubicBezTo>
                    <a:pt x="115" y="32"/>
                    <a:pt x="115" y="36"/>
                    <a:pt x="113" y="39"/>
                  </a:cubicBezTo>
                  <a:cubicBezTo>
                    <a:pt x="112" y="40"/>
                    <a:pt x="110" y="40"/>
                    <a:pt x="10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94" name="Freeform 147">
              <a:extLst>
                <a:ext uri="{FF2B5EF4-FFF2-40B4-BE49-F238E27FC236}">
                  <a16:creationId xmlns:a16="http://schemas.microsoft.com/office/drawing/2014/main" id="{196F0C8A-3E2E-4D39-9BA5-B3790589EC10}"/>
                </a:ext>
              </a:extLst>
            </p:cNvPr>
            <p:cNvSpPr>
              <a:spLocks/>
            </p:cNvSpPr>
            <p:nvPr/>
          </p:nvSpPr>
          <p:spPr bwMode="auto">
            <a:xfrm>
              <a:off x="6615" y="1846"/>
              <a:ext cx="271" cy="71"/>
            </a:xfrm>
            <a:custGeom>
              <a:avLst/>
              <a:gdLst>
                <a:gd name="T0" fmla="*/ 177 w 183"/>
                <a:gd name="T1" fmla="*/ 47 h 48"/>
                <a:gd name="T2" fmla="*/ 172 w 183"/>
                <a:gd name="T3" fmla="*/ 46 h 48"/>
                <a:gd name="T4" fmla="*/ 92 w 183"/>
                <a:gd name="T5" fmla="*/ 12 h 48"/>
                <a:gd name="T6" fmla="*/ 92 w 183"/>
                <a:gd name="T7" fmla="*/ 12 h 48"/>
                <a:gd name="T8" fmla="*/ 11 w 183"/>
                <a:gd name="T9" fmla="*/ 46 h 48"/>
                <a:gd name="T10" fmla="*/ 3 w 183"/>
                <a:gd name="T11" fmla="*/ 46 h 48"/>
                <a:gd name="T12" fmla="*/ 3 w 183"/>
                <a:gd name="T13" fmla="*/ 37 h 48"/>
                <a:gd name="T14" fmla="*/ 92 w 183"/>
                <a:gd name="T15" fmla="*/ 0 h 48"/>
                <a:gd name="T16" fmla="*/ 92 w 183"/>
                <a:gd name="T17" fmla="*/ 0 h 48"/>
                <a:gd name="T18" fmla="*/ 181 w 183"/>
                <a:gd name="T19" fmla="*/ 37 h 48"/>
                <a:gd name="T20" fmla="*/ 181 w 183"/>
                <a:gd name="T21" fmla="*/ 46 h 48"/>
                <a:gd name="T22" fmla="*/ 177 w 183"/>
                <a:gd name="T23"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48">
                  <a:moveTo>
                    <a:pt x="177" y="47"/>
                  </a:moveTo>
                  <a:cubicBezTo>
                    <a:pt x="175" y="47"/>
                    <a:pt x="174" y="47"/>
                    <a:pt x="172" y="46"/>
                  </a:cubicBezTo>
                  <a:cubicBezTo>
                    <a:pt x="151" y="24"/>
                    <a:pt x="122" y="12"/>
                    <a:pt x="92" y="12"/>
                  </a:cubicBezTo>
                  <a:cubicBezTo>
                    <a:pt x="92" y="12"/>
                    <a:pt x="92" y="12"/>
                    <a:pt x="92" y="12"/>
                  </a:cubicBezTo>
                  <a:cubicBezTo>
                    <a:pt x="61" y="12"/>
                    <a:pt x="33" y="24"/>
                    <a:pt x="11" y="46"/>
                  </a:cubicBezTo>
                  <a:cubicBezTo>
                    <a:pt x="9" y="48"/>
                    <a:pt x="5" y="48"/>
                    <a:pt x="3" y="46"/>
                  </a:cubicBezTo>
                  <a:cubicBezTo>
                    <a:pt x="0" y="43"/>
                    <a:pt x="0" y="39"/>
                    <a:pt x="3" y="37"/>
                  </a:cubicBezTo>
                  <a:cubicBezTo>
                    <a:pt x="27" y="13"/>
                    <a:pt x="58" y="0"/>
                    <a:pt x="92" y="0"/>
                  </a:cubicBezTo>
                  <a:cubicBezTo>
                    <a:pt x="92" y="0"/>
                    <a:pt x="92" y="0"/>
                    <a:pt x="92" y="0"/>
                  </a:cubicBezTo>
                  <a:cubicBezTo>
                    <a:pt x="126" y="0"/>
                    <a:pt x="157" y="13"/>
                    <a:pt x="181" y="37"/>
                  </a:cubicBezTo>
                  <a:cubicBezTo>
                    <a:pt x="183" y="39"/>
                    <a:pt x="183" y="43"/>
                    <a:pt x="181" y="46"/>
                  </a:cubicBezTo>
                  <a:cubicBezTo>
                    <a:pt x="180" y="47"/>
                    <a:pt x="178" y="47"/>
                    <a:pt x="17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95" name="Freeform 148">
              <a:extLst>
                <a:ext uri="{FF2B5EF4-FFF2-40B4-BE49-F238E27FC236}">
                  <a16:creationId xmlns:a16="http://schemas.microsoft.com/office/drawing/2014/main" id="{0784940B-282A-4EDE-8133-32C59279467D}"/>
                </a:ext>
              </a:extLst>
            </p:cNvPr>
            <p:cNvSpPr>
              <a:spLocks/>
            </p:cNvSpPr>
            <p:nvPr/>
          </p:nvSpPr>
          <p:spPr bwMode="auto">
            <a:xfrm>
              <a:off x="6666" y="1925"/>
              <a:ext cx="170" cy="60"/>
            </a:xfrm>
            <a:custGeom>
              <a:avLst/>
              <a:gdLst>
                <a:gd name="T0" fmla="*/ 7 w 115"/>
                <a:gd name="T1" fmla="*/ 40 h 41"/>
                <a:gd name="T2" fmla="*/ 3 w 115"/>
                <a:gd name="T3" fmla="*/ 39 h 41"/>
                <a:gd name="T4" fmla="*/ 3 w 115"/>
                <a:gd name="T5" fmla="*/ 30 h 41"/>
                <a:gd name="T6" fmla="*/ 113 w 115"/>
                <a:gd name="T7" fmla="*/ 30 h 41"/>
                <a:gd name="T8" fmla="*/ 113 w 115"/>
                <a:gd name="T9" fmla="*/ 39 h 41"/>
                <a:gd name="T10" fmla="*/ 105 w 115"/>
                <a:gd name="T11" fmla="*/ 39 h 41"/>
                <a:gd name="T12" fmla="*/ 11 w 115"/>
                <a:gd name="T13" fmla="*/ 39 h 41"/>
                <a:gd name="T14" fmla="*/ 7 w 115"/>
                <a:gd name="T15" fmla="*/ 4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41">
                  <a:moveTo>
                    <a:pt x="7" y="40"/>
                  </a:moveTo>
                  <a:cubicBezTo>
                    <a:pt x="5" y="40"/>
                    <a:pt x="4" y="40"/>
                    <a:pt x="3" y="39"/>
                  </a:cubicBezTo>
                  <a:cubicBezTo>
                    <a:pt x="0" y="36"/>
                    <a:pt x="0" y="32"/>
                    <a:pt x="3" y="30"/>
                  </a:cubicBezTo>
                  <a:cubicBezTo>
                    <a:pt x="33" y="0"/>
                    <a:pt x="83" y="0"/>
                    <a:pt x="113" y="30"/>
                  </a:cubicBezTo>
                  <a:cubicBezTo>
                    <a:pt x="115" y="32"/>
                    <a:pt x="115" y="36"/>
                    <a:pt x="113" y="39"/>
                  </a:cubicBezTo>
                  <a:cubicBezTo>
                    <a:pt x="111" y="41"/>
                    <a:pt x="107" y="41"/>
                    <a:pt x="105" y="39"/>
                  </a:cubicBezTo>
                  <a:cubicBezTo>
                    <a:pt x="79" y="13"/>
                    <a:pt x="37" y="13"/>
                    <a:pt x="11" y="39"/>
                  </a:cubicBezTo>
                  <a:cubicBezTo>
                    <a:pt x="10" y="40"/>
                    <a:pt x="8" y="40"/>
                    <a:pt x="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96" name="Freeform 149">
              <a:extLst>
                <a:ext uri="{FF2B5EF4-FFF2-40B4-BE49-F238E27FC236}">
                  <a16:creationId xmlns:a16="http://schemas.microsoft.com/office/drawing/2014/main" id="{BED0030D-4A2F-41CB-8503-34CA3D817463}"/>
                </a:ext>
              </a:extLst>
            </p:cNvPr>
            <p:cNvSpPr>
              <a:spLocks noEditPoints="1"/>
            </p:cNvSpPr>
            <p:nvPr/>
          </p:nvSpPr>
          <p:spPr bwMode="auto">
            <a:xfrm>
              <a:off x="6707" y="2024"/>
              <a:ext cx="89" cy="89"/>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4"/>
                    <a:pt x="13" y="0"/>
                    <a:pt x="30" y="0"/>
                  </a:cubicBezTo>
                  <a:cubicBezTo>
                    <a:pt x="46" y="0"/>
                    <a:pt x="60" y="14"/>
                    <a:pt x="60" y="30"/>
                  </a:cubicBezTo>
                  <a:cubicBezTo>
                    <a:pt x="60" y="47"/>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grpSp>
        <p:nvGrpSpPr>
          <p:cNvPr id="109" name="Group 140">
            <a:extLst>
              <a:ext uri="{FF2B5EF4-FFF2-40B4-BE49-F238E27FC236}">
                <a16:creationId xmlns:a16="http://schemas.microsoft.com/office/drawing/2014/main" id="{C126D2E8-8670-44AD-892E-D365173C10E1}"/>
              </a:ext>
            </a:extLst>
          </p:cNvPr>
          <p:cNvGrpSpPr>
            <a:grpSpLocks noChangeAspect="1"/>
          </p:cNvGrpSpPr>
          <p:nvPr/>
        </p:nvGrpSpPr>
        <p:grpSpPr bwMode="auto">
          <a:xfrm>
            <a:off x="4716195" y="4335127"/>
            <a:ext cx="496211" cy="465411"/>
            <a:chOff x="1369" y="3008"/>
            <a:chExt cx="435" cy="408"/>
          </a:xfrm>
          <a:solidFill>
            <a:srgbClr val="E40045"/>
          </a:solidFill>
        </p:grpSpPr>
        <p:sp>
          <p:nvSpPr>
            <p:cNvPr id="110" name="Freeform 141">
              <a:extLst>
                <a:ext uri="{FF2B5EF4-FFF2-40B4-BE49-F238E27FC236}">
                  <a16:creationId xmlns:a16="http://schemas.microsoft.com/office/drawing/2014/main" id="{343C90A6-F78B-44BA-9C74-5651F634C034}"/>
                </a:ext>
              </a:extLst>
            </p:cNvPr>
            <p:cNvSpPr>
              <a:spLocks noEditPoints="1"/>
            </p:cNvSpPr>
            <p:nvPr/>
          </p:nvSpPr>
          <p:spPr bwMode="auto">
            <a:xfrm>
              <a:off x="1369" y="3008"/>
              <a:ext cx="435" cy="408"/>
            </a:xfrm>
            <a:custGeom>
              <a:avLst/>
              <a:gdLst>
                <a:gd name="T0" fmla="*/ 291 w 294"/>
                <a:gd name="T1" fmla="*/ 103 h 276"/>
                <a:gd name="T2" fmla="*/ 285 w 294"/>
                <a:gd name="T3" fmla="*/ 103 h 276"/>
                <a:gd name="T4" fmla="*/ 221 w 294"/>
                <a:gd name="T5" fmla="*/ 141 h 276"/>
                <a:gd name="T6" fmla="*/ 221 w 294"/>
                <a:gd name="T7" fmla="*/ 109 h 276"/>
                <a:gd name="T8" fmla="*/ 218 w 294"/>
                <a:gd name="T9" fmla="*/ 103 h 276"/>
                <a:gd name="T10" fmla="*/ 212 w 294"/>
                <a:gd name="T11" fmla="*/ 104 h 276"/>
                <a:gd name="T12" fmla="*/ 148 w 294"/>
                <a:gd name="T13" fmla="*/ 145 h 276"/>
                <a:gd name="T14" fmla="*/ 148 w 294"/>
                <a:gd name="T15" fmla="*/ 109 h 276"/>
                <a:gd name="T16" fmla="*/ 145 w 294"/>
                <a:gd name="T17" fmla="*/ 103 h 276"/>
                <a:gd name="T18" fmla="*/ 139 w 294"/>
                <a:gd name="T19" fmla="*/ 104 h 276"/>
                <a:gd name="T20" fmla="*/ 75 w 294"/>
                <a:gd name="T21" fmla="*/ 144 h 276"/>
                <a:gd name="T22" fmla="*/ 70 w 294"/>
                <a:gd name="T23" fmla="*/ 6 h 276"/>
                <a:gd name="T24" fmla="*/ 65 w 294"/>
                <a:gd name="T25" fmla="*/ 0 h 276"/>
                <a:gd name="T26" fmla="*/ 15 w 294"/>
                <a:gd name="T27" fmla="*/ 0 h 276"/>
                <a:gd name="T28" fmla="*/ 9 w 294"/>
                <a:gd name="T29" fmla="*/ 6 h 276"/>
                <a:gd name="T30" fmla="*/ 0 w 294"/>
                <a:gd name="T31" fmla="*/ 270 h 276"/>
                <a:gd name="T32" fmla="*/ 1 w 294"/>
                <a:gd name="T33" fmla="*/ 275 h 276"/>
                <a:gd name="T34" fmla="*/ 6 w 294"/>
                <a:gd name="T35" fmla="*/ 276 h 276"/>
                <a:gd name="T36" fmla="*/ 74 w 294"/>
                <a:gd name="T37" fmla="*/ 276 h 276"/>
                <a:gd name="T38" fmla="*/ 74 w 294"/>
                <a:gd name="T39" fmla="*/ 276 h 276"/>
                <a:gd name="T40" fmla="*/ 74 w 294"/>
                <a:gd name="T41" fmla="*/ 276 h 276"/>
                <a:gd name="T42" fmla="*/ 288 w 294"/>
                <a:gd name="T43" fmla="*/ 276 h 276"/>
                <a:gd name="T44" fmla="*/ 294 w 294"/>
                <a:gd name="T45" fmla="*/ 271 h 276"/>
                <a:gd name="T46" fmla="*/ 294 w 294"/>
                <a:gd name="T47" fmla="*/ 109 h 276"/>
                <a:gd name="T48" fmla="*/ 291 w 294"/>
                <a:gd name="T49" fmla="*/ 103 h 276"/>
                <a:gd name="T50" fmla="*/ 59 w 294"/>
                <a:gd name="T51" fmla="*/ 12 h 276"/>
                <a:gd name="T52" fmla="*/ 61 w 294"/>
                <a:gd name="T53" fmla="*/ 70 h 276"/>
                <a:gd name="T54" fmla="*/ 18 w 294"/>
                <a:gd name="T55" fmla="*/ 70 h 276"/>
                <a:gd name="T56" fmla="*/ 20 w 294"/>
                <a:gd name="T57" fmla="*/ 12 h 276"/>
                <a:gd name="T58" fmla="*/ 59 w 294"/>
                <a:gd name="T59" fmla="*/ 12 h 276"/>
                <a:gd name="T60" fmla="*/ 12 w 294"/>
                <a:gd name="T61" fmla="*/ 265 h 276"/>
                <a:gd name="T62" fmla="*/ 18 w 294"/>
                <a:gd name="T63" fmla="*/ 82 h 276"/>
                <a:gd name="T64" fmla="*/ 61 w 294"/>
                <a:gd name="T65" fmla="*/ 82 h 276"/>
                <a:gd name="T66" fmla="*/ 68 w 294"/>
                <a:gd name="T67" fmla="*/ 265 h 276"/>
                <a:gd name="T68" fmla="*/ 12 w 294"/>
                <a:gd name="T69" fmla="*/ 265 h 276"/>
                <a:gd name="T70" fmla="*/ 76 w 294"/>
                <a:gd name="T71" fmla="*/ 158 h 276"/>
                <a:gd name="T72" fmla="*/ 136 w 294"/>
                <a:gd name="T73" fmla="*/ 119 h 276"/>
                <a:gd name="T74" fmla="*/ 136 w 294"/>
                <a:gd name="T75" fmla="*/ 155 h 276"/>
                <a:gd name="T76" fmla="*/ 136 w 294"/>
                <a:gd name="T77" fmla="*/ 265 h 276"/>
                <a:gd name="T78" fmla="*/ 79 w 294"/>
                <a:gd name="T79" fmla="*/ 265 h 276"/>
                <a:gd name="T80" fmla="*/ 76 w 294"/>
                <a:gd name="T81" fmla="*/ 158 h 276"/>
                <a:gd name="T82" fmla="*/ 209 w 294"/>
                <a:gd name="T83" fmla="*/ 265 h 276"/>
                <a:gd name="T84" fmla="*/ 148 w 294"/>
                <a:gd name="T85" fmla="*/ 265 h 276"/>
                <a:gd name="T86" fmla="*/ 148 w 294"/>
                <a:gd name="T87" fmla="*/ 159 h 276"/>
                <a:gd name="T88" fmla="*/ 209 w 294"/>
                <a:gd name="T89" fmla="*/ 119 h 276"/>
                <a:gd name="T90" fmla="*/ 209 w 294"/>
                <a:gd name="T91" fmla="*/ 151 h 276"/>
                <a:gd name="T92" fmla="*/ 209 w 294"/>
                <a:gd name="T93" fmla="*/ 155 h 276"/>
                <a:gd name="T94" fmla="*/ 209 w 294"/>
                <a:gd name="T95" fmla="*/ 265 h 276"/>
                <a:gd name="T96" fmla="*/ 282 w 294"/>
                <a:gd name="T97" fmla="*/ 265 h 276"/>
                <a:gd name="T98" fmla="*/ 221 w 294"/>
                <a:gd name="T99" fmla="*/ 265 h 276"/>
                <a:gd name="T100" fmla="*/ 221 w 294"/>
                <a:gd name="T101" fmla="*/ 155 h 276"/>
                <a:gd name="T102" fmla="*/ 221 w 294"/>
                <a:gd name="T103" fmla="*/ 154 h 276"/>
                <a:gd name="T104" fmla="*/ 282 w 294"/>
                <a:gd name="T105" fmla="*/ 119 h 276"/>
                <a:gd name="T106" fmla="*/ 282 w 294"/>
                <a:gd name="T107" fmla="*/ 26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 h="276">
                  <a:moveTo>
                    <a:pt x="291" y="103"/>
                  </a:moveTo>
                  <a:cubicBezTo>
                    <a:pt x="289" y="102"/>
                    <a:pt x="287" y="102"/>
                    <a:pt x="285" y="103"/>
                  </a:cubicBezTo>
                  <a:cubicBezTo>
                    <a:pt x="221" y="141"/>
                    <a:pt x="221" y="141"/>
                    <a:pt x="221" y="141"/>
                  </a:cubicBezTo>
                  <a:cubicBezTo>
                    <a:pt x="221" y="109"/>
                    <a:pt x="221" y="109"/>
                    <a:pt x="221" y="109"/>
                  </a:cubicBezTo>
                  <a:cubicBezTo>
                    <a:pt x="221" y="106"/>
                    <a:pt x="220" y="104"/>
                    <a:pt x="218" y="103"/>
                  </a:cubicBezTo>
                  <a:cubicBezTo>
                    <a:pt x="216" y="102"/>
                    <a:pt x="214" y="102"/>
                    <a:pt x="212" y="104"/>
                  </a:cubicBezTo>
                  <a:cubicBezTo>
                    <a:pt x="148" y="145"/>
                    <a:pt x="148" y="145"/>
                    <a:pt x="148" y="145"/>
                  </a:cubicBezTo>
                  <a:cubicBezTo>
                    <a:pt x="148" y="109"/>
                    <a:pt x="148" y="109"/>
                    <a:pt x="148" y="109"/>
                  </a:cubicBezTo>
                  <a:cubicBezTo>
                    <a:pt x="148" y="106"/>
                    <a:pt x="146" y="104"/>
                    <a:pt x="145" y="103"/>
                  </a:cubicBezTo>
                  <a:cubicBezTo>
                    <a:pt x="143" y="102"/>
                    <a:pt x="140" y="102"/>
                    <a:pt x="139" y="104"/>
                  </a:cubicBezTo>
                  <a:cubicBezTo>
                    <a:pt x="75" y="144"/>
                    <a:pt x="75" y="144"/>
                    <a:pt x="75" y="144"/>
                  </a:cubicBezTo>
                  <a:cubicBezTo>
                    <a:pt x="70" y="6"/>
                    <a:pt x="70" y="6"/>
                    <a:pt x="70" y="6"/>
                  </a:cubicBezTo>
                  <a:cubicBezTo>
                    <a:pt x="70" y="3"/>
                    <a:pt x="68" y="0"/>
                    <a:pt x="65" y="0"/>
                  </a:cubicBezTo>
                  <a:cubicBezTo>
                    <a:pt x="15" y="0"/>
                    <a:pt x="15" y="0"/>
                    <a:pt x="15" y="0"/>
                  </a:cubicBezTo>
                  <a:cubicBezTo>
                    <a:pt x="11" y="0"/>
                    <a:pt x="9" y="3"/>
                    <a:pt x="9" y="6"/>
                  </a:cubicBezTo>
                  <a:cubicBezTo>
                    <a:pt x="0" y="270"/>
                    <a:pt x="0" y="270"/>
                    <a:pt x="0" y="270"/>
                  </a:cubicBezTo>
                  <a:cubicBezTo>
                    <a:pt x="0" y="272"/>
                    <a:pt x="0" y="274"/>
                    <a:pt x="1" y="275"/>
                  </a:cubicBezTo>
                  <a:cubicBezTo>
                    <a:pt x="2" y="276"/>
                    <a:pt x="4" y="276"/>
                    <a:pt x="6" y="276"/>
                  </a:cubicBezTo>
                  <a:cubicBezTo>
                    <a:pt x="74" y="276"/>
                    <a:pt x="74" y="276"/>
                    <a:pt x="74" y="276"/>
                  </a:cubicBezTo>
                  <a:cubicBezTo>
                    <a:pt x="74" y="276"/>
                    <a:pt x="74" y="276"/>
                    <a:pt x="74" y="276"/>
                  </a:cubicBezTo>
                  <a:cubicBezTo>
                    <a:pt x="74" y="276"/>
                    <a:pt x="74" y="276"/>
                    <a:pt x="74" y="276"/>
                  </a:cubicBezTo>
                  <a:cubicBezTo>
                    <a:pt x="288" y="276"/>
                    <a:pt x="288" y="276"/>
                    <a:pt x="288" y="276"/>
                  </a:cubicBezTo>
                  <a:cubicBezTo>
                    <a:pt x="291" y="276"/>
                    <a:pt x="294" y="274"/>
                    <a:pt x="294" y="271"/>
                  </a:cubicBezTo>
                  <a:cubicBezTo>
                    <a:pt x="294" y="109"/>
                    <a:pt x="294" y="109"/>
                    <a:pt x="294" y="109"/>
                  </a:cubicBezTo>
                  <a:cubicBezTo>
                    <a:pt x="294" y="106"/>
                    <a:pt x="292" y="104"/>
                    <a:pt x="291" y="103"/>
                  </a:cubicBezTo>
                  <a:close/>
                  <a:moveTo>
                    <a:pt x="59" y="12"/>
                  </a:moveTo>
                  <a:cubicBezTo>
                    <a:pt x="61" y="70"/>
                    <a:pt x="61" y="70"/>
                    <a:pt x="61" y="70"/>
                  </a:cubicBezTo>
                  <a:cubicBezTo>
                    <a:pt x="18" y="70"/>
                    <a:pt x="18" y="70"/>
                    <a:pt x="18" y="70"/>
                  </a:cubicBezTo>
                  <a:cubicBezTo>
                    <a:pt x="20" y="12"/>
                    <a:pt x="20" y="12"/>
                    <a:pt x="20" y="12"/>
                  </a:cubicBezTo>
                  <a:lnTo>
                    <a:pt x="59" y="12"/>
                  </a:lnTo>
                  <a:close/>
                  <a:moveTo>
                    <a:pt x="12" y="265"/>
                  </a:moveTo>
                  <a:cubicBezTo>
                    <a:pt x="18" y="82"/>
                    <a:pt x="18" y="82"/>
                    <a:pt x="18" y="82"/>
                  </a:cubicBezTo>
                  <a:cubicBezTo>
                    <a:pt x="61" y="82"/>
                    <a:pt x="61" y="82"/>
                    <a:pt x="61" y="82"/>
                  </a:cubicBezTo>
                  <a:cubicBezTo>
                    <a:pt x="68" y="265"/>
                    <a:pt x="68" y="265"/>
                    <a:pt x="68" y="265"/>
                  </a:cubicBezTo>
                  <a:lnTo>
                    <a:pt x="12" y="265"/>
                  </a:lnTo>
                  <a:close/>
                  <a:moveTo>
                    <a:pt x="76" y="158"/>
                  </a:moveTo>
                  <a:cubicBezTo>
                    <a:pt x="136" y="119"/>
                    <a:pt x="136" y="119"/>
                    <a:pt x="136" y="119"/>
                  </a:cubicBezTo>
                  <a:cubicBezTo>
                    <a:pt x="136" y="155"/>
                    <a:pt x="136" y="155"/>
                    <a:pt x="136" y="155"/>
                  </a:cubicBezTo>
                  <a:cubicBezTo>
                    <a:pt x="136" y="265"/>
                    <a:pt x="136" y="265"/>
                    <a:pt x="136" y="265"/>
                  </a:cubicBezTo>
                  <a:cubicBezTo>
                    <a:pt x="79" y="265"/>
                    <a:pt x="79" y="265"/>
                    <a:pt x="79" y="265"/>
                  </a:cubicBezTo>
                  <a:lnTo>
                    <a:pt x="76" y="158"/>
                  </a:lnTo>
                  <a:close/>
                  <a:moveTo>
                    <a:pt x="209" y="265"/>
                  </a:moveTo>
                  <a:cubicBezTo>
                    <a:pt x="148" y="265"/>
                    <a:pt x="148" y="265"/>
                    <a:pt x="148" y="265"/>
                  </a:cubicBezTo>
                  <a:cubicBezTo>
                    <a:pt x="148" y="159"/>
                    <a:pt x="148" y="159"/>
                    <a:pt x="148" y="159"/>
                  </a:cubicBezTo>
                  <a:cubicBezTo>
                    <a:pt x="209" y="119"/>
                    <a:pt x="209" y="119"/>
                    <a:pt x="209" y="119"/>
                  </a:cubicBezTo>
                  <a:cubicBezTo>
                    <a:pt x="209" y="151"/>
                    <a:pt x="209" y="151"/>
                    <a:pt x="209" y="151"/>
                  </a:cubicBezTo>
                  <a:cubicBezTo>
                    <a:pt x="209" y="155"/>
                    <a:pt x="209" y="155"/>
                    <a:pt x="209" y="155"/>
                  </a:cubicBezTo>
                  <a:lnTo>
                    <a:pt x="209" y="265"/>
                  </a:lnTo>
                  <a:close/>
                  <a:moveTo>
                    <a:pt x="282" y="265"/>
                  </a:moveTo>
                  <a:cubicBezTo>
                    <a:pt x="221" y="265"/>
                    <a:pt x="221" y="265"/>
                    <a:pt x="221" y="265"/>
                  </a:cubicBezTo>
                  <a:cubicBezTo>
                    <a:pt x="221" y="155"/>
                    <a:pt x="221" y="155"/>
                    <a:pt x="221" y="155"/>
                  </a:cubicBezTo>
                  <a:cubicBezTo>
                    <a:pt x="221" y="154"/>
                    <a:pt x="221" y="154"/>
                    <a:pt x="221" y="154"/>
                  </a:cubicBezTo>
                  <a:cubicBezTo>
                    <a:pt x="282" y="119"/>
                    <a:pt x="282" y="119"/>
                    <a:pt x="282" y="119"/>
                  </a:cubicBezTo>
                  <a:lnTo>
                    <a:pt x="282"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11" name="Freeform 142">
              <a:extLst>
                <a:ext uri="{FF2B5EF4-FFF2-40B4-BE49-F238E27FC236}">
                  <a16:creationId xmlns:a16="http://schemas.microsoft.com/office/drawing/2014/main" id="{A01B7F7D-6957-43DD-B0C7-37147EA9DEFA}"/>
                </a:ext>
              </a:extLst>
            </p:cNvPr>
            <p:cNvSpPr>
              <a:spLocks/>
            </p:cNvSpPr>
            <p:nvPr/>
          </p:nvSpPr>
          <p:spPr bwMode="auto">
            <a:xfrm>
              <a:off x="1508" y="3261"/>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3" y="0"/>
                    <a:pt x="0" y="3"/>
                    <a:pt x="0" y="6"/>
                  </a:cubicBezTo>
                  <a:cubicBezTo>
                    <a:pt x="0" y="9"/>
                    <a:pt x="3" y="12"/>
                    <a:pt x="6" y="12"/>
                  </a:cubicBezTo>
                  <a:cubicBezTo>
                    <a:pt x="18" y="12"/>
                    <a:pt x="18" y="12"/>
                    <a:pt x="18" y="12"/>
                  </a:cubicBezTo>
                  <a:cubicBezTo>
                    <a:pt x="21" y="12"/>
                    <a:pt x="24" y="9"/>
                    <a:pt x="24" y="6"/>
                  </a:cubicBezTo>
                  <a:cubicBezTo>
                    <a:pt x="24" y="3"/>
                    <a:pt x="21"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12" name="Freeform 143">
              <a:extLst>
                <a:ext uri="{FF2B5EF4-FFF2-40B4-BE49-F238E27FC236}">
                  <a16:creationId xmlns:a16="http://schemas.microsoft.com/office/drawing/2014/main" id="{0804ECC0-B670-446A-8D06-7708519F6093}"/>
                </a:ext>
              </a:extLst>
            </p:cNvPr>
            <p:cNvSpPr>
              <a:spLocks/>
            </p:cNvSpPr>
            <p:nvPr/>
          </p:nvSpPr>
          <p:spPr bwMode="auto">
            <a:xfrm>
              <a:off x="1616" y="3261"/>
              <a:ext cx="34" cy="18"/>
            </a:xfrm>
            <a:custGeom>
              <a:avLst/>
              <a:gdLst>
                <a:gd name="T0" fmla="*/ 17 w 23"/>
                <a:gd name="T1" fmla="*/ 0 h 12"/>
                <a:gd name="T2" fmla="*/ 5 w 23"/>
                <a:gd name="T3" fmla="*/ 0 h 12"/>
                <a:gd name="T4" fmla="*/ 0 w 23"/>
                <a:gd name="T5" fmla="*/ 6 h 12"/>
                <a:gd name="T6" fmla="*/ 5 w 23"/>
                <a:gd name="T7" fmla="*/ 12 h 12"/>
                <a:gd name="T8" fmla="*/ 17 w 23"/>
                <a:gd name="T9" fmla="*/ 12 h 12"/>
                <a:gd name="T10" fmla="*/ 23 w 23"/>
                <a:gd name="T11" fmla="*/ 6 h 12"/>
                <a:gd name="T12" fmla="*/ 17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17" y="0"/>
                  </a:moveTo>
                  <a:cubicBezTo>
                    <a:pt x="5" y="0"/>
                    <a:pt x="5" y="0"/>
                    <a:pt x="5" y="0"/>
                  </a:cubicBezTo>
                  <a:cubicBezTo>
                    <a:pt x="2" y="0"/>
                    <a:pt x="0" y="3"/>
                    <a:pt x="0" y="6"/>
                  </a:cubicBezTo>
                  <a:cubicBezTo>
                    <a:pt x="0" y="9"/>
                    <a:pt x="2" y="12"/>
                    <a:pt x="5" y="12"/>
                  </a:cubicBezTo>
                  <a:cubicBezTo>
                    <a:pt x="17" y="12"/>
                    <a:pt x="17" y="12"/>
                    <a:pt x="17" y="12"/>
                  </a:cubicBezTo>
                  <a:cubicBezTo>
                    <a:pt x="21" y="12"/>
                    <a:pt x="23" y="9"/>
                    <a:pt x="23" y="6"/>
                  </a:cubicBezTo>
                  <a:cubicBezTo>
                    <a:pt x="23" y="3"/>
                    <a:pt x="21"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13" name="Freeform 144">
              <a:extLst>
                <a:ext uri="{FF2B5EF4-FFF2-40B4-BE49-F238E27FC236}">
                  <a16:creationId xmlns:a16="http://schemas.microsoft.com/office/drawing/2014/main" id="{150DAF7F-DABB-4AE4-8926-2452929E9E16}"/>
                </a:ext>
              </a:extLst>
            </p:cNvPr>
            <p:cNvSpPr>
              <a:spLocks/>
            </p:cNvSpPr>
            <p:nvPr/>
          </p:nvSpPr>
          <p:spPr bwMode="auto">
            <a:xfrm>
              <a:off x="1723" y="3261"/>
              <a:ext cx="35" cy="18"/>
            </a:xfrm>
            <a:custGeom>
              <a:avLst/>
              <a:gdLst>
                <a:gd name="T0" fmla="*/ 6 w 24"/>
                <a:gd name="T1" fmla="*/ 12 h 12"/>
                <a:gd name="T2" fmla="*/ 18 w 24"/>
                <a:gd name="T3" fmla="*/ 12 h 12"/>
                <a:gd name="T4" fmla="*/ 24 w 24"/>
                <a:gd name="T5" fmla="*/ 6 h 12"/>
                <a:gd name="T6" fmla="*/ 18 w 24"/>
                <a:gd name="T7" fmla="*/ 0 h 12"/>
                <a:gd name="T8" fmla="*/ 6 w 24"/>
                <a:gd name="T9" fmla="*/ 0 h 12"/>
                <a:gd name="T10" fmla="*/ 0 w 24"/>
                <a:gd name="T11" fmla="*/ 6 h 12"/>
                <a:gd name="T12" fmla="*/ 6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12"/>
                  </a:moveTo>
                  <a:cubicBezTo>
                    <a:pt x="18" y="12"/>
                    <a:pt x="18" y="12"/>
                    <a:pt x="18" y="12"/>
                  </a:cubicBezTo>
                  <a:cubicBezTo>
                    <a:pt x="21" y="12"/>
                    <a:pt x="24" y="9"/>
                    <a:pt x="24" y="6"/>
                  </a:cubicBezTo>
                  <a:cubicBezTo>
                    <a:pt x="24" y="3"/>
                    <a:pt x="21" y="0"/>
                    <a:pt x="18" y="0"/>
                  </a:cubicBezTo>
                  <a:cubicBezTo>
                    <a:pt x="6" y="0"/>
                    <a:pt x="6" y="0"/>
                    <a:pt x="6" y="0"/>
                  </a:cubicBezTo>
                  <a:cubicBezTo>
                    <a:pt x="2" y="0"/>
                    <a:pt x="0" y="3"/>
                    <a:pt x="0" y="6"/>
                  </a:cubicBezTo>
                  <a:cubicBezTo>
                    <a:pt x="0" y="9"/>
                    <a:pt x="2"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
        <p:nvSpPr>
          <p:cNvPr id="114" name="TextBox 113">
            <a:extLst>
              <a:ext uri="{FF2B5EF4-FFF2-40B4-BE49-F238E27FC236}">
                <a16:creationId xmlns:a16="http://schemas.microsoft.com/office/drawing/2014/main" id="{37FBEE2F-06E9-47C9-807A-D926FF1FF017}"/>
              </a:ext>
            </a:extLst>
          </p:cNvPr>
          <p:cNvSpPr txBox="1"/>
          <p:nvPr/>
        </p:nvSpPr>
        <p:spPr>
          <a:xfrm>
            <a:off x="4605718" y="4147169"/>
            <a:ext cx="696362" cy="215444"/>
          </a:xfrm>
          <a:prstGeom prst="rect">
            <a:avLst/>
          </a:prstGeom>
          <a:noFill/>
        </p:spPr>
        <p:txBody>
          <a:bodyPr wrap="square" rtlCol="0">
            <a:spAutoFit/>
          </a:bodyPr>
          <a:lstStyle/>
          <a:p>
            <a:pPr algn="ctr"/>
            <a:r>
              <a:rPr lang="en-US" sz="800" b="1" dirty="0">
                <a:solidFill>
                  <a:srgbClr val="E40045"/>
                </a:solidFill>
                <a:latin typeface="Arial" panose="020B0604020202020204" pitchFamily="34" charset="0"/>
                <a:cs typeface="Arial" panose="020B0604020202020204" pitchFamily="34" charset="0"/>
              </a:rPr>
              <a:t>Repair</a:t>
            </a:r>
          </a:p>
        </p:txBody>
      </p:sp>
      <p:grpSp>
        <p:nvGrpSpPr>
          <p:cNvPr id="117" name="Group 4">
            <a:extLst>
              <a:ext uri="{FF2B5EF4-FFF2-40B4-BE49-F238E27FC236}">
                <a16:creationId xmlns:a16="http://schemas.microsoft.com/office/drawing/2014/main" id="{6E36DCEB-AFDA-4C4E-B147-0C56255CE45E}"/>
              </a:ext>
            </a:extLst>
          </p:cNvPr>
          <p:cNvGrpSpPr>
            <a:grpSpLocks noChangeAspect="1"/>
          </p:cNvGrpSpPr>
          <p:nvPr/>
        </p:nvGrpSpPr>
        <p:grpSpPr bwMode="auto">
          <a:xfrm>
            <a:off x="7153649" y="4354843"/>
            <a:ext cx="434639" cy="301587"/>
            <a:chOff x="520" y="728"/>
            <a:chExt cx="441" cy="306"/>
          </a:xfrm>
          <a:solidFill>
            <a:srgbClr val="E40045"/>
          </a:solidFill>
        </p:grpSpPr>
        <p:sp>
          <p:nvSpPr>
            <p:cNvPr id="118" name="Freeform 5">
              <a:extLst>
                <a:ext uri="{FF2B5EF4-FFF2-40B4-BE49-F238E27FC236}">
                  <a16:creationId xmlns:a16="http://schemas.microsoft.com/office/drawing/2014/main" id="{5885257E-F82B-42D1-8DA9-5C62C9FBDE99}"/>
                </a:ext>
              </a:extLst>
            </p:cNvPr>
            <p:cNvSpPr>
              <a:spLocks noEditPoints="1"/>
            </p:cNvSpPr>
            <p:nvPr/>
          </p:nvSpPr>
          <p:spPr bwMode="auto">
            <a:xfrm>
              <a:off x="566" y="944"/>
              <a:ext cx="91"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19" name="Freeform 6">
              <a:extLst>
                <a:ext uri="{FF2B5EF4-FFF2-40B4-BE49-F238E27FC236}">
                  <a16:creationId xmlns:a16="http://schemas.microsoft.com/office/drawing/2014/main" id="{734E1689-8E8D-46AC-9F34-7DF63C45D7E3}"/>
                </a:ext>
              </a:extLst>
            </p:cNvPr>
            <p:cNvSpPr>
              <a:spLocks noEditPoints="1"/>
            </p:cNvSpPr>
            <p:nvPr/>
          </p:nvSpPr>
          <p:spPr bwMode="auto">
            <a:xfrm>
              <a:off x="823" y="944"/>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0" name="Freeform 7">
              <a:extLst>
                <a:ext uri="{FF2B5EF4-FFF2-40B4-BE49-F238E27FC236}">
                  <a16:creationId xmlns:a16="http://schemas.microsoft.com/office/drawing/2014/main" id="{B02D8E57-7E31-4173-B897-CEF41539A1FF}"/>
                </a:ext>
              </a:extLst>
            </p:cNvPr>
            <p:cNvSpPr>
              <a:spLocks/>
            </p:cNvSpPr>
            <p:nvPr/>
          </p:nvSpPr>
          <p:spPr bwMode="auto">
            <a:xfrm>
              <a:off x="520" y="728"/>
              <a:ext cx="441" cy="270"/>
            </a:xfrm>
            <a:custGeom>
              <a:avLst/>
              <a:gdLst>
                <a:gd name="T0" fmla="*/ 282 w 288"/>
                <a:gd name="T1" fmla="*/ 180 h 180"/>
                <a:gd name="T2" fmla="*/ 252 w 288"/>
                <a:gd name="T3" fmla="*/ 180 h 180"/>
                <a:gd name="T4" fmla="*/ 246 w 288"/>
                <a:gd name="T5" fmla="*/ 174 h 180"/>
                <a:gd name="T6" fmla="*/ 252 w 288"/>
                <a:gd name="T7" fmla="*/ 168 h 180"/>
                <a:gd name="T8" fmla="*/ 276 w 288"/>
                <a:gd name="T9" fmla="*/ 168 h 180"/>
                <a:gd name="T10" fmla="*/ 276 w 288"/>
                <a:gd name="T11" fmla="*/ 12 h 180"/>
                <a:gd name="T12" fmla="*/ 120 w 288"/>
                <a:gd name="T13" fmla="*/ 12 h 180"/>
                <a:gd name="T14" fmla="*/ 120 w 288"/>
                <a:gd name="T15" fmla="*/ 30 h 180"/>
                <a:gd name="T16" fmla="*/ 114 w 288"/>
                <a:gd name="T17" fmla="*/ 36 h 180"/>
                <a:gd name="T18" fmla="*/ 64 w 288"/>
                <a:gd name="T19" fmla="*/ 36 h 180"/>
                <a:gd name="T20" fmla="*/ 36 w 288"/>
                <a:gd name="T21" fmla="*/ 87 h 180"/>
                <a:gd name="T22" fmla="*/ 35 w 288"/>
                <a:gd name="T23" fmla="*/ 88 h 180"/>
                <a:gd name="T24" fmla="*/ 12 w 288"/>
                <a:gd name="T25" fmla="*/ 110 h 180"/>
                <a:gd name="T26" fmla="*/ 12 w 288"/>
                <a:gd name="T27" fmla="*/ 168 h 180"/>
                <a:gd name="T28" fmla="*/ 36 w 288"/>
                <a:gd name="T29" fmla="*/ 168 h 180"/>
                <a:gd name="T30" fmla="*/ 42 w 288"/>
                <a:gd name="T31" fmla="*/ 174 h 180"/>
                <a:gd name="T32" fmla="*/ 36 w 288"/>
                <a:gd name="T33" fmla="*/ 180 h 180"/>
                <a:gd name="T34" fmla="*/ 6 w 288"/>
                <a:gd name="T35" fmla="*/ 180 h 180"/>
                <a:gd name="T36" fmla="*/ 0 w 288"/>
                <a:gd name="T37" fmla="*/ 174 h 180"/>
                <a:gd name="T38" fmla="*/ 0 w 288"/>
                <a:gd name="T39" fmla="*/ 108 h 180"/>
                <a:gd name="T40" fmla="*/ 2 w 288"/>
                <a:gd name="T41" fmla="*/ 104 h 180"/>
                <a:gd name="T42" fmla="*/ 26 w 288"/>
                <a:gd name="T43" fmla="*/ 80 h 180"/>
                <a:gd name="T44" fmla="*/ 55 w 288"/>
                <a:gd name="T45" fmla="*/ 27 h 180"/>
                <a:gd name="T46" fmla="*/ 60 w 288"/>
                <a:gd name="T47" fmla="*/ 24 h 180"/>
                <a:gd name="T48" fmla="*/ 108 w 288"/>
                <a:gd name="T49" fmla="*/ 24 h 180"/>
                <a:gd name="T50" fmla="*/ 108 w 288"/>
                <a:gd name="T51" fmla="*/ 6 h 180"/>
                <a:gd name="T52" fmla="*/ 114 w 288"/>
                <a:gd name="T53" fmla="*/ 0 h 180"/>
                <a:gd name="T54" fmla="*/ 282 w 288"/>
                <a:gd name="T55" fmla="*/ 0 h 180"/>
                <a:gd name="T56" fmla="*/ 288 w 288"/>
                <a:gd name="T57" fmla="*/ 6 h 180"/>
                <a:gd name="T58" fmla="*/ 288 w 288"/>
                <a:gd name="T59" fmla="*/ 174 h 180"/>
                <a:gd name="T60" fmla="*/ 282 w 288"/>
                <a:gd name="T6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180">
                  <a:moveTo>
                    <a:pt x="282" y="180"/>
                  </a:moveTo>
                  <a:cubicBezTo>
                    <a:pt x="252" y="180"/>
                    <a:pt x="252" y="180"/>
                    <a:pt x="252" y="180"/>
                  </a:cubicBezTo>
                  <a:cubicBezTo>
                    <a:pt x="249" y="180"/>
                    <a:pt x="246" y="177"/>
                    <a:pt x="246" y="174"/>
                  </a:cubicBezTo>
                  <a:cubicBezTo>
                    <a:pt x="246" y="171"/>
                    <a:pt x="249" y="168"/>
                    <a:pt x="252" y="168"/>
                  </a:cubicBezTo>
                  <a:cubicBezTo>
                    <a:pt x="276" y="168"/>
                    <a:pt x="276" y="168"/>
                    <a:pt x="276" y="168"/>
                  </a:cubicBezTo>
                  <a:cubicBezTo>
                    <a:pt x="276" y="12"/>
                    <a:pt x="276" y="12"/>
                    <a:pt x="276" y="12"/>
                  </a:cubicBezTo>
                  <a:cubicBezTo>
                    <a:pt x="120" y="12"/>
                    <a:pt x="120" y="12"/>
                    <a:pt x="120" y="12"/>
                  </a:cubicBezTo>
                  <a:cubicBezTo>
                    <a:pt x="120" y="30"/>
                    <a:pt x="120" y="30"/>
                    <a:pt x="120" y="30"/>
                  </a:cubicBezTo>
                  <a:cubicBezTo>
                    <a:pt x="120" y="33"/>
                    <a:pt x="118" y="36"/>
                    <a:pt x="114" y="36"/>
                  </a:cubicBezTo>
                  <a:cubicBezTo>
                    <a:pt x="64" y="36"/>
                    <a:pt x="64" y="36"/>
                    <a:pt x="64" y="36"/>
                  </a:cubicBezTo>
                  <a:cubicBezTo>
                    <a:pt x="36" y="87"/>
                    <a:pt x="36" y="87"/>
                    <a:pt x="36" y="87"/>
                  </a:cubicBezTo>
                  <a:cubicBezTo>
                    <a:pt x="35" y="87"/>
                    <a:pt x="35" y="88"/>
                    <a:pt x="35" y="88"/>
                  </a:cubicBezTo>
                  <a:cubicBezTo>
                    <a:pt x="12" y="110"/>
                    <a:pt x="12" y="110"/>
                    <a:pt x="12" y="110"/>
                  </a:cubicBezTo>
                  <a:cubicBezTo>
                    <a:pt x="12" y="168"/>
                    <a:pt x="12" y="168"/>
                    <a:pt x="12" y="168"/>
                  </a:cubicBezTo>
                  <a:cubicBezTo>
                    <a:pt x="36" y="168"/>
                    <a:pt x="36" y="168"/>
                    <a:pt x="36" y="168"/>
                  </a:cubicBezTo>
                  <a:cubicBezTo>
                    <a:pt x="40" y="168"/>
                    <a:pt x="42" y="171"/>
                    <a:pt x="42" y="174"/>
                  </a:cubicBezTo>
                  <a:cubicBezTo>
                    <a:pt x="42" y="177"/>
                    <a:pt x="40" y="180"/>
                    <a:pt x="36" y="180"/>
                  </a:cubicBezTo>
                  <a:cubicBezTo>
                    <a:pt x="6" y="180"/>
                    <a:pt x="6" y="180"/>
                    <a:pt x="6" y="180"/>
                  </a:cubicBezTo>
                  <a:cubicBezTo>
                    <a:pt x="3" y="180"/>
                    <a:pt x="0" y="177"/>
                    <a:pt x="0" y="174"/>
                  </a:cubicBezTo>
                  <a:cubicBezTo>
                    <a:pt x="0" y="108"/>
                    <a:pt x="0" y="108"/>
                    <a:pt x="0" y="108"/>
                  </a:cubicBezTo>
                  <a:cubicBezTo>
                    <a:pt x="0" y="106"/>
                    <a:pt x="1" y="105"/>
                    <a:pt x="2" y="104"/>
                  </a:cubicBezTo>
                  <a:cubicBezTo>
                    <a:pt x="26" y="80"/>
                    <a:pt x="26" y="80"/>
                    <a:pt x="26" y="80"/>
                  </a:cubicBezTo>
                  <a:cubicBezTo>
                    <a:pt x="55" y="27"/>
                    <a:pt x="55" y="27"/>
                    <a:pt x="55" y="27"/>
                  </a:cubicBezTo>
                  <a:cubicBezTo>
                    <a:pt x="56" y="25"/>
                    <a:pt x="58" y="24"/>
                    <a:pt x="60" y="24"/>
                  </a:cubicBezTo>
                  <a:cubicBezTo>
                    <a:pt x="108" y="24"/>
                    <a:pt x="108" y="24"/>
                    <a:pt x="108" y="24"/>
                  </a:cubicBezTo>
                  <a:cubicBezTo>
                    <a:pt x="108" y="6"/>
                    <a:pt x="108" y="6"/>
                    <a:pt x="108" y="6"/>
                  </a:cubicBezTo>
                  <a:cubicBezTo>
                    <a:pt x="108" y="3"/>
                    <a:pt x="111" y="0"/>
                    <a:pt x="114" y="0"/>
                  </a:cubicBezTo>
                  <a:cubicBezTo>
                    <a:pt x="282" y="0"/>
                    <a:pt x="282" y="0"/>
                    <a:pt x="282" y="0"/>
                  </a:cubicBezTo>
                  <a:cubicBezTo>
                    <a:pt x="286" y="0"/>
                    <a:pt x="288" y="3"/>
                    <a:pt x="288" y="6"/>
                  </a:cubicBezTo>
                  <a:cubicBezTo>
                    <a:pt x="288" y="174"/>
                    <a:pt x="288" y="174"/>
                    <a:pt x="288" y="174"/>
                  </a:cubicBezTo>
                  <a:cubicBezTo>
                    <a:pt x="288" y="177"/>
                    <a:pt x="286" y="180"/>
                    <a:pt x="28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3DA9CF61-BB61-4168-90F4-8FD800398114}"/>
                </a:ext>
              </a:extLst>
            </p:cNvPr>
            <p:cNvSpPr>
              <a:spLocks/>
            </p:cNvSpPr>
            <p:nvPr/>
          </p:nvSpPr>
          <p:spPr bwMode="auto">
            <a:xfrm>
              <a:off x="639" y="980"/>
              <a:ext cx="202"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30" y="0"/>
                    <a:pt x="132" y="3"/>
                    <a:pt x="132" y="6"/>
                  </a:cubicBezTo>
                  <a:cubicBezTo>
                    <a:pt x="132" y="9"/>
                    <a:pt x="130"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2" name="Freeform 9">
              <a:extLst>
                <a:ext uri="{FF2B5EF4-FFF2-40B4-BE49-F238E27FC236}">
                  <a16:creationId xmlns:a16="http://schemas.microsoft.com/office/drawing/2014/main" id="{75B37564-6A15-481B-9FB0-E39B79280C7B}"/>
                </a:ext>
              </a:extLst>
            </p:cNvPr>
            <p:cNvSpPr>
              <a:spLocks/>
            </p:cNvSpPr>
            <p:nvPr/>
          </p:nvSpPr>
          <p:spPr bwMode="auto">
            <a:xfrm>
              <a:off x="593" y="800"/>
              <a:ext cx="74" cy="72"/>
            </a:xfrm>
            <a:custGeom>
              <a:avLst/>
              <a:gdLst>
                <a:gd name="T0" fmla="*/ 6 w 48"/>
                <a:gd name="T1" fmla="*/ 48 h 48"/>
                <a:gd name="T2" fmla="*/ 4 w 48"/>
                <a:gd name="T3" fmla="*/ 47 h 48"/>
                <a:gd name="T4" fmla="*/ 1 w 48"/>
                <a:gd name="T5" fmla="*/ 39 h 48"/>
                <a:gd name="T6" fmla="*/ 19 w 48"/>
                <a:gd name="T7" fmla="*/ 3 h 48"/>
                <a:gd name="T8" fmla="*/ 24 w 48"/>
                <a:gd name="T9" fmla="*/ 0 h 48"/>
                <a:gd name="T10" fmla="*/ 42 w 48"/>
                <a:gd name="T11" fmla="*/ 0 h 48"/>
                <a:gd name="T12" fmla="*/ 48 w 48"/>
                <a:gd name="T13" fmla="*/ 6 h 48"/>
                <a:gd name="T14" fmla="*/ 42 w 48"/>
                <a:gd name="T15" fmla="*/ 12 h 48"/>
                <a:gd name="T16" fmla="*/ 28 w 48"/>
                <a:gd name="T17" fmla="*/ 12 h 48"/>
                <a:gd name="T18" fmla="*/ 12 w 48"/>
                <a:gd name="T19" fmla="*/ 45 h 48"/>
                <a:gd name="T20" fmla="*/ 6 w 48"/>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6" y="48"/>
                  </a:moveTo>
                  <a:cubicBezTo>
                    <a:pt x="6" y="48"/>
                    <a:pt x="5" y="48"/>
                    <a:pt x="4" y="47"/>
                  </a:cubicBezTo>
                  <a:cubicBezTo>
                    <a:pt x="1" y="46"/>
                    <a:pt x="0" y="42"/>
                    <a:pt x="1" y="39"/>
                  </a:cubicBezTo>
                  <a:cubicBezTo>
                    <a:pt x="19" y="3"/>
                    <a:pt x="19" y="3"/>
                    <a:pt x="19" y="3"/>
                  </a:cubicBezTo>
                  <a:cubicBezTo>
                    <a:pt x="20" y="1"/>
                    <a:pt x="22" y="0"/>
                    <a:pt x="24" y="0"/>
                  </a:cubicBezTo>
                  <a:cubicBezTo>
                    <a:pt x="42" y="0"/>
                    <a:pt x="42" y="0"/>
                    <a:pt x="42" y="0"/>
                  </a:cubicBezTo>
                  <a:cubicBezTo>
                    <a:pt x="46" y="0"/>
                    <a:pt x="48" y="3"/>
                    <a:pt x="48" y="6"/>
                  </a:cubicBezTo>
                  <a:cubicBezTo>
                    <a:pt x="48" y="9"/>
                    <a:pt x="46" y="12"/>
                    <a:pt x="42" y="12"/>
                  </a:cubicBezTo>
                  <a:cubicBezTo>
                    <a:pt x="28" y="12"/>
                    <a:pt x="28" y="12"/>
                    <a:pt x="28" y="12"/>
                  </a:cubicBezTo>
                  <a:cubicBezTo>
                    <a:pt x="12" y="45"/>
                    <a:pt x="12" y="45"/>
                    <a:pt x="12" y="45"/>
                  </a:cubicBezTo>
                  <a:cubicBezTo>
                    <a:pt x="11" y="47"/>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3" name="Freeform 10">
              <a:extLst>
                <a:ext uri="{FF2B5EF4-FFF2-40B4-BE49-F238E27FC236}">
                  <a16:creationId xmlns:a16="http://schemas.microsoft.com/office/drawing/2014/main" id="{D758D78E-4024-4291-B261-31BB685A8113}"/>
                </a:ext>
              </a:extLst>
            </p:cNvPr>
            <p:cNvSpPr>
              <a:spLocks/>
            </p:cNvSpPr>
            <p:nvPr/>
          </p:nvSpPr>
          <p:spPr bwMode="auto">
            <a:xfrm>
              <a:off x="685" y="764"/>
              <a:ext cx="18" cy="198"/>
            </a:xfrm>
            <a:custGeom>
              <a:avLst/>
              <a:gdLst>
                <a:gd name="T0" fmla="*/ 6 w 12"/>
                <a:gd name="T1" fmla="*/ 132 h 132"/>
                <a:gd name="T2" fmla="*/ 0 w 12"/>
                <a:gd name="T3" fmla="*/ 126 h 132"/>
                <a:gd name="T4" fmla="*/ 0 w 12"/>
                <a:gd name="T5" fmla="*/ 6 h 132"/>
                <a:gd name="T6" fmla="*/ 6 w 12"/>
                <a:gd name="T7" fmla="*/ 0 h 132"/>
                <a:gd name="T8" fmla="*/ 12 w 12"/>
                <a:gd name="T9" fmla="*/ 6 h 132"/>
                <a:gd name="T10" fmla="*/ 12 w 12"/>
                <a:gd name="T11" fmla="*/ 126 h 132"/>
                <a:gd name="T12" fmla="*/ 6 w 1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 h="132">
                  <a:moveTo>
                    <a:pt x="6" y="132"/>
                  </a:moveTo>
                  <a:cubicBezTo>
                    <a:pt x="3" y="132"/>
                    <a:pt x="0" y="129"/>
                    <a:pt x="0" y="126"/>
                  </a:cubicBezTo>
                  <a:cubicBezTo>
                    <a:pt x="0" y="6"/>
                    <a:pt x="0" y="6"/>
                    <a:pt x="0" y="6"/>
                  </a:cubicBezTo>
                  <a:cubicBezTo>
                    <a:pt x="0" y="3"/>
                    <a:pt x="3" y="0"/>
                    <a:pt x="6" y="0"/>
                  </a:cubicBezTo>
                  <a:cubicBezTo>
                    <a:pt x="10" y="0"/>
                    <a:pt x="12" y="3"/>
                    <a:pt x="12" y="6"/>
                  </a:cubicBezTo>
                  <a:cubicBezTo>
                    <a:pt x="12" y="126"/>
                    <a:pt x="12" y="126"/>
                    <a:pt x="12" y="126"/>
                  </a:cubicBezTo>
                  <a:cubicBezTo>
                    <a:pt x="12" y="129"/>
                    <a:pt x="10"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4" name="Freeform 11">
              <a:extLst>
                <a:ext uri="{FF2B5EF4-FFF2-40B4-BE49-F238E27FC236}">
                  <a16:creationId xmlns:a16="http://schemas.microsoft.com/office/drawing/2014/main" id="{7930BE92-AEF6-405B-953C-8B417A1DA278}"/>
                </a:ext>
              </a:extLst>
            </p:cNvPr>
            <p:cNvSpPr>
              <a:spLocks/>
            </p:cNvSpPr>
            <p:nvPr/>
          </p:nvSpPr>
          <p:spPr bwMode="auto">
            <a:xfrm>
              <a:off x="520" y="944"/>
              <a:ext cx="441"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125" name="Group 4">
            <a:extLst>
              <a:ext uri="{FF2B5EF4-FFF2-40B4-BE49-F238E27FC236}">
                <a16:creationId xmlns:a16="http://schemas.microsoft.com/office/drawing/2014/main" id="{21DEFFF4-083A-418E-BCEB-6BEF9D3D5548}"/>
              </a:ext>
            </a:extLst>
          </p:cNvPr>
          <p:cNvGrpSpPr>
            <a:grpSpLocks noChangeAspect="1"/>
          </p:cNvGrpSpPr>
          <p:nvPr/>
        </p:nvGrpSpPr>
        <p:grpSpPr bwMode="auto">
          <a:xfrm>
            <a:off x="4811408" y="5022826"/>
            <a:ext cx="434639" cy="301587"/>
            <a:chOff x="520" y="728"/>
            <a:chExt cx="441" cy="306"/>
          </a:xfrm>
          <a:solidFill>
            <a:srgbClr val="E40045"/>
          </a:solidFill>
        </p:grpSpPr>
        <p:sp>
          <p:nvSpPr>
            <p:cNvPr id="126" name="Freeform 5">
              <a:extLst>
                <a:ext uri="{FF2B5EF4-FFF2-40B4-BE49-F238E27FC236}">
                  <a16:creationId xmlns:a16="http://schemas.microsoft.com/office/drawing/2014/main" id="{7944445B-DEF1-4DFC-9798-3D774C8C4084}"/>
                </a:ext>
              </a:extLst>
            </p:cNvPr>
            <p:cNvSpPr>
              <a:spLocks noEditPoints="1"/>
            </p:cNvSpPr>
            <p:nvPr/>
          </p:nvSpPr>
          <p:spPr bwMode="auto">
            <a:xfrm>
              <a:off x="566" y="944"/>
              <a:ext cx="91"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7" name="Freeform 6">
              <a:extLst>
                <a:ext uri="{FF2B5EF4-FFF2-40B4-BE49-F238E27FC236}">
                  <a16:creationId xmlns:a16="http://schemas.microsoft.com/office/drawing/2014/main" id="{3DD95630-B570-4B6F-8BB6-80BEF744DCAA}"/>
                </a:ext>
              </a:extLst>
            </p:cNvPr>
            <p:cNvSpPr>
              <a:spLocks noEditPoints="1"/>
            </p:cNvSpPr>
            <p:nvPr/>
          </p:nvSpPr>
          <p:spPr bwMode="auto">
            <a:xfrm>
              <a:off x="823" y="944"/>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8" name="Freeform 7">
              <a:extLst>
                <a:ext uri="{FF2B5EF4-FFF2-40B4-BE49-F238E27FC236}">
                  <a16:creationId xmlns:a16="http://schemas.microsoft.com/office/drawing/2014/main" id="{A3AD1878-EDF0-466C-B7C7-D4569E1BF7F6}"/>
                </a:ext>
              </a:extLst>
            </p:cNvPr>
            <p:cNvSpPr>
              <a:spLocks/>
            </p:cNvSpPr>
            <p:nvPr/>
          </p:nvSpPr>
          <p:spPr bwMode="auto">
            <a:xfrm>
              <a:off x="520" y="728"/>
              <a:ext cx="441" cy="270"/>
            </a:xfrm>
            <a:custGeom>
              <a:avLst/>
              <a:gdLst>
                <a:gd name="T0" fmla="*/ 282 w 288"/>
                <a:gd name="T1" fmla="*/ 180 h 180"/>
                <a:gd name="T2" fmla="*/ 252 w 288"/>
                <a:gd name="T3" fmla="*/ 180 h 180"/>
                <a:gd name="T4" fmla="*/ 246 w 288"/>
                <a:gd name="T5" fmla="*/ 174 h 180"/>
                <a:gd name="T6" fmla="*/ 252 w 288"/>
                <a:gd name="T7" fmla="*/ 168 h 180"/>
                <a:gd name="T8" fmla="*/ 276 w 288"/>
                <a:gd name="T9" fmla="*/ 168 h 180"/>
                <a:gd name="T10" fmla="*/ 276 w 288"/>
                <a:gd name="T11" fmla="*/ 12 h 180"/>
                <a:gd name="T12" fmla="*/ 120 w 288"/>
                <a:gd name="T13" fmla="*/ 12 h 180"/>
                <a:gd name="T14" fmla="*/ 120 w 288"/>
                <a:gd name="T15" fmla="*/ 30 h 180"/>
                <a:gd name="T16" fmla="*/ 114 w 288"/>
                <a:gd name="T17" fmla="*/ 36 h 180"/>
                <a:gd name="T18" fmla="*/ 64 w 288"/>
                <a:gd name="T19" fmla="*/ 36 h 180"/>
                <a:gd name="T20" fmla="*/ 36 w 288"/>
                <a:gd name="T21" fmla="*/ 87 h 180"/>
                <a:gd name="T22" fmla="*/ 35 w 288"/>
                <a:gd name="T23" fmla="*/ 88 h 180"/>
                <a:gd name="T24" fmla="*/ 12 w 288"/>
                <a:gd name="T25" fmla="*/ 110 h 180"/>
                <a:gd name="T26" fmla="*/ 12 w 288"/>
                <a:gd name="T27" fmla="*/ 168 h 180"/>
                <a:gd name="T28" fmla="*/ 36 w 288"/>
                <a:gd name="T29" fmla="*/ 168 h 180"/>
                <a:gd name="T30" fmla="*/ 42 w 288"/>
                <a:gd name="T31" fmla="*/ 174 h 180"/>
                <a:gd name="T32" fmla="*/ 36 w 288"/>
                <a:gd name="T33" fmla="*/ 180 h 180"/>
                <a:gd name="T34" fmla="*/ 6 w 288"/>
                <a:gd name="T35" fmla="*/ 180 h 180"/>
                <a:gd name="T36" fmla="*/ 0 w 288"/>
                <a:gd name="T37" fmla="*/ 174 h 180"/>
                <a:gd name="T38" fmla="*/ 0 w 288"/>
                <a:gd name="T39" fmla="*/ 108 h 180"/>
                <a:gd name="T40" fmla="*/ 2 w 288"/>
                <a:gd name="T41" fmla="*/ 104 h 180"/>
                <a:gd name="T42" fmla="*/ 26 w 288"/>
                <a:gd name="T43" fmla="*/ 80 h 180"/>
                <a:gd name="T44" fmla="*/ 55 w 288"/>
                <a:gd name="T45" fmla="*/ 27 h 180"/>
                <a:gd name="T46" fmla="*/ 60 w 288"/>
                <a:gd name="T47" fmla="*/ 24 h 180"/>
                <a:gd name="T48" fmla="*/ 108 w 288"/>
                <a:gd name="T49" fmla="*/ 24 h 180"/>
                <a:gd name="T50" fmla="*/ 108 w 288"/>
                <a:gd name="T51" fmla="*/ 6 h 180"/>
                <a:gd name="T52" fmla="*/ 114 w 288"/>
                <a:gd name="T53" fmla="*/ 0 h 180"/>
                <a:gd name="T54" fmla="*/ 282 w 288"/>
                <a:gd name="T55" fmla="*/ 0 h 180"/>
                <a:gd name="T56" fmla="*/ 288 w 288"/>
                <a:gd name="T57" fmla="*/ 6 h 180"/>
                <a:gd name="T58" fmla="*/ 288 w 288"/>
                <a:gd name="T59" fmla="*/ 174 h 180"/>
                <a:gd name="T60" fmla="*/ 282 w 288"/>
                <a:gd name="T6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180">
                  <a:moveTo>
                    <a:pt x="282" y="180"/>
                  </a:moveTo>
                  <a:cubicBezTo>
                    <a:pt x="252" y="180"/>
                    <a:pt x="252" y="180"/>
                    <a:pt x="252" y="180"/>
                  </a:cubicBezTo>
                  <a:cubicBezTo>
                    <a:pt x="249" y="180"/>
                    <a:pt x="246" y="177"/>
                    <a:pt x="246" y="174"/>
                  </a:cubicBezTo>
                  <a:cubicBezTo>
                    <a:pt x="246" y="171"/>
                    <a:pt x="249" y="168"/>
                    <a:pt x="252" y="168"/>
                  </a:cubicBezTo>
                  <a:cubicBezTo>
                    <a:pt x="276" y="168"/>
                    <a:pt x="276" y="168"/>
                    <a:pt x="276" y="168"/>
                  </a:cubicBezTo>
                  <a:cubicBezTo>
                    <a:pt x="276" y="12"/>
                    <a:pt x="276" y="12"/>
                    <a:pt x="276" y="12"/>
                  </a:cubicBezTo>
                  <a:cubicBezTo>
                    <a:pt x="120" y="12"/>
                    <a:pt x="120" y="12"/>
                    <a:pt x="120" y="12"/>
                  </a:cubicBezTo>
                  <a:cubicBezTo>
                    <a:pt x="120" y="30"/>
                    <a:pt x="120" y="30"/>
                    <a:pt x="120" y="30"/>
                  </a:cubicBezTo>
                  <a:cubicBezTo>
                    <a:pt x="120" y="33"/>
                    <a:pt x="118" y="36"/>
                    <a:pt x="114" y="36"/>
                  </a:cubicBezTo>
                  <a:cubicBezTo>
                    <a:pt x="64" y="36"/>
                    <a:pt x="64" y="36"/>
                    <a:pt x="64" y="36"/>
                  </a:cubicBezTo>
                  <a:cubicBezTo>
                    <a:pt x="36" y="87"/>
                    <a:pt x="36" y="87"/>
                    <a:pt x="36" y="87"/>
                  </a:cubicBezTo>
                  <a:cubicBezTo>
                    <a:pt x="35" y="87"/>
                    <a:pt x="35" y="88"/>
                    <a:pt x="35" y="88"/>
                  </a:cubicBezTo>
                  <a:cubicBezTo>
                    <a:pt x="12" y="110"/>
                    <a:pt x="12" y="110"/>
                    <a:pt x="12" y="110"/>
                  </a:cubicBezTo>
                  <a:cubicBezTo>
                    <a:pt x="12" y="168"/>
                    <a:pt x="12" y="168"/>
                    <a:pt x="12" y="168"/>
                  </a:cubicBezTo>
                  <a:cubicBezTo>
                    <a:pt x="36" y="168"/>
                    <a:pt x="36" y="168"/>
                    <a:pt x="36" y="168"/>
                  </a:cubicBezTo>
                  <a:cubicBezTo>
                    <a:pt x="40" y="168"/>
                    <a:pt x="42" y="171"/>
                    <a:pt x="42" y="174"/>
                  </a:cubicBezTo>
                  <a:cubicBezTo>
                    <a:pt x="42" y="177"/>
                    <a:pt x="40" y="180"/>
                    <a:pt x="36" y="180"/>
                  </a:cubicBezTo>
                  <a:cubicBezTo>
                    <a:pt x="6" y="180"/>
                    <a:pt x="6" y="180"/>
                    <a:pt x="6" y="180"/>
                  </a:cubicBezTo>
                  <a:cubicBezTo>
                    <a:pt x="3" y="180"/>
                    <a:pt x="0" y="177"/>
                    <a:pt x="0" y="174"/>
                  </a:cubicBezTo>
                  <a:cubicBezTo>
                    <a:pt x="0" y="108"/>
                    <a:pt x="0" y="108"/>
                    <a:pt x="0" y="108"/>
                  </a:cubicBezTo>
                  <a:cubicBezTo>
                    <a:pt x="0" y="106"/>
                    <a:pt x="1" y="105"/>
                    <a:pt x="2" y="104"/>
                  </a:cubicBezTo>
                  <a:cubicBezTo>
                    <a:pt x="26" y="80"/>
                    <a:pt x="26" y="80"/>
                    <a:pt x="26" y="80"/>
                  </a:cubicBezTo>
                  <a:cubicBezTo>
                    <a:pt x="55" y="27"/>
                    <a:pt x="55" y="27"/>
                    <a:pt x="55" y="27"/>
                  </a:cubicBezTo>
                  <a:cubicBezTo>
                    <a:pt x="56" y="25"/>
                    <a:pt x="58" y="24"/>
                    <a:pt x="60" y="24"/>
                  </a:cubicBezTo>
                  <a:cubicBezTo>
                    <a:pt x="108" y="24"/>
                    <a:pt x="108" y="24"/>
                    <a:pt x="108" y="24"/>
                  </a:cubicBezTo>
                  <a:cubicBezTo>
                    <a:pt x="108" y="6"/>
                    <a:pt x="108" y="6"/>
                    <a:pt x="108" y="6"/>
                  </a:cubicBezTo>
                  <a:cubicBezTo>
                    <a:pt x="108" y="3"/>
                    <a:pt x="111" y="0"/>
                    <a:pt x="114" y="0"/>
                  </a:cubicBezTo>
                  <a:cubicBezTo>
                    <a:pt x="282" y="0"/>
                    <a:pt x="282" y="0"/>
                    <a:pt x="282" y="0"/>
                  </a:cubicBezTo>
                  <a:cubicBezTo>
                    <a:pt x="286" y="0"/>
                    <a:pt x="288" y="3"/>
                    <a:pt x="288" y="6"/>
                  </a:cubicBezTo>
                  <a:cubicBezTo>
                    <a:pt x="288" y="174"/>
                    <a:pt x="288" y="174"/>
                    <a:pt x="288" y="174"/>
                  </a:cubicBezTo>
                  <a:cubicBezTo>
                    <a:pt x="288" y="177"/>
                    <a:pt x="286" y="180"/>
                    <a:pt x="28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9" name="Freeform 8">
              <a:extLst>
                <a:ext uri="{FF2B5EF4-FFF2-40B4-BE49-F238E27FC236}">
                  <a16:creationId xmlns:a16="http://schemas.microsoft.com/office/drawing/2014/main" id="{B75D17EB-88CC-422D-BE3F-E896B73F4545}"/>
                </a:ext>
              </a:extLst>
            </p:cNvPr>
            <p:cNvSpPr>
              <a:spLocks/>
            </p:cNvSpPr>
            <p:nvPr/>
          </p:nvSpPr>
          <p:spPr bwMode="auto">
            <a:xfrm>
              <a:off x="639" y="980"/>
              <a:ext cx="202"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30" y="0"/>
                    <a:pt x="132" y="3"/>
                    <a:pt x="132" y="6"/>
                  </a:cubicBezTo>
                  <a:cubicBezTo>
                    <a:pt x="132" y="9"/>
                    <a:pt x="130"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0" name="Freeform 9">
              <a:extLst>
                <a:ext uri="{FF2B5EF4-FFF2-40B4-BE49-F238E27FC236}">
                  <a16:creationId xmlns:a16="http://schemas.microsoft.com/office/drawing/2014/main" id="{40A9E2AF-13D5-4D3F-8EAF-5F4A58FCEB47}"/>
                </a:ext>
              </a:extLst>
            </p:cNvPr>
            <p:cNvSpPr>
              <a:spLocks/>
            </p:cNvSpPr>
            <p:nvPr/>
          </p:nvSpPr>
          <p:spPr bwMode="auto">
            <a:xfrm>
              <a:off x="593" y="800"/>
              <a:ext cx="74" cy="72"/>
            </a:xfrm>
            <a:custGeom>
              <a:avLst/>
              <a:gdLst>
                <a:gd name="T0" fmla="*/ 6 w 48"/>
                <a:gd name="T1" fmla="*/ 48 h 48"/>
                <a:gd name="T2" fmla="*/ 4 w 48"/>
                <a:gd name="T3" fmla="*/ 47 h 48"/>
                <a:gd name="T4" fmla="*/ 1 w 48"/>
                <a:gd name="T5" fmla="*/ 39 h 48"/>
                <a:gd name="T6" fmla="*/ 19 w 48"/>
                <a:gd name="T7" fmla="*/ 3 h 48"/>
                <a:gd name="T8" fmla="*/ 24 w 48"/>
                <a:gd name="T9" fmla="*/ 0 h 48"/>
                <a:gd name="T10" fmla="*/ 42 w 48"/>
                <a:gd name="T11" fmla="*/ 0 h 48"/>
                <a:gd name="T12" fmla="*/ 48 w 48"/>
                <a:gd name="T13" fmla="*/ 6 h 48"/>
                <a:gd name="T14" fmla="*/ 42 w 48"/>
                <a:gd name="T15" fmla="*/ 12 h 48"/>
                <a:gd name="T16" fmla="*/ 28 w 48"/>
                <a:gd name="T17" fmla="*/ 12 h 48"/>
                <a:gd name="T18" fmla="*/ 12 w 48"/>
                <a:gd name="T19" fmla="*/ 45 h 48"/>
                <a:gd name="T20" fmla="*/ 6 w 48"/>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6" y="48"/>
                  </a:moveTo>
                  <a:cubicBezTo>
                    <a:pt x="6" y="48"/>
                    <a:pt x="5" y="48"/>
                    <a:pt x="4" y="47"/>
                  </a:cubicBezTo>
                  <a:cubicBezTo>
                    <a:pt x="1" y="46"/>
                    <a:pt x="0" y="42"/>
                    <a:pt x="1" y="39"/>
                  </a:cubicBezTo>
                  <a:cubicBezTo>
                    <a:pt x="19" y="3"/>
                    <a:pt x="19" y="3"/>
                    <a:pt x="19" y="3"/>
                  </a:cubicBezTo>
                  <a:cubicBezTo>
                    <a:pt x="20" y="1"/>
                    <a:pt x="22" y="0"/>
                    <a:pt x="24" y="0"/>
                  </a:cubicBezTo>
                  <a:cubicBezTo>
                    <a:pt x="42" y="0"/>
                    <a:pt x="42" y="0"/>
                    <a:pt x="42" y="0"/>
                  </a:cubicBezTo>
                  <a:cubicBezTo>
                    <a:pt x="46" y="0"/>
                    <a:pt x="48" y="3"/>
                    <a:pt x="48" y="6"/>
                  </a:cubicBezTo>
                  <a:cubicBezTo>
                    <a:pt x="48" y="9"/>
                    <a:pt x="46" y="12"/>
                    <a:pt x="42" y="12"/>
                  </a:cubicBezTo>
                  <a:cubicBezTo>
                    <a:pt x="28" y="12"/>
                    <a:pt x="28" y="12"/>
                    <a:pt x="28" y="12"/>
                  </a:cubicBezTo>
                  <a:cubicBezTo>
                    <a:pt x="12" y="45"/>
                    <a:pt x="12" y="45"/>
                    <a:pt x="12" y="45"/>
                  </a:cubicBezTo>
                  <a:cubicBezTo>
                    <a:pt x="11" y="47"/>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1" name="Freeform 10">
              <a:extLst>
                <a:ext uri="{FF2B5EF4-FFF2-40B4-BE49-F238E27FC236}">
                  <a16:creationId xmlns:a16="http://schemas.microsoft.com/office/drawing/2014/main" id="{5CA0B86E-FDC4-4F72-BBF9-2021D7F3DAC3}"/>
                </a:ext>
              </a:extLst>
            </p:cNvPr>
            <p:cNvSpPr>
              <a:spLocks/>
            </p:cNvSpPr>
            <p:nvPr/>
          </p:nvSpPr>
          <p:spPr bwMode="auto">
            <a:xfrm>
              <a:off x="685" y="764"/>
              <a:ext cx="18" cy="198"/>
            </a:xfrm>
            <a:custGeom>
              <a:avLst/>
              <a:gdLst>
                <a:gd name="T0" fmla="*/ 6 w 12"/>
                <a:gd name="T1" fmla="*/ 132 h 132"/>
                <a:gd name="T2" fmla="*/ 0 w 12"/>
                <a:gd name="T3" fmla="*/ 126 h 132"/>
                <a:gd name="T4" fmla="*/ 0 w 12"/>
                <a:gd name="T5" fmla="*/ 6 h 132"/>
                <a:gd name="T6" fmla="*/ 6 w 12"/>
                <a:gd name="T7" fmla="*/ 0 h 132"/>
                <a:gd name="T8" fmla="*/ 12 w 12"/>
                <a:gd name="T9" fmla="*/ 6 h 132"/>
                <a:gd name="T10" fmla="*/ 12 w 12"/>
                <a:gd name="T11" fmla="*/ 126 h 132"/>
                <a:gd name="T12" fmla="*/ 6 w 1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 h="132">
                  <a:moveTo>
                    <a:pt x="6" y="132"/>
                  </a:moveTo>
                  <a:cubicBezTo>
                    <a:pt x="3" y="132"/>
                    <a:pt x="0" y="129"/>
                    <a:pt x="0" y="126"/>
                  </a:cubicBezTo>
                  <a:cubicBezTo>
                    <a:pt x="0" y="6"/>
                    <a:pt x="0" y="6"/>
                    <a:pt x="0" y="6"/>
                  </a:cubicBezTo>
                  <a:cubicBezTo>
                    <a:pt x="0" y="3"/>
                    <a:pt x="3" y="0"/>
                    <a:pt x="6" y="0"/>
                  </a:cubicBezTo>
                  <a:cubicBezTo>
                    <a:pt x="10" y="0"/>
                    <a:pt x="12" y="3"/>
                    <a:pt x="12" y="6"/>
                  </a:cubicBezTo>
                  <a:cubicBezTo>
                    <a:pt x="12" y="126"/>
                    <a:pt x="12" y="126"/>
                    <a:pt x="12" y="126"/>
                  </a:cubicBezTo>
                  <a:cubicBezTo>
                    <a:pt x="12" y="129"/>
                    <a:pt x="10"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2" name="Freeform 11">
              <a:extLst>
                <a:ext uri="{FF2B5EF4-FFF2-40B4-BE49-F238E27FC236}">
                  <a16:creationId xmlns:a16="http://schemas.microsoft.com/office/drawing/2014/main" id="{A2BBD4DC-9379-4E69-A664-9617CED10E77}"/>
                </a:ext>
              </a:extLst>
            </p:cNvPr>
            <p:cNvSpPr>
              <a:spLocks/>
            </p:cNvSpPr>
            <p:nvPr/>
          </p:nvSpPr>
          <p:spPr bwMode="auto">
            <a:xfrm>
              <a:off x="520" y="944"/>
              <a:ext cx="441"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133" name="Group 132">
            <a:extLst>
              <a:ext uri="{FF2B5EF4-FFF2-40B4-BE49-F238E27FC236}">
                <a16:creationId xmlns:a16="http://schemas.microsoft.com/office/drawing/2014/main" id="{1F4C2B59-5F9F-42F4-8A6B-EC3C085881DB}"/>
              </a:ext>
            </a:extLst>
          </p:cNvPr>
          <p:cNvGrpSpPr/>
          <p:nvPr/>
        </p:nvGrpSpPr>
        <p:grpSpPr>
          <a:xfrm>
            <a:off x="5182733" y="4700746"/>
            <a:ext cx="261681" cy="260457"/>
            <a:chOff x="13103968" y="1340629"/>
            <a:chExt cx="261681" cy="260457"/>
          </a:xfrm>
          <a:solidFill>
            <a:srgbClr val="E40045"/>
          </a:solidFill>
        </p:grpSpPr>
        <p:sp>
          <p:nvSpPr>
            <p:cNvPr id="134" name="Freeform 26">
              <a:extLst>
                <a:ext uri="{FF2B5EF4-FFF2-40B4-BE49-F238E27FC236}">
                  <a16:creationId xmlns:a16="http://schemas.microsoft.com/office/drawing/2014/main" id="{091F48FB-1AC1-4773-AEC7-E50C12792FB0}"/>
                </a:ext>
              </a:extLst>
            </p:cNvPr>
            <p:cNvSpPr>
              <a:spLocks noEditPoints="1"/>
            </p:cNvSpPr>
            <p:nvPr/>
          </p:nvSpPr>
          <p:spPr bwMode="auto">
            <a:xfrm>
              <a:off x="13103968" y="1340629"/>
              <a:ext cx="261681" cy="260457"/>
            </a:xfrm>
            <a:custGeom>
              <a:avLst/>
              <a:gdLst>
                <a:gd name="T0" fmla="*/ 138 w 144"/>
                <a:gd name="T1" fmla="*/ 144 h 144"/>
                <a:gd name="T2" fmla="*/ 6 w 144"/>
                <a:gd name="T3" fmla="*/ 144 h 144"/>
                <a:gd name="T4" fmla="*/ 1 w 144"/>
                <a:gd name="T5" fmla="*/ 141 h 144"/>
                <a:gd name="T6" fmla="*/ 0 w 144"/>
                <a:gd name="T7" fmla="*/ 135 h 144"/>
                <a:gd name="T8" fmla="*/ 66 w 144"/>
                <a:gd name="T9" fmla="*/ 3 h 144"/>
                <a:gd name="T10" fmla="*/ 72 w 144"/>
                <a:gd name="T11" fmla="*/ 0 h 144"/>
                <a:gd name="T12" fmla="*/ 77 w 144"/>
                <a:gd name="T13" fmla="*/ 3 h 144"/>
                <a:gd name="T14" fmla="*/ 143 w 144"/>
                <a:gd name="T15" fmla="*/ 135 h 144"/>
                <a:gd name="T16" fmla="*/ 143 w 144"/>
                <a:gd name="T17" fmla="*/ 141 h 144"/>
                <a:gd name="T18" fmla="*/ 138 w 144"/>
                <a:gd name="T19" fmla="*/ 144 h 144"/>
                <a:gd name="T20" fmla="*/ 16 w 144"/>
                <a:gd name="T21" fmla="*/ 132 h 144"/>
                <a:gd name="T22" fmla="*/ 128 w 144"/>
                <a:gd name="T23" fmla="*/ 132 h 144"/>
                <a:gd name="T24" fmla="*/ 72 w 144"/>
                <a:gd name="T25" fmla="*/ 19 h 144"/>
                <a:gd name="T26" fmla="*/ 16 w 144"/>
                <a:gd name="T27"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44">
                  <a:moveTo>
                    <a:pt x="138" y="144"/>
                  </a:moveTo>
                  <a:cubicBezTo>
                    <a:pt x="6" y="144"/>
                    <a:pt x="6" y="144"/>
                    <a:pt x="6" y="144"/>
                  </a:cubicBezTo>
                  <a:cubicBezTo>
                    <a:pt x="4" y="144"/>
                    <a:pt x="2" y="143"/>
                    <a:pt x="1" y="141"/>
                  </a:cubicBezTo>
                  <a:cubicBezTo>
                    <a:pt x="0" y="139"/>
                    <a:pt x="0" y="137"/>
                    <a:pt x="0" y="135"/>
                  </a:cubicBezTo>
                  <a:cubicBezTo>
                    <a:pt x="66" y="3"/>
                    <a:pt x="66" y="3"/>
                    <a:pt x="66" y="3"/>
                  </a:cubicBezTo>
                  <a:cubicBezTo>
                    <a:pt x="67" y="1"/>
                    <a:pt x="70" y="0"/>
                    <a:pt x="72" y="0"/>
                  </a:cubicBezTo>
                  <a:cubicBezTo>
                    <a:pt x="74" y="0"/>
                    <a:pt x="76" y="1"/>
                    <a:pt x="77" y="3"/>
                  </a:cubicBezTo>
                  <a:cubicBezTo>
                    <a:pt x="143" y="135"/>
                    <a:pt x="143" y="135"/>
                    <a:pt x="143" y="135"/>
                  </a:cubicBezTo>
                  <a:cubicBezTo>
                    <a:pt x="144" y="137"/>
                    <a:pt x="144" y="139"/>
                    <a:pt x="143" y="141"/>
                  </a:cubicBezTo>
                  <a:cubicBezTo>
                    <a:pt x="142" y="143"/>
                    <a:pt x="140" y="144"/>
                    <a:pt x="138" y="144"/>
                  </a:cubicBezTo>
                  <a:close/>
                  <a:moveTo>
                    <a:pt x="16" y="132"/>
                  </a:moveTo>
                  <a:cubicBezTo>
                    <a:pt x="128" y="132"/>
                    <a:pt x="128" y="132"/>
                    <a:pt x="128" y="132"/>
                  </a:cubicBezTo>
                  <a:cubicBezTo>
                    <a:pt x="72" y="19"/>
                    <a:pt x="72" y="19"/>
                    <a:pt x="72" y="19"/>
                  </a:cubicBezTo>
                  <a:lnTo>
                    <a:pt x="1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5" name="Freeform 27">
              <a:extLst>
                <a:ext uri="{FF2B5EF4-FFF2-40B4-BE49-F238E27FC236}">
                  <a16:creationId xmlns:a16="http://schemas.microsoft.com/office/drawing/2014/main" id="{E596302C-01FA-4BB8-A775-2AECBACCD72F}"/>
                </a:ext>
              </a:extLst>
            </p:cNvPr>
            <p:cNvSpPr>
              <a:spLocks/>
            </p:cNvSpPr>
            <p:nvPr/>
          </p:nvSpPr>
          <p:spPr bwMode="auto">
            <a:xfrm>
              <a:off x="13223803" y="1438453"/>
              <a:ext cx="22011" cy="86819"/>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6" name="Oval 28">
              <a:extLst>
                <a:ext uri="{FF2B5EF4-FFF2-40B4-BE49-F238E27FC236}">
                  <a16:creationId xmlns:a16="http://schemas.microsoft.com/office/drawing/2014/main" id="{72D21D84-62D6-4CC4-A1B7-B23667EE1E21}"/>
                </a:ext>
              </a:extLst>
            </p:cNvPr>
            <p:cNvSpPr>
              <a:spLocks noChangeArrowheads="1"/>
            </p:cNvSpPr>
            <p:nvPr/>
          </p:nvSpPr>
          <p:spPr bwMode="auto">
            <a:xfrm>
              <a:off x="13223803" y="1535055"/>
              <a:ext cx="22011" cy="220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ABA71463-7F89-4825-8E7F-213836328917}"/>
              </a:ext>
            </a:extLst>
          </p:cNvPr>
          <p:cNvGrpSpPr/>
          <p:nvPr/>
        </p:nvGrpSpPr>
        <p:grpSpPr>
          <a:xfrm>
            <a:off x="7435319" y="3301380"/>
            <a:ext cx="261681" cy="260457"/>
            <a:chOff x="13103968" y="1340629"/>
            <a:chExt cx="261681" cy="260457"/>
          </a:xfrm>
          <a:solidFill>
            <a:srgbClr val="E40045"/>
          </a:solidFill>
        </p:grpSpPr>
        <p:sp>
          <p:nvSpPr>
            <p:cNvPr id="138" name="Freeform 26">
              <a:extLst>
                <a:ext uri="{FF2B5EF4-FFF2-40B4-BE49-F238E27FC236}">
                  <a16:creationId xmlns:a16="http://schemas.microsoft.com/office/drawing/2014/main" id="{78FB1E7A-C38D-4037-A538-5DF316359C4C}"/>
                </a:ext>
              </a:extLst>
            </p:cNvPr>
            <p:cNvSpPr>
              <a:spLocks noEditPoints="1"/>
            </p:cNvSpPr>
            <p:nvPr/>
          </p:nvSpPr>
          <p:spPr bwMode="auto">
            <a:xfrm>
              <a:off x="13103968" y="1340629"/>
              <a:ext cx="261681" cy="260457"/>
            </a:xfrm>
            <a:custGeom>
              <a:avLst/>
              <a:gdLst>
                <a:gd name="T0" fmla="*/ 138 w 144"/>
                <a:gd name="T1" fmla="*/ 144 h 144"/>
                <a:gd name="T2" fmla="*/ 6 w 144"/>
                <a:gd name="T3" fmla="*/ 144 h 144"/>
                <a:gd name="T4" fmla="*/ 1 w 144"/>
                <a:gd name="T5" fmla="*/ 141 h 144"/>
                <a:gd name="T6" fmla="*/ 0 w 144"/>
                <a:gd name="T7" fmla="*/ 135 h 144"/>
                <a:gd name="T8" fmla="*/ 66 w 144"/>
                <a:gd name="T9" fmla="*/ 3 h 144"/>
                <a:gd name="T10" fmla="*/ 72 w 144"/>
                <a:gd name="T11" fmla="*/ 0 h 144"/>
                <a:gd name="T12" fmla="*/ 77 w 144"/>
                <a:gd name="T13" fmla="*/ 3 h 144"/>
                <a:gd name="T14" fmla="*/ 143 w 144"/>
                <a:gd name="T15" fmla="*/ 135 h 144"/>
                <a:gd name="T16" fmla="*/ 143 w 144"/>
                <a:gd name="T17" fmla="*/ 141 h 144"/>
                <a:gd name="T18" fmla="*/ 138 w 144"/>
                <a:gd name="T19" fmla="*/ 144 h 144"/>
                <a:gd name="T20" fmla="*/ 16 w 144"/>
                <a:gd name="T21" fmla="*/ 132 h 144"/>
                <a:gd name="T22" fmla="*/ 128 w 144"/>
                <a:gd name="T23" fmla="*/ 132 h 144"/>
                <a:gd name="T24" fmla="*/ 72 w 144"/>
                <a:gd name="T25" fmla="*/ 19 h 144"/>
                <a:gd name="T26" fmla="*/ 16 w 144"/>
                <a:gd name="T27"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144">
                  <a:moveTo>
                    <a:pt x="138" y="144"/>
                  </a:moveTo>
                  <a:cubicBezTo>
                    <a:pt x="6" y="144"/>
                    <a:pt x="6" y="144"/>
                    <a:pt x="6" y="144"/>
                  </a:cubicBezTo>
                  <a:cubicBezTo>
                    <a:pt x="4" y="144"/>
                    <a:pt x="2" y="143"/>
                    <a:pt x="1" y="141"/>
                  </a:cubicBezTo>
                  <a:cubicBezTo>
                    <a:pt x="0" y="139"/>
                    <a:pt x="0" y="137"/>
                    <a:pt x="0" y="135"/>
                  </a:cubicBezTo>
                  <a:cubicBezTo>
                    <a:pt x="66" y="3"/>
                    <a:pt x="66" y="3"/>
                    <a:pt x="66" y="3"/>
                  </a:cubicBezTo>
                  <a:cubicBezTo>
                    <a:pt x="67" y="1"/>
                    <a:pt x="70" y="0"/>
                    <a:pt x="72" y="0"/>
                  </a:cubicBezTo>
                  <a:cubicBezTo>
                    <a:pt x="74" y="0"/>
                    <a:pt x="76" y="1"/>
                    <a:pt x="77" y="3"/>
                  </a:cubicBezTo>
                  <a:cubicBezTo>
                    <a:pt x="143" y="135"/>
                    <a:pt x="143" y="135"/>
                    <a:pt x="143" y="135"/>
                  </a:cubicBezTo>
                  <a:cubicBezTo>
                    <a:pt x="144" y="137"/>
                    <a:pt x="144" y="139"/>
                    <a:pt x="143" y="141"/>
                  </a:cubicBezTo>
                  <a:cubicBezTo>
                    <a:pt x="142" y="143"/>
                    <a:pt x="140" y="144"/>
                    <a:pt x="138" y="144"/>
                  </a:cubicBezTo>
                  <a:close/>
                  <a:moveTo>
                    <a:pt x="16" y="132"/>
                  </a:moveTo>
                  <a:cubicBezTo>
                    <a:pt x="128" y="132"/>
                    <a:pt x="128" y="132"/>
                    <a:pt x="128" y="132"/>
                  </a:cubicBezTo>
                  <a:cubicBezTo>
                    <a:pt x="72" y="19"/>
                    <a:pt x="72" y="19"/>
                    <a:pt x="72" y="19"/>
                  </a:cubicBezTo>
                  <a:lnTo>
                    <a:pt x="1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9" name="Freeform 27">
              <a:extLst>
                <a:ext uri="{FF2B5EF4-FFF2-40B4-BE49-F238E27FC236}">
                  <a16:creationId xmlns:a16="http://schemas.microsoft.com/office/drawing/2014/main" id="{6BE211B4-B6EA-4687-82C4-727025ECA3D8}"/>
                </a:ext>
              </a:extLst>
            </p:cNvPr>
            <p:cNvSpPr>
              <a:spLocks/>
            </p:cNvSpPr>
            <p:nvPr/>
          </p:nvSpPr>
          <p:spPr bwMode="auto">
            <a:xfrm>
              <a:off x="13223803" y="1438453"/>
              <a:ext cx="22011" cy="86819"/>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9" y="0"/>
                    <a:pt x="12" y="3"/>
                    <a:pt x="12" y="6"/>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40" name="Oval 28">
              <a:extLst>
                <a:ext uri="{FF2B5EF4-FFF2-40B4-BE49-F238E27FC236}">
                  <a16:creationId xmlns:a16="http://schemas.microsoft.com/office/drawing/2014/main" id="{CEEFE545-1DD4-449A-B746-5C66D242E69B}"/>
                </a:ext>
              </a:extLst>
            </p:cNvPr>
            <p:cNvSpPr>
              <a:spLocks noChangeArrowheads="1"/>
            </p:cNvSpPr>
            <p:nvPr/>
          </p:nvSpPr>
          <p:spPr bwMode="auto">
            <a:xfrm>
              <a:off x="13223803" y="1535055"/>
              <a:ext cx="22011" cy="220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142" name="Rectangle 141">
            <a:extLst>
              <a:ext uri="{FF2B5EF4-FFF2-40B4-BE49-F238E27FC236}">
                <a16:creationId xmlns:a16="http://schemas.microsoft.com/office/drawing/2014/main" id="{26557A1C-9BDB-492A-BD4C-7E05E7CF7692}"/>
              </a:ext>
            </a:extLst>
          </p:cNvPr>
          <p:cNvSpPr/>
          <p:nvPr/>
        </p:nvSpPr>
        <p:spPr>
          <a:xfrm>
            <a:off x="882954" y="5233602"/>
            <a:ext cx="3538819" cy="830997"/>
          </a:xfrm>
          <a:prstGeom prst="rect">
            <a:avLst/>
          </a:prstGeom>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Develop further services &amp; upgrades </a:t>
            </a:r>
          </a:p>
          <a:p>
            <a:r>
              <a:rPr lang="en-US" sz="1600" dirty="0">
                <a:solidFill>
                  <a:schemeClr val="bg1"/>
                </a:solidFill>
                <a:latin typeface="Arial" panose="020B0604020202020204" pitchFamily="34" charset="0"/>
                <a:cs typeface="Arial" panose="020B0604020202020204" pitchFamily="34" charset="0"/>
              </a:rPr>
              <a:t>Smarter predictive models </a:t>
            </a:r>
          </a:p>
        </p:txBody>
      </p:sp>
      <p:sp>
        <p:nvSpPr>
          <p:cNvPr id="143" name="TextBox 142">
            <a:extLst>
              <a:ext uri="{FF2B5EF4-FFF2-40B4-BE49-F238E27FC236}">
                <a16:creationId xmlns:a16="http://schemas.microsoft.com/office/drawing/2014/main" id="{348177C4-144F-43FA-8EFF-E3EDA6866C82}"/>
              </a:ext>
            </a:extLst>
          </p:cNvPr>
          <p:cNvSpPr txBox="1"/>
          <p:nvPr/>
        </p:nvSpPr>
        <p:spPr>
          <a:xfrm>
            <a:off x="187789" y="5307869"/>
            <a:ext cx="696362" cy="461665"/>
          </a:xfrm>
          <a:prstGeom prst="rect">
            <a:avLst/>
          </a:prstGeom>
          <a:solidFill>
            <a:srgbClr val="E40045"/>
          </a:solid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13292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42"/>
                                        </p:tgtEl>
                                        <p:attrNameLst>
                                          <p:attrName>style.visibility</p:attrName>
                                        </p:attrNameLst>
                                      </p:cBhvr>
                                      <p:to>
                                        <p:strVal val="visible"/>
                                      </p:to>
                                    </p:set>
                                    <p:animEffect transition="in" filter="fade">
                                      <p:cBhvr>
                                        <p:cTn id="73" dur="500"/>
                                        <p:tgtEl>
                                          <p:spTgt spid="1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3"/>
                                        </p:tgtEl>
                                        <p:attrNameLst>
                                          <p:attrName>style.visibility</p:attrName>
                                        </p:attrNameLst>
                                      </p:cBhvr>
                                      <p:to>
                                        <p:strVal val="visible"/>
                                      </p:to>
                                    </p:set>
                                    <p:animEffect transition="in" filter="fade">
                                      <p:cBhvr>
                                        <p:cTn id="76"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p:bldP spid="54" grpId="0"/>
      <p:bldP spid="55" grpId="0" animBg="1"/>
      <p:bldP spid="56" grpId="0"/>
      <p:bldP spid="57" grpId="0"/>
      <p:bldP spid="58" grpId="0" animBg="1"/>
      <p:bldP spid="59" grpId="0" animBg="1"/>
      <p:bldP spid="79" grpId="0"/>
      <p:bldP spid="80" grpId="0" animBg="1"/>
      <p:bldP spid="81" grpId="0"/>
      <p:bldP spid="82" grpId="0" animBg="1"/>
      <p:bldP spid="114" grpId="0"/>
      <p:bldP spid="142" grpId="0"/>
      <p:bldP spid="1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2C45F9-1876-4532-A503-096C082D2541}"/>
              </a:ext>
            </a:extLst>
          </p:cNvPr>
          <p:cNvSpPr/>
          <p:nvPr/>
        </p:nvSpPr>
        <p:spPr>
          <a:xfrm>
            <a:off x="4621620" y="0"/>
            <a:ext cx="757038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9441753-490B-4780-AE3F-E7EABCD4F0AD}"/>
              </a:ext>
            </a:extLst>
          </p:cNvPr>
          <p:cNvSpPr txBox="1"/>
          <p:nvPr/>
        </p:nvSpPr>
        <p:spPr>
          <a:xfrm>
            <a:off x="4960926" y="1440757"/>
            <a:ext cx="706080" cy="761997"/>
          </a:xfrm>
          <a:prstGeom prst="star7">
            <a:avLst/>
          </a:prstGeom>
          <a:solidFill>
            <a:srgbClr val="E40045"/>
          </a:solidFill>
        </p:spPr>
        <p:txBody>
          <a:bodyPr wrap="square" lIns="0" tIns="0" rIns="0" bIns="0" rtlCol="0" anchor="ctr">
            <a:noAutofit/>
          </a:bodyPr>
          <a:lstStyle/>
          <a:p>
            <a:pPr algn="ctr"/>
            <a:r>
              <a:rPr lang="en-US" sz="2400" b="1">
                <a:solidFill>
                  <a:schemeClr val="bg1"/>
                </a:solidFill>
                <a:latin typeface="Arial" panose="020B0604020202020204" pitchFamily="34" charset="0"/>
                <a:cs typeface="Arial" panose="020B0604020202020204" pitchFamily="34" charset="0"/>
              </a:rPr>
              <a:t>1</a:t>
            </a:r>
            <a:endParaRPr lang="en-US" sz="2400" b="1"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C24DA6E-0A73-45C3-9362-09109089C04E}"/>
              </a:ext>
            </a:extLst>
          </p:cNvPr>
          <p:cNvSpPr txBox="1"/>
          <p:nvPr/>
        </p:nvSpPr>
        <p:spPr>
          <a:xfrm>
            <a:off x="4960926" y="2747752"/>
            <a:ext cx="706080" cy="761997"/>
          </a:xfrm>
          <a:prstGeom prst="star7">
            <a:avLst/>
          </a:prstGeom>
          <a:solidFill>
            <a:srgbClr val="E40045"/>
          </a:solidFill>
        </p:spPr>
        <p:txBody>
          <a:bodyPr wrap="square" lIns="0" tIns="0" rIns="0" bIns="0" rtlCol="0" anchor="ctr">
            <a:noAutofit/>
          </a:bodyPr>
          <a:lstStyle/>
          <a:p>
            <a:pPr algn="ctr"/>
            <a:r>
              <a:rPr lang="en-US" sz="2400" b="1">
                <a:solidFill>
                  <a:schemeClr val="bg1"/>
                </a:solidFill>
                <a:latin typeface="Arial" panose="020B0604020202020204" pitchFamily="34" charset="0"/>
                <a:cs typeface="Arial" panose="020B0604020202020204" pitchFamily="34" charset="0"/>
              </a:rPr>
              <a:t>2</a:t>
            </a:r>
            <a:endParaRPr lang="en-US" sz="2400" b="1"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148D1DB-8A01-4BC5-B76D-22A7105556A2}"/>
              </a:ext>
            </a:extLst>
          </p:cNvPr>
          <p:cNvSpPr txBox="1"/>
          <p:nvPr/>
        </p:nvSpPr>
        <p:spPr>
          <a:xfrm>
            <a:off x="4972446" y="4092162"/>
            <a:ext cx="706080" cy="761997"/>
          </a:xfrm>
          <a:prstGeom prst="star7">
            <a:avLst/>
          </a:prstGeom>
          <a:solidFill>
            <a:srgbClr val="E40045"/>
          </a:solidFill>
        </p:spPr>
        <p:txBody>
          <a:bodyPr wrap="square" lIns="0" tIns="0" rIns="0" bIns="0" rtlCol="0" anchor="ctr">
            <a:noAutofit/>
          </a:bodyPr>
          <a:lstStyle/>
          <a:p>
            <a:pPr algn="ctr"/>
            <a:r>
              <a:rPr lang="en-US" sz="2400" b="1">
                <a:solidFill>
                  <a:schemeClr val="bg1"/>
                </a:solidFill>
                <a:latin typeface="Arial" panose="020B0604020202020204" pitchFamily="34" charset="0"/>
                <a:cs typeface="Arial" panose="020B0604020202020204" pitchFamily="34" charset="0"/>
              </a:rPr>
              <a:t>3</a:t>
            </a:r>
            <a:endParaRPr lang="en-US" sz="2400" b="1"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FF5B4DD-E742-42CA-8DB7-B70013F93ECB}"/>
              </a:ext>
            </a:extLst>
          </p:cNvPr>
          <p:cNvSpPr txBox="1"/>
          <p:nvPr/>
        </p:nvSpPr>
        <p:spPr>
          <a:xfrm>
            <a:off x="4972446" y="5359401"/>
            <a:ext cx="706080" cy="761997"/>
          </a:xfrm>
          <a:prstGeom prst="star7">
            <a:avLst/>
          </a:prstGeom>
          <a:solidFill>
            <a:srgbClr val="E40045"/>
          </a:solidFill>
        </p:spPr>
        <p:txBody>
          <a:bodyPr wrap="square" lIns="0" tIns="0" rIns="0" bIns="0" rtlCol="0" anchor="ctr">
            <a:noAutofit/>
          </a:bodyPr>
          <a:lstStyle/>
          <a:p>
            <a:pPr algn="ctr"/>
            <a:r>
              <a:rPr lang="en-US" sz="2400" b="1">
                <a:solidFill>
                  <a:schemeClr val="bg1"/>
                </a:solidFill>
                <a:latin typeface="Arial" panose="020B0604020202020204" pitchFamily="34" charset="0"/>
                <a:cs typeface="Arial" panose="020B0604020202020204" pitchFamily="34" charset="0"/>
              </a:rPr>
              <a:t>4</a:t>
            </a:r>
            <a:endParaRPr lang="en-US" sz="2400" b="1"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7A5D811-67E7-4A2C-AE45-B1CFD72465FD}"/>
              </a:ext>
            </a:extLst>
          </p:cNvPr>
          <p:cNvSpPr/>
          <p:nvPr/>
        </p:nvSpPr>
        <p:spPr>
          <a:xfrm>
            <a:off x="5722538" y="1590923"/>
            <a:ext cx="5994980" cy="338554"/>
          </a:xfrm>
          <a:prstGeom prst="rect">
            <a:avLst/>
          </a:prstGeom>
        </p:spPr>
        <p:txBody>
          <a:bodyPr wrap="square">
            <a:spAutoFit/>
          </a:bodyPr>
          <a:lstStyle/>
          <a:p>
            <a:r>
              <a:rPr lang="en-US" sz="1600">
                <a:solidFill>
                  <a:schemeClr val="bg1"/>
                </a:solidFill>
                <a:latin typeface="Arial Narrow" panose="020B0606020202030204" pitchFamily="34" charset="0"/>
              </a:rPr>
              <a:t>Reduction in tire pressure &amp; condition-related truck failures, increased uptime  </a:t>
            </a:r>
            <a:endParaRPr lang="en-US" sz="1600" dirty="0">
              <a:solidFill>
                <a:schemeClr val="bg1"/>
              </a:solidFill>
              <a:latin typeface="Arial Narrow" panose="020B0606020202030204" pitchFamily="34" charset="0"/>
            </a:endParaRPr>
          </a:p>
        </p:txBody>
      </p:sp>
      <p:sp>
        <p:nvSpPr>
          <p:cNvPr id="23" name="Rectangle 22">
            <a:extLst>
              <a:ext uri="{FF2B5EF4-FFF2-40B4-BE49-F238E27FC236}">
                <a16:creationId xmlns:a16="http://schemas.microsoft.com/office/drawing/2014/main" id="{72E6D26B-29BE-494F-8A8E-48D9FC946694}"/>
              </a:ext>
            </a:extLst>
          </p:cNvPr>
          <p:cNvSpPr/>
          <p:nvPr/>
        </p:nvSpPr>
        <p:spPr>
          <a:xfrm>
            <a:off x="1106906" y="0"/>
            <a:ext cx="11085094" cy="62223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chemeClr val="bg1"/>
                </a:solidFill>
                <a:latin typeface="Arial Narrow" panose="020B0606020202030204" pitchFamily="34" charset="0"/>
              </a:rPr>
              <a:t>Customer’s Benefits</a:t>
            </a:r>
          </a:p>
        </p:txBody>
      </p:sp>
      <p:grpSp>
        <p:nvGrpSpPr>
          <p:cNvPr id="2" name="Group 1">
            <a:extLst>
              <a:ext uri="{FF2B5EF4-FFF2-40B4-BE49-F238E27FC236}">
                <a16:creationId xmlns:a16="http://schemas.microsoft.com/office/drawing/2014/main" id="{23771FDD-8059-4533-AF85-2423A27F1D45}"/>
              </a:ext>
            </a:extLst>
          </p:cNvPr>
          <p:cNvGrpSpPr/>
          <p:nvPr/>
        </p:nvGrpSpPr>
        <p:grpSpPr>
          <a:xfrm>
            <a:off x="749029" y="1821756"/>
            <a:ext cx="3157049" cy="3767407"/>
            <a:chOff x="917994" y="963619"/>
            <a:chExt cx="471177" cy="470077"/>
          </a:xfrm>
        </p:grpSpPr>
        <p:sp>
          <p:nvSpPr>
            <p:cNvPr id="24" name="Freeform 84">
              <a:extLst>
                <a:ext uri="{FF2B5EF4-FFF2-40B4-BE49-F238E27FC236}">
                  <a16:creationId xmlns:a16="http://schemas.microsoft.com/office/drawing/2014/main" id="{E4772041-C175-4181-AAFD-7488376804D6}"/>
                </a:ext>
              </a:extLst>
            </p:cNvPr>
            <p:cNvSpPr>
              <a:spLocks/>
            </p:cNvSpPr>
            <p:nvPr/>
          </p:nvSpPr>
          <p:spPr bwMode="auto">
            <a:xfrm>
              <a:off x="917994" y="1003251"/>
              <a:ext cx="111189" cy="176141"/>
            </a:xfrm>
            <a:custGeom>
              <a:avLst/>
              <a:gdLst>
                <a:gd name="T0" fmla="*/ 62 w 68"/>
                <a:gd name="T1" fmla="*/ 108 h 108"/>
                <a:gd name="T2" fmla="*/ 23 w 68"/>
                <a:gd name="T3" fmla="*/ 93 h 108"/>
                <a:gd name="T4" fmla="*/ 0 w 68"/>
                <a:gd name="T5" fmla="*/ 9 h 108"/>
                <a:gd name="T6" fmla="*/ 0 w 68"/>
                <a:gd name="T7" fmla="*/ 6 h 108"/>
                <a:gd name="T8" fmla="*/ 6 w 68"/>
                <a:gd name="T9" fmla="*/ 0 h 108"/>
                <a:gd name="T10" fmla="*/ 37 w 68"/>
                <a:gd name="T11" fmla="*/ 0 h 108"/>
                <a:gd name="T12" fmla="*/ 43 w 68"/>
                <a:gd name="T13" fmla="*/ 6 h 108"/>
                <a:gd name="T14" fmla="*/ 37 w 68"/>
                <a:gd name="T15" fmla="*/ 12 h 108"/>
                <a:gd name="T16" fmla="*/ 12 w 68"/>
                <a:gd name="T17" fmla="*/ 12 h 108"/>
                <a:gd name="T18" fmla="*/ 31 w 68"/>
                <a:gd name="T19" fmla="*/ 84 h 108"/>
                <a:gd name="T20" fmla="*/ 62 w 68"/>
                <a:gd name="T21" fmla="*/ 96 h 108"/>
                <a:gd name="T22" fmla="*/ 68 w 68"/>
                <a:gd name="T23" fmla="*/ 102 h 108"/>
                <a:gd name="T24" fmla="*/ 62 w 68"/>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08">
                  <a:moveTo>
                    <a:pt x="62" y="108"/>
                  </a:moveTo>
                  <a:cubicBezTo>
                    <a:pt x="46" y="108"/>
                    <a:pt x="33" y="103"/>
                    <a:pt x="23" y="93"/>
                  </a:cubicBezTo>
                  <a:cubicBezTo>
                    <a:pt x="0" y="69"/>
                    <a:pt x="0" y="26"/>
                    <a:pt x="0" y="9"/>
                  </a:cubicBezTo>
                  <a:cubicBezTo>
                    <a:pt x="0" y="8"/>
                    <a:pt x="0" y="7"/>
                    <a:pt x="0" y="6"/>
                  </a:cubicBezTo>
                  <a:cubicBezTo>
                    <a:pt x="0" y="3"/>
                    <a:pt x="3" y="0"/>
                    <a:pt x="6" y="0"/>
                  </a:cubicBezTo>
                  <a:cubicBezTo>
                    <a:pt x="37" y="0"/>
                    <a:pt x="37" y="0"/>
                    <a:pt x="37" y="0"/>
                  </a:cubicBezTo>
                  <a:cubicBezTo>
                    <a:pt x="40" y="0"/>
                    <a:pt x="43" y="3"/>
                    <a:pt x="43" y="6"/>
                  </a:cubicBezTo>
                  <a:cubicBezTo>
                    <a:pt x="43" y="9"/>
                    <a:pt x="40" y="12"/>
                    <a:pt x="37" y="12"/>
                  </a:cubicBezTo>
                  <a:cubicBezTo>
                    <a:pt x="12" y="12"/>
                    <a:pt x="12" y="12"/>
                    <a:pt x="12" y="12"/>
                  </a:cubicBezTo>
                  <a:cubicBezTo>
                    <a:pt x="12" y="29"/>
                    <a:pt x="13" y="65"/>
                    <a:pt x="31" y="84"/>
                  </a:cubicBezTo>
                  <a:cubicBezTo>
                    <a:pt x="39" y="92"/>
                    <a:pt x="49" y="96"/>
                    <a:pt x="62" y="96"/>
                  </a:cubicBezTo>
                  <a:cubicBezTo>
                    <a:pt x="65" y="96"/>
                    <a:pt x="68" y="99"/>
                    <a:pt x="68" y="102"/>
                  </a:cubicBezTo>
                  <a:cubicBezTo>
                    <a:pt x="68" y="105"/>
                    <a:pt x="65" y="108"/>
                    <a:pt x="62" y="108"/>
                  </a:cubicBezTo>
                  <a:close/>
                </a:path>
              </a:pathLst>
            </a:custGeom>
            <a:solidFill>
              <a:srgbClr val="E40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5" name="Freeform 85">
              <a:extLst>
                <a:ext uri="{FF2B5EF4-FFF2-40B4-BE49-F238E27FC236}">
                  <a16:creationId xmlns:a16="http://schemas.microsoft.com/office/drawing/2014/main" id="{82C0C75A-7941-45EE-9DD4-2C1ADFF015B3}"/>
                </a:ext>
              </a:extLst>
            </p:cNvPr>
            <p:cNvSpPr>
              <a:spLocks/>
            </p:cNvSpPr>
            <p:nvPr/>
          </p:nvSpPr>
          <p:spPr bwMode="auto">
            <a:xfrm>
              <a:off x="1277982" y="1003251"/>
              <a:ext cx="111189" cy="176141"/>
            </a:xfrm>
            <a:custGeom>
              <a:avLst/>
              <a:gdLst>
                <a:gd name="T0" fmla="*/ 6 w 68"/>
                <a:gd name="T1" fmla="*/ 108 h 108"/>
                <a:gd name="T2" fmla="*/ 0 w 68"/>
                <a:gd name="T3" fmla="*/ 102 h 108"/>
                <a:gd name="T4" fmla="*/ 6 w 68"/>
                <a:gd name="T5" fmla="*/ 96 h 108"/>
                <a:gd name="T6" fmla="*/ 36 w 68"/>
                <a:gd name="T7" fmla="*/ 84 h 108"/>
                <a:gd name="T8" fmla="*/ 55 w 68"/>
                <a:gd name="T9" fmla="*/ 12 h 108"/>
                <a:gd name="T10" fmla="*/ 31 w 68"/>
                <a:gd name="T11" fmla="*/ 12 h 108"/>
                <a:gd name="T12" fmla="*/ 25 w 68"/>
                <a:gd name="T13" fmla="*/ 6 h 108"/>
                <a:gd name="T14" fmla="*/ 31 w 68"/>
                <a:gd name="T15" fmla="*/ 0 h 108"/>
                <a:gd name="T16" fmla="*/ 61 w 68"/>
                <a:gd name="T17" fmla="*/ 0 h 108"/>
                <a:gd name="T18" fmla="*/ 67 w 68"/>
                <a:gd name="T19" fmla="*/ 6 h 108"/>
                <a:gd name="T20" fmla="*/ 67 w 68"/>
                <a:gd name="T21" fmla="*/ 9 h 108"/>
                <a:gd name="T22" fmla="*/ 45 w 68"/>
                <a:gd name="T23" fmla="*/ 93 h 108"/>
                <a:gd name="T24" fmla="*/ 6 w 68"/>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08">
                  <a:moveTo>
                    <a:pt x="6" y="108"/>
                  </a:moveTo>
                  <a:cubicBezTo>
                    <a:pt x="2" y="108"/>
                    <a:pt x="0" y="105"/>
                    <a:pt x="0" y="102"/>
                  </a:cubicBezTo>
                  <a:cubicBezTo>
                    <a:pt x="0" y="99"/>
                    <a:pt x="2" y="96"/>
                    <a:pt x="6" y="96"/>
                  </a:cubicBezTo>
                  <a:cubicBezTo>
                    <a:pt x="18" y="96"/>
                    <a:pt x="28" y="92"/>
                    <a:pt x="36" y="84"/>
                  </a:cubicBezTo>
                  <a:cubicBezTo>
                    <a:pt x="55" y="65"/>
                    <a:pt x="56" y="29"/>
                    <a:pt x="55" y="12"/>
                  </a:cubicBezTo>
                  <a:cubicBezTo>
                    <a:pt x="31" y="12"/>
                    <a:pt x="31" y="12"/>
                    <a:pt x="31" y="12"/>
                  </a:cubicBezTo>
                  <a:cubicBezTo>
                    <a:pt x="27" y="12"/>
                    <a:pt x="25" y="9"/>
                    <a:pt x="25" y="6"/>
                  </a:cubicBezTo>
                  <a:cubicBezTo>
                    <a:pt x="25" y="3"/>
                    <a:pt x="27" y="0"/>
                    <a:pt x="31" y="0"/>
                  </a:cubicBezTo>
                  <a:cubicBezTo>
                    <a:pt x="61" y="0"/>
                    <a:pt x="61" y="0"/>
                    <a:pt x="61" y="0"/>
                  </a:cubicBezTo>
                  <a:cubicBezTo>
                    <a:pt x="65" y="0"/>
                    <a:pt x="67" y="3"/>
                    <a:pt x="67" y="6"/>
                  </a:cubicBezTo>
                  <a:cubicBezTo>
                    <a:pt x="67" y="9"/>
                    <a:pt x="67" y="9"/>
                    <a:pt x="67" y="9"/>
                  </a:cubicBezTo>
                  <a:cubicBezTo>
                    <a:pt x="68" y="26"/>
                    <a:pt x="68" y="69"/>
                    <a:pt x="45" y="93"/>
                  </a:cubicBezTo>
                  <a:cubicBezTo>
                    <a:pt x="35" y="103"/>
                    <a:pt x="22" y="108"/>
                    <a:pt x="6" y="108"/>
                  </a:cubicBezTo>
                  <a:close/>
                </a:path>
              </a:pathLst>
            </a:custGeom>
            <a:solidFill>
              <a:srgbClr val="E40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6" name="Freeform 86">
              <a:extLst>
                <a:ext uri="{FF2B5EF4-FFF2-40B4-BE49-F238E27FC236}">
                  <a16:creationId xmlns:a16="http://schemas.microsoft.com/office/drawing/2014/main" id="{AC457C72-57F1-4BB7-8998-BE496AA9F7D1}"/>
                </a:ext>
              </a:extLst>
            </p:cNvPr>
            <p:cNvSpPr>
              <a:spLocks noEditPoints="1"/>
            </p:cNvSpPr>
            <p:nvPr/>
          </p:nvSpPr>
          <p:spPr bwMode="auto">
            <a:xfrm>
              <a:off x="967534" y="963619"/>
              <a:ext cx="370997" cy="470077"/>
            </a:xfrm>
            <a:custGeom>
              <a:avLst/>
              <a:gdLst>
                <a:gd name="T0" fmla="*/ 180 w 228"/>
                <a:gd name="T1" fmla="*/ 288 h 288"/>
                <a:gd name="T2" fmla="*/ 48 w 228"/>
                <a:gd name="T3" fmla="*/ 288 h 288"/>
                <a:gd name="T4" fmla="*/ 42 w 228"/>
                <a:gd name="T5" fmla="*/ 282 h 288"/>
                <a:gd name="T6" fmla="*/ 42 w 228"/>
                <a:gd name="T7" fmla="*/ 258 h 288"/>
                <a:gd name="T8" fmla="*/ 48 w 228"/>
                <a:gd name="T9" fmla="*/ 252 h 288"/>
                <a:gd name="T10" fmla="*/ 96 w 228"/>
                <a:gd name="T11" fmla="*/ 204 h 288"/>
                <a:gd name="T12" fmla="*/ 69 w 228"/>
                <a:gd name="T13" fmla="*/ 167 h 288"/>
                <a:gd name="T14" fmla="*/ 0 w 228"/>
                <a:gd name="T15" fmla="*/ 6 h 288"/>
                <a:gd name="T16" fmla="*/ 6 w 228"/>
                <a:gd name="T17" fmla="*/ 0 h 288"/>
                <a:gd name="T18" fmla="*/ 222 w 228"/>
                <a:gd name="T19" fmla="*/ 0 h 288"/>
                <a:gd name="T20" fmla="*/ 228 w 228"/>
                <a:gd name="T21" fmla="*/ 6 h 288"/>
                <a:gd name="T22" fmla="*/ 159 w 228"/>
                <a:gd name="T23" fmla="*/ 167 h 288"/>
                <a:gd name="T24" fmla="*/ 132 w 228"/>
                <a:gd name="T25" fmla="*/ 204 h 288"/>
                <a:gd name="T26" fmla="*/ 180 w 228"/>
                <a:gd name="T27" fmla="*/ 252 h 288"/>
                <a:gd name="T28" fmla="*/ 186 w 228"/>
                <a:gd name="T29" fmla="*/ 258 h 288"/>
                <a:gd name="T30" fmla="*/ 186 w 228"/>
                <a:gd name="T31" fmla="*/ 282 h 288"/>
                <a:gd name="T32" fmla="*/ 180 w 228"/>
                <a:gd name="T33" fmla="*/ 288 h 288"/>
                <a:gd name="T34" fmla="*/ 54 w 228"/>
                <a:gd name="T35" fmla="*/ 276 h 288"/>
                <a:gd name="T36" fmla="*/ 174 w 228"/>
                <a:gd name="T37" fmla="*/ 276 h 288"/>
                <a:gd name="T38" fmla="*/ 174 w 228"/>
                <a:gd name="T39" fmla="*/ 264 h 288"/>
                <a:gd name="T40" fmla="*/ 120 w 228"/>
                <a:gd name="T41" fmla="*/ 204 h 288"/>
                <a:gd name="T42" fmla="*/ 153 w 228"/>
                <a:gd name="T43" fmla="*/ 156 h 288"/>
                <a:gd name="T44" fmla="*/ 216 w 228"/>
                <a:gd name="T45" fmla="*/ 12 h 288"/>
                <a:gd name="T46" fmla="*/ 13 w 228"/>
                <a:gd name="T47" fmla="*/ 12 h 288"/>
                <a:gd name="T48" fmla="*/ 75 w 228"/>
                <a:gd name="T49" fmla="*/ 157 h 288"/>
                <a:gd name="T50" fmla="*/ 108 w 228"/>
                <a:gd name="T51" fmla="*/ 204 h 288"/>
                <a:gd name="T52" fmla="*/ 54 w 228"/>
                <a:gd name="T53" fmla="*/ 264 h 288"/>
                <a:gd name="T54" fmla="*/ 54 w 228"/>
                <a:gd name="T5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8" h="288">
                  <a:moveTo>
                    <a:pt x="180" y="288"/>
                  </a:moveTo>
                  <a:cubicBezTo>
                    <a:pt x="48" y="288"/>
                    <a:pt x="48" y="288"/>
                    <a:pt x="48" y="288"/>
                  </a:cubicBezTo>
                  <a:cubicBezTo>
                    <a:pt x="45" y="288"/>
                    <a:pt x="42" y="285"/>
                    <a:pt x="42" y="282"/>
                  </a:cubicBezTo>
                  <a:cubicBezTo>
                    <a:pt x="42" y="258"/>
                    <a:pt x="42" y="258"/>
                    <a:pt x="42" y="258"/>
                  </a:cubicBezTo>
                  <a:cubicBezTo>
                    <a:pt x="42" y="255"/>
                    <a:pt x="45" y="252"/>
                    <a:pt x="48" y="252"/>
                  </a:cubicBezTo>
                  <a:cubicBezTo>
                    <a:pt x="77" y="252"/>
                    <a:pt x="95" y="244"/>
                    <a:pt x="96" y="204"/>
                  </a:cubicBezTo>
                  <a:cubicBezTo>
                    <a:pt x="96" y="183"/>
                    <a:pt x="85" y="177"/>
                    <a:pt x="69" y="167"/>
                  </a:cubicBezTo>
                  <a:cubicBezTo>
                    <a:pt x="40" y="149"/>
                    <a:pt x="0" y="126"/>
                    <a:pt x="0" y="6"/>
                  </a:cubicBezTo>
                  <a:cubicBezTo>
                    <a:pt x="0" y="3"/>
                    <a:pt x="3" y="0"/>
                    <a:pt x="6" y="0"/>
                  </a:cubicBezTo>
                  <a:cubicBezTo>
                    <a:pt x="222" y="0"/>
                    <a:pt x="222" y="0"/>
                    <a:pt x="222" y="0"/>
                  </a:cubicBezTo>
                  <a:cubicBezTo>
                    <a:pt x="226" y="0"/>
                    <a:pt x="228" y="3"/>
                    <a:pt x="228" y="6"/>
                  </a:cubicBezTo>
                  <a:cubicBezTo>
                    <a:pt x="228" y="125"/>
                    <a:pt x="189" y="149"/>
                    <a:pt x="159" y="167"/>
                  </a:cubicBezTo>
                  <a:cubicBezTo>
                    <a:pt x="143" y="176"/>
                    <a:pt x="132" y="183"/>
                    <a:pt x="132" y="204"/>
                  </a:cubicBezTo>
                  <a:cubicBezTo>
                    <a:pt x="132" y="238"/>
                    <a:pt x="146" y="252"/>
                    <a:pt x="180" y="252"/>
                  </a:cubicBezTo>
                  <a:cubicBezTo>
                    <a:pt x="184" y="252"/>
                    <a:pt x="186" y="255"/>
                    <a:pt x="186" y="258"/>
                  </a:cubicBezTo>
                  <a:cubicBezTo>
                    <a:pt x="186" y="282"/>
                    <a:pt x="186" y="282"/>
                    <a:pt x="186" y="282"/>
                  </a:cubicBezTo>
                  <a:cubicBezTo>
                    <a:pt x="186" y="285"/>
                    <a:pt x="184" y="288"/>
                    <a:pt x="180" y="288"/>
                  </a:cubicBezTo>
                  <a:close/>
                  <a:moveTo>
                    <a:pt x="54" y="276"/>
                  </a:moveTo>
                  <a:cubicBezTo>
                    <a:pt x="174" y="276"/>
                    <a:pt x="174" y="276"/>
                    <a:pt x="174" y="276"/>
                  </a:cubicBezTo>
                  <a:cubicBezTo>
                    <a:pt x="174" y="264"/>
                    <a:pt x="174" y="264"/>
                    <a:pt x="174" y="264"/>
                  </a:cubicBezTo>
                  <a:cubicBezTo>
                    <a:pt x="137" y="262"/>
                    <a:pt x="120" y="243"/>
                    <a:pt x="120" y="204"/>
                  </a:cubicBezTo>
                  <a:cubicBezTo>
                    <a:pt x="120" y="176"/>
                    <a:pt x="136" y="167"/>
                    <a:pt x="153" y="156"/>
                  </a:cubicBezTo>
                  <a:cubicBezTo>
                    <a:pt x="181" y="140"/>
                    <a:pt x="215" y="119"/>
                    <a:pt x="216" y="12"/>
                  </a:cubicBezTo>
                  <a:cubicBezTo>
                    <a:pt x="13" y="12"/>
                    <a:pt x="13" y="12"/>
                    <a:pt x="13" y="12"/>
                  </a:cubicBezTo>
                  <a:cubicBezTo>
                    <a:pt x="14" y="120"/>
                    <a:pt x="48" y="140"/>
                    <a:pt x="75" y="157"/>
                  </a:cubicBezTo>
                  <a:cubicBezTo>
                    <a:pt x="92" y="167"/>
                    <a:pt x="108" y="176"/>
                    <a:pt x="108" y="204"/>
                  </a:cubicBezTo>
                  <a:cubicBezTo>
                    <a:pt x="107" y="243"/>
                    <a:pt x="91" y="262"/>
                    <a:pt x="54" y="264"/>
                  </a:cubicBezTo>
                  <a:lnTo>
                    <a:pt x="54" y="276"/>
                  </a:lnTo>
                  <a:close/>
                </a:path>
              </a:pathLst>
            </a:custGeom>
            <a:solidFill>
              <a:srgbClr val="E40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8" name="Freeform 12">
              <a:extLst>
                <a:ext uri="{FF2B5EF4-FFF2-40B4-BE49-F238E27FC236}">
                  <a16:creationId xmlns:a16="http://schemas.microsoft.com/office/drawing/2014/main" id="{84AAE6CA-B93D-42A9-841C-670FD38F4425}"/>
                </a:ext>
              </a:extLst>
            </p:cNvPr>
            <p:cNvSpPr>
              <a:spLocks noEditPoints="1"/>
            </p:cNvSpPr>
            <p:nvPr/>
          </p:nvSpPr>
          <p:spPr bwMode="auto">
            <a:xfrm>
              <a:off x="1082514" y="1036651"/>
              <a:ext cx="143115" cy="119260"/>
            </a:xfrm>
            <a:custGeom>
              <a:avLst/>
              <a:gdLst>
                <a:gd name="T0" fmla="*/ 47 w 94"/>
                <a:gd name="T1" fmla="*/ 87 h 87"/>
                <a:gd name="T2" fmla="*/ 45 w 94"/>
                <a:gd name="T3" fmla="*/ 86 h 87"/>
                <a:gd name="T4" fmla="*/ 0 w 94"/>
                <a:gd name="T5" fmla="*/ 35 h 87"/>
                <a:gd name="T6" fmla="*/ 22 w 94"/>
                <a:gd name="T7" fmla="*/ 3 h 87"/>
                <a:gd name="T8" fmla="*/ 47 w 94"/>
                <a:gd name="T9" fmla="*/ 7 h 87"/>
                <a:gd name="T10" fmla="*/ 73 w 94"/>
                <a:gd name="T11" fmla="*/ 3 h 87"/>
                <a:gd name="T12" fmla="*/ 94 w 94"/>
                <a:gd name="T13" fmla="*/ 35 h 87"/>
                <a:gd name="T14" fmla="*/ 50 w 94"/>
                <a:gd name="T15" fmla="*/ 86 h 87"/>
                <a:gd name="T16" fmla="*/ 47 w 94"/>
                <a:gd name="T17" fmla="*/ 87 h 87"/>
                <a:gd name="T18" fmla="*/ 30 w 94"/>
                <a:gd name="T19" fmla="*/ 14 h 87"/>
                <a:gd name="T20" fmla="*/ 26 w 94"/>
                <a:gd name="T21" fmla="*/ 14 h 87"/>
                <a:gd name="T22" fmla="*/ 12 w 94"/>
                <a:gd name="T23" fmla="*/ 35 h 87"/>
                <a:gd name="T24" fmla="*/ 47 w 94"/>
                <a:gd name="T25" fmla="*/ 74 h 87"/>
                <a:gd name="T26" fmla="*/ 82 w 94"/>
                <a:gd name="T27" fmla="*/ 35 h 87"/>
                <a:gd name="T28" fmla="*/ 69 w 94"/>
                <a:gd name="T29" fmla="*/ 14 h 87"/>
                <a:gd name="T30" fmla="*/ 52 w 94"/>
                <a:gd name="T31" fmla="*/ 20 h 87"/>
                <a:gd name="T32" fmla="*/ 47 w 94"/>
                <a:gd name="T33" fmla="*/ 22 h 87"/>
                <a:gd name="T34" fmla="*/ 47 w 94"/>
                <a:gd name="T35" fmla="*/ 22 h 87"/>
                <a:gd name="T36" fmla="*/ 42 w 94"/>
                <a:gd name="T37" fmla="*/ 20 h 87"/>
                <a:gd name="T38" fmla="*/ 30 w 94"/>
                <a:gd name="T39"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87">
                  <a:moveTo>
                    <a:pt x="47" y="87"/>
                  </a:moveTo>
                  <a:cubicBezTo>
                    <a:pt x="46" y="87"/>
                    <a:pt x="46" y="87"/>
                    <a:pt x="45" y="86"/>
                  </a:cubicBezTo>
                  <a:cubicBezTo>
                    <a:pt x="43" y="85"/>
                    <a:pt x="1" y="64"/>
                    <a:pt x="0" y="35"/>
                  </a:cubicBezTo>
                  <a:cubicBezTo>
                    <a:pt x="0" y="16"/>
                    <a:pt x="12" y="6"/>
                    <a:pt x="22" y="3"/>
                  </a:cubicBezTo>
                  <a:cubicBezTo>
                    <a:pt x="31" y="0"/>
                    <a:pt x="41" y="2"/>
                    <a:pt x="47" y="7"/>
                  </a:cubicBezTo>
                  <a:cubicBezTo>
                    <a:pt x="54" y="2"/>
                    <a:pt x="63" y="0"/>
                    <a:pt x="73" y="3"/>
                  </a:cubicBezTo>
                  <a:cubicBezTo>
                    <a:pt x="83" y="6"/>
                    <a:pt x="94" y="16"/>
                    <a:pt x="94" y="35"/>
                  </a:cubicBezTo>
                  <a:cubicBezTo>
                    <a:pt x="94" y="64"/>
                    <a:pt x="52" y="85"/>
                    <a:pt x="50" y="86"/>
                  </a:cubicBezTo>
                  <a:cubicBezTo>
                    <a:pt x="49" y="87"/>
                    <a:pt x="48" y="87"/>
                    <a:pt x="47" y="87"/>
                  </a:cubicBezTo>
                  <a:close/>
                  <a:moveTo>
                    <a:pt x="30" y="14"/>
                  </a:moveTo>
                  <a:cubicBezTo>
                    <a:pt x="29" y="14"/>
                    <a:pt x="27" y="14"/>
                    <a:pt x="26" y="14"/>
                  </a:cubicBezTo>
                  <a:cubicBezTo>
                    <a:pt x="17" y="17"/>
                    <a:pt x="12" y="24"/>
                    <a:pt x="12" y="35"/>
                  </a:cubicBezTo>
                  <a:cubicBezTo>
                    <a:pt x="13" y="52"/>
                    <a:pt x="36" y="68"/>
                    <a:pt x="47" y="74"/>
                  </a:cubicBezTo>
                  <a:cubicBezTo>
                    <a:pt x="59" y="68"/>
                    <a:pt x="82" y="52"/>
                    <a:pt x="82" y="35"/>
                  </a:cubicBezTo>
                  <a:cubicBezTo>
                    <a:pt x="82" y="24"/>
                    <a:pt x="78" y="17"/>
                    <a:pt x="69" y="14"/>
                  </a:cubicBezTo>
                  <a:cubicBezTo>
                    <a:pt x="62" y="12"/>
                    <a:pt x="56" y="14"/>
                    <a:pt x="52" y="20"/>
                  </a:cubicBezTo>
                  <a:cubicBezTo>
                    <a:pt x="51" y="21"/>
                    <a:pt x="49" y="22"/>
                    <a:pt x="47" y="22"/>
                  </a:cubicBezTo>
                  <a:cubicBezTo>
                    <a:pt x="47" y="22"/>
                    <a:pt x="47" y="22"/>
                    <a:pt x="47" y="22"/>
                  </a:cubicBezTo>
                  <a:cubicBezTo>
                    <a:pt x="45" y="22"/>
                    <a:pt x="43" y="21"/>
                    <a:pt x="42" y="20"/>
                  </a:cubicBezTo>
                  <a:cubicBezTo>
                    <a:pt x="40" y="16"/>
                    <a:pt x="35" y="14"/>
                    <a:pt x="30" y="14"/>
                  </a:cubicBezTo>
                  <a:close/>
                </a:path>
              </a:pathLst>
            </a:custGeom>
            <a:solidFill>
              <a:srgbClr val="E40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
        <p:nvSpPr>
          <p:cNvPr id="35" name="Rectangle 34">
            <a:extLst>
              <a:ext uri="{FF2B5EF4-FFF2-40B4-BE49-F238E27FC236}">
                <a16:creationId xmlns:a16="http://schemas.microsoft.com/office/drawing/2014/main" id="{A8F0893E-A823-4B17-A71C-D958CF1623B5}"/>
              </a:ext>
            </a:extLst>
          </p:cNvPr>
          <p:cNvSpPr/>
          <p:nvPr/>
        </p:nvSpPr>
        <p:spPr>
          <a:xfrm>
            <a:off x="5717424" y="2897918"/>
            <a:ext cx="5994980" cy="584775"/>
          </a:xfrm>
          <a:prstGeom prst="rect">
            <a:avLst/>
          </a:prstGeom>
        </p:spPr>
        <p:txBody>
          <a:bodyPr wrap="square">
            <a:spAutoFit/>
          </a:bodyPr>
          <a:lstStyle/>
          <a:p>
            <a:r>
              <a:rPr lang="en-US" sz="1600">
                <a:solidFill>
                  <a:schemeClr val="bg1"/>
                </a:solidFill>
                <a:latin typeface="Arial Narrow" panose="020B0606020202030204" pitchFamily="34" charset="0"/>
              </a:rPr>
              <a:t>Real-time status tracking and enhanced transparency for all involved stakeholders  </a:t>
            </a:r>
            <a:endParaRPr lang="en-US" sz="1600" dirty="0">
              <a:solidFill>
                <a:schemeClr val="bg1"/>
              </a:solidFill>
              <a:latin typeface="Arial Narrow" panose="020B0606020202030204" pitchFamily="34" charset="0"/>
            </a:endParaRPr>
          </a:p>
        </p:txBody>
      </p:sp>
      <p:sp>
        <p:nvSpPr>
          <p:cNvPr id="36" name="Rectangle 35">
            <a:extLst>
              <a:ext uri="{FF2B5EF4-FFF2-40B4-BE49-F238E27FC236}">
                <a16:creationId xmlns:a16="http://schemas.microsoft.com/office/drawing/2014/main" id="{F5C03F3D-A36E-41EB-B1DE-52F6701B44DD}"/>
              </a:ext>
            </a:extLst>
          </p:cNvPr>
          <p:cNvSpPr/>
          <p:nvPr/>
        </p:nvSpPr>
        <p:spPr>
          <a:xfrm>
            <a:off x="5717424" y="4242328"/>
            <a:ext cx="5994980" cy="584775"/>
          </a:xfrm>
          <a:prstGeom prst="rect">
            <a:avLst/>
          </a:prstGeom>
        </p:spPr>
        <p:txBody>
          <a:bodyPr wrap="square">
            <a:spAutoFit/>
          </a:bodyPr>
          <a:lstStyle/>
          <a:p>
            <a:r>
              <a:rPr lang="en-US" sz="1600">
                <a:solidFill>
                  <a:schemeClr val="bg1"/>
                </a:solidFill>
                <a:latin typeface="Arial Narrow" panose="020B0606020202030204" pitchFamily="34" charset="0"/>
              </a:rPr>
              <a:t>Failure predictions with interlinked suggestions for next best actions and initial trigger of action </a:t>
            </a:r>
            <a:endParaRPr lang="en-US" sz="1600" dirty="0">
              <a:solidFill>
                <a:schemeClr val="bg1"/>
              </a:solidFill>
              <a:latin typeface="Arial Narrow" panose="020B0606020202030204" pitchFamily="34" charset="0"/>
            </a:endParaRPr>
          </a:p>
        </p:txBody>
      </p:sp>
      <p:sp>
        <p:nvSpPr>
          <p:cNvPr id="37" name="Rectangle 36">
            <a:extLst>
              <a:ext uri="{FF2B5EF4-FFF2-40B4-BE49-F238E27FC236}">
                <a16:creationId xmlns:a16="http://schemas.microsoft.com/office/drawing/2014/main" id="{765025E6-816E-4138-AEBE-F4C58711A141}"/>
              </a:ext>
            </a:extLst>
          </p:cNvPr>
          <p:cNvSpPr/>
          <p:nvPr/>
        </p:nvSpPr>
        <p:spPr>
          <a:xfrm>
            <a:off x="5717424" y="5601900"/>
            <a:ext cx="5994980" cy="338554"/>
          </a:xfrm>
          <a:prstGeom prst="rect">
            <a:avLst/>
          </a:prstGeom>
        </p:spPr>
        <p:txBody>
          <a:bodyPr wrap="square">
            <a:spAutoFit/>
          </a:bodyPr>
          <a:lstStyle/>
          <a:p>
            <a:r>
              <a:rPr lang="en-US" sz="1600">
                <a:solidFill>
                  <a:schemeClr val="bg1"/>
                </a:solidFill>
                <a:latin typeface="Arial Narrow" panose="020B0606020202030204" pitchFamily="34" charset="0"/>
              </a:rPr>
              <a:t>Easy-to-use </a:t>
            </a:r>
            <a:endParaRPr lang="en-US" sz="16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39723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250871A-0251-407C-BAE6-F9EE716DF474}"/>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Bildergebnis für fleet manager">
            <a:extLst>
              <a:ext uri="{FF2B5EF4-FFF2-40B4-BE49-F238E27FC236}">
                <a16:creationId xmlns:a16="http://schemas.microsoft.com/office/drawing/2014/main" id="{37CC07C3-E209-4FBC-9840-3C066F65794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5749" y="530154"/>
            <a:ext cx="11446933" cy="70398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EA34016-D591-4660-88DA-CC82F9CAAE6D}"/>
              </a:ext>
            </a:extLst>
          </p:cNvPr>
          <p:cNvSpPr/>
          <p:nvPr/>
        </p:nvSpPr>
        <p:spPr>
          <a:xfrm>
            <a:off x="3165530" y="2539833"/>
            <a:ext cx="3418417" cy="3974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7F274674-2118-44CF-9092-266E072CC796}"/>
              </a:ext>
            </a:extLst>
          </p:cNvPr>
          <p:cNvCxnSpPr/>
          <p:nvPr/>
        </p:nvCxnSpPr>
        <p:spPr>
          <a:xfrm>
            <a:off x="3330517" y="3188370"/>
            <a:ext cx="2851485" cy="0"/>
          </a:xfrm>
          <a:prstGeom prst="line">
            <a:avLst/>
          </a:prstGeom>
          <a:ln>
            <a:solidFill>
              <a:srgbClr val="E40045"/>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E65C628-2C76-4A35-A0D9-43BAC1F4E6DE}"/>
              </a:ext>
            </a:extLst>
          </p:cNvPr>
          <p:cNvPicPr>
            <a:picLocks noChangeAspect="1"/>
          </p:cNvPicPr>
          <p:nvPr/>
        </p:nvPicPr>
        <p:blipFill>
          <a:blip r:embed="rId4"/>
          <a:stretch>
            <a:fillRect/>
          </a:stretch>
        </p:blipFill>
        <p:spPr>
          <a:xfrm>
            <a:off x="6583947" y="2376965"/>
            <a:ext cx="4978400" cy="4137021"/>
          </a:xfrm>
          <a:prstGeom prst="rect">
            <a:avLst/>
          </a:prstGeom>
        </p:spPr>
      </p:pic>
      <p:pic>
        <p:nvPicPr>
          <p:cNvPr id="6" name="Picture 5">
            <a:extLst>
              <a:ext uri="{FF2B5EF4-FFF2-40B4-BE49-F238E27FC236}">
                <a16:creationId xmlns:a16="http://schemas.microsoft.com/office/drawing/2014/main" id="{812EC1F9-E616-41A8-8EC2-DD6058B770CE}"/>
              </a:ext>
            </a:extLst>
          </p:cNvPr>
          <p:cNvPicPr>
            <a:picLocks noChangeAspect="1"/>
          </p:cNvPicPr>
          <p:nvPr/>
        </p:nvPicPr>
        <p:blipFill>
          <a:blip r:embed="rId5"/>
          <a:stretch>
            <a:fillRect/>
          </a:stretch>
        </p:blipFill>
        <p:spPr>
          <a:xfrm>
            <a:off x="3165530" y="1254071"/>
            <a:ext cx="8396817" cy="1285762"/>
          </a:xfrm>
          <a:prstGeom prst="rect">
            <a:avLst/>
          </a:prstGeom>
        </p:spPr>
      </p:pic>
      <p:grpSp>
        <p:nvGrpSpPr>
          <p:cNvPr id="9" name="Group 4">
            <a:extLst>
              <a:ext uri="{FF2B5EF4-FFF2-40B4-BE49-F238E27FC236}">
                <a16:creationId xmlns:a16="http://schemas.microsoft.com/office/drawing/2014/main" id="{B1541D7C-37F7-409A-A6BD-F7DE4EE7CA49}"/>
              </a:ext>
            </a:extLst>
          </p:cNvPr>
          <p:cNvGrpSpPr>
            <a:grpSpLocks noChangeAspect="1"/>
          </p:cNvGrpSpPr>
          <p:nvPr/>
        </p:nvGrpSpPr>
        <p:grpSpPr bwMode="auto">
          <a:xfrm>
            <a:off x="7250772" y="3489838"/>
            <a:ext cx="355330" cy="246556"/>
            <a:chOff x="520" y="728"/>
            <a:chExt cx="441" cy="306"/>
          </a:xfrm>
          <a:solidFill>
            <a:srgbClr val="00B050"/>
          </a:solidFill>
        </p:grpSpPr>
        <p:sp>
          <p:nvSpPr>
            <p:cNvPr id="10" name="Freeform 5">
              <a:extLst>
                <a:ext uri="{FF2B5EF4-FFF2-40B4-BE49-F238E27FC236}">
                  <a16:creationId xmlns:a16="http://schemas.microsoft.com/office/drawing/2014/main" id="{EB3680F9-D6DC-4BFE-AB56-64EA0111DFDB}"/>
                </a:ext>
              </a:extLst>
            </p:cNvPr>
            <p:cNvSpPr>
              <a:spLocks noEditPoints="1"/>
            </p:cNvSpPr>
            <p:nvPr/>
          </p:nvSpPr>
          <p:spPr bwMode="auto">
            <a:xfrm>
              <a:off x="566" y="944"/>
              <a:ext cx="91"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3E0B749E-33EE-4442-84CD-A7AE9D18CE92}"/>
                </a:ext>
              </a:extLst>
            </p:cNvPr>
            <p:cNvSpPr>
              <a:spLocks noEditPoints="1"/>
            </p:cNvSpPr>
            <p:nvPr/>
          </p:nvSpPr>
          <p:spPr bwMode="auto">
            <a:xfrm>
              <a:off x="823" y="944"/>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2" name="Freeform 7">
              <a:extLst>
                <a:ext uri="{FF2B5EF4-FFF2-40B4-BE49-F238E27FC236}">
                  <a16:creationId xmlns:a16="http://schemas.microsoft.com/office/drawing/2014/main" id="{A3656158-C997-43CC-9350-BC98EBE137FC}"/>
                </a:ext>
              </a:extLst>
            </p:cNvPr>
            <p:cNvSpPr>
              <a:spLocks/>
            </p:cNvSpPr>
            <p:nvPr/>
          </p:nvSpPr>
          <p:spPr bwMode="auto">
            <a:xfrm>
              <a:off x="520" y="728"/>
              <a:ext cx="441" cy="270"/>
            </a:xfrm>
            <a:custGeom>
              <a:avLst/>
              <a:gdLst>
                <a:gd name="T0" fmla="*/ 282 w 288"/>
                <a:gd name="T1" fmla="*/ 180 h 180"/>
                <a:gd name="T2" fmla="*/ 252 w 288"/>
                <a:gd name="T3" fmla="*/ 180 h 180"/>
                <a:gd name="T4" fmla="*/ 246 w 288"/>
                <a:gd name="T5" fmla="*/ 174 h 180"/>
                <a:gd name="T6" fmla="*/ 252 w 288"/>
                <a:gd name="T7" fmla="*/ 168 h 180"/>
                <a:gd name="T8" fmla="*/ 276 w 288"/>
                <a:gd name="T9" fmla="*/ 168 h 180"/>
                <a:gd name="T10" fmla="*/ 276 w 288"/>
                <a:gd name="T11" fmla="*/ 12 h 180"/>
                <a:gd name="T12" fmla="*/ 120 w 288"/>
                <a:gd name="T13" fmla="*/ 12 h 180"/>
                <a:gd name="T14" fmla="*/ 120 w 288"/>
                <a:gd name="T15" fmla="*/ 30 h 180"/>
                <a:gd name="T16" fmla="*/ 114 w 288"/>
                <a:gd name="T17" fmla="*/ 36 h 180"/>
                <a:gd name="T18" fmla="*/ 64 w 288"/>
                <a:gd name="T19" fmla="*/ 36 h 180"/>
                <a:gd name="T20" fmla="*/ 36 w 288"/>
                <a:gd name="T21" fmla="*/ 87 h 180"/>
                <a:gd name="T22" fmla="*/ 35 w 288"/>
                <a:gd name="T23" fmla="*/ 88 h 180"/>
                <a:gd name="T24" fmla="*/ 12 w 288"/>
                <a:gd name="T25" fmla="*/ 110 h 180"/>
                <a:gd name="T26" fmla="*/ 12 w 288"/>
                <a:gd name="T27" fmla="*/ 168 h 180"/>
                <a:gd name="T28" fmla="*/ 36 w 288"/>
                <a:gd name="T29" fmla="*/ 168 h 180"/>
                <a:gd name="T30" fmla="*/ 42 w 288"/>
                <a:gd name="T31" fmla="*/ 174 h 180"/>
                <a:gd name="T32" fmla="*/ 36 w 288"/>
                <a:gd name="T33" fmla="*/ 180 h 180"/>
                <a:gd name="T34" fmla="*/ 6 w 288"/>
                <a:gd name="T35" fmla="*/ 180 h 180"/>
                <a:gd name="T36" fmla="*/ 0 w 288"/>
                <a:gd name="T37" fmla="*/ 174 h 180"/>
                <a:gd name="T38" fmla="*/ 0 w 288"/>
                <a:gd name="T39" fmla="*/ 108 h 180"/>
                <a:gd name="T40" fmla="*/ 2 w 288"/>
                <a:gd name="T41" fmla="*/ 104 h 180"/>
                <a:gd name="T42" fmla="*/ 26 w 288"/>
                <a:gd name="T43" fmla="*/ 80 h 180"/>
                <a:gd name="T44" fmla="*/ 55 w 288"/>
                <a:gd name="T45" fmla="*/ 27 h 180"/>
                <a:gd name="T46" fmla="*/ 60 w 288"/>
                <a:gd name="T47" fmla="*/ 24 h 180"/>
                <a:gd name="T48" fmla="*/ 108 w 288"/>
                <a:gd name="T49" fmla="*/ 24 h 180"/>
                <a:gd name="T50" fmla="*/ 108 w 288"/>
                <a:gd name="T51" fmla="*/ 6 h 180"/>
                <a:gd name="T52" fmla="*/ 114 w 288"/>
                <a:gd name="T53" fmla="*/ 0 h 180"/>
                <a:gd name="T54" fmla="*/ 282 w 288"/>
                <a:gd name="T55" fmla="*/ 0 h 180"/>
                <a:gd name="T56" fmla="*/ 288 w 288"/>
                <a:gd name="T57" fmla="*/ 6 h 180"/>
                <a:gd name="T58" fmla="*/ 288 w 288"/>
                <a:gd name="T59" fmla="*/ 174 h 180"/>
                <a:gd name="T60" fmla="*/ 282 w 288"/>
                <a:gd name="T6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180">
                  <a:moveTo>
                    <a:pt x="282" y="180"/>
                  </a:moveTo>
                  <a:cubicBezTo>
                    <a:pt x="252" y="180"/>
                    <a:pt x="252" y="180"/>
                    <a:pt x="252" y="180"/>
                  </a:cubicBezTo>
                  <a:cubicBezTo>
                    <a:pt x="249" y="180"/>
                    <a:pt x="246" y="177"/>
                    <a:pt x="246" y="174"/>
                  </a:cubicBezTo>
                  <a:cubicBezTo>
                    <a:pt x="246" y="171"/>
                    <a:pt x="249" y="168"/>
                    <a:pt x="252" y="168"/>
                  </a:cubicBezTo>
                  <a:cubicBezTo>
                    <a:pt x="276" y="168"/>
                    <a:pt x="276" y="168"/>
                    <a:pt x="276" y="168"/>
                  </a:cubicBezTo>
                  <a:cubicBezTo>
                    <a:pt x="276" y="12"/>
                    <a:pt x="276" y="12"/>
                    <a:pt x="276" y="12"/>
                  </a:cubicBezTo>
                  <a:cubicBezTo>
                    <a:pt x="120" y="12"/>
                    <a:pt x="120" y="12"/>
                    <a:pt x="120" y="12"/>
                  </a:cubicBezTo>
                  <a:cubicBezTo>
                    <a:pt x="120" y="30"/>
                    <a:pt x="120" y="30"/>
                    <a:pt x="120" y="30"/>
                  </a:cubicBezTo>
                  <a:cubicBezTo>
                    <a:pt x="120" y="33"/>
                    <a:pt x="118" y="36"/>
                    <a:pt x="114" y="36"/>
                  </a:cubicBezTo>
                  <a:cubicBezTo>
                    <a:pt x="64" y="36"/>
                    <a:pt x="64" y="36"/>
                    <a:pt x="64" y="36"/>
                  </a:cubicBezTo>
                  <a:cubicBezTo>
                    <a:pt x="36" y="87"/>
                    <a:pt x="36" y="87"/>
                    <a:pt x="36" y="87"/>
                  </a:cubicBezTo>
                  <a:cubicBezTo>
                    <a:pt x="35" y="87"/>
                    <a:pt x="35" y="88"/>
                    <a:pt x="35" y="88"/>
                  </a:cubicBezTo>
                  <a:cubicBezTo>
                    <a:pt x="12" y="110"/>
                    <a:pt x="12" y="110"/>
                    <a:pt x="12" y="110"/>
                  </a:cubicBezTo>
                  <a:cubicBezTo>
                    <a:pt x="12" y="168"/>
                    <a:pt x="12" y="168"/>
                    <a:pt x="12" y="168"/>
                  </a:cubicBezTo>
                  <a:cubicBezTo>
                    <a:pt x="36" y="168"/>
                    <a:pt x="36" y="168"/>
                    <a:pt x="36" y="168"/>
                  </a:cubicBezTo>
                  <a:cubicBezTo>
                    <a:pt x="40" y="168"/>
                    <a:pt x="42" y="171"/>
                    <a:pt x="42" y="174"/>
                  </a:cubicBezTo>
                  <a:cubicBezTo>
                    <a:pt x="42" y="177"/>
                    <a:pt x="40" y="180"/>
                    <a:pt x="36" y="180"/>
                  </a:cubicBezTo>
                  <a:cubicBezTo>
                    <a:pt x="6" y="180"/>
                    <a:pt x="6" y="180"/>
                    <a:pt x="6" y="180"/>
                  </a:cubicBezTo>
                  <a:cubicBezTo>
                    <a:pt x="3" y="180"/>
                    <a:pt x="0" y="177"/>
                    <a:pt x="0" y="174"/>
                  </a:cubicBezTo>
                  <a:cubicBezTo>
                    <a:pt x="0" y="108"/>
                    <a:pt x="0" y="108"/>
                    <a:pt x="0" y="108"/>
                  </a:cubicBezTo>
                  <a:cubicBezTo>
                    <a:pt x="0" y="106"/>
                    <a:pt x="1" y="105"/>
                    <a:pt x="2" y="104"/>
                  </a:cubicBezTo>
                  <a:cubicBezTo>
                    <a:pt x="26" y="80"/>
                    <a:pt x="26" y="80"/>
                    <a:pt x="26" y="80"/>
                  </a:cubicBezTo>
                  <a:cubicBezTo>
                    <a:pt x="55" y="27"/>
                    <a:pt x="55" y="27"/>
                    <a:pt x="55" y="27"/>
                  </a:cubicBezTo>
                  <a:cubicBezTo>
                    <a:pt x="56" y="25"/>
                    <a:pt x="58" y="24"/>
                    <a:pt x="60" y="24"/>
                  </a:cubicBezTo>
                  <a:cubicBezTo>
                    <a:pt x="108" y="24"/>
                    <a:pt x="108" y="24"/>
                    <a:pt x="108" y="24"/>
                  </a:cubicBezTo>
                  <a:cubicBezTo>
                    <a:pt x="108" y="6"/>
                    <a:pt x="108" y="6"/>
                    <a:pt x="108" y="6"/>
                  </a:cubicBezTo>
                  <a:cubicBezTo>
                    <a:pt x="108" y="3"/>
                    <a:pt x="111" y="0"/>
                    <a:pt x="114" y="0"/>
                  </a:cubicBezTo>
                  <a:cubicBezTo>
                    <a:pt x="282" y="0"/>
                    <a:pt x="282" y="0"/>
                    <a:pt x="282" y="0"/>
                  </a:cubicBezTo>
                  <a:cubicBezTo>
                    <a:pt x="286" y="0"/>
                    <a:pt x="288" y="3"/>
                    <a:pt x="288" y="6"/>
                  </a:cubicBezTo>
                  <a:cubicBezTo>
                    <a:pt x="288" y="174"/>
                    <a:pt x="288" y="174"/>
                    <a:pt x="288" y="174"/>
                  </a:cubicBezTo>
                  <a:cubicBezTo>
                    <a:pt x="288" y="177"/>
                    <a:pt x="286" y="180"/>
                    <a:pt x="28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28582114-66F2-4FFF-86CC-ADB3F9CA6D62}"/>
                </a:ext>
              </a:extLst>
            </p:cNvPr>
            <p:cNvSpPr>
              <a:spLocks/>
            </p:cNvSpPr>
            <p:nvPr/>
          </p:nvSpPr>
          <p:spPr bwMode="auto">
            <a:xfrm>
              <a:off x="639" y="980"/>
              <a:ext cx="202"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30" y="0"/>
                    <a:pt x="132" y="3"/>
                    <a:pt x="132" y="6"/>
                  </a:cubicBezTo>
                  <a:cubicBezTo>
                    <a:pt x="132" y="9"/>
                    <a:pt x="130"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4" name="Freeform 9">
              <a:extLst>
                <a:ext uri="{FF2B5EF4-FFF2-40B4-BE49-F238E27FC236}">
                  <a16:creationId xmlns:a16="http://schemas.microsoft.com/office/drawing/2014/main" id="{796242DF-5745-49C5-BA5B-FFA42B76E65E}"/>
                </a:ext>
              </a:extLst>
            </p:cNvPr>
            <p:cNvSpPr>
              <a:spLocks/>
            </p:cNvSpPr>
            <p:nvPr/>
          </p:nvSpPr>
          <p:spPr bwMode="auto">
            <a:xfrm>
              <a:off x="593" y="800"/>
              <a:ext cx="74" cy="72"/>
            </a:xfrm>
            <a:custGeom>
              <a:avLst/>
              <a:gdLst>
                <a:gd name="T0" fmla="*/ 6 w 48"/>
                <a:gd name="T1" fmla="*/ 48 h 48"/>
                <a:gd name="T2" fmla="*/ 4 w 48"/>
                <a:gd name="T3" fmla="*/ 47 h 48"/>
                <a:gd name="T4" fmla="*/ 1 w 48"/>
                <a:gd name="T5" fmla="*/ 39 h 48"/>
                <a:gd name="T6" fmla="*/ 19 w 48"/>
                <a:gd name="T7" fmla="*/ 3 h 48"/>
                <a:gd name="T8" fmla="*/ 24 w 48"/>
                <a:gd name="T9" fmla="*/ 0 h 48"/>
                <a:gd name="T10" fmla="*/ 42 w 48"/>
                <a:gd name="T11" fmla="*/ 0 h 48"/>
                <a:gd name="T12" fmla="*/ 48 w 48"/>
                <a:gd name="T13" fmla="*/ 6 h 48"/>
                <a:gd name="T14" fmla="*/ 42 w 48"/>
                <a:gd name="T15" fmla="*/ 12 h 48"/>
                <a:gd name="T16" fmla="*/ 28 w 48"/>
                <a:gd name="T17" fmla="*/ 12 h 48"/>
                <a:gd name="T18" fmla="*/ 12 w 48"/>
                <a:gd name="T19" fmla="*/ 45 h 48"/>
                <a:gd name="T20" fmla="*/ 6 w 48"/>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6" y="48"/>
                  </a:moveTo>
                  <a:cubicBezTo>
                    <a:pt x="6" y="48"/>
                    <a:pt x="5" y="48"/>
                    <a:pt x="4" y="47"/>
                  </a:cubicBezTo>
                  <a:cubicBezTo>
                    <a:pt x="1" y="46"/>
                    <a:pt x="0" y="42"/>
                    <a:pt x="1" y="39"/>
                  </a:cubicBezTo>
                  <a:cubicBezTo>
                    <a:pt x="19" y="3"/>
                    <a:pt x="19" y="3"/>
                    <a:pt x="19" y="3"/>
                  </a:cubicBezTo>
                  <a:cubicBezTo>
                    <a:pt x="20" y="1"/>
                    <a:pt x="22" y="0"/>
                    <a:pt x="24" y="0"/>
                  </a:cubicBezTo>
                  <a:cubicBezTo>
                    <a:pt x="42" y="0"/>
                    <a:pt x="42" y="0"/>
                    <a:pt x="42" y="0"/>
                  </a:cubicBezTo>
                  <a:cubicBezTo>
                    <a:pt x="46" y="0"/>
                    <a:pt x="48" y="3"/>
                    <a:pt x="48" y="6"/>
                  </a:cubicBezTo>
                  <a:cubicBezTo>
                    <a:pt x="48" y="9"/>
                    <a:pt x="46" y="12"/>
                    <a:pt x="42" y="12"/>
                  </a:cubicBezTo>
                  <a:cubicBezTo>
                    <a:pt x="28" y="12"/>
                    <a:pt x="28" y="12"/>
                    <a:pt x="28" y="12"/>
                  </a:cubicBezTo>
                  <a:cubicBezTo>
                    <a:pt x="12" y="45"/>
                    <a:pt x="12" y="45"/>
                    <a:pt x="12" y="45"/>
                  </a:cubicBezTo>
                  <a:cubicBezTo>
                    <a:pt x="11" y="47"/>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5" name="Freeform 10">
              <a:extLst>
                <a:ext uri="{FF2B5EF4-FFF2-40B4-BE49-F238E27FC236}">
                  <a16:creationId xmlns:a16="http://schemas.microsoft.com/office/drawing/2014/main" id="{270D741D-8DDA-4560-AE27-A5BAFFBFD433}"/>
                </a:ext>
              </a:extLst>
            </p:cNvPr>
            <p:cNvSpPr>
              <a:spLocks/>
            </p:cNvSpPr>
            <p:nvPr/>
          </p:nvSpPr>
          <p:spPr bwMode="auto">
            <a:xfrm>
              <a:off x="685" y="764"/>
              <a:ext cx="18" cy="198"/>
            </a:xfrm>
            <a:custGeom>
              <a:avLst/>
              <a:gdLst>
                <a:gd name="T0" fmla="*/ 6 w 12"/>
                <a:gd name="T1" fmla="*/ 132 h 132"/>
                <a:gd name="T2" fmla="*/ 0 w 12"/>
                <a:gd name="T3" fmla="*/ 126 h 132"/>
                <a:gd name="T4" fmla="*/ 0 w 12"/>
                <a:gd name="T5" fmla="*/ 6 h 132"/>
                <a:gd name="T6" fmla="*/ 6 w 12"/>
                <a:gd name="T7" fmla="*/ 0 h 132"/>
                <a:gd name="T8" fmla="*/ 12 w 12"/>
                <a:gd name="T9" fmla="*/ 6 h 132"/>
                <a:gd name="T10" fmla="*/ 12 w 12"/>
                <a:gd name="T11" fmla="*/ 126 h 132"/>
                <a:gd name="T12" fmla="*/ 6 w 1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 h="132">
                  <a:moveTo>
                    <a:pt x="6" y="132"/>
                  </a:moveTo>
                  <a:cubicBezTo>
                    <a:pt x="3" y="132"/>
                    <a:pt x="0" y="129"/>
                    <a:pt x="0" y="126"/>
                  </a:cubicBezTo>
                  <a:cubicBezTo>
                    <a:pt x="0" y="6"/>
                    <a:pt x="0" y="6"/>
                    <a:pt x="0" y="6"/>
                  </a:cubicBezTo>
                  <a:cubicBezTo>
                    <a:pt x="0" y="3"/>
                    <a:pt x="3" y="0"/>
                    <a:pt x="6" y="0"/>
                  </a:cubicBezTo>
                  <a:cubicBezTo>
                    <a:pt x="10" y="0"/>
                    <a:pt x="12" y="3"/>
                    <a:pt x="12" y="6"/>
                  </a:cubicBezTo>
                  <a:cubicBezTo>
                    <a:pt x="12" y="126"/>
                    <a:pt x="12" y="126"/>
                    <a:pt x="12" y="126"/>
                  </a:cubicBezTo>
                  <a:cubicBezTo>
                    <a:pt x="12" y="129"/>
                    <a:pt x="10"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6" name="Freeform 11">
              <a:extLst>
                <a:ext uri="{FF2B5EF4-FFF2-40B4-BE49-F238E27FC236}">
                  <a16:creationId xmlns:a16="http://schemas.microsoft.com/office/drawing/2014/main" id="{4EDC9F98-8B4C-41ED-80EA-E528D324F639}"/>
                </a:ext>
              </a:extLst>
            </p:cNvPr>
            <p:cNvSpPr>
              <a:spLocks/>
            </p:cNvSpPr>
            <p:nvPr/>
          </p:nvSpPr>
          <p:spPr bwMode="auto">
            <a:xfrm>
              <a:off x="520" y="944"/>
              <a:ext cx="441"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17" name="Group 4">
            <a:extLst>
              <a:ext uri="{FF2B5EF4-FFF2-40B4-BE49-F238E27FC236}">
                <a16:creationId xmlns:a16="http://schemas.microsoft.com/office/drawing/2014/main" id="{36B54E11-5728-4C79-AAD0-EE336E2CFB95}"/>
              </a:ext>
            </a:extLst>
          </p:cNvPr>
          <p:cNvGrpSpPr>
            <a:grpSpLocks noChangeAspect="1"/>
          </p:cNvGrpSpPr>
          <p:nvPr/>
        </p:nvGrpSpPr>
        <p:grpSpPr bwMode="auto">
          <a:xfrm>
            <a:off x="8394845" y="5173881"/>
            <a:ext cx="355330" cy="246556"/>
            <a:chOff x="520" y="728"/>
            <a:chExt cx="441" cy="306"/>
          </a:xfrm>
          <a:solidFill>
            <a:srgbClr val="E40045"/>
          </a:solidFill>
        </p:grpSpPr>
        <p:sp>
          <p:nvSpPr>
            <p:cNvPr id="18" name="Freeform 5">
              <a:extLst>
                <a:ext uri="{FF2B5EF4-FFF2-40B4-BE49-F238E27FC236}">
                  <a16:creationId xmlns:a16="http://schemas.microsoft.com/office/drawing/2014/main" id="{9C2A617E-40E3-43D9-A327-A21775883830}"/>
                </a:ext>
              </a:extLst>
            </p:cNvPr>
            <p:cNvSpPr>
              <a:spLocks noEditPoints="1"/>
            </p:cNvSpPr>
            <p:nvPr/>
          </p:nvSpPr>
          <p:spPr bwMode="auto">
            <a:xfrm>
              <a:off x="566" y="944"/>
              <a:ext cx="91"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id="{EF9F8CEF-2048-4BF9-B6F6-824F3898D59E}"/>
                </a:ext>
              </a:extLst>
            </p:cNvPr>
            <p:cNvSpPr>
              <a:spLocks noEditPoints="1"/>
            </p:cNvSpPr>
            <p:nvPr/>
          </p:nvSpPr>
          <p:spPr bwMode="auto">
            <a:xfrm>
              <a:off x="823" y="944"/>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7">
              <a:extLst>
                <a:ext uri="{FF2B5EF4-FFF2-40B4-BE49-F238E27FC236}">
                  <a16:creationId xmlns:a16="http://schemas.microsoft.com/office/drawing/2014/main" id="{26807EAC-D2E5-44D7-969D-B67DF34A9954}"/>
                </a:ext>
              </a:extLst>
            </p:cNvPr>
            <p:cNvSpPr>
              <a:spLocks/>
            </p:cNvSpPr>
            <p:nvPr/>
          </p:nvSpPr>
          <p:spPr bwMode="auto">
            <a:xfrm>
              <a:off x="520" y="728"/>
              <a:ext cx="441" cy="270"/>
            </a:xfrm>
            <a:custGeom>
              <a:avLst/>
              <a:gdLst>
                <a:gd name="T0" fmla="*/ 282 w 288"/>
                <a:gd name="T1" fmla="*/ 180 h 180"/>
                <a:gd name="T2" fmla="*/ 252 w 288"/>
                <a:gd name="T3" fmla="*/ 180 h 180"/>
                <a:gd name="T4" fmla="*/ 246 w 288"/>
                <a:gd name="T5" fmla="*/ 174 h 180"/>
                <a:gd name="T6" fmla="*/ 252 w 288"/>
                <a:gd name="T7" fmla="*/ 168 h 180"/>
                <a:gd name="T8" fmla="*/ 276 w 288"/>
                <a:gd name="T9" fmla="*/ 168 h 180"/>
                <a:gd name="T10" fmla="*/ 276 w 288"/>
                <a:gd name="T11" fmla="*/ 12 h 180"/>
                <a:gd name="T12" fmla="*/ 120 w 288"/>
                <a:gd name="T13" fmla="*/ 12 h 180"/>
                <a:gd name="T14" fmla="*/ 120 w 288"/>
                <a:gd name="T15" fmla="*/ 30 h 180"/>
                <a:gd name="T16" fmla="*/ 114 w 288"/>
                <a:gd name="T17" fmla="*/ 36 h 180"/>
                <a:gd name="T18" fmla="*/ 64 w 288"/>
                <a:gd name="T19" fmla="*/ 36 h 180"/>
                <a:gd name="T20" fmla="*/ 36 w 288"/>
                <a:gd name="T21" fmla="*/ 87 h 180"/>
                <a:gd name="T22" fmla="*/ 35 w 288"/>
                <a:gd name="T23" fmla="*/ 88 h 180"/>
                <a:gd name="T24" fmla="*/ 12 w 288"/>
                <a:gd name="T25" fmla="*/ 110 h 180"/>
                <a:gd name="T26" fmla="*/ 12 w 288"/>
                <a:gd name="T27" fmla="*/ 168 h 180"/>
                <a:gd name="T28" fmla="*/ 36 w 288"/>
                <a:gd name="T29" fmla="*/ 168 h 180"/>
                <a:gd name="T30" fmla="*/ 42 w 288"/>
                <a:gd name="T31" fmla="*/ 174 h 180"/>
                <a:gd name="T32" fmla="*/ 36 w 288"/>
                <a:gd name="T33" fmla="*/ 180 h 180"/>
                <a:gd name="T34" fmla="*/ 6 w 288"/>
                <a:gd name="T35" fmla="*/ 180 h 180"/>
                <a:gd name="T36" fmla="*/ 0 w 288"/>
                <a:gd name="T37" fmla="*/ 174 h 180"/>
                <a:gd name="T38" fmla="*/ 0 w 288"/>
                <a:gd name="T39" fmla="*/ 108 h 180"/>
                <a:gd name="T40" fmla="*/ 2 w 288"/>
                <a:gd name="T41" fmla="*/ 104 h 180"/>
                <a:gd name="T42" fmla="*/ 26 w 288"/>
                <a:gd name="T43" fmla="*/ 80 h 180"/>
                <a:gd name="T44" fmla="*/ 55 w 288"/>
                <a:gd name="T45" fmla="*/ 27 h 180"/>
                <a:gd name="T46" fmla="*/ 60 w 288"/>
                <a:gd name="T47" fmla="*/ 24 h 180"/>
                <a:gd name="T48" fmla="*/ 108 w 288"/>
                <a:gd name="T49" fmla="*/ 24 h 180"/>
                <a:gd name="T50" fmla="*/ 108 w 288"/>
                <a:gd name="T51" fmla="*/ 6 h 180"/>
                <a:gd name="T52" fmla="*/ 114 w 288"/>
                <a:gd name="T53" fmla="*/ 0 h 180"/>
                <a:gd name="T54" fmla="*/ 282 w 288"/>
                <a:gd name="T55" fmla="*/ 0 h 180"/>
                <a:gd name="T56" fmla="*/ 288 w 288"/>
                <a:gd name="T57" fmla="*/ 6 h 180"/>
                <a:gd name="T58" fmla="*/ 288 w 288"/>
                <a:gd name="T59" fmla="*/ 174 h 180"/>
                <a:gd name="T60" fmla="*/ 282 w 288"/>
                <a:gd name="T6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180">
                  <a:moveTo>
                    <a:pt x="282" y="180"/>
                  </a:moveTo>
                  <a:cubicBezTo>
                    <a:pt x="252" y="180"/>
                    <a:pt x="252" y="180"/>
                    <a:pt x="252" y="180"/>
                  </a:cubicBezTo>
                  <a:cubicBezTo>
                    <a:pt x="249" y="180"/>
                    <a:pt x="246" y="177"/>
                    <a:pt x="246" y="174"/>
                  </a:cubicBezTo>
                  <a:cubicBezTo>
                    <a:pt x="246" y="171"/>
                    <a:pt x="249" y="168"/>
                    <a:pt x="252" y="168"/>
                  </a:cubicBezTo>
                  <a:cubicBezTo>
                    <a:pt x="276" y="168"/>
                    <a:pt x="276" y="168"/>
                    <a:pt x="276" y="168"/>
                  </a:cubicBezTo>
                  <a:cubicBezTo>
                    <a:pt x="276" y="12"/>
                    <a:pt x="276" y="12"/>
                    <a:pt x="276" y="12"/>
                  </a:cubicBezTo>
                  <a:cubicBezTo>
                    <a:pt x="120" y="12"/>
                    <a:pt x="120" y="12"/>
                    <a:pt x="120" y="12"/>
                  </a:cubicBezTo>
                  <a:cubicBezTo>
                    <a:pt x="120" y="30"/>
                    <a:pt x="120" y="30"/>
                    <a:pt x="120" y="30"/>
                  </a:cubicBezTo>
                  <a:cubicBezTo>
                    <a:pt x="120" y="33"/>
                    <a:pt x="118" y="36"/>
                    <a:pt x="114" y="36"/>
                  </a:cubicBezTo>
                  <a:cubicBezTo>
                    <a:pt x="64" y="36"/>
                    <a:pt x="64" y="36"/>
                    <a:pt x="64" y="36"/>
                  </a:cubicBezTo>
                  <a:cubicBezTo>
                    <a:pt x="36" y="87"/>
                    <a:pt x="36" y="87"/>
                    <a:pt x="36" y="87"/>
                  </a:cubicBezTo>
                  <a:cubicBezTo>
                    <a:pt x="35" y="87"/>
                    <a:pt x="35" y="88"/>
                    <a:pt x="35" y="88"/>
                  </a:cubicBezTo>
                  <a:cubicBezTo>
                    <a:pt x="12" y="110"/>
                    <a:pt x="12" y="110"/>
                    <a:pt x="12" y="110"/>
                  </a:cubicBezTo>
                  <a:cubicBezTo>
                    <a:pt x="12" y="168"/>
                    <a:pt x="12" y="168"/>
                    <a:pt x="12" y="168"/>
                  </a:cubicBezTo>
                  <a:cubicBezTo>
                    <a:pt x="36" y="168"/>
                    <a:pt x="36" y="168"/>
                    <a:pt x="36" y="168"/>
                  </a:cubicBezTo>
                  <a:cubicBezTo>
                    <a:pt x="40" y="168"/>
                    <a:pt x="42" y="171"/>
                    <a:pt x="42" y="174"/>
                  </a:cubicBezTo>
                  <a:cubicBezTo>
                    <a:pt x="42" y="177"/>
                    <a:pt x="40" y="180"/>
                    <a:pt x="36" y="180"/>
                  </a:cubicBezTo>
                  <a:cubicBezTo>
                    <a:pt x="6" y="180"/>
                    <a:pt x="6" y="180"/>
                    <a:pt x="6" y="180"/>
                  </a:cubicBezTo>
                  <a:cubicBezTo>
                    <a:pt x="3" y="180"/>
                    <a:pt x="0" y="177"/>
                    <a:pt x="0" y="174"/>
                  </a:cubicBezTo>
                  <a:cubicBezTo>
                    <a:pt x="0" y="108"/>
                    <a:pt x="0" y="108"/>
                    <a:pt x="0" y="108"/>
                  </a:cubicBezTo>
                  <a:cubicBezTo>
                    <a:pt x="0" y="106"/>
                    <a:pt x="1" y="105"/>
                    <a:pt x="2" y="104"/>
                  </a:cubicBezTo>
                  <a:cubicBezTo>
                    <a:pt x="26" y="80"/>
                    <a:pt x="26" y="80"/>
                    <a:pt x="26" y="80"/>
                  </a:cubicBezTo>
                  <a:cubicBezTo>
                    <a:pt x="55" y="27"/>
                    <a:pt x="55" y="27"/>
                    <a:pt x="55" y="27"/>
                  </a:cubicBezTo>
                  <a:cubicBezTo>
                    <a:pt x="56" y="25"/>
                    <a:pt x="58" y="24"/>
                    <a:pt x="60" y="24"/>
                  </a:cubicBezTo>
                  <a:cubicBezTo>
                    <a:pt x="108" y="24"/>
                    <a:pt x="108" y="24"/>
                    <a:pt x="108" y="24"/>
                  </a:cubicBezTo>
                  <a:cubicBezTo>
                    <a:pt x="108" y="6"/>
                    <a:pt x="108" y="6"/>
                    <a:pt x="108" y="6"/>
                  </a:cubicBezTo>
                  <a:cubicBezTo>
                    <a:pt x="108" y="3"/>
                    <a:pt x="111" y="0"/>
                    <a:pt x="114" y="0"/>
                  </a:cubicBezTo>
                  <a:cubicBezTo>
                    <a:pt x="282" y="0"/>
                    <a:pt x="282" y="0"/>
                    <a:pt x="282" y="0"/>
                  </a:cubicBezTo>
                  <a:cubicBezTo>
                    <a:pt x="286" y="0"/>
                    <a:pt x="288" y="3"/>
                    <a:pt x="288" y="6"/>
                  </a:cubicBezTo>
                  <a:cubicBezTo>
                    <a:pt x="288" y="174"/>
                    <a:pt x="288" y="174"/>
                    <a:pt x="288" y="174"/>
                  </a:cubicBezTo>
                  <a:cubicBezTo>
                    <a:pt x="288" y="177"/>
                    <a:pt x="286" y="180"/>
                    <a:pt x="28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8">
              <a:extLst>
                <a:ext uri="{FF2B5EF4-FFF2-40B4-BE49-F238E27FC236}">
                  <a16:creationId xmlns:a16="http://schemas.microsoft.com/office/drawing/2014/main" id="{29C20C9E-4942-4563-ACA9-C14F8043C444}"/>
                </a:ext>
              </a:extLst>
            </p:cNvPr>
            <p:cNvSpPr>
              <a:spLocks/>
            </p:cNvSpPr>
            <p:nvPr/>
          </p:nvSpPr>
          <p:spPr bwMode="auto">
            <a:xfrm>
              <a:off x="639" y="980"/>
              <a:ext cx="202"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30" y="0"/>
                    <a:pt x="132" y="3"/>
                    <a:pt x="132" y="6"/>
                  </a:cubicBezTo>
                  <a:cubicBezTo>
                    <a:pt x="132" y="9"/>
                    <a:pt x="130"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9">
              <a:extLst>
                <a:ext uri="{FF2B5EF4-FFF2-40B4-BE49-F238E27FC236}">
                  <a16:creationId xmlns:a16="http://schemas.microsoft.com/office/drawing/2014/main" id="{BFE0F86E-0848-4CC6-BC07-7BB6A4E8974F}"/>
                </a:ext>
              </a:extLst>
            </p:cNvPr>
            <p:cNvSpPr>
              <a:spLocks/>
            </p:cNvSpPr>
            <p:nvPr/>
          </p:nvSpPr>
          <p:spPr bwMode="auto">
            <a:xfrm>
              <a:off x="593" y="800"/>
              <a:ext cx="74" cy="72"/>
            </a:xfrm>
            <a:custGeom>
              <a:avLst/>
              <a:gdLst>
                <a:gd name="T0" fmla="*/ 6 w 48"/>
                <a:gd name="T1" fmla="*/ 48 h 48"/>
                <a:gd name="T2" fmla="*/ 4 w 48"/>
                <a:gd name="T3" fmla="*/ 47 h 48"/>
                <a:gd name="T4" fmla="*/ 1 w 48"/>
                <a:gd name="T5" fmla="*/ 39 h 48"/>
                <a:gd name="T6" fmla="*/ 19 w 48"/>
                <a:gd name="T7" fmla="*/ 3 h 48"/>
                <a:gd name="T8" fmla="*/ 24 w 48"/>
                <a:gd name="T9" fmla="*/ 0 h 48"/>
                <a:gd name="T10" fmla="*/ 42 w 48"/>
                <a:gd name="T11" fmla="*/ 0 h 48"/>
                <a:gd name="T12" fmla="*/ 48 w 48"/>
                <a:gd name="T13" fmla="*/ 6 h 48"/>
                <a:gd name="T14" fmla="*/ 42 w 48"/>
                <a:gd name="T15" fmla="*/ 12 h 48"/>
                <a:gd name="T16" fmla="*/ 28 w 48"/>
                <a:gd name="T17" fmla="*/ 12 h 48"/>
                <a:gd name="T18" fmla="*/ 12 w 48"/>
                <a:gd name="T19" fmla="*/ 45 h 48"/>
                <a:gd name="T20" fmla="*/ 6 w 48"/>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6" y="48"/>
                  </a:moveTo>
                  <a:cubicBezTo>
                    <a:pt x="6" y="48"/>
                    <a:pt x="5" y="48"/>
                    <a:pt x="4" y="47"/>
                  </a:cubicBezTo>
                  <a:cubicBezTo>
                    <a:pt x="1" y="46"/>
                    <a:pt x="0" y="42"/>
                    <a:pt x="1" y="39"/>
                  </a:cubicBezTo>
                  <a:cubicBezTo>
                    <a:pt x="19" y="3"/>
                    <a:pt x="19" y="3"/>
                    <a:pt x="19" y="3"/>
                  </a:cubicBezTo>
                  <a:cubicBezTo>
                    <a:pt x="20" y="1"/>
                    <a:pt x="22" y="0"/>
                    <a:pt x="24" y="0"/>
                  </a:cubicBezTo>
                  <a:cubicBezTo>
                    <a:pt x="42" y="0"/>
                    <a:pt x="42" y="0"/>
                    <a:pt x="42" y="0"/>
                  </a:cubicBezTo>
                  <a:cubicBezTo>
                    <a:pt x="46" y="0"/>
                    <a:pt x="48" y="3"/>
                    <a:pt x="48" y="6"/>
                  </a:cubicBezTo>
                  <a:cubicBezTo>
                    <a:pt x="48" y="9"/>
                    <a:pt x="46" y="12"/>
                    <a:pt x="42" y="12"/>
                  </a:cubicBezTo>
                  <a:cubicBezTo>
                    <a:pt x="28" y="12"/>
                    <a:pt x="28" y="12"/>
                    <a:pt x="28" y="12"/>
                  </a:cubicBezTo>
                  <a:cubicBezTo>
                    <a:pt x="12" y="45"/>
                    <a:pt x="12" y="45"/>
                    <a:pt x="12" y="45"/>
                  </a:cubicBezTo>
                  <a:cubicBezTo>
                    <a:pt x="11" y="47"/>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10">
              <a:extLst>
                <a:ext uri="{FF2B5EF4-FFF2-40B4-BE49-F238E27FC236}">
                  <a16:creationId xmlns:a16="http://schemas.microsoft.com/office/drawing/2014/main" id="{AFBD8F4A-224F-4D3F-929D-5711293DD20C}"/>
                </a:ext>
              </a:extLst>
            </p:cNvPr>
            <p:cNvSpPr>
              <a:spLocks/>
            </p:cNvSpPr>
            <p:nvPr/>
          </p:nvSpPr>
          <p:spPr bwMode="auto">
            <a:xfrm>
              <a:off x="685" y="764"/>
              <a:ext cx="18" cy="198"/>
            </a:xfrm>
            <a:custGeom>
              <a:avLst/>
              <a:gdLst>
                <a:gd name="T0" fmla="*/ 6 w 12"/>
                <a:gd name="T1" fmla="*/ 132 h 132"/>
                <a:gd name="T2" fmla="*/ 0 w 12"/>
                <a:gd name="T3" fmla="*/ 126 h 132"/>
                <a:gd name="T4" fmla="*/ 0 w 12"/>
                <a:gd name="T5" fmla="*/ 6 h 132"/>
                <a:gd name="T6" fmla="*/ 6 w 12"/>
                <a:gd name="T7" fmla="*/ 0 h 132"/>
                <a:gd name="T8" fmla="*/ 12 w 12"/>
                <a:gd name="T9" fmla="*/ 6 h 132"/>
                <a:gd name="T10" fmla="*/ 12 w 12"/>
                <a:gd name="T11" fmla="*/ 126 h 132"/>
                <a:gd name="T12" fmla="*/ 6 w 1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 h="132">
                  <a:moveTo>
                    <a:pt x="6" y="132"/>
                  </a:moveTo>
                  <a:cubicBezTo>
                    <a:pt x="3" y="132"/>
                    <a:pt x="0" y="129"/>
                    <a:pt x="0" y="126"/>
                  </a:cubicBezTo>
                  <a:cubicBezTo>
                    <a:pt x="0" y="6"/>
                    <a:pt x="0" y="6"/>
                    <a:pt x="0" y="6"/>
                  </a:cubicBezTo>
                  <a:cubicBezTo>
                    <a:pt x="0" y="3"/>
                    <a:pt x="3" y="0"/>
                    <a:pt x="6" y="0"/>
                  </a:cubicBezTo>
                  <a:cubicBezTo>
                    <a:pt x="10" y="0"/>
                    <a:pt x="12" y="3"/>
                    <a:pt x="12" y="6"/>
                  </a:cubicBezTo>
                  <a:cubicBezTo>
                    <a:pt x="12" y="126"/>
                    <a:pt x="12" y="126"/>
                    <a:pt x="12" y="126"/>
                  </a:cubicBezTo>
                  <a:cubicBezTo>
                    <a:pt x="12" y="129"/>
                    <a:pt x="10"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11">
              <a:extLst>
                <a:ext uri="{FF2B5EF4-FFF2-40B4-BE49-F238E27FC236}">
                  <a16:creationId xmlns:a16="http://schemas.microsoft.com/office/drawing/2014/main" id="{596FFA3F-C808-4C14-8EF5-B2B9FEA2CA44}"/>
                </a:ext>
              </a:extLst>
            </p:cNvPr>
            <p:cNvSpPr>
              <a:spLocks/>
            </p:cNvSpPr>
            <p:nvPr/>
          </p:nvSpPr>
          <p:spPr bwMode="auto">
            <a:xfrm>
              <a:off x="520" y="944"/>
              <a:ext cx="441"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33" name="Group 4">
            <a:extLst>
              <a:ext uri="{FF2B5EF4-FFF2-40B4-BE49-F238E27FC236}">
                <a16:creationId xmlns:a16="http://schemas.microsoft.com/office/drawing/2014/main" id="{007DEA27-5676-4BF2-A237-ACA28604A3D2}"/>
              </a:ext>
            </a:extLst>
          </p:cNvPr>
          <p:cNvGrpSpPr>
            <a:grpSpLocks noChangeAspect="1"/>
          </p:cNvGrpSpPr>
          <p:nvPr/>
        </p:nvGrpSpPr>
        <p:grpSpPr bwMode="auto">
          <a:xfrm>
            <a:off x="3330517" y="2781228"/>
            <a:ext cx="434639" cy="301587"/>
            <a:chOff x="520" y="728"/>
            <a:chExt cx="441" cy="306"/>
          </a:xfrm>
          <a:solidFill>
            <a:srgbClr val="E40045"/>
          </a:solidFill>
        </p:grpSpPr>
        <p:sp>
          <p:nvSpPr>
            <p:cNvPr id="34" name="Freeform 5">
              <a:extLst>
                <a:ext uri="{FF2B5EF4-FFF2-40B4-BE49-F238E27FC236}">
                  <a16:creationId xmlns:a16="http://schemas.microsoft.com/office/drawing/2014/main" id="{E041F4A7-E512-42A9-BF91-94789189B6B9}"/>
                </a:ext>
              </a:extLst>
            </p:cNvPr>
            <p:cNvSpPr>
              <a:spLocks noEditPoints="1"/>
            </p:cNvSpPr>
            <p:nvPr/>
          </p:nvSpPr>
          <p:spPr bwMode="auto">
            <a:xfrm>
              <a:off x="566" y="944"/>
              <a:ext cx="91"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CDE21374-D2E9-4402-8200-29D891813AFB}"/>
                </a:ext>
              </a:extLst>
            </p:cNvPr>
            <p:cNvSpPr>
              <a:spLocks noEditPoints="1"/>
            </p:cNvSpPr>
            <p:nvPr/>
          </p:nvSpPr>
          <p:spPr bwMode="auto">
            <a:xfrm>
              <a:off x="823" y="944"/>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1" y="12"/>
                    <a:pt x="12" y="20"/>
                    <a:pt x="12" y="30"/>
                  </a:cubicBezTo>
                  <a:cubicBezTo>
                    <a:pt x="12" y="40"/>
                    <a:pt x="21"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8D62EE5A-DD90-43AE-8908-BF4C29076E65}"/>
                </a:ext>
              </a:extLst>
            </p:cNvPr>
            <p:cNvSpPr>
              <a:spLocks/>
            </p:cNvSpPr>
            <p:nvPr/>
          </p:nvSpPr>
          <p:spPr bwMode="auto">
            <a:xfrm>
              <a:off x="520" y="728"/>
              <a:ext cx="441" cy="270"/>
            </a:xfrm>
            <a:custGeom>
              <a:avLst/>
              <a:gdLst>
                <a:gd name="T0" fmla="*/ 282 w 288"/>
                <a:gd name="T1" fmla="*/ 180 h 180"/>
                <a:gd name="T2" fmla="*/ 252 w 288"/>
                <a:gd name="T3" fmla="*/ 180 h 180"/>
                <a:gd name="T4" fmla="*/ 246 w 288"/>
                <a:gd name="T5" fmla="*/ 174 h 180"/>
                <a:gd name="T6" fmla="*/ 252 w 288"/>
                <a:gd name="T7" fmla="*/ 168 h 180"/>
                <a:gd name="T8" fmla="*/ 276 w 288"/>
                <a:gd name="T9" fmla="*/ 168 h 180"/>
                <a:gd name="T10" fmla="*/ 276 w 288"/>
                <a:gd name="T11" fmla="*/ 12 h 180"/>
                <a:gd name="T12" fmla="*/ 120 w 288"/>
                <a:gd name="T13" fmla="*/ 12 h 180"/>
                <a:gd name="T14" fmla="*/ 120 w 288"/>
                <a:gd name="T15" fmla="*/ 30 h 180"/>
                <a:gd name="T16" fmla="*/ 114 w 288"/>
                <a:gd name="T17" fmla="*/ 36 h 180"/>
                <a:gd name="T18" fmla="*/ 64 w 288"/>
                <a:gd name="T19" fmla="*/ 36 h 180"/>
                <a:gd name="T20" fmla="*/ 36 w 288"/>
                <a:gd name="T21" fmla="*/ 87 h 180"/>
                <a:gd name="T22" fmla="*/ 35 w 288"/>
                <a:gd name="T23" fmla="*/ 88 h 180"/>
                <a:gd name="T24" fmla="*/ 12 w 288"/>
                <a:gd name="T25" fmla="*/ 110 h 180"/>
                <a:gd name="T26" fmla="*/ 12 w 288"/>
                <a:gd name="T27" fmla="*/ 168 h 180"/>
                <a:gd name="T28" fmla="*/ 36 w 288"/>
                <a:gd name="T29" fmla="*/ 168 h 180"/>
                <a:gd name="T30" fmla="*/ 42 w 288"/>
                <a:gd name="T31" fmla="*/ 174 h 180"/>
                <a:gd name="T32" fmla="*/ 36 w 288"/>
                <a:gd name="T33" fmla="*/ 180 h 180"/>
                <a:gd name="T34" fmla="*/ 6 w 288"/>
                <a:gd name="T35" fmla="*/ 180 h 180"/>
                <a:gd name="T36" fmla="*/ 0 w 288"/>
                <a:gd name="T37" fmla="*/ 174 h 180"/>
                <a:gd name="T38" fmla="*/ 0 w 288"/>
                <a:gd name="T39" fmla="*/ 108 h 180"/>
                <a:gd name="T40" fmla="*/ 2 w 288"/>
                <a:gd name="T41" fmla="*/ 104 h 180"/>
                <a:gd name="T42" fmla="*/ 26 w 288"/>
                <a:gd name="T43" fmla="*/ 80 h 180"/>
                <a:gd name="T44" fmla="*/ 55 w 288"/>
                <a:gd name="T45" fmla="*/ 27 h 180"/>
                <a:gd name="T46" fmla="*/ 60 w 288"/>
                <a:gd name="T47" fmla="*/ 24 h 180"/>
                <a:gd name="T48" fmla="*/ 108 w 288"/>
                <a:gd name="T49" fmla="*/ 24 h 180"/>
                <a:gd name="T50" fmla="*/ 108 w 288"/>
                <a:gd name="T51" fmla="*/ 6 h 180"/>
                <a:gd name="T52" fmla="*/ 114 w 288"/>
                <a:gd name="T53" fmla="*/ 0 h 180"/>
                <a:gd name="T54" fmla="*/ 282 w 288"/>
                <a:gd name="T55" fmla="*/ 0 h 180"/>
                <a:gd name="T56" fmla="*/ 288 w 288"/>
                <a:gd name="T57" fmla="*/ 6 h 180"/>
                <a:gd name="T58" fmla="*/ 288 w 288"/>
                <a:gd name="T59" fmla="*/ 174 h 180"/>
                <a:gd name="T60" fmla="*/ 282 w 288"/>
                <a:gd name="T61"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8" h="180">
                  <a:moveTo>
                    <a:pt x="282" y="180"/>
                  </a:moveTo>
                  <a:cubicBezTo>
                    <a:pt x="252" y="180"/>
                    <a:pt x="252" y="180"/>
                    <a:pt x="252" y="180"/>
                  </a:cubicBezTo>
                  <a:cubicBezTo>
                    <a:pt x="249" y="180"/>
                    <a:pt x="246" y="177"/>
                    <a:pt x="246" y="174"/>
                  </a:cubicBezTo>
                  <a:cubicBezTo>
                    <a:pt x="246" y="171"/>
                    <a:pt x="249" y="168"/>
                    <a:pt x="252" y="168"/>
                  </a:cubicBezTo>
                  <a:cubicBezTo>
                    <a:pt x="276" y="168"/>
                    <a:pt x="276" y="168"/>
                    <a:pt x="276" y="168"/>
                  </a:cubicBezTo>
                  <a:cubicBezTo>
                    <a:pt x="276" y="12"/>
                    <a:pt x="276" y="12"/>
                    <a:pt x="276" y="12"/>
                  </a:cubicBezTo>
                  <a:cubicBezTo>
                    <a:pt x="120" y="12"/>
                    <a:pt x="120" y="12"/>
                    <a:pt x="120" y="12"/>
                  </a:cubicBezTo>
                  <a:cubicBezTo>
                    <a:pt x="120" y="30"/>
                    <a:pt x="120" y="30"/>
                    <a:pt x="120" y="30"/>
                  </a:cubicBezTo>
                  <a:cubicBezTo>
                    <a:pt x="120" y="33"/>
                    <a:pt x="118" y="36"/>
                    <a:pt x="114" y="36"/>
                  </a:cubicBezTo>
                  <a:cubicBezTo>
                    <a:pt x="64" y="36"/>
                    <a:pt x="64" y="36"/>
                    <a:pt x="64" y="36"/>
                  </a:cubicBezTo>
                  <a:cubicBezTo>
                    <a:pt x="36" y="87"/>
                    <a:pt x="36" y="87"/>
                    <a:pt x="36" y="87"/>
                  </a:cubicBezTo>
                  <a:cubicBezTo>
                    <a:pt x="35" y="87"/>
                    <a:pt x="35" y="88"/>
                    <a:pt x="35" y="88"/>
                  </a:cubicBezTo>
                  <a:cubicBezTo>
                    <a:pt x="12" y="110"/>
                    <a:pt x="12" y="110"/>
                    <a:pt x="12" y="110"/>
                  </a:cubicBezTo>
                  <a:cubicBezTo>
                    <a:pt x="12" y="168"/>
                    <a:pt x="12" y="168"/>
                    <a:pt x="12" y="168"/>
                  </a:cubicBezTo>
                  <a:cubicBezTo>
                    <a:pt x="36" y="168"/>
                    <a:pt x="36" y="168"/>
                    <a:pt x="36" y="168"/>
                  </a:cubicBezTo>
                  <a:cubicBezTo>
                    <a:pt x="40" y="168"/>
                    <a:pt x="42" y="171"/>
                    <a:pt x="42" y="174"/>
                  </a:cubicBezTo>
                  <a:cubicBezTo>
                    <a:pt x="42" y="177"/>
                    <a:pt x="40" y="180"/>
                    <a:pt x="36" y="180"/>
                  </a:cubicBezTo>
                  <a:cubicBezTo>
                    <a:pt x="6" y="180"/>
                    <a:pt x="6" y="180"/>
                    <a:pt x="6" y="180"/>
                  </a:cubicBezTo>
                  <a:cubicBezTo>
                    <a:pt x="3" y="180"/>
                    <a:pt x="0" y="177"/>
                    <a:pt x="0" y="174"/>
                  </a:cubicBezTo>
                  <a:cubicBezTo>
                    <a:pt x="0" y="108"/>
                    <a:pt x="0" y="108"/>
                    <a:pt x="0" y="108"/>
                  </a:cubicBezTo>
                  <a:cubicBezTo>
                    <a:pt x="0" y="106"/>
                    <a:pt x="1" y="105"/>
                    <a:pt x="2" y="104"/>
                  </a:cubicBezTo>
                  <a:cubicBezTo>
                    <a:pt x="26" y="80"/>
                    <a:pt x="26" y="80"/>
                    <a:pt x="26" y="80"/>
                  </a:cubicBezTo>
                  <a:cubicBezTo>
                    <a:pt x="55" y="27"/>
                    <a:pt x="55" y="27"/>
                    <a:pt x="55" y="27"/>
                  </a:cubicBezTo>
                  <a:cubicBezTo>
                    <a:pt x="56" y="25"/>
                    <a:pt x="58" y="24"/>
                    <a:pt x="60" y="24"/>
                  </a:cubicBezTo>
                  <a:cubicBezTo>
                    <a:pt x="108" y="24"/>
                    <a:pt x="108" y="24"/>
                    <a:pt x="108" y="24"/>
                  </a:cubicBezTo>
                  <a:cubicBezTo>
                    <a:pt x="108" y="6"/>
                    <a:pt x="108" y="6"/>
                    <a:pt x="108" y="6"/>
                  </a:cubicBezTo>
                  <a:cubicBezTo>
                    <a:pt x="108" y="3"/>
                    <a:pt x="111" y="0"/>
                    <a:pt x="114" y="0"/>
                  </a:cubicBezTo>
                  <a:cubicBezTo>
                    <a:pt x="282" y="0"/>
                    <a:pt x="282" y="0"/>
                    <a:pt x="282" y="0"/>
                  </a:cubicBezTo>
                  <a:cubicBezTo>
                    <a:pt x="286" y="0"/>
                    <a:pt x="288" y="3"/>
                    <a:pt x="288" y="6"/>
                  </a:cubicBezTo>
                  <a:cubicBezTo>
                    <a:pt x="288" y="174"/>
                    <a:pt x="288" y="174"/>
                    <a:pt x="288" y="174"/>
                  </a:cubicBezTo>
                  <a:cubicBezTo>
                    <a:pt x="288" y="177"/>
                    <a:pt x="286" y="180"/>
                    <a:pt x="28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8">
              <a:extLst>
                <a:ext uri="{FF2B5EF4-FFF2-40B4-BE49-F238E27FC236}">
                  <a16:creationId xmlns:a16="http://schemas.microsoft.com/office/drawing/2014/main" id="{EF59A1FC-6089-45DF-BA25-057CBC65950B}"/>
                </a:ext>
              </a:extLst>
            </p:cNvPr>
            <p:cNvSpPr>
              <a:spLocks/>
            </p:cNvSpPr>
            <p:nvPr/>
          </p:nvSpPr>
          <p:spPr bwMode="auto">
            <a:xfrm>
              <a:off x="639" y="980"/>
              <a:ext cx="202"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30" y="0"/>
                    <a:pt x="132" y="3"/>
                    <a:pt x="132" y="6"/>
                  </a:cubicBezTo>
                  <a:cubicBezTo>
                    <a:pt x="132" y="9"/>
                    <a:pt x="130"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8" name="Freeform 9">
              <a:extLst>
                <a:ext uri="{FF2B5EF4-FFF2-40B4-BE49-F238E27FC236}">
                  <a16:creationId xmlns:a16="http://schemas.microsoft.com/office/drawing/2014/main" id="{5FBF6D82-7704-491A-9DDB-CE5BB4CBF930}"/>
                </a:ext>
              </a:extLst>
            </p:cNvPr>
            <p:cNvSpPr>
              <a:spLocks/>
            </p:cNvSpPr>
            <p:nvPr/>
          </p:nvSpPr>
          <p:spPr bwMode="auto">
            <a:xfrm>
              <a:off x="593" y="800"/>
              <a:ext cx="74" cy="72"/>
            </a:xfrm>
            <a:custGeom>
              <a:avLst/>
              <a:gdLst>
                <a:gd name="T0" fmla="*/ 6 w 48"/>
                <a:gd name="T1" fmla="*/ 48 h 48"/>
                <a:gd name="T2" fmla="*/ 4 w 48"/>
                <a:gd name="T3" fmla="*/ 47 h 48"/>
                <a:gd name="T4" fmla="*/ 1 w 48"/>
                <a:gd name="T5" fmla="*/ 39 h 48"/>
                <a:gd name="T6" fmla="*/ 19 w 48"/>
                <a:gd name="T7" fmla="*/ 3 h 48"/>
                <a:gd name="T8" fmla="*/ 24 w 48"/>
                <a:gd name="T9" fmla="*/ 0 h 48"/>
                <a:gd name="T10" fmla="*/ 42 w 48"/>
                <a:gd name="T11" fmla="*/ 0 h 48"/>
                <a:gd name="T12" fmla="*/ 48 w 48"/>
                <a:gd name="T13" fmla="*/ 6 h 48"/>
                <a:gd name="T14" fmla="*/ 42 w 48"/>
                <a:gd name="T15" fmla="*/ 12 h 48"/>
                <a:gd name="T16" fmla="*/ 28 w 48"/>
                <a:gd name="T17" fmla="*/ 12 h 48"/>
                <a:gd name="T18" fmla="*/ 12 w 48"/>
                <a:gd name="T19" fmla="*/ 45 h 48"/>
                <a:gd name="T20" fmla="*/ 6 w 48"/>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8">
                  <a:moveTo>
                    <a:pt x="6" y="48"/>
                  </a:moveTo>
                  <a:cubicBezTo>
                    <a:pt x="6" y="48"/>
                    <a:pt x="5" y="48"/>
                    <a:pt x="4" y="47"/>
                  </a:cubicBezTo>
                  <a:cubicBezTo>
                    <a:pt x="1" y="46"/>
                    <a:pt x="0" y="42"/>
                    <a:pt x="1" y="39"/>
                  </a:cubicBezTo>
                  <a:cubicBezTo>
                    <a:pt x="19" y="3"/>
                    <a:pt x="19" y="3"/>
                    <a:pt x="19" y="3"/>
                  </a:cubicBezTo>
                  <a:cubicBezTo>
                    <a:pt x="20" y="1"/>
                    <a:pt x="22" y="0"/>
                    <a:pt x="24" y="0"/>
                  </a:cubicBezTo>
                  <a:cubicBezTo>
                    <a:pt x="42" y="0"/>
                    <a:pt x="42" y="0"/>
                    <a:pt x="42" y="0"/>
                  </a:cubicBezTo>
                  <a:cubicBezTo>
                    <a:pt x="46" y="0"/>
                    <a:pt x="48" y="3"/>
                    <a:pt x="48" y="6"/>
                  </a:cubicBezTo>
                  <a:cubicBezTo>
                    <a:pt x="48" y="9"/>
                    <a:pt x="46" y="12"/>
                    <a:pt x="42" y="12"/>
                  </a:cubicBezTo>
                  <a:cubicBezTo>
                    <a:pt x="28" y="12"/>
                    <a:pt x="28" y="12"/>
                    <a:pt x="28" y="12"/>
                  </a:cubicBezTo>
                  <a:cubicBezTo>
                    <a:pt x="12" y="45"/>
                    <a:pt x="12" y="45"/>
                    <a:pt x="12" y="45"/>
                  </a:cubicBezTo>
                  <a:cubicBezTo>
                    <a:pt x="11" y="47"/>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9" name="Freeform 10">
              <a:extLst>
                <a:ext uri="{FF2B5EF4-FFF2-40B4-BE49-F238E27FC236}">
                  <a16:creationId xmlns:a16="http://schemas.microsoft.com/office/drawing/2014/main" id="{09A9B19B-6742-4BF8-8CB4-CD60DC784F6B}"/>
                </a:ext>
              </a:extLst>
            </p:cNvPr>
            <p:cNvSpPr>
              <a:spLocks/>
            </p:cNvSpPr>
            <p:nvPr/>
          </p:nvSpPr>
          <p:spPr bwMode="auto">
            <a:xfrm>
              <a:off x="685" y="764"/>
              <a:ext cx="18" cy="198"/>
            </a:xfrm>
            <a:custGeom>
              <a:avLst/>
              <a:gdLst>
                <a:gd name="T0" fmla="*/ 6 w 12"/>
                <a:gd name="T1" fmla="*/ 132 h 132"/>
                <a:gd name="T2" fmla="*/ 0 w 12"/>
                <a:gd name="T3" fmla="*/ 126 h 132"/>
                <a:gd name="T4" fmla="*/ 0 w 12"/>
                <a:gd name="T5" fmla="*/ 6 h 132"/>
                <a:gd name="T6" fmla="*/ 6 w 12"/>
                <a:gd name="T7" fmla="*/ 0 h 132"/>
                <a:gd name="T8" fmla="*/ 12 w 12"/>
                <a:gd name="T9" fmla="*/ 6 h 132"/>
                <a:gd name="T10" fmla="*/ 12 w 12"/>
                <a:gd name="T11" fmla="*/ 126 h 132"/>
                <a:gd name="T12" fmla="*/ 6 w 12"/>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12" h="132">
                  <a:moveTo>
                    <a:pt x="6" y="132"/>
                  </a:moveTo>
                  <a:cubicBezTo>
                    <a:pt x="3" y="132"/>
                    <a:pt x="0" y="129"/>
                    <a:pt x="0" y="126"/>
                  </a:cubicBezTo>
                  <a:cubicBezTo>
                    <a:pt x="0" y="6"/>
                    <a:pt x="0" y="6"/>
                    <a:pt x="0" y="6"/>
                  </a:cubicBezTo>
                  <a:cubicBezTo>
                    <a:pt x="0" y="3"/>
                    <a:pt x="3" y="0"/>
                    <a:pt x="6" y="0"/>
                  </a:cubicBezTo>
                  <a:cubicBezTo>
                    <a:pt x="10" y="0"/>
                    <a:pt x="12" y="3"/>
                    <a:pt x="12" y="6"/>
                  </a:cubicBezTo>
                  <a:cubicBezTo>
                    <a:pt x="12" y="126"/>
                    <a:pt x="12" y="126"/>
                    <a:pt x="12" y="126"/>
                  </a:cubicBezTo>
                  <a:cubicBezTo>
                    <a:pt x="12" y="129"/>
                    <a:pt x="10"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0" name="Freeform 11">
              <a:extLst>
                <a:ext uri="{FF2B5EF4-FFF2-40B4-BE49-F238E27FC236}">
                  <a16:creationId xmlns:a16="http://schemas.microsoft.com/office/drawing/2014/main" id="{B0EAB8D6-FC51-465D-9A3C-C4BEAE343406}"/>
                </a:ext>
              </a:extLst>
            </p:cNvPr>
            <p:cNvSpPr>
              <a:spLocks/>
            </p:cNvSpPr>
            <p:nvPr/>
          </p:nvSpPr>
          <p:spPr bwMode="auto">
            <a:xfrm>
              <a:off x="520" y="944"/>
              <a:ext cx="441"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
        <p:nvSpPr>
          <p:cNvPr id="8" name="TextBox 7">
            <a:extLst>
              <a:ext uri="{FF2B5EF4-FFF2-40B4-BE49-F238E27FC236}">
                <a16:creationId xmlns:a16="http://schemas.microsoft.com/office/drawing/2014/main" id="{2343D58F-B0A5-4DDC-817B-D3C0B87EA9E5}"/>
              </a:ext>
            </a:extLst>
          </p:cNvPr>
          <p:cNvSpPr txBox="1"/>
          <p:nvPr/>
        </p:nvSpPr>
        <p:spPr>
          <a:xfrm>
            <a:off x="3330517" y="2453777"/>
            <a:ext cx="1561347"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Truck model: TGX</a:t>
            </a:r>
          </a:p>
        </p:txBody>
      </p:sp>
      <p:sp>
        <p:nvSpPr>
          <p:cNvPr id="51" name="TextBox 50">
            <a:extLst>
              <a:ext uri="{FF2B5EF4-FFF2-40B4-BE49-F238E27FC236}">
                <a16:creationId xmlns:a16="http://schemas.microsoft.com/office/drawing/2014/main" id="{1CC33961-5723-4C36-B298-0FA8FC92F952}"/>
              </a:ext>
            </a:extLst>
          </p:cNvPr>
          <p:cNvSpPr txBox="1"/>
          <p:nvPr/>
        </p:nvSpPr>
        <p:spPr>
          <a:xfrm>
            <a:off x="3878274" y="2667043"/>
            <a:ext cx="166042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Driver:</a:t>
            </a:r>
            <a:endParaRPr lang="en-US" sz="1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C303DB93-ADB9-4316-B4A2-B60A633AE7D1}"/>
              </a:ext>
            </a:extLst>
          </p:cNvPr>
          <p:cNvSpPr txBox="1"/>
          <p:nvPr/>
        </p:nvSpPr>
        <p:spPr>
          <a:xfrm>
            <a:off x="3330517" y="4213505"/>
            <a:ext cx="136043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Current fuel level: </a:t>
            </a:r>
          </a:p>
        </p:txBody>
      </p:sp>
      <p:sp>
        <p:nvSpPr>
          <p:cNvPr id="58" name="TextBox 57">
            <a:extLst>
              <a:ext uri="{FF2B5EF4-FFF2-40B4-BE49-F238E27FC236}">
                <a16:creationId xmlns:a16="http://schemas.microsoft.com/office/drawing/2014/main" id="{E343C529-54FE-4C01-A432-39C7FEBFD17C}"/>
              </a:ext>
            </a:extLst>
          </p:cNvPr>
          <p:cNvSpPr txBox="1"/>
          <p:nvPr/>
        </p:nvSpPr>
        <p:spPr>
          <a:xfrm>
            <a:off x="3330517" y="3967284"/>
            <a:ext cx="1490544"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Brake abrasion status:  </a:t>
            </a:r>
          </a:p>
        </p:txBody>
      </p:sp>
      <p:sp>
        <p:nvSpPr>
          <p:cNvPr id="59" name="TextBox 58">
            <a:extLst>
              <a:ext uri="{FF2B5EF4-FFF2-40B4-BE49-F238E27FC236}">
                <a16:creationId xmlns:a16="http://schemas.microsoft.com/office/drawing/2014/main" id="{724F2476-BC7A-4730-B85B-8E65CBCFDA0E}"/>
              </a:ext>
            </a:extLst>
          </p:cNvPr>
          <p:cNvSpPr txBox="1"/>
          <p:nvPr/>
        </p:nvSpPr>
        <p:spPr>
          <a:xfrm>
            <a:off x="3330517" y="3228621"/>
            <a:ext cx="12660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Average speed: </a:t>
            </a:r>
          </a:p>
        </p:txBody>
      </p:sp>
      <p:sp>
        <p:nvSpPr>
          <p:cNvPr id="60" name="Rectangle 59">
            <a:extLst>
              <a:ext uri="{FF2B5EF4-FFF2-40B4-BE49-F238E27FC236}">
                <a16:creationId xmlns:a16="http://schemas.microsoft.com/office/drawing/2014/main" id="{9D3D77A9-B2E0-484C-9019-1639CB979495}"/>
              </a:ext>
            </a:extLst>
          </p:cNvPr>
          <p:cNvSpPr/>
          <p:nvPr/>
        </p:nvSpPr>
        <p:spPr>
          <a:xfrm>
            <a:off x="1106906" y="7566"/>
            <a:ext cx="11085094" cy="62223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chemeClr val="bg1"/>
                </a:solidFill>
                <a:latin typeface="Arial Narrow" panose="020B0606020202030204" pitchFamily="34" charset="0"/>
              </a:rPr>
              <a:t>MAN Predictive Tire Breakdown – Look &amp; Feel</a:t>
            </a:r>
          </a:p>
        </p:txBody>
      </p:sp>
      <p:sp>
        <p:nvSpPr>
          <p:cNvPr id="62" name="TextBox 61">
            <a:extLst>
              <a:ext uri="{FF2B5EF4-FFF2-40B4-BE49-F238E27FC236}">
                <a16:creationId xmlns:a16="http://schemas.microsoft.com/office/drawing/2014/main" id="{FD81EE75-6216-4368-986F-C6C3A1C12D19}"/>
              </a:ext>
            </a:extLst>
          </p:cNvPr>
          <p:cNvSpPr txBox="1"/>
          <p:nvPr/>
        </p:nvSpPr>
        <p:spPr>
          <a:xfrm>
            <a:off x="3330517" y="3474842"/>
            <a:ext cx="126602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km travelled: </a:t>
            </a:r>
          </a:p>
        </p:txBody>
      </p:sp>
      <p:sp>
        <p:nvSpPr>
          <p:cNvPr id="63" name="TextBox 62">
            <a:extLst>
              <a:ext uri="{FF2B5EF4-FFF2-40B4-BE49-F238E27FC236}">
                <a16:creationId xmlns:a16="http://schemas.microsoft.com/office/drawing/2014/main" id="{75D29C7A-EA7A-4DF8-A468-23E152091525}"/>
              </a:ext>
            </a:extLst>
          </p:cNvPr>
          <p:cNvSpPr txBox="1"/>
          <p:nvPr/>
        </p:nvSpPr>
        <p:spPr>
          <a:xfrm>
            <a:off x="3878274" y="2913264"/>
            <a:ext cx="136043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Delivery date &amp; time:  </a:t>
            </a:r>
          </a:p>
        </p:txBody>
      </p:sp>
      <p:sp>
        <p:nvSpPr>
          <p:cNvPr id="64" name="TextBox 63">
            <a:extLst>
              <a:ext uri="{FF2B5EF4-FFF2-40B4-BE49-F238E27FC236}">
                <a16:creationId xmlns:a16="http://schemas.microsoft.com/office/drawing/2014/main" id="{E8ADAB54-E5AC-4B72-A520-F3AB26935DF7}"/>
              </a:ext>
            </a:extLst>
          </p:cNvPr>
          <p:cNvSpPr txBox="1"/>
          <p:nvPr/>
        </p:nvSpPr>
        <p:spPr>
          <a:xfrm>
            <a:off x="3330516" y="3721063"/>
            <a:ext cx="1580117"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Next maintenance app.: </a:t>
            </a:r>
          </a:p>
        </p:txBody>
      </p:sp>
      <p:sp>
        <p:nvSpPr>
          <p:cNvPr id="65" name="TextBox 64">
            <a:extLst>
              <a:ext uri="{FF2B5EF4-FFF2-40B4-BE49-F238E27FC236}">
                <a16:creationId xmlns:a16="http://schemas.microsoft.com/office/drawing/2014/main" id="{F89E368B-D99A-4253-9C26-50541BCEE045}"/>
              </a:ext>
            </a:extLst>
          </p:cNvPr>
          <p:cNvSpPr txBox="1"/>
          <p:nvPr/>
        </p:nvSpPr>
        <p:spPr>
          <a:xfrm>
            <a:off x="3330517" y="4459726"/>
            <a:ext cx="1647578"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Current fuel consumption: </a:t>
            </a:r>
          </a:p>
        </p:txBody>
      </p:sp>
      <p:sp>
        <p:nvSpPr>
          <p:cNvPr id="66" name="TextBox 65">
            <a:extLst>
              <a:ext uri="{FF2B5EF4-FFF2-40B4-BE49-F238E27FC236}">
                <a16:creationId xmlns:a16="http://schemas.microsoft.com/office/drawing/2014/main" id="{797C0002-6E60-4649-99BE-47273E5340DC}"/>
              </a:ext>
            </a:extLst>
          </p:cNvPr>
          <p:cNvSpPr txBox="1"/>
          <p:nvPr/>
        </p:nvSpPr>
        <p:spPr>
          <a:xfrm>
            <a:off x="3330517" y="4705947"/>
            <a:ext cx="1360432"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Tire pressure status:  </a:t>
            </a:r>
          </a:p>
        </p:txBody>
      </p:sp>
      <p:sp>
        <p:nvSpPr>
          <p:cNvPr id="56" name="Rectangle 55">
            <a:extLst>
              <a:ext uri="{FF2B5EF4-FFF2-40B4-BE49-F238E27FC236}">
                <a16:creationId xmlns:a16="http://schemas.microsoft.com/office/drawing/2014/main" id="{FBE5C6A2-7E2E-44A3-A4F1-2F7897B07137}"/>
              </a:ext>
            </a:extLst>
          </p:cNvPr>
          <p:cNvSpPr/>
          <p:nvPr/>
        </p:nvSpPr>
        <p:spPr>
          <a:xfrm>
            <a:off x="5096133" y="2667043"/>
            <a:ext cx="880369"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Daniel </a:t>
            </a:r>
            <a:r>
              <a:rPr lang="en-US" sz="1000" dirty="0" err="1">
                <a:solidFill>
                  <a:schemeClr val="tx1">
                    <a:lumMod val="50000"/>
                    <a:lumOff val="50000"/>
                  </a:schemeClr>
                </a:solidFill>
                <a:latin typeface="Arial" panose="020B0604020202020204" pitchFamily="34" charset="0"/>
                <a:cs typeface="Arial" panose="020B0604020202020204" pitchFamily="34" charset="0"/>
              </a:rPr>
              <a:t>Düse</a:t>
            </a:r>
            <a:endParaRPr lang="en-US" sz="1000" dirty="0"/>
          </a:p>
        </p:txBody>
      </p:sp>
      <p:sp>
        <p:nvSpPr>
          <p:cNvPr id="68" name="Rectangle 67">
            <a:extLst>
              <a:ext uri="{FF2B5EF4-FFF2-40B4-BE49-F238E27FC236}">
                <a16:creationId xmlns:a16="http://schemas.microsoft.com/office/drawing/2014/main" id="{7676D91A-A107-48A4-A3E8-FDF1D9D2AB69}"/>
              </a:ext>
            </a:extLst>
          </p:cNvPr>
          <p:cNvSpPr/>
          <p:nvPr/>
        </p:nvSpPr>
        <p:spPr>
          <a:xfrm>
            <a:off x="5096133" y="2913264"/>
            <a:ext cx="1173719"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08.12.2019, 1 pm</a:t>
            </a:r>
            <a:endParaRPr lang="en-US" sz="1000" dirty="0"/>
          </a:p>
        </p:txBody>
      </p:sp>
      <p:sp>
        <p:nvSpPr>
          <p:cNvPr id="69" name="Rectangle 68">
            <a:extLst>
              <a:ext uri="{FF2B5EF4-FFF2-40B4-BE49-F238E27FC236}">
                <a16:creationId xmlns:a16="http://schemas.microsoft.com/office/drawing/2014/main" id="{FF0635FC-8B37-40A1-868F-F75786150137}"/>
              </a:ext>
            </a:extLst>
          </p:cNvPr>
          <p:cNvSpPr/>
          <p:nvPr/>
        </p:nvSpPr>
        <p:spPr>
          <a:xfrm>
            <a:off x="5096133" y="3228621"/>
            <a:ext cx="744114"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68.6 km/h</a:t>
            </a:r>
            <a:endParaRPr lang="en-US" sz="1000" dirty="0"/>
          </a:p>
        </p:txBody>
      </p:sp>
      <p:sp>
        <p:nvSpPr>
          <p:cNvPr id="70" name="Rectangle 69">
            <a:extLst>
              <a:ext uri="{FF2B5EF4-FFF2-40B4-BE49-F238E27FC236}">
                <a16:creationId xmlns:a16="http://schemas.microsoft.com/office/drawing/2014/main" id="{39C771AB-37F2-413D-B117-0B7A8D8CA168}"/>
              </a:ext>
            </a:extLst>
          </p:cNvPr>
          <p:cNvSpPr/>
          <p:nvPr/>
        </p:nvSpPr>
        <p:spPr>
          <a:xfrm>
            <a:off x="5096133" y="3474842"/>
            <a:ext cx="779381"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89.000 km</a:t>
            </a:r>
            <a:endParaRPr lang="en-US" sz="1000" dirty="0"/>
          </a:p>
        </p:txBody>
      </p:sp>
      <p:sp>
        <p:nvSpPr>
          <p:cNvPr id="71" name="Rectangle 70">
            <a:extLst>
              <a:ext uri="{FF2B5EF4-FFF2-40B4-BE49-F238E27FC236}">
                <a16:creationId xmlns:a16="http://schemas.microsoft.com/office/drawing/2014/main" id="{8F83DFF4-B327-4A37-93D8-7050831122D5}"/>
              </a:ext>
            </a:extLst>
          </p:cNvPr>
          <p:cNvSpPr/>
          <p:nvPr/>
        </p:nvSpPr>
        <p:spPr>
          <a:xfrm>
            <a:off x="5096133" y="3721063"/>
            <a:ext cx="819455"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12.01.2020</a:t>
            </a:r>
            <a:endParaRPr lang="en-US" sz="1000" dirty="0"/>
          </a:p>
        </p:txBody>
      </p:sp>
      <p:sp>
        <p:nvSpPr>
          <p:cNvPr id="72" name="Rectangle 71">
            <a:extLst>
              <a:ext uri="{FF2B5EF4-FFF2-40B4-BE49-F238E27FC236}">
                <a16:creationId xmlns:a16="http://schemas.microsoft.com/office/drawing/2014/main" id="{FB2F501E-CE3C-4402-ABC8-378E18DE92EF}"/>
              </a:ext>
            </a:extLst>
          </p:cNvPr>
          <p:cNvSpPr/>
          <p:nvPr/>
        </p:nvSpPr>
        <p:spPr>
          <a:xfrm>
            <a:off x="5096133" y="3967284"/>
            <a:ext cx="575799"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normal</a:t>
            </a:r>
            <a:endParaRPr lang="en-US" sz="1000" dirty="0"/>
          </a:p>
        </p:txBody>
      </p:sp>
      <p:sp>
        <p:nvSpPr>
          <p:cNvPr id="74" name="Rectangle 73">
            <a:extLst>
              <a:ext uri="{FF2B5EF4-FFF2-40B4-BE49-F238E27FC236}">
                <a16:creationId xmlns:a16="http://schemas.microsoft.com/office/drawing/2014/main" id="{68AEE811-7075-4A35-8511-BF5E9E541506}"/>
              </a:ext>
            </a:extLst>
          </p:cNvPr>
          <p:cNvSpPr/>
          <p:nvPr/>
        </p:nvSpPr>
        <p:spPr>
          <a:xfrm>
            <a:off x="5096133" y="4459726"/>
            <a:ext cx="1090363" cy="246221"/>
          </a:xfrm>
          <a:prstGeom prst="rect">
            <a:avLst/>
          </a:prstGeom>
        </p:spPr>
        <p:txBody>
          <a:bodyPr wrap="none">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34.74 l / 100 km</a:t>
            </a:r>
            <a:endParaRPr lang="en-US" sz="1000" dirty="0"/>
          </a:p>
        </p:txBody>
      </p:sp>
      <p:sp>
        <p:nvSpPr>
          <p:cNvPr id="67" name="Oval 66">
            <a:extLst>
              <a:ext uri="{FF2B5EF4-FFF2-40B4-BE49-F238E27FC236}">
                <a16:creationId xmlns:a16="http://schemas.microsoft.com/office/drawing/2014/main" id="{DB80F10F-E597-4EB4-810E-38C5CF76D6DE}"/>
              </a:ext>
            </a:extLst>
          </p:cNvPr>
          <p:cNvSpPr/>
          <p:nvPr/>
        </p:nvSpPr>
        <p:spPr>
          <a:xfrm>
            <a:off x="5635264" y="4050086"/>
            <a:ext cx="78560" cy="8061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41E431BB-F024-4AC3-AF70-63678124468C}"/>
              </a:ext>
            </a:extLst>
          </p:cNvPr>
          <p:cNvGrpSpPr>
            <a:grpSpLocks noChangeAspect="1"/>
          </p:cNvGrpSpPr>
          <p:nvPr/>
        </p:nvGrpSpPr>
        <p:grpSpPr>
          <a:xfrm>
            <a:off x="5179952" y="4251410"/>
            <a:ext cx="148428" cy="148428"/>
            <a:chOff x="5096133" y="4213505"/>
            <a:chExt cx="246221" cy="246221"/>
          </a:xfrm>
        </p:grpSpPr>
        <p:sp>
          <p:nvSpPr>
            <p:cNvPr id="77" name="Oval 76">
              <a:extLst>
                <a:ext uri="{FF2B5EF4-FFF2-40B4-BE49-F238E27FC236}">
                  <a16:creationId xmlns:a16="http://schemas.microsoft.com/office/drawing/2014/main" id="{5111D2CC-C9CB-49E7-8A6E-B56D5DB59ED7}"/>
                </a:ext>
              </a:extLst>
            </p:cNvPr>
            <p:cNvSpPr/>
            <p:nvPr/>
          </p:nvSpPr>
          <p:spPr>
            <a:xfrm>
              <a:off x="5096133" y="4213505"/>
              <a:ext cx="246221" cy="246221"/>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c 77">
              <a:extLst>
                <a:ext uri="{FF2B5EF4-FFF2-40B4-BE49-F238E27FC236}">
                  <a16:creationId xmlns:a16="http://schemas.microsoft.com/office/drawing/2014/main" id="{47B2C8DD-1099-4B01-B7BB-1C731B6F1A1C}"/>
                </a:ext>
              </a:extLst>
            </p:cNvPr>
            <p:cNvSpPr/>
            <p:nvPr/>
          </p:nvSpPr>
          <p:spPr>
            <a:xfrm>
              <a:off x="5096133" y="4213505"/>
              <a:ext cx="246221" cy="246221"/>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0" name="Trapezoid 79">
            <a:extLst>
              <a:ext uri="{FF2B5EF4-FFF2-40B4-BE49-F238E27FC236}">
                <a16:creationId xmlns:a16="http://schemas.microsoft.com/office/drawing/2014/main" id="{052815F9-2400-4922-8E94-8675C13F7635}"/>
              </a:ext>
            </a:extLst>
          </p:cNvPr>
          <p:cNvSpPr/>
          <p:nvPr/>
        </p:nvSpPr>
        <p:spPr>
          <a:xfrm rot="5400000">
            <a:off x="6795181" y="4397658"/>
            <a:ext cx="1207410" cy="1823988"/>
          </a:xfrm>
          <a:prstGeom prst="trapezoid">
            <a:avLst>
              <a:gd name="adj" fmla="val 355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FF47F9D-A80A-4ED1-A6C5-07056D1A3FF0}"/>
              </a:ext>
            </a:extLst>
          </p:cNvPr>
          <p:cNvSpPr/>
          <p:nvPr/>
        </p:nvSpPr>
        <p:spPr>
          <a:xfrm>
            <a:off x="3165530" y="5416138"/>
            <a:ext cx="3403914" cy="10978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Rounded Corners 80">
            <a:extLst>
              <a:ext uri="{FF2B5EF4-FFF2-40B4-BE49-F238E27FC236}">
                <a16:creationId xmlns:a16="http://schemas.microsoft.com/office/drawing/2014/main" id="{23CB53A2-DA56-4738-8112-DA3AA6794F77}"/>
              </a:ext>
            </a:extLst>
          </p:cNvPr>
          <p:cNvSpPr/>
          <p:nvPr/>
        </p:nvSpPr>
        <p:spPr>
          <a:xfrm>
            <a:off x="4853898" y="5846258"/>
            <a:ext cx="1503103" cy="285867"/>
          </a:xfrm>
          <a:prstGeom prst="roundRect">
            <a:avLst/>
          </a:prstGeom>
          <a:gradFill flip="none" rotWithShape="1">
            <a:gsLst>
              <a:gs pos="0">
                <a:srgbClr val="E40045">
                  <a:shade val="30000"/>
                  <a:satMod val="115000"/>
                </a:srgbClr>
              </a:gs>
              <a:gs pos="50000">
                <a:srgbClr val="E40045">
                  <a:shade val="67500"/>
                  <a:satMod val="115000"/>
                </a:srgbClr>
              </a:gs>
              <a:gs pos="100000">
                <a:srgbClr val="E40045">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800" dirty="0"/>
              <a:t>Send notification to </a:t>
            </a:r>
            <a:r>
              <a:rPr lang="en-US" sz="800"/>
              <a:t>dispatcher </a:t>
            </a:r>
            <a:endParaRPr lang="en-US" sz="800" dirty="0"/>
          </a:p>
        </p:txBody>
      </p:sp>
      <p:sp>
        <p:nvSpPr>
          <p:cNvPr id="84" name="Rectangle: Rounded Corners 83">
            <a:extLst>
              <a:ext uri="{FF2B5EF4-FFF2-40B4-BE49-F238E27FC236}">
                <a16:creationId xmlns:a16="http://schemas.microsoft.com/office/drawing/2014/main" id="{C705AE3D-E35B-4C89-A6B3-01A31652CEFA}"/>
              </a:ext>
            </a:extLst>
          </p:cNvPr>
          <p:cNvSpPr/>
          <p:nvPr/>
        </p:nvSpPr>
        <p:spPr>
          <a:xfrm>
            <a:off x="3261807" y="5840619"/>
            <a:ext cx="1503103" cy="291506"/>
          </a:xfrm>
          <a:prstGeom prst="roundRect">
            <a:avLst/>
          </a:prstGeom>
          <a:gradFill flip="none" rotWithShape="1">
            <a:gsLst>
              <a:gs pos="0">
                <a:srgbClr val="E40045">
                  <a:shade val="30000"/>
                  <a:satMod val="115000"/>
                </a:srgbClr>
              </a:gs>
              <a:gs pos="50000">
                <a:srgbClr val="E40045">
                  <a:shade val="67500"/>
                  <a:satMod val="115000"/>
                </a:srgbClr>
              </a:gs>
              <a:gs pos="100000">
                <a:srgbClr val="E40045">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800" dirty="0"/>
              <a:t>Send closest workshop repair schedule task to dispatcher</a:t>
            </a:r>
          </a:p>
        </p:txBody>
      </p:sp>
      <p:sp>
        <p:nvSpPr>
          <p:cNvPr id="85" name="Rectangle: Rounded Corners 84">
            <a:extLst>
              <a:ext uri="{FF2B5EF4-FFF2-40B4-BE49-F238E27FC236}">
                <a16:creationId xmlns:a16="http://schemas.microsoft.com/office/drawing/2014/main" id="{123D5B09-3E4E-4CEA-817F-3C11523907FC}"/>
              </a:ext>
            </a:extLst>
          </p:cNvPr>
          <p:cNvSpPr/>
          <p:nvPr/>
        </p:nvSpPr>
        <p:spPr>
          <a:xfrm>
            <a:off x="3261806" y="6165638"/>
            <a:ext cx="1503103" cy="291506"/>
          </a:xfrm>
          <a:prstGeom prst="roundRect">
            <a:avLst/>
          </a:prstGeom>
          <a:gradFill flip="none" rotWithShape="1">
            <a:gsLst>
              <a:gs pos="0">
                <a:srgbClr val="E40045">
                  <a:shade val="30000"/>
                  <a:satMod val="115000"/>
                </a:srgbClr>
              </a:gs>
              <a:gs pos="50000">
                <a:srgbClr val="E40045">
                  <a:shade val="67500"/>
                  <a:satMod val="115000"/>
                </a:srgbClr>
              </a:gs>
              <a:gs pos="100000">
                <a:srgbClr val="E40045">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800" dirty="0"/>
              <a:t>Send updates every 30 minutes</a:t>
            </a:r>
          </a:p>
        </p:txBody>
      </p:sp>
      <p:sp>
        <p:nvSpPr>
          <p:cNvPr id="86" name="Rectangle: Rounded Corners 85">
            <a:extLst>
              <a:ext uri="{FF2B5EF4-FFF2-40B4-BE49-F238E27FC236}">
                <a16:creationId xmlns:a16="http://schemas.microsoft.com/office/drawing/2014/main" id="{E42184D8-846F-412D-B20A-4FCDBE29602B}"/>
              </a:ext>
            </a:extLst>
          </p:cNvPr>
          <p:cNvSpPr/>
          <p:nvPr/>
        </p:nvSpPr>
        <p:spPr>
          <a:xfrm>
            <a:off x="4849858" y="6165638"/>
            <a:ext cx="1503103" cy="291506"/>
          </a:xfrm>
          <a:prstGeom prst="roundRect">
            <a:avLst/>
          </a:prstGeom>
          <a:gradFill flip="none" rotWithShape="1">
            <a:gsLst>
              <a:gs pos="0">
                <a:srgbClr val="E40045">
                  <a:shade val="30000"/>
                  <a:satMod val="115000"/>
                </a:srgbClr>
              </a:gs>
              <a:gs pos="50000">
                <a:srgbClr val="E40045">
                  <a:shade val="67500"/>
                  <a:satMod val="115000"/>
                </a:srgbClr>
              </a:gs>
              <a:gs pos="100000">
                <a:srgbClr val="E40045">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800" dirty="0"/>
              <a:t>Send notification to driver</a:t>
            </a:r>
          </a:p>
        </p:txBody>
      </p:sp>
      <p:pic>
        <p:nvPicPr>
          <p:cNvPr id="6154" name="Picture 10" descr="Bildergebnis für maus klick">
            <a:extLst>
              <a:ext uri="{FF2B5EF4-FFF2-40B4-BE49-F238E27FC236}">
                <a16:creationId xmlns:a16="http://schemas.microsoft.com/office/drawing/2014/main" id="{92491F02-4D7D-4F15-BE08-B7E33B50AE6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900732">
            <a:off x="7783935" y="5103145"/>
            <a:ext cx="948122" cy="474061"/>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FFBAA9AE-AFAF-4AC6-ABE2-15FA35F94652}"/>
              </a:ext>
            </a:extLst>
          </p:cNvPr>
          <p:cNvCxnSpPr/>
          <p:nvPr/>
        </p:nvCxnSpPr>
        <p:spPr>
          <a:xfrm>
            <a:off x="5713890" y="4802889"/>
            <a:ext cx="1570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8603989E-9525-4062-BE36-2BC2352E618D}"/>
              </a:ext>
            </a:extLst>
          </p:cNvPr>
          <p:cNvSpPr/>
          <p:nvPr/>
        </p:nvSpPr>
        <p:spPr>
          <a:xfrm>
            <a:off x="5658981" y="4718247"/>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8737E6E5-2E85-42D9-B085-BB8D59CCACBB}"/>
              </a:ext>
            </a:extLst>
          </p:cNvPr>
          <p:cNvSpPr/>
          <p:nvPr/>
        </p:nvSpPr>
        <p:spPr>
          <a:xfrm>
            <a:off x="5840627" y="4718247"/>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a:extLst>
              <a:ext uri="{FF2B5EF4-FFF2-40B4-BE49-F238E27FC236}">
                <a16:creationId xmlns:a16="http://schemas.microsoft.com/office/drawing/2014/main" id="{08448DCF-EC9E-4611-9E26-CC177E09618C}"/>
              </a:ext>
            </a:extLst>
          </p:cNvPr>
          <p:cNvCxnSpPr/>
          <p:nvPr/>
        </p:nvCxnSpPr>
        <p:spPr>
          <a:xfrm>
            <a:off x="5713890" y="5015547"/>
            <a:ext cx="1570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78FBF12C-FE31-4312-B2DB-1ED62A9AEB40}"/>
              </a:ext>
            </a:extLst>
          </p:cNvPr>
          <p:cNvSpPr/>
          <p:nvPr/>
        </p:nvSpPr>
        <p:spPr>
          <a:xfrm>
            <a:off x="5658981" y="493090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A442C6BE-2973-411B-9105-109CB7CDC1FE}"/>
              </a:ext>
            </a:extLst>
          </p:cNvPr>
          <p:cNvSpPr/>
          <p:nvPr/>
        </p:nvSpPr>
        <p:spPr>
          <a:xfrm>
            <a:off x="5840627" y="493090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Straight Connector 94">
            <a:extLst>
              <a:ext uri="{FF2B5EF4-FFF2-40B4-BE49-F238E27FC236}">
                <a16:creationId xmlns:a16="http://schemas.microsoft.com/office/drawing/2014/main" id="{E5246868-2584-4E5D-BE14-11D9AA7D9C33}"/>
              </a:ext>
            </a:extLst>
          </p:cNvPr>
          <p:cNvCxnSpPr/>
          <p:nvPr/>
        </p:nvCxnSpPr>
        <p:spPr>
          <a:xfrm>
            <a:off x="5713890" y="5015547"/>
            <a:ext cx="1570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1C3EC44-508A-4142-AE93-63217C300739}"/>
              </a:ext>
            </a:extLst>
          </p:cNvPr>
          <p:cNvSpPr/>
          <p:nvPr/>
        </p:nvSpPr>
        <p:spPr>
          <a:xfrm>
            <a:off x="5658981" y="513112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3D6947D4-8D99-41A5-8FC4-CD07A9EAD840}"/>
              </a:ext>
            </a:extLst>
          </p:cNvPr>
          <p:cNvSpPr/>
          <p:nvPr/>
        </p:nvSpPr>
        <p:spPr>
          <a:xfrm>
            <a:off x="5840627" y="513112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87D35ADF-5739-4C9E-AC8F-273B19D40EEA}"/>
              </a:ext>
            </a:extLst>
          </p:cNvPr>
          <p:cNvSpPr/>
          <p:nvPr/>
        </p:nvSpPr>
        <p:spPr>
          <a:xfrm>
            <a:off x="5591771" y="5131125"/>
            <a:ext cx="54909" cy="1692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F622BA30-90A5-4892-A6C3-F55470DCD4BD}"/>
              </a:ext>
            </a:extLst>
          </p:cNvPr>
          <p:cNvSpPr/>
          <p:nvPr/>
        </p:nvSpPr>
        <p:spPr>
          <a:xfrm>
            <a:off x="5906056" y="513112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305F2E4-BE65-4876-AA55-B24CAB36F7FB}"/>
              </a:ext>
            </a:extLst>
          </p:cNvPr>
          <p:cNvSpPr/>
          <p:nvPr/>
        </p:nvSpPr>
        <p:spPr>
          <a:xfrm>
            <a:off x="5591771" y="493090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D5A28335-8391-445A-9B5F-B48D9739E098}"/>
              </a:ext>
            </a:extLst>
          </p:cNvPr>
          <p:cNvSpPr/>
          <p:nvPr/>
        </p:nvSpPr>
        <p:spPr>
          <a:xfrm>
            <a:off x="5906056" y="4930905"/>
            <a:ext cx="54909" cy="169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D6FE44CA-C736-4F1B-B4F9-89CC4A1A29A7}"/>
              </a:ext>
            </a:extLst>
          </p:cNvPr>
          <p:cNvCxnSpPr/>
          <p:nvPr/>
        </p:nvCxnSpPr>
        <p:spPr>
          <a:xfrm>
            <a:off x="5696472" y="5206407"/>
            <a:ext cx="1570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53993E35-6811-464B-952B-3580FFCADCD8}"/>
              </a:ext>
            </a:extLst>
          </p:cNvPr>
          <p:cNvSpPr/>
          <p:nvPr/>
        </p:nvSpPr>
        <p:spPr>
          <a:xfrm>
            <a:off x="5894681" y="4662997"/>
            <a:ext cx="420308" cy="21544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endParaRPr lang="en-US" sz="800" dirty="0"/>
          </a:p>
        </p:txBody>
      </p:sp>
      <p:sp>
        <p:nvSpPr>
          <p:cNvPr id="105" name="Rectangle 104">
            <a:extLst>
              <a:ext uri="{FF2B5EF4-FFF2-40B4-BE49-F238E27FC236}">
                <a16:creationId xmlns:a16="http://schemas.microsoft.com/office/drawing/2014/main" id="{798B8A7C-EAAA-4D2A-97D2-5FD648E6A808}"/>
              </a:ext>
            </a:extLst>
          </p:cNvPr>
          <p:cNvSpPr/>
          <p:nvPr/>
        </p:nvSpPr>
        <p:spPr>
          <a:xfrm>
            <a:off x="5104251" y="4662997"/>
            <a:ext cx="420308" cy="21544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endParaRPr lang="en-US" sz="800" dirty="0"/>
          </a:p>
        </p:txBody>
      </p:sp>
      <p:sp>
        <p:nvSpPr>
          <p:cNvPr id="106" name="Rectangle 105">
            <a:extLst>
              <a:ext uri="{FF2B5EF4-FFF2-40B4-BE49-F238E27FC236}">
                <a16:creationId xmlns:a16="http://schemas.microsoft.com/office/drawing/2014/main" id="{BE83F31D-6629-4570-A492-E799C05654C7}"/>
              </a:ext>
            </a:extLst>
          </p:cNvPr>
          <p:cNvSpPr/>
          <p:nvPr/>
        </p:nvSpPr>
        <p:spPr>
          <a:xfrm>
            <a:off x="5894681" y="4844016"/>
            <a:ext cx="420308" cy="33855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p>
          <a:p>
            <a:r>
              <a:rPr lang="en-US" sz="800" dirty="0">
                <a:solidFill>
                  <a:schemeClr val="tx1">
                    <a:lumMod val="50000"/>
                    <a:lumOff val="50000"/>
                  </a:schemeClr>
                </a:solidFill>
                <a:latin typeface="Arial" panose="020B0604020202020204" pitchFamily="34" charset="0"/>
                <a:cs typeface="Arial" panose="020B0604020202020204" pitchFamily="34" charset="0"/>
              </a:rPr>
              <a:t>8 bar</a:t>
            </a:r>
            <a:endParaRPr lang="en-US" sz="800" dirty="0"/>
          </a:p>
        </p:txBody>
      </p:sp>
      <p:sp>
        <p:nvSpPr>
          <p:cNvPr id="108" name="Rectangle 107">
            <a:extLst>
              <a:ext uri="{FF2B5EF4-FFF2-40B4-BE49-F238E27FC236}">
                <a16:creationId xmlns:a16="http://schemas.microsoft.com/office/drawing/2014/main" id="{E5FD7364-A2B3-40A3-BF6F-8CE28D85BDD2}"/>
              </a:ext>
            </a:extLst>
          </p:cNvPr>
          <p:cNvSpPr/>
          <p:nvPr/>
        </p:nvSpPr>
        <p:spPr>
          <a:xfrm>
            <a:off x="5900467" y="5075633"/>
            <a:ext cx="420308" cy="33855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p>
          <a:p>
            <a:r>
              <a:rPr lang="en-US" sz="800" dirty="0">
                <a:solidFill>
                  <a:schemeClr val="tx1">
                    <a:lumMod val="50000"/>
                    <a:lumOff val="50000"/>
                  </a:schemeClr>
                </a:solidFill>
                <a:latin typeface="Arial" panose="020B0604020202020204" pitchFamily="34" charset="0"/>
                <a:cs typeface="Arial" panose="020B0604020202020204" pitchFamily="34" charset="0"/>
              </a:rPr>
              <a:t>8 bar</a:t>
            </a:r>
            <a:endParaRPr lang="en-US" sz="800" dirty="0"/>
          </a:p>
        </p:txBody>
      </p:sp>
      <p:sp>
        <p:nvSpPr>
          <p:cNvPr id="109" name="Rectangle 108">
            <a:extLst>
              <a:ext uri="{FF2B5EF4-FFF2-40B4-BE49-F238E27FC236}">
                <a16:creationId xmlns:a16="http://schemas.microsoft.com/office/drawing/2014/main" id="{BCBB6D70-D490-4C30-99EC-718754063F7A}"/>
              </a:ext>
            </a:extLst>
          </p:cNvPr>
          <p:cNvSpPr/>
          <p:nvPr/>
        </p:nvSpPr>
        <p:spPr>
          <a:xfrm>
            <a:off x="5102039" y="4844992"/>
            <a:ext cx="420308" cy="33855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p>
          <a:p>
            <a:r>
              <a:rPr lang="en-US" sz="800" dirty="0">
                <a:solidFill>
                  <a:schemeClr val="tx1">
                    <a:lumMod val="50000"/>
                    <a:lumOff val="50000"/>
                  </a:schemeClr>
                </a:solidFill>
                <a:latin typeface="Arial" panose="020B0604020202020204" pitchFamily="34" charset="0"/>
                <a:cs typeface="Arial" panose="020B0604020202020204" pitchFamily="34" charset="0"/>
              </a:rPr>
              <a:t>8 bar</a:t>
            </a:r>
            <a:endParaRPr lang="en-US" sz="800" dirty="0"/>
          </a:p>
        </p:txBody>
      </p:sp>
      <p:sp>
        <p:nvSpPr>
          <p:cNvPr id="110" name="Rectangle 109">
            <a:extLst>
              <a:ext uri="{FF2B5EF4-FFF2-40B4-BE49-F238E27FC236}">
                <a16:creationId xmlns:a16="http://schemas.microsoft.com/office/drawing/2014/main" id="{FEEA7C63-B02C-46E9-87D0-0F959D6F46B4}"/>
              </a:ext>
            </a:extLst>
          </p:cNvPr>
          <p:cNvSpPr/>
          <p:nvPr/>
        </p:nvSpPr>
        <p:spPr>
          <a:xfrm>
            <a:off x="5107825" y="5076609"/>
            <a:ext cx="506870" cy="338554"/>
          </a:xfrm>
          <a:prstGeom prst="rect">
            <a:avLst/>
          </a:prstGeom>
        </p:spPr>
        <p:txBody>
          <a:bodyPr wrap="none">
            <a:spAutoFit/>
          </a:bodyPr>
          <a:lstStyle/>
          <a:p>
            <a:r>
              <a:rPr lang="en-US" sz="800" dirty="0">
                <a:solidFill>
                  <a:schemeClr val="tx1">
                    <a:lumMod val="50000"/>
                    <a:lumOff val="50000"/>
                  </a:schemeClr>
                </a:solidFill>
                <a:latin typeface="Arial" panose="020B0604020202020204" pitchFamily="34" charset="0"/>
                <a:cs typeface="Arial" panose="020B0604020202020204" pitchFamily="34" charset="0"/>
              </a:rPr>
              <a:t>8 bar</a:t>
            </a:r>
          </a:p>
          <a:p>
            <a:r>
              <a:rPr lang="en-US" sz="800" dirty="0">
                <a:solidFill>
                  <a:schemeClr val="tx1">
                    <a:lumMod val="50000"/>
                    <a:lumOff val="50000"/>
                  </a:schemeClr>
                </a:solidFill>
                <a:latin typeface="Arial" panose="020B0604020202020204" pitchFamily="34" charset="0"/>
                <a:cs typeface="Arial" panose="020B0604020202020204" pitchFamily="34" charset="0"/>
              </a:rPr>
              <a:t>6.1 bar</a:t>
            </a:r>
            <a:endParaRPr lang="en-US" sz="800" dirty="0"/>
          </a:p>
        </p:txBody>
      </p:sp>
      <p:sp>
        <p:nvSpPr>
          <p:cNvPr id="89" name="TextBox 88">
            <a:extLst>
              <a:ext uri="{FF2B5EF4-FFF2-40B4-BE49-F238E27FC236}">
                <a16:creationId xmlns:a16="http://schemas.microsoft.com/office/drawing/2014/main" id="{05FA8FBE-B634-4040-BA49-9487C5A52118}"/>
              </a:ext>
            </a:extLst>
          </p:cNvPr>
          <p:cNvSpPr txBox="1"/>
          <p:nvPr/>
        </p:nvSpPr>
        <p:spPr>
          <a:xfrm rot="20232430">
            <a:off x="3107026" y="5422047"/>
            <a:ext cx="426114" cy="215444"/>
          </a:xfrm>
          <a:prstGeom prst="rect">
            <a:avLst/>
          </a:prstGeom>
          <a:noFill/>
        </p:spPr>
        <p:txBody>
          <a:bodyPr wrap="square" rtlCol="0">
            <a:spAutoFit/>
          </a:bodyPr>
          <a:lstStyle/>
          <a:p>
            <a:r>
              <a:rPr lang="en-US" sz="800" b="1" i="1" dirty="0">
                <a:solidFill>
                  <a:srgbClr val="E40045"/>
                </a:solidFill>
                <a:latin typeface="Arial "/>
              </a:rPr>
              <a:t>New</a:t>
            </a:r>
          </a:p>
        </p:txBody>
      </p:sp>
      <p:sp>
        <p:nvSpPr>
          <p:cNvPr id="90" name="TextBox 89">
            <a:extLst>
              <a:ext uri="{FF2B5EF4-FFF2-40B4-BE49-F238E27FC236}">
                <a16:creationId xmlns:a16="http://schemas.microsoft.com/office/drawing/2014/main" id="{2C903A0A-A9BD-427C-8B3A-C930CA2195FF}"/>
              </a:ext>
            </a:extLst>
          </p:cNvPr>
          <p:cNvSpPr txBox="1"/>
          <p:nvPr/>
        </p:nvSpPr>
        <p:spPr>
          <a:xfrm>
            <a:off x="3458554" y="5440509"/>
            <a:ext cx="2710496" cy="400110"/>
          </a:xfrm>
          <a:prstGeom prst="rect">
            <a:avLst/>
          </a:prstGeom>
          <a:noFill/>
        </p:spPr>
        <p:txBody>
          <a:bodyPr wrap="square" rtlCol="0">
            <a:spAutoFit/>
          </a:bodyPr>
          <a:lstStyle/>
          <a:p>
            <a:pPr algn="ctr"/>
            <a:r>
              <a:rPr lang="en-US" sz="1000" b="1" dirty="0">
                <a:solidFill>
                  <a:srgbClr val="E40045"/>
                </a:solidFill>
                <a:latin typeface="Arial "/>
              </a:rPr>
              <a:t>Tire pressure alert: </a:t>
            </a:r>
          </a:p>
          <a:p>
            <a:pPr algn="ctr"/>
            <a:r>
              <a:rPr lang="en-US" sz="1000" b="1" dirty="0">
                <a:solidFill>
                  <a:srgbClr val="E40045"/>
                </a:solidFill>
                <a:latin typeface="Arial "/>
              </a:rPr>
              <a:t>Break down in approx. 500 km.  </a:t>
            </a:r>
          </a:p>
        </p:txBody>
      </p:sp>
      <p:pic>
        <p:nvPicPr>
          <p:cNvPr id="6158" name="Picture 14" descr="Bildergebnis für iphone icon bild">
            <a:extLst>
              <a:ext uri="{FF2B5EF4-FFF2-40B4-BE49-F238E27FC236}">
                <a16:creationId xmlns:a16="http://schemas.microsoft.com/office/drawing/2014/main" id="{FB325964-0467-4D5A-A5D3-DA89F5CC2132}"/>
              </a:ext>
            </a:extLst>
          </p:cNvPr>
          <p:cNvPicPr>
            <a:picLocks noChangeAspect="1" noChangeArrowheads="1"/>
          </p:cNvPicPr>
          <p:nvPr/>
        </p:nvPicPr>
        <p:blipFill>
          <a:blip r:embed="rId7">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457332" y="3228621"/>
            <a:ext cx="3590399" cy="3590399"/>
          </a:xfrm>
          <a:prstGeom prst="rect">
            <a:avLst/>
          </a:prstGeom>
          <a:noFill/>
          <a:extLst>
            <a:ext uri="{909E8E84-426E-40DD-AFC4-6F175D3DCCD1}">
              <a14:hiddenFill xmlns:a14="http://schemas.microsoft.com/office/drawing/2010/main">
                <a:solidFill>
                  <a:srgbClr val="FFFFFF"/>
                </a:solidFill>
              </a14:hiddenFill>
            </a:ext>
          </a:extLst>
        </p:spPr>
      </p:pic>
      <p:pic>
        <p:nvPicPr>
          <p:cNvPr id="6144" name="Picture 6143">
            <a:extLst>
              <a:ext uri="{FF2B5EF4-FFF2-40B4-BE49-F238E27FC236}">
                <a16:creationId xmlns:a16="http://schemas.microsoft.com/office/drawing/2014/main" id="{9A2AF0EF-2155-427D-8956-8C9105145132}"/>
              </a:ext>
            </a:extLst>
          </p:cNvPr>
          <p:cNvPicPr>
            <a:picLocks noChangeAspect="1"/>
          </p:cNvPicPr>
          <p:nvPr/>
        </p:nvPicPr>
        <p:blipFill rotWithShape="1">
          <a:blip r:embed="rId8"/>
          <a:srcRect l="42906" t="9578" r="9833" b="608"/>
          <a:stretch/>
        </p:blipFill>
        <p:spPr>
          <a:xfrm>
            <a:off x="426720" y="3547851"/>
            <a:ext cx="1457662" cy="1339680"/>
          </a:xfrm>
          <a:prstGeom prst="rect">
            <a:avLst/>
          </a:prstGeom>
        </p:spPr>
      </p:pic>
      <p:pic>
        <p:nvPicPr>
          <p:cNvPr id="6145" name="Picture 6144">
            <a:extLst>
              <a:ext uri="{FF2B5EF4-FFF2-40B4-BE49-F238E27FC236}">
                <a16:creationId xmlns:a16="http://schemas.microsoft.com/office/drawing/2014/main" id="{A39587BB-A593-4B9C-A67A-5553F399EBE3}"/>
              </a:ext>
            </a:extLst>
          </p:cNvPr>
          <p:cNvPicPr>
            <a:picLocks noChangeAspect="1"/>
          </p:cNvPicPr>
          <p:nvPr/>
        </p:nvPicPr>
        <p:blipFill rotWithShape="1">
          <a:blip r:embed="rId8"/>
          <a:srcRect t="15047" r="62297"/>
          <a:stretch/>
        </p:blipFill>
        <p:spPr>
          <a:xfrm>
            <a:off x="426720" y="4718246"/>
            <a:ext cx="1463040" cy="1875635"/>
          </a:xfrm>
          <a:prstGeom prst="rect">
            <a:avLst/>
          </a:prstGeom>
        </p:spPr>
      </p:pic>
      <p:sp>
        <p:nvSpPr>
          <p:cNvPr id="6147" name="Oval 6146">
            <a:extLst>
              <a:ext uri="{FF2B5EF4-FFF2-40B4-BE49-F238E27FC236}">
                <a16:creationId xmlns:a16="http://schemas.microsoft.com/office/drawing/2014/main" id="{CB8DA6A6-C04F-4B7F-8C03-25761D8BDCBC}"/>
              </a:ext>
            </a:extLst>
          </p:cNvPr>
          <p:cNvSpPr/>
          <p:nvPr/>
        </p:nvSpPr>
        <p:spPr>
          <a:xfrm>
            <a:off x="2709384" y="4896735"/>
            <a:ext cx="4446917" cy="1932207"/>
          </a:xfrm>
          <a:prstGeom prst="ellipse">
            <a:avLst/>
          </a:prstGeom>
          <a:noFill/>
          <a:ln w="28575">
            <a:solidFill>
              <a:srgbClr val="E400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56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147"/>
                                        </p:tgtEl>
                                        <p:attrNameLst>
                                          <p:attrName>style.visibility</p:attrName>
                                        </p:attrNameLst>
                                      </p:cBhvr>
                                      <p:to>
                                        <p:strVal val="visible"/>
                                      </p:to>
                                    </p:set>
                                    <p:animEffect transition="in" filter="barn(inVertical)">
                                      <p:cBhvr>
                                        <p:cTn id="23" dur="500"/>
                                        <p:tgtEl>
                                          <p:spTgt spid="614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15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14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84" grpId="0" animBg="1"/>
      <p:bldP spid="85" grpId="0" animBg="1"/>
      <p:bldP spid="86" grpId="0" animBg="1"/>
      <p:bldP spid="89" grpId="0"/>
      <p:bldP spid="90" grpId="0"/>
      <p:bldP spid="61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36BEA-14CE-4CB3-83E2-B07F194EEC2B}"/>
              </a:ext>
            </a:extLst>
          </p:cNvPr>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1F3F3489-69A8-46B9-9A19-C959D7005DBF}"/>
              </a:ext>
            </a:extLst>
          </p:cNvPr>
          <p:cNvSpPr/>
          <p:nvPr/>
        </p:nvSpPr>
        <p:spPr>
          <a:xfrm>
            <a:off x="368963" y="2523947"/>
            <a:ext cx="2772000" cy="191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a:solidFill>
                  <a:schemeClr val="bg1"/>
                </a:solidFill>
                <a:latin typeface="Arial Narrow" panose="020B0606020202030204" pitchFamily="34" charset="0"/>
              </a:rPr>
              <a:t>Value creatinon for multi-sided MAN customers, esp.: </a:t>
            </a:r>
          </a:p>
          <a:p>
            <a:pPr marL="171450" indent="-171450">
              <a:buFont typeface="Wingdings" panose="05000000000000000000" pitchFamily="2" charset="2"/>
              <a:buChar char="§"/>
            </a:pPr>
            <a:r>
              <a:rPr lang="en-US" sz="1200">
                <a:solidFill>
                  <a:schemeClr val="bg1"/>
                </a:solidFill>
                <a:latin typeface="Arial Narrow" panose="020B0606020202030204" pitchFamily="34" charset="0"/>
              </a:rPr>
              <a:t>Fleet Managers &amp; Dispatchers </a:t>
            </a:r>
          </a:p>
          <a:p>
            <a:pPr marL="171450" indent="-171450">
              <a:buFont typeface="Wingdings" panose="05000000000000000000" pitchFamily="2" charset="2"/>
              <a:buChar char="§"/>
            </a:pPr>
            <a:r>
              <a:rPr lang="en-US" sz="1200">
                <a:solidFill>
                  <a:schemeClr val="bg1"/>
                </a:solidFill>
                <a:latin typeface="Arial Narrow" panose="020B0606020202030204" pitchFamily="34" charset="0"/>
              </a:rPr>
              <a:t>Drivers </a:t>
            </a:r>
          </a:p>
          <a:p>
            <a:pPr marL="171450" indent="-171450">
              <a:buFont typeface="Wingdings" panose="05000000000000000000" pitchFamily="2" charset="2"/>
              <a:buChar char="§"/>
            </a:pPr>
            <a:r>
              <a:rPr lang="en-US" sz="1200">
                <a:solidFill>
                  <a:schemeClr val="bg1"/>
                </a:solidFill>
                <a:latin typeface="Arial Narrow" panose="020B0606020202030204" pitchFamily="34" charset="0"/>
              </a:rPr>
              <a:t>Repairshop workers </a:t>
            </a:r>
          </a:p>
          <a:p>
            <a:endParaRPr lang="en-US" sz="1200">
              <a:solidFill>
                <a:schemeClr val="bg1"/>
              </a:solidFill>
              <a:latin typeface="Arial Narrow" panose="020B0606020202030204" pitchFamily="34" charset="0"/>
            </a:endParaRPr>
          </a:p>
          <a:p>
            <a:r>
              <a:rPr lang="en-US" sz="1200" b="1">
                <a:solidFill>
                  <a:schemeClr val="bg1"/>
                </a:solidFill>
                <a:latin typeface="Arial Narrow" panose="020B0606020202030204" pitchFamily="34" charset="0"/>
              </a:rPr>
              <a:t>Most important customer group: </a:t>
            </a:r>
          </a:p>
          <a:p>
            <a:r>
              <a:rPr lang="en-US" sz="1200">
                <a:solidFill>
                  <a:schemeClr val="bg1"/>
                </a:solidFill>
                <a:latin typeface="Arial Narrow" panose="020B0606020202030204" pitchFamily="34" charset="0"/>
              </a:rPr>
              <a:t>Fleet Managers &amp; Dispatchers </a:t>
            </a:r>
            <a:endParaRPr lang="en-US" sz="1200" i="1">
              <a:solidFill>
                <a:schemeClr val="bg1"/>
              </a:solidFill>
              <a:latin typeface="Arial Narrow" panose="020B0606020202030204" pitchFamily="34" charset="0"/>
            </a:endParaRPr>
          </a:p>
          <a:p>
            <a:r>
              <a:rPr lang="en-US" sz="1200" i="1">
                <a:solidFill>
                  <a:schemeClr val="bg1"/>
                </a:solidFill>
                <a:latin typeface="Arial Narrow" panose="020B0606020202030204" pitchFamily="34" charset="0"/>
              </a:rPr>
              <a:t>(decision-maker on next actions followed prediction results)</a:t>
            </a:r>
            <a:r>
              <a:rPr lang="en-US" sz="1200">
                <a:solidFill>
                  <a:schemeClr val="bg1"/>
                </a:solidFill>
                <a:latin typeface="Arial Narrow" panose="020B0606020202030204" pitchFamily="34" charset="0"/>
              </a:rPr>
              <a:t> </a:t>
            </a:r>
            <a:endParaRPr lang="en-US" sz="1200" dirty="0">
              <a:solidFill>
                <a:schemeClr val="bg1"/>
              </a:solidFill>
              <a:latin typeface="Arial Narrow" panose="020B0606020202030204" pitchFamily="34" charset="0"/>
            </a:endParaRPr>
          </a:p>
        </p:txBody>
      </p:sp>
      <p:sp>
        <p:nvSpPr>
          <p:cNvPr id="8" name="Rectangle 7">
            <a:extLst>
              <a:ext uri="{FF2B5EF4-FFF2-40B4-BE49-F238E27FC236}">
                <a16:creationId xmlns:a16="http://schemas.microsoft.com/office/drawing/2014/main" id="{4CAB4689-2A7E-48B8-98D6-994F9A4CFD1A}"/>
              </a:ext>
            </a:extLst>
          </p:cNvPr>
          <p:cNvSpPr/>
          <p:nvPr/>
        </p:nvSpPr>
        <p:spPr>
          <a:xfrm>
            <a:off x="11277598" y="6076236"/>
            <a:ext cx="914401" cy="47784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descr="Bildergebnis für MAN logo">
            <a:extLst>
              <a:ext uri="{FF2B5EF4-FFF2-40B4-BE49-F238E27FC236}">
                <a16:creationId xmlns:a16="http://schemas.microsoft.com/office/drawing/2014/main" id="{2F2A93E2-BDB0-4875-831C-831AAA49F4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18006" y="6139338"/>
            <a:ext cx="633584" cy="3516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981D63-634F-4D03-932D-005DD5AF3A93}"/>
              </a:ext>
            </a:extLst>
          </p:cNvPr>
          <p:cNvSpPr/>
          <p:nvPr/>
        </p:nvSpPr>
        <p:spPr>
          <a:xfrm>
            <a:off x="11277598" y="6076236"/>
            <a:ext cx="45719" cy="477842"/>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9938C0E-5D42-4F0C-9C8D-E52C976D534C}"/>
              </a:ext>
            </a:extLst>
          </p:cNvPr>
          <p:cNvSpPr/>
          <p:nvPr/>
        </p:nvSpPr>
        <p:spPr>
          <a:xfrm>
            <a:off x="368962" y="219226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Customer segments </a:t>
            </a:r>
          </a:p>
        </p:txBody>
      </p:sp>
      <p:sp>
        <p:nvSpPr>
          <p:cNvPr id="12" name="Rectangle 11">
            <a:extLst>
              <a:ext uri="{FF2B5EF4-FFF2-40B4-BE49-F238E27FC236}">
                <a16:creationId xmlns:a16="http://schemas.microsoft.com/office/drawing/2014/main" id="{8F1CFB63-9490-4D32-B17C-64E14830BE61}"/>
              </a:ext>
            </a:extLst>
          </p:cNvPr>
          <p:cNvSpPr/>
          <p:nvPr/>
        </p:nvSpPr>
        <p:spPr>
          <a:xfrm>
            <a:off x="368964" y="1162798"/>
            <a:ext cx="1744579" cy="830924"/>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chemeClr val="bg1"/>
                </a:solidFill>
                <a:latin typeface="Arial Narrow" panose="020B0606020202030204" pitchFamily="34" charset="0"/>
              </a:rPr>
              <a:t>Value proposition </a:t>
            </a:r>
          </a:p>
        </p:txBody>
      </p:sp>
      <p:sp>
        <p:nvSpPr>
          <p:cNvPr id="13" name="Rectangle 12">
            <a:extLst>
              <a:ext uri="{FF2B5EF4-FFF2-40B4-BE49-F238E27FC236}">
                <a16:creationId xmlns:a16="http://schemas.microsoft.com/office/drawing/2014/main" id="{45F9227C-5FBE-44A0-AF7F-9D6D3DB424C7}"/>
              </a:ext>
            </a:extLst>
          </p:cNvPr>
          <p:cNvSpPr/>
          <p:nvPr/>
        </p:nvSpPr>
        <p:spPr>
          <a:xfrm>
            <a:off x="6153267" y="219226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Channels </a:t>
            </a:r>
          </a:p>
        </p:txBody>
      </p:sp>
      <p:sp>
        <p:nvSpPr>
          <p:cNvPr id="14" name="Rectangle 13">
            <a:extLst>
              <a:ext uri="{FF2B5EF4-FFF2-40B4-BE49-F238E27FC236}">
                <a16:creationId xmlns:a16="http://schemas.microsoft.com/office/drawing/2014/main" id="{0F59918A-1880-4CBC-8DE0-F2344A258A93}"/>
              </a:ext>
            </a:extLst>
          </p:cNvPr>
          <p:cNvSpPr/>
          <p:nvPr/>
        </p:nvSpPr>
        <p:spPr>
          <a:xfrm>
            <a:off x="9045418" y="219226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Key activities </a:t>
            </a:r>
          </a:p>
        </p:txBody>
      </p:sp>
      <p:sp>
        <p:nvSpPr>
          <p:cNvPr id="15" name="Rectangle 14">
            <a:extLst>
              <a:ext uri="{FF2B5EF4-FFF2-40B4-BE49-F238E27FC236}">
                <a16:creationId xmlns:a16="http://schemas.microsoft.com/office/drawing/2014/main" id="{B866518F-0D58-4BB3-911B-4EDB03DBDCEF}"/>
              </a:ext>
            </a:extLst>
          </p:cNvPr>
          <p:cNvSpPr/>
          <p:nvPr/>
        </p:nvSpPr>
        <p:spPr>
          <a:xfrm>
            <a:off x="368962" y="483449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Key resources </a:t>
            </a:r>
          </a:p>
        </p:txBody>
      </p:sp>
      <p:sp>
        <p:nvSpPr>
          <p:cNvPr id="16" name="Rectangle 15">
            <a:extLst>
              <a:ext uri="{FF2B5EF4-FFF2-40B4-BE49-F238E27FC236}">
                <a16:creationId xmlns:a16="http://schemas.microsoft.com/office/drawing/2014/main" id="{0BE9C0AE-0757-400E-B5AA-236864C71CA4}"/>
              </a:ext>
            </a:extLst>
          </p:cNvPr>
          <p:cNvSpPr/>
          <p:nvPr/>
        </p:nvSpPr>
        <p:spPr>
          <a:xfrm>
            <a:off x="3261115" y="219226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Customer relationships</a:t>
            </a:r>
          </a:p>
        </p:txBody>
      </p:sp>
      <p:sp>
        <p:nvSpPr>
          <p:cNvPr id="17" name="Rectangle 16">
            <a:extLst>
              <a:ext uri="{FF2B5EF4-FFF2-40B4-BE49-F238E27FC236}">
                <a16:creationId xmlns:a16="http://schemas.microsoft.com/office/drawing/2014/main" id="{23D254F7-420B-4ED3-AD78-0ED15599306A}"/>
              </a:ext>
            </a:extLst>
          </p:cNvPr>
          <p:cNvSpPr/>
          <p:nvPr/>
        </p:nvSpPr>
        <p:spPr>
          <a:xfrm>
            <a:off x="9045418" y="483449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Revenue streams </a:t>
            </a:r>
          </a:p>
        </p:txBody>
      </p:sp>
      <p:sp>
        <p:nvSpPr>
          <p:cNvPr id="18" name="Rectangle 17">
            <a:extLst>
              <a:ext uri="{FF2B5EF4-FFF2-40B4-BE49-F238E27FC236}">
                <a16:creationId xmlns:a16="http://schemas.microsoft.com/office/drawing/2014/main" id="{E8CEA10D-98A0-4BAD-AC8C-3CA73B38FDE7}"/>
              </a:ext>
            </a:extLst>
          </p:cNvPr>
          <p:cNvSpPr/>
          <p:nvPr/>
        </p:nvSpPr>
        <p:spPr>
          <a:xfrm>
            <a:off x="6153267" y="483449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Cost streams </a:t>
            </a:r>
          </a:p>
        </p:txBody>
      </p:sp>
      <p:sp>
        <p:nvSpPr>
          <p:cNvPr id="19" name="Rectangle 18">
            <a:extLst>
              <a:ext uri="{FF2B5EF4-FFF2-40B4-BE49-F238E27FC236}">
                <a16:creationId xmlns:a16="http://schemas.microsoft.com/office/drawing/2014/main" id="{EB39BD36-5755-46C2-BFA4-4AB0911510EE}"/>
              </a:ext>
            </a:extLst>
          </p:cNvPr>
          <p:cNvSpPr/>
          <p:nvPr/>
        </p:nvSpPr>
        <p:spPr>
          <a:xfrm>
            <a:off x="3261115" y="4834497"/>
            <a:ext cx="2772000" cy="362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52000" bIns="45720" numCol="1" spcCol="0" rtlCol="0" fromWordArt="0" anchor="ctr" anchorCtr="0" forceAA="0" compatLnSpc="1">
            <a:prstTxWarp prst="textNoShape">
              <a:avLst/>
            </a:prstTxWarp>
            <a:noAutofit/>
          </a:bodyPr>
          <a:lstStyle/>
          <a:p>
            <a:r>
              <a:rPr lang="en-US" sz="1600" b="1" dirty="0">
                <a:solidFill>
                  <a:srgbClr val="E40045"/>
                </a:solidFill>
                <a:latin typeface="Arial Narrow" panose="020B0606020202030204" pitchFamily="34" charset="0"/>
              </a:rPr>
              <a:t>Key Partner </a:t>
            </a:r>
          </a:p>
        </p:txBody>
      </p:sp>
      <p:sp>
        <p:nvSpPr>
          <p:cNvPr id="21" name="Rectangle 20">
            <a:extLst>
              <a:ext uri="{FF2B5EF4-FFF2-40B4-BE49-F238E27FC236}">
                <a16:creationId xmlns:a16="http://schemas.microsoft.com/office/drawing/2014/main" id="{BEF59B4A-46DE-44EC-B064-28FB58ECDFBF}"/>
              </a:ext>
            </a:extLst>
          </p:cNvPr>
          <p:cNvSpPr/>
          <p:nvPr/>
        </p:nvSpPr>
        <p:spPr>
          <a:xfrm>
            <a:off x="3261115" y="2523947"/>
            <a:ext cx="2772000" cy="191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a:solidFill>
                  <a:schemeClr val="bg1"/>
                </a:solidFill>
                <a:latin typeface="Arial Narrow" panose="020B0606020202030204" pitchFamily="34" charset="0"/>
              </a:rPr>
              <a:t>Customers desire transparency of their fleet and truck conditions to deliver goods on time.</a:t>
            </a:r>
          </a:p>
          <a:p>
            <a:r>
              <a:rPr lang="en-US" sz="1200">
                <a:solidFill>
                  <a:schemeClr val="bg1"/>
                </a:solidFill>
                <a:latin typeface="Arial Narrow" panose="020B0606020202030204" pitchFamily="34" charset="0"/>
              </a:rPr>
              <a:t>Fleet Manager has the buying power on MAN DigitalServices purchases. He/ she expects a </a:t>
            </a:r>
            <a:r>
              <a:rPr lang="en-US" sz="1200" b="1">
                <a:solidFill>
                  <a:schemeClr val="bg1"/>
                </a:solidFill>
                <a:latin typeface="Arial Narrow" panose="020B0606020202030204" pitchFamily="34" charset="0"/>
              </a:rPr>
              <a:t>personal relationship </a:t>
            </a:r>
            <a:r>
              <a:rPr lang="en-US" sz="1200">
                <a:solidFill>
                  <a:schemeClr val="bg1"/>
                </a:solidFill>
                <a:latin typeface="Arial Narrow" panose="020B0606020202030204" pitchFamily="34" charset="0"/>
              </a:rPr>
              <a:t>with the MAN sales representatives for consolidated advice from the trusted source (personal assistance). Independency &amp; self-service is also desired to a certain amount.</a:t>
            </a:r>
            <a:endParaRPr lang="en-US" sz="1200" dirty="0">
              <a:solidFill>
                <a:schemeClr val="bg1"/>
              </a:solidFill>
              <a:latin typeface="Arial Narrow" panose="020B0606020202030204" pitchFamily="34" charset="0"/>
            </a:endParaRPr>
          </a:p>
        </p:txBody>
      </p:sp>
      <p:sp>
        <p:nvSpPr>
          <p:cNvPr id="22" name="Rectangle 21">
            <a:extLst>
              <a:ext uri="{FF2B5EF4-FFF2-40B4-BE49-F238E27FC236}">
                <a16:creationId xmlns:a16="http://schemas.microsoft.com/office/drawing/2014/main" id="{A37192AE-0CC7-4205-9770-5DB965BDB27C}"/>
              </a:ext>
            </a:extLst>
          </p:cNvPr>
          <p:cNvSpPr/>
          <p:nvPr/>
        </p:nvSpPr>
        <p:spPr>
          <a:xfrm>
            <a:off x="6153267" y="2523947"/>
            <a:ext cx="2772000" cy="191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a:solidFill>
                  <a:schemeClr val="bg1"/>
                </a:solidFill>
                <a:latin typeface="Arial Narrow" panose="020B0606020202030204" pitchFamily="34" charset="0"/>
              </a:rPr>
              <a:t>The new service offeing is to be included in the </a:t>
            </a:r>
            <a:r>
              <a:rPr lang="en-US" sz="1200" b="1">
                <a:solidFill>
                  <a:schemeClr val="bg1"/>
                </a:solidFill>
                <a:latin typeface="Arial Narrow" panose="020B0606020202030204" pitchFamily="34" charset="0"/>
              </a:rPr>
              <a:t>MAN DigitalService portfolio</a:t>
            </a:r>
            <a:r>
              <a:rPr lang="en-US" sz="1200">
                <a:solidFill>
                  <a:schemeClr val="bg1"/>
                </a:solidFill>
                <a:latin typeface="Arial Narrow" panose="020B0606020202030204" pitchFamily="34" charset="0"/>
              </a:rPr>
              <a:t>. </a:t>
            </a:r>
          </a:p>
          <a:p>
            <a:r>
              <a:rPr lang="en-US" sz="1200">
                <a:solidFill>
                  <a:schemeClr val="bg1"/>
                </a:solidFill>
                <a:latin typeface="Arial Narrow" panose="020B0606020202030204" pitchFamily="34" charset="0"/>
              </a:rPr>
              <a:t>The </a:t>
            </a:r>
            <a:r>
              <a:rPr lang="en-US" sz="1200" b="1">
                <a:solidFill>
                  <a:schemeClr val="bg1"/>
                </a:solidFill>
                <a:latin typeface="Arial Narrow" panose="020B0606020202030204" pitchFamily="34" charset="0"/>
              </a:rPr>
              <a:t>RIO platform </a:t>
            </a:r>
            <a:r>
              <a:rPr lang="en-US" sz="1200">
                <a:solidFill>
                  <a:schemeClr val="bg1"/>
                </a:solidFill>
                <a:latin typeface="Arial Narrow" panose="020B0606020202030204" pitchFamily="34" charset="0"/>
              </a:rPr>
              <a:t>and the </a:t>
            </a:r>
            <a:r>
              <a:rPr lang="en-US" sz="1200" b="1">
                <a:solidFill>
                  <a:schemeClr val="bg1"/>
                </a:solidFill>
                <a:latin typeface="Arial Narrow" panose="020B0606020202030204" pitchFamily="34" charset="0"/>
              </a:rPr>
              <a:t>MAN Marketplace</a:t>
            </a:r>
            <a:r>
              <a:rPr lang="en-US" sz="1200">
                <a:solidFill>
                  <a:schemeClr val="bg1"/>
                </a:solidFill>
                <a:latin typeface="Arial Narrow" panose="020B0606020202030204" pitchFamily="34" charset="0"/>
              </a:rPr>
              <a:t> serve as established sales/ purchase channels. Immediate activation and easy access is given.</a:t>
            </a:r>
          </a:p>
          <a:p>
            <a:r>
              <a:rPr lang="en-US" sz="1200">
                <a:solidFill>
                  <a:schemeClr val="bg1"/>
                </a:solidFill>
                <a:latin typeface="Arial Narrow" panose="020B0606020202030204" pitchFamily="34" charset="0"/>
              </a:rPr>
              <a:t>MAN Predictive Tire Breakdown serves as an addtional feature that can be integrated into the the MAN Advanced Fleet Management. </a:t>
            </a:r>
            <a:endParaRPr lang="en-US" sz="1200" dirty="0">
              <a:solidFill>
                <a:schemeClr val="bg1"/>
              </a:solidFill>
              <a:latin typeface="Arial Narrow" panose="020B0606020202030204" pitchFamily="34" charset="0"/>
            </a:endParaRPr>
          </a:p>
        </p:txBody>
      </p:sp>
      <p:sp>
        <p:nvSpPr>
          <p:cNvPr id="24" name="Rectangle 23">
            <a:extLst>
              <a:ext uri="{FF2B5EF4-FFF2-40B4-BE49-F238E27FC236}">
                <a16:creationId xmlns:a16="http://schemas.microsoft.com/office/drawing/2014/main" id="{1BAF3809-987D-45C1-A1CA-9B3AD3CC34A6}"/>
              </a:ext>
            </a:extLst>
          </p:cNvPr>
          <p:cNvSpPr/>
          <p:nvPr/>
        </p:nvSpPr>
        <p:spPr>
          <a:xfrm>
            <a:off x="9045418" y="2523946"/>
            <a:ext cx="2772000" cy="191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a:solidFill>
                  <a:schemeClr val="bg1"/>
                </a:solidFill>
                <a:latin typeface="Arial Narrow" panose="020B0606020202030204" pitchFamily="34" charset="0"/>
              </a:rPr>
              <a:t>Constant analyses of the real-time tire sensors and data of the tire pressure status. Defined algorithm informs the fleet manager and dispatcher of anomalities in tire conditions and provides next best actions to prevent tire breakdowns. </a:t>
            </a:r>
          </a:p>
          <a:p>
            <a:r>
              <a:rPr lang="en-US" sz="1200">
                <a:solidFill>
                  <a:schemeClr val="bg1"/>
                </a:solidFill>
                <a:latin typeface="Arial Narrow" panose="020B0606020202030204" pitchFamily="34" charset="0"/>
              </a:rPr>
              <a:t>The recommended actions can be directly initiated pe click of the fleet manager. Data inflows from followed actions (e.g. reparis) update the algorithm and improve the predicitive model to provide accurate data.</a:t>
            </a:r>
            <a:endParaRPr lang="en-US" sz="1200" dirty="0">
              <a:solidFill>
                <a:schemeClr val="bg1"/>
              </a:solidFill>
              <a:latin typeface="Arial Narrow" panose="020B0606020202030204" pitchFamily="34" charset="0"/>
            </a:endParaRPr>
          </a:p>
        </p:txBody>
      </p:sp>
      <p:sp>
        <p:nvSpPr>
          <p:cNvPr id="25" name="Rectangle 24">
            <a:extLst>
              <a:ext uri="{FF2B5EF4-FFF2-40B4-BE49-F238E27FC236}">
                <a16:creationId xmlns:a16="http://schemas.microsoft.com/office/drawing/2014/main" id="{27AC03B3-CB83-4E97-AF84-80D9506D9580}"/>
              </a:ext>
            </a:extLst>
          </p:cNvPr>
          <p:cNvSpPr/>
          <p:nvPr/>
        </p:nvSpPr>
        <p:spPr>
          <a:xfrm>
            <a:off x="368962" y="5210436"/>
            <a:ext cx="2772000" cy="897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Truck model data</a:t>
            </a:r>
          </a:p>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Tire pressure data</a:t>
            </a:r>
          </a:p>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Air leakage rate</a:t>
            </a:r>
          </a:p>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Tire temperature data</a:t>
            </a:r>
          </a:p>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Mileage data/ information </a:t>
            </a:r>
          </a:p>
          <a:p>
            <a:pPr marL="171450" indent="-171450">
              <a:buFont typeface="Wingdings" panose="05000000000000000000" pitchFamily="2" charset="2"/>
              <a:buChar char="§"/>
            </a:pPr>
            <a:r>
              <a:rPr lang="en-US" sz="1200" dirty="0">
                <a:solidFill>
                  <a:schemeClr val="bg1"/>
                </a:solidFill>
                <a:latin typeface="Arial Narrow" panose="020B0606020202030204" pitchFamily="34" charset="0"/>
              </a:rPr>
              <a:t> Axle weight data </a:t>
            </a:r>
          </a:p>
        </p:txBody>
      </p:sp>
      <p:sp>
        <p:nvSpPr>
          <p:cNvPr id="26" name="Rectangle 25">
            <a:extLst>
              <a:ext uri="{FF2B5EF4-FFF2-40B4-BE49-F238E27FC236}">
                <a16:creationId xmlns:a16="http://schemas.microsoft.com/office/drawing/2014/main" id="{118C7F48-B338-47BC-B3C7-7B463AB0DD0F}"/>
              </a:ext>
            </a:extLst>
          </p:cNvPr>
          <p:cNvSpPr/>
          <p:nvPr/>
        </p:nvSpPr>
        <p:spPr>
          <a:xfrm>
            <a:off x="3261115" y="5210436"/>
            <a:ext cx="2772000" cy="897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dirty="0">
                <a:solidFill>
                  <a:schemeClr val="bg1"/>
                </a:solidFill>
                <a:latin typeface="Arial Narrow" panose="020B0606020202030204" pitchFamily="34" charset="0"/>
              </a:rPr>
              <a:t>Optimization of data through more accurate data from inputs of drivers via Driver App and workshops via repair personnel.</a:t>
            </a:r>
          </a:p>
        </p:txBody>
      </p:sp>
      <p:sp>
        <p:nvSpPr>
          <p:cNvPr id="27" name="Rectangle 26">
            <a:extLst>
              <a:ext uri="{FF2B5EF4-FFF2-40B4-BE49-F238E27FC236}">
                <a16:creationId xmlns:a16="http://schemas.microsoft.com/office/drawing/2014/main" id="{0B7597A4-033F-4735-A0D6-924E3F26CD5D}"/>
              </a:ext>
            </a:extLst>
          </p:cNvPr>
          <p:cNvSpPr/>
          <p:nvPr/>
        </p:nvSpPr>
        <p:spPr>
          <a:xfrm>
            <a:off x="9045418" y="5210435"/>
            <a:ext cx="2772000" cy="1280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dirty="0">
                <a:solidFill>
                  <a:schemeClr val="bg1"/>
                </a:solidFill>
                <a:latin typeface="Arial Narrow" panose="020B0606020202030204" pitchFamily="34" charset="0"/>
              </a:rPr>
              <a:t>Additional service is paid for in a subscription fee model on a monthly basis (6, 12, 18, 24 months) per truck (technical feasible, retrofit option possible at extra fee: 250€). </a:t>
            </a:r>
          </a:p>
          <a:p>
            <a:r>
              <a:rPr lang="en-US" sz="1200" dirty="0">
                <a:solidFill>
                  <a:schemeClr val="bg1"/>
                </a:solidFill>
                <a:latin typeface="Arial Narrow" panose="020B0606020202030204" pitchFamily="34" charset="0"/>
              </a:rPr>
              <a:t>Free trial is offered for 3 months. </a:t>
            </a:r>
          </a:p>
          <a:p>
            <a:r>
              <a:rPr lang="en-US" sz="1200" dirty="0">
                <a:solidFill>
                  <a:schemeClr val="bg1"/>
                </a:solidFill>
                <a:latin typeface="Arial Narrow" panose="020B0606020202030204" pitchFamily="34" charset="0"/>
              </a:rPr>
              <a:t>Prices: 15 – 57€.</a:t>
            </a:r>
          </a:p>
        </p:txBody>
      </p:sp>
      <p:sp>
        <p:nvSpPr>
          <p:cNvPr id="28" name="Rectangle 27">
            <a:extLst>
              <a:ext uri="{FF2B5EF4-FFF2-40B4-BE49-F238E27FC236}">
                <a16:creationId xmlns:a16="http://schemas.microsoft.com/office/drawing/2014/main" id="{DEA23F08-A40A-40C9-BB99-3341ED0159CD}"/>
              </a:ext>
            </a:extLst>
          </p:cNvPr>
          <p:cNvSpPr/>
          <p:nvPr/>
        </p:nvSpPr>
        <p:spPr>
          <a:xfrm>
            <a:off x="6153267" y="5210436"/>
            <a:ext cx="2772000" cy="897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t"/>
          <a:lstStyle/>
          <a:p>
            <a:r>
              <a:rPr lang="en-US" sz="1200">
                <a:solidFill>
                  <a:schemeClr val="bg1"/>
                </a:solidFill>
                <a:latin typeface="Arial Narrow" panose="020B0606020202030204" pitchFamily="34" charset="0"/>
              </a:rPr>
              <a:t>Cost drivers are the initial software development, set up of the predicitve model and algorithm and the maintenance and model development/ data processing. </a:t>
            </a:r>
            <a:endParaRPr lang="en-US" sz="1200" dirty="0">
              <a:solidFill>
                <a:schemeClr val="bg1"/>
              </a:solidFill>
              <a:latin typeface="Arial Narrow" panose="020B0606020202030204" pitchFamily="34" charset="0"/>
            </a:endParaRPr>
          </a:p>
        </p:txBody>
      </p:sp>
      <p:sp>
        <p:nvSpPr>
          <p:cNvPr id="29" name="Rectangle 28">
            <a:extLst>
              <a:ext uri="{FF2B5EF4-FFF2-40B4-BE49-F238E27FC236}">
                <a16:creationId xmlns:a16="http://schemas.microsoft.com/office/drawing/2014/main" id="{BE632231-C852-4C5D-9912-FDCB96B93E1B}"/>
              </a:ext>
            </a:extLst>
          </p:cNvPr>
          <p:cNvSpPr/>
          <p:nvPr/>
        </p:nvSpPr>
        <p:spPr>
          <a:xfrm>
            <a:off x="2187740" y="1162798"/>
            <a:ext cx="9629678" cy="830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r>
              <a:rPr lang="en-US" sz="1600" b="1">
                <a:solidFill>
                  <a:schemeClr val="bg1"/>
                </a:solidFill>
                <a:latin typeface="Arial Narrow" panose="020B0606020202030204" pitchFamily="34" charset="0"/>
              </a:rPr>
              <a:t>Prevention of truck failure </a:t>
            </a:r>
            <a:r>
              <a:rPr lang="en-US" sz="1600">
                <a:solidFill>
                  <a:schemeClr val="bg1"/>
                </a:solidFill>
                <a:latin typeface="Arial Narrow" panose="020B0606020202030204" pitchFamily="34" charset="0"/>
              </a:rPr>
              <a:t>and extra maintenance costs caused by tire blasts and tire-related issues. </a:t>
            </a:r>
          </a:p>
          <a:p>
            <a:r>
              <a:rPr lang="en-US" sz="1600">
                <a:solidFill>
                  <a:schemeClr val="bg1"/>
                </a:solidFill>
                <a:latin typeface="Arial Narrow" panose="020B0606020202030204" pitchFamily="34" charset="0"/>
              </a:rPr>
              <a:t>Reduction of potential risks by </a:t>
            </a:r>
            <a:r>
              <a:rPr lang="en-US" sz="1600" b="1">
                <a:solidFill>
                  <a:schemeClr val="bg1"/>
                </a:solidFill>
                <a:latin typeface="Arial Narrow" panose="020B0606020202030204" pitchFamily="34" charset="0"/>
              </a:rPr>
              <a:t>alerting the reponsible decision-maker with next best actions </a:t>
            </a:r>
            <a:r>
              <a:rPr lang="en-US" sz="1600">
                <a:solidFill>
                  <a:schemeClr val="bg1"/>
                </a:solidFill>
                <a:latin typeface="Arial Narrow" panose="020B0606020202030204" pitchFamily="34" charset="0"/>
              </a:rPr>
              <a:t>in advance. </a:t>
            </a:r>
          </a:p>
          <a:p>
            <a:r>
              <a:rPr lang="en-US" sz="1600">
                <a:solidFill>
                  <a:schemeClr val="bg1"/>
                </a:solidFill>
                <a:latin typeface="Arial Narrow" panose="020B0606020202030204" pitchFamily="34" charset="0"/>
              </a:rPr>
              <a:t>Ultimately, improvemnt of goods delivery performance is reached as well as keeping trucks on the road. </a:t>
            </a:r>
            <a:endParaRPr lang="en-US" sz="1600" dirty="0">
              <a:solidFill>
                <a:schemeClr val="bg1"/>
              </a:solidFill>
              <a:latin typeface="Arial Narrow" panose="020B0606020202030204" pitchFamily="34" charset="0"/>
            </a:endParaRPr>
          </a:p>
        </p:txBody>
      </p:sp>
      <p:sp>
        <p:nvSpPr>
          <p:cNvPr id="30" name="Rectangle 29">
            <a:extLst>
              <a:ext uri="{FF2B5EF4-FFF2-40B4-BE49-F238E27FC236}">
                <a16:creationId xmlns:a16="http://schemas.microsoft.com/office/drawing/2014/main" id="{92FEBAD2-985B-4555-AF78-68A927FA6E4F}"/>
              </a:ext>
            </a:extLst>
          </p:cNvPr>
          <p:cNvSpPr/>
          <p:nvPr/>
        </p:nvSpPr>
        <p:spPr>
          <a:xfrm>
            <a:off x="1106906" y="7566"/>
            <a:ext cx="11085094" cy="622237"/>
          </a:xfrm>
          <a:prstGeom prst="rect">
            <a:avLst/>
          </a:prstGeom>
          <a:solidFill>
            <a:srgbClr val="E40045"/>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r"/>
            <a:r>
              <a:rPr lang="en-US" sz="4000" b="1" dirty="0">
                <a:solidFill>
                  <a:schemeClr val="bg1"/>
                </a:solidFill>
                <a:latin typeface="Arial Narrow" panose="020B0606020202030204" pitchFamily="34" charset="0"/>
              </a:rPr>
              <a:t>MAN Predictive Tire Breakdown – Idea Details</a:t>
            </a:r>
          </a:p>
        </p:txBody>
      </p:sp>
    </p:spTree>
    <p:extLst>
      <p:ext uri="{BB962C8B-B14F-4D97-AF65-F5344CB8AC3E}">
        <p14:creationId xmlns:p14="http://schemas.microsoft.com/office/powerpoint/2010/main" val="519038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46&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2&quot;&gt;&lt;elem m_fUsage=&quot;1.00000000000000000000E+00&quot;&gt;&lt;m_msothmcolidx val=&quot;0&quot;/&gt;&lt;m_rgb r=&quot;30&quot; g=&quot;44&quot; b=&quot;49&quot;/&gt;&lt;m_nBrightness endver=&quot;26206&quot; val=&quot;0&quot;/&gt;&lt;/elem&gt;&lt;elem m_fUsage=&quot;9.00000000000000022204E-01&quot;&gt;&lt;m_msothmcolidx val=&quot;0&quot;/&gt;&lt;m_rgb r=&quot;2B&quot; g=&quot;46&quot; b=&quot;44&quot;/&gt;&lt;m_nBrightness endver=&quot;26206&quot; val=&quot;0&quot;/&gt;&lt;/elem&gt;&lt;/m_vecMRU&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o0ZxO4ReSAxuHjPne8M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31CrbfS41oWZK2jG5IfW8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S7QRIjqhUgCJlEBAqXte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DZ03fGJyQXmoFzN33Znz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ONMsmuqpLGgidERY_YOD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Nhn5gYkn_AakvF5ScRdgb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Mltdk4XTBmeZ8QZ_kXk7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Au1ZhFJfPMWSxR9o6A5_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gkmrYUiXOzGtDKOgkJ9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FhmPJc1zl8sElQCxnv5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Y1R7cwZFd5Ve_RH2MSCU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rffO0IqeGpGGHLaXhzeA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uXxWKc3Mt2kBP98c.ZPmY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pBNvqb8vu_d0NtFTMPi5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M9OJDtoW2LsWrIB55AAvL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RuT1whxIMr2GCygH6lPGF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1.oAVe3tDq5yTiZmf2p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vTnu0l8KvRkZl4rTjk5gD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0NDhaFxzz.NbZu5tG5r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QRtiVMQQQIK.WJbsGkV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K3gpXY.HIyQ1LRx6lcn2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dSmgW4_YmdrcBCMh618Q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sOfhkuPmi.Obu6jozJv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6_lemT0MCdBTSAFJ07EC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cKCa2eH_YoaAiuZi1f6y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ZRu.1EndRA6.VESH2tFm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61006_MAN_Master_16_9_EN">
  <a:themeElements>
    <a:clrScheme name="MAN">
      <a:dk1>
        <a:srgbClr val="303C49"/>
      </a:dk1>
      <a:lt1>
        <a:sysClr val="window" lastClr="FFFFFF"/>
      </a:lt1>
      <a:dk2>
        <a:srgbClr val="91B900"/>
      </a:dk2>
      <a:lt2>
        <a:srgbClr val="AFAFAF"/>
      </a:lt2>
      <a:accent1>
        <a:srgbClr val="303C49"/>
      </a:accent1>
      <a:accent2>
        <a:srgbClr val="E40045"/>
      </a:accent2>
      <a:accent3>
        <a:srgbClr val="6E7E8D"/>
      </a:accent3>
      <a:accent4>
        <a:srgbClr val="CAD0D8"/>
      </a:accent4>
      <a:accent5>
        <a:srgbClr val="4B96D2"/>
      </a:accent5>
      <a:accent6>
        <a:srgbClr val="FFCD00"/>
      </a:accent6>
      <a:hlink>
        <a:srgbClr val="6E7E8D"/>
      </a:hlink>
      <a:folHlink>
        <a:srgbClr val="CAD0D8"/>
      </a:folHlink>
    </a:clrScheme>
    <a:fontScheme name="MAN 2016">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1">
              <a:lumMod val="65000"/>
            </a:schemeClr>
          </a:solidFill>
        </a:ln>
      </a:spPr>
      <a:bodyPr lIns="36000" tIns="36000" rIns="36000" bIns="36000" rtlCol="0" anchor="t"/>
      <a:lstStyle>
        <a:defPPr algn="l">
          <a:spcBef>
            <a:spcPts val="800"/>
          </a:spcBef>
          <a:buClr>
            <a:schemeClr val="accent2"/>
          </a:buClr>
          <a:defRPr sz="1200"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80000" indent="-180000">
          <a:spcBef>
            <a:spcPts val="800"/>
          </a:spcBef>
          <a:buClr>
            <a:schemeClr val="accent2"/>
          </a:buClr>
          <a:buFont typeface="Wingdings" panose="05000000000000000000" pitchFamily="2" charset="2"/>
          <a:buChar char="§"/>
          <a:defRPr dirty="0" err="1" smtClean="0"/>
        </a:defPPr>
      </a:lstStyle>
    </a:txDef>
  </a:objectDefaults>
  <a:extraClrSchemeLst/>
  <a:extLst>
    <a:ext uri="{05A4C25C-085E-4340-85A3-A5531E510DB2}">
      <thm15:themeFamily xmlns:thm15="http://schemas.microsoft.com/office/thememl/2012/main" name="MAN_Master_4_3_scr02.potx" id="{B2DF80FF-3FEB-42D4-B346-BEA1838E56FB}" vid="{CD5D95EA-DAFE-47CB-B16F-04D58D1845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DF035B64E4F843B1ECE8836460FB8D" ma:contentTypeVersion="3" ma:contentTypeDescription="Create a new document." ma:contentTypeScope="" ma:versionID="738086c4a0fc93857a867a8e24c30200">
  <xsd:schema xmlns:xsd="http://www.w3.org/2001/XMLSchema" xmlns:xs="http://www.w3.org/2001/XMLSchema" xmlns:p="http://schemas.microsoft.com/office/2006/metadata/properties" xmlns:ns2="ff496130-4f54-44ad-94d7-0c3eac4bfeca" targetNamespace="http://schemas.microsoft.com/office/2006/metadata/properties" ma:root="true" ma:fieldsID="4463879dcf27cb83111cb13156015aef" ns2:_="">
    <xsd:import namespace="ff496130-4f54-44ad-94d7-0c3eac4bfec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496130-4f54-44ad-94d7-0c3eac4bfe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8A7B32-D0FA-4AA2-A32D-20D2590C4553}"/>
</file>

<file path=customXml/itemProps2.xml><?xml version="1.0" encoding="utf-8"?>
<ds:datastoreItem xmlns:ds="http://schemas.openxmlformats.org/officeDocument/2006/customXml" ds:itemID="{F7FC28E3-122A-45A0-93FE-1B3B7DFF949D}"/>
</file>

<file path=customXml/itemProps3.xml><?xml version="1.0" encoding="utf-8"?>
<ds:datastoreItem xmlns:ds="http://schemas.openxmlformats.org/officeDocument/2006/customXml" ds:itemID="{0080F413-35BD-42AD-8010-2ADBAEC0C6F0}"/>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Widescreen</PresentationFormat>
  <Paragraphs>159</Paragraphs>
  <Slides>11</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4" baseType="lpstr">
      <vt:lpstr>Arial</vt:lpstr>
      <vt:lpstr>Arial </vt:lpstr>
      <vt:lpstr>Arial Black</vt:lpstr>
      <vt:lpstr>Arial Narrow</vt:lpstr>
      <vt:lpstr>Calibri</vt:lpstr>
      <vt:lpstr>Calibri Light</vt:lpstr>
      <vt:lpstr>Graphik</vt:lpstr>
      <vt:lpstr>Graphik Semibold</vt:lpstr>
      <vt:lpstr>Symbol</vt:lpstr>
      <vt:lpstr>Wingdings</vt:lpstr>
      <vt:lpstr>Office Theme</vt:lpstr>
      <vt:lpstr>1_161006_MAN_Master_16_9_EN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2019-12-07T09:47:57Z</dcterms:created>
  <dcterms:modified xsi:type="dcterms:W3CDTF">2019-12-07T09:48:12Z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0x010100CFDF035B64E4F843B1ECE8836460FB8D</vt:lpwstr>
  </property>
</Properties>
</file>