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7" r:id="rId4"/>
    <p:sldId id="7073" r:id="rId5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458" autoAdjust="0"/>
  </p:normalViewPr>
  <p:slideViewPr>
    <p:cSldViewPr snapToGrid="0">
      <p:cViewPr>
        <p:scale>
          <a:sx n="50" d="100"/>
          <a:sy n="50" d="100"/>
        </p:scale>
        <p:origin x="265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27880-D3CA-419F-B5DD-24D1D2596FE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0AE26-FCE4-4A88-8C25-8688278F7E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1553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3023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767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980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EF0D-B169-4C0B-84B8-825849D6A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379D2-FB6E-4FCC-A7A8-574B35AF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268C-BB11-42CB-A372-BCA549C8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6373-5ADB-4E52-A4E0-3C3E020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1EBC-54EE-468E-ADDF-CCB8970B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5521-F765-414A-B7D2-5464FA58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3310-7478-464F-B94D-5939A52F1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7BA9-37EE-42E4-9750-B976B7E8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3C-E0BC-474E-8C8F-64D5CA80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1F29-D65E-4FEC-A4CD-D1CDBBDF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5AD28-84E7-4114-8BDF-5D03E9F9E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4D98-19C9-4928-A101-294C197A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FD90-A837-4ED0-9171-E6F94D89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8ECD-107D-4626-9626-5E4D006B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1235-3E32-4A63-938D-3E34F40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A1D8-CF59-483B-8DFE-A040064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49F7-3DEB-40E2-A784-8B90E1B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5298-08CD-40D2-A030-606D8046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9B4D-B795-4AAD-AA60-60850B4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C400-B83A-4D5D-9BFD-E2BBF93A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8B16-E3EE-4264-A2D3-6AA45E19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6EC7-2A3A-4641-9B8C-A1369E09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896C-7A15-4645-9E25-773E671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C751-A690-4220-8FF3-984459F5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261A-C071-4956-954F-56E6ED2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6E70-D142-44A3-AD40-EDD18B68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30F3-727A-4A47-A87E-431C317CF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9F459-CD26-4AB6-A52D-2CB8466D1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56FC4-076F-4E53-B96A-DCDEF99E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9802F-1F2D-4211-A002-2D73AA0E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AF45-CB7C-41CE-8870-76F6DFD5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C4DF-B1BA-4448-A03E-12BC999D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C542-6B1D-43B0-A648-A5D56A0A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F7814-FCB1-4067-AC46-A7F4EB10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74C77-56F3-4ABF-82A0-5E3429B2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5FFA0-3A26-48BD-AED3-3D091648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1BCF7-BCFD-4D30-BDD9-992ABCA7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8BDD5-5C46-4FF7-9FCD-6EE826FE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2665C-52C4-4DA7-8A8E-2478AEA8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6C58-82FF-43E8-BA92-252E02D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F335E-9E4B-4427-9F4F-50C27AFF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6776D-1FF4-452B-B5B1-FBD7F68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48418-B879-4167-8AE7-D83FEAF8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0B6AE-1231-4097-8DF4-50588DA9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C7E0C-11F7-4FFF-9F68-AD9B13D6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75C9D-3E8B-4A20-B0F5-741D3F1A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C4A-3157-486A-B4D3-BB774F3F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A400-788C-4B91-894D-9E8EFD3F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7125A-BD1F-4F0D-B705-774D850B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2A1A-068D-4750-8E96-DE3CA20C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CB592-61CF-4759-A476-78EFC6E7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9E6CD-8AE9-44F7-900B-8A8736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F464-ED0A-4DF3-B50C-8816E323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951B5-F067-4DC9-819A-8102E4759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407D-DCC5-4D76-AD9A-6FB3E7DE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BFD1-535B-4FEE-9A28-8AC89D42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6D12-2BD7-4713-975E-EFD9AAD0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9A380-68EE-45E1-99BD-8C8377E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554654C-74BB-4C63-8CF3-39346ACFCD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727986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16" imgW="396" imgH="396" progId="TCLayout.ActiveDocument.1">
                  <p:embed/>
                </p:oleObj>
              </mc:Choice>
              <mc:Fallback>
                <p:oleObj name="think-cell Slide" r:id="rId1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1090A2A-9DD3-432B-8185-B61D2132CAC3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2A6A3-8D1A-4BE6-B2B6-23808A67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ECA08-20CF-4B01-8991-DC33211A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B6B8-C11D-48A0-B750-FA4DAEC9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DB99-C41E-49D4-A1CA-41F39D8C6F4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B63B-AEF0-4FCE-9E80-91C9F10EF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F428-259B-465F-BF98-96535A66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4819-FDEB-4E61-A33F-18685BB40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1FF4-D000-4E19-9632-FFA19328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F835-CA0C-4E1E-BD75-A61DC8295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0AC02-1477-440C-AB1B-FE7267C44D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BFB8B-41EE-4141-B6B5-28E9B8E6DD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A0512-40D6-4646-A0DC-3F551A0E4DAD}"/>
              </a:ext>
            </a:extLst>
          </p:cNvPr>
          <p:cNvSpPr/>
          <p:nvPr/>
        </p:nvSpPr>
        <p:spPr>
          <a:xfrm>
            <a:off x="10539662" y="5092515"/>
            <a:ext cx="1652337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6" name="Picture 4" descr="Bildergebnis für MAN logo">
            <a:extLst>
              <a:ext uri="{FF2B5EF4-FFF2-40B4-BE49-F238E27FC236}">
                <a16:creationId xmlns:a16="http://schemas.microsoft.com/office/drawing/2014/main" id="{DCE422FB-AFB3-4B43-AE3A-4D9A9DA7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382" y="5260581"/>
            <a:ext cx="1144897" cy="6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459390-93EF-40F5-B3F7-2CF99F745BCE}"/>
              </a:ext>
            </a:extLst>
          </p:cNvPr>
          <p:cNvSpPr/>
          <p:nvPr/>
        </p:nvSpPr>
        <p:spPr>
          <a:xfrm>
            <a:off x="10539662" y="5092515"/>
            <a:ext cx="76201" cy="971550"/>
          </a:xfrm>
          <a:prstGeom prst="rect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F55F3-6768-4817-A62D-138D9896BEAA}"/>
              </a:ext>
            </a:extLst>
          </p:cNvPr>
          <p:cNvSpPr/>
          <p:nvPr/>
        </p:nvSpPr>
        <p:spPr>
          <a:xfrm>
            <a:off x="6096001" y="1303249"/>
            <a:ext cx="6095998" cy="8666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&lt;</a:t>
            </a:r>
            <a:r>
              <a:rPr lang="en-US" sz="4000" b="1" dirty="0">
                <a:latin typeface="Arial Narrow" panose="020B0606020202030204" pitchFamily="34" charset="0"/>
              </a:rPr>
              <a:t>/ CODING </a:t>
            </a:r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THE NEW&gt;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E5EA9B-98FA-41D0-8469-FECE4259AE51}"/>
              </a:ext>
            </a:extLst>
          </p:cNvPr>
          <p:cNvSpPr/>
          <p:nvPr/>
        </p:nvSpPr>
        <p:spPr>
          <a:xfrm>
            <a:off x="9047747" y="6149076"/>
            <a:ext cx="3144253" cy="5654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MAN Hackathon - 12/2019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B0C-F496-43B3-95A3-C44BF6FA811D}"/>
              </a:ext>
            </a:extLst>
          </p:cNvPr>
          <p:cNvSpPr/>
          <p:nvPr/>
        </p:nvSpPr>
        <p:spPr>
          <a:xfrm>
            <a:off x="1524000" y="218299"/>
            <a:ext cx="10668001" cy="8666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&lt;</a:t>
            </a:r>
            <a:r>
              <a:rPr lang="en-US" sz="4000" b="1" dirty="0">
                <a:latin typeface="Arial Narrow" panose="020B0606020202030204" pitchFamily="34" charset="0"/>
              </a:rPr>
              <a:t>/ MAN </a:t>
            </a:r>
            <a:r>
              <a:rPr lang="en-US" sz="4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DigitalServices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Predictive Tire Breakdown&gt;</a:t>
            </a:r>
          </a:p>
        </p:txBody>
      </p:sp>
    </p:spTree>
    <p:extLst>
      <p:ext uri="{BB962C8B-B14F-4D97-AF65-F5344CB8AC3E}">
        <p14:creationId xmlns:p14="http://schemas.microsoft.com/office/powerpoint/2010/main" val="108628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21930EA9-93F5-41B7-80C0-55BA154B1C5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8909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6" imgW="396" imgH="396" progId="TCLayout.ActiveDocument.1">
                  <p:embed/>
                </p:oleObj>
              </mc:Choice>
              <mc:Fallback>
                <p:oleObj name="think-cell Slide" r:id="rId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 hidden="1">
            <a:extLst>
              <a:ext uri="{FF2B5EF4-FFF2-40B4-BE49-F238E27FC236}">
                <a16:creationId xmlns:a16="http://schemas.microsoft.com/office/drawing/2014/main" id="{CC699C6D-DFB0-45BC-AABE-05105EC3FF9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7062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8" imgW="396" imgH="396" progId="TCLayout.ActiveDocument.1">
                  <p:embed/>
                </p:oleObj>
              </mc:Choice>
              <mc:Fallback>
                <p:oleObj name="think-cell Slide" r:id="rId8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D36BEA-14CE-4CB3-83E2-B07F194EEC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F3489-69A8-46B9-9A19-C959D7005DBF}"/>
              </a:ext>
            </a:extLst>
          </p:cNvPr>
          <p:cNvSpPr/>
          <p:nvPr/>
        </p:nvSpPr>
        <p:spPr>
          <a:xfrm>
            <a:off x="368300" y="1303249"/>
            <a:ext cx="11823700" cy="14020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Problem of MAN’s customers: </a:t>
            </a:r>
          </a:p>
          <a:p>
            <a:pPr algn="r"/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Downtime due truck failures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B4689-2A7E-48B8-98D6-994F9A4CFD1A}"/>
              </a:ext>
            </a:extLst>
          </p:cNvPr>
          <p:cNvSpPr/>
          <p:nvPr/>
        </p:nvSpPr>
        <p:spPr>
          <a:xfrm>
            <a:off x="11277598" y="6076236"/>
            <a:ext cx="914401" cy="4778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4" descr="Bildergebnis für MAN logo">
            <a:extLst>
              <a:ext uri="{FF2B5EF4-FFF2-40B4-BE49-F238E27FC236}">
                <a16:creationId xmlns:a16="http://schemas.microsoft.com/office/drawing/2014/main" id="{2F2A93E2-BDB0-4875-831C-831AAA49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006" y="6139338"/>
            <a:ext cx="633584" cy="35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981D63-634F-4D03-932D-005DD5AF3A93}"/>
              </a:ext>
            </a:extLst>
          </p:cNvPr>
          <p:cNvSpPr/>
          <p:nvPr/>
        </p:nvSpPr>
        <p:spPr>
          <a:xfrm>
            <a:off x="11277598" y="6076236"/>
            <a:ext cx="45719" cy="477842"/>
          </a:xfrm>
          <a:prstGeom prst="rect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26B03-2F3A-4952-8C4F-5496599B021B}"/>
              </a:ext>
            </a:extLst>
          </p:cNvPr>
          <p:cNvSpPr/>
          <p:nvPr/>
        </p:nvSpPr>
        <p:spPr>
          <a:xfrm>
            <a:off x="6512826" y="4671986"/>
            <a:ext cx="5268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maintenance activities on defect trucks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fleet uptime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extra repair costs and delays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customer orders.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35459-24B6-42E0-8956-350243360333}"/>
              </a:ext>
            </a:extLst>
          </p:cNvPr>
          <p:cNvGrpSpPr/>
          <p:nvPr/>
        </p:nvGrpSpPr>
        <p:grpSpPr>
          <a:xfrm>
            <a:off x="1137127" y="3519821"/>
            <a:ext cx="3641987" cy="2939970"/>
            <a:chOff x="1117538" y="2957384"/>
            <a:chExt cx="3641987" cy="29399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2E91-3211-4A98-9FA9-706722B2D46A}"/>
                </a:ext>
              </a:extLst>
            </p:cNvPr>
            <p:cNvSpPr/>
            <p:nvPr/>
          </p:nvSpPr>
          <p:spPr>
            <a:xfrm>
              <a:off x="1117538" y="3212028"/>
              <a:ext cx="3090440" cy="636607"/>
            </a:xfrm>
            <a:prstGeom prst="rect">
              <a:avLst/>
            </a:prstGeom>
            <a:solidFill>
              <a:srgbClr val="E40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Tire blasts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39C2E8-1BA2-43E0-BF57-45DD7D07F941}"/>
                </a:ext>
              </a:extLst>
            </p:cNvPr>
            <p:cNvSpPr/>
            <p:nvPr/>
          </p:nvSpPr>
          <p:spPr>
            <a:xfrm>
              <a:off x="1117539" y="4069278"/>
              <a:ext cx="2469394" cy="636607"/>
            </a:xfrm>
            <a:prstGeom prst="rect">
              <a:avLst/>
            </a:prstGeom>
            <a:solidFill>
              <a:srgbClr val="E40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Brake abrasion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08503-2E52-4D08-AEB6-A7B65AFFF0B8}"/>
                </a:ext>
              </a:extLst>
            </p:cNvPr>
            <p:cNvSpPr/>
            <p:nvPr/>
          </p:nvSpPr>
          <p:spPr>
            <a:xfrm>
              <a:off x="1117539" y="4926527"/>
              <a:ext cx="1907495" cy="636607"/>
            </a:xfrm>
            <a:prstGeom prst="rect">
              <a:avLst/>
            </a:prstGeom>
            <a:solidFill>
              <a:srgbClr val="E40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Fuel tank issues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2C513C-61B7-499A-BDCA-8030AA3AB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538" y="2957384"/>
              <a:ext cx="11575" cy="29399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7C209-CFCC-4014-A6E8-D05FF09CD5DC}"/>
                </a:ext>
              </a:extLst>
            </p:cNvPr>
            <p:cNvSpPr txBox="1"/>
            <p:nvPr/>
          </p:nvSpPr>
          <p:spPr>
            <a:xfrm>
              <a:off x="4284963" y="3345665"/>
              <a:ext cx="47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6C53BD-FCB5-4824-ACA5-FB5CF86CC92E}"/>
                </a:ext>
              </a:extLst>
            </p:cNvPr>
            <p:cNvSpPr txBox="1"/>
            <p:nvPr/>
          </p:nvSpPr>
          <p:spPr>
            <a:xfrm>
              <a:off x="3586933" y="4202914"/>
              <a:ext cx="47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0AF48F-5567-42CB-905A-9C1F08DD107A}"/>
                </a:ext>
              </a:extLst>
            </p:cNvPr>
            <p:cNvSpPr txBox="1"/>
            <p:nvPr/>
          </p:nvSpPr>
          <p:spPr>
            <a:xfrm>
              <a:off x="3025034" y="5060164"/>
              <a:ext cx="47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#3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71FF0-4972-456D-A0FB-9B931457FD08}"/>
              </a:ext>
            </a:extLst>
          </p:cNvPr>
          <p:cNvSpPr/>
          <p:nvPr/>
        </p:nvSpPr>
        <p:spPr>
          <a:xfrm>
            <a:off x="1055432" y="3046497"/>
            <a:ext cx="634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 of truck failures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F71AD043-3285-4042-91AC-FE1CBF79F9D9}"/>
              </a:ext>
            </a:extLst>
          </p:cNvPr>
          <p:cNvSpPr/>
          <p:nvPr/>
        </p:nvSpPr>
        <p:spPr>
          <a:xfrm>
            <a:off x="5858719" y="4179866"/>
            <a:ext cx="474562" cy="457200"/>
          </a:xfrm>
          <a:prstGeom prst="lightningBolt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30254A12-9AC5-43A8-929A-8F5AF2010D30}"/>
              </a:ext>
            </a:extLst>
          </p:cNvPr>
          <p:cNvSpPr/>
          <p:nvPr/>
        </p:nvSpPr>
        <p:spPr>
          <a:xfrm>
            <a:off x="5225859" y="4447047"/>
            <a:ext cx="314754" cy="63660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5752D8-0439-4D8A-A2BA-81402B8D3707}"/>
              </a:ext>
            </a:extLst>
          </p:cNvPr>
          <p:cNvSpPr/>
          <p:nvPr/>
        </p:nvSpPr>
        <p:spPr>
          <a:xfrm>
            <a:off x="6064342" y="4376896"/>
            <a:ext cx="5694131" cy="1546155"/>
          </a:xfrm>
          <a:prstGeom prst="rect">
            <a:avLst/>
          </a:prstGeom>
          <a:noFill/>
          <a:ln w="12700">
            <a:solidFill>
              <a:srgbClr val="E400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" descr="Bildergebnis für fleet manager">
            <a:extLst>
              <a:ext uri="{FF2B5EF4-FFF2-40B4-BE49-F238E27FC236}">
                <a16:creationId xmlns:a16="http://schemas.microsoft.com/office/drawing/2014/main" id="{3A7446CA-4891-4659-8BA5-58DC1FEA1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3155334"/>
            <a:ext cx="1303701" cy="8949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ildergebnis für dispatcher">
            <a:extLst>
              <a:ext uri="{FF2B5EF4-FFF2-40B4-BE49-F238E27FC236}">
                <a16:creationId xmlns:a16="http://schemas.microsoft.com/office/drawing/2014/main" id="{FFFBEA9E-FAE9-45F8-9FD7-1D8ED3A8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22" y="3177990"/>
            <a:ext cx="1303701" cy="8949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AEA88F-D9DD-487E-BAB7-948A77FC34C4}"/>
              </a:ext>
            </a:extLst>
          </p:cNvPr>
          <p:cNvSpPr/>
          <p:nvPr/>
        </p:nvSpPr>
        <p:spPr>
          <a:xfrm>
            <a:off x="7399701" y="3204131"/>
            <a:ext cx="1303701" cy="31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Fleet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8C5C83-5438-4CC8-BF4E-FB1F87866A1E}"/>
              </a:ext>
            </a:extLst>
          </p:cNvPr>
          <p:cNvSpPr/>
          <p:nvPr/>
        </p:nvSpPr>
        <p:spPr>
          <a:xfrm>
            <a:off x="9265894" y="3800922"/>
            <a:ext cx="1303701" cy="318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2138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399D6C-2838-452D-8EC0-E16393C4C54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2887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D36BEA-14CE-4CB3-83E2-B07F194EEC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F3489-69A8-46B9-9A19-C959D7005DBF}"/>
              </a:ext>
            </a:extLst>
          </p:cNvPr>
          <p:cNvSpPr/>
          <p:nvPr/>
        </p:nvSpPr>
        <p:spPr>
          <a:xfrm>
            <a:off x="1106906" y="1303249"/>
            <a:ext cx="11085094" cy="14020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Our Solution:</a:t>
            </a:r>
          </a:p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MAN Predictive Tire Breakdown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FA3B3-42F0-408A-8511-D19130BEB573}"/>
              </a:ext>
            </a:extLst>
          </p:cNvPr>
          <p:cNvSpPr/>
          <p:nvPr/>
        </p:nvSpPr>
        <p:spPr>
          <a:xfrm>
            <a:off x="0" y="2705347"/>
            <a:ext cx="12280900" cy="4152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A4244-BC3E-4A45-ACDA-4EFB51F4247B}"/>
              </a:ext>
            </a:extLst>
          </p:cNvPr>
          <p:cNvSpPr/>
          <p:nvPr/>
        </p:nvSpPr>
        <p:spPr>
          <a:xfrm>
            <a:off x="4914901" y="3482392"/>
            <a:ext cx="736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service offering that enables </a:t>
            </a:r>
            <a:r>
              <a:rPr lang="en-US" sz="2400" b="1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notifications of tire breakdown predictions </a:t>
            </a:r>
            <a:r>
              <a:rPr lang="en-US" sz="2400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providing suitable </a:t>
            </a:r>
            <a:r>
              <a:rPr lang="en-US" sz="2400" b="1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for countermeasures. </a:t>
            </a:r>
          </a:p>
          <a:p>
            <a:endParaRPr lang="en-US" sz="2400" b="1" dirty="0">
              <a:solidFill>
                <a:srgbClr val="E400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</a:t>
            </a:r>
            <a:r>
              <a:rPr lang="en-US" sz="2400" b="1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informed up-to-date based on the interconnectivity of the service.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B4689-2A7E-48B8-98D6-994F9A4CFD1A}"/>
              </a:ext>
            </a:extLst>
          </p:cNvPr>
          <p:cNvSpPr/>
          <p:nvPr/>
        </p:nvSpPr>
        <p:spPr>
          <a:xfrm>
            <a:off x="11277598" y="6076236"/>
            <a:ext cx="914401" cy="4778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4" descr="Bildergebnis für MAN logo">
            <a:extLst>
              <a:ext uri="{FF2B5EF4-FFF2-40B4-BE49-F238E27FC236}">
                <a16:creationId xmlns:a16="http://schemas.microsoft.com/office/drawing/2014/main" id="{2F2A93E2-BDB0-4875-831C-831AAA49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006" y="6139338"/>
            <a:ext cx="633584" cy="35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981D63-634F-4D03-932D-005DD5AF3A93}"/>
              </a:ext>
            </a:extLst>
          </p:cNvPr>
          <p:cNvSpPr/>
          <p:nvPr/>
        </p:nvSpPr>
        <p:spPr>
          <a:xfrm>
            <a:off x="11277598" y="6076236"/>
            <a:ext cx="45719" cy="477842"/>
          </a:xfrm>
          <a:prstGeom prst="rect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3B542F-3FA6-4CEA-BFAF-250C3F69C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45" y="3627510"/>
            <a:ext cx="3870956" cy="20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B69C160-DA8A-4E5A-9650-B26A183496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5192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D36BEA-14CE-4CB3-83E2-B07F194EEC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1F40B-7259-4AA5-B683-E4D0D83B7449}"/>
              </a:ext>
            </a:extLst>
          </p:cNvPr>
          <p:cNvSpPr/>
          <p:nvPr/>
        </p:nvSpPr>
        <p:spPr>
          <a:xfrm>
            <a:off x="0" y="2705347"/>
            <a:ext cx="12280900" cy="4152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F3489-69A8-46B9-9A19-C959D7005DBF}"/>
              </a:ext>
            </a:extLst>
          </p:cNvPr>
          <p:cNvSpPr/>
          <p:nvPr/>
        </p:nvSpPr>
        <p:spPr>
          <a:xfrm>
            <a:off x="1106906" y="1303249"/>
            <a:ext cx="11085094" cy="14020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Our Vision:</a:t>
            </a:r>
          </a:p>
          <a:p>
            <a:pPr algn="r"/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 New 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MAN Predictive </a:t>
            </a:r>
            <a:r>
              <a:rPr lang="en-US" sz="4000" b="1" dirty="0">
                <a:solidFill>
                  <a:srgbClr val="E40045"/>
                </a:solidFill>
                <a:latin typeface="Arial Narrow" panose="020B0606020202030204" pitchFamily="34" charset="0"/>
              </a:rPr>
              <a:t>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B4689-2A7E-48B8-98D6-994F9A4CFD1A}"/>
              </a:ext>
            </a:extLst>
          </p:cNvPr>
          <p:cNvSpPr/>
          <p:nvPr/>
        </p:nvSpPr>
        <p:spPr>
          <a:xfrm>
            <a:off x="11277598" y="6076236"/>
            <a:ext cx="914401" cy="4778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4" descr="Bildergebnis für MAN logo">
            <a:extLst>
              <a:ext uri="{FF2B5EF4-FFF2-40B4-BE49-F238E27FC236}">
                <a16:creationId xmlns:a16="http://schemas.microsoft.com/office/drawing/2014/main" id="{2F2A93E2-BDB0-4875-831C-831AAA49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006" y="6139338"/>
            <a:ext cx="633584" cy="35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981D63-634F-4D03-932D-005DD5AF3A93}"/>
              </a:ext>
            </a:extLst>
          </p:cNvPr>
          <p:cNvSpPr/>
          <p:nvPr/>
        </p:nvSpPr>
        <p:spPr>
          <a:xfrm>
            <a:off x="11277598" y="6076236"/>
            <a:ext cx="45719" cy="477842"/>
          </a:xfrm>
          <a:prstGeom prst="rect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A4244-BC3E-4A45-ACDA-4EFB51F4247B}"/>
              </a:ext>
            </a:extLst>
          </p:cNvPr>
          <p:cNvSpPr/>
          <p:nvPr/>
        </p:nvSpPr>
        <p:spPr>
          <a:xfrm>
            <a:off x="3999780" y="3996843"/>
            <a:ext cx="7849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de-DE" sz="2400" b="1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predicitive services portfolio </a:t>
            </a:r>
            <a:r>
              <a:rPr lang="de-DE" sz="2400" dirty="0">
                <a:solidFill>
                  <a:srgbClr val="E400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improves itself through machine learning technologies, increasing fleet uptime and fleet management efficiency for MAN customers. </a:t>
            </a:r>
            <a:endParaRPr lang="en-US" sz="2400" dirty="0">
              <a:solidFill>
                <a:srgbClr val="E400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FA3B3-42F0-408A-8511-D19130BEB573}"/>
              </a:ext>
            </a:extLst>
          </p:cNvPr>
          <p:cNvSpPr/>
          <p:nvPr/>
        </p:nvSpPr>
        <p:spPr>
          <a:xfrm>
            <a:off x="1465460" y="3379576"/>
            <a:ext cx="9857857" cy="227694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9">
            <a:extLst>
              <a:ext uri="{FF2B5EF4-FFF2-40B4-BE49-F238E27FC236}">
                <a16:creationId xmlns:a16="http://schemas.microsoft.com/office/drawing/2014/main" id="{636636EB-5D32-4650-B790-39BFE2BC9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6906" y="3801355"/>
            <a:ext cx="2070100" cy="2065024"/>
            <a:chOff x="2412" y="1730"/>
            <a:chExt cx="408" cy="407"/>
          </a:xfrm>
          <a:solidFill>
            <a:srgbClr val="E40045"/>
          </a:solidFill>
        </p:grpSpPr>
        <p:sp>
          <p:nvSpPr>
            <p:cNvPr id="12" name="Freeform 110">
              <a:extLst>
                <a:ext uri="{FF2B5EF4-FFF2-40B4-BE49-F238E27FC236}">
                  <a16:creationId xmlns:a16="http://schemas.microsoft.com/office/drawing/2014/main" id="{288AADE8-C8DA-4E13-A193-3DB45F630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730"/>
              <a:ext cx="319" cy="320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:a16="http://schemas.microsoft.com/office/drawing/2014/main" id="{1337554C-841B-41B2-A1F3-BB2A82998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943"/>
              <a:ext cx="81" cy="82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:a16="http://schemas.microsoft.com/office/drawing/2014/main" id="{3ACCD85D-2207-473E-980B-22CA29C27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" y="1937"/>
              <a:ext cx="112" cy="200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" name="Freeform 113">
              <a:extLst>
                <a:ext uri="{FF2B5EF4-FFF2-40B4-BE49-F238E27FC236}">
                  <a16:creationId xmlns:a16="http://schemas.microsoft.com/office/drawing/2014/main" id="{5245A70F-1951-4B66-85F6-3824A822E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1875"/>
              <a:ext cx="201" cy="113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" name="Freeform 114">
              <a:extLst>
                <a:ext uri="{FF2B5EF4-FFF2-40B4-BE49-F238E27FC236}">
                  <a16:creationId xmlns:a16="http://schemas.microsoft.com/office/drawing/2014/main" id="{36103167-B748-4E38-8A34-D54882CF4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1995"/>
              <a:ext cx="131" cy="136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214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30&quot; g=&quot;44&quot; b=&quot;49&quot;/&gt;&lt;m_nBrightness endver=&quot;26206&quot; val=&quot;0&quot;/&gt;&lt;/elem&gt;&lt;elem m_fUsage=&quot;9.00000000000000022204E-01&quot;&gt;&lt;m_msothmcolidx val=&quot;0&quot;/&gt;&lt;m_rgb r=&quot;2B&quot; g=&quot;46&quot; b=&quot;44&quot;/&gt;&lt;m_nBrightness endver=&quot;26206&quot;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3gpXY.HIyQ1LRx6lcn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F035B64E4F843B1ECE8836460FB8D" ma:contentTypeVersion="3" ma:contentTypeDescription="Create a new document." ma:contentTypeScope="" ma:versionID="738086c4a0fc93857a867a8e24c30200">
  <xsd:schema xmlns:xsd="http://www.w3.org/2001/XMLSchema" xmlns:xs="http://www.w3.org/2001/XMLSchema" xmlns:p="http://schemas.microsoft.com/office/2006/metadata/properties" xmlns:ns2="ff496130-4f54-44ad-94d7-0c3eac4bfeca" targetNamespace="http://schemas.microsoft.com/office/2006/metadata/properties" ma:root="true" ma:fieldsID="4463879dcf27cb83111cb13156015aef" ns2:_="">
    <xsd:import namespace="ff496130-4f54-44ad-94d7-0c3eac4bf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496130-4f54-44ad-94d7-0c3eac4bf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13C910-F8BD-4E88-9F0B-16D3685D8D05}"/>
</file>

<file path=customXml/itemProps2.xml><?xml version="1.0" encoding="utf-8"?>
<ds:datastoreItem xmlns:ds="http://schemas.openxmlformats.org/officeDocument/2006/customXml" ds:itemID="{FCF6C8CE-707E-4790-A0D6-5CC5E26B21CD}"/>
</file>

<file path=customXml/itemProps3.xml><?xml version="1.0" encoding="utf-8"?>
<ds:datastoreItem xmlns:ds="http://schemas.openxmlformats.org/officeDocument/2006/customXml" ds:itemID="{F5AD9DF6-B812-4B13-A747-682FCC44AA6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2019-12-07T09:47:57Z</dcterms:created>
  <dcterms:modified xsi:type="dcterms:W3CDTF">2019-12-07T10:21:24Z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0x010100CFDF035B64E4F843B1ECE8836460FB8D</vt:lpwstr>
  </property>
</Properties>
</file>