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984" r:id="rId1"/>
  </p:sldMasterIdLst>
  <p:notesMasterIdLst>
    <p:notesMasterId r:id="rId40"/>
  </p:notesMasterIdLst>
  <p:handoutMasterIdLst>
    <p:handoutMasterId r:id="rId41"/>
  </p:handoutMasterIdLst>
  <p:sldIdLst>
    <p:sldId id="331" r:id="rId2"/>
    <p:sldId id="339" r:id="rId3"/>
    <p:sldId id="334" r:id="rId4"/>
    <p:sldId id="332" r:id="rId5"/>
    <p:sldId id="333" r:id="rId6"/>
    <p:sldId id="338" r:id="rId7"/>
    <p:sldId id="335" r:id="rId8"/>
    <p:sldId id="340" r:id="rId9"/>
    <p:sldId id="286" r:id="rId10"/>
    <p:sldId id="280" r:id="rId11"/>
    <p:sldId id="288" r:id="rId12"/>
    <p:sldId id="281" r:id="rId13"/>
    <p:sldId id="282" r:id="rId14"/>
    <p:sldId id="284" r:id="rId15"/>
    <p:sldId id="261" r:id="rId16"/>
    <p:sldId id="290" r:id="rId17"/>
    <p:sldId id="269" r:id="rId18"/>
    <p:sldId id="291" r:id="rId19"/>
    <p:sldId id="275" r:id="rId20"/>
    <p:sldId id="265" r:id="rId21"/>
    <p:sldId id="292" r:id="rId22"/>
    <p:sldId id="267" r:id="rId23"/>
    <p:sldId id="294" r:id="rId24"/>
    <p:sldId id="295" r:id="rId25"/>
    <p:sldId id="296" r:id="rId26"/>
    <p:sldId id="297" r:id="rId27"/>
    <p:sldId id="300" r:id="rId28"/>
    <p:sldId id="263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9" r:id="rId37"/>
    <p:sldId id="270" r:id="rId38"/>
    <p:sldId id="298" r:id="rId39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4" autoAdjust="0"/>
    <p:restoredTop sz="67670" autoAdjust="0"/>
  </p:normalViewPr>
  <p:slideViewPr>
    <p:cSldViewPr>
      <p:cViewPr varScale="1">
        <p:scale>
          <a:sx n="46" d="100"/>
          <a:sy n="46" d="100"/>
        </p:scale>
        <p:origin x="189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2296" y="-88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A865E9-8F73-8C4D-8C9D-946DAA44CDE1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7C85809-E531-D34A-A695-C76BFCC2C3B7}">
      <dgm:prSet/>
      <dgm:spPr/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Symmetric encryption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D32737A-DC44-FF45-876E-964ECEC81121}" type="parTrans" cxnId="{49AA8B65-5EF7-354F-950B-3F96163763F2}">
      <dgm:prSet/>
      <dgm:spPr/>
      <dgm:t>
        <a:bodyPr/>
        <a:lstStyle/>
        <a:p>
          <a:endParaRPr lang="en-US"/>
        </a:p>
      </dgm:t>
    </dgm:pt>
    <dgm:pt modelId="{6B315CE9-40FF-C842-89F9-14CABEA76C4E}" type="sibTrans" cxnId="{49AA8B65-5EF7-354F-950B-3F96163763F2}">
      <dgm:prSet/>
      <dgm:spPr/>
      <dgm:t>
        <a:bodyPr/>
        <a:lstStyle/>
        <a:p>
          <a:endParaRPr lang="en-US"/>
        </a:p>
      </dgm:t>
    </dgm:pt>
    <dgm:pt modelId="{0BB09468-A136-F74B-87A4-076BBCE242C7}">
      <dgm:prSet/>
      <dgm:spPr/>
      <dgm:t>
        <a:bodyPr/>
        <a:lstStyle/>
        <a:p>
          <a:pPr rtl="0"/>
          <a:r>
            <a:rPr lang="en-US" dirty="0" smtClean="0"/>
            <a:t>Used to conceal the contents of blocks or streams of data of any size, including messages, files, encryption keys, and passwords</a:t>
          </a:r>
          <a:endParaRPr lang="en-US" dirty="0"/>
        </a:p>
      </dgm:t>
    </dgm:pt>
    <dgm:pt modelId="{E0EFEB3F-8A48-2A46-BFD6-1657AB224D14}" type="parTrans" cxnId="{6265A98A-B7BA-7F45-8EEA-B07F7DE670AD}">
      <dgm:prSet/>
      <dgm:spPr/>
      <dgm:t>
        <a:bodyPr/>
        <a:lstStyle/>
        <a:p>
          <a:endParaRPr lang="en-US"/>
        </a:p>
      </dgm:t>
    </dgm:pt>
    <dgm:pt modelId="{4F8C06B4-6466-044D-ADB7-2A32123F8854}" type="sibTrans" cxnId="{6265A98A-B7BA-7F45-8EEA-B07F7DE670AD}">
      <dgm:prSet/>
      <dgm:spPr/>
      <dgm:t>
        <a:bodyPr/>
        <a:lstStyle/>
        <a:p>
          <a:endParaRPr lang="en-US"/>
        </a:p>
      </dgm:t>
    </dgm:pt>
    <dgm:pt modelId="{4826A316-6A62-FB41-AA5B-AD6E76C56CEE}">
      <dgm:prSet/>
      <dgm:spPr/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Asymmetric encryption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0B9644F-E204-D64C-AFA9-94BC1CA62475}" type="parTrans" cxnId="{63EE7B59-DE1C-DA4F-9693-E127007022EC}">
      <dgm:prSet/>
      <dgm:spPr/>
      <dgm:t>
        <a:bodyPr/>
        <a:lstStyle/>
        <a:p>
          <a:endParaRPr lang="en-US"/>
        </a:p>
      </dgm:t>
    </dgm:pt>
    <dgm:pt modelId="{CA08D782-5C4B-C64A-9513-29E70F44B253}" type="sibTrans" cxnId="{63EE7B59-DE1C-DA4F-9693-E127007022EC}">
      <dgm:prSet/>
      <dgm:spPr/>
      <dgm:t>
        <a:bodyPr/>
        <a:lstStyle/>
        <a:p>
          <a:endParaRPr lang="en-US"/>
        </a:p>
      </dgm:t>
    </dgm:pt>
    <dgm:pt modelId="{08DFFA7D-82EC-7746-80CE-C67592156E04}">
      <dgm:prSet/>
      <dgm:spPr/>
      <dgm:t>
        <a:bodyPr/>
        <a:lstStyle/>
        <a:p>
          <a:pPr rtl="0"/>
          <a:r>
            <a:rPr lang="en-US" dirty="0" smtClean="0"/>
            <a:t>Used to conceal small blocks of data, such as encryption keys and hash function values, which are used in digital signatures</a:t>
          </a:r>
          <a:endParaRPr lang="en-US" dirty="0"/>
        </a:p>
      </dgm:t>
    </dgm:pt>
    <dgm:pt modelId="{6751D26F-7F9C-114D-A479-73B36B75B1AC}" type="parTrans" cxnId="{A6C97F2F-D241-7845-9DC7-E2875F152F5C}">
      <dgm:prSet/>
      <dgm:spPr/>
      <dgm:t>
        <a:bodyPr/>
        <a:lstStyle/>
        <a:p>
          <a:endParaRPr lang="en-US"/>
        </a:p>
      </dgm:t>
    </dgm:pt>
    <dgm:pt modelId="{B53238FE-E6FB-DD46-9D41-7A538680D93D}" type="sibTrans" cxnId="{A6C97F2F-D241-7845-9DC7-E2875F152F5C}">
      <dgm:prSet/>
      <dgm:spPr/>
      <dgm:t>
        <a:bodyPr/>
        <a:lstStyle/>
        <a:p>
          <a:endParaRPr lang="en-US"/>
        </a:p>
      </dgm:t>
    </dgm:pt>
    <dgm:pt modelId="{4E16F17B-EA4B-C140-900A-ED7AC5493BC9}">
      <dgm:prSet/>
      <dgm:spPr/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integrity algorithms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626C53F-2468-1949-890D-3CB35882F688}" type="parTrans" cxnId="{9FB6EB43-DE1D-574A-854A-B645FDF0D9CB}">
      <dgm:prSet/>
      <dgm:spPr/>
      <dgm:t>
        <a:bodyPr/>
        <a:lstStyle/>
        <a:p>
          <a:endParaRPr lang="en-US"/>
        </a:p>
      </dgm:t>
    </dgm:pt>
    <dgm:pt modelId="{B3C3AA51-221D-8C40-94C0-3A42231B23D7}" type="sibTrans" cxnId="{9FB6EB43-DE1D-574A-854A-B645FDF0D9CB}">
      <dgm:prSet/>
      <dgm:spPr/>
      <dgm:t>
        <a:bodyPr/>
        <a:lstStyle/>
        <a:p>
          <a:endParaRPr lang="en-US"/>
        </a:p>
      </dgm:t>
    </dgm:pt>
    <dgm:pt modelId="{60689245-20DD-0D43-A7E2-2AD9B0F4A94C}">
      <dgm:prSet/>
      <dgm:spPr/>
      <dgm:t>
        <a:bodyPr/>
        <a:lstStyle/>
        <a:p>
          <a:pPr rtl="0"/>
          <a:r>
            <a:rPr lang="en-US" dirty="0" smtClean="0"/>
            <a:t>Used to protect blocks of data, such as messages, from alteration</a:t>
          </a:r>
          <a:endParaRPr lang="en-US" dirty="0"/>
        </a:p>
      </dgm:t>
    </dgm:pt>
    <dgm:pt modelId="{832114DA-CDF4-9348-A50E-7DE25540E982}" type="parTrans" cxnId="{62711942-3415-DE4F-9A35-1E37616699A6}">
      <dgm:prSet/>
      <dgm:spPr/>
      <dgm:t>
        <a:bodyPr/>
        <a:lstStyle/>
        <a:p>
          <a:endParaRPr lang="en-US"/>
        </a:p>
      </dgm:t>
    </dgm:pt>
    <dgm:pt modelId="{F2A4D417-D406-B54F-805C-EA9ED5016D87}" type="sibTrans" cxnId="{62711942-3415-DE4F-9A35-1E37616699A6}">
      <dgm:prSet/>
      <dgm:spPr/>
      <dgm:t>
        <a:bodyPr/>
        <a:lstStyle/>
        <a:p>
          <a:endParaRPr lang="en-US"/>
        </a:p>
      </dgm:t>
    </dgm:pt>
    <dgm:pt modelId="{4D0FC0AD-9BB9-4740-9685-1A83BAD7FADA}">
      <dgm:prSet/>
      <dgm:spPr/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Authentication protocols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C0809B-B0DD-3540-B895-C6117C82434B}" type="parTrans" cxnId="{70638447-FB6D-6A45-AC94-EA7CDCE2F388}">
      <dgm:prSet/>
      <dgm:spPr/>
      <dgm:t>
        <a:bodyPr/>
        <a:lstStyle/>
        <a:p>
          <a:endParaRPr lang="en-US"/>
        </a:p>
      </dgm:t>
    </dgm:pt>
    <dgm:pt modelId="{A5380326-9050-7D45-AB5E-C2E3C1A38587}" type="sibTrans" cxnId="{70638447-FB6D-6A45-AC94-EA7CDCE2F388}">
      <dgm:prSet/>
      <dgm:spPr/>
      <dgm:t>
        <a:bodyPr/>
        <a:lstStyle/>
        <a:p>
          <a:endParaRPr lang="en-US"/>
        </a:p>
      </dgm:t>
    </dgm:pt>
    <dgm:pt modelId="{9C23BB73-818D-104B-83E7-F2E6D355F6DD}">
      <dgm:prSet/>
      <dgm:spPr/>
      <dgm:t>
        <a:bodyPr/>
        <a:lstStyle/>
        <a:p>
          <a:pPr rtl="0"/>
          <a:r>
            <a:rPr lang="en-US" dirty="0" smtClean="0"/>
            <a:t>Schemes based on the use of cryptographic algorithms designed to authenticate the identity of entities</a:t>
          </a:r>
          <a:endParaRPr lang="en-US" dirty="0"/>
        </a:p>
      </dgm:t>
    </dgm:pt>
    <dgm:pt modelId="{4A260C40-DB56-B748-B643-D6E159BF99E6}" type="parTrans" cxnId="{0B826CB3-5C13-8749-B521-9D90844C2BC3}">
      <dgm:prSet/>
      <dgm:spPr/>
      <dgm:t>
        <a:bodyPr/>
        <a:lstStyle/>
        <a:p>
          <a:endParaRPr lang="en-US"/>
        </a:p>
      </dgm:t>
    </dgm:pt>
    <dgm:pt modelId="{78F15844-6C11-F647-9D0B-37B643F2BD7B}" type="sibTrans" cxnId="{0B826CB3-5C13-8749-B521-9D90844C2BC3}">
      <dgm:prSet/>
      <dgm:spPr/>
      <dgm:t>
        <a:bodyPr/>
        <a:lstStyle/>
        <a:p>
          <a:endParaRPr lang="en-US"/>
        </a:p>
      </dgm:t>
    </dgm:pt>
    <dgm:pt modelId="{1F6100C9-AC3A-1949-8CC0-5E73FFC6C247}" type="pres">
      <dgm:prSet presAssocID="{A8A865E9-8F73-8C4D-8C9D-946DAA44CDE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D3523B-AA70-0443-85A7-C9B8C28918B6}" type="pres">
      <dgm:prSet presAssocID="{17C85809-E531-D34A-A695-C76BFCC2C3B7}" presName="parentLin" presStyleCnt="0"/>
      <dgm:spPr/>
    </dgm:pt>
    <dgm:pt modelId="{B1703059-E0C9-6044-B4B9-29AC74FAFF7C}" type="pres">
      <dgm:prSet presAssocID="{17C85809-E531-D34A-A695-C76BFCC2C3B7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09AB0441-BBC5-4D45-B95D-8771CEC64F8E}" type="pres">
      <dgm:prSet presAssocID="{17C85809-E531-D34A-A695-C76BFCC2C3B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3852F-D90F-714B-8EFC-4CDADE1B7A73}" type="pres">
      <dgm:prSet presAssocID="{17C85809-E531-D34A-A695-C76BFCC2C3B7}" presName="negativeSpace" presStyleCnt="0"/>
      <dgm:spPr/>
    </dgm:pt>
    <dgm:pt modelId="{EF79649D-5DF7-4C4A-8100-F58E61B73424}" type="pres">
      <dgm:prSet presAssocID="{17C85809-E531-D34A-A695-C76BFCC2C3B7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32BD2B-CC43-CE4A-93F7-E6068D810609}" type="pres">
      <dgm:prSet presAssocID="{6B315CE9-40FF-C842-89F9-14CABEA76C4E}" presName="spaceBetweenRectangles" presStyleCnt="0"/>
      <dgm:spPr/>
    </dgm:pt>
    <dgm:pt modelId="{075E3689-88B6-DA41-A05C-30A02AF2AFD8}" type="pres">
      <dgm:prSet presAssocID="{4826A316-6A62-FB41-AA5B-AD6E76C56CEE}" presName="parentLin" presStyleCnt="0"/>
      <dgm:spPr/>
    </dgm:pt>
    <dgm:pt modelId="{5D1FC988-0095-234C-9C41-905A5D536F26}" type="pres">
      <dgm:prSet presAssocID="{4826A316-6A62-FB41-AA5B-AD6E76C56CE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27A68937-F900-F84A-AA85-B558BAE65B93}" type="pres">
      <dgm:prSet presAssocID="{4826A316-6A62-FB41-AA5B-AD6E76C56CE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07EFFA-D356-FD48-8A96-B63B8F1F74EE}" type="pres">
      <dgm:prSet presAssocID="{4826A316-6A62-FB41-AA5B-AD6E76C56CEE}" presName="negativeSpace" presStyleCnt="0"/>
      <dgm:spPr/>
    </dgm:pt>
    <dgm:pt modelId="{CF1E5AC2-A8E9-2B42-A7D7-5D00D665C199}" type="pres">
      <dgm:prSet presAssocID="{4826A316-6A62-FB41-AA5B-AD6E76C56CEE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1FAF5C-0987-7C41-AB22-8BF68C098B54}" type="pres">
      <dgm:prSet presAssocID="{CA08D782-5C4B-C64A-9513-29E70F44B253}" presName="spaceBetweenRectangles" presStyleCnt="0"/>
      <dgm:spPr/>
    </dgm:pt>
    <dgm:pt modelId="{F1C6A395-E65F-4943-A3CD-BA9DD7FD54A5}" type="pres">
      <dgm:prSet presAssocID="{4E16F17B-EA4B-C140-900A-ED7AC5493BC9}" presName="parentLin" presStyleCnt="0"/>
      <dgm:spPr/>
    </dgm:pt>
    <dgm:pt modelId="{6665A120-690D-4448-BB22-BE3F3164867D}" type="pres">
      <dgm:prSet presAssocID="{4E16F17B-EA4B-C140-900A-ED7AC5493BC9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DDC8679B-4039-FB44-9FC5-7C0CFC8DA074}" type="pres">
      <dgm:prSet presAssocID="{4E16F17B-EA4B-C140-900A-ED7AC5493BC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E23EAD-FCE3-A046-96AA-607FF8F58541}" type="pres">
      <dgm:prSet presAssocID="{4E16F17B-EA4B-C140-900A-ED7AC5493BC9}" presName="negativeSpace" presStyleCnt="0"/>
      <dgm:spPr/>
    </dgm:pt>
    <dgm:pt modelId="{B298ABCA-4DC3-184D-ADBA-1A26D714420A}" type="pres">
      <dgm:prSet presAssocID="{4E16F17B-EA4B-C140-900A-ED7AC5493BC9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6C3235-3D9C-CC4E-B2BA-1605C1544C50}" type="pres">
      <dgm:prSet presAssocID="{B3C3AA51-221D-8C40-94C0-3A42231B23D7}" presName="spaceBetweenRectangles" presStyleCnt="0"/>
      <dgm:spPr/>
    </dgm:pt>
    <dgm:pt modelId="{8DEB5556-E126-9142-95EA-3A21B918FA90}" type="pres">
      <dgm:prSet presAssocID="{4D0FC0AD-9BB9-4740-9685-1A83BAD7FADA}" presName="parentLin" presStyleCnt="0"/>
      <dgm:spPr/>
    </dgm:pt>
    <dgm:pt modelId="{2CFEE0AC-DD96-F041-8392-D8F6C5402E7E}" type="pres">
      <dgm:prSet presAssocID="{4D0FC0AD-9BB9-4740-9685-1A83BAD7FADA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1F18D9D3-969C-0D42-B7EB-3E3DFCC685C5}" type="pres">
      <dgm:prSet presAssocID="{4D0FC0AD-9BB9-4740-9685-1A83BAD7FAD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36B572-C4DA-1F4C-BDB6-FC3C13542011}" type="pres">
      <dgm:prSet presAssocID="{4D0FC0AD-9BB9-4740-9685-1A83BAD7FADA}" presName="negativeSpace" presStyleCnt="0"/>
      <dgm:spPr/>
    </dgm:pt>
    <dgm:pt modelId="{2E50E8BC-01C6-B64E-80B7-07917401575D}" type="pres">
      <dgm:prSet presAssocID="{4D0FC0AD-9BB9-4740-9685-1A83BAD7FADA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03671D-3EDF-274E-A581-F58FE5004177}" type="presOf" srcId="{17C85809-E531-D34A-A695-C76BFCC2C3B7}" destId="{09AB0441-BBC5-4D45-B95D-8771CEC64F8E}" srcOrd="1" destOrd="0" presId="urn:microsoft.com/office/officeart/2005/8/layout/list1"/>
    <dgm:cxn modelId="{E4082375-21D2-9A4D-9DE9-BB14761F78C8}" type="presOf" srcId="{0BB09468-A136-F74B-87A4-076BBCE242C7}" destId="{EF79649D-5DF7-4C4A-8100-F58E61B73424}" srcOrd="0" destOrd="0" presId="urn:microsoft.com/office/officeart/2005/8/layout/list1"/>
    <dgm:cxn modelId="{E91E69A1-AD85-D946-9260-A53AB0D93A84}" type="presOf" srcId="{08DFFA7D-82EC-7746-80CE-C67592156E04}" destId="{CF1E5AC2-A8E9-2B42-A7D7-5D00D665C199}" srcOrd="0" destOrd="0" presId="urn:microsoft.com/office/officeart/2005/8/layout/list1"/>
    <dgm:cxn modelId="{44AC403E-20D6-F74C-A9A0-36B6EBD1EA64}" type="presOf" srcId="{17C85809-E531-D34A-A695-C76BFCC2C3B7}" destId="{B1703059-E0C9-6044-B4B9-29AC74FAFF7C}" srcOrd="0" destOrd="0" presId="urn:microsoft.com/office/officeart/2005/8/layout/list1"/>
    <dgm:cxn modelId="{5555A50A-16A2-A04E-9DE4-24434E0027EE}" type="presOf" srcId="{4D0FC0AD-9BB9-4740-9685-1A83BAD7FADA}" destId="{2CFEE0AC-DD96-F041-8392-D8F6C5402E7E}" srcOrd="0" destOrd="0" presId="urn:microsoft.com/office/officeart/2005/8/layout/list1"/>
    <dgm:cxn modelId="{70638447-FB6D-6A45-AC94-EA7CDCE2F388}" srcId="{A8A865E9-8F73-8C4D-8C9D-946DAA44CDE1}" destId="{4D0FC0AD-9BB9-4740-9685-1A83BAD7FADA}" srcOrd="3" destOrd="0" parTransId="{87C0809B-B0DD-3540-B895-C6117C82434B}" sibTransId="{A5380326-9050-7D45-AB5E-C2E3C1A38587}"/>
    <dgm:cxn modelId="{A4DB6B8D-D489-AC46-884C-1C1B467C384E}" type="presOf" srcId="{4826A316-6A62-FB41-AA5B-AD6E76C56CEE}" destId="{5D1FC988-0095-234C-9C41-905A5D536F26}" srcOrd="0" destOrd="0" presId="urn:microsoft.com/office/officeart/2005/8/layout/list1"/>
    <dgm:cxn modelId="{A6C97F2F-D241-7845-9DC7-E2875F152F5C}" srcId="{4826A316-6A62-FB41-AA5B-AD6E76C56CEE}" destId="{08DFFA7D-82EC-7746-80CE-C67592156E04}" srcOrd="0" destOrd="0" parTransId="{6751D26F-7F9C-114D-A479-73B36B75B1AC}" sibTransId="{B53238FE-E6FB-DD46-9D41-7A538680D93D}"/>
    <dgm:cxn modelId="{A4100014-7D6F-944F-A9BC-6615707936F6}" type="presOf" srcId="{4E16F17B-EA4B-C140-900A-ED7AC5493BC9}" destId="{DDC8679B-4039-FB44-9FC5-7C0CFC8DA074}" srcOrd="1" destOrd="0" presId="urn:microsoft.com/office/officeart/2005/8/layout/list1"/>
    <dgm:cxn modelId="{0B826CB3-5C13-8749-B521-9D90844C2BC3}" srcId="{4D0FC0AD-9BB9-4740-9685-1A83BAD7FADA}" destId="{9C23BB73-818D-104B-83E7-F2E6D355F6DD}" srcOrd="0" destOrd="0" parTransId="{4A260C40-DB56-B748-B643-D6E159BF99E6}" sibTransId="{78F15844-6C11-F647-9D0B-37B643F2BD7B}"/>
    <dgm:cxn modelId="{71675118-E20F-2041-9A93-80E88CBAC43E}" type="presOf" srcId="{60689245-20DD-0D43-A7E2-2AD9B0F4A94C}" destId="{B298ABCA-4DC3-184D-ADBA-1A26D714420A}" srcOrd="0" destOrd="0" presId="urn:microsoft.com/office/officeart/2005/8/layout/list1"/>
    <dgm:cxn modelId="{6265A98A-B7BA-7F45-8EEA-B07F7DE670AD}" srcId="{17C85809-E531-D34A-A695-C76BFCC2C3B7}" destId="{0BB09468-A136-F74B-87A4-076BBCE242C7}" srcOrd="0" destOrd="0" parTransId="{E0EFEB3F-8A48-2A46-BFD6-1657AB224D14}" sibTransId="{4F8C06B4-6466-044D-ADB7-2A32123F8854}"/>
    <dgm:cxn modelId="{89AE1C9D-E322-2E4A-B094-5E5ED5CED73F}" type="presOf" srcId="{A8A865E9-8F73-8C4D-8C9D-946DAA44CDE1}" destId="{1F6100C9-AC3A-1949-8CC0-5E73FFC6C247}" srcOrd="0" destOrd="0" presId="urn:microsoft.com/office/officeart/2005/8/layout/list1"/>
    <dgm:cxn modelId="{49AA8B65-5EF7-354F-950B-3F96163763F2}" srcId="{A8A865E9-8F73-8C4D-8C9D-946DAA44CDE1}" destId="{17C85809-E531-D34A-A695-C76BFCC2C3B7}" srcOrd="0" destOrd="0" parTransId="{3D32737A-DC44-FF45-876E-964ECEC81121}" sibTransId="{6B315CE9-40FF-C842-89F9-14CABEA76C4E}"/>
    <dgm:cxn modelId="{63EE7B59-DE1C-DA4F-9693-E127007022EC}" srcId="{A8A865E9-8F73-8C4D-8C9D-946DAA44CDE1}" destId="{4826A316-6A62-FB41-AA5B-AD6E76C56CEE}" srcOrd="1" destOrd="0" parTransId="{F0B9644F-E204-D64C-AFA9-94BC1CA62475}" sibTransId="{CA08D782-5C4B-C64A-9513-29E70F44B253}"/>
    <dgm:cxn modelId="{B81C04C1-A835-D54C-B674-DAAED4A3DFE6}" type="presOf" srcId="{4E16F17B-EA4B-C140-900A-ED7AC5493BC9}" destId="{6665A120-690D-4448-BB22-BE3F3164867D}" srcOrd="0" destOrd="0" presId="urn:microsoft.com/office/officeart/2005/8/layout/list1"/>
    <dgm:cxn modelId="{ED61C782-F644-FB4E-8C48-9F4688F75025}" type="presOf" srcId="{4D0FC0AD-9BB9-4740-9685-1A83BAD7FADA}" destId="{1F18D9D3-969C-0D42-B7EB-3E3DFCC685C5}" srcOrd="1" destOrd="0" presId="urn:microsoft.com/office/officeart/2005/8/layout/list1"/>
    <dgm:cxn modelId="{2CBDDD40-BABB-E447-A976-11E9B504C80F}" type="presOf" srcId="{4826A316-6A62-FB41-AA5B-AD6E76C56CEE}" destId="{27A68937-F900-F84A-AA85-B558BAE65B93}" srcOrd="1" destOrd="0" presId="urn:microsoft.com/office/officeart/2005/8/layout/list1"/>
    <dgm:cxn modelId="{EB248863-8D2C-1343-A706-FAC6BD3C537D}" type="presOf" srcId="{9C23BB73-818D-104B-83E7-F2E6D355F6DD}" destId="{2E50E8BC-01C6-B64E-80B7-07917401575D}" srcOrd="0" destOrd="0" presId="urn:microsoft.com/office/officeart/2005/8/layout/list1"/>
    <dgm:cxn modelId="{62711942-3415-DE4F-9A35-1E37616699A6}" srcId="{4E16F17B-EA4B-C140-900A-ED7AC5493BC9}" destId="{60689245-20DD-0D43-A7E2-2AD9B0F4A94C}" srcOrd="0" destOrd="0" parTransId="{832114DA-CDF4-9348-A50E-7DE25540E982}" sibTransId="{F2A4D417-D406-B54F-805C-EA9ED5016D87}"/>
    <dgm:cxn modelId="{9FB6EB43-DE1D-574A-854A-B645FDF0D9CB}" srcId="{A8A865E9-8F73-8C4D-8C9D-946DAA44CDE1}" destId="{4E16F17B-EA4B-C140-900A-ED7AC5493BC9}" srcOrd="2" destOrd="0" parTransId="{F626C53F-2468-1949-890D-3CB35882F688}" sibTransId="{B3C3AA51-221D-8C40-94C0-3A42231B23D7}"/>
    <dgm:cxn modelId="{EF6FE6FE-F731-CA4F-96D6-6F8892FEBFB7}" type="presParOf" srcId="{1F6100C9-AC3A-1949-8CC0-5E73FFC6C247}" destId="{28D3523B-AA70-0443-85A7-C9B8C28918B6}" srcOrd="0" destOrd="0" presId="urn:microsoft.com/office/officeart/2005/8/layout/list1"/>
    <dgm:cxn modelId="{92BBAAE2-9B1A-ED48-9753-BD07E160C11D}" type="presParOf" srcId="{28D3523B-AA70-0443-85A7-C9B8C28918B6}" destId="{B1703059-E0C9-6044-B4B9-29AC74FAFF7C}" srcOrd="0" destOrd="0" presId="urn:microsoft.com/office/officeart/2005/8/layout/list1"/>
    <dgm:cxn modelId="{EFAAD1E7-C142-CD48-82D7-A67195A907A5}" type="presParOf" srcId="{28D3523B-AA70-0443-85A7-C9B8C28918B6}" destId="{09AB0441-BBC5-4D45-B95D-8771CEC64F8E}" srcOrd="1" destOrd="0" presId="urn:microsoft.com/office/officeart/2005/8/layout/list1"/>
    <dgm:cxn modelId="{DF30FC6E-1A85-694C-82AF-C8EE6FF684CD}" type="presParOf" srcId="{1F6100C9-AC3A-1949-8CC0-5E73FFC6C247}" destId="{3E43852F-D90F-714B-8EFC-4CDADE1B7A73}" srcOrd="1" destOrd="0" presId="urn:microsoft.com/office/officeart/2005/8/layout/list1"/>
    <dgm:cxn modelId="{6B90F097-C2B9-6449-AE62-C7277518821F}" type="presParOf" srcId="{1F6100C9-AC3A-1949-8CC0-5E73FFC6C247}" destId="{EF79649D-5DF7-4C4A-8100-F58E61B73424}" srcOrd="2" destOrd="0" presId="urn:microsoft.com/office/officeart/2005/8/layout/list1"/>
    <dgm:cxn modelId="{E4231BE3-A076-844F-88AA-BB858AC51527}" type="presParOf" srcId="{1F6100C9-AC3A-1949-8CC0-5E73FFC6C247}" destId="{3732BD2B-CC43-CE4A-93F7-E6068D810609}" srcOrd="3" destOrd="0" presId="urn:microsoft.com/office/officeart/2005/8/layout/list1"/>
    <dgm:cxn modelId="{08612255-B28F-CA46-9971-E5AD3DA44617}" type="presParOf" srcId="{1F6100C9-AC3A-1949-8CC0-5E73FFC6C247}" destId="{075E3689-88B6-DA41-A05C-30A02AF2AFD8}" srcOrd="4" destOrd="0" presId="urn:microsoft.com/office/officeart/2005/8/layout/list1"/>
    <dgm:cxn modelId="{E8E2B211-C8F4-C745-985E-03BF8A893F03}" type="presParOf" srcId="{075E3689-88B6-DA41-A05C-30A02AF2AFD8}" destId="{5D1FC988-0095-234C-9C41-905A5D536F26}" srcOrd="0" destOrd="0" presId="urn:microsoft.com/office/officeart/2005/8/layout/list1"/>
    <dgm:cxn modelId="{3C9E7BDF-B59A-974F-9A25-2ACCACAF610C}" type="presParOf" srcId="{075E3689-88B6-DA41-A05C-30A02AF2AFD8}" destId="{27A68937-F900-F84A-AA85-B558BAE65B93}" srcOrd="1" destOrd="0" presId="urn:microsoft.com/office/officeart/2005/8/layout/list1"/>
    <dgm:cxn modelId="{838672C0-A278-CD49-8203-0814DD377D7D}" type="presParOf" srcId="{1F6100C9-AC3A-1949-8CC0-5E73FFC6C247}" destId="{5A07EFFA-D356-FD48-8A96-B63B8F1F74EE}" srcOrd="5" destOrd="0" presId="urn:microsoft.com/office/officeart/2005/8/layout/list1"/>
    <dgm:cxn modelId="{85448201-3A89-B24F-BAA5-E8931E9E2AE9}" type="presParOf" srcId="{1F6100C9-AC3A-1949-8CC0-5E73FFC6C247}" destId="{CF1E5AC2-A8E9-2B42-A7D7-5D00D665C199}" srcOrd="6" destOrd="0" presId="urn:microsoft.com/office/officeart/2005/8/layout/list1"/>
    <dgm:cxn modelId="{7E155DC5-9D40-8F40-A3AA-B493C8E4E15C}" type="presParOf" srcId="{1F6100C9-AC3A-1949-8CC0-5E73FFC6C247}" destId="{B31FAF5C-0987-7C41-AB22-8BF68C098B54}" srcOrd="7" destOrd="0" presId="urn:microsoft.com/office/officeart/2005/8/layout/list1"/>
    <dgm:cxn modelId="{918342C9-C2C4-9949-8BB8-0D8A2430D18C}" type="presParOf" srcId="{1F6100C9-AC3A-1949-8CC0-5E73FFC6C247}" destId="{F1C6A395-E65F-4943-A3CD-BA9DD7FD54A5}" srcOrd="8" destOrd="0" presId="urn:microsoft.com/office/officeart/2005/8/layout/list1"/>
    <dgm:cxn modelId="{9B3FFDC2-C49D-5846-8E8F-E35155FEF276}" type="presParOf" srcId="{F1C6A395-E65F-4943-A3CD-BA9DD7FD54A5}" destId="{6665A120-690D-4448-BB22-BE3F3164867D}" srcOrd="0" destOrd="0" presId="urn:microsoft.com/office/officeart/2005/8/layout/list1"/>
    <dgm:cxn modelId="{F16EA82B-935F-7B42-85F9-90666121697A}" type="presParOf" srcId="{F1C6A395-E65F-4943-A3CD-BA9DD7FD54A5}" destId="{DDC8679B-4039-FB44-9FC5-7C0CFC8DA074}" srcOrd="1" destOrd="0" presId="urn:microsoft.com/office/officeart/2005/8/layout/list1"/>
    <dgm:cxn modelId="{4411E86A-E4A5-494E-9677-E4194B44DFA2}" type="presParOf" srcId="{1F6100C9-AC3A-1949-8CC0-5E73FFC6C247}" destId="{90E23EAD-FCE3-A046-96AA-607FF8F58541}" srcOrd="9" destOrd="0" presId="urn:microsoft.com/office/officeart/2005/8/layout/list1"/>
    <dgm:cxn modelId="{30332CD1-C751-A54B-BE8D-618ED9F9B4C5}" type="presParOf" srcId="{1F6100C9-AC3A-1949-8CC0-5E73FFC6C247}" destId="{B298ABCA-4DC3-184D-ADBA-1A26D714420A}" srcOrd="10" destOrd="0" presId="urn:microsoft.com/office/officeart/2005/8/layout/list1"/>
    <dgm:cxn modelId="{E9E33D7F-D931-224F-8813-69ECCF9FBBC7}" type="presParOf" srcId="{1F6100C9-AC3A-1949-8CC0-5E73FFC6C247}" destId="{7E6C3235-3D9C-CC4E-B2BA-1605C1544C50}" srcOrd="11" destOrd="0" presId="urn:microsoft.com/office/officeart/2005/8/layout/list1"/>
    <dgm:cxn modelId="{46699D2F-AD47-A942-A6AD-1F61A5496AA7}" type="presParOf" srcId="{1F6100C9-AC3A-1949-8CC0-5E73FFC6C247}" destId="{8DEB5556-E126-9142-95EA-3A21B918FA90}" srcOrd="12" destOrd="0" presId="urn:microsoft.com/office/officeart/2005/8/layout/list1"/>
    <dgm:cxn modelId="{4CE01CB0-3489-FA49-AED0-7A8F5B208BD2}" type="presParOf" srcId="{8DEB5556-E126-9142-95EA-3A21B918FA90}" destId="{2CFEE0AC-DD96-F041-8392-D8F6C5402E7E}" srcOrd="0" destOrd="0" presId="urn:microsoft.com/office/officeart/2005/8/layout/list1"/>
    <dgm:cxn modelId="{551B29E0-38B8-9549-A716-3A0C5538FBB9}" type="presParOf" srcId="{8DEB5556-E126-9142-95EA-3A21B918FA90}" destId="{1F18D9D3-969C-0D42-B7EB-3E3DFCC685C5}" srcOrd="1" destOrd="0" presId="urn:microsoft.com/office/officeart/2005/8/layout/list1"/>
    <dgm:cxn modelId="{34C16CAF-342A-B44B-AC12-36B8A506B281}" type="presParOf" srcId="{1F6100C9-AC3A-1949-8CC0-5E73FFC6C247}" destId="{A036B572-C4DA-1F4C-BDB6-FC3C13542011}" srcOrd="13" destOrd="0" presId="urn:microsoft.com/office/officeart/2005/8/layout/list1"/>
    <dgm:cxn modelId="{C3DEF22D-882F-5242-A186-A4F0733C4043}" type="presParOf" srcId="{1F6100C9-AC3A-1949-8CC0-5E73FFC6C247}" destId="{2E50E8BC-01C6-B64E-80B7-07917401575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67974E-4399-F548-A0B8-9EB94BC45965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8A4174-A7E5-9F48-9C92-954100843372}">
      <dgm:prSet custT="1"/>
      <dgm:spPr/>
      <dgm:t>
        <a:bodyPr/>
        <a:lstStyle/>
        <a:p>
          <a:pPr rtl="0"/>
          <a:r>
            <a: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Confidentiality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B4427-3126-D944-B8DA-E500D87C2E12}" type="parTrans" cxnId="{40FF8A8E-A32D-3F40-A66A-FBEC46A44D72}">
      <dgm:prSet/>
      <dgm:spPr/>
      <dgm:t>
        <a:bodyPr/>
        <a:lstStyle/>
        <a:p>
          <a:endParaRPr lang="en-US"/>
        </a:p>
      </dgm:t>
    </dgm:pt>
    <dgm:pt modelId="{8F15643E-7BA4-D84A-963E-7FF978BFFDE9}" type="sibTrans" cxnId="{40FF8A8E-A32D-3F40-A66A-FBEC46A44D72}">
      <dgm:prSet/>
      <dgm:spPr/>
      <dgm:t>
        <a:bodyPr/>
        <a:lstStyle/>
        <a:p>
          <a:endParaRPr lang="en-US"/>
        </a:p>
      </dgm:t>
    </dgm:pt>
    <dgm:pt modelId="{21A9F706-8CA7-D446-8BEA-2B90D05E4FEB}">
      <dgm:prSet custT="1"/>
      <dgm:spPr/>
      <dgm:t>
        <a:bodyPr/>
        <a:lstStyle/>
        <a:p>
          <a:pPr rtl="0"/>
          <a:r>
            <a:rPr lang="en-US" sz="1800" dirty="0" smtClean="0"/>
            <a:t>Data confidentiality</a:t>
          </a:r>
          <a:endParaRPr lang="en-US" sz="1800" dirty="0"/>
        </a:p>
      </dgm:t>
    </dgm:pt>
    <dgm:pt modelId="{ADE95395-6D54-1349-94BA-33C16F8584B2}" type="parTrans" cxnId="{59D0DD1D-922F-DE4F-8C7F-2663E70D41CE}">
      <dgm:prSet/>
      <dgm:spPr/>
      <dgm:t>
        <a:bodyPr/>
        <a:lstStyle/>
        <a:p>
          <a:endParaRPr lang="en-US"/>
        </a:p>
      </dgm:t>
    </dgm:pt>
    <dgm:pt modelId="{D4DDB567-C84F-1C44-B7A8-86024AD82621}" type="sibTrans" cxnId="{59D0DD1D-922F-DE4F-8C7F-2663E70D41CE}">
      <dgm:prSet/>
      <dgm:spPr/>
      <dgm:t>
        <a:bodyPr/>
        <a:lstStyle/>
        <a:p>
          <a:endParaRPr lang="en-US"/>
        </a:p>
      </dgm:t>
    </dgm:pt>
    <dgm:pt modelId="{B21E9014-F1B9-5E49-94EA-5CCB3041C961}">
      <dgm:prSet custT="1"/>
      <dgm:spPr/>
      <dgm:t>
        <a:bodyPr/>
        <a:lstStyle/>
        <a:p>
          <a:pPr rtl="0"/>
          <a:r>
            <a:rPr lang="en-US" sz="1600" dirty="0" smtClean="0"/>
            <a:t>Assures that private or confidential information is not made available or disclosed to unauthorized individuals</a:t>
          </a:r>
          <a:endParaRPr lang="en-US" sz="1600" dirty="0"/>
        </a:p>
      </dgm:t>
    </dgm:pt>
    <dgm:pt modelId="{67DCBDF3-A0A9-6D4B-A351-488C0AF72F07}" type="parTrans" cxnId="{67B8EB2D-A751-1D4A-914D-D2AD4733CBBD}">
      <dgm:prSet/>
      <dgm:spPr/>
      <dgm:t>
        <a:bodyPr/>
        <a:lstStyle/>
        <a:p>
          <a:endParaRPr lang="en-US"/>
        </a:p>
      </dgm:t>
    </dgm:pt>
    <dgm:pt modelId="{B7B36CEC-824D-0D4D-93BF-4BDBA5F7D673}" type="sibTrans" cxnId="{67B8EB2D-A751-1D4A-914D-D2AD4733CBBD}">
      <dgm:prSet/>
      <dgm:spPr/>
      <dgm:t>
        <a:bodyPr/>
        <a:lstStyle/>
        <a:p>
          <a:endParaRPr lang="en-US"/>
        </a:p>
      </dgm:t>
    </dgm:pt>
    <dgm:pt modelId="{6035E519-D43A-9845-9BBF-8E7DF74F833D}">
      <dgm:prSet custT="1"/>
      <dgm:spPr/>
      <dgm:t>
        <a:bodyPr/>
        <a:lstStyle/>
        <a:p>
          <a:pPr rtl="0"/>
          <a:r>
            <a:rPr lang="en-US" sz="1800" dirty="0" smtClean="0"/>
            <a:t>Privacy</a:t>
          </a:r>
          <a:endParaRPr lang="en-US" sz="1800" dirty="0"/>
        </a:p>
      </dgm:t>
    </dgm:pt>
    <dgm:pt modelId="{37E13955-F314-494E-ADAB-DC93BBB4BEE0}" type="parTrans" cxnId="{EB142F24-E3E0-AD4B-B2A0-95DF667E0C43}">
      <dgm:prSet/>
      <dgm:spPr/>
      <dgm:t>
        <a:bodyPr/>
        <a:lstStyle/>
        <a:p>
          <a:endParaRPr lang="en-US"/>
        </a:p>
      </dgm:t>
    </dgm:pt>
    <dgm:pt modelId="{B593D6B0-D808-2143-AB3A-690922D49438}" type="sibTrans" cxnId="{EB142F24-E3E0-AD4B-B2A0-95DF667E0C43}">
      <dgm:prSet/>
      <dgm:spPr/>
      <dgm:t>
        <a:bodyPr/>
        <a:lstStyle/>
        <a:p>
          <a:endParaRPr lang="en-US"/>
        </a:p>
      </dgm:t>
    </dgm:pt>
    <dgm:pt modelId="{69FCB829-A180-964B-A24B-0C706AD3D91E}">
      <dgm:prSet custT="1"/>
      <dgm:spPr/>
      <dgm:t>
        <a:bodyPr/>
        <a:lstStyle/>
        <a:p>
          <a:pPr rtl="0"/>
          <a:r>
            <a:rPr lang="en-US" sz="1600" dirty="0" smtClean="0"/>
            <a:t>Assures that individuals control or influence what information related to them may be collected and stored and by whom and to whom that information may be disclosed</a:t>
          </a:r>
          <a:endParaRPr lang="en-US" sz="1600" dirty="0"/>
        </a:p>
      </dgm:t>
    </dgm:pt>
    <dgm:pt modelId="{2EF42A8E-639D-A34D-BC76-23FE2383B4D3}" type="parTrans" cxnId="{4A572C50-A751-FB40-A850-838F8C96B8CD}">
      <dgm:prSet/>
      <dgm:spPr/>
      <dgm:t>
        <a:bodyPr/>
        <a:lstStyle/>
        <a:p>
          <a:endParaRPr lang="en-US"/>
        </a:p>
      </dgm:t>
    </dgm:pt>
    <dgm:pt modelId="{142EA30A-FBF1-5643-A3DE-4F13F46C14CD}" type="sibTrans" cxnId="{4A572C50-A751-FB40-A850-838F8C96B8CD}">
      <dgm:prSet/>
      <dgm:spPr/>
      <dgm:t>
        <a:bodyPr/>
        <a:lstStyle/>
        <a:p>
          <a:endParaRPr lang="en-US"/>
        </a:p>
      </dgm:t>
    </dgm:pt>
    <dgm:pt modelId="{F3872A23-839C-1747-AB33-A007ED5DF65D}">
      <dgm:prSet custT="1"/>
      <dgm:spPr/>
      <dgm:t>
        <a:bodyPr/>
        <a:lstStyle/>
        <a:p>
          <a:pPr rtl="0"/>
          <a:r>
            <a: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Integrity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EC11D0C-BB0A-F943-AF4F-730C5809D2BC}" type="parTrans" cxnId="{52862A91-4742-9046-AABC-1F22D701418F}">
      <dgm:prSet/>
      <dgm:spPr/>
      <dgm:t>
        <a:bodyPr/>
        <a:lstStyle/>
        <a:p>
          <a:endParaRPr lang="en-US"/>
        </a:p>
      </dgm:t>
    </dgm:pt>
    <dgm:pt modelId="{CDD11628-B4FB-FE42-B97F-A4ACD852F9CF}" type="sibTrans" cxnId="{52862A91-4742-9046-AABC-1F22D701418F}">
      <dgm:prSet/>
      <dgm:spPr/>
      <dgm:t>
        <a:bodyPr/>
        <a:lstStyle/>
        <a:p>
          <a:endParaRPr lang="en-US"/>
        </a:p>
      </dgm:t>
    </dgm:pt>
    <dgm:pt modelId="{30C38FF5-4429-4F4C-911B-2DB9C33D340B}">
      <dgm:prSet custT="1"/>
      <dgm:spPr/>
      <dgm:t>
        <a:bodyPr/>
        <a:lstStyle/>
        <a:p>
          <a:pPr rtl="0"/>
          <a:r>
            <a:rPr lang="en-US" sz="1800" dirty="0" smtClean="0"/>
            <a:t>Data integrity</a:t>
          </a:r>
          <a:endParaRPr lang="en-US" sz="1800" dirty="0"/>
        </a:p>
      </dgm:t>
    </dgm:pt>
    <dgm:pt modelId="{8DBD0CAE-0231-974F-9D69-6657F24E7DCA}" type="parTrans" cxnId="{8953D3BF-2230-534A-9B89-056768195C29}">
      <dgm:prSet/>
      <dgm:spPr/>
      <dgm:t>
        <a:bodyPr/>
        <a:lstStyle/>
        <a:p>
          <a:endParaRPr lang="en-US"/>
        </a:p>
      </dgm:t>
    </dgm:pt>
    <dgm:pt modelId="{B9D7464F-75F1-024C-93FF-ED77A560A090}" type="sibTrans" cxnId="{8953D3BF-2230-534A-9B89-056768195C29}">
      <dgm:prSet/>
      <dgm:spPr/>
      <dgm:t>
        <a:bodyPr/>
        <a:lstStyle/>
        <a:p>
          <a:endParaRPr lang="en-US"/>
        </a:p>
      </dgm:t>
    </dgm:pt>
    <dgm:pt modelId="{5EC57D55-CC39-D948-9995-0869E97B52DF}">
      <dgm:prSet custT="1"/>
      <dgm:spPr/>
      <dgm:t>
        <a:bodyPr/>
        <a:lstStyle/>
        <a:p>
          <a:pPr rtl="0"/>
          <a:r>
            <a:rPr lang="en-US" sz="1600" dirty="0" smtClean="0"/>
            <a:t>Assures that  information and programs are changed only in a specified and authorized manner</a:t>
          </a:r>
          <a:endParaRPr lang="en-US" sz="1600" dirty="0"/>
        </a:p>
      </dgm:t>
    </dgm:pt>
    <dgm:pt modelId="{7C3D7C39-71A3-384D-AA17-F9AD29D02448}" type="parTrans" cxnId="{A19449C7-69B0-2245-9777-8722538727D4}">
      <dgm:prSet/>
      <dgm:spPr/>
      <dgm:t>
        <a:bodyPr/>
        <a:lstStyle/>
        <a:p>
          <a:endParaRPr lang="en-US"/>
        </a:p>
      </dgm:t>
    </dgm:pt>
    <dgm:pt modelId="{BB5E1D67-125C-674D-9A42-4609F9776AE3}" type="sibTrans" cxnId="{A19449C7-69B0-2245-9777-8722538727D4}">
      <dgm:prSet/>
      <dgm:spPr/>
      <dgm:t>
        <a:bodyPr/>
        <a:lstStyle/>
        <a:p>
          <a:endParaRPr lang="en-US"/>
        </a:p>
      </dgm:t>
    </dgm:pt>
    <dgm:pt modelId="{99C0CDBE-7000-E147-B141-77FBFC00B277}">
      <dgm:prSet custT="1"/>
      <dgm:spPr/>
      <dgm:t>
        <a:bodyPr/>
        <a:lstStyle/>
        <a:p>
          <a:pPr rtl="0"/>
          <a:r>
            <a:rPr lang="en-US" sz="1800" dirty="0" smtClean="0"/>
            <a:t>System integrity</a:t>
          </a:r>
          <a:endParaRPr lang="en-US" sz="1800" dirty="0"/>
        </a:p>
      </dgm:t>
    </dgm:pt>
    <dgm:pt modelId="{D346A79B-05B5-7149-AC3F-BC6AF45DD253}" type="parTrans" cxnId="{BD025F01-050B-2B4D-8EC1-B6B50D422BD2}">
      <dgm:prSet/>
      <dgm:spPr/>
      <dgm:t>
        <a:bodyPr/>
        <a:lstStyle/>
        <a:p>
          <a:endParaRPr lang="en-US"/>
        </a:p>
      </dgm:t>
    </dgm:pt>
    <dgm:pt modelId="{CE4224DA-4BFC-D447-9F60-37A065135669}" type="sibTrans" cxnId="{BD025F01-050B-2B4D-8EC1-B6B50D422BD2}">
      <dgm:prSet/>
      <dgm:spPr/>
      <dgm:t>
        <a:bodyPr/>
        <a:lstStyle/>
        <a:p>
          <a:endParaRPr lang="en-US"/>
        </a:p>
      </dgm:t>
    </dgm:pt>
    <dgm:pt modelId="{4CB84985-FB77-9F46-A053-B23E4ED6EAA5}">
      <dgm:prSet custT="1"/>
      <dgm:spPr/>
      <dgm:t>
        <a:bodyPr/>
        <a:lstStyle/>
        <a:p>
          <a:pPr rtl="0"/>
          <a:r>
            <a:rPr lang="en-US" sz="1600" dirty="0" smtClean="0"/>
            <a:t>Assures that a system performs its intended function in an unimpaired manner, free from deliberate or inadvertent unauthorized manipulation of the system</a:t>
          </a:r>
          <a:endParaRPr lang="en-US" sz="1600" dirty="0"/>
        </a:p>
      </dgm:t>
    </dgm:pt>
    <dgm:pt modelId="{3B6A8F58-5086-FA4C-84B2-881E07C372DA}" type="parTrans" cxnId="{60C79975-4612-B84E-ADAE-E7D23679E458}">
      <dgm:prSet/>
      <dgm:spPr/>
      <dgm:t>
        <a:bodyPr/>
        <a:lstStyle/>
        <a:p>
          <a:endParaRPr lang="en-US"/>
        </a:p>
      </dgm:t>
    </dgm:pt>
    <dgm:pt modelId="{8C77420A-6DC8-9941-BB17-4E1A0249EBE1}" type="sibTrans" cxnId="{60C79975-4612-B84E-ADAE-E7D23679E458}">
      <dgm:prSet/>
      <dgm:spPr/>
      <dgm:t>
        <a:bodyPr/>
        <a:lstStyle/>
        <a:p>
          <a:endParaRPr lang="en-US"/>
        </a:p>
      </dgm:t>
    </dgm:pt>
    <dgm:pt modelId="{8E786CE7-B556-B840-8BF5-6292FDE95AEE}">
      <dgm:prSet custT="1"/>
      <dgm:spPr/>
      <dgm:t>
        <a:bodyPr/>
        <a:lstStyle/>
        <a:p>
          <a:pPr rtl="0"/>
          <a:r>
            <a: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Availability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7C53212-50CB-E041-B8A6-7C37BFF256F2}" type="parTrans" cxnId="{1A0C63BB-E837-FC47-BF44-A889B511BE1E}">
      <dgm:prSet/>
      <dgm:spPr/>
      <dgm:t>
        <a:bodyPr/>
        <a:lstStyle/>
        <a:p>
          <a:endParaRPr lang="en-US"/>
        </a:p>
      </dgm:t>
    </dgm:pt>
    <dgm:pt modelId="{00A03D01-DA6F-F048-BC29-58C578B54D42}" type="sibTrans" cxnId="{1A0C63BB-E837-FC47-BF44-A889B511BE1E}">
      <dgm:prSet/>
      <dgm:spPr/>
      <dgm:t>
        <a:bodyPr/>
        <a:lstStyle/>
        <a:p>
          <a:endParaRPr lang="en-US"/>
        </a:p>
      </dgm:t>
    </dgm:pt>
    <dgm:pt modelId="{A06EF79B-B678-0A4D-B154-D65B70B0BE8B}">
      <dgm:prSet custT="1"/>
      <dgm:spPr/>
      <dgm:t>
        <a:bodyPr/>
        <a:lstStyle/>
        <a:p>
          <a:pPr rtl="0"/>
          <a:r>
            <a:rPr lang="en-US" sz="1800" dirty="0" smtClean="0"/>
            <a:t>Assures that systems work promptly and service is not denied to authorized users</a:t>
          </a:r>
          <a:endParaRPr lang="en-US" sz="1800" dirty="0"/>
        </a:p>
      </dgm:t>
    </dgm:pt>
    <dgm:pt modelId="{6FA206AC-30F8-C544-9604-2CA8E53FFCEF}" type="parTrans" cxnId="{C0ED1F73-19FA-4347-BFA9-88092C8EA421}">
      <dgm:prSet/>
      <dgm:spPr/>
      <dgm:t>
        <a:bodyPr/>
        <a:lstStyle/>
        <a:p>
          <a:endParaRPr lang="en-US"/>
        </a:p>
      </dgm:t>
    </dgm:pt>
    <dgm:pt modelId="{4467D7CD-857D-764C-811B-82D854FAD4EF}" type="sibTrans" cxnId="{C0ED1F73-19FA-4347-BFA9-88092C8EA421}">
      <dgm:prSet/>
      <dgm:spPr/>
      <dgm:t>
        <a:bodyPr/>
        <a:lstStyle/>
        <a:p>
          <a:endParaRPr lang="en-US"/>
        </a:p>
      </dgm:t>
    </dgm:pt>
    <dgm:pt modelId="{34173FFC-40F5-D74A-B8CF-1587B7364017}" type="pres">
      <dgm:prSet presAssocID="{2567974E-4399-F548-A0B8-9EB94BC4596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778957-62DF-9344-B516-61D513DAD32B}" type="pres">
      <dgm:prSet presAssocID="{318A4174-A7E5-9F48-9C92-954100843372}" presName="parentLin" presStyleCnt="0"/>
      <dgm:spPr/>
    </dgm:pt>
    <dgm:pt modelId="{51A02C84-5188-D145-814C-E8418EA6DECE}" type="pres">
      <dgm:prSet presAssocID="{318A4174-A7E5-9F48-9C92-95410084337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049758F-6852-7E48-A5F6-439FA44B34F9}" type="pres">
      <dgm:prSet presAssocID="{318A4174-A7E5-9F48-9C92-95410084337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1C9714-B9E4-2444-8242-5DE4BF09B262}" type="pres">
      <dgm:prSet presAssocID="{318A4174-A7E5-9F48-9C92-954100843372}" presName="negativeSpace" presStyleCnt="0"/>
      <dgm:spPr/>
    </dgm:pt>
    <dgm:pt modelId="{5A498C14-EC1A-C044-AC9A-2483F9CB7F7A}" type="pres">
      <dgm:prSet presAssocID="{318A4174-A7E5-9F48-9C92-95410084337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DA03B9-90CC-8D4F-907E-0596F46D16FC}" type="pres">
      <dgm:prSet presAssocID="{8F15643E-7BA4-D84A-963E-7FF978BFFDE9}" presName="spaceBetweenRectangles" presStyleCnt="0"/>
      <dgm:spPr/>
    </dgm:pt>
    <dgm:pt modelId="{29355B7F-2627-0D4A-9C3A-95C48F034156}" type="pres">
      <dgm:prSet presAssocID="{F3872A23-839C-1747-AB33-A007ED5DF65D}" presName="parentLin" presStyleCnt="0"/>
      <dgm:spPr/>
    </dgm:pt>
    <dgm:pt modelId="{45CC6D00-5084-F54C-BAB6-84E192FA5172}" type="pres">
      <dgm:prSet presAssocID="{F3872A23-839C-1747-AB33-A007ED5DF65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865B79C-0930-C042-ADB5-25A0D1DA2B7F}" type="pres">
      <dgm:prSet presAssocID="{F3872A23-839C-1747-AB33-A007ED5DF65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3197F5-FBF3-E943-B6CF-FBF8CC91D332}" type="pres">
      <dgm:prSet presAssocID="{F3872A23-839C-1747-AB33-A007ED5DF65D}" presName="negativeSpace" presStyleCnt="0"/>
      <dgm:spPr/>
    </dgm:pt>
    <dgm:pt modelId="{4DA3C829-4C77-2E4B-ACF0-22E49FD0F419}" type="pres">
      <dgm:prSet presAssocID="{F3872A23-839C-1747-AB33-A007ED5DF65D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02965-0CE4-7648-BC6E-A7036732A0A2}" type="pres">
      <dgm:prSet presAssocID="{CDD11628-B4FB-FE42-B97F-A4ACD852F9CF}" presName="spaceBetweenRectangles" presStyleCnt="0"/>
      <dgm:spPr/>
    </dgm:pt>
    <dgm:pt modelId="{9D6EEB7C-6CF8-3F45-82A4-66F4F2BD0126}" type="pres">
      <dgm:prSet presAssocID="{8E786CE7-B556-B840-8BF5-6292FDE95AEE}" presName="parentLin" presStyleCnt="0"/>
      <dgm:spPr/>
    </dgm:pt>
    <dgm:pt modelId="{66FCA555-5B0A-5E4D-9599-E70C35274D14}" type="pres">
      <dgm:prSet presAssocID="{8E786CE7-B556-B840-8BF5-6292FDE95AEE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667DCDD7-116F-2549-8EDA-F2F25FC22E3F}" type="pres">
      <dgm:prSet presAssocID="{8E786CE7-B556-B840-8BF5-6292FDE95AE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6871E-D7A3-A244-8DA3-5F2C4D567BEE}" type="pres">
      <dgm:prSet presAssocID="{8E786CE7-B556-B840-8BF5-6292FDE95AEE}" presName="negativeSpace" presStyleCnt="0"/>
      <dgm:spPr/>
    </dgm:pt>
    <dgm:pt modelId="{CC27436A-1E4D-D84D-A7FC-05F0DE392564}" type="pres">
      <dgm:prSet presAssocID="{8E786CE7-B556-B840-8BF5-6292FDE95AEE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0C63BB-E837-FC47-BF44-A889B511BE1E}" srcId="{2567974E-4399-F548-A0B8-9EB94BC45965}" destId="{8E786CE7-B556-B840-8BF5-6292FDE95AEE}" srcOrd="2" destOrd="0" parTransId="{D7C53212-50CB-E041-B8A6-7C37BFF256F2}" sibTransId="{00A03D01-DA6F-F048-BC29-58C578B54D42}"/>
    <dgm:cxn modelId="{A19449C7-69B0-2245-9777-8722538727D4}" srcId="{30C38FF5-4429-4F4C-911B-2DB9C33D340B}" destId="{5EC57D55-CC39-D948-9995-0869E97B52DF}" srcOrd="0" destOrd="0" parTransId="{7C3D7C39-71A3-384D-AA17-F9AD29D02448}" sibTransId="{BB5E1D67-125C-674D-9A42-4609F9776AE3}"/>
    <dgm:cxn modelId="{67B8EB2D-A751-1D4A-914D-D2AD4733CBBD}" srcId="{21A9F706-8CA7-D446-8BEA-2B90D05E4FEB}" destId="{B21E9014-F1B9-5E49-94EA-5CCB3041C961}" srcOrd="0" destOrd="0" parTransId="{67DCBDF3-A0A9-6D4B-A351-488C0AF72F07}" sibTransId="{B7B36CEC-824D-0D4D-93BF-4BDBA5F7D673}"/>
    <dgm:cxn modelId="{DA5E7566-1D55-3244-AE6E-9A037D45F2C2}" type="presOf" srcId="{8E786CE7-B556-B840-8BF5-6292FDE95AEE}" destId="{66FCA555-5B0A-5E4D-9599-E70C35274D14}" srcOrd="0" destOrd="0" presId="urn:microsoft.com/office/officeart/2005/8/layout/list1"/>
    <dgm:cxn modelId="{B26DAA2B-90AF-474A-B94C-F25B0C705904}" type="presOf" srcId="{6035E519-D43A-9845-9BBF-8E7DF74F833D}" destId="{5A498C14-EC1A-C044-AC9A-2483F9CB7F7A}" srcOrd="0" destOrd="2" presId="urn:microsoft.com/office/officeart/2005/8/layout/list1"/>
    <dgm:cxn modelId="{4A572C50-A751-FB40-A850-838F8C96B8CD}" srcId="{6035E519-D43A-9845-9BBF-8E7DF74F833D}" destId="{69FCB829-A180-964B-A24B-0C706AD3D91E}" srcOrd="0" destOrd="0" parTransId="{2EF42A8E-639D-A34D-BC76-23FE2383B4D3}" sibTransId="{142EA30A-FBF1-5643-A3DE-4F13F46C14CD}"/>
    <dgm:cxn modelId="{4C8450A0-2E6D-D744-9A9B-F6CEFB047CEC}" type="presOf" srcId="{4CB84985-FB77-9F46-A053-B23E4ED6EAA5}" destId="{4DA3C829-4C77-2E4B-ACF0-22E49FD0F419}" srcOrd="0" destOrd="3" presId="urn:microsoft.com/office/officeart/2005/8/layout/list1"/>
    <dgm:cxn modelId="{24AB1A32-6A90-5B4D-A526-8F7A661AA4D0}" type="presOf" srcId="{99C0CDBE-7000-E147-B141-77FBFC00B277}" destId="{4DA3C829-4C77-2E4B-ACF0-22E49FD0F419}" srcOrd="0" destOrd="2" presId="urn:microsoft.com/office/officeart/2005/8/layout/list1"/>
    <dgm:cxn modelId="{08869938-FC8F-5945-BF51-76A1B28B9BF2}" type="presOf" srcId="{B21E9014-F1B9-5E49-94EA-5CCB3041C961}" destId="{5A498C14-EC1A-C044-AC9A-2483F9CB7F7A}" srcOrd="0" destOrd="1" presId="urn:microsoft.com/office/officeart/2005/8/layout/list1"/>
    <dgm:cxn modelId="{59D0DD1D-922F-DE4F-8C7F-2663E70D41CE}" srcId="{318A4174-A7E5-9F48-9C92-954100843372}" destId="{21A9F706-8CA7-D446-8BEA-2B90D05E4FEB}" srcOrd="0" destOrd="0" parTransId="{ADE95395-6D54-1349-94BA-33C16F8584B2}" sibTransId="{D4DDB567-C84F-1C44-B7A8-86024AD82621}"/>
    <dgm:cxn modelId="{8B03144A-2471-7A4B-AFB0-A8FACCEB2AFC}" type="presOf" srcId="{30C38FF5-4429-4F4C-911B-2DB9C33D340B}" destId="{4DA3C829-4C77-2E4B-ACF0-22E49FD0F419}" srcOrd="0" destOrd="0" presId="urn:microsoft.com/office/officeart/2005/8/layout/list1"/>
    <dgm:cxn modelId="{60C79975-4612-B84E-ADAE-E7D23679E458}" srcId="{99C0CDBE-7000-E147-B141-77FBFC00B277}" destId="{4CB84985-FB77-9F46-A053-B23E4ED6EAA5}" srcOrd="0" destOrd="0" parTransId="{3B6A8F58-5086-FA4C-84B2-881E07C372DA}" sibTransId="{8C77420A-6DC8-9941-BB17-4E1A0249EBE1}"/>
    <dgm:cxn modelId="{A3F98014-D4A0-9049-8EF1-A13A5068B265}" type="presOf" srcId="{5EC57D55-CC39-D948-9995-0869E97B52DF}" destId="{4DA3C829-4C77-2E4B-ACF0-22E49FD0F419}" srcOrd="0" destOrd="1" presId="urn:microsoft.com/office/officeart/2005/8/layout/list1"/>
    <dgm:cxn modelId="{F8D7F121-AE8A-A940-A005-331FE9932BED}" type="presOf" srcId="{A06EF79B-B678-0A4D-B154-D65B70B0BE8B}" destId="{CC27436A-1E4D-D84D-A7FC-05F0DE392564}" srcOrd="0" destOrd="0" presId="urn:microsoft.com/office/officeart/2005/8/layout/list1"/>
    <dgm:cxn modelId="{6A6FFFF6-63B1-CE4E-A829-2D83ACD4B10B}" type="presOf" srcId="{318A4174-A7E5-9F48-9C92-954100843372}" destId="{51A02C84-5188-D145-814C-E8418EA6DECE}" srcOrd="0" destOrd="0" presId="urn:microsoft.com/office/officeart/2005/8/layout/list1"/>
    <dgm:cxn modelId="{7FCFAB22-8F9D-3340-B418-F597D0B6B50F}" type="presOf" srcId="{318A4174-A7E5-9F48-9C92-954100843372}" destId="{6049758F-6852-7E48-A5F6-439FA44B34F9}" srcOrd="1" destOrd="0" presId="urn:microsoft.com/office/officeart/2005/8/layout/list1"/>
    <dgm:cxn modelId="{52F6F6B9-D8A9-5543-B849-F0BAAA55F45B}" type="presOf" srcId="{21A9F706-8CA7-D446-8BEA-2B90D05E4FEB}" destId="{5A498C14-EC1A-C044-AC9A-2483F9CB7F7A}" srcOrd="0" destOrd="0" presId="urn:microsoft.com/office/officeart/2005/8/layout/list1"/>
    <dgm:cxn modelId="{BEBDF9FD-C9B5-C64F-95D6-9E9BD3349FAD}" type="presOf" srcId="{2567974E-4399-F548-A0B8-9EB94BC45965}" destId="{34173FFC-40F5-D74A-B8CF-1587B7364017}" srcOrd="0" destOrd="0" presId="urn:microsoft.com/office/officeart/2005/8/layout/list1"/>
    <dgm:cxn modelId="{C0ED1F73-19FA-4347-BFA9-88092C8EA421}" srcId="{8E786CE7-B556-B840-8BF5-6292FDE95AEE}" destId="{A06EF79B-B678-0A4D-B154-D65B70B0BE8B}" srcOrd="0" destOrd="0" parTransId="{6FA206AC-30F8-C544-9604-2CA8E53FFCEF}" sibTransId="{4467D7CD-857D-764C-811B-82D854FAD4EF}"/>
    <dgm:cxn modelId="{52862A91-4742-9046-AABC-1F22D701418F}" srcId="{2567974E-4399-F548-A0B8-9EB94BC45965}" destId="{F3872A23-839C-1747-AB33-A007ED5DF65D}" srcOrd="1" destOrd="0" parTransId="{EEC11D0C-BB0A-F943-AF4F-730C5809D2BC}" sibTransId="{CDD11628-B4FB-FE42-B97F-A4ACD852F9CF}"/>
    <dgm:cxn modelId="{BD025F01-050B-2B4D-8EC1-B6B50D422BD2}" srcId="{F3872A23-839C-1747-AB33-A007ED5DF65D}" destId="{99C0CDBE-7000-E147-B141-77FBFC00B277}" srcOrd="1" destOrd="0" parTransId="{D346A79B-05B5-7149-AC3F-BC6AF45DD253}" sibTransId="{CE4224DA-4BFC-D447-9F60-37A065135669}"/>
    <dgm:cxn modelId="{8E4F3C6D-32B7-2547-BA73-3DC25943CCF2}" type="presOf" srcId="{69FCB829-A180-964B-A24B-0C706AD3D91E}" destId="{5A498C14-EC1A-C044-AC9A-2483F9CB7F7A}" srcOrd="0" destOrd="3" presId="urn:microsoft.com/office/officeart/2005/8/layout/list1"/>
    <dgm:cxn modelId="{40FF8A8E-A32D-3F40-A66A-FBEC46A44D72}" srcId="{2567974E-4399-F548-A0B8-9EB94BC45965}" destId="{318A4174-A7E5-9F48-9C92-954100843372}" srcOrd="0" destOrd="0" parTransId="{40FB4427-3126-D944-B8DA-E500D87C2E12}" sibTransId="{8F15643E-7BA4-D84A-963E-7FF978BFFDE9}"/>
    <dgm:cxn modelId="{5FA5EE85-90D0-9C44-9DB1-B848B02A0240}" type="presOf" srcId="{8E786CE7-B556-B840-8BF5-6292FDE95AEE}" destId="{667DCDD7-116F-2549-8EDA-F2F25FC22E3F}" srcOrd="1" destOrd="0" presId="urn:microsoft.com/office/officeart/2005/8/layout/list1"/>
    <dgm:cxn modelId="{EB142F24-E3E0-AD4B-B2A0-95DF667E0C43}" srcId="{318A4174-A7E5-9F48-9C92-954100843372}" destId="{6035E519-D43A-9845-9BBF-8E7DF74F833D}" srcOrd="1" destOrd="0" parTransId="{37E13955-F314-494E-ADAB-DC93BBB4BEE0}" sibTransId="{B593D6B0-D808-2143-AB3A-690922D49438}"/>
    <dgm:cxn modelId="{B2A1CB68-708C-9340-8839-20BCA6AAAC86}" type="presOf" srcId="{F3872A23-839C-1747-AB33-A007ED5DF65D}" destId="{D865B79C-0930-C042-ADB5-25A0D1DA2B7F}" srcOrd="1" destOrd="0" presId="urn:microsoft.com/office/officeart/2005/8/layout/list1"/>
    <dgm:cxn modelId="{8953D3BF-2230-534A-9B89-056768195C29}" srcId="{F3872A23-839C-1747-AB33-A007ED5DF65D}" destId="{30C38FF5-4429-4F4C-911B-2DB9C33D340B}" srcOrd="0" destOrd="0" parTransId="{8DBD0CAE-0231-974F-9D69-6657F24E7DCA}" sibTransId="{B9D7464F-75F1-024C-93FF-ED77A560A090}"/>
    <dgm:cxn modelId="{B527C861-6325-BB45-A210-1A0356F330EC}" type="presOf" srcId="{F3872A23-839C-1747-AB33-A007ED5DF65D}" destId="{45CC6D00-5084-F54C-BAB6-84E192FA5172}" srcOrd="0" destOrd="0" presId="urn:microsoft.com/office/officeart/2005/8/layout/list1"/>
    <dgm:cxn modelId="{112AB530-F0C0-8949-A103-EC1D9B39A8A4}" type="presParOf" srcId="{34173FFC-40F5-D74A-B8CF-1587B7364017}" destId="{F2778957-62DF-9344-B516-61D513DAD32B}" srcOrd="0" destOrd="0" presId="urn:microsoft.com/office/officeart/2005/8/layout/list1"/>
    <dgm:cxn modelId="{7E6597D8-0011-9A4D-94D0-34C25E74E77A}" type="presParOf" srcId="{F2778957-62DF-9344-B516-61D513DAD32B}" destId="{51A02C84-5188-D145-814C-E8418EA6DECE}" srcOrd="0" destOrd="0" presId="urn:microsoft.com/office/officeart/2005/8/layout/list1"/>
    <dgm:cxn modelId="{72CD1053-D24E-994C-905B-18EA17FE695B}" type="presParOf" srcId="{F2778957-62DF-9344-B516-61D513DAD32B}" destId="{6049758F-6852-7E48-A5F6-439FA44B34F9}" srcOrd="1" destOrd="0" presId="urn:microsoft.com/office/officeart/2005/8/layout/list1"/>
    <dgm:cxn modelId="{CEF6096D-1BC8-3D4E-8945-8455A4CEA6F0}" type="presParOf" srcId="{34173FFC-40F5-D74A-B8CF-1587B7364017}" destId="{0F1C9714-B9E4-2444-8242-5DE4BF09B262}" srcOrd="1" destOrd="0" presId="urn:microsoft.com/office/officeart/2005/8/layout/list1"/>
    <dgm:cxn modelId="{A3CE94D6-9570-7641-9672-BDA6271F4AD7}" type="presParOf" srcId="{34173FFC-40F5-D74A-B8CF-1587B7364017}" destId="{5A498C14-EC1A-C044-AC9A-2483F9CB7F7A}" srcOrd="2" destOrd="0" presId="urn:microsoft.com/office/officeart/2005/8/layout/list1"/>
    <dgm:cxn modelId="{182F1812-B89F-8E43-9253-8EA77019CE3B}" type="presParOf" srcId="{34173FFC-40F5-D74A-B8CF-1587B7364017}" destId="{90DA03B9-90CC-8D4F-907E-0596F46D16FC}" srcOrd="3" destOrd="0" presId="urn:microsoft.com/office/officeart/2005/8/layout/list1"/>
    <dgm:cxn modelId="{A0D0B7F3-ABC3-6947-85A6-D93F68F9CC5A}" type="presParOf" srcId="{34173FFC-40F5-D74A-B8CF-1587B7364017}" destId="{29355B7F-2627-0D4A-9C3A-95C48F034156}" srcOrd="4" destOrd="0" presId="urn:microsoft.com/office/officeart/2005/8/layout/list1"/>
    <dgm:cxn modelId="{ADDEDE00-36EE-2D46-A665-5C4EA6AFD573}" type="presParOf" srcId="{29355B7F-2627-0D4A-9C3A-95C48F034156}" destId="{45CC6D00-5084-F54C-BAB6-84E192FA5172}" srcOrd="0" destOrd="0" presId="urn:microsoft.com/office/officeart/2005/8/layout/list1"/>
    <dgm:cxn modelId="{6B9598BD-4D0E-F049-92EC-696C4724B0C8}" type="presParOf" srcId="{29355B7F-2627-0D4A-9C3A-95C48F034156}" destId="{D865B79C-0930-C042-ADB5-25A0D1DA2B7F}" srcOrd="1" destOrd="0" presId="urn:microsoft.com/office/officeart/2005/8/layout/list1"/>
    <dgm:cxn modelId="{6C06F6EC-A79E-F042-B16E-2635AE94543B}" type="presParOf" srcId="{34173FFC-40F5-D74A-B8CF-1587B7364017}" destId="{743197F5-FBF3-E943-B6CF-FBF8CC91D332}" srcOrd="5" destOrd="0" presId="urn:microsoft.com/office/officeart/2005/8/layout/list1"/>
    <dgm:cxn modelId="{5461FF92-7458-DA4C-ACD0-E57E8989CC52}" type="presParOf" srcId="{34173FFC-40F5-D74A-B8CF-1587B7364017}" destId="{4DA3C829-4C77-2E4B-ACF0-22E49FD0F419}" srcOrd="6" destOrd="0" presId="urn:microsoft.com/office/officeart/2005/8/layout/list1"/>
    <dgm:cxn modelId="{C97FB75A-2A3F-8048-9856-0CB8D6B43153}" type="presParOf" srcId="{34173FFC-40F5-D74A-B8CF-1587B7364017}" destId="{4E102965-0CE4-7648-BC6E-A7036732A0A2}" srcOrd="7" destOrd="0" presId="urn:microsoft.com/office/officeart/2005/8/layout/list1"/>
    <dgm:cxn modelId="{A914DAE9-7CA8-754E-ADFE-2B93D3261B86}" type="presParOf" srcId="{34173FFC-40F5-D74A-B8CF-1587B7364017}" destId="{9D6EEB7C-6CF8-3F45-82A4-66F4F2BD0126}" srcOrd="8" destOrd="0" presId="urn:microsoft.com/office/officeart/2005/8/layout/list1"/>
    <dgm:cxn modelId="{C953D2DD-6421-174E-84BF-8268848BAB19}" type="presParOf" srcId="{9D6EEB7C-6CF8-3F45-82A4-66F4F2BD0126}" destId="{66FCA555-5B0A-5E4D-9599-E70C35274D14}" srcOrd="0" destOrd="0" presId="urn:microsoft.com/office/officeart/2005/8/layout/list1"/>
    <dgm:cxn modelId="{3ACBE2AC-2AE3-5343-B4FB-6C866F4ACA4A}" type="presParOf" srcId="{9D6EEB7C-6CF8-3F45-82A4-66F4F2BD0126}" destId="{667DCDD7-116F-2549-8EDA-F2F25FC22E3F}" srcOrd="1" destOrd="0" presId="urn:microsoft.com/office/officeart/2005/8/layout/list1"/>
    <dgm:cxn modelId="{7011D39A-3D13-894A-A8C2-5AC1AB52BB71}" type="presParOf" srcId="{34173FFC-40F5-D74A-B8CF-1587B7364017}" destId="{CC16871E-D7A3-A244-8DA3-5F2C4D567BEE}" srcOrd="9" destOrd="0" presId="urn:microsoft.com/office/officeart/2005/8/layout/list1"/>
    <dgm:cxn modelId="{0029BBE2-5661-A647-83A8-67BAAEC10E8C}" type="presParOf" srcId="{34173FFC-40F5-D74A-B8CF-1587B7364017}" destId="{CC27436A-1E4D-D84D-A7FC-05F0DE39256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9160E5-2920-2E43-AB10-2D83ADE19095}" type="doc">
      <dgm:prSet loTypeId="urn:microsoft.com/office/officeart/2005/8/layout/pyramid1" loCatId="pyramid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A8F4FC-E29F-F745-BF04-26B1B4957E6E}">
      <dgm:prSet custT="1"/>
      <dgm:spPr>
        <a:solidFill>
          <a:schemeClr val="accent4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3600" dirty="0" smtClean="0"/>
            <a:t>High</a:t>
          </a:r>
          <a:endParaRPr lang="en-US" sz="3600" dirty="0"/>
        </a:p>
      </dgm:t>
    </dgm:pt>
    <dgm:pt modelId="{DBE2BCEA-129D-FE4A-9BFD-F42EDFAAB571}" type="parTrans" cxnId="{2E639D7F-1F8A-D341-BDB7-C7025F63603D}">
      <dgm:prSet/>
      <dgm:spPr/>
      <dgm:t>
        <a:bodyPr/>
        <a:lstStyle/>
        <a:p>
          <a:endParaRPr lang="en-US"/>
        </a:p>
      </dgm:t>
    </dgm:pt>
    <dgm:pt modelId="{A5409590-AEE1-A947-B90C-5F50D54C0DC4}" type="sibTrans" cxnId="{2E639D7F-1F8A-D341-BDB7-C7025F63603D}">
      <dgm:prSet/>
      <dgm:spPr/>
      <dgm:t>
        <a:bodyPr/>
        <a:lstStyle/>
        <a:p>
          <a:endParaRPr lang="en-US"/>
        </a:p>
      </dgm:t>
    </dgm:pt>
    <dgm:pt modelId="{A7DC7081-8C22-7A4E-8F41-B490A54807C2}">
      <dgm:prSet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dirty="0" smtClean="0"/>
            <a:t>The loss could be expected to have a severe or catastrophic adverse effect on organizational operations, organizational assets, or individuals </a:t>
          </a:r>
          <a:endParaRPr lang="en-US" dirty="0"/>
        </a:p>
      </dgm:t>
    </dgm:pt>
    <dgm:pt modelId="{827A6233-D0A1-1148-A5E1-88F6AF8F8F2E}" type="parTrans" cxnId="{DE7A7C1A-54BD-3743-96D3-E10EEDCCF1E6}">
      <dgm:prSet/>
      <dgm:spPr/>
      <dgm:t>
        <a:bodyPr/>
        <a:lstStyle/>
        <a:p>
          <a:endParaRPr lang="en-US"/>
        </a:p>
      </dgm:t>
    </dgm:pt>
    <dgm:pt modelId="{682886A0-47C9-694F-A5B9-36D711076620}" type="sibTrans" cxnId="{DE7A7C1A-54BD-3743-96D3-E10EEDCCF1E6}">
      <dgm:prSet/>
      <dgm:spPr/>
      <dgm:t>
        <a:bodyPr/>
        <a:lstStyle/>
        <a:p>
          <a:endParaRPr lang="en-US"/>
        </a:p>
      </dgm:t>
    </dgm:pt>
    <dgm:pt modelId="{70486C14-6AC6-BE4A-9FED-24933BA6770E}">
      <dgm:prSet/>
      <dgm:spPr>
        <a:solidFill>
          <a:schemeClr val="accent1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dirty="0" smtClean="0"/>
            <a:t>Moderate</a:t>
          </a:r>
          <a:endParaRPr lang="en-US" dirty="0"/>
        </a:p>
      </dgm:t>
    </dgm:pt>
    <dgm:pt modelId="{104E6419-F7F4-8545-AC3D-82C43F9B8796}" type="parTrans" cxnId="{080D9ECC-A68A-DE47-81EA-5545E8DC511F}">
      <dgm:prSet/>
      <dgm:spPr/>
      <dgm:t>
        <a:bodyPr/>
        <a:lstStyle/>
        <a:p>
          <a:endParaRPr lang="en-US"/>
        </a:p>
      </dgm:t>
    </dgm:pt>
    <dgm:pt modelId="{5CB8B94A-450A-F946-9E03-E75550EFA0F3}" type="sibTrans" cxnId="{080D9ECC-A68A-DE47-81EA-5545E8DC511F}">
      <dgm:prSet/>
      <dgm:spPr/>
      <dgm:t>
        <a:bodyPr/>
        <a:lstStyle/>
        <a:p>
          <a:endParaRPr lang="en-US"/>
        </a:p>
      </dgm:t>
    </dgm:pt>
    <dgm:pt modelId="{3EB87650-35A2-844B-9C3C-016B209CB90F}">
      <dgm:prSet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dirty="0" smtClean="0"/>
            <a:t>The loss could be expected to have a serious adverse effect on organizational operations, organizational assets, or individuals</a:t>
          </a:r>
          <a:endParaRPr lang="en-US" dirty="0"/>
        </a:p>
      </dgm:t>
    </dgm:pt>
    <dgm:pt modelId="{69A124E5-BB8A-4546-9B9C-93CD70DE48D1}" type="parTrans" cxnId="{EAC231EA-DB5A-DE4B-975B-0D06BED0584B}">
      <dgm:prSet/>
      <dgm:spPr/>
      <dgm:t>
        <a:bodyPr/>
        <a:lstStyle/>
        <a:p>
          <a:endParaRPr lang="en-US"/>
        </a:p>
      </dgm:t>
    </dgm:pt>
    <dgm:pt modelId="{64EF014F-D53D-1548-AC0A-B14F06A26A96}" type="sibTrans" cxnId="{EAC231EA-DB5A-DE4B-975B-0D06BED0584B}">
      <dgm:prSet/>
      <dgm:spPr/>
      <dgm:t>
        <a:bodyPr/>
        <a:lstStyle/>
        <a:p>
          <a:endParaRPr lang="en-US"/>
        </a:p>
      </dgm:t>
    </dgm:pt>
    <dgm:pt modelId="{AA81E6F6-E0A3-174E-8666-60761A30BD21}">
      <dgm:prSet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dirty="0" smtClean="0"/>
            <a:t>Low</a:t>
          </a:r>
          <a:endParaRPr lang="en-US" dirty="0"/>
        </a:p>
      </dgm:t>
    </dgm:pt>
    <dgm:pt modelId="{06D768AF-EFA5-554D-A8A7-25801F95247C}" type="parTrans" cxnId="{C08E7E1C-169D-C147-B9AF-7B77B4E5573A}">
      <dgm:prSet/>
      <dgm:spPr/>
      <dgm:t>
        <a:bodyPr/>
        <a:lstStyle/>
        <a:p>
          <a:endParaRPr lang="en-US"/>
        </a:p>
      </dgm:t>
    </dgm:pt>
    <dgm:pt modelId="{75BB73CF-1C6A-0742-A6E8-75D0C56B7E3A}" type="sibTrans" cxnId="{C08E7E1C-169D-C147-B9AF-7B77B4E5573A}">
      <dgm:prSet/>
      <dgm:spPr/>
      <dgm:t>
        <a:bodyPr/>
        <a:lstStyle/>
        <a:p>
          <a:endParaRPr lang="en-US"/>
        </a:p>
      </dgm:t>
    </dgm:pt>
    <dgm:pt modelId="{362B8961-F804-9B48-A3F4-0871231080F5}">
      <dgm:prSet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dirty="0" smtClean="0"/>
            <a:t>The loss could be expected to have a limited adverse effect on organizational operations, organizational assets, or individuals</a:t>
          </a:r>
          <a:endParaRPr lang="en-US" dirty="0"/>
        </a:p>
      </dgm:t>
    </dgm:pt>
    <dgm:pt modelId="{EC8415BA-EFD4-FA44-9876-A560974F0E0B}" type="parTrans" cxnId="{F75A9C39-12BF-3D4D-89B5-776E3D10AC3D}">
      <dgm:prSet/>
      <dgm:spPr/>
      <dgm:t>
        <a:bodyPr/>
        <a:lstStyle/>
        <a:p>
          <a:endParaRPr lang="en-US"/>
        </a:p>
      </dgm:t>
    </dgm:pt>
    <dgm:pt modelId="{676D45F4-7F60-6D47-B5EC-16E76F3C7D7B}" type="sibTrans" cxnId="{F75A9C39-12BF-3D4D-89B5-776E3D10AC3D}">
      <dgm:prSet/>
      <dgm:spPr/>
      <dgm:t>
        <a:bodyPr/>
        <a:lstStyle/>
        <a:p>
          <a:endParaRPr lang="en-US"/>
        </a:p>
      </dgm:t>
    </dgm:pt>
    <dgm:pt modelId="{59B27F22-6243-154D-AC39-BE6DB825FEB6}">
      <dgm:prSet/>
      <dgm:spPr>
        <a:ln>
          <a:solidFill>
            <a:schemeClr val="tx1"/>
          </a:solidFill>
        </a:ln>
      </dgm:spPr>
      <dgm:t>
        <a:bodyPr/>
        <a:lstStyle/>
        <a:p>
          <a:pPr rtl="0"/>
          <a:endParaRPr lang="en-US" dirty="0"/>
        </a:p>
      </dgm:t>
    </dgm:pt>
    <dgm:pt modelId="{F89BC193-CE00-8B46-847B-D49CC8B16571}" type="parTrans" cxnId="{05378BC4-9AFE-1949-9483-E97DF70225B7}">
      <dgm:prSet/>
      <dgm:spPr/>
      <dgm:t>
        <a:bodyPr/>
        <a:lstStyle/>
        <a:p>
          <a:endParaRPr lang="en-US"/>
        </a:p>
      </dgm:t>
    </dgm:pt>
    <dgm:pt modelId="{7905585C-A24D-5349-B6E7-66000289BCCD}" type="sibTrans" cxnId="{05378BC4-9AFE-1949-9483-E97DF70225B7}">
      <dgm:prSet/>
      <dgm:spPr/>
      <dgm:t>
        <a:bodyPr/>
        <a:lstStyle/>
        <a:p>
          <a:endParaRPr lang="en-US"/>
        </a:p>
      </dgm:t>
    </dgm:pt>
    <dgm:pt modelId="{09A7B802-5403-BD45-9DA3-6DE3D2A79C51}" type="pres">
      <dgm:prSet presAssocID="{649160E5-2920-2E43-AB10-2D83ADE190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43E776-ED5C-1E44-A3EA-7E3D4E98FE0C}" type="pres">
      <dgm:prSet presAssocID="{15A8F4FC-E29F-F745-BF04-26B1B4957E6E}" presName="Name8" presStyleCnt="0"/>
      <dgm:spPr/>
    </dgm:pt>
    <dgm:pt modelId="{CD8DBAC6-25DB-7848-AE10-A620F7695C2D}" type="pres">
      <dgm:prSet presAssocID="{15A8F4FC-E29F-F745-BF04-26B1B4957E6E}" presName="acctBkgd" presStyleLbl="alignAcc1" presStyleIdx="0" presStyleCnt="3"/>
      <dgm:spPr/>
      <dgm:t>
        <a:bodyPr/>
        <a:lstStyle/>
        <a:p>
          <a:endParaRPr lang="en-US"/>
        </a:p>
      </dgm:t>
    </dgm:pt>
    <dgm:pt modelId="{B0EF3AC3-0F39-074F-B7E8-02C3FED0D751}" type="pres">
      <dgm:prSet presAssocID="{15A8F4FC-E29F-F745-BF04-26B1B4957E6E}" presName="acctTx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3F2C42-63B1-9D46-8116-55010DB641B3}" type="pres">
      <dgm:prSet presAssocID="{15A8F4FC-E29F-F745-BF04-26B1B4957E6E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840AC-C313-7A49-9DFD-68837E8E1465}" type="pres">
      <dgm:prSet presAssocID="{15A8F4FC-E29F-F745-BF04-26B1B4957E6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9B311-5F70-F340-87B1-8AD80491CB9C}" type="pres">
      <dgm:prSet presAssocID="{70486C14-6AC6-BE4A-9FED-24933BA6770E}" presName="Name8" presStyleCnt="0"/>
      <dgm:spPr/>
    </dgm:pt>
    <dgm:pt modelId="{EDEB3454-1F7E-594F-B14B-175BDB7A3CA0}" type="pres">
      <dgm:prSet presAssocID="{70486C14-6AC6-BE4A-9FED-24933BA6770E}" presName="acctBkgd" presStyleLbl="alignAcc1" presStyleIdx="1" presStyleCnt="3"/>
      <dgm:spPr/>
      <dgm:t>
        <a:bodyPr/>
        <a:lstStyle/>
        <a:p>
          <a:endParaRPr lang="en-US"/>
        </a:p>
      </dgm:t>
    </dgm:pt>
    <dgm:pt modelId="{4DD1200A-4316-184B-8D01-6D4B01BD8657}" type="pres">
      <dgm:prSet presAssocID="{70486C14-6AC6-BE4A-9FED-24933BA6770E}" presName="acctTx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A4DA2-4774-2747-9C4E-431FEDEE116B}" type="pres">
      <dgm:prSet presAssocID="{70486C14-6AC6-BE4A-9FED-24933BA6770E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6C6DF5-778F-4642-AF29-1D54919DAA9F}" type="pres">
      <dgm:prSet presAssocID="{70486C14-6AC6-BE4A-9FED-24933BA6770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7D24E3-5775-B849-B09C-7604895582F2}" type="pres">
      <dgm:prSet presAssocID="{AA81E6F6-E0A3-174E-8666-60761A30BD21}" presName="Name8" presStyleCnt="0"/>
      <dgm:spPr/>
    </dgm:pt>
    <dgm:pt modelId="{63798C49-604C-6D4F-B502-7E4BA45356A1}" type="pres">
      <dgm:prSet presAssocID="{AA81E6F6-E0A3-174E-8666-60761A30BD21}" presName="acctBkgd" presStyleLbl="alignAcc1" presStyleIdx="2" presStyleCnt="3"/>
      <dgm:spPr/>
      <dgm:t>
        <a:bodyPr/>
        <a:lstStyle/>
        <a:p>
          <a:endParaRPr lang="en-US"/>
        </a:p>
      </dgm:t>
    </dgm:pt>
    <dgm:pt modelId="{E4181917-BB74-094C-83B5-63AA39D3F980}" type="pres">
      <dgm:prSet presAssocID="{AA81E6F6-E0A3-174E-8666-60761A30BD21}" presName="acct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0880A8-997B-A541-ADD6-12677C70DBB4}" type="pres">
      <dgm:prSet presAssocID="{AA81E6F6-E0A3-174E-8666-60761A30BD21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822CAB-1187-974C-A0B2-6CF6E1C887F7}" type="pres">
      <dgm:prSet presAssocID="{AA81E6F6-E0A3-174E-8666-60761A30BD2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3A03A0-33D6-8149-9E14-20AA887BB709}" type="presOf" srcId="{3EB87650-35A2-844B-9C3C-016B209CB90F}" destId="{EDEB3454-1F7E-594F-B14B-175BDB7A3CA0}" srcOrd="0" destOrd="0" presId="urn:microsoft.com/office/officeart/2005/8/layout/pyramid1"/>
    <dgm:cxn modelId="{1EB0CBF5-34C5-4648-940F-8A961B736FF3}" type="presOf" srcId="{3EB87650-35A2-844B-9C3C-016B209CB90F}" destId="{4DD1200A-4316-184B-8D01-6D4B01BD8657}" srcOrd="1" destOrd="0" presId="urn:microsoft.com/office/officeart/2005/8/layout/pyramid1"/>
    <dgm:cxn modelId="{080D9ECC-A68A-DE47-81EA-5545E8DC511F}" srcId="{649160E5-2920-2E43-AB10-2D83ADE19095}" destId="{70486C14-6AC6-BE4A-9FED-24933BA6770E}" srcOrd="1" destOrd="0" parTransId="{104E6419-F7F4-8545-AC3D-82C43F9B8796}" sibTransId="{5CB8B94A-450A-F946-9E03-E75550EFA0F3}"/>
    <dgm:cxn modelId="{F87716B9-CD5D-5641-A894-9D92EC4C1D9C}" type="presOf" srcId="{59B27F22-6243-154D-AC39-BE6DB825FEB6}" destId="{63798C49-604C-6D4F-B502-7E4BA45356A1}" srcOrd="0" destOrd="1" presId="urn:microsoft.com/office/officeart/2005/8/layout/pyramid1"/>
    <dgm:cxn modelId="{C08E7E1C-169D-C147-B9AF-7B77B4E5573A}" srcId="{649160E5-2920-2E43-AB10-2D83ADE19095}" destId="{AA81E6F6-E0A3-174E-8666-60761A30BD21}" srcOrd="2" destOrd="0" parTransId="{06D768AF-EFA5-554D-A8A7-25801F95247C}" sibTransId="{75BB73CF-1C6A-0742-A6E8-75D0C56B7E3A}"/>
    <dgm:cxn modelId="{05378BC4-9AFE-1949-9483-E97DF70225B7}" srcId="{AA81E6F6-E0A3-174E-8666-60761A30BD21}" destId="{59B27F22-6243-154D-AC39-BE6DB825FEB6}" srcOrd="1" destOrd="0" parTransId="{F89BC193-CE00-8B46-847B-D49CC8B16571}" sibTransId="{7905585C-A24D-5349-B6E7-66000289BCCD}"/>
    <dgm:cxn modelId="{2E639D7F-1F8A-D341-BDB7-C7025F63603D}" srcId="{649160E5-2920-2E43-AB10-2D83ADE19095}" destId="{15A8F4FC-E29F-F745-BF04-26B1B4957E6E}" srcOrd="0" destOrd="0" parTransId="{DBE2BCEA-129D-FE4A-9BFD-F42EDFAAB571}" sibTransId="{A5409590-AEE1-A947-B90C-5F50D54C0DC4}"/>
    <dgm:cxn modelId="{B625F910-3C0C-014E-8E02-6216D7DDBD58}" type="presOf" srcId="{70486C14-6AC6-BE4A-9FED-24933BA6770E}" destId="{BD8A4DA2-4774-2747-9C4E-431FEDEE116B}" srcOrd="0" destOrd="0" presId="urn:microsoft.com/office/officeart/2005/8/layout/pyramid1"/>
    <dgm:cxn modelId="{1DABE08E-26A1-1843-9C40-092085FF579F}" type="presOf" srcId="{AA81E6F6-E0A3-174E-8666-60761A30BD21}" destId="{680880A8-997B-A541-ADD6-12677C70DBB4}" srcOrd="0" destOrd="0" presId="urn:microsoft.com/office/officeart/2005/8/layout/pyramid1"/>
    <dgm:cxn modelId="{9874919D-2322-2A46-9169-A5F60EE3D9A4}" type="presOf" srcId="{15A8F4FC-E29F-F745-BF04-26B1B4957E6E}" destId="{323F2C42-63B1-9D46-8116-55010DB641B3}" srcOrd="0" destOrd="0" presId="urn:microsoft.com/office/officeart/2005/8/layout/pyramid1"/>
    <dgm:cxn modelId="{F75A9C39-12BF-3D4D-89B5-776E3D10AC3D}" srcId="{AA81E6F6-E0A3-174E-8666-60761A30BD21}" destId="{362B8961-F804-9B48-A3F4-0871231080F5}" srcOrd="0" destOrd="0" parTransId="{EC8415BA-EFD4-FA44-9876-A560974F0E0B}" sibTransId="{676D45F4-7F60-6D47-B5EC-16E76F3C7D7B}"/>
    <dgm:cxn modelId="{FD7774FE-887B-BF4B-88E1-13317432338A}" type="presOf" srcId="{A7DC7081-8C22-7A4E-8F41-B490A54807C2}" destId="{B0EF3AC3-0F39-074F-B7E8-02C3FED0D751}" srcOrd="1" destOrd="0" presId="urn:microsoft.com/office/officeart/2005/8/layout/pyramid1"/>
    <dgm:cxn modelId="{457A92FA-226C-5848-830D-1696F5786E28}" type="presOf" srcId="{362B8961-F804-9B48-A3F4-0871231080F5}" destId="{E4181917-BB74-094C-83B5-63AA39D3F980}" srcOrd="1" destOrd="0" presId="urn:microsoft.com/office/officeart/2005/8/layout/pyramid1"/>
    <dgm:cxn modelId="{4C984981-A866-9144-88D6-1D8B2DB1508B}" type="presOf" srcId="{AA81E6F6-E0A3-174E-8666-60761A30BD21}" destId="{41822CAB-1187-974C-A0B2-6CF6E1C887F7}" srcOrd="1" destOrd="0" presId="urn:microsoft.com/office/officeart/2005/8/layout/pyramid1"/>
    <dgm:cxn modelId="{3E3ABD99-523C-FF43-8E6A-AC100DB83F62}" type="presOf" srcId="{A7DC7081-8C22-7A4E-8F41-B490A54807C2}" destId="{CD8DBAC6-25DB-7848-AE10-A620F7695C2D}" srcOrd="0" destOrd="0" presId="urn:microsoft.com/office/officeart/2005/8/layout/pyramid1"/>
    <dgm:cxn modelId="{EAC231EA-DB5A-DE4B-975B-0D06BED0584B}" srcId="{70486C14-6AC6-BE4A-9FED-24933BA6770E}" destId="{3EB87650-35A2-844B-9C3C-016B209CB90F}" srcOrd="0" destOrd="0" parTransId="{69A124E5-BB8A-4546-9B9C-93CD70DE48D1}" sibTransId="{64EF014F-D53D-1548-AC0A-B14F06A26A96}"/>
    <dgm:cxn modelId="{3D1DB87F-5E46-D745-BE6B-3379C30975AF}" type="presOf" srcId="{362B8961-F804-9B48-A3F4-0871231080F5}" destId="{63798C49-604C-6D4F-B502-7E4BA45356A1}" srcOrd="0" destOrd="0" presId="urn:microsoft.com/office/officeart/2005/8/layout/pyramid1"/>
    <dgm:cxn modelId="{9FC76B28-CC81-084D-842F-191DE14780FA}" type="presOf" srcId="{59B27F22-6243-154D-AC39-BE6DB825FEB6}" destId="{E4181917-BB74-094C-83B5-63AA39D3F980}" srcOrd="1" destOrd="1" presId="urn:microsoft.com/office/officeart/2005/8/layout/pyramid1"/>
    <dgm:cxn modelId="{C7C68675-E0D8-7B40-8D7D-02BE45F3A26B}" type="presOf" srcId="{70486C14-6AC6-BE4A-9FED-24933BA6770E}" destId="{A86C6DF5-778F-4642-AF29-1D54919DAA9F}" srcOrd="1" destOrd="0" presId="urn:microsoft.com/office/officeart/2005/8/layout/pyramid1"/>
    <dgm:cxn modelId="{DE7A7C1A-54BD-3743-96D3-E10EEDCCF1E6}" srcId="{15A8F4FC-E29F-F745-BF04-26B1B4957E6E}" destId="{A7DC7081-8C22-7A4E-8F41-B490A54807C2}" srcOrd="0" destOrd="0" parTransId="{827A6233-D0A1-1148-A5E1-88F6AF8F8F2E}" sibTransId="{682886A0-47C9-694F-A5B9-36D711076620}"/>
    <dgm:cxn modelId="{8A98520A-060F-D240-9EA4-BBCF16D80237}" type="presOf" srcId="{649160E5-2920-2E43-AB10-2D83ADE19095}" destId="{09A7B802-5403-BD45-9DA3-6DE3D2A79C51}" srcOrd="0" destOrd="0" presId="urn:microsoft.com/office/officeart/2005/8/layout/pyramid1"/>
    <dgm:cxn modelId="{0AD70557-B9EC-014E-9918-2DBE0C5ED503}" type="presOf" srcId="{15A8F4FC-E29F-F745-BF04-26B1B4957E6E}" destId="{DCB840AC-C313-7A49-9DFD-68837E8E1465}" srcOrd="1" destOrd="0" presId="urn:microsoft.com/office/officeart/2005/8/layout/pyramid1"/>
    <dgm:cxn modelId="{833F6EB8-FE11-2041-B3C5-0121C6C75EC3}" type="presParOf" srcId="{09A7B802-5403-BD45-9DA3-6DE3D2A79C51}" destId="{AC43E776-ED5C-1E44-A3EA-7E3D4E98FE0C}" srcOrd="0" destOrd="0" presId="urn:microsoft.com/office/officeart/2005/8/layout/pyramid1"/>
    <dgm:cxn modelId="{9A12FEFF-7179-954E-94A3-711767F9A16A}" type="presParOf" srcId="{AC43E776-ED5C-1E44-A3EA-7E3D4E98FE0C}" destId="{CD8DBAC6-25DB-7848-AE10-A620F7695C2D}" srcOrd="0" destOrd="0" presId="urn:microsoft.com/office/officeart/2005/8/layout/pyramid1"/>
    <dgm:cxn modelId="{09D6D5B0-FDD7-1E41-AEB9-E1123F9E70D7}" type="presParOf" srcId="{AC43E776-ED5C-1E44-A3EA-7E3D4E98FE0C}" destId="{B0EF3AC3-0F39-074F-B7E8-02C3FED0D751}" srcOrd="1" destOrd="0" presId="urn:microsoft.com/office/officeart/2005/8/layout/pyramid1"/>
    <dgm:cxn modelId="{27860275-1480-9644-90C1-5D9ECC0F40C9}" type="presParOf" srcId="{AC43E776-ED5C-1E44-A3EA-7E3D4E98FE0C}" destId="{323F2C42-63B1-9D46-8116-55010DB641B3}" srcOrd="2" destOrd="0" presId="urn:microsoft.com/office/officeart/2005/8/layout/pyramid1"/>
    <dgm:cxn modelId="{B135898E-94CD-854E-8680-4154BD796016}" type="presParOf" srcId="{AC43E776-ED5C-1E44-A3EA-7E3D4E98FE0C}" destId="{DCB840AC-C313-7A49-9DFD-68837E8E1465}" srcOrd="3" destOrd="0" presId="urn:microsoft.com/office/officeart/2005/8/layout/pyramid1"/>
    <dgm:cxn modelId="{1A529A27-E174-3943-8F4D-C83DBB44C513}" type="presParOf" srcId="{09A7B802-5403-BD45-9DA3-6DE3D2A79C51}" destId="{33F9B311-5F70-F340-87B1-8AD80491CB9C}" srcOrd="1" destOrd="0" presId="urn:microsoft.com/office/officeart/2005/8/layout/pyramid1"/>
    <dgm:cxn modelId="{70C39DA4-90FE-664F-8C7E-BD5C08888705}" type="presParOf" srcId="{33F9B311-5F70-F340-87B1-8AD80491CB9C}" destId="{EDEB3454-1F7E-594F-B14B-175BDB7A3CA0}" srcOrd="0" destOrd="0" presId="urn:microsoft.com/office/officeart/2005/8/layout/pyramid1"/>
    <dgm:cxn modelId="{FE8A9A57-7C65-3146-9BD4-2AC6A1FC907E}" type="presParOf" srcId="{33F9B311-5F70-F340-87B1-8AD80491CB9C}" destId="{4DD1200A-4316-184B-8D01-6D4B01BD8657}" srcOrd="1" destOrd="0" presId="urn:microsoft.com/office/officeart/2005/8/layout/pyramid1"/>
    <dgm:cxn modelId="{D77C4169-81D4-704E-91BB-9D3C8E7FBB8E}" type="presParOf" srcId="{33F9B311-5F70-F340-87B1-8AD80491CB9C}" destId="{BD8A4DA2-4774-2747-9C4E-431FEDEE116B}" srcOrd="2" destOrd="0" presId="urn:microsoft.com/office/officeart/2005/8/layout/pyramid1"/>
    <dgm:cxn modelId="{72FEFD93-41A3-1443-B8CC-705EEDD1441F}" type="presParOf" srcId="{33F9B311-5F70-F340-87B1-8AD80491CB9C}" destId="{A86C6DF5-778F-4642-AF29-1D54919DAA9F}" srcOrd="3" destOrd="0" presId="urn:microsoft.com/office/officeart/2005/8/layout/pyramid1"/>
    <dgm:cxn modelId="{6545DE02-D6FD-954E-8542-867D628589E1}" type="presParOf" srcId="{09A7B802-5403-BD45-9DA3-6DE3D2A79C51}" destId="{767D24E3-5775-B849-B09C-7604895582F2}" srcOrd="2" destOrd="0" presId="urn:microsoft.com/office/officeart/2005/8/layout/pyramid1"/>
    <dgm:cxn modelId="{C4446150-FA0E-2C41-86F3-515348D3B419}" type="presParOf" srcId="{767D24E3-5775-B849-B09C-7604895582F2}" destId="{63798C49-604C-6D4F-B502-7E4BA45356A1}" srcOrd="0" destOrd="0" presId="urn:microsoft.com/office/officeart/2005/8/layout/pyramid1"/>
    <dgm:cxn modelId="{24249DB4-B248-774D-8DDD-93F7950C11C8}" type="presParOf" srcId="{767D24E3-5775-B849-B09C-7604895582F2}" destId="{E4181917-BB74-094C-83B5-63AA39D3F980}" srcOrd="1" destOrd="0" presId="urn:microsoft.com/office/officeart/2005/8/layout/pyramid1"/>
    <dgm:cxn modelId="{3EDB855E-A25F-5742-898E-64DC09651632}" type="presParOf" srcId="{767D24E3-5775-B849-B09C-7604895582F2}" destId="{680880A8-997B-A541-ADD6-12677C70DBB4}" srcOrd="2" destOrd="0" presId="urn:microsoft.com/office/officeart/2005/8/layout/pyramid1"/>
    <dgm:cxn modelId="{4945E97C-735E-E243-9DD3-4F7E69251DEF}" type="presParOf" srcId="{767D24E3-5775-B849-B09C-7604895582F2}" destId="{41822CAB-1187-974C-A0B2-6CF6E1C887F7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23DCF8-72E3-144A-A633-71F28C732000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B08B88F-A009-1948-9A73-AB7494904C9E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Masquerade</a:t>
          </a:r>
          <a:endParaRPr lang="en-US" dirty="0">
            <a:solidFill>
              <a:schemeClr val="tx2">
                <a:lumMod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D4BF5-0E42-354D-A9E1-85E860D66F46}" type="parTrans" cxnId="{BCB84A2D-559B-C24F-AB0C-B91D6622BE68}">
      <dgm:prSet/>
      <dgm:spPr/>
      <dgm:t>
        <a:bodyPr/>
        <a:lstStyle/>
        <a:p>
          <a:endParaRPr lang="en-US"/>
        </a:p>
      </dgm:t>
    </dgm:pt>
    <dgm:pt modelId="{4F397F3A-444F-734E-BDEE-61A6DF37E628}" type="sibTrans" cxnId="{BCB84A2D-559B-C24F-AB0C-B91D6622BE68}">
      <dgm:prSet/>
      <dgm:spPr/>
      <dgm:t>
        <a:bodyPr/>
        <a:lstStyle/>
        <a:p>
          <a:endParaRPr lang="en-US"/>
        </a:p>
      </dgm:t>
    </dgm:pt>
    <dgm:pt modelId="{E9FDC65B-0D60-1F4F-B97F-0EA7C0235755}">
      <dgm:prSet/>
      <dgm:spPr/>
      <dgm:t>
        <a:bodyPr/>
        <a:lstStyle/>
        <a:p>
          <a:pPr rtl="0"/>
          <a:r>
            <a:rPr lang="en-US" dirty="0" smtClean="0"/>
            <a:t>Takes place when one entity pretends to be a different entity</a:t>
          </a:r>
          <a:endParaRPr lang="en-US" dirty="0"/>
        </a:p>
      </dgm:t>
    </dgm:pt>
    <dgm:pt modelId="{C4EB62D4-2F13-3D4A-A46E-576FFAFFC107}" type="parTrans" cxnId="{77345D43-3A60-B146-A5D5-0D744B8317D4}">
      <dgm:prSet/>
      <dgm:spPr/>
      <dgm:t>
        <a:bodyPr/>
        <a:lstStyle/>
        <a:p>
          <a:endParaRPr lang="en-US"/>
        </a:p>
      </dgm:t>
    </dgm:pt>
    <dgm:pt modelId="{FB66449C-9275-984F-A3F3-55052371A716}" type="sibTrans" cxnId="{77345D43-3A60-B146-A5D5-0D744B8317D4}">
      <dgm:prSet/>
      <dgm:spPr/>
      <dgm:t>
        <a:bodyPr/>
        <a:lstStyle/>
        <a:p>
          <a:endParaRPr lang="en-US"/>
        </a:p>
      </dgm:t>
    </dgm:pt>
    <dgm:pt modelId="{85A25129-D75F-8547-9C34-AB3C73204E9D}">
      <dgm:prSet/>
      <dgm:spPr/>
      <dgm:t>
        <a:bodyPr/>
        <a:lstStyle/>
        <a:p>
          <a:pPr rtl="0"/>
          <a:r>
            <a:rPr lang="en-US" dirty="0" smtClean="0"/>
            <a:t>Usually includes one of the other forms of active attack</a:t>
          </a:r>
          <a:endParaRPr lang="en-US" dirty="0"/>
        </a:p>
      </dgm:t>
    </dgm:pt>
    <dgm:pt modelId="{18809EE1-A86D-CF4F-B0CE-9891BBCC5EB7}" type="parTrans" cxnId="{83A57E6C-1020-7642-8FB5-FD7A8F73221C}">
      <dgm:prSet/>
      <dgm:spPr/>
      <dgm:t>
        <a:bodyPr/>
        <a:lstStyle/>
        <a:p>
          <a:endParaRPr lang="en-US"/>
        </a:p>
      </dgm:t>
    </dgm:pt>
    <dgm:pt modelId="{BB8F67A8-EB49-8E4C-855F-5A0354C6E9E1}" type="sibTrans" cxnId="{83A57E6C-1020-7642-8FB5-FD7A8F73221C}">
      <dgm:prSet/>
      <dgm:spPr/>
      <dgm:t>
        <a:bodyPr/>
        <a:lstStyle/>
        <a:p>
          <a:endParaRPr lang="en-US"/>
        </a:p>
      </dgm:t>
    </dgm:pt>
    <dgm:pt modelId="{684654ED-11BD-C940-9C72-F844DFF81F0E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Replay</a:t>
          </a:r>
          <a:endParaRPr lang="en-US" dirty="0">
            <a:solidFill>
              <a:schemeClr val="tx2">
                <a:lumMod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EB481BD-EEE5-894D-986B-49F64ADBCD4B}" type="parTrans" cxnId="{21C33BDF-CACE-0F4D-BB0A-0771A61AF058}">
      <dgm:prSet/>
      <dgm:spPr/>
      <dgm:t>
        <a:bodyPr/>
        <a:lstStyle/>
        <a:p>
          <a:endParaRPr lang="en-US"/>
        </a:p>
      </dgm:t>
    </dgm:pt>
    <dgm:pt modelId="{CE6651BB-25BA-274D-9E08-EC94B1877C65}" type="sibTrans" cxnId="{21C33BDF-CACE-0F4D-BB0A-0771A61AF058}">
      <dgm:prSet/>
      <dgm:spPr/>
      <dgm:t>
        <a:bodyPr/>
        <a:lstStyle/>
        <a:p>
          <a:endParaRPr lang="en-US"/>
        </a:p>
      </dgm:t>
    </dgm:pt>
    <dgm:pt modelId="{F29AC745-5B80-1540-A77A-8EFC6343F5CF}">
      <dgm:prSet/>
      <dgm:spPr/>
      <dgm:t>
        <a:bodyPr/>
        <a:lstStyle/>
        <a:p>
          <a:pPr rtl="0"/>
          <a:r>
            <a:rPr lang="en-US" dirty="0" smtClean="0"/>
            <a:t>Involves the passive capture of a data unit and its subsequent retransmission to produce an unauthorized effect</a:t>
          </a:r>
          <a:endParaRPr lang="en-US" dirty="0"/>
        </a:p>
      </dgm:t>
    </dgm:pt>
    <dgm:pt modelId="{E0733D8E-7962-234C-810C-90C4C4DF3E31}" type="parTrans" cxnId="{34439DAA-AACE-1F48-BCD5-A061B0AFD3F8}">
      <dgm:prSet/>
      <dgm:spPr/>
      <dgm:t>
        <a:bodyPr/>
        <a:lstStyle/>
        <a:p>
          <a:endParaRPr lang="en-US"/>
        </a:p>
      </dgm:t>
    </dgm:pt>
    <dgm:pt modelId="{CB541CEA-6765-054F-94D6-EA9035F2DB48}" type="sibTrans" cxnId="{34439DAA-AACE-1F48-BCD5-A061B0AFD3F8}">
      <dgm:prSet/>
      <dgm:spPr/>
      <dgm:t>
        <a:bodyPr/>
        <a:lstStyle/>
        <a:p>
          <a:endParaRPr lang="en-US"/>
        </a:p>
      </dgm:t>
    </dgm:pt>
    <dgm:pt modelId="{08F38FFA-8ADF-244C-B24E-9DC9EBBE1C4A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Modification of messages </a:t>
          </a:r>
          <a:endParaRPr lang="en-US" dirty="0">
            <a:solidFill>
              <a:schemeClr val="tx2">
                <a:lumMod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87CB23-FAAC-B546-B850-2DB1E9D89BA2}" type="parTrans" cxnId="{16398D4C-26B7-794D-829E-D81E2A24715B}">
      <dgm:prSet/>
      <dgm:spPr/>
      <dgm:t>
        <a:bodyPr/>
        <a:lstStyle/>
        <a:p>
          <a:endParaRPr lang="en-US"/>
        </a:p>
      </dgm:t>
    </dgm:pt>
    <dgm:pt modelId="{EF949317-1634-8C48-A6B0-543CEA09999F}" type="sibTrans" cxnId="{16398D4C-26B7-794D-829E-D81E2A24715B}">
      <dgm:prSet/>
      <dgm:spPr/>
      <dgm:t>
        <a:bodyPr/>
        <a:lstStyle/>
        <a:p>
          <a:endParaRPr lang="en-US"/>
        </a:p>
      </dgm:t>
    </dgm:pt>
    <dgm:pt modelId="{CC1C70FB-85AF-6244-B643-6B95499E6E93}">
      <dgm:prSet/>
      <dgm:spPr/>
      <dgm:t>
        <a:bodyPr/>
        <a:lstStyle/>
        <a:p>
          <a:pPr rtl="0"/>
          <a:r>
            <a:rPr lang="en-US" dirty="0" smtClean="0"/>
            <a:t>Some portion of a legitimate message is altered, or messages are delayed or reordered to produce an unauthorized effect</a:t>
          </a:r>
          <a:endParaRPr lang="en-US" dirty="0"/>
        </a:p>
      </dgm:t>
    </dgm:pt>
    <dgm:pt modelId="{DB776C5B-EF5D-6D4B-BB9A-C34BC253264F}" type="parTrans" cxnId="{E32FB86D-8CDD-E441-B7DF-D4CF624D4B95}">
      <dgm:prSet/>
      <dgm:spPr/>
      <dgm:t>
        <a:bodyPr/>
        <a:lstStyle/>
        <a:p>
          <a:endParaRPr lang="en-US"/>
        </a:p>
      </dgm:t>
    </dgm:pt>
    <dgm:pt modelId="{5735F4B0-1362-2E41-9B9D-9009230C3363}" type="sibTrans" cxnId="{E32FB86D-8CDD-E441-B7DF-D4CF624D4B95}">
      <dgm:prSet/>
      <dgm:spPr/>
      <dgm:t>
        <a:bodyPr/>
        <a:lstStyle/>
        <a:p>
          <a:endParaRPr lang="en-US"/>
        </a:p>
      </dgm:t>
    </dgm:pt>
    <dgm:pt modelId="{30ADB79F-CA4C-6F4A-A35A-DE0761546418}">
      <dgm:prSet/>
      <dgm:spPr/>
      <dgm:t>
        <a:bodyPr/>
        <a:lstStyle/>
        <a:p>
          <a:pPr rtl="0"/>
          <a:r>
            <a:rPr lang="en-US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Denial of service</a:t>
          </a:r>
          <a:endParaRPr lang="en-US" dirty="0">
            <a:solidFill>
              <a:schemeClr val="tx2">
                <a:lumMod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9330D82-32F4-C344-B9C8-258F409B90D0}" type="parTrans" cxnId="{7CF4FD84-92C8-CB47-915C-E5C062209235}">
      <dgm:prSet/>
      <dgm:spPr/>
      <dgm:t>
        <a:bodyPr/>
        <a:lstStyle/>
        <a:p>
          <a:endParaRPr lang="en-US"/>
        </a:p>
      </dgm:t>
    </dgm:pt>
    <dgm:pt modelId="{6D2724A0-2B2E-5D48-B49A-5179AE5B6F9F}" type="sibTrans" cxnId="{7CF4FD84-92C8-CB47-915C-E5C062209235}">
      <dgm:prSet/>
      <dgm:spPr/>
      <dgm:t>
        <a:bodyPr/>
        <a:lstStyle/>
        <a:p>
          <a:endParaRPr lang="en-US"/>
        </a:p>
      </dgm:t>
    </dgm:pt>
    <dgm:pt modelId="{51CBC6AB-F765-0E48-BAB6-3306A69BFB80}">
      <dgm:prSet/>
      <dgm:spPr/>
      <dgm:t>
        <a:bodyPr/>
        <a:lstStyle/>
        <a:p>
          <a:pPr rtl="0"/>
          <a:r>
            <a:rPr lang="en-US" dirty="0" smtClean="0"/>
            <a:t>Prevents or inhibits the normal use or management of communications facilities</a:t>
          </a:r>
          <a:endParaRPr lang="en-US" dirty="0"/>
        </a:p>
      </dgm:t>
    </dgm:pt>
    <dgm:pt modelId="{4FB1C887-E474-F149-AF8A-C71581115502}" type="parTrans" cxnId="{D11F5749-0EF5-454B-B549-A77BBA8FC2EE}">
      <dgm:prSet/>
      <dgm:spPr/>
      <dgm:t>
        <a:bodyPr/>
        <a:lstStyle/>
        <a:p>
          <a:endParaRPr lang="en-US"/>
        </a:p>
      </dgm:t>
    </dgm:pt>
    <dgm:pt modelId="{630C2376-8BC4-604A-8CFA-8E02CE2826BE}" type="sibTrans" cxnId="{D11F5749-0EF5-454B-B549-A77BBA8FC2EE}">
      <dgm:prSet/>
      <dgm:spPr/>
      <dgm:t>
        <a:bodyPr/>
        <a:lstStyle/>
        <a:p>
          <a:endParaRPr lang="en-US"/>
        </a:p>
      </dgm:t>
    </dgm:pt>
    <dgm:pt modelId="{E5A23CB2-A4A0-DF49-9E42-3BBF47D1B5A0}" type="pres">
      <dgm:prSet presAssocID="{8A23DCF8-72E3-144A-A633-71F28C73200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B9D93E-FAA9-414C-B8E8-FBBB7988FD16}" type="pres">
      <dgm:prSet presAssocID="{6B08B88F-A009-1948-9A73-AB7494904C9E}" presName="linNode" presStyleCnt="0"/>
      <dgm:spPr/>
    </dgm:pt>
    <dgm:pt modelId="{44488AAB-A78F-8047-B4DF-837F0C5AD89D}" type="pres">
      <dgm:prSet presAssocID="{6B08B88F-A009-1948-9A73-AB7494904C9E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F287F-54BE-A94E-BE50-7A86606A3A77}" type="pres">
      <dgm:prSet presAssocID="{6B08B88F-A009-1948-9A73-AB7494904C9E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7C0ABC-23B8-3049-98D3-D0761945FFB7}" type="pres">
      <dgm:prSet presAssocID="{4F397F3A-444F-734E-BDEE-61A6DF37E628}" presName="sp" presStyleCnt="0"/>
      <dgm:spPr/>
    </dgm:pt>
    <dgm:pt modelId="{6345C142-429E-F84C-A676-C061FB483709}" type="pres">
      <dgm:prSet presAssocID="{684654ED-11BD-C940-9C72-F844DFF81F0E}" presName="linNode" presStyleCnt="0"/>
      <dgm:spPr/>
    </dgm:pt>
    <dgm:pt modelId="{0E6340F7-C0A4-1F48-82F3-FF986F32634E}" type="pres">
      <dgm:prSet presAssocID="{684654ED-11BD-C940-9C72-F844DFF81F0E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892E3E-9DF2-BD4B-A6CD-F416208DABBC}" type="pres">
      <dgm:prSet presAssocID="{684654ED-11BD-C940-9C72-F844DFF81F0E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9319DA-FCDA-4D45-B509-8207E13003A1}" type="pres">
      <dgm:prSet presAssocID="{CE6651BB-25BA-274D-9E08-EC94B1877C65}" presName="sp" presStyleCnt="0"/>
      <dgm:spPr/>
    </dgm:pt>
    <dgm:pt modelId="{A505A33B-B8BE-CE41-84D2-939A4BC6EBEA}" type="pres">
      <dgm:prSet presAssocID="{08F38FFA-8ADF-244C-B24E-9DC9EBBE1C4A}" presName="linNode" presStyleCnt="0"/>
      <dgm:spPr/>
    </dgm:pt>
    <dgm:pt modelId="{2CDB3922-7DE2-9442-911D-A27BD9574D07}" type="pres">
      <dgm:prSet presAssocID="{08F38FFA-8ADF-244C-B24E-9DC9EBBE1C4A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B773CD-5155-AE49-A39A-DB646F837512}" type="pres">
      <dgm:prSet presAssocID="{08F38FFA-8ADF-244C-B24E-9DC9EBBE1C4A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ED33A7-3B1B-1949-A021-EBC6A625EA93}" type="pres">
      <dgm:prSet presAssocID="{EF949317-1634-8C48-A6B0-543CEA09999F}" presName="sp" presStyleCnt="0"/>
      <dgm:spPr/>
    </dgm:pt>
    <dgm:pt modelId="{950DC070-145A-CE41-B596-BBE10477CBEA}" type="pres">
      <dgm:prSet presAssocID="{30ADB79F-CA4C-6F4A-A35A-DE0761546418}" presName="linNode" presStyleCnt="0"/>
      <dgm:spPr/>
    </dgm:pt>
    <dgm:pt modelId="{4060CB25-2046-3047-B345-AC66DC2A7D59}" type="pres">
      <dgm:prSet presAssocID="{30ADB79F-CA4C-6F4A-A35A-DE0761546418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865629-E949-B24E-AF0F-CDFF322825BD}" type="pres">
      <dgm:prSet presAssocID="{30ADB79F-CA4C-6F4A-A35A-DE0761546418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2CA145-A2E3-694F-8DA8-9F347C5A584E}" type="presOf" srcId="{F29AC745-5B80-1540-A77A-8EFC6343F5CF}" destId="{E9892E3E-9DF2-BD4B-A6CD-F416208DABBC}" srcOrd="0" destOrd="0" presId="urn:microsoft.com/office/officeart/2005/8/layout/vList5"/>
    <dgm:cxn modelId="{5119D51F-728E-F44A-A583-B918C5A307D4}" type="presOf" srcId="{8A23DCF8-72E3-144A-A633-71F28C732000}" destId="{E5A23CB2-A4A0-DF49-9E42-3BBF47D1B5A0}" srcOrd="0" destOrd="0" presId="urn:microsoft.com/office/officeart/2005/8/layout/vList5"/>
    <dgm:cxn modelId="{E32FB86D-8CDD-E441-B7DF-D4CF624D4B95}" srcId="{08F38FFA-8ADF-244C-B24E-9DC9EBBE1C4A}" destId="{CC1C70FB-85AF-6244-B643-6B95499E6E93}" srcOrd="0" destOrd="0" parTransId="{DB776C5B-EF5D-6D4B-BB9A-C34BC253264F}" sibTransId="{5735F4B0-1362-2E41-9B9D-9009230C3363}"/>
    <dgm:cxn modelId="{411D9971-F50C-EA49-99F7-8DAD5C7BAF68}" type="presOf" srcId="{30ADB79F-CA4C-6F4A-A35A-DE0761546418}" destId="{4060CB25-2046-3047-B345-AC66DC2A7D59}" srcOrd="0" destOrd="0" presId="urn:microsoft.com/office/officeart/2005/8/layout/vList5"/>
    <dgm:cxn modelId="{34439DAA-AACE-1F48-BCD5-A061B0AFD3F8}" srcId="{684654ED-11BD-C940-9C72-F844DFF81F0E}" destId="{F29AC745-5B80-1540-A77A-8EFC6343F5CF}" srcOrd="0" destOrd="0" parTransId="{E0733D8E-7962-234C-810C-90C4C4DF3E31}" sibTransId="{CB541CEA-6765-054F-94D6-EA9035F2DB48}"/>
    <dgm:cxn modelId="{862E9881-04D2-1549-831C-5C2E7FDCAF96}" type="presOf" srcId="{CC1C70FB-85AF-6244-B643-6B95499E6E93}" destId="{9EB773CD-5155-AE49-A39A-DB646F837512}" srcOrd="0" destOrd="0" presId="urn:microsoft.com/office/officeart/2005/8/layout/vList5"/>
    <dgm:cxn modelId="{2ED8735D-059E-A440-8ED3-666BEB46165C}" type="presOf" srcId="{6B08B88F-A009-1948-9A73-AB7494904C9E}" destId="{44488AAB-A78F-8047-B4DF-837F0C5AD89D}" srcOrd="0" destOrd="0" presId="urn:microsoft.com/office/officeart/2005/8/layout/vList5"/>
    <dgm:cxn modelId="{16398D4C-26B7-794D-829E-D81E2A24715B}" srcId="{8A23DCF8-72E3-144A-A633-71F28C732000}" destId="{08F38FFA-8ADF-244C-B24E-9DC9EBBE1C4A}" srcOrd="2" destOrd="0" parTransId="{7E87CB23-FAAC-B546-B850-2DB1E9D89BA2}" sibTransId="{EF949317-1634-8C48-A6B0-543CEA09999F}"/>
    <dgm:cxn modelId="{21C33BDF-CACE-0F4D-BB0A-0771A61AF058}" srcId="{8A23DCF8-72E3-144A-A633-71F28C732000}" destId="{684654ED-11BD-C940-9C72-F844DFF81F0E}" srcOrd="1" destOrd="0" parTransId="{3EB481BD-EEE5-894D-986B-49F64ADBCD4B}" sibTransId="{CE6651BB-25BA-274D-9E08-EC94B1877C65}"/>
    <dgm:cxn modelId="{1D749D12-4B04-A440-9661-EEA1A922595F}" type="presOf" srcId="{51CBC6AB-F765-0E48-BAB6-3306A69BFB80}" destId="{AF865629-E949-B24E-AF0F-CDFF322825BD}" srcOrd="0" destOrd="0" presId="urn:microsoft.com/office/officeart/2005/8/layout/vList5"/>
    <dgm:cxn modelId="{83A57E6C-1020-7642-8FB5-FD7A8F73221C}" srcId="{6B08B88F-A009-1948-9A73-AB7494904C9E}" destId="{85A25129-D75F-8547-9C34-AB3C73204E9D}" srcOrd="1" destOrd="0" parTransId="{18809EE1-A86D-CF4F-B0CE-9891BBCC5EB7}" sibTransId="{BB8F67A8-EB49-8E4C-855F-5A0354C6E9E1}"/>
    <dgm:cxn modelId="{D11F5749-0EF5-454B-B549-A77BBA8FC2EE}" srcId="{30ADB79F-CA4C-6F4A-A35A-DE0761546418}" destId="{51CBC6AB-F765-0E48-BAB6-3306A69BFB80}" srcOrd="0" destOrd="0" parTransId="{4FB1C887-E474-F149-AF8A-C71581115502}" sibTransId="{630C2376-8BC4-604A-8CFA-8E02CE2826BE}"/>
    <dgm:cxn modelId="{BCB84A2D-559B-C24F-AB0C-B91D6622BE68}" srcId="{8A23DCF8-72E3-144A-A633-71F28C732000}" destId="{6B08B88F-A009-1948-9A73-AB7494904C9E}" srcOrd="0" destOrd="0" parTransId="{BABD4BF5-0E42-354D-A9E1-85E860D66F46}" sibTransId="{4F397F3A-444F-734E-BDEE-61A6DF37E628}"/>
    <dgm:cxn modelId="{436B4A1E-20D9-3B43-BC32-A45D09F45486}" type="presOf" srcId="{08F38FFA-8ADF-244C-B24E-9DC9EBBE1C4A}" destId="{2CDB3922-7DE2-9442-911D-A27BD9574D07}" srcOrd="0" destOrd="0" presId="urn:microsoft.com/office/officeart/2005/8/layout/vList5"/>
    <dgm:cxn modelId="{B48477C2-A6A0-8647-BCA5-EB3291B8EC62}" type="presOf" srcId="{E9FDC65B-0D60-1F4F-B97F-0EA7C0235755}" destId="{AA6F287F-54BE-A94E-BE50-7A86606A3A77}" srcOrd="0" destOrd="0" presId="urn:microsoft.com/office/officeart/2005/8/layout/vList5"/>
    <dgm:cxn modelId="{0838DE41-FF38-B04D-B0AC-F4CD22412947}" type="presOf" srcId="{85A25129-D75F-8547-9C34-AB3C73204E9D}" destId="{AA6F287F-54BE-A94E-BE50-7A86606A3A77}" srcOrd="0" destOrd="1" presId="urn:microsoft.com/office/officeart/2005/8/layout/vList5"/>
    <dgm:cxn modelId="{77345D43-3A60-B146-A5D5-0D744B8317D4}" srcId="{6B08B88F-A009-1948-9A73-AB7494904C9E}" destId="{E9FDC65B-0D60-1F4F-B97F-0EA7C0235755}" srcOrd="0" destOrd="0" parTransId="{C4EB62D4-2F13-3D4A-A46E-576FFAFFC107}" sibTransId="{FB66449C-9275-984F-A3F3-55052371A716}"/>
    <dgm:cxn modelId="{7CF4FD84-92C8-CB47-915C-E5C062209235}" srcId="{8A23DCF8-72E3-144A-A633-71F28C732000}" destId="{30ADB79F-CA4C-6F4A-A35A-DE0761546418}" srcOrd="3" destOrd="0" parTransId="{19330D82-32F4-C344-B9C8-258F409B90D0}" sibTransId="{6D2724A0-2B2E-5D48-B49A-5179AE5B6F9F}"/>
    <dgm:cxn modelId="{CB8A5855-FBA5-8242-B066-73017C3F2C66}" type="presOf" srcId="{684654ED-11BD-C940-9C72-F844DFF81F0E}" destId="{0E6340F7-C0A4-1F48-82F3-FF986F32634E}" srcOrd="0" destOrd="0" presId="urn:microsoft.com/office/officeart/2005/8/layout/vList5"/>
    <dgm:cxn modelId="{5E47184A-46BB-4E44-A031-13467F0417A0}" type="presParOf" srcId="{E5A23CB2-A4A0-DF49-9E42-3BBF47D1B5A0}" destId="{71B9D93E-FAA9-414C-B8E8-FBBB7988FD16}" srcOrd="0" destOrd="0" presId="urn:microsoft.com/office/officeart/2005/8/layout/vList5"/>
    <dgm:cxn modelId="{9A63D692-1BB2-9D4B-9321-F5D9B26BC28A}" type="presParOf" srcId="{71B9D93E-FAA9-414C-B8E8-FBBB7988FD16}" destId="{44488AAB-A78F-8047-B4DF-837F0C5AD89D}" srcOrd="0" destOrd="0" presId="urn:microsoft.com/office/officeart/2005/8/layout/vList5"/>
    <dgm:cxn modelId="{FF0FAA94-476A-D648-B5D4-3D7AB43012D4}" type="presParOf" srcId="{71B9D93E-FAA9-414C-B8E8-FBBB7988FD16}" destId="{AA6F287F-54BE-A94E-BE50-7A86606A3A77}" srcOrd="1" destOrd="0" presId="urn:microsoft.com/office/officeart/2005/8/layout/vList5"/>
    <dgm:cxn modelId="{D4813CA4-C04A-D944-954F-033337FA52D3}" type="presParOf" srcId="{E5A23CB2-A4A0-DF49-9E42-3BBF47D1B5A0}" destId="{4F7C0ABC-23B8-3049-98D3-D0761945FFB7}" srcOrd="1" destOrd="0" presId="urn:microsoft.com/office/officeart/2005/8/layout/vList5"/>
    <dgm:cxn modelId="{974FE9F6-2065-B048-BB3F-DB55B5C94C68}" type="presParOf" srcId="{E5A23CB2-A4A0-DF49-9E42-3BBF47D1B5A0}" destId="{6345C142-429E-F84C-A676-C061FB483709}" srcOrd="2" destOrd="0" presId="urn:microsoft.com/office/officeart/2005/8/layout/vList5"/>
    <dgm:cxn modelId="{BB61B8E2-D87C-C147-959D-55FA5F50E7A7}" type="presParOf" srcId="{6345C142-429E-F84C-A676-C061FB483709}" destId="{0E6340F7-C0A4-1F48-82F3-FF986F32634E}" srcOrd="0" destOrd="0" presId="urn:microsoft.com/office/officeart/2005/8/layout/vList5"/>
    <dgm:cxn modelId="{574F6899-3CB5-6444-995E-D0F17593E2FB}" type="presParOf" srcId="{6345C142-429E-F84C-A676-C061FB483709}" destId="{E9892E3E-9DF2-BD4B-A6CD-F416208DABBC}" srcOrd="1" destOrd="0" presId="urn:microsoft.com/office/officeart/2005/8/layout/vList5"/>
    <dgm:cxn modelId="{78F7DE80-2065-6A46-BB5E-81BD2C0C5F77}" type="presParOf" srcId="{E5A23CB2-A4A0-DF49-9E42-3BBF47D1B5A0}" destId="{579319DA-FCDA-4D45-B509-8207E13003A1}" srcOrd="3" destOrd="0" presId="urn:microsoft.com/office/officeart/2005/8/layout/vList5"/>
    <dgm:cxn modelId="{6327400D-9B23-F648-9B75-3C8BB16ECEBA}" type="presParOf" srcId="{E5A23CB2-A4A0-DF49-9E42-3BBF47D1B5A0}" destId="{A505A33B-B8BE-CE41-84D2-939A4BC6EBEA}" srcOrd="4" destOrd="0" presId="urn:microsoft.com/office/officeart/2005/8/layout/vList5"/>
    <dgm:cxn modelId="{FB9F14DB-1D7D-F04F-97DA-4937BB3C1EC7}" type="presParOf" srcId="{A505A33B-B8BE-CE41-84D2-939A4BC6EBEA}" destId="{2CDB3922-7DE2-9442-911D-A27BD9574D07}" srcOrd="0" destOrd="0" presId="urn:microsoft.com/office/officeart/2005/8/layout/vList5"/>
    <dgm:cxn modelId="{36D9CDE4-5F83-DE4A-BDE2-DB9E6E089782}" type="presParOf" srcId="{A505A33B-B8BE-CE41-84D2-939A4BC6EBEA}" destId="{9EB773CD-5155-AE49-A39A-DB646F837512}" srcOrd="1" destOrd="0" presId="urn:microsoft.com/office/officeart/2005/8/layout/vList5"/>
    <dgm:cxn modelId="{4541F785-3779-0A40-AC0B-475D0AF7083E}" type="presParOf" srcId="{E5A23CB2-A4A0-DF49-9E42-3BBF47D1B5A0}" destId="{56ED33A7-3B1B-1949-A021-EBC6A625EA93}" srcOrd="5" destOrd="0" presId="urn:microsoft.com/office/officeart/2005/8/layout/vList5"/>
    <dgm:cxn modelId="{8422EA84-691A-9545-BD55-EAC1EA8C3F97}" type="presParOf" srcId="{E5A23CB2-A4A0-DF49-9E42-3BBF47D1B5A0}" destId="{950DC070-145A-CE41-B596-BBE10477CBEA}" srcOrd="6" destOrd="0" presId="urn:microsoft.com/office/officeart/2005/8/layout/vList5"/>
    <dgm:cxn modelId="{93CC3C52-DBFE-7D41-9EBC-8F4110B5EC1A}" type="presParOf" srcId="{950DC070-145A-CE41-B596-BBE10477CBEA}" destId="{4060CB25-2046-3047-B345-AC66DC2A7D59}" srcOrd="0" destOrd="0" presId="urn:microsoft.com/office/officeart/2005/8/layout/vList5"/>
    <dgm:cxn modelId="{39C98B0B-2AD9-8E4C-9F32-F1B4D4363E4C}" type="presParOf" srcId="{950DC070-145A-CE41-B596-BBE10477CBEA}" destId="{AF865629-E949-B24E-AF0F-CDFF322825B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01539A-5051-EC48-8A82-834F18ADEDDB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F6D1B2-990C-DE42-8049-D062E5F41D23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Two specific authentication services are defined in  X.800:</a:t>
          </a:r>
          <a:endParaRPr lang="en-US" dirty="0"/>
        </a:p>
      </dgm:t>
    </dgm:pt>
    <dgm:pt modelId="{05049BDB-EC85-DF4A-9B1D-4A9164DE2742}" type="parTrans" cxnId="{179A0A0E-245F-5C42-9FEE-FB0CC790B3D4}">
      <dgm:prSet/>
      <dgm:spPr/>
      <dgm:t>
        <a:bodyPr/>
        <a:lstStyle/>
        <a:p>
          <a:endParaRPr lang="en-US"/>
        </a:p>
      </dgm:t>
    </dgm:pt>
    <dgm:pt modelId="{5CDDC435-BA27-0F4A-9BED-95F4A32C7E4A}" type="sibTrans" cxnId="{179A0A0E-245F-5C42-9FEE-FB0CC790B3D4}">
      <dgm:prSet/>
      <dgm:spPr/>
      <dgm:t>
        <a:bodyPr/>
        <a:lstStyle/>
        <a:p>
          <a:endParaRPr lang="en-US"/>
        </a:p>
      </dgm:t>
    </dgm:pt>
    <dgm:pt modelId="{A69C24B3-FE79-5F4F-B491-8B287CD690F0}">
      <dgm:prSet/>
      <dgm:spPr/>
      <dgm:t>
        <a:bodyPr/>
        <a:lstStyle/>
        <a:p>
          <a:r>
            <a:rPr lang="en-US" smtClean="0"/>
            <a:t>Peer entity authentication</a:t>
          </a:r>
          <a:endParaRPr lang="en-US" dirty="0" smtClean="0"/>
        </a:p>
      </dgm:t>
    </dgm:pt>
    <dgm:pt modelId="{5FB57DA3-06CE-F645-8D08-1F754FAD6785}" type="parTrans" cxnId="{39499BB2-4AC9-7D4F-B79C-88588D17A0BA}">
      <dgm:prSet/>
      <dgm:spPr/>
      <dgm:t>
        <a:bodyPr/>
        <a:lstStyle/>
        <a:p>
          <a:endParaRPr lang="en-US"/>
        </a:p>
      </dgm:t>
    </dgm:pt>
    <dgm:pt modelId="{20C83FF1-7EAA-D44E-9582-1F2A9FFBA55F}" type="sibTrans" cxnId="{39499BB2-4AC9-7D4F-B79C-88588D17A0BA}">
      <dgm:prSet/>
      <dgm:spPr/>
      <dgm:t>
        <a:bodyPr/>
        <a:lstStyle/>
        <a:p>
          <a:endParaRPr lang="en-US"/>
        </a:p>
      </dgm:t>
    </dgm:pt>
    <dgm:pt modelId="{5F3454E3-C413-724A-AD0A-DA53D7DE7FFA}">
      <dgm:prSet/>
      <dgm:spPr/>
      <dgm:t>
        <a:bodyPr/>
        <a:lstStyle/>
        <a:p>
          <a:r>
            <a:rPr lang="en-US" smtClean="0"/>
            <a:t>Data origin authentication</a:t>
          </a:r>
          <a:endParaRPr lang="en-US" dirty="0"/>
        </a:p>
      </dgm:t>
    </dgm:pt>
    <dgm:pt modelId="{92C32A11-DCC9-9543-B2B4-98D06438A3CE}" type="parTrans" cxnId="{5076565F-986E-AE42-A4C6-A6887D34D477}">
      <dgm:prSet/>
      <dgm:spPr/>
      <dgm:t>
        <a:bodyPr/>
        <a:lstStyle/>
        <a:p>
          <a:endParaRPr lang="en-US"/>
        </a:p>
      </dgm:t>
    </dgm:pt>
    <dgm:pt modelId="{077164CC-5AC7-6544-BF6C-61F302B85BC5}" type="sibTrans" cxnId="{5076565F-986E-AE42-A4C6-A6887D34D477}">
      <dgm:prSet/>
      <dgm:spPr/>
      <dgm:t>
        <a:bodyPr/>
        <a:lstStyle/>
        <a:p>
          <a:endParaRPr lang="en-US"/>
        </a:p>
      </dgm:t>
    </dgm:pt>
    <dgm:pt modelId="{51CFFA34-E468-444D-8882-D5194AFA75F6}" type="pres">
      <dgm:prSet presAssocID="{5E01539A-5051-EC48-8A82-834F18ADEDD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7B33C8-49AD-2949-81AD-91D832F97EF7}" type="pres">
      <dgm:prSet presAssocID="{6AF6D1B2-990C-DE42-8049-D062E5F41D23}" presName="composite" presStyleCnt="0"/>
      <dgm:spPr/>
    </dgm:pt>
    <dgm:pt modelId="{1A63D57E-BD21-BD4F-AD59-FF51C76AFE55}" type="pres">
      <dgm:prSet presAssocID="{6AF6D1B2-990C-DE42-8049-D062E5F41D2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27DD84-63DC-3D4B-88CB-97969678C59D}" type="pres">
      <dgm:prSet presAssocID="{6AF6D1B2-990C-DE42-8049-D062E5F41D23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9A0A0E-245F-5C42-9FEE-FB0CC790B3D4}" srcId="{5E01539A-5051-EC48-8A82-834F18ADEDDB}" destId="{6AF6D1B2-990C-DE42-8049-D062E5F41D23}" srcOrd="0" destOrd="0" parTransId="{05049BDB-EC85-DF4A-9B1D-4A9164DE2742}" sibTransId="{5CDDC435-BA27-0F4A-9BED-95F4A32C7E4A}"/>
    <dgm:cxn modelId="{39499BB2-4AC9-7D4F-B79C-88588D17A0BA}" srcId="{6AF6D1B2-990C-DE42-8049-D062E5F41D23}" destId="{A69C24B3-FE79-5F4F-B491-8B287CD690F0}" srcOrd="0" destOrd="0" parTransId="{5FB57DA3-06CE-F645-8D08-1F754FAD6785}" sibTransId="{20C83FF1-7EAA-D44E-9582-1F2A9FFBA55F}"/>
    <dgm:cxn modelId="{87DCC65C-4789-D041-AFD2-07289AD75B0E}" type="presOf" srcId="{5E01539A-5051-EC48-8A82-834F18ADEDDB}" destId="{51CFFA34-E468-444D-8882-D5194AFA75F6}" srcOrd="0" destOrd="0" presId="urn:microsoft.com/office/officeart/2005/8/layout/hList1"/>
    <dgm:cxn modelId="{BCDEFF7C-0E1E-DD4D-B094-7311F3FD32EC}" type="presOf" srcId="{5F3454E3-C413-724A-AD0A-DA53D7DE7FFA}" destId="{0327DD84-63DC-3D4B-88CB-97969678C59D}" srcOrd="0" destOrd="1" presId="urn:microsoft.com/office/officeart/2005/8/layout/hList1"/>
    <dgm:cxn modelId="{DE0370FE-BB5C-A845-99E6-07C25EC285F2}" type="presOf" srcId="{A69C24B3-FE79-5F4F-B491-8B287CD690F0}" destId="{0327DD84-63DC-3D4B-88CB-97969678C59D}" srcOrd="0" destOrd="0" presId="urn:microsoft.com/office/officeart/2005/8/layout/hList1"/>
    <dgm:cxn modelId="{5076565F-986E-AE42-A4C6-A6887D34D477}" srcId="{6AF6D1B2-990C-DE42-8049-D062E5F41D23}" destId="{5F3454E3-C413-724A-AD0A-DA53D7DE7FFA}" srcOrd="1" destOrd="0" parTransId="{92C32A11-DCC9-9543-B2B4-98D06438A3CE}" sibTransId="{077164CC-5AC7-6544-BF6C-61F302B85BC5}"/>
    <dgm:cxn modelId="{7FFF68F1-FC95-3F45-9199-B9297C69EFA1}" type="presOf" srcId="{6AF6D1B2-990C-DE42-8049-D062E5F41D23}" destId="{1A63D57E-BD21-BD4F-AD59-FF51C76AFE55}" srcOrd="0" destOrd="0" presId="urn:microsoft.com/office/officeart/2005/8/layout/hList1"/>
    <dgm:cxn modelId="{1B9A2C86-5717-A24A-BC08-B58F730E6129}" type="presParOf" srcId="{51CFFA34-E468-444D-8882-D5194AFA75F6}" destId="{227B33C8-49AD-2949-81AD-91D832F97EF7}" srcOrd="0" destOrd="0" presId="urn:microsoft.com/office/officeart/2005/8/layout/hList1"/>
    <dgm:cxn modelId="{19472D21-5BEE-0149-8BA1-0AE74C2118C8}" type="presParOf" srcId="{227B33C8-49AD-2949-81AD-91D832F97EF7}" destId="{1A63D57E-BD21-BD4F-AD59-FF51C76AFE55}" srcOrd="0" destOrd="0" presId="urn:microsoft.com/office/officeart/2005/8/layout/hList1"/>
    <dgm:cxn modelId="{89A5EF15-0875-6B45-8270-F6C72F734003}" type="presParOf" srcId="{227B33C8-49AD-2949-81AD-91D832F97EF7}" destId="{0327DD84-63DC-3D4B-88CB-97969678C59D}" srcOrd="1" destOrd="0" presId="urn:microsoft.com/office/officeart/2005/8/layout/hList1"/>
  </dgm:cxnLst>
  <dgm:bg/>
  <dgm:whole>
    <a:ln w="22225">
      <a:solidFill>
        <a:schemeClr val="accent1">
          <a:lumMod val="75000"/>
        </a:schemeClr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40BB69-795F-DC44-9039-EFE386C8DA42}" type="doc">
      <dgm:prSet loTypeId="urn:microsoft.com/office/officeart/2005/8/layout/target3" loCatId="relationship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8604162-7F55-C047-BE94-13ED11E97062}">
      <dgm:prSet/>
      <dgm:spPr/>
      <dgm:t>
        <a:bodyPr/>
        <a:lstStyle/>
        <a:p>
          <a:pPr rtl="0"/>
          <a:r>
            <a:rPr lang="en-US" dirty="0" smtClean="0"/>
            <a:t>Can apply to a stream of messages, a single message, or selected fields within a message</a:t>
          </a:r>
          <a:endParaRPr lang="en-US" dirty="0"/>
        </a:p>
      </dgm:t>
    </dgm:pt>
    <dgm:pt modelId="{633A7DFD-9686-A442-916C-11E66333C626}" type="parTrans" cxnId="{F269C7C7-02E8-7144-85BC-5A10F1C0EBED}">
      <dgm:prSet/>
      <dgm:spPr/>
      <dgm:t>
        <a:bodyPr/>
        <a:lstStyle/>
        <a:p>
          <a:endParaRPr lang="en-US"/>
        </a:p>
      </dgm:t>
    </dgm:pt>
    <dgm:pt modelId="{DA04DC4C-5D65-2448-AC1C-B6B53BDD2F97}" type="sibTrans" cxnId="{F269C7C7-02E8-7144-85BC-5A10F1C0EBED}">
      <dgm:prSet/>
      <dgm:spPr/>
      <dgm:t>
        <a:bodyPr/>
        <a:lstStyle/>
        <a:p>
          <a:endParaRPr lang="en-US"/>
        </a:p>
      </dgm:t>
    </dgm:pt>
    <dgm:pt modelId="{EACD3E88-C1DE-AD4D-ABD5-C72E5F9F6EF2}">
      <dgm:prSet/>
      <dgm:spPr/>
      <dgm:t>
        <a:bodyPr/>
        <a:lstStyle/>
        <a:p>
          <a:pPr rtl="0"/>
          <a:r>
            <a:rPr lang="en-US" dirty="0" smtClean="0"/>
            <a:t>Connection-oriented integrity service, one that deals with a stream of messages, assures that messages are received as sent with no duplication, insertion, modification, reordering, or replays</a:t>
          </a:r>
          <a:endParaRPr lang="en-US" dirty="0"/>
        </a:p>
      </dgm:t>
    </dgm:pt>
    <dgm:pt modelId="{B2ACB307-BE4D-F74B-BB65-CD2BA8FAAC9B}" type="parTrans" cxnId="{9DE49B1B-A120-5942-975D-B7C77A415DC3}">
      <dgm:prSet/>
      <dgm:spPr/>
      <dgm:t>
        <a:bodyPr/>
        <a:lstStyle/>
        <a:p>
          <a:endParaRPr lang="en-US"/>
        </a:p>
      </dgm:t>
    </dgm:pt>
    <dgm:pt modelId="{9BD7C4EC-B487-9B40-959A-D29C0522FA75}" type="sibTrans" cxnId="{9DE49B1B-A120-5942-975D-B7C77A415DC3}">
      <dgm:prSet/>
      <dgm:spPr/>
      <dgm:t>
        <a:bodyPr/>
        <a:lstStyle/>
        <a:p>
          <a:endParaRPr lang="en-US"/>
        </a:p>
      </dgm:t>
    </dgm:pt>
    <dgm:pt modelId="{88515058-E016-784D-86C9-F8BFA4539E65}">
      <dgm:prSet/>
      <dgm:spPr/>
      <dgm:t>
        <a:bodyPr/>
        <a:lstStyle/>
        <a:p>
          <a:pPr rtl="0"/>
          <a:r>
            <a:rPr lang="en-US" dirty="0" smtClean="0"/>
            <a:t>A connectionless integrity service, one that deals with individual messages without regard to any larger context, generally provides protection against message modification only</a:t>
          </a:r>
          <a:endParaRPr lang="en-US" dirty="0"/>
        </a:p>
      </dgm:t>
    </dgm:pt>
    <dgm:pt modelId="{0F303553-D7CD-8346-83F5-CE5CF40836AA}" type="parTrans" cxnId="{5AC8B4FA-211D-824C-AFE4-280EDC6B5987}">
      <dgm:prSet/>
      <dgm:spPr/>
      <dgm:t>
        <a:bodyPr/>
        <a:lstStyle/>
        <a:p>
          <a:endParaRPr lang="en-US"/>
        </a:p>
      </dgm:t>
    </dgm:pt>
    <dgm:pt modelId="{1CC71872-B62A-1840-9C56-D71664F86403}" type="sibTrans" cxnId="{5AC8B4FA-211D-824C-AFE4-280EDC6B5987}">
      <dgm:prSet/>
      <dgm:spPr/>
      <dgm:t>
        <a:bodyPr/>
        <a:lstStyle/>
        <a:p>
          <a:endParaRPr lang="en-US"/>
        </a:p>
      </dgm:t>
    </dgm:pt>
    <dgm:pt modelId="{C45F6EED-CF4E-0E44-92A7-E9EAFC55CADD}" type="pres">
      <dgm:prSet presAssocID="{7840BB69-795F-DC44-9039-EFE386C8DA42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5CE519-0303-A744-892D-6CF27E5E4D64}" type="pres">
      <dgm:prSet presAssocID="{78604162-7F55-C047-BE94-13ED11E97062}" presName="circle1" presStyleLbl="node1" presStyleIdx="0" presStyleCnt="3"/>
      <dgm:spPr>
        <a:solidFill>
          <a:schemeClr val="accent1">
            <a:lumMod val="75000"/>
          </a:schemeClr>
        </a:solidFill>
      </dgm:spPr>
    </dgm:pt>
    <dgm:pt modelId="{24D852AE-2FB4-F642-9D5B-4098CEC249D8}" type="pres">
      <dgm:prSet presAssocID="{78604162-7F55-C047-BE94-13ED11E97062}" presName="space" presStyleCnt="0"/>
      <dgm:spPr/>
    </dgm:pt>
    <dgm:pt modelId="{EB9D8600-0FC6-CF44-8D37-7ABEE0F4BC87}" type="pres">
      <dgm:prSet presAssocID="{78604162-7F55-C047-BE94-13ED11E97062}" presName="rect1" presStyleLbl="alignAcc1" presStyleIdx="0" presStyleCnt="3"/>
      <dgm:spPr/>
      <dgm:t>
        <a:bodyPr/>
        <a:lstStyle/>
        <a:p>
          <a:endParaRPr lang="en-US"/>
        </a:p>
      </dgm:t>
    </dgm:pt>
    <dgm:pt modelId="{D3995856-484C-EC4F-92D4-0F7F517BC87B}" type="pres">
      <dgm:prSet presAssocID="{EACD3E88-C1DE-AD4D-ABD5-C72E5F9F6EF2}" presName="vertSpace2" presStyleLbl="node1" presStyleIdx="0" presStyleCnt="3"/>
      <dgm:spPr/>
    </dgm:pt>
    <dgm:pt modelId="{460B7F3E-CECD-1E45-A060-CEEBADF883A5}" type="pres">
      <dgm:prSet presAssocID="{EACD3E88-C1DE-AD4D-ABD5-C72E5F9F6EF2}" presName="circle2" presStyleLbl="node1" presStyleIdx="1" presStyleCnt="3"/>
      <dgm:spPr/>
    </dgm:pt>
    <dgm:pt modelId="{1FEB0DB6-FA4E-CF4E-8B72-2D86613E2D39}" type="pres">
      <dgm:prSet presAssocID="{EACD3E88-C1DE-AD4D-ABD5-C72E5F9F6EF2}" presName="rect2" presStyleLbl="alignAcc1" presStyleIdx="1" presStyleCnt="3"/>
      <dgm:spPr/>
      <dgm:t>
        <a:bodyPr/>
        <a:lstStyle/>
        <a:p>
          <a:endParaRPr lang="en-US"/>
        </a:p>
      </dgm:t>
    </dgm:pt>
    <dgm:pt modelId="{96EB837B-31E5-BF4F-AA22-C7D317AE6937}" type="pres">
      <dgm:prSet presAssocID="{88515058-E016-784D-86C9-F8BFA4539E65}" presName="vertSpace3" presStyleLbl="node1" presStyleIdx="1" presStyleCnt="3"/>
      <dgm:spPr/>
    </dgm:pt>
    <dgm:pt modelId="{D880669A-8623-EE4C-BDCE-31DE7DE25528}" type="pres">
      <dgm:prSet presAssocID="{88515058-E016-784D-86C9-F8BFA4539E65}" presName="circle3" presStyleLbl="node1" presStyleIdx="2" presStyleCnt="3"/>
      <dgm:spPr>
        <a:solidFill>
          <a:schemeClr val="accent1">
            <a:lumMod val="75000"/>
          </a:schemeClr>
        </a:solidFill>
      </dgm:spPr>
    </dgm:pt>
    <dgm:pt modelId="{6773C79A-A7DA-5D43-9C7B-903C427EC509}" type="pres">
      <dgm:prSet presAssocID="{88515058-E016-784D-86C9-F8BFA4539E65}" presName="rect3" presStyleLbl="alignAcc1" presStyleIdx="2" presStyleCnt="3"/>
      <dgm:spPr/>
      <dgm:t>
        <a:bodyPr/>
        <a:lstStyle/>
        <a:p>
          <a:endParaRPr lang="en-US"/>
        </a:p>
      </dgm:t>
    </dgm:pt>
    <dgm:pt modelId="{2E67184D-F9BA-A749-88A9-C737856676D7}" type="pres">
      <dgm:prSet presAssocID="{78604162-7F55-C047-BE94-13ED11E97062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B2491C-959D-9341-B5E5-3708E7ECB676}" type="pres">
      <dgm:prSet presAssocID="{EACD3E88-C1DE-AD4D-ABD5-C72E5F9F6EF2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7B241A-14AD-BA4F-86DD-0171E3154DEB}" type="pres">
      <dgm:prSet presAssocID="{88515058-E016-784D-86C9-F8BFA4539E65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E49B1B-A120-5942-975D-B7C77A415DC3}" srcId="{7840BB69-795F-DC44-9039-EFE386C8DA42}" destId="{EACD3E88-C1DE-AD4D-ABD5-C72E5F9F6EF2}" srcOrd="1" destOrd="0" parTransId="{B2ACB307-BE4D-F74B-BB65-CD2BA8FAAC9B}" sibTransId="{9BD7C4EC-B487-9B40-959A-D29C0522FA75}"/>
    <dgm:cxn modelId="{E907AB8B-7630-444B-9046-C4B9CB2B2A3C}" type="presOf" srcId="{7840BB69-795F-DC44-9039-EFE386C8DA42}" destId="{C45F6EED-CF4E-0E44-92A7-E9EAFC55CADD}" srcOrd="0" destOrd="0" presId="urn:microsoft.com/office/officeart/2005/8/layout/target3"/>
    <dgm:cxn modelId="{CEDC9331-EC22-0542-A6A7-EFCFB43A8357}" type="presOf" srcId="{88515058-E016-784D-86C9-F8BFA4539E65}" destId="{217B241A-14AD-BA4F-86DD-0171E3154DEB}" srcOrd="1" destOrd="0" presId="urn:microsoft.com/office/officeart/2005/8/layout/target3"/>
    <dgm:cxn modelId="{5AC8B4FA-211D-824C-AFE4-280EDC6B5987}" srcId="{7840BB69-795F-DC44-9039-EFE386C8DA42}" destId="{88515058-E016-784D-86C9-F8BFA4539E65}" srcOrd="2" destOrd="0" parTransId="{0F303553-D7CD-8346-83F5-CE5CF40836AA}" sibTransId="{1CC71872-B62A-1840-9C56-D71664F86403}"/>
    <dgm:cxn modelId="{69A9C1E6-FC15-E745-8EFC-15DDF95FCD9B}" type="presOf" srcId="{88515058-E016-784D-86C9-F8BFA4539E65}" destId="{6773C79A-A7DA-5D43-9C7B-903C427EC509}" srcOrd="0" destOrd="0" presId="urn:microsoft.com/office/officeart/2005/8/layout/target3"/>
    <dgm:cxn modelId="{077CCCB7-9CE3-224B-9004-9F9394E02E71}" type="presOf" srcId="{78604162-7F55-C047-BE94-13ED11E97062}" destId="{EB9D8600-0FC6-CF44-8D37-7ABEE0F4BC87}" srcOrd="0" destOrd="0" presId="urn:microsoft.com/office/officeart/2005/8/layout/target3"/>
    <dgm:cxn modelId="{A922A1FE-6854-F243-9F84-976D96B3C16F}" type="presOf" srcId="{EACD3E88-C1DE-AD4D-ABD5-C72E5F9F6EF2}" destId="{1FEB0DB6-FA4E-CF4E-8B72-2D86613E2D39}" srcOrd="0" destOrd="0" presId="urn:microsoft.com/office/officeart/2005/8/layout/target3"/>
    <dgm:cxn modelId="{88C8C017-345A-AF4B-BF89-FFCBDA0A123A}" type="presOf" srcId="{EACD3E88-C1DE-AD4D-ABD5-C72E5F9F6EF2}" destId="{46B2491C-959D-9341-B5E5-3708E7ECB676}" srcOrd="1" destOrd="0" presId="urn:microsoft.com/office/officeart/2005/8/layout/target3"/>
    <dgm:cxn modelId="{9E5E0E28-339E-2E48-B758-98606CA6D3CA}" type="presOf" srcId="{78604162-7F55-C047-BE94-13ED11E97062}" destId="{2E67184D-F9BA-A749-88A9-C737856676D7}" srcOrd="1" destOrd="0" presId="urn:microsoft.com/office/officeart/2005/8/layout/target3"/>
    <dgm:cxn modelId="{F269C7C7-02E8-7144-85BC-5A10F1C0EBED}" srcId="{7840BB69-795F-DC44-9039-EFE386C8DA42}" destId="{78604162-7F55-C047-BE94-13ED11E97062}" srcOrd="0" destOrd="0" parTransId="{633A7DFD-9686-A442-916C-11E66333C626}" sibTransId="{DA04DC4C-5D65-2448-AC1C-B6B53BDD2F97}"/>
    <dgm:cxn modelId="{634BDB16-CCEA-8E4C-8151-64E9416E6F17}" type="presParOf" srcId="{C45F6EED-CF4E-0E44-92A7-E9EAFC55CADD}" destId="{BF5CE519-0303-A744-892D-6CF27E5E4D64}" srcOrd="0" destOrd="0" presId="urn:microsoft.com/office/officeart/2005/8/layout/target3"/>
    <dgm:cxn modelId="{AB3FF832-D980-174F-99EE-251261E4DC11}" type="presParOf" srcId="{C45F6EED-CF4E-0E44-92A7-E9EAFC55CADD}" destId="{24D852AE-2FB4-F642-9D5B-4098CEC249D8}" srcOrd="1" destOrd="0" presId="urn:microsoft.com/office/officeart/2005/8/layout/target3"/>
    <dgm:cxn modelId="{0A58CD98-553E-0744-8058-63E554D77184}" type="presParOf" srcId="{C45F6EED-CF4E-0E44-92A7-E9EAFC55CADD}" destId="{EB9D8600-0FC6-CF44-8D37-7ABEE0F4BC87}" srcOrd="2" destOrd="0" presId="urn:microsoft.com/office/officeart/2005/8/layout/target3"/>
    <dgm:cxn modelId="{08DB5276-0624-F649-95A4-E1EE4C88562A}" type="presParOf" srcId="{C45F6EED-CF4E-0E44-92A7-E9EAFC55CADD}" destId="{D3995856-484C-EC4F-92D4-0F7F517BC87B}" srcOrd="3" destOrd="0" presId="urn:microsoft.com/office/officeart/2005/8/layout/target3"/>
    <dgm:cxn modelId="{CB9D5564-2811-1C46-8558-7F8A27A95A3C}" type="presParOf" srcId="{C45F6EED-CF4E-0E44-92A7-E9EAFC55CADD}" destId="{460B7F3E-CECD-1E45-A060-CEEBADF883A5}" srcOrd="4" destOrd="0" presId="urn:microsoft.com/office/officeart/2005/8/layout/target3"/>
    <dgm:cxn modelId="{B8CFF621-F0F1-964D-88FD-FDAA34CC4ADA}" type="presParOf" srcId="{C45F6EED-CF4E-0E44-92A7-E9EAFC55CADD}" destId="{1FEB0DB6-FA4E-CF4E-8B72-2D86613E2D39}" srcOrd="5" destOrd="0" presId="urn:microsoft.com/office/officeart/2005/8/layout/target3"/>
    <dgm:cxn modelId="{5FE3DFAC-594D-5749-B45A-9FD5B6C905CC}" type="presParOf" srcId="{C45F6EED-CF4E-0E44-92A7-E9EAFC55CADD}" destId="{96EB837B-31E5-BF4F-AA22-C7D317AE6937}" srcOrd="6" destOrd="0" presId="urn:microsoft.com/office/officeart/2005/8/layout/target3"/>
    <dgm:cxn modelId="{3746C8E1-79D5-D84A-8591-BCED69A48654}" type="presParOf" srcId="{C45F6EED-CF4E-0E44-92A7-E9EAFC55CADD}" destId="{D880669A-8623-EE4C-BDCE-31DE7DE25528}" srcOrd="7" destOrd="0" presId="urn:microsoft.com/office/officeart/2005/8/layout/target3"/>
    <dgm:cxn modelId="{F3C064CA-A791-3043-BE15-1763F50C6379}" type="presParOf" srcId="{C45F6EED-CF4E-0E44-92A7-E9EAFC55CADD}" destId="{6773C79A-A7DA-5D43-9C7B-903C427EC509}" srcOrd="8" destOrd="0" presId="urn:microsoft.com/office/officeart/2005/8/layout/target3"/>
    <dgm:cxn modelId="{B50684AD-2A7E-4C44-98D3-2D985FE9A61F}" type="presParOf" srcId="{C45F6EED-CF4E-0E44-92A7-E9EAFC55CADD}" destId="{2E67184D-F9BA-A749-88A9-C737856676D7}" srcOrd="9" destOrd="0" presId="urn:microsoft.com/office/officeart/2005/8/layout/target3"/>
    <dgm:cxn modelId="{ED5B156F-24E7-324C-A872-6CD3D9A2E0FB}" type="presParOf" srcId="{C45F6EED-CF4E-0E44-92A7-E9EAFC55CADD}" destId="{46B2491C-959D-9341-B5E5-3708E7ECB676}" srcOrd="10" destOrd="0" presId="urn:microsoft.com/office/officeart/2005/8/layout/target3"/>
    <dgm:cxn modelId="{015F3E67-5E65-AE46-834B-EB93D0514F2D}" type="presParOf" srcId="{C45F6EED-CF4E-0E44-92A7-E9EAFC55CADD}" destId="{217B241A-14AD-BA4F-86DD-0171E3154DEB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79649D-5DF7-4C4A-8100-F58E61B73424}">
      <dsp:nvSpPr>
        <dsp:cNvPr id="0" name=""/>
        <dsp:cNvSpPr/>
      </dsp:nvSpPr>
      <dsp:spPr>
        <a:xfrm>
          <a:off x="0" y="328777"/>
          <a:ext cx="7570787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577" tIns="333248" rIns="587577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Used to conceal the contents of blocks or streams of data of any size, including messages, files, encryption keys, and passwords</a:t>
          </a:r>
          <a:endParaRPr lang="en-US" sz="1600" kern="1200" dirty="0"/>
        </a:p>
      </dsp:txBody>
      <dsp:txXfrm>
        <a:off x="0" y="328777"/>
        <a:ext cx="7570787" cy="907200"/>
      </dsp:txXfrm>
    </dsp:sp>
    <dsp:sp modelId="{09AB0441-BBC5-4D45-B95D-8771CEC64F8E}">
      <dsp:nvSpPr>
        <dsp:cNvPr id="0" name=""/>
        <dsp:cNvSpPr/>
      </dsp:nvSpPr>
      <dsp:spPr>
        <a:xfrm>
          <a:off x="378539" y="92617"/>
          <a:ext cx="5299550" cy="47232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0310" tIns="0" rIns="200310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Symmetric encryption</a:t>
          </a:r>
          <a:endParaRPr 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01596" y="115674"/>
        <a:ext cx="5253436" cy="426206"/>
      </dsp:txXfrm>
    </dsp:sp>
    <dsp:sp modelId="{CF1E5AC2-A8E9-2B42-A7D7-5D00D665C199}">
      <dsp:nvSpPr>
        <dsp:cNvPr id="0" name=""/>
        <dsp:cNvSpPr/>
      </dsp:nvSpPr>
      <dsp:spPr>
        <a:xfrm>
          <a:off x="0" y="1558537"/>
          <a:ext cx="7570787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577" tIns="333248" rIns="587577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Used to conceal small blocks of data, such as encryption keys and hash function values, which are used in digital signatures</a:t>
          </a:r>
          <a:endParaRPr lang="en-US" sz="1600" kern="1200" dirty="0"/>
        </a:p>
      </dsp:txBody>
      <dsp:txXfrm>
        <a:off x="0" y="1558537"/>
        <a:ext cx="7570787" cy="907200"/>
      </dsp:txXfrm>
    </dsp:sp>
    <dsp:sp modelId="{27A68937-F900-F84A-AA85-B558BAE65B93}">
      <dsp:nvSpPr>
        <dsp:cNvPr id="0" name=""/>
        <dsp:cNvSpPr/>
      </dsp:nvSpPr>
      <dsp:spPr>
        <a:xfrm>
          <a:off x="378539" y="1322377"/>
          <a:ext cx="5299550" cy="47232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0310" tIns="0" rIns="200310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Asymmetric encryption</a:t>
          </a:r>
          <a:endParaRPr 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01596" y="1345434"/>
        <a:ext cx="5253436" cy="426206"/>
      </dsp:txXfrm>
    </dsp:sp>
    <dsp:sp modelId="{B298ABCA-4DC3-184D-ADBA-1A26D714420A}">
      <dsp:nvSpPr>
        <dsp:cNvPr id="0" name=""/>
        <dsp:cNvSpPr/>
      </dsp:nvSpPr>
      <dsp:spPr>
        <a:xfrm>
          <a:off x="0" y="2788297"/>
          <a:ext cx="7570787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577" tIns="333248" rIns="587577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Used to protect blocks of data, such as messages, from alteration</a:t>
          </a:r>
          <a:endParaRPr lang="en-US" sz="1600" kern="1200" dirty="0"/>
        </a:p>
      </dsp:txBody>
      <dsp:txXfrm>
        <a:off x="0" y="2788297"/>
        <a:ext cx="7570787" cy="680400"/>
      </dsp:txXfrm>
    </dsp:sp>
    <dsp:sp modelId="{DDC8679B-4039-FB44-9FC5-7C0CFC8DA074}">
      <dsp:nvSpPr>
        <dsp:cNvPr id="0" name=""/>
        <dsp:cNvSpPr/>
      </dsp:nvSpPr>
      <dsp:spPr>
        <a:xfrm>
          <a:off x="378539" y="2552137"/>
          <a:ext cx="5299550" cy="47232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0310" tIns="0" rIns="200310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integrity algorithms</a:t>
          </a:r>
          <a:endParaRPr 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01596" y="2575194"/>
        <a:ext cx="5253436" cy="426206"/>
      </dsp:txXfrm>
    </dsp:sp>
    <dsp:sp modelId="{2E50E8BC-01C6-B64E-80B7-07917401575D}">
      <dsp:nvSpPr>
        <dsp:cNvPr id="0" name=""/>
        <dsp:cNvSpPr/>
      </dsp:nvSpPr>
      <dsp:spPr>
        <a:xfrm>
          <a:off x="0" y="3791257"/>
          <a:ext cx="7570787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577" tIns="333248" rIns="587577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Schemes based on the use of cryptographic algorithms designed to authenticate the identity of entities</a:t>
          </a:r>
          <a:endParaRPr lang="en-US" sz="1600" kern="1200" dirty="0"/>
        </a:p>
      </dsp:txBody>
      <dsp:txXfrm>
        <a:off x="0" y="3791257"/>
        <a:ext cx="7570787" cy="907200"/>
      </dsp:txXfrm>
    </dsp:sp>
    <dsp:sp modelId="{1F18D9D3-969C-0D42-B7EB-3E3DFCC685C5}">
      <dsp:nvSpPr>
        <dsp:cNvPr id="0" name=""/>
        <dsp:cNvSpPr/>
      </dsp:nvSpPr>
      <dsp:spPr>
        <a:xfrm>
          <a:off x="378539" y="3555097"/>
          <a:ext cx="5299550" cy="47232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0310" tIns="0" rIns="200310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Authentication protocols</a:t>
          </a:r>
          <a:endParaRPr 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01596" y="3578154"/>
        <a:ext cx="5253436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98C14-EC1A-C044-AC9A-2483F9CB7F7A}">
      <dsp:nvSpPr>
        <dsp:cNvPr id="0" name=""/>
        <dsp:cNvSpPr/>
      </dsp:nvSpPr>
      <dsp:spPr>
        <a:xfrm>
          <a:off x="0" y="109890"/>
          <a:ext cx="8839200" cy="202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020" tIns="145796" rIns="686020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Data confidentiality</a:t>
          </a:r>
          <a:endParaRPr lang="en-US" sz="180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Assures that private or confidential information is not made available or disclosed to unauthorized individuals</a:t>
          </a:r>
          <a:endParaRPr lang="en-US" sz="16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Privacy</a:t>
          </a:r>
          <a:endParaRPr lang="en-US" sz="180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Assures that individuals control or influence what information related to them may be collected and stored and by whom and to whom that information may be disclosed</a:t>
          </a:r>
          <a:endParaRPr lang="en-US" sz="1600" kern="1200" dirty="0"/>
        </a:p>
      </dsp:txBody>
      <dsp:txXfrm>
        <a:off x="0" y="109890"/>
        <a:ext cx="8839200" cy="2028600"/>
      </dsp:txXfrm>
    </dsp:sp>
    <dsp:sp modelId="{6049758F-6852-7E48-A5F6-439FA44B34F9}">
      <dsp:nvSpPr>
        <dsp:cNvPr id="0" name=""/>
        <dsp:cNvSpPr/>
      </dsp:nvSpPr>
      <dsp:spPr>
        <a:xfrm>
          <a:off x="441960" y="6570"/>
          <a:ext cx="6187440" cy="20664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871" tIns="0" rIns="233871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Confidentiality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52047" y="16657"/>
        <a:ext cx="6167266" cy="186466"/>
      </dsp:txXfrm>
    </dsp:sp>
    <dsp:sp modelId="{4DA3C829-4C77-2E4B-ACF0-22E49FD0F419}">
      <dsp:nvSpPr>
        <dsp:cNvPr id="0" name=""/>
        <dsp:cNvSpPr/>
      </dsp:nvSpPr>
      <dsp:spPr>
        <a:xfrm>
          <a:off x="0" y="2279610"/>
          <a:ext cx="8839200" cy="18080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020" tIns="145796" rIns="686020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Data integrity</a:t>
          </a:r>
          <a:endParaRPr lang="en-US" sz="180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Assures that  information and programs are changed only in a specified and authorized manner</a:t>
          </a:r>
          <a:endParaRPr lang="en-US" sz="16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System integrity</a:t>
          </a:r>
          <a:endParaRPr lang="en-US" sz="180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Assures that a system performs its intended function in an unimpaired manner, free from deliberate or inadvertent unauthorized manipulation of the system</a:t>
          </a:r>
          <a:endParaRPr lang="en-US" sz="1600" kern="1200" dirty="0"/>
        </a:p>
      </dsp:txBody>
      <dsp:txXfrm>
        <a:off x="0" y="2279610"/>
        <a:ext cx="8839200" cy="1808099"/>
      </dsp:txXfrm>
    </dsp:sp>
    <dsp:sp modelId="{D865B79C-0930-C042-ADB5-25A0D1DA2B7F}">
      <dsp:nvSpPr>
        <dsp:cNvPr id="0" name=""/>
        <dsp:cNvSpPr/>
      </dsp:nvSpPr>
      <dsp:spPr>
        <a:xfrm>
          <a:off x="441960" y="2176290"/>
          <a:ext cx="6187440" cy="20664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871" tIns="0" rIns="233871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Integrity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52047" y="2186377"/>
        <a:ext cx="6167266" cy="186466"/>
      </dsp:txXfrm>
    </dsp:sp>
    <dsp:sp modelId="{CC27436A-1E4D-D84D-A7FC-05F0DE392564}">
      <dsp:nvSpPr>
        <dsp:cNvPr id="0" name=""/>
        <dsp:cNvSpPr/>
      </dsp:nvSpPr>
      <dsp:spPr>
        <a:xfrm>
          <a:off x="0" y="4228829"/>
          <a:ext cx="8839200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020" tIns="145796" rIns="686020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Assures that systems work promptly and service is not denied to authorized users</a:t>
          </a:r>
          <a:endParaRPr lang="en-US" sz="1800" kern="1200" dirty="0"/>
        </a:p>
      </dsp:txBody>
      <dsp:txXfrm>
        <a:off x="0" y="4228829"/>
        <a:ext cx="8839200" cy="793800"/>
      </dsp:txXfrm>
    </dsp:sp>
    <dsp:sp modelId="{667DCDD7-116F-2549-8EDA-F2F25FC22E3F}">
      <dsp:nvSpPr>
        <dsp:cNvPr id="0" name=""/>
        <dsp:cNvSpPr/>
      </dsp:nvSpPr>
      <dsp:spPr>
        <a:xfrm>
          <a:off x="441960" y="4125509"/>
          <a:ext cx="6187440" cy="20664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871" tIns="0" rIns="233871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Availability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52047" y="4135596"/>
        <a:ext cx="6167266" cy="1864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DBAC6-25DB-7848-AE10-A620F7695C2D}">
      <dsp:nvSpPr>
        <dsp:cNvPr id="0" name=""/>
        <dsp:cNvSpPr/>
      </dsp:nvSpPr>
      <dsp:spPr>
        <a:xfrm rot="10800000">
          <a:off x="2901696" y="0"/>
          <a:ext cx="5632704" cy="1625599"/>
        </a:xfrm>
        <a:prstGeom prst="nonIsoscelesTrapezoid">
          <a:avLst>
            <a:gd name="adj1" fmla="val 0"/>
            <a:gd name="adj2" fmla="val 59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The loss could be expected to have a severe or catastrophic adverse effect on organizational operations, organizational assets, or individuals </a:t>
          </a:r>
          <a:endParaRPr lang="en-US" sz="1600" kern="1200" dirty="0"/>
        </a:p>
      </dsp:txBody>
      <dsp:txXfrm rot="10800000">
        <a:off x="3868928" y="0"/>
        <a:ext cx="4665472" cy="1625599"/>
      </dsp:txXfrm>
    </dsp:sp>
    <dsp:sp modelId="{323F2C42-63B1-9D46-8116-55010DB641B3}">
      <dsp:nvSpPr>
        <dsp:cNvPr id="0" name=""/>
        <dsp:cNvSpPr/>
      </dsp:nvSpPr>
      <dsp:spPr>
        <a:xfrm>
          <a:off x="1934464" y="0"/>
          <a:ext cx="1934464" cy="1625599"/>
        </a:xfrm>
        <a:prstGeom prst="trapezoid">
          <a:avLst>
            <a:gd name="adj" fmla="val 59500"/>
          </a:avLst>
        </a:prstGeom>
        <a:solidFill>
          <a:schemeClr val="accent4"/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High</a:t>
          </a:r>
          <a:endParaRPr lang="en-US" sz="3600" kern="1200" dirty="0"/>
        </a:p>
      </dsp:txBody>
      <dsp:txXfrm>
        <a:off x="1934464" y="0"/>
        <a:ext cx="1934464" cy="1625599"/>
      </dsp:txXfrm>
    </dsp:sp>
    <dsp:sp modelId="{EDEB3454-1F7E-594F-B14B-175BDB7A3CA0}">
      <dsp:nvSpPr>
        <dsp:cNvPr id="0" name=""/>
        <dsp:cNvSpPr/>
      </dsp:nvSpPr>
      <dsp:spPr>
        <a:xfrm rot="10800000">
          <a:off x="3868928" y="1625599"/>
          <a:ext cx="4665472" cy="1625599"/>
        </a:xfrm>
        <a:prstGeom prst="nonIsoscelesTrapezoid">
          <a:avLst>
            <a:gd name="adj1" fmla="val 0"/>
            <a:gd name="adj2" fmla="val 59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The loss could be expected to have a serious adverse effect on organizational operations, organizational assets, or individuals</a:t>
          </a:r>
          <a:endParaRPr lang="en-US" sz="1600" kern="1200" dirty="0"/>
        </a:p>
      </dsp:txBody>
      <dsp:txXfrm rot="10800000">
        <a:off x="4836160" y="1625599"/>
        <a:ext cx="3698240" cy="1625599"/>
      </dsp:txXfrm>
    </dsp:sp>
    <dsp:sp modelId="{BD8A4DA2-4774-2747-9C4E-431FEDEE116B}">
      <dsp:nvSpPr>
        <dsp:cNvPr id="0" name=""/>
        <dsp:cNvSpPr/>
      </dsp:nvSpPr>
      <dsp:spPr>
        <a:xfrm>
          <a:off x="967232" y="1625599"/>
          <a:ext cx="3868928" cy="1625599"/>
        </a:xfrm>
        <a:prstGeom prst="trapezoid">
          <a:avLst>
            <a:gd name="adj" fmla="val 59500"/>
          </a:avLst>
        </a:prstGeom>
        <a:solidFill>
          <a:schemeClr val="accent1"/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Moderate</a:t>
          </a:r>
          <a:endParaRPr lang="en-US" sz="4500" kern="1200" dirty="0"/>
        </a:p>
      </dsp:txBody>
      <dsp:txXfrm>
        <a:off x="1644294" y="1625599"/>
        <a:ext cx="2514803" cy="1625599"/>
      </dsp:txXfrm>
    </dsp:sp>
    <dsp:sp modelId="{63798C49-604C-6D4F-B502-7E4BA45356A1}">
      <dsp:nvSpPr>
        <dsp:cNvPr id="0" name=""/>
        <dsp:cNvSpPr/>
      </dsp:nvSpPr>
      <dsp:spPr>
        <a:xfrm rot="10800000">
          <a:off x="4836160" y="3251199"/>
          <a:ext cx="3698239" cy="1625599"/>
        </a:xfrm>
        <a:prstGeom prst="nonIsoscelesTrapezoid">
          <a:avLst>
            <a:gd name="adj1" fmla="val 0"/>
            <a:gd name="adj2" fmla="val 59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The loss could be expected to have a limited adverse effect on organizational operations, organizational assets, or individuals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</dsp:txBody>
      <dsp:txXfrm rot="10800000">
        <a:off x="5803392" y="3251199"/>
        <a:ext cx="2731007" cy="1625599"/>
      </dsp:txXfrm>
    </dsp:sp>
    <dsp:sp modelId="{680880A8-997B-A541-ADD6-12677C70DBB4}">
      <dsp:nvSpPr>
        <dsp:cNvPr id="0" name=""/>
        <dsp:cNvSpPr/>
      </dsp:nvSpPr>
      <dsp:spPr>
        <a:xfrm>
          <a:off x="0" y="3251199"/>
          <a:ext cx="5803392" cy="1625599"/>
        </a:xfrm>
        <a:prstGeom prst="trapezoid">
          <a:avLst>
            <a:gd name="adj" fmla="val 59500"/>
          </a:avLst>
        </a:prstGeom>
        <a:solidFill>
          <a:schemeClr val="bg2"/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Low</a:t>
          </a:r>
          <a:endParaRPr lang="en-US" sz="4500" kern="1200" dirty="0"/>
        </a:p>
      </dsp:txBody>
      <dsp:txXfrm>
        <a:off x="1015593" y="3251199"/>
        <a:ext cx="3772204" cy="16255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F287F-54BE-A94E-BE50-7A86606A3A77}">
      <dsp:nvSpPr>
        <dsp:cNvPr id="0" name=""/>
        <dsp:cNvSpPr/>
      </dsp:nvSpPr>
      <dsp:spPr>
        <a:xfrm rot="5400000">
          <a:off x="2528407" y="-815643"/>
          <a:ext cx="953839" cy="282854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Takes place when one entity pretends to be a different entity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Usually includes one of the other forms of active attack</a:t>
          </a:r>
          <a:endParaRPr lang="en-US" sz="1300" kern="1200" dirty="0"/>
        </a:p>
      </dsp:txBody>
      <dsp:txXfrm rot="-5400000">
        <a:off x="1591056" y="168271"/>
        <a:ext cx="2781980" cy="860713"/>
      </dsp:txXfrm>
    </dsp:sp>
    <dsp:sp modelId="{44488AAB-A78F-8047-B4DF-837F0C5AD89D}">
      <dsp:nvSpPr>
        <dsp:cNvPr id="0" name=""/>
        <dsp:cNvSpPr/>
      </dsp:nvSpPr>
      <dsp:spPr>
        <a:xfrm>
          <a:off x="0" y="2478"/>
          <a:ext cx="1591055" cy="1192299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Masquerade</a:t>
          </a:r>
          <a:endParaRPr lang="en-US" sz="1800" kern="1200" dirty="0">
            <a:solidFill>
              <a:schemeClr val="tx2">
                <a:lumMod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8203" y="60681"/>
        <a:ext cx="1474649" cy="1075893"/>
      </dsp:txXfrm>
    </dsp:sp>
    <dsp:sp modelId="{E9892E3E-9DF2-BD4B-A6CD-F416208DABBC}">
      <dsp:nvSpPr>
        <dsp:cNvPr id="0" name=""/>
        <dsp:cNvSpPr/>
      </dsp:nvSpPr>
      <dsp:spPr>
        <a:xfrm rot="5400000">
          <a:off x="2528407" y="436271"/>
          <a:ext cx="953839" cy="282854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Involves the passive capture of a data unit and its subsequent retransmission to produce an unauthorized effect</a:t>
          </a:r>
          <a:endParaRPr lang="en-US" sz="1300" kern="1200" dirty="0"/>
        </a:p>
      </dsp:txBody>
      <dsp:txXfrm rot="-5400000">
        <a:off x="1591056" y="1420186"/>
        <a:ext cx="2781980" cy="860713"/>
      </dsp:txXfrm>
    </dsp:sp>
    <dsp:sp modelId="{0E6340F7-C0A4-1F48-82F3-FF986F32634E}">
      <dsp:nvSpPr>
        <dsp:cNvPr id="0" name=""/>
        <dsp:cNvSpPr/>
      </dsp:nvSpPr>
      <dsp:spPr>
        <a:xfrm>
          <a:off x="0" y="1254393"/>
          <a:ext cx="1591055" cy="1192299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Replay</a:t>
          </a:r>
          <a:endParaRPr lang="en-US" sz="1800" kern="1200" dirty="0">
            <a:solidFill>
              <a:schemeClr val="tx2">
                <a:lumMod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8203" y="1312596"/>
        <a:ext cx="1474649" cy="1075893"/>
      </dsp:txXfrm>
    </dsp:sp>
    <dsp:sp modelId="{9EB773CD-5155-AE49-A39A-DB646F837512}">
      <dsp:nvSpPr>
        <dsp:cNvPr id="0" name=""/>
        <dsp:cNvSpPr/>
      </dsp:nvSpPr>
      <dsp:spPr>
        <a:xfrm rot="5400000">
          <a:off x="2528407" y="1688185"/>
          <a:ext cx="953839" cy="282854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Some portion of a legitimate message is altered, or messages are delayed or reordered to produce an unauthorized effect</a:t>
          </a:r>
          <a:endParaRPr lang="en-US" sz="1300" kern="1200" dirty="0"/>
        </a:p>
      </dsp:txBody>
      <dsp:txXfrm rot="-5400000">
        <a:off x="1591056" y="2672100"/>
        <a:ext cx="2781980" cy="860713"/>
      </dsp:txXfrm>
    </dsp:sp>
    <dsp:sp modelId="{2CDB3922-7DE2-9442-911D-A27BD9574D07}">
      <dsp:nvSpPr>
        <dsp:cNvPr id="0" name=""/>
        <dsp:cNvSpPr/>
      </dsp:nvSpPr>
      <dsp:spPr>
        <a:xfrm>
          <a:off x="0" y="2506307"/>
          <a:ext cx="1591055" cy="1192299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Modification of messages </a:t>
          </a:r>
          <a:endParaRPr lang="en-US" sz="1800" kern="1200" dirty="0">
            <a:solidFill>
              <a:schemeClr val="tx2">
                <a:lumMod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8203" y="2564510"/>
        <a:ext cx="1474649" cy="1075893"/>
      </dsp:txXfrm>
    </dsp:sp>
    <dsp:sp modelId="{AF865629-E949-B24E-AF0F-CDFF322825BD}">
      <dsp:nvSpPr>
        <dsp:cNvPr id="0" name=""/>
        <dsp:cNvSpPr/>
      </dsp:nvSpPr>
      <dsp:spPr>
        <a:xfrm rot="5400000">
          <a:off x="2528407" y="2940099"/>
          <a:ext cx="953839" cy="282854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Prevents or inhibits the normal use or management of communications facilities</a:t>
          </a:r>
          <a:endParaRPr lang="en-US" sz="1300" kern="1200" dirty="0"/>
        </a:p>
      </dsp:txBody>
      <dsp:txXfrm rot="-5400000">
        <a:off x="1591056" y="3924014"/>
        <a:ext cx="2781980" cy="860713"/>
      </dsp:txXfrm>
    </dsp:sp>
    <dsp:sp modelId="{4060CB25-2046-3047-B345-AC66DC2A7D59}">
      <dsp:nvSpPr>
        <dsp:cNvPr id="0" name=""/>
        <dsp:cNvSpPr/>
      </dsp:nvSpPr>
      <dsp:spPr>
        <a:xfrm>
          <a:off x="0" y="3758221"/>
          <a:ext cx="1591055" cy="1192299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Denial of service</a:t>
          </a:r>
          <a:endParaRPr lang="en-US" sz="1800" kern="1200" dirty="0">
            <a:solidFill>
              <a:schemeClr val="tx2">
                <a:lumMod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8203" y="3816424"/>
        <a:ext cx="1474649" cy="10758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63D57E-BD21-BD4F-AD59-FF51C76AFE55}">
      <dsp:nvSpPr>
        <dsp:cNvPr id="0" name=""/>
        <dsp:cNvSpPr/>
      </dsp:nvSpPr>
      <dsp:spPr>
        <a:xfrm>
          <a:off x="0" y="53240"/>
          <a:ext cx="5181600" cy="460800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Two specific authentication services are defined in  X.800:</a:t>
          </a:r>
          <a:endParaRPr lang="en-US" sz="1600" kern="1200" dirty="0"/>
        </a:p>
      </dsp:txBody>
      <dsp:txXfrm>
        <a:off x="0" y="53240"/>
        <a:ext cx="5181600" cy="460800"/>
      </dsp:txXfrm>
    </dsp:sp>
    <dsp:sp modelId="{0327DD84-63DC-3D4B-88CB-97969678C59D}">
      <dsp:nvSpPr>
        <dsp:cNvPr id="0" name=""/>
        <dsp:cNvSpPr/>
      </dsp:nvSpPr>
      <dsp:spPr>
        <a:xfrm>
          <a:off x="0" y="514040"/>
          <a:ext cx="5181600" cy="702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Peer entity authentication</a:t>
          </a:r>
          <a:endParaRPr lang="en-US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Data origin authentication</a:t>
          </a:r>
          <a:endParaRPr lang="en-US" sz="1600" kern="1200" dirty="0"/>
        </a:p>
      </dsp:txBody>
      <dsp:txXfrm>
        <a:off x="0" y="514040"/>
        <a:ext cx="5181600" cy="7027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5CE519-0303-A744-892D-6CF27E5E4D64}">
      <dsp:nvSpPr>
        <dsp:cNvPr id="0" name=""/>
        <dsp:cNvSpPr/>
      </dsp:nvSpPr>
      <dsp:spPr>
        <a:xfrm>
          <a:off x="0" y="0"/>
          <a:ext cx="4791074" cy="479107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9D8600-0FC6-CF44-8D37-7ABEE0F4BC87}">
      <dsp:nvSpPr>
        <dsp:cNvPr id="0" name=""/>
        <dsp:cNvSpPr/>
      </dsp:nvSpPr>
      <dsp:spPr>
        <a:xfrm>
          <a:off x="2395537" y="0"/>
          <a:ext cx="5757862" cy="47910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Can apply to a stream of messages, a single message, or selected fields within a message</a:t>
          </a:r>
          <a:endParaRPr lang="en-US" sz="2000" kern="1200" dirty="0"/>
        </a:p>
      </dsp:txBody>
      <dsp:txXfrm>
        <a:off x="2395537" y="0"/>
        <a:ext cx="5757862" cy="1437325"/>
      </dsp:txXfrm>
    </dsp:sp>
    <dsp:sp modelId="{460B7F3E-CECD-1E45-A060-CEEBADF883A5}">
      <dsp:nvSpPr>
        <dsp:cNvPr id="0" name=""/>
        <dsp:cNvSpPr/>
      </dsp:nvSpPr>
      <dsp:spPr>
        <a:xfrm>
          <a:off x="838439" y="1437325"/>
          <a:ext cx="3114195" cy="3114195"/>
        </a:xfrm>
        <a:prstGeom prst="pie">
          <a:avLst>
            <a:gd name="adj1" fmla="val 5400000"/>
            <a:gd name="adj2" fmla="val 1620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EB0DB6-FA4E-CF4E-8B72-2D86613E2D39}">
      <dsp:nvSpPr>
        <dsp:cNvPr id="0" name=""/>
        <dsp:cNvSpPr/>
      </dsp:nvSpPr>
      <dsp:spPr>
        <a:xfrm>
          <a:off x="2395537" y="1437325"/>
          <a:ext cx="5757862" cy="31141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Connection-oriented integrity service, one that deals with a stream of messages, assures that messages are received as sent with no duplication, insertion, modification, reordering, or replays</a:t>
          </a:r>
          <a:endParaRPr lang="en-US" sz="2000" kern="1200" dirty="0"/>
        </a:p>
      </dsp:txBody>
      <dsp:txXfrm>
        <a:off x="2395537" y="1437325"/>
        <a:ext cx="5757862" cy="1437320"/>
      </dsp:txXfrm>
    </dsp:sp>
    <dsp:sp modelId="{D880669A-8623-EE4C-BDCE-31DE7DE25528}">
      <dsp:nvSpPr>
        <dsp:cNvPr id="0" name=""/>
        <dsp:cNvSpPr/>
      </dsp:nvSpPr>
      <dsp:spPr>
        <a:xfrm>
          <a:off x="1676876" y="2874646"/>
          <a:ext cx="1437321" cy="143732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73C79A-A7DA-5D43-9C7B-903C427EC509}">
      <dsp:nvSpPr>
        <dsp:cNvPr id="0" name=""/>
        <dsp:cNvSpPr/>
      </dsp:nvSpPr>
      <dsp:spPr>
        <a:xfrm>
          <a:off x="2395537" y="2874646"/>
          <a:ext cx="5757862" cy="14373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 connectionless integrity service, one that deals with individual messages without regard to any larger context, generally provides protection against message modification only</a:t>
          </a:r>
          <a:endParaRPr lang="en-US" sz="2000" kern="1200" dirty="0"/>
        </a:p>
      </dsp:txBody>
      <dsp:txXfrm>
        <a:off x="2395537" y="2874646"/>
        <a:ext cx="5757862" cy="1437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3DBF500C-6DFE-1744-90AE-2459E34535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6067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057EF538-FAB5-E04E-9D94-DFF0DAB23243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2264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FF7C3E-15CD-3A46-A621-2283D5F5557E}" type="slidenum">
              <a:rPr lang="en-AU" smtClean="0">
                <a:latin typeface="Arial" pitchFamily="-1" charset="0"/>
              </a:rPr>
              <a:pPr/>
              <a:t>6</a:t>
            </a:fld>
            <a:endParaRPr lang="en-AU" smtClean="0">
              <a:latin typeface="Arial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460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80484F-2602-2542-B3D2-6D7AE2CF424B}" type="slidenum">
              <a:rPr lang="en-AU">
                <a:latin typeface="Arial" pitchFamily="-1" charset="0"/>
              </a:rPr>
              <a:pPr/>
              <a:t>17</a:t>
            </a:fld>
            <a:endParaRPr lang="en-AU">
              <a:latin typeface="Arial" pitchFamily="-1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A useful means of classifying security attacks, used both in X.800 and RFC 4949, is in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terms of passive attacks  and active attacks  (Figure 1.2). A passive attack attempts to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learn or make use of information from the system but does not affect system resources.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An active attack attempts to alter system resources or affect their operation.</a:t>
            </a:r>
            <a:endParaRPr lang="en-US" dirty="0" smtClean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771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 Passive attacks (Figure 1.2a) are in the nature of eavesdropping on, or monitoring</a:t>
            </a:r>
          </a:p>
          <a:p>
            <a:pPr>
              <a:defRPr/>
            </a:pPr>
            <a:r>
              <a:rPr lang="en-US" dirty="0" smtClean="0"/>
              <a:t>of, transmissions. The goal of the opponent is to obtain information that is being</a:t>
            </a:r>
          </a:p>
          <a:p>
            <a:pPr>
              <a:defRPr/>
            </a:pPr>
            <a:r>
              <a:rPr lang="en-US" dirty="0" smtClean="0"/>
              <a:t>transmitted. Two types of passive attacks are the release of message contents and</a:t>
            </a:r>
          </a:p>
          <a:p>
            <a:pPr>
              <a:defRPr/>
            </a:pPr>
            <a:r>
              <a:rPr lang="en-US" dirty="0" smtClean="0"/>
              <a:t>traffic analysis.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The release of message contents  is easily understood. A telephone conversation,</a:t>
            </a:r>
          </a:p>
          <a:p>
            <a:pPr>
              <a:defRPr/>
            </a:pPr>
            <a:r>
              <a:rPr lang="en-US" dirty="0" smtClean="0"/>
              <a:t>an electronic mail message, and a transferred file may contain sensitive or</a:t>
            </a:r>
          </a:p>
          <a:p>
            <a:pPr>
              <a:defRPr/>
            </a:pPr>
            <a:r>
              <a:rPr lang="en-US" dirty="0" smtClean="0"/>
              <a:t>confidential information. We would like to prevent an opponent from learning the</a:t>
            </a:r>
          </a:p>
          <a:p>
            <a:pPr>
              <a:defRPr/>
            </a:pPr>
            <a:r>
              <a:rPr lang="en-US" dirty="0" smtClean="0"/>
              <a:t>contents of these transmissions.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 second type of passive attack, traffic analysis , is subtler. Suppose that we</a:t>
            </a:r>
          </a:p>
          <a:p>
            <a:pPr>
              <a:defRPr/>
            </a:pPr>
            <a:r>
              <a:rPr lang="en-US" dirty="0" smtClean="0"/>
              <a:t>had a way of masking the contents of messages or other information traffic so that</a:t>
            </a:r>
          </a:p>
          <a:p>
            <a:pPr>
              <a:defRPr/>
            </a:pPr>
            <a:r>
              <a:rPr lang="en-US" dirty="0" smtClean="0"/>
              <a:t>opponents, even if they captured the message, could not extract the information</a:t>
            </a:r>
          </a:p>
          <a:p>
            <a:pPr>
              <a:defRPr/>
            </a:pPr>
            <a:r>
              <a:rPr lang="en-US" dirty="0" smtClean="0"/>
              <a:t>from the message. The common technique for masking contents is encryption. If we</a:t>
            </a:r>
          </a:p>
          <a:p>
            <a:pPr>
              <a:defRPr/>
            </a:pPr>
            <a:r>
              <a:rPr lang="en-US" dirty="0" smtClean="0"/>
              <a:t>had encryption protection in place, an opponent might still be able to observe the</a:t>
            </a:r>
          </a:p>
          <a:p>
            <a:pPr>
              <a:defRPr/>
            </a:pPr>
            <a:r>
              <a:rPr lang="en-US" dirty="0" smtClean="0"/>
              <a:t>pattern of these messages. The opponent could determine the location and identity</a:t>
            </a:r>
          </a:p>
          <a:p>
            <a:pPr>
              <a:defRPr/>
            </a:pPr>
            <a:r>
              <a:rPr lang="en-US" dirty="0" smtClean="0"/>
              <a:t>of communicating hosts and could observe the frequency and length of messages</a:t>
            </a:r>
          </a:p>
          <a:p>
            <a:pPr>
              <a:defRPr/>
            </a:pPr>
            <a:r>
              <a:rPr lang="en-US" dirty="0" smtClean="0"/>
              <a:t>being exchanged. This information might be useful in guessing the nature of the</a:t>
            </a:r>
          </a:p>
          <a:p>
            <a:pPr>
              <a:defRPr/>
            </a:pPr>
            <a:r>
              <a:rPr lang="en-US" dirty="0" smtClean="0"/>
              <a:t>communication that was taking place.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Passive attacks are very difficult to detect, because they do not involve any</a:t>
            </a:r>
          </a:p>
          <a:p>
            <a:pPr>
              <a:defRPr/>
            </a:pPr>
            <a:r>
              <a:rPr lang="en-US" dirty="0" smtClean="0"/>
              <a:t>alteration of the data. Typically, the message traffic is sent and received in an apparently</a:t>
            </a:r>
          </a:p>
          <a:p>
            <a:pPr>
              <a:defRPr/>
            </a:pPr>
            <a:r>
              <a:rPr lang="en-US" dirty="0" smtClean="0"/>
              <a:t>normal fashion, and neither the sender nor receiver is aware that a third party</a:t>
            </a:r>
          </a:p>
          <a:p>
            <a:pPr>
              <a:defRPr/>
            </a:pPr>
            <a:r>
              <a:rPr lang="en-US" dirty="0" smtClean="0"/>
              <a:t>has read the messages or observed the traffic pattern. However, it is feasible to prevent</a:t>
            </a:r>
          </a:p>
          <a:p>
            <a:pPr>
              <a:defRPr/>
            </a:pPr>
            <a:r>
              <a:rPr lang="en-US" dirty="0" smtClean="0"/>
              <a:t>the success of these attacks, usually by means of encryption. Thus, the emphasis</a:t>
            </a:r>
          </a:p>
          <a:p>
            <a:pPr>
              <a:defRPr/>
            </a:pPr>
            <a:r>
              <a:rPr lang="en-US" dirty="0" smtClean="0"/>
              <a:t>in dealing with passive attacks is on prevention rather than detection.</a:t>
            </a:r>
            <a:endParaRPr lang="en-US" dirty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883CC4-D73D-3E4C-AB70-A7B1F609C4BF}" type="slidenum">
              <a:rPr lang="en-AU" smtClean="0">
                <a:latin typeface="Arial" pitchFamily="-1" charset="0"/>
              </a:rPr>
              <a:pPr/>
              <a:t>18</a:t>
            </a:fld>
            <a:endParaRPr lang="en-AU" smtClean="0">
              <a:latin typeface="Arial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389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038990-C12F-384A-882E-43CA630AF8DC}" type="slidenum">
              <a:rPr lang="en-AU">
                <a:latin typeface="Arial" pitchFamily="-1" charset="0"/>
              </a:rPr>
              <a:pPr/>
              <a:t>19</a:t>
            </a:fld>
            <a:endParaRPr lang="en-AU">
              <a:latin typeface="Arial" pitchFamily="-1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Active attacks (Figure 1.2b) involve some modification of the data stream or the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creation of a false stream and can be subdivided into four categories: masquerade,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replay, modification of messages, and denial of service.</a:t>
            </a:r>
          </a:p>
          <a:p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A masquerade  takes place when one entity pretends to be a different entity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(path 2 of Figure 1.2b is active). A masquerade attack usually includes one of the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other forms of active attack. For example, authentication sequences can be captured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and replayed after a valid authentication sequence has taken place, thus enabling an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authorized entity with few privileges to obtain extra privileges by impersonating an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entity that has those privileges.</a:t>
            </a:r>
          </a:p>
          <a:p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Replay  involves the passive capture of a data unit and its subsequent retransmission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to produce an unauthorized effect (paths 1, 2, and 3 active).</a:t>
            </a:r>
          </a:p>
          <a:p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Modification of messages  simply means that some portion of a legitimate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message is altered, or that messages are delayed or reordered, to produce an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unauthorized effect (paths 1 and 2 active). For example, a message meaning “Allow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John Smith to read confidential file accounts ” is modified to mean “Allow Fred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Brown to read confidential file accounts. ”</a:t>
            </a:r>
          </a:p>
          <a:p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The denial of service  prevents or inhibits the normal use or management of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communications facilities (path 3 active). This attack may have a specific target; for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example, an entity may suppress all messages directed to a particular destination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(e.g., the security audit service). Another form of service denial is the disruption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of an entire network, either by disabling the network or by overloading it with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messages so as to degrade performance.</a:t>
            </a:r>
          </a:p>
          <a:p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Active attacks present the opposite characteristics of passive attacks. Whereas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passive attacks are difficult to detect, measures are available to prevent their success.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On the other hand, it is quite difficult to prevent active attacks absolutely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because of the wide variety of potential physical, software, and network vulnerabilities.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Instead, the goal is to detect active attacks and to recover from any disruption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or delays caused by them. If the detection has a deterrent effect, it may also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contribute to prevention.</a:t>
            </a:r>
            <a:endParaRPr lang="en-US" dirty="0" smtClean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970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404D0-5512-DA46-AC9A-89250F476031}" type="slidenum">
              <a:rPr lang="en-AU">
                <a:latin typeface="Arial" pitchFamily="-1" charset="0"/>
              </a:rPr>
              <a:pPr/>
              <a:t>20</a:t>
            </a:fld>
            <a:endParaRPr lang="en-AU">
              <a:latin typeface="Arial" pitchFamily="-1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X.800 defines a security service as a service that is provided by a protocol layer of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communicating open systems and that ensures adequate security of the systems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or of data transfers. Perhaps a clearer definition is found in RFC 4949, which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provides the following definition: a processing or communication service that is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provided by a system to give a specific kind of protection to system resources;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security services implement security policies and are implemented by security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mechanisms.</a:t>
            </a:r>
            <a:endParaRPr lang="en-US" dirty="0" smtClean="0">
              <a:solidFill>
                <a:srgbClr val="000000"/>
              </a:solidFill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753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X.800 divides these services into five categories and fourteen specific services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(Table 1.2).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5DE770-AB8F-A040-8A67-2EF0035AA0BA}" type="slidenum">
              <a:rPr lang="en-AU" smtClean="0">
                <a:latin typeface="Arial" pitchFamily="-1" charset="0"/>
              </a:rPr>
              <a:pPr/>
              <a:t>21</a:t>
            </a:fld>
            <a:endParaRPr lang="en-AU" smtClean="0">
              <a:latin typeface="Arial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285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1F3F1D-B589-A248-AC5A-025B71A77324}" type="slidenum">
              <a:rPr lang="en-AU">
                <a:latin typeface="Arial" pitchFamily="-1" charset="0"/>
              </a:rPr>
              <a:pPr/>
              <a:t>22</a:t>
            </a:fld>
            <a:endParaRPr lang="en-AU">
              <a:latin typeface="Arial" pitchFamily="-1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The authentication service is concerned with assuring that a communication is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authentic. In the case of a single message, such as a warning or alarm signal, the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function of the authentication service is to assure the recipient that the message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is from the source that it claims to be from. In the case of an ongoing interaction,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such as the connection of a terminal to a host, two aspects are involved. First,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at the time of connection initiation, the service assures that the two entities are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authentic, that is, that each is the entity that it claims to be. Second, the service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must assure that the connection is not interfered with in such a way that a third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party can masquerade as one of the two legitimate parties for the purposes of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unauthorized transmission or reception.</a:t>
            </a:r>
          </a:p>
          <a:p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Two specific authentication services are defined in X.800:</a:t>
            </a:r>
          </a:p>
          <a:p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• Peer entity authentication:  Provides for the corroboration of the identity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of a peer entity in an association. Two entities are considered peers if they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implement to same protocol in different systems; for example two TCP modules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in two communicating systems. Peer entity authentication is provided for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use at the establishment of, or at times during the data transfer phase of, a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connection. It attempts to provide confidence that an entity is not performing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either a masquerade or an unauthorized replay of a previous connection.</a:t>
            </a:r>
          </a:p>
          <a:p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• Data origin authentication:  Provides for the corroboration of the source of a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data unit. It does not provide protection against the duplication or modification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of data units. This type of service supports applications like electronic mail,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where there are no prior interactions between the communicating entities.</a:t>
            </a:r>
            <a:endParaRPr lang="en-US" dirty="0" smtClean="0">
              <a:solidFill>
                <a:srgbClr val="0000FF"/>
              </a:solidFill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163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In the context of network security, access control is the ability to limit and control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the access to host systems and applications via communications links. To achieve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this, each entity trying to gain access must first be identified, or authenticated, so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that access rights can be tailored to the individual.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C6BD38-4819-7042-847F-AF1C98E2C12E}" type="slidenum">
              <a:rPr lang="en-AU" smtClean="0">
                <a:latin typeface="Arial" pitchFamily="-1" charset="0"/>
              </a:rPr>
              <a:pPr/>
              <a:t>23</a:t>
            </a:fld>
            <a:endParaRPr lang="en-AU" smtClean="0">
              <a:latin typeface="Arial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650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 Confidentiality is the protection of transmitted data from passive attacks. With</a:t>
            </a:r>
          </a:p>
          <a:p>
            <a:pPr>
              <a:defRPr/>
            </a:pPr>
            <a:r>
              <a:rPr lang="en-US" dirty="0" smtClean="0"/>
              <a:t>respect to the content of a data transmission, several levels of protection can be</a:t>
            </a:r>
          </a:p>
          <a:p>
            <a:pPr>
              <a:defRPr/>
            </a:pPr>
            <a:r>
              <a:rPr lang="en-US" dirty="0" smtClean="0"/>
              <a:t>identified. The broadest service protects all user data transmitted between two</a:t>
            </a:r>
          </a:p>
          <a:p>
            <a:pPr>
              <a:defRPr/>
            </a:pPr>
            <a:r>
              <a:rPr lang="en-US" dirty="0" smtClean="0"/>
              <a:t>users over a period of time. For example, when a TCP connection is set up between</a:t>
            </a:r>
          </a:p>
          <a:p>
            <a:pPr>
              <a:defRPr/>
            </a:pPr>
            <a:r>
              <a:rPr lang="en-US" dirty="0" smtClean="0"/>
              <a:t>two systems, this broad protection prevents the release of any user data transmitted</a:t>
            </a:r>
          </a:p>
          <a:p>
            <a:pPr>
              <a:defRPr/>
            </a:pPr>
            <a:r>
              <a:rPr lang="en-US" dirty="0" smtClean="0"/>
              <a:t>over the TCP connection. Narrower forms of this service can also be defined,</a:t>
            </a:r>
          </a:p>
          <a:p>
            <a:pPr>
              <a:defRPr/>
            </a:pPr>
            <a:r>
              <a:rPr lang="en-US" dirty="0" smtClean="0"/>
              <a:t>including the protection of a single message or even specific fields within a message.</a:t>
            </a:r>
          </a:p>
          <a:p>
            <a:pPr>
              <a:defRPr/>
            </a:pPr>
            <a:r>
              <a:rPr lang="en-US" dirty="0" smtClean="0"/>
              <a:t>These refinements are less useful than the broad approach and may even be more</a:t>
            </a:r>
          </a:p>
          <a:p>
            <a:pPr>
              <a:defRPr/>
            </a:pPr>
            <a:r>
              <a:rPr lang="en-US" dirty="0" smtClean="0"/>
              <a:t>complex and expensive to implement.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The other aspect of confidentiality is the protection of traffic flow from analysis.</a:t>
            </a:r>
          </a:p>
          <a:p>
            <a:pPr>
              <a:defRPr/>
            </a:pPr>
            <a:r>
              <a:rPr lang="en-US" dirty="0" smtClean="0"/>
              <a:t>This requires that an attacker not be able to observe the source and destination, frequency,</a:t>
            </a:r>
          </a:p>
          <a:p>
            <a:pPr>
              <a:defRPr/>
            </a:pPr>
            <a:r>
              <a:rPr lang="en-US" dirty="0" smtClean="0"/>
              <a:t>length, or other characteristics of the traffic on a communications facility.</a:t>
            </a:r>
            <a:endParaRPr lang="en-US" dirty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D6F4C-B4B5-7644-961A-A67DD654DBED}" type="slidenum">
              <a:rPr lang="en-AU" smtClean="0">
                <a:latin typeface="Arial" pitchFamily="-1" charset="0"/>
              </a:rPr>
              <a:pPr/>
              <a:t>24</a:t>
            </a:fld>
            <a:endParaRPr lang="en-AU" smtClean="0">
              <a:latin typeface="Arial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797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 connection-oriented integrity service, one that deals with a stream of messages,</a:t>
            </a:r>
          </a:p>
          <a:p>
            <a:pPr>
              <a:defRPr/>
            </a:pPr>
            <a:r>
              <a:rPr lang="en-US" dirty="0" smtClean="0"/>
              <a:t>assures that messages are received as sent with no duplication, insertion,</a:t>
            </a:r>
          </a:p>
          <a:p>
            <a:pPr>
              <a:defRPr/>
            </a:pPr>
            <a:r>
              <a:rPr lang="en-US" dirty="0" smtClean="0"/>
              <a:t>modification, reordering, or replays. The destruction of data is also covered under</a:t>
            </a:r>
          </a:p>
          <a:p>
            <a:pPr>
              <a:defRPr/>
            </a:pPr>
            <a:r>
              <a:rPr lang="en-US" dirty="0" smtClean="0"/>
              <a:t>this service. Thus, the connection-oriented integrity service addresses both message</a:t>
            </a:r>
          </a:p>
          <a:p>
            <a:pPr>
              <a:defRPr/>
            </a:pPr>
            <a:r>
              <a:rPr lang="en-US" dirty="0" smtClean="0"/>
              <a:t>stream modification and denial of service. On the other hand, a connectionless integrity</a:t>
            </a:r>
          </a:p>
          <a:p>
            <a:pPr>
              <a:defRPr/>
            </a:pPr>
            <a:r>
              <a:rPr lang="en-US" dirty="0" smtClean="0"/>
              <a:t>service, one that deals with individual messages without regard to any larger</a:t>
            </a:r>
          </a:p>
          <a:p>
            <a:pPr>
              <a:defRPr/>
            </a:pPr>
            <a:r>
              <a:rPr lang="en-US" dirty="0" smtClean="0"/>
              <a:t>context, generally provides protection against message modification only.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If </a:t>
            </a:r>
            <a:r>
              <a:rPr lang="en-US" dirty="0" smtClean="0"/>
              <a:t>a violation of integrity is detected, then the service</a:t>
            </a:r>
          </a:p>
          <a:p>
            <a:pPr>
              <a:defRPr/>
            </a:pPr>
            <a:r>
              <a:rPr lang="en-US" dirty="0" smtClean="0"/>
              <a:t>may simply report this violation, and some other portion of software or human</a:t>
            </a:r>
          </a:p>
          <a:p>
            <a:pPr>
              <a:defRPr/>
            </a:pPr>
            <a:r>
              <a:rPr lang="en-US" dirty="0" smtClean="0"/>
              <a:t>intervention is required to recover from the violation. Alternatively, there are</a:t>
            </a:r>
          </a:p>
          <a:p>
            <a:pPr>
              <a:defRPr/>
            </a:pPr>
            <a:r>
              <a:rPr lang="en-US" dirty="0" smtClean="0"/>
              <a:t>mechanisms available to recover from the loss of integrity of data, as we will review</a:t>
            </a:r>
          </a:p>
          <a:p>
            <a:pPr>
              <a:defRPr/>
            </a:pPr>
            <a:r>
              <a:rPr lang="en-US" dirty="0" smtClean="0"/>
              <a:t>subsequently. The incorporation of automated recovery mechanisms is, in general,</a:t>
            </a:r>
          </a:p>
          <a:p>
            <a:pPr>
              <a:defRPr/>
            </a:pPr>
            <a:r>
              <a:rPr lang="en-US" dirty="0" smtClean="0"/>
              <a:t>the more attractive alternative.</a:t>
            </a:r>
            <a:endParaRPr lang="en-US" dirty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6E834-723F-AA41-954F-3AC841D8E517}" type="slidenum">
              <a:rPr lang="en-AU" smtClean="0">
                <a:latin typeface="Arial" pitchFamily="-1" charset="0"/>
              </a:rPr>
              <a:pPr/>
              <a:t>25</a:t>
            </a:fld>
            <a:endParaRPr lang="en-AU" smtClean="0">
              <a:latin typeface="Arial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613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1060AD-E45F-6A4E-A812-942E6DA02CC7}" type="slidenum">
              <a:rPr lang="en-AU" smtClean="0">
                <a:latin typeface="Arial" pitchFamily="-1" charset="0"/>
              </a:rPr>
              <a:pPr/>
              <a:t>26</a:t>
            </a:fld>
            <a:endParaRPr lang="en-AU" smtClean="0">
              <a:latin typeface="Arial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210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Cryptographic algorithms and protocols can be grouped into four main areas:</a:t>
            </a:r>
          </a:p>
          <a:p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•  Symmetric encryption: Used to conceal the contents of blocks or streams of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data of any size, including messages, files, encryption keys, and passwords.</a:t>
            </a:r>
          </a:p>
          <a:p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•  Asymmetric encryption: Used to conceal small blocks of data, such as encryption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keys and hash function values, which are used in digital signatures.</a:t>
            </a:r>
          </a:p>
          <a:p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•  Data integrity algorithms: Used to protect blocks of data, such as messages,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from alteration.</a:t>
            </a:r>
          </a:p>
          <a:p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•  Authentication protocols: These are schemes based on the use of cryptographic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algorithms designed to authenticate the identity of entities.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6B4810-A0B7-9B45-8528-BF4B4B90E884}" type="slidenum">
              <a:rPr lang="en-AU" smtClean="0">
                <a:latin typeface="Arial" pitchFamily="-1" charset="0"/>
              </a:rPr>
              <a:pPr/>
              <a:t>9</a:t>
            </a:fld>
            <a:endParaRPr lang="en-AU" smtClean="0">
              <a:latin typeface="Arial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7394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variety of attacks can result in the loss of or reduction in availability.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these attacks are amenable to automated countermeasures, such as authentication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encryption, whereas others require some sort of physical action to prevent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or recover from loss of availability of elements of a distributed system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.</a:t>
            </a:r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EF538-FAB5-E04E-9D94-DFF0DAB23243}" type="slidenum">
              <a:rPr lang="en-AU" smtClean="0"/>
              <a:pPr>
                <a:defRPr/>
              </a:pPr>
              <a:t>27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54286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075787-43E7-BB4D-8EF0-D4AA9275B0C1}" type="slidenum">
              <a:rPr lang="en-AU">
                <a:latin typeface="Arial" pitchFamily="-1" charset="0"/>
              </a:rPr>
              <a:pPr/>
              <a:t>28</a:t>
            </a:fld>
            <a:endParaRPr lang="en-AU">
              <a:latin typeface="Arial" pitchFamily="-1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Table 1.3 lists the security mechanisms defined in X.800. The mechanisms are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divided into those that are implemented in a specific protocol layer, such as TCP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or an application-layer protocol, and those that are not specific to any particular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protocol layer or security service. These mechanisms will be covered in the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appropriate places in the book. So we do not elaborate now, except to comment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on the definition of </a:t>
            </a:r>
            <a:r>
              <a:rPr lang="en-US" dirty="0" err="1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encipherment</a:t>
            </a:r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. X.800 distinguishes between reversible </a:t>
            </a:r>
            <a:r>
              <a:rPr lang="en-US" dirty="0" err="1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encipherment</a:t>
            </a:r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mechanisms and irreversible </a:t>
            </a:r>
            <a:r>
              <a:rPr lang="en-US" dirty="0" err="1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encipherment</a:t>
            </a:r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mechanisms. A reversible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</a:t>
            </a:r>
            <a:r>
              <a:rPr lang="en-US" dirty="0" err="1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encipherment</a:t>
            </a:r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mechanism is simply an encryption algorithm that allows data to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be encrypted and subsequently decrypted. Irreversible </a:t>
            </a:r>
            <a:r>
              <a:rPr lang="en-US" dirty="0" err="1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encipherment</a:t>
            </a:r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mechanisms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include hash algorithms and message authentication codes, which are used in digital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signature and message authentication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3998236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Despite years of research and development, it has not been possible to develop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security design and implementation techniques that systematically exclude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flaws and prevent all unauthorized actions. In the absence of such foolproof techniques,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it is useful to have a set of widely agreed design principles that can guide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development of protection mechanisms. The National Centers of Academic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Excellence in Information Assurance/Cyber Defense, which is jointly sponsored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U.S. National Security Agency and the U.S. Department of Homeland Security,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list the following as fundamental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security design principles [NCAE13]: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■■  Economy of mechanism</a:t>
            </a:r>
          </a:p>
          <a:p>
            <a:pPr marL="228600" indent="-228600">
              <a:buFont typeface="+mj-lt"/>
              <a:buNone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■■  Fail-safe defaults</a:t>
            </a:r>
          </a:p>
          <a:p>
            <a:pPr marL="228600" indent="-228600">
              <a:buFont typeface="+mj-lt"/>
              <a:buNone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■■  Complete mediation</a:t>
            </a:r>
          </a:p>
          <a:p>
            <a:pPr marL="228600" indent="-228600">
              <a:buFont typeface="+mj-lt"/>
              <a:buNone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■■  Open design</a:t>
            </a:r>
          </a:p>
          <a:p>
            <a:pPr marL="228600" indent="-228600">
              <a:buFont typeface="+mj-lt"/>
              <a:buNone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■■  Separation of privilege</a:t>
            </a:r>
          </a:p>
          <a:p>
            <a:pPr marL="228600" indent="-228600">
              <a:buFont typeface="+mj-lt"/>
              <a:buNone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■■  Least privilege</a:t>
            </a:r>
          </a:p>
          <a:p>
            <a:pPr marL="228600" indent="-228600">
              <a:buFont typeface="+mj-lt"/>
              <a:buNone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■■  Least common mechanism</a:t>
            </a:r>
          </a:p>
          <a:p>
            <a:pPr marL="228600" indent="-228600">
              <a:buFont typeface="+mj-lt"/>
              <a:buNone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■■  Psychological acceptability</a:t>
            </a:r>
          </a:p>
          <a:p>
            <a:pPr marL="228600" indent="-228600">
              <a:buFont typeface="+mj-lt"/>
              <a:buNone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■■  Isolation</a:t>
            </a:r>
          </a:p>
          <a:p>
            <a:pPr marL="228600" indent="-228600">
              <a:buFont typeface="+mj-lt"/>
              <a:buNone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■■  Encapsulation</a:t>
            </a:r>
          </a:p>
          <a:p>
            <a:pPr marL="228600" indent="-228600">
              <a:buFont typeface="+mj-lt"/>
              <a:buNone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■■  Modularity</a:t>
            </a:r>
          </a:p>
          <a:p>
            <a:pPr marL="228600" indent="-228600">
              <a:buFont typeface="+mj-lt"/>
              <a:buNone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■■  Layering</a:t>
            </a:r>
          </a:p>
          <a:p>
            <a:pPr marL="228600" indent="-228600">
              <a:buFont typeface="+mj-lt"/>
              <a:buNone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■■  Least astonishmen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first eight listed principles were first proposed in [SALT75] and have withstood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test of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EF538-FAB5-E04E-9D94-DFF0DAB23243}" type="slidenum">
              <a:rPr lang="en-AU" smtClean="0"/>
              <a:pPr>
                <a:defRPr/>
              </a:pPr>
              <a:t>29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21510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EF538-FAB5-E04E-9D94-DFF0DAB23243}" type="slidenum">
              <a:rPr lang="en-AU" smtClean="0"/>
              <a:pPr>
                <a:defRPr/>
              </a:pPr>
              <a:t>30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99937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EF538-FAB5-E04E-9D94-DFF0DAB23243}" type="slidenum">
              <a:rPr lang="en-AU" smtClean="0"/>
              <a:pPr>
                <a:defRPr/>
              </a:pPr>
              <a:t>31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23991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EF538-FAB5-E04E-9D94-DFF0DAB23243}" type="slidenum">
              <a:rPr lang="en-AU" smtClean="0"/>
              <a:pPr>
                <a:defRPr/>
              </a:pPr>
              <a:t>32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70468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EF538-FAB5-E04E-9D94-DFF0DAB23243}" type="slidenum">
              <a:rPr lang="en-AU" smtClean="0"/>
              <a:pPr>
                <a:defRPr/>
              </a:pPr>
              <a:t>33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72035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EF538-FAB5-E04E-9D94-DFF0DAB23243}" type="slidenum">
              <a:rPr lang="en-AU" smtClean="0"/>
              <a:pPr>
                <a:defRPr/>
              </a:pPr>
              <a:t>34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96588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EF538-FAB5-E04E-9D94-DFF0DAB23243}" type="slidenum">
              <a:rPr lang="en-AU" smtClean="0"/>
              <a:pPr>
                <a:defRPr/>
              </a:pPr>
              <a:t>35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66700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Least astonishment means that a program or user interface should always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respond in the way that is least likely to astonish the user. For example, the mechanism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 authorization should be transparent enough to a user that the user has a good intuitive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understanding of how the security goals map to the provided security mechanism.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EF538-FAB5-E04E-9D94-DFF0DAB23243}" type="slidenum">
              <a:rPr lang="en-AU" smtClean="0"/>
              <a:pPr>
                <a:defRPr/>
              </a:pPr>
              <a:t>36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846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824CC6-5127-3141-923C-71D471F57319}" type="slidenum">
              <a:rPr lang="en-AU">
                <a:latin typeface="Arial" pitchFamily="-1" charset="0"/>
              </a:rPr>
              <a:pPr/>
              <a:t>10</a:t>
            </a:fld>
            <a:endParaRPr lang="en-AU">
              <a:latin typeface="Arial" pitchFamily="-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The NIST Computer Security Handbook  [NIST95] defines the term computer security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as follows:</a:t>
            </a:r>
          </a:p>
          <a:p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Computer Security:  The protection afforded to an automated information system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in order to attain the applicable objectives of preserving the integrity, availability,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and confidentiality of information system resources (includes hardware, software,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firmware, information/data, and telecommunications).</a:t>
            </a:r>
            <a:endParaRPr lang="en-US" dirty="0" smtClean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9018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A896FB-C67D-694F-AB19-4BF09E693C14}" type="slidenum">
              <a:rPr lang="en-AU">
                <a:latin typeface="Arial" pitchFamily="-1" charset="0"/>
              </a:rPr>
              <a:pPr/>
              <a:t>37</a:t>
            </a:fld>
            <a:endParaRPr lang="en-AU">
              <a:latin typeface="Arial" pitchFamily="-1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model for much of what we will be discussing is captured, in very general terms,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Figure 1.5. A message is to be transferred from one party to another across some sort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Internet service. The two parties, who are the principals  in this transaction, must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cooperate for the exchange to take place. A logical information channel is established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by defining a route through the Internet from source to destination and by the cooperative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use of communication protocols (e.g., TCP/IP) by the two principals.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Security aspects come into play when it is necessary or desirable to protect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information transmission from an opponent who may present a threat to confidentiality,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authenticity, and so on. All the techniques for providing security have two components: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■  A security-related transformation on the information to be sent. Examples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include the encryption of the message, which scrambles the message so that it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unreadable by the opponent, and the addition of a code based on the contents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message, which can be used to verify the identity of the sender.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■  Some secret information shared by the two principals and, it is hoped,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Unknown to the opponent. An example is an encryption key used in conjunction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with the transformation to scramble the message before transmission and unscramble it on reception.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trusted third party may be needed to achieve secure transmission. For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example, a third party may be responsible for distributing the secret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to the two principals while keeping it from any opponent. Or a third party may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needed to arbitrate disputes between the two principals concerning the authenticity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a message transmission.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This general model shows that there are four basic tasks in designing a particular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security service: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1.  Design an algorithm for performing the security-related transformation.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algorithm should be such that an opponent cannot defeat its purpose.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2.  Generate the secret information to be used with the algorithm.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3.  Develop methods for the distribution and sharing of the secret information.</a:t>
            </a:r>
          </a:p>
          <a:p>
            <a:pPr marL="228600" indent="-228600">
              <a:buAutoNum type="arabicPeriod" startAt="4"/>
            </a:pPr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228600" indent="-228600">
              <a:buAutoNum type="arabicPeriod" startAt="4"/>
            </a:pP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Specify a protocol to be used by the two principals that makes use of the</a:t>
            </a:r>
          </a:p>
          <a:p>
            <a:pPr marL="228600" indent="-228600">
              <a:buAutoNum type="arabicPeriod" startAt="4"/>
            </a:pPr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228600" indent="-228600">
              <a:buAutoNum type="arabicPeriod" startAt="4"/>
            </a:pP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security algorithm and the secret information to achieve a particular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service.</a:t>
            </a:r>
            <a:endParaRPr lang="en-AU" b="0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55459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/>
              <a:t> Parts One through Five of this book concentrate on the types of security mechanisms</a:t>
            </a:r>
          </a:p>
          <a:p>
            <a:pPr>
              <a:defRPr/>
            </a:pPr>
            <a:r>
              <a:rPr lang="en-US" dirty="0" smtClean="0"/>
              <a:t>and services that fit into the model shown in Figure 1.5. However, there are</a:t>
            </a:r>
          </a:p>
          <a:p>
            <a:pPr>
              <a:defRPr/>
            </a:pPr>
            <a:r>
              <a:rPr lang="en-US" dirty="0" smtClean="0"/>
              <a:t>other security-related situations of interest that do not neatly fit this model but are</a:t>
            </a:r>
          </a:p>
          <a:p>
            <a:pPr>
              <a:defRPr/>
            </a:pPr>
            <a:r>
              <a:rPr lang="en-US" dirty="0" smtClean="0"/>
              <a:t>considered in this book. A general model of these other situations is illustrated in</a:t>
            </a:r>
          </a:p>
          <a:p>
            <a:pPr>
              <a:defRPr/>
            </a:pPr>
            <a:r>
              <a:rPr lang="en-US" dirty="0" smtClean="0"/>
              <a:t>Figure 1.6, which reflects a concern for protecting an information system from unwanted</a:t>
            </a:r>
          </a:p>
          <a:p>
            <a:pPr>
              <a:defRPr/>
            </a:pPr>
            <a:r>
              <a:rPr lang="en-US" dirty="0" smtClean="0"/>
              <a:t>access. Most readers are familiar with the concerns caused by the existence</a:t>
            </a:r>
          </a:p>
          <a:p>
            <a:pPr>
              <a:defRPr/>
            </a:pPr>
            <a:r>
              <a:rPr lang="en-US" dirty="0" smtClean="0"/>
              <a:t>of hackers, who attempt to penetrate systems that can be accessed over a network.</a:t>
            </a:r>
          </a:p>
          <a:p>
            <a:pPr>
              <a:defRPr/>
            </a:pPr>
            <a:r>
              <a:rPr lang="en-US" dirty="0" smtClean="0"/>
              <a:t>The hacker can be someone who, with no malign intent, simply gets satisfaction</a:t>
            </a:r>
          </a:p>
          <a:p>
            <a:pPr>
              <a:defRPr/>
            </a:pPr>
            <a:r>
              <a:rPr lang="en-US" dirty="0" smtClean="0"/>
              <a:t>from breaking and entering a computer system. The intruder can be a disgruntled</a:t>
            </a:r>
          </a:p>
          <a:p>
            <a:pPr>
              <a:defRPr/>
            </a:pPr>
            <a:r>
              <a:rPr lang="en-US" dirty="0" smtClean="0"/>
              <a:t>employee who wishes to do damage or a criminal who seeks to exploit computer</a:t>
            </a:r>
          </a:p>
          <a:p>
            <a:pPr>
              <a:defRPr/>
            </a:pPr>
            <a:r>
              <a:rPr lang="en-US" dirty="0" smtClean="0"/>
              <a:t>assets for financial gain (e.g., obtaining credit card numbers or performing illegal</a:t>
            </a:r>
          </a:p>
          <a:p>
            <a:pPr>
              <a:defRPr/>
            </a:pPr>
            <a:r>
              <a:rPr lang="en-US" dirty="0" smtClean="0"/>
              <a:t>money transfers).</a:t>
            </a:r>
            <a:endParaRPr lang="en-US" dirty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17559F-AEC0-5A41-A400-F4C7356D2B21}" type="slidenum">
              <a:rPr lang="en-AU" smtClean="0">
                <a:latin typeface="Arial" pitchFamily="-1" charset="0"/>
              </a:rPr>
              <a:pPr/>
              <a:t>38</a:t>
            </a:fld>
            <a:endParaRPr lang="en-AU" smtClean="0">
              <a:latin typeface="Arial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69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This definition introduces three key objectives that are at the heart of computer</a:t>
            </a:r>
          </a:p>
          <a:p>
            <a:pPr>
              <a:defRPr/>
            </a:pPr>
            <a:r>
              <a:rPr lang="en-US" dirty="0" smtClean="0"/>
              <a:t>security: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• Confidentiality:  This term covers two related concepts: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Data confidentiality:  Assures that private or confidential information is</a:t>
            </a:r>
          </a:p>
          <a:p>
            <a:pPr>
              <a:defRPr/>
            </a:pPr>
            <a:r>
              <a:rPr lang="en-US" dirty="0" smtClean="0"/>
              <a:t>not made available or disclosed to unauthorized individuals.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 Privacy: Assures that individuals control or influence what information</a:t>
            </a:r>
          </a:p>
          <a:p>
            <a:pPr>
              <a:defRPr/>
            </a:pPr>
            <a:r>
              <a:rPr lang="en-US" dirty="0" smtClean="0"/>
              <a:t>related to them may be collected and stored and by whom and to whom</a:t>
            </a:r>
          </a:p>
          <a:p>
            <a:pPr>
              <a:defRPr/>
            </a:pPr>
            <a:r>
              <a:rPr lang="en-US" dirty="0" smtClean="0"/>
              <a:t>that information may be disclosed.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•Integrity: This term covers two related concepts:</a:t>
            </a:r>
          </a:p>
          <a:p>
            <a:pPr>
              <a:defRPr/>
            </a:pPr>
            <a:r>
              <a:rPr lang="en-US" dirty="0" smtClean="0"/>
              <a:t> </a:t>
            </a:r>
          </a:p>
          <a:p>
            <a:pPr>
              <a:defRPr/>
            </a:pPr>
            <a:r>
              <a:rPr lang="en-US" dirty="0" smtClean="0"/>
              <a:t>Data integrity: Assures that information and programs are changed only in</a:t>
            </a:r>
          </a:p>
          <a:p>
            <a:pPr>
              <a:defRPr/>
            </a:pPr>
            <a:r>
              <a:rPr lang="en-US" dirty="0" smtClean="0"/>
              <a:t>a specified and authorized manner.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 System integrity: Assures that a system performs its intended function in</a:t>
            </a:r>
          </a:p>
          <a:p>
            <a:pPr>
              <a:defRPr/>
            </a:pPr>
            <a:r>
              <a:rPr lang="en-US" dirty="0" smtClean="0"/>
              <a:t>an unimpaired manner, free from deliberate or inadvertent unauthorized</a:t>
            </a:r>
          </a:p>
          <a:p>
            <a:pPr>
              <a:defRPr/>
            </a:pPr>
            <a:r>
              <a:rPr lang="en-US" dirty="0" smtClean="0"/>
              <a:t>manipulation of the system.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•  Availability: Assures that systems work promptly and service is not denied to</a:t>
            </a:r>
          </a:p>
          <a:p>
            <a:pPr>
              <a:defRPr/>
            </a:pPr>
            <a:r>
              <a:rPr lang="en-US" dirty="0" smtClean="0"/>
              <a:t>authorized users.</a:t>
            </a:r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0809F9-280C-484D-86B2-85B77F512DA4}" type="slidenum">
              <a:rPr lang="en-AU" smtClean="0">
                <a:latin typeface="Arial" pitchFamily="-1" charset="0"/>
              </a:rPr>
              <a:pPr/>
              <a:t>11</a:t>
            </a:fld>
            <a:endParaRPr lang="en-AU" smtClean="0">
              <a:latin typeface="Arial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183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495800"/>
          </a:xfrm>
          <a:noFill/>
          <a:ln/>
        </p:spPr>
        <p:txBody>
          <a:bodyPr/>
          <a:lstStyle/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These three concepts form what is often referred to as the CIA triad . The three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concepts embody the fundamental security objectives for both data and for information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and computing services. For example, the NIST standard FIPS 199 (Standards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for Security Categorization of Federal Information and Information Systems ) lists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confidentiality, integrity, and availability as the three security objectives for information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and for information systems. FIPS 199 provides a useful characterization of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these three objectives in terms of requirements and the definition of a loss of security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in each category:</a:t>
            </a:r>
          </a:p>
          <a:p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• Confidentiality:  Preserving authorized restrictions on information access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and disclosure, including means for protecting personal privacy and proprietary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information. A loss of confidentiality is the unauthorized disclosure of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information.</a:t>
            </a:r>
          </a:p>
          <a:p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• Integrity:  Guarding against improper information modification or destruction,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including ensuring information </a:t>
            </a:r>
            <a:r>
              <a:rPr lang="en-US" dirty="0" err="1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nonrepudiation</a:t>
            </a:r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and authenticity. A loss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of integrity is the unauthorized modification or destruction of information.</a:t>
            </a:r>
          </a:p>
          <a:p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• Availability:  Ensuring timely and reliable access to and use of information.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A loss of availability is the disruption of access to or use of information or an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information system.</a:t>
            </a:r>
          </a:p>
          <a:p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Although the use of the CIA triad to define security objectives is well established,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some in the security field feel that additional concepts are needed to present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a complete picture. Two of the most commonly mentioned are as follows:</a:t>
            </a:r>
          </a:p>
          <a:p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• Authenticity:  The property of being genuine and being able to be verified and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trusted; confidence in the validity of a transmission, a message, or message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originator. This means verifying that users are who they say they are and that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each input arriving at the system came from a trusted source.</a:t>
            </a:r>
          </a:p>
          <a:p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• Accountability:  The security goal that generates the requirement for actions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of an entity to be traced uniquely to that entity. This supports </a:t>
            </a:r>
            <a:r>
              <a:rPr lang="en-US" dirty="0" err="1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nonrepudiation</a:t>
            </a:r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,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deterrence, fault isolation, intrusion detection and prevention, and after action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recovery and legal action. Because truly secure systems are not yet an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achievable goal, we must be able to trace a security breach to a responsible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party. Systems must keep records of their activities to permit later forensic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analysis to trace security breaches or to aid in transaction disputes.</a:t>
            </a:r>
          </a:p>
          <a:p>
            <a:endParaRPr lang="en-US" dirty="0" smtClean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C20F5E-450C-394C-9A63-B3125FAB6D5B}" type="slidenum">
              <a:rPr lang="en-AU" smtClean="0">
                <a:latin typeface="Arial" pitchFamily="-1" charset="0"/>
              </a:rPr>
              <a:pPr/>
              <a:t>12</a:t>
            </a:fld>
            <a:endParaRPr lang="en-AU" smtClean="0">
              <a:latin typeface="Arial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03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We use three levels of impact on organizations or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individuals should there be a breach of security (i.e., a loss of confidentiality, integrity,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or availability). These levels are defined in FIPS PUB 199:</a:t>
            </a:r>
          </a:p>
          <a:p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• Low:  The loss could be expected to have a limited adverse effect on organizational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operations, organizational assets, or individuals. A limited adverse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effect means that, for example, the loss of confidentiality, integrity, or availability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might (</a:t>
            </a:r>
            <a:r>
              <a:rPr lang="en-US" dirty="0" err="1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i</a:t>
            </a:r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) cause a degradation in mission capability to an extent and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duration that the organization is able to perform its primary functions, but the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effectiveness of the functions is noticeably reduced; (ii) result in minor damage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to organizational assets; (iii) result in minor financial loss; or (iv) result in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minor harm to individuals.</a:t>
            </a:r>
          </a:p>
          <a:p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• Moderate:  The loss could be expected to have a serious adverse effect on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organizational operations, organizational assets, or individuals. A serious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adverse effect means that, for example, the loss might (</a:t>
            </a:r>
            <a:r>
              <a:rPr lang="en-US" dirty="0" err="1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i</a:t>
            </a:r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) cause a significant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degradation in mission capability to an extent and duration that the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organization is able to perform its primary functions, but the effectiveness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of the functions is significantly reduced; (ii) result in significant damage to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organizational assets; (iii) result in significant financial loss; or (iv) result in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significant harm to individuals that does not involve loss of life or serious,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life-threatening injuries.</a:t>
            </a:r>
          </a:p>
          <a:p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• High:  The loss could be expected to have a severe or catastrophic adverse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effect on organizational operations, organizational assets, or individuals.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A severe or catastrophic adverse effect means that, for example, the loss might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(</a:t>
            </a:r>
            <a:r>
              <a:rPr lang="en-US" dirty="0" err="1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i</a:t>
            </a:r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) cause a severe degradation in or loss of mission capability to an extent and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duration that the organization is not able to perform one or more of its primary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functions; (ii) result in major damage to organizational assets; (iii) result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in major financial loss; or (iv) result in severe or catastrophic harm to individuals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involving loss of life or serious, life-threatening injuries.</a:t>
            </a:r>
            <a:endParaRPr lang="en-US" sz="1100" dirty="0" smtClean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144E-C404-374C-B551-1749F4BA0FB2}" type="slidenum">
              <a:rPr lang="en-AU" smtClean="0">
                <a:latin typeface="Arial" pitchFamily="-1" charset="0"/>
              </a:rPr>
              <a:pPr/>
              <a:t>13</a:t>
            </a:fld>
            <a:endParaRPr lang="en-AU" smtClean="0">
              <a:latin typeface="Arial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63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Computer and network security is both fascinating and complex. Some of the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reasons follow:</a:t>
            </a:r>
          </a:p>
          <a:p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1.  Security is not as simple as it might first appear to the novice. The requirements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seem to be straightforward; indeed, most of the major requirements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for security services can be given self-explanatory, one-word labels: confidentiality,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authentication, </a:t>
            </a:r>
            <a:r>
              <a:rPr lang="en-US" dirty="0" err="1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nonrepudiation</a:t>
            </a:r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, or integrity. But the mechanisms used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to meet those requirements can be quite complex, and understanding them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may involve rather subtle reasoning.</a:t>
            </a:r>
          </a:p>
          <a:p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2.  In developing a particular security mechanism or algorithm, one must always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consider potential attacks on those security features. In many cases, successful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attacks are designed by looking at the problem in a completely different way,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therefore exploiting an unexpected weakness in the mechanism.</a:t>
            </a:r>
          </a:p>
          <a:p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3.  Because of point 2, the procedures used to provide particular services are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often counterintuitive. Typically, a security mechanism is complex, and it is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not obvious from the statement of a particular requirement that such elaborate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measures are needed. It is only when the various aspects of the threat are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considered that elaborate security mechanisms make sense.</a:t>
            </a:r>
          </a:p>
          <a:p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4.  Having designed various security mechanisms, it is necessary to decide where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to use them. This is true both in terms of physical placement (e.g., at what points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in a network are certain security mechanisms needed) and in a logical sense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(e.g., at what layer or layers of an architecture such as TCP/IP [Transmission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Control Protocol/Internet Protocol] should mechanisms be placed).</a:t>
            </a:r>
          </a:p>
          <a:p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5.  Security mechanisms typically involve more than a particular algorithm or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protocol. They also require that participants be in possession of some secret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information (e.g., an encryption key), which raises questions about the creation,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distribution, and protection of that secret information. There also may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be a reliance on communications protocols whose behavior may complicate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the task of developing the security mechanism. For example, if the proper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functioning of the security mechanism requires setting time limits on the transit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time of a message from sender to receiver, then any protocol or network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that introduces variable, unpredictable delays may render such time limits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meaningless.</a:t>
            </a:r>
          </a:p>
          <a:p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6.  Computer and network security is essentially a battle of wits between a perpetrator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who tries to find holes and the designer or administrator who tries to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close them. The great advantage that the attacker has is that he or she need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only find a single weakness, while the designer must find and eliminate all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weaknesses to achieve perfect security.</a:t>
            </a:r>
          </a:p>
          <a:p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7.  There is a natural tendency on the part of users and system managers to perceive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little benefit from security investment until a security failure occurs.</a:t>
            </a:r>
          </a:p>
          <a:p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8.  Security requires regular, even constant, monitoring, and this is difficult in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today’s short-term, overloaded environment.</a:t>
            </a:r>
          </a:p>
          <a:p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9.  Security is still too often an afterthought to be incorporated into a system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after the design is complete rather than being an integral part of the design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process.</a:t>
            </a:r>
          </a:p>
          <a:p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10.  Many users and even security administrators view strong security as an impediment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to efficient and user-friendly operation of an information system or use of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information.</a:t>
            </a:r>
            <a:endParaRPr lang="en-US" sz="1100" dirty="0" smtClean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FD9470-FBC7-1048-AC44-0596CC964AFC}" type="slidenum">
              <a:rPr lang="en-AU" smtClean="0">
                <a:latin typeface="Arial" pitchFamily="-1" charset="0"/>
              </a:rPr>
              <a:pPr/>
              <a:t>14</a:t>
            </a:fld>
            <a:endParaRPr lang="en-AU" smtClean="0">
              <a:latin typeface="Arial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698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85A7B9-F726-604D-8C93-775DA8F1DA02}" type="slidenum">
              <a:rPr lang="en-AU">
                <a:latin typeface="Arial" pitchFamily="-1" charset="0"/>
              </a:rPr>
              <a:pPr/>
              <a:t>15</a:t>
            </a:fld>
            <a:endParaRPr lang="en-AU">
              <a:latin typeface="Arial" pitchFamily="-1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To assess effectively the security needs of an organization and to evaluate and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choose various security products and policies, the manager responsible for security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needs some systematic way of defining the requirements for security and characterizing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the approaches to satisfying those requirements. This is difficult enough in a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centralized data processing environment; with the use of local and wide area networks,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the problems are compounded.</a:t>
            </a:r>
          </a:p>
          <a:p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ITU-T  Recommendation X.800, Security Architecture for OSI , defines such a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systematic approach.  The OSI security architecture is useful to managers as a way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of organizing the task of providing security. Furthermore, because this architecture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was developed as an international standard, computer and communications vendors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have developed security features for their products and services that relate to this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structured definition of services and mechanisms.</a:t>
            </a:r>
          </a:p>
          <a:p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For our purposes, the OSI security architecture provides a useful, if abstract,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overview of many of the concepts that this book deals with. The OSI security architecture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focuses on security attacks, mechanisms, and services. These can be defined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briefly as</a:t>
            </a:r>
          </a:p>
          <a:p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• Security attack:  Any action that compromises the security of information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owned by an organization.</a:t>
            </a:r>
          </a:p>
          <a:p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• Security mechanism:  A process (or a device incorporating such a process) that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is designed to detect, prevent, or recover from a security attack.</a:t>
            </a:r>
          </a:p>
          <a:p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• Security service:  A processing or communication service that enhances the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security of the data processing systems and the information transfers of an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organization. The services are intended to counter security attacks, and they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make use of one or more security mechanisms to provide the service.</a:t>
            </a:r>
            <a:endParaRPr lang="en-US" dirty="0" smtClean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66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In the literature, the terms threat  and attack  are commonly used to mean more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or less the same thing. Table 1.1 provides definitions taken from RFC 4949, Internet</a:t>
            </a:r>
          </a:p>
          <a:p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Security Glossary.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683967-C9E4-FC47-9B2F-BF1BE9D7C548}" type="slidenum">
              <a:rPr lang="en-AU" smtClean="0">
                <a:latin typeface="Arial" pitchFamily="-1" charset="0"/>
              </a:rPr>
              <a:pPr/>
              <a:t>16</a:t>
            </a:fld>
            <a:endParaRPr lang="en-AU" smtClean="0">
              <a:latin typeface="Arial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449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8ADFC-8892-9A47-BDCA-AE50B6D38D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EFCCC-D4F4-9045-9835-C5B2AEF1B6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8D78D-8E35-2A45-8837-327CDB22A9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 bwMode="auto">
            <a:xfrm>
              <a:off x="0" y="0"/>
              <a:ext cx="74676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8309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2B7C6-041E-C042-A637-ECCC52C36A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4D257-4F1A-5B4F-8BE3-C5A8F8A780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9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0"/>
            <a:ext cx="9144000" cy="1190625"/>
            <a:chOff x="0" y="0"/>
            <a:chExt cx="9144000" cy="1191256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0"/>
          <p:cNvGrpSpPr>
            <a:grpSpLocks/>
          </p:cNvGrpSpPr>
          <p:nvPr/>
        </p:nvGrpSpPr>
        <p:grpSpPr bwMode="auto">
          <a:xfrm flipV="1">
            <a:off x="0" y="5667375"/>
            <a:ext cx="9144000" cy="1190625"/>
            <a:chOff x="0" y="0"/>
            <a:chExt cx="9144000" cy="1191256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3259138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552C5-3519-B34A-84A2-115DD8FB9A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74C6C-B126-C243-AF3A-473490ECF0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9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5675" y="2460625"/>
            <a:ext cx="3563938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1" name="Picture 10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79463" y="2460625"/>
            <a:ext cx="3563937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0E9EE-BC9F-CF4B-8C67-03F1AE2829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4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27B03-88FE-5943-BA04-D063075F77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AF2D8-10AB-A049-8099-BCC130F93D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CA68EE8C-42B6-834F-987D-E6D173EC01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92163" y="39688"/>
            <a:ext cx="757078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2163" y="1762125"/>
            <a:ext cx="7570787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CD2D5B02-4D85-9F4F-AC9E-87D0222410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37" r:id="rId1"/>
    <p:sldLayoutId id="2147485038" r:id="rId2"/>
    <p:sldLayoutId id="2147485039" r:id="rId3"/>
    <p:sldLayoutId id="2147485040" r:id="rId4"/>
    <p:sldLayoutId id="2147485041" r:id="rId5"/>
    <p:sldLayoutId id="2147485042" r:id="rId6"/>
    <p:sldLayoutId id="2147485043" r:id="rId7"/>
    <p:sldLayoutId id="2147485044" r:id="rId8"/>
    <p:sldLayoutId id="2147485045" r:id="rId9"/>
    <p:sldLayoutId id="2147485046" r:id="rId10"/>
    <p:sldLayoutId id="2147485047" r:id="rId11"/>
    <p:sldLayoutId id="2147485048" r:id="rId12"/>
    <p:sldLayoutId id="2147485049" r:id="rId13"/>
  </p:sldLayoutIdLst>
  <p:hf hdr="0" dt="0"/>
  <p:txStyles>
    <p:titleStyle>
      <a:lvl1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1" charset="0"/>
          <a:ea typeface="ＭＳ Ｐゴシック" pitchFamily="-1" charset="-128"/>
          <a:cs typeface="ＭＳ Ｐゴシック" pitchFamily="-1" charset="-128"/>
        </a:defRPr>
      </a:lvl2pPr>
      <a:lvl3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1" charset="0"/>
          <a:ea typeface="ＭＳ Ｐゴシック" pitchFamily="-1" charset="-128"/>
          <a:cs typeface="ＭＳ Ｐゴシック" pitchFamily="-1" charset="-128"/>
        </a:defRPr>
      </a:lvl3pPr>
      <a:lvl4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1" charset="0"/>
          <a:ea typeface="ＭＳ Ｐゴシック" pitchFamily="-1" charset="-128"/>
          <a:cs typeface="ＭＳ Ｐゴシック" pitchFamily="-1" charset="-128"/>
        </a:defRPr>
      </a:lvl4pPr>
      <a:lvl5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rtl="0" eaLnBrk="0" fontAlgn="base" hangingPunct="0">
        <a:spcBef>
          <a:spcPts val="2400"/>
        </a:spcBef>
        <a:spcAft>
          <a:spcPct val="0"/>
        </a:spcAft>
        <a:buClr>
          <a:srgbClr val="BAABE3"/>
        </a:buClr>
        <a:buFont typeface="Candara" pitchFamily="-1" charset="0"/>
        <a:buChar char="•"/>
        <a:defRPr sz="2800" kern="1200">
          <a:solidFill>
            <a:schemeClr val="tx2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Font typeface="Candara" pitchFamily="-1" charset="0"/>
        <a:buChar char="•"/>
        <a:defRPr sz="2600"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2pPr>
      <a:lvl3pPr marL="1035050" indent="-349250" algn="l" rtl="0" eaLnBrk="0" fontAlgn="base" hangingPunct="0">
        <a:spcBef>
          <a:spcPts val="600"/>
        </a:spcBef>
        <a:spcAft>
          <a:spcPct val="0"/>
        </a:spcAft>
        <a:buClr>
          <a:srgbClr val="BAABE3"/>
        </a:buClr>
        <a:buFont typeface="Candara" pitchFamily="-1" charset="0"/>
        <a:buChar char="•"/>
        <a:defRPr sz="2400"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3pPr>
      <a:lvl4pPr marL="1371600" indent="-3365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Font typeface="Candara" pitchFamily="-1" charset="0"/>
        <a:buChar char="•"/>
        <a:defRPr sz="2200"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4pPr>
      <a:lvl5pPr marL="1720850" indent="-349250" algn="l" rtl="0" eaLnBrk="0" fontAlgn="base" hangingPunct="0">
        <a:spcBef>
          <a:spcPts val="600"/>
        </a:spcBef>
        <a:spcAft>
          <a:spcPct val="0"/>
        </a:spcAft>
        <a:buClr>
          <a:srgbClr val="BAABE3"/>
        </a:buClr>
        <a:buFont typeface="Candara" pitchFamily="-1" charset="0"/>
        <a:buChar char="•"/>
        <a:defRPr sz="2000"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d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d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d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92162" y="3140968"/>
            <a:ext cx="7570787" cy="2590006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/>
              <a:t>* </a:t>
            </a:r>
            <a:r>
              <a:rPr lang="en-US" dirty="0" smtClean="0"/>
              <a:t>Cryptography is the practice and study of techniques for secure communication and data in the presence of adversaries.  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4D257-4F1A-5B4F-8BE3-C5A8F8A780E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16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Computer Security</a:t>
            </a:r>
            <a:endParaRPr lang="en-AU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 eaLnBrk="1" hangingPunct="1">
              <a:buFont typeface="Wingdings" pitchFamily="-1" charset="2"/>
              <a:buChar char="Ø"/>
            </a:pPr>
            <a:endParaRPr lang="en-US" dirty="0" smtClean="0"/>
          </a:p>
          <a:p>
            <a:pPr eaLnBrk="1" hangingPunct="1">
              <a:buNone/>
            </a:pPr>
            <a:r>
              <a:rPr lang="en-US" dirty="0" smtClean="0"/>
              <a:t> 	The NIST </a:t>
            </a:r>
            <a:r>
              <a:rPr lang="en-US" i="1" dirty="0" smtClean="0"/>
              <a:t>Computer Security Handbook</a:t>
            </a:r>
            <a:r>
              <a:rPr lang="en-US" dirty="0" smtClean="0"/>
              <a:t> defines the      term computer security as:</a:t>
            </a:r>
          </a:p>
          <a:p>
            <a:pPr eaLnBrk="1" hangingPunct="1">
              <a:buFont typeface="Candara" pitchFamily="-1" charset="0"/>
              <a:buNone/>
            </a:pPr>
            <a:r>
              <a:rPr lang="en-US" dirty="0" smtClean="0"/>
              <a:t>		“the protection afforded to an automated 	information system in order to attain the 	applicable objectives of preserving the 	</a:t>
            </a:r>
            <a:r>
              <a:rPr lang="en-US" b="1" dirty="0" smtClean="0"/>
              <a:t>integrity</a:t>
            </a:r>
            <a:r>
              <a:rPr lang="en-US" dirty="0" smtClean="0"/>
              <a:t>, </a:t>
            </a:r>
            <a:r>
              <a:rPr lang="en-US" b="1" dirty="0" smtClean="0"/>
              <a:t>availability</a:t>
            </a:r>
            <a:r>
              <a:rPr lang="en-US" dirty="0" smtClean="0"/>
              <a:t> and </a:t>
            </a:r>
            <a:r>
              <a:rPr lang="en-US" b="1" dirty="0" smtClean="0"/>
              <a:t>confidentiality</a:t>
            </a:r>
            <a:r>
              <a:rPr lang="en-US" dirty="0" smtClean="0"/>
              <a:t> of 	information system resources” (includes 	hardware, software, firmware, information/	data, and telecommunications)</a:t>
            </a: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492875"/>
            <a:ext cx="5791200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</a:t>
            </a:r>
            <a:endParaRPr lang="en-US" sz="900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4D257-4F1A-5B4F-8BE3-C5A8F8A780E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pPr eaLnBrk="1" hangingPunct="1"/>
            <a:r>
              <a:rPr lang="en-US" smtClean="0"/>
              <a:t>Computer Security Objectives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2400" y="1524000"/>
          <a:ext cx="88392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562600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</a:t>
            </a:r>
            <a:endParaRPr lang="en-US" sz="900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4D257-4F1A-5B4F-8BE3-C5A8F8A780E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0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21818" b="24545"/>
              <a:stretch>
                <a:fillRect/>
              </a:stretch>
            </p:blipFill>
          </mc:Choice>
          <mc:Fallback>
            <p:blipFill>
              <a:blip r:embed="rId4"/>
              <a:srcRect t="21818" b="24545"/>
              <a:stretch>
                <a:fillRect/>
              </a:stretch>
            </p:blipFill>
          </mc:Fallback>
        </mc:AlternateContent>
        <p:spPr>
          <a:xfrm>
            <a:off x="-381000" y="-198138"/>
            <a:ext cx="10165595" cy="7056138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04800" y="6492875"/>
            <a:ext cx="5486400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>
                <a:solidFill>
                  <a:schemeClr val="tx2"/>
                </a:solidFill>
              </a:rPr>
              <a:t>© 2017 Pearson Education, Inc., Hoboken, NJ. All rights reserved.</a:t>
            </a:r>
            <a:endParaRPr lang="en-US" sz="900" dirty="0">
              <a:solidFill>
                <a:schemeClr val="tx2"/>
              </a:solidFill>
            </a:endParaRPr>
          </a:p>
        </p:txBody>
      </p:sp>
      <p:pic>
        <p:nvPicPr>
          <p:cNvPr id="5" name="Picture 11" descr="f1.pdf"/>
          <p:cNvPicPr>
            <a:picLocks noChangeAspect="1"/>
          </p:cNvPicPr>
          <p:nvPr/>
        </p:nvPicPr>
        <p:blipFill>
          <a:blip r:embed="rId5"/>
          <a:srcRect t="13635" b="24545"/>
          <a:stretch>
            <a:fillRect/>
          </a:stretch>
        </p:blipFill>
        <p:spPr bwMode="auto">
          <a:xfrm>
            <a:off x="6300192" y="2951546"/>
            <a:ext cx="3460168" cy="276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0AF2D8-10AB-A049-8099-BCC130F93D8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Breach of Security </a:t>
            </a:r>
            <a:br>
              <a:rPr lang="en-US" smtClean="0"/>
            </a:br>
            <a:r>
              <a:rPr lang="en-US" smtClean="0"/>
              <a:t>Levels of Impact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81000" y="1600200"/>
          <a:ext cx="8534400" cy="4876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943600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</a:t>
            </a:r>
            <a:endParaRPr lang="en-US" sz="900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4D257-4F1A-5B4F-8BE3-C5A8F8A780E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pPr eaLnBrk="1" hangingPunct="1"/>
            <a:r>
              <a:rPr lang="en-US" sz="4800" smtClean="0"/>
              <a:t>Computer Security Challenges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792163" y="1774825"/>
            <a:ext cx="3565525" cy="493077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Security is not simple</a:t>
            </a:r>
          </a:p>
          <a:p>
            <a:pPr eaLnBrk="1" hangingPunct="1">
              <a:defRPr/>
            </a:pPr>
            <a:r>
              <a:rPr lang="en-US" dirty="0" smtClean="0"/>
              <a:t>Potential attacks on the security features need to be considered</a:t>
            </a:r>
          </a:p>
          <a:p>
            <a:pPr eaLnBrk="1" hangingPunct="1">
              <a:defRPr/>
            </a:pPr>
            <a:r>
              <a:rPr lang="en-US" dirty="0" smtClean="0"/>
              <a:t>Procedures used to provide particular services are often counter-intuitive</a:t>
            </a:r>
          </a:p>
          <a:p>
            <a:pPr eaLnBrk="1" hangingPunct="1">
              <a:defRPr/>
            </a:pPr>
            <a:r>
              <a:rPr lang="en-US" dirty="0" smtClean="0"/>
              <a:t>It is necessary to decide where to use the various security mechanisms</a:t>
            </a:r>
          </a:p>
          <a:p>
            <a:pPr eaLnBrk="1" hangingPunct="1">
              <a:defRPr/>
            </a:pPr>
            <a:r>
              <a:rPr lang="en-US" dirty="0" smtClean="0"/>
              <a:t>Requires constant monitoring</a:t>
            </a:r>
          </a:p>
          <a:p>
            <a:pPr eaLnBrk="1" hangingPunct="1">
              <a:defRPr/>
            </a:pPr>
            <a:r>
              <a:rPr lang="en-US" dirty="0" smtClean="0"/>
              <a:t>Is too often an afterthought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00600" y="1828800"/>
            <a:ext cx="3565525" cy="477837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Security mechanisms typically involve more than a particular algorithm or protocol</a:t>
            </a:r>
          </a:p>
          <a:p>
            <a:pPr eaLnBrk="1" hangingPunct="1">
              <a:defRPr/>
            </a:pPr>
            <a:r>
              <a:rPr lang="en-US" dirty="0" smtClean="0"/>
              <a:t>Security is essentially a battle of wits between a perpetrator and the designer</a:t>
            </a:r>
          </a:p>
          <a:p>
            <a:pPr eaLnBrk="1" hangingPunct="1">
              <a:defRPr/>
            </a:pPr>
            <a:r>
              <a:rPr lang="en-US" dirty="0" smtClean="0"/>
              <a:t>Little benefit from security investment is perceived until a security failure occurs</a:t>
            </a:r>
          </a:p>
          <a:p>
            <a:pPr eaLnBrk="1" hangingPunct="1">
              <a:defRPr/>
            </a:pPr>
            <a:r>
              <a:rPr lang="en-US" dirty="0" smtClean="0"/>
              <a:t>Strong security is often viewed as an impediment to efficient and user-friendly operation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black">
          <a:xfrm>
            <a:off x="381000" y="1524000"/>
            <a:ext cx="8382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-107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492875"/>
            <a:ext cx="5572125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</a:t>
            </a:r>
            <a:endParaRPr lang="en-US" sz="900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574C6C-B126-C243-AF3A-473490ECF08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OSI Security Architecture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828800"/>
            <a:ext cx="7924800" cy="486727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Security attack</a:t>
            </a:r>
          </a:p>
          <a:p>
            <a:pPr lvl="1" eaLnBrk="1" hangingPunct="1">
              <a:defRPr/>
            </a:pPr>
            <a:r>
              <a:rPr lang="en-US" dirty="0" smtClean="0"/>
              <a:t>Any action that compromises the security of information owned by an organization</a:t>
            </a:r>
          </a:p>
          <a:p>
            <a:pPr eaLnBrk="1" hangingPunct="1">
              <a:defRPr/>
            </a:pPr>
            <a:r>
              <a:rPr lang="en-US" dirty="0" smtClean="0"/>
              <a:t>Security mechanism</a:t>
            </a:r>
          </a:p>
          <a:p>
            <a:pPr lvl="1" eaLnBrk="1" hangingPunct="1">
              <a:defRPr/>
            </a:pPr>
            <a:r>
              <a:rPr lang="en-US" dirty="0" smtClean="0"/>
              <a:t>A process (or a device incorporating such a process) that is designed to detect, prevent, or recover from a security attack</a:t>
            </a:r>
          </a:p>
          <a:p>
            <a:pPr eaLnBrk="1" hangingPunct="1">
              <a:defRPr/>
            </a:pPr>
            <a:r>
              <a:rPr lang="en-US" dirty="0" smtClean="0"/>
              <a:t>Security service</a:t>
            </a:r>
          </a:p>
          <a:p>
            <a:pPr lvl="1" eaLnBrk="1" hangingPunct="1">
              <a:defRPr/>
            </a:pPr>
            <a:r>
              <a:rPr lang="en-US" dirty="0" smtClean="0"/>
              <a:t>A processing or communication service that enhances the security of the data processing systems and the information transfers of an organization</a:t>
            </a:r>
          </a:p>
          <a:p>
            <a:pPr lvl="1" eaLnBrk="1" hangingPunct="1">
              <a:defRPr/>
            </a:pPr>
            <a:r>
              <a:rPr lang="en-US" dirty="0" smtClean="0"/>
              <a:t>Intended to counter security attacks, and they make use of one or more security mechanisms to provide the service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492875"/>
            <a:ext cx="6029325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</a:t>
            </a:r>
            <a:endParaRPr lang="en-US" sz="900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4D257-4F1A-5B4F-8BE3-C5A8F8A780E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54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1412875"/>
          </a:xfrm>
        </p:spPr>
        <p:txBody>
          <a:bodyPr/>
          <a:lstStyle/>
          <a:p>
            <a:pPr eaLnBrk="1" hangingPunct="1"/>
            <a:r>
              <a:rPr lang="en-US" sz="5000" b="1" dirty="0" smtClean="0"/>
              <a:t>Table 1.1  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700" b="1" dirty="0" smtClean="0"/>
              <a:t>Threats and Attacks (RFC 4949)</a:t>
            </a:r>
            <a:r>
              <a:rPr lang="en-US" sz="4700" dirty="0" smtClean="0"/>
              <a:t/>
            </a:r>
            <a:br>
              <a:rPr lang="en-US" sz="4700" dirty="0" smtClean="0"/>
            </a:br>
            <a:endParaRPr lang="en-US" sz="4700" dirty="0" smtClean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  <a:lum contrast="50000"/>
          </a:blip>
          <a:srcRect/>
          <a:stretch>
            <a:fillRect/>
          </a:stretch>
        </p:blipFill>
        <p:spPr>
          <a:xfrm>
            <a:off x="228600" y="3733800"/>
            <a:ext cx="8687364" cy="2609842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41988" name="Picture 5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1828800"/>
            <a:ext cx="1509713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92875"/>
            <a:ext cx="6943725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</a:t>
            </a:r>
            <a:endParaRPr lang="en-US" sz="900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4D257-4F1A-5B4F-8BE3-C5A8F8A780E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10"/>
          <p:cNvSpPr>
            <a:spLocks noGrp="1"/>
          </p:cNvSpPr>
          <p:nvPr>
            <p:ph type="title"/>
          </p:nvPr>
        </p:nvSpPr>
        <p:spPr>
          <a:xfrm>
            <a:off x="381000" y="0"/>
            <a:ext cx="361315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Security Attacks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2"/>
          </p:nvPr>
        </p:nvSpPr>
        <p:spPr>
          <a:xfrm>
            <a:off x="381000" y="1371600"/>
            <a:ext cx="3613150" cy="4724400"/>
          </a:xfrm>
        </p:spPr>
        <p:txBody>
          <a:bodyPr/>
          <a:lstStyle/>
          <a:p>
            <a:pPr algn="l" eaLnBrk="1" hangingPunct="1">
              <a:buClr>
                <a:schemeClr val="accent1">
                  <a:lumMod val="50000"/>
                </a:schemeClr>
              </a:buClr>
              <a:buSzPct val="135000"/>
              <a:buFont typeface="Arial"/>
              <a:buChar char="•"/>
              <a:defRPr/>
            </a:pPr>
            <a:r>
              <a:rPr lang="en-US" sz="2000" dirty="0" smtClean="0"/>
              <a:t>A means of classifying security attacks, used both in X.800 and RFC 4949, is in terms of </a:t>
            </a:r>
            <a:r>
              <a:rPr lang="en-US" sz="2000" i="1" dirty="0" smtClean="0"/>
              <a:t>passive attacks </a:t>
            </a:r>
            <a:r>
              <a:rPr lang="en-US" sz="2000" dirty="0" smtClean="0"/>
              <a:t>and </a:t>
            </a:r>
            <a:r>
              <a:rPr lang="en-US" sz="2000" i="1" dirty="0" smtClean="0"/>
              <a:t>active attacks</a:t>
            </a:r>
          </a:p>
          <a:p>
            <a:pPr algn="l" eaLnBrk="1" hangingPunct="1">
              <a:buClr>
                <a:schemeClr val="accent1">
                  <a:lumMod val="50000"/>
                </a:schemeClr>
              </a:buClr>
              <a:buSzPct val="135000"/>
              <a:buFont typeface="Arial"/>
              <a:buChar char="•"/>
              <a:defRPr/>
            </a:pPr>
            <a:r>
              <a:rPr lang="en-US" sz="2000" dirty="0" smtClean="0"/>
              <a:t>A </a:t>
            </a:r>
            <a:r>
              <a:rPr lang="en-US" sz="2000" i="1" dirty="0" smtClean="0"/>
              <a:t>passive attack </a:t>
            </a:r>
            <a:r>
              <a:rPr lang="en-US" sz="2000" dirty="0" smtClean="0"/>
              <a:t>attempts to learn or make use of information from the system but does not affect system resources</a:t>
            </a:r>
          </a:p>
          <a:p>
            <a:pPr algn="l" eaLnBrk="1" hangingPunct="1">
              <a:buClr>
                <a:schemeClr val="accent1">
                  <a:lumMod val="50000"/>
                </a:schemeClr>
              </a:buClr>
              <a:buSzPct val="135000"/>
              <a:buFont typeface="Arial"/>
              <a:buChar char="•"/>
              <a:defRPr/>
            </a:pPr>
            <a:r>
              <a:rPr lang="en-US" sz="2000" dirty="0" smtClean="0"/>
              <a:t>An </a:t>
            </a:r>
            <a:r>
              <a:rPr lang="en-US" sz="2000" i="1" dirty="0" smtClean="0"/>
              <a:t>active attack </a:t>
            </a:r>
            <a:r>
              <a:rPr lang="en-US" sz="2000" dirty="0" smtClean="0"/>
              <a:t>attempts to alter system resources or affect their operation</a:t>
            </a:r>
          </a:p>
        </p:txBody>
      </p:sp>
      <p:pic>
        <p:nvPicPr>
          <p:cNvPr id="5" name="Picture 4" descr="f0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267200" y="0"/>
            <a:ext cx="5299364" cy="72390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199"/>
            <a:ext cx="4648200" cy="304801"/>
          </a:xfrm>
        </p:spPr>
        <p:txBody>
          <a:bodyPr/>
          <a:lstStyle/>
          <a:p>
            <a:pPr>
              <a:defRPr/>
            </a:pPr>
            <a:r>
              <a:rPr lang="en-US" sz="900" smtClean="0"/>
              <a:t>© 2017 Pearson Education, Inc., Hoboken, NJ. All rights reserved.</a:t>
            </a:r>
            <a:endParaRPr lang="en-US" sz="900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8EE8C-42B6-834F-987D-E6D173EC01A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7"/>
          <p:cNvSpPr>
            <a:spLocks noGrp="1"/>
          </p:cNvSpPr>
          <p:nvPr>
            <p:ph type="title"/>
          </p:nvPr>
        </p:nvSpPr>
        <p:spPr>
          <a:xfrm>
            <a:off x="381000" y="0"/>
            <a:ext cx="3613150" cy="1905000"/>
          </a:xfrm>
        </p:spPr>
        <p:txBody>
          <a:bodyPr/>
          <a:lstStyle/>
          <a:p>
            <a:pPr eaLnBrk="1" hangingPunct="1"/>
            <a:r>
              <a:rPr lang="en-US" smtClean="0"/>
              <a:t>Passive Attacks</a:t>
            </a:r>
          </a:p>
        </p:txBody>
      </p:sp>
      <p:sp>
        <p:nvSpPr>
          <p:cNvPr id="46083" name="Content Placeholder 8"/>
          <p:cNvSpPr>
            <a:spLocks noGrp="1"/>
          </p:cNvSpPr>
          <p:nvPr>
            <p:ph idx="1"/>
          </p:nvPr>
        </p:nvSpPr>
        <p:spPr>
          <a:xfrm>
            <a:off x="4876800" y="3886200"/>
            <a:ext cx="3813175" cy="2971800"/>
          </a:xfrm>
        </p:spPr>
        <p:txBody>
          <a:bodyPr/>
          <a:lstStyle/>
          <a:p>
            <a:pPr eaLnBrk="1" hangingPunct="1"/>
            <a:r>
              <a:rPr lang="en-US" smtClean="0"/>
              <a:t>Two types of passive attacks are:</a:t>
            </a:r>
          </a:p>
          <a:p>
            <a:pPr lvl="1" eaLnBrk="1" hangingPunct="1"/>
            <a:r>
              <a:rPr lang="en-US" smtClean="0"/>
              <a:t>The release of message contents</a:t>
            </a:r>
          </a:p>
          <a:p>
            <a:pPr lvl="1" eaLnBrk="1" hangingPunct="1"/>
            <a:r>
              <a:rPr lang="en-US" smtClean="0"/>
              <a:t>Traffic analysis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381000" y="2438400"/>
            <a:ext cx="3613150" cy="3733800"/>
          </a:xfrm>
        </p:spPr>
        <p:txBody>
          <a:bodyPr/>
          <a:lstStyle/>
          <a:p>
            <a:pPr algn="l" eaLnBrk="1" hangingPunct="1">
              <a:buClr>
                <a:schemeClr val="accent1">
                  <a:lumMod val="50000"/>
                </a:schemeClr>
              </a:buClr>
              <a:buSzPct val="135000"/>
              <a:buFont typeface="Arial"/>
              <a:buChar char="•"/>
              <a:defRPr/>
            </a:pPr>
            <a:r>
              <a:rPr lang="en-US" sz="2200" dirty="0" smtClean="0"/>
              <a:t> Are in the nature of eavesdropping on, or monitoring of, transmissions</a:t>
            </a:r>
          </a:p>
          <a:p>
            <a:pPr algn="l" eaLnBrk="1" hangingPunct="1">
              <a:buClr>
                <a:schemeClr val="accent1">
                  <a:lumMod val="50000"/>
                </a:schemeClr>
              </a:buClr>
              <a:buSzPct val="135000"/>
              <a:buFont typeface="Arial"/>
              <a:buChar char="•"/>
              <a:defRPr/>
            </a:pPr>
            <a:r>
              <a:rPr lang="en-US" sz="2200" dirty="0" smtClean="0"/>
              <a:t> Goal of the opponent is to obtain information that is being transmitted</a:t>
            </a:r>
          </a:p>
          <a:p>
            <a:pPr eaLnBrk="1" hangingPunct="1">
              <a:defRPr/>
            </a:pPr>
            <a:endParaRPr lang="en-US" dirty="0" smtClean="0"/>
          </a:p>
        </p:txBody>
      </p:sp>
      <p:pic>
        <p:nvPicPr>
          <p:cNvPr id="46085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533400"/>
            <a:ext cx="1914525" cy="297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76800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</a:t>
            </a:r>
            <a:endParaRPr lang="en-US" sz="900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8EE8C-42B6-834F-987D-E6D173EC01A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Active Attacks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3565525" cy="47783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700" dirty="0" smtClean="0"/>
              <a:t>Involve some modification of the data stream or the creation of a false stream</a:t>
            </a:r>
          </a:p>
          <a:p>
            <a:pPr eaLnBrk="1" hangingPunct="1">
              <a:defRPr/>
            </a:pPr>
            <a:r>
              <a:rPr lang="en-US" sz="1700" dirty="0" smtClean="0"/>
              <a:t>Difficult to prevent because of the wide variety of potential physical, software, and network vulnerabilities</a:t>
            </a:r>
          </a:p>
          <a:p>
            <a:pPr eaLnBrk="1" hangingPunct="1">
              <a:defRPr/>
            </a:pPr>
            <a:r>
              <a:rPr lang="en-US" sz="1700" dirty="0" smtClean="0"/>
              <a:t>Goal is to detect attacks and to recover from any disruption or delays caused by them</a:t>
            </a:r>
            <a:endParaRPr lang="en-US" sz="1700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half" idx="2"/>
          </p:nvPr>
        </p:nvGraphicFramePr>
        <p:xfrm>
          <a:off x="4267200" y="1676401"/>
          <a:ext cx="4419599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8133" name="Picture 12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524000" y="4953000"/>
            <a:ext cx="1239224" cy="1426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10200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574C6C-B126-C243-AF3A-473490ECF08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92162" y="1441549"/>
            <a:ext cx="7570787" cy="4289425"/>
          </a:xfrm>
        </p:spPr>
        <p:txBody>
          <a:bodyPr/>
          <a:lstStyle/>
          <a:p>
            <a:pPr lvl="0"/>
            <a:r>
              <a:rPr lang="en-US" dirty="0" smtClean="0"/>
              <a:t>Cryptography</a:t>
            </a:r>
            <a:r>
              <a:rPr lang="tr-TR" dirty="0" smtClean="0"/>
              <a:t> is </a:t>
            </a:r>
            <a:r>
              <a:rPr lang="tr-TR" dirty="0" err="1" smtClean="0"/>
              <a:t>about</a:t>
            </a:r>
            <a:r>
              <a:rPr lang="tr-TR" dirty="0" smtClean="0"/>
              <a:t>:</a:t>
            </a:r>
            <a:endParaRPr lang="tr-TR" dirty="0"/>
          </a:p>
          <a:p>
            <a:pPr lvl="1"/>
            <a:r>
              <a:rPr lang="en-US" sz="2800" dirty="0" smtClean="0"/>
              <a:t>Scrambling </a:t>
            </a:r>
            <a:r>
              <a:rPr lang="en-US" sz="2800" dirty="0"/>
              <a:t>information so it appears unreadable to attackers</a:t>
            </a:r>
            <a:endParaRPr lang="tr-TR" sz="2800" dirty="0"/>
          </a:p>
          <a:p>
            <a:pPr lvl="1"/>
            <a:r>
              <a:rPr lang="en-US" sz="2800" dirty="0" smtClean="0"/>
              <a:t>Transforms information into secure form</a:t>
            </a:r>
            <a:endParaRPr lang="tr-TR" sz="2800" dirty="0" smtClean="0"/>
          </a:p>
          <a:p>
            <a:pPr lvl="1"/>
            <a:endParaRPr lang="tr-TR" dirty="0" smtClean="0"/>
          </a:p>
          <a:p>
            <a:pPr lvl="1"/>
            <a:r>
              <a:rPr lang="en-US" dirty="0" smtClean="0"/>
              <a:t>Origins </a:t>
            </a:r>
            <a:r>
              <a:rPr lang="en-US" dirty="0"/>
              <a:t>of cryptography</a:t>
            </a:r>
            <a:endParaRPr lang="tr-TR" dirty="0"/>
          </a:p>
          <a:p>
            <a:pPr lvl="2"/>
            <a:r>
              <a:rPr lang="en-US" dirty="0"/>
              <a:t>Used by Julius </a:t>
            </a:r>
            <a:r>
              <a:rPr lang="en-US" dirty="0" smtClean="0"/>
              <a:t>Caesar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4D257-4F1A-5B4F-8BE3-C5A8F8A780E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1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Security Services</a:t>
            </a:r>
            <a:endParaRPr lang="en-AU" dirty="0"/>
          </a:p>
        </p:txBody>
      </p:sp>
      <p:sp>
        <p:nvSpPr>
          <p:cNvPr id="48131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5410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chemeClr val="accent3"/>
              </a:buClr>
              <a:buSzPct val="135000"/>
              <a:buFont typeface="Arial"/>
              <a:buChar char="•"/>
              <a:defRPr/>
            </a:pPr>
            <a:r>
              <a:rPr lang="en-AU" dirty="0" smtClean="0"/>
              <a:t> Defined by X.800 as:</a:t>
            </a:r>
          </a:p>
          <a:p>
            <a:pPr marL="342900" lvl="1" indent="0" eaLnBrk="1" hangingPunct="1">
              <a:lnSpc>
                <a:spcPct val="90000"/>
              </a:lnSpc>
              <a:buClr>
                <a:schemeClr val="accent1">
                  <a:lumMod val="50000"/>
                </a:schemeClr>
              </a:buClr>
              <a:buSzPct val="135000"/>
              <a:buFont typeface="Arial"/>
              <a:buChar char="•"/>
              <a:defRPr/>
            </a:pPr>
            <a:r>
              <a:rPr lang="en-AU" dirty="0" smtClean="0">
                <a:cs typeface="ＭＳ Ｐゴシック" pitchFamily="-1" charset="-128"/>
              </a:rPr>
              <a:t> A service provided by a protocol layer of communicating open systems and that ensures adequate security of the systems or of data transfers</a:t>
            </a:r>
          </a:p>
          <a:p>
            <a:pPr marL="342900" lvl="1" indent="0" eaLnBrk="1" hangingPunct="1">
              <a:lnSpc>
                <a:spcPct val="90000"/>
              </a:lnSpc>
              <a:buClr>
                <a:schemeClr val="accent1">
                  <a:lumMod val="50000"/>
                </a:schemeClr>
              </a:buClr>
              <a:buSzPct val="135000"/>
              <a:buFont typeface="Candara" pitchFamily="-1" charset="0"/>
              <a:buNone/>
              <a:defRPr/>
            </a:pPr>
            <a:endParaRPr lang="en-AU" dirty="0" smtClean="0">
              <a:cs typeface="ＭＳ Ｐゴシック" pitchFamily="-1" charset="-128"/>
            </a:endParaRPr>
          </a:p>
          <a:p>
            <a:pPr marL="0" lvl="1" indent="0" eaLnBrk="1" hangingPunct="1">
              <a:lnSpc>
                <a:spcPct val="90000"/>
              </a:lnSpc>
              <a:spcBef>
                <a:spcPts val="2400"/>
              </a:spcBef>
              <a:buClr>
                <a:schemeClr val="accent3"/>
              </a:buClr>
              <a:buSzPct val="135000"/>
              <a:buFont typeface="Arial"/>
              <a:buChar char="•"/>
              <a:defRPr/>
            </a:pPr>
            <a:r>
              <a:rPr lang="en-AU" sz="2800" dirty="0" smtClean="0">
                <a:cs typeface="ＭＳ Ｐゴシック" pitchFamily="-1" charset="-128"/>
              </a:rPr>
              <a:t> Defined by RFC 4949 as:</a:t>
            </a:r>
            <a:endParaRPr lang="en-AU" dirty="0" smtClean="0"/>
          </a:p>
          <a:p>
            <a:pPr marL="342900" lvl="1" indent="0" eaLnBrk="1" hangingPunct="1">
              <a:lnSpc>
                <a:spcPct val="90000"/>
              </a:lnSpc>
              <a:buClr>
                <a:schemeClr val="accent1">
                  <a:lumMod val="50000"/>
                </a:schemeClr>
              </a:buClr>
              <a:buSzPct val="135000"/>
              <a:buFont typeface="Arial"/>
              <a:buChar char="•"/>
              <a:defRPr/>
            </a:pPr>
            <a:r>
              <a:rPr lang="en-AU" dirty="0" smtClean="0">
                <a:cs typeface="ＭＳ Ｐゴシック" pitchFamily="-1" charset="-128"/>
              </a:rPr>
              <a:t> A processing or communication service provided by a system to give a specific kind of protection to system resources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492875"/>
            <a:ext cx="5029199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</a:t>
            </a:r>
            <a:endParaRPr lang="en-US" sz="900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4D257-4F1A-5B4F-8BE3-C5A8F8A780E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3"/>
          <p:cNvPicPr>
            <a:picLocks noChangeAspect="1"/>
          </p:cNvPicPr>
          <p:nvPr/>
        </p:nvPicPr>
        <p:blipFill>
          <a:blip r:embed="rId3"/>
          <a:srcRect b="1259"/>
          <a:stretch>
            <a:fillRect/>
          </a:stretch>
        </p:blipFill>
        <p:spPr bwMode="auto">
          <a:xfrm>
            <a:off x="0" y="0"/>
            <a:ext cx="5816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867400" y="990600"/>
            <a:ext cx="3124200" cy="53244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schemeClr val="tx2"/>
                </a:solidFill>
                <a:latin typeface="+mn-lt"/>
                <a:ea typeface="ＭＳ Ｐゴシック" pitchFamily="-1" charset="-128"/>
                <a:cs typeface="ＭＳ Ｐゴシック" pitchFamily="-1" charset="-128"/>
              </a:rPr>
              <a:t>Table 1.2</a:t>
            </a:r>
          </a:p>
          <a:p>
            <a:pPr algn="ctr">
              <a:defRPr/>
            </a:pPr>
            <a:r>
              <a:rPr lang="en-US" sz="4000" dirty="0">
                <a:solidFill>
                  <a:schemeClr val="tx2"/>
                </a:solidFill>
                <a:latin typeface="+mn-lt"/>
                <a:ea typeface="ＭＳ Ｐゴシック" pitchFamily="-1" charset="-128"/>
                <a:cs typeface="ＭＳ Ｐゴシック" pitchFamily="-1" charset="-128"/>
              </a:rPr>
              <a:t>   </a:t>
            </a:r>
          </a:p>
          <a:p>
            <a:pPr algn="ctr">
              <a:defRPr/>
            </a:pPr>
            <a:r>
              <a:rPr lang="en-US" sz="3600" dirty="0">
                <a:solidFill>
                  <a:schemeClr val="tx2"/>
                </a:solidFill>
                <a:latin typeface="+mn-lt"/>
                <a:ea typeface="ＭＳ Ｐゴシック" pitchFamily="-1" charset="-128"/>
                <a:cs typeface="ＭＳ Ｐゴシック" pitchFamily="-1" charset="-128"/>
              </a:rPr>
              <a:t>Security Services </a:t>
            </a:r>
          </a:p>
          <a:p>
            <a:pPr algn="ctr">
              <a:defRPr/>
            </a:pPr>
            <a:r>
              <a:rPr lang="en-US" sz="3600" dirty="0">
                <a:solidFill>
                  <a:schemeClr val="tx2"/>
                </a:solidFill>
                <a:latin typeface="+mn-lt"/>
                <a:ea typeface="ＭＳ Ｐゴシック" pitchFamily="-1" charset="-128"/>
                <a:cs typeface="ＭＳ Ｐゴシック" pitchFamily="-1" charset="-128"/>
              </a:rPr>
              <a:t>(X.800) </a:t>
            </a:r>
          </a:p>
          <a:p>
            <a:pPr algn="ctr">
              <a:defRPr/>
            </a:pPr>
            <a:endParaRPr lang="en-US" sz="3600" dirty="0">
              <a:solidFill>
                <a:schemeClr val="tx2"/>
              </a:solidFill>
              <a:latin typeface="+mn-lt"/>
              <a:ea typeface="ＭＳ Ｐゴシック" pitchFamily="-1" charset="-128"/>
              <a:cs typeface="ＭＳ Ｐゴシック" pitchFamily="-1" charset="-128"/>
            </a:endParaRPr>
          </a:p>
          <a:p>
            <a:pPr algn="ctr">
              <a:defRPr/>
            </a:pPr>
            <a:endParaRPr lang="en-US" sz="3600" dirty="0">
              <a:solidFill>
                <a:schemeClr val="tx2"/>
              </a:solidFill>
              <a:latin typeface="+mn-lt"/>
              <a:ea typeface="ＭＳ Ｐゴシック" pitchFamily="-1" charset="-128"/>
              <a:cs typeface="ＭＳ Ｐゴシック" pitchFamily="-1" charset="-128"/>
            </a:endParaRPr>
          </a:p>
          <a:p>
            <a:pPr algn="ctr">
              <a:defRPr/>
            </a:pPr>
            <a:endParaRPr lang="en-US" sz="2000" dirty="0">
              <a:solidFill>
                <a:schemeClr val="tx2"/>
              </a:solidFill>
              <a:latin typeface="+mn-lt"/>
              <a:ea typeface="ＭＳ Ｐゴシック" pitchFamily="-1" charset="-128"/>
              <a:cs typeface="ＭＳ Ｐゴシック" pitchFamily="-1" charset="-128"/>
            </a:endParaRPr>
          </a:p>
          <a:p>
            <a:pPr algn="ctr">
              <a:defRPr/>
            </a:pPr>
            <a:endParaRPr lang="en-US" sz="2000" dirty="0">
              <a:solidFill>
                <a:schemeClr val="tx2"/>
              </a:solidFill>
              <a:latin typeface="+mn-lt"/>
              <a:ea typeface="ＭＳ Ｐゴシック" pitchFamily="-1" charset="-128"/>
              <a:cs typeface="ＭＳ Ｐゴシック" pitchFamily="-1" charset="-128"/>
            </a:endParaRPr>
          </a:p>
          <a:p>
            <a:pPr algn="ctr"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  <a:ea typeface="ＭＳ Ｐゴシック" pitchFamily="-1" charset="-128"/>
                <a:cs typeface="ＭＳ Ｐゴシック" pitchFamily="-1" charset="-128"/>
              </a:rPr>
              <a:t>(This table is found on page </a:t>
            </a:r>
            <a:r>
              <a:rPr lang="en-US" sz="2000" dirty="0" smtClean="0">
                <a:solidFill>
                  <a:schemeClr val="tx2"/>
                </a:solidFill>
                <a:latin typeface="+mn-lt"/>
                <a:ea typeface="ＭＳ Ｐゴシック" pitchFamily="-1" charset="-128"/>
                <a:cs typeface="ＭＳ Ｐゴシック" pitchFamily="-1" charset="-128"/>
              </a:rPr>
              <a:t>12 </a:t>
            </a:r>
            <a:r>
              <a:rPr lang="en-US" sz="2000" dirty="0">
                <a:solidFill>
                  <a:schemeClr val="tx2"/>
                </a:solidFill>
                <a:latin typeface="+mn-lt"/>
                <a:ea typeface="ＭＳ Ｐゴシック" pitchFamily="-1" charset="-128"/>
                <a:cs typeface="ＭＳ Ｐゴシック" pitchFamily="-1" charset="-128"/>
              </a:rPr>
              <a:t>in textbook)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24600"/>
            <a:ext cx="3267075" cy="365125"/>
          </a:xfrm>
        </p:spPr>
        <p:txBody>
          <a:bodyPr/>
          <a:lstStyle/>
          <a:p>
            <a:pPr>
              <a:defRPr/>
            </a:pPr>
            <a:r>
              <a:rPr lang="en-US" sz="900" smtClean="0"/>
              <a:t>© 2017 Pearson Education, Inc., Hoboken, NJ. All rights reserved.</a:t>
            </a:r>
            <a:endParaRPr lang="en-US" sz="900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0AF2D8-10AB-A049-8099-BCC130F93D8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pPr eaLnBrk="1" hangingPunct="1"/>
            <a:r>
              <a:rPr lang="en-US" smtClean="0"/>
              <a:t>Authentication</a:t>
            </a:r>
            <a:endParaRPr lang="en-AU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676400"/>
            <a:ext cx="7924800" cy="349567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Concerned with assuring that a communication is authentic</a:t>
            </a:r>
          </a:p>
          <a:p>
            <a:pPr lvl="1" eaLnBrk="1" hangingPunct="1">
              <a:defRPr/>
            </a:pPr>
            <a:r>
              <a:rPr lang="en-US" dirty="0" smtClean="0"/>
              <a:t>In the case of a single message, assures the recipient that the message is from the source that it claims to be from</a:t>
            </a:r>
          </a:p>
          <a:p>
            <a:pPr lvl="1" eaLnBrk="1" hangingPunct="1">
              <a:defRPr/>
            </a:pPr>
            <a:r>
              <a:rPr lang="en-US" dirty="0" smtClean="0"/>
              <a:t>In the case of ongoing interaction, assures the two entities are authentic and that the connection is not interfered with in such a way that a third party can masquerade as one of the two legitimate parties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1981200" y="5105400"/>
          <a:ext cx="5181600" cy="127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" y="6492875"/>
            <a:ext cx="7162800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4D257-4F1A-5B4F-8BE3-C5A8F8A780E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 Control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570788" cy="4289425"/>
          </a:xfrm>
        </p:spPr>
        <p:txBody>
          <a:bodyPr/>
          <a:lstStyle/>
          <a:p>
            <a:pPr eaLnBrk="1" hangingPunct="1"/>
            <a:r>
              <a:rPr lang="en-US" dirty="0" smtClean="0"/>
              <a:t>The ability to limit and control the access to host systems and applications via communications links</a:t>
            </a:r>
          </a:p>
          <a:p>
            <a:pPr eaLnBrk="1" hangingPunct="1"/>
            <a:r>
              <a:rPr lang="en-US" dirty="0" smtClean="0"/>
              <a:t>To achieve this, each entity trying to gain access must first be indentified, or authenticated, so that access rights can be tailored to the individual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4953000"/>
            <a:ext cx="1778000" cy="17526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92875"/>
            <a:ext cx="5114925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</a:t>
            </a:r>
            <a:endParaRPr lang="en-US" sz="900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4D257-4F1A-5B4F-8BE3-C5A8F8A780E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Confidentiality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62125"/>
            <a:ext cx="8153400" cy="479107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dirty="0" smtClean="0"/>
              <a:t>The protection of transmitted data from passive attacks</a:t>
            </a:r>
          </a:p>
          <a:p>
            <a:pPr lvl="1" eaLnBrk="1" hangingPunct="1">
              <a:defRPr/>
            </a:pPr>
            <a:r>
              <a:rPr lang="en-US" dirty="0" smtClean="0"/>
              <a:t>Broadest service protects all user data transmitted between two users over a period of time</a:t>
            </a:r>
          </a:p>
          <a:p>
            <a:pPr lvl="1" eaLnBrk="1" hangingPunct="1">
              <a:defRPr/>
            </a:pPr>
            <a:r>
              <a:rPr lang="en-US" dirty="0" smtClean="0"/>
              <a:t>Narrower forms of service includes the protection of a single message or even specific fields within a message</a:t>
            </a:r>
          </a:p>
          <a:p>
            <a:pPr eaLnBrk="1" hangingPunct="1">
              <a:defRPr/>
            </a:pPr>
            <a:r>
              <a:rPr lang="en-US" dirty="0" smtClean="0"/>
              <a:t>The protection of traffic flow from analysis</a:t>
            </a:r>
          </a:p>
          <a:p>
            <a:pPr lvl="1" eaLnBrk="1" hangingPunct="1">
              <a:defRPr/>
            </a:pPr>
            <a:r>
              <a:rPr lang="en-US" dirty="0" smtClean="0"/>
              <a:t>This requires that an attacker not be able to observe the source and destination, frequency, length, or other characteristics of the traffic on a communications facility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492875"/>
            <a:ext cx="5343525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</a:t>
            </a:r>
            <a:endParaRPr lang="en-US" sz="900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4D257-4F1A-5B4F-8BE3-C5A8F8A780E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Integrity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533400" y="1600200"/>
          <a:ext cx="8153400" cy="4791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096125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</a:t>
            </a:r>
            <a:endParaRPr lang="en-US" sz="900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4D257-4F1A-5B4F-8BE3-C5A8F8A780E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Nonrepudiation 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Prevents either sender or receiver from denying a transmitted message</a:t>
            </a:r>
          </a:p>
          <a:p>
            <a:pPr eaLnBrk="1" hangingPunct="1"/>
            <a:r>
              <a:rPr lang="en-US" smtClean="0"/>
              <a:t>When a message is sent, the receiver can prove that the alleged sender in fact sent the message</a:t>
            </a:r>
          </a:p>
          <a:p>
            <a:pPr eaLnBrk="1" hangingPunct="1"/>
            <a:r>
              <a:rPr lang="en-US" smtClean="0"/>
              <a:t>When a message is received, the sender can prove that the alleged receiver in fact received the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572125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</a:t>
            </a:r>
            <a:endParaRPr lang="en-US" sz="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1828800"/>
            <a:ext cx="1139825" cy="1139825"/>
          </a:xfrm>
          <a:prstGeom prst="rect">
            <a:avLst/>
          </a:prstGeo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4D257-4F1A-5B4F-8BE3-C5A8F8A780E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7570787" cy="4289425"/>
          </a:xfrm>
        </p:spPr>
        <p:txBody>
          <a:bodyPr/>
          <a:lstStyle/>
          <a:p>
            <a:r>
              <a:rPr lang="en-US" dirty="0"/>
              <a:t>property of a system or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system </a:t>
            </a:r>
            <a:r>
              <a:rPr lang="en-US" dirty="0"/>
              <a:t>resource being accessible and usable upon demand by an authorized system</a:t>
            </a:r>
          </a:p>
          <a:p>
            <a:r>
              <a:rPr lang="en-US" dirty="0" smtClean="0"/>
              <a:t>This </a:t>
            </a:r>
            <a:r>
              <a:rPr lang="en-US" dirty="0" smtClean="0"/>
              <a:t>service addresses the security concerns raised by denial-of-service attacks</a:t>
            </a:r>
          </a:p>
          <a:p>
            <a:r>
              <a:rPr lang="en-US" dirty="0" smtClean="0"/>
              <a:t>It depends on proper management and control of system resources and thus depends on access control service and other security services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492875"/>
            <a:ext cx="6105526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4D257-4F1A-5B4F-8BE3-C5A8F8A780E1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4"/>
          <p:cNvPicPr>
            <a:picLocks noChangeAspect="1"/>
          </p:cNvPicPr>
          <p:nvPr/>
        </p:nvPicPr>
        <p:blipFill>
          <a:blip r:embed="rId3"/>
          <a:srcRect t="-1222" b="1222"/>
          <a:stretch>
            <a:fillRect/>
          </a:stretch>
        </p:blipFill>
        <p:spPr bwMode="auto">
          <a:xfrm>
            <a:off x="0" y="-133350"/>
            <a:ext cx="5686425" cy="699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867400" y="990600"/>
            <a:ext cx="3124200" cy="53244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schemeClr val="tx2"/>
                </a:solidFill>
                <a:latin typeface="+mn-lt"/>
                <a:ea typeface="ＭＳ Ｐゴシック" pitchFamily="-1" charset="-128"/>
                <a:cs typeface="ＭＳ Ｐゴシック" pitchFamily="-1" charset="-128"/>
              </a:rPr>
              <a:t>Table 1.3</a:t>
            </a:r>
          </a:p>
          <a:p>
            <a:pPr algn="ctr">
              <a:defRPr/>
            </a:pPr>
            <a:r>
              <a:rPr lang="en-US" sz="4000" dirty="0">
                <a:solidFill>
                  <a:schemeClr val="tx2"/>
                </a:solidFill>
                <a:latin typeface="+mn-lt"/>
                <a:ea typeface="ＭＳ Ｐゴシック" pitchFamily="-1" charset="-128"/>
                <a:cs typeface="ＭＳ Ｐゴシック" pitchFamily="-1" charset="-128"/>
              </a:rPr>
              <a:t>   </a:t>
            </a:r>
          </a:p>
          <a:p>
            <a:pPr algn="ctr">
              <a:defRPr/>
            </a:pPr>
            <a:r>
              <a:rPr lang="en-US" sz="3600" dirty="0">
                <a:solidFill>
                  <a:schemeClr val="tx2"/>
                </a:solidFill>
                <a:latin typeface="+mn-lt"/>
                <a:ea typeface="ＭＳ Ｐゴシック" pitchFamily="-1" charset="-128"/>
                <a:cs typeface="ＭＳ Ｐゴシック" pitchFamily="-1" charset="-128"/>
              </a:rPr>
              <a:t>Security Mechanisms </a:t>
            </a:r>
          </a:p>
          <a:p>
            <a:pPr algn="ctr">
              <a:defRPr/>
            </a:pPr>
            <a:r>
              <a:rPr lang="en-US" sz="3600" dirty="0">
                <a:solidFill>
                  <a:schemeClr val="tx2"/>
                </a:solidFill>
                <a:latin typeface="+mn-lt"/>
                <a:ea typeface="ＭＳ Ｐゴシック" pitchFamily="-1" charset="-128"/>
                <a:cs typeface="ＭＳ Ｐゴシック" pitchFamily="-1" charset="-128"/>
              </a:rPr>
              <a:t>(X.800) </a:t>
            </a:r>
          </a:p>
          <a:p>
            <a:pPr algn="ctr">
              <a:defRPr/>
            </a:pPr>
            <a:endParaRPr lang="en-US" sz="3600" dirty="0">
              <a:solidFill>
                <a:schemeClr val="tx2"/>
              </a:solidFill>
              <a:latin typeface="+mn-lt"/>
              <a:ea typeface="ＭＳ Ｐゴシック" pitchFamily="-1" charset="-128"/>
              <a:cs typeface="ＭＳ Ｐゴシック" pitchFamily="-1" charset="-128"/>
            </a:endParaRPr>
          </a:p>
          <a:p>
            <a:pPr algn="ctr">
              <a:defRPr/>
            </a:pPr>
            <a:endParaRPr lang="en-US" sz="3600" dirty="0">
              <a:solidFill>
                <a:schemeClr val="tx2"/>
              </a:solidFill>
              <a:latin typeface="+mn-lt"/>
              <a:ea typeface="ＭＳ Ｐゴシック" pitchFamily="-1" charset="-128"/>
              <a:cs typeface="ＭＳ Ｐゴシック" pitchFamily="-1" charset="-128"/>
            </a:endParaRPr>
          </a:p>
          <a:p>
            <a:pPr algn="ctr">
              <a:defRPr/>
            </a:pPr>
            <a:endParaRPr lang="en-US" sz="2000" dirty="0">
              <a:solidFill>
                <a:schemeClr val="tx2"/>
              </a:solidFill>
              <a:latin typeface="+mn-lt"/>
              <a:ea typeface="ＭＳ Ｐゴシック" pitchFamily="-1" charset="-128"/>
              <a:cs typeface="ＭＳ Ｐゴシック" pitchFamily="-1" charset="-128"/>
            </a:endParaRPr>
          </a:p>
          <a:p>
            <a:pPr algn="ctr">
              <a:defRPr/>
            </a:pPr>
            <a:endParaRPr lang="en-US" sz="2000" dirty="0">
              <a:solidFill>
                <a:schemeClr val="tx2"/>
              </a:solidFill>
              <a:latin typeface="+mn-lt"/>
              <a:ea typeface="ＭＳ Ｐゴシック" pitchFamily="-1" charset="-128"/>
              <a:cs typeface="ＭＳ Ｐゴシック" pitchFamily="-1" charset="-128"/>
            </a:endParaRPr>
          </a:p>
          <a:p>
            <a:pPr algn="ctr"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  <a:ea typeface="ＭＳ Ｐゴシック" pitchFamily="-1" charset="-128"/>
                <a:cs typeface="ＭＳ Ｐゴシック" pitchFamily="-1" charset="-128"/>
              </a:rPr>
              <a:t>(This table is found on pages</a:t>
            </a:r>
            <a:r>
              <a:rPr lang="en-US" sz="2000" dirty="0" smtClean="0">
                <a:solidFill>
                  <a:schemeClr val="tx2"/>
                </a:solidFill>
                <a:latin typeface="+mn-lt"/>
                <a:ea typeface="ＭＳ Ｐゴシック" pitchFamily="-1" charset="-128"/>
                <a:cs typeface="ＭＳ Ｐゴシック" pitchFamily="-1" charset="-128"/>
              </a:rPr>
              <a:t> 14-15 </a:t>
            </a:r>
            <a:r>
              <a:rPr lang="en-US" sz="2000" dirty="0">
                <a:solidFill>
                  <a:schemeClr val="tx2"/>
                </a:solidFill>
                <a:latin typeface="+mn-lt"/>
                <a:ea typeface="ＭＳ Ｐゴシック" pitchFamily="-1" charset="-128"/>
                <a:cs typeface="ＭＳ Ｐゴシック" pitchFamily="-1" charset="-128"/>
              </a:rPr>
              <a:t>in textbook)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43075" y="6492875"/>
            <a:ext cx="7400925" cy="365125"/>
          </a:xfrm>
        </p:spPr>
        <p:txBody>
          <a:bodyPr/>
          <a:lstStyle/>
          <a:p>
            <a:pPr algn="r">
              <a:defRPr/>
            </a:pPr>
            <a:r>
              <a:rPr lang="en-US" sz="900" dirty="0" smtClean="0">
                <a:solidFill>
                  <a:schemeClr val="tx2"/>
                </a:solidFill>
              </a:rPr>
              <a:t>© 2017 Pearson Education, Inc., Hoboken, NJ. All rights reserved.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0AF2D8-10AB-A049-8099-BCC130F93D8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Security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286000"/>
            <a:ext cx="3566160" cy="430371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Economy of mechanism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Fail-safe defaults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Complete meditation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Open design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Separation of privilege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Least privilege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76800" y="2133600"/>
            <a:ext cx="3566160" cy="445611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Least common mechanism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Psychological acceptability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Isolation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Encapsulation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Modularity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Layering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Least astonishment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2400" y="6492875"/>
            <a:ext cx="5876925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</a:t>
            </a:r>
            <a:endParaRPr lang="en-US" sz="9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574C6C-B126-C243-AF3A-473490ECF08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92162" y="1441549"/>
            <a:ext cx="7570787" cy="4289425"/>
          </a:xfrm>
        </p:spPr>
        <p:txBody>
          <a:bodyPr/>
          <a:lstStyle/>
          <a:p>
            <a:pPr lvl="0"/>
            <a:r>
              <a:rPr lang="en-US" dirty="0"/>
              <a:t>Cryptanalysis</a:t>
            </a:r>
            <a:endParaRPr lang="tr-TR" dirty="0"/>
          </a:p>
          <a:p>
            <a:pPr lvl="1"/>
            <a:r>
              <a:rPr lang="en-US" sz="2800" dirty="0"/>
              <a:t>The study of methods for obtaining the meaning of encrypted information without accessing the secret information</a:t>
            </a:r>
            <a:endParaRPr lang="tr-TR" sz="2800" dirty="0"/>
          </a:p>
          <a:p>
            <a:pPr lvl="0"/>
            <a:r>
              <a:rPr lang="en-US" dirty="0"/>
              <a:t>Cryptology</a:t>
            </a:r>
            <a:endParaRPr lang="tr-TR" dirty="0"/>
          </a:p>
          <a:p>
            <a:pPr lvl="1"/>
            <a:r>
              <a:rPr lang="en-US" sz="2800" dirty="0"/>
              <a:t>Cryptography + cryptanalysis</a:t>
            </a:r>
            <a:endParaRPr lang="tr-TR" sz="28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4D257-4F1A-5B4F-8BE3-C5A8F8A780E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20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sz="4000" dirty="0" smtClean="0"/>
              <a:t>Fundamental Security Design Principles</a:t>
            </a:r>
            <a:endParaRPr lang="en-US" sz="4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 smtClean="0"/>
              <a:t>Economy of mechanism</a:t>
            </a:r>
            <a:endParaRPr lang="en-US" sz="2400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88620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Means that the design of security measures embodied in both hardware and software should be as </a:t>
            </a:r>
            <a:r>
              <a:rPr lang="en-US" b="1" dirty="0" smtClean="0"/>
              <a:t>simple and small as possible</a:t>
            </a:r>
          </a:p>
          <a:p>
            <a:r>
              <a:rPr lang="en-US" dirty="0" smtClean="0"/>
              <a:t>Relatively simple, small design is easier to test and verify thoroughly</a:t>
            </a:r>
          </a:p>
          <a:p>
            <a:r>
              <a:rPr lang="en-US" dirty="0" smtClean="0"/>
              <a:t>With a complex design, there are many more opportunities for an adversary to discover subtle weaknesses to exploit that may be difficult to spot ahead of time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b="1" dirty="0" smtClean="0"/>
              <a:t>Fail-safe defaults</a:t>
            </a:r>
            <a:endParaRPr lang="en-US" sz="2400" b="1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Means that access decisions should be </a:t>
            </a:r>
            <a:r>
              <a:rPr lang="en-US" b="1" dirty="0" smtClean="0"/>
              <a:t>based on permission rather than exclusion</a:t>
            </a:r>
          </a:p>
          <a:p>
            <a:r>
              <a:rPr lang="en-US" dirty="0" smtClean="0"/>
              <a:t>The default situation is lack of access, and the protection scheme identifies conditions under which access is permitted</a:t>
            </a:r>
          </a:p>
          <a:p>
            <a:r>
              <a:rPr lang="en-US" dirty="0" smtClean="0"/>
              <a:t>Most file access systems and virtually all protected services on client/server use fail-safe defaults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096125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</a:t>
            </a:r>
            <a:endParaRPr lang="en-US" sz="900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0E9EE-BC9F-CF4B-8C67-03F1AE28298F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sz="4000" dirty="0" smtClean="0"/>
              <a:t>Fundamental Security Design Principles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Complete mediation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81000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Means that </a:t>
            </a:r>
            <a:r>
              <a:rPr lang="en-US" b="1" dirty="0" smtClean="0"/>
              <a:t>every access </a:t>
            </a:r>
            <a:r>
              <a:rPr lang="en-US" dirty="0" smtClean="0"/>
              <a:t>must be checked against the access control mechanism</a:t>
            </a:r>
          </a:p>
          <a:p>
            <a:r>
              <a:rPr lang="en-US" dirty="0" smtClean="0"/>
              <a:t>Systems should not rely on access decisions retrieved from a cache</a:t>
            </a:r>
          </a:p>
          <a:p>
            <a:r>
              <a:rPr lang="en-US" dirty="0" smtClean="0"/>
              <a:t>To fully implement this, every time a user reads a field or record in a file, or a data item in a database, the system must exercise access control</a:t>
            </a:r>
          </a:p>
          <a:p>
            <a:r>
              <a:rPr lang="en-US" dirty="0" smtClean="0"/>
              <a:t>This resource-intensive approach is rarely used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Open design</a:t>
            </a:r>
            <a:endParaRPr lang="en-US" b="1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844552" cy="3657601"/>
          </a:xfrm>
        </p:spPr>
        <p:txBody>
          <a:bodyPr>
            <a:normAutofit/>
          </a:bodyPr>
          <a:lstStyle/>
          <a:p>
            <a:r>
              <a:rPr lang="en-US" sz="1700" dirty="0" smtClean="0"/>
              <a:t>Means that the design of </a:t>
            </a:r>
            <a:r>
              <a:rPr lang="en-US" sz="1700" b="1" dirty="0" smtClean="0"/>
              <a:t>a security mechanism should be open</a:t>
            </a:r>
            <a:r>
              <a:rPr lang="en-US" sz="1700" dirty="0" smtClean="0"/>
              <a:t> rather than secret</a:t>
            </a:r>
          </a:p>
          <a:p>
            <a:r>
              <a:rPr lang="en-US" sz="1700" dirty="0" smtClean="0"/>
              <a:t>Although encryption keys must be secret, encryption algorithms should be open to public scrutiny</a:t>
            </a:r>
          </a:p>
          <a:p>
            <a:r>
              <a:rPr lang="en-US" sz="1700" dirty="0" smtClean="0"/>
              <a:t>Is the philosophy behind the NIST program of standardizing encryption and hash algorithms</a:t>
            </a:r>
            <a:endParaRPr lang="en-US" sz="17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" y="6492875"/>
            <a:ext cx="6562725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</a:t>
            </a:r>
            <a:endParaRPr lang="en-US" sz="900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0E9EE-BC9F-CF4B-8C67-03F1AE28298F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Fundamental Security Design Principles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879320"/>
            <a:ext cx="3886200" cy="639762"/>
          </a:xfrm>
        </p:spPr>
        <p:txBody>
          <a:bodyPr/>
          <a:lstStyle/>
          <a:p>
            <a:r>
              <a:rPr lang="en-US" b="1" dirty="0" smtClean="0"/>
              <a:t>Separation of privilege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 smtClean="0"/>
              <a:t>Defined as a practice in which </a:t>
            </a:r>
            <a:r>
              <a:rPr lang="en-US" sz="2800" b="1" dirty="0" smtClean="0"/>
              <a:t>multiple privilege attributes are required</a:t>
            </a:r>
            <a:r>
              <a:rPr lang="en-US" sz="2800" dirty="0" smtClean="0"/>
              <a:t> to achieve access to a restricted resource</a:t>
            </a:r>
          </a:p>
          <a:p>
            <a:r>
              <a:rPr lang="en-US" sz="2800" dirty="0" smtClean="0"/>
              <a:t>Multifactor user authentication is an example which requires the use of multiple techniques, such as a password and a smart card, to authorize a user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Least privilege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733801"/>
          </a:xfrm>
        </p:spPr>
        <p:txBody>
          <a:bodyPr>
            <a:normAutofit fontScale="62500" lnSpcReduction="20000"/>
          </a:bodyPr>
          <a:lstStyle/>
          <a:p>
            <a:r>
              <a:rPr lang="en-US" sz="2800" dirty="0" smtClean="0"/>
              <a:t>Means that every process and every user of the system should operate using the </a:t>
            </a:r>
            <a:r>
              <a:rPr lang="en-US" sz="2800" b="1" dirty="0" smtClean="0"/>
              <a:t>least set of privileges necessary to perform the task</a:t>
            </a:r>
          </a:p>
          <a:p>
            <a:r>
              <a:rPr lang="en-US" sz="2800" dirty="0" smtClean="0"/>
              <a:t>An example of the use of this principle is role-based access control; the system security policy can identify and define the various roles of users or processes and each role is assigned only those permissions needed to perform its functions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52400" y="6492875"/>
            <a:ext cx="6715125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</a:t>
            </a:r>
            <a:endParaRPr lang="en-US" sz="900" dirty="0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0E9EE-BC9F-CF4B-8C67-03F1AE28298F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Fundamental Security Design Principles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Least common mechanism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88620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Means that the design should </a:t>
            </a:r>
            <a:r>
              <a:rPr lang="en-US" b="1" dirty="0" smtClean="0"/>
              <a:t>minimize the functions shared by different users</a:t>
            </a:r>
            <a:r>
              <a:rPr lang="en-US" dirty="0" smtClean="0"/>
              <a:t>, providing mutual security</a:t>
            </a:r>
          </a:p>
          <a:p>
            <a:r>
              <a:rPr lang="en-US" dirty="0" smtClean="0"/>
              <a:t>This principle helps </a:t>
            </a:r>
            <a:r>
              <a:rPr lang="en-US" b="1" dirty="0" smtClean="0"/>
              <a:t>reduce the number of unintended communication</a:t>
            </a:r>
            <a:r>
              <a:rPr lang="en-US" dirty="0" smtClean="0"/>
              <a:t> paths and reduces the amount of hardware and software on which all users depend, thus making it easier to verify if there are any undesirable security implications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920752" cy="639762"/>
          </a:xfrm>
        </p:spPr>
        <p:txBody>
          <a:bodyPr/>
          <a:lstStyle/>
          <a:p>
            <a:r>
              <a:rPr lang="en-US" b="1" dirty="0" smtClean="0"/>
              <a:t>Psychological acceptability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920752" cy="411480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1700" dirty="0" smtClean="0"/>
              <a:t>Implies that the </a:t>
            </a:r>
            <a:r>
              <a:rPr lang="en-US" sz="1700" b="1" dirty="0" smtClean="0"/>
              <a:t>security mechanisms should not interfere unduly with the work of users,</a:t>
            </a:r>
            <a:r>
              <a:rPr lang="en-US" sz="1700" dirty="0" smtClean="0"/>
              <a:t> while at the same time meeting the needs of those who authorize access</a:t>
            </a:r>
          </a:p>
          <a:p>
            <a:pPr>
              <a:spcBef>
                <a:spcPts val="1200"/>
              </a:spcBef>
            </a:pPr>
            <a:r>
              <a:rPr lang="en-US" sz="1700" dirty="0" smtClean="0"/>
              <a:t>Where possible, security mechanisms should be transparent to the users of the system or, at most, introduce minimal obstruction</a:t>
            </a:r>
          </a:p>
          <a:p>
            <a:pPr>
              <a:spcBef>
                <a:spcPts val="1200"/>
              </a:spcBef>
            </a:pPr>
            <a:r>
              <a:rPr lang="en-US" sz="1700" dirty="0" smtClean="0"/>
              <a:t>In addition to not being intrusive or burdensome, security procedures must reflect the user’s mental model of protection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52400" y="6492875"/>
            <a:ext cx="6867525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</a:t>
            </a:r>
            <a:endParaRPr lang="en-US" sz="900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0E9EE-BC9F-CF4B-8C67-03F1AE28298F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Fundamental Security Design Principles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879320"/>
            <a:ext cx="3733800" cy="639762"/>
          </a:xfrm>
        </p:spPr>
        <p:txBody>
          <a:bodyPr/>
          <a:lstStyle/>
          <a:p>
            <a:r>
              <a:rPr lang="en-US" b="1" dirty="0" smtClean="0"/>
              <a:t>Isolation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9600" y="2590799"/>
            <a:ext cx="3733800" cy="396240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Applies in three contexts:</a:t>
            </a:r>
          </a:p>
          <a:p>
            <a:pPr lvl="1"/>
            <a:r>
              <a:rPr lang="en-US" dirty="0" smtClean="0"/>
              <a:t>Public access systems should be isolated from critical resources to prevent disclosure or tampering</a:t>
            </a:r>
          </a:p>
          <a:p>
            <a:pPr lvl="1"/>
            <a:r>
              <a:rPr lang="en-US" dirty="0" smtClean="0"/>
              <a:t>Processes and files of individual users should be isolated from one another except where it is explicitly desired</a:t>
            </a:r>
          </a:p>
          <a:p>
            <a:pPr lvl="1"/>
            <a:r>
              <a:rPr lang="en-US" dirty="0" smtClean="0"/>
              <a:t>Security mechanisms should be isolated in the sense of preventing access to those mechanisms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Encapsulation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96240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Can be viewed as a specific form of isolation based on object-oriented functionality</a:t>
            </a:r>
          </a:p>
          <a:p>
            <a:r>
              <a:rPr lang="en-US" dirty="0" smtClean="0"/>
              <a:t>Protection is provided by encapsulating a collection of procedures and data objects in a domain of its own so that the internal structure of a </a:t>
            </a:r>
            <a:r>
              <a:rPr lang="en-US" b="1" dirty="0" smtClean="0"/>
              <a:t>data object is accessible only to the procedures of the protected subsystem</a:t>
            </a:r>
            <a:r>
              <a:rPr lang="en-US" dirty="0" smtClean="0"/>
              <a:t>, and the procedures may be called only at designated domain entry points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029325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</a:t>
            </a:r>
            <a:endParaRPr lang="en-US" sz="900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0E9EE-BC9F-CF4B-8C67-03F1AE28298F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Fundamental Security Design Principles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Modularity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Refers both to the development of security functions as separate, protected modules and to the use of a modular architecture for mechanism design and implementation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Layering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Refers to the use of multiple, overlapping protection approaches</a:t>
            </a:r>
            <a:r>
              <a:rPr lang="en-US" dirty="0" smtClean="0"/>
              <a:t> addressing the people, technology, and operational aspects of information systems</a:t>
            </a:r>
          </a:p>
          <a:p>
            <a:r>
              <a:rPr lang="en-US" dirty="0" smtClean="0"/>
              <a:t>The failure or circumvention of any individual protection approach will not leave the system unprotected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52400" y="6492875"/>
            <a:ext cx="6791325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</a:t>
            </a:r>
            <a:endParaRPr lang="en-US" sz="900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0E9EE-BC9F-CF4B-8C67-03F1AE28298F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Fundamental Security Design Principles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819400" y="1828800"/>
            <a:ext cx="3566160" cy="639762"/>
          </a:xfrm>
        </p:spPr>
        <p:txBody>
          <a:bodyPr/>
          <a:lstStyle/>
          <a:p>
            <a:r>
              <a:rPr lang="en-US" b="1" dirty="0" smtClean="0"/>
              <a:t>Least astonishment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43000" y="2590799"/>
            <a:ext cx="6934200" cy="3487739"/>
          </a:xfrm>
        </p:spPr>
        <p:txBody>
          <a:bodyPr/>
          <a:lstStyle/>
          <a:p>
            <a:r>
              <a:rPr lang="en-US" dirty="0" smtClean="0"/>
              <a:t>Means that a program or user interface should always respond in the way that is least likely to astonish the user</a:t>
            </a:r>
          </a:p>
          <a:p>
            <a:r>
              <a:rPr lang="en-US" dirty="0" smtClean="0"/>
              <a:t>The mechanism for authorization should be transparent enough to a user that the user has a good intuitive understanding of how the security goals map to the provided security mechanism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52400" y="6492875"/>
            <a:ext cx="7400925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</a:t>
            </a:r>
            <a:endParaRPr lang="en-US" sz="900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0E9EE-BC9F-CF4B-8C67-03F1AE28298F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ＭＳ Ｐゴシック" pitchFamily="-107" charset="-128"/>
                <a:cs typeface="ＭＳ Ｐゴシック" pitchFamily="-107" charset="-128"/>
              </a:rPr>
              <a:t>Model for Network Security</a:t>
            </a:r>
            <a:endParaRPr lang="en-AU" dirty="0">
              <a:ea typeface="ＭＳ Ｐゴシック" pitchFamily="-107" charset="-128"/>
              <a:cs typeface="ＭＳ Ｐゴシック" pitchFamily="-107" charset="-128"/>
            </a:endParaRPr>
          </a:p>
        </p:txBody>
      </p:sp>
      <p:pic>
        <p:nvPicPr>
          <p:cNvPr id="4" name="Picture 3" descr="f05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52400" y="381000"/>
            <a:ext cx="9386047" cy="725285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572000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</a:t>
            </a:r>
            <a:endParaRPr lang="en-US" sz="900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4D257-4F1A-5B4F-8BE3-C5A8F8A780E1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Network Access Security Model</a:t>
            </a:r>
          </a:p>
        </p:txBody>
      </p:sp>
      <p:pic>
        <p:nvPicPr>
          <p:cNvPr id="4" name="Picture 3" descr="f06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28182" b="34545"/>
              <a:stretch>
                <a:fillRect/>
              </a:stretch>
            </p:blipFill>
          </mc:Choice>
          <mc:Fallback>
            <p:blipFill>
              <a:blip r:embed="rId4"/>
              <a:srcRect t="28182" b="34545"/>
              <a:stretch>
                <a:fillRect/>
              </a:stretch>
            </p:blipFill>
          </mc:Fallback>
        </mc:AlternateContent>
        <p:spPr>
          <a:xfrm>
            <a:off x="-145914" y="1932596"/>
            <a:ext cx="9263291" cy="446820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492875"/>
            <a:ext cx="6867525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</a:t>
            </a:r>
            <a:endParaRPr lang="en-US" sz="900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4D257-4F1A-5B4F-8BE3-C5A8F8A780E1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452562"/>
            <a:ext cx="7895405" cy="5405437"/>
          </a:xfrm>
        </p:spPr>
        <p:txBody>
          <a:bodyPr>
            <a:normAutofit fontScale="92500" lnSpcReduction="10000"/>
          </a:bodyPr>
          <a:lstStyle/>
          <a:p>
            <a:pPr lvl="0">
              <a:spcBef>
                <a:spcPts val="600"/>
              </a:spcBef>
            </a:pPr>
            <a:r>
              <a:rPr lang="en-US" dirty="0" smtClean="0"/>
              <a:t>Encryption </a:t>
            </a:r>
          </a:p>
          <a:p>
            <a:pPr lvl="1"/>
            <a:r>
              <a:rPr lang="en-US" sz="2000" dirty="0" smtClean="0"/>
              <a:t>Changing original text into a secret message using cryptography</a:t>
            </a:r>
          </a:p>
          <a:p>
            <a:pPr lvl="0">
              <a:spcBef>
                <a:spcPts val="600"/>
              </a:spcBef>
            </a:pPr>
            <a:r>
              <a:rPr lang="en-US" dirty="0" smtClean="0"/>
              <a:t>Decryption</a:t>
            </a:r>
          </a:p>
          <a:p>
            <a:pPr lvl="1"/>
            <a:r>
              <a:rPr lang="en-US" sz="2000" dirty="0" smtClean="0"/>
              <a:t>Changing secret message back to original form</a:t>
            </a:r>
          </a:p>
          <a:p>
            <a:pPr lvl="0">
              <a:spcBef>
                <a:spcPts val="600"/>
              </a:spcBef>
            </a:pPr>
            <a:r>
              <a:rPr lang="en-US" dirty="0" err="1" smtClean="0"/>
              <a:t>Cleartext</a:t>
            </a:r>
            <a:r>
              <a:rPr lang="en-US" dirty="0" smtClean="0"/>
              <a:t> data</a:t>
            </a:r>
          </a:p>
          <a:p>
            <a:pPr lvl="1"/>
            <a:r>
              <a:rPr lang="en-US" sz="2000" dirty="0" smtClean="0"/>
              <a:t>Data stored or transmitted without encryption</a:t>
            </a:r>
          </a:p>
          <a:p>
            <a:pPr lvl="0">
              <a:spcBef>
                <a:spcPts val="600"/>
              </a:spcBef>
            </a:pPr>
            <a:r>
              <a:rPr lang="en-US" dirty="0" smtClean="0"/>
              <a:t>Plaintext</a:t>
            </a:r>
          </a:p>
          <a:p>
            <a:pPr lvl="1"/>
            <a:r>
              <a:rPr lang="en-US" sz="2000" dirty="0" smtClean="0"/>
              <a:t>Data to be encrypted</a:t>
            </a:r>
          </a:p>
          <a:p>
            <a:pPr lvl="1"/>
            <a:r>
              <a:rPr lang="en-US" sz="2000" dirty="0" smtClean="0"/>
              <a:t>Input into an encryption algorithm</a:t>
            </a:r>
          </a:p>
          <a:p>
            <a:pPr lvl="0">
              <a:spcBef>
                <a:spcPts val="600"/>
              </a:spcBef>
            </a:pPr>
            <a:r>
              <a:rPr lang="en-US" dirty="0" smtClean="0"/>
              <a:t>Key</a:t>
            </a:r>
          </a:p>
          <a:p>
            <a:pPr lvl="1"/>
            <a:r>
              <a:rPr lang="en-US" sz="2000" dirty="0" smtClean="0"/>
              <a:t>Mathematical value entered into the algorithm to produce </a:t>
            </a:r>
            <a:r>
              <a:rPr lang="en-US" sz="2000" dirty="0" err="1" smtClean="0"/>
              <a:t>ciphertext</a:t>
            </a:r>
            <a:r>
              <a:rPr lang="en-US" sz="2000" dirty="0" smtClean="0"/>
              <a:t> (scrambled text)</a:t>
            </a:r>
          </a:p>
          <a:p>
            <a:pPr>
              <a:spcBef>
                <a:spcPts val="600"/>
              </a:spcBef>
            </a:pPr>
            <a:r>
              <a:rPr lang="en-US" dirty="0" err="1" smtClean="0"/>
              <a:t>Ciphertext</a:t>
            </a:r>
            <a:r>
              <a:rPr lang="en-US" dirty="0" smtClean="0"/>
              <a:t> </a:t>
            </a:r>
          </a:p>
          <a:p>
            <a:pPr lvl="1"/>
            <a:r>
              <a:rPr lang="en-US" sz="2100" dirty="0" smtClean="0"/>
              <a:t>Scrambled/encrypted data</a:t>
            </a:r>
            <a:endParaRPr lang="en-US" sz="21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4D257-4F1A-5B4F-8BE3-C5A8F8A780E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36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</a:t>
            </a:r>
            <a:endParaRPr lang="tr-TR" dirty="0"/>
          </a:p>
        </p:txBody>
      </p:sp>
      <p:pic>
        <p:nvPicPr>
          <p:cNvPr id="5" name="Resim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247334" cy="1296144"/>
          </a:xfrm>
          <a:prstGeom prst="rect">
            <a:avLst/>
          </a:prstGeom>
          <a:noFill/>
        </p:spPr>
      </p:pic>
      <p:sp>
        <p:nvSpPr>
          <p:cNvPr id="6" name="İçerik Yer Tutucusu 2"/>
          <p:cNvSpPr>
            <a:spLocks noGrp="1"/>
          </p:cNvSpPr>
          <p:nvPr>
            <p:ph idx="1"/>
          </p:nvPr>
        </p:nvSpPr>
        <p:spPr>
          <a:xfrm>
            <a:off x="792162" y="3356992"/>
            <a:ext cx="7570787" cy="237398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tr-TR" dirty="0" smtClean="0">
                <a:cs typeface="+mn-cs"/>
              </a:rPr>
              <a:t>Encryption algorithm also called a cipher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tr-TR" dirty="0" smtClean="0">
                <a:cs typeface="+mn-cs"/>
              </a:rPr>
              <a:t>Cryptography has evolved so that modern encryption and decryption use secret keys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tr-TR" sz="3000" dirty="0" smtClean="0"/>
              <a:t>Cryptographic algorithms are openly published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tr-TR" sz="2800" dirty="0" smtClean="0"/>
              <a:t>Only have to protect the keys  </a:t>
            </a:r>
            <a:endParaRPr lang="en-US" alt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4D257-4F1A-5B4F-8BE3-C5A8F8A780E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2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7"/>
          <p:cNvSpPr>
            <a:spLocks noGrp="1"/>
          </p:cNvSpPr>
          <p:nvPr>
            <p:ph type="title"/>
          </p:nvPr>
        </p:nvSpPr>
        <p:spPr>
          <a:xfrm>
            <a:off x="1475656" y="25004"/>
            <a:ext cx="6336704" cy="1403746"/>
          </a:xfrm>
        </p:spPr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en-US" sz="4000" dirty="0"/>
              <a:t>Protected files on disk</a:t>
            </a: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02819" y="2364704"/>
            <a:ext cx="2057400" cy="20895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914008" y="1977751"/>
            <a:ext cx="7842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Disk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760019" y="2625451"/>
            <a:ext cx="1066800" cy="685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latin typeface="+mn-lt"/>
              </a:rPr>
              <a:t>File 1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760019" y="3654151"/>
            <a:ext cx="1066800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latin typeface="+mn-lt"/>
              </a:rPr>
              <a:t>File 2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1778819" y="2968351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864419" y="2796902"/>
            <a:ext cx="8524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tr-TR" sz="2000" dirty="0" smtClean="0">
                <a:latin typeface="+mn-lt"/>
              </a:rPr>
              <a:t>Write</a:t>
            </a:r>
            <a:endParaRPr lang="en-US" sz="2000" dirty="0">
              <a:latin typeface="+mn-lt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4826819" y="2968351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+mn-lt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7341419" y="2796902"/>
            <a:ext cx="8524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tr-TR" sz="2000" dirty="0" smtClean="0">
                <a:latin typeface="+mn-lt"/>
              </a:rPr>
              <a:t>Read</a:t>
            </a:r>
            <a:endParaRPr lang="en-US" sz="2000" dirty="0">
              <a:latin typeface="+mn-lt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67544" y="4797152"/>
            <a:ext cx="8483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Analogous to secure </a:t>
            </a:r>
            <a:r>
              <a:rPr lang="en-US" sz="2400" dirty="0" smtClean="0">
                <a:latin typeface="+mn-lt"/>
              </a:rPr>
              <a:t>communication</a:t>
            </a:r>
            <a:r>
              <a:rPr lang="tr-TR" sz="2400" dirty="0">
                <a:latin typeface="+mn-lt"/>
              </a:rPr>
              <a:t>.</a:t>
            </a:r>
            <a:endParaRPr lang="en-US" sz="2400" dirty="0">
              <a:latin typeface="+mn-lt"/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4D257-4F1A-5B4F-8BE3-C5A8F8A780E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 is everywhere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92162" y="1441549"/>
            <a:ext cx="7570787" cy="42894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Secure </a:t>
            </a:r>
            <a:r>
              <a:rPr lang="en-US" sz="2400" dirty="0" smtClean="0"/>
              <a:t>communication</a:t>
            </a:r>
            <a:r>
              <a:rPr lang="tr-TR" sz="2400" dirty="0" smtClean="0"/>
              <a:t> (</a:t>
            </a:r>
            <a:r>
              <a:rPr lang="en-US" altLang="tr-TR" sz="2400" dirty="0"/>
              <a:t>Transmitting over an insecure </a:t>
            </a:r>
            <a:r>
              <a:rPr lang="en-US" altLang="tr-TR" sz="2400" dirty="0" smtClean="0"/>
              <a:t>channel</a:t>
            </a:r>
            <a:r>
              <a:rPr lang="tr-TR" sz="2400" dirty="0" smtClean="0"/>
              <a:t>)</a:t>
            </a:r>
            <a:r>
              <a:rPr lang="en-US" sz="2400" dirty="0" smtClean="0"/>
              <a:t>:</a:t>
            </a:r>
            <a:r>
              <a:rPr lang="tr-TR" sz="2400" dirty="0" smtClean="0"/>
              <a:t> </a:t>
            </a:r>
            <a:endParaRPr lang="en-US" sz="2400" dirty="0"/>
          </a:p>
          <a:p>
            <a:pPr lvl="1"/>
            <a:r>
              <a:rPr lang="en-US" sz="2400" dirty="0"/>
              <a:t>web traffic:    HTTPS</a:t>
            </a:r>
          </a:p>
          <a:p>
            <a:pPr lvl="1"/>
            <a:r>
              <a:rPr lang="en-US" sz="2400" dirty="0"/>
              <a:t>wireless traffic:    802.11i WPA2 (and WEP),   GSM,   Bluetooth</a:t>
            </a:r>
          </a:p>
          <a:p>
            <a:r>
              <a:rPr lang="en-US" sz="2400" dirty="0"/>
              <a:t>Encrypting files on disk:    EFS,  </a:t>
            </a:r>
            <a:r>
              <a:rPr lang="en-US" sz="2400" dirty="0" err="1"/>
              <a:t>TrueCrypt</a:t>
            </a:r>
            <a:endParaRPr lang="en-US" sz="2400" dirty="0"/>
          </a:p>
          <a:p>
            <a:r>
              <a:rPr lang="en-US" sz="2400" dirty="0"/>
              <a:t>Content protection  (e.g. DVD, Blu-ray):    CSS,  AACS  </a:t>
            </a:r>
          </a:p>
          <a:p>
            <a:r>
              <a:rPr lang="en-US" sz="2400" dirty="0"/>
              <a:t>User </a:t>
            </a:r>
            <a:r>
              <a:rPr lang="en-US" sz="2400" dirty="0" smtClean="0"/>
              <a:t>authentication</a:t>
            </a:r>
            <a:endParaRPr lang="tr-TR" sz="2400" dirty="0" smtClean="0"/>
          </a:p>
          <a:p>
            <a:r>
              <a:rPr lang="tr-TR" sz="2400" dirty="0" err="1" smtClean="0"/>
              <a:t>Blockchain</a:t>
            </a:r>
            <a:endParaRPr lang="en-US" sz="2400" dirty="0"/>
          </a:p>
          <a:p>
            <a:r>
              <a:rPr lang="en-US" sz="2400" dirty="0"/>
              <a:t>…   and much </a:t>
            </a:r>
            <a:r>
              <a:rPr lang="en-US" sz="2400" dirty="0" err="1"/>
              <a:t>much</a:t>
            </a:r>
            <a:r>
              <a:rPr lang="en-US" sz="2400" dirty="0"/>
              <a:t> more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4D257-4F1A-5B4F-8BE3-C5A8F8A780E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Cryptography</a:t>
            </a:r>
            <a:r>
              <a:rPr lang="tr-TR" dirty="0" smtClean="0"/>
              <a:t> is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for all security problems,</a:t>
            </a:r>
          </a:p>
          <a:p>
            <a:r>
              <a:rPr lang="en-US" dirty="0" smtClean="0"/>
              <a:t>Reliable if it is not implemented properly, </a:t>
            </a:r>
          </a:p>
          <a:p>
            <a:r>
              <a:rPr lang="en-US" dirty="0" smtClean="0"/>
              <a:t>Something you should try and invent yourself. There any many examples of weak and broken designs.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4D257-4F1A-5B4F-8BE3-C5A8F8A780E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3200" smtClean="0"/>
              <a:t>Cryptographic algorithms and protocols can be grouped into four main areas: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676400"/>
          <a:ext cx="7570787" cy="4791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553200" cy="365125"/>
          </a:xfrm>
        </p:spPr>
        <p:txBody>
          <a:bodyPr/>
          <a:lstStyle/>
          <a:p>
            <a:pPr>
              <a:defRPr/>
            </a:pPr>
            <a:r>
              <a:rPr lang="en-US" sz="900" dirty="0" smtClean="0"/>
              <a:t>© 2017 Pearson Education, Inc., Hoboken, NJ. All rights reserved.</a:t>
            </a:r>
            <a:endParaRPr lang="en-US" sz="900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4D257-4F1A-5B4F-8BE3-C5A8F8A780E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ＭＳ Ｐ明朝"/>
      </a:majorFont>
      <a:minorFont>
        <a:latin typeface="Candara"/>
        <a:ea typeface=""/>
        <a:cs typeface=""/>
        <a:font script="Jpan" typeface="メイリオ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Infusion.thmx</Template>
  <TotalTime>24690</TotalTime>
  <Words>7280</Words>
  <Application>Microsoft Office PowerPoint</Application>
  <PresentationFormat>On-screen Show (4:3)</PresentationFormat>
  <Paragraphs>776</Paragraphs>
  <Slides>38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ＭＳ Ｐゴシック</vt:lpstr>
      <vt:lpstr>Arial</vt:lpstr>
      <vt:lpstr>Candara</vt:lpstr>
      <vt:lpstr>Mistral</vt:lpstr>
      <vt:lpstr>Wingdings</vt:lpstr>
      <vt:lpstr>Infusion</vt:lpstr>
      <vt:lpstr>Cryptography</vt:lpstr>
      <vt:lpstr>Cryptography</vt:lpstr>
      <vt:lpstr>Cryptography</vt:lpstr>
      <vt:lpstr>Cryptography</vt:lpstr>
      <vt:lpstr>Cryptography</vt:lpstr>
      <vt:lpstr>Protected files on disk</vt:lpstr>
      <vt:lpstr>Cryptography is everywhere</vt:lpstr>
      <vt:lpstr>Cryptography is NOT</vt:lpstr>
      <vt:lpstr>Cryptographic algorithms and protocols can be grouped into four main areas:</vt:lpstr>
      <vt:lpstr>Computer Security</vt:lpstr>
      <vt:lpstr>Computer Security Objectives</vt:lpstr>
      <vt:lpstr>PowerPoint Presentation</vt:lpstr>
      <vt:lpstr>Breach of Security  Levels of Impact</vt:lpstr>
      <vt:lpstr>Computer Security Challenges</vt:lpstr>
      <vt:lpstr>OSI Security Architecture</vt:lpstr>
      <vt:lpstr>Table 1.1    Threats and Attacks (RFC 4949) </vt:lpstr>
      <vt:lpstr>Security Attacks</vt:lpstr>
      <vt:lpstr>Passive Attacks</vt:lpstr>
      <vt:lpstr>Active Attacks</vt:lpstr>
      <vt:lpstr>Security Services</vt:lpstr>
      <vt:lpstr>PowerPoint Presentation</vt:lpstr>
      <vt:lpstr>Authentication</vt:lpstr>
      <vt:lpstr>Access Control</vt:lpstr>
      <vt:lpstr>Data Confidentiality</vt:lpstr>
      <vt:lpstr>Data Integrity</vt:lpstr>
      <vt:lpstr>Nonrepudiation </vt:lpstr>
      <vt:lpstr>Availability Service</vt:lpstr>
      <vt:lpstr>PowerPoint Presentation</vt:lpstr>
      <vt:lpstr>Fundamental Security Design Principles</vt:lpstr>
      <vt:lpstr>Fundamental Security Design Principles</vt:lpstr>
      <vt:lpstr>Fundamental Security Design Principles</vt:lpstr>
      <vt:lpstr>Fundamental Security Design Principles</vt:lpstr>
      <vt:lpstr>Fundamental Security Design Principles</vt:lpstr>
      <vt:lpstr>Fundamental Security Design Principles</vt:lpstr>
      <vt:lpstr>Fundamental Security Design Principles</vt:lpstr>
      <vt:lpstr>Fundamental Security Design Principles</vt:lpstr>
      <vt:lpstr>Model for Network Security</vt:lpstr>
      <vt:lpstr>Network Access Security Model</vt:lpstr>
    </vt:vector>
  </TitlesOfParts>
  <Manager/>
  <Company>School of Eng &amp; IT,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5/e</dc:title>
  <dc:subject>Lecture Overheads - Ch 1</dc:subject>
  <dc:creator>Dr Lawrie Brown</dc:creator>
  <cp:keywords/>
  <dc:description/>
  <cp:lastModifiedBy>Haydar Çukurtepe</cp:lastModifiedBy>
  <cp:revision>124</cp:revision>
  <cp:lastPrinted>2005-09-02T04:15:44Z</cp:lastPrinted>
  <dcterms:created xsi:type="dcterms:W3CDTF">2016-03-13T02:07:27Z</dcterms:created>
  <dcterms:modified xsi:type="dcterms:W3CDTF">2022-02-14T14:19:45Z</dcterms:modified>
  <cp:category/>
</cp:coreProperties>
</file>