
<file path=[Content_Types].xml><?xml version="1.0" encoding="utf-8"?>
<Types xmlns="http://schemas.openxmlformats.org/package/2006/content-types">
  <Default Extension="png" ContentType="image/png"/>
  <Default Extension="pdf" ContentType="application/pd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721" r:id="rId2"/>
  </p:sldMasterIdLst>
  <p:notesMasterIdLst>
    <p:notesMasterId r:id="rId25"/>
  </p:notesMasterIdLst>
  <p:handoutMasterIdLst>
    <p:handoutMasterId r:id="rId26"/>
  </p:handoutMasterIdLst>
  <p:sldIdLst>
    <p:sldId id="311" r:id="rId3"/>
    <p:sldId id="312" r:id="rId4"/>
    <p:sldId id="286" r:id="rId5"/>
    <p:sldId id="328" r:id="rId6"/>
    <p:sldId id="315" r:id="rId7"/>
    <p:sldId id="327" r:id="rId8"/>
    <p:sldId id="303" r:id="rId9"/>
    <p:sldId id="304" r:id="rId10"/>
    <p:sldId id="316" r:id="rId11"/>
    <p:sldId id="291" r:id="rId12"/>
    <p:sldId id="317" r:id="rId13"/>
    <p:sldId id="293" r:id="rId14"/>
    <p:sldId id="294" r:id="rId15"/>
    <p:sldId id="318" r:id="rId16"/>
    <p:sldId id="320" r:id="rId17"/>
    <p:sldId id="321" r:id="rId18"/>
    <p:sldId id="326" r:id="rId19"/>
    <p:sldId id="323" r:id="rId20"/>
    <p:sldId id="295" r:id="rId21"/>
    <p:sldId id="324" r:id="rId22"/>
    <p:sldId id="297" r:id="rId23"/>
    <p:sldId id="298" r:id="rId24"/>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24" autoAdjust="0"/>
    <p:restoredTop sz="57092" autoAdjust="0"/>
  </p:normalViewPr>
  <p:slideViewPr>
    <p:cSldViewPr>
      <p:cViewPr varScale="1">
        <p:scale>
          <a:sx n="39" d="100"/>
          <a:sy n="39" d="100"/>
        </p:scale>
        <p:origin x="2240" y="32"/>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notesViewPr>
    <p:cSldViewPr>
      <p:cViewPr>
        <p:scale>
          <a:sx n="120" d="100"/>
          <a:sy n="120" d="100"/>
        </p:scale>
        <p:origin x="-1312" y="-4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2BFBCF-8FB3-8B42-BFCE-ADCF2AC68644}" type="doc">
      <dgm:prSet loTypeId="urn:microsoft.com/office/officeart/2005/8/layout/default#2" loCatId="list" qsTypeId="urn:microsoft.com/office/officeart/2005/8/quickstyle/simple4" qsCatId="simple" csTypeId="urn:microsoft.com/office/officeart/2005/8/colors/accent1_2" csCatId="accent1" phldr="1"/>
      <dgm:spPr/>
      <dgm:t>
        <a:bodyPr/>
        <a:lstStyle/>
        <a:p>
          <a:endParaRPr lang="en-US"/>
        </a:p>
      </dgm:t>
    </dgm:pt>
    <dgm:pt modelId="{B074D31A-A44C-1B4E-82C2-AD0C6F2CDC2C}">
      <dgm:prSet/>
      <dgm:spPr>
        <a:solidFill>
          <a:schemeClr val="tx2">
            <a:lumMod val="60000"/>
            <a:lumOff val="40000"/>
          </a:schemeClr>
        </a:solidFill>
      </dgm:spPr>
      <dgm:t>
        <a:bodyPr/>
        <a:lstStyle/>
        <a:p>
          <a:pPr rtl="0"/>
          <a:r>
            <a:rPr lang="en-US" b="0" dirty="0" smtClean="0">
              <a:effectLst>
                <a:outerShdw blurRad="38100" dist="38100" dir="2700000" algn="tl">
                  <a:srgbClr val="000000">
                    <a:alpha val="43137"/>
                  </a:srgbClr>
                </a:outerShdw>
              </a:effectLst>
            </a:rPr>
            <a:t>Announced in 1984 by T. </a:t>
          </a:r>
          <a:r>
            <a:rPr lang="en-US" b="0" dirty="0" err="1" smtClean="0">
              <a:effectLst>
                <a:outerShdw blurRad="38100" dist="38100" dir="2700000" algn="tl">
                  <a:srgbClr val="000000">
                    <a:alpha val="43137"/>
                  </a:srgbClr>
                </a:outerShdw>
              </a:effectLst>
            </a:rPr>
            <a:t>Elgamal</a:t>
          </a:r>
          <a:endParaRPr lang="en-US" b="0" dirty="0">
            <a:effectLst>
              <a:outerShdw blurRad="38100" dist="38100" dir="2700000" algn="tl">
                <a:srgbClr val="000000">
                  <a:alpha val="43137"/>
                </a:srgbClr>
              </a:outerShdw>
            </a:effectLst>
          </a:endParaRPr>
        </a:p>
      </dgm:t>
    </dgm:pt>
    <dgm:pt modelId="{12306DCB-AC5E-2149-8DB2-71A40E236E68}" type="parTrans" cxnId="{C7EA056B-46BF-3445-9C5F-F1FFD01E8C6F}">
      <dgm:prSet/>
      <dgm:spPr/>
      <dgm:t>
        <a:bodyPr/>
        <a:lstStyle/>
        <a:p>
          <a:endParaRPr lang="en-US"/>
        </a:p>
      </dgm:t>
    </dgm:pt>
    <dgm:pt modelId="{EF9DB541-A056-2042-AF2B-98C8994FF8EF}" type="sibTrans" cxnId="{C7EA056B-46BF-3445-9C5F-F1FFD01E8C6F}">
      <dgm:prSet/>
      <dgm:spPr/>
      <dgm:t>
        <a:bodyPr/>
        <a:lstStyle/>
        <a:p>
          <a:endParaRPr lang="en-US"/>
        </a:p>
      </dgm:t>
    </dgm:pt>
    <dgm:pt modelId="{A44A8A2B-9D29-4643-92BA-39E5B80A8A92}">
      <dgm:prSet/>
      <dgm:spPr>
        <a:solidFill>
          <a:schemeClr val="tx2">
            <a:lumMod val="60000"/>
            <a:lumOff val="40000"/>
          </a:schemeClr>
        </a:solidFill>
      </dgm:spPr>
      <dgm:t>
        <a:bodyPr/>
        <a:lstStyle/>
        <a:p>
          <a:pPr rtl="0"/>
          <a:r>
            <a:rPr lang="en-US" b="0" dirty="0" smtClean="0">
              <a:effectLst>
                <a:outerShdw blurRad="38100" dist="38100" dir="2700000" algn="tl">
                  <a:srgbClr val="000000">
                    <a:alpha val="43137"/>
                  </a:srgbClr>
                </a:outerShdw>
              </a:effectLst>
            </a:rPr>
            <a:t>Public-key scheme based on discrete logarithms closely related to the </a:t>
          </a:r>
          <a:r>
            <a:rPr lang="en-US" b="0" dirty="0" err="1" smtClean="0">
              <a:effectLst>
                <a:outerShdw blurRad="38100" dist="38100" dir="2700000" algn="tl">
                  <a:srgbClr val="000000">
                    <a:alpha val="43137"/>
                  </a:srgbClr>
                </a:outerShdw>
              </a:effectLst>
            </a:rPr>
            <a:t>Diffie</a:t>
          </a:r>
          <a:r>
            <a:rPr lang="en-US" b="0" dirty="0" smtClean="0">
              <a:effectLst>
                <a:outerShdw blurRad="38100" dist="38100" dir="2700000" algn="tl">
                  <a:srgbClr val="000000">
                    <a:alpha val="43137"/>
                  </a:srgbClr>
                </a:outerShdw>
              </a:effectLst>
            </a:rPr>
            <a:t>-Hellman technique</a:t>
          </a:r>
          <a:endParaRPr lang="en-US" b="0" dirty="0">
            <a:effectLst>
              <a:outerShdw blurRad="38100" dist="38100" dir="2700000" algn="tl">
                <a:srgbClr val="000000">
                  <a:alpha val="43137"/>
                </a:srgbClr>
              </a:outerShdw>
            </a:effectLst>
          </a:endParaRPr>
        </a:p>
      </dgm:t>
    </dgm:pt>
    <dgm:pt modelId="{C6F71EAF-257F-2A47-99E3-051723C549C4}" type="parTrans" cxnId="{87ADF525-C0AB-D648-81C1-7D066092EEB4}">
      <dgm:prSet/>
      <dgm:spPr/>
      <dgm:t>
        <a:bodyPr/>
        <a:lstStyle/>
        <a:p>
          <a:endParaRPr lang="en-US"/>
        </a:p>
      </dgm:t>
    </dgm:pt>
    <dgm:pt modelId="{9A25FB7F-19A4-1149-BA8D-50BD70FB3219}" type="sibTrans" cxnId="{87ADF525-C0AB-D648-81C1-7D066092EEB4}">
      <dgm:prSet/>
      <dgm:spPr/>
      <dgm:t>
        <a:bodyPr/>
        <a:lstStyle/>
        <a:p>
          <a:endParaRPr lang="en-US"/>
        </a:p>
      </dgm:t>
    </dgm:pt>
    <dgm:pt modelId="{74744364-26D6-6340-82D0-C96256292ADE}">
      <dgm:prSet/>
      <dgm:spPr>
        <a:solidFill>
          <a:schemeClr val="tx2">
            <a:lumMod val="60000"/>
            <a:lumOff val="40000"/>
          </a:schemeClr>
        </a:solidFill>
      </dgm:spPr>
      <dgm:t>
        <a:bodyPr/>
        <a:lstStyle/>
        <a:p>
          <a:pPr rtl="0"/>
          <a:r>
            <a:rPr lang="en-US" b="0" dirty="0" smtClean="0">
              <a:effectLst>
                <a:outerShdw blurRad="38100" dist="38100" dir="2700000" algn="tl">
                  <a:srgbClr val="000000">
                    <a:alpha val="43137"/>
                  </a:srgbClr>
                </a:outerShdw>
              </a:effectLst>
            </a:rPr>
            <a:t>Used in the digital signature standard (DSS) and the S/MIME e-mail standard</a:t>
          </a:r>
          <a:endParaRPr lang="en-US" b="0" dirty="0">
            <a:effectLst>
              <a:outerShdw blurRad="38100" dist="38100" dir="2700000" algn="tl">
                <a:srgbClr val="000000">
                  <a:alpha val="43137"/>
                </a:srgbClr>
              </a:outerShdw>
            </a:effectLst>
          </a:endParaRPr>
        </a:p>
      </dgm:t>
    </dgm:pt>
    <dgm:pt modelId="{EE5BAF50-5DC4-2E46-BA7C-EDE457C81F3F}" type="parTrans" cxnId="{E7D31497-E128-FD45-A817-0F96DD4ECD82}">
      <dgm:prSet/>
      <dgm:spPr/>
      <dgm:t>
        <a:bodyPr/>
        <a:lstStyle/>
        <a:p>
          <a:endParaRPr lang="en-US"/>
        </a:p>
      </dgm:t>
    </dgm:pt>
    <dgm:pt modelId="{869F4DD0-9DBF-6742-BE9F-C906B42583BF}" type="sibTrans" cxnId="{E7D31497-E128-FD45-A817-0F96DD4ECD82}">
      <dgm:prSet/>
      <dgm:spPr/>
      <dgm:t>
        <a:bodyPr/>
        <a:lstStyle/>
        <a:p>
          <a:endParaRPr lang="en-US"/>
        </a:p>
      </dgm:t>
    </dgm:pt>
    <dgm:pt modelId="{A94A6C78-D99F-6342-A512-70C59355D32E}">
      <dgm:prSet/>
      <dgm:spPr>
        <a:solidFill>
          <a:schemeClr val="tx2">
            <a:lumMod val="60000"/>
            <a:lumOff val="40000"/>
          </a:schemeClr>
        </a:solidFill>
      </dgm:spPr>
      <dgm:t>
        <a:bodyPr/>
        <a:lstStyle/>
        <a:p>
          <a:pPr rtl="0"/>
          <a:r>
            <a:rPr lang="en-US" b="0" dirty="0" smtClean="0">
              <a:effectLst>
                <a:outerShdw blurRad="38100" dist="38100" dir="2700000" algn="tl">
                  <a:srgbClr val="000000">
                    <a:alpha val="43137"/>
                  </a:srgbClr>
                </a:outerShdw>
              </a:effectLst>
            </a:rPr>
            <a:t>Global elements are a prime number </a:t>
          </a:r>
          <a:r>
            <a:rPr lang="en-US" b="0" i="1" dirty="0" err="1" smtClean="0">
              <a:effectLst>
                <a:outerShdw blurRad="38100" dist="38100" dir="2700000" algn="tl">
                  <a:srgbClr val="000000">
                    <a:alpha val="43137"/>
                  </a:srgbClr>
                </a:outerShdw>
              </a:effectLst>
            </a:rPr>
            <a:t>q</a:t>
          </a:r>
          <a:r>
            <a:rPr lang="en-US" b="0" i="1" dirty="0" smtClean="0">
              <a:effectLst>
                <a:outerShdw blurRad="38100" dist="38100" dir="2700000" algn="tl">
                  <a:srgbClr val="000000">
                    <a:alpha val="43137"/>
                  </a:srgbClr>
                </a:outerShdw>
              </a:effectLst>
            </a:rPr>
            <a:t> </a:t>
          </a:r>
          <a:r>
            <a:rPr lang="en-US" b="0" dirty="0" smtClean="0">
              <a:effectLst>
                <a:outerShdw blurRad="38100" dist="38100" dir="2700000" algn="tl">
                  <a:srgbClr val="000000">
                    <a:alpha val="43137"/>
                  </a:srgbClr>
                </a:outerShdw>
              </a:effectLst>
            </a:rPr>
            <a:t>and </a:t>
          </a:r>
          <a:r>
            <a:rPr lang="en-US" b="0" i="1" dirty="0" smtClean="0">
              <a:effectLst>
                <a:outerShdw blurRad="38100" dist="38100" dir="2700000" algn="tl">
                  <a:srgbClr val="000000">
                    <a:alpha val="43137"/>
                  </a:srgbClr>
                </a:outerShdw>
              </a:effectLst>
            </a:rPr>
            <a:t>a</a:t>
          </a:r>
          <a:r>
            <a:rPr lang="en-US" b="0" dirty="0" smtClean="0">
              <a:effectLst>
                <a:outerShdw blurRad="38100" dist="38100" dir="2700000" algn="tl">
                  <a:srgbClr val="000000">
                    <a:alpha val="43137"/>
                  </a:srgbClr>
                </a:outerShdw>
              </a:effectLst>
            </a:rPr>
            <a:t> which is a primitive root of </a:t>
          </a:r>
          <a:r>
            <a:rPr lang="en-US" b="0" i="1" dirty="0" err="1" smtClean="0">
              <a:effectLst>
                <a:outerShdw blurRad="38100" dist="38100" dir="2700000" algn="tl">
                  <a:srgbClr val="000000">
                    <a:alpha val="43137"/>
                  </a:srgbClr>
                </a:outerShdw>
              </a:effectLst>
            </a:rPr>
            <a:t>q</a:t>
          </a:r>
          <a:endParaRPr lang="en-US" b="0" dirty="0">
            <a:effectLst>
              <a:outerShdw blurRad="38100" dist="38100" dir="2700000" algn="tl">
                <a:srgbClr val="000000">
                  <a:alpha val="43137"/>
                </a:srgbClr>
              </a:outerShdw>
            </a:effectLst>
          </a:endParaRPr>
        </a:p>
      </dgm:t>
    </dgm:pt>
    <dgm:pt modelId="{CBCCC696-7218-BD42-81E7-D01B447EAF0D}" type="parTrans" cxnId="{BC6509CA-19DA-FA48-A1A0-902AFD68CFB1}">
      <dgm:prSet/>
      <dgm:spPr/>
      <dgm:t>
        <a:bodyPr/>
        <a:lstStyle/>
        <a:p>
          <a:endParaRPr lang="en-US"/>
        </a:p>
      </dgm:t>
    </dgm:pt>
    <dgm:pt modelId="{9AD023C3-0385-CD49-BFBD-2DAAFAF7C2A3}" type="sibTrans" cxnId="{BC6509CA-19DA-FA48-A1A0-902AFD68CFB1}">
      <dgm:prSet/>
      <dgm:spPr/>
      <dgm:t>
        <a:bodyPr/>
        <a:lstStyle/>
        <a:p>
          <a:endParaRPr lang="en-US"/>
        </a:p>
      </dgm:t>
    </dgm:pt>
    <dgm:pt modelId="{38E152EE-412D-774E-9404-7B14650C5A54}">
      <dgm:prSet/>
      <dgm:spPr>
        <a:solidFill>
          <a:schemeClr val="tx2">
            <a:lumMod val="60000"/>
            <a:lumOff val="40000"/>
          </a:schemeClr>
        </a:solidFill>
      </dgm:spPr>
      <dgm:t>
        <a:bodyPr/>
        <a:lstStyle/>
        <a:p>
          <a:pPr rtl="0"/>
          <a:r>
            <a:rPr lang="en-US" b="0" dirty="0" smtClean="0">
              <a:effectLst>
                <a:outerShdw blurRad="38100" dist="38100" dir="2700000" algn="tl">
                  <a:srgbClr val="000000">
                    <a:alpha val="43137"/>
                  </a:srgbClr>
                </a:outerShdw>
              </a:effectLst>
            </a:rPr>
            <a:t>Security is based on the difficulty of computing discrete logarithms</a:t>
          </a:r>
          <a:endParaRPr lang="en-AU" b="0" dirty="0">
            <a:effectLst>
              <a:outerShdw blurRad="38100" dist="38100" dir="2700000" algn="tl">
                <a:srgbClr val="000000">
                  <a:alpha val="43137"/>
                </a:srgbClr>
              </a:outerShdw>
            </a:effectLst>
          </a:endParaRPr>
        </a:p>
      </dgm:t>
    </dgm:pt>
    <dgm:pt modelId="{E8684120-B399-AB49-AA61-15C2F902E3F4}" type="parTrans" cxnId="{4BF198F9-521B-0F43-8476-B58ABC494D5E}">
      <dgm:prSet/>
      <dgm:spPr/>
      <dgm:t>
        <a:bodyPr/>
        <a:lstStyle/>
        <a:p>
          <a:endParaRPr lang="en-US"/>
        </a:p>
      </dgm:t>
    </dgm:pt>
    <dgm:pt modelId="{D5266D8D-ED36-FA4A-A5B7-9E4945B27967}" type="sibTrans" cxnId="{4BF198F9-521B-0F43-8476-B58ABC494D5E}">
      <dgm:prSet/>
      <dgm:spPr/>
      <dgm:t>
        <a:bodyPr/>
        <a:lstStyle/>
        <a:p>
          <a:endParaRPr lang="en-US"/>
        </a:p>
      </dgm:t>
    </dgm:pt>
    <dgm:pt modelId="{3532F574-9E53-7442-9F7A-81847943D603}" type="pres">
      <dgm:prSet presAssocID="{CC2BFBCF-8FB3-8B42-BFCE-ADCF2AC68644}" presName="diagram" presStyleCnt="0">
        <dgm:presLayoutVars>
          <dgm:dir/>
          <dgm:resizeHandles val="exact"/>
        </dgm:presLayoutVars>
      </dgm:prSet>
      <dgm:spPr/>
      <dgm:t>
        <a:bodyPr/>
        <a:lstStyle/>
        <a:p>
          <a:endParaRPr lang="en-US"/>
        </a:p>
      </dgm:t>
    </dgm:pt>
    <dgm:pt modelId="{F57960FA-B7C6-A243-9B95-5DC485277954}" type="pres">
      <dgm:prSet presAssocID="{B074D31A-A44C-1B4E-82C2-AD0C6F2CDC2C}" presName="node" presStyleLbl="node1" presStyleIdx="0" presStyleCnt="5">
        <dgm:presLayoutVars>
          <dgm:bulletEnabled val="1"/>
        </dgm:presLayoutVars>
      </dgm:prSet>
      <dgm:spPr/>
      <dgm:t>
        <a:bodyPr/>
        <a:lstStyle/>
        <a:p>
          <a:endParaRPr lang="en-US"/>
        </a:p>
      </dgm:t>
    </dgm:pt>
    <dgm:pt modelId="{CC034B42-A2D7-134E-88A8-48ED4D214791}" type="pres">
      <dgm:prSet presAssocID="{EF9DB541-A056-2042-AF2B-98C8994FF8EF}" presName="sibTrans" presStyleCnt="0"/>
      <dgm:spPr/>
    </dgm:pt>
    <dgm:pt modelId="{A257FC50-FF91-3F4C-BFB5-E75AFE9E36EC}" type="pres">
      <dgm:prSet presAssocID="{A44A8A2B-9D29-4643-92BA-39E5B80A8A92}" presName="node" presStyleLbl="node1" presStyleIdx="1" presStyleCnt="5">
        <dgm:presLayoutVars>
          <dgm:bulletEnabled val="1"/>
        </dgm:presLayoutVars>
      </dgm:prSet>
      <dgm:spPr/>
      <dgm:t>
        <a:bodyPr/>
        <a:lstStyle/>
        <a:p>
          <a:endParaRPr lang="en-US"/>
        </a:p>
      </dgm:t>
    </dgm:pt>
    <dgm:pt modelId="{498A1560-4FA4-124C-ADB5-0FA0390AAC58}" type="pres">
      <dgm:prSet presAssocID="{9A25FB7F-19A4-1149-BA8D-50BD70FB3219}" presName="sibTrans" presStyleCnt="0"/>
      <dgm:spPr/>
    </dgm:pt>
    <dgm:pt modelId="{2261D62D-521A-E14D-8922-72F6614F3DCC}" type="pres">
      <dgm:prSet presAssocID="{74744364-26D6-6340-82D0-C96256292ADE}" presName="node" presStyleLbl="node1" presStyleIdx="2" presStyleCnt="5">
        <dgm:presLayoutVars>
          <dgm:bulletEnabled val="1"/>
        </dgm:presLayoutVars>
      </dgm:prSet>
      <dgm:spPr/>
      <dgm:t>
        <a:bodyPr/>
        <a:lstStyle/>
        <a:p>
          <a:endParaRPr lang="en-US"/>
        </a:p>
      </dgm:t>
    </dgm:pt>
    <dgm:pt modelId="{5899D3D1-6DC6-6441-B71B-E7447E07D962}" type="pres">
      <dgm:prSet presAssocID="{869F4DD0-9DBF-6742-BE9F-C906B42583BF}" presName="sibTrans" presStyleCnt="0"/>
      <dgm:spPr/>
    </dgm:pt>
    <dgm:pt modelId="{659BA2B5-6D77-864F-8CA3-F2DD6119A169}" type="pres">
      <dgm:prSet presAssocID="{A94A6C78-D99F-6342-A512-70C59355D32E}" presName="node" presStyleLbl="node1" presStyleIdx="3" presStyleCnt="5">
        <dgm:presLayoutVars>
          <dgm:bulletEnabled val="1"/>
        </dgm:presLayoutVars>
      </dgm:prSet>
      <dgm:spPr/>
      <dgm:t>
        <a:bodyPr/>
        <a:lstStyle/>
        <a:p>
          <a:endParaRPr lang="en-US"/>
        </a:p>
      </dgm:t>
    </dgm:pt>
    <dgm:pt modelId="{09F40D0C-30F3-7B4A-94D8-EE9180D64BD3}" type="pres">
      <dgm:prSet presAssocID="{9AD023C3-0385-CD49-BFBD-2DAAFAF7C2A3}" presName="sibTrans" presStyleCnt="0"/>
      <dgm:spPr/>
    </dgm:pt>
    <dgm:pt modelId="{962B265E-5530-394D-871D-9C5C574AEBCA}" type="pres">
      <dgm:prSet presAssocID="{38E152EE-412D-774E-9404-7B14650C5A54}" presName="node" presStyleLbl="node1" presStyleIdx="4" presStyleCnt="5">
        <dgm:presLayoutVars>
          <dgm:bulletEnabled val="1"/>
        </dgm:presLayoutVars>
      </dgm:prSet>
      <dgm:spPr/>
      <dgm:t>
        <a:bodyPr/>
        <a:lstStyle/>
        <a:p>
          <a:endParaRPr lang="en-US"/>
        </a:p>
      </dgm:t>
    </dgm:pt>
  </dgm:ptLst>
  <dgm:cxnLst>
    <dgm:cxn modelId="{412FF9BB-F742-BE47-9D0B-B9D54B0D72C1}" type="presOf" srcId="{38E152EE-412D-774E-9404-7B14650C5A54}" destId="{962B265E-5530-394D-871D-9C5C574AEBCA}" srcOrd="0" destOrd="0" presId="urn:microsoft.com/office/officeart/2005/8/layout/default#2"/>
    <dgm:cxn modelId="{4E2CD826-24F1-4B45-B771-9BF4EF4F7254}" type="presOf" srcId="{A94A6C78-D99F-6342-A512-70C59355D32E}" destId="{659BA2B5-6D77-864F-8CA3-F2DD6119A169}" srcOrd="0" destOrd="0" presId="urn:microsoft.com/office/officeart/2005/8/layout/default#2"/>
    <dgm:cxn modelId="{E7D31497-E128-FD45-A817-0F96DD4ECD82}" srcId="{CC2BFBCF-8FB3-8B42-BFCE-ADCF2AC68644}" destId="{74744364-26D6-6340-82D0-C96256292ADE}" srcOrd="2" destOrd="0" parTransId="{EE5BAF50-5DC4-2E46-BA7C-EDE457C81F3F}" sibTransId="{869F4DD0-9DBF-6742-BE9F-C906B42583BF}"/>
    <dgm:cxn modelId="{87ADF525-C0AB-D648-81C1-7D066092EEB4}" srcId="{CC2BFBCF-8FB3-8B42-BFCE-ADCF2AC68644}" destId="{A44A8A2B-9D29-4643-92BA-39E5B80A8A92}" srcOrd="1" destOrd="0" parTransId="{C6F71EAF-257F-2A47-99E3-051723C549C4}" sibTransId="{9A25FB7F-19A4-1149-BA8D-50BD70FB3219}"/>
    <dgm:cxn modelId="{4BF198F9-521B-0F43-8476-B58ABC494D5E}" srcId="{CC2BFBCF-8FB3-8B42-BFCE-ADCF2AC68644}" destId="{38E152EE-412D-774E-9404-7B14650C5A54}" srcOrd="4" destOrd="0" parTransId="{E8684120-B399-AB49-AA61-15C2F902E3F4}" sibTransId="{D5266D8D-ED36-FA4A-A5B7-9E4945B27967}"/>
    <dgm:cxn modelId="{C7EA056B-46BF-3445-9C5F-F1FFD01E8C6F}" srcId="{CC2BFBCF-8FB3-8B42-BFCE-ADCF2AC68644}" destId="{B074D31A-A44C-1B4E-82C2-AD0C6F2CDC2C}" srcOrd="0" destOrd="0" parTransId="{12306DCB-AC5E-2149-8DB2-71A40E236E68}" sibTransId="{EF9DB541-A056-2042-AF2B-98C8994FF8EF}"/>
    <dgm:cxn modelId="{03858189-A347-F847-B1A6-084771FA3BA3}" type="presOf" srcId="{74744364-26D6-6340-82D0-C96256292ADE}" destId="{2261D62D-521A-E14D-8922-72F6614F3DCC}" srcOrd="0" destOrd="0" presId="urn:microsoft.com/office/officeart/2005/8/layout/default#2"/>
    <dgm:cxn modelId="{063925B5-912D-964C-9CFC-E0FB15E901C4}" type="presOf" srcId="{B074D31A-A44C-1B4E-82C2-AD0C6F2CDC2C}" destId="{F57960FA-B7C6-A243-9B95-5DC485277954}" srcOrd="0" destOrd="0" presId="urn:microsoft.com/office/officeart/2005/8/layout/default#2"/>
    <dgm:cxn modelId="{BC6509CA-19DA-FA48-A1A0-902AFD68CFB1}" srcId="{CC2BFBCF-8FB3-8B42-BFCE-ADCF2AC68644}" destId="{A94A6C78-D99F-6342-A512-70C59355D32E}" srcOrd="3" destOrd="0" parTransId="{CBCCC696-7218-BD42-81E7-D01B447EAF0D}" sibTransId="{9AD023C3-0385-CD49-BFBD-2DAAFAF7C2A3}"/>
    <dgm:cxn modelId="{091180B4-D187-FF40-873A-91A10388493F}" type="presOf" srcId="{CC2BFBCF-8FB3-8B42-BFCE-ADCF2AC68644}" destId="{3532F574-9E53-7442-9F7A-81847943D603}" srcOrd="0" destOrd="0" presId="urn:microsoft.com/office/officeart/2005/8/layout/default#2"/>
    <dgm:cxn modelId="{2D1D20A0-B0E7-2347-85C7-23C4B9DC07D7}" type="presOf" srcId="{A44A8A2B-9D29-4643-92BA-39E5B80A8A92}" destId="{A257FC50-FF91-3F4C-BFB5-E75AFE9E36EC}" srcOrd="0" destOrd="0" presId="urn:microsoft.com/office/officeart/2005/8/layout/default#2"/>
    <dgm:cxn modelId="{9C191A26-F679-5E44-8E85-767815898363}" type="presParOf" srcId="{3532F574-9E53-7442-9F7A-81847943D603}" destId="{F57960FA-B7C6-A243-9B95-5DC485277954}" srcOrd="0" destOrd="0" presId="urn:microsoft.com/office/officeart/2005/8/layout/default#2"/>
    <dgm:cxn modelId="{7B9058D9-2536-6042-9D46-F6FA1AE7EF2F}" type="presParOf" srcId="{3532F574-9E53-7442-9F7A-81847943D603}" destId="{CC034B42-A2D7-134E-88A8-48ED4D214791}" srcOrd="1" destOrd="0" presId="urn:microsoft.com/office/officeart/2005/8/layout/default#2"/>
    <dgm:cxn modelId="{986CB44D-86F7-764B-91D2-16A85CE9DD9F}" type="presParOf" srcId="{3532F574-9E53-7442-9F7A-81847943D603}" destId="{A257FC50-FF91-3F4C-BFB5-E75AFE9E36EC}" srcOrd="2" destOrd="0" presId="urn:microsoft.com/office/officeart/2005/8/layout/default#2"/>
    <dgm:cxn modelId="{A844C417-8015-2347-8ECD-0E49030A6C3F}" type="presParOf" srcId="{3532F574-9E53-7442-9F7A-81847943D603}" destId="{498A1560-4FA4-124C-ADB5-0FA0390AAC58}" srcOrd="3" destOrd="0" presId="urn:microsoft.com/office/officeart/2005/8/layout/default#2"/>
    <dgm:cxn modelId="{71835587-334F-A04F-B74B-418EF0404D2A}" type="presParOf" srcId="{3532F574-9E53-7442-9F7A-81847943D603}" destId="{2261D62D-521A-E14D-8922-72F6614F3DCC}" srcOrd="4" destOrd="0" presId="urn:microsoft.com/office/officeart/2005/8/layout/default#2"/>
    <dgm:cxn modelId="{4B755268-CACE-B148-BC1B-DB8007BF7243}" type="presParOf" srcId="{3532F574-9E53-7442-9F7A-81847943D603}" destId="{5899D3D1-6DC6-6441-B71B-E7447E07D962}" srcOrd="5" destOrd="0" presId="urn:microsoft.com/office/officeart/2005/8/layout/default#2"/>
    <dgm:cxn modelId="{7D42A6CC-1DF2-6B4C-94E4-D63B1078126F}" type="presParOf" srcId="{3532F574-9E53-7442-9F7A-81847943D603}" destId="{659BA2B5-6D77-864F-8CA3-F2DD6119A169}" srcOrd="6" destOrd="0" presId="urn:microsoft.com/office/officeart/2005/8/layout/default#2"/>
    <dgm:cxn modelId="{C92CAAE3-8713-A346-9E1C-05F1820CFBD9}" type="presParOf" srcId="{3532F574-9E53-7442-9F7A-81847943D603}" destId="{09F40D0C-30F3-7B4A-94D8-EE9180D64BD3}" srcOrd="7" destOrd="0" presId="urn:microsoft.com/office/officeart/2005/8/layout/default#2"/>
    <dgm:cxn modelId="{C6D07812-D06F-F14D-B6B4-6B90E4D4B9E0}" type="presParOf" srcId="{3532F574-9E53-7442-9F7A-81847943D603}" destId="{962B265E-5530-394D-871D-9C5C574AEBCA}" srcOrd="8"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17E11B-EFE8-F340-97FA-A76F226D9141}" type="doc">
      <dgm:prSet loTypeId="urn:microsoft.com/office/officeart/2005/8/layout/gear1" loCatId="relationship" qsTypeId="urn:microsoft.com/office/officeart/2005/8/quickstyle/simple4" qsCatId="simple" csTypeId="urn:microsoft.com/office/officeart/2005/8/colors/accent1_2" csCatId="accent1" phldr="1"/>
      <dgm:spPr/>
    </dgm:pt>
    <dgm:pt modelId="{6DE69B39-E768-B542-93A7-57DC7830B4C2}">
      <dgm:prSet phldrT="[Text]" custT="1"/>
      <dgm:spPr>
        <a:ln>
          <a:solidFill>
            <a:schemeClr val="tx1"/>
          </a:solidFill>
        </a:ln>
      </dgm:spPr>
      <dgm:t>
        <a:bodyPr/>
        <a:lstStyle/>
        <a:p>
          <a:r>
            <a:rPr lang="en-US" sz="2000" b="1" i="0" dirty="0" smtClean="0">
              <a:effectLst>
                <a:outerShdw blurRad="38100" dist="38100" dir="2700000" algn="tl">
                  <a:srgbClr val="000000">
                    <a:alpha val="43137"/>
                  </a:srgbClr>
                </a:outerShdw>
              </a:effectLst>
            </a:rPr>
            <a:t>Prime curves over Z</a:t>
          </a:r>
          <a:r>
            <a:rPr lang="en-US" sz="2000" b="1" i="0" baseline="-25000" dirty="0" smtClean="0">
              <a:effectLst>
                <a:outerShdw blurRad="38100" dist="38100" dir="2700000" algn="tl">
                  <a:srgbClr val="000000">
                    <a:alpha val="43137"/>
                  </a:srgbClr>
                </a:outerShdw>
              </a:effectLst>
            </a:rPr>
            <a:t>p</a:t>
          </a:r>
          <a:r>
            <a:rPr lang="en-US" sz="2000" b="1" i="0" dirty="0" smtClean="0">
              <a:effectLst>
                <a:outerShdw blurRad="38100" dist="38100" dir="2700000" algn="tl">
                  <a:srgbClr val="000000">
                    <a:alpha val="43137"/>
                  </a:srgbClr>
                </a:outerShdw>
              </a:effectLst>
            </a:rPr>
            <a:t> </a:t>
          </a:r>
          <a:endParaRPr lang="en-US" sz="2000" b="1" i="0" dirty="0">
            <a:effectLst>
              <a:outerShdw blurRad="38100" dist="38100" dir="2700000" algn="tl">
                <a:srgbClr val="000000">
                  <a:alpha val="43137"/>
                </a:srgbClr>
              </a:outerShdw>
            </a:effectLst>
          </a:endParaRPr>
        </a:p>
      </dgm:t>
    </dgm:pt>
    <dgm:pt modelId="{065459E3-1DE1-0A43-9CE0-4189D686A0E4}" type="parTrans" cxnId="{70F15E2F-EA97-A645-BD6C-EB5D627A172D}">
      <dgm:prSet/>
      <dgm:spPr/>
      <dgm:t>
        <a:bodyPr/>
        <a:lstStyle/>
        <a:p>
          <a:endParaRPr lang="en-US"/>
        </a:p>
      </dgm:t>
    </dgm:pt>
    <dgm:pt modelId="{5472B6D6-2A0D-BE48-BBC8-87F9DCE15FC8}" type="sibTrans" cxnId="{70F15E2F-EA97-A645-BD6C-EB5D627A172D}">
      <dgm:prSet/>
      <dgm:spPr>
        <a:ln>
          <a:solidFill>
            <a:schemeClr val="tx2">
              <a:lumMod val="75000"/>
            </a:schemeClr>
          </a:solidFill>
        </a:ln>
      </dgm:spPr>
      <dgm:t>
        <a:bodyPr/>
        <a:lstStyle/>
        <a:p>
          <a:endParaRPr lang="en-US" dirty="0"/>
        </a:p>
      </dgm:t>
    </dgm:pt>
    <dgm:pt modelId="{6B4C5605-878D-E34A-92C4-BB7D6D1F38E6}">
      <dgm:prSet custT="1"/>
      <dgm:spPr/>
      <dgm:t>
        <a:bodyPr/>
        <a:lstStyle/>
        <a:p>
          <a:r>
            <a:rPr lang="en-US" sz="1600" b="1" i="0" dirty="0" smtClean="0"/>
            <a:t>Use a cubic equation in which the variables and coefficients all take on values in the set of integers from 0 through p-1 and in which calculations are performed modulo p</a:t>
          </a:r>
        </a:p>
      </dgm:t>
    </dgm:pt>
    <dgm:pt modelId="{956ADCF0-4FF3-5841-95F3-5E7AA3236D5A}" type="parTrans" cxnId="{891078A0-D0A6-8342-A915-7AFBBCB9C969}">
      <dgm:prSet/>
      <dgm:spPr/>
      <dgm:t>
        <a:bodyPr/>
        <a:lstStyle/>
        <a:p>
          <a:endParaRPr lang="en-US"/>
        </a:p>
      </dgm:t>
    </dgm:pt>
    <dgm:pt modelId="{B81F0BA3-4FE8-5148-B496-7D88A3727C29}" type="sibTrans" cxnId="{891078A0-D0A6-8342-A915-7AFBBCB9C969}">
      <dgm:prSet/>
      <dgm:spPr/>
      <dgm:t>
        <a:bodyPr/>
        <a:lstStyle/>
        <a:p>
          <a:endParaRPr lang="en-US"/>
        </a:p>
      </dgm:t>
    </dgm:pt>
    <dgm:pt modelId="{0A694D85-F85B-BF4C-B05F-0E0EBD68F807}">
      <dgm:prSet custT="1"/>
      <dgm:spPr/>
      <dgm:t>
        <a:bodyPr/>
        <a:lstStyle/>
        <a:p>
          <a:r>
            <a:rPr lang="en-US" sz="1600" b="1" i="0" dirty="0" smtClean="0"/>
            <a:t>Best for software applications</a:t>
          </a:r>
        </a:p>
      </dgm:t>
    </dgm:pt>
    <dgm:pt modelId="{2042628F-30AE-E24C-B62F-492218B9A4A5}" type="parTrans" cxnId="{EFD4D791-93E9-9345-ABC2-2A1E8B57B648}">
      <dgm:prSet/>
      <dgm:spPr/>
      <dgm:t>
        <a:bodyPr/>
        <a:lstStyle/>
        <a:p>
          <a:endParaRPr lang="en-US"/>
        </a:p>
      </dgm:t>
    </dgm:pt>
    <dgm:pt modelId="{DCFB7DDF-C9A2-9343-802B-C769D028500A}" type="sibTrans" cxnId="{EFD4D791-93E9-9345-ABC2-2A1E8B57B648}">
      <dgm:prSet/>
      <dgm:spPr/>
      <dgm:t>
        <a:bodyPr/>
        <a:lstStyle/>
        <a:p>
          <a:endParaRPr lang="en-US"/>
        </a:p>
      </dgm:t>
    </dgm:pt>
    <dgm:pt modelId="{7C0FB066-FFE6-3844-BF36-C71D12E5E9B6}">
      <dgm:prSet custT="1"/>
      <dgm:spPr>
        <a:ln>
          <a:solidFill>
            <a:schemeClr val="tx1"/>
          </a:solidFill>
        </a:ln>
      </dgm:spPr>
      <dgm:t>
        <a:bodyPr/>
        <a:lstStyle/>
        <a:p>
          <a:r>
            <a:rPr lang="en-US" sz="2000" b="1" i="0" dirty="0" smtClean="0">
              <a:effectLst>
                <a:outerShdw blurRad="38100" dist="38100" dir="2700000" algn="tl">
                  <a:srgbClr val="000000">
                    <a:alpha val="43137"/>
                  </a:srgbClr>
                </a:outerShdw>
              </a:effectLst>
            </a:rPr>
            <a:t>Binary curves over GF(2</a:t>
          </a:r>
          <a:r>
            <a:rPr lang="en-US" sz="2000" b="1" i="0" baseline="30000" dirty="0" smtClean="0">
              <a:effectLst>
                <a:outerShdw blurRad="38100" dist="38100" dir="2700000" algn="tl">
                  <a:srgbClr val="000000">
                    <a:alpha val="43137"/>
                  </a:srgbClr>
                </a:outerShdw>
              </a:effectLst>
            </a:rPr>
            <a:t>m</a:t>
          </a:r>
          <a:r>
            <a:rPr lang="en-US" sz="2000" b="1" i="0" dirty="0" smtClean="0">
              <a:effectLst>
                <a:outerShdw blurRad="38100" dist="38100" dir="2700000" algn="tl">
                  <a:srgbClr val="000000">
                    <a:alpha val="43137"/>
                  </a:srgbClr>
                </a:outerShdw>
              </a:effectLst>
            </a:rPr>
            <a:t>)</a:t>
          </a:r>
        </a:p>
      </dgm:t>
    </dgm:pt>
    <dgm:pt modelId="{1181F83D-54AC-A247-9918-D9C23BE0B326}" type="parTrans" cxnId="{C710B845-A666-B046-940E-F4DFE247F67F}">
      <dgm:prSet/>
      <dgm:spPr/>
      <dgm:t>
        <a:bodyPr/>
        <a:lstStyle/>
        <a:p>
          <a:endParaRPr lang="en-US"/>
        </a:p>
      </dgm:t>
    </dgm:pt>
    <dgm:pt modelId="{A4394597-5504-3B44-B086-E057B8E4654B}" type="sibTrans" cxnId="{C710B845-A666-B046-940E-F4DFE247F67F}">
      <dgm:prSet/>
      <dgm:spPr>
        <a:ln>
          <a:solidFill>
            <a:schemeClr val="tx2">
              <a:lumMod val="75000"/>
            </a:schemeClr>
          </a:solidFill>
        </a:ln>
      </dgm:spPr>
      <dgm:t>
        <a:bodyPr/>
        <a:lstStyle/>
        <a:p>
          <a:endParaRPr lang="en-US" dirty="0"/>
        </a:p>
      </dgm:t>
    </dgm:pt>
    <dgm:pt modelId="{A42DB2BF-F813-3447-8CFF-D045E26A845D}">
      <dgm:prSet custT="1"/>
      <dgm:spPr/>
      <dgm:t>
        <a:bodyPr/>
        <a:lstStyle/>
        <a:p>
          <a:r>
            <a:rPr lang="en-US" sz="1600" b="1" i="0" dirty="0" smtClean="0"/>
            <a:t>Variables and coefficients all take on values in GF(2</a:t>
          </a:r>
          <a:r>
            <a:rPr lang="en-US" sz="1600" b="1" i="0" baseline="30000" dirty="0" smtClean="0"/>
            <a:t>m</a:t>
          </a:r>
          <a:r>
            <a:rPr lang="en-US" sz="1600" b="1" i="0" dirty="0" smtClean="0"/>
            <a:t>) and in calculations are performed over GF(2</a:t>
          </a:r>
          <a:r>
            <a:rPr lang="en-US" sz="1600" b="1" i="0" baseline="30000" dirty="0" smtClean="0"/>
            <a:t>m</a:t>
          </a:r>
          <a:r>
            <a:rPr lang="en-US" sz="1600" b="1" i="0" dirty="0" smtClean="0"/>
            <a:t>)</a:t>
          </a:r>
        </a:p>
      </dgm:t>
    </dgm:pt>
    <dgm:pt modelId="{243B0B61-211C-B04D-8905-4E38F5180360}" type="parTrans" cxnId="{D7062004-69FA-524D-A02C-85FA88298BB1}">
      <dgm:prSet/>
      <dgm:spPr/>
      <dgm:t>
        <a:bodyPr/>
        <a:lstStyle/>
        <a:p>
          <a:endParaRPr lang="en-US"/>
        </a:p>
      </dgm:t>
    </dgm:pt>
    <dgm:pt modelId="{EBB56395-F4D3-8B4C-868A-17824FC11DBF}" type="sibTrans" cxnId="{D7062004-69FA-524D-A02C-85FA88298BB1}">
      <dgm:prSet/>
      <dgm:spPr/>
      <dgm:t>
        <a:bodyPr/>
        <a:lstStyle/>
        <a:p>
          <a:endParaRPr lang="en-US"/>
        </a:p>
      </dgm:t>
    </dgm:pt>
    <dgm:pt modelId="{D0759804-147F-6141-8C8A-B2FEAED54648}">
      <dgm:prSet custT="1"/>
      <dgm:spPr/>
      <dgm:t>
        <a:bodyPr/>
        <a:lstStyle/>
        <a:p>
          <a:r>
            <a:rPr lang="en-US" sz="1600" b="1" i="0" dirty="0" smtClean="0"/>
            <a:t>Best for hardware applications</a:t>
          </a:r>
          <a:endParaRPr lang="en-AU" sz="1600" b="1" i="0" dirty="0"/>
        </a:p>
      </dgm:t>
    </dgm:pt>
    <dgm:pt modelId="{C5BC9B2E-EE6B-A14F-9B03-A07CEDEA84FA}" type="parTrans" cxnId="{A8555C0D-6EBA-D64F-B244-555C2D96BF04}">
      <dgm:prSet/>
      <dgm:spPr/>
      <dgm:t>
        <a:bodyPr/>
        <a:lstStyle/>
        <a:p>
          <a:endParaRPr lang="en-US"/>
        </a:p>
      </dgm:t>
    </dgm:pt>
    <dgm:pt modelId="{93B6237D-8204-6A44-9972-A76643B6D2C1}" type="sibTrans" cxnId="{A8555C0D-6EBA-D64F-B244-555C2D96BF04}">
      <dgm:prSet/>
      <dgm:spPr/>
      <dgm:t>
        <a:bodyPr/>
        <a:lstStyle/>
        <a:p>
          <a:endParaRPr lang="en-US"/>
        </a:p>
      </dgm:t>
    </dgm:pt>
    <dgm:pt modelId="{01FDD008-C3A4-5A4C-B43F-9BED71CEEE1A}" type="pres">
      <dgm:prSet presAssocID="{7A17E11B-EFE8-F340-97FA-A76F226D9141}" presName="composite" presStyleCnt="0">
        <dgm:presLayoutVars>
          <dgm:chMax val="3"/>
          <dgm:animLvl val="lvl"/>
          <dgm:resizeHandles val="exact"/>
        </dgm:presLayoutVars>
      </dgm:prSet>
      <dgm:spPr/>
    </dgm:pt>
    <dgm:pt modelId="{1A7E9B53-7510-D743-A42E-01CC099323D6}" type="pres">
      <dgm:prSet presAssocID="{6DE69B39-E768-B542-93A7-57DC7830B4C2}" presName="gear1" presStyleLbl="node1" presStyleIdx="0" presStyleCnt="2" custLinFactNeighborX="8182" custLinFactNeighborY="-62621">
        <dgm:presLayoutVars>
          <dgm:chMax val="1"/>
          <dgm:bulletEnabled val="1"/>
        </dgm:presLayoutVars>
      </dgm:prSet>
      <dgm:spPr/>
      <dgm:t>
        <a:bodyPr/>
        <a:lstStyle/>
        <a:p>
          <a:endParaRPr lang="en-US"/>
        </a:p>
      </dgm:t>
    </dgm:pt>
    <dgm:pt modelId="{4D13FF03-E2B0-8643-B4FD-D5273076F692}" type="pres">
      <dgm:prSet presAssocID="{6DE69B39-E768-B542-93A7-57DC7830B4C2}" presName="gear1srcNode" presStyleLbl="node1" presStyleIdx="0" presStyleCnt="2"/>
      <dgm:spPr/>
      <dgm:t>
        <a:bodyPr/>
        <a:lstStyle/>
        <a:p>
          <a:endParaRPr lang="en-US"/>
        </a:p>
      </dgm:t>
    </dgm:pt>
    <dgm:pt modelId="{75F54A6B-3DB7-0E43-BEC1-C2FB38ED6137}" type="pres">
      <dgm:prSet presAssocID="{6DE69B39-E768-B542-93A7-57DC7830B4C2}" presName="gear1dstNode" presStyleLbl="node1" presStyleIdx="0" presStyleCnt="2"/>
      <dgm:spPr/>
      <dgm:t>
        <a:bodyPr/>
        <a:lstStyle/>
        <a:p>
          <a:endParaRPr lang="en-US"/>
        </a:p>
      </dgm:t>
    </dgm:pt>
    <dgm:pt modelId="{C754250D-58A8-8D4F-A148-7735BA217847}" type="pres">
      <dgm:prSet presAssocID="{6DE69B39-E768-B542-93A7-57DC7830B4C2}" presName="gear1ch" presStyleLbl="fgAcc1" presStyleIdx="0" presStyleCnt="2" custScaleX="339067" custScaleY="182450" custLinFactX="52391" custLinFactNeighborX="100000" custLinFactNeighborY="1026">
        <dgm:presLayoutVars>
          <dgm:chMax val="0"/>
          <dgm:bulletEnabled val="1"/>
        </dgm:presLayoutVars>
      </dgm:prSet>
      <dgm:spPr/>
      <dgm:t>
        <a:bodyPr/>
        <a:lstStyle/>
        <a:p>
          <a:endParaRPr lang="en-US"/>
        </a:p>
      </dgm:t>
    </dgm:pt>
    <dgm:pt modelId="{FBBA55B6-ABF9-3D42-8E2F-BAB8CE309BA9}" type="pres">
      <dgm:prSet presAssocID="{7C0FB066-FFE6-3844-BF36-C71D12E5E9B6}" presName="gear2" presStyleLbl="node1" presStyleIdx="1" presStyleCnt="2" custScaleX="135000" custScaleY="130002" custLinFactNeighborX="-11250" custLinFactNeighborY="-33603">
        <dgm:presLayoutVars>
          <dgm:chMax val="1"/>
          <dgm:bulletEnabled val="1"/>
        </dgm:presLayoutVars>
      </dgm:prSet>
      <dgm:spPr/>
      <dgm:t>
        <a:bodyPr/>
        <a:lstStyle/>
        <a:p>
          <a:endParaRPr lang="en-US"/>
        </a:p>
      </dgm:t>
    </dgm:pt>
    <dgm:pt modelId="{0B4CD660-A3A2-2946-8BC4-C71D3B3D9DC2}" type="pres">
      <dgm:prSet presAssocID="{7C0FB066-FFE6-3844-BF36-C71D12E5E9B6}" presName="gear2srcNode" presStyleLbl="node1" presStyleIdx="1" presStyleCnt="2"/>
      <dgm:spPr/>
      <dgm:t>
        <a:bodyPr/>
        <a:lstStyle/>
        <a:p>
          <a:endParaRPr lang="en-US"/>
        </a:p>
      </dgm:t>
    </dgm:pt>
    <dgm:pt modelId="{BB2A1780-45C0-124B-8E74-B7C8F4A0FD95}" type="pres">
      <dgm:prSet presAssocID="{7C0FB066-FFE6-3844-BF36-C71D12E5E9B6}" presName="gear2dstNode" presStyleLbl="node1" presStyleIdx="1" presStyleCnt="2"/>
      <dgm:spPr/>
      <dgm:t>
        <a:bodyPr/>
        <a:lstStyle/>
        <a:p>
          <a:endParaRPr lang="en-US"/>
        </a:p>
      </dgm:t>
    </dgm:pt>
    <dgm:pt modelId="{2B68AE07-9C59-A346-9082-A79E15F3E63B}" type="pres">
      <dgm:prSet presAssocID="{7C0FB066-FFE6-3844-BF36-C71D12E5E9B6}" presName="gear2ch" presStyleLbl="fgAcc1" presStyleIdx="1" presStyleCnt="2" custScaleX="293229" custScaleY="171816" custLinFactX="-67671" custLinFactY="100000" custLinFactNeighborX="-100000" custLinFactNeighborY="157614">
        <dgm:presLayoutVars>
          <dgm:chMax val="0"/>
          <dgm:bulletEnabled val="1"/>
        </dgm:presLayoutVars>
      </dgm:prSet>
      <dgm:spPr/>
      <dgm:t>
        <a:bodyPr/>
        <a:lstStyle/>
        <a:p>
          <a:endParaRPr lang="en-US"/>
        </a:p>
      </dgm:t>
    </dgm:pt>
    <dgm:pt modelId="{F5E23255-F49E-2A42-A437-3723C6FAA1D6}" type="pres">
      <dgm:prSet presAssocID="{5472B6D6-2A0D-BE48-BBC8-87F9DCE15FC8}" presName="connector1" presStyleLbl="sibTrans2D1" presStyleIdx="0" presStyleCnt="2" custScaleX="106948" custScaleY="82261" custLinFactNeighborX="24514" custLinFactNeighborY="-28414"/>
      <dgm:spPr/>
      <dgm:t>
        <a:bodyPr/>
        <a:lstStyle/>
        <a:p>
          <a:endParaRPr lang="en-US"/>
        </a:p>
      </dgm:t>
    </dgm:pt>
    <dgm:pt modelId="{B8D2BB96-4CE2-E14A-9E2F-7233319F3864}" type="pres">
      <dgm:prSet presAssocID="{A4394597-5504-3B44-B086-E057B8E4654B}" presName="connector2" presStyleLbl="sibTrans2D1" presStyleIdx="1" presStyleCnt="2" custLinFactNeighborX="-16454" custLinFactNeighborY="37860"/>
      <dgm:spPr/>
      <dgm:t>
        <a:bodyPr/>
        <a:lstStyle/>
        <a:p>
          <a:endParaRPr lang="en-US"/>
        </a:p>
      </dgm:t>
    </dgm:pt>
  </dgm:ptLst>
  <dgm:cxnLst>
    <dgm:cxn modelId="{B37E0E0C-F2C2-7941-8CD5-11DCB2869554}" type="presOf" srcId="{0A694D85-F85B-BF4C-B05F-0E0EBD68F807}" destId="{C754250D-58A8-8D4F-A148-7735BA217847}" srcOrd="0" destOrd="1" presId="urn:microsoft.com/office/officeart/2005/8/layout/gear1"/>
    <dgm:cxn modelId="{14DA8FDD-DD5B-0245-8B60-138ED05E60C3}" type="presOf" srcId="{7C0FB066-FFE6-3844-BF36-C71D12E5E9B6}" destId="{0B4CD660-A3A2-2946-8BC4-C71D3B3D9DC2}" srcOrd="1" destOrd="0" presId="urn:microsoft.com/office/officeart/2005/8/layout/gear1"/>
    <dgm:cxn modelId="{C0FE904F-C9F0-2140-988A-C0B6B3AC2C95}" type="presOf" srcId="{A4394597-5504-3B44-B086-E057B8E4654B}" destId="{B8D2BB96-4CE2-E14A-9E2F-7233319F3864}" srcOrd="0" destOrd="0" presId="urn:microsoft.com/office/officeart/2005/8/layout/gear1"/>
    <dgm:cxn modelId="{DC1BDE4E-8EBA-9B42-ABA4-D6B7B0164A71}" type="presOf" srcId="{6DE69B39-E768-B542-93A7-57DC7830B4C2}" destId="{75F54A6B-3DB7-0E43-BEC1-C2FB38ED6137}" srcOrd="2" destOrd="0" presId="urn:microsoft.com/office/officeart/2005/8/layout/gear1"/>
    <dgm:cxn modelId="{B5633C66-3B2A-0946-9DDA-DAC6EF2E1D2B}" type="presOf" srcId="{6DE69B39-E768-B542-93A7-57DC7830B4C2}" destId="{4D13FF03-E2B0-8643-B4FD-D5273076F692}" srcOrd="1" destOrd="0" presId="urn:microsoft.com/office/officeart/2005/8/layout/gear1"/>
    <dgm:cxn modelId="{891078A0-D0A6-8342-A915-7AFBBCB9C969}" srcId="{6DE69B39-E768-B542-93A7-57DC7830B4C2}" destId="{6B4C5605-878D-E34A-92C4-BB7D6D1F38E6}" srcOrd="0" destOrd="0" parTransId="{956ADCF0-4FF3-5841-95F3-5E7AA3236D5A}" sibTransId="{B81F0BA3-4FE8-5148-B496-7D88A3727C29}"/>
    <dgm:cxn modelId="{D7062004-69FA-524D-A02C-85FA88298BB1}" srcId="{7C0FB066-FFE6-3844-BF36-C71D12E5E9B6}" destId="{A42DB2BF-F813-3447-8CFF-D045E26A845D}" srcOrd="0" destOrd="0" parTransId="{243B0B61-211C-B04D-8905-4E38F5180360}" sibTransId="{EBB56395-F4D3-8B4C-868A-17824FC11DBF}"/>
    <dgm:cxn modelId="{BCBA25F0-F2B1-6B44-BB84-0D76ACC7C390}" type="presOf" srcId="{7A17E11B-EFE8-F340-97FA-A76F226D9141}" destId="{01FDD008-C3A4-5A4C-B43F-9BED71CEEE1A}" srcOrd="0" destOrd="0" presId="urn:microsoft.com/office/officeart/2005/8/layout/gear1"/>
    <dgm:cxn modelId="{5CCA999E-0E2D-AB40-8A10-DFA66ECE1845}" type="presOf" srcId="{5472B6D6-2A0D-BE48-BBC8-87F9DCE15FC8}" destId="{F5E23255-F49E-2A42-A437-3723C6FAA1D6}" srcOrd="0" destOrd="0" presId="urn:microsoft.com/office/officeart/2005/8/layout/gear1"/>
    <dgm:cxn modelId="{70F15E2F-EA97-A645-BD6C-EB5D627A172D}" srcId="{7A17E11B-EFE8-F340-97FA-A76F226D9141}" destId="{6DE69B39-E768-B542-93A7-57DC7830B4C2}" srcOrd="0" destOrd="0" parTransId="{065459E3-1DE1-0A43-9CE0-4189D686A0E4}" sibTransId="{5472B6D6-2A0D-BE48-BBC8-87F9DCE15FC8}"/>
    <dgm:cxn modelId="{F3BF82FC-E4A8-3145-BF9A-63DF17F5FAA0}" type="presOf" srcId="{7C0FB066-FFE6-3844-BF36-C71D12E5E9B6}" destId="{BB2A1780-45C0-124B-8E74-B7C8F4A0FD95}" srcOrd="2" destOrd="0" presId="urn:microsoft.com/office/officeart/2005/8/layout/gear1"/>
    <dgm:cxn modelId="{C710B845-A666-B046-940E-F4DFE247F67F}" srcId="{7A17E11B-EFE8-F340-97FA-A76F226D9141}" destId="{7C0FB066-FFE6-3844-BF36-C71D12E5E9B6}" srcOrd="1" destOrd="0" parTransId="{1181F83D-54AC-A247-9918-D9C23BE0B326}" sibTransId="{A4394597-5504-3B44-B086-E057B8E4654B}"/>
    <dgm:cxn modelId="{4774CB93-D107-B848-B9D1-5205C89B77A2}" type="presOf" srcId="{7C0FB066-FFE6-3844-BF36-C71D12E5E9B6}" destId="{FBBA55B6-ABF9-3D42-8E2F-BAB8CE309BA9}" srcOrd="0" destOrd="0" presId="urn:microsoft.com/office/officeart/2005/8/layout/gear1"/>
    <dgm:cxn modelId="{38E7BE3B-2932-1C44-9239-A6F646FD0E52}" type="presOf" srcId="{D0759804-147F-6141-8C8A-B2FEAED54648}" destId="{2B68AE07-9C59-A346-9082-A79E15F3E63B}" srcOrd="0" destOrd="1" presId="urn:microsoft.com/office/officeart/2005/8/layout/gear1"/>
    <dgm:cxn modelId="{EFD4D791-93E9-9345-ABC2-2A1E8B57B648}" srcId="{6DE69B39-E768-B542-93A7-57DC7830B4C2}" destId="{0A694D85-F85B-BF4C-B05F-0E0EBD68F807}" srcOrd="1" destOrd="0" parTransId="{2042628F-30AE-E24C-B62F-492218B9A4A5}" sibTransId="{DCFB7DDF-C9A2-9343-802B-C769D028500A}"/>
    <dgm:cxn modelId="{77557814-19C5-0445-9E74-6F904EF5079C}" type="presOf" srcId="{6B4C5605-878D-E34A-92C4-BB7D6D1F38E6}" destId="{C754250D-58A8-8D4F-A148-7735BA217847}" srcOrd="0" destOrd="0" presId="urn:microsoft.com/office/officeart/2005/8/layout/gear1"/>
    <dgm:cxn modelId="{A8555C0D-6EBA-D64F-B244-555C2D96BF04}" srcId="{7C0FB066-FFE6-3844-BF36-C71D12E5E9B6}" destId="{D0759804-147F-6141-8C8A-B2FEAED54648}" srcOrd="1" destOrd="0" parTransId="{C5BC9B2E-EE6B-A14F-9B03-A07CEDEA84FA}" sibTransId="{93B6237D-8204-6A44-9972-A76643B6D2C1}"/>
    <dgm:cxn modelId="{54400BAC-541B-2741-A5B8-FDD1DF7688DA}" type="presOf" srcId="{6DE69B39-E768-B542-93A7-57DC7830B4C2}" destId="{1A7E9B53-7510-D743-A42E-01CC099323D6}" srcOrd="0" destOrd="0" presId="urn:microsoft.com/office/officeart/2005/8/layout/gear1"/>
    <dgm:cxn modelId="{DCEEDF85-D0B2-1545-88EB-25C8B91287B9}" type="presOf" srcId="{A42DB2BF-F813-3447-8CFF-D045E26A845D}" destId="{2B68AE07-9C59-A346-9082-A79E15F3E63B}" srcOrd="0" destOrd="0" presId="urn:microsoft.com/office/officeart/2005/8/layout/gear1"/>
    <dgm:cxn modelId="{7F88B398-F178-C245-935B-B8A15AFF9248}" type="presParOf" srcId="{01FDD008-C3A4-5A4C-B43F-9BED71CEEE1A}" destId="{1A7E9B53-7510-D743-A42E-01CC099323D6}" srcOrd="0" destOrd="0" presId="urn:microsoft.com/office/officeart/2005/8/layout/gear1"/>
    <dgm:cxn modelId="{67019E92-0007-524C-AF7C-7999EB4166ED}" type="presParOf" srcId="{01FDD008-C3A4-5A4C-B43F-9BED71CEEE1A}" destId="{4D13FF03-E2B0-8643-B4FD-D5273076F692}" srcOrd="1" destOrd="0" presId="urn:microsoft.com/office/officeart/2005/8/layout/gear1"/>
    <dgm:cxn modelId="{D83D4068-2208-444C-B909-30BC8E3C29EE}" type="presParOf" srcId="{01FDD008-C3A4-5A4C-B43F-9BED71CEEE1A}" destId="{75F54A6B-3DB7-0E43-BEC1-C2FB38ED6137}" srcOrd="2" destOrd="0" presId="urn:microsoft.com/office/officeart/2005/8/layout/gear1"/>
    <dgm:cxn modelId="{F11D394B-F4B5-1E41-89F4-8EF3EDC53C09}" type="presParOf" srcId="{01FDD008-C3A4-5A4C-B43F-9BED71CEEE1A}" destId="{C754250D-58A8-8D4F-A148-7735BA217847}" srcOrd="3" destOrd="0" presId="urn:microsoft.com/office/officeart/2005/8/layout/gear1"/>
    <dgm:cxn modelId="{6132A8E1-8C20-3B49-93BB-321DDBD9AD7A}" type="presParOf" srcId="{01FDD008-C3A4-5A4C-B43F-9BED71CEEE1A}" destId="{FBBA55B6-ABF9-3D42-8E2F-BAB8CE309BA9}" srcOrd="4" destOrd="0" presId="urn:microsoft.com/office/officeart/2005/8/layout/gear1"/>
    <dgm:cxn modelId="{28BD5513-009C-D942-94E6-869F106F3580}" type="presParOf" srcId="{01FDD008-C3A4-5A4C-B43F-9BED71CEEE1A}" destId="{0B4CD660-A3A2-2946-8BC4-C71D3B3D9DC2}" srcOrd="5" destOrd="0" presId="urn:microsoft.com/office/officeart/2005/8/layout/gear1"/>
    <dgm:cxn modelId="{4EA97289-A92B-9946-89BD-901771F5C77A}" type="presParOf" srcId="{01FDD008-C3A4-5A4C-B43F-9BED71CEEE1A}" destId="{BB2A1780-45C0-124B-8E74-B7C8F4A0FD95}" srcOrd="6" destOrd="0" presId="urn:microsoft.com/office/officeart/2005/8/layout/gear1"/>
    <dgm:cxn modelId="{DE08FF1E-1B18-5C47-856C-0EABCBAC488E}" type="presParOf" srcId="{01FDD008-C3A4-5A4C-B43F-9BED71CEEE1A}" destId="{2B68AE07-9C59-A346-9082-A79E15F3E63B}" srcOrd="7" destOrd="0" presId="urn:microsoft.com/office/officeart/2005/8/layout/gear1"/>
    <dgm:cxn modelId="{AF517B85-DAF1-5B43-BA2C-99C048C0A753}" type="presParOf" srcId="{01FDD008-C3A4-5A4C-B43F-9BED71CEEE1A}" destId="{F5E23255-F49E-2A42-A437-3723C6FAA1D6}" srcOrd="8" destOrd="0" presId="urn:microsoft.com/office/officeart/2005/8/layout/gear1"/>
    <dgm:cxn modelId="{249F5F53-AB9C-BF44-B7D9-9C8CA0CADE76}" type="presParOf" srcId="{01FDD008-C3A4-5A4C-B43F-9BED71CEEE1A}" destId="{B8D2BB96-4CE2-E14A-9E2F-7233319F3864}" srcOrd="9" destOrd="0" presId="urn:microsoft.com/office/officeart/2005/8/layout/gear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3DB4F7-2C18-974B-9C26-9844767B3D59}" type="doc">
      <dgm:prSet loTypeId="urn:microsoft.com/office/officeart/2005/8/layout/vList6" loCatId="process" qsTypeId="urn:microsoft.com/office/officeart/2005/8/quickstyle/simple4" qsCatId="simple" csTypeId="urn:microsoft.com/office/officeart/2005/8/colors/accent1_2" csCatId="accent1" phldr="1"/>
      <dgm:spPr/>
      <dgm:t>
        <a:bodyPr/>
        <a:lstStyle/>
        <a:p>
          <a:endParaRPr lang="en-US"/>
        </a:p>
      </dgm:t>
    </dgm:pt>
    <dgm:pt modelId="{9B29D38E-91A5-7A40-B874-89F820F02D26}">
      <dgm:prSet phldrT="[Text]"/>
      <dgm:spPr>
        <a:solidFill>
          <a:schemeClr val="accent1"/>
        </a:solidFill>
      </dgm:spPr>
      <dgm:t>
        <a:bodyPr/>
        <a:lstStyle/>
        <a:p>
          <a:r>
            <a:rPr lang="en-US" dirty="0" smtClean="0">
              <a:effectLst>
                <a:outerShdw blurRad="38100" dist="38100" dir="2700000" algn="tl">
                  <a:srgbClr val="000000">
                    <a:alpha val="43137"/>
                  </a:srgbClr>
                </a:outerShdw>
              </a:effectLst>
            </a:rPr>
            <a:t>To form a cryptographic system using elliptic curves, we need to find a “hard problem” corresponding to factoring the product of two primes or taking the discrete logarithm</a:t>
          </a:r>
          <a:endParaRPr lang="en-US" dirty="0">
            <a:effectLst>
              <a:outerShdw blurRad="38100" dist="38100" dir="2700000" algn="tl">
                <a:srgbClr val="000000">
                  <a:alpha val="43137"/>
                </a:srgbClr>
              </a:outerShdw>
            </a:effectLst>
          </a:endParaRPr>
        </a:p>
      </dgm:t>
    </dgm:pt>
    <dgm:pt modelId="{ACAE2C13-BB39-6B41-8CE6-BE28B1894C55}" type="parTrans" cxnId="{DE42EB1F-208E-4946-937C-B82E5D595A9F}">
      <dgm:prSet/>
      <dgm:spPr/>
      <dgm:t>
        <a:bodyPr/>
        <a:lstStyle/>
        <a:p>
          <a:endParaRPr lang="en-US"/>
        </a:p>
      </dgm:t>
    </dgm:pt>
    <dgm:pt modelId="{AB3ED1D0-2F56-A74C-A98E-EB462406BD2C}" type="sibTrans" cxnId="{DE42EB1F-208E-4946-937C-B82E5D595A9F}">
      <dgm:prSet/>
      <dgm:spPr/>
      <dgm:t>
        <a:bodyPr/>
        <a:lstStyle/>
        <a:p>
          <a:endParaRPr lang="en-US"/>
        </a:p>
      </dgm:t>
    </dgm:pt>
    <dgm:pt modelId="{3C584647-FC30-174F-99E5-993501D024CF}">
      <dgm:prSet/>
      <dgm:spPr>
        <a:solidFill>
          <a:schemeClr val="bg1"/>
        </a:solidFill>
        <a:ln>
          <a:solidFill>
            <a:schemeClr val="bg2"/>
          </a:solidFill>
        </a:ln>
      </dgm:spPr>
      <dgm:t>
        <a:bodyPr/>
        <a:lstStyle/>
        <a:p>
          <a:r>
            <a:rPr lang="en-US" i="1" dirty="0" smtClean="0"/>
            <a:t>Q=kP, </a:t>
          </a:r>
          <a:r>
            <a:rPr lang="en-US" dirty="0" smtClean="0"/>
            <a:t>where </a:t>
          </a:r>
          <a:r>
            <a:rPr lang="en-US" i="1" dirty="0" smtClean="0"/>
            <a:t>Q, P</a:t>
          </a:r>
          <a:r>
            <a:rPr lang="en-US" dirty="0" smtClean="0"/>
            <a:t> belong to a prime curve</a:t>
          </a:r>
        </a:p>
      </dgm:t>
    </dgm:pt>
    <dgm:pt modelId="{3A875B3B-95C8-534E-AE40-DAD45B93158F}" type="parTrans" cxnId="{EFB8F1DA-E414-464D-9C0D-D6E197E01F4C}">
      <dgm:prSet/>
      <dgm:spPr/>
      <dgm:t>
        <a:bodyPr/>
        <a:lstStyle/>
        <a:p>
          <a:endParaRPr lang="en-US"/>
        </a:p>
      </dgm:t>
    </dgm:pt>
    <dgm:pt modelId="{D25E467D-B1C9-1445-A889-95888C981F8A}" type="sibTrans" cxnId="{EFB8F1DA-E414-464D-9C0D-D6E197E01F4C}">
      <dgm:prSet/>
      <dgm:spPr/>
      <dgm:t>
        <a:bodyPr/>
        <a:lstStyle/>
        <a:p>
          <a:endParaRPr lang="en-US"/>
        </a:p>
      </dgm:t>
    </dgm:pt>
    <dgm:pt modelId="{F26C0517-C912-DA41-AF56-1F46AA579402}">
      <dgm:prSet/>
      <dgm:spPr>
        <a:solidFill>
          <a:schemeClr val="bg1"/>
        </a:solidFill>
        <a:ln>
          <a:solidFill>
            <a:schemeClr val="bg2"/>
          </a:solidFill>
        </a:ln>
      </dgm:spPr>
      <dgm:t>
        <a:bodyPr/>
        <a:lstStyle/>
        <a:p>
          <a:r>
            <a:rPr lang="en-US" dirty="0" smtClean="0"/>
            <a:t>Is “easy” to compute </a:t>
          </a:r>
          <a:r>
            <a:rPr lang="en-US" i="1" dirty="0" smtClean="0"/>
            <a:t>Q </a:t>
          </a:r>
          <a:r>
            <a:rPr lang="en-US" dirty="0" smtClean="0"/>
            <a:t>given </a:t>
          </a:r>
          <a:r>
            <a:rPr lang="en-US" i="1" dirty="0" smtClean="0"/>
            <a:t>k </a:t>
          </a:r>
          <a:r>
            <a:rPr lang="en-US" dirty="0" smtClean="0"/>
            <a:t>and </a:t>
          </a:r>
          <a:r>
            <a:rPr lang="en-US" i="1" dirty="0" smtClean="0"/>
            <a:t>P</a:t>
          </a:r>
        </a:p>
      </dgm:t>
    </dgm:pt>
    <dgm:pt modelId="{E9262F4E-91EF-2C48-AD7C-6FB077621D23}" type="parTrans" cxnId="{D395546A-3AA5-1E4B-8DC8-7DA75680F542}">
      <dgm:prSet/>
      <dgm:spPr/>
      <dgm:t>
        <a:bodyPr/>
        <a:lstStyle/>
        <a:p>
          <a:endParaRPr lang="en-US"/>
        </a:p>
      </dgm:t>
    </dgm:pt>
    <dgm:pt modelId="{A565EF87-32A5-8D4F-B298-21D94F2E1F6E}" type="sibTrans" cxnId="{D395546A-3AA5-1E4B-8DC8-7DA75680F542}">
      <dgm:prSet/>
      <dgm:spPr/>
      <dgm:t>
        <a:bodyPr/>
        <a:lstStyle/>
        <a:p>
          <a:endParaRPr lang="en-US"/>
        </a:p>
      </dgm:t>
    </dgm:pt>
    <dgm:pt modelId="{30E00427-3755-1540-AB38-BC50FC055B26}">
      <dgm:prSet/>
      <dgm:spPr>
        <a:solidFill>
          <a:schemeClr val="bg1"/>
        </a:solidFill>
        <a:ln>
          <a:solidFill>
            <a:schemeClr val="bg2"/>
          </a:solidFill>
        </a:ln>
      </dgm:spPr>
      <dgm:t>
        <a:bodyPr/>
        <a:lstStyle/>
        <a:p>
          <a:r>
            <a:rPr lang="en-US" dirty="0" smtClean="0"/>
            <a:t>But “hard” to find </a:t>
          </a:r>
          <a:r>
            <a:rPr lang="en-US" i="1" dirty="0" smtClean="0"/>
            <a:t>k</a:t>
          </a:r>
          <a:r>
            <a:rPr lang="en-US" dirty="0" smtClean="0"/>
            <a:t> given </a:t>
          </a:r>
          <a:r>
            <a:rPr lang="en-US" i="1" dirty="0" smtClean="0"/>
            <a:t>Q, </a:t>
          </a:r>
          <a:r>
            <a:rPr lang="en-US" dirty="0" smtClean="0"/>
            <a:t>and </a:t>
          </a:r>
          <a:r>
            <a:rPr lang="en-US" i="1" dirty="0" smtClean="0"/>
            <a:t>P</a:t>
          </a:r>
        </a:p>
      </dgm:t>
    </dgm:pt>
    <dgm:pt modelId="{813922C6-6472-1E43-B8B4-1A736B5B2FBC}" type="parTrans" cxnId="{71A4DBA1-ACC6-8D41-83E3-904FFE3DFE54}">
      <dgm:prSet/>
      <dgm:spPr/>
      <dgm:t>
        <a:bodyPr/>
        <a:lstStyle/>
        <a:p>
          <a:endParaRPr lang="en-US"/>
        </a:p>
      </dgm:t>
    </dgm:pt>
    <dgm:pt modelId="{362AA1BB-6F66-E546-84D4-08EAE5E5F1EF}" type="sibTrans" cxnId="{71A4DBA1-ACC6-8D41-83E3-904FFE3DFE54}">
      <dgm:prSet/>
      <dgm:spPr/>
      <dgm:t>
        <a:bodyPr/>
        <a:lstStyle/>
        <a:p>
          <a:endParaRPr lang="en-US"/>
        </a:p>
      </dgm:t>
    </dgm:pt>
    <dgm:pt modelId="{1FD4B571-3E6E-DB4B-B5E4-9B63B1D3FA87}">
      <dgm:prSet/>
      <dgm:spPr>
        <a:solidFill>
          <a:schemeClr val="bg1"/>
        </a:solidFill>
        <a:ln>
          <a:solidFill>
            <a:schemeClr val="bg2"/>
          </a:solidFill>
        </a:ln>
      </dgm:spPr>
      <dgm:t>
        <a:bodyPr/>
        <a:lstStyle/>
        <a:p>
          <a:r>
            <a:rPr lang="en-US" dirty="0" smtClean="0"/>
            <a:t>Known as the elliptic curve logarithm problem</a:t>
          </a:r>
        </a:p>
      </dgm:t>
    </dgm:pt>
    <dgm:pt modelId="{E84E6925-1AAB-0A48-900D-BA958399F3E7}" type="parTrans" cxnId="{9856E6BA-280A-504E-951E-A3D8879E4350}">
      <dgm:prSet/>
      <dgm:spPr/>
      <dgm:t>
        <a:bodyPr/>
        <a:lstStyle/>
        <a:p>
          <a:endParaRPr lang="en-US"/>
        </a:p>
      </dgm:t>
    </dgm:pt>
    <dgm:pt modelId="{90B19BD8-750C-7344-8ABE-A69E9FFC6826}" type="sibTrans" cxnId="{9856E6BA-280A-504E-951E-A3D8879E4350}">
      <dgm:prSet/>
      <dgm:spPr/>
      <dgm:t>
        <a:bodyPr/>
        <a:lstStyle/>
        <a:p>
          <a:endParaRPr lang="en-US"/>
        </a:p>
      </dgm:t>
    </dgm:pt>
    <dgm:pt modelId="{A433E237-4918-4849-8C87-E8E133720A4C}" type="pres">
      <dgm:prSet presAssocID="{613DB4F7-2C18-974B-9C26-9844767B3D59}" presName="Name0" presStyleCnt="0">
        <dgm:presLayoutVars>
          <dgm:dir/>
          <dgm:animLvl val="lvl"/>
          <dgm:resizeHandles/>
        </dgm:presLayoutVars>
      </dgm:prSet>
      <dgm:spPr/>
      <dgm:t>
        <a:bodyPr/>
        <a:lstStyle/>
        <a:p>
          <a:endParaRPr lang="en-US"/>
        </a:p>
      </dgm:t>
    </dgm:pt>
    <dgm:pt modelId="{2DB36A17-BDC6-0B4A-BD30-E748EDB0532D}" type="pres">
      <dgm:prSet presAssocID="{9B29D38E-91A5-7A40-B874-89F820F02D26}" presName="linNode" presStyleCnt="0"/>
      <dgm:spPr/>
    </dgm:pt>
    <dgm:pt modelId="{2853AFA9-369E-FB4A-8EC0-DA8709AE940B}" type="pres">
      <dgm:prSet presAssocID="{9B29D38E-91A5-7A40-B874-89F820F02D26}" presName="parentShp" presStyleLbl="node1" presStyleIdx="0" presStyleCnt="1">
        <dgm:presLayoutVars>
          <dgm:bulletEnabled val="1"/>
        </dgm:presLayoutVars>
      </dgm:prSet>
      <dgm:spPr/>
      <dgm:t>
        <a:bodyPr/>
        <a:lstStyle/>
        <a:p>
          <a:endParaRPr lang="en-US"/>
        </a:p>
      </dgm:t>
    </dgm:pt>
    <dgm:pt modelId="{D7D330C6-96D4-C64F-9385-1967CFC9F58B}" type="pres">
      <dgm:prSet presAssocID="{9B29D38E-91A5-7A40-B874-89F820F02D26}" presName="childShp" presStyleLbl="bgAccFollowNode1" presStyleIdx="0" presStyleCnt="1">
        <dgm:presLayoutVars>
          <dgm:bulletEnabled val="1"/>
        </dgm:presLayoutVars>
      </dgm:prSet>
      <dgm:spPr/>
      <dgm:t>
        <a:bodyPr/>
        <a:lstStyle/>
        <a:p>
          <a:endParaRPr lang="en-US"/>
        </a:p>
      </dgm:t>
    </dgm:pt>
  </dgm:ptLst>
  <dgm:cxnLst>
    <dgm:cxn modelId="{71A4DBA1-ACC6-8D41-83E3-904FFE3DFE54}" srcId="{9B29D38E-91A5-7A40-B874-89F820F02D26}" destId="{30E00427-3755-1540-AB38-BC50FC055B26}" srcOrd="2" destOrd="0" parTransId="{813922C6-6472-1E43-B8B4-1A736B5B2FBC}" sibTransId="{362AA1BB-6F66-E546-84D4-08EAE5E5F1EF}"/>
    <dgm:cxn modelId="{94229DE3-1F9F-164D-80C4-A478D074148C}" type="presOf" srcId="{30E00427-3755-1540-AB38-BC50FC055B26}" destId="{D7D330C6-96D4-C64F-9385-1967CFC9F58B}" srcOrd="0" destOrd="2" presId="urn:microsoft.com/office/officeart/2005/8/layout/vList6"/>
    <dgm:cxn modelId="{D395546A-3AA5-1E4B-8DC8-7DA75680F542}" srcId="{9B29D38E-91A5-7A40-B874-89F820F02D26}" destId="{F26C0517-C912-DA41-AF56-1F46AA579402}" srcOrd="1" destOrd="0" parTransId="{E9262F4E-91EF-2C48-AD7C-6FB077621D23}" sibTransId="{A565EF87-32A5-8D4F-B298-21D94F2E1F6E}"/>
    <dgm:cxn modelId="{EFB8F1DA-E414-464D-9C0D-D6E197E01F4C}" srcId="{9B29D38E-91A5-7A40-B874-89F820F02D26}" destId="{3C584647-FC30-174F-99E5-993501D024CF}" srcOrd="0" destOrd="0" parTransId="{3A875B3B-95C8-534E-AE40-DAD45B93158F}" sibTransId="{D25E467D-B1C9-1445-A889-95888C981F8A}"/>
    <dgm:cxn modelId="{64A8BAE3-E940-6145-AC89-7560FEA7990E}" type="presOf" srcId="{9B29D38E-91A5-7A40-B874-89F820F02D26}" destId="{2853AFA9-369E-FB4A-8EC0-DA8709AE940B}" srcOrd="0" destOrd="0" presId="urn:microsoft.com/office/officeart/2005/8/layout/vList6"/>
    <dgm:cxn modelId="{DE42EB1F-208E-4946-937C-B82E5D595A9F}" srcId="{613DB4F7-2C18-974B-9C26-9844767B3D59}" destId="{9B29D38E-91A5-7A40-B874-89F820F02D26}" srcOrd="0" destOrd="0" parTransId="{ACAE2C13-BB39-6B41-8CE6-BE28B1894C55}" sibTransId="{AB3ED1D0-2F56-A74C-A98E-EB462406BD2C}"/>
    <dgm:cxn modelId="{D3A81196-480D-EE47-BF2D-9F3CE54A8CB0}" type="presOf" srcId="{3C584647-FC30-174F-99E5-993501D024CF}" destId="{D7D330C6-96D4-C64F-9385-1967CFC9F58B}" srcOrd="0" destOrd="0" presId="urn:microsoft.com/office/officeart/2005/8/layout/vList6"/>
    <dgm:cxn modelId="{9856E6BA-280A-504E-951E-A3D8879E4350}" srcId="{9B29D38E-91A5-7A40-B874-89F820F02D26}" destId="{1FD4B571-3E6E-DB4B-B5E4-9B63B1D3FA87}" srcOrd="3" destOrd="0" parTransId="{E84E6925-1AAB-0A48-900D-BA958399F3E7}" sibTransId="{90B19BD8-750C-7344-8ABE-A69E9FFC6826}"/>
    <dgm:cxn modelId="{5B66B12E-FF4D-6E4A-8A57-3F7346C79E7C}" type="presOf" srcId="{613DB4F7-2C18-974B-9C26-9844767B3D59}" destId="{A433E237-4918-4849-8C87-E8E133720A4C}" srcOrd="0" destOrd="0" presId="urn:microsoft.com/office/officeart/2005/8/layout/vList6"/>
    <dgm:cxn modelId="{FB419DE0-C6EB-F148-BACD-3E8A80E9A125}" type="presOf" srcId="{1FD4B571-3E6E-DB4B-B5E4-9B63B1D3FA87}" destId="{D7D330C6-96D4-C64F-9385-1967CFC9F58B}" srcOrd="0" destOrd="3" presId="urn:microsoft.com/office/officeart/2005/8/layout/vList6"/>
    <dgm:cxn modelId="{49DA6F8B-019E-C24E-B81C-100A5DCC66B7}" type="presOf" srcId="{F26C0517-C912-DA41-AF56-1F46AA579402}" destId="{D7D330C6-96D4-C64F-9385-1967CFC9F58B}" srcOrd="0" destOrd="1" presId="urn:microsoft.com/office/officeart/2005/8/layout/vList6"/>
    <dgm:cxn modelId="{967C18EE-EA6B-DE4E-B2B3-DBDF1213D442}" type="presParOf" srcId="{A433E237-4918-4849-8C87-E8E133720A4C}" destId="{2DB36A17-BDC6-0B4A-BD30-E748EDB0532D}" srcOrd="0" destOrd="0" presId="urn:microsoft.com/office/officeart/2005/8/layout/vList6"/>
    <dgm:cxn modelId="{FB8A07B1-7E34-E342-9AC4-05E5A971C2D1}" type="presParOf" srcId="{2DB36A17-BDC6-0B4A-BD30-E748EDB0532D}" destId="{2853AFA9-369E-FB4A-8EC0-DA8709AE940B}" srcOrd="0" destOrd="0" presId="urn:microsoft.com/office/officeart/2005/8/layout/vList6"/>
    <dgm:cxn modelId="{526E7642-45C9-F74D-BF73-7DD1E0E8DE38}" type="presParOf" srcId="{2DB36A17-BDC6-0B4A-BD30-E748EDB0532D}" destId="{D7D330C6-96D4-C64F-9385-1967CFC9F58B}"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960FA-B7C6-A243-9B95-5DC485277954}">
      <dsp:nvSpPr>
        <dsp:cNvPr id="0" name=""/>
        <dsp:cNvSpPr/>
      </dsp:nvSpPr>
      <dsp:spPr>
        <a:xfrm>
          <a:off x="0" y="809624"/>
          <a:ext cx="2857499" cy="1714499"/>
        </a:xfrm>
        <a:prstGeom prst="rect">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0" kern="1200" dirty="0" smtClean="0">
              <a:effectLst>
                <a:outerShdw blurRad="38100" dist="38100" dir="2700000" algn="tl">
                  <a:srgbClr val="000000">
                    <a:alpha val="43137"/>
                  </a:srgbClr>
                </a:outerShdw>
              </a:effectLst>
            </a:rPr>
            <a:t>Announced in 1984 by T. </a:t>
          </a:r>
          <a:r>
            <a:rPr lang="en-US" sz="2200" b="0" kern="1200" dirty="0" err="1" smtClean="0">
              <a:effectLst>
                <a:outerShdw blurRad="38100" dist="38100" dir="2700000" algn="tl">
                  <a:srgbClr val="000000">
                    <a:alpha val="43137"/>
                  </a:srgbClr>
                </a:outerShdw>
              </a:effectLst>
            </a:rPr>
            <a:t>Elgamal</a:t>
          </a:r>
          <a:endParaRPr lang="en-US" sz="2200" b="0" kern="1200" dirty="0">
            <a:effectLst>
              <a:outerShdw blurRad="38100" dist="38100" dir="2700000" algn="tl">
                <a:srgbClr val="000000">
                  <a:alpha val="43137"/>
                </a:srgbClr>
              </a:outerShdw>
            </a:effectLst>
          </a:endParaRPr>
        </a:p>
      </dsp:txBody>
      <dsp:txXfrm>
        <a:off x="0" y="809624"/>
        <a:ext cx="2857499" cy="1714499"/>
      </dsp:txXfrm>
    </dsp:sp>
    <dsp:sp modelId="{A257FC50-FF91-3F4C-BFB5-E75AFE9E36EC}">
      <dsp:nvSpPr>
        <dsp:cNvPr id="0" name=""/>
        <dsp:cNvSpPr/>
      </dsp:nvSpPr>
      <dsp:spPr>
        <a:xfrm>
          <a:off x="3143249" y="809624"/>
          <a:ext cx="2857499" cy="1714499"/>
        </a:xfrm>
        <a:prstGeom prst="rect">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0" kern="1200" dirty="0" smtClean="0">
              <a:effectLst>
                <a:outerShdw blurRad="38100" dist="38100" dir="2700000" algn="tl">
                  <a:srgbClr val="000000">
                    <a:alpha val="43137"/>
                  </a:srgbClr>
                </a:outerShdw>
              </a:effectLst>
            </a:rPr>
            <a:t>Public-key scheme based on discrete logarithms closely related to the </a:t>
          </a:r>
          <a:r>
            <a:rPr lang="en-US" sz="2200" b="0" kern="1200" dirty="0" err="1" smtClean="0">
              <a:effectLst>
                <a:outerShdw blurRad="38100" dist="38100" dir="2700000" algn="tl">
                  <a:srgbClr val="000000">
                    <a:alpha val="43137"/>
                  </a:srgbClr>
                </a:outerShdw>
              </a:effectLst>
            </a:rPr>
            <a:t>Diffie</a:t>
          </a:r>
          <a:r>
            <a:rPr lang="en-US" sz="2200" b="0" kern="1200" dirty="0" smtClean="0">
              <a:effectLst>
                <a:outerShdw blurRad="38100" dist="38100" dir="2700000" algn="tl">
                  <a:srgbClr val="000000">
                    <a:alpha val="43137"/>
                  </a:srgbClr>
                </a:outerShdw>
              </a:effectLst>
            </a:rPr>
            <a:t>-Hellman technique</a:t>
          </a:r>
          <a:endParaRPr lang="en-US" sz="2200" b="0" kern="1200" dirty="0">
            <a:effectLst>
              <a:outerShdw blurRad="38100" dist="38100" dir="2700000" algn="tl">
                <a:srgbClr val="000000">
                  <a:alpha val="43137"/>
                </a:srgbClr>
              </a:outerShdw>
            </a:effectLst>
          </a:endParaRPr>
        </a:p>
      </dsp:txBody>
      <dsp:txXfrm>
        <a:off x="3143249" y="809624"/>
        <a:ext cx="2857499" cy="1714499"/>
      </dsp:txXfrm>
    </dsp:sp>
    <dsp:sp modelId="{2261D62D-521A-E14D-8922-72F6614F3DCC}">
      <dsp:nvSpPr>
        <dsp:cNvPr id="0" name=""/>
        <dsp:cNvSpPr/>
      </dsp:nvSpPr>
      <dsp:spPr>
        <a:xfrm>
          <a:off x="6286499" y="809624"/>
          <a:ext cx="2857499" cy="1714499"/>
        </a:xfrm>
        <a:prstGeom prst="rect">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0" kern="1200" dirty="0" smtClean="0">
              <a:effectLst>
                <a:outerShdw blurRad="38100" dist="38100" dir="2700000" algn="tl">
                  <a:srgbClr val="000000">
                    <a:alpha val="43137"/>
                  </a:srgbClr>
                </a:outerShdw>
              </a:effectLst>
            </a:rPr>
            <a:t>Used in the digital signature standard (DSS) and the S/MIME e-mail standard</a:t>
          </a:r>
          <a:endParaRPr lang="en-US" sz="2200" b="0" kern="1200" dirty="0">
            <a:effectLst>
              <a:outerShdw blurRad="38100" dist="38100" dir="2700000" algn="tl">
                <a:srgbClr val="000000">
                  <a:alpha val="43137"/>
                </a:srgbClr>
              </a:outerShdw>
            </a:effectLst>
          </a:endParaRPr>
        </a:p>
      </dsp:txBody>
      <dsp:txXfrm>
        <a:off x="6286499" y="809624"/>
        <a:ext cx="2857499" cy="1714499"/>
      </dsp:txXfrm>
    </dsp:sp>
    <dsp:sp modelId="{659BA2B5-6D77-864F-8CA3-F2DD6119A169}">
      <dsp:nvSpPr>
        <dsp:cNvPr id="0" name=""/>
        <dsp:cNvSpPr/>
      </dsp:nvSpPr>
      <dsp:spPr>
        <a:xfrm>
          <a:off x="1571624" y="2809874"/>
          <a:ext cx="2857499" cy="1714499"/>
        </a:xfrm>
        <a:prstGeom prst="rect">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0" kern="1200" dirty="0" smtClean="0">
              <a:effectLst>
                <a:outerShdw blurRad="38100" dist="38100" dir="2700000" algn="tl">
                  <a:srgbClr val="000000">
                    <a:alpha val="43137"/>
                  </a:srgbClr>
                </a:outerShdw>
              </a:effectLst>
            </a:rPr>
            <a:t>Global elements are a prime number </a:t>
          </a:r>
          <a:r>
            <a:rPr lang="en-US" sz="2200" b="0" i="1" kern="1200" dirty="0" err="1" smtClean="0">
              <a:effectLst>
                <a:outerShdw blurRad="38100" dist="38100" dir="2700000" algn="tl">
                  <a:srgbClr val="000000">
                    <a:alpha val="43137"/>
                  </a:srgbClr>
                </a:outerShdw>
              </a:effectLst>
            </a:rPr>
            <a:t>q</a:t>
          </a:r>
          <a:r>
            <a:rPr lang="en-US" sz="2200" b="0" i="1" kern="1200" dirty="0" smtClean="0">
              <a:effectLst>
                <a:outerShdw blurRad="38100" dist="38100" dir="2700000" algn="tl">
                  <a:srgbClr val="000000">
                    <a:alpha val="43137"/>
                  </a:srgbClr>
                </a:outerShdw>
              </a:effectLst>
            </a:rPr>
            <a:t> </a:t>
          </a:r>
          <a:r>
            <a:rPr lang="en-US" sz="2200" b="0" kern="1200" dirty="0" smtClean="0">
              <a:effectLst>
                <a:outerShdw blurRad="38100" dist="38100" dir="2700000" algn="tl">
                  <a:srgbClr val="000000">
                    <a:alpha val="43137"/>
                  </a:srgbClr>
                </a:outerShdw>
              </a:effectLst>
            </a:rPr>
            <a:t>and </a:t>
          </a:r>
          <a:r>
            <a:rPr lang="en-US" sz="2200" b="0" i="1" kern="1200" dirty="0" smtClean="0">
              <a:effectLst>
                <a:outerShdw blurRad="38100" dist="38100" dir="2700000" algn="tl">
                  <a:srgbClr val="000000">
                    <a:alpha val="43137"/>
                  </a:srgbClr>
                </a:outerShdw>
              </a:effectLst>
            </a:rPr>
            <a:t>a</a:t>
          </a:r>
          <a:r>
            <a:rPr lang="en-US" sz="2200" b="0" kern="1200" dirty="0" smtClean="0">
              <a:effectLst>
                <a:outerShdw blurRad="38100" dist="38100" dir="2700000" algn="tl">
                  <a:srgbClr val="000000">
                    <a:alpha val="43137"/>
                  </a:srgbClr>
                </a:outerShdw>
              </a:effectLst>
            </a:rPr>
            <a:t> which is a primitive root of </a:t>
          </a:r>
          <a:r>
            <a:rPr lang="en-US" sz="2200" b="0" i="1" kern="1200" dirty="0" err="1" smtClean="0">
              <a:effectLst>
                <a:outerShdw blurRad="38100" dist="38100" dir="2700000" algn="tl">
                  <a:srgbClr val="000000">
                    <a:alpha val="43137"/>
                  </a:srgbClr>
                </a:outerShdw>
              </a:effectLst>
            </a:rPr>
            <a:t>q</a:t>
          </a:r>
          <a:endParaRPr lang="en-US" sz="2200" b="0" kern="1200" dirty="0">
            <a:effectLst>
              <a:outerShdw blurRad="38100" dist="38100" dir="2700000" algn="tl">
                <a:srgbClr val="000000">
                  <a:alpha val="43137"/>
                </a:srgbClr>
              </a:outerShdw>
            </a:effectLst>
          </a:endParaRPr>
        </a:p>
      </dsp:txBody>
      <dsp:txXfrm>
        <a:off x="1571624" y="2809874"/>
        <a:ext cx="2857499" cy="1714499"/>
      </dsp:txXfrm>
    </dsp:sp>
    <dsp:sp modelId="{962B265E-5530-394D-871D-9C5C574AEBCA}">
      <dsp:nvSpPr>
        <dsp:cNvPr id="0" name=""/>
        <dsp:cNvSpPr/>
      </dsp:nvSpPr>
      <dsp:spPr>
        <a:xfrm>
          <a:off x="4714874" y="2809874"/>
          <a:ext cx="2857499" cy="1714499"/>
        </a:xfrm>
        <a:prstGeom prst="rect">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0" kern="1200" dirty="0" smtClean="0">
              <a:effectLst>
                <a:outerShdw blurRad="38100" dist="38100" dir="2700000" algn="tl">
                  <a:srgbClr val="000000">
                    <a:alpha val="43137"/>
                  </a:srgbClr>
                </a:outerShdw>
              </a:effectLst>
            </a:rPr>
            <a:t>Security is based on the difficulty of computing discrete logarithms</a:t>
          </a:r>
          <a:endParaRPr lang="en-AU" sz="2200" b="0" kern="1200" dirty="0">
            <a:effectLst>
              <a:outerShdw blurRad="38100" dist="38100" dir="2700000" algn="tl">
                <a:srgbClr val="000000">
                  <a:alpha val="43137"/>
                </a:srgbClr>
              </a:outerShdw>
            </a:effectLst>
          </a:endParaRPr>
        </a:p>
      </dsp:txBody>
      <dsp:txXfrm>
        <a:off x="4714874" y="2809874"/>
        <a:ext cx="2857499" cy="1714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7E9B53-7510-D743-A42E-01CC099323D6}">
      <dsp:nvSpPr>
        <dsp:cNvPr id="0" name=""/>
        <dsp:cNvSpPr/>
      </dsp:nvSpPr>
      <dsp:spPr>
        <a:xfrm>
          <a:off x="4114803" y="0"/>
          <a:ext cx="2095500" cy="2095500"/>
        </a:xfrm>
        <a:prstGeom prst="gear9">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i="0" kern="1200" dirty="0" smtClean="0">
              <a:effectLst>
                <a:outerShdw blurRad="38100" dist="38100" dir="2700000" algn="tl">
                  <a:srgbClr val="000000">
                    <a:alpha val="43137"/>
                  </a:srgbClr>
                </a:outerShdw>
              </a:effectLst>
            </a:rPr>
            <a:t>Prime curves over Z</a:t>
          </a:r>
          <a:r>
            <a:rPr lang="en-US" sz="2000" b="1" i="0" kern="1200" baseline="-25000" dirty="0" smtClean="0">
              <a:effectLst>
                <a:outerShdw blurRad="38100" dist="38100" dir="2700000" algn="tl">
                  <a:srgbClr val="000000">
                    <a:alpha val="43137"/>
                  </a:srgbClr>
                </a:outerShdw>
              </a:effectLst>
            </a:rPr>
            <a:t>p</a:t>
          </a:r>
          <a:r>
            <a:rPr lang="en-US" sz="2000" b="1" i="0" kern="1200" dirty="0" smtClean="0">
              <a:effectLst>
                <a:outerShdw blurRad="38100" dist="38100" dir="2700000" algn="tl">
                  <a:srgbClr val="000000">
                    <a:alpha val="43137"/>
                  </a:srgbClr>
                </a:outerShdw>
              </a:effectLst>
            </a:rPr>
            <a:t> </a:t>
          </a:r>
          <a:endParaRPr lang="en-US" sz="2000" b="1" i="0" kern="1200" dirty="0">
            <a:effectLst>
              <a:outerShdw blurRad="38100" dist="38100" dir="2700000" algn="tl">
                <a:srgbClr val="000000">
                  <a:alpha val="43137"/>
                </a:srgbClr>
              </a:outerShdw>
            </a:effectLst>
          </a:endParaRPr>
        </a:p>
      </dsp:txBody>
      <dsp:txXfrm>
        <a:off x="4536092" y="490861"/>
        <a:ext cx="1252922" cy="1077130"/>
      </dsp:txXfrm>
    </dsp:sp>
    <dsp:sp modelId="{C754250D-58A8-8D4F-A148-7735BA217847}">
      <dsp:nvSpPr>
        <dsp:cNvPr id="0" name=""/>
        <dsp:cNvSpPr/>
      </dsp:nvSpPr>
      <dsp:spPr>
        <a:xfrm>
          <a:off x="4114804" y="2209797"/>
          <a:ext cx="4521458" cy="1459782"/>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smtClean="0"/>
            <a:t>Use a cubic equation in which the variables and coefficients all take on values in the set of integers from 0 through p-1 and in which calculations are performed modulo p</a:t>
          </a:r>
        </a:p>
        <a:p>
          <a:pPr marL="171450" lvl="1" indent="-171450" algn="l" defTabSz="711200">
            <a:lnSpc>
              <a:spcPct val="90000"/>
            </a:lnSpc>
            <a:spcBef>
              <a:spcPct val="0"/>
            </a:spcBef>
            <a:spcAft>
              <a:spcPct val="15000"/>
            </a:spcAft>
            <a:buChar char="••"/>
          </a:pPr>
          <a:r>
            <a:rPr lang="en-US" sz="1600" b="1" i="0" kern="1200" dirty="0" smtClean="0"/>
            <a:t>Best for software applications</a:t>
          </a:r>
        </a:p>
      </dsp:txBody>
      <dsp:txXfrm>
        <a:off x="4157560" y="2252553"/>
        <a:ext cx="4435946" cy="1374270"/>
      </dsp:txXfrm>
    </dsp:sp>
    <dsp:sp modelId="{FBBA55B6-ABF9-3D42-8E2F-BAB8CE309BA9}">
      <dsp:nvSpPr>
        <dsp:cNvPr id="0" name=""/>
        <dsp:cNvSpPr/>
      </dsp:nvSpPr>
      <dsp:spPr>
        <a:xfrm>
          <a:off x="2286000" y="4"/>
          <a:ext cx="2057400" cy="1981230"/>
        </a:xfrm>
        <a:prstGeom prst="gear6">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i="0" kern="1200" dirty="0" smtClean="0">
              <a:effectLst>
                <a:outerShdw blurRad="38100" dist="38100" dir="2700000" algn="tl">
                  <a:srgbClr val="000000">
                    <a:alpha val="43137"/>
                  </a:srgbClr>
                </a:outerShdw>
              </a:effectLst>
            </a:rPr>
            <a:t>Binary curves over GF(2</a:t>
          </a:r>
          <a:r>
            <a:rPr lang="en-US" sz="2000" b="1" i="0" kern="1200" baseline="30000" dirty="0" smtClean="0">
              <a:effectLst>
                <a:outerShdw blurRad="38100" dist="38100" dir="2700000" algn="tl">
                  <a:srgbClr val="000000">
                    <a:alpha val="43137"/>
                  </a:srgbClr>
                </a:outerShdw>
              </a:effectLst>
            </a:rPr>
            <a:t>m</a:t>
          </a:r>
          <a:r>
            <a:rPr lang="en-US" sz="2000" b="1" i="0" kern="1200" dirty="0" smtClean="0">
              <a:effectLst>
                <a:outerShdw blurRad="38100" dist="38100" dir="2700000" algn="tl">
                  <a:srgbClr val="000000">
                    <a:alpha val="43137"/>
                  </a:srgbClr>
                </a:outerShdw>
              </a:effectLst>
            </a:rPr>
            <a:t>)</a:t>
          </a:r>
        </a:p>
      </dsp:txBody>
      <dsp:txXfrm>
        <a:off x="2795853" y="501799"/>
        <a:ext cx="1037694" cy="977640"/>
      </dsp:txXfrm>
    </dsp:sp>
    <dsp:sp modelId="{2B68AE07-9C59-A346-9082-A79E15F3E63B}">
      <dsp:nvSpPr>
        <dsp:cNvPr id="0" name=""/>
        <dsp:cNvSpPr/>
      </dsp:nvSpPr>
      <dsp:spPr>
        <a:xfrm>
          <a:off x="2" y="2209799"/>
          <a:ext cx="3910208" cy="1374699"/>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smtClean="0"/>
            <a:t>Variables and coefficients all take on values in GF(2</a:t>
          </a:r>
          <a:r>
            <a:rPr lang="en-US" sz="1600" b="1" i="0" kern="1200" baseline="30000" dirty="0" smtClean="0"/>
            <a:t>m</a:t>
          </a:r>
          <a:r>
            <a:rPr lang="en-US" sz="1600" b="1" i="0" kern="1200" dirty="0" smtClean="0"/>
            <a:t>) and in calculations are performed over GF(2</a:t>
          </a:r>
          <a:r>
            <a:rPr lang="en-US" sz="1600" b="1" i="0" kern="1200" baseline="30000" dirty="0" smtClean="0"/>
            <a:t>m</a:t>
          </a:r>
          <a:r>
            <a:rPr lang="en-US" sz="1600" b="1" i="0" kern="1200" dirty="0" smtClean="0"/>
            <a:t>)</a:t>
          </a:r>
        </a:p>
        <a:p>
          <a:pPr marL="171450" lvl="1" indent="-171450" algn="l" defTabSz="711200">
            <a:lnSpc>
              <a:spcPct val="90000"/>
            </a:lnSpc>
            <a:spcBef>
              <a:spcPct val="0"/>
            </a:spcBef>
            <a:spcAft>
              <a:spcPct val="15000"/>
            </a:spcAft>
            <a:buChar char="••"/>
          </a:pPr>
          <a:r>
            <a:rPr lang="en-US" sz="1600" b="1" i="0" kern="1200" dirty="0" smtClean="0"/>
            <a:t>Best for hardware applications</a:t>
          </a:r>
          <a:endParaRPr lang="en-AU" sz="1600" b="1" i="0" kern="1200" dirty="0"/>
        </a:p>
      </dsp:txBody>
      <dsp:txXfrm>
        <a:off x="40266" y="2250063"/>
        <a:ext cx="3829680" cy="1294171"/>
      </dsp:txXfrm>
    </dsp:sp>
    <dsp:sp modelId="{F5E23255-F49E-2A42-A437-3723C6FAA1D6}">
      <dsp:nvSpPr>
        <dsp:cNvPr id="0" name=""/>
        <dsp:cNvSpPr/>
      </dsp:nvSpPr>
      <dsp:spPr>
        <a:xfrm>
          <a:off x="4571996" y="380989"/>
          <a:ext cx="2756547" cy="2120248"/>
        </a:xfrm>
        <a:prstGeom prst="circularArrow">
          <a:avLst>
            <a:gd name="adj1" fmla="val 4878"/>
            <a:gd name="adj2" fmla="val 312630"/>
            <a:gd name="adj3" fmla="val 3112667"/>
            <a:gd name="adj4" fmla="val 15262627"/>
            <a:gd name="adj5" fmla="val 5691"/>
          </a:avLst>
        </a:prstGeom>
        <a:blipFill rotWithShape="0">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solidFill>
            <a:schemeClr val="tx2">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B8D2BB96-4CE2-E14A-9E2F-7233319F3864}">
      <dsp:nvSpPr>
        <dsp:cNvPr id="0" name=""/>
        <dsp:cNvSpPr/>
      </dsp:nvSpPr>
      <dsp:spPr>
        <a:xfrm>
          <a:off x="2133594" y="1142996"/>
          <a:ext cx="1948815" cy="1948815"/>
        </a:xfrm>
        <a:prstGeom prst="leftCircularArrow">
          <a:avLst>
            <a:gd name="adj1" fmla="val 6452"/>
            <a:gd name="adj2" fmla="val 429999"/>
            <a:gd name="adj3" fmla="val 10489124"/>
            <a:gd name="adj4" fmla="val 14837806"/>
            <a:gd name="adj5" fmla="val 7527"/>
          </a:avLst>
        </a:prstGeom>
        <a:blipFill rotWithShape="0">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solidFill>
            <a:schemeClr val="tx2">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D330C6-96D4-C64F-9385-1967CFC9F58B}">
      <dsp:nvSpPr>
        <dsp:cNvPr id="0" name=""/>
        <dsp:cNvSpPr/>
      </dsp:nvSpPr>
      <dsp:spPr>
        <a:xfrm>
          <a:off x="3047999" y="0"/>
          <a:ext cx="4572000" cy="2184400"/>
        </a:xfrm>
        <a:prstGeom prst="rightArrow">
          <a:avLst>
            <a:gd name="adj1" fmla="val 75000"/>
            <a:gd name="adj2" fmla="val 50000"/>
          </a:avLst>
        </a:prstGeom>
        <a:solidFill>
          <a:schemeClr val="bg1"/>
        </a:solidFill>
        <a:ln w="38100" cap="flat" cmpd="sng" algn="ctr">
          <a:solidFill>
            <a:schemeClr val="bg2"/>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en-US" sz="1700" i="1" kern="1200" dirty="0" smtClean="0"/>
            <a:t>Q=kP, </a:t>
          </a:r>
          <a:r>
            <a:rPr lang="en-US" sz="1700" kern="1200" dirty="0" smtClean="0"/>
            <a:t>where </a:t>
          </a:r>
          <a:r>
            <a:rPr lang="en-US" sz="1700" i="1" kern="1200" dirty="0" smtClean="0"/>
            <a:t>Q, P</a:t>
          </a:r>
          <a:r>
            <a:rPr lang="en-US" sz="1700" kern="1200" dirty="0" smtClean="0"/>
            <a:t> belong to a prime curve</a:t>
          </a:r>
        </a:p>
        <a:p>
          <a:pPr marL="171450" lvl="1" indent="-171450" algn="l" defTabSz="755650">
            <a:lnSpc>
              <a:spcPct val="90000"/>
            </a:lnSpc>
            <a:spcBef>
              <a:spcPct val="0"/>
            </a:spcBef>
            <a:spcAft>
              <a:spcPct val="15000"/>
            </a:spcAft>
            <a:buChar char="••"/>
          </a:pPr>
          <a:r>
            <a:rPr lang="en-US" sz="1700" kern="1200" dirty="0" smtClean="0"/>
            <a:t>Is “easy” to compute </a:t>
          </a:r>
          <a:r>
            <a:rPr lang="en-US" sz="1700" i="1" kern="1200" dirty="0" smtClean="0"/>
            <a:t>Q </a:t>
          </a:r>
          <a:r>
            <a:rPr lang="en-US" sz="1700" kern="1200" dirty="0" smtClean="0"/>
            <a:t>given </a:t>
          </a:r>
          <a:r>
            <a:rPr lang="en-US" sz="1700" i="1" kern="1200" dirty="0" smtClean="0"/>
            <a:t>k </a:t>
          </a:r>
          <a:r>
            <a:rPr lang="en-US" sz="1700" kern="1200" dirty="0" smtClean="0"/>
            <a:t>and </a:t>
          </a:r>
          <a:r>
            <a:rPr lang="en-US" sz="1700" i="1" kern="1200" dirty="0" smtClean="0"/>
            <a:t>P</a:t>
          </a:r>
        </a:p>
        <a:p>
          <a:pPr marL="171450" lvl="1" indent="-171450" algn="l" defTabSz="755650">
            <a:lnSpc>
              <a:spcPct val="90000"/>
            </a:lnSpc>
            <a:spcBef>
              <a:spcPct val="0"/>
            </a:spcBef>
            <a:spcAft>
              <a:spcPct val="15000"/>
            </a:spcAft>
            <a:buChar char="••"/>
          </a:pPr>
          <a:r>
            <a:rPr lang="en-US" sz="1700" kern="1200" dirty="0" smtClean="0"/>
            <a:t>But “hard” to find </a:t>
          </a:r>
          <a:r>
            <a:rPr lang="en-US" sz="1700" i="1" kern="1200" dirty="0" smtClean="0"/>
            <a:t>k</a:t>
          </a:r>
          <a:r>
            <a:rPr lang="en-US" sz="1700" kern="1200" dirty="0" smtClean="0"/>
            <a:t> given </a:t>
          </a:r>
          <a:r>
            <a:rPr lang="en-US" sz="1700" i="1" kern="1200" dirty="0" smtClean="0"/>
            <a:t>Q, </a:t>
          </a:r>
          <a:r>
            <a:rPr lang="en-US" sz="1700" kern="1200" dirty="0" smtClean="0"/>
            <a:t>and </a:t>
          </a:r>
          <a:r>
            <a:rPr lang="en-US" sz="1700" i="1" kern="1200" dirty="0" smtClean="0"/>
            <a:t>P</a:t>
          </a:r>
        </a:p>
        <a:p>
          <a:pPr marL="171450" lvl="1" indent="-171450" algn="l" defTabSz="755650">
            <a:lnSpc>
              <a:spcPct val="90000"/>
            </a:lnSpc>
            <a:spcBef>
              <a:spcPct val="0"/>
            </a:spcBef>
            <a:spcAft>
              <a:spcPct val="15000"/>
            </a:spcAft>
            <a:buChar char="••"/>
          </a:pPr>
          <a:r>
            <a:rPr lang="en-US" sz="1700" kern="1200" dirty="0" smtClean="0"/>
            <a:t>Known as the elliptic curve logarithm problem</a:t>
          </a:r>
        </a:p>
      </dsp:txBody>
      <dsp:txXfrm>
        <a:off x="3047999" y="273050"/>
        <a:ext cx="3752850" cy="1638300"/>
      </dsp:txXfrm>
    </dsp:sp>
    <dsp:sp modelId="{2853AFA9-369E-FB4A-8EC0-DA8709AE940B}">
      <dsp:nvSpPr>
        <dsp:cNvPr id="0" name=""/>
        <dsp:cNvSpPr/>
      </dsp:nvSpPr>
      <dsp:spPr>
        <a:xfrm>
          <a:off x="0" y="0"/>
          <a:ext cx="3048000" cy="2184400"/>
        </a:xfrm>
        <a:prstGeom prst="roundRect">
          <a:avLst/>
        </a:prstGeom>
        <a:solidFill>
          <a:schemeClr val="accent1"/>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To form a cryptographic system using elliptic curves, we need to find a “hard problem” corresponding to factoring the product of two primes or taking the discrete logarithm</a:t>
          </a:r>
          <a:endParaRPr lang="en-US" sz="1800" kern="1200" dirty="0">
            <a:effectLst>
              <a:outerShdw blurRad="38100" dist="38100" dir="2700000" algn="tl">
                <a:srgbClr val="000000">
                  <a:alpha val="43137"/>
                </a:srgbClr>
              </a:outerShdw>
            </a:effectLst>
          </a:endParaRPr>
        </a:p>
      </dsp:txBody>
      <dsp:txXfrm>
        <a:off x="106634" y="106634"/>
        <a:ext cx="2834732" cy="1971132"/>
      </dsp:txXfrm>
    </dsp:sp>
  </dsp:spTree>
</dsp:drawing>
</file>

<file path=ppt/diagrams/layout1.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BF372C9-AA51-A845-BCA2-F5A9687BA406}" type="datetimeFigureOut">
              <a:rPr lang="en-US" smtClean="0"/>
              <a:t>4/14/2022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FC33BB0-1490-B84C-BC22-5CF2B0E91299}" type="slidenum">
              <a:rPr lang="en-US" smtClean="0"/>
              <a:t>‹#›</a:t>
            </a:fld>
            <a:endParaRPr lang="en-US"/>
          </a:p>
        </p:txBody>
      </p:sp>
    </p:spTree>
    <p:extLst>
      <p:ext uri="{BB962C8B-B14F-4D97-AF65-F5344CB8AC3E}">
        <p14:creationId xmlns:p14="http://schemas.microsoft.com/office/powerpoint/2010/main" val="35308010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6C914AB1-A579-2F42-995D-A924F462C005}" type="slidenum">
              <a:rPr lang="en-AU"/>
              <a:pPr>
                <a:defRPr/>
              </a:pPr>
              <a:t>‹#›</a:t>
            </a:fld>
            <a:endParaRPr lang="en-AU" dirty="0"/>
          </a:p>
        </p:txBody>
      </p:sp>
    </p:spTree>
    <p:extLst>
      <p:ext uri="{BB962C8B-B14F-4D97-AF65-F5344CB8AC3E}">
        <p14:creationId xmlns:p14="http://schemas.microsoft.com/office/powerpoint/2010/main" val="223196151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p>
            <a:fld id="{E19838C5-D210-634D-AD54-173CE2131589}" type="slidenum">
              <a:rPr lang="en-AU">
                <a:latin typeface="Arial" pitchFamily="-84" charset="0"/>
              </a:rPr>
              <a:pPr/>
              <a:t>1</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dirty="0" smtClean="0">
                <a:latin typeface="Times New Roman" pitchFamily="-84" charset="0"/>
                <a:ea typeface="ＭＳ Ｐゴシック" pitchFamily="-84" charset="-128"/>
                <a:cs typeface="ＭＳ Ｐゴシック" pitchFamily="-84" charset="-128"/>
              </a:rPr>
              <a:t>Lecture slides prepared for “Cryptography and Network Security”, 7/e, by William Stallings</a:t>
            </a:r>
            <a:r>
              <a:rPr lang="en-US" dirty="0" smtClean="0">
                <a:latin typeface="Arial" pitchFamily="-84" charset="0"/>
                <a:ea typeface="ＭＳ Ｐゴシック" pitchFamily="-84" charset="-128"/>
                <a:cs typeface="ＭＳ Ｐゴシック" pitchFamily="-84" charset="-128"/>
              </a:rPr>
              <a:t>, Chapter 10 – “</a:t>
            </a:r>
            <a:r>
              <a:rPr lang="en-AU" dirty="0" smtClean="0">
                <a:latin typeface="Arial" pitchFamily="-84" charset="0"/>
                <a:ea typeface="ＭＳ Ｐゴシック" pitchFamily="-84" charset="-128"/>
                <a:cs typeface="ＭＳ Ｐゴシック" pitchFamily="-84" charset="-128"/>
              </a:rPr>
              <a:t>Other Public-Key Cryptosystems</a:t>
            </a:r>
            <a:r>
              <a:rPr lang="en-US" dirty="0" smtClean="0">
                <a:latin typeface="Arial" pitchFamily="-84" charset="0"/>
                <a:ea typeface="ＭＳ Ｐゴシック" pitchFamily="-84" charset="-128"/>
                <a:cs typeface="ＭＳ Ｐゴシック" pitchFamily="-84" charset="-128"/>
              </a:rPr>
              <a:t>”.</a:t>
            </a:r>
            <a:endParaRPr lang="en-AU" dirty="0" smtClean="0">
              <a:latin typeface="Arial" pitchFamily="-84" charset="0"/>
              <a:ea typeface="ＭＳ Ｐゴシック" pitchFamily="-84" charset="-128"/>
              <a:cs typeface="ＭＳ Ｐゴシック" pitchFamily="-84" charset="-128"/>
            </a:endParaRPr>
          </a:p>
          <a:p>
            <a:pPr eaLnBrk="1" hangingPunct="1"/>
            <a:endParaRPr lang="en-AU" dirty="0" smtClean="0">
              <a:latin typeface="Times New Roman" pitchFamily="-84" charset="0"/>
              <a:ea typeface="ＭＳ Ｐゴシック" pitchFamily="-84" charset="-128"/>
              <a:cs typeface="ＭＳ Ｐゴシック" pitchFamily="-84" charset="-128"/>
            </a:endParaRPr>
          </a:p>
          <a:p>
            <a:pPr eaLnBrk="1" hangingPunct="1"/>
            <a:endParaRPr lang="en-US" dirty="0" smtClean="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24779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kern="1200" baseline="0" dirty="0" smtClean="0">
                <a:solidFill>
                  <a:schemeClr val="tx1"/>
                </a:solidFill>
                <a:latin typeface="Arial" charset="0"/>
                <a:ea typeface="ＭＳ Ｐゴシック" charset="-128"/>
                <a:cs typeface="ＭＳ Ｐゴシック" charset="-128"/>
              </a:rPr>
              <a:t>Recall from Chapter 5 that an abelian group G, sometimes denoted by {G ,</a:t>
            </a:r>
            <a:r>
              <a:rPr lang="en-US" sz="6000" b="0" kern="1200" baseline="30000" dirty="0" smtClean="0">
                <a:solidFill>
                  <a:schemeClr val="tx1"/>
                </a:solidFill>
                <a:latin typeface="Arial" charset="0"/>
                <a:ea typeface="ＭＳ Ｐゴシック" charset="-128"/>
                <a:cs typeface="ＭＳ Ｐゴシック" charset="-128"/>
              </a:rPr>
              <a:t> </a:t>
            </a:r>
            <a:r>
              <a:rPr lang="en-US" sz="6000" b="0" i="1" kern="1200" baseline="30000" dirty="0" smtClean="0">
                <a:solidFill>
                  <a:schemeClr val="tx1"/>
                </a:solidFill>
                <a:latin typeface="Wingdings"/>
                <a:ea typeface="Wingdings"/>
                <a:cs typeface="Wingdings"/>
              </a:rPr>
              <a:t>.</a:t>
            </a:r>
            <a:r>
              <a:rPr lang="en-US" sz="6000" b="0" kern="1200" baseline="30000" dirty="0" smtClean="0">
                <a:solidFill>
                  <a:schemeClr val="tx1"/>
                </a:solidFill>
                <a:latin typeface="Arial" charset="0"/>
                <a:ea typeface="ＭＳ Ｐゴシック" charset="-128"/>
                <a:cs typeface="ＭＳ Ｐゴシック" charset="-128"/>
              </a:rPr>
              <a:t>  </a:t>
            </a:r>
            <a:r>
              <a:rPr lang="en-US" sz="1200" b="0" kern="1200" baseline="0" dirty="0" smtClean="0">
                <a:solidFill>
                  <a:schemeClr val="tx1"/>
                </a:solidFill>
                <a:latin typeface="Arial" charset="0"/>
                <a:ea typeface="ＭＳ Ｐゴシック" charset="-128"/>
                <a:cs typeface="ＭＳ Ｐゴシック" charset="-128"/>
              </a:rPr>
              <a:t>}, is</a:t>
            </a:r>
          </a:p>
          <a:p>
            <a:r>
              <a:rPr lang="en-US" sz="1200" b="0" kern="1200" baseline="0" dirty="0" smtClean="0">
                <a:solidFill>
                  <a:schemeClr val="tx1"/>
                </a:solidFill>
                <a:latin typeface="Arial" charset="0"/>
                <a:ea typeface="ＭＳ Ｐゴシック" charset="-128"/>
                <a:cs typeface="ＭＳ Ｐゴシック" charset="-128"/>
              </a:rPr>
              <a:t>a set of elements with a binary operation, denoted by </a:t>
            </a:r>
            <a:r>
              <a:rPr lang="en-US" sz="1200" b="0" kern="1200" baseline="30000" dirty="0" smtClean="0">
                <a:solidFill>
                  <a:schemeClr val="tx1"/>
                </a:solidFill>
                <a:latin typeface="Arial" charset="0"/>
                <a:ea typeface="ＭＳ Ｐゴシック" charset="-128"/>
                <a:cs typeface="ＭＳ Ｐゴシック" charset="-128"/>
              </a:rPr>
              <a:t> </a:t>
            </a:r>
            <a:r>
              <a:rPr lang="en-US" sz="1200" b="0" i="1" kern="1200" baseline="30000" dirty="0" smtClean="0">
                <a:solidFill>
                  <a:schemeClr val="tx1"/>
                </a:solidFill>
                <a:latin typeface="Wingdings"/>
                <a:ea typeface="Wingdings"/>
                <a:cs typeface="Wingdings"/>
              </a:rPr>
              <a:t>.</a:t>
            </a:r>
            <a:r>
              <a:rPr lang="en-US" sz="1200" b="0" kern="1200" baseline="30000" dirty="0" smtClean="0">
                <a:solidFill>
                  <a:schemeClr val="tx1"/>
                </a:solidFill>
                <a:latin typeface="Arial" charset="0"/>
                <a:ea typeface="ＭＳ Ｐゴシック" charset="-128"/>
                <a:cs typeface="ＭＳ Ｐゴシック" charset="-128"/>
              </a:rPr>
              <a:t> </a:t>
            </a:r>
            <a:r>
              <a:rPr lang="en-US" sz="1200" b="0" kern="1200" baseline="0" dirty="0" smtClean="0">
                <a:solidFill>
                  <a:schemeClr val="tx1"/>
                </a:solidFill>
                <a:latin typeface="Arial" charset="0"/>
                <a:ea typeface="ＭＳ Ｐゴシック" charset="-128"/>
                <a:cs typeface="ＭＳ Ｐゴシック" charset="-128"/>
              </a:rPr>
              <a:t>  , that associates to each</a:t>
            </a:r>
          </a:p>
          <a:p>
            <a:r>
              <a:rPr lang="en-US" sz="1200" b="0" kern="1200" baseline="0" dirty="0" smtClean="0">
                <a:solidFill>
                  <a:schemeClr val="tx1"/>
                </a:solidFill>
                <a:latin typeface="Arial" charset="0"/>
                <a:ea typeface="ＭＳ Ｐゴシック" charset="-128"/>
                <a:cs typeface="ＭＳ Ｐゴシック" charset="-128"/>
              </a:rPr>
              <a:t>ordered pair </a:t>
            </a:r>
            <a:r>
              <a:rPr lang="en-US" sz="1200" b="0" i="1" kern="1200" baseline="0" dirty="0" smtClean="0">
                <a:solidFill>
                  <a:schemeClr val="tx1"/>
                </a:solidFill>
                <a:latin typeface="Arial" charset="0"/>
                <a:ea typeface="ＭＳ Ｐゴシック" charset="-128"/>
                <a:cs typeface="ＭＳ Ｐゴシック" charset="-128"/>
              </a:rPr>
              <a:t>(a , b ) </a:t>
            </a:r>
            <a:r>
              <a:rPr lang="en-US" sz="1200" b="0" kern="1200" baseline="0" dirty="0" smtClean="0">
                <a:solidFill>
                  <a:schemeClr val="tx1"/>
                </a:solidFill>
                <a:latin typeface="Arial" charset="0"/>
                <a:ea typeface="ＭＳ Ｐゴシック" charset="-128"/>
                <a:cs typeface="ＭＳ Ｐゴシック" charset="-128"/>
              </a:rPr>
              <a:t>of elements in </a:t>
            </a:r>
            <a:r>
              <a:rPr lang="en-US" sz="1200" b="0" i="1" kern="1200" baseline="0" dirty="0" smtClean="0">
                <a:solidFill>
                  <a:schemeClr val="tx1"/>
                </a:solidFill>
                <a:latin typeface="Arial" charset="0"/>
                <a:ea typeface="ＭＳ Ｐゴシック" charset="-128"/>
                <a:cs typeface="ＭＳ Ｐゴシック" charset="-128"/>
              </a:rPr>
              <a:t>G</a:t>
            </a:r>
            <a:r>
              <a:rPr lang="en-US" sz="1200" b="0" kern="1200" baseline="0" dirty="0" smtClean="0">
                <a:solidFill>
                  <a:schemeClr val="tx1"/>
                </a:solidFill>
                <a:latin typeface="Arial" charset="0"/>
                <a:ea typeface="ＭＳ Ｐゴシック" charset="-128"/>
                <a:cs typeface="ＭＳ Ｐゴシック" charset="-128"/>
              </a:rPr>
              <a:t>  an element </a:t>
            </a:r>
            <a:r>
              <a:rPr lang="en-US" sz="1200" b="0" i="1" kern="1200" baseline="0" dirty="0" smtClean="0">
                <a:solidFill>
                  <a:schemeClr val="tx1"/>
                </a:solidFill>
                <a:latin typeface="Arial" charset="0"/>
                <a:ea typeface="ＭＳ Ｐゴシック" charset="-128"/>
                <a:cs typeface="ＭＳ Ｐゴシック" charset="-128"/>
              </a:rPr>
              <a:t>(a </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30000" dirty="0" smtClean="0">
                <a:solidFill>
                  <a:schemeClr val="tx1"/>
                </a:solidFill>
                <a:latin typeface="Wingdings"/>
                <a:ea typeface="Wingdings"/>
                <a:cs typeface="Wingdings"/>
              </a:rPr>
              <a:t>.</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0" dirty="0" smtClean="0">
                <a:solidFill>
                  <a:schemeClr val="tx1"/>
                </a:solidFill>
                <a:latin typeface="Arial" charset="0"/>
                <a:ea typeface="ＭＳ Ｐゴシック" charset="-128"/>
                <a:cs typeface="ＭＳ Ｐゴシック" charset="-128"/>
              </a:rPr>
              <a:t> b ) </a:t>
            </a:r>
            <a:r>
              <a:rPr lang="en-US" sz="1200" b="0" kern="1200" baseline="0" dirty="0" smtClean="0">
                <a:solidFill>
                  <a:schemeClr val="tx1"/>
                </a:solidFill>
                <a:latin typeface="Arial" charset="0"/>
                <a:ea typeface="ＭＳ Ｐゴシック" charset="-128"/>
                <a:cs typeface="ＭＳ Ｐゴシック" charset="-128"/>
              </a:rPr>
              <a:t>in </a:t>
            </a:r>
            <a:r>
              <a:rPr lang="en-US" sz="1200" b="0" i="1" kern="1200" baseline="0" dirty="0" smtClean="0">
                <a:solidFill>
                  <a:schemeClr val="tx1"/>
                </a:solidFill>
                <a:latin typeface="Arial" charset="0"/>
                <a:ea typeface="ＭＳ Ｐゴシック" charset="-128"/>
                <a:cs typeface="ＭＳ Ｐゴシック" charset="-128"/>
              </a:rPr>
              <a:t>G</a:t>
            </a:r>
            <a:r>
              <a:rPr lang="en-US" sz="1200" b="0" kern="1200" baseline="0" dirty="0" smtClean="0">
                <a:solidFill>
                  <a:schemeClr val="tx1"/>
                </a:solidFill>
                <a:latin typeface="Arial" charset="0"/>
                <a:ea typeface="ＭＳ Ｐゴシック" charset="-128"/>
                <a:cs typeface="ＭＳ Ｐゴシック" charset="-128"/>
              </a:rPr>
              <a:t> , such that the following</a:t>
            </a:r>
          </a:p>
          <a:p>
            <a:r>
              <a:rPr lang="en-US" sz="1200" b="0" kern="1200" baseline="0" dirty="0" smtClean="0">
                <a:solidFill>
                  <a:schemeClr val="tx1"/>
                </a:solidFill>
                <a:latin typeface="Arial" charset="0"/>
                <a:ea typeface="ＭＳ Ｐゴシック" charset="-128"/>
                <a:cs typeface="ＭＳ Ｐゴシック" charset="-128"/>
              </a:rPr>
              <a:t>axioms are obeyed:</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(A1) Closure:  If </a:t>
            </a:r>
            <a:r>
              <a:rPr lang="en-US" sz="1200" b="0" i="1" kern="1200" baseline="0" dirty="0" smtClean="0">
                <a:solidFill>
                  <a:schemeClr val="tx1"/>
                </a:solidFill>
                <a:latin typeface="Arial" charset="0"/>
                <a:ea typeface="ＭＳ Ｐゴシック" charset="-128"/>
                <a:cs typeface="ＭＳ Ｐゴシック" charset="-128"/>
              </a:rPr>
              <a:t>a</a:t>
            </a:r>
            <a:r>
              <a:rPr lang="en-US" sz="1200" b="0" kern="1200" baseline="0" dirty="0" smtClean="0">
                <a:solidFill>
                  <a:schemeClr val="tx1"/>
                </a:solidFill>
                <a:latin typeface="Arial" charset="0"/>
                <a:ea typeface="ＭＳ Ｐゴシック" charset="-128"/>
                <a:cs typeface="ＭＳ Ｐゴシック" charset="-128"/>
              </a:rPr>
              <a:t>  and </a:t>
            </a:r>
            <a:r>
              <a:rPr lang="en-US" sz="1200" b="0" i="1" kern="1200" baseline="0" dirty="0" smtClean="0">
                <a:solidFill>
                  <a:schemeClr val="tx1"/>
                </a:solidFill>
                <a:latin typeface="Arial" charset="0"/>
                <a:ea typeface="ＭＳ Ｐゴシック" charset="-128"/>
                <a:cs typeface="ＭＳ Ｐゴシック" charset="-128"/>
              </a:rPr>
              <a:t>b</a:t>
            </a:r>
            <a:r>
              <a:rPr lang="en-US" sz="1200" b="0" kern="1200" baseline="0" dirty="0" smtClean="0">
                <a:solidFill>
                  <a:schemeClr val="tx1"/>
                </a:solidFill>
                <a:latin typeface="Arial" charset="0"/>
                <a:ea typeface="ＭＳ Ｐゴシック" charset="-128"/>
                <a:cs typeface="ＭＳ Ｐゴシック" charset="-128"/>
              </a:rPr>
              <a:t>  belong to </a:t>
            </a:r>
            <a:r>
              <a:rPr lang="en-US" sz="1200" b="0" i="1" kern="1200" baseline="0" dirty="0" smtClean="0">
                <a:solidFill>
                  <a:schemeClr val="tx1"/>
                </a:solidFill>
                <a:latin typeface="Arial" charset="0"/>
                <a:ea typeface="ＭＳ Ｐゴシック" charset="-128"/>
                <a:cs typeface="ＭＳ Ｐゴシック" charset="-128"/>
              </a:rPr>
              <a:t>G</a:t>
            </a:r>
            <a:r>
              <a:rPr lang="en-US" sz="1200" b="0" kern="1200" baseline="0" dirty="0" smtClean="0">
                <a:solidFill>
                  <a:schemeClr val="tx1"/>
                </a:solidFill>
                <a:latin typeface="Arial" charset="0"/>
                <a:ea typeface="ＭＳ Ｐゴシック" charset="-128"/>
                <a:cs typeface="ＭＳ Ｐゴシック" charset="-128"/>
              </a:rPr>
              <a:t> , then </a:t>
            </a:r>
            <a:r>
              <a:rPr lang="en-US" sz="1200" b="0" i="1" kern="1200" baseline="0" dirty="0" smtClean="0">
                <a:solidFill>
                  <a:schemeClr val="tx1"/>
                </a:solidFill>
                <a:latin typeface="Arial" charset="0"/>
                <a:ea typeface="ＭＳ Ｐゴシック" charset="-128"/>
                <a:cs typeface="ＭＳ Ｐゴシック" charset="-128"/>
              </a:rPr>
              <a:t>a </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30000" dirty="0" smtClean="0">
                <a:solidFill>
                  <a:schemeClr val="tx1"/>
                </a:solidFill>
                <a:latin typeface="Wingdings"/>
                <a:ea typeface="Wingdings"/>
                <a:cs typeface="Wingdings"/>
              </a:rPr>
              <a:t>.</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0" dirty="0" smtClean="0">
                <a:solidFill>
                  <a:schemeClr val="tx1"/>
                </a:solidFill>
                <a:latin typeface="Arial" charset="0"/>
                <a:ea typeface="ＭＳ Ｐゴシック" charset="-128"/>
                <a:cs typeface="ＭＳ Ｐゴシック" charset="-128"/>
              </a:rPr>
              <a:t> b  </a:t>
            </a:r>
            <a:r>
              <a:rPr lang="en-US" sz="1200" b="0" kern="1200" baseline="0" dirty="0" smtClean="0">
                <a:solidFill>
                  <a:schemeClr val="tx1"/>
                </a:solidFill>
                <a:latin typeface="Arial" charset="0"/>
                <a:ea typeface="ＭＳ Ｐゴシック" charset="-128"/>
                <a:cs typeface="ＭＳ Ｐゴシック" charset="-128"/>
              </a:rPr>
              <a:t>is also in </a:t>
            </a:r>
            <a:r>
              <a:rPr lang="en-US" sz="1200" b="0" i="1" kern="1200" baseline="0" dirty="0" smtClean="0">
                <a:solidFill>
                  <a:schemeClr val="tx1"/>
                </a:solidFill>
                <a:latin typeface="Arial" charset="0"/>
                <a:ea typeface="ＭＳ Ｐゴシック" charset="-128"/>
                <a:cs typeface="ＭＳ Ｐゴシック" charset="-128"/>
              </a:rPr>
              <a:t>G</a:t>
            </a:r>
            <a:r>
              <a:rPr lang="en-US" sz="1200" b="0" kern="1200" baseline="0" dirty="0" smtClean="0">
                <a:solidFill>
                  <a:schemeClr val="tx1"/>
                </a:solidFill>
                <a:latin typeface="Arial" charset="0"/>
                <a:ea typeface="ＭＳ Ｐゴシック" charset="-128"/>
                <a:cs typeface="ＭＳ Ｐゴシック" charset="-128"/>
              </a:rPr>
              <a:t> .</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(A2) Associative: </a:t>
            </a:r>
            <a:r>
              <a:rPr lang="en-US" sz="1200" b="0" i="1" kern="1200" baseline="0" dirty="0" smtClean="0">
                <a:solidFill>
                  <a:schemeClr val="tx1"/>
                </a:solidFill>
                <a:latin typeface="Arial" charset="0"/>
                <a:ea typeface="ＭＳ Ｐゴシック" charset="-128"/>
                <a:cs typeface="ＭＳ Ｐゴシック" charset="-128"/>
              </a:rPr>
              <a:t>a </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30000" dirty="0" smtClean="0">
                <a:solidFill>
                  <a:schemeClr val="tx1"/>
                </a:solidFill>
                <a:latin typeface="Wingdings"/>
                <a:ea typeface="Wingdings"/>
                <a:cs typeface="Wingdings"/>
              </a:rPr>
              <a:t>.</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0" dirty="0" smtClean="0">
                <a:solidFill>
                  <a:schemeClr val="tx1"/>
                </a:solidFill>
                <a:latin typeface="Arial" charset="0"/>
                <a:ea typeface="ＭＳ Ｐゴシック" charset="-128"/>
                <a:cs typeface="ＭＳ Ｐゴシック" charset="-128"/>
              </a:rPr>
              <a:t>  (b </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30000" dirty="0" smtClean="0">
                <a:solidFill>
                  <a:schemeClr val="tx1"/>
                </a:solidFill>
                <a:latin typeface="Wingdings"/>
                <a:ea typeface="Wingdings"/>
                <a:cs typeface="Wingdings"/>
              </a:rPr>
              <a:t>.</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0" dirty="0" smtClean="0">
                <a:solidFill>
                  <a:schemeClr val="tx1"/>
                </a:solidFill>
                <a:latin typeface="Arial" charset="0"/>
                <a:ea typeface="ＭＳ Ｐゴシック" charset="-128"/>
                <a:cs typeface="ＭＳ Ｐゴシック" charset="-128"/>
              </a:rPr>
              <a:t> c ) =  (a </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30000" dirty="0" smtClean="0">
                <a:solidFill>
                  <a:schemeClr val="tx1"/>
                </a:solidFill>
                <a:latin typeface="Wingdings"/>
                <a:ea typeface="Wingdings"/>
                <a:cs typeface="Wingdings"/>
              </a:rPr>
              <a:t>.</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0" dirty="0" smtClean="0">
                <a:solidFill>
                  <a:schemeClr val="tx1"/>
                </a:solidFill>
                <a:latin typeface="Arial" charset="0"/>
                <a:ea typeface="ＭＳ Ｐゴシック" charset="-128"/>
                <a:cs typeface="ＭＳ Ｐゴシック" charset="-128"/>
              </a:rPr>
              <a:t> b ) </a:t>
            </a:r>
            <a:r>
              <a:rPr lang="en-US" sz="1200" b="0" i="1" kern="1200" baseline="30000" dirty="0" smtClean="0">
                <a:solidFill>
                  <a:schemeClr val="tx1"/>
                </a:solidFill>
                <a:latin typeface="Wingdings"/>
                <a:ea typeface="Wingdings"/>
                <a:cs typeface="Wingdings"/>
              </a:rPr>
              <a:t>.</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0" dirty="0" smtClean="0">
                <a:solidFill>
                  <a:schemeClr val="tx1"/>
                </a:solidFill>
                <a:latin typeface="Arial" charset="0"/>
                <a:ea typeface="ＭＳ Ｐゴシック" charset="-128"/>
                <a:cs typeface="ＭＳ Ｐゴシック" charset="-128"/>
              </a:rPr>
              <a:t>c  </a:t>
            </a:r>
            <a:r>
              <a:rPr lang="en-US" sz="1200" b="0" kern="1200" baseline="0" dirty="0" smtClean="0">
                <a:solidFill>
                  <a:schemeClr val="tx1"/>
                </a:solidFill>
                <a:latin typeface="Arial" charset="0"/>
                <a:ea typeface="ＭＳ Ｐゴシック" charset="-128"/>
                <a:cs typeface="ＭＳ Ｐゴシック" charset="-128"/>
              </a:rPr>
              <a:t>for all </a:t>
            </a:r>
            <a:r>
              <a:rPr lang="en-US" sz="1200" b="0" i="1" kern="1200" baseline="0" dirty="0" smtClean="0">
                <a:solidFill>
                  <a:schemeClr val="tx1"/>
                </a:solidFill>
                <a:latin typeface="Arial" charset="0"/>
                <a:ea typeface="ＭＳ Ｐゴシック" charset="-128"/>
                <a:cs typeface="ＭＳ Ｐゴシック" charset="-128"/>
              </a:rPr>
              <a:t>a , b , c  </a:t>
            </a:r>
            <a:r>
              <a:rPr lang="en-US" sz="1200" b="0" kern="1200" baseline="0" dirty="0" smtClean="0">
                <a:solidFill>
                  <a:schemeClr val="tx1"/>
                </a:solidFill>
                <a:latin typeface="Arial" charset="0"/>
                <a:ea typeface="ＭＳ Ｐゴシック" charset="-128"/>
                <a:cs typeface="ＭＳ Ｐゴシック" charset="-128"/>
              </a:rPr>
              <a:t>in </a:t>
            </a:r>
            <a:r>
              <a:rPr lang="en-US" sz="1200" b="0" i="1" kern="1200" baseline="0" dirty="0" smtClean="0">
                <a:solidFill>
                  <a:schemeClr val="tx1"/>
                </a:solidFill>
                <a:latin typeface="Arial" charset="0"/>
                <a:ea typeface="ＭＳ Ｐゴシック" charset="-128"/>
                <a:cs typeface="ＭＳ Ｐゴシック" charset="-128"/>
              </a:rPr>
              <a:t>G</a:t>
            </a:r>
            <a:r>
              <a:rPr lang="en-US" sz="1200" b="0" kern="1200" baseline="0" dirty="0" smtClean="0">
                <a:solidFill>
                  <a:schemeClr val="tx1"/>
                </a:solidFill>
                <a:latin typeface="Arial" charset="0"/>
                <a:ea typeface="ＭＳ Ｐゴシック" charset="-128"/>
                <a:cs typeface="ＭＳ Ｐゴシック" charset="-128"/>
              </a:rPr>
              <a:t> .</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(A3) Identity element:  There is an element </a:t>
            </a:r>
            <a:r>
              <a:rPr lang="en-US" sz="1200" b="0" i="1" kern="1200" baseline="0" dirty="0" smtClean="0">
                <a:solidFill>
                  <a:schemeClr val="tx1"/>
                </a:solidFill>
                <a:latin typeface="Arial" charset="0"/>
                <a:ea typeface="ＭＳ Ｐゴシック" charset="-128"/>
                <a:cs typeface="ＭＳ Ｐゴシック" charset="-128"/>
              </a:rPr>
              <a:t>e</a:t>
            </a:r>
            <a:r>
              <a:rPr lang="en-US" sz="1200" b="0" kern="1200" baseline="0" dirty="0" smtClean="0">
                <a:solidFill>
                  <a:schemeClr val="tx1"/>
                </a:solidFill>
                <a:latin typeface="Arial" charset="0"/>
                <a:ea typeface="ＭＳ Ｐゴシック" charset="-128"/>
                <a:cs typeface="ＭＳ Ｐゴシック" charset="-128"/>
              </a:rPr>
              <a:t> in </a:t>
            </a:r>
            <a:r>
              <a:rPr lang="en-US" sz="1200" b="0" i="1" kern="1200" baseline="0" dirty="0" smtClean="0">
                <a:solidFill>
                  <a:schemeClr val="tx1"/>
                </a:solidFill>
                <a:latin typeface="Arial" charset="0"/>
                <a:ea typeface="ＭＳ Ｐゴシック" charset="-128"/>
                <a:cs typeface="ＭＳ Ｐゴシック" charset="-128"/>
              </a:rPr>
              <a:t>G</a:t>
            </a:r>
            <a:r>
              <a:rPr lang="en-US" sz="1200" b="0" kern="1200" baseline="0" dirty="0" smtClean="0">
                <a:solidFill>
                  <a:schemeClr val="tx1"/>
                </a:solidFill>
                <a:latin typeface="Arial" charset="0"/>
                <a:ea typeface="ＭＳ Ｐゴシック" charset="-128"/>
                <a:cs typeface="ＭＳ Ｐゴシック" charset="-128"/>
              </a:rPr>
              <a:t>  such that </a:t>
            </a:r>
            <a:r>
              <a:rPr lang="en-US" sz="1200" b="0" i="1" kern="1200" baseline="0" dirty="0" smtClean="0">
                <a:solidFill>
                  <a:schemeClr val="tx1"/>
                </a:solidFill>
                <a:latin typeface="Arial" charset="0"/>
                <a:ea typeface="ＭＳ Ｐゴシック" charset="-128"/>
                <a:cs typeface="ＭＳ Ｐゴシック" charset="-128"/>
              </a:rPr>
              <a:t>a </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30000" dirty="0" smtClean="0">
                <a:solidFill>
                  <a:schemeClr val="tx1"/>
                </a:solidFill>
                <a:latin typeface="Wingdings"/>
                <a:ea typeface="Wingdings"/>
                <a:cs typeface="Wingdings"/>
              </a:rPr>
              <a:t>.</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0" dirty="0" smtClean="0">
                <a:solidFill>
                  <a:schemeClr val="tx1"/>
                </a:solidFill>
                <a:latin typeface="Arial" charset="0"/>
                <a:ea typeface="ＭＳ Ｐゴシック" charset="-128"/>
                <a:cs typeface="ＭＳ Ｐゴシック" charset="-128"/>
              </a:rPr>
              <a:t>  e =  e </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30000" dirty="0" smtClean="0">
                <a:solidFill>
                  <a:schemeClr val="tx1"/>
                </a:solidFill>
                <a:latin typeface="Wingdings"/>
                <a:ea typeface="Wingdings"/>
                <a:cs typeface="Wingdings"/>
              </a:rPr>
              <a:t>.</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0" dirty="0" smtClean="0">
                <a:solidFill>
                  <a:schemeClr val="tx1"/>
                </a:solidFill>
                <a:latin typeface="Arial" charset="0"/>
                <a:ea typeface="ＭＳ Ｐゴシック" charset="-128"/>
                <a:cs typeface="ＭＳ Ｐゴシック" charset="-128"/>
              </a:rPr>
              <a:t> a = a</a:t>
            </a:r>
          </a:p>
          <a:p>
            <a:r>
              <a:rPr lang="en-US" sz="1200" b="0" kern="1200" baseline="0" dirty="0" smtClean="0">
                <a:solidFill>
                  <a:schemeClr val="tx1"/>
                </a:solidFill>
                <a:latin typeface="Arial" charset="0"/>
                <a:ea typeface="ＭＳ Ｐゴシック" charset="-128"/>
                <a:cs typeface="ＭＳ Ｐゴシック" charset="-128"/>
              </a:rPr>
              <a:t> for all </a:t>
            </a:r>
            <a:r>
              <a:rPr lang="en-US" sz="1200" b="0" i="1" kern="1200" baseline="0" dirty="0" smtClean="0">
                <a:solidFill>
                  <a:schemeClr val="tx1"/>
                </a:solidFill>
                <a:latin typeface="Arial" charset="0"/>
                <a:ea typeface="ＭＳ Ｐゴシック" charset="-128"/>
                <a:cs typeface="ＭＳ Ｐゴシック" charset="-128"/>
              </a:rPr>
              <a:t>a</a:t>
            </a:r>
            <a:r>
              <a:rPr lang="en-US" sz="1200" b="0" kern="1200" baseline="0" dirty="0" smtClean="0">
                <a:solidFill>
                  <a:schemeClr val="tx1"/>
                </a:solidFill>
                <a:latin typeface="Arial" charset="0"/>
                <a:ea typeface="ＭＳ Ｐゴシック" charset="-128"/>
                <a:cs typeface="ＭＳ Ｐゴシック" charset="-128"/>
              </a:rPr>
              <a:t>  in </a:t>
            </a:r>
            <a:r>
              <a:rPr lang="en-US" sz="1200" b="0" i="1" kern="1200" baseline="0" dirty="0" smtClean="0">
                <a:solidFill>
                  <a:schemeClr val="tx1"/>
                </a:solidFill>
                <a:latin typeface="Arial" charset="0"/>
                <a:ea typeface="ＭＳ Ｐゴシック" charset="-128"/>
                <a:cs typeface="ＭＳ Ｐゴシック" charset="-128"/>
              </a:rPr>
              <a:t>G</a:t>
            </a:r>
            <a:r>
              <a:rPr lang="en-US" sz="1200" b="0" kern="1200" baseline="0" dirty="0" smtClean="0">
                <a:solidFill>
                  <a:schemeClr val="tx1"/>
                </a:solidFill>
                <a:latin typeface="Arial" charset="0"/>
                <a:ea typeface="ＭＳ Ｐゴシック" charset="-128"/>
                <a:cs typeface="ＭＳ Ｐゴシック" charset="-128"/>
              </a:rPr>
              <a:t> .</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(A4) Inverse element:  For each </a:t>
            </a:r>
            <a:r>
              <a:rPr lang="en-US" sz="1200" b="0" i="1" kern="1200" baseline="0" dirty="0" smtClean="0">
                <a:solidFill>
                  <a:schemeClr val="tx1"/>
                </a:solidFill>
                <a:latin typeface="Arial" charset="0"/>
                <a:ea typeface="ＭＳ Ｐゴシック" charset="-128"/>
                <a:cs typeface="ＭＳ Ｐゴシック" charset="-128"/>
              </a:rPr>
              <a:t>a</a:t>
            </a:r>
            <a:r>
              <a:rPr lang="en-US" sz="1200" b="0" kern="1200" baseline="0" dirty="0" smtClean="0">
                <a:solidFill>
                  <a:schemeClr val="tx1"/>
                </a:solidFill>
                <a:latin typeface="Arial" charset="0"/>
                <a:ea typeface="ＭＳ Ｐゴシック" charset="-128"/>
                <a:cs typeface="ＭＳ Ｐゴシック" charset="-128"/>
              </a:rPr>
              <a:t>  in </a:t>
            </a:r>
            <a:r>
              <a:rPr lang="en-US" sz="1200" b="0" i="1" kern="1200" baseline="0" dirty="0" smtClean="0">
                <a:solidFill>
                  <a:schemeClr val="tx1"/>
                </a:solidFill>
                <a:latin typeface="Arial" charset="0"/>
                <a:ea typeface="ＭＳ Ｐゴシック" charset="-128"/>
                <a:cs typeface="ＭＳ Ｐゴシック" charset="-128"/>
              </a:rPr>
              <a:t>G</a:t>
            </a:r>
            <a:r>
              <a:rPr lang="en-US" sz="1200" b="0" kern="1200" baseline="0" dirty="0" smtClean="0">
                <a:solidFill>
                  <a:schemeClr val="tx1"/>
                </a:solidFill>
                <a:latin typeface="Arial" charset="0"/>
                <a:ea typeface="ＭＳ Ｐゴシック" charset="-128"/>
                <a:cs typeface="ＭＳ Ｐゴシック" charset="-128"/>
              </a:rPr>
              <a:t>  there is an element </a:t>
            </a:r>
            <a:r>
              <a:rPr lang="en-US" sz="1200" b="0" i="1" kern="1200" baseline="0" dirty="0" smtClean="0">
                <a:solidFill>
                  <a:schemeClr val="tx1"/>
                </a:solidFill>
                <a:latin typeface="Arial" charset="0"/>
                <a:ea typeface="ＭＳ Ｐゴシック" charset="-128"/>
                <a:cs typeface="ＭＳ Ｐゴシック" charset="-128"/>
              </a:rPr>
              <a:t>a′  </a:t>
            </a:r>
            <a:r>
              <a:rPr lang="en-US" sz="1200" b="0" kern="1200" baseline="0" dirty="0" smtClean="0">
                <a:solidFill>
                  <a:schemeClr val="tx1"/>
                </a:solidFill>
                <a:latin typeface="Arial" charset="0"/>
                <a:ea typeface="ＭＳ Ｐゴシック" charset="-128"/>
                <a:cs typeface="ＭＳ Ｐゴシック" charset="-128"/>
              </a:rPr>
              <a:t>in </a:t>
            </a:r>
            <a:r>
              <a:rPr lang="en-US" sz="1200" b="0" i="1" kern="1200" baseline="0" dirty="0" smtClean="0">
                <a:solidFill>
                  <a:schemeClr val="tx1"/>
                </a:solidFill>
                <a:latin typeface="Arial" charset="0"/>
                <a:ea typeface="ＭＳ Ｐゴシック" charset="-128"/>
                <a:cs typeface="ＭＳ Ｐゴシック" charset="-128"/>
              </a:rPr>
              <a:t>G</a:t>
            </a:r>
            <a:r>
              <a:rPr lang="en-US" sz="1200" b="0" kern="1200" baseline="0" dirty="0" smtClean="0">
                <a:solidFill>
                  <a:schemeClr val="tx1"/>
                </a:solidFill>
                <a:latin typeface="Arial" charset="0"/>
                <a:ea typeface="ＭＳ Ｐゴシック" charset="-128"/>
                <a:cs typeface="ＭＳ Ｐゴシック" charset="-128"/>
              </a:rPr>
              <a:t>  such that</a:t>
            </a:r>
          </a:p>
          <a:p>
            <a:r>
              <a:rPr lang="en-US" sz="1200" b="0" i="1" kern="1200" baseline="0" dirty="0" smtClean="0">
                <a:solidFill>
                  <a:schemeClr val="tx1"/>
                </a:solidFill>
                <a:latin typeface="Arial" charset="0"/>
                <a:ea typeface="ＭＳ Ｐゴシック" charset="-128"/>
                <a:cs typeface="ＭＳ Ｐゴシック" charset="-128"/>
              </a:rPr>
              <a:t>a </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30000" dirty="0" smtClean="0">
                <a:solidFill>
                  <a:schemeClr val="tx1"/>
                </a:solidFill>
                <a:latin typeface="Wingdings"/>
                <a:ea typeface="Wingdings"/>
                <a:cs typeface="Wingdings"/>
              </a:rPr>
              <a:t>.</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0" dirty="0" smtClean="0">
                <a:solidFill>
                  <a:schemeClr val="tx1"/>
                </a:solidFill>
                <a:latin typeface="Arial" charset="0"/>
                <a:ea typeface="ＭＳ Ｐゴシック" charset="-128"/>
                <a:cs typeface="ＭＳ Ｐゴシック" charset="-128"/>
              </a:rPr>
              <a:t> a′ = a′ </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30000" dirty="0" smtClean="0">
                <a:solidFill>
                  <a:schemeClr val="tx1"/>
                </a:solidFill>
                <a:latin typeface="Wingdings"/>
                <a:ea typeface="Wingdings"/>
                <a:cs typeface="Wingdings"/>
              </a:rPr>
              <a:t>.</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0" dirty="0" smtClean="0">
                <a:solidFill>
                  <a:schemeClr val="tx1"/>
                </a:solidFill>
                <a:latin typeface="Arial" charset="0"/>
                <a:ea typeface="ＭＳ Ｐゴシック" charset="-128"/>
                <a:cs typeface="ＭＳ Ｐゴシック" charset="-128"/>
              </a:rPr>
              <a:t> a =  e.</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(A5) Commutative: </a:t>
            </a:r>
            <a:r>
              <a:rPr lang="en-US" sz="1200" b="0" i="1" kern="1200" baseline="0" dirty="0" smtClean="0">
                <a:solidFill>
                  <a:schemeClr val="tx1"/>
                </a:solidFill>
                <a:latin typeface="Arial" charset="0"/>
                <a:ea typeface="ＭＳ Ｐゴシック" charset="-128"/>
                <a:cs typeface="ＭＳ Ｐゴシック" charset="-128"/>
              </a:rPr>
              <a:t>a </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30000" dirty="0" smtClean="0">
                <a:solidFill>
                  <a:schemeClr val="tx1"/>
                </a:solidFill>
                <a:latin typeface="Wingdings"/>
                <a:ea typeface="Wingdings"/>
                <a:cs typeface="Wingdings"/>
              </a:rPr>
              <a:t>.</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0" dirty="0" smtClean="0">
                <a:solidFill>
                  <a:schemeClr val="tx1"/>
                </a:solidFill>
                <a:latin typeface="Arial" charset="0"/>
                <a:ea typeface="ＭＳ Ｐゴシック" charset="-128"/>
                <a:cs typeface="ＭＳ Ｐゴシック" charset="-128"/>
              </a:rPr>
              <a:t> b = b </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30000" dirty="0" smtClean="0">
                <a:solidFill>
                  <a:schemeClr val="tx1"/>
                </a:solidFill>
                <a:latin typeface="Wingdings"/>
                <a:ea typeface="Wingdings"/>
                <a:cs typeface="Wingdings"/>
              </a:rPr>
              <a:t>.</a:t>
            </a:r>
            <a:r>
              <a:rPr lang="en-US" sz="1200" b="0" i="1" kern="1200" baseline="30000" dirty="0" smtClean="0">
                <a:solidFill>
                  <a:schemeClr val="tx1"/>
                </a:solidFill>
                <a:latin typeface="Arial" charset="0"/>
                <a:ea typeface="ＭＳ Ｐゴシック" charset="-128"/>
                <a:cs typeface="ＭＳ Ｐゴシック" charset="-128"/>
              </a:rPr>
              <a:t> </a:t>
            </a:r>
            <a:r>
              <a:rPr lang="en-US" sz="1200" b="0" i="1" kern="1200" baseline="0" dirty="0" smtClean="0">
                <a:solidFill>
                  <a:schemeClr val="tx1"/>
                </a:solidFill>
                <a:latin typeface="Arial" charset="0"/>
                <a:ea typeface="ＭＳ Ｐゴシック" charset="-128"/>
                <a:cs typeface="ＭＳ Ｐゴシック" charset="-128"/>
              </a:rPr>
              <a:t> a  </a:t>
            </a:r>
            <a:r>
              <a:rPr lang="en-US" sz="1200" b="0" kern="1200" baseline="0" dirty="0" smtClean="0">
                <a:solidFill>
                  <a:schemeClr val="tx1"/>
                </a:solidFill>
                <a:latin typeface="Arial" charset="0"/>
                <a:ea typeface="ＭＳ Ｐゴシック" charset="-128"/>
                <a:cs typeface="ＭＳ Ｐゴシック" charset="-128"/>
              </a:rPr>
              <a:t>for all </a:t>
            </a:r>
            <a:r>
              <a:rPr lang="en-US" sz="1200" b="0" i="1" kern="1200" baseline="0" dirty="0" smtClean="0">
                <a:solidFill>
                  <a:schemeClr val="tx1"/>
                </a:solidFill>
                <a:latin typeface="Arial" charset="0"/>
                <a:ea typeface="ＭＳ Ｐゴシック" charset="-128"/>
                <a:cs typeface="ＭＳ Ｐゴシック" charset="-128"/>
              </a:rPr>
              <a:t>a , b</a:t>
            </a:r>
            <a:r>
              <a:rPr lang="en-US" sz="1200" b="0" kern="1200" baseline="0" dirty="0" smtClean="0">
                <a:solidFill>
                  <a:schemeClr val="tx1"/>
                </a:solidFill>
                <a:latin typeface="Arial" charset="0"/>
                <a:ea typeface="ＭＳ Ｐゴシック" charset="-128"/>
                <a:cs typeface="ＭＳ Ｐゴシック" charset="-128"/>
              </a:rPr>
              <a:t>  in </a:t>
            </a:r>
            <a:r>
              <a:rPr lang="en-US" sz="1200" b="0" i="1" kern="1200" baseline="0" dirty="0" smtClean="0">
                <a:solidFill>
                  <a:schemeClr val="tx1"/>
                </a:solidFill>
                <a:latin typeface="Arial" charset="0"/>
                <a:ea typeface="ＭＳ Ｐゴシック" charset="-128"/>
                <a:cs typeface="ＭＳ Ｐゴシック" charset="-128"/>
              </a:rPr>
              <a:t>G</a:t>
            </a:r>
            <a:r>
              <a:rPr lang="en-US" sz="1200" b="0" kern="1200" baseline="0" dirty="0" smtClean="0">
                <a:solidFill>
                  <a:schemeClr val="tx1"/>
                </a:solidFill>
                <a:latin typeface="Arial" charset="0"/>
                <a:ea typeface="ＭＳ Ｐゴシック" charset="-128"/>
                <a:cs typeface="ＭＳ Ｐゴシック" charset="-128"/>
              </a:rPr>
              <a:t> .</a:t>
            </a:r>
            <a:endParaRPr lang="en-US" b="0"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11</a:t>
            </a:fld>
            <a:endParaRPr lang="en-AU" dirty="0"/>
          </a:p>
        </p:txBody>
      </p:sp>
    </p:spTree>
    <p:extLst>
      <p:ext uri="{BB962C8B-B14F-4D97-AF65-F5344CB8AC3E}">
        <p14:creationId xmlns:p14="http://schemas.microsoft.com/office/powerpoint/2010/main" val="1011949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28322C68-9874-644A-8088-FCCBDC624BBF}" type="slidenum">
              <a:rPr lang="en-AU">
                <a:latin typeface="Arial" pitchFamily="-84" charset="0"/>
              </a:rPr>
              <a:pPr/>
              <a:t>12</a:t>
            </a:fld>
            <a:endParaRPr lang="en-AU" dirty="0">
              <a:latin typeface="Arial" pitchFamily="-8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sz="1200" b="0" kern="1200" baseline="0" dirty="0" smtClean="0">
                <a:solidFill>
                  <a:schemeClr val="tx1"/>
                </a:solidFill>
                <a:latin typeface="Arial" charset="0"/>
                <a:ea typeface="ＭＳ Ｐゴシック" charset="-128"/>
                <a:cs typeface="ＭＳ Ｐゴシック" charset="-128"/>
              </a:rPr>
              <a:t>Elliptic curves are not ellipses. They are so named because they are described by</a:t>
            </a:r>
          </a:p>
          <a:p>
            <a:r>
              <a:rPr lang="en-US" sz="1200" b="0" kern="1200" baseline="0" dirty="0" smtClean="0">
                <a:solidFill>
                  <a:schemeClr val="tx1"/>
                </a:solidFill>
                <a:latin typeface="Arial" charset="0"/>
                <a:ea typeface="ＭＳ Ｐゴシック" charset="-128"/>
                <a:cs typeface="ＭＳ Ｐゴシック" charset="-128"/>
              </a:rPr>
              <a:t>cubic equations, similar to those used for calculating the circumference of an ellipse.</a:t>
            </a:r>
          </a:p>
          <a:p>
            <a:r>
              <a:rPr lang="en-US" sz="1200" b="0" kern="1200" baseline="0" dirty="0" smtClean="0">
                <a:solidFill>
                  <a:schemeClr val="tx1"/>
                </a:solidFill>
                <a:latin typeface="Arial" charset="0"/>
                <a:ea typeface="ＭＳ Ｐゴシック" charset="-128"/>
                <a:cs typeface="ＭＳ Ｐゴシック" charset="-128"/>
              </a:rPr>
              <a:t>In general, cubic equations for elliptic curves take the following form, known as a</a:t>
            </a:r>
          </a:p>
          <a:p>
            <a:r>
              <a:rPr lang="en-US" sz="1200" b="0" kern="1200" baseline="0" dirty="0" smtClean="0">
                <a:solidFill>
                  <a:schemeClr val="tx1"/>
                </a:solidFill>
                <a:latin typeface="Arial" charset="0"/>
                <a:ea typeface="ＭＳ Ｐゴシック" charset="-128"/>
                <a:cs typeface="ＭＳ Ｐゴシック" charset="-128"/>
              </a:rPr>
              <a:t>Weierstrass equation:</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i="1" kern="1200" baseline="0" dirty="0" smtClean="0">
                <a:solidFill>
                  <a:schemeClr val="tx1"/>
                </a:solidFill>
                <a:latin typeface="Arial" charset="0"/>
                <a:ea typeface="ＭＳ Ｐゴシック" charset="-128"/>
                <a:cs typeface="ＭＳ Ｐゴシック" charset="-128"/>
              </a:rPr>
              <a:t>y</a:t>
            </a:r>
            <a:r>
              <a:rPr lang="en-US" sz="1200" b="0" i="1" kern="1200" baseline="30000" dirty="0" smtClean="0">
                <a:solidFill>
                  <a:schemeClr val="tx1"/>
                </a:solidFill>
                <a:latin typeface="Arial" charset="0"/>
                <a:ea typeface="ＭＳ Ｐゴシック" charset="-128"/>
                <a:cs typeface="ＭＳ Ｐゴシック" charset="-128"/>
              </a:rPr>
              <a:t>2</a:t>
            </a:r>
            <a:r>
              <a:rPr lang="en-US" sz="1200" b="0" i="1" kern="1200" baseline="0" dirty="0" smtClean="0">
                <a:solidFill>
                  <a:schemeClr val="tx1"/>
                </a:solidFill>
                <a:latin typeface="Arial" charset="0"/>
                <a:ea typeface="ＭＳ Ｐゴシック" charset="-128"/>
                <a:cs typeface="ＭＳ Ｐゴシック" charset="-128"/>
              </a:rPr>
              <a:t> + axy + by = x</a:t>
            </a:r>
            <a:r>
              <a:rPr lang="en-US" sz="1200" b="0" i="1" kern="1200" baseline="30000" dirty="0" smtClean="0">
                <a:solidFill>
                  <a:schemeClr val="tx1"/>
                </a:solidFill>
                <a:latin typeface="Arial" charset="0"/>
                <a:ea typeface="ＭＳ Ｐゴシック" charset="-128"/>
                <a:cs typeface="ＭＳ Ｐゴシック" charset="-128"/>
              </a:rPr>
              <a:t>3</a:t>
            </a:r>
            <a:r>
              <a:rPr lang="en-US" sz="1200" b="0" i="1" kern="1200" baseline="0" dirty="0" smtClean="0">
                <a:solidFill>
                  <a:schemeClr val="tx1"/>
                </a:solidFill>
                <a:latin typeface="Arial" charset="0"/>
                <a:ea typeface="ＭＳ Ｐゴシック" charset="-128"/>
                <a:cs typeface="ＭＳ Ｐゴシック" charset="-128"/>
              </a:rPr>
              <a:t> + cx</a:t>
            </a:r>
            <a:r>
              <a:rPr lang="en-US" sz="1200" b="0" i="1" kern="1200" baseline="30000" dirty="0" smtClean="0">
                <a:solidFill>
                  <a:schemeClr val="tx1"/>
                </a:solidFill>
                <a:latin typeface="Arial" charset="0"/>
                <a:ea typeface="ＭＳ Ｐゴシック" charset="-128"/>
                <a:cs typeface="ＭＳ Ｐゴシック" charset="-128"/>
              </a:rPr>
              <a:t>2</a:t>
            </a:r>
            <a:r>
              <a:rPr lang="en-US" sz="1200" b="0" i="1" kern="1200" baseline="0" dirty="0" smtClean="0">
                <a:solidFill>
                  <a:schemeClr val="tx1"/>
                </a:solidFill>
                <a:latin typeface="Arial" charset="0"/>
                <a:ea typeface="ＭＳ Ｐゴシック" charset="-128"/>
                <a:cs typeface="ＭＳ Ｐゴシック" charset="-128"/>
              </a:rPr>
              <a:t> + dx + e</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where </a:t>
            </a:r>
            <a:r>
              <a:rPr lang="en-US" sz="1200" b="0" i="1" kern="1200" baseline="0" dirty="0" smtClean="0">
                <a:solidFill>
                  <a:schemeClr val="tx1"/>
                </a:solidFill>
                <a:latin typeface="Arial" charset="0"/>
                <a:ea typeface="ＭＳ Ｐゴシック" charset="-128"/>
                <a:cs typeface="ＭＳ Ｐゴシック" charset="-128"/>
              </a:rPr>
              <a:t>a , b , c , d , e  </a:t>
            </a:r>
            <a:r>
              <a:rPr lang="en-US" sz="1200" b="0" kern="1200" baseline="0" dirty="0" smtClean="0">
                <a:solidFill>
                  <a:schemeClr val="tx1"/>
                </a:solidFill>
                <a:latin typeface="Arial" charset="0"/>
                <a:ea typeface="ＭＳ Ｐゴシック" charset="-128"/>
                <a:cs typeface="ＭＳ Ｐゴシック" charset="-128"/>
              </a:rPr>
              <a:t>are real numbers and </a:t>
            </a:r>
            <a:r>
              <a:rPr lang="en-US" sz="1200" b="0" i="1" kern="1200" baseline="0" dirty="0" smtClean="0">
                <a:solidFill>
                  <a:schemeClr val="tx1"/>
                </a:solidFill>
                <a:latin typeface="Arial" charset="0"/>
                <a:ea typeface="ＭＳ Ｐゴシック" charset="-128"/>
                <a:cs typeface="ＭＳ Ｐゴシック" charset="-128"/>
              </a:rPr>
              <a:t>x</a:t>
            </a:r>
            <a:r>
              <a:rPr lang="en-US" sz="1200" b="0" kern="1200" baseline="0" dirty="0" smtClean="0">
                <a:solidFill>
                  <a:schemeClr val="tx1"/>
                </a:solidFill>
                <a:latin typeface="Arial" charset="0"/>
                <a:ea typeface="ＭＳ Ｐゴシック" charset="-128"/>
                <a:cs typeface="ＭＳ Ｐゴシック" charset="-128"/>
              </a:rPr>
              <a:t>  and </a:t>
            </a:r>
            <a:r>
              <a:rPr lang="en-US" sz="1200" b="0" i="1" kern="1200" baseline="0" dirty="0" smtClean="0">
                <a:solidFill>
                  <a:schemeClr val="tx1"/>
                </a:solidFill>
                <a:latin typeface="Arial" charset="0"/>
                <a:ea typeface="ＭＳ Ｐゴシック" charset="-128"/>
                <a:cs typeface="ＭＳ Ｐゴシック" charset="-128"/>
              </a:rPr>
              <a:t>y</a:t>
            </a:r>
            <a:r>
              <a:rPr lang="en-US" sz="1200" b="0" kern="1200" baseline="0" dirty="0" smtClean="0">
                <a:solidFill>
                  <a:schemeClr val="tx1"/>
                </a:solidFill>
                <a:latin typeface="Arial" charset="0"/>
                <a:ea typeface="ＭＳ Ｐゴシック" charset="-128"/>
                <a:cs typeface="ＭＳ Ｐゴシック" charset="-128"/>
              </a:rPr>
              <a:t>  take on values in the real numbers.</a:t>
            </a:r>
          </a:p>
          <a:p>
            <a:r>
              <a:rPr lang="en-US" sz="1200" b="0" kern="1200" baseline="0" dirty="0" smtClean="0">
                <a:solidFill>
                  <a:schemeClr val="tx1"/>
                </a:solidFill>
                <a:latin typeface="Arial" charset="0"/>
                <a:ea typeface="ＭＳ Ｐゴシック" charset="-128"/>
                <a:cs typeface="ＭＳ Ｐゴシック" charset="-128"/>
              </a:rPr>
              <a:t> For our purpose, it is sufficient to limit ourselves to equations of the form</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y</a:t>
            </a:r>
            <a:r>
              <a:rPr lang="en-US" sz="1200" b="0" i="1" kern="1200" baseline="30000" dirty="0" smtClean="0">
                <a:solidFill>
                  <a:schemeClr val="tx1"/>
                </a:solidFill>
                <a:latin typeface="Arial" charset="0"/>
                <a:ea typeface="ＭＳ Ｐゴシック" charset="-128"/>
                <a:cs typeface="ＭＳ Ｐゴシック" charset="-128"/>
              </a:rPr>
              <a:t>2</a:t>
            </a:r>
            <a:r>
              <a:rPr lang="en-US" sz="1200" b="0" kern="1200" baseline="0" dirty="0" smtClean="0">
                <a:solidFill>
                  <a:schemeClr val="tx1"/>
                </a:solidFill>
                <a:latin typeface="Arial" charset="0"/>
                <a:ea typeface="ＭＳ Ｐゴシック" charset="-128"/>
                <a:cs typeface="ＭＳ Ｐゴシック" charset="-128"/>
              </a:rPr>
              <a:t> = x</a:t>
            </a:r>
            <a:r>
              <a:rPr lang="en-US" sz="1200" b="0" i="1" kern="1200" baseline="30000" dirty="0" smtClean="0">
                <a:solidFill>
                  <a:schemeClr val="tx1"/>
                </a:solidFill>
                <a:latin typeface="Arial" charset="0"/>
                <a:ea typeface="ＭＳ Ｐゴシック" charset="-128"/>
                <a:cs typeface="ＭＳ Ｐゴシック" charset="-128"/>
              </a:rPr>
              <a:t>3</a:t>
            </a:r>
            <a:r>
              <a:rPr lang="en-US" sz="1200" b="0" kern="1200" baseline="0" dirty="0" smtClean="0">
                <a:solidFill>
                  <a:schemeClr val="tx1"/>
                </a:solidFill>
                <a:latin typeface="Arial" charset="0"/>
                <a:ea typeface="ＭＳ Ｐゴシック" charset="-128"/>
                <a:cs typeface="ＭＳ Ｐゴシック" charset="-128"/>
              </a:rPr>
              <a:t> + ax + b </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Such equations are said to be cubic, or of degree 3, because the highest</a:t>
            </a:r>
          </a:p>
          <a:p>
            <a:r>
              <a:rPr lang="en-US" sz="1200" b="0" kern="1200" baseline="0" dirty="0" smtClean="0">
                <a:solidFill>
                  <a:schemeClr val="tx1"/>
                </a:solidFill>
                <a:latin typeface="Arial" charset="0"/>
                <a:ea typeface="ＭＳ Ｐゴシック" charset="-128"/>
                <a:cs typeface="ＭＳ Ｐゴシック" charset="-128"/>
              </a:rPr>
              <a:t>exponent they contain is a 3. Also included in the definition of an elliptic curve is a</a:t>
            </a:r>
          </a:p>
          <a:p>
            <a:r>
              <a:rPr lang="en-US" sz="1200" b="0" kern="1200" baseline="0" dirty="0" smtClean="0">
                <a:solidFill>
                  <a:schemeClr val="tx1"/>
                </a:solidFill>
                <a:latin typeface="Arial" charset="0"/>
                <a:ea typeface="ＭＳ Ｐゴシック" charset="-128"/>
                <a:cs typeface="ＭＳ Ｐゴシック" charset="-128"/>
              </a:rPr>
              <a:t>single element denoted O  and called the point at infinity  or the zero point , which we</a:t>
            </a:r>
          </a:p>
          <a:p>
            <a:r>
              <a:rPr lang="en-US" sz="1200" b="0" kern="1200" baseline="0" dirty="0" smtClean="0">
                <a:solidFill>
                  <a:schemeClr val="tx1"/>
                </a:solidFill>
                <a:latin typeface="Arial" charset="0"/>
                <a:ea typeface="ＭＳ Ｐゴシック" charset="-128"/>
                <a:cs typeface="ＭＳ Ｐゴシック" charset="-128"/>
              </a:rPr>
              <a:t>discuss subsequently. To plot such a curve, we need to compute</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i="1" kern="1200" baseline="0" dirty="0" smtClean="0">
                <a:solidFill>
                  <a:schemeClr val="tx1"/>
                </a:solidFill>
                <a:latin typeface="Arial" charset="0"/>
                <a:ea typeface="ＭＳ Ｐゴシック" charset="-128"/>
                <a:cs typeface="ＭＳ Ｐゴシック" charset="-128"/>
              </a:rPr>
              <a:t>y = √x</a:t>
            </a:r>
            <a:r>
              <a:rPr lang="en-US" sz="1200" b="0" i="1" kern="1200" baseline="30000" dirty="0" smtClean="0">
                <a:solidFill>
                  <a:schemeClr val="tx1"/>
                </a:solidFill>
                <a:latin typeface="Arial" charset="0"/>
                <a:ea typeface="ＭＳ Ｐゴシック" charset="-128"/>
                <a:cs typeface="ＭＳ Ｐゴシック" charset="-128"/>
              </a:rPr>
              <a:t>3</a:t>
            </a:r>
            <a:r>
              <a:rPr lang="en-US" sz="1200" b="0" i="1" kern="1200" baseline="0" dirty="0" smtClean="0">
                <a:solidFill>
                  <a:schemeClr val="tx1"/>
                </a:solidFill>
                <a:latin typeface="Arial" charset="0"/>
                <a:ea typeface="ＭＳ Ｐゴシック" charset="-128"/>
                <a:cs typeface="ＭＳ Ｐゴシック" charset="-128"/>
              </a:rPr>
              <a:t> + ax + b</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For given values of </a:t>
            </a:r>
            <a:r>
              <a:rPr lang="en-US" sz="1200" b="0" i="1" kern="1200" baseline="0" dirty="0" smtClean="0">
                <a:solidFill>
                  <a:schemeClr val="tx1"/>
                </a:solidFill>
                <a:latin typeface="Arial" charset="0"/>
                <a:ea typeface="ＭＳ Ｐゴシック" charset="-128"/>
                <a:cs typeface="ＭＳ Ｐゴシック" charset="-128"/>
              </a:rPr>
              <a:t>a</a:t>
            </a:r>
            <a:r>
              <a:rPr lang="en-US" sz="1200" b="0" kern="1200" baseline="0" dirty="0" smtClean="0">
                <a:solidFill>
                  <a:schemeClr val="tx1"/>
                </a:solidFill>
                <a:latin typeface="Arial" charset="0"/>
                <a:ea typeface="ＭＳ Ｐゴシック" charset="-128"/>
                <a:cs typeface="ＭＳ Ｐゴシック" charset="-128"/>
              </a:rPr>
              <a:t>  and </a:t>
            </a:r>
            <a:r>
              <a:rPr lang="en-US" sz="1200" b="0" i="1" kern="1200" baseline="0" dirty="0" smtClean="0">
                <a:solidFill>
                  <a:schemeClr val="tx1"/>
                </a:solidFill>
                <a:latin typeface="Arial" charset="0"/>
                <a:ea typeface="ＭＳ Ｐゴシック" charset="-128"/>
                <a:cs typeface="ＭＳ Ｐゴシック" charset="-128"/>
              </a:rPr>
              <a:t>b</a:t>
            </a:r>
            <a:r>
              <a:rPr lang="en-US" sz="1200" b="0" kern="1200" baseline="0" dirty="0" smtClean="0">
                <a:solidFill>
                  <a:schemeClr val="tx1"/>
                </a:solidFill>
                <a:latin typeface="Arial" charset="0"/>
                <a:ea typeface="ＭＳ Ｐゴシック" charset="-128"/>
                <a:cs typeface="ＭＳ Ｐゴシック" charset="-128"/>
              </a:rPr>
              <a:t> , the plot consists of positive and negative values of </a:t>
            </a:r>
            <a:r>
              <a:rPr lang="en-US" sz="1200" b="0" i="1" kern="1200" baseline="0" dirty="0" smtClean="0">
                <a:solidFill>
                  <a:schemeClr val="tx1"/>
                </a:solidFill>
                <a:latin typeface="Arial" charset="0"/>
                <a:ea typeface="ＭＳ Ｐゴシック" charset="-128"/>
                <a:cs typeface="ＭＳ Ｐゴシック" charset="-128"/>
              </a:rPr>
              <a:t>y</a:t>
            </a:r>
            <a:r>
              <a:rPr lang="en-US" sz="1200" b="0" kern="1200" baseline="0" dirty="0" smtClean="0">
                <a:solidFill>
                  <a:schemeClr val="tx1"/>
                </a:solidFill>
                <a:latin typeface="Arial" charset="0"/>
                <a:ea typeface="ＭＳ Ｐゴシック" charset="-128"/>
                <a:cs typeface="ＭＳ Ｐゴシック" charset="-128"/>
              </a:rPr>
              <a:t>  for</a:t>
            </a:r>
          </a:p>
          <a:p>
            <a:r>
              <a:rPr lang="en-US" sz="1200" b="0" kern="1200" baseline="0" dirty="0" smtClean="0">
                <a:solidFill>
                  <a:schemeClr val="tx1"/>
                </a:solidFill>
                <a:latin typeface="Arial" charset="0"/>
                <a:ea typeface="ＭＳ Ｐゴシック" charset="-128"/>
                <a:cs typeface="ＭＳ Ｐゴシック" charset="-128"/>
              </a:rPr>
              <a:t>each value of </a:t>
            </a:r>
            <a:r>
              <a:rPr lang="en-US" sz="1200" b="0" i="1" kern="1200" baseline="0" dirty="0" smtClean="0">
                <a:solidFill>
                  <a:schemeClr val="tx1"/>
                </a:solidFill>
                <a:latin typeface="Arial" charset="0"/>
                <a:ea typeface="ＭＳ Ｐゴシック" charset="-128"/>
                <a:cs typeface="ＭＳ Ｐゴシック" charset="-128"/>
              </a:rPr>
              <a:t>x </a:t>
            </a:r>
            <a:r>
              <a:rPr lang="en-US" sz="1200" b="0" kern="1200" baseline="0" dirty="0" smtClean="0">
                <a:solidFill>
                  <a:schemeClr val="tx1"/>
                </a:solidFill>
                <a:latin typeface="Arial" charset="0"/>
                <a:ea typeface="ＭＳ Ｐゴシック" charset="-128"/>
                <a:cs typeface="ＭＳ Ｐゴシック" charset="-128"/>
              </a:rPr>
              <a:t>. Thus, each curve is symmetric about </a:t>
            </a:r>
            <a:r>
              <a:rPr lang="en-US" sz="1200" b="0" i="1" kern="1200" baseline="0" dirty="0" smtClean="0">
                <a:solidFill>
                  <a:schemeClr val="tx1"/>
                </a:solidFill>
                <a:latin typeface="Arial" charset="0"/>
                <a:ea typeface="ＭＳ Ｐゴシック" charset="-128"/>
                <a:cs typeface="ＭＳ Ｐゴシック" charset="-128"/>
              </a:rPr>
              <a:t>y =  0</a:t>
            </a:r>
            <a:r>
              <a:rPr lang="en-US" sz="1200" b="0" kern="1200" baseline="0" dirty="0" smtClean="0">
                <a:solidFill>
                  <a:schemeClr val="tx1"/>
                </a:solidFill>
                <a:latin typeface="Arial" charset="0"/>
                <a:ea typeface="ＭＳ Ｐゴシック" charset="-128"/>
                <a:cs typeface="ＭＳ Ｐゴシック" charset="-128"/>
              </a:rPr>
              <a:t>. Figure 10.4 shows two</a:t>
            </a:r>
          </a:p>
          <a:p>
            <a:r>
              <a:rPr lang="en-US" sz="1200" b="0" kern="1200" baseline="0" dirty="0" smtClean="0">
                <a:solidFill>
                  <a:schemeClr val="tx1"/>
                </a:solidFill>
                <a:latin typeface="Arial" charset="0"/>
                <a:ea typeface="ＭＳ Ｐゴシック" charset="-128"/>
                <a:cs typeface="ＭＳ Ｐゴシック" charset="-128"/>
              </a:rPr>
              <a:t>examples of elliptic curves. As you can see, the formula sometimes produces weird looking</a:t>
            </a:r>
          </a:p>
          <a:p>
            <a:r>
              <a:rPr lang="en-US" sz="1200" b="0" kern="1200" baseline="0" dirty="0" smtClean="0">
                <a:solidFill>
                  <a:schemeClr val="tx1"/>
                </a:solidFill>
                <a:latin typeface="Arial" charset="0"/>
                <a:ea typeface="ＭＳ Ｐゴシック" charset="-128"/>
                <a:cs typeface="ＭＳ Ｐゴシック" charset="-128"/>
              </a:rPr>
              <a:t>curves.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Now, consider the set of points E(</a:t>
            </a:r>
            <a:r>
              <a:rPr lang="en-US" sz="1200" b="0" i="1" kern="1200" baseline="0" dirty="0" smtClean="0">
                <a:solidFill>
                  <a:schemeClr val="tx1"/>
                </a:solidFill>
                <a:latin typeface="Arial" charset="0"/>
                <a:ea typeface="ＭＳ Ｐゴシック" charset="-128"/>
                <a:cs typeface="ＭＳ Ｐゴシック" charset="-128"/>
              </a:rPr>
              <a:t>a , b </a:t>
            </a:r>
            <a:r>
              <a:rPr lang="en-US" sz="1200" b="0" kern="1200" baseline="0" dirty="0" smtClean="0">
                <a:solidFill>
                  <a:schemeClr val="tx1"/>
                </a:solidFill>
                <a:latin typeface="Arial" charset="0"/>
                <a:ea typeface="ＭＳ Ｐゴシック" charset="-128"/>
                <a:cs typeface="ＭＳ Ｐゴシック" charset="-128"/>
              </a:rPr>
              <a:t>) consisting of all of the points (</a:t>
            </a:r>
            <a:r>
              <a:rPr lang="en-US" sz="1200" b="0" i="1" kern="1200" baseline="0" dirty="0" smtClean="0">
                <a:solidFill>
                  <a:schemeClr val="tx1"/>
                </a:solidFill>
                <a:latin typeface="Arial" charset="0"/>
                <a:ea typeface="ＭＳ Ｐゴシック" charset="-128"/>
                <a:cs typeface="ＭＳ Ｐゴシック" charset="-128"/>
              </a:rPr>
              <a:t>x , y </a:t>
            </a:r>
            <a:r>
              <a:rPr lang="en-US" sz="1200" b="0" kern="1200" baseline="0" dirty="0" smtClean="0">
                <a:solidFill>
                  <a:schemeClr val="tx1"/>
                </a:solidFill>
                <a:latin typeface="Arial" charset="0"/>
                <a:ea typeface="ＭＳ Ｐゴシック" charset="-128"/>
                <a:cs typeface="ＭＳ Ｐゴシック" charset="-128"/>
              </a:rPr>
              <a:t>) that</a:t>
            </a:r>
          </a:p>
          <a:p>
            <a:r>
              <a:rPr lang="en-US" sz="1200" b="0" kern="1200" baseline="0" dirty="0" smtClean="0">
                <a:solidFill>
                  <a:schemeClr val="tx1"/>
                </a:solidFill>
                <a:latin typeface="Arial" charset="0"/>
                <a:ea typeface="ＭＳ Ｐゴシック" charset="-128"/>
                <a:cs typeface="ＭＳ Ｐゴシック" charset="-128"/>
              </a:rPr>
              <a:t>satisfy Equation (10.1) together with the element O . Using a different value of the</a:t>
            </a:r>
          </a:p>
          <a:p>
            <a:r>
              <a:rPr lang="en-US" sz="1200" b="0" kern="1200" baseline="0" dirty="0" smtClean="0">
                <a:solidFill>
                  <a:schemeClr val="tx1"/>
                </a:solidFill>
                <a:latin typeface="Arial" charset="0"/>
                <a:ea typeface="ＭＳ Ｐゴシック" charset="-128"/>
                <a:cs typeface="ＭＳ Ｐゴシック" charset="-128"/>
              </a:rPr>
              <a:t>pair (</a:t>
            </a:r>
            <a:r>
              <a:rPr lang="en-US" sz="1200" b="0" i="1" kern="1200" baseline="0" dirty="0" smtClean="0">
                <a:solidFill>
                  <a:schemeClr val="tx1"/>
                </a:solidFill>
                <a:latin typeface="Arial" charset="0"/>
                <a:ea typeface="ＭＳ Ｐゴシック" charset="-128"/>
                <a:cs typeface="ＭＳ Ｐゴシック" charset="-128"/>
              </a:rPr>
              <a:t>a , b </a:t>
            </a:r>
            <a:r>
              <a:rPr lang="en-US" sz="1200" b="0" kern="1200" baseline="0" dirty="0" smtClean="0">
                <a:solidFill>
                  <a:schemeClr val="tx1"/>
                </a:solidFill>
                <a:latin typeface="Arial" charset="0"/>
                <a:ea typeface="ＭＳ Ｐゴシック" charset="-128"/>
                <a:cs typeface="ＭＳ Ｐゴシック" charset="-128"/>
              </a:rPr>
              <a:t>) results in a different set E(</a:t>
            </a:r>
            <a:r>
              <a:rPr lang="en-US" sz="1200" b="0" i="1" kern="1200" baseline="0" dirty="0" smtClean="0">
                <a:solidFill>
                  <a:schemeClr val="tx1"/>
                </a:solidFill>
                <a:latin typeface="Arial" charset="0"/>
                <a:ea typeface="ＭＳ Ｐゴシック" charset="-128"/>
                <a:cs typeface="ＭＳ Ｐゴシック" charset="-128"/>
              </a:rPr>
              <a:t>a , b </a:t>
            </a:r>
            <a:r>
              <a:rPr lang="en-US" sz="1200" b="0" kern="1200" baseline="0" dirty="0" smtClean="0">
                <a:solidFill>
                  <a:schemeClr val="tx1"/>
                </a:solidFill>
                <a:latin typeface="Arial" charset="0"/>
                <a:ea typeface="ＭＳ Ｐゴシック" charset="-128"/>
                <a:cs typeface="ＭＳ Ｐゴシック" charset="-128"/>
              </a:rPr>
              <a:t>). Using this terminology, the two curves in</a:t>
            </a:r>
          </a:p>
          <a:p>
            <a:r>
              <a:rPr lang="en-US" sz="1200" b="0" kern="1200" baseline="0" dirty="0" smtClean="0">
                <a:solidFill>
                  <a:schemeClr val="tx1"/>
                </a:solidFill>
                <a:latin typeface="Arial" charset="0"/>
                <a:ea typeface="ＭＳ Ｐゴシック" charset="-128"/>
                <a:cs typeface="ＭＳ Ｐゴシック" charset="-128"/>
              </a:rPr>
              <a:t>Figure 10.4 depict the sets E(- 1, 0) and E(1, 1), respectively.</a:t>
            </a:r>
            <a:endParaRPr lang="en-US" b="0"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196753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1CE1235B-B76C-1A4B-A072-7358DF9085DE}" type="slidenum">
              <a:rPr lang="en-AU">
                <a:latin typeface="Arial" pitchFamily="-84" charset="0"/>
              </a:rPr>
              <a:pPr/>
              <a:t>13</a:t>
            </a:fld>
            <a:endParaRPr lang="en-AU" dirty="0">
              <a:latin typeface="Arial" pitchFamily="-8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US" dirty="0">
                <a:latin typeface="Arial" pitchFamily="-84" charset="0"/>
                <a:ea typeface="Arial" pitchFamily="-84" charset="0"/>
                <a:cs typeface="Arial" pitchFamily="-84" charset="0"/>
              </a:rPr>
              <a:t>Elliptic curve cryptography makes use of elliptic curves in which the variables and coefficients are all restricted to elements of a finite field. Two families of elliptic curves are used in cryptographic applications: prime curves over Z</a:t>
            </a:r>
            <a:r>
              <a:rPr lang="en-US" baseline="-25000" dirty="0">
                <a:latin typeface="Arial" pitchFamily="-84" charset="0"/>
                <a:ea typeface="Arial" pitchFamily="-84" charset="0"/>
                <a:cs typeface="Arial" pitchFamily="-84" charset="0"/>
              </a:rPr>
              <a:t>p</a:t>
            </a:r>
            <a:r>
              <a:rPr lang="en-US" dirty="0">
                <a:latin typeface="Arial" pitchFamily="-84" charset="0"/>
                <a:ea typeface="Arial" pitchFamily="-84" charset="0"/>
                <a:cs typeface="Arial" pitchFamily="-84" charset="0"/>
              </a:rPr>
              <a:t> (best for software use), and binary curves over GF(2</a:t>
            </a:r>
            <a:r>
              <a:rPr lang="en-US" baseline="30000" dirty="0">
                <a:latin typeface="Arial" pitchFamily="-84" charset="0"/>
                <a:ea typeface="Arial" pitchFamily="-84" charset="0"/>
                <a:cs typeface="Arial" pitchFamily="-84" charset="0"/>
              </a:rPr>
              <a:t>m</a:t>
            </a:r>
            <a:r>
              <a:rPr lang="en-US" dirty="0">
                <a:latin typeface="Arial" pitchFamily="-84" charset="0"/>
                <a:ea typeface="Arial" pitchFamily="-84" charset="0"/>
                <a:cs typeface="Arial" pitchFamily="-84" charset="0"/>
              </a:rPr>
              <a:t>) (best for hardware use)</a:t>
            </a:r>
            <a:r>
              <a:rPr lang="en-US" dirty="0" smtClean="0">
                <a:latin typeface="Arial" pitchFamily="-84" charset="0"/>
                <a:ea typeface="Arial" pitchFamily="-84" charset="0"/>
                <a:cs typeface="Arial" pitchFamily="-84" charset="0"/>
              </a:rPr>
              <a:t>.</a:t>
            </a:r>
          </a:p>
          <a:p>
            <a:pPr eaLnBrk="1" hangingPunct="1"/>
            <a:endParaRPr lang="en-AU" dirty="0" smtClean="0">
              <a:latin typeface="Arial" pitchFamily="-84" charset="0"/>
              <a:ea typeface="Arial" pitchFamily="-84" charset="0"/>
              <a:cs typeface="Arial" pitchFamily="-84" charset="0"/>
            </a:endParaRPr>
          </a:p>
          <a:p>
            <a:pPr eaLnBrk="1" hangingPunct="1"/>
            <a:r>
              <a:rPr lang="en-AU" dirty="0">
                <a:latin typeface="Arial" pitchFamily="-84" charset="0"/>
                <a:ea typeface="Arial" pitchFamily="-84" charset="0"/>
                <a:cs typeface="Arial" pitchFamily="-84" charset="0"/>
              </a:rPr>
              <a:t>There is no obvious geometric interpretation of elliptic curve arithmetic over finite fields. The algebraic interpretation used for elliptic curve arithmetic over does readily carry over. See text for detailed discussion.</a:t>
            </a:r>
          </a:p>
          <a:p>
            <a:pPr eaLnBrk="1" hangingPunct="1"/>
            <a:endParaRPr lang="en-AU"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2443776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dirty="0" smtClean="0">
                <a:solidFill>
                  <a:schemeClr val="tx1"/>
                </a:solidFill>
                <a:latin typeface="Arial" charset="0"/>
                <a:ea typeface="ＭＳ Ｐゴシック" charset="-128"/>
                <a:cs typeface="ＭＳ Ｐゴシック" charset="-128"/>
              </a:rPr>
              <a:t>Table 10.1  Points (other than </a:t>
            </a:r>
            <a:r>
              <a:rPr lang="en-US" sz="1200" b="0" i="1" kern="1200" dirty="0" smtClean="0">
                <a:solidFill>
                  <a:schemeClr val="tx1"/>
                </a:solidFill>
                <a:latin typeface="Arial" charset="0"/>
                <a:ea typeface="ＭＳ Ｐゴシック" charset="-128"/>
                <a:cs typeface="ＭＳ Ｐゴシック" charset="-128"/>
              </a:rPr>
              <a:t>O</a:t>
            </a:r>
            <a:r>
              <a:rPr lang="en-US" sz="1200" b="0" kern="1200" dirty="0" smtClean="0">
                <a:solidFill>
                  <a:schemeClr val="tx1"/>
                </a:solidFill>
                <a:latin typeface="Arial" charset="0"/>
                <a:ea typeface="ＭＳ Ｐゴシック" charset="-128"/>
                <a:cs typeface="ＭＳ Ｐゴシック" charset="-128"/>
              </a:rPr>
              <a:t>) on the Elliptic Curve E</a:t>
            </a:r>
            <a:r>
              <a:rPr lang="en-US" sz="1200" b="0" kern="1200" baseline="-25000" dirty="0" smtClean="0">
                <a:solidFill>
                  <a:schemeClr val="tx1"/>
                </a:solidFill>
                <a:latin typeface="Arial" charset="0"/>
                <a:ea typeface="ＭＳ Ｐゴシック" charset="-128"/>
                <a:cs typeface="ＭＳ Ｐゴシック" charset="-128"/>
              </a:rPr>
              <a:t>23</a:t>
            </a:r>
            <a:r>
              <a:rPr lang="en-US" sz="1200" b="0" kern="1200" dirty="0" smtClean="0">
                <a:solidFill>
                  <a:schemeClr val="tx1"/>
                </a:solidFill>
                <a:latin typeface="Arial" charset="0"/>
                <a:ea typeface="ＭＳ Ｐゴシック" charset="-128"/>
                <a:cs typeface="ＭＳ Ｐゴシック" charset="-128"/>
              </a:rPr>
              <a:t>(1, 1)</a:t>
            </a:r>
            <a:r>
              <a:rPr lang="en-US" b="0" dirty="0" smtClean="0"/>
              <a:t> </a:t>
            </a:r>
            <a:endParaRPr lang="en-US" b="0"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14</a:t>
            </a:fld>
            <a:endParaRPr lang="en-AU" dirty="0"/>
          </a:p>
        </p:txBody>
      </p:sp>
    </p:spTree>
    <p:extLst>
      <p:ext uri="{BB962C8B-B14F-4D97-AF65-F5344CB8AC3E}">
        <p14:creationId xmlns:p14="http://schemas.microsoft.com/office/powerpoint/2010/main" val="2347638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Figure 10.5 plots the points of E</a:t>
            </a:r>
            <a:r>
              <a:rPr lang="en-US" sz="1200" kern="1200" baseline="-25000" dirty="0" smtClean="0">
                <a:solidFill>
                  <a:schemeClr val="tx1"/>
                </a:solidFill>
                <a:latin typeface="Arial" charset="0"/>
                <a:ea typeface="ＭＳ Ｐゴシック" charset="-128"/>
                <a:cs typeface="ＭＳ Ｐゴシック" charset="-128"/>
              </a:rPr>
              <a:t>23</a:t>
            </a:r>
            <a:r>
              <a:rPr lang="en-US" sz="1200" kern="1200" baseline="0" dirty="0" smtClean="0">
                <a:solidFill>
                  <a:schemeClr val="tx1"/>
                </a:solidFill>
                <a:latin typeface="Arial" charset="0"/>
                <a:ea typeface="ＭＳ Ｐゴシック" charset="-128"/>
                <a:cs typeface="ＭＳ Ｐゴシック" charset="-128"/>
              </a:rPr>
              <a:t> (1, 1); note that the points, with one exception, are symmetric about y =  11.5.</a:t>
            </a:r>
            <a:endParaRPr lang="en-US"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15</a:t>
            </a:fld>
            <a:endParaRPr lang="en-AU" dirty="0"/>
          </a:p>
        </p:txBody>
      </p:sp>
    </p:spTree>
    <p:extLst>
      <p:ext uri="{BB962C8B-B14F-4D97-AF65-F5344CB8AC3E}">
        <p14:creationId xmlns:p14="http://schemas.microsoft.com/office/powerpoint/2010/main" val="1961159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Arial" charset="0"/>
                <a:ea typeface="ＭＳ Ｐゴシック" charset="-128"/>
                <a:cs typeface="ＭＳ Ｐゴシック" charset="-128"/>
              </a:rPr>
              <a:t>Recall from Chapter 5 that a finite field  GF(2</a:t>
            </a:r>
            <a:r>
              <a:rPr lang="en-US" sz="1200" b="0" i="1" kern="1200" baseline="30000" dirty="0" smtClean="0">
                <a:solidFill>
                  <a:schemeClr val="tx1"/>
                </a:solidFill>
                <a:latin typeface="Arial" charset="0"/>
                <a:ea typeface="ＭＳ Ｐゴシック" charset="-128"/>
                <a:cs typeface="ＭＳ Ｐゴシック" charset="-128"/>
              </a:rPr>
              <a:t>m</a:t>
            </a:r>
            <a:r>
              <a:rPr lang="en-US" sz="1200" b="0" kern="1200" baseline="0" dirty="0" smtClean="0">
                <a:solidFill>
                  <a:schemeClr val="tx1"/>
                </a:solidFill>
                <a:latin typeface="Arial" charset="0"/>
                <a:ea typeface="ＭＳ Ｐゴシック" charset="-128"/>
                <a:cs typeface="ＭＳ Ｐゴシック" charset="-128"/>
              </a:rPr>
              <a:t> ) consists of 2</a:t>
            </a:r>
            <a:r>
              <a:rPr lang="en-US" sz="1200" b="0" i="1" kern="1200" baseline="30000" dirty="0" smtClean="0">
                <a:solidFill>
                  <a:schemeClr val="tx1"/>
                </a:solidFill>
                <a:latin typeface="Arial" charset="0"/>
                <a:ea typeface="ＭＳ Ｐゴシック" charset="-128"/>
                <a:cs typeface="ＭＳ Ｐゴシック" charset="-128"/>
              </a:rPr>
              <a:t>m</a:t>
            </a:r>
            <a:r>
              <a:rPr lang="en-US" sz="1200" b="0" kern="1200" baseline="0" dirty="0" smtClean="0">
                <a:solidFill>
                  <a:schemeClr val="tx1"/>
                </a:solidFill>
                <a:latin typeface="Arial" charset="0"/>
                <a:ea typeface="ＭＳ Ｐゴシック" charset="-128"/>
                <a:cs typeface="ＭＳ Ｐゴシック" charset="-128"/>
              </a:rPr>
              <a:t>  elements, together</a:t>
            </a:r>
          </a:p>
          <a:p>
            <a:r>
              <a:rPr lang="en-US" sz="1200" b="0" kern="1200" baseline="0" dirty="0" smtClean="0">
                <a:solidFill>
                  <a:schemeClr val="tx1"/>
                </a:solidFill>
                <a:latin typeface="Arial" charset="0"/>
                <a:ea typeface="ＭＳ Ｐゴシック" charset="-128"/>
                <a:cs typeface="ＭＳ Ｐゴシック" charset="-128"/>
              </a:rPr>
              <a:t>with addition and multiplication operations that can be defined over polynomials.</a:t>
            </a:r>
          </a:p>
          <a:p>
            <a:r>
              <a:rPr lang="en-US" sz="1200" b="0" kern="1200" baseline="0" dirty="0" smtClean="0">
                <a:solidFill>
                  <a:schemeClr val="tx1"/>
                </a:solidFill>
                <a:latin typeface="Arial" charset="0"/>
                <a:ea typeface="ＭＳ Ｐゴシック" charset="-128"/>
                <a:cs typeface="ＭＳ Ｐゴシック" charset="-128"/>
              </a:rPr>
              <a:t>For elliptic curves over GF(2</a:t>
            </a:r>
            <a:r>
              <a:rPr lang="en-US" sz="1200" b="0" i="1" kern="1200" baseline="30000" dirty="0" smtClean="0">
                <a:solidFill>
                  <a:schemeClr val="tx1"/>
                </a:solidFill>
                <a:latin typeface="Arial" charset="0"/>
                <a:ea typeface="ＭＳ Ｐゴシック" charset="-128"/>
                <a:cs typeface="ＭＳ Ｐゴシック" charset="-128"/>
              </a:rPr>
              <a:t>m</a:t>
            </a:r>
            <a:r>
              <a:rPr lang="en-US" sz="1200" b="0" kern="1200" baseline="0" dirty="0" smtClean="0">
                <a:solidFill>
                  <a:schemeClr val="tx1"/>
                </a:solidFill>
                <a:latin typeface="Arial" charset="0"/>
                <a:ea typeface="ＭＳ Ｐゴシック" charset="-128"/>
                <a:cs typeface="ＭＳ Ｐゴシック" charset="-128"/>
              </a:rPr>
              <a:t> ), we use a cubic equation in which the variables and</a:t>
            </a:r>
          </a:p>
          <a:p>
            <a:r>
              <a:rPr lang="en-US" sz="1200" b="0" kern="1200" baseline="0" dirty="0" smtClean="0">
                <a:solidFill>
                  <a:schemeClr val="tx1"/>
                </a:solidFill>
                <a:latin typeface="Arial" charset="0"/>
                <a:ea typeface="ＭＳ Ｐゴシック" charset="-128"/>
                <a:cs typeface="ＭＳ Ｐゴシック" charset="-128"/>
              </a:rPr>
              <a:t>coefficients all take on values in GF(2</a:t>
            </a:r>
            <a:r>
              <a:rPr lang="en-US" sz="1200" b="0" i="1" kern="1200" baseline="30000" dirty="0" smtClean="0">
                <a:solidFill>
                  <a:schemeClr val="tx1"/>
                </a:solidFill>
                <a:latin typeface="Arial" charset="0"/>
                <a:ea typeface="ＭＳ Ｐゴシック" charset="-128"/>
                <a:cs typeface="ＭＳ Ｐゴシック" charset="-128"/>
              </a:rPr>
              <a:t>m</a:t>
            </a:r>
            <a:r>
              <a:rPr lang="en-US" sz="1200" b="0" kern="1200" baseline="0" dirty="0" smtClean="0">
                <a:solidFill>
                  <a:schemeClr val="tx1"/>
                </a:solidFill>
                <a:latin typeface="Arial" charset="0"/>
                <a:ea typeface="ＭＳ Ｐゴシック" charset="-128"/>
                <a:cs typeface="ＭＳ Ｐゴシック" charset="-128"/>
              </a:rPr>
              <a:t> ) for some number m  and in which calculations</a:t>
            </a:r>
          </a:p>
          <a:p>
            <a:r>
              <a:rPr lang="en-US" sz="1200" b="0" kern="1200" baseline="0" dirty="0" smtClean="0">
                <a:solidFill>
                  <a:schemeClr val="tx1"/>
                </a:solidFill>
                <a:latin typeface="Arial" charset="0"/>
                <a:ea typeface="ＭＳ Ｐゴシック" charset="-128"/>
                <a:cs typeface="ＭＳ Ｐゴシック" charset="-128"/>
              </a:rPr>
              <a:t>are performed using the rules of arithmetic in GF(2</a:t>
            </a:r>
            <a:r>
              <a:rPr lang="en-US" sz="1200" b="0" i="1" kern="1200" baseline="30000" dirty="0" smtClean="0">
                <a:solidFill>
                  <a:schemeClr val="tx1"/>
                </a:solidFill>
                <a:latin typeface="Arial" charset="0"/>
                <a:ea typeface="ＭＳ Ｐゴシック" charset="-128"/>
                <a:cs typeface="ＭＳ Ｐゴシック" charset="-128"/>
              </a:rPr>
              <a:t>m</a:t>
            </a:r>
            <a:r>
              <a:rPr lang="en-US" sz="1200" b="0" kern="1200" baseline="0" dirty="0" smtClean="0">
                <a:solidFill>
                  <a:schemeClr val="tx1"/>
                </a:solidFill>
                <a:latin typeface="Arial" charset="0"/>
                <a:ea typeface="ＭＳ Ｐゴシック" charset="-128"/>
                <a:cs typeface="ＭＳ Ｐゴシック" charset="-128"/>
              </a:rPr>
              <a:t> ).</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It turns out that the form of cubic equation appropriate for cryptographic applications</a:t>
            </a:r>
          </a:p>
          <a:p>
            <a:r>
              <a:rPr lang="en-US" sz="1200" b="0" kern="1200" baseline="0" dirty="0" smtClean="0">
                <a:solidFill>
                  <a:schemeClr val="tx1"/>
                </a:solidFill>
                <a:latin typeface="Arial" charset="0"/>
                <a:ea typeface="ＭＳ Ｐゴシック" charset="-128"/>
                <a:cs typeface="ＭＳ Ｐゴシック" charset="-128"/>
              </a:rPr>
              <a:t>for elliptic curves is somewhat different for GF(2</a:t>
            </a:r>
            <a:r>
              <a:rPr lang="en-US" sz="1200" b="0" i="1" kern="1200" baseline="30000" dirty="0" smtClean="0">
                <a:solidFill>
                  <a:schemeClr val="tx1"/>
                </a:solidFill>
                <a:latin typeface="Arial" charset="0"/>
                <a:ea typeface="ＭＳ Ｐゴシック" charset="-128"/>
                <a:cs typeface="ＭＳ Ｐゴシック" charset="-128"/>
              </a:rPr>
              <a:t>m</a:t>
            </a:r>
            <a:r>
              <a:rPr lang="en-US" sz="1200" b="0" kern="1200" baseline="0" dirty="0" smtClean="0">
                <a:solidFill>
                  <a:schemeClr val="tx1"/>
                </a:solidFill>
                <a:latin typeface="Arial" charset="0"/>
                <a:ea typeface="ＭＳ Ｐゴシック" charset="-128"/>
                <a:cs typeface="ＭＳ Ｐゴシック" charset="-128"/>
              </a:rPr>
              <a:t> ) than for Z</a:t>
            </a:r>
            <a:r>
              <a:rPr lang="en-US" sz="1200" b="0" kern="1200" baseline="-25000" dirty="0" smtClean="0">
                <a:solidFill>
                  <a:schemeClr val="tx1"/>
                </a:solidFill>
                <a:latin typeface="Arial" charset="0"/>
                <a:ea typeface="ＭＳ Ｐゴシック" charset="-128"/>
                <a:cs typeface="ＭＳ Ｐゴシック" charset="-128"/>
              </a:rPr>
              <a:t>p</a:t>
            </a:r>
            <a:r>
              <a:rPr lang="en-US" sz="1200" b="0" kern="1200" baseline="0" dirty="0" smtClean="0">
                <a:solidFill>
                  <a:schemeClr val="tx1"/>
                </a:solidFill>
                <a:latin typeface="Arial" charset="0"/>
                <a:ea typeface="ＭＳ Ｐゴシック" charset="-128"/>
                <a:cs typeface="ＭＳ Ｐゴシック" charset="-128"/>
              </a:rPr>
              <a:t> . The form is</a:t>
            </a:r>
          </a:p>
          <a:p>
            <a:r>
              <a:rPr lang="en-US" sz="1200" b="0" kern="1200" baseline="0" dirty="0" smtClean="0">
                <a:solidFill>
                  <a:schemeClr val="tx1"/>
                </a:solidFill>
                <a:latin typeface="Arial" charset="0"/>
                <a:ea typeface="ＭＳ Ｐゴシック" charset="-128"/>
                <a:cs typeface="ＭＳ Ｐゴシック" charset="-128"/>
              </a:rPr>
              <a:t>y</a:t>
            </a:r>
            <a:r>
              <a:rPr lang="en-US" sz="1200" b="0" i="1" kern="1200" baseline="30000" dirty="0" smtClean="0">
                <a:solidFill>
                  <a:schemeClr val="tx1"/>
                </a:solidFill>
                <a:latin typeface="Arial" charset="0"/>
                <a:ea typeface="ＭＳ Ｐゴシック" charset="-128"/>
                <a:cs typeface="ＭＳ Ｐゴシック" charset="-128"/>
              </a:rPr>
              <a:t>2</a:t>
            </a:r>
            <a:r>
              <a:rPr lang="en-US" sz="1200" b="0" kern="1200" baseline="0" dirty="0" smtClean="0">
                <a:solidFill>
                  <a:schemeClr val="tx1"/>
                </a:solidFill>
                <a:latin typeface="Arial" charset="0"/>
                <a:ea typeface="ＭＳ Ｐゴシック" charset="-128"/>
                <a:cs typeface="ＭＳ Ｐゴシック" charset="-128"/>
              </a:rPr>
              <a:t> + xy = x</a:t>
            </a:r>
            <a:r>
              <a:rPr lang="en-US" sz="1200" b="0" i="1" kern="1200" baseline="30000" dirty="0" smtClean="0">
                <a:solidFill>
                  <a:schemeClr val="tx1"/>
                </a:solidFill>
                <a:latin typeface="Arial" charset="0"/>
                <a:ea typeface="ＭＳ Ｐゴシック" charset="-128"/>
                <a:cs typeface="ＭＳ Ｐゴシック" charset="-128"/>
              </a:rPr>
              <a:t>3</a:t>
            </a:r>
            <a:r>
              <a:rPr lang="en-US" sz="1200" b="0" kern="1200" baseline="0" dirty="0" smtClean="0">
                <a:solidFill>
                  <a:schemeClr val="tx1"/>
                </a:solidFill>
                <a:latin typeface="Arial" charset="0"/>
                <a:ea typeface="ＭＳ Ｐゴシック" charset="-128"/>
                <a:cs typeface="ＭＳ Ｐゴシック" charset="-128"/>
              </a:rPr>
              <a:t> + ax</a:t>
            </a:r>
            <a:r>
              <a:rPr lang="en-US" sz="1200" b="0" i="1" kern="1200" baseline="30000" dirty="0" smtClean="0">
                <a:solidFill>
                  <a:schemeClr val="tx1"/>
                </a:solidFill>
                <a:latin typeface="Arial" charset="0"/>
                <a:ea typeface="ＭＳ Ｐゴシック" charset="-128"/>
                <a:cs typeface="ＭＳ Ｐゴシック" charset="-128"/>
              </a:rPr>
              <a:t>2</a:t>
            </a:r>
            <a:r>
              <a:rPr lang="en-US" sz="1200" b="0" kern="1200" baseline="0" dirty="0" smtClean="0">
                <a:solidFill>
                  <a:schemeClr val="tx1"/>
                </a:solidFill>
                <a:latin typeface="Arial" charset="0"/>
                <a:ea typeface="ＭＳ Ｐゴシック" charset="-128"/>
                <a:cs typeface="ＭＳ Ｐゴシック" charset="-128"/>
              </a:rPr>
              <a:t> + b</a:t>
            </a:r>
            <a:endParaRPr lang="en-US" b="0"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16</a:t>
            </a:fld>
            <a:endParaRPr lang="en-AU" dirty="0"/>
          </a:p>
        </p:txBody>
      </p:sp>
    </p:spTree>
    <p:extLst>
      <p:ext uri="{BB962C8B-B14F-4D97-AF65-F5344CB8AC3E}">
        <p14:creationId xmlns:p14="http://schemas.microsoft.com/office/powerpoint/2010/main" val="2246918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Arial" charset="0"/>
                <a:ea typeface="ＭＳ Ｐゴシック" charset="-128"/>
                <a:cs typeface="ＭＳ Ｐゴシック" charset="-128"/>
              </a:rPr>
              <a:t> Table 10.2 lists the points (other than O ) that are part of E</a:t>
            </a:r>
            <a:r>
              <a:rPr lang="en-US" sz="1200" b="0" kern="1200" baseline="-25000" dirty="0" smtClean="0">
                <a:solidFill>
                  <a:schemeClr val="tx1"/>
                </a:solidFill>
                <a:latin typeface="Arial" charset="0"/>
                <a:ea typeface="ＭＳ Ｐゴシック" charset="-128"/>
                <a:cs typeface="ＭＳ Ｐゴシック" charset="-128"/>
              </a:rPr>
              <a:t>2</a:t>
            </a:r>
            <a:r>
              <a:rPr lang="en-US" sz="1200" b="0" kern="1200" baseline="30000" dirty="0" smtClean="0">
                <a:solidFill>
                  <a:schemeClr val="tx1"/>
                </a:solidFill>
                <a:latin typeface="Arial" charset="0"/>
                <a:ea typeface="ＭＳ Ｐゴシック" charset="-128"/>
                <a:cs typeface="ＭＳ Ｐゴシック" charset="-128"/>
              </a:rPr>
              <a:t>4</a:t>
            </a:r>
            <a:r>
              <a:rPr lang="en-US" sz="1200" b="0" kern="1200" baseline="0" dirty="0" smtClean="0">
                <a:solidFill>
                  <a:schemeClr val="tx1"/>
                </a:solidFill>
                <a:latin typeface="Arial" charset="0"/>
                <a:ea typeface="ＭＳ Ｐゴシック" charset="-128"/>
                <a:cs typeface="ＭＳ Ｐゴシック" charset="-128"/>
              </a:rPr>
              <a:t> (g</a:t>
            </a:r>
            <a:r>
              <a:rPr lang="en-US" sz="1200" b="0" kern="1200" baseline="30000" dirty="0" smtClean="0">
                <a:solidFill>
                  <a:schemeClr val="tx1"/>
                </a:solidFill>
                <a:latin typeface="Arial" charset="0"/>
                <a:ea typeface="ＭＳ Ｐゴシック" charset="-128"/>
                <a:cs typeface="ＭＳ Ｐゴシック" charset="-128"/>
              </a:rPr>
              <a:t>4</a:t>
            </a:r>
            <a:r>
              <a:rPr lang="en-US" sz="1200" b="0" kern="1200" baseline="0" dirty="0" smtClean="0">
                <a:solidFill>
                  <a:schemeClr val="tx1"/>
                </a:solidFill>
                <a:latin typeface="Arial" charset="0"/>
                <a:ea typeface="ＭＳ Ｐゴシック" charset="-128"/>
                <a:cs typeface="ＭＳ Ｐゴシック" charset="-128"/>
              </a:rPr>
              <a:t> , 1).</a:t>
            </a:r>
            <a:endParaRPr lang="en-US" b="0"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17</a:t>
            </a:fld>
            <a:endParaRPr lang="en-AU" dirty="0"/>
          </a:p>
        </p:txBody>
      </p:sp>
    </p:spTree>
    <p:extLst>
      <p:ext uri="{BB962C8B-B14F-4D97-AF65-F5344CB8AC3E}">
        <p14:creationId xmlns:p14="http://schemas.microsoft.com/office/powerpoint/2010/main" val="682366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Figure 10.6 plots</a:t>
            </a:r>
          </a:p>
          <a:p>
            <a:r>
              <a:rPr lang="en-US" sz="1200" kern="1200" baseline="0" dirty="0" smtClean="0">
                <a:solidFill>
                  <a:schemeClr val="tx1"/>
                </a:solidFill>
                <a:latin typeface="Arial" charset="0"/>
                <a:ea typeface="ＭＳ Ｐゴシック" charset="-128"/>
                <a:cs typeface="ＭＳ Ｐゴシック" charset="-128"/>
              </a:rPr>
              <a:t>the points of E</a:t>
            </a:r>
            <a:r>
              <a:rPr lang="en-US" sz="1200" kern="1200" baseline="-25000" dirty="0" smtClean="0">
                <a:solidFill>
                  <a:schemeClr val="tx1"/>
                </a:solidFill>
                <a:latin typeface="Arial" charset="0"/>
                <a:ea typeface="ＭＳ Ｐゴシック" charset="-128"/>
                <a:cs typeface="ＭＳ Ｐゴシック" charset="-128"/>
              </a:rPr>
              <a:t>2</a:t>
            </a:r>
            <a:r>
              <a:rPr lang="en-US" sz="1200" kern="1200" baseline="30000" dirty="0" smtClean="0">
                <a:solidFill>
                  <a:schemeClr val="tx1"/>
                </a:solidFill>
                <a:latin typeface="Arial" charset="0"/>
                <a:ea typeface="ＭＳ Ｐゴシック" charset="-128"/>
                <a:cs typeface="ＭＳ Ｐゴシック" charset="-128"/>
              </a:rPr>
              <a:t>4</a:t>
            </a:r>
            <a:r>
              <a:rPr lang="en-US" sz="1200" kern="1200" baseline="0" dirty="0" smtClean="0">
                <a:solidFill>
                  <a:schemeClr val="tx1"/>
                </a:solidFill>
                <a:latin typeface="Arial" charset="0"/>
                <a:ea typeface="ＭＳ Ｐゴシック" charset="-128"/>
                <a:cs typeface="ＭＳ Ｐゴシック" charset="-128"/>
              </a:rPr>
              <a:t> (</a:t>
            </a:r>
            <a:r>
              <a:rPr lang="en-US" sz="1200" b="0" kern="1200" baseline="0" dirty="0" smtClean="0">
                <a:solidFill>
                  <a:schemeClr val="tx1"/>
                </a:solidFill>
                <a:latin typeface="Arial" charset="0"/>
                <a:ea typeface="ＭＳ Ｐゴシック" charset="-128"/>
                <a:cs typeface="ＭＳ Ｐゴシック" charset="-128"/>
              </a:rPr>
              <a:t>g</a:t>
            </a:r>
            <a:r>
              <a:rPr lang="en-US" sz="1200" b="0" kern="1200" baseline="30000" dirty="0" smtClean="0">
                <a:solidFill>
                  <a:schemeClr val="tx1"/>
                </a:solidFill>
                <a:latin typeface="Arial" charset="0"/>
                <a:ea typeface="ＭＳ Ｐゴシック" charset="-128"/>
                <a:cs typeface="ＭＳ Ｐゴシック" charset="-128"/>
              </a:rPr>
              <a:t>4</a:t>
            </a:r>
            <a:r>
              <a:rPr lang="en-US" sz="1200" b="0" kern="1200" baseline="0" dirty="0" smtClean="0">
                <a:solidFill>
                  <a:schemeClr val="tx1"/>
                </a:solidFill>
                <a:latin typeface="Arial" charset="0"/>
                <a:ea typeface="ＭＳ Ｐゴシック" charset="-128"/>
                <a:cs typeface="ＭＳ Ｐゴシック" charset="-128"/>
              </a:rPr>
              <a:t> , 1).</a:t>
            </a:r>
            <a:endParaRPr lang="en-US" b="0"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18</a:t>
            </a:fld>
            <a:endParaRPr lang="en-AU" dirty="0"/>
          </a:p>
        </p:txBody>
      </p:sp>
    </p:spTree>
    <p:extLst>
      <p:ext uri="{BB962C8B-B14F-4D97-AF65-F5344CB8AC3E}">
        <p14:creationId xmlns:p14="http://schemas.microsoft.com/office/powerpoint/2010/main" val="4917680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4D8BBB31-E723-244F-9D12-A43C3B0D6F43}" type="slidenum">
              <a:rPr lang="en-AU">
                <a:latin typeface="Arial" pitchFamily="-84" charset="0"/>
              </a:rPr>
              <a:pPr/>
              <a:t>19</a:t>
            </a:fld>
            <a:endParaRPr lang="en-AU" dirty="0">
              <a:latin typeface="Arial" pitchFamily="-84" charset="0"/>
            </a:endParaRPr>
          </a:p>
        </p:txBody>
      </p:sp>
      <p:sp>
        <p:nvSpPr>
          <p:cNvPr id="48131" name="Rectangle 1026"/>
          <p:cNvSpPr>
            <a:spLocks noGrp="1" noRot="1" noChangeAspect="1" noChangeArrowheads="1" noTextEdit="1"/>
          </p:cNvSpPr>
          <p:nvPr>
            <p:ph type="sldImg"/>
          </p:nvPr>
        </p:nvSpPr>
        <p:spPr>
          <a:ln/>
        </p:spPr>
      </p:sp>
      <p:sp>
        <p:nvSpPr>
          <p:cNvPr id="48132"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The addition operation in ECC is the counterpart of modular multiplication in</a:t>
            </a:r>
          </a:p>
          <a:p>
            <a:r>
              <a:rPr lang="en-US" sz="1200" kern="1200" baseline="0" dirty="0" smtClean="0">
                <a:solidFill>
                  <a:schemeClr val="tx1"/>
                </a:solidFill>
                <a:latin typeface="Arial" charset="0"/>
                <a:ea typeface="ＭＳ Ｐゴシック" charset="-128"/>
                <a:cs typeface="ＭＳ Ｐゴシック" charset="-128"/>
              </a:rPr>
              <a:t>RSA, and multiple addition is the counterpart of modular exponentiation. To form</a:t>
            </a:r>
          </a:p>
          <a:p>
            <a:r>
              <a:rPr lang="en-US" sz="1200" kern="1200" baseline="0" dirty="0" smtClean="0">
                <a:solidFill>
                  <a:schemeClr val="tx1"/>
                </a:solidFill>
                <a:latin typeface="Arial" charset="0"/>
                <a:ea typeface="ＭＳ Ｐゴシック" charset="-128"/>
                <a:cs typeface="ＭＳ Ｐゴシック" charset="-128"/>
              </a:rPr>
              <a:t>a cryptographic system using elliptic curves, we need to find a “hard problem” corresponding</a:t>
            </a:r>
          </a:p>
          <a:p>
            <a:r>
              <a:rPr lang="en-US" sz="1200" kern="1200" baseline="0" dirty="0" smtClean="0">
                <a:solidFill>
                  <a:schemeClr val="tx1"/>
                </a:solidFill>
                <a:latin typeface="Arial" charset="0"/>
                <a:ea typeface="ＭＳ Ｐゴシック" charset="-128"/>
                <a:cs typeface="ＭＳ Ｐゴシック" charset="-128"/>
              </a:rPr>
              <a:t>to factoring the product of two primes or taking the discrete logarithm.</a:t>
            </a:r>
          </a:p>
          <a:p>
            <a:endParaRPr lang="en-US" dirty="0" smtClean="0">
              <a:latin typeface="Arial" pitchFamily="-84" charset="0"/>
              <a:ea typeface="ＭＳ Ｐゴシック" pitchFamily="-84" charset="-128"/>
              <a:cs typeface="ＭＳ Ｐゴシック" pitchFamily="-84" charset="-128"/>
            </a:endParaRPr>
          </a:p>
          <a:p>
            <a:pPr eaLnBrk="1" hangingPunct="1"/>
            <a:r>
              <a:rPr lang="en-US" dirty="0" smtClean="0">
                <a:latin typeface="Arial" pitchFamily="-84" charset="0"/>
                <a:ea typeface="ＭＳ Ｐゴシック" pitchFamily="-84" charset="-128"/>
                <a:cs typeface="ＭＳ Ｐゴシック" pitchFamily="-84" charset="-128"/>
              </a:rPr>
              <a:t>We </a:t>
            </a:r>
            <a:r>
              <a:rPr lang="en-US" dirty="0">
                <a:latin typeface="Arial" pitchFamily="-84" charset="0"/>
                <a:ea typeface="ＭＳ Ｐゴシック" pitchFamily="-84" charset="-128"/>
                <a:cs typeface="ＭＳ Ｐゴシック" pitchFamily="-84" charset="-128"/>
              </a:rPr>
              <a:t>give an example taken from the Certicom Web site (www.certicom.com). Consider the group E</a:t>
            </a:r>
            <a:r>
              <a:rPr lang="en-US" baseline="-25000" dirty="0">
                <a:latin typeface="Arial" pitchFamily="-84" charset="0"/>
                <a:ea typeface="ＭＳ Ｐゴシック" pitchFamily="-84" charset="-128"/>
                <a:cs typeface="ＭＳ Ｐゴシック" pitchFamily="-84" charset="-128"/>
              </a:rPr>
              <a:t>23</a:t>
            </a:r>
            <a:r>
              <a:rPr lang="en-US" dirty="0">
                <a:latin typeface="Arial" pitchFamily="-84" charset="0"/>
                <a:ea typeface="ＭＳ Ｐゴシック" pitchFamily="-84" charset="-128"/>
                <a:cs typeface="ＭＳ Ｐゴシック" pitchFamily="-84" charset="-128"/>
              </a:rPr>
              <a:t>(9, 17). This is the group defined by the equation </a:t>
            </a:r>
            <a:r>
              <a:rPr lang="en-US" i="1" dirty="0">
                <a:latin typeface="Arial" pitchFamily="-84" charset="0"/>
                <a:ea typeface="ＭＳ Ｐゴシック" pitchFamily="-84" charset="-128"/>
                <a:cs typeface="ＭＳ Ｐゴシック" pitchFamily="-84" charset="-128"/>
              </a:rPr>
              <a:t>y</a:t>
            </a:r>
            <a:r>
              <a:rPr lang="en-US" i="1" baseline="30000" dirty="0">
                <a:latin typeface="Arial" pitchFamily="-84" charset="0"/>
                <a:ea typeface="ＭＳ Ｐゴシック" pitchFamily="-84" charset="-128"/>
                <a:cs typeface="ＭＳ Ｐゴシック" pitchFamily="-84" charset="-128"/>
              </a:rPr>
              <a:t>2</a:t>
            </a:r>
            <a:r>
              <a:rPr lang="en-US" i="1" dirty="0">
                <a:latin typeface="Arial" pitchFamily="-84" charset="0"/>
                <a:ea typeface="ＭＳ Ｐゴシック" pitchFamily="-84" charset="-128"/>
                <a:cs typeface="ＭＳ Ｐゴシック" pitchFamily="-84" charset="-128"/>
              </a:rPr>
              <a:t>  mod 23 = (x</a:t>
            </a:r>
            <a:r>
              <a:rPr lang="en-US" i="1" baseline="30000" dirty="0">
                <a:latin typeface="Arial" pitchFamily="-84" charset="0"/>
                <a:ea typeface="ＭＳ Ｐゴシック" pitchFamily="-84" charset="-128"/>
                <a:cs typeface="ＭＳ Ｐゴシック" pitchFamily="-84" charset="-128"/>
              </a:rPr>
              <a:t>3</a:t>
            </a:r>
            <a:r>
              <a:rPr lang="en-US" i="1" dirty="0">
                <a:latin typeface="Arial" pitchFamily="-84" charset="0"/>
                <a:ea typeface="ＭＳ Ｐゴシック" pitchFamily="-84" charset="-128"/>
                <a:cs typeface="ＭＳ Ｐゴシック" pitchFamily="-84" charset="-128"/>
              </a:rPr>
              <a:t> + 9x + 17) </a:t>
            </a:r>
            <a:r>
              <a:rPr lang="en-US" dirty="0">
                <a:latin typeface="Arial" pitchFamily="-84" charset="0"/>
                <a:ea typeface="ＭＳ Ｐゴシック" pitchFamily="-84" charset="-128"/>
                <a:cs typeface="ＭＳ Ｐゴシック" pitchFamily="-84" charset="-128"/>
              </a:rPr>
              <a:t>mod 23. What is the discrete logarithm k of Q = (4, 5) to the base P = (16, 5)? The brute-force method is to compute multiples of P until Q is found. Thus </a:t>
            </a:r>
            <a:r>
              <a:rPr lang="en-US" i="1" dirty="0">
                <a:latin typeface="Arial" pitchFamily="-84" charset="0"/>
                <a:ea typeface="ＭＳ Ｐゴシック" pitchFamily="-84" charset="-128"/>
                <a:cs typeface="ＭＳ Ｐゴシック" pitchFamily="-84" charset="-128"/>
              </a:rPr>
              <a:t>P = (16, 5); 2P = (20, 20); 3P = (14, 14); 4P = (19, 20); 5P = (13, 10); 6P = (7, 3); 7P = (8, 7); 8P = (12, 17) ; 9P = (4, 5).   </a:t>
            </a:r>
            <a:r>
              <a:rPr lang="en-US" dirty="0">
                <a:latin typeface="Arial" pitchFamily="-84" charset="0"/>
                <a:ea typeface="ＭＳ Ｐゴシック" pitchFamily="-84" charset="-128"/>
                <a:cs typeface="ＭＳ Ｐゴシック" pitchFamily="-84" charset="-128"/>
              </a:rPr>
              <a:t>Because 9P = (4, 5) = Q, the discrete logarithm Q = (4, 5) to the base P = (16, 5) is k = 9. In a real application, k would be so large as to make the brute-force approach infeasible. </a:t>
            </a:r>
          </a:p>
        </p:txBody>
      </p:sp>
    </p:spTree>
    <p:extLst>
      <p:ext uri="{BB962C8B-B14F-4D97-AF65-F5344CB8AC3E}">
        <p14:creationId xmlns:p14="http://schemas.microsoft.com/office/powerpoint/2010/main" val="1260230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Figure 10.7 ECC Diffie-Hellman Key Exchange.</a:t>
            </a:r>
            <a:endParaRPr lang="en-US"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20</a:t>
            </a:fld>
            <a:endParaRPr lang="en-AU" dirty="0"/>
          </a:p>
        </p:txBody>
      </p:sp>
    </p:spTree>
    <p:extLst>
      <p:ext uri="{BB962C8B-B14F-4D97-AF65-F5344CB8AC3E}">
        <p14:creationId xmlns:p14="http://schemas.microsoft.com/office/powerpoint/2010/main" val="1506375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This chapter begins with a description of one of the earliest and simplest PKCS: Diffie-</a:t>
            </a:r>
          </a:p>
          <a:p>
            <a:r>
              <a:rPr lang="en-US" sz="1200" kern="1200" baseline="0" dirty="0" smtClean="0">
                <a:solidFill>
                  <a:schemeClr val="tx1"/>
                </a:solidFill>
                <a:latin typeface="Arial" charset="0"/>
                <a:ea typeface="ＭＳ Ｐゴシック" charset="-128"/>
                <a:cs typeface="ＭＳ Ｐゴシック" charset="-128"/>
              </a:rPr>
              <a:t>Hellman key exchange. The chapter then looks at another important scheme, the</a:t>
            </a:r>
          </a:p>
          <a:p>
            <a:r>
              <a:rPr lang="en-US" sz="1200" kern="1200" baseline="0" dirty="0" smtClean="0">
                <a:solidFill>
                  <a:schemeClr val="tx1"/>
                </a:solidFill>
                <a:latin typeface="Arial" charset="0"/>
                <a:ea typeface="ＭＳ Ｐゴシック" charset="-128"/>
                <a:cs typeface="ＭＳ Ｐゴシック" charset="-128"/>
              </a:rPr>
              <a:t>Elgamal PKCS. Next, we look at the increasingly important PKCS known as elliptic</a:t>
            </a:r>
          </a:p>
          <a:p>
            <a:r>
              <a:rPr lang="en-US" sz="1200" kern="1200" baseline="0" dirty="0" smtClean="0">
                <a:solidFill>
                  <a:schemeClr val="tx1"/>
                </a:solidFill>
                <a:latin typeface="Arial" charset="0"/>
                <a:ea typeface="ＭＳ Ｐゴシック" charset="-128"/>
                <a:cs typeface="ＭＳ Ｐゴシック" charset="-128"/>
              </a:rPr>
              <a:t>curve cryptography. Finally, the use of public-key algorithms for pseudorandom number</a:t>
            </a:r>
          </a:p>
          <a:p>
            <a:r>
              <a:rPr lang="en-US" sz="1200" kern="1200" baseline="0" dirty="0" smtClean="0">
                <a:solidFill>
                  <a:schemeClr val="tx1"/>
                </a:solidFill>
                <a:latin typeface="Arial" charset="0"/>
                <a:ea typeface="ＭＳ Ｐゴシック" charset="-128"/>
                <a:cs typeface="ＭＳ Ｐゴシック" charset="-128"/>
              </a:rPr>
              <a:t>generation is examined.</a:t>
            </a:r>
            <a:endParaRPr lang="en-US" dirty="0" smtClean="0">
              <a:latin typeface="Arial" pitchFamily="-84" charset="0"/>
              <a:ea typeface="ＭＳ Ｐゴシック" pitchFamily="-84" charset="-128"/>
              <a:cs typeface="ＭＳ Ｐゴシック" pitchFamily="-84" charset="-128"/>
            </a:endParaRPr>
          </a:p>
        </p:txBody>
      </p:sp>
      <p:sp>
        <p:nvSpPr>
          <p:cNvPr id="31748" name="Slide Number Placeholder 3"/>
          <p:cNvSpPr>
            <a:spLocks noGrp="1"/>
          </p:cNvSpPr>
          <p:nvPr>
            <p:ph type="sldNum" sz="quarter" idx="5"/>
          </p:nvPr>
        </p:nvSpPr>
        <p:spPr>
          <a:noFill/>
        </p:spPr>
        <p:txBody>
          <a:bodyPr/>
          <a:lstStyle/>
          <a:p>
            <a:fld id="{2110E2E4-7EF1-9740-B874-0923C8317D3F}" type="slidenum">
              <a:rPr lang="en-AU" smtClean="0">
                <a:latin typeface="Arial" pitchFamily="-84" charset="0"/>
              </a:rPr>
              <a:pPr/>
              <a:t>2</a:t>
            </a:fld>
            <a:endParaRPr lang="en-AU" dirty="0" smtClean="0">
              <a:latin typeface="Arial" pitchFamily="-84" charset="0"/>
            </a:endParaRPr>
          </a:p>
        </p:txBody>
      </p:sp>
    </p:spTree>
    <p:extLst>
      <p:ext uri="{BB962C8B-B14F-4D97-AF65-F5344CB8AC3E}">
        <p14:creationId xmlns:p14="http://schemas.microsoft.com/office/powerpoint/2010/main" val="1708726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63B667A9-D636-AE43-8512-9BA8A4034FAD}" type="slidenum">
              <a:rPr lang="en-AU">
                <a:latin typeface="Arial" pitchFamily="-84" charset="0"/>
              </a:rPr>
              <a:pPr/>
              <a:t>21</a:t>
            </a:fld>
            <a:endParaRPr lang="en-AU" dirty="0">
              <a:latin typeface="Arial" pitchFamily="-8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dirty="0">
                <a:latin typeface="Arial" pitchFamily="-84" charset="0"/>
                <a:ea typeface="Arial" pitchFamily="-84" charset="0"/>
                <a:cs typeface="Arial" pitchFamily="-84" charset="0"/>
              </a:rPr>
              <a:t>Several approaches to encryption/decryption using elliptic curves have been analyzed in the literature.</a:t>
            </a:r>
            <a:r>
              <a:rPr lang="en-US" dirty="0" smtClean="0">
                <a:latin typeface="Arial" pitchFamily="-84" charset="0"/>
                <a:ea typeface="Arial" pitchFamily="-84" charset="0"/>
                <a:cs typeface="Arial" pitchFamily="-84" charset="0"/>
              </a:rPr>
              <a:t> </a:t>
            </a:r>
          </a:p>
          <a:p>
            <a:pPr eaLnBrk="1" hangingPunct="1"/>
            <a:endParaRPr lang="en-US" dirty="0" smtClean="0">
              <a:latin typeface="Arial" pitchFamily="-84" charset="0"/>
              <a:ea typeface="Arial" pitchFamily="-84" charset="0"/>
              <a:cs typeface="Arial" pitchFamily="-84" charset="0"/>
            </a:endParaRPr>
          </a:p>
          <a:p>
            <a:pPr eaLnBrk="1" hangingPunct="1"/>
            <a:r>
              <a:rPr lang="en-US" dirty="0" smtClean="0">
                <a:latin typeface="Arial" pitchFamily="-84" charset="0"/>
                <a:ea typeface="Arial" pitchFamily="-84" charset="0"/>
                <a:cs typeface="Arial" pitchFamily="-84" charset="0"/>
              </a:rPr>
              <a:t>This </a:t>
            </a:r>
            <a:r>
              <a:rPr lang="en-US" dirty="0">
                <a:latin typeface="Arial" pitchFamily="-84" charset="0"/>
                <a:ea typeface="Arial" pitchFamily="-84" charset="0"/>
                <a:cs typeface="Arial" pitchFamily="-84" charset="0"/>
              </a:rPr>
              <a:t>one is an analog of the ElGamal public-key encryption algorithm. The sender must first encode any message M as a point on the elliptic curve P</a:t>
            </a:r>
            <a:r>
              <a:rPr lang="en-US" baseline="-25000" dirty="0">
                <a:latin typeface="Arial" pitchFamily="-84" charset="0"/>
                <a:ea typeface="Arial" pitchFamily="-84" charset="0"/>
                <a:cs typeface="Arial" pitchFamily="-84" charset="0"/>
              </a:rPr>
              <a:t>m</a:t>
            </a:r>
            <a:r>
              <a:rPr lang="en-US" dirty="0">
                <a:latin typeface="Arial" pitchFamily="-84" charset="0"/>
                <a:ea typeface="Arial" pitchFamily="-84" charset="0"/>
                <a:cs typeface="Arial" pitchFamily="-84" charset="0"/>
              </a:rPr>
              <a:t> (there are relatively straightforward techniques for this). Note that the ciphertext is a pair of points on the elliptic curve. The sender masks the message using random k, but also sends along a “clue” allowing the receiver who know the private-key to recover k and hence the message. For an attacker to recover the message, the attacker would have to compute k given G and kG, which is assumed hard.</a:t>
            </a:r>
            <a:endParaRPr lang="en-AU"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9300136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81E0DCAE-B7BD-6042-8BF4-344E03253E32}" type="slidenum">
              <a:rPr lang="en-AU">
                <a:latin typeface="Arial" pitchFamily="-84" charset="0"/>
              </a:rPr>
              <a:pPr/>
              <a:t>22</a:t>
            </a:fld>
            <a:endParaRPr lang="en-AU" dirty="0">
              <a:latin typeface="Arial" pitchFamily="-8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The security of ECC depends on how difficult it is to determine </a:t>
            </a:r>
            <a:r>
              <a:rPr lang="en-US" sz="1200" kern="1200" baseline="0" dirty="0" err="1" smtClean="0">
                <a:solidFill>
                  <a:schemeClr val="tx1"/>
                </a:solidFill>
                <a:latin typeface="Arial" charset="0"/>
                <a:ea typeface="ＭＳ Ｐゴシック" charset="-128"/>
                <a:cs typeface="ＭＳ Ｐゴシック" charset="-128"/>
              </a:rPr>
              <a:t>k</a:t>
            </a:r>
            <a:r>
              <a:rPr lang="en-US" sz="1200" kern="1200" baseline="0" dirty="0" smtClean="0">
                <a:solidFill>
                  <a:schemeClr val="tx1"/>
                </a:solidFill>
                <a:latin typeface="Arial" charset="0"/>
                <a:ea typeface="ＭＳ Ｐゴシック" charset="-128"/>
                <a:cs typeface="ＭＳ Ｐゴシック" charset="-128"/>
              </a:rPr>
              <a:t> given kP  and P .</a:t>
            </a:r>
          </a:p>
          <a:p>
            <a:r>
              <a:rPr lang="en-US" sz="1200" kern="1200" baseline="0" dirty="0" smtClean="0">
                <a:solidFill>
                  <a:schemeClr val="tx1"/>
                </a:solidFill>
                <a:latin typeface="Arial" charset="0"/>
                <a:ea typeface="ＭＳ Ｐゴシック" charset="-128"/>
                <a:cs typeface="ＭＳ Ｐゴシック" charset="-128"/>
              </a:rPr>
              <a:t>This is referred to as the elliptic curve logarithm problem. The fastest known technique</a:t>
            </a:r>
          </a:p>
          <a:p>
            <a:r>
              <a:rPr lang="en-US" sz="1200" kern="1200" baseline="0" dirty="0" smtClean="0">
                <a:solidFill>
                  <a:schemeClr val="tx1"/>
                </a:solidFill>
                <a:latin typeface="Arial" charset="0"/>
                <a:ea typeface="ＭＳ Ｐゴシック" charset="-128"/>
                <a:cs typeface="ＭＳ Ｐゴシック" charset="-128"/>
              </a:rPr>
              <a:t>for taking the elliptic curve logarithm is known as the Pollard rho method.</a:t>
            </a:r>
          </a:p>
        </p:txBody>
      </p:sp>
    </p:spTree>
    <p:extLst>
      <p:ext uri="{BB962C8B-B14F-4D97-AF65-F5344CB8AC3E}">
        <p14:creationId xmlns:p14="http://schemas.microsoft.com/office/powerpoint/2010/main" val="3706454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A6F3F715-01D8-564F-8DAD-71A9371F59BE}" type="slidenum">
              <a:rPr lang="en-AU">
                <a:latin typeface="Arial" pitchFamily="-84" charset="0"/>
              </a:rPr>
              <a:pPr/>
              <a:t>3</a:t>
            </a:fld>
            <a:endParaRPr lang="en-AU" dirty="0">
              <a:latin typeface="Arial" pitchFamily="-8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The first published public-key algorithm appeared in the seminal paper by Diffie</a:t>
            </a:r>
          </a:p>
          <a:p>
            <a:r>
              <a:rPr lang="en-US" sz="1200" kern="1200" baseline="0" dirty="0" smtClean="0">
                <a:solidFill>
                  <a:schemeClr val="tx1"/>
                </a:solidFill>
                <a:latin typeface="Arial" charset="0"/>
                <a:ea typeface="ＭＳ Ｐゴシック" charset="-128"/>
                <a:cs typeface="ＭＳ Ｐゴシック" charset="-128"/>
              </a:rPr>
              <a:t>and Hellman that defined public-key cryptography [DIFF76b] and is generally</a:t>
            </a:r>
          </a:p>
          <a:p>
            <a:r>
              <a:rPr lang="en-US" sz="1200" kern="1200" baseline="0" dirty="0" smtClean="0">
                <a:solidFill>
                  <a:schemeClr val="tx1"/>
                </a:solidFill>
                <a:latin typeface="Arial" charset="0"/>
                <a:ea typeface="ＭＳ Ｐゴシック" charset="-128"/>
                <a:cs typeface="ＭＳ Ｐゴシック" charset="-128"/>
              </a:rPr>
              <a:t>referred to as Diffie-Hellman key exchange.  A number of commercial products</a:t>
            </a:r>
          </a:p>
          <a:p>
            <a:r>
              <a:rPr lang="en-US" sz="1200" kern="1200" baseline="0" dirty="0" smtClean="0">
                <a:solidFill>
                  <a:schemeClr val="tx1"/>
                </a:solidFill>
                <a:latin typeface="Arial" charset="0"/>
                <a:ea typeface="ＭＳ Ｐゴシック" charset="-128"/>
                <a:cs typeface="ＭＳ Ｐゴシック" charset="-128"/>
              </a:rPr>
              <a:t>employ this key exchange technique.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The purpose of the algorithm is to enable two users to securely exchange a</a:t>
            </a:r>
          </a:p>
          <a:p>
            <a:r>
              <a:rPr lang="en-US" sz="1200" kern="1200" baseline="0" dirty="0" smtClean="0">
                <a:solidFill>
                  <a:schemeClr val="tx1"/>
                </a:solidFill>
                <a:latin typeface="Arial" charset="0"/>
                <a:ea typeface="ＭＳ Ｐゴシック" charset="-128"/>
                <a:cs typeface="ＭＳ Ｐゴシック" charset="-128"/>
              </a:rPr>
              <a:t>key that can then be used for subsequent symmetric encryption of messages. The</a:t>
            </a:r>
          </a:p>
          <a:p>
            <a:r>
              <a:rPr lang="en-US" sz="1200" kern="1200" baseline="0" dirty="0" smtClean="0">
                <a:solidFill>
                  <a:schemeClr val="tx1"/>
                </a:solidFill>
                <a:latin typeface="Arial" charset="0"/>
                <a:ea typeface="ＭＳ Ｐゴシック" charset="-128"/>
                <a:cs typeface="ＭＳ Ｐゴシック" charset="-128"/>
              </a:rPr>
              <a:t>algorithm itself is limited to the exchange of secret values.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The Diffie-Hellman algorithm depends for its effectiveness on the difficulty of</a:t>
            </a:r>
          </a:p>
          <a:p>
            <a:r>
              <a:rPr lang="en-US" sz="1200" b="0" kern="1200" baseline="0" dirty="0" smtClean="0">
                <a:solidFill>
                  <a:schemeClr val="tx1"/>
                </a:solidFill>
                <a:latin typeface="Arial" charset="0"/>
                <a:ea typeface="ＭＳ Ｐゴシック" charset="-128"/>
                <a:cs typeface="ＭＳ Ｐゴシック" charset="-128"/>
              </a:rPr>
              <a:t>computing discrete logarithms. Briefly, we can define the discrete logarithm in the</a:t>
            </a:r>
          </a:p>
          <a:p>
            <a:r>
              <a:rPr lang="en-US" sz="1200" b="0" kern="1200" baseline="0" dirty="0" smtClean="0">
                <a:solidFill>
                  <a:schemeClr val="tx1"/>
                </a:solidFill>
                <a:latin typeface="Arial" charset="0"/>
                <a:ea typeface="ＭＳ Ｐゴシック" charset="-128"/>
                <a:cs typeface="ＭＳ Ｐゴシック" charset="-128"/>
              </a:rPr>
              <a:t>following way. Recall from Chapter 2 that a primitive root of a prime number </a:t>
            </a:r>
            <a:r>
              <a:rPr lang="en-US" sz="1200" b="0" i="1" kern="1200" baseline="0" dirty="0" smtClean="0">
                <a:solidFill>
                  <a:schemeClr val="tx1"/>
                </a:solidFill>
                <a:latin typeface="Arial" charset="0"/>
                <a:ea typeface="ＭＳ Ｐゴシック" charset="-128"/>
                <a:cs typeface="ＭＳ Ｐゴシック" charset="-128"/>
              </a:rPr>
              <a:t>p</a:t>
            </a:r>
            <a:r>
              <a:rPr lang="en-US" sz="1200" b="0" kern="1200" baseline="0" dirty="0" smtClean="0">
                <a:solidFill>
                  <a:schemeClr val="tx1"/>
                </a:solidFill>
                <a:latin typeface="Arial" charset="0"/>
                <a:ea typeface="ＭＳ Ｐゴシック" charset="-128"/>
                <a:cs typeface="ＭＳ Ｐゴシック" charset="-128"/>
              </a:rPr>
              <a:t> is</a:t>
            </a:r>
          </a:p>
          <a:p>
            <a:r>
              <a:rPr lang="en-US" sz="1200" b="0" kern="1200" baseline="0" dirty="0" smtClean="0">
                <a:solidFill>
                  <a:schemeClr val="tx1"/>
                </a:solidFill>
                <a:latin typeface="Arial" charset="0"/>
                <a:ea typeface="ＭＳ Ｐゴシック" charset="-128"/>
                <a:cs typeface="ＭＳ Ｐゴシック" charset="-128"/>
              </a:rPr>
              <a:t>one whose powers modulo </a:t>
            </a:r>
            <a:r>
              <a:rPr lang="en-US" sz="1200" b="0" i="1" kern="1200" baseline="0" dirty="0" smtClean="0">
                <a:solidFill>
                  <a:schemeClr val="tx1"/>
                </a:solidFill>
                <a:latin typeface="Arial" charset="0"/>
                <a:ea typeface="ＭＳ Ｐゴシック" charset="-128"/>
                <a:cs typeface="ＭＳ Ｐゴシック" charset="-128"/>
              </a:rPr>
              <a:t>p </a:t>
            </a:r>
            <a:r>
              <a:rPr lang="en-US" sz="1200" b="0" kern="1200" baseline="0" dirty="0" smtClean="0">
                <a:solidFill>
                  <a:schemeClr val="tx1"/>
                </a:solidFill>
                <a:latin typeface="Arial" charset="0"/>
                <a:ea typeface="ＭＳ Ｐゴシック" charset="-128"/>
                <a:cs typeface="ＭＳ Ｐゴシック" charset="-128"/>
              </a:rPr>
              <a:t>generate all the integers from 1 to </a:t>
            </a:r>
            <a:r>
              <a:rPr lang="en-US" sz="1200" b="0" i="1" kern="1200" baseline="0" dirty="0" smtClean="0">
                <a:solidFill>
                  <a:schemeClr val="tx1"/>
                </a:solidFill>
                <a:latin typeface="Arial" charset="0"/>
                <a:ea typeface="ＭＳ Ｐゴシック" charset="-128"/>
                <a:cs typeface="ＭＳ Ｐゴシック" charset="-128"/>
              </a:rPr>
              <a:t>p </a:t>
            </a:r>
            <a:r>
              <a:rPr lang="en-US" sz="1200" b="0" kern="1200" baseline="0" dirty="0" smtClean="0">
                <a:solidFill>
                  <a:schemeClr val="tx1"/>
                </a:solidFill>
                <a:latin typeface="Arial" charset="0"/>
                <a:ea typeface="ＭＳ Ｐゴシック" charset="-128"/>
                <a:cs typeface="ＭＳ Ｐゴシック" charset="-128"/>
              </a:rPr>
              <a:t>-  1. That is, if </a:t>
            </a:r>
            <a:r>
              <a:rPr lang="en-US" sz="1200" b="0" i="1" kern="1200" baseline="0" dirty="0" smtClean="0">
                <a:solidFill>
                  <a:schemeClr val="tx1"/>
                </a:solidFill>
                <a:latin typeface="Arial" charset="0"/>
                <a:ea typeface="ＭＳ Ｐゴシック" charset="-128"/>
                <a:cs typeface="ＭＳ Ｐゴシック" charset="-128"/>
              </a:rPr>
              <a:t>a</a:t>
            </a:r>
          </a:p>
          <a:p>
            <a:r>
              <a:rPr lang="en-US" sz="1200" b="0" kern="1200" baseline="0" dirty="0" smtClean="0">
                <a:solidFill>
                  <a:schemeClr val="tx1"/>
                </a:solidFill>
                <a:latin typeface="Arial" charset="0"/>
                <a:ea typeface="ＭＳ Ｐゴシック" charset="-128"/>
                <a:cs typeface="ＭＳ Ｐゴシック" charset="-128"/>
              </a:rPr>
              <a:t> is a primitive root of the prime number </a:t>
            </a:r>
            <a:r>
              <a:rPr lang="en-US" sz="1200" b="0" i="1" kern="1200" baseline="0" dirty="0" smtClean="0">
                <a:solidFill>
                  <a:schemeClr val="tx1"/>
                </a:solidFill>
                <a:latin typeface="Arial" charset="0"/>
                <a:ea typeface="ＭＳ Ｐゴシック" charset="-128"/>
                <a:cs typeface="ＭＳ Ｐゴシック" charset="-128"/>
              </a:rPr>
              <a:t>p</a:t>
            </a:r>
            <a:r>
              <a:rPr lang="en-US" sz="1200" b="0" kern="1200" baseline="0" dirty="0" smtClean="0">
                <a:solidFill>
                  <a:schemeClr val="tx1"/>
                </a:solidFill>
                <a:latin typeface="Arial" charset="0"/>
                <a:ea typeface="ＭＳ Ｐゴシック" charset="-128"/>
                <a:cs typeface="ＭＳ Ｐゴシック" charset="-128"/>
              </a:rPr>
              <a:t> , then the numbers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i="1" kern="1200" baseline="0" dirty="0" smtClean="0">
                <a:solidFill>
                  <a:schemeClr val="tx1"/>
                </a:solidFill>
                <a:latin typeface="Arial" charset="0"/>
                <a:ea typeface="ＭＳ Ｐゴシック" charset="-128"/>
                <a:cs typeface="ＭＳ Ｐゴシック" charset="-128"/>
              </a:rPr>
              <a:t>a</a:t>
            </a:r>
            <a:r>
              <a:rPr lang="en-US" sz="1200" b="0" kern="1200" baseline="0" dirty="0" smtClean="0">
                <a:solidFill>
                  <a:schemeClr val="tx1"/>
                </a:solidFill>
                <a:latin typeface="Arial" charset="0"/>
                <a:ea typeface="ＭＳ Ｐゴシック" charset="-128"/>
                <a:cs typeface="ＭＳ Ｐゴシック" charset="-128"/>
              </a:rPr>
              <a:t>  mod </a:t>
            </a:r>
            <a:r>
              <a:rPr lang="en-US" sz="1200" b="0" i="1" kern="1200" baseline="0" dirty="0" smtClean="0">
                <a:solidFill>
                  <a:schemeClr val="tx1"/>
                </a:solidFill>
                <a:latin typeface="Arial" charset="0"/>
                <a:ea typeface="ＭＳ Ｐゴシック" charset="-128"/>
                <a:cs typeface="ＭＳ Ｐゴシック" charset="-128"/>
              </a:rPr>
              <a:t>p , a</a:t>
            </a:r>
            <a:r>
              <a:rPr lang="en-US" sz="1200" b="0" i="1" kern="1200" baseline="30000" dirty="0" smtClean="0">
                <a:solidFill>
                  <a:schemeClr val="tx1"/>
                </a:solidFill>
                <a:latin typeface="Arial" charset="0"/>
                <a:ea typeface="ＭＳ Ｐゴシック" charset="-128"/>
                <a:cs typeface="ＭＳ Ｐゴシック" charset="-128"/>
              </a:rPr>
              <a:t>2</a:t>
            </a:r>
            <a:r>
              <a:rPr lang="en-US" sz="1200" b="0" i="1" kern="1200" baseline="0" dirty="0" smtClean="0">
                <a:solidFill>
                  <a:schemeClr val="tx1"/>
                </a:solidFill>
                <a:latin typeface="Arial" charset="0"/>
                <a:ea typeface="ＭＳ Ｐゴシック" charset="-128"/>
                <a:cs typeface="ＭＳ Ｐゴシック" charset="-128"/>
              </a:rPr>
              <a:t>  </a:t>
            </a:r>
            <a:r>
              <a:rPr lang="en-US" sz="1200" b="0" kern="1200" baseline="0" dirty="0" smtClean="0">
                <a:solidFill>
                  <a:schemeClr val="tx1"/>
                </a:solidFill>
                <a:latin typeface="Arial" charset="0"/>
                <a:ea typeface="ＭＳ Ｐゴシック" charset="-128"/>
                <a:cs typeface="ＭＳ Ｐゴシック" charset="-128"/>
              </a:rPr>
              <a:t>mod </a:t>
            </a:r>
            <a:r>
              <a:rPr lang="en-US" sz="1200" b="0" i="1" kern="1200" baseline="0" dirty="0" smtClean="0">
                <a:solidFill>
                  <a:schemeClr val="tx1"/>
                </a:solidFill>
                <a:latin typeface="Arial" charset="0"/>
                <a:ea typeface="ＭＳ Ｐゴシック" charset="-128"/>
                <a:cs typeface="ＭＳ Ｐゴシック" charset="-128"/>
              </a:rPr>
              <a:t>p</a:t>
            </a:r>
            <a:r>
              <a:rPr lang="en-US" sz="1200" b="0" kern="1200" baseline="0" dirty="0" smtClean="0">
                <a:solidFill>
                  <a:schemeClr val="tx1"/>
                </a:solidFill>
                <a:latin typeface="Arial" charset="0"/>
                <a:ea typeface="ＭＳ Ｐゴシック" charset="-128"/>
                <a:cs typeface="ＭＳ Ｐゴシック" charset="-128"/>
              </a:rPr>
              <a:t> , . . .  , </a:t>
            </a:r>
            <a:r>
              <a:rPr lang="en-US" sz="1200" b="0" i="1" kern="1200" baseline="0" dirty="0" smtClean="0">
                <a:solidFill>
                  <a:schemeClr val="tx1"/>
                </a:solidFill>
                <a:latin typeface="Arial" charset="0"/>
                <a:ea typeface="ＭＳ Ｐゴシック" charset="-128"/>
                <a:cs typeface="ＭＳ Ｐゴシック" charset="-128"/>
              </a:rPr>
              <a:t>a</a:t>
            </a:r>
            <a:r>
              <a:rPr lang="en-US" sz="1200" b="0" i="1" kern="1200" baseline="30000" dirty="0" smtClean="0">
                <a:solidFill>
                  <a:schemeClr val="tx1"/>
                </a:solidFill>
                <a:latin typeface="Arial" charset="0"/>
                <a:ea typeface="ＭＳ Ｐゴシック" charset="-128"/>
                <a:cs typeface="ＭＳ Ｐゴシック" charset="-128"/>
              </a:rPr>
              <a:t>p-1  </a:t>
            </a:r>
            <a:r>
              <a:rPr lang="en-US" sz="1200" b="0" kern="1200" baseline="0" dirty="0" smtClean="0">
                <a:solidFill>
                  <a:schemeClr val="tx1"/>
                </a:solidFill>
                <a:latin typeface="Arial" charset="0"/>
                <a:ea typeface="ＭＳ Ｐゴシック" charset="-128"/>
                <a:cs typeface="ＭＳ Ｐゴシック" charset="-128"/>
              </a:rPr>
              <a:t>mod </a:t>
            </a:r>
            <a:r>
              <a:rPr lang="en-US" sz="1200" b="0" i="1" kern="1200" baseline="0" dirty="0" smtClean="0">
                <a:solidFill>
                  <a:schemeClr val="tx1"/>
                </a:solidFill>
                <a:latin typeface="Arial" charset="0"/>
                <a:ea typeface="ＭＳ Ｐゴシック" charset="-128"/>
                <a:cs typeface="ＭＳ Ｐゴシック" charset="-128"/>
              </a:rPr>
              <a:t>p</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are distinct and consist of the integers from 1 through </a:t>
            </a:r>
            <a:r>
              <a:rPr lang="en-US" sz="1200" b="0" i="1" kern="1200" baseline="0" dirty="0" smtClean="0">
                <a:solidFill>
                  <a:schemeClr val="tx1"/>
                </a:solidFill>
                <a:latin typeface="Arial" charset="0"/>
                <a:ea typeface="ＭＳ Ｐゴシック" charset="-128"/>
                <a:cs typeface="ＭＳ Ｐゴシック" charset="-128"/>
              </a:rPr>
              <a:t>p -  1 </a:t>
            </a:r>
            <a:r>
              <a:rPr lang="en-US" sz="1200" b="0" kern="1200" baseline="0" dirty="0" smtClean="0">
                <a:solidFill>
                  <a:schemeClr val="tx1"/>
                </a:solidFill>
                <a:latin typeface="Arial" charset="0"/>
                <a:ea typeface="ＭＳ Ｐゴシック" charset="-128"/>
                <a:cs typeface="ＭＳ Ｐゴシック" charset="-128"/>
              </a:rPr>
              <a:t>in some permutation.</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For any integer </a:t>
            </a:r>
            <a:r>
              <a:rPr lang="en-US" sz="1200" b="0" i="1" kern="1200" baseline="0" dirty="0" smtClean="0">
                <a:solidFill>
                  <a:schemeClr val="tx1"/>
                </a:solidFill>
                <a:latin typeface="Arial" charset="0"/>
                <a:ea typeface="ＭＳ Ｐゴシック" charset="-128"/>
                <a:cs typeface="ＭＳ Ｐゴシック" charset="-128"/>
              </a:rPr>
              <a:t>b</a:t>
            </a:r>
            <a:r>
              <a:rPr lang="en-US" sz="1200" b="0" kern="1200" baseline="0" dirty="0" smtClean="0">
                <a:solidFill>
                  <a:schemeClr val="tx1"/>
                </a:solidFill>
                <a:latin typeface="Arial" charset="0"/>
                <a:ea typeface="ＭＳ Ｐゴシック" charset="-128"/>
                <a:cs typeface="ＭＳ Ｐゴシック" charset="-128"/>
              </a:rPr>
              <a:t>  and a primitive root </a:t>
            </a:r>
            <a:r>
              <a:rPr lang="en-US" sz="1200" b="0" i="1" kern="1200" baseline="0" dirty="0" smtClean="0">
                <a:solidFill>
                  <a:schemeClr val="tx1"/>
                </a:solidFill>
                <a:latin typeface="Arial" charset="0"/>
                <a:ea typeface="ＭＳ Ｐゴシック" charset="-128"/>
                <a:cs typeface="ＭＳ Ｐゴシック" charset="-128"/>
              </a:rPr>
              <a:t>a </a:t>
            </a:r>
            <a:r>
              <a:rPr lang="en-US" sz="1200" b="0" kern="1200" baseline="0" dirty="0" smtClean="0">
                <a:solidFill>
                  <a:schemeClr val="tx1"/>
                </a:solidFill>
                <a:latin typeface="Arial" charset="0"/>
                <a:ea typeface="ＭＳ Ｐゴシック" charset="-128"/>
                <a:cs typeface="ＭＳ Ｐゴシック" charset="-128"/>
              </a:rPr>
              <a:t>of prime number </a:t>
            </a:r>
            <a:r>
              <a:rPr lang="en-US" sz="1200" b="0" i="1" kern="1200" baseline="0" dirty="0" smtClean="0">
                <a:solidFill>
                  <a:schemeClr val="tx1"/>
                </a:solidFill>
                <a:latin typeface="Arial" charset="0"/>
                <a:ea typeface="ＭＳ Ｐゴシック" charset="-128"/>
                <a:cs typeface="ＭＳ Ｐゴシック" charset="-128"/>
              </a:rPr>
              <a:t>p </a:t>
            </a:r>
            <a:r>
              <a:rPr lang="en-US" sz="1200" b="0" kern="1200" baseline="0" dirty="0" smtClean="0">
                <a:solidFill>
                  <a:schemeClr val="tx1"/>
                </a:solidFill>
                <a:latin typeface="Arial" charset="0"/>
                <a:ea typeface="ＭＳ Ｐゴシック" charset="-128"/>
                <a:cs typeface="ＭＳ Ｐゴシック" charset="-128"/>
              </a:rPr>
              <a:t>, we can find a</a:t>
            </a:r>
          </a:p>
          <a:p>
            <a:r>
              <a:rPr lang="en-US" sz="1200" b="0" kern="1200" baseline="0" dirty="0" smtClean="0">
                <a:solidFill>
                  <a:schemeClr val="tx1"/>
                </a:solidFill>
                <a:latin typeface="Arial" charset="0"/>
                <a:ea typeface="ＭＳ Ｐゴシック" charset="-128"/>
                <a:cs typeface="ＭＳ Ｐゴシック" charset="-128"/>
              </a:rPr>
              <a:t>unique exponent</a:t>
            </a:r>
            <a:r>
              <a:rPr lang="en-US" sz="1200" b="0" i="1" kern="1200" baseline="0" dirty="0" smtClean="0">
                <a:solidFill>
                  <a:schemeClr val="tx1"/>
                </a:solidFill>
                <a:latin typeface="Arial" charset="0"/>
                <a:ea typeface="ＭＳ Ｐゴシック" charset="-128"/>
                <a:cs typeface="ＭＳ Ｐゴシック" charset="-128"/>
              </a:rPr>
              <a:t> i </a:t>
            </a:r>
            <a:r>
              <a:rPr lang="en-US" sz="1200" b="0" kern="1200" baseline="0" dirty="0" smtClean="0">
                <a:solidFill>
                  <a:schemeClr val="tx1"/>
                </a:solidFill>
                <a:latin typeface="Arial" charset="0"/>
                <a:ea typeface="ＭＳ Ｐゴシック" charset="-128"/>
                <a:cs typeface="ＭＳ Ｐゴシック" charset="-128"/>
              </a:rPr>
              <a:t>such that</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i="1" kern="1200" baseline="0" dirty="0" smtClean="0">
                <a:solidFill>
                  <a:schemeClr val="tx1"/>
                </a:solidFill>
                <a:latin typeface="Arial" charset="0"/>
                <a:ea typeface="ＭＳ Ｐゴシック" charset="-128"/>
                <a:cs typeface="ＭＳ Ｐゴシック" charset="-128"/>
              </a:rPr>
              <a:t>b = a</a:t>
            </a:r>
            <a:r>
              <a:rPr lang="en-US" sz="1200" b="0" i="1" kern="1200" baseline="30000" dirty="0" smtClean="0">
                <a:solidFill>
                  <a:schemeClr val="tx1"/>
                </a:solidFill>
                <a:latin typeface="Arial" charset="0"/>
                <a:ea typeface="ＭＳ Ｐゴシック" charset="-128"/>
                <a:cs typeface="ＭＳ Ｐゴシック" charset="-128"/>
              </a:rPr>
              <a:t>i</a:t>
            </a:r>
            <a:r>
              <a:rPr lang="en-US" sz="1200" b="0" i="1" kern="1200" baseline="0" dirty="0" smtClean="0">
                <a:solidFill>
                  <a:schemeClr val="tx1"/>
                </a:solidFill>
                <a:latin typeface="Arial" charset="0"/>
                <a:ea typeface="ＭＳ Ｐゴシック" charset="-128"/>
                <a:cs typeface="ＭＳ Ｐゴシック" charset="-128"/>
              </a:rPr>
              <a:t>  </a:t>
            </a:r>
            <a:r>
              <a:rPr lang="en-US" sz="1200" b="0" kern="1200" baseline="0" dirty="0" smtClean="0">
                <a:solidFill>
                  <a:schemeClr val="tx1"/>
                </a:solidFill>
                <a:latin typeface="Arial" charset="0"/>
                <a:ea typeface="ＭＳ Ｐゴシック" charset="-128"/>
                <a:cs typeface="ＭＳ Ｐゴシック" charset="-128"/>
              </a:rPr>
              <a:t>(mod </a:t>
            </a:r>
            <a:r>
              <a:rPr lang="en-US" sz="1200" b="0" i="1" kern="1200" baseline="0" dirty="0" smtClean="0">
                <a:solidFill>
                  <a:schemeClr val="tx1"/>
                </a:solidFill>
                <a:latin typeface="Arial" charset="0"/>
                <a:ea typeface="ＭＳ Ｐゴシック" charset="-128"/>
                <a:cs typeface="ＭＳ Ｐゴシック" charset="-128"/>
              </a:rPr>
              <a:t>p</a:t>
            </a:r>
            <a:r>
              <a:rPr lang="en-US" sz="1200" b="0" kern="1200" baseline="0" dirty="0" smtClean="0">
                <a:solidFill>
                  <a:schemeClr val="tx1"/>
                </a:solidFill>
                <a:latin typeface="Arial" charset="0"/>
                <a:ea typeface="ＭＳ Ｐゴシック" charset="-128"/>
                <a:cs typeface="ＭＳ Ｐゴシック" charset="-128"/>
              </a:rPr>
              <a:t> ) where </a:t>
            </a:r>
            <a:r>
              <a:rPr lang="en-US" sz="1200" b="0" i="1" kern="1200" baseline="0" dirty="0" smtClean="0">
                <a:solidFill>
                  <a:schemeClr val="tx1"/>
                </a:solidFill>
                <a:latin typeface="Arial" charset="0"/>
                <a:ea typeface="ＭＳ Ｐゴシック" charset="-128"/>
                <a:cs typeface="ＭＳ Ｐゴシック" charset="-128"/>
              </a:rPr>
              <a:t>0 ≤  i ≤ (p -  1)</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The exponent </a:t>
            </a:r>
            <a:r>
              <a:rPr lang="en-US" sz="1200" b="0" i="1" kern="1200" baseline="0" dirty="0" smtClean="0">
                <a:solidFill>
                  <a:schemeClr val="tx1"/>
                </a:solidFill>
                <a:latin typeface="Arial" charset="0"/>
                <a:ea typeface="ＭＳ Ｐゴシック" charset="-128"/>
                <a:cs typeface="ＭＳ Ｐゴシック" charset="-128"/>
              </a:rPr>
              <a:t>i</a:t>
            </a:r>
            <a:r>
              <a:rPr lang="en-US" sz="1200" b="0" kern="1200" baseline="0" dirty="0" smtClean="0">
                <a:solidFill>
                  <a:schemeClr val="tx1"/>
                </a:solidFill>
                <a:latin typeface="Arial" charset="0"/>
                <a:ea typeface="ＭＳ Ｐゴシック" charset="-128"/>
                <a:cs typeface="ＭＳ Ｐゴシック" charset="-128"/>
              </a:rPr>
              <a:t>  is referred to as the discrete logarithm  of </a:t>
            </a:r>
            <a:r>
              <a:rPr lang="en-US" sz="1200" b="0" i="1" kern="1200" baseline="0" dirty="0" smtClean="0">
                <a:solidFill>
                  <a:schemeClr val="tx1"/>
                </a:solidFill>
                <a:latin typeface="Arial" charset="0"/>
                <a:ea typeface="ＭＳ Ｐゴシック" charset="-128"/>
                <a:cs typeface="ＭＳ Ｐゴシック" charset="-128"/>
              </a:rPr>
              <a:t>b</a:t>
            </a:r>
            <a:r>
              <a:rPr lang="en-US" sz="1200" b="0" kern="1200" baseline="0" dirty="0" smtClean="0">
                <a:solidFill>
                  <a:schemeClr val="tx1"/>
                </a:solidFill>
                <a:latin typeface="Arial" charset="0"/>
                <a:ea typeface="ＭＳ Ｐゴシック" charset="-128"/>
                <a:cs typeface="ＭＳ Ｐゴシック" charset="-128"/>
              </a:rPr>
              <a:t>  for the base </a:t>
            </a:r>
            <a:r>
              <a:rPr lang="en-US" sz="1200" b="0" i="1" kern="1200" baseline="0" dirty="0" smtClean="0">
                <a:solidFill>
                  <a:schemeClr val="tx1"/>
                </a:solidFill>
                <a:latin typeface="Arial" charset="0"/>
                <a:ea typeface="ＭＳ Ｐゴシック" charset="-128"/>
                <a:cs typeface="ＭＳ Ｐゴシック" charset="-128"/>
              </a:rPr>
              <a:t>a</a:t>
            </a:r>
            <a:r>
              <a:rPr lang="en-US" sz="1200" b="0" kern="1200" baseline="0" dirty="0" smtClean="0">
                <a:solidFill>
                  <a:schemeClr val="tx1"/>
                </a:solidFill>
                <a:latin typeface="Arial" charset="0"/>
                <a:ea typeface="ＭＳ Ｐゴシック" charset="-128"/>
                <a:cs typeface="ＭＳ Ｐゴシック" charset="-128"/>
              </a:rPr>
              <a:t> , mod </a:t>
            </a:r>
            <a:r>
              <a:rPr lang="en-US" sz="1200" b="0" i="1" kern="1200" baseline="0" dirty="0" smtClean="0">
                <a:solidFill>
                  <a:schemeClr val="tx1"/>
                </a:solidFill>
                <a:latin typeface="Arial" charset="0"/>
                <a:ea typeface="ＭＳ Ｐゴシック" charset="-128"/>
                <a:cs typeface="ＭＳ Ｐゴシック" charset="-128"/>
              </a:rPr>
              <a:t>p</a:t>
            </a:r>
            <a:r>
              <a:rPr lang="en-US" sz="1200" b="0" kern="1200" baseline="0" dirty="0" smtClean="0">
                <a:solidFill>
                  <a:schemeClr val="tx1"/>
                </a:solidFill>
                <a:latin typeface="Arial" charset="0"/>
                <a:ea typeface="ＭＳ Ｐゴシック" charset="-128"/>
                <a:cs typeface="ＭＳ Ｐゴシック" charset="-128"/>
              </a:rPr>
              <a:t> .</a:t>
            </a:r>
          </a:p>
          <a:p>
            <a:r>
              <a:rPr lang="en-US" sz="1200" b="0" kern="1200" baseline="0" dirty="0" smtClean="0">
                <a:solidFill>
                  <a:schemeClr val="tx1"/>
                </a:solidFill>
                <a:latin typeface="Arial" charset="0"/>
                <a:ea typeface="ＭＳ Ｐゴシック" charset="-128"/>
                <a:cs typeface="ＭＳ Ｐゴシック" charset="-128"/>
              </a:rPr>
              <a:t>We express this value as dlog</a:t>
            </a:r>
            <a:r>
              <a:rPr lang="en-US" sz="1200" b="0" kern="1200" baseline="-25000" dirty="0" smtClean="0">
                <a:solidFill>
                  <a:schemeClr val="tx1"/>
                </a:solidFill>
                <a:latin typeface="Arial" charset="0"/>
                <a:ea typeface="ＭＳ Ｐゴシック" charset="-128"/>
                <a:cs typeface="ＭＳ Ｐゴシック" charset="-128"/>
              </a:rPr>
              <a:t>a,p </a:t>
            </a:r>
            <a:r>
              <a:rPr lang="en-US" sz="1200" b="0" kern="1200" baseline="0" dirty="0" smtClean="0">
                <a:solidFill>
                  <a:schemeClr val="tx1"/>
                </a:solidFill>
                <a:latin typeface="Arial" charset="0"/>
                <a:ea typeface="ＭＳ Ｐゴシック" charset="-128"/>
                <a:cs typeface="ＭＳ Ｐゴシック" charset="-128"/>
              </a:rPr>
              <a:t>(</a:t>
            </a:r>
            <a:r>
              <a:rPr lang="en-US" sz="1200" b="0" i="1" kern="1200" baseline="0" dirty="0" smtClean="0">
                <a:solidFill>
                  <a:schemeClr val="tx1"/>
                </a:solidFill>
                <a:latin typeface="Arial" charset="0"/>
                <a:ea typeface="ＭＳ Ｐゴシック" charset="-128"/>
                <a:cs typeface="ＭＳ Ｐゴシック" charset="-128"/>
              </a:rPr>
              <a:t>b</a:t>
            </a:r>
            <a:r>
              <a:rPr lang="en-US" sz="1200" b="0" kern="1200" baseline="0" dirty="0" smtClean="0">
                <a:solidFill>
                  <a:schemeClr val="tx1"/>
                </a:solidFill>
                <a:latin typeface="Arial" charset="0"/>
                <a:ea typeface="ＭＳ Ｐゴシック" charset="-128"/>
                <a:cs typeface="ＭＳ Ｐゴシック" charset="-128"/>
              </a:rPr>
              <a:t> ). See Chapter 2 for an extended discussion of</a:t>
            </a:r>
          </a:p>
          <a:p>
            <a:r>
              <a:rPr lang="en-US" sz="1200" b="0" kern="1200" baseline="0" dirty="0" smtClean="0">
                <a:solidFill>
                  <a:schemeClr val="tx1"/>
                </a:solidFill>
                <a:latin typeface="Arial" charset="0"/>
                <a:ea typeface="ＭＳ Ｐゴシック" charset="-128"/>
                <a:cs typeface="ＭＳ Ｐゴシック" charset="-128"/>
              </a:rPr>
              <a:t>discrete logarithms.</a:t>
            </a:r>
            <a:endParaRPr lang="en-AU" b="0" dirty="0" smtClean="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119421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Figure 10.1 summarizes the Diffie-Hellman key exchange algorithm. For this</a:t>
            </a:r>
          </a:p>
          <a:p>
            <a:r>
              <a:rPr lang="en-US" sz="1200" kern="1200" baseline="0" dirty="0" smtClean="0">
                <a:solidFill>
                  <a:schemeClr val="tx1"/>
                </a:solidFill>
                <a:latin typeface="Arial" charset="0"/>
                <a:ea typeface="ＭＳ Ｐゴシック" charset="-128"/>
                <a:cs typeface="ＭＳ Ｐゴシック" charset="-128"/>
              </a:rPr>
              <a:t>scheme, there are two publicly known numbers: a prime number </a:t>
            </a:r>
            <a:r>
              <a:rPr lang="en-US" sz="1200" i="1" kern="1200" baseline="0" dirty="0" smtClean="0">
                <a:solidFill>
                  <a:schemeClr val="tx1"/>
                </a:solidFill>
                <a:latin typeface="Arial" charset="0"/>
                <a:ea typeface="ＭＳ Ｐゴシック" charset="-128"/>
                <a:cs typeface="ＭＳ Ｐゴシック" charset="-128"/>
              </a:rPr>
              <a:t>q </a:t>
            </a:r>
            <a:r>
              <a:rPr lang="en-US" sz="1200" kern="1200" baseline="0" dirty="0" smtClean="0">
                <a:solidFill>
                  <a:schemeClr val="tx1"/>
                </a:solidFill>
                <a:latin typeface="Arial" charset="0"/>
                <a:ea typeface="ＭＳ Ｐゴシック" charset="-128"/>
                <a:cs typeface="ＭＳ Ｐゴシック" charset="-128"/>
              </a:rPr>
              <a:t> and an integer </a:t>
            </a:r>
            <a:r>
              <a:rPr lang="en-US" sz="1200" i="1" kern="1200" baseline="0" dirty="0" smtClean="0">
                <a:solidFill>
                  <a:schemeClr val="tx1"/>
                </a:solidFill>
                <a:latin typeface="Arial" charset="0"/>
                <a:ea typeface="ＭＳ Ｐゴシック" charset="-128"/>
                <a:cs typeface="ＭＳ Ｐゴシック" charset="-128"/>
              </a:rPr>
              <a:t>a</a:t>
            </a:r>
          </a:p>
          <a:p>
            <a:r>
              <a:rPr lang="en-US" sz="1200" kern="1200" baseline="0" dirty="0" smtClean="0">
                <a:solidFill>
                  <a:schemeClr val="tx1"/>
                </a:solidFill>
                <a:latin typeface="Arial" charset="0"/>
                <a:ea typeface="ＭＳ Ｐゴシック" charset="-128"/>
                <a:cs typeface="ＭＳ Ｐゴシック" charset="-128"/>
              </a:rPr>
              <a:t> that is a primitive root of </a:t>
            </a:r>
            <a:r>
              <a:rPr lang="en-US" sz="1200" i="1" kern="1200" baseline="0" dirty="0" smtClean="0">
                <a:solidFill>
                  <a:schemeClr val="tx1"/>
                </a:solidFill>
                <a:latin typeface="Arial" charset="0"/>
                <a:ea typeface="ＭＳ Ｐゴシック" charset="-128"/>
                <a:cs typeface="ＭＳ Ｐゴシック" charset="-128"/>
              </a:rPr>
              <a:t>q</a:t>
            </a:r>
            <a:r>
              <a:rPr lang="en-US" sz="1200" kern="1200" baseline="0" dirty="0" smtClean="0">
                <a:solidFill>
                  <a:schemeClr val="tx1"/>
                </a:solidFill>
                <a:latin typeface="Arial" charset="0"/>
                <a:ea typeface="ＭＳ Ｐゴシック" charset="-128"/>
                <a:cs typeface="ＭＳ Ｐゴシック" charset="-128"/>
              </a:rPr>
              <a:t> . </a:t>
            </a:r>
            <a:endParaRPr lang="en-US"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5</a:t>
            </a:fld>
            <a:endParaRPr lang="en-AU" dirty="0"/>
          </a:p>
        </p:txBody>
      </p:sp>
    </p:spTree>
    <p:extLst>
      <p:ext uri="{BB962C8B-B14F-4D97-AF65-F5344CB8AC3E}">
        <p14:creationId xmlns:p14="http://schemas.microsoft.com/office/powerpoint/2010/main" val="751260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500A6822-6F76-464F-8448-071F9DB1E704}" type="slidenum">
              <a:rPr lang="en-AU">
                <a:latin typeface="Arial" pitchFamily="-84" charset="0"/>
              </a:rPr>
              <a:pPr/>
              <a:t>6</a:t>
            </a:fld>
            <a:endParaRPr lang="en-AU" dirty="0">
              <a:latin typeface="Arial" pitchFamily="-84" charset="0"/>
            </a:endParaRPr>
          </a:p>
        </p:txBody>
      </p:sp>
      <p:sp>
        <p:nvSpPr>
          <p:cNvPr id="29699" name="Rectangle 1026"/>
          <p:cNvSpPr>
            <a:spLocks noGrp="1" noRot="1" noChangeAspect="1" noChangeArrowheads="1"/>
          </p:cNvSpPr>
          <p:nvPr>
            <p:ph type="sldImg"/>
          </p:nvPr>
        </p:nvSpPr>
        <p:spPr>
          <a:solidFill>
            <a:srgbClr val="FFFFFF"/>
          </a:solidFill>
          <a:ln/>
        </p:spPr>
      </p:sp>
      <p:sp>
        <p:nvSpPr>
          <p:cNvPr id="29700" name="Rectangle 1027"/>
          <p:cNvSpPr>
            <a:spLocks noGrp="1" noChangeArrowheads="1"/>
          </p:cNvSpPr>
          <p:nvPr>
            <p:ph type="body" idx="1"/>
          </p:nvPr>
        </p:nvSpPr>
        <p:spPr>
          <a:noFill/>
          <a:ln/>
        </p:spPr>
        <p:txBody>
          <a:bodyPr/>
          <a:lstStyle/>
          <a:p>
            <a:pPr eaLnBrk="1" hangingPunct="1"/>
            <a:r>
              <a:rPr lang="en-US" dirty="0" smtClean="0">
                <a:latin typeface="Arial" pitchFamily="-84" charset="0"/>
                <a:ea typeface="ＭＳ Ｐゴシック" pitchFamily="-84" charset="-128"/>
                <a:cs typeface="ＭＳ Ｐゴシック" pitchFamily="-84" charset="-128"/>
              </a:rPr>
              <a:t>Now consider a simple protocol that makes use of the Diffie-Hellman calculation. Suppose that user A wishes to set up a connection with user B and use a secret key to encrypt messages on that connection. User A can generate a one-time private key </a:t>
            </a:r>
            <a:r>
              <a:rPr lang="en-US" i="1" dirty="0" smtClean="0">
                <a:latin typeface="Arial" pitchFamily="-84" charset="0"/>
                <a:ea typeface="ＭＳ Ｐゴシック" pitchFamily="-84" charset="-128"/>
                <a:cs typeface="ＭＳ Ｐゴシック" pitchFamily="-84" charset="-128"/>
              </a:rPr>
              <a:t>X</a:t>
            </a:r>
            <a:r>
              <a:rPr lang="en-US" i="1" baseline="-25000" dirty="0" smtClean="0">
                <a:latin typeface="Arial" pitchFamily="-84" charset="0"/>
                <a:ea typeface="ＭＳ Ｐゴシック" pitchFamily="-84" charset="-128"/>
                <a:cs typeface="ＭＳ Ｐゴシック" pitchFamily="-84" charset="-128"/>
              </a:rPr>
              <a:t>A</a:t>
            </a:r>
            <a:r>
              <a:rPr lang="en-US" i="1"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calculate </a:t>
            </a:r>
            <a:r>
              <a:rPr lang="en-US" i="1" dirty="0" smtClean="0">
                <a:latin typeface="Arial" pitchFamily="-84" charset="0"/>
                <a:ea typeface="ＭＳ Ｐゴシック" pitchFamily="-84" charset="-128"/>
                <a:cs typeface="ＭＳ Ｐゴシック" pitchFamily="-84" charset="-128"/>
              </a:rPr>
              <a:t>Y</a:t>
            </a:r>
            <a:r>
              <a:rPr lang="en-US" i="1" baseline="-25000" dirty="0" smtClean="0">
                <a:latin typeface="Arial" pitchFamily="-84" charset="0"/>
                <a:ea typeface="ＭＳ Ｐゴシック" pitchFamily="-84" charset="-128"/>
                <a:cs typeface="ＭＳ Ｐゴシック" pitchFamily="-84" charset="-128"/>
              </a:rPr>
              <a:t>A</a:t>
            </a:r>
            <a:r>
              <a:rPr lang="en-US" i="1"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and send that to user </a:t>
            </a:r>
            <a:r>
              <a:rPr lang="en-US" i="1" dirty="0" smtClean="0">
                <a:latin typeface="Arial" pitchFamily="-84" charset="0"/>
                <a:ea typeface="ＭＳ Ｐゴシック" pitchFamily="-84" charset="-128"/>
                <a:cs typeface="ＭＳ Ｐゴシック" pitchFamily="-84" charset="-128"/>
              </a:rPr>
              <a:t>B. </a:t>
            </a:r>
            <a:r>
              <a:rPr lang="en-US" dirty="0" smtClean="0">
                <a:latin typeface="Arial" pitchFamily="-84" charset="0"/>
                <a:ea typeface="ＭＳ Ｐゴシック" pitchFamily="-84" charset="-128"/>
                <a:cs typeface="ＭＳ Ｐゴシック" pitchFamily="-84" charset="-128"/>
              </a:rPr>
              <a:t>User </a:t>
            </a:r>
            <a:r>
              <a:rPr lang="en-US" i="1" dirty="0" smtClean="0">
                <a:latin typeface="Arial" pitchFamily="-84" charset="0"/>
                <a:ea typeface="ＭＳ Ｐゴシック" pitchFamily="-84" charset="-128"/>
                <a:cs typeface="ＭＳ Ｐゴシック" pitchFamily="-84" charset="-128"/>
              </a:rPr>
              <a:t>B </a:t>
            </a:r>
            <a:r>
              <a:rPr lang="en-US" dirty="0" smtClean="0">
                <a:latin typeface="Arial" pitchFamily="-84" charset="0"/>
                <a:ea typeface="ＭＳ Ｐゴシック" pitchFamily="-84" charset="-128"/>
                <a:cs typeface="ＭＳ Ｐゴシック" pitchFamily="-84" charset="-128"/>
              </a:rPr>
              <a:t>responds by generating a private value </a:t>
            </a:r>
            <a:r>
              <a:rPr lang="en-US" i="1" dirty="0" smtClean="0">
                <a:latin typeface="Arial" pitchFamily="-84" charset="0"/>
                <a:ea typeface="ＭＳ Ｐゴシック" pitchFamily="-84" charset="-128"/>
                <a:cs typeface="ＭＳ Ｐゴシック" pitchFamily="-84" charset="-128"/>
              </a:rPr>
              <a:t>X</a:t>
            </a:r>
            <a:r>
              <a:rPr lang="en-US" i="1" baseline="-25000" dirty="0" smtClean="0">
                <a:latin typeface="Arial" pitchFamily="-84" charset="0"/>
                <a:ea typeface="ＭＳ Ｐゴシック" pitchFamily="-84" charset="-128"/>
                <a:cs typeface="ＭＳ Ｐゴシック" pitchFamily="-84" charset="-128"/>
              </a:rPr>
              <a:t>B</a:t>
            </a:r>
            <a:r>
              <a:rPr lang="en-US" i="1"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calculating </a:t>
            </a:r>
            <a:r>
              <a:rPr lang="en-US" i="1" dirty="0" smtClean="0">
                <a:latin typeface="Arial" pitchFamily="-84" charset="0"/>
                <a:ea typeface="ＭＳ Ｐゴシック" pitchFamily="-84" charset="-128"/>
                <a:cs typeface="ＭＳ Ｐゴシック" pitchFamily="-84" charset="-128"/>
              </a:rPr>
              <a:t>Y</a:t>
            </a:r>
            <a:r>
              <a:rPr lang="en-US" i="1" baseline="-25000" dirty="0" smtClean="0">
                <a:latin typeface="Arial" pitchFamily="-84" charset="0"/>
                <a:ea typeface="ＭＳ Ｐゴシック" pitchFamily="-84" charset="-128"/>
                <a:cs typeface="ＭＳ Ｐゴシック" pitchFamily="-84" charset="-128"/>
              </a:rPr>
              <a:t>B</a:t>
            </a:r>
            <a:r>
              <a:rPr lang="en-US" i="1"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and sending </a:t>
            </a:r>
            <a:r>
              <a:rPr lang="en-US" i="1" dirty="0" smtClean="0">
                <a:latin typeface="Arial" pitchFamily="-84" charset="0"/>
                <a:ea typeface="ＭＳ Ｐゴシック" pitchFamily="-84" charset="-128"/>
                <a:cs typeface="ＭＳ Ｐゴシック" pitchFamily="-84" charset="-128"/>
              </a:rPr>
              <a:t>Y</a:t>
            </a:r>
            <a:r>
              <a:rPr lang="en-US" i="1" baseline="-25000" dirty="0" smtClean="0">
                <a:latin typeface="Arial" pitchFamily="-84" charset="0"/>
                <a:ea typeface="ＭＳ Ｐゴシック" pitchFamily="-84" charset="-128"/>
                <a:cs typeface="ＭＳ Ｐゴシック" pitchFamily="-84" charset="-128"/>
              </a:rPr>
              <a:t>B</a:t>
            </a:r>
            <a:r>
              <a:rPr lang="en-US" i="1"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to user </a:t>
            </a:r>
            <a:r>
              <a:rPr lang="en-US" i="1" dirty="0" smtClean="0">
                <a:latin typeface="Arial" pitchFamily="-84" charset="0"/>
                <a:ea typeface="ＭＳ Ｐゴシック" pitchFamily="-84" charset="-128"/>
                <a:cs typeface="ＭＳ Ｐゴシック" pitchFamily="-84" charset="-128"/>
              </a:rPr>
              <a:t>A. </a:t>
            </a:r>
            <a:r>
              <a:rPr lang="en-US" dirty="0" smtClean="0">
                <a:latin typeface="Arial" pitchFamily="-84" charset="0"/>
                <a:ea typeface="ＭＳ Ｐゴシック" pitchFamily="-84" charset="-128"/>
                <a:cs typeface="ＭＳ Ｐゴシック" pitchFamily="-84" charset="-128"/>
              </a:rPr>
              <a:t>Both users can now calculate the key. The necessary public values </a:t>
            </a:r>
            <a:r>
              <a:rPr lang="en-US" i="1" dirty="0" smtClean="0">
                <a:latin typeface="Arial" pitchFamily="-84" charset="0"/>
                <a:ea typeface="ＭＳ Ｐゴシック" pitchFamily="-84" charset="-128"/>
                <a:cs typeface="ＭＳ Ｐゴシック" pitchFamily="-84" charset="-128"/>
              </a:rPr>
              <a:t>q </a:t>
            </a:r>
            <a:r>
              <a:rPr lang="en-US" dirty="0" smtClean="0">
                <a:latin typeface="Arial" pitchFamily="-84" charset="0"/>
                <a:ea typeface="ＭＳ Ｐゴシック" pitchFamily="-84" charset="-128"/>
                <a:cs typeface="ＭＳ Ｐゴシック" pitchFamily="-84" charset="-128"/>
              </a:rPr>
              <a:t>and </a:t>
            </a:r>
            <a:r>
              <a:rPr lang="en-US" i="1" dirty="0" smtClean="0">
                <a:latin typeface="Arial" pitchFamily="-84" charset="0"/>
                <a:ea typeface="ＭＳ Ｐゴシック" pitchFamily="-84" charset="-128"/>
                <a:cs typeface="ＭＳ Ｐゴシック" pitchFamily="-84" charset="-128"/>
              </a:rPr>
              <a:t>a </a:t>
            </a:r>
            <a:r>
              <a:rPr lang="en-US" dirty="0" smtClean="0">
                <a:latin typeface="Arial" pitchFamily="-84" charset="0"/>
                <a:ea typeface="ＭＳ Ｐゴシック" pitchFamily="-84" charset="-128"/>
                <a:cs typeface="ＭＳ Ｐゴシック" pitchFamily="-84" charset="-128"/>
              </a:rPr>
              <a:t>would need to be known ahead of time. Alternatively, user </a:t>
            </a:r>
            <a:r>
              <a:rPr lang="en-US" i="1" dirty="0" smtClean="0">
                <a:latin typeface="Arial" pitchFamily="-84" charset="0"/>
                <a:ea typeface="ＭＳ Ｐゴシック" pitchFamily="-84" charset="-128"/>
                <a:cs typeface="ＭＳ Ｐゴシック" pitchFamily="-84" charset="-128"/>
              </a:rPr>
              <a:t>A </a:t>
            </a:r>
            <a:r>
              <a:rPr lang="en-US" dirty="0" smtClean="0">
                <a:latin typeface="Arial" pitchFamily="-84" charset="0"/>
                <a:ea typeface="ＭＳ Ｐゴシック" pitchFamily="-84" charset="-128"/>
                <a:cs typeface="ＭＳ Ｐゴシック" pitchFamily="-84" charset="-128"/>
              </a:rPr>
              <a:t>could pick values for </a:t>
            </a:r>
            <a:r>
              <a:rPr lang="en-US" i="1" dirty="0" smtClean="0">
                <a:latin typeface="Arial" pitchFamily="-84" charset="0"/>
                <a:ea typeface="ＭＳ Ｐゴシック" pitchFamily="-84" charset="-128"/>
                <a:cs typeface="ＭＳ Ｐゴシック" pitchFamily="-84" charset="-128"/>
              </a:rPr>
              <a:t>q </a:t>
            </a:r>
            <a:r>
              <a:rPr lang="en-US" dirty="0" smtClean="0">
                <a:latin typeface="Arial" pitchFamily="-84" charset="0"/>
                <a:ea typeface="ＭＳ Ｐゴシック" pitchFamily="-84" charset="-128"/>
                <a:cs typeface="ＭＳ Ｐゴシック" pitchFamily="-84" charset="-128"/>
              </a:rPr>
              <a:t>and </a:t>
            </a:r>
            <a:r>
              <a:rPr lang="en-US" i="1" dirty="0" smtClean="0">
                <a:latin typeface="Arial" pitchFamily="-84" charset="0"/>
                <a:ea typeface="ＭＳ Ｐゴシック" pitchFamily="-84" charset="-128"/>
                <a:cs typeface="ＭＳ Ｐゴシック" pitchFamily="-84" charset="-128"/>
              </a:rPr>
              <a:t>a </a:t>
            </a:r>
            <a:r>
              <a:rPr lang="en-US" dirty="0" smtClean="0">
                <a:latin typeface="Arial" pitchFamily="-84" charset="0"/>
                <a:ea typeface="ＭＳ Ｐゴシック" pitchFamily="-84" charset="-128"/>
                <a:cs typeface="ＭＳ Ｐゴシック" pitchFamily="-84" charset="-128"/>
              </a:rPr>
              <a:t>and include those in the first message. </a:t>
            </a:r>
          </a:p>
        </p:txBody>
      </p:sp>
    </p:spTree>
    <p:extLst>
      <p:ext uri="{BB962C8B-B14F-4D97-AF65-F5344CB8AC3E}">
        <p14:creationId xmlns:p14="http://schemas.microsoft.com/office/powerpoint/2010/main" val="989795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xfrm>
            <a:off x="685800" y="4343400"/>
            <a:ext cx="5486400" cy="4341813"/>
          </a:xfrm>
          <a:noFill/>
          <a:ln/>
        </p:spPr>
        <p:txBody>
          <a:bodyPr/>
          <a:lstStyle/>
          <a:p>
            <a:r>
              <a:rPr lang="en-US" sz="1200" kern="1200" baseline="0" dirty="0" smtClean="0">
                <a:solidFill>
                  <a:schemeClr val="tx1"/>
                </a:solidFill>
                <a:latin typeface="Arial" charset="0"/>
                <a:ea typeface="ＭＳ Ｐゴシック" charset="-128"/>
                <a:cs typeface="ＭＳ Ｐゴシック" charset="-128"/>
              </a:rPr>
              <a:t>The protocol depicted in Figure 10.1 is insecure against a man-in-the-middle attack.</a:t>
            </a:r>
          </a:p>
          <a:p>
            <a:r>
              <a:rPr lang="en-US" sz="1200" kern="1200" baseline="0" dirty="0" smtClean="0">
                <a:solidFill>
                  <a:schemeClr val="tx1"/>
                </a:solidFill>
                <a:latin typeface="Arial" charset="0"/>
                <a:ea typeface="ＭＳ Ｐゴシック" charset="-128"/>
                <a:cs typeface="ＭＳ Ｐゴシック" charset="-128"/>
              </a:rPr>
              <a:t>Suppose Alice and Bob wish to exchange keys, and Darth is the adversary. The</a:t>
            </a:r>
          </a:p>
          <a:p>
            <a:r>
              <a:rPr lang="en-US" sz="1200" kern="1200" baseline="0" dirty="0" smtClean="0">
                <a:solidFill>
                  <a:schemeClr val="tx1"/>
                </a:solidFill>
                <a:latin typeface="Arial" charset="0"/>
                <a:ea typeface="ＭＳ Ｐゴシック" charset="-128"/>
                <a:cs typeface="ＭＳ Ｐゴシック" charset="-128"/>
              </a:rPr>
              <a:t>attack proceeds as follows (Figure 10.2).</a:t>
            </a:r>
          </a:p>
          <a:p>
            <a:endParaRPr lang="en-US" sz="1100" dirty="0" smtClean="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Darth prepares for the attack by generating two random private keys X</a:t>
            </a:r>
            <a:r>
              <a:rPr lang="en-US" sz="1100" baseline="-25000" dirty="0" smtClean="0">
                <a:latin typeface="Arial" pitchFamily="-84" charset="0"/>
                <a:ea typeface="ＭＳ Ｐゴシック" pitchFamily="-84" charset="-128"/>
                <a:cs typeface="ＭＳ Ｐゴシック" pitchFamily="-84" charset="-128"/>
              </a:rPr>
              <a:t>D1</a:t>
            </a:r>
            <a:r>
              <a:rPr lang="en-US" sz="1100" dirty="0" smtClean="0">
                <a:latin typeface="Arial" pitchFamily="-84" charset="0"/>
                <a:ea typeface="ＭＳ Ｐゴシック" pitchFamily="-84" charset="-128"/>
                <a:cs typeface="ＭＳ Ｐゴシック" pitchFamily="-84" charset="-128"/>
              </a:rPr>
              <a:t> and X</a:t>
            </a:r>
            <a:r>
              <a:rPr lang="en-US" sz="1100" baseline="-25000" dirty="0" smtClean="0">
                <a:latin typeface="Arial" pitchFamily="-84" charset="0"/>
                <a:ea typeface="ＭＳ Ｐゴシック" pitchFamily="-84" charset="-128"/>
                <a:cs typeface="ＭＳ Ｐゴシック" pitchFamily="-84" charset="-128"/>
              </a:rPr>
              <a:t>D2</a:t>
            </a:r>
            <a:r>
              <a:rPr lang="en-US" sz="1100" dirty="0" smtClean="0">
                <a:latin typeface="Arial" pitchFamily="-84" charset="0"/>
                <a:ea typeface="ＭＳ Ｐゴシック" pitchFamily="-84" charset="-128"/>
                <a:cs typeface="ＭＳ Ｐゴシック" pitchFamily="-84" charset="-128"/>
              </a:rPr>
              <a:t> and then computing the corresponding public keys Y</a:t>
            </a:r>
            <a:r>
              <a:rPr lang="en-US" sz="1100" baseline="-25000" dirty="0" smtClean="0">
                <a:latin typeface="Arial" pitchFamily="-84" charset="0"/>
                <a:ea typeface="ＭＳ Ｐゴシック" pitchFamily="-84" charset="-128"/>
                <a:cs typeface="ＭＳ Ｐゴシック" pitchFamily="-84" charset="-128"/>
              </a:rPr>
              <a:t>D1</a:t>
            </a:r>
            <a:r>
              <a:rPr lang="en-US" sz="1100" dirty="0" smtClean="0">
                <a:latin typeface="Arial" pitchFamily="-84" charset="0"/>
                <a:ea typeface="ＭＳ Ｐゴシック" pitchFamily="-84" charset="-128"/>
                <a:cs typeface="ＭＳ Ｐゴシック" pitchFamily="-84" charset="-128"/>
              </a:rPr>
              <a:t> and Y</a:t>
            </a:r>
            <a:r>
              <a:rPr lang="en-US" sz="1100" baseline="-25000" dirty="0" smtClean="0">
                <a:latin typeface="Arial" pitchFamily="-84" charset="0"/>
                <a:ea typeface="ＭＳ Ｐゴシック" pitchFamily="-84" charset="-128"/>
                <a:cs typeface="ＭＳ Ｐゴシック" pitchFamily="-84" charset="-128"/>
              </a:rPr>
              <a:t>D2</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 Alice transmits Y</a:t>
            </a:r>
            <a:r>
              <a:rPr lang="en-US" sz="1100" baseline="-25000" dirty="0" smtClean="0">
                <a:latin typeface="Arial" pitchFamily="-84" charset="0"/>
                <a:ea typeface="ＭＳ Ｐゴシック" pitchFamily="-84" charset="-128"/>
                <a:cs typeface="ＭＳ Ｐゴシック" pitchFamily="-84" charset="-128"/>
              </a:rPr>
              <a:t>A</a:t>
            </a:r>
            <a:r>
              <a:rPr lang="en-US" sz="1100" dirty="0" smtClean="0">
                <a:latin typeface="Arial" pitchFamily="-84" charset="0"/>
                <a:ea typeface="ＭＳ Ｐゴシック" pitchFamily="-84" charset="-128"/>
                <a:cs typeface="ＭＳ Ｐゴシック" pitchFamily="-84" charset="-128"/>
              </a:rPr>
              <a:t> to Bob. </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 Darth intercepts Y</a:t>
            </a:r>
            <a:r>
              <a:rPr lang="en-US" sz="1100" baseline="-25000" dirty="0" smtClean="0">
                <a:latin typeface="Arial" pitchFamily="-84" charset="0"/>
                <a:ea typeface="ＭＳ Ｐゴシック" pitchFamily="-84" charset="-128"/>
                <a:cs typeface="ＭＳ Ｐゴシック" pitchFamily="-84" charset="-128"/>
              </a:rPr>
              <a:t>A</a:t>
            </a:r>
            <a:r>
              <a:rPr lang="en-US" sz="1100" dirty="0" smtClean="0">
                <a:latin typeface="Arial" pitchFamily="-84" charset="0"/>
                <a:ea typeface="ＭＳ Ｐゴシック" pitchFamily="-84" charset="-128"/>
                <a:cs typeface="ＭＳ Ｐゴシック" pitchFamily="-84" charset="-128"/>
              </a:rPr>
              <a:t> and transmits Y</a:t>
            </a:r>
            <a:r>
              <a:rPr lang="en-US" sz="1100" baseline="-25000" dirty="0" smtClean="0">
                <a:latin typeface="Arial" pitchFamily="-84" charset="0"/>
                <a:ea typeface="ＭＳ Ｐゴシック" pitchFamily="-84" charset="-128"/>
                <a:cs typeface="ＭＳ Ｐゴシック" pitchFamily="-84" charset="-128"/>
              </a:rPr>
              <a:t>D1</a:t>
            </a:r>
            <a:r>
              <a:rPr lang="en-US" sz="1100" dirty="0" smtClean="0">
                <a:latin typeface="Arial" pitchFamily="-84" charset="0"/>
                <a:ea typeface="ＭＳ Ｐゴシック" pitchFamily="-84" charset="-128"/>
                <a:cs typeface="ＭＳ Ｐゴシック" pitchFamily="-84" charset="-128"/>
              </a:rPr>
              <a:t> to Bob. Darth also calculates K2 = (Y</a:t>
            </a:r>
            <a:r>
              <a:rPr lang="en-US" sz="1100" baseline="-25000" dirty="0" smtClean="0">
                <a:latin typeface="Arial" pitchFamily="-84" charset="0"/>
                <a:ea typeface="ＭＳ Ｐゴシック" pitchFamily="-84" charset="-128"/>
                <a:cs typeface="ＭＳ Ｐゴシック" pitchFamily="-84" charset="-128"/>
              </a:rPr>
              <a:t>A</a:t>
            </a:r>
            <a:r>
              <a:rPr lang="en-US" sz="1100" dirty="0" smtClean="0">
                <a:latin typeface="Arial" pitchFamily="-84" charset="0"/>
                <a:ea typeface="ＭＳ Ｐゴシック" pitchFamily="-84" charset="-128"/>
                <a:cs typeface="ＭＳ Ｐゴシック" pitchFamily="-84" charset="-128"/>
              </a:rPr>
              <a:t>  )^ X</a:t>
            </a:r>
            <a:r>
              <a:rPr lang="en-US" sz="1100" baseline="-25000" dirty="0" smtClean="0">
                <a:latin typeface="Arial" pitchFamily="-84" charset="0"/>
                <a:ea typeface="ＭＳ Ｐゴシック" pitchFamily="-84" charset="-128"/>
                <a:cs typeface="ＭＳ Ｐゴシック" pitchFamily="-84" charset="-128"/>
              </a:rPr>
              <a:t>D2 </a:t>
            </a:r>
            <a:r>
              <a:rPr lang="en-US" sz="1100" dirty="0" smtClean="0">
                <a:latin typeface="Arial" pitchFamily="-84" charset="0"/>
                <a:ea typeface="ＭＳ Ｐゴシック" pitchFamily="-84" charset="-128"/>
                <a:cs typeface="ＭＳ Ｐゴシック" pitchFamily="-84" charset="-128"/>
              </a:rPr>
              <a:t>mod q  </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Bob receives Y</a:t>
            </a:r>
            <a:r>
              <a:rPr lang="en-US" sz="1100" baseline="-25000" dirty="0" smtClean="0">
                <a:latin typeface="Arial" pitchFamily="-84" charset="0"/>
                <a:ea typeface="ＭＳ Ｐゴシック" pitchFamily="-84" charset="-128"/>
                <a:cs typeface="ＭＳ Ｐゴシック" pitchFamily="-84" charset="-128"/>
              </a:rPr>
              <a:t>D1 </a:t>
            </a:r>
            <a:r>
              <a:rPr lang="en-US" sz="1100" dirty="0" smtClean="0">
                <a:latin typeface="Arial" pitchFamily="-84" charset="0"/>
                <a:ea typeface="ＭＳ Ｐゴシック" pitchFamily="-84" charset="-128"/>
                <a:cs typeface="ＭＳ Ｐゴシック" pitchFamily="-84" charset="-128"/>
              </a:rPr>
              <a:t>and calculates K1=(Y</a:t>
            </a:r>
            <a:r>
              <a:rPr lang="en-US" sz="1100" baseline="-25000" dirty="0" smtClean="0">
                <a:latin typeface="Arial" pitchFamily="-84" charset="0"/>
                <a:ea typeface="ＭＳ Ｐゴシック" pitchFamily="-84" charset="-128"/>
                <a:cs typeface="ＭＳ Ｐゴシック" pitchFamily="-84" charset="-128"/>
              </a:rPr>
              <a:t>D1 </a:t>
            </a:r>
            <a:r>
              <a:rPr lang="en-US" sz="1100" dirty="0" smtClean="0">
                <a:latin typeface="Arial" pitchFamily="-84" charset="0"/>
                <a:ea typeface="ＭＳ Ｐゴシック" pitchFamily="-84" charset="-128"/>
                <a:cs typeface="ＭＳ Ｐゴシック" pitchFamily="-84" charset="-128"/>
              </a:rPr>
              <a:t>)^ X</a:t>
            </a:r>
            <a:r>
              <a:rPr lang="en-US" sz="1100" baseline="-25000" dirty="0" smtClean="0">
                <a:latin typeface="Arial" pitchFamily="-84" charset="0"/>
                <a:ea typeface="ＭＳ Ｐゴシック" pitchFamily="-84" charset="-128"/>
                <a:cs typeface="ＭＳ Ｐゴシック" pitchFamily="-84" charset="-128"/>
              </a:rPr>
              <a:t>B</a:t>
            </a:r>
            <a:r>
              <a:rPr lang="en-US" sz="1100" dirty="0" smtClean="0">
                <a:latin typeface="Arial" pitchFamily="-84" charset="0"/>
                <a:ea typeface="ＭＳ Ｐゴシック" pitchFamily="-84" charset="-128"/>
                <a:cs typeface="ＭＳ Ｐゴシック" pitchFamily="-84" charset="-128"/>
              </a:rPr>
              <a:t> mod q</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Bob transmits Y</a:t>
            </a:r>
            <a:r>
              <a:rPr lang="en-US" sz="1100" baseline="-25000" dirty="0" smtClean="0">
                <a:latin typeface="Arial" pitchFamily="-84" charset="0"/>
                <a:ea typeface="ＭＳ Ｐゴシック" pitchFamily="-84" charset="-128"/>
                <a:cs typeface="ＭＳ Ｐゴシック" pitchFamily="-84" charset="-128"/>
              </a:rPr>
              <a:t>B</a:t>
            </a:r>
            <a:r>
              <a:rPr lang="en-US" sz="1100" dirty="0" smtClean="0">
                <a:latin typeface="Arial" pitchFamily="-84" charset="0"/>
                <a:ea typeface="ＭＳ Ｐゴシック" pitchFamily="-84" charset="-128"/>
                <a:cs typeface="ＭＳ Ｐゴシック" pitchFamily="-84" charset="-128"/>
              </a:rPr>
              <a:t> to Alice.  </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Darth intercepts Y</a:t>
            </a:r>
            <a:r>
              <a:rPr lang="en-US" sz="1100" baseline="-25000" dirty="0" smtClean="0">
                <a:latin typeface="Arial" pitchFamily="-84" charset="0"/>
                <a:ea typeface="ＭＳ Ｐゴシック" pitchFamily="-84" charset="-128"/>
                <a:cs typeface="ＭＳ Ｐゴシック" pitchFamily="-84" charset="-128"/>
              </a:rPr>
              <a:t>B </a:t>
            </a:r>
            <a:r>
              <a:rPr lang="en-US" sz="1100" dirty="0" smtClean="0">
                <a:latin typeface="Arial" pitchFamily="-84" charset="0"/>
                <a:ea typeface="ＭＳ Ｐゴシック" pitchFamily="-84" charset="-128"/>
                <a:cs typeface="ＭＳ Ｐゴシック" pitchFamily="-84" charset="-128"/>
              </a:rPr>
              <a:t>and transmits Y</a:t>
            </a:r>
            <a:r>
              <a:rPr lang="en-US" sz="1100" baseline="-25000" dirty="0" smtClean="0">
                <a:latin typeface="Arial" pitchFamily="-84" charset="0"/>
                <a:ea typeface="ＭＳ Ｐゴシック" pitchFamily="-84" charset="-128"/>
                <a:cs typeface="ＭＳ Ｐゴシック" pitchFamily="-84" charset="-128"/>
              </a:rPr>
              <a:t>D2 </a:t>
            </a:r>
            <a:r>
              <a:rPr lang="en-US" sz="1100" dirty="0" smtClean="0">
                <a:latin typeface="Arial" pitchFamily="-84" charset="0"/>
                <a:ea typeface="ＭＳ Ｐゴシック" pitchFamily="-84" charset="-128"/>
                <a:cs typeface="ＭＳ Ｐゴシック" pitchFamily="-84" charset="-128"/>
              </a:rPr>
              <a:t>to Alice. Darth calculates K1=(Y</a:t>
            </a:r>
            <a:r>
              <a:rPr lang="en-US" sz="1100" baseline="-25000" dirty="0" smtClean="0">
                <a:latin typeface="Arial" pitchFamily="-84" charset="0"/>
                <a:ea typeface="ＭＳ Ｐゴシック" pitchFamily="-84" charset="-128"/>
                <a:cs typeface="ＭＳ Ｐゴシック" pitchFamily="-84" charset="-128"/>
              </a:rPr>
              <a:t>B</a:t>
            </a:r>
            <a:r>
              <a:rPr lang="en-US" sz="1100" dirty="0" smtClean="0">
                <a:latin typeface="Arial" pitchFamily="-84" charset="0"/>
                <a:ea typeface="ＭＳ Ｐゴシック" pitchFamily="-84" charset="-128"/>
                <a:cs typeface="ＭＳ Ｐゴシック" pitchFamily="-84" charset="-128"/>
              </a:rPr>
              <a:t> )^ X</a:t>
            </a:r>
            <a:r>
              <a:rPr lang="en-US" sz="1100" baseline="-25000" dirty="0" smtClean="0">
                <a:latin typeface="Arial" pitchFamily="-84" charset="0"/>
                <a:ea typeface="ＭＳ Ｐゴシック" pitchFamily="-84" charset="-128"/>
                <a:cs typeface="ＭＳ Ｐゴシック" pitchFamily="-84" charset="-128"/>
              </a:rPr>
              <a:t>D1</a:t>
            </a:r>
            <a:r>
              <a:rPr lang="en-US" sz="1100" dirty="0" smtClean="0">
                <a:latin typeface="Arial" pitchFamily="-84" charset="0"/>
                <a:ea typeface="ＭＳ Ｐゴシック" pitchFamily="-84" charset="-128"/>
                <a:cs typeface="ＭＳ Ｐゴシック" pitchFamily="-84" charset="-128"/>
              </a:rPr>
              <a:t>  mod q</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Alice receives Y</a:t>
            </a:r>
            <a:r>
              <a:rPr lang="en-US" sz="1100" baseline="-25000" dirty="0" smtClean="0">
                <a:latin typeface="Arial" pitchFamily="-84" charset="0"/>
                <a:ea typeface="ＭＳ Ｐゴシック" pitchFamily="-84" charset="-128"/>
                <a:cs typeface="ＭＳ Ｐゴシック" pitchFamily="-84" charset="-128"/>
              </a:rPr>
              <a:t>D2 </a:t>
            </a:r>
            <a:r>
              <a:rPr lang="en-US" sz="1100" dirty="0" smtClean="0">
                <a:latin typeface="Arial" pitchFamily="-84" charset="0"/>
                <a:ea typeface="ＭＳ Ｐゴシック" pitchFamily="-84" charset="-128"/>
                <a:cs typeface="ＭＳ Ｐゴシック" pitchFamily="-84" charset="-128"/>
              </a:rPr>
              <a:t>and calculates K2=(Y</a:t>
            </a:r>
            <a:r>
              <a:rPr lang="en-US" sz="1100" baseline="-25000" dirty="0" smtClean="0">
                <a:latin typeface="Arial" pitchFamily="-84" charset="0"/>
                <a:ea typeface="ＭＳ Ｐゴシック" pitchFamily="-84" charset="-128"/>
                <a:cs typeface="ＭＳ Ｐゴシック" pitchFamily="-84" charset="-128"/>
              </a:rPr>
              <a:t>D2 </a:t>
            </a:r>
            <a:r>
              <a:rPr lang="en-US" sz="1100" dirty="0" smtClean="0">
                <a:latin typeface="Arial" pitchFamily="-84" charset="0"/>
                <a:ea typeface="ＭＳ Ｐゴシック" pitchFamily="-84" charset="-128"/>
                <a:cs typeface="ＭＳ Ｐゴシック" pitchFamily="-84" charset="-128"/>
              </a:rPr>
              <a:t>)^ X</a:t>
            </a:r>
            <a:r>
              <a:rPr lang="en-US" sz="1100" baseline="-25000" dirty="0" smtClean="0">
                <a:latin typeface="Arial" pitchFamily="-84" charset="0"/>
                <a:ea typeface="ＭＳ Ｐゴシック" pitchFamily="-84" charset="-128"/>
                <a:cs typeface="ＭＳ Ｐゴシック" pitchFamily="-84" charset="-128"/>
              </a:rPr>
              <a:t>A</a:t>
            </a:r>
            <a:r>
              <a:rPr lang="en-US" sz="1100" dirty="0" smtClean="0">
                <a:latin typeface="Arial" pitchFamily="-84" charset="0"/>
                <a:ea typeface="ＭＳ Ｐゴシック" pitchFamily="-84" charset="-128"/>
                <a:cs typeface="ＭＳ Ｐゴシック" pitchFamily="-84" charset="-128"/>
              </a:rPr>
              <a:t> mod q .   </a:t>
            </a:r>
          </a:p>
          <a:p>
            <a:pPr eaLnBrk="1" hangingPunct="1">
              <a:lnSpc>
                <a:spcPct val="90000"/>
              </a:lnSpc>
            </a:pPr>
            <a:endParaRPr lang="en-US" sz="1100" dirty="0" smtClean="0">
              <a:latin typeface="Arial" pitchFamily="-84" charset="0"/>
              <a:ea typeface="ＭＳ Ｐゴシック" pitchFamily="-84" charset="-128"/>
              <a:cs typeface="ＭＳ Ｐゴシック" pitchFamily="-84" charset="-128"/>
            </a:endParaRPr>
          </a:p>
          <a:p>
            <a:pPr eaLnBrk="1" hangingPunct="1">
              <a:lnSpc>
                <a:spcPct val="90000"/>
              </a:lnSpc>
            </a:pPr>
            <a:r>
              <a:rPr lang="en-US" sz="1100" dirty="0" smtClean="0">
                <a:latin typeface="Arial" pitchFamily="-84" charset="0"/>
                <a:ea typeface="ＭＳ Ｐゴシック" pitchFamily="-84" charset="-128"/>
                <a:cs typeface="ＭＳ Ｐゴシック" pitchFamily="-84" charset="-128"/>
              </a:rPr>
              <a:t>At this point, Bob and Alice think that they share a secret key, but instead Bob and Darth share secret key K1 and Alice and Darth share secret key K2. All future communication between Bob and Alice is compromised in the following way:   </a:t>
            </a:r>
          </a:p>
          <a:p>
            <a:pPr eaLnBrk="1" hangingPunct="1">
              <a:lnSpc>
                <a:spcPct val="90000"/>
              </a:lnSpc>
            </a:pPr>
            <a:endParaRPr lang="en-US" sz="1100" dirty="0" smtClean="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Alice sends an encrypted message M: E(K2, M).  </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Darth intercepts the encrypted message and decrypts it, to recover M.  </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Darth sends Bob E(K1, M) or E(K1, M'), where M' is any message. In the first case, Darth simply wants to eavesdrop on the communication without altering it. In the second case, Darth wants to modify the message going to Bob.   </a:t>
            </a:r>
          </a:p>
          <a:p>
            <a:pPr eaLnBrk="1" hangingPunct="1">
              <a:lnSpc>
                <a:spcPct val="90000"/>
              </a:lnSpc>
              <a:buFontTx/>
              <a:buAutoNum type="arabicPeriod"/>
            </a:pPr>
            <a:endParaRPr lang="en-US" sz="1100" dirty="0" smtClean="0">
              <a:latin typeface="Arial" pitchFamily="-84" charset="0"/>
              <a:ea typeface="ＭＳ Ｐゴシック" pitchFamily="-84" charset="-128"/>
              <a:cs typeface="ＭＳ Ｐゴシック" pitchFamily="-84" charset="-128"/>
            </a:endParaRPr>
          </a:p>
          <a:p>
            <a:pPr eaLnBrk="1" hangingPunct="1">
              <a:lnSpc>
                <a:spcPct val="90000"/>
              </a:lnSpc>
              <a:buFontTx/>
              <a:buNone/>
            </a:pPr>
            <a:r>
              <a:rPr lang="en-US" sz="1100" dirty="0" smtClean="0">
                <a:latin typeface="Arial" pitchFamily="-84" charset="0"/>
                <a:ea typeface="ＭＳ Ｐゴシック" pitchFamily="-84" charset="-128"/>
                <a:cs typeface="ＭＳ Ｐゴシック" pitchFamily="-84" charset="-128"/>
              </a:rPr>
              <a:t>The key exchange protocol is vulnerable to such an attack because it does not authenticate the participants. This vulnerability can be overcome with the use of digital signatures and public- key certificates.</a:t>
            </a:r>
          </a:p>
        </p:txBody>
      </p:sp>
      <p:sp>
        <p:nvSpPr>
          <p:cNvPr id="31748" name="Slide Number Placeholder 3"/>
          <p:cNvSpPr>
            <a:spLocks noGrp="1"/>
          </p:cNvSpPr>
          <p:nvPr>
            <p:ph type="sldNum" sz="quarter" idx="5"/>
          </p:nvPr>
        </p:nvSpPr>
        <p:spPr>
          <a:noFill/>
        </p:spPr>
        <p:txBody>
          <a:bodyPr/>
          <a:lstStyle/>
          <a:p>
            <a:fld id="{1497ACC7-F361-EE47-BD9E-A66D06FA39DE}" type="slidenum">
              <a:rPr lang="en-AU" smtClean="0">
                <a:latin typeface="Arial" pitchFamily="-84" charset="0"/>
              </a:rPr>
              <a:pPr/>
              <a:t>7</a:t>
            </a:fld>
            <a:endParaRPr lang="en-AU" dirty="0" smtClean="0">
              <a:latin typeface="Arial" pitchFamily="-84" charset="0"/>
            </a:endParaRPr>
          </a:p>
        </p:txBody>
      </p:sp>
    </p:spTree>
    <p:extLst>
      <p:ext uri="{BB962C8B-B14F-4D97-AF65-F5344CB8AC3E}">
        <p14:creationId xmlns:p14="http://schemas.microsoft.com/office/powerpoint/2010/main" val="1621440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4CF9403-2534-654D-9690-24E80497FAA7}" type="slidenum">
              <a:rPr lang="en-AU">
                <a:latin typeface="Arial" pitchFamily="-84" charset="0"/>
              </a:rPr>
              <a:pPr/>
              <a:t>8</a:t>
            </a:fld>
            <a:endParaRPr lang="en-AU" dirty="0">
              <a:latin typeface="Arial" pitchFamily="-8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latin typeface="Arial" pitchFamily="-84" charset="0"/>
                <a:ea typeface="ＭＳ Ｐゴシック" pitchFamily="-84" charset="-128"/>
                <a:cs typeface="ＭＳ Ｐゴシック" pitchFamily="-84" charset="-128"/>
              </a:rPr>
              <a:t>In 1984, T. Elgamal announced a public-key scheme based on discrete logarithms, closely related to the Diffie-Hellman technique [ELGA84, ELGA85]. The ElGamal cryptosystem is used in some form in a number of standards including the digital signature standard (DSS) and the S/MIME email standard.  </a:t>
            </a:r>
          </a:p>
          <a:p>
            <a:pPr eaLnBrk="1" hangingPunct="1"/>
            <a:endParaRPr lang="en-US" dirty="0" smtClean="0">
              <a:latin typeface="Arial" pitchFamily="-84" charset="0"/>
              <a:ea typeface="ＭＳ Ｐゴシック" pitchFamily="-84" charset="-128"/>
              <a:cs typeface="ＭＳ Ｐゴシック" pitchFamily="-84" charset="-128"/>
            </a:endParaRPr>
          </a:p>
          <a:p>
            <a:pPr eaLnBrk="1" hangingPunct="1"/>
            <a:r>
              <a:rPr lang="en-US" dirty="0" smtClean="0">
                <a:latin typeface="Arial" pitchFamily="-84" charset="0"/>
                <a:ea typeface="ＭＳ Ｐゴシック" pitchFamily="-84" charset="-128"/>
                <a:cs typeface="ＭＳ Ｐゴシック" pitchFamily="-84" charset="-128"/>
              </a:rPr>
              <a:t>As with Diffie-Hellman, the global elements of ElGamal are a prime number </a:t>
            </a:r>
            <a:r>
              <a:rPr lang="en-US" i="1" dirty="0" smtClean="0">
                <a:latin typeface="Arial" pitchFamily="-84" charset="0"/>
                <a:ea typeface="ＭＳ Ｐゴシック" pitchFamily="-84" charset="-128"/>
                <a:cs typeface="ＭＳ Ｐゴシック" pitchFamily="-84" charset="-128"/>
              </a:rPr>
              <a:t>q </a:t>
            </a:r>
            <a:r>
              <a:rPr lang="en-US" dirty="0" smtClean="0">
                <a:latin typeface="Arial" pitchFamily="-84" charset="0"/>
                <a:ea typeface="ＭＳ Ｐゴシック" pitchFamily="-84" charset="-128"/>
                <a:cs typeface="ＭＳ Ｐゴシック" pitchFamily="-84" charset="-128"/>
              </a:rPr>
              <a:t>and </a:t>
            </a:r>
            <a:r>
              <a:rPr lang="en-US" i="1" dirty="0" smtClean="0">
                <a:latin typeface="Arial" pitchFamily="-84" charset="0"/>
                <a:ea typeface="ＭＳ Ｐゴシック" pitchFamily="-84" charset="-128"/>
                <a:cs typeface="ＭＳ Ｐゴシック" pitchFamily="-84" charset="-128"/>
              </a:rPr>
              <a:t>a, </a:t>
            </a:r>
            <a:r>
              <a:rPr lang="en-US" dirty="0" smtClean="0">
                <a:latin typeface="Arial" pitchFamily="-84" charset="0"/>
                <a:ea typeface="ＭＳ Ｐゴシック" pitchFamily="-84" charset="-128"/>
                <a:cs typeface="ＭＳ Ｐゴシック" pitchFamily="-84" charset="-128"/>
              </a:rPr>
              <a:t>which is a primitive root of </a:t>
            </a:r>
            <a:r>
              <a:rPr lang="en-US" i="1" dirty="0" smtClean="0">
                <a:latin typeface="Arial" pitchFamily="-84" charset="0"/>
                <a:ea typeface="ＭＳ Ｐゴシック" pitchFamily="-84" charset="-128"/>
                <a:cs typeface="ＭＳ Ｐゴシック" pitchFamily="-84" charset="-128"/>
              </a:rPr>
              <a:t>q. </a:t>
            </a:r>
            <a:r>
              <a:rPr lang="en-US" dirty="0" smtClean="0">
                <a:latin typeface="Arial" pitchFamily="-84" charset="0"/>
                <a:ea typeface="ＭＳ Ｐゴシック" pitchFamily="-84" charset="-128"/>
                <a:cs typeface="ＭＳ Ｐゴシック" pitchFamily="-84" charset="-128"/>
              </a:rPr>
              <a:t>User A generates a private/public key pair. The security of ElGamal is based on the difficulty of computing discrete logarithms, to recover either x given y, or k given K .</a:t>
            </a:r>
          </a:p>
          <a:p>
            <a:pPr eaLnBrk="1" hangingPunct="1"/>
            <a:endParaRPr lang="en-US" dirty="0" smtClean="0">
              <a:latin typeface="Arial" pitchFamily="-84" charset="0"/>
              <a:ea typeface="ＭＳ Ｐゴシック" pitchFamily="-84" charset="-128"/>
              <a:cs typeface="ＭＳ Ｐゴシック" pitchFamily="-84" charset="-128"/>
            </a:endParaRPr>
          </a:p>
          <a:p>
            <a:r>
              <a:rPr lang="en-US" sz="1200" kern="1200" baseline="0" dirty="0" smtClean="0">
                <a:solidFill>
                  <a:schemeClr val="tx1"/>
                </a:solidFill>
                <a:latin typeface="Arial" charset="0"/>
                <a:ea typeface="ＭＳ Ｐゴシック" charset="-128"/>
                <a:cs typeface="ＭＳ Ｐゴシック" charset="-128"/>
              </a:rPr>
              <a:t>The security of Elgamal is based on the difficulty of computing discrete</a:t>
            </a:r>
          </a:p>
          <a:p>
            <a:r>
              <a:rPr lang="en-US" sz="1200" kern="1200" baseline="0" dirty="0" smtClean="0">
                <a:solidFill>
                  <a:schemeClr val="tx1"/>
                </a:solidFill>
                <a:latin typeface="Arial" charset="0"/>
                <a:ea typeface="ＭＳ Ｐゴシック" charset="-128"/>
                <a:cs typeface="ＭＳ Ｐゴシック" charset="-128"/>
              </a:rPr>
              <a:t>logarithms.</a:t>
            </a:r>
            <a:endParaRPr lang="en-US" dirty="0" smtClean="0">
              <a:latin typeface="Times-Roman"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886657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Figure 10.3 summarizes</a:t>
            </a:r>
            <a:r>
              <a:rPr lang="en-US" baseline="0" dirty="0" smtClean="0"/>
              <a:t> the ElGamal Cryptosystem.  It corresponds to Figure 9.1a.</a:t>
            </a:r>
          </a:p>
          <a:p>
            <a:r>
              <a:rPr lang="en-US" sz="1200" kern="1200" baseline="0" dirty="0" smtClean="0">
                <a:solidFill>
                  <a:schemeClr val="tx1"/>
                </a:solidFill>
                <a:latin typeface="Arial" charset="0"/>
                <a:ea typeface="ＭＳ Ｐゴシック" charset="-128"/>
                <a:cs typeface="ＭＳ Ｐゴシック" charset="-128"/>
              </a:rPr>
              <a:t> Alice generates a public/private key pair; Bob encrypts using Alice’s public key; and</a:t>
            </a:r>
          </a:p>
          <a:p>
            <a:r>
              <a:rPr lang="en-US" sz="1200" kern="1200" baseline="0" dirty="0" smtClean="0">
                <a:solidFill>
                  <a:schemeClr val="tx1"/>
                </a:solidFill>
                <a:latin typeface="Arial" charset="0"/>
                <a:ea typeface="ＭＳ Ｐゴシック" charset="-128"/>
                <a:cs typeface="ＭＳ Ｐゴシック" charset="-128"/>
              </a:rPr>
              <a:t>Alice decrypts using her private key.</a:t>
            </a:r>
            <a:endParaRPr lang="en-US"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9</a:t>
            </a:fld>
            <a:endParaRPr lang="en-AU" dirty="0"/>
          </a:p>
        </p:txBody>
      </p:sp>
    </p:spTree>
    <p:extLst>
      <p:ext uri="{BB962C8B-B14F-4D97-AF65-F5344CB8AC3E}">
        <p14:creationId xmlns:p14="http://schemas.microsoft.com/office/powerpoint/2010/main" val="2497980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686EAA5D-0480-654D-BDAE-36E2E1D468D4}" type="slidenum">
              <a:rPr lang="en-AU">
                <a:latin typeface="Arial" pitchFamily="-84" charset="0"/>
              </a:rPr>
              <a:pPr/>
              <a:t>10</a:t>
            </a:fld>
            <a:endParaRPr lang="en-AU" dirty="0">
              <a:latin typeface="Arial" pitchFamily="-8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Most of the products and standards that use public-key cryptography for encryption</a:t>
            </a:r>
          </a:p>
          <a:p>
            <a:r>
              <a:rPr lang="en-US" sz="1200" kern="1200" baseline="0" dirty="0" smtClean="0">
                <a:solidFill>
                  <a:schemeClr val="tx1"/>
                </a:solidFill>
                <a:latin typeface="Arial" charset="0"/>
                <a:ea typeface="ＭＳ Ｐゴシック" charset="-128"/>
                <a:cs typeface="ＭＳ Ｐゴシック" charset="-128"/>
              </a:rPr>
              <a:t>and digital signatures use RSA. As we have seen, the key length for secure RSA</a:t>
            </a:r>
          </a:p>
          <a:p>
            <a:r>
              <a:rPr lang="en-US" sz="1200" kern="1200" baseline="0" dirty="0" smtClean="0">
                <a:solidFill>
                  <a:schemeClr val="tx1"/>
                </a:solidFill>
                <a:latin typeface="Arial" charset="0"/>
                <a:ea typeface="ＭＳ Ｐゴシック" charset="-128"/>
                <a:cs typeface="ＭＳ Ｐゴシック" charset="-128"/>
              </a:rPr>
              <a:t>use has increased over recent years, and this has put a heavier processing load on</a:t>
            </a:r>
          </a:p>
          <a:p>
            <a:r>
              <a:rPr lang="en-US" sz="1200" kern="1200" baseline="0" dirty="0" smtClean="0">
                <a:solidFill>
                  <a:schemeClr val="tx1"/>
                </a:solidFill>
                <a:latin typeface="Arial" charset="0"/>
                <a:ea typeface="ＭＳ Ｐゴシック" charset="-128"/>
                <a:cs typeface="ＭＳ Ｐゴシック" charset="-128"/>
              </a:rPr>
              <a:t>applications using RSA. This burden has ramifications, especially for electronic commerce</a:t>
            </a:r>
          </a:p>
          <a:p>
            <a:r>
              <a:rPr lang="en-US" sz="1200" kern="1200" baseline="0" dirty="0" smtClean="0">
                <a:solidFill>
                  <a:schemeClr val="tx1"/>
                </a:solidFill>
                <a:latin typeface="Arial" charset="0"/>
                <a:ea typeface="ＭＳ Ｐゴシック" charset="-128"/>
                <a:cs typeface="ＭＳ Ｐゴシック" charset="-128"/>
              </a:rPr>
              <a:t>sites that conduct large numbers of secure transactions. A competing system</a:t>
            </a:r>
          </a:p>
          <a:p>
            <a:r>
              <a:rPr lang="en-US" sz="1200" kern="1200" baseline="0" dirty="0" smtClean="0">
                <a:solidFill>
                  <a:schemeClr val="tx1"/>
                </a:solidFill>
                <a:latin typeface="Arial" charset="0"/>
                <a:ea typeface="ＭＳ Ｐゴシック" charset="-128"/>
                <a:cs typeface="ＭＳ Ｐゴシック" charset="-128"/>
              </a:rPr>
              <a:t>challenges RSA: elliptic curve cryptography (ECC). ECC is showing up in standardization</a:t>
            </a:r>
          </a:p>
          <a:p>
            <a:r>
              <a:rPr lang="en-US" sz="1200" kern="1200" baseline="0" dirty="0" smtClean="0">
                <a:solidFill>
                  <a:schemeClr val="tx1"/>
                </a:solidFill>
                <a:latin typeface="Arial" charset="0"/>
                <a:ea typeface="ＭＳ Ｐゴシック" charset="-128"/>
                <a:cs typeface="ＭＳ Ｐゴシック" charset="-128"/>
              </a:rPr>
              <a:t>efforts, including the IEEE P1363 Standard for Public-Key Cryptography.</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The principal attraction of ECC, compared to RSA, is that it appears to offer</a:t>
            </a:r>
          </a:p>
          <a:p>
            <a:r>
              <a:rPr lang="en-US" sz="1200" kern="1200" baseline="0" dirty="0" smtClean="0">
                <a:solidFill>
                  <a:schemeClr val="tx1"/>
                </a:solidFill>
                <a:latin typeface="Arial" charset="0"/>
                <a:ea typeface="ＭＳ Ｐゴシック" charset="-128"/>
                <a:cs typeface="ＭＳ Ｐゴシック" charset="-128"/>
              </a:rPr>
              <a:t>equal security for a far smaller key size, thereby reducing processing overhead. </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ECC is fundamentally more difficult to explain than either RSA or Diffie-</a:t>
            </a:r>
          </a:p>
          <a:p>
            <a:r>
              <a:rPr lang="en-US" sz="1200" kern="1200" baseline="0" dirty="0" smtClean="0">
                <a:solidFill>
                  <a:schemeClr val="tx1"/>
                </a:solidFill>
                <a:latin typeface="Arial" charset="0"/>
                <a:ea typeface="ＭＳ Ｐゴシック" charset="-128"/>
                <a:cs typeface="ＭＳ Ｐゴシック" charset="-128"/>
              </a:rPr>
              <a:t>Hellman, and a full mathematical description is beyond the scope of this book.</a:t>
            </a:r>
          </a:p>
          <a:p>
            <a:r>
              <a:rPr lang="en-US" sz="1200" kern="1200" baseline="0" dirty="0" smtClean="0">
                <a:solidFill>
                  <a:schemeClr val="tx1"/>
                </a:solidFill>
                <a:latin typeface="Arial" charset="0"/>
                <a:ea typeface="ＭＳ Ｐゴシック" charset="-128"/>
                <a:cs typeface="ＭＳ Ｐゴシック" charset="-128"/>
              </a:rPr>
              <a:t>This section and the next give some background on elliptic curves and ECC. We</a:t>
            </a:r>
          </a:p>
          <a:p>
            <a:r>
              <a:rPr lang="en-US" sz="1200" kern="1200" baseline="0" dirty="0" smtClean="0">
                <a:solidFill>
                  <a:schemeClr val="tx1"/>
                </a:solidFill>
                <a:latin typeface="Arial" charset="0"/>
                <a:ea typeface="ＭＳ Ｐゴシック" charset="-128"/>
                <a:cs typeface="ＭＳ Ｐゴシック" charset="-128"/>
              </a:rPr>
              <a:t>begin with a brief review of the concept of abelian group. Next, we examine the</a:t>
            </a:r>
          </a:p>
          <a:p>
            <a:r>
              <a:rPr lang="en-US" sz="1200" kern="1200" baseline="0" dirty="0" smtClean="0">
                <a:solidFill>
                  <a:schemeClr val="tx1"/>
                </a:solidFill>
                <a:latin typeface="Arial" charset="0"/>
                <a:ea typeface="ＭＳ Ｐゴシック" charset="-128"/>
                <a:cs typeface="ＭＳ Ｐゴシック" charset="-128"/>
              </a:rPr>
              <a:t>concept of elliptic curves defined over the real numbers. This is followed by a look</a:t>
            </a:r>
          </a:p>
          <a:p>
            <a:r>
              <a:rPr lang="en-US" sz="1200" kern="1200" baseline="0" dirty="0" smtClean="0">
                <a:solidFill>
                  <a:schemeClr val="tx1"/>
                </a:solidFill>
                <a:latin typeface="Arial" charset="0"/>
                <a:ea typeface="ＭＳ Ｐゴシック" charset="-128"/>
                <a:cs typeface="ＭＳ Ｐゴシック" charset="-128"/>
              </a:rPr>
              <a:t>at elliptic curves defined over finite fields. Finally, we are able to examine elliptic</a:t>
            </a:r>
          </a:p>
          <a:p>
            <a:r>
              <a:rPr lang="en-US" sz="1200" kern="1200" baseline="0" dirty="0" smtClean="0">
                <a:solidFill>
                  <a:schemeClr val="tx1"/>
                </a:solidFill>
                <a:latin typeface="Arial" charset="0"/>
                <a:ea typeface="ＭＳ Ｐゴシック" charset="-128"/>
                <a:cs typeface="ＭＳ Ｐゴシック" charset="-128"/>
              </a:rPr>
              <a:t>curve ciphers.</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316828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3175" y="4267200"/>
            <a:ext cx="9140825" cy="2590800"/>
            <a:chOff x="2" y="2688"/>
            <a:chExt cx="5758" cy="1632"/>
          </a:xfrm>
        </p:grpSpPr>
        <p:sp>
          <p:nvSpPr>
            <p:cNvPr id="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6" name="Group 1028"/>
            <p:cNvGrpSpPr>
              <a:grpSpLocks/>
            </p:cNvGrpSpPr>
            <p:nvPr/>
          </p:nvGrpSpPr>
          <p:grpSpPr bwMode="auto">
            <a:xfrm>
              <a:off x="1776" y="3024"/>
              <a:ext cx="3929" cy="1290"/>
              <a:chOff x="1776" y="3024"/>
              <a:chExt cx="3929" cy="1290"/>
            </a:xfrm>
          </p:grpSpPr>
          <p:grpSp>
            <p:nvGrpSpPr>
              <p:cNvPr id="7" name="Group 1029"/>
              <p:cNvGrpSpPr>
                <a:grpSpLocks/>
              </p:cNvGrpSpPr>
              <p:nvPr/>
            </p:nvGrpSpPr>
            <p:grpSpPr bwMode="auto">
              <a:xfrm>
                <a:off x="2268" y="3934"/>
                <a:ext cx="638" cy="377"/>
                <a:chOff x="2268" y="3934"/>
                <a:chExt cx="638" cy="377"/>
              </a:xfrm>
            </p:grpSpPr>
            <p:sp>
              <p:nvSpPr>
                <p:cNvPr id="60"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1"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2"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3"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4"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5"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6"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7"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9"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0"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2"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3"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4"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5"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6"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7"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8"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9"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0"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1"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2"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3"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4"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5"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6"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7"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8"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9"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0"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1"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2"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3"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4"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5"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6"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7"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8"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9"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0"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1"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2"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3"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4"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5"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6"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7"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48" name="Group 1078"/>
              <p:cNvGrpSpPr>
                <a:grpSpLocks/>
              </p:cNvGrpSpPr>
              <p:nvPr/>
            </p:nvGrpSpPr>
            <p:grpSpPr bwMode="auto">
              <a:xfrm>
                <a:off x="4546" y="3608"/>
                <a:ext cx="518" cy="319"/>
                <a:chOff x="4546" y="3608"/>
                <a:chExt cx="518" cy="319"/>
              </a:xfrm>
            </p:grpSpPr>
            <p:sp>
              <p:nvSpPr>
                <p:cNvPr id="54"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5"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6"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7"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8"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9"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49" name="Group 1085"/>
              <p:cNvGrpSpPr>
                <a:grpSpLocks/>
              </p:cNvGrpSpPr>
              <p:nvPr/>
            </p:nvGrpSpPr>
            <p:grpSpPr bwMode="auto">
              <a:xfrm>
                <a:off x="5381" y="3085"/>
                <a:ext cx="227" cy="132"/>
                <a:chOff x="5381" y="3085"/>
                <a:chExt cx="227" cy="132"/>
              </a:xfrm>
            </p:grpSpPr>
            <p:sp>
              <p:nvSpPr>
                <p:cNvPr id="50"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1"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2"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3"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80962"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80963"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8" name="Rectangle 1092"/>
          <p:cNvSpPr>
            <a:spLocks noGrp="1" noChangeArrowheads="1"/>
          </p:cNvSpPr>
          <p:nvPr>
            <p:ph type="dt" sz="quarter" idx="10"/>
          </p:nvPr>
        </p:nvSpPr>
        <p:spPr/>
        <p:txBody>
          <a:bodyPr/>
          <a:lstStyle>
            <a:lvl1pPr>
              <a:defRPr/>
            </a:lvl1pPr>
          </a:lstStyle>
          <a:p>
            <a:pPr>
              <a:defRPr/>
            </a:pPr>
            <a:endParaRPr lang="en-US" dirty="0"/>
          </a:p>
        </p:txBody>
      </p:sp>
      <p:sp>
        <p:nvSpPr>
          <p:cNvPr id="69" name="Rectangle 1093"/>
          <p:cNvSpPr>
            <a:spLocks noGrp="1" noChangeArrowheads="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70" name="Rectangle 1094"/>
          <p:cNvSpPr>
            <a:spLocks noGrp="1" noChangeArrowheads="1"/>
          </p:cNvSpPr>
          <p:nvPr>
            <p:ph type="sldNum" sz="quarter" idx="12"/>
          </p:nvPr>
        </p:nvSpPr>
        <p:spPr/>
        <p:txBody>
          <a:bodyPr/>
          <a:lstStyle>
            <a:lvl1pPr>
              <a:defRPr/>
            </a:lvl1pPr>
          </a:lstStyle>
          <a:p>
            <a:pPr>
              <a:defRPr/>
            </a:pPr>
            <a:fld id="{54D53FF6-F887-334B-A7F5-CDD5AC336DF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6" name="Rectangle 1093"/>
          <p:cNvSpPr>
            <a:spLocks noGrp="1" noChangeArrowheads="1"/>
          </p:cNvSpPr>
          <p:nvPr>
            <p:ph type="sldNum" sz="quarter" idx="12"/>
          </p:nvPr>
        </p:nvSpPr>
        <p:spPr>
          <a:ln/>
        </p:spPr>
        <p:txBody>
          <a:bodyPr/>
          <a:lstStyle>
            <a:lvl1pPr>
              <a:defRPr/>
            </a:lvl1pPr>
          </a:lstStyle>
          <a:p>
            <a:pPr>
              <a:defRPr/>
            </a:pPr>
            <a:fld id="{9B0DC263-BC9F-CA4D-B318-E424DD9E02BC}"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6" name="Rectangle 1093"/>
          <p:cNvSpPr>
            <a:spLocks noGrp="1" noChangeArrowheads="1"/>
          </p:cNvSpPr>
          <p:nvPr>
            <p:ph type="sldNum" sz="quarter" idx="12"/>
          </p:nvPr>
        </p:nvSpPr>
        <p:spPr>
          <a:ln/>
        </p:spPr>
        <p:txBody>
          <a:bodyPr/>
          <a:lstStyle>
            <a:lvl1pPr>
              <a:defRPr/>
            </a:lvl1pPr>
          </a:lstStyle>
          <a:p>
            <a:pPr>
              <a:defRPr/>
            </a:pPr>
            <a:fld id="{9C3A6ED9-9462-804F-B929-A873B68CBC00}"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smtClean="0"/>
              <a:t>© 2017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smtClean="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smtClean="0"/>
              <a:t>© 2017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endParaRPr lang="en-US" dirty="0"/>
          </a:p>
        </p:txBody>
      </p:sp>
      <p:sp>
        <p:nvSpPr>
          <p:cNvPr id="12"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EC3F0E40-9566-FF47-84D5-E4C9DFD1FA8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4FF0B399-20FE-C646-851D-65041BC80C79}"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3E06906F-F82C-C24B-ADFB-A876A59C3E1B}"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2738C610-EA48-3F45-BACD-67F8C6BE9BE5}"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6" name="Rectangle 1093"/>
          <p:cNvSpPr>
            <a:spLocks noGrp="1" noChangeArrowheads="1"/>
          </p:cNvSpPr>
          <p:nvPr>
            <p:ph type="sldNum" sz="quarter" idx="12"/>
          </p:nvPr>
        </p:nvSpPr>
        <p:spPr>
          <a:ln/>
        </p:spPr>
        <p:txBody>
          <a:bodyPr/>
          <a:lstStyle>
            <a:lvl1pPr>
              <a:defRPr/>
            </a:lvl1pPr>
          </a:lstStyle>
          <a:p>
            <a:pPr>
              <a:defRPr/>
            </a:pPr>
            <a:fld id="{7595FBC4-EA25-7C40-BD4F-92F30FCA794D}"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smtClean="0"/>
              <a:t>© 2017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8CA6F8B6-D79F-7D42-8296-26A8574CEF86}"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D5C89D08-05CB-8041-A6F5-8B39A23581E0}"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5D128D79-964E-A448-8064-06DBA4282F16}"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B6193134-7B2A-5144-91AA-8D21FF7C19B5}"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A747C69-A4E4-6642-9B2D-EA3DE70B39AF}"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6" name="Rectangle 1093"/>
          <p:cNvSpPr>
            <a:spLocks noGrp="1" noChangeArrowheads="1"/>
          </p:cNvSpPr>
          <p:nvPr>
            <p:ph type="sldNum" sz="quarter" idx="12"/>
          </p:nvPr>
        </p:nvSpPr>
        <p:spPr>
          <a:ln/>
        </p:spPr>
        <p:txBody>
          <a:bodyPr/>
          <a:lstStyle>
            <a:lvl1pPr>
              <a:defRPr/>
            </a:lvl1pPr>
          </a:lstStyle>
          <a:p>
            <a:pPr>
              <a:defRPr/>
            </a:pPr>
            <a:fld id="{75DA8427-5757-5E4C-AF83-43798829DFF8}"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7" name="Rectangle 1093"/>
          <p:cNvSpPr>
            <a:spLocks noGrp="1" noChangeArrowheads="1"/>
          </p:cNvSpPr>
          <p:nvPr>
            <p:ph type="sldNum" sz="quarter" idx="12"/>
          </p:nvPr>
        </p:nvSpPr>
        <p:spPr>
          <a:ln/>
        </p:spPr>
        <p:txBody>
          <a:bodyPr/>
          <a:lstStyle>
            <a:lvl1pPr>
              <a:defRPr/>
            </a:lvl1pPr>
          </a:lstStyle>
          <a:p>
            <a:pPr>
              <a:defRPr/>
            </a:pPr>
            <a:fld id="{8887E93A-86D1-2C4A-B588-E6A79FEE085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8" name="Rectangle 1092"/>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9" name="Rectangle 1093"/>
          <p:cNvSpPr>
            <a:spLocks noGrp="1" noChangeArrowheads="1"/>
          </p:cNvSpPr>
          <p:nvPr>
            <p:ph type="sldNum" sz="quarter" idx="12"/>
          </p:nvPr>
        </p:nvSpPr>
        <p:spPr>
          <a:ln/>
        </p:spPr>
        <p:txBody>
          <a:bodyPr/>
          <a:lstStyle>
            <a:lvl1pPr>
              <a:defRPr/>
            </a:lvl1pPr>
          </a:lstStyle>
          <a:p>
            <a:pPr>
              <a:defRPr/>
            </a:pPr>
            <a:fld id="{9A13BD78-BC68-8744-A7AE-E054D80EDE2C}"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4" name="Rectangle 1092"/>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5" name="Rectangle 1093"/>
          <p:cNvSpPr>
            <a:spLocks noGrp="1" noChangeArrowheads="1"/>
          </p:cNvSpPr>
          <p:nvPr>
            <p:ph type="sldNum" sz="quarter" idx="12"/>
          </p:nvPr>
        </p:nvSpPr>
        <p:spPr>
          <a:ln/>
        </p:spPr>
        <p:txBody>
          <a:bodyPr/>
          <a:lstStyle>
            <a:lvl1pPr>
              <a:defRPr/>
            </a:lvl1pPr>
          </a:lstStyle>
          <a:p>
            <a:pPr>
              <a:defRPr/>
            </a:pPr>
            <a:fld id="{4CE09236-ECDF-9141-93C6-0959324BADB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3" name="Rectangle 1092"/>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4" name="Rectangle 1093"/>
          <p:cNvSpPr>
            <a:spLocks noGrp="1" noChangeArrowheads="1"/>
          </p:cNvSpPr>
          <p:nvPr>
            <p:ph type="sldNum" sz="quarter" idx="12"/>
          </p:nvPr>
        </p:nvSpPr>
        <p:spPr>
          <a:ln/>
        </p:spPr>
        <p:txBody>
          <a:bodyPr/>
          <a:lstStyle>
            <a:lvl1pPr>
              <a:defRPr/>
            </a:lvl1pPr>
          </a:lstStyle>
          <a:p>
            <a:pPr>
              <a:defRPr/>
            </a:pPr>
            <a:fld id="{6D27869B-283C-F14A-880D-BE8171DE696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7" name="Rectangle 1093"/>
          <p:cNvSpPr>
            <a:spLocks noGrp="1" noChangeArrowheads="1"/>
          </p:cNvSpPr>
          <p:nvPr>
            <p:ph type="sldNum" sz="quarter" idx="12"/>
          </p:nvPr>
        </p:nvSpPr>
        <p:spPr>
          <a:ln/>
        </p:spPr>
        <p:txBody>
          <a:bodyPr/>
          <a:lstStyle>
            <a:lvl1pPr>
              <a:defRPr/>
            </a:lvl1pPr>
          </a:lstStyle>
          <a:p>
            <a:pPr>
              <a:defRPr/>
            </a:pPr>
            <a:fld id="{F0F8B82F-90F6-6647-845A-3CD5F8323CD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 </a:t>
            </a:r>
            <a:endParaRPr lang="en-US" dirty="0"/>
          </a:p>
        </p:txBody>
      </p:sp>
      <p:sp>
        <p:nvSpPr>
          <p:cNvPr id="7" name="Rectangle 1093"/>
          <p:cNvSpPr>
            <a:spLocks noGrp="1" noChangeArrowheads="1"/>
          </p:cNvSpPr>
          <p:nvPr>
            <p:ph type="sldNum" sz="quarter" idx="12"/>
          </p:nvPr>
        </p:nvSpPr>
        <p:spPr>
          <a:ln/>
        </p:spPr>
        <p:txBody>
          <a:bodyPr/>
          <a:lstStyle>
            <a:lvl1pPr>
              <a:defRPr/>
            </a:lvl1pPr>
          </a:lstStyle>
          <a:p>
            <a:pPr>
              <a:defRPr/>
            </a:pPr>
            <a:fld id="{39A8A4B1-9FC3-3E4B-9D0A-6163BE37C477}"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026"/>
          <p:cNvGrpSpPr>
            <a:grpSpLocks/>
          </p:cNvGrpSpPr>
          <p:nvPr/>
        </p:nvGrpSpPr>
        <p:grpSpPr bwMode="auto">
          <a:xfrm>
            <a:off x="3175" y="4267200"/>
            <a:ext cx="9140825" cy="2590800"/>
            <a:chOff x="2" y="2688"/>
            <a:chExt cx="5758" cy="1632"/>
          </a:xfrm>
        </p:grpSpPr>
        <p:sp>
          <p:nvSpPr>
            <p:cNvPr id="7987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1033" name="Group 1028"/>
            <p:cNvGrpSpPr>
              <a:grpSpLocks/>
            </p:cNvGrpSpPr>
            <p:nvPr/>
          </p:nvGrpSpPr>
          <p:grpSpPr bwMode="auto">
            <a:xfrm>
              <a:off x="1776" y="3024"/>
              <a:ext cx="3929" cy="1290"/>
              <a:chOff x="1776" y="3024"/>
              <a:chExt cx="3929" cy="1290"/>
            </a:xfrm>
          </p:grpSpPr>
          <p:grpSp>
            <p:nvGrpSpPr>
              <p:cNvPr id="1034" name="Group 1029"/>
              <p:cNvGrpSpPr>
                <a:grpSpLocks/>
              </p:cNvGrpSpPr>
              <p:nvPr userDrawn="1"/>
            </p:nvGrpSpPr>
            <p:grpSpPr bwMode="auto">
              <a:xfrm>
                <a:off x="2268" y="3934"/>
                <a:ext cx="638" cy="377"/>
                <a:chOff x="2268" y="3934"/>
                <a:chExt cx="638" cy="377"/>
              </a:xfrm>
            </p:grpSpPr>
            <p:sp>
              <p:nvSpPr>
                <p:cNvPr id="79878"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79"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0"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1"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2"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3"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4"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5"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79886"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7"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8"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9"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90"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91"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2"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3"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4"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5"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6"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7"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8"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9"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0"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1"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2"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3"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4"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5"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6"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7"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8"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9"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0"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1"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2"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3"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4"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5"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6"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7"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8"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9"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0"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1"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2"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3"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4"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5"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1075" name="Group 1078"/>
              <p:cNvGrpSpPr>
                <a:grpSpLocks/>
              </p:cNvGrpSpPr>
              <p:nvPr userDrawn="1"/>
            </p:nvGrpSpPr>
            <p:grpSpPr bwMode="auto">
              <a:xfrm>
                <a:off x="4546" y="3608"/>
                <a:ext cx="518" cy="319"/>
                <a:chOff x="4546" y="3608"/>
                <a:chExt cx="518" cy="319"/>
              </a:xfrm>
            </p:grpSpPr>
            <p:sp>
              <p:nvSpPr>
                <p:cNvPr id="79927"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28"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29"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0"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1"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2"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1076" name="Group 1085"/>
              <p:cNvGrpSpPr>
                <a:grpSpLocks/>
              </p:cNvGrpSpPr>
              <p:nvPr userDrawn="1"/>
            </p:nvGrpSpPr>
            <p:grpSpPr bwMode="auto">
              <a:xfrm>
                <a:off x="5381" y="3085"/>
                <a:ext cx="227" cy="132"/>
                <a:chOff x="5381" y="3085"/>
                <a:chExt cx="227" cy="132"/>
              </a:xfrm>
            </p:grpSpPr>
            <p:sp>
              <p:nvSpPr>
                <p:cNvPr id="79934"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5"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6"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7"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79938" name="Rectangle 1090"/>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79939" name="Rectangle 1091"/>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defRPr>
            </a:lvl1pPr>
          </a:lstStyle>
          <a:p>
            <a:pPr>
              <a:defRPr/>
            </a:pPr>
            <a:endParaRPr lang="en-US" dirty="0"/>
          </a:p>
        </p:txBody>
      </p:sp>
      <p:sp>
        <p:nvSpPr>
          <p:cNvPr id="79940" name="Rectangle 1092"/>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defRPr>
            </a:lvl1pPr>
          </a:lstStyle>
          <a:p>
            <a:pPr>
              <a:defRPr/>
            </a:pPr>
            <a:r>
              <a:rPr lang="en-US" smtClean="0"/>
              <a:t>© 2017 Pearson Education, Inc., Hoboken, NJ. All rights reserved. </a:t>
            </a:r>
            <a:endParaRPr lang="en-US" dirty="0"/>
          </a:p>
        </p:txBody>
      </p:sp>
      <p:sp>
        <p:nvSpPr>
          <p:cNvPr id="79941" name="Rectangle 1093"/>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07" charset="0"/>
              </a:defRPr>
            </a:lvl1pPr>
          </a:lstStyle>
          <a:p>
            <a:pPr>
              <a:defRPr/>
            </a:pPr>
            <a:fld id="{661DEBDE-F9F2-A542-87FC-7133F93D0E70}" type="slidenum">
              <a:rPr lang="en-US"/>
              <a:pPr>
                <a:defRPr/>
              </a:pPr>
              <a:t>‹#›</a:t>
            </a:fld>
            <a:endParaRPr lang="en-US" dirty="0"/>
          </a:p>
        </p:txBody>
      </p:sp>
      <p:sp>
        <p:nvSpPr>
          <p:cNvPr id="79942" name="Rectangle 1094"/>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charset="-128"/>
          <a:cs typeface="ＭＳ Ｐゴシック"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84" charset="2"/>
        <a:buChar char="Ø"/>
        <a:defRPr sz="3200">
          <a:solidFill>
            <a:schemeClr val="tx1"/>
          </a:solidFill>
          <a:effectLst>
            <a:outerShdw blurRad="38100" dist="38100" dir="2700000" algn="tl">
              <a:srgbClr val="000000"/>
            </a:outerShdw>
          </a:effectLst>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2"/>
        </a:buClr>
        <a:buSzPct val="50000"/>
        <a:buFont typeface="Wingdings" pitchFamily="-84"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itchFamily="-84"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FD05123F-ECCC-3744-8046-0E4114F7D95B}"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r>
              <a:rPr lang="en-US" smtClean="0"/>
              <a:t>© 2017 Pearson Education, Inc., Hoboken, NJ. All rights reserved. </a:t>
            </a:r>
            <a:endParaRPr lang="en-US" dirty="0"/>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Lst>
  <p:hf sldNum="0" hdr="0" dt="0"/>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df"/><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df"/><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14.xml"/><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5.pdf"/><Relationship Id="rId2" Type="http://schemas.openxmlformats.org/officeDocument/2006/relationships/notesSlide" Target="../notesSlides/notesSlide17.xml"/><Relationship Id="rId1" Type="http://schemas.openxmlformats.org/officeDocument/2006/relationships/slideLayout" Target="../slideLayouts/slideLayout19.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df"/><Relationship Id="rId2" Type="http://schemas.openxmlformats.org/officeDocument/2006/relationships/notesSlide" Target="../notesSlides/notesSlide19.xml"/><Relationship Id="rId1" Type="http://schemas.openxmlformats.org/officeDocument/2006/relationships/slideLayout" Target="../slideLayouts/slideLayout19.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3.pdf"/><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df"/><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Cryptography and Network Security</a:t>
            </a:r>
            <a:endParaRPr lang="en-AU" dirty="0">
              <a:ea typeface="+mj-ea"/>
              <a:cs typeface="+mj-cs"/>
            </a:endParaRPr>
          </a:p>
        </p:txBody>
      </p:sp>
      <p:sp>
        <p:nvSpPr>
          <p:cNvPr id="28675" name="Rectangle 3"/>
          <p:cNvSpPr>
            <a:spLocks noGrp="1" noChangeArrowheads="1"/>
          </p:cNvSpPr>
          <p:nvPr>
            <p:ph type="subTitle" idx="1"/>
          </p:nvPr>
        </p:nvSpPr>
        <p:spPr>
          <a:xfrm>
            <a:off x="1854200" y="5203825"/>
            <a:ext cx="5446713" cy="852488"/>
          </a:xfrm>
        </p:spPr>
        <p:txBody>
          <a:bodyPr/>
          <a:lstStyle/>
          <a:p>
            <a:pPr>
              <a:buFont typeface="Wingdings" pitchFamily="-84" charset="2"/>
              <a:buNone/>
            </a:pPr>
            <a:r>
              <a:rPr lang="en-US" dirty="0" smtClean="0"/>
              <a:t>Seventh Edition</a:t>
            </a:r>
          </a:p>
          <a:p>
            <a:pPr>
              <a:buFont typeface="Wingdings" pitchFamily="-84" charset="2"/>
              <a:buNone/>
            </a:pPr>
            <a:r>
              <a:rPr lang="en-US" dirty="0" smtClean="0"/>
              <a:t>by William Stallings	</a:t>
            </a:r>
          </a:p>
          <a:p>
            <a:pPr>
              <a:buFont typeface="Wingdings" pitchFamily="-84" charset="2"/>
              <a:buNone/>
            </a:pPr>
            <a:endParaRPr lang="en-US" dirty="0" smtClean="0"/>
          </a:p>
        </p:txBody>
      </p:sp>
      <p:pic>
        <p:nvPicPr>
          <p:cNvPr id="14"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5" name="Footer Placeholder 4"/>
          <p:cNvSpPr>
            <a:spLocks noGrp="1"/>
          </p:cNvSpPr>
          <p:nvPr>
            <p:ph type="ftr" sz="quarter" idx="14"/>
          </p:nvPr>
        </p:nvSpPr>
        <p:spPr>
          <a:xfrm>
            <a:off x="0" y="6492875"/>
            <a:ext cx="49530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0" y="39688"/>
            <a:ext cx="9143999" cy="1412875"/>
          </a:xfrm>
        </p:spPr>
        <p:txBody>
          <a:bodyPr/>
          <a:lstStyle/>
          <a:p>
            <a:r>
              <a:rPr lang="en-US" dirty="0" smtClean="0"/>
              <a:t>Elliptic Curve Arithmetic</a:t>
            </a:r>
            <a:endParaRPr lang="en-AU" dirty="0"/>
          </a:p>
        </p:txBody>
      </p:sp>
      <p:sp>
        <p:nvSpPr>
          <p:cNvPr id="68611" name="Rectangle 3"/>
          <p:cNvSpPr>
            <a:spLocks noGrp="1" noChangeArrowheads="1"/>
          </p:cNvSpPr>
          <p:nvPr>
            <p:ph idx="1"/>
          </p:nvPr>
        </p:nvSpPr>
        <p:spPr>
          <a:xfrm>
            <a:off x="762000" y="1905000"/>
            <a:ext cx="7570787" cy="4289425"/>
          </a:xfrm>
        </p:spPr>
        <p:txBody>
          <a:bodyPr>
            <a:normAutofit fontScale="85000" lnSpcReduction="20000"/>
          </a:bodyPr>
          <a:lstStyle/>
          <a:p>
            <a:r>
              <a:rPr lang="en-AU" dirty="0" smtClean="0"/>
              <a:t>Most of the products and standards that use public-key cryptography for encryption and digital signatures use RSA</a:t>
            </a:r>
          </a:p>
          <a:p>
            <a:pPr lvl="1"/>
            <a:r>
              <a:rPr lang="en-AU" dirty="0" smtClean="0"/>
              <a:t>The key length for secure RSA use has increased over recent years and this has put a heavier processing load on applications using RSA</a:t>
            </a:r>
          </a:p>
          <a:p>
            <a:r>
              <a:rPr lang="en-AU" dirty="0" smtClean="0"/>
              <a:t>Elliptic curve cryptography (ECC) is showing up in standardization efforts including the IEEE P1363 Standard for Public-Key Cryptography</a:t>
            </a:r>
          </a:p>
          <a:p>
            <a:r>
              <a:rPr lang="en-AU" dirty="0" smtClean="0"/>
              <a:t>Principal attraction of ECC is that it appears to offer equal security for a far smaller key size</a:t>
            </a:r>
          </a:p>
        </p:txBody>
      </p:sp>
      <p:sp>
        <p:nvSpPr>
          <p:cNvPr id="4" name="Footer Placeholder 3"/>
          <p:cNvSpPr>
            <a:spLocks noGrp="1"/>
          </p:cNvSpPr>
          <p:nvPr>
            <p:ph type="ftr" sz="quarter" idx="11"/>
          </p:nvPr>
        </p:nvSpPr>
        <p:spPr>
          <a:xfrm>
            <a:off x="0" y="6492875"/>
            <a:ext cx="52578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Abelian Group</a:t>
            </a:r>
            <a:endParaRPr lang="en-US" dirty="0"/>
          </a:p>
        </p:txBody>
      </p:sp>
      <p:sp>
        <p:nvSpPr>
          <p:cNvPr id="9" name="Content Placeholder 8"/>
          <p:cNvSpPr>
            <a:spLocks noGrp="1"/>
          </p:cNvSpPr>
          <p:nvPr>
            <p:ph idx="1"/>
          </p:nvPr>
        </p:nvSpPr>
        <p:spPr>
          <a:xfrm>
            <a:off x="457200" y="1676400"/>
            <a:ext cx="8382000" cy="4943475"/>
          </a:xfrm>
        </p:spPr>
        <p:txBody>
          <a:bodyPr>
            <a:normAutofit fontScale="92500" lnSpcReduction="20000"/>
          </a:bodyPr>
          <a:lstStyle/>
          <a:p>
            <a:r>
              <a:rPr lang="en-US" dirty="0" smtClean="0"/>
              <a:t>A set of elements with a binary operation, denoted by </a:t>
            </a:r>
            <a:r>
              <a:rPr lang="en-US" sz="2000" dirty="0" smtClean="0">
                <a:latin typeface="Wingdings"/>
                <a:ea typeface="Wingdings"/>
                <a:cs typeface="Wingdings"/>
              </a:rPr>
              <a:t></a:t>
            </a:r>
            <a:r>
              <a:rPr lang="en-US" dirty="0" smtClean="0"/>
              <a:t>, that associates to each ordered pair (</a:t>
            </a:r>
            <a:r>
              <a:rPr lang="en-US" i="1" dirty="0" smtClean="0"/>
              <a:t>a, b) </a:t>
            </a:r>
            <a:r>
              <a:rPr lang="en-US" dirty="0" smtClean="0"/>
              <a:t>of elements in </a:t>
            </a:r>
            <a:r>
              <a:rPr lang="en-US" i="1" dirty="0" smtClean="0"/>
              <a:t>G </a:t>
            </a:r>
            <a:r>
              <a:rPr lang="en-US" dirty="0" smtClean="0"/>
              <a:t>an element (</a:t>
            </a:r>
            <a:r>
              <a:rPr lang="en-US" i="1" dirty="0" smtClean="0"/>
              <a:t>a </a:t>
            </a:r>
            <a:r>
              <a:rPr lang="en-US" sz="2000" i="1" dirty="0" smtClean="0">
                <a:latin typeface="Wingdings"/>
                <a:ea typeface="Wingdings"/>
                <a:cs typeface="Wingdings"/>
              </a:rPr>
              <a:t></a:t>
            </a:r>
            <a:r>
              <a:rPr lang="en-US" i="1" dirty="0" smtClean="0"/>
              <a:t> b)</a:t>
            </a:r>
            <a:r>
              <a:rPr lang="en-US" dirty="0" smtClean="0"/>
              <a:t> in </a:t>
            </a:r>
            <a:r>
              <a:rPr lang="en-US" i="1" dirty="0" smtClean="0"/>
              <a:t>G, </a:t>
            </a:r>
            <a:r>
              <a:rPr lang="en-US" dirty="0" smtClean="0"/>
              <a:t>such that the following axioms are obeyed:</a:t>
            </a:r>
          </a:p>
          <a:p>
            <a:pPr>
              <a:buNone/>
            </a:pPr>
            <a:r>
              <a:rPr lang="en-US" dirty="0" smtClean="0"/>
              <a:t>	</a:t>
            </a:r>
            <a:r>
              <a:rPr lang="en-US" sz="2200" b="1" dirty="0" smtClean="0"/>
              <a:t>(A1) Closure: </a:t>
            </a:r>
            <a:r>
              <a:rPr lang="en-US" sz="2200" dirty="0" smtClean="0"/>
              <a:t>		If </a:t>
            </a:r>
            <a:r>
              <a:rPr lang="en-US" sz="2200" i="1" dirty="0" smtClean="0"/>
              <a:t>a</a:t>
            </a:r>
            <a:r>
              <a:rPr lang="en-US" sz="2200" dirty="0" smtClean="0"/>
              <a:t> and </a:t>
            </a:r>
            <a:r>
              <a:rPr lang="en-US" sz="2200" i="1" dirty="0" smtClean="0"/>
              <a:t>b</a:t>
            </a:r>
            <a:r>
              <a:rPr lang="en-US" sz="2200" dirty="0" smtClean="0"/>
              <a:t> belong to </a:t>
            </a:r>
            <a:r>
              <a:rPr lang="en-US" sz="2200" i="1" dirty="0" smtClean="0"/>
              <a:t>G</a:t>
            </a:r>
            <a:r>
              <a:rPr lang="en-US" sz="2200" dirty="0" smtClean="0"/>
              <a:t>, then </a:t>
            </a:r>
            <a:r>
              <a:rPr lang="en-US" sz="2200" i="1" dirty="0" smtClean="0"/>
              <a:t>a </a:t>
            </a:r>
            <a:r>
              <a:rPr lang="en-US" sz="2000" dirty="0" smtClean="0">
                <a:latin typeface="Wingdings"/>
                <a:ea typeface="Wingdings"/>
                <a:cs typeface="Wingdings"/>
              </a:rPr>
              <a:t></a:t>
            </a:r>
            <a:r>
              <a:rPr lang="en-US" sz="2200" i="1" dirty="0" smtClean="0"/>
              <a:t> b </a:t>
            </a:r>
            <a:r>
              <a:rPr lang="en-US" sz="2200" dirty="0" smtClean="0"/>
              <a:t>is also in </a:t>
            </a:r>
            <a:r>
              <a:rPr lang="en-US" sz="2200" i="1" dirty="0" smtClean="0"/>
              <a:t>G</a:t>
            </a:r>
            <a:endParaRPr lang="en-US" sz="2200" dirty="0" smtClean="0"/>
          </a:p>
          <a:p>
            <a:pPr>
              <a:buNone/>
            </a:pPr>
            <a:r>
              <a:rPr lang="en-US" sz="2200" dirty="0" smtClean="0"/>
              <a:t>	</a:t>
            </a:r>
            <a:r>
              <a:rPr lang="en-US" sz="2200" b="1" dirty="0" smtClean="0"/>
              <a:t>(A2) Associative: </a:t>
            </a:r>
            <a:r>
              <a:rPr lang="en-US" sz="2200" dirty="0" smtClean="0"/>
              <a:t>	</a:t>
            </a:r>
            <a:r>
              <a:rPr lang="en-US" sz="2200" i="1" dirty="0" smtClean="0"/>
              <a:t>a </a:t>
            </a:r>
            <a:r>
              <a:rPr lang="en-US" sz="2400" i="1" dirty="0" smtClean="0">
                <a:latin typeface="Wingdings"/>
                <a:ea typeface="Wingdings"/>
                <a:cs typeface="Wingdings"/>
              </a:rPr>
              <a:t></a:t>
            </a:r>
            <a:r>
              <a:rPr lang="en-US" sz="2200" i="1" dirty="0" smtClean="0"/>
              <a:t> (b </a:t>
            </a:r>
            <a:r>
              <a:rPr lang="en-US" sz="2400" i="1" dirty="0" smtClean="0">
                <a:latin typeface="Wingdings"/>
                <a:ea typeface="Wingdings"/>
                <a:cs typeface="Wingdings"/>
              </a:rPr>
              <a:t></a:t>
            </a:r>
            <a:r>
              <a:rPr lang="en-US" sz="2200" i="1" dirty="0" smtClean="0"/>
              <a:t> c) = (a </a:t>
            </a:r>
            <a:r>
              <a:rPr lang="en-US" sz="2400" i="1" dirty="0" smtClean="0">
                <a:latin typeface="Wingdings"/>
                <a:ea typeface="Wingdings"/>
                <a:cs typeface="Wingdings"/>
              </a:rPr>
              <a:t></a:t>
            </a:r>
            <a:r>
              <a:rPr lang="en-US" sz="2200" i="1" dirty="0" smtClean="0"/>
              <a:t> b) </a:t>
            </a:r>
            <a:r>
              <a:rPr lang="en-US" sz="2400" i="1" dirty="0" smtClean="0">
                <a:latin typeface="Wingdings"/>
                <a:ea typeface="Wingdings"/>
                <a:cs typeface="Wingdings"/>
              </a:rPr>
              <a:t></a:t>
            </a:r>
            <a:r>
              <a:rPr lang="en-US" sz="2200" i="1" dirty="0" smtClean="0"/>
              <a:t> c </a:t>
            </a:r>
            <a:r>
              <a:rPr lang="en-US" sz="2200" dirty="0" smtClean="0"/>
              <a:t>for all </a:t>
            </a:r>
            <a:r>
              <a:rPr lang="en-US" sz="2200" i="1" dirty="0" smtClean="0"/>
              <a:t>a, b, c </a:t>
            </a:r>
            <a:r>
              <a:rPr lang="en-US" sz="2200" dirty="0" smtClean="0"/>
              <a:t>in </a:t>
            </a:r>
            <a:r>
              <a:rPr lang="en-US" sz="2200" i="1" dirty="0" smtClean="0"/>
              <a:t>G</a:t>
            </a:r>
          </a:p>
          <a:p>
            <a:pPr>
              <a:buNone/>
            </a:pPr>
            <a:r>
              <a:rPr lang="en-US" sz="2200" dirty="0" smtClean="0"/>
              <a:t>	</a:t>
            </a:r>
            <a:r>
              <a:rPr lang="en-US" sz="2200" b="1" dirty="0" smtClean="0"/>
              <a:t>(A3) Identity element: </a:t>
            </a:r>
            <a:r>
              <a:rPr lang="en-US" sz="2200" dirty="0" smtClean="0"/>
              <a:t>There is an element </a:t>
            </a:r>
            <a:r>
              <a:rPr lang="en-US" sz="2200" i="1" dirty="0" smtClean="0"/>
              <a:t>e</a:t>
            </a:r>
            <a:r>
              <a:rPr lang="en-US" sz="2200" dirty="0" smtClean="0"/>
              <a:t> in </a:t>
            </a:r>
            <a:r>
              <a:rPr lang="en-US" sz="2200" i="1" dirty="0" smtClean="0"/>
              <a:t>G </a:t>
            </a:r>
            <a:r>
              <a:rPr lang="en-US" sz="2200" dirty="0" smtClean="0"/>
              <a:t>such that </a:t>
            </a:r>
            <a:r>
              <a:rPr lang="en-US" sz="2200" i="1" dirty="0" smtClean="0"/>
              <a:t>a </a:t>
            </a:r>
            <a:r>
              <a:rPr lang="en-US" sz="2400" i="1" dirty="0" smtClean="0">
                <a:latin typeface="Wingdings"/>
                <a:ea typeface="Wingdings"/>
                <a:cs typeface="Wingdings"/>
              </a:rPr>
              <a:t></a:t>
            </a:r>
            <a:r>
              <a:rPr lang="en-US" sz="2200" i="1" dirty="0" smtClean="0"/>
              <a:t> e = e </a:t>
            </a:r>
            <a:r>
              <a:rPr lang="en-US" sz="2400" i="1" dirty="0" smtClean="0">
                <a:latin typeface="Wingdings"/>
                <a:ea typeface="Wingdings"/>
                <a:cs typeface="Wingdings"/>
              </a:rPr>
              <a:t></a:t>
            </a:r>
            <a:r>
              <a:rPr lang="en-US" sz="2200" i="1" dirty="0" smtClean="0"/>
              <a:t> a = a 			</a:t>
            </a:r>
            <a:r>
              <a:rPr lang="en-US" sz="2200" dirty="0" smtClean="0"/>
              <a:t>for all </a:t>
            </a:r>
            <a:r>
              <a:rPr lang="en-US" sz="2200" i="1" dirty="0" smtClean="0"/>
              <a:t>a</a:t>
            </a:r>
            <a:r>
              <a:rPr lang="en-US" sz="2200" dirty="0" smtClean="0"/>
              <a:t> in </a:t>
            </a:r>
            <a:r>
              <a:rPr lang="en-US" sz="2200" i="1" dirty="0" smtClean="0"/>
              <a:t>G</a:t>
            </a:r>
          </a:p>
          <a:p>
            <a:pPr>
              <a:buNone/>
            </a:pPr>
            <a:r>
              <a:rPr lang="en-US" sz="2200" dirty="0" smtClean="0"/>
              <a:t>	</a:t>
            </a:r>
            <a:r>
              <a:rPr lang="en-US" sz="2200" b="1" dirty="0" smtClean="0"/>
              <a:t>(A4) Inverse element: </a:t>
            </a:r>
            <a:r>
              <a:rPr lang="en-US" sz="2200" dirty="0" smtClean="0"/>
              <a:t>For each </a:t>
            </a:r>
            <a:r>
              <a:rPr lang="en-US" sz="2200" i="1" dirty="0" smtClean="0"/>
              <a:t>a</a:t>
            </a:r>
            <a:r>
              <a:rPr lang="en-US" sz="2200" dirty="0" smtClean="0"/>
              <a:t> in </a:t>
            </a:r>
            <a:r>
              <a:rPr lang="en-US" sz="2200" i="1" dirty="0" smtClean="0"/>
              <a:t>G</a:t>
            </a:r>
            <a:r>
              <a:rPr lang="en-US" sz="2200" dirty="0" smtClean="0"/>
              <a:t> there is an element </a:t>
            </a:r>
            <a:r>
              <a:rPr lang="en-US" sz="2200" i="1" dirty="0" smtClean="0"/>
              <a:t>a′</a:t>
            </a:r>
            <a:r>
              <a:rPr lang="en-US" sz="2200" dirty="0" smtClean="0"/>
              <a:t> in </a:t>
            </a:r>
            <a:r>
              <a:rPr lang="en-US" sz="2200" i="1" dirty="0" smtClean="0"/>
              <a:t>G</a:t>
            </a:r>
            <a:r>
              <a:rPr lang="en-US" sz="2200" dirty="0" smtClean="0"/>
              <a:t> such that 			</a:t>
            </a:r>
            <a:r>
              <a:rPr lang="en-US" sz="2200" i="1" dirty="0" smtClean="0"/>
              <a:t>a </a:t>
            </a:r>
            <a:r>
              <a:rPr lang="en-US" sz="2400" i="1" dirty="0" smtClean="0">
                <a:latin typeface="Wingdings"/>
                <a:ea typeface="Wingdings"/>
                <a:cs typeface="Wingdings"/>
              </a:rPr>
              <a:t></a:t>
            </a:r>
            <a:r>
              <a:rPr lang="en-US" sz="2200" i="1" dirty="0" smtClean="0"/>
              <a:t> a′ = </a:t>
            </a:r>
            <a:r>
              <a:rPr lang="en-US" sz="2200" i="1" dirty="0" err="1" smtClean="0"/>
              <a:t>a′</a:t>
            </a:r>
            <a:r>
              <a:rPr lang="en-US" sz="2400" i="1" dirty="0" err="1" smtClean="0">
                <a:latin typeface="Wingdings"/>
                <a:ea typeface="Wingdings"/>
                <a:cs typeface="Wingdings"/>
              </a:rPr>
              <a:t></a:t>
            </a:r>
            <a:r>
              <a:rPr lang="en-US" sz="2200" i="1" dirty="0" smtClean="0"/>
              <a:t> a = e</a:t>
            </a:r>
          </a:p>
          <a:p>
            <a:pPr>
              <a:buNone/>
            </a:pPr>
            <a:r>
              <a:rPr lang="en-US" sz="2200" dirty="0" smtClean="0"/>
              <a:t>	</a:t>
            </a:r>
            <a:r>
              <a:rPr lang="en-US" sz="2200" b="1" dirty="0" smtClean="0"/>
              <a:t>(A5) Commutative: </a:t>
            </a:r>
            <a:r>
              <a:rPr lang="en-US" sz="2200" dirty="0" smtClean="0"/>
              <a:t>	</a:t>
            </a:r>
            <a:r>
              <a:rPr lang="en-US" sz="2200" i="1" dirty="0" smtClean="0"/>
              <a:t>a </a:t>
            </a:r>
            <a:r>
              <a:rPr lang="en-US" sz="2400" i="1" dirty="0" smtClean="0">
                <a:latin typeface="Wingdings"/>
                <a:ea typeface="Wingdings"/>
                <a:cs typeface="Wingdings"/>
              </a:rPr>
              <a:t></a:t>
            </a:r>
            <a:r>
              <a:rPr lang="en-US" sz="2200" i="1" dirty="0" smtClean="0"/>
              <a:t> b = b </a:t>
            </a:r>
            <a:r>
              <a:rPr lang="en-US" sz="2400" i="1" dirty="0" smtClean="0">
                <a:latin typeface="Wingdings"/>
                <a:ea typeface="Wingdings"/>
                <a:cs typeface="Wingdings"/>
              </a:rPr>
              <a:t></a:t>
            </a:r>
            <a:r>
              <a:rPr lang="en-US" sz="2200" i="1" dirty="0" smtClean="0"/>
              <a:t> a </a:t>
            </a:r>
            <a:r>
              <a:rPr lang="en-US" sz="2200" dirty="0" smtClean="0"/>
              <a:t>for all </a:t>
            </a:r>
            <a:r>
              <a:rPr lang="en-US" sz="2200" i="1" dirty="0" smtClean="0"/>
              <a:t>a, b </a:t>
            </a:r>
            <a:r>
              <a:rPr lang="en-US" sz="2200" dirty="0" smtClean="0"/>
              <a:t>in </a:t>
            </a:r>
            <a:r>
              <a:rPr lang="en-US" sz="2200" i="1" dirty="0" smtClean="0"/>
              <a:t>G</a:t>
            </a:r>
            <a:endParaRPr lang="en-US" sz="2200" i="1" dirty="0"/>
          </a:p>
        </p:txBody>
      </p:sp>
      <p:sp>
        <p:nvSpPr>
          <p:cNvPr id="5" name="Footer Placeholder 4"/>
          <p:cNvSpPr>
            <a:spLocks noGrp="1"/>
          </p:cNvSpPr>
          <p:nvPr>
            <p:ph type="ftr" sz="quarter" idx="11"/>
          </p:nvPr>
        </p:nvSpPr>
        <p:spPr>
          <a:xfrm>
            <a:off x="0" y="6492875"/>
            <a:ext cx="61722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4" name="Picture 3" descr="f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752600" y="-219635"/>
            <a:ext cx="5469082" cy="7077635"/>
          </a:xfrm>
          <a:prstGeom prst="rect">
            <a:avLst/>
          </a:prstGeom>
        </p:spPr>
      </p:pic>
      <p:sp>
        <p:nvSpPr>
          <p:cNvPr id="5" name="TextBox 4"/>
          <p:cNvSpPr txBox="1"/>
          <p:nvPr/>
        </p:nvSpPr>
        <p:spPr>
          <a:xfrm>
            <a:off x="1443182" y="2251364"/>
            <a:ext cx="184666" cy="369332"/>
          </a:xfrm>
          <a:prstGeom prst="rect">
            <a:avLst/>
          </a:prstGeom>
          <a:noFill/>
        </p:spPr>
        <p:txBody>
          <a:bodyPr wrap="none" rtlCol="0">
            <a:spAutoFit/>
          </a:bodyPr>
          <a:lstStyle/>
          <a:p>
            <a:endParaRPr lang="en-US" dirty="0"/>
          </a:p>
        </p:txBody>
      </p:sp>
      <p:sp>
        <p:nvSpPr>
          <p:cNvPr id="6" name="Footer Placeholder 5"/>
          <p:cNvSpPr>
            <a:spLocks noGrp="1"/>
          </p:cNvSpPr>
          <p:nvPr>
            <p:ph type="ftr" sz="quarter" idx="11"/>
          </p:nvPr>
        </p:nvSpPr>
        <p:spPr>
          <a:xfrm>
            <a:off x="0" y="6492875"/>
            <a:ext cx="48768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smtClean="0"/>
              <a:t>Elliptic Curves Over Z</a:t>
            </a:r>
            <a:r>
              <a:rPr lang="en-US" baseline="-25000" dirty="0" smtClean="0"/>
              <a:t>p</a:t>
            </a:r>
            <a:endParaRPr lang="en-AU" baseline="-25000" dirty="0"/>
          </a:p>
        </p:txBody>
      </p:sp>
      <p:sp>
        <p:nvSpPr>
          <p:cNvPr id="72707" name="Rectangle 3"/>
          <p:cNvSpPr>
            <a:spLocks noGrp="1" noChangeArrowheads="1"/>
          </p:cNvSpPr>
          <p:nvPr>
            <p:ph idx="1"/>
          </p:nvPr>
        </p:nvSpPr>
        <p:spPr>
          <a:xfrm>
            <a:off x="762000" y="1600200"/>
            <a:ext cx="7570787" cy="1362075"/>
          </a:xfrm>
        </p:spPr>
        <p:txBody>
          <a:bodyPr>
            <a:normAutofit/>
          </a:bodyPr>
          <a:lstStyle/>
          <a:p>
            <a:r>
              <a:rPr lang="en-US" sz="1800" dirty="0" smtClean="0"/>
              <a:t>Elliptic curve cryptography uses curves whose variables and coefficients are finite</a:t>
            </a:r>
          </a:p>
          <a:p>
            <a:r>
              <a:rPr lang="en-US" sz="1800" dirty="0" smtClean="0"/>
              <a:t>Two families of elliptic curves are used in cryptographic applications:</a:t>
            </a:r>
          </a:p>
        </p:txBody>
      </p:sp>
      <p:graphicFrame>
        <p:nvGraphicFramePr>
          <p:cNvPr id="5" name="Diagram 4"/>
          <p:cNvGraphicFramePr/>
          <p:nvPr/>
        </p:nvGraphicFramePr>
        <p:xfrm>
          <a:off x="152400" y="2895600"/>
          <a:ext cx="86868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0" y="6492875"/>
            <a:ext cx="68580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2594" r="22594"/>
              <a:stretch>
                <a:fillRect/>
              </a:stretch>
            </p:blipFill>
          </mc:Choice>
          <mc:Fallback>
            <p:blipFill>
              <a:blip r:embed="rId4"/>
              <a:srcRect l="22594" r="22594"/>
              <a:stretch>
                <a:fillRect/>
              </a:stretch>
            </p:blipFill>
          </mc:Fallback>
        </mc:AlternateContent>
        <p:spPr>
          <a:xfrm>
            <a:off x="914400" y="1676400"/>
            <a:ext cx="7361133" cy="5029200"/>
          </a:xfrm>
          <a:prstGeom prst="rect">
            <a:avLst/>
          </a:prstGeom>
        </p:spPr>
      </p:pic>
      <p:sp>
        <p:nvSpPr>
          <p:cNvPr id="7" name="Rectangle 6"/>
          <p:cNvSpPr/>
          <p:nvPr/>
        </p:nvSpPr>
        <p:spPr>
          <a:xfrm>
            <a:off x="0" y="0"/>
            <a:ext cx="9144000" cy="1323439"/>
          </a:xfrm>
          <a:prstGeom prst="rect">
            <a:avLst/>
          </a:prstGeom>
        </p:spPr>
        <p:txBody>
          <a:bodyPr wrap="square">
            <a:spAutoFit/>
          </a:bodyPr>
          <a:lstStyle/>
          <a:p>
            <a:pPr algn="ctr"/>
            <a:r>
              <a:rPr lang="en-US" sz="4800" dirty="0" smtClean="0">
                <a:latin typeface="+mn-lt"/>
              </a:rPr>
              <a:t>Table 10.1  </a:t>
            </a:r>
          </a:p>
          <a:p>
            <a:pPr algn="ctr"/>
            <a:r>
              <a:rPr lang="en-US" sz="3200" dirty="0" smtClean="0">
                <a:latin typeface="+mn-lt"/>
              </a:rPr>
              <a:t>Points (other than </a:t>
            </a:r>
            <a:r>
              <a:rPr lang="en-US" sz="3200" i="1" dirty="0" smtClean="0">
                <a:latin typeface="+mn-lt"/>
              </a:rPr>
              <a:t>O</a:t>
            </a:r>
            <a:r>
              <a:rPr lang="en-US" sz="3200" dirty="0" smtClean="0">
                <a:latin typeface="+mn-lt"/>
              </a:rPr>
              <a:t>) on the Elliptic Curve E</a:t>
            </a:r>
            <a:r>
              <a:rPr lang="en-US" sz="3200" baseline="-25000" dirty="0" smtClean="0">
                <a:latin typeface="+mn-lt"/>
              </a:rPr>
              <a:t>23</a:t>
            </a:r>
            <a:r>
              <a:rPr lang="en-US" sz="3200" dirty="0" smtClean="0">
                <a:latin typeface="+mn-lt"/>
              </a:rPr>
              <a:t>(1, 1) </a:t>
            </a:r>
            <a:endParaRPr lang="en-US" sz="3200" dirty="0">
              <a:latin typeface="+mn-lt"/>
            </a:endParaRPr>
          </a:p>
        </p:txBody>
      </p:sp>
      <p:sp>
        <p:nvSpPr>
          <p:cNvPr id="4" name="Footer Placeholder 3"/>
          <p:cNvSpPr>
            <a:spLocks noGrp="1"/>
          </p:cNvSpPr>
          <p:nvPr>
            <p:ph type="ftr" sz="quarter" idx="11"/>
          </p:nvPr>
        </p:nvSpPr>
        <p:spPr>
          <a:xfrm>
            <a:off x="0" y="6492875"/>
            <a:ext cx="73152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ransition spd="med">
    <p:pull dir="l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4118" t="20000" r="1176" b="15455"/>
              <a:stretch>
                <a:fillRect/>
              </a:stretch>
            </p:blipFill>
          </mc:Choice>
          <mc:Fallback>
            <p:blipFill>
              <a:blip r:embed="rId4"/>
              <a:srcRect l="14118" t="20000" r="1176" b="15455"/>
              <a:stretch>
                <a:fillRect/>
              </a:stretch>
            </p:blipFill>
          </mc:Fallback>
        </mc:AlternateContent>
        <p:spPr>
          <a:xfrm>
            <a:off x="1447800" y="-152400"/>
            <a:ext cx="6954631" cy="6857999"/>
          </a:xfrm>
          <a:prstGeom prst="rect">
            <a:avLst/>
          </a:prstGeom>
        </p:spPr>
      </p:pic>
      <p:sp>
        <p:nvSpPr>
          <p:cNvPr id="3" name="Footer Placeholder 2"/>
          <p:cNvSpPr>
            <a:spLocks noGrp="1"/>
          </p:cNvSpPr>
          <p:nvPr>
            <p:ph type="ftr" sz="quarter" idx="11"/>
          </p:nvPr>
        </p:nvSpPr>
        <p:spPr>
          <a:xfrm>
            <a:off x="0" y="6492875"/>
            <a:ext cx="59436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ransition spd="med">
    <p:pull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39688"/>
            <a:ext cx="9143999" cy="1412875"/>
          </a:xfrm>
        </p:spPr>
        <p:txBody>
          <a:bodyPr/>
          <a:lstStyle/>
          <a:p>
            <a:r>
              <a:rPr lang="en-US" dirty="0" smtClean="0"/>
              <a:t>Elliptic Curves Over GF(2</a:t>
            </a:r>
            <a:r>
              <a:rPr lang="en-US" i="1" baseline="30000" dirty="0" smtClean="0"/>
              <a:t>m</a:t>
            </a:r>
            <a:r>
              <a:rPr lang="en-US" dirty="0" smtClean="0"/>
              <a:t>)</a:t>
            </a:r>
            <a:endParaRPr lang="en-US" dirty="0"/>
          </a:p>
        </p:txBody>
      </p:sp>
      <p:sp>
        <p:nvSpPr>
          <p:cNvPr id="5" name="Content Placeholder 4"/>
          <p:cNvSpPr>
            <a:spLocks noGrp="1"/>
          </p:cNvSpPr>
          <p:nvPr>
            <p:ph idx="1"/>
          </p:nvPr>
        </p:nvSpPr>
        <p:spPr>
          <a:xfrm>
            <a:off x="762000" y="1676400"/>
            <a:ext cx="7570787" cy="4867275"/>
          </a:xfrm>
        </p:spPr>
        <p:txBody>
          <a:bodyPr>
            <a:normAutofit fontScale="92500" lnSpcReduction="10000"/>
          </a:bodyPr>
          <a:lstStyle/>
          <a:p>
            <a:r>
              <a:rPr lang="en-US" dirty="0" smtClean="0"/>
              <a:t>Use a cubic equation in which the variables and coefficients all take on values in GF(2</a:t>
            </a:r>
            <a:r>
              <a:rPr lang="en-US" i="1" baseline="30000" dirty="0" smtClean="0"/>
              <a:t>m</a:t>
            </a:r>
            <a:r>
              <a:rPr lang="en-US" dirty="0" smtClean="0"/>
              <a:t>) for some number </a:t>
            </a:r>
            <a:r>
              <a:rPr lang="en-US" i="1" dirty="0" smtClean="0"/>
              <a:t>m</a:t>
            </a:r>
            <a:r>
              <a:rPr lang="en-US" dirty="0" smtClean="0"/>
              <a:t> </a:t>
            </a:r>
          </a:p>
          <a:p>
            <a:r>
              <a:rPr lang="en-US" dirty="0" smtClean="0"/>
              <a:t>Calculations are performed using the rules of arithmetic in GF(2</a:t>
            </a:r>
            <a:r>
              <a:rPr lang="en-US" i="1" baseline="30000" dirty="0" smtClean="0"/>
              <a:t>m</a:t>
            </a:r>
            <a:r>
              <a:rPr lang="en-US" dirty="0" smtClean="0"/>
              <a:t>)</a:t>
            </a:r>
          </a:p>
          <a:p>
            <a:r>
              <a:rPr lang="en-US" dirty="0" smtClean="0"/>
              <a:t>The form of cubic equation appropriate for cryptographic applications for elliptic curves is somewhat different for GF(2</a:t>
            </a:r>
            <a:r>
              <a:rPr lang="en-US" i="1" baseline="30000" dirty="0" smtClean="0"/>
              <a:t>m</a:t>
            </a:r>
            <a:r>
              <a:rPr lang="en-US" dirty="0" smtClean="0"/>
              <a:t>) than for Z</a:t>
            </a:r>
            <a:r>
              <a:rPr lang="en-US" i="1" baseline="-25000" dirty="0" smtClean="0"/>
              <a:t>p</a:t>
            </a:r>
          </a:p>
          <a:p>
            <a:pPr lvl="1"/>
            <a:r>
              <a:rPr lang="en-US" dirty="0" smtClean="0"/>
              <a:t>It is understood that the variables </a:t>
            </a:r>
            <a:r>
              <a:rPr lang="en-US" i="1" dirty="0" smtClean="0"/>
              <a:t>x </a:t>
            </a:r>
            <a:r>
              <a:rPr lang="en-US" dirty="0" smtClean="0"/>
              <a:t>and </a:t>
            </a:r>
            <a:r>
              <a:rPr lang="en-US" i="1" dirty="0" smtClean="0"/>
              <a:t>y </a:t>
            </a:r>
            <a:r>
              <a:rPr lang="en-US" dirty="0" smtClean="0"/>
              <a:t>and the coefficients </a:t>
            </a:r>
            <a:r>
              <a:rPr lang="en-US" i="1" dirty="0" smtClean="0"/>
              <a:t>a </a:t>
            </a:r>
            <a:r>
              <a:rPr lang="en-US" dirty="0" smtClean="0"/>
              <a:t>and </a:t>
            </a:r>
            <a:r>
              <a:rPr lang="en-US" i="1" dirty="0" smtClean="0"/>
              <a:t>b </a:t>
            </a:r>
            <a:r>
              <a:rPr lang="en-US" dirty="0" smtClean="0"/>
              <a:t>are elements of GF(2</a:t>
            </a:r>
            <a:r>
              <a:rPr lang="en-US" i="1" baseline="30000" dirty="0" smtClean="0"/>
              <a:t>m</a:t>
            </a:r>
            <a:r>
              <a:rPr lang="en-US" dirty="0" smtClean="0"/>
              <a:t>) and that calculations are performed in GF(2</a:t>
            </a:r>
            <a:r>
              <a:rPr lang="en-US" i="1" baseline="30000" dirty="0" smtClean="0"/>
              <a:t>m</a:t>
            </a:r>
            <a:r>
              <a:rPr lang="en-US" dirty="0" smtClean="0"/>
              <a:t>)</a:t>
            </a:r>
            <a:endParaRPr lang="en-US" dirty="0"/>
          </a:p>
        </p:txBody>
      </p:sp>
      <p:sp>
        <p:nvSpPr>
          <p:cNvPr id="6" name="Footer Placeholder 5"/>
          <p:cNvSpPr>
            <a:spLocks noGrp="1"/>
          </p:cNvSpPr>
          <p:nvPr>
            <p:ph type="ftr" sz="quarter" idx="11"/>
          </p:nvPr>
        </p:nvSpPr>
        <p:spPr>
          <a:xfrm>
            <a:off x="0" y="6492875"/>
            <a:ext cx="81534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 y="0"/>
            <a:ext cx="9143999" cy="1412875"/>
          </a:xfrm>
        </p:spPr>
        <p:txBody>
          <a:bodyPr/>
          <a:lstStyle/>
          <a:p>
            <a:r>
              <a:rPr lang="en-US" sz="4400" dirty="0" smtClean="0"/>
              <a:t>Table 10.2  </a:t>
            </a:r>
            <a:br>
              <a:rPr lang="en-US" sz="4400" dirty="0" smtClean="0"/>
            </a:br>
            <a:r>
              <a:rPr lang="en-US" sz="3200" dirty="0" smtClean="0"/>
              <a:t>Points (other than </a:t>
            </a:r>
            <a:r>
              <a:rPr lang="en-US" sz="3200" i="1" dirty="0" smtClean="0"/>
              <a:t>O</a:t>
            </a:r>
            <a:r>
              <a:rPr lang="en-US" sz="3200" dirty="0" smtClean="0"/>
              <a:t>) on the Elliptic Curve E</a:t>
            </a:r>
            <a:r>
              <a:rPr lang="en-US" sz="3200" baseline="-25000" dirty="0" smtClean="0"/>
              <a:t>2</a:t>
            </a:r>
            <a:r>
              <a:rPr lang="en-US" sz="3200" baseline="30000" dirty="0" smtClean="0"/>
              <a:t>4</a:t>
            </a:r>
            <a:r>
              <a:rPr lang="en-US" sz="3200" dirty="0" smtClean="0"/>
              <a:t>(</a:t>
            </a:r>
            <a:r>
              <a:rPr lang="en-US" sz="3200" i="1" dirty="0" smtClean="0"/>
              <a:t>g</a:t>
            </a:r>
            <a:r>
              <a:rPr lang="en-US" sz="3200" baseline="30000" dirty="0" smtClean="0"/>
              <a:t>4</a:t>
            </a:r>
            <a:r>
              <a:rPr lang="en-US" sz="3200" dirty="0" smtClean="0"/>
              <a:t>, 1) </a:t>
            </a:r>
            <a:endParaRPr lang="en-US" sz="4400" dirty="0"/>
          </a:p>
        </p:txBody>
      </p:sp>
      <p:sp>
        <p:nvSpPr>
          <p:cNvPr id="4" name="Footer Placeholder 3"/>
          <p:cNvSpPr>
            <a:spLocks noGrp="1"/>
          </p:cNvSpPr>
          <p:nvPr>
            <p:ph type="ftr" sz="quarter" idx="11"/>
          </p:nvPr>
        </p:nvSpPr>
        <p:spPr>
          <a:xfrm>
            <a:off x="0" y="6492875"/>
            <a:ext cx="7315200" cy="365125"/>
          </a:xfrm>
        </p:spPr>
        <p:txBody>
          <a:bodyPr/>
          <a:lstStyle/>
          <a:p>
            <a:pPr>
              <a:defRPr/>
            </a:pPr>
            <a:r>
              <a:rPr lang="en-US" sz="1100" dirty="0" smtClean="0"/>
              <a:t>© 2017 Pearson Education, Inc., Hoboken, NJ. All rights reserved. </a:t>
            </a:r>
            <a:endParaRPr lang="en-US" sz="1100" dirty="0"/>
          </a:p>
        </p:txBody>
      </p:sp>
      <p:pic>
        <p:nvPicPr>
          <p:cNvPr id="5" name="Picture 4"/>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2594" r="24100"/>
              <a:stretch>
                <a:fillRect/>
              </a:stretch>
            </p:blipFill>
          </mc:Choice>
          <mc:Fallback>
            <p:blipFill>
              <a:blip r:embed="rId4"/>
              <a:srcRect l="22594" r="24100"/>
              <a:stretch>
                <a:fillRect/>
              </a:stretch>
            </p:blipFill>
          </mc:Fallback>
        </mc:AlternateContent>
        <p:spPr>
          <a:xfrm>
            <a:off x="-457200" y="2057400"/>
            <a:ext cx="9793810" cy="43434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5294" t="36364" r="24706" b="12727"/>
              <a:stretch>
                <a:fillRect/>
              </a:stretch>
            </p:blipFill>
          </mc:Choice>
          <mc:Fallback>
            <p:blipFill>
              <a:blip r:embed="rId4"/>
              <a:srcRect l="15294" t="36364" r="24706" b="12727"/>
              <a:stretch>
                <a:fillRect/>
              </a:stretch>
            </p:blipFill>
          </mc:Fallback>
        </mc:AlternateContent>
        <p:spPr>
          <a:xfrm>
            <a:off x="1600200" y="-170343"/>
            <a:ext cx="6400799" cy="7028343"/>
          </a:xfrm>
          <a:prstGeom prst="rect">
            <a:avLst/>
          </a:prstGeom>
        </p:spPr>
      </p:pic>
      <p:sp>
        <p:nvSpPr>
          <p:cNvPr id="3" name="Footer Placeholder 2"/>
          <p:cNvSpPr>
            <a:spLocks noGrp="1"/>
          </p:cNvSpPr>
          <p:nvPr>
            <p:ph type="ftr" sz="quarter" idx="11"/>
          </p:nvPr>
        </p:nvSpPr>
        <p:spPr>
          <a:xfrm>
            <a:off x="0" y="6492875"/>
            <a:ext cx="54102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0" y="39688"/>
            <a:ext cx="9143999" cy="1412875"/>
          </a:xfrm>
        </p:spPr>
        <p:txBody>
          <a:bodyPr/>
          <a:lstStyle/>
          <a:p>
            <a:r>
              <a:rPr lang="en-US" dirty="0" smtClean="0"/>
              <a:t>Elliptic Curve Cryptography (ECC)</a:t>
            </a:r>
            <a:endParaRPr lang="en-AU" dirty="0"/>
          </a:p>
        </p:txBody>
      </p:sp>
      <p:sp>
        <p:nvSpPr>
          <p:cNvPr id="74755" name="Rectangle 3"/>
          <p:cNvSpPr>
            <a:spLocks noGrp="1" noChangeArrowheads="1"/>
          </p:cNvSpPr>
          <p:nvPr>
            <p:ph idx="1"/>
          </p:nvPr>
        </p:nvSpPr>
        <p:spPr>
          <a:xfrm>
            <a:off x="792163" y="1762125"/>
            <a:ext cx="7570787" cy="4714875"/>
          </a:xfrm>
        </p:spPr>
        <p:txBody>
          <a:bodyPr>
            <a:normAutofit/>
          </a:bodyPr>
          <a:lstStyle/>
          <a:p>
            <a:r>
              <a:rPr lang="en-US" dirty="0" smtClean="0"/>
              <a:t>Addition operation in ECC is the counterpart of modular multiplication in RSA</a:t>
            </a:r>
          </a:p>
          <a:p>
            <a:r>
              <a:rPr lang="en-US" dirty="0" smtClean="0"/>
              <a:t>Multiple addition is the counterpart of modular exponentiation</a:t>
            </a:r>
          </a:p>
          <a:p>
            <a:endParaRPr lang="en-US" dirty="0" smtClean="0"/>
          </a:p>
          <a:p>
            <a:endParaRPr lang="en-US" dirty="0" smtClean="0"/>
          </a:p>
        </p:txBody>
      </p:sp>
      <p:graphicFrame>
        <p:nvGraphicFramePr>
          <p:cNvPr id="4" name="Diagram 3"/>
          <p:cNvGraphicFramePr/>
          <p:nvPr/>
        </p:nvGraphicFramePr>
        <p:xfrm>
          <a:off x="838200" y="4114800"/>
          <a:ext cx="7620000" cy="218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57150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rtlCol="0">
            <a:noAutofit/>
          </a:bodyPr>
          <a:lstStyle/>
          <a:p>
            <a:pPr fontAlgn="auto">
              <a:spcAft>
                <a:spcPts val="0"/>
              </a:spcAft>
              <a:defRPr/>
            </a:pPr>
            <a:r>
              <a:rPr lang="en-US" dirty="0" smtClean="0">
                <a:ea typeface="+mj-ea"/>
                <a:cs typeface="+mj-cs"/>
              </a:rPr>
              <a:t>Chapter 10</a:t>
            </a:r>
            <a:endParaRPr lang="en-US" dirty="0">
              <a:ea typeface="+mj-ea"/>
              <a:cs typeface="+mj-cs"/>
            </a:endParaRPr>
          </a:p>
        </p:txBody>
      </p:sp>
      <p:sp>
        <p:nvSpPr>
          <p:cNvPr id="30723" name="Subtitle 13"/>
          <p:cNvSpPr>
            <a:spLocks noGrp="1"/>
          </p:cNvSpPr>
          <p:nvPr>
            <p:ph type="subTitle" idx="1"/>
          </p:nvPr>
        </p:nvSpPr>
        <p:spPr>
          <a:xfrm>
            <a:off x="1524000" y="5334000"/>
            <a:ext cx="6096000" cy="852488"/>
          </a:xfrm>
        </p:spPr>
        <p:txBody>
          <a:bodyPr>
            <a:normAutofit fontScale="92500"/>
          </a:bodyPr>
          <a:lstStyle/>
          <a:p>
            <a:r>
              <a:rPr lang="en-AU" sz="3600" dirty="0" smtClean="0"/>
              <a:t>Other Public-Key Cryptosystems</a:t>
            </a:r>
            <a:endParaRPr lang="en-US" sz="3600" dirty="0" smtClean="0"/>
          </a:p>
        </p:txBody>
      </p:sp>
      <p:pic>
        <p:nvPicPr>
          <p:cNvPr id="6"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492875"/>
            <a:ext cx="46482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1765" t="6364" r="10588" b="18182"/>
              <a:stretch>
                <a:fillRect/>
              </a:stretch>
            </p:blipFill>
          </mc:Choice>
          <mc:Fallback>
            <p:blipFill>
              <a:blip r:embed="rId4"/>
              <a:srcRect l="11765" t="6364" r="10588" b="18182"/>
              <a:stretch>
                <a:fillRect/>
              </a:stretch>
            </p:blipFill>
          </mc:Fallback>
        </mc:AlternateContent>
        <p:spPr>
          <a:xfrm>
            <a:off x="1828800" y="-152400"/>
            <a:ext cx="5453290" cy="6858000"/>
          </a:xfrm>
          <a:prstGeom prst="rect">
            <a:avLst/>
          </a:prstGeom>
        </p:spPr>
      </p:pic>
      <p:sp>
        <p:nvSpPr>
          <p:cNvPr id="3" name="Footer Placeholder 2"/>
          <p:cNvSpPr>
            <a:spLocks noGrp="1"/>
          </p:cNvSpPr>
          <p:nvPr>
            <p:ph type="ftr" sz="quarter" idx="11"/>
          </p:nvPr>
        </p:nvSpPr>
        <p:spPr>
          <a:xfrm>
            <a:off x="0" y="6492875"/>
            <a:ext cx="58674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0" y="39688"/>
            <a:ext cx="9143999" cy="1412875"/>
          </a:xfrm>
        </p:spPr>
        <p:txBody>
          <a:bodyPr/>
          <a:lstStyle/>
          <a:p>
            <a:r>
              <a:rPr lang="en-US" dirty="0" smtClean="0"/>
              <a:t>ECC Encryption/Decryption</a:t>
            </a:r>
            <a:endParaRPr lang="en-AU" dirty="0"/>
          </a:p>
        </p:txBody>
      </p:sp>
      <p:sp>
        <p:nvSpPr>
          <p:cNvPr id="76803" name="Rectangle 3"/>
          <p:cNvSpPr>
            <a:spLocks noGrp="1" noChangeArrowheads="1"/>
          </p:cNvSpPr>
          <p:nvPr>
            <p:ph idx="1"/>
          </p:nvPr>
        </p:nvSpPr>
        <p:spPr>
          <a:xfrm>
            <a:off x="838199" y="1762125"/>
            <a:ext cx="7620001" cy="4562475"/>
          </a:xfrm>
        </p:spPr>
        <p:txBody>
          <a:bodyPr>
            <a:normAutofit fontScale="62500" lnSpcReduction="20000"/>
          </a:bodyPr>
          <a:lstStyle/>
          <a:p>
            <a:r>
              <a:rPr lang="en-US" dirty="0" smtClean="0"/>
              <a:t>Several approaches using elliptic curves have been analyzed</a:t>
            </a:r>
          </a:p>
          <a:p>
            <a:r>
              <a:rPr lang="en-US" dirty="0" smtClean="0"/>
              <a:t>Must first encode any message </a:t>
            </a:r>
            <a:r>
              <a:rPr lang="en-US" i="1" dirty="0" smtClean="0"/>
              <a:t>m</a:t>
            </a:r>
            <a:r>
              <a:rPr lang="en-US" dirty="0" smtClean="0"/>
              <a:t> as a point on the elliptic curve P</a:t>
            </a:r>
            <a:r>
              <a:rPr lang="en-US" i="1" baseline="-25000" dirty="0" smtClean="0"/>
              <a:t>m</a:t>
            </a:r>
          </a:p>
          <a:p>
            <a:r>
              <a:rPr lang="en-US" dirty="0" smtClean="0"/>
              <a:t>Select suitable curve and point </a:t>
            </a:r>
            <a:r>
              <a:rPr lang="en-US" i="1" dirty="0" smtClean="0"/>
              <a:t>G</a:t>
            </a:r>
            <a:r>
              <a:rPr lang="en-US" dirty="0" smtClean="0"/>
              <a:t> as in Diffie-Hellman</a:t>
            </a:r>
          </a:p>
          <a:p>
            <a:r>
              <a:rPr lang="en-US" dirty="0" smtClean="0"/>
              <a:t>Each user chooses a private key </a:t>
            </a:r>
            <a:r>
              <a:rPr lang="en-US" i="1" dirty="0" smtClean="0"/>
              <a:t>n</a:t>
            </a:r>
            <a:r>
              <a:rPr lang="en-US" i="1" baseline="-25000" dirty="0" smtClean="0"/>
              <a:t>A </a:t>
            </a:r>
            <a:r>
              <a:rPr lang="en-US" dirty="0" smtClean="0"/>
              <a:t>and generates a public key </a:t>
            </a:r>
            <a:r>
              <a:rPr lang="en-US" i="1" dirty="0" smtClean="0"/>
              <a:t>P</a:t>
            </a:r>
            <a:r>
              <a:rPr lang="en-US" i="1" baseline="-25000" dirty="0" smtClean="0"/>
              <a:t>A</a:t>
            </a:r>
            <a:r>
              <a:rPr lang="en-US" i="1" dirty="0" smtClean="0"/>
              <a:t>=n</a:t>
            </a:r>
            <a:r>
              <a:rPr lang="en-US" sz="2839" i="1" baseline="-25000" dirty="0" smtClean="0"/>
              <a:t>A</a:t>
            </a:r>
            <a:r>
              <a:rPr lang="en-US" i="1" dirty="0" smtClean="0"/>
              <a:t> * G</a:t>
            </a:r>
          </a:p>
          <a:p>
            <a:r>
              <a:rPr lang="en-US" dirty="0" smtClean="0"/>
              <a:t>To encrypt and send  message P</a:t>
            </a:r>
            <a:r>
              <a:rPr lang="en-US" sz="2839" i="1" baseline="-25000" dirty="0" smtClean="0"/>
              <a:t>m</a:t>
            </a:r>
            <a:r>
              <a:rPr lang="en-US" dirty="0" smtClean="0"/>
              <a:t> to B, A chooses a random positive integer </a:t>
            </a:r>
            <a:r>
              <a:rPr lang="en-US" i="1" dirty="0" smtClean="0"/>
              <a:t>k </a:t>
            </a:r>
            <a:r>
              <a:rPr lang="en-US" dirty="0" smtClean="0"/>
              <a:t>and produces the ciphertext </a:t>
            </a:r>
            <a:r>
              <a:rPr lang="en-US" i="1" dirty="0" smtClean="0"/>
              <a:t>C</a:t>
            </a:r>
            <a:r>
              <a:rPr lang="en-US" sz="2880" i="1" baseline="-25000" dirty="0" smtClean="0"/>
              <a:t>m</a:t>
            </a:r>
            <a:r>
              <a:rPr lang="en-US" i="1" dirty="0" smtClean="0"/>
              <a:t> consisting of the pair of points:</a:t>
            </a:r>
          </a:p>
          <a:p>
            <a:pPr lvl="1">
              <a:buNone/>
            </a:pPr>
            <a:r>
              <a:rPr lang="en-US" i="1" dirty="0" smtClean="0"/>
              <a:t>	</a:t>
            </a:r>
          </a:p>
          <a:p>
            <a:pPr lvl="1">
              <a:buNone/>
            </a:pPr>
            <a:r>
              <a:rPr lang="en-US" i="1" dirty="0" smtClean="0"/>
              <a:t>			 C</a:t>
            </a:r>
            <a:r>
              <a:rPr lang="en-US" sz="2880" i="1" baseline="-25000" dirty="0" smtClean="0">
                <a:cs typeface="ＭＳ Ｐゴシック" pitchFamily="-84" charset="-128"/>
              </a:rPr>
              <a:t>m </a:t>
            </a:r>
            <a:r>
              <a:rPr lang="en-US" i="1" dirty="0" smtClean="0"/>
              <a:t>= {kG, P</a:t>
            </a:r>
            <a:r>
              <a:rPr lang="en-US" sz="2639" i="1" baseline="-25000" dirty="0" smtClean="0"/>
              <a:t>m</a:t>
            </a:r>
            <a:r>
              <a:rPr lang="en-US" i="1" dirty="0" smtClean="0"/>
              <a:t>+kP</a:t>
            </a:r>
            <a:r>
              <a:rPr lang="en-US" sz="2639" i="1" baseline="-25000" dirty="0" smtClean="0"/>
              <a:t>B</a:t>
            </a:r>
            <a:r>
              <a:rPr lang="en-US" i="1" dirty="0" smtClean="0"/>
              <a:t>}</a:t>
            </a:r>
          </a:p>
          <a:p>
            <a:r>
              <a:rPr lang="en-US" dirty="0" smtClean="0"/>
              <a:t>To decrypt the ciphertext, B multiplies the first point in the pair by B’s secret key and subtracts the result from the second point:</a:t>
            </a:r>
          </a:p>
          <a:p>
            <a:pPr>
              <a:buNone/>
            </a:pPr>
            <a:r>
              <a:rPr lang="en-US" dirty="0" smtClean="0"/>
              <a:t>		</a:t>
            </a:r>
            <a:r>
              <a:rPr lang="en-US" i="1" dirty="0" smtClean="0"/>
              <a:t>           P</a:t>
            </a:r>
            <a:r>
              <a:rPr lang="en-US" sz="2880" i="1" baseline="-25000" dirty="0" smtClean="0"/>
              <a:t>m</a:t>
            </a:r>
            <a:r>
              <a:rPr lang="en-AU" i="1" dirty="0" smtClean="0"/>
              <a:t>+k</a:t>
            </a:r>
            <a:r>
              <a:rPr lang="en-US" i="1" dirty="0" smtClean="0"/>
              <a:t>P</a:t>
            </a:r>
            <a:r>
              <a:rPr lang="en-US" sz="2880" i="1" baseline="-25000" dirty="0" smtClean="0"/>
              <a:t>B</a:t>
            </a:r>
            <a:r>
              <a:rPr lang="en-AU" i="1" dirty="0" smtClean="0"/>
              <a:t>–</a:t>
            </a:r>
            <a:r>
              <a:rPr lang="en-US" i="1" dirty="0" smtClean="0"/>
              <a:t>n</a:t>
            </a:r>
            <a:r>
              <a:rPr lang="en-US" sz="2880" i="1" baseline="-25000" dirty="0" smtClean="0"/>
              <a:t>B</a:t>
            </a:r>
            <a:r>
              <a:rPr lang="en-AU" i="1" dirty="0" smtClean="0"/>
              <a:t>(kG) = </a:t>
            </a:r>
            <a:r>
              <a:rPr lang="en-US" i="1" dirty="0" smtClean="0"/>
              <a:t>P</a:t>
            </a:r>
            <a:r>
              <a:rPr lang="en-US" sz="2880" i="1" baseline="-25000" dirty="0" smtClean="0"/>
              <a:t>m</a:t>
            </a:r>
            <a:r>
              <a:rPr lang="en-AU" i="1" dirty="0" smtClean="0"/>
              <a:t>+k(</a:t>
            </a:r>
            <a:r>
              <a:rPr lang="en-US" i="1" dirty="0" smtClean="0"/>
              <a:t>n</a:t>
            </a:r>
            <a:r>
              <a:rPr lang="en-US" sz="2880" i="1" baseline="-25000" dirty="0" smtClean="0"/>
              <a:t>B</a:t>
            </a:r>
            <a:r>
              <a:rPr lang="en-AU" i="1" dirty="0" smtClean="0"/>
              <a:t>G)–</a:t>
            </a:r>
            <a:r>
              <a:rPr lang="en-US" i="1" dirty="0" smtClean="0"/>
              <a:t>n</a:t>
            </a:r>
            <a:r>
              <a:rPr lang="en-US" sz="2880" i="1" baseline="-25000" dirty="0" smtClean="0"/>
              <a:t>B</a:t>
            </a:r>
            <a:r>
              <a:rPr lang="en-AU" i="1" dirty="0" smtClean="0"/>
              <a:t>(kG) = </a:t>
            </a:r>
            <a:r>
              <a:rPr lang="en-US" i="1" dirty="0" smtClean="0"/>
              <a:t>P</a:t>
            </a:r>
            <a:r>
              <a:rPr lang="en-US" sz="2880" i="1" baseline="-25000" dirty="0" smtClean="0"/>
              <a:t>m</a:t>
            </a:r>
            <a:endParaRPr lang="en-AU" sz="2880" i="1" baseline="-25000" dirty="0"/>
          </a:p>
        </p:txBody>
      </p:sp>
      <p:sp>
        <p:nvSpPr>
          <p:cNvPr id="4" name="Footer Placeholder 3"/>
          <p:cNvSpPr>
            <a:spLocks noGrp="1"/>
          </p:cNvSpPr>
          <p:nvPr>
            <p:ph type="ftr" sz="quarter" idx="11"/>
          </p:nvPr>
        </p:nvSpPr>
        <p:spPr>
          <a:xfrm>
            <a:off x="0" y="6492875"/>
            <a:ext cx="72390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0" y="39688"/>
            <a:ext cx="9143999" cy="1412875"/>
          </a:xfrm>
        </p:spPr>
        <p:txBody>
          <a:bodyPr/>
          <a:lstStyle/>
          <a:p>
            <a:r>
              <a:rPr lang="en-US" sz="4800" dirty="0" smtClean="0"/>
              <a:t>Security of Elliptic Curve Cryptography</a:t>
            </a:r>
            <a:endParaRPr lang="en-AU" sz="4800" dirty="0"/>
          </a:p>
        </p:txBody>
      </p:sp>
      <p:sp>
        <p:nvSpPr>
          <p:cNvPr id="78851" name="Rectangle 3"/>
          <p:cNvSpPr>
            <a:spLocks noGrp="1" noChangeArrowheads="1"/>
          </p:cNvSpPr>
          <p:nvPr>
            <p:ph idx="1"/>
          </p:nvPr>
        </p:nvSpPr>
        <p:spPr>
          <a:xfrm>
            <a:off x="792163" y="1762125"/>
            <a:ext cx="7570787" cy="4562475"/>
          </a:xfrm>
        </p:spPr>
        <p:txBody>
          <a:bodyPr>
            <a:normAutofit fontScale="92500" lnSpcReduction="10000"/>
          </a:bodyPr>
          <a:lstStyle/>
          <a:p>
            <a:r>
              <a:rPr lang="en-US" dirty="0" smtClean="0"/>
              <a:t>Depends on the difficulty of the elliptic curve logarithm problem</a:t>
            </a:r>
          </a:p>
          <a:p>
            <a:r>
              <a:rPr lang="en-US" dirty="0" smtClean="0"/>
              <a:t>Fastest known technique is “Pollard rho method”</a:t>
            </a:r>
          </a:p>
          <a:p>
            <a:r>
              <a:rPr lang="en-US" dirty="0" smtClean="0"/>
              <a:t>Compared to factoring, can use much smaller key sizes than with RSA</a:t>
            </a:r>
          </a:p>
          <a:p>
            <a:r>
              <a:rPr lang="en-US" dirty="0" smtClean="0"/>
              <a:t>For equivalent key lengths computations are roughly equivalent</a:t>
            </a:r>
          </a:p>
          <a:p>
            <a:r>
              <a:rPr lang="en-US" dirty="0" smtClean="0"/>
              <a:t>Hence, for similar security ECC offers significant computational advantages</a:t>
            </a:r>
            <a:endParaRPr lang="en-AU" dirty="0"/>
          </a:p>
        </p:txBody>
      </p:sp>
      <p:sp>
        <p:nvSpPr>
          <p:cNvPr id="4" name="Footer Placeholder 3"/>
          <p:cNvSpPr>
            <a:spLocks noGrp="1"/>
          </p:cNvSpPr>
          <p:nvPr>
            <p:ph type="ftr" sz="quarter" idx="11"/>
          </p:nvPr>
        </p:nvSpPr>
        <p:spPr>
          <a:xfrm>
            <a:off x="0" y="6492875"/>
            <a:ext cx="59436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0" y="39688"/>
            <a:ext cx="9143999" cy="1412875"/>
          </a:xfrm>
        </p:spPr>
        <p:txBody>
          <a:bodyPr/>
          <a:lstStyle/>
          <a:p>
            <a:r>
              <a:rPr lang="en-AU" dirty="0" smtClean="0"/>
              <a:t>Diffie-Hellman Key Exchange</a:t>
            </a:r>
            <a:endParaRPr lang="en-AU" dirty="0"/>
          </a:p>
        </p:txBody>
      </p:sp>
      <p:sp>
        <p:nvSpPr>
          <p:cNvPr id="60419" name="Rectangle 3"/>
          <p:cNvSpPr>
            <a:spLocks noGrp="1" noChangeArrowheads="1"/>
          </p:cNvSpPr>
          <p:nvPr>
            <p:ph idx="1"/>
          </p:nvPr>
        </p:nvSpPr>
        <p:spPr>
          <a:xfrm>
            <a:off x="762000" y="1676400"/>
            <a:ext cx="7570787" cy="4648200"/>
          </a:xfrm>
        </p:spPr>
        <p:txBody>
          <a:bodyPr>
            <a:normAutofit fontScale="92500" lnSpcReduction="20000"/>
          </a:bodyPr>
          <a:lstStyle/>
          <a:p>
            <a:r>
              <a:rPr lang="en-AU" dirty="0" smtClean="0"/>
              <a:t>First published public-key algorithm</a:t>
            </a:r>
          </a:p>
          <a:p>
            <a:r>
              <a:rPr lang="en-AU" dirty="0" smtClean="0"/>
              <a:t>A number of commercial products employ this key exchange technique</a:t>
            </a:r>
          </a:p>
          <a:p>
            <a:r>
              <a:rPr lang="en-AU" dirty="0" smtClean="0"/>
              <a:t>Purpose is to enable two users to securely exchange a key that can then be used for subsequent symmetric encryption of messages</a:t>
            </a:r>
          </a:p>
          <a:p>
            <a:r>
              <a:rPr lang="en-AU" dirty="0" smtClean="0"/>
              <a:t>The algorithm itself is limited to the exchange of secret values</a:t>
            </a:r>
          </a:p>
          <a:p>
            <a:r>
              <a:rPr lang="en-AU" dirty="0" smtClean="0"/>
              <a:t>Its effectiveness depends on the difficulty of computing discrete logarithms</a:t>
            </a:r>
          </a:p>
        </p:txBody>
      </p:sp>
      <p:sp>
        <p:nvSpPr>
          <p:cNvPr id="4" name="Footer Placeholder 3"/>
          <p:cNvSpPr>
            <a:spLocks noGrp="1"/>
          </p:cNvSpPr>
          <p:nvPr>
            <p:ph type="ftr" sz="quarter" idx="11"/>
          </p:nvPr>
        </p:nvSpPr>
        <p:spPr>
          <a:xfrm>
            <a:off x="0" y="6492875"/>
            <a:ext cx="52578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2627784" y="1608784"/>
            <a:ext cx="3455902" cy="5132584"/>
          </a:xfrm>
          <a:prstGeom prst="rect">
            <a:avLst/>
          </a:prstGeom>
        </p:spPr>
      </p:pic>
    </p:spTree>
    <p:extLst>
      <p:ext uri="{BB962C8B-B14F-4D97-AF65-F5344CB8AC3E}">
        <p14:creationId xmlns:p14="http://schemas.microsoft.com/office/powerpoint/2010/main" val="2675312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706" t="909" r="3529" b="21818"/>
              <a:stretch>
                <a:fillRect/>
              </a:stretch>
            </p:blipFill>
          </mc:Choice>
          <mc:Fallback>
            <p:blipFill>
              <a:blip r:embed="rId4"/>
              <a:srcRect l="4706" t="909" r="3529" b="21818"/>
              <a:stretch>
                <a:fillRect/>
              </a:stretch>
            </p:blipFill>
          </mc:Fallback>
        </mc:AlternateContent>
        <p:spPr>
          <a:xfrm>
            <a:off x="1447800" y="-152400"/>
            <a:ext cx="6293132" cy="6857999"/>
          </a:xfrm>
          <a:prstGeom prst="rect">
            <a:avLst/>
          </a:prstGeom>
        </p:spPr>
      </p:pic>
      <p:sp>
        <p:nvSpPr>
          <p:cNvPr id="3" name="Footer Placeholder 2"/>
          <p:cNvSpPr>
            <a:spLocks noGrp="1"/>
          </p:cNvSpPr>
          <p:nvPr>
            <p:ph type="ftr" sz="quarter" idx="11"/>
          </p:nvPr>
        </p:nvSpPr>
        <p:spPr>
          <a:xfrm>
            <a:off x="0" y="6492875"/>
            <a:ext cx="52578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26"/>
          <p:cNvSpPr>
            <a:spLocks noGrp="1" noChangeArrowheads="1"/>
          </p:cNvSpPr>
          <p:nvPr>
            <p:ph type="title"/>
          </p:nvPr>
        </p:nvSpPr>
        <p:spPr/>
        <p:txBody>
          <a:bodyPr/>
          <a:lstStyle/>
          <a:p>
            <a:r>
              <a:rPr lang="en-US" dirty="0" smtClean="0"/>
              <a:t>Key Exchange Protocols</a:t>
            </a:r>
            <a:endParaRPr lang="en-AU" dirty="0"/>
          </a:p>
        </p:txBody>
      </p:sp>
      <p:sp>
        <p:nvSpPr>
          <p:cNvPr id="96259" name="Rectangle 1027"/>
          <p:cNvSpPr>
            <a:spLocks noGrp="1" noChangeArrowheads="1"/>
          </p:cNvSpPr>
          <p:nvPr>
            <p:ph idx="1"/>
          </p:nvPr>
        </p:nvSpPr>
        <p:spPr/>
        <p:txBody>
          <a:bodyPr>
            <a:normAutofit/>
          </a:bodyPr>
          <a:lstStyle/>
          <a:p>
            <a:r>
              <a:rPr lang="en-AU" dirty="0" smtClean="0"/>
              <a:t>Users could create random private/public Diffie-Hellman keys each time they communicate</a:t>
            </a:r>
          </a:p>
          <a:p>
            <a:r>
              <a:rPr lang="en-AU" dirty="0" smtClean="0"/>
              <a:t>Users could create a known private/public Diffie-Hellman key and publish in a directory, then consulted and used to securely communicate with them</a:t>
            </a:r>
          </a:p>
          <a:p>
            <a:r>
              <a:rPr lang="en-AU" dirty="0" smtClean="0"/>
              <a:t>Vulnerable to Man-in-the-Middle-Attack</a:t>
            </a:r>
          </a:p>
          <a:p>
            <a:endParaRPr lang="en-AU" dirty="0"/>
          </a:p>
        </p:txBody>
      </p:sp>
    </p:spTree>
    <p:extLst>
      <p:ext uri="{BB962C8B-B14F-4D97-AF65-F5344CB8AC3E}">
        <p14:creationId xmlns:p14="http://schemas.microsoft.com/office/powerpoint/2010/main" val="1962504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882" t="1818" r="5882" b="10000"/>
              <a:stretch>
                <a:fillRect/>
              </a:stretch>
            </p:blipFill>
          </mc:Choice>
          <mc:Fallback>
            <p:blipFill>
              <a:blip r:embed="rId4"/>
              <a:srcRect l="5882" t="1818" r="5882" b="10000"/>
              <a:stretch>
                <a:fillRect/>
              </a:stretch>
            </p:blipFill>
          </mc:Fallback>
        </mc:AlternateContent>
        <p:spPr>
          <a:xfrm>
            <a:off x="1828800" y="-152400"/>
            <a:ext cx="5302501" cy="6858000"/>
          </a:xfrm>
          <a:prstGeom prst="rect">
            <a:avLst/>
          </a:prstGeom>
        </p:spPr>
      </p:pic>
      <p:sp>
        <p:nvSpPr>
          <p:cNvPr id="3" name="Footer Placeholder 2"/>
          <p:cNvSpPr>
            <a:spLocks noGrp="1"/>
          </p:cNvSpPr>
          <p:nvPr>
            <p:ph type="ftr" sz="quarter" idx="11"/>
          </p:nvPr>
        </p:nvSpPr>
        <p:spPr>
          <a:xfrm>
            <a:off x="0" y="6492875"/>
            <a:ext cx="55626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ransition spd="med">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AU" dirty="0" smtClean="0"/>
              <a:t>ElGamal Cryptography</a:t>
            </a:r>
          </a:p>
        </p:txBody>
      </p:sp>
      <p:graphicFrame>
        <p:nvGraphicFramePr>
          <p:cNvPr id="20" name="Content Placeholder 19"/>
          <p:cNvGraphicFramePr>
            <a:graphicFrameLocks noGrp="1"/>
          </p:cNvGraphicFramePr>
          <p:nvPr>
            <p:ph idx="1"/>
          </p:nvPr>
        </p:nvGraphicFramePr>
        <p:xfrm>
          <a:off x="0" y="1524000"/>
          <a:ext cx="9143999" cy="5333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61722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1765" t="6364" r="10588" b="10000"/>
              <a:stretch>
                <a:fillRect/>
              </a:stretch>
            </p:blipFill>
          </mc:Choice>
          <mc:Fallback>
            <p:blipFill>
              <a:blip r:embed="rId4"/>
              <a:srcRect l="11765" t="6364" r="10588" b="10000"/>
              <a:stretch>
                <a:fillRect/>
              </a:stretch>
            </p:blipFill>
          </mc:Fallback>
        </mc:AlternateContent>
        <p:spPr>
          <a:xfrm>
            <a:off x="2286000" y="-152400"/>
            <a:ext cx="4919802" cy="6858000"/>
          </a:xfrm>
          <a:prstGeom prst="rect">
            <a:avLst/>
          </a:prstGeom>
        </p:spPr>
      </p:pic>
      <p:sp>
        <p:nvSpPr>
          <p:cNvPr id="3" name="Footer Placeholder 2"/>
          <p:cNvSpPr>
            <a:spLocks noGrp="1"/>
          </p:cNvSpPr>
          <p:nvPr>
            <p:ph type="ftr" sz="quarter" idx="11"/>
          </p:nvPr>
        </p:nvSpPr>
        <p:spPr>
          <a:xfrm>
            <a:off x="0" y="6492875"/>
            <a:ext cx="5867400" cy="365125"/>
          </a:xfrm>
        </p:spPr>
        <p:txBody>
          <a:bodyPr/>
          <a:lstStyle/>
          <a:p>
            <a:pPr>
              <a:defRPr/>
            </a:pPr>
            <a:r>
              <a:rPr lang="en-US" sz="1100" dirty="0" smtClean="0"/>
              <a:t>© 2017 Pearson Education, Inc., Hoboken, NJ. All rights reserved. </a:t>
            </a:r>
            <a:endParaRPr lang="en-US" sz="1100" dirty="0"/>
          </a:p>
        </p:txBody>
      </p:sp>
    </p:spTree>
  </p:cSld>
  <p:clrMapOvr>
    <a:masterClrMapping/>
  </p:clrMapOvr>
  <p:transition spd="med">
    <p:wipe dir="d"/>
  </p:transition>
  <p:timing>
    <p:tnLst>
      <p:par>
        <p:cTn id="1" dur="indefinite" restart="never" nodeType="tmRoot"/>
      </p:par>
    </p:tnLst>
  </p:timing>
</p:sld>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28475</TotalTime>
  <Words>3697</Words>
  <Application>Microsoft Office PowerPoint</Application>
  <PresentationFormat>On-screen Show (4:3)</PresentationFormat>
  <Paragraphs>272</Paragraphs>
  <Slides>22</Slides>
  <Notes>21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ＭＳ Ｐゴシック</vt:lpstr>
      <vt:lpstr>Arial</vt:lpstr>
      <vt:lpstr>Candara</vt:lpstr>
      <vt:lpstr>Mistral</vt:lpstr>
      <vt:lpstr>Times New Roman</vt:lpstr>
      <vt:lpstr>Times-Roman</vt:lpstr>
      <vt:lpstr>Wingdings</vt:lpstr>
      <vt:lpstr>ch01</vt:lpstr>
      <vt:lpstr>Infusion</vt:lpstr>
      <vt:lpstr>Cryptography and Network Security</vt:lpstr>
      <vt:lpstr>Chapter 10</vt:lpstr>
      <vt:lpstr>Diffie-Hellman Key Exchange</vt:lpstr>
      <vt:lpstr>PowerPoint Presentation</vt:lpstr>
      <vt:lpstr>PowerPoint Presentation</vt:lpstr>
      <vt:lpstr>Key Exchange Protocols</vt:lpstr>
      <vt:lpstr>PowerPoint Presentation</vt:lpstr>
      <vt:lpstr>ElGamal Cryptography</vt:lpstr>
      <vt:lpstr>PowerPoint Presentation</vt:lpstr>
      <vt:lpstr>Elliptic Curve Arithmetic</vt:lpstr>
      <vt:lpstr>Abelian Group</vt:lpstr>
      <vt:lpstr>PowerPoint Presentation</vt:lpstr>
      <vt:lpstr>Elliptic Curves Over Zp</vt:lpstr>
      <vt:lpstr>PowerPoint Presentation</vt:lpstr>
      <vt:lpstr>PowerPoint Presentation</vt:lpstr>
      <vt:lpstr>Elliptic Curves Over GF(2m)</vt:lpstr>
      <vt:lpstr>Table 10.2   Points (other than O) on the Elliptic Curve E24(g4, 1) </vt:lpstr>
      <vt:lpstr>PowerPoint Presentation</vt:lpstr>
      <vt:lpstr>Elliptic Curve Cryptography (ECC)</vt:lpstr>
      <vt:lpstr>PowerPoint Presentation</vt:lpstr>
      <vt:lpstr>ECC Encryption/Decryption</vt:lpstr>
      <vt:lpstr>Security of Elliptic Curve Cryptography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10</dc:subject>
  <dc:creator>Dr Lawrie Brown</dc:creator>
  <cp:keywords/>
  <dc:description/>
  <cp:lastModifiedBy>Haydar Çukurtepe</cp:lastModifiedBy>
  <cp:revision>63</cp:revision>
  <dcterms:created xsi:type="dcterms:W3CDTF">2016-03-31T03:55:02Z</dcterms:created>
  <dcterms:modified xsi:type="dcterms:W3CDTF">2022-04-14T16:58:48Z</dcterms:modified>
  <cp:category/>
</cp:coreProperties>
</file>