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09" r:id="rId2"/>
  </p:sldMasterIdLst>
  <p:notesMasterIdLst>
    <p:notesMasterId r:id="rId40"/>
  </p:notesMasterIdLst>
  <p:handoutMasterIdLst>
    <p:handoutMasterId r:id="rId41"/>
  </p:handoutMasterIdLst>
  <p:sldIdLst>
    <p:sldId id="325" r:id="rId3"/>
    <p:sldId id="326" r:id="rId4"/>
    <p:sldId id="309" r:id="rId5"/>
    <p:sldId id="315" r:id="rId6"/>
    <p:sldId id="317" r:id="rId7"/>
    <p:sldId id="351" r:id="rId8"/>
    <p:sldId id="318" r:id="rId9"/>
    <p:sldId id="333" r:id="rId10"/>
    <p:sldId id="334" r:id="rId11"/>
    <p:sldId id="319" r:id="rId12"/>
    <p:sldId id="335" r:id="rId13"/>
    <p:sldId id="336" r:id="rId14"/>
    <p:sldId id="320" r:id="rId15"/>
    <p:sldId id="313" r:id="rId16"/>
    <p:sldId id="337" r:id="rId17"/>
    <p:sldId id="321" r:id="rId18"/>
    <p:sldId id="314" r:id="rId19"/>
    <p:sldId id="282" r:id="rId20"/>
    <p:sldId id="322" r:id="rId21"/>
    <p:sldId id="283" r:id="rId22"/>
    <p:sldId id="338" r:id="rId23"/>
    <p:sldId id="339" r:id="rId24"/>
    <p:sldId id="285" r:id="rId25"/>
    <p:sldId id="340" r:id="rId26"/>
    <p:sldId id="341" r:id="rId27"/>
    <p:sldId id="323" r:id="rId28"/>
    <p:sldId id="324" r:id="rId29"/>
    <p:sldId id="342" r:id="rId30"/>
    <p:sldId id="343" r:id="rId31"/>
    <p:sldId id="344" r:id="rId32"/>
    <p:sldId id="345" r:id="rId33"/>
    <p:sldId id="346" r:id="rId34"/>
    <p:sldId id="347" r:id="rId35"/>
    <p:sldId id="348" r:id="rId36"/>
    <p:sldId id="349" r:id="rId37"/>
    <p:sldId id="350" r:id="rId38"/>
    <p:sldId id="328"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0545" autoAdjust="0"/>
    <p:restoredTop sz="51963" autoAdjust="0"/>
  </p:normalViewPr>
  <p:slideViewPr>
    <p:cSldViewPr>
      <p:cViewPr varScale="1">
        <p:scale>
          <a:sx n="35" d="100"/>
          <a:sy n="35" d="100"/>
        </p:scale>
        <p:origin x="2544" y="7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BDC1B-6146-8B4F-ADAA-B1BAE52EE31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168749A-CCED-F94B-85DD-583BF6BB6ECA}">
      <dgm:prSet/>
      <dgm:spPr>
        <a:solidFill>
          <a:schemeClr val="bg1"/>
        </a:solidFill>
        <a:effectLst>
          <a:glow rad="101600">
            <a:schemeClr val="accent1">
              <a:alpha val="75000"/>
            </a:schemeClr>
          </a:glow>
          <a:softEdge rad="101600"/>
        </a:effectLst>
      </dgm:spPr>
      <dgm:t>
        <a:bodyPr/>
        <a:lstStyle/>
        <a:p>
          <a:pPr rtl="0"/>
          <a:r>
            <a:rPr lang="en-US" dirty="0" smtClean="0"/>
            <a:t>Commonly used to create a one-way password file</a:t>
          </a:r>
          <a:endParaRPr lang="en-US" dirty="0"/>
        </a:p>
      </dgm:t>
    </dgm:pt>
    <dgm:pt modelId="{6C916D29-5426-E845-97F0-AA734D75502E}" type="parTrans" cxnId="{49DE799D-F643-4742-B3EA-CFA13418E709}">
      <dgm:prSet/>
      <dgm:spPr/>
      <dgm:t>
        <a:bodyPr/>
        <a:lstStyle/>
        <a:p>
          <a:endParaRPr lang="en-US"/>
        </a:p>
      </dgm:t>
    </dgm:pt>
    <dgm:pt modelId="{2666BCAD-EF2E-ED48-8EB0-7FA10ED7AB39}" type="sibTrans" cxnId="{49DE799D-F643-4742-B3EA-CFA13418E709}">
      <dgm:prSet/>
      <dgm:spPr/>
      <dgm:t>
        <a:bodyPr/>
        <a:lstStyle/>
        <a:p>
          <a:endParaRPr lang="en-US"/>
        </a:p>
      </dgm:t>
    </dgm:pt>
    <dgm:pt modelId="{45CB8223-24EF-DA44-B0F7-261AFC2D85F1}">
      <dgm:prSet/>
      <dgm:spPr>
        <a:ln>
          <a:solidFill>
            <a:schemeClr val="tx1"/>
          </a:solidFill>
        </a:ln>
      </dgm:spPr>
      <dgm:t>
        <a:bodyPr/>
        <a:lstStyle/>
        <a:p>
          <a:pPr rtl="0"/>
          <a:r>
            <a:rPr lang="en-US" dirty="0" smtClean="0"/>
            <a:t>When a user enters a password, the hash of that password is compared to the stored hash value for verification</a:t>
          </a:r>
          <a:endParaRPr lang="en-US" dirty="0"/>
        </a:p>
      </dgm:t>
    </dgm:pt>
    <dgm:pt modelId="{19BDC7F9-204D-BC45-8712-C0E743B3E059}" type="parTrans" cxnId="{A293BFD2-4A86-2A45-A3A9-C86F624029B9}">
      <dgm:prSet/>
      <dgm:spPr/>
      <dgm:t>
        <a:bodyPr/>
        <a:lstStyle/>
        <a:p>
          <a:endParaRPr lang="en-US"/>
        </a:p>
      </dgm:t>
    </dgm:pt>
    <dgm:pt modelId="{6ACE365A-8EE6-3441-BC81-803990CBAA46}" type="sibTrans" cxnId="{A293BFD2-4A86-2A45-A3A9-C86F624029B9}">
      <dgm:prSet/>
      <dgm:spPr/>
      <dgm:t>
        <a:bodyPr/>
        <a:lstStyle/>
        <a:p>
          <a:endParaRPr lang="en-US"/>
        </a:p>
      </dgm:t>
    </dgm:pt>
    <dgm:pt modelId="{60DD25D4-1CB3-834F-9602-C41C798A7F4D}">
      <dgm:prSet/>
      <dgm:spPr>
        <a:ln>
          <a:solidFill>
            <a:schemeClr val="tx1"/>
          </a:solidFill>
        </a:ln>
      </dgm:spPr>
      <dgm:t>
        <a:bodyPr/>
        <a:lstStyle/>
        <a:p>
          <a:pPr rtl="0"/>
          <a:r>
            <a:rPr lang="en-US" dirty="0" smtClean="0"/>
            <a:t>This approach to password protection is used by most operating systems </a:t>
          </a:r>
          <a:endParaRPr lang="en-US" dirty="0"/>
        </a:p>
      </dgm:t>
    </dgm:pt>
    <dgm:pt modelId="{0A089693-76E9-7A4B-9148-82FE024D2EC8}" type="parTrans" cxnId="{B2C7D9A6-28D6-E24B-B4C0-759FBA866AAF}">
      <dgm:prSet/>
      <dgm:spPr/>
      <dgm:t>
        <a:bodyPr/>
        <a:lstStyle/>
        <a:p>
          <a:endParaRPr lang="en-US"/>
        </a:p>
      </dgm:t>
    </dgm:pt>
    <dgm:pt modelId="{05551EFB-9F83-2349-9014-87D3233C4975}" type="sibTrans" cxnId="{B2C7D9A6-28D6-E24B-B4C0-759FBA866AAF}">
      <dgm:prSet/>
      <dgm:spPr/>
      <dgm:t>
        <a:bodyPr/>
        <a:lstStyle/>
        <a:p>
          <a:endParaRPr lang="en-US"/>
        </a:p>
      </dgm:t>
    </dgm:pt>
    <dgm:pt modelId="{C6BFF961-4373-6E4D-90C3-1F201EBAB55E}">
      <dgm:prSet/>
      <dgm:spPr>
        <a:solidFill>
          <a:schemeClr val="bg1"/>
        </a:solidFill>
        <a:effectLst>
          <a:glow rad="101600">
            <a:schemeClr val="accent1">
              <a:alpha val="75000"/>
            </a:schemeClr>
          </a:glow>
          <a:softEdge rad="63500"/>
        </a:effectLst>
      </dgm:spPr>
      <dgm:t>
        <a:bodyPr/>
        <a:lstStyle/>
        <a:p>
          <a:pPr rtl="0"/>
          <a:r>
            <a:rPr lang="en-US" dirty="0" smtClean="0"/>
            <a:t>Can be used for intrusion and virus detection</a:t>
          </a:r>
          <a:endParaRPr lang="en-US" dirty="0"/>
        </a:p>
      </dgm:t>
    </dgm:pt>
    <dgm:pt modelId="{CF7868EC-A98C-5342-8873-CCCF7E182B9A}" type="parTrans" cxnId="{AD6F7AF3-0DDE-E540-947F-337A24E28EEE}">
      <dgm:prSet/>
      <dgm:spPr/>
      <dgm:t>
        <a:bodyPr/>
        <a:lstStyle/>
        <a:p>
          <a:endParaRPr lang="en-US"/>
        </a:p>
      </dgm:t>
    </dgm:pt>
    <dgm:pt modelId="{34C2C00B-100D-8548-88E7-E3DF6B3D1BCE}" type="sibTrans" cxnId="{AD6F7AF3-0DDE-E540-947F-337A24E28EEE}">
      <dgm:prSet/>
      <dgm:spPr/>
      <dgm:t>
        <a:bodyPr/>
        <a:lstStyle/>
        <a:p>
          <a:endParaRPr lang="en-US"/>
        </a:p>
      </dgm:t>
    </dgm:pt>
    <dgm:pt modelId="{E645E13A-A24E-6B48-B19F-89AFAD4995F2}">
      <dgm:prSet/>
      <dgm:spPr>
        <a:ln>
          <a:solidFill>
            <a:schemeClr val="tx1"/>
          </a:solidFill>
        </a:ln>
      </dgm:spPr>
      <dgm:t>
        <a:bodyPr/>
        <a:lstStyle/>
        <a:p>
          <a:pPr rtl="0"/>
          <a:r>
            <a:rPr lang="en-US" dirty="0" smtClean="0"/>
            <a:t>Store H(F) for each file on a system and secure the hash values</a:t>
          </a:r>
          <a:endParaRPr lang="en-US" dirty="0"/>
        </a:p>
      </dgm:t>
    </dgm:pt>
    <dgm:pt modelId="{59B39548-73D2-0249-A7C6-B778D02A4F88}" type="parTrans" cxnId="{42366A1C-2F6A-AE42-8B22-C9D6F383404B}">
      <dgm:prSet/>
      <dgm:spPr/>
      <dgm:t>
        <a:bodyPr/>
        <a:lstStyle/>
        <a:p>
          <a:endParaRPr lang="en-US"/>
        </a:p>
      </dgm:t>
    </dgm:pt>
    <dgm:pt modelId="{29313F91-225C-F043-8F8F-E6D2E14FAD7C}" type="sibTrans" cxnId="{42366A1C-2F6A-AE42-8B22-C9D6F383404B}">
      <dgm:prSet/>
      <dgm:spPr/>
      <dgm:t>
        <a:bodyPr/>
        <a:lstStyle/>
        <a:p>
          <a:endParaRPr lang="en-US"/>
        </a:p>
      </dgm:t>
    </dgm:pt>
    <dgm:pt modelId="{8A46D1A2-AE66-5545-B5C6-68A577BE8DFF}">
      <dgm:prSet/>
      <dgm:spPr>
        <a:ln>
          <a:solidFill>
            <a:schemeClr val="tx1"/>
          </a:solidFill>
        </a:ln>
      </dgm:spPr>
      <dgm:t>
        <a:bodyPr/>
        <a:lstStyle/>
        <a:p>
          <a:pPr rtl="0"/>
          <a:r>
            <a:rPr lang="en-US" dirty="0" smtClean="0"/>
            <a:t>One can later determine if a file has been modified by </a:t>
          </a:r>
          <a:r>
            <a:rPr lang="en-US" dirty="0" err="1" smtClean="0"/>
            <a:t>recomputing</a:t>
          </a:r>
          <a:r>
            <a:rPr lang="en-US" dirty="0" smtClean="0"/>
            <a:t> H(F) </a:t>
          </a:r>
          <a:endParaRPr lang="en-US" dirty="0"/>
        </a:p>
      </dgm:t>
    </dgm:pt>
    <dgm:pt modelId="{6024C005-E62C-944B-A18B-3CA93DF3F49C}" type="parTrans" cxnId="{CF9116B3-8426-9148-A34F-36CDAB7EE007}">
      <dgm:prSet/>
      <dgm:spPr/>
      <dgm:t>
        <a:bodyPr/>
        <a:lstStyle/>
        <a:p>
          <a:endParaRPr lang="en-US"/>
        </a:p>
      </dgm:t>
    </dgm:pt>
    <dgm:pt modelId="{DCC37FF7-A669-D344-BFD1-C182DC2A28CF}" type="sibTrans" cxnId="{CF9116B3-8426-9148-A34F-36CDAB7EE007}">
      <dgm:prSet/>
      <dgm:spPr/>
      <dgm:t>
        <a:bodyPr/>
        <a:lstStyle/>
        <a:p>
          <a:endParaRPr lang="en-US"/>
        </a:p>
      </dgm:t>
    </dgm:pt>
    <dgm:pt modelId="{35D04BC2-6AD2-EF4F-B93B-6DF04AE62FD4}">
      <dgm:prSet/>
      <dgm:spPr>
        <a:ln>
          <a:solidFill>
            <a:schemeClr val="tx1"/>
          </a:solidFill>
        </a:ln>
      </dgm:spPr>
      <dgm:t>
        <a:bodyPr/>
        <a:lstStyle/>
        <a:p>
          <a:pPr rtl="0"/>
          <a:r>
            <a:rPr lang="en-US" dirty="0" smtClean="0"/>
            <a:t>An intruder would need to change F without changing H(F)</a:t>
          </a:r>
          <a:endParaRPr lang="en-US" dirty="0"/>
        </a:p>
      </dgm:t>
    </dgm:pt>
    <dgm:pt modelId="{918F828C-F7CE-4245-BDE4-80D63A70B67C}" type="parTrans" cxnId="{01112895-96DA-4940-BC27-1C63CCAEFCFD}">
      <dgm:prSet/>
      <dgm:spPr/>
      <dgm:t>
        <a:bodyPr/>
        <a:lstStyle/>
        <a:p>
          <a:endParaRPr lang="en-US"/>
        </a:p>
      </dgm:t>
    </dgm:pt>
    <dgm:pt modelId="{D08FEB11-9159-CB47-A020-E7CE4A2E6A60}" type="sibTrans" cxnId="{01112895-96DA-4940-BC27-1C63CCAEFCFD}">
      <dgm:prSet/>
      <dgm:spPr/>
      <dgm:t>
        <a:bodyPr/>
        <a:lstStyle/>
        <a:p>
          <a:endParaRPr lang="en-US"/>
        </a:p>
      </dgm:t>
    </dgm:pt>
    <dgm:pt modelId="{C19458EB-338E-834D-9D24-B265F4C45145}">
      <dgm:prSet/>
      <dgm:spPr>
        <a:solidFill>
          <a:schemeClr val="bg1"/>
        </a:solidFill>
        <a:effectLst>
          <a:glow rad="101600">
            <a:schemeClr val="accent1">
              <a:alpha val="75000"/>
            </a:schemeClr>
          </a:glow>
          <a:softEdge rad="63500"/>
        </a:effectLst>
      </dgm:spPr>
      <dgm:t>
        <a:bodyPr/>
        <a:lstStyle/>
        <a:p>
          <a:pPr rtl="0"/>
          <a:r>
            <a:rPr lang="en-US" dirty="0" smtClean="0"/>
            <a:t>Can be used to construct a pseudorandom function (PRF) or a pseudorandom number generator (PRNG)</a:t>
          </a:r>
          <a:endParaRPr lang="en-US" dirty="0"/>
        </a:p>
      </dgm:t>
    </dgm:pt>
    <dgm:pt modelId="{053173A1-753A-0343-970C-5BE5BAB1D2EC}" type="parTrans" cxnId="{B52114E4-AA6B-0A40-AB14-D739C44CE811}">
      <dgm:prSet/>
      <dgm:spPr/>
      <dgm:t>
        <a:bodyPr/>
        <a:lstStyle/>
        <a:p>
          <a:endParaRPr lang="en-US"/>
        </a:p>
      </dgm:t>
    </dgm:pt>
    <dgm:pt modelId="{98381C18-658F-454A-ABED-C101412FD474}" type="sibTrans" cxnId="{B52114E4-AA6B-0A40-AB14-D739C44CE811}">
      <dgm:prSet/>
      <dgm:spPr/>
      <dgm:t>
        <a:bodyPr/>
        <a:lstStyle/>
        <a:p>
          <a:endParaRPr lang="en-US"/>
        </a:p>
      </dgm:t>
    </dgm:pt>
    <dgm:pt modelId="{A015E574-47A3-E944-B303-D53B4E1815CF}">
      <dgm:prSet/>
      <dgm:spPr>
        <a:ln>
          <a:solidFill>
            <a:schemeClr val="tx1"/>
          </a:solidFill>
        </a:ln>
      </dgm:spPr>
      <dgm:t>
        <a:bodyPr/>
        <a:lstStyle/>
        <a:p>
          <a:pPr rtl="0"/>
          <a:r>
            <a:rPr lang="en-US" dirty="0" smtClean="0"/>
            <a:t>A common application for a hash-based PRF is for the generation of symmetric keys</a:t>
          </a:r>
          <a:endParaRPr lang="en-US" dirty="0"/>
        </a:p>
      </dgm:t>
    </dgm:pt>
    <dgm:pt modelId="{D9B79708-16E5-A444-848C-4BDA40A631A6}" type="parTrans" cxnId="{AAF12A67-E486-CB4B-BE9C-858D90B6B82F}">
      <dgm:prSet/>
      <dgm:spPr/>
      <dgm:t>
        <a:bodyPr/>
        <a:lstStyle/>
        <a:p>
          <a:endParaRPr lang="en-US"/>
        </a:p>
      </dgm:t>
    </dgm:pt>
    <dgm:pt modelId="{ABB6F286-DC2D-F24A-A05D-7C2C2ACA01A9}" type="sibTrans" cxnId="{AAF12A67-E486-CB4B-BE9C-858D90B6B82F}">
      <dgm:prSet/>
      <dgm:spPr/>
      <dgm:t>
        <a:bodyPr/>
        <a:lstStyle/>
        <a:p>
          <a:endParaRPr lang="en-US"/>
        </a:p>
      </dgm:t>
    </dgm:pt>
    <dgm:pt modelId="{3A9DB640-426A-0648-828C-9459C8F29563}" type="pres">
      <dgm:prSet presAssocID="{F6EBDC1B-6146-8B4F-ADAA-B1BAE52EE31A}" presName="theList" presStyleCnt="0">
        <dgm:presLayoutVars>
          <dgm:dir/>
          <dgm:animLvl val="lvl"/>
          <dgm:resizeHandles val="exact"/>
        </dgm:presLayoutVars>
      </dgm:prSet>
      <dgm:spPr/>
      <dgm:t>
        <a:bodyPr/>
        <a:lstStyle/>
        <a:p>
          <a:endParaRPr lang="en-US"/>
        </a:p>
      </dgm:t>
    </dgm:pt>
    <dgm:pt modelId="{0E031654-D7E9-8E48-94E5-BBF8E3A21A9E}" type="pres">
      <dgm:prSet presAssocID="{2168749A-CCED-F94B-85DD-583BF6BB6ECA}" presName="compNode" presStyleCnt="0"/>
      <dgm:spPr/>
    </dgm:pt>
    <dgm:pt modelId="{1886384E-7F5E-0C46-B09E-DD5887B1D990}" type="pres">
      <dgm:prSet presAssocID="{2168749A-CCED-F94B-85DD-583BF6BB6ECA}" presName="aNode" presStyleLbl="bgShp" presStyleIdx="0" presStyleCnt="3"/>
      <dgm:spPr/>
      <dgm:t>
        <a:bodyPr/>
        <a:lstStyle/>
        <a:p>
          <a:endParaRPr lang="en-US"/>
        </a:p>
      </dgm:t>
    </dgm:pt>
    <dgm:pt modelId="{A4F68F0C-ADB1-7E4E-A35C-8C21154957C6}" type="pres">
      <dgm:prSet presAssocID="{2168749A-CCED-F94B-85DD-583BF6BB6ECA}" presName="textNode" presStyleLbl="bgShp" presStyleIdx="0" presStyleCnt="3"/>
      <dgm:spPr/>
      <dgm:t>
        <a:bodyPr/>
        <a:lstStyle/>
        <a:p>
          <a:endParaRPr lang="en-US"/>
        </a:p>
      </dgm:t>
    </dgm:pt>
    <dgm:pt modelId="{604D0E69-2C8A-FF4A-A767-DC104804CBE4}" type="pres">
      <dgm:prSet presAssocID="{2168749A-CCED-F94B-85DD-583BF6BB6ECA}" presName="compChildNode" presStyleCnt="0"/>
      <dgm:spPr/>
    </dgm:pt>
    <dgm:pt modelId="{3A6283B4-62BC-1642-8579-66480AFE9981}" type="pres">
      <dgm:prSet presAssocID="{2168749A-CCED-F94B-85DD-583BF6BB6ECA}" presName="theInnerList" presStyleCnt="0"/>
      <dgm:spPr/>
    </dgm:pt>
    <dgm:pt modelId="{9A5C8B54-E8B9-5144-A712-533FDFDCB980}" type="pres">
      <dgm:prSet presAssocID="{45CB8223-24EF-DA44-B0F7-261AFC2D85F1}" presName="childNode" presStyleLbl="node1" presStyleIdx="0" presStyleCnt="6">
        <dgm:presLayoutVars>
          <dgm:bulletEnabled val="1"/>
        </dgm:presLayoutVars>
      </dgm:prSet>
      <dgm:spPr/>
      <dgm:t>
        <a:bodyPr/>
        <a:lstStyle/>
        <a:p>
          <a:endParaRPr lang="en-US"/>
        </a:p>
      </dgm:t>
    </dgm:pt>
    <dgm:pt modelId="{EF5C0AB9-8408-B444-8622-D43C27D9DAFC}" type="pres">
      <dgm:prSet presAssocID="{45CB8223-24EF-DA44-B0F7-261AFC2D85F1}" presName="aSpace2" presStyleCnt="0"/>
      <dgm:spPr/>
    </dgm:pt>
    <dgm:pt modelId="{32190510-28D4-564D-8C61-CA1C4E71FFDA}" type="pres">
      <dgm:prSet presAssocID="{60DD25D4-1CB3-834F-9602-C41C798A7F4D}" presName="childNode" presStyleLbl="node1" presStyleIdx="1" presStyleCnt="6">
        <dgm:presLayoutVars>
          <dgm:bulletEnabled val="1"/>
        </dgm:presLayoutVars>
      </dgm:prSet>
      <dgm:spPr/>
      <dgm:t>
        <a:bodyPr/>
        <a:lstStyle/>
        <a:p>
          <a:endParaRPr lang="en-US"/>
        </a:p>
      </dgm:t>
    </dgm:pt>
    <dgm:pt modelId="{0A2909FE-8B7B-FD4B-80C1-8E30337A1613}" type="pres">
      <dgm:prSet presAssocID="{2168749A-CCED-F94B-85DD-583BF6BB6ECA}" presName="aSpace" presStyleCnt="0"/>
      <dgm:spPr/>
    </dgm:pt>
    <dgm:pt modelId="{FA2DD86E-B6D3-E94E-958E-153B47809AD4}" type="pres">
      <dgm:prSet presAssocID="{C6BFF961-4373-6E4D-90C3-1F201EBAB55E}" presName="compNode" presStyleCnt="0"/>
      <dgm:spPr/>
    </dgm:pt>
    <dgm:pt modelId="{5F7C211F-9042-EC43-AF3D-42BEB42044BE}" type="pres">
      <dgm:prSet presAssocID="{C6BFF961-4373-6E4D-90C3-1F201EBAB55E}" presName="aNode" presStyleLbl="bgShp" presStyleIdx="1" presStyleCnt="3"/>
      <dgm:spPr/>
      <dgm:t>
        <a:bodyPr/>
        <a:lstStyle/>
        <a:p>
          <a:endParaRPr lang="en-US"/>
        </a:p>
      </dgm:t>
    </dgm:pt>
    <dgm:pt modelId="{42B7F9B9-8348-0C4D-AC9B-CC66D458F7FF}" type="pres">
      <dgm:prSet presAssocID="{C6BFF961-4373-6E4D-90C3-1F201EBAB55E}" presName="textNode" presStyleLbl="bgShp" presStyleIdx="1" presStyleCnt="3"/>
      <dgm:spPr/>
      <dgm:t>
        <a:bodyPr/>
        <a:lstStyle/>
        <a:p>
          <a:endParaRPr lang="en-US"/>
        </a:p>
      </dgm:t>
    </dgm:pt>
    <dgm:pt modelId="{268DBC68-748D-B043-B027-807A4CC41A44}" type="pres">
      <dgm:prSet presAssocID="{C6BFF961-4373-6E4D-90C3-1F201EBAB55E}" presName="compChildNode" presStyleCnt="0"/>
      <dgm:spPr/>
    </dgm:pt>
    <dgm:pt modelId="{0E727FDF-35A6-7145-B311-ECCC0E742A36}" type="pres">
      <dgm:prSet presAssocID="{C6BFF961-4373-6E4D-90C3-1F201EBAB55E}" presName="theInnerList" presStyleCnt="0"/>
      <dgm:spPr/>
    </dgm:pt>
    <dgm:pt modelId="{BB3EEB33-7471-3C46-B37A-EF306DC11397}" type="pres">
      <dgm:prSet presAssocID="{E645E13A-A24E-6B48-B19F-89AFAD4995F2}" presName="childNode" presStyleLbl="node1" presStyleIdx="2" presStyleCnt="6">
        <dgm:presLayoutVars>
          <dgm:bulletEnabled val="1"/>
        </dgm:presLayoutVars>
      </dgm:prSet>
      <dgm:spPr/>
      <dgm:t>
        <a:bodyPr/>
        <a:lstStyle/>
        <a:p>
          <a:endParaRPr lang="en-US"/>
        </a:p>
      </dgm:t>
    </dgm:pt>
    <dgm:pt modelId="{B6AADDC7-19A1-E046-8D58-2090353C4FC2}" type="pres">
      <dgm:prSet presAssocID="{E645E13A-A24E-6B48-B19F-89AFAD4995F2}" presName="aSpace2" presStyleCnt="0"/>
      <dgm:spPr/>
    </dgm:pt>
    <dgm:pt modelId="{219509CF-B5AE-824C-9137-90FE6F41E897}" type="pres">
      <dgm:prSet presAssocID="{8A46D1A2-AE66-5545-B5C6-68A577BE8DFF}" presName="childNode" presStyleLbl="node1" presStyleIdx="3" presStyleCnt="6">
        <dgm:presLayoutVars>
          <dgm:bulletEnabled val="1"/>
        </dgm:presLayoutVars>
      </dgm:prSet>
      <dgm:spPr/>
      <dgm:t>
        <a:bodyPr/>
        <a:lstStyle/>
        <a:p>
          <a:endParaRPr lang="en-US"/>
        </a:p>
      </dgm:t>
    </dgm:pt>
    <dgm:pt modelId="{E0CE05AF-A9AC-F34D-BAE5-F9BF37374EDB}" type="pres">
      <dgm:prSet presAssocID="{8A46D1A2-AE66-5545-B5C6-68A577BE8DFF}" presName="aSpace2" presStyleCnt="0"/>
      <dgm:spPr/>
    </dgm:pt>
    <dgm:pt modelId="{BF798EF9-4DCA-F54E-BDEA-C66F968FF331}" type="pres">
      <dgm:prSet presAssocID="{35D04BC2-6AD2-EF4F-B93B-6DF04AE62FD4}" presName="childNode" presStyleLbl="node1" presStyleIdx="4" presStyleCnt="6">
        <dgm:presLayoutVars>
          <dgm:bulletEnabled val="1"/>
        </dgm:presLayoutVars>
      </dgm:prSet>
      <dgm:spPr/>
      <dgm:t>
        <a:bodyPr/>
        <a:lstStyle/>
        <a:p>
          <a:endParaRPr lang="en-US"/>
        </a:p>
      </dgm:t>
    </dgm:pt>
    <dgm:pt modelId="{A051A7FC-48BE-1849-81A6-2DCDABBA10D4}" type="pres">
      <dgm:prSet presAssocID="{C6BFF961-4373-6E4D-90C3-1F201EBAB55E}" presName="aSpace" presStyleCnt="0"/>
      <dgm:spPr/>
    </dgm:pt>
    <dgm:pt modelId="{194E2B3A-3D7A-354B-B54E-F148D5E0D04C}" type="pres">
      <dgm:prSet presAssocID="{C19458EB-338E-834D-9D24-B265F4C45145}" presName="compNode" presStyleCnt="0"/>
      <dgm:spPr/>
    </dgm:pt>
    <dgm:pt modelId="{847E0B4C-8D6D-244B-9DA0-6F3A49E346AE}" type="pres">
      <dgm:prSet presAssocID="{C19458EB-338E-834D-9D24-B265F4C45145}" presName="aNode" presStyleLbl="bgShp" presStyleIdx="2" presStyleCnt="3"/>
      <dgm:spPr/>
      <dgm:t>
        <a:bodyPr/>
        <a:lstStyle/>
        <a:p>
          <a:endParaRPr lang="en-US"/>
        </a:p>
      </dgm:t>
    </dgm:pt>
    <dgm:pt modelId="{2F0FD1B9-6F06-5F43-8A4B-220409073675}" type="pres">
      <dgm:prSet presAssocID="{C19458EB-338E-834D-9D24-B265F4C45145}" presName="textNode" presStyleLbl="bgShp" presStyleIdx="2" presStyleCnt="3"/>
      <dgm:spPr/>
      <dgm:t>
        <a:bodyPr/>
        <a:lstStyle/>
        <a:p>
          <a:endParaRPr lang="en-US"/>
        </a:p>
      </dgm:t>
    </dgm:pt>
    <dgm:pt modelId="{835EDF3B-C9A5-3246-9510-75B3D6732884}" type="pres">
      <dgm:prSet presAssocID="{C19458EB-338E-834D-9D24-B265F4C45145}" presName="compChildNode" presStyleCnt="0"/>
      <dgm:spPr/>
    </dgm:pt>
    <dgm:pt modelId="{D37A1B7D-60C9-C140-B7DD-4859D7571AC8}" type="pres">
      <dgm:prSet presAssocID="{C19458EB-338E-834D-9D24-B265F4C45145}" presName="theInnerList" presStyleCnt="0"/>
      <dgm:spPr/>
    </dgm:pt>
    <dgm:pt modelId="{2DE2D63A-4790-D443-97AA-DFD90F9B3785}" type="pres">
      <dgm:prSet presAssocID="{A015E574-47A3-E944-B303-D53B4E1815CF}" presName="childNode" presStyleLbl="node1" presStyleIdx="5" presStyleCnt="6">
        <dgm:presLayoutVars>
          <dgm:bulletEnabled val="1"/>
        </dgm:presLayoutVars>
      </dgm:prSet>
      <dgm:spPr/>
      <dgm:t>
        <a:bodyPr/>
        <a:lstStyle/>
        <a:p>
          <a:endParaRPr lang="en-US"/>
        </a:p>
      </dgm:t>
    </dgm:pt>
  </dgm:ptLst>
  <dgm:cxnLst>
    <dgm:cxn modelId="{1F760194-B8C7-4D90-B84A-8EAF602B8F7B}" type="presOf" srcId="{60DD25D4-1CB3-834F-9602-C41C798A7F4D}" destId="{32190510-28D4-564D-8C61-CA1C4E71FFDA}" srcOrd="0" destOrd="0" presId="urn:microsoft.com/office/officeart/2005/8/layout/lProcess2"/>
    <dgm:cxn modelId="{CF9116B3-8426-9148-A34F-36CDAB7EE007}" srcId="{C6BFF961-4373-6E4D-90C3-1F201EBAB55E}" destId="{8A46D1A2-AE66-5545-B5C6-68A577BE8DFF}" srcOrd="1" destOrd="0" parTransId="{6024C005-E62C-944B-A18B-3CA93DF3F49C}" sibTransId="{DCC37FF7-A669-D344-BFD1-C182DC2A28CF}"/>
    <dgm:cxn modelId="{4BC6FF49-08FB-4356-9A47-0BB269696DF4}" type="presOf" srcId="{E645E13A-A24E-6B48-B19F-89AFAD4995F2}" destId="{BB3EEB33-7471-3C46-B37A-EF306DC11397}" srcOrd="0" destOrd="0" presId="urn:microsoft.com/office/officeart/2005/8/layout/lProcess2"/>
    <dgm:cxn modelId="{A293BFD2-4A86-2A45-A3A9-C86F624029B9}" srcId="{2168749A-CCED-F94B-85DD-583BF6BB6ECA}" destId="{45CB8223-24EF-DA44-B0F7-261AFC2D85F1}" srcOrd="0" destOrd="0" parTransId="{19BDC7F9-204D-BC45-8712-C0E743B3E059}" sibTransId="{6ACE365A-8EE6-3441-BC81-803990CBAA46}"/>
    <dgm:cxn modelId="{E18308D7-D12E-434C-BB77-B90A829263CC}" type="presOf" srcId="{2168749A-CCED-F94B-85DD-583BF6BB6ECA}" destId="{1886384E-7F5E-0C46-B09E-DD5887B1D990}" srcOrd="0" destOrd="0" presId="urn:microsoft.com/office/officeart/2005/8/layout/lProcess2"/>
    <dgm:cxn modelId="{EA5E4FE9-349D-4EE9-9487-9EE732345EEF}" type="presOf" srcId="{2168749A-CCED-F94B-85DD-583BF6BB6ECA}" destId="{A4F68F0C-ADB1-7E4E-A35C-8C21154957C6}" srcOrd="1" destOrd="0" presId="urn:microsoft.com/office/officeart/2005/8/layout/lProcess2"/>
    <dgm:cxn modelId="{AD6F7AF3-0DDE-E540-947F-337A24E28EEE}" srcId="{F6EBDC1B-6146-8B4F-ADAA-B1BAE52EE31A}" destId="{C6BFF961-4373-6E4D-90C3-1F201EBAB55E}" srcOrd="1" destOrd="0" parTransId="{CF7868EC-A98C-5342-8873-CCCF7E182B9A}" sibTransId="{34C2C00B-100D-8548-88E7-E3DF6B3D1BCE}"/>
    <dgm:cxn modelId="{52FBC490-1CD5-4550-9D31-2240EC40171E}" type="presOf" srcId="{A015E574-47A3-E944-B303-D53B4E1815CF}" destId="{2DE2D63A-4790-D443-97AA-DFD90F9B3785}" srcOrd="0" destOrd="0" presId="urn:microsoft.com/office/officeart/2005/8/layout/lProcess2"/>
    <dgm:cxn modelId="{8651E8D4-0F3B-4D12-A547-00558989A77D}" type="presOf" srcId="{C19458EB-338E-834D-9D24-B265F4C45145}" destId="{847E0B4C-8D6D-244B-9DA0-6F3A49E346AE}" srcOrd="0" destOrd="0" presId="urn:microsoft.com/office/officeart/2005/8/layout/lProcess2"/>
    <dgm:cxn modelId="{49DE799D-F643-4742-B3EA-CFA13418E709}" srcId="{F6EBDC1B-6146-8B4F-ADAA-B1BAE52EE31A}" destId="{2168749A-CCED-F94B-85DD-583BF6BB6ECA}" srcOrd="0" destOrd="0" parTransId="{6C916D29-5426-E845-97F0-AA734D75502E}" sibTransId="{2666BCAD-EF2E-ED48-8EB0-7FA10ED7AB39}"/>
    <dgm:cxn modelId="{411AC80F-64C3-4BA5-807D-29F1117D21F8}" type="presOf" srcId="{C19458EB-338E-834D-9D24-B265F4C45145}" destId="{2F0FD1B9-6F06-5F43-8A4B-220409073675}" srcOrd="1" destOrd="0" presId="urn:microsoft.com/office/officeart/2005/8/layout/lProcess2"/>
    <dgm:cxn modelId="{B2C7D9A6-28D6-E24B-B4C0-759FBA866AAF}" srcId="{2168749A-CCED-F94B-85DD-583BF6BB6ECA}" destId="{60DD25D4-1CB3-834F-9602-C41C798A7F4D}" srcOrd="1" destOrd="0" parTransId="{0A089693-76E9-7A4B-9148-82FE024D2EC8}" sibTransId="{05551EFB-9F83-2349-9014-87D3233C4975}"/>
    <dgm:cxn modelId="{B52114E4-AA6B-0A40-AB14-D739C44CE811}" srcId="{F6EBDC1B-6146-8B4F-ADAA-B1BAE52EE31A}" destId="{C19458EB-338E-834D-9D24-B265F4C45145}" srcOrd="2" destOrd="0" parTransId="{053173A1-753A-0343-970C-5BE5BAB1D2EC}" sibTransId="{98381C18-658F-454A-ABED-C101412FD474}"/>
    <dgm:cxn modelId="{6965A910-13AA-4718-8502-6DA288F56CE7}" type="presOf" srcId="{C6BFF961-4373-6E4D-90C3-1F201EBAB55E}" destId="{5F7C211F-9042-EC43-AF3D-42BEB42044BE}" srcOrd="0" destOrd="0" presId="urn:microsoft.com/office/officeart/2005/8/layout/lProcess2"/>
    <dgm:cxn modelId="{060C6509-C478-48FE-9995-32FCE562DF17}" type="presOf" srcId="{45CB8223-24EF-DA44-B0F7-261AFC2D85F1}" destId="{9A5C8B54-E8B9-5144-A712-533FDFDCB980}" srcOrd="0" destOrd="0" presId="urn:microsoft.com/office/officeart/2005/8/layout/lProcess2"/>
    <dgm:cxn modelId="{7D70513B-231B-490D-8FCC-C209CD061AE0}" type="presOf" srcId="{C6BFF961-4373-6E4D-90C3-1F201EBAB55E}" destId="{42B7F9B9-8348-0C4D-AC9B-CC66D458F7FF}" srcOrd="1" destOrd="0" presId="urn:microsoft.com/office/officeart/2005/8/layout/lProcess2"/>
    <dgm:cxn modelId="{742AA440-D7DB-43A5-96DB-DEFC462F722A}" type="presOf" srcId="{35D04BC2-6AD2-EF4F-B93B-6DF04AE62FD4}" destId="{BF798EF9-4DCA-F54E-BDEA-C66F968FF331}" srcOrd="0" destOrd="0" presId="urn:microsoft.com/office/officeart/2005/8/layout/lProcess2"/>
    <dgm:cxn modelId="{567ADFA4-D688-4DDE-8E51-6020C84878F8}" type="presOf" srcId="{8A46D1A2-AE66-5545-B5C6-68A577BE8DFF}" destId="{219509CF-B5AE-824C-9137-90FE6F41E897}" srcOrd="0" destOrd="0" presId="urn:microsoft.com/office/officeart/2005/8/layout/lProcess2"/>
    <dgm:cxn modelId="{42366A1C-2F6A-AE42-8B22-C9D6F383404B}" srcId="{C6BFF961-4373-6E4D-90C3-1F201EBAB55E}" destId="{E645E13A-A24E-6B48-B19F-89AFAD4995F2}" srcOrd="0" destOrd="0" parTransId="{59B39548-73D2-0249-A7C6-B778D02A4F88}" sibTransId="{29313F91-225C-F043-8F8F-E6D2E14FAD7C}"/>
    <dgm:cxn modelId="{01112895-96DA-4940-BC27-1C63CCAEFCFD}" srcId="{C6BFF961-4373-6E4D-90C3-1F201EBAB55E}" destId="{35D04BC2-6AD2-EF4F-B93B-6DF04AE62FD4}" srcOrd="2" destOrd="0" parTransId="{918F828C-F7CE-4245-BDE4-80D63A70B67C}" sibTransId="{D08FEB11-9159-CB47-A020-E7CE4A2E6A60}"/>
    <dgm:cxn modelId="{017CD9F3-2F78-443B-9AB8-AA71C26712F6}" type="presOf" srcId="{F6EBDC1B-6146-8B4F-ADAA-B1BAE52EE31A}" destId="{3A9DB640-426A-0648-828C-9459C8F29563}" srcOrd="0" destOrd="0" presId="urn:microsoft.com/office/officeart/2005/8/layout/lProcess2"/>
    <dgm:cxn modelId="{AAF12A67-E486-CB4B-BE9C-858D90B6B82F}" srcId="{C19458EB-338E-834D-9D24-B265F4C45145}" destId="{A015E574-47A3-E944-B303-D53B4E1815CF}" srcOrd="0" destOrd="0" parTransId="{D9B79708-16E5-A444-848C-4BDA40A631A6}" sibTransId="{ABB6F286-DC2D-F24A-A05D-7C2C2ACA01A9}"/>
    <dgm:cxn modelId="{1BEFCEFD-DAC2-4A21-8B46-92071BC0A4F1}" type="presParOf" srcId="{3A9DB640-426A-0648-828C-9459C8F29563}" destId="{0E031654-D7E9-8E48-94E5-BBF8E3A21A9E}" srcOrd="0" destOrd="0" presId="urn:microsoft.com/office/officeart/2005/8/layout/lProcess2"/>
    <dgm:cxn modelId="{27058FBD-992E-457A-B71F-687DB7B3F332}" type="presParOf" srcId="{0E031654-D7E9-8E48-94E5-BBF8E3A21A9E}" destId="{1886384E-7F5E-0C46-B09E-DD5887B1D990}" srcOrd="0" destOrd="0" presId="urn:microsoft.com/office/officeart/2005/8/layout/lProcess2"/>
    <dgm:cxn modelId="{2AFF87BD-78B4-4FA5-B434-99B50F30DCCE}" type="presParOf" srcId="{0E031654-D7E9-8E48-94E5-BBF8E3A21A9E}" destId="{A4F68F0C-ADB1-7E4E-A35C-8C21154957C6}" srcOrd="1" destOrd="0" presId="urn:microsoft.com/office/officeart/2005/8/layout/lProcess2"/>
    <dgm:cxn modelId="{A1D99C1F-C011-480E-94FB-20BBD3E04986}" type="presParOf" srcId="{0E031654-D7E9-8E48-94E5-BBF8E3A21A9E}" destId="{604D0E69-2C8A-FF4A-A767-DC104804CBE4}" srcOrd="2" destOrd="0" presId="urn:microsoft.com/office/officeart/2005/8/layout/lProcess2"/>
    <dgm:cxn modelId="{D046D816-63DB-4FDA-9FDB-EE02DA23B9EC}" type="presParOf" srcId="{604D0E69-2C8A-FF4A-A767-DC104804CBE4}" destId="{3A6283B4-62BC-1642-8579-66480AFE9981}" srcOrd="0" destOrd="0" presId="urn:microsoft.com/office/officeart/2005/8/layout/lProcess2"/>
    <dgm:cxn modelId="{BAA2A770-1339-4A03-A97B-57644A643313}" type="presParOf" srcId="{3A6283B4-62BC-1642-8579-66480AFE9981}" destId="{9A5C8B54-E8B9-5144-A712-533FDFDCB980}" srcOrd="0" destOrd="0" presId="urn:microsoft.com/office/officeart/2005/8/layout/lProcess2"/>
    <dgm:cxn modelId="{59F6E887-759C-4BA0-8D03-2E14F64B4856}" type="presParOf" srcId="{3A6283B4-62BC-1642-8579-66480AFE9981}" destId="{EF5C0AB9-8408-B444-8622-D43C27D9DAFC}" srcOrd="1" destOrd="0" presId="urn:microsoft.com/office/officeart/2005/8/layout/lProcess2"/>
    <dgm:cxn modelId="{F7D91B04-5AF8-4A06-B578-CE582ACE90F9}" type="presParOf" srcId="{3A6283B4-62BC-1642-8579-66480AFE9981}" destId="{32190510-28D4-564D-8C61-CA1C4E71FFDA}" srcOrd="2" destOrd="0" presId="urn:microsoft.com/office/officeart/2005/8/layout/lProcess2"/>
    <dgm:cxn modelId="{0D676F6A-AB1A-4A2C-BBFF-D368B1610F54}" type="presParOf" srcId="{3A9DB640-426A-0648-828C-9459C8F29563}" destId="{0A2909FE-8B7B-FD4B-80C1-8E30337A1613}" srcOrd="1" destOrd="0" presId="urn:microsoft.com/office/officeart/2005/8/layout/lProcess2"/>
    <dgm:cxn modelId="{A5689977-5777-4889-BFF8-98209B8ED589}" type="presParOf" srcId="{3A9DB640-426A-0648-828C-9459C8F29563}" destId="{FA2DD86E-B6D3-E94E-958E-153B47809AD4}" srcOrd="2" destOrd="0" presId="urn:microsoft.com/office/officeart/2005/8/layout/lProcess2"/>
    <dgm:cxn modelId="{F099B6C0-B2C5-4A28-AAEC-BEFBBA461887}" type="presParOf" srcId="{FA2DD86E-B6D3-E94E-958E-153B47809AD4}" destId="{5F7C211F-9042-EC43-AF3D-42BEB42044BE}" srcOrd="0" destOrd="0" presId="urn:microsoft.com/office/officeart/2005/8/layout/lProcess2"/>
    <dgm:cxn modelId="{4979F89C-CBF3-42B8-B2E8-B544FF930C26}" type="presParOf" srcId="{FA2DD86E-B6D3-E94E-958E-153B47809AD4}" destId="{42B7F9B9-8348-0C4D-AC9B-CC66D458F7FF}" srcOrd="1" destOrd="0" presId="urn:microsoft.com/office/officeart/2005/8/layout/lProcess2"/>
    <dgm:cxn modelId="{1E56D001-4C21-4DC7-8EDE-AA8075DD1AFF}" type="presParOf" srcId="{FA2DD86E-B6D3-E94E-958E-153B47809AD4}" destId="{268DBC68-748D-B043-B027-807A4CC41A44}" srcOrd="2" destOrd="0" presId="urn:microsoft.com/office/officeart/2005/8/layout/lProcess2"/>
    <dgm:cxn modelId="{AFFDEF9C-E445-416E-89E8-80C045D18997}" type="presParOf" srcId="{268DBC68-748D-B043-B027-807A4CC41A44}" destId="{0E727FDF-35A6-7145-B311-ECCC0E742A36}" srcOrd="0" destOrd="0" presId="urn:microsoft.com/office/officeart/2005/8/layout/lProcess2"/>
    <dgm:cxn modelId="{0F490261-7099-438B-BF3E-B00632C5F1CD}" type="presParOf" srcId="{0E727FDF-35A6-7145-B311-ECCC0E742A36}" destId="{BB3EEB33-7471-3C46-B37A-EF306DC11397}" srcOrd="0" destOrd="0" presId="urn:microsoft.com/office/officeart/2005/8/layout/lProcess2"/>
    <dgm:cxn modelId="{25C2E43F-C617-4189-ABCF-6470D7324400}" type="presParOf" srcId="{0E727FDF-35A6-7145-B311-ECCC0E742A36}" destId="{B6AADDC7-19A1-E046-8D58-2090353C4FC2}" srcOrd="1" destOrd="0" presId="urn:microsoft.com/office/officeart/2005/8/layout/lProcess2"/>
    <dgm:cxn modelId="{357179E1-5EF0-4EA0-A0E3-482AE41B16B1}" type="presParOf" srcId="{0E727FDF-35A6-7145-B311-ECCC0E742A36}" destId="{219509CF-B5AE-824C-9137-90FE6F41E897}" srcOrd="2" destOrd="0" presId="urn:microsoft.com/office/officeart/2005/8/layout/lProcess2"/>
    <dgm:cxn modelId="{8E23F58A-2A2F-4444-892F-EF995859F4B0}" type="presParOf" srcId="{0E727FDF-35A6-7145-B311-ECCC0E742A36}" destId="{E0CE05AF-A9AC-F34D-BAE5-F9BF37374EDB}" srcOrd="3" destOrd="0" presId="urn:microsoft.com/office/officeart/2005/8/layout/lProcess2"/>
    <dgm:cxn modelId="{4070AFFE-4841-4D36-AD29-7821BFE64683}" type="presParOf" srcId="{0E727FDF-35A6-7145-B311-ECCC0E742A36}" destId="{BF798EF9-4DCA-F54E-BDEA-C66F968FF331}" srcOrd="4" destOrd="0" presId="urn:microsoft.com/office/officeart/2005/8/layout/lProcess2"/>
    <dgm:cxn modelId="{96D0C7DD-91BA-43E1-BE40-B9053145A76A}" type="presParOf" srcId="{3A9DB640-426A-0648-828C-9459C8F29563}" destId="{A051A7FC-48BE-1849-81A6-2DCDABBA10D4}" srcOrd="3" destOrd="0" presId="urn:microsoft.com/office/officeart/2005/8/layout/lProcess2"/>
    <dgm:cxn modelId="{F36748C3-324F-4A12-93EB-70A08B0121A9}" type="presParOf" srcId="{3A9DB640-426A-0648-828C-9459C8F29563}" destId="{194E2B3A-3D7A-354B-B54E-F148D5E0D04C}" srcOrd="4" destOrd="0" presId="urn:microsoft.com/office/officeart/2005/8/layout/lProcess2"/>
    <dgm:cxn modelId="{208AD3B7-2D88-4895-8D37-0D5A484222FD}" type="presParOf" srcId="{194E2B3A-3D7A-354B-B54E-F148D5E0D04C}" destId="{847E0B4C-8D6D-244B-9DA0-6F3A49E346AE}" srcOrd="0" destOrd="0" presId="urn:microsoft.com/office/officeart/2005/8/layout/lProcess2"/>
    <dgm:cxn modelId="{D6283F3C-3719-44D6-8F31-B91E69BC7E35}" type="presParOf" srcId="{194E2B3A-3D7A-354B-B54E-F148D5E0D04C}" destId="{2F0FD1B9-6F06-5F43-8A4B-220409073675}" srcOrd="1" destOrd="0" presId="urn:microsoft.com/office/officeart/2005/8/layout/lProcess2"/>
    <dgm:cxn modelId="{664ED848-3ED7-4517-AE5A-2357170DAEF1}" type="presParOf" srcId="{194E2B3A-3D7A-354B-B54E-F148D5E0D04C}" destId="{835EDF3B-C9A5-3246-9510-75B3D6732884}" srcOrd="2" destOrd="0" presId="urn:microsoft.com/office/officeart/2005/8/layout/lProcess2"/>
    <dgm:cxn modelId="{A690FBC9-2E02-46D2-958B-B7B796A09612}" type="presParOf" srcId="{835EDF3B-C9A5-3246-9510-75B3D6732884}" destId="{D37A1B7D-60C9-C140-B7DD-4859D7571AC8}" srcOrd="0" destOrd="0" presId="urn:microsoft.com/office/officeart/2005/8/layout/lProcess2"/>
    <dgm:cxn modelId="{D690CD3F-348C-4476-BDB6-281A741BDA99}" type="presParOf" srcId="{D37A1B7D-60C9-C140-B7DD-4859D7571AC8}" destId="{2DE2D63A-4790-D443-97AA-DFD90F9B378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8C3BC-FC5A-EF44-A06F-C9156D9901F6}"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US"/>
        </a:p>
      </dgm:t>
    </dgm:pt>
    <dgm:pt modelId="{B23090A6-CDD9-AA4D-94D3-607B5E5417F0}">
      <dgm:prSet custT="1"/>
      <dgm:spPr>
        <a:solidFill>
          <a:schemeClr val="bg1"/>
        </a:solidFill>
        <a:ln>
          <a:solidFill>
            <a:schemeClr val="accent3"/>
          </a:solidFill>
        </a:ln>
      </dgm:spPr>
      <dgm:t>
        <a:bodyPr/>
        <a:lstStyle/>
        <a:p>
          <a:pPr rtl="0"/>
          <a:r>
            <a:rPr lang="en-US" sz="1600" b="1" i="0" dirty="0" smtClean="0">
              <a:solidFill>
                <a:schemeClr val="tx1"/>
              </a:solidFill>
            </a:rPr>
            <a:t>SHA-1 has not yet been "broken”</a:t>
          </a:r>
          <a:endParaRPr lang="en-US" sz="1600" b="1" i="0" dirty="0">
            <a:solidFill>
              <a:schemeClr val="tx1"/>
            </a:solidFill>
          </a:endParaRPr>
        </a:p>
      </dgm:t>
    </dgm:pt>
    <dgm:pt modelId="{340C0904-40E8-4444-9DD2-CB615B1AF9A4}" type="parTrans" cxnId="{A843E724-9596-3A40-87C1-545C058EE6D6}">
      <dgm:prSet/>
      <dgm:spPr/>
      <dgm:t>
        <a:bodyPr/>
        <a:lstStyle/>
        <a:p>
          <a:endParaRPr lang="en-US"/>
        </a:p>
      </dgm:t>
    </dgm:pt>
    <dgm:pt modelId="{126F67C4-9A61-3847-83D6-7056D217DDA0}" type="sibTrans" cxnId="{A843E724-9596-3A40-87C1-545C058EE6D6}">
      <dgm:prSet/>
      <dgm:spPr>
        <a:ln w="76200"/>
      </dgm:spPr>
      <dgm:t>
        <a:bodyPr/>
        <a:lstStyle/>
        <a:p>
          <a:endParaRPr lang="en-US"/>
        </a:p>
      </dgm:t>
    </dgm:pt>
    <dgm:pt modelId="{CA48A05E-0B7C-7E4F-ABCC-996B1E5555C7}">
      <dgm:prSet custT="1"/>
      <dgm:spPr>
        <a:solidFill>
          <a:schemeClr val="bg1"/>
        </a:solidFill>
        <a:ln>
          <a:solidFill>
            <a:schemeClr val="accent3"/>
          </a:solidFill>
        </a:ln>
      </dgm:spPr>
      <dgm:t>
        <a:bodyPr/>
        <a:lstStyle/>
        <a:p>
          <a:pPr rtl="0"/>
          <a:r>
            <a:rPr lang="en-US" sz="1600" b="1" i="0" dirty="0" smtClean="0">
              <a:solidFill>
                <a:schemeClr val="tx1"/>
              </a:solidFill>
            </a:rPr>
            <a:t>No one has demonstrated a technique for producing collisions in a practical amount of time</a:t>
          </a:r>
          <a:endParaRPr lang="en-US" sz="1600" b="1" i="0" dirty="0">
            <a:solidFill>
              <a:schemeClr val="tx1"/>
            </a:solidFill>
          </a:endParaRPr>
        </a:p>
      </dgm:t>
    </dgm:pt>
    <dgm:pt modelId="{126CB11A-064E-2E4B-9BD7-5FC3C6149A7A}" type="parTrans" cxnId="{1115A795-87AD-3542-9B33-12279A8C4ED1}">
      <dgm:prSet/>
      <dgm:spPr/>
      <dgm:t>
        <a:bodyPr/>
        <a:lstStyle/>
        <a:p>
          <a:endParaRPr lang="en-US"/>
        </a:p>
      </dgm:t>
    </dgm:pt>
    <dgm:pt modelId="{34E440C3-2702-924E-98BF-9B527E6B1277}" type="sibTrans" cxnId="{1115A795-87AD-3542-9B33-12279A8C4ED1}">
      <dgm:prSet/>
      <dgm:spPr/>
      <dgm:t>
        <a:bodyPr/>
        <a:lstStyle/>
        <a:p>
          <a:endParaRPr lang="en-US"/>
        </a:p>
      </dgm:t>
    </dgm:pt>
    <dgm:pt modelId="{1C24CE7F-07E9-1841-9A44-3D07361E51FB}">
      <dgm:prSet custT="1"/>
      <dgm:spPr>
        <a:solidFill>
          <a:schemeClr val="bg1"/>
        </a:solidFill>
        <a:ln>
          <a:solidFill>
            <a:schemeClr val="accent3"/>
          </a:solidFill>
        </a:ln>
      </dgm:spPr>
      <dgm:t>
        <a:bodyPr/>
        <a:lstStyle/>
        <a:p>
          <a:pPr rtl="0"/>
          <a:r>
            <a:rPr lang="en-US" sz="1600" b="1" i="0" dirty="0" smtClean="0">
              <a:solidFill>
                <a:schemeClr val="tx1"/>
              </a:solidFill>
            </a:rPr>
            <a:t>Considered to be insecure and has been phased out for SHA-2</a:t>
          </a:r>
          <a:endParaRPr lang="en-US" sz="1600" b="1" i="0" dirty="0">
            <a:solidFill>
              <a:schemeClr val="tx1"/>
            </a:solidFill>
          </a:endParaRPr>
        </a:p>
      </dgm:t>
    </dgm:pt>
    <dgm:pt modelId="{B6CE00C5-CD16-494B-BA3E-0C671159B146}" type="parTrans" cxnId="{0B555CDB-93D6-0742-9D36-DC897B851A9A}">
      <dgm:prSet/>
      <dgm:spPr/>
      <dgm:t>
        <a:bodyPr/>
        <a:lstStyle/>
        <a:p>
          <a:endParaRPr lang="en-US"/>
        </a:p>
      </dgm:t>
    </dgm:pt>
    <dgm:pt modelId="{9823E08E-C811-FF4D-8943-524E0B6F4B6D}" type="sibTrans" cxnId="{0B555CDB-93D6-0742-9D36-DC897B851A9A}">
      <dgm:prSet/>
      <dgm:spPr/>
      <dgm:t>
        <a:bodyPr/>
        <a:lstStyle/>
        <a:p>
          <a:endParaRPr lang="en-US"/>
        </a:p>
      </dgm:t>
    </dgm:pt>
    <dgm:pt modelId="{2A148A0D-6B73-784B-A98D-866B83307FDE}">
      <dgm:prSet custT="1"/>
      <dgm:spPr>
        <a:solidFill>
          <a:schemeClr val="bg1"/>
        </a:solidFill>
        <a:ln>
          <a:solidFill>
            <a:schemeClr val="accent1"/>
          </a:solidFill>
        </a:ln>
      </dgm:spPr>
      <dgm:t>
        <a:bodyPr/>
        <a:lstStyle/>
        <a:p>
          <a:pPr rtl="0"/>
          <a:r>
            <a:rPr lang="en-US" sz="1600" b="1" i="0" dirty="0" smtClean="0">
              <a:solidFill>
                <a:schemeClr val="tx1"/>
              </a:solidFill>
            </a:rPr>
            <a:t>SHA-2 shares the same structure and mathematical operations as its predecessors so this is a cause for concern</a:t>
          </a:r>
          <a:endParaRPr lang="en-US" sz="1600" b="1" i="0" dirty="0">
            <a:solidFill>
              <a:schemeClr val="tx1"/>
            </a:solidFill>
          </a:endParaRPr>
        </a:p>
      </dgm:t>
    </dgm:pt>
    <dgm:pt modelId="{EFE7775E-8FB8-AD4E-A52A-807DF68DA564}" type="parTrans" cxnId="{12AA2ED7-8FE9-CB42-8E2C-337F3CC04A18}">
      <dgm:prSet/>
      <dgm:spPr/>
      <dgm:t>
        <a:bodyPr/>
        <a:lstStyle/>
        <a:p>
          <a:endParaRPr lang="en-US"/>
        </a:p>
      </dgm:t>
    </dgm:pt>
    <dgm:pt modelId="{494443EA-FBBD-2B4A-BE3C-43DC5489B3B5}" type="sibTrans" cxnId="{12AA2ED7-8FE9-CB42-8E2C-337F3CC04A18}">
      <dgm:prSet/>
      <dgm:spPr>
        <a:ln w="76200"/>
      </dgm:spPr>
      <dgm:t>
        <a:bodyPr/>
        <a:lstStyle/>
        <a:p>
          <a:endParaRPr lang="en-US"/>
        </a:p>
      </dgm:t>
    </dgm:pt>
    <dgm:pt modelId="{A7BB43B6-3FFD-B746-9BAD-6C1235D1A44E}">
      <dgm:prSet custT="1"/>
      <dgm:spPr>
        <a:solidFill>
          <a:schemeClr val="bg1"/>
        </a:solidFill>
        <a:ln>
          <a:solidFill>
            <a:schemeClr val="accent1"/>
          </a:solidFill>
        </a:ln>
      </dgm:spPr>
      <dgm:t>
        <a:bodyPr/>
        <a:lstStyle/>
        <a:p>
          <a:pPr rtl="0"/>
          <a:r>
            <a:rPr lang="en-US" sz="1600" b="1" i="0" dirty="0" smtClean="0">
              <a:solidFill>
                <a:schemeClr val="tx1"/>
              </a:solidFill>
            </a:rPr>
            <a:t>Because it will take years to find a suitable replacement for SHA-2 should it become vulnerable, NIST decided to begin the process of developing a new hash standard</a:t>
          </a:r>
          <a:endParaRPr lang="en-US" sz="1600" b="1" i="0" dirty="0">
            <a:solidFill>
              <a:schemeClr val="tx1"/>
            </a:solidFill>
          </a:endParaRPr>
        </a:p>
      </dgm:t>
    </dgm:pt>
    <dgm:pt modelId="{67877061-52E9-9545-9DF1-9962BF77C82E}" type="parTrans" cxnId="{0AFF51CB-E791-1C42-9062-CA5D2FEF7EA2}">
      <dgm:prSet/>
      <dgm:spPr/>
      <dgm:t>
        <a:bodyPr/>
        <a:lstStyle/>
        <a:p>
          <a:endParaRPr lang="en-US"/>
        </a:p>
      </dgm:t>
    </dgm:pt>
    <dgm:pt modelId="{35F4A5DC-0C16-9E45-8C35-73C21CDF35BC}" type="sibTrans" cxnId="{0AFF51CB-E791-1C42-9062-CA5D2FEF7EA2}">
      <dgm:prSet/>
      <dgm:spPr/>
      <dgm:t>
        <a:bodyPr/>
        <a:lstStyle/>
        <a:p>
          <a:endParaRPr lang="en-US"/>
        </a:p>
      </dgm:t>
    </dgm:pt>
    <dgm:pt modelId="{750CBC8C-A641-FF4A-92E6-AAA68594B951}">
      <dgm:prSet custT="1"/>
      <dgm:spPr>
        <a:solidFill>
          <a:schemeClr val="bg1"/>
        </a:solidFill>
        <a:ln>
          <a:solidFill>
            <a:schemeClr val="accent3"/>
          </a:solidFill>
        </a:ln>
      </dgm:spPr>
      <dgm:t>
        <a:bodyPr/>
        <a:lstStyle/>
        <a:p>
          <a:pPr rtl="0"/>
          <a:r>
            <a:rPr lang="en-US" sz="1600" b="1" i="0" dirty="0" smtClean="0">
              <a:solidFill>
                <a:schemeClr val="tx1"/>
              </a:solidFill>
            </a:rPr>
            <a:t>NIST announced in 2007 a competition for the SHA-3 next generation NIST hash function</a:t>
          </a:r>
          <a:endParaRPr lang="en-US" sz="1600" b="1" i="0" dirty="0">
            <a:solidFill>
              <a:schemeClr val="tx1"/>
            </a:solidFill>
          </a:endParaRPr>
        </a:p>
      </dgm:t>
    </dgm:pt>
    <dgm:pt modelId="{FBCA09AB-4800-0249-9EF1-9C85F9ADE9B8}" type="parTrans" cxnId="{35331520-AAB1-714B-9F7E-7CD94875C8D6}">
      <dgm:prSet/>
      <dgm:spPr/>
      <dgm:t>
        <a:bodyPr/>
        <a:lstStyle/>
        <a:p>
          <a:endParaRPr lang="en-US"/>
        </a:p>
      </dgm:t>
    </dgm:pt>
    <dgm:pt modelId="{4A30461B-54E2-FE43-99CC-72179BD19E20}" type="sibTrans" cxnId="{35331520-AAB1-714B-9F7E-7CD94875C8D6}">
      <dgm:prSet/>
      <dgm:spPr>
        <a:ln>
          <a:noFill/>
        </a:ln>
      </dgm:spPr>
      <dgm:t>
        <a:bodyPr/>
        <a:lstStyle/>
        <a:p>
          <a:endParaRPr lang="en-US"/>
        </a:p>
      </dgm:t>
    </dgm:pt>
    <dgm:pt modelId="{9C09833D-06F3-7E40-907E-63DBCBBF5508}">
      <dgm:prSet custT="1"/>
      <dgm:spPr>
        <a:solidFill>
          <a:schemeClr val="bg1"/>
        </a:solidFill>
        <a:ln>
          <a:solidFill>
            <a:schemeClr val="accent3"/>
          </a:solidFill>
        </a:ln>
      </dgm:spPr>
      <dgm:t>
        <a:bodyPr/>
        <a:lstStyle/>
        <a:p>
          <a:pPr rtl="0"/>
          <a:r>
            <a:rPr lang="en-US" sz="1600" b="1" i="0" dirty="0" smtClean="0">
              <a:solidFill>
                <a:schemeClr val="tx1"/>
              </a:solidFill>
            </a:rPr>
            <a:t>Winning design was announced by NIST in October 2012</a:t>
          </a:r>
          <a:endParaRPr lang="en-US" sz="1600" b="1" i="0" dirty="0">
            <a:solidFill>
              <a:schemeClr val="tx1"/>
            </a:solidFill>
          </a:endParaRPr>
        </a:p>
      </dgm:t>
    </dgm:pt>
    <dgm:pt modelId="{DA89C877-B591-764A-AAB5-C743627A11E5}" type="parTrans" cxnId="{4E05AA83-8BDA-CD48-B925-D4CAF41DD007}">
      <dgm:prSet/>
      <dgm:spPr/>
      <dgm:t>
        <a:bodyPr/>
        <a:lstStyle/>
        <a:p>
          <a:endParaRPr lang="en-US"/>
        </a:p>
      </dgm:t>
    </dgm:pt>
    <dgm:pt modelId="{1FD606E0-C7EA-3A46-A850-CB9DF5D2CFDF}" type="sibTrans" cxnId="{4E05AA83-8BDA-CD48-B925-D4CAF41DD007}">
      <dgm:prSet/>
      <dgm:spPr/>
      <dgm:t>
        <a:bodyPr/>
        <a:lstStyle/>
        <a:p>
          <a:endParaRPr lang="en-US"/>
        </a:p>
      </dgm:t>
    </dgm:pt>
    <dgm:pt modelId="{00EEA401-1779-734C-A8A5-41DC90948BF2}">
      <dgm:prSet custT="1"/>
      <dgm:spPr>
        <a:solidFill>
          <a:schemeClr val="bg1"/>
        </a:solidFill>
        <a:ln>
          <a:solidFill>
            <a:schemeClr val="accent3"/>
          </a:solidFill>
        </a:ln>
      </dgm:spPr>
      <dgm:t>
        <a:bodyPr/>
        <a:lstStyle/>
        <a:p>
          <a:pPr rtl="0"/>
          <a:r>
            <a:rPr lang="en-US" sz="1600" b="1" i="0" dirty="0" smtClean="0">
              <a:solidFill>
                <a:schemeClr val="tx1"/>
              </a:solidFill>
            </a:rPr>
            <a:t>SHA-3 is a cryptographic hash function that is intended to complement SHA-2 as the approved standard for a wide range of applications</a:t>
          </a:r>
          <a:endParaRPr lang="en-US" sz="1600" b="1" i="0" dirty="0">
            <a:solidFill>
              <a:schemeClr val="tx1"/>
            </a:solidFill>
          </a:endParaRPr>
        </a:p>
      </dgm:t>
    </dgm:pt>
    <dgm:pt modelId="{7B87F69D-B36C-DB4D-B087-E150337E4A5A}" type="parTrans" cxnId="{9010EB3A-6F6A-BD4F-A057-61891726065E}">
      <dgm:prSet/>
      <dgm:spPr/>
      <dgm:t>
        <a:bodyPr/>
        <a:lstStyle/>
        <a:p>
          <a:endParaRPr lang="en-US"/>
        </a:p>
      </dgm:t>
    </dgm:pt>
    <dgm:pt modelId="{8278DD95-4D3E-5E46-9521-7F81CD949B94}" type="sibTrans" cxnId="{9010EB3A-6F6A-BD4F-A057-61891726065E}">
      <dgm:prSet/>
      <dgm:spPr/>
      <dgm:t>
        <a:bodyPr/>
        <a:lstStyle/>
        <a:p>
          <a:endParaRPr lang="en-US"/>
        </a:p>
      </dgm:t>
    </dgm:pt>
    <dgm:pt modelId="{1BAB6AF2-59FC-DD42-94C8-E682F2690475}" type="pres">
      <dgm:prSet presAssocID="{2A58C3BC-FC5A-EF44-A06F-C9156D9901F6}" presName="cycle" presStyleCnt="0">
        <dgm:presLayoutVars>
          <dgm:dir/>
          <dgm:resizeHandles val="exact"/>
        </dgm:presLayoutVars>
      </dgm:prSet>
      <dgm:spPr/>
      <dgm:t>
        <a:bodyPr/>
        <a:lstStyle/>
        <a:p>
          <a:endParaRPr lang="en-US"/>
        </a:p>
      </dgm:t>
    </dgm:pt>
    <dgm:pt modelId="{E45CC442-E4C3-BD40-895A-08CC9A6FC852}" type="pres">
      <dgm:prSet presAssocID="{B23090A6-CDD9-AA4D-94D3-607B5E5417F0}" presName="node" presStyleLbl="node1" presStyleIdx="0" presStyleCnt="3" custScaleX="179652" custScaleY="117913">
        <dgm:presLayoutVars>
          <dgm:bulletEnabled val="1"/>
        </dgm:presLayoutVars>
      </dgm:prSet>
      <dgm:spPr/>
      <dgm:t>
        <a:bodyPr/>
        <a:lstStyle/>
        <a:p>
          <a:endParaRPr lang="en-US"/>
        </a:p>
      </dgm:t>
    </dgm:pt>
    <dgm:pt modelId="{52835F9D-82B4-8846-A2B2-EEF10BB9AE31}" type="pres">
      <dgm:prSet presAssocID="{B23090A6-CDD9-AA4D-94D3-607B5E5417F0}" presName="spNode" presStyleCnt="0"/>
      <dgm:spPr/>
    </dgm:pt>
    <dgm:pt modelId="{C1C13A19-CB44-5749-9553-D8637A6F8523}" type="pres">
      <dgm:prSet presAssocID="{126F67C4-9A61-3847-83D6-7056D217DDA0}" presName="sibTrans" presStyleLbl="sibTrans1D1" presStyleIdx="0" presStyleCnt="3"/>
      <dgm:spPr/>
      <dgm:t>
        <a:bodyPr/>
        <a:lstStyle/>
        <a:p>
          <a:endParaRPr lang="en-US"/>
        </a:p>
      </dgm:t>
    </dgm:pt>
    <dgm:pt modelId="{D1805330-05BD-DF4B-8630-51C3CBE7020C}" type="pres">
      <dgm:prSet presAssocID="{2A148A0D-6B73-784B-A98D-866B83307FDE}" presName="node" presStyleLbl="node1" presStyleIdx="1" presStyleCnt="3" custScaleX="161730" custScaleY="160230" custRadScaleRad="125224" custRadScaleInc="-40331">
        <dgm:presLayoutVars>
          <dgm:bulletEnabled val="1"/>
        </dgm:presLayoutVars>
      </dgm:prSet>
      <dgm:spPr/>
      <dgm:t>
        <a:bodyPr/>
        <a:lstStyle/>
        <a:p>
          <a:endParaRPr lang="en-US"/>
        </a:p>
      </dgm:t>
    </dgm:pt>
    <dgm:pt modelId="{5FD0FCA0-4D2A-604B-A0CB-7499830F964D}" type="pres">
      <dgm:prSet presAssocID="{2A148A0D-6B73-784B-A98D-866B83307FDE}" presName="spNode" presStyleCnt="0"/>
      <dgm:spPr/>
    </dgm:pt>
    <dgm:pt modelId="{60022302-D31B-EA46-B338-C7ADF54B83C4}" type="pres">
      <dgm:prSet presAssocID="{494443EA-FBBD-2B4A-BE3C-43DC5489B3B5}" presName="sibTrans" presStyleLbl="sibTrans1D1" presStyleIdx="1" presStyleCnt="3"/>
      <dgm:spPr/>
      <dgm:t>
        <a:bodyPr/>
        <a:lstStyle/>
        <a:p>
          <a:endParaRPr lang="en-US"/>
        </a:p>
      </dgm:t>
    </dgm:pt>
    <dgm:pt modelId="{89ACCF36-868B-9845-8E79-1FDE8D49FD3E}" type="pres">
      <dgm:prSet presAssocID="{750CBC8C-A641-FF4A-92E6-AAA68594B951}" presName="node" presStyleLbl="node1" presStyleIdx="2" presStyleCnt="3" custScaleX="165564" custScaleY="174974" custRadScaleRad="103836" custRadScaleInc="36345">
        <dgm:presLayoutVars>
          <dgm:bulletEnabled val="1"/>
        </dgm:presLayoutVars>
      </dgm:prSet>
      <dgm:spPr/>
      <dgm:t>
        <a:bodyPr/>
        <a:lstStyle/>
        <a:p>
          <a:endParaRPr lang="en-US"/>
        </a:p>
      </dgm:t>
    </dgm:pt>
    <dgm:pt modelId="{F562C040-D93E-DE40-9ED2-CD47D09710D0}" type="pres">
      <dgm:prSet presAssocID="{750CBC8C-A641-FF4A-92E6-AAA68594B951}" presName="spNode" presStyleCnt="0"/>
      <dgm:spPr/>
    </dgm:pt>
    <dgm:pt modelId="{44FB74B7-9D06-F04A-A84D-C928611E2C9F}" type="pres">
      <dgm:prSet presAssocID="{4A30461B-54E2-FE43-99CC-72179BD19E20}" presName="sibTrans" presStyleLbl="sibTrans1D1" presStyleIdx="2" presStyleCnt="3"/>
      <dgm:spPr/>
      <dgm:t>
        <a:bodyPr/>
        <a:lstStyle/>
        <a:p>
          <a:endParaRPr lang="en-US"/>
        </a:p>
      </dgm:t>
    </dgm:pt>
  </dgm:ptLst>
  <dgm:cxnLst>
    <dgm:cxn modelId="{A843E724-9596-3A40-87C1-545C058EE6D6}" srcId="{2A58C3BC-FC5A-EF44-A06F-C9156D9901F6}" destId="{B23090A6-CDD9-AA4D-94D3-607B5E5417F0}" srcOrd="0" destOrd="0" parTransId="{340C0904-40E8-4444-9DD2-CB615B1AF9A4}" sibTransId="{126F67C4-9A61-3847-83D6-7056D217DDA0}"/>
    <dgm:cxn modelId="{7522DFDA-B965-1A46-A75D-189006E9AC34}" type="presOf" srcId="{00EEA401-1779-734C-A8A5-41DC90948BF2}" destId="{89ACCF36-868B-9845-8E79-1FDE8D49FD3E}" srcOrd="0" destOrd="2" presId="urn:microsoft.com/office/officeart/2005/8/layout/cycle5"/>
    <dgm:cxn modelId="{4E05AA83-8BDA-CD48-B925-D4CAF41DD007}" srcId="{750CBC8C-A641-FF4A-92E6-AAA68594B951}" destId="{9C09833D-06F3-7E40-907E-63DBCBBF5508}" srcOrd="0" destOrd="0" parTransId="{DA89C877-B591-764A-AAB5-C743627A11E5}" sibTransId="{1FD606E0-C7EA-3A46-A850-CB9DF5D2CFDF}"/>
    <dgm:cxn modelId="{9010EB3A-6F6A-BD4F-A057-61891726065E}" srcId="{750CBC8C-A641-FF4A-92E6-AAA68594B951}" destId="{00EEA401-1779-734C-A8A5-41DC90948BF2}" srcOrd="1" destOrd="0" parTransId="{7B87F69D-B36C-DB4D-B087-E150337E4A5A}" sibTransId="{8278DD95-4D3E-5E46-9521-7F81CD949B94}"/>
    <dgm:cxn modelId="{230BFDC1-A3A8-6D4A-8C3A-CFF29E395F53}" type="presOf" srcId="{2A148A0D-6B73-784B-A98D-866B83307FDE}" destId="{D1805330-05BD-DF4B-8630-51C3CBE7020C}" srcOrd="0" destOrd="0" presId="urn:microsoft.com/office/officeart/2005/8/layout/cycle5"/>
    <dgm:cxn modelId="{D3B90D80-4A29-8341-9AD3-54E9EB11A64F}" type="presOf" srcId="{CA48A05E-0B7C-7E4F-ABCC-996B1E5555C7}" destId="{E45CC442-E4C3-BD40-895A-08CC9A6FC852}" srcOrd="0" destOrd="1" presId="urn:microsoft.com/office/officeart/2005/8/layout/cycle5"/>
    <dgm:cxn modelId="{5628602E-0EC6-7F44-9A3D-D6E64BF66F54}" type="presOf" srcId="{750CBC8C-A641-FF4A-92E6-AAA68594B951}" destId="{89ACCF36-868B-9845-8E79-1FDE8D49FD3E}" srcOrd="0" destOrd="0" presId="urn:microsoft.com/office/officeart/2005/8/layout/cycle5"/>
    <dgm:cxn modelId="{12AA2ED7-8FE9-CB42-8E2C-337F3CC04A18}" srcId="{2A58C3BC-FC5A-EF44-A06F-C9156D9901F6}" destId="{2A148A0D-6B73-784B-A98D-866B83307FDE}" srcOrd="1" destOrd="0" parTransId="{EFE7775E-8FB8-AD4E-A52A-807DF68DA564}" sibTransId="{494443EA-FBBD-2B4A-BE3C-43DC5489B3B5}"/>
    <dgm:cxn modelId="{2C003705-F660-1D4F-9517-39FC1408F670}" type="presOf" srcId="{B23090A6-CDD9-AA4D-94D3-607B5E5417F0}" destId="{E45CC442-E4C3-BD40-895A-08CC9A6FC852}" srcOrd="0" destOrd="0" presId="urn:microsoft.com/office/officeart/2005/8/layout/cycle5"/>
    <dgm:cxn modelId="{1115A795-87AD-3542-9B33-12279A8C4ED1}" srcId="{B23090A6-CDD9-AA4D-94D3-607B5E5417F0}" destId="{CA48A05E-0B7C-7E4F-ABCC-996B1E5555C7}" srcOrd="0" destOrd="0" parTransId="{126CB11A-064E-2E4B-9BD7-5FC3C6149A7A}" sibTransId="{34E440C3-2702-924E-98BF-9B527E6B1277}"/>
    <dgm:cxn modelId="{D780B85D-B965-214A-A3A6-6D5310D3F8ED}" type="presOf" srcId="{4A30461B-54E2-FE43-99CC-72179BD19E20}" destId="{44FB74B7-9D06-F04A-A84D-C928611E2C9F}" srcOrd="0" destOrd="0" presId="urn:microsoft.com/office/officeart/2005/8/layout/cycle5"/>
    <dgm:cxn modelId="{208350AC-A986-574D-A8D4-3D91B05C2775}" type="presOf" srcId="{2A58C3BC-FC5A-EF44-A06F-C9156D9901F6}" destId="{1BAB6AF2-59FC-DD42-94C8-E682F2690475}" srcOrd="0" destOrd="0" presId="urn:microsoft.com/office/officeart/2005/8/layout/cycle5"/>
    <dgm:cxn modelId="{7F0C048F-0DA0-E848-B3B4-4CDFCA7EBF2C}" type="presOf" srcId="{9C09833D-06F3-7E40-907E-63DBCBBF5508}" destId="{89ACCF36-868B-9845-8E79-1FDE8D49FD3E}" srcOrd="0" destOrd="1" presId="urn:microsoft.com/office/officeart/2005/8/layout/cycle5"/>
    <dgm:cxn modelId="{35331520-AAB1-714B-9F7E-7CD94875C8D6}" srcId="{2A58C3BC-FC5A-EF44-A06F-C9156D9901F6}" destId="{750CBC8C-A641-FF4A-92E6-AAA68594B951}" srcOrd="2" destOrd="0" parTransId="{FBCA09AB-4800-0249-9EF1-9C85F9ADE9B8}" sibTransId="{4A30461B-54E2-FE43-99CC-72179BD19E20}"/>
    <dgm:cxn modelId="{0B555CDB-93D6-0742-9D36-DC897B851A9A}" srcId="{B23090A6-CDD9-AA4D-94D3-607B5E5417F0}" destId="{1C24CE7F-07E9-1841-9A44-3D07361E51FB}" srcOrd="1" destOrd="0" parTransId="{B6CE00C5-CD16-494B-BA3E-0C671159B146}" sibTransId="{9823E08E-C811-FF4D-8943-524E0B6F4B6D}"/>
    <dgm:cxn modelId="{CE5D7B30-28BC-E140-B3A3-1D8E9C4748C5}" type="presOf" srcId="{1C24CE7F-07E9-1841-9A44-3D07361E51FB}" destId="{E45CC442-E4C3-BD40-895A-08CC9A6FC852}" srcOrd="0" destOrd="2" presId="urn:microsoft.com/office/officeart/2005/8/layout/cycle5"/>
    <dgm:cxn modelId="{61669083-C394-0A46-8071-55EF3BE8D179}" type="presOf" srcId="{494443EA-FBBD-2B4A-BE3C-43DC5489B3B5}" destId="{60022302-D31B-EA46-B338-C7ADF54B83C4}" srcOrd="0" destOrd="0" presId="urn:microsoft.com/office/officeart/2005/8/layout/cycle5"/>
    <dgm:cxn modelId="{0AFF51CB-E791-1C42-9062-CA5D2FEF7EA2}" srcId="{2A148A0D-6B73-784B-A98D-866B83307FDE}" destId="{A7BB43B6-3FFD-B746-9BAD-6C1235D1A44E}" srcOrd="0" destOrd="0" parTransId="{67877061-52E9-9545-9DF1-9962BF77C82E}" sibTransId="{35F4A5DC-0C16-9E45-8C35-73C21CDF35BC}"/>
    <dgm:cxn modelId="{DB6CB121-A057-8947-A068-7D49649C5177}" type="presOf" srcId="{126F67C4-9A61-3847-83D6-7056D217DDA0}" destId="{C1C13A19-CB44-5749-9553-D8637A6F8523}" srcOrd="0" destOrd="0" presId="urn:microsoft.com/office/officeart/2005/8/layout/cycle5"/>
    <dgm:cxn modelId="{2D024916-3DD3-7541-86B9-9CCC37C18872}" type="presOf" srcId="{A7BB43B6-3FFD-B746-9BAD-6C1235D1A44E}" destId="{D1805330-05BD-DF4B-8630-51C3CBE7020C}" srcOrd="0" destOrd="1" presId="urn:microsoft.com/office/officeart/2005/8/layout/cycle5"/>
    <dgm:cxn modelId="{1E962E79-DD02-FA4A-A10F-A2861893D181}" type="presParOf" srcId="{1BAB6AF2-59FC-DD42-94C8-E682F2690475}" destId="{E45CC442-E4C3-BD40-895A-08CC9A6FC852}" srcOrd="0" destOrd="0" presId="urn:microsoft.com/office/officeart/2005/8/layout/cycle5"/>
    <dgm:cxn modelId="{D3549147-D231-3646-90D9-C4BAF7E99034}" type="presParOf" srcId="{1BAB6AF2-59FC-DD42-94C8-E682F2690475}" destId="{52835F9D-82B4-8846-A2B2-EEF10BB9AE31}" srcOrd="1" destOrd="0" presId="urn:microsoft.com/office/officeart/2005/8/layout/cycle5"/>
    <dgm:cxn modelId="{A6F48E5A-A688-D648-9FA6-CD9834D35BD2}" type="presParOf" srcId="{1BAB6AF2-59FC-DD42-94C8-E682F2690475}" destId="{C1C13A19-CB44-5749-9553-D8637A6F8523}" srcOrd="2" destOrd="0" presId="urn:microsoft.com/office/officeart/2005/8/layout/cycle5"/>
    <dgm:cxn modelId="{B9515572-087E-B345-A857-29BF3F5E0DFA}" type="presParOf" srcId="{1BAB6AF2-59FC-DD42-94C8-E682F2690475}" destId="{D1805330-05BD-DF4B-8630-51C3CBE7020C}" srcOrd="3" destOrd="0" presId="urn:microsoft.com/office/officeart/2005/8/layout/cycle5"/>
    <dgm:cxn modelId="{0D434738-229E-AB45-BFBA-987163CDBCC7}" type="presParOf" srcId="{1BAB6AF2-59FC-DD42-94C8-E682F2690475}" destId="{5FD0FCA0-4D2A-604B-A0CB-7499830F964D}" srcOrd="4" destOrd="0" presId="urn:microsoft.com/office/officeart/2005/8/layout/cycle5"/>
    <dgm:cxn modelId="{8A7E92AE-BDC5-AC42-9BE1-ABD2E840D8EE}" type="presParOf" srcId="{1BAB6AF2-59FC-DD42-94C8-E682F2690475}" destId="{60022302-D31B-EA46-B338-C7ADF54B83C4}" srcOrd="5" destOrd="0" presId="urn:microsoft.com/office/officeart/2005/8/layout/cycle5"/>
    <dgm:cxn modelId="{8E0C2BE1-A3CC-6141-A728-D1EC89B43D39}" type="presParOf" srcId="{1BAB6AF2-59FC-DD42-94C8-E682F2690475}" destId="{89ACCF36-868B-9845-8E79-1FDE8D49FD3E}" srcOrd="6" destOrd="0" presId="urn:microsoft.com/office/officeart/2005/8/layout/cycle5"/>
    <dgm:cxn modelId="{10DD9325-17A7-C647-AD3D-303A855F708C}" type="presParOf" srcId="{1BAB6AF2-59FC-DD42-94C8-E682F2690475}" destId="{F562C040-D93E-DE40-9ED2-CD47D09710D0}" srcOrd="7" destOrd="0" presId="urn:microsoft.com/office/officeart/2005/8/layout/cycle5"/>
    <dgm:cxn modelId="{08E2DF5B-A322-AE48-9AD7-DB6B1BA1139E}" type="presParOf" srcId="{1BAB6AF2-59FC-DD42-94C8-E682F2690475}" destId="{44FB74B7-9D06-F04A-A84D-C928611E2C9F}"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6384E-7F5E-0C46-B09E-DD5887B1D990}">
      <dsp:nvSpPr>
        <dsp:cNvPr id="0" name=""/>
        <dsp:cNvSpPr/>
      </dsp:nvSpPr>
      <dsp:spPr>
        <a:xfrm>
          <a:off x="1032" y="0"/>
          <a:ext cx="2684487" cy="4867274"/>
        </a:xfrm>
        <a:prstGeom prst="roundRect">
          <a:avLst>
            <a:gd name="adj" fmla="val 10000"/>
          </a:avLst>
        </a:prstGeom>
        <a:solidFill>
          <a:schemeClr val="bg1"/>
        </a:solidFill>
        <a:ln>
          <a:noFill/>
        </a:ln>
        <a:effectLst>
          <a:glow rad="101600">
            <a:schemeClr val="accent1">
              <a:alpha val="75000"/>
            </a:schemeClr>
          </a:glow>
          <a:softEdge rad="1016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Commonly used to create a one-way password file</a:t>
          </a:r>
          <a:endParaRPr lang="en-US" sz="1800" kern="1200" dirty="0"/>
        </a:p>
      </dsp:txBody>
      <dsp:txXfrm>
        <a:off x="1032" y="0"/>
        <a:ext cx="2684487" cy="1460182"/>
      </dsp:txXfrm>
    </dsp:sp>
    <dsp:sp modelId="{9A5C8B54-E8B9-5144-A712-533FDFDCB980}">
      <dsp:nvSpPr>
        <dsp:cNvPr id="0" name=""/>
        <dsp:cNvSpPr/>
      </dsp:nvSpPr>
      <dsp:spPr>
        <a:xfrm>
          <a:off x="269481" y="1461608"/>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When a user enters a password, the hash of that password is compared to the stored hash value for verification</a:t>
          </a:r>
          <a:endParaRPr lang="en-US" sz="1500" kern="1200" dirty="0"/>
        </a:p>
      </dsp:txBody>
      <dsp:txXfrm>
        <a:off x="312464" y="1504591"/>
        <a:ext cx="2061623" cy="1381583"/>
      </dsp:txXfrm>
    </dsp:sp>
    <dsp:sp modelId="{32190510-28D4-564D-8C61-CA1C4E71FFDA}">
      <dsp:nvSpPr>
        <dsp:cNvPr id="0" name=""/>
        <dsp:cNvSpPr/>
      </dsp:nvSpPr>
      <dsp:spPr>
        <a:xfrm>
          <a:off x="269481" y="3154935"/>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This approach to password protection is used by most operating systems </a:t>
          </a:r>
          <a:endParaRPr lang="en-US" sz="1500" kern="1200" dirty="0"/>
        </a:p>
      </dsp:txBody>
      <dsp:txXfrm>
        <a:off x="312464" y="3197918"/>
        <a:ext cx="2061623" cy="1381583"/>
      </dsp:txXfrm>
    </dsp:sp>
    <dsp:sp modelId="{5F7C211F-9042-EC43-AF3D-42BEB42044BE}">
      <dsp:nvSpPr>
        <dsp:cNvPr id="0" name=""/>
        <dsp:cNvSpPr/>
      </dsp:nvSpPr>
      <dsp:spPr>
        <a:xfrm>
          <a:off x="2886856"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Can be used for intrusion and virus detection</a:t>
          </a:r>
          <a:endParaRPr lang="en-US" sz="1800" kern="1200" dirty="0"/>
        </a:p>
      </dsp:txBody>
      <dsp:txXfrm>
        <a:off x="2886856" y="0"/>
        <a:ext cx="2684487" cy="1460182"/>
      </dsp:txXfrm>
    </dsp:sp>
    <dsp:sp modelId="{BB3EEB33-7471-3C46-B37A-EF306DC11397}">
      <dsp:nvSpPr>
        <dsp:cNvPr id="0" name=""/>
        <dsp:cNvSpPr/>
      </dsp:nvSpPr>
      <dsp:spPr>
        <a:xfrm>
          <a:off x="3155305" y="1460598"/>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Store H(F) for each file on a system and secure the hash values</a:t>
          </a:r>
          <a:endParaRPr lang="en-US" sz="1500" kern="1200" dirty="0"/>
        </a:p>
      </dsp:txBody>
      <dsp:txXfrm>
        <a:off x="3183312" y="1488605"/>
        <a:ext cx="2091575" cy="900210"/>
      </dsp:txXfrm>
    </dsp:sp>
    <dsp:sp modelId="{219509CF-B5AE-824C-9137-90FE6F41E897}">
      <dsp:nvSpPr>
        <dsp:cNvPr id="0" name=""/>
        <dsp:cNvSpPr/>
      </dsp:nvSpPr>
      <dsp:spPr>
        <a:xfrm>
          <a:off x="3155305" y="2563934"/>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One can later determine if a file has been modified by </a:t>
          </a:r>
          <a:r>
            <a:rPr lang="en-US" sz="1500" kern="1200" dirty="0" err="1" smtClean="0"/>
            <a:t>recomputing</a:t>
          </a:r>
          <a:r>
            <a:rPr lang="en-US" sz="1500" kern="1200" dirty="0" smtClean="0"/>
            <a:t> H(F) </a:t>
          </a:r>
          <a:endParaRPr lang="en-US" sz="1500" kern="1200" dirty="0"/>
        </a:p>
      </dsp:txBody>
      <dsp:txXfrm>
        <a:off x="3183312" y="2591941"/>
        <a:ext cx="2091575" cy="900210"/>
      </dsp:txXfrm>
    </dsp:sp>
    <dsp:sp modelId="{BF798EF9-4DCA-F54E-BDEA-C66F968FF331}">
      <dsp:nvSpPr>
        <dsp:cNvPr id="0" name=""/>
        <dsp:cNvSpPr/>
      </dsp:nvSpPr>
      <dsp:spPr>
        <a:xfrm>
          <a:off x="3155305" y="3667270"/>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An intruder would need to change F without changing H(F)</a:t>
          </a:r>
          <a:endParaRPr lang="en-US" sz="1500" kern="1200" dirty="0"/>
        </a:p>
      </dsp:txBody>
      <dsp:txXfrm>
        <a:off x="3183312" y="3695277"/>
        <a:ext cx="2091575" cy="900210"/>
      </dsp:txXfrm>
    </dsp:sp>
    <dsp:sp modelId="{847E0B4C-8D6D-244B-9DA0-6F3A49E346AE}">
      <dsp:nvSpPr>
        <dsp:cNvPr id="0" name=""/>
        <dsp:cNvSpPr/>
      </dsp:nvSpPr>
      <dsp:spPr>
        <a:xfrm>
          <a:off x="5772680"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Can be used to construct a pseudorandom function (PRF) or a pseudorandom number generator (PRNG)</a:t>
          </a:r>
          <a:endParaRPr lang="en-US" sz="1800" kern="1200" dirty="0"/>
        </a:p>
      </dsp:txBody>
      <dsp:txXfrm>
        <a:off x="5772680" y="0"/>
        <a:ext cx="2684487" cy="1460182"/>
      </dsp:txXfrm>
    </dsp:sp>
    <dsp:sp modelId="{2DE2D63A-4790-D443-97AA-DFD90F9B3785}">
      <dsp:nvSpPr>
        <dsp:cNvPr id="0" name=""/>
        <dsp:cNvSpPr/>
      </dsp:nvSpPr>
      <dsp:spPr>
        <a:xfrm>
          <a:off x="6041128" y="1460182"/>
          <a:ext cx="2147589" cy="316372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 common application for a hash-based PRF is for the generation of symmetric keys</a:t>
          </a:r>
          <a:endParaRPr lang="en-US" sz="1500" kern="1200" dirty="0"/>
        </a:p>
      </dsp:txBody>
      <dsp:txXfrm>
        <a:off x="6104029" y="1523083"/>
        <a:ext cx="2021787" cy="3037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CC442-E4C3-BD40-895A-08CC9A6FC852}">
      <dsp:nvSpPr>
        <dsp:cNvPr id="0" name=""/>
        <dsp:cNvSpPr/>
      </dsp:nvSpPr>
      <dsp:spPr>
        <a:xfrm>
          <a:off x="2317566" y="-81313"/>
          <a:ext cx="4018343" cy="1714312"/>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SHA-1 has not yet been "broken”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No one has demonstrated a technique for producing collisions in a practical amount of time</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Considered to be insecure and has been phased out for SHA-2</a:t>
          </a:r>
          <a:endParaRPr lang="en-US" sz="1600" b="1" i="0" kern="1200" dirty="0">
            <a:solidFill>
              <a:schemeClr val="tx1"/>
            </a:solidFill>
          </a:endParaRPr>
        </a:p>
      </dsp:txBody>
      <dsp:txXfrm>
        <a:off x="2401252" y="2373"/>
        <a:ext cx="3850971" cy="1546940"/>
      </dsp:txXfrm>
    </dsp:sp>
    <dsp:sp modelId="{C1C13A19-CB44-5749-9553-D8637A6F8523}">
      <dsp:nvSpPr>
        <dsp:cNvPr id="0" name=""/>
        <dsp:cNvSpPr/>
      </dsp:nvSpPr>
      <dsp:spPr>
        <a:xfrm>
          <a:off x="2027218" y="1247426"/>
          <a:ext cx="3880419" cy="3880419"/>
        </a:xfrm>
        <a:custGeom>
          <a:avLst/>
          <a:gdLst/>
          <a:ahLst/>
          <a:cxnLst/>
          <a:rect l="0" t="0" r="0" b="0"/>
          <a:pathLst>
            <a:path>
              <a:moveTo>
                <a:pt x="3207882" y="471394"/>
              </a:moveTo>
              <a:arcTo wR="1940209" hR="1940209" stAng="18647766" swAng="735023"/>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D1805330-05BD-DF4B-8630-51C3CBE7020C}">
      <dsp:nvSpPr>
        <dsp:cNvPr id="0" name=""/>
        <dsp:cNvSpPr/>
      </dsp:nvSpPr>
      <dsp:spPr>
        <a:xfrm>
          <a:off x="4876791" y="2133603"/>
          <a:ext cx="3617475" cy="2329551"/>
        </a:xfrm>
        <a:prstGeom prst="roundRect">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SHA-2 shares the same structure and mathematical operations as its predecessors so this is a cause for concern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Because it will take years to find a suitable replacement for SHA-2 should it become vulnerable, NIST decided to begin the process of developing a new hash standard</a:t>
          </a:r>
          <a:endParaRPr lang="en-US" sz="1600" b="1" i="0" kern="1200" dirty="0">
            <a:solidFill>
              <a:schemeClr val="tx1"/>
            </a:solidFill>
          </a:endParaRPr>
        </a:p>
      </dsp:txBody>
      <dsp:txXfrm>
        <a:off x="4990510" y="2247322"/>
        <a:ext cx="3390037" cy="2102113"/>
      </dsp:txXfrm>
    </dsp:sp>
    <dsp:sp modelId="{60022302-D31B-EA46-B338-C7ADF54B83C4}">
      <dsp:nvSpPr>
        <dsp:cNvPr id="0" name=""/>
        <dsp:cNvSpPr/>
      </dsp:nvSpPr>
      <dsp:spPr>
        <a:xfrm>
          <a:off x="2752510" y="1103200"/>
          <a:ext cx="3880419" cy="3880419"/>
        </a:xfrm>
        <a:custGeom>
          <a:avLst/>
          <a:gdLst/>
          <a:ahLst/>
          <a:cxnLst/>
          <a:rect l="0" t="0" r="0" b="0"/>
          <a:pathLst>
            <a:path>
              <a:moveTo>
                <a:pt x="2843725" y="3657204"/>
              </a:moveTo>
              <a:arcTo wR="1940209" hR="1940209" stAng="3734747" swAng="3165114"/>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89ACCF36-868B-9845-8E79-1FDE8D49FD3E}">
      <dsp:nvSpPr>
        <dsp:cNvPr id="0" name=""/>
        <dsp:cNvSpPr/>
      </dsp:nvSpPr>
      <dsp:spPr>
        <a:xfrm>
          <a:off x="533401" y="1981197"/>
          <a:ext cx="3703232" cy="2543911"/>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NIST announced in 2007 a competition for the SHA-3 next generation NIST hash function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Winning design was announced by NIST in October 2012</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SHA-3 is a cryptographic hash function that is intended to complement SHA-2 as the approved standard for a wide range of applications</a:t>
          </a:r>
          <a:endParaRPr lang="en-US" sz="1600" b="1" i="0" kern="1200" dirty="0">
            <a:solidFill>
              <a:schemeClr val="tx1"/>
            </a:solidFill>
          </a:endParaRPr>
        </a:p>
      </dsp:txBody>
      <dsp:txXfrm>
        <a:off x="657584" y="2105380"/>
        <a:ext cx="3454866" cy="2295545"/>
      </dsp:txXfrm>
    </dsp:sp>
    <dsp:sp modelId="{44FB74B7-9D06-F04A-A84D-C928611E2C9F}">
      <dsp:nvSpPr>
        <dsp:cNvPr id="0" name=""/>
        <dsp:cNvSpPr/>
      </dsp:nvSpPr>
      <dsp:spPr>
        <a:xfrm>
          <a:off x="3095311" y="1055981"/>
          <a:ext cx="3880419" cy="3880419"/>
        </a:xfrm>
        <a:custGeom>
          <a:avLst/>
          <a:gdLst/>
          <a:ahLst/>
          <a:cxnLst/>
          <a:rect l="0" t="0" r="0" b="0"/>
          <a:pathLst>
            <a:path>
              <a:moveTo>
                <a:pt x="334658" y="850888"/>
              </a:moveTo>
              <a:arcTo wR="1940209" hR="1940209" stAng="12849348" swAng="472037"/>
            </a:path>
          </a:pathLst>
        </a:custGeom>
        <a:noFill/>
        <a:ln w="38100" cap="flat" cmpd="sng" algn="ctr">
          <a:noFill/>
          <a:prstDash val="solid"/>
          <a:miter/>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3AFB73-FC9D-5046-B3B9-84D43B05FE8C}" type="datetimeFigureOut">
              <a:rPr lang="en-US" smtClean="0"/>
              <a:pPr/>
              <a:t>4/25/2022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1E4071-D83C-A348-976E-F019E7C49BB1}" type="slidenum">
              <a:rPr lang="en-US" smtClean="0"/>
              <a:pPr/>
              <a:t>‹#›</a:t>
            </a:fld>
            <a:endParaRPr lang="en-US"/>
          </a:p>
        </p:txBody>
      </p:sp>
    </p:spTree>
    <p:extLst>
      <p:ext uri="{BB962C8B-B14F-4D97-AF65-F5344CB8AC3E}">
        <p14:creationId xmlns:p14="http://schemas.microsoft.com/office/powerpoint/2010/main" val="227549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E83E65D8-9B49-EC43-BBB1-0F187E663737}" type="slidenum">
              <a:rPr lang="en-AU"/>
              <a:pPr>
                <a:defRPr/>
              </a:pPr>
              <a:t>‹#›</a:t>
            </a:fld>
            <a:endParaRPr lang="en-AU" dirty="0"/>
          </a:p>
        </p:txBody>
      </p:sp>
    </p:spTree>
    <p:extLst>
      <p:ext uri="{BB962C8B-B14F-4D97-AF65-F5344CB8AC3E}">
        <p14:creationId xmlns:p14="http://schemas.microsoft.com/office/powerpoint/2010/main" val="23189709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11 – “Cryptographic Hash Functions”.</a:t>
            </a:r>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98347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itchFamily="-84" charset="0"/>
              </a:rPr>
              <a:pPr/>
              <a:t>10</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Table 11.1 lists the generally accepted requirements for a cryptographic hash function.</a:t>
            </a:r>
          </a:p>
          <a:p>
            <a:r>
              <a:rPr lang="en-US" sz="1200" kern="1200" baseline="0" dirty="0" smtClean="0">
                <a:solidFill>
                  <a:schemeClr val="tx1"/>
                </a:solidFill>
                <a:latin typeface="Arial" charset="0"/>
                <a:ea typeface="ＭＳ Ｐゴシック" charset="-128"/>
                <a:cs typeface="ＭＳ Ｐゴシック" charset="-128"/>
              </a:rPr>
              <a:t>The first three properties are requirements for the practical application of a</a:t>
            </a:r>
          </a:p>
          <a:p>
            <a:r>
              <a:rPr lang="en-US" sz="1200" kern="1200" baseline="0" dirty="0" smtClean="0">
                <a:solidFill>
                  <a:schemeClr val="tx1"/>
                </a:solidFill>
                <a:latin typeface="Arial" charset="0"/>
                <a:ea typeface="ＭＳ Ｐゴシック" charset="-128"/>
                <a:cs typeface="ＭＳ Ｐゴシック" charset="-128"/>
              </a:rPr>
              <a:t>hash function.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fourth property, preimage resistant , is the one-way property: it is easy</a:t>
            </a:r>
          </a:p>
          <a:p>
            <a:r>
              <a:rPr lang="en-US" sz="1200" kern="1200" baseline="0" dirty="0" smtClean="0">
                <a:solidFill>
                  <a:schemeClr val="tx1"/>
                </a:solidFill>
                <a:latin typeface="Arial" charset="0"/>
                <a:ea typeface="ＭＳ Ｐゴシック" charset="-128"/>
                <a:cs typeface="ＭＳ Ｐゴシック" charset="-128"/>
              </a:rPr>
              <a:t>to generate a code given a message, but virtually impossible to generate a message</a:t>
            </a:r>
          </a:p>
          <a:p>
            <a:r>
              <a:rPr lang="en-US" sz="1200" kern="1200" baseline="0" dirty="0" smtClean="0">
                <a:solidFill>
                  <a:schemeClr val="tx1"/>
                </a:solidFill>
                <a:latin typeface="Arial" charset="0"/>
                <a:ea typeface="ＭＳ Ｐゴシック" charset="-128"/>
                <a:cs typeface="ＭＳ Ｐゴシック" charset="-128"/>
              </a:rPr>
              <a:t>given a code. This property is important if the authentication technique involves the</a:t>
            </a:r>
          </a:p>
          <a:p>
            <a:r>
              <a:rPr lang="en-US" sz="1200" kern="1200" baseline="0" dirty="0" smtClean="0">
                <a:solidFill>
                  <a:schemeClr val="tx1"/>
                </a:solidFill>
                <a:latin typeface="Arial" charset="0"/>
                <a:ea typeface="ＭＳ Ｐゴシック" charset="-128"/>
                <a:cs typeface="ＭＳ Ｐゴシック" charset="-128"/>
              </a:rPr>
              <a:t>use of a secret value (Figure 11.3c). The secret value itself is not sent.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fifth property, second preimage resistant , guarantees that it is impossible</a:t>
            </a:r>
          </a:p>
          <a:p>
            <a:r>
              <a:rPr lang="en-US" sz="1200" kern="1200" baseline="0" dirty="0" smtClean="0">
                <a:solidFill>
                  <a:schemeClr val="tx1"/>
                </a:solidFill>
                <a:latin typeface="Arial" charset="0"/>
                <a:ea typeface="ＭＳ Ｐゴシック" charset="-128"/>
                <a:cs typeface="ＭＳ Ｐゴシック" charset="-128"/>
              </a:rPr>
              <a:t>to find an alternative message with the same hash value as a given message. This</a:t>
            </a:r>
          </a:p>
          <a:p>
            <a:r>
              <a:rPr lang="en-US" sz="1200" kern="1200" baseline="0" dirty="0" smtClean="0">
                <a:solidFill>
                  <a:schemeClr val="tx1"/>
                </a:solidFill>
                <a:latin typeface="Arial" charset="0"/>
                <a:ea typeface="ＭＳ Ｐゴシック" charset="-128"/>
                <a:cs typeface="ＭＳ Ｐゴシック" charset="-128"/>
              </a:rPr>
              <a:t>prevents forgery when an encrypted hash code is used (Figures 11.3b and 11.4a). If</a:t>
            </a:r>
          </a:p>
          <a:p>
            <a:r>
              <a:rPr lang="en-US" sz="1200" kern="1200" baseline="0" dirty="0" smtClean="0">
                <a:solidFill>
                  <a:schemeClr val="tx1"/>
                </a:solidFill>
                <a:latin typeface="Arial" charset="0"/>
                <a:ea typeface="ＭＳ Ｐゴシック" charset="-128"/>
                <a:cs typeface="ＭＳ Ｐゴシック" charset="-128"/>
              </a:rPr>
              <a:t>this property were not true, an attacker would be capable of the following sequence:</a:t>
            </a:r>
          </a:p>
          <a:p>
            <a:r>
              <a:rPr lang="en-US" sz="1200" kern="1200" baseline="0" dirty="0" smtClean="0">
                <a:solidFill>
                  <a:schemeClr val="tx1"/>
                </a:solidFill>
                <a:latin typeface="Arial" charset="0"/>
                <a:ea typeface="ＭＳ Ｐゴシック" charset="-128"/>
                <a:cs typeface="ＭＳ Ｐゴシック" charset="-128"/>
              </a:rPr>
              <a:t>First, observe or intercept a message plus its encrypted hash code; second, generate</a:t>
            </a:r>
          </a:p>
          <a:p>
            <a:r>
              <a:rPr lang="en-US" sz="1200" kern="1200" baseline="0" dirty="0" smtClean="0">
                <a:solidFill>
                  <a:schemeClr val="tx1"/>
                </a:solidFill>
                <a:latin typeface="Arial" charset="0"/>
                <a:ea typeface="ＭＳ Ｐゴシック" charset="-128"/>
                <a:cs typeface="ＭＳ Ｐゴシック" charset="-128"/>
              </a:rPr>
              <a:t>an unencrypted hash code from the message; third, generate an alternate message</a:t>
            </a:r>
          </a:p>
          <a:p>
            <a:r>
              <a:rPr lang="en-US" sz="1200" kern="1200" baseline="0" dirty="0" smtClean="0">
                <a:solidFill>
                  <a:schemeClr val="tx1"/>
                </a:solidFill>
                <a:latin typeface="Arial" charset="0"/>
                <a:ea typeface="ＭＳ Ｐゴシック" charset="-128"/>
                <a:cs typeface="ＭＳ Ｐゴシック" charset="-128"/>
              </a:rPr>
              <a:t>with the same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 hash function that satisfies the first five properties in Table 11.1 is referred</a:t>
            </a:r>
          </a:p>
          <a:p>
            <a:r>
              <a:rPr lang="en-US" sz="1200" kern="1200" baseline="0" dirty="0" smtClean="0">
                <a:solidFill>
                  <a:schemeClr val="tx1"/>
                </a:solidFill>
                <a:latin typeface="Arial" charset="0"/>
                <a:ea typeface="ＭＳ Ｐゴシック" charset="-128"/>
                <a:cs typeface="ＭＳ Ｐゴシック" charset="-128"/>
              </a:rPr>
              <a:t>to as a weak hash function. If the sixth property, collision resistant , is also satisfied,</a:t>
            </a:r>
          </a:p>
          <a:p>
            <a:r>
              <a:rPr lang="en-US" sz="1200" kern="1200" baseline="0" dirty="0" smtClean="0">
                <a:solidFill>
                  <a:schemeClr val="tx1"/>
                </a:solidFill>
                <a:latin typeface="Arial" charset="0"/>
                <a:ea typeface="ＭＳ Ｐゴシック" charset="-128"/>
                <a:cs typeface="ＭＳ Ｐゴシック" charset="-128"/>
              </a:rPr>
              <a:t>then it is referred to as a strong hash function. A strong hash function protects</a:t>
            </a:r>
          </a:p>
          <a:p>
            <a:r>
              <a:rPr lang="en-US" sz="1200" kern="1200" baseline="0" dirty="0" smtClean="0">
                <a:solidFill>
                  <a:schemeClr val="tx1"/>
                </a:solidFill>
                <a:latin typeface="Arial" charset="0"/>
                <a:ea typeface="ＭＳ Ｐゴシック" charset="-128"/>
                <a:cs typeface="ＭＳ Ｐゴシック" charset="-128"/>
              </a:rPr>
              <a:t> against an attack in which one party generates a message for another party to sign.</a:t>
            </a:r>
          </a:p>
          <a:p>
            <a:r>
              <a:rPr lang="en-US" sz="1200" kern="1200" baseline="0" dirty="0" smtClean="0">
                <a:solidFill>
                  <a:schemeClr val="tx1"/>
                </a:solidFill>
                <a:latin typeface="Arial" charset="0"/>
                <a:ea typeface="ＭＳ Ｐゴシック" charset="-128"/>
                <a:cs typeface="ＭＳ Ｐゴシック" charset="-128"/>
              </a:rPr>
              <a:t>For example, suppose Bob writes an IOU message, sends it to Alice, and she signs</a:t>
            </a:r>
          </a:p>
          <a:p>
            <a:r>
              <a:rPr lang="en-US" sz="1200" kern="1200" baseline="0" dirty="0" smtClean="0">
                <a:solidFill>
                  <a:schemeClr val="tx1"/>
                </a:solidFill>
                <a:latin typeface="Arial" charset="0"/>
                <a:ea typeface="ＭＳ Ｐゴシック" charset="-128"/>
                <a:cs typeface="ＭＳ Ｐゴシック" charset="-128"/>
              </a:rPr>
              <a:t>it. Bob finds two messages with the same hash, one of which requires Alice to pay a</a:t>
            </a:r>
          </a:p>
          <a:p>
            <a:r>
              <a:rPr lang="en-US" sz="1200" kern="1200" baseline="0" dirty="0" smtClean="0">
                <a:solidFill>
                  <a:schemeClr val="tx1"/>
                </a:solidFill>
                <a:latin typeface="Arial" charset="0"/>
                <a:ea typeface="ＭＳ Ｐゴシック" charset="-128"/>
                <a:cs typeface="ＭＳ Ｐゴシック" charset="-128"/>
              </a:rPr>
              <a:t>small amount and one that requires a large payment. Alice signs the first message,</a:t>
            </a:r>
          </a:p>
          <a:p>
            <a:r>
              <a:rPr lang="en-US" sz="1200" kern="1200" baseline="0" dirty="0" smtClean="0">
                <a:solidFill>
                  <a:schemeClr val="tx1"/>
                </a:solidFill>
                <a:latin typeface="Arial" charset="0"/>
                <a:ea typeface="ＭＳ Ｐゴシック" charset="-128"/>
                <a:cs typeface="ＭＳ Ｐゴシック" charset="-128"/>
              </a:rPr>
              <a:t>and Bob is then able to claim that the second message is authentic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final requirement in Table 11.1, pseudorandomness , has not traditionally</a:t>
            </a:r>
          </a:p>
          <a:p>
            <a:r>
              <a:rPr lang="en-US" sz="1200" kern="1200" baseline="0" dirty="0" smtClean="0">
                <a:solidFill>
                  <a:schemeClr val="tx1"/>
                </a:solidFill>
                <a:latin typeface="Arial" charset="0"/>
                <a:ea typeface="ＭＳ Ｐゴシック" charset="-128"/>
                <a:cs typeface="ＭＳ Ｐゴシック" charset="-128"/>
              </a:rPr>
              <a:t>been listed as a requirement of cryptographic hash functions but is more or less implied.</a:t>
            </a:r>
          </a:p>
          <a:p>
            <a:r>
              <a:rPr lang="en-US" sz="1200" kern="1200" baseline="0" dirty="0" smtClean="0">
                <a:solidFill>
                  <a:schemeClr val="tx1"/>
                </a:solidFill>
                <a:latin typeface="Arial" charset="0"/>
                <a:ea typeface="ＭＳ Ｐゴシック" charset="-128"/>
                <a:cs typeface="ＭＳ Ｐゴシック" charset="-128"/>
              </a:rPr>
              <a:t>[JOHN05] points out that cryptographic hash functions are commonly used</a:t>
            </a:r>
          </a:p>
          <a:p>
            <a:r>
              <a:rPr lang="en-US" sz="1200" kern="1200" baseline="0" dirty="0" smtClean="0">
                <a:solidFill>
                  <a:schemeClr val="tx1"/>
                </a:solidFill>
                <a:latin typeface="Arial" charset="0"/>
                <a:ea typeface="ＭＳ Ｐゴシック" charset="-128"/>
                <a:cs typeface="ＭＳ Ｐゴシック" charset="-128"/>
              </a:rPr>
              <a:t>for key derivation and pseudorandom number generation, and that in message integrity</a:t>
            </a:r>
          </a:p>
          <a:p>
            <a:r>
              <a:rPr lang="en-US" sz="1200" kern="1200" baseline="0" dirty="0" smtClean="0">
                <a:solidFill>
                  <a:schemeClr val="tx1"/>
                </a:solidFill>
                <a:latin typeface="Arial" charset="0"/>
                <a:ea typeface="ＭＳ Ｐゴシック" charset="-128"/>
                <a:cs typeface="ＭＳ Ｐゴシック" charset="-128"/>
              </a:rPr>
              <a:t>applications, the three resistant properties depend on the output of the hash</a:t>
            </a:r>
          </a:p>
          <a:p>
            <a:r>
              <a:rPr lang="en-US" sz="1200" kern="1200" baseline="0" dirty="0" smtClean="0">
                <a:solidFill>
                  <a:schemeClr val="tx1"/>
                </a:solidFill>
                <a:latin typeface="Arial" charset="0"/>
                <a:ea typeface="ＭＳ Ｐゴシック" charset="-128"/>
                <a:cs typeface="ＭＳ Ｐゴシック" charset="-128"/>
              </a:rPr>
              <a:t>function appearing to be random. Thus, it makes sense to verify that in fact a given</a:t>
            </a:r>
          </a:p>
          <a:p>
            <a:r>
              <a:rPr lang="en-US" sz="1200" kern="1200" baseline="0" dirty="0" smtClean="0">
                <a:solidFill>
                  <a:schemeClr val="tx1"/>
                </a:solidFill>
                <a:latin typeface="Arial" charset="0"/>
                <a:ea typeface="ＭＳ Ｐゴシック" charset="-128"/>
                <a:cs typeface="ＭＳ Ｐゴシック" charset="-128"/>
              </a:rPr>
              <a:t>hash function produces pseudorandom output..</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38543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11.6 shows the relationships among the three resistant properties.</a:t>
            </a:r>
          </a:p>
          <a:p>
            <a:r>
              <a:rPr lang="en-US" sz="1200" kern="1200" baseline="0" dirty="0" smtClean="0">
                <a:solidFill>
                  <a:schemeClr val="tx1"/>
                </a:solidFill>
                <a:latin typeface="Arial" charset="0"/>
                <a:ea typeface="ＭＳ Ｐゴシック" charset="-128"/>
                <a:cs typeface="ＭＳ Ｐゴシック" charset="-128"/>
              </a:rPr>
              <a:t>A function that is collision resistant is also second preimage resistant, but the</a:t>
            </a:r>
          </a:p>
          <a:p>
            <a:r>
              <a:rPr lang="en-US" sz="1200" kern="1200" baseline="0" dirty="0" smtClean="0">
                <a:solidFill>
                  <a:schemeClr val="tx1"/>
                </a:solidFill>
                <a:latin typeface="Arial" charset="0"/>
                <a:ea typeface="ＭＳ Ｐゴシック" charset="-128"/>
                <a:cs typeface="ＭＳ Ｐゴシック" charset="-128"/>
              </a:rPr>
              <a:t>reverse is not necessarily true. A function can be collision resistant but not preimage</a:t>
            </a:r>
          </a:p>
          <a:p>
            <a:r>
              <a:rPr lang="en-US" sz="1200" kern="1200" baseline="0" dirty="0" smtClean="0">
                <a:solidFill>
                  <a:schemeClr val="tx1"/>
                </a:solidFill>
                <a:latin typeface="Arial" charset="0"/>
                <a:ea typeface="ＭＳ Ｐゴシック" charset="-128"/>
                <a:cs typeface="ＭＳ Ｐゴシック" charset="-128"/>
              </a:rPr>
              <a:t>resistant and vice versa. A function can be preimage resistant but not second</a:t>
            </a:r>
          </a:p>
          <a:p>
            <a:r>
              <a:rPr lang="en-US" sz="1200" kern="1200" baseline="0" dirty="0" smtClean="0">
                <a:solidFill>
                  <a:schemeClr val="tx1"/>
                </a:solidFill>
                <a:latin typeface="Arial" charset="0"/>
                <a:ea typeface="ＭＳ Ｐゴシック" charset="-128"/>
                <a:cs typeface="ＭＳ Ｐゴシック"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11</a:t>
            </a:fld>
            <a:endParaRPr lang="en-AU" dirty="0"/>
          </a:p>
        </p:txBody>
      </p:sp>
    </p:spTree>
    <p:extLst>
      <p:ext uri="{BB962C8B-B14F-4D97-AF65-F5344CB8AC3E}">
        <p14:creationId xmlns:p14="http://schemas.microsoft.com/office/powerpoint/2010/main" val="310998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11.2 shows the resistant properties required for various hash function</a:t>
            </a:r>
          </a:p>
          <a:p>
            <a:r>
              <a:rPr lang="en-US" sz="1200" kern="1200" baseline="0" dirty="0" smtClean="0">
                <a:solidFill>
                  <a:schemeClr val="tx1"/>
                </a:solidFill>
                <a:latin typeface="Arial" charset="0"/>
                <a:ea typeface="ＭＳ Ｐゴシック" charset="-128"/>
                <a:cs typeface="ＭＳ Ｐゴシック"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12</a:t>
            </a:fld>
            <a:endParaRPr lang="en-AU" dirty="0"/>
          </a:p>
        </p:txBody>
      </p:sp>
    </p:spTree>
    <p:extLst>
      <p:ext uri="{BB962C8B-B14F-4D97-AF65-F5344CB8AC3E}">
        <p14:creationId xmlns:p14="http://schemas.microsoft.com/office/powerpoint/2010/main" val="296739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57200" y="4343400"/>
            <a:ext cx="60198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 As with encryption algorithms, there are two categories of attacks on hash</a:t>
            </a:r>
          </a:p>
          <a:p>
            <a:r>
              <a:rPr lang="en-US" sz="1200" kern="1200" baseline="0" dirty="0" smtClean="0">
                <a:solidFill>
                  <a:schemeClr val="tx1"/>
                </a:solidFill>
                <a:latin typeface="Arial" charset="0"/>
                <a:ea typeface="ＭＳ Ｐゴシック" charset="-128"/>
                <a:cs typeface="ＭＳ Ｐゴシック" charset="-128"/>
              </a:rPr>
              <a:t>functions: brute-force attacks and cryptanalysis. A brute-force attack does not depend</a:t>
            </a:r>
          </a:p>
          <a:p>
            <a:r>
              <a:rPr lang="en-US" sz="1200" kern="1200" baseline="0" dirty="0" smtClean="0">
                <a:solidFill>
                  <a:schemeClr val="tx1"/>
                </a:solidFill>
                <a:latin typeface="Arial" charset="0"/>
                <a:ea typeface="ＭＳ Ｐゴシック" charset="-128"/>
                <a:cs typeface="ＭＳ Ｐゴシック" charset="-128"/>
              </a:rPr>
              <a:t>on the specific algorithm but depends only on bit length. In the case of a hash</a:t>
            </a:r>
          </a:p>
          <a:p>
            <a:r>
              <a:rPr lang="en-US" sz="1200" kern="1200" baseline="0" dirty="0" smtClean="0">
                <a:solidFill>
                  <a:schemeClr val="tx1"/>
                </a:solidFill>
                <a:latin typeface="Arial" charset="0"/>
                <a:ea typeface="ＭＳ Ｐゴシック" charset="-128"/>
                <a:cs typeface="ＭＳ Ｐゴシック" charset="-128"/>
              </a:rPr>
              <a:t>function, a brute-force attack depends only on the bit length of the hash value. A</a:t>
            </a:r>
          </a:p>
          <a:p>
            <a:r>
              <a:rPr lang="en-US" sz="1200" kern="1200" baseline="0" dirty="0" smtClean="0">
                <a:solidFill>
                  <a:schemeClr val="tx1"/>
                </a:solidFill>
                <a:latin typeface="Arial" charset="0"/>
                <a:ea typeface="ＭＳ Ｐゴシック" charset="-128"/>
                <a:cs typeface="ＭＳ Ｐゴシック" charset="-128"/>
              </a:rPr>
              <a:t>cryptanalysis, in contrast, is an attack based on weaknesses in a particular cryptographic</a:t>
            </a:r>
          </a:p>
          <a:p>
            <a:r>
              <a:rPr lang="en-US" sz="1200" kern="1200" baseline="0" dirty="0" smtClean="0">
                <a:solidFill>
                  <a:schemeClr val="tx1"/>
                </a:solidFill>
                <a:latin typeface="Arial" charset="0"/>
                <a:ea typeface="ＭＳ Ｐゴシック" charset="-128"/>
                <a:cs typeface="ＭＳ Ｐゴシック" charset="-128"/>
              </a:rPr>
              <a:t>algorithm. </a:t>
            </a: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33796" name="Slide Number Placeholder 3"/>
          <p:cNvSpPr>
            <a:spLocks noGrp="1"/>
          </p:cNvSpPr>
          <p:nvPr>
            <p:ph type="sldNum" sz="quarter" idx="5"/>
          </p:nvPr>
        </p:nvSpPr>
        <p:spPr>
          <a:noFill/>
        </p:spPr>
        <p:txBody>
          <a:bodyPr/>
          <a:lstStyle/>
          <a:p>
            <a:fld id="{56DF2600-5D05-8E4F-A181-08737FF03C5F}" type="slidenum">
              <a:rPr lang="en-AU" smtClean="0">
                <a:latin typeface="Arial" pitchFamily="-84" charset="0"/>
              </a:rPr>
              <a:pPr/>
              <a:t>13</a:t>
            </a:fld>
            <a:endParaRPr lang="en-AU" dirty="0" smtClean="0">
              <a:latin typeface="Arial" pitchFamily="-84" charset="0"/>
            </a:endParaRPr>
          </a:p>
        </p:txBody>
      </p:sp>
    </p:spTree>
    <p:extLst>
      <p:ext uri="{BB962C8B-B14F-4D97-AF65-F5344CB8AC3E}">
        <p14:creationId xmlns:p14="http://schemas.microsoft.com/office/powerpoint/2010/main" val="246950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7248A7-0C3D-BE42-AD30-26B10311FFD1}" type="slidenum">
              <a:rPr lang="en-AU">
                <a:latin typeface="Arial" pitchFamily="-84" charset="0"/>
              </a:rPr>
              <a:pPr/>
              <a:t>14</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For a collision resistant attack, an adversary wishes</a:t>
            </a:r>
          </a:p>
          <a:p>
            <a:r>
              <a:rPr lang="en-US" sz="1200" kern="1200" baseline="0" dirty="0" smtClean="0">
                <a:solidFill>
                  <a:schemeClr val="tx1"/>
                </a:solidFill>
                <a:latin typeface="Arial" charset="0"/>
                <a:ea typeface="ＭＳ Ｐゴシック" charset="-128"/>
                <a:cs typeface="ＭＳ Ｐゴシック" charset="-128"/>
              </a:rPr>
              <a:t>to find two messages or data blocks,</a:t>
            </a:r>
            <a:r>
              <a:rPr lang="en-US" sz="1200" i="1" kern="1200" baseline="0" dirty="0" smtClean="0">
                <a:solidFill>
                  <a:schemeClr val="tx1"/>
                </a:solidFill>
                <a:latin typeface="Arial" charset="0"/>
                <a:ea typeface="ＭＳ Ｐゴシック" charset="-128"/>
                <a:cs typeface="ＭＳ Ｐゴシック" charset="-128"/>
              </a:rPr>
              <a:t> </a:t>
            </a:r>
            <a:r>
              <a:rPr lang="en-US" sz="1200" i="1" kern="1200" baseline="0" dirty="0" err="1" smtClean="0">
                <a:solidFill>
                  <a:schemeClr val="tx1"/>
                </a:solidFill>
                <a:latin typeface="Arial" charset="0"/>
                <a:ea typeface="ＭＳ Ｐゴシック" charset="-128"/>
                <a:cs typeface="ＭＳ Ｐゴシック" charset="-128"/>
              </a:rPr>
              <a:t>x</a:t>
            </a:r>
            <a:r>
              <a:rPr lang="en-US" sz="1200" i="1" kern="1200" baseline="0" dirty="0" smtClean="0">
                <a:solidFill>
                  <a:schemeClr val="tx1"/>
                </a:solidFill>
                <a:latin typeface="Arial" charset="0"/>
                <a:ea typeface="ＭＳ Ｐゴシック" charset="-128"/>
                <a:cs typeface="ＭＳ Ｐゴシック" charset="-128"/>
              </a:rPr>
              <a:t>  </a:t>
            </a:r>
            <a:r>
              <a:rPr lang="en-US" sz="1200" kern="1200" baseline="0" dirty="0" smtClean="0">
                <a:solidFill>
                  <a:schemeClr val="tx1"/>
                </a:solidFill>
                <a:latin typeface="Arial" charset="0"/>
                <a:ea typeface="ＭＳ Ｐゴシック" charset="-128"/>
                <a:cs typeface="ＭＳ Ｐゴシック" charset="-128"/>
              </a:rPr>
              <a:t>and </a:t>
            </a:r>
            <a:r>
              <a:rPr lang="en-US" sz="1200" i="1"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 that yield the same hash function:</a:t>
            </a:r>
          </a:p>
          <a:p>
            <a:r>
              <a:rPr lang="en-US" sz="1200" kern="1200" baseline="0" dirty="0" err="1" smtClean="0">
                <a:solidFill>
                  <a:schemeClr val="tx1"/>
                </a:solidFill>
                <a:latin typeface="Arial" charset="0"/>
                <a:ea typeface="ＭＳ Ｐゴシック" charset="-128"/>
                <a:cs typeface="ＭＳ Ｐゴシック" charset="-128"/>
              </a:rPr>
              <a:t>H(</a:t>
            </a:r>
            <a:r>
              <a:rPr lang="en-US" sz="1200" i="1" kern="1200" baseline="0" dirty="0" err="1" smtClean="0">
                <a:solidFill>
                  <a:schemeClr val="tx1"/>
                </a:solidFill>
                <a:latin typeface="Arial" charset="0"/>
                <a:ea typeface="ＭＳ Ｐゴシック" charset="-128"/>
                <a:cs typeface="ＭＳ Ｐゴシック" charset="-128"/>
              </a:rPr>
              <a:t>x</a:t>
            </a:r>
            <a:r>
              <a:rPr lang="en-US" sz="1200" kern="1200" baseline="0" dirty="0" smtClean="0">
                <a:solidFill>
                  <a:schemeClr val="tx1"/>
                </a:solidFill>
                <a:latin typeface="Arial" charset="0"/>
                <a:ea typeface="ＭＳ Ｐゴシック" charset="-128"/>
                <a:cs typeface="ＭＳ Ｐゴシック" charset="-128"/>
              </a:rPr>
              <a:t>) =  </a:t>
            </a:r>
            <a:r>
              <a:rPr lang="en-US" sz="1200" kern="1200" baseline="0" dirty="0" err="1" smtClean="0">
                <a:solidFill>
                  <a:schemeClr val="tx1"/>
                </a:solidFill>
                <a:latin typeface="Arial" charset="0"/>
                <a:ea typeface="ＭＳ Ｐゴシック" charset="-128"/>
                <a:cs typeface="ＭＳ Ｐゴシック" charset="-128"/>
              </a:rPr>
              <a:t>H(</a:t>
            </a:r>
            <a:r>
              <a:rPr lang="en-US" sz="1200" i="1"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This turns out to require considerably less effort than a </a:t>
            </a:r>
            <a:r>
              <a:rPr lang="en-US" sz="1200" kern="1200" baseline="0" dirty="0" err="1" smtClean="0">
                <a:solidFill>
                  <a:schemeClr val="tx1"/>
                </a:solidFill>
                <a:latin typeface="Arial" charset="0"/>
                <a:ea typeface="ＭＳ Ｐゴシック" charset="-128"/>
                <a:cs typeface="ＭＳ Ｐゴシック" charset="-128"/>
              </a:rPr>
              <a:t>preimage</a:t>
            </a:r>
            <a:r>
              <a:rPr lang="en-US" sz="1200" kern="1200" baseline="0" dirty="0" smtClean="0">
                <a:solidFill>
                  <a:schemeClr val="tx1"/>
                </a:solidFill>
                <a:latin typeface="Arial" charset="0"/>
                <a:ea typeface="ＭＳ Ｐゴシック" charset="-128"/>
                <a:cs typeface="ＭＳ Ｐゴシック" charset="-128"/>
              </a:rPr>
              <a:t> or</a:t>
            </a:r>
          </a:p>
          <a:p>
            <a:r>
              <a:rPr lang="en-US" sz="1200" kern="1200" baseline="0" dirty="0" smtClean="0">
                <a:solidFill>
                  <a:schemeClr val="tx1"/>
                </a:solidFill>
                <a:latin typeface="Arial" charset="0"/>
                <a:ea typeface="ＭＳ Ｐゴシック" charset="-128"/>
                <a:cs typeface="ＭＳ Ｐゴシック" charset="-128"/>
              </a:rPr>
              <a:t>second </a:t>
            </a:r>
            <a:r>
              <a:rPr lang="en-US" sz="1200" kern="1200" baseline="0" dirty="0" err="1" smtClean="0">
                <a:solidFill>
                  <a:schemeClr val="tx1"/>
                </a:solidFill>
                <a:latin typeface="Arial" charset="0"/>
                <a:ea typeface="ＭＳ Ｐゴシック" charset="-128"/>
                <a:cs typeface="ＭＳ Ｐゴシック" charset="-128"/>
              </a:rPr>
              <a:t>preimage</a:t>
            </a:r>
            <a:r>
              <a:rPr lang="en-US" sz="1200" kern="1200" baseline="0" dirty="0" smtClean="0">
                <a:solidFill>
                  <a:schemeClr val="tx1"/>
                </a:solidFill>
                <a:latin typeface="Arial" charset="0"/>
                <a:ea typeface="ＭＳ Ｐゴシック" charset="-128"/>
                <a:cs typeface="ＭＳ Ｐゴシック" charset="-128"/>
              </a:rPr>
              <a:t> attack. The effort required is explained by a mathematical result</a:t>
            </a:r>
          </a:p>
          <a:p>
            <a:r>
              <a:rPr lang="en-US" sz="1200" kern="1200" baseline="0" dirty="0" smtClean="0">
                <a:solidFill>
                  <a:schemeClr val="tx1"/>
                </a:solidFill>
                <a:latin typeface="Arial" charset="0"/>
                <a:ea typeface="ＭＳ Ｐゴシック" charset="-128"/>
                <a:cs typeface="ＭＳ Ｐゴシック" charset="-128"/>
              </a:rPr>
              <a:t>referred to as the </a:t>
            </a:r>
            <a:r>
              <a:rPr lang="en-US" sz="1200" b="1" kern="1200" baseline="0" dirty="0" smtClean="0">
                <a:solidFill>
                  <a:schemeClr val="tx1"/>
                </a:solidFill>
                <a:latin typeface="Arial" charset="0"/>
                <a:ea typeface="ＭＳ Ｐゴシック" charset="-128"/>
                <a:cs typeface="ＭＳ Ｐゴシック" charset="-128"/>
              </a:rPr>
              <a:t>birthday paradox</a:t>
            </a:r>
            <a:r>
              <a:rPr lang="en-US" sz="1200" kern="1200" baseline="0" dirty="0" smtClean="0">
                <a:solidFill>
                  <a:schemeClr val="tx1"/>
                </a:solidFill>
                <a:latin typeface="Arial" charset="0"/>
                <a:ea typeface="ＭＳ Ｐゴシック" charset="-128"/>
                <a:cs typeface="ＭＳ Ｐゴシック" charset="-128"/>
              </a:rPr>
              <a:t>. In essence, if we choose random variables from</a:t>
            </a:r>
          </a:p>
          <a:p>
            <a:r>
              <a:rPr lang="en-US" sz="1200" kern="1200" baseline="0" dirty="0" smtClean="0">
                <a:solidFill>
                  <a:schemeClr val="tx1"/>
                </a:solidFill>
                <a:latin typeface="Arial" charset="0"/>
                <a:ea typeface="ＭＳ Ｐゴシック" charset="-128"/>
                <a:cs typeface="ＭＳ Ｐゴシック" charset="-128"/>
              </a:rPr>
              <a:t>a uniform distribution in the range 0 through N -  1, then the probability that a</a:t>
            </a:r>
          </a:p>
          <a:p>
            <a:r>
              <a:rPr lang="en-US" sz="1200" kern="1200" baseline="0" dirty="0" smtClean="0">
                <a:solidFill>
                  <a:schemeClr val="tx1"/>
                </a:solidFill>
                <a:latin typeface="Arial" charset="0"/>
                <a:ea typeface="ＭＳ Ｐゴシック" charset="-128"/>
                <a:cs typeface="ＭＳ Ｐゴシック" charset="-128"/>
              </a:rPr>
              <a:t>repeated element is encountered exceeds 0.5 after √</a:t>
            </a:r>
            <a:r>
              <a:rPr lang="en-US" sz="1200" b="0" kern="1200" baseline="0" dirty="0" smtClean="0">
                <a:solidFill>
                  <a:schemeClr val="tx1"/>
                </a:solidFill>
                <a:latin typeface="Arial" charset="0"/>
                <a:ea typeface="ＭＳ Ｐゴシック" charset="-128"/>
                <a:cs typeface="ＭＳ Ｐゴシック" charset="-128"/>
              </a:rPr>
              <a:t>N  choices have been made.</a:t>
            </a:r>
          </a:p>
          <a:p>
            <a:r>
              <a:rPr lang="en-US" sz="1200" kern="1200" baseline="0" dirty="0" smtClean="0">
                <a:solidFill>
                  <a:schemeClr val="tx1"/>
                </a:solidFill>
                <a:latin typeface="Arial" charset="0"/>
                <a:ea typeface="ＭＳ Ｐゴシック" charset="-128"/>
                <a:cs typeface="ＭＳ Ｐゴシック" charset="-128"/>
              </a:rPr>
              <a:t>Thus, for an </a:t>
            </a:r>
            <a:r>
              <a:rPr lang="en-US" sz="1200" i="1" kern="1200" baseline="0" dirty="0" err="1" smtClean="0">
                <a:solidFill>
                  <a:schemeClr val="tx1"/>
                </a:solidFill>
                <a:latin typeface="Arial" charset="0"/>
                <a:ea typeface="ＭＳ Ｐゴシック" charset="-128"/>
                <a:cs typeface="ＭＳ Ｐゴシック" charset="-128"/>
              </a:rPr>
              <a:t>m</a:t>
            </a:r>
            <a:r>
              <a:rPr lang="en-US" sz="1200" kern="1200" baseline="0" dirty="0" smtClean="0">
                <a:solidFill>
                  <a:schemeClr val="tx1"/>
                </a:solidFill>
                <a:latin typeface="Arial" charset="0"/>
                <a:ea typeface="ＭＳ Ｐゴシック" charset="-128"/>
                <a:cs typeface="ＭＳ Ｐゴシック" charset="-128"/>
              </a:rPr>
              <a:t>-bit hash value, if we pick data blocks at random, we can expect to</a:t>
            </a:r>
          </a:p>
          <a:p>
            <a:r>
              <a:rPr lang="en-US" sz="1200" kern="1200" baseline="0" dirty="0" smtClean="0">
                <a:solidFill>
                  <a:schemeClr val="tx1"/>
                </a:solidFill>
                <a:latin typeface="Arial" charset="0"/>
                <a:ea typeface="ＭＳ Ｐゴシック" charset="-128"/>
                <a:cs typeface="ＭＳ Ｐゴシック" charset="-128"/>
              </a:rPr>
              <a:t>find two data blocks with the same hash value within √</a:t>
            </a:r>
            <a:r>
              <a:rPr lang="en-US" sz="1200" b="0" kern="1200" baseline="0" dirty="0" smtClean="0">
                <a:solidFill>
                  <a:schemeClr val="tx1"/>
                </a:solidFill>
                <a:latin typeface="Arial" charset="0"/>
                <a:ea typeface="ＭＳ Ｐゴシック" charset="-128"/>
                <a:cs typeface="ＭＳ Ｐゴシック" charset="-128"/>
              </a:rPr>
              <a:t>2</a:t>
            </a:r>
            <a:r>
              <a:rPr lang="en-US" sz="1200" b="0"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2</a:t>
            </a:r>
            <a:r>
              <a:rPr lang="en-US" sz="1200" b="0" kern="1200" baseline="30000" dirty="0" smtClean="0">
                <a:solidFill>
                  <a:schemeClr val="tx1"/>
                </a:solidFill>
                <a:latin typeface="Arial" charset="0"/>
                <a:ea typeface="ＭＳ Ｐゴシック" charset="-128"/>
                <a:cs typeface="ＭＳ Ｐゴシック" charset="-128"/>
              </a:rPr>
              <a:t>m/2  </a:t>
            </a:r>
            <a:r>
              <a:rPr lang="en-US" sz="1200" b="0" kern="1200" baseline="0" dirty="0" smtClean="0">
                <a:solidFill>
                  <a:schemeClr val="tx1"/>
                </a:solidFill>
                <a:latin typeface="Arial" charset="0"/>
                <a:ea typeface="ＭＳ Ｐゴシック" charset="-128"/>
                <a:cs typeface="ＭＳ Ｐゴシック" charset="-128"/>
              </a:rPr>
              <a:t>attempts. The</a:t>
            </a:r>
          </a:p>
          <a:p>
            <a:r>
              <a:rPr lang="en-US" sz="1200" kern="1200" baseline="0" dirty="0" smtClean="0">
                <a:solidFill>
                  <a:schemeClr val="tx1"/>
                </a:solidFill>
                <a:latin typeface="Arial" charset="0"/>
                <a:ea typeface="ＭＳ Ｐゴシック" charset="-128"/>
                <a:cs typeface="ＭＳ Ｐゴシック" charset="-128"/>
              </a:rPr>
              <a:t>mathematical derivation of this result is found in Appendix U.</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Yuval proposed the following strategy to exploit the birthday paradox in a</a:t>
            </a:r>
          </a:p>
          <a:p>
            <a:r>
              <a:rPr lang="en-US" sz="1200" kern="1200" baseline="0" dirty="0" smtClean="0">
                <a:solidFill>
                  <a:schemeClr val="tx1"/>
                </a:solidFill>
                <a:latin typeface="Arial" charset="0"/>
                <a:ea typeface="ＭＳ Ｐゴシック" charset="-128"/>
                <a:cs typeface="ＭＳ Ｐゴシック" charset="-128"/>
              </a:rPr>
              <a:t>Collision resistant attack [YUVA79].</a:t>
            </a:r>
          </a:p>
          <a:p>
            <a:endParaRPr lang="en-US" sz="1200" kern="1200" baseline="0" dirty="0" smtClean="0">
              <a:solidFill>
                <a:schemeClr val="tx1"/>
              </a:solidFill>
              <a:latin typeface="Arial" charset="0"/>
              <a:ea typeface="ＭＳ Ｐゴシック" charset="-128"/>
              <a:cs typeface="ＭＳ Ｐゴシック" charset="-128"/>
            </a:endParaRPr>
          </a:p>
          <a:p>
            <a:pPr marL="228600" indent="-228600">
              <a:buAutoNum type="arabicPeriod"/>
            </a:pPr>
            <a:r>
              <a:rPr lang="en-US" sz="1200" kern="1200" baseline="0" dirty="0" smtClean="0">
                <a:solidFill>
                  <a:schemeClr val="tx1"/>
                </a:solidFill>
                <a:latin typeface="Arial" charset="0"/>
                <a:ea typeface="ＭＳ Ｐゴシック" charset="-128"/>
                <a:cs typeface="ＭＳ Ｐゴシック" charset="-128"/>
              </a:rPr>
              <a:t>The source, A, is prepared to sign a legitimate message </a:t>
            </a:r>
            <a:r>
              <a:rPr lang="en-US" sz="1200" kern="1200" baseline="0" dirty="0" err="1" smtClean="0">
                <a:solidFill>
                  <a:schemeClr val="tx1"/>
                </a:solidFill>
                <a:latin typeface="Arial" charset="0"/>
                <a:ea typeface="ＭＳ Ｐゴシック" charset="-128"/>
                <a:cs typeface="ＭＳ Ｐゴシック" charset="-128"/>
              </a:rPr>
              <a:t>x</a:t>
            </a:r>
            <a:r>
              <a:rPr lang="en-US" sz="1200" kern="1200" baseline="0" dirty="0" smtClean="0">
                <a:solidFill>
                  <a:schemeClr val="tx1"/>
                </a:solidFill>
                <a:latin typeface="Arial" charset="0"/>
                <a:ea typeface="ＭＳ Ｐゴシック" charset="-128"/>
                <a:cs typeface="ＭＳ Ｐゴシック" charset="-128"/>
              </a:rPr>
              <a:t> by appending the appropriate </a:t>
            </a:r>
            <a:r>
              <a:rPr lang="en-US" sz="1200" kern="1200" baseline="0" dirty="0" err="1" smtClean="0">
                <a:solidFill>
                  <a:schemeClr val="tx1"/>
                </a:solidFill>
                <a:latin typeface="Arial" charset="0"/>
                <a:ea typeface="ＭＳ Ｐゴシック" charset="-128"/>
                <a:cs typeface="ＭＳ Ｐゴシック" charset="-128"/>
              </a:rPr>
              <a:t>m</a:t>
            </a:r>
            <a:r>
              <a:rPr lang="en-US" sz="1200" kern="1200" baseline="0" dirty="0" smtClean="0">
                <a:solidFill>
                  <a:schemeClr val="tx1"/>
                </a:solidFill>
                <a:latin typeface="Arial" charset="0"/>
                <a:ea typeface="ＭＳ Ｐゴシック" charset="-128"/>
                <a:cs typeface="ＭＳ Ｐゴシック" charset="-128"/>
              </a:rPr>
              <a:t>-bit hash code and encrypting that hash code with A’s private key (Figure 11.4a).</a:t>
            </a:r>
          </a:p>
          <a:p>
            <a:pPr marL="228600" indent="-228600">
              <a:buAutoNum type="arabicPeriod"/>
            </a:pPr>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The opponent generates 2</a:t>
            </a:r>
            <a:r>
              <a:rPr lang="en-US" sz="1200" kern="1200" baseline="30000" dirty="0" smtClean="0">
                <a:solidFill>
                  <a:schemeClr val="tx1"/>
                </a:solidFill>
                <a:latin typeface="Arial" charset="0"/>
                <a:ea typeface="ＭＳ Ｐゴシック" charset="-128"/>
                <a:cs typeface="ＭＳ Ｐゴシック" charset="-128"/>
              </a:rPr>
              <a:t>m/2  </a:t>
            </a:r>
            <a:r>
              <a:rPr lang="en-US" sz="1200" kern="1200" baseline="0" dirty="0" smtClean="0">
                <a:solidFill>
                  <a:schemeClr val="tx1"/>
                </a:solidFill>
                <a:latin typeface="Arial" charset="0"/>
                <a:ea typeface="ＭＳ Ｐゴシック" charset="-128"/>
                <a:cs typeface="ＭＳ Ｐゴシック" charset="-128"/>
              </a:rPr>
              <a:t>variations </a:t>
            </a:r>
            <a:r>
              <a:rPr lang="en-US" sz="1200" kern="1200" baseline="0" dirty="0" err="1" smtClean="0">
                <a:solidFill>
                  <a:schemeClr val="tx1"/>
                </a:solidFill>
                <a:latin typeface="Arial" charset="0"/>
                <a:ea typeface="ＭＳ Ｐゴシック" charset="-128"/>
                <a:cs typeface="ＭＳ Ｐゴシック" charset="-128"/>
              </a:rPr>
              <a:t>x</a:t>
            </a:r>
            <a:r>
              <a:rPr lang="en-US" sz="1200" kern="1200" baseline="0" dirty="0" smtClean="0">
                <a:solidFill>
                  <a:schemeClr val="tx1"/>
                </a:solidFill>
                <a:latin typeface="Arial" charset="0"/>
                <a:ea typeface="ＭＳ Ｐゴシック" charset="-128"/>
                <a:cs typeface="ＭＳ Ｐゴシック" charset="-128"/>
              </a:rPr>
              <a:t>’ of </a:t>
            </a:r>
            <a:r>
              <a:rPr lang="en-US" sz="1200" kern="1200" baseline="0" dirty="0" err="1" smtClean="0">
                <a:solidFill>
                  <a:schemeClr val="tx1"/>
                </a:solidFill>
                <a:latin typeface="Arial" charset="0"/>
                <a:ea typeface="ＭＳ Ｐゴシック" charset="-128"/>
                <a:cs typeface="ＭＳ Ｐゴシック" charset="-128"/>
              </a:rPr>
              <a:t>x</a:t>
            </a:r>
            <a:r>
              <a:rPr lang="en-US" sz="1200" kern="1200" baseline="0" dirty="0" smtClean="0">
                <a:solidFill>
                  <a:schemeClr val="tx1"/>
                </a:solidFill>
                <a:latin typeface="Arial" charset="0"/>
                <a:ea typeface="ＭＳ Ｐゴシック" charset="-128"/>
                <a:cs typeface="ＭＳ Ｐゴシック" charset="-128"/>
              </a:rPr>
              <a:t>, all of which convey essentially</a:t>
            </a:r>
          </a:p>
          <a:p>
            <a:r>
              <a:rPr lang="en-US" sz="1200" kern="1200" baseline="0" dirty="0" smtClean="0">
                <a:solidFill>
                  <a:schemeClr val="tx1"/>
                </a:solidFill>
                <a:latin typeface="Arial" charset="0"/>
                <a:ea typeface="ＭＳ Ｐゴシック" charset="-128"/>
                <a:cs typeface="ＭＳ Ｐゴシック" charset="-128"/>
              </a:rPr>
              <a:t>the same meaning, and stores the messages and their hash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The opponent prepares a fraudulent message </a:t>
            </a:r>
            <a:r>
              <a:rPr lang="en-US" sz="1200"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for which A’s signature is</a:t>
            </a:r>
          </a:p>
          <a:p>
            <a:r>
              <a:rPr lang="en-US" sz="1200" kern="1200" baseline="0" dirty="0" smtClean="0">
                <a:solidFill>
                  <a:schemeClr val="tx1"/>
                </a:solidFill>
                <a:latin typeface="Arial" charset="0"/>
                <a:ea typeface="ＭＳ Ｐゴシック" charset="-128"/>
                <a:cs typeface="ＭＳ Ｐゴシック" charset="-128"/>
              </a:rPr>
              <a:t>desired.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4.  The opponent generates minor variations </a:t>
            </a:r>
            <a:r>
              <a:rPr lang="en-US" sz="1200"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of </a:t>
            </a:r>
            <a:r>
              <a:rPr lang="en-US" sz="1200"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all of which convey essentially</a:t>
            </a:r>
          </a:p>
          <a:p>
            <a:r>
              <a:rPr lang="en-US" sz="1200" kern="1200" baseline="0" dirty="0" smtClean="0">
                <a:solidFill>
                  <a:schemeClr val="tx1"/>
                </a:solidFill>
                <a:latin typeface="Arial" charset="0"/>
                <a:ea typeface="ＭＳ Ｐゴシック" charset="-128"/>
                <a:cs typeface="ＭＳ Ｐゴシック" charset="-128"/>
              </a:rPr>
              <a:t>the same meaning. For each </a:t>
            </a:r>
            <a:r>
              <a:rPr lang="en-US" sz="1200"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the opponent computes </a:t>
            </a:r>
            <a:r>
              <a:rPr lang="en-US" sz="1200" kern="1200" baseline="0" dirty="0" err="1" smtClean="0">
                <a:solidFill>
                  <a:schemeClr val="tx1"/>
                </a:solidFill>
                <a:latin typeface="Arial" charset="0"/>
                <a:ea typeface="ＭＳ Ｐゴシック" charset="-128"/>
                <a:cs typeface="ＭＳ Ｐゴシック" charset="-128"/>
              </a:rPr>
              <a:t>H(y</a:t>
            </a:r>
            <a:r>
              <a:rPr lang="en-US" sz="1200" kern="1200" baseline="0" dirty="0" smtClean="0">
                <a:solidFill>
                  <a:schemeClr val="tx1"/>
                </a:solidFill>
                <a:latin typeface="Arial" charset="0"/>
                <a:ea typeface="ＭＳ Ｐゴシック" charset="-128"/>
                <a:cs typeface="ＭＳ Ｐゴシック" charset="-128"/>
              </a:rPr>
              <a:t>’), checks</a:t>
            </a:r>
          </a:p>
          <a:p>
            <a:r>
              <a:rPr lang="en-US" sz="1200" kern="1200" baseline="0" dirty="0" smtClean="0">
                <a:solidFill>
                  <a:schemeClr val="tx1"/>
                </a:solidFill>
                <a:latin typeface="Arial" charset="0"/>
                <a:ea typeface="ＭＳ Ｐゴシック" charset="-128"/>
                <a:cs typeface="ＭＳ Ｐゴシック" charset="-128"/>
              </a:rPr>
              <a:t>for matches with any of the </a:t>
            </a:r>
            <a:r>
              <a:rPr lang="en-US" sz="1200" kern="1200" baseline="0" dirty="0" err="1" smtClean="0">
                <a:solidFill>
                  <a:schemeClr val="tx1"/>
                </a:solidFill>
                <a:latin typeface="Arial" charset="0"/>
                <a:ea typeface="ＭＳ Ｐゴシック" charset="-128"/>
                <a:cs typeface="ＭＳ Ｐゴシック" charset="-128"/>
              </a:rPr>
              <a:t>H(x</a:t>
            </a:r>
            <a:r>
              <a:rPr lang="en-US" sz="1200" kern="1200" baseline="0" dirty="0" smtClean="0">
                <a:solidFill>
                  <a:schemeClr val="tx1"/>
                </a:solidFill>
                <a:latin typeface="Arial" charset="0"/>
                <a:ea typeface="ＭＳ Ｐゴシック" charset="-128"/>
                <a:cs typeface="ＭＳ Ｐゴシック" charset="-128"/>
              </a:rPr>
              <a:t>’) values, and continues until a match is found.</a:t>
            </a:r>
          </a:p>
          <a:p>
            <a:r>
              <a:rPr lang="en-US" sz="1200" kern="1200" baseline="0" dirty="0" smtClean="0">
                <a:solidFill>
                  <a:schemeClr val="tx1"/>
                </a:solidFill>
                <a:latin typeface="Arial" charset="0"/>
                <a:ea typeface="ＭＳ Ｐゴシック" charset="-128"/>
                <a:cs typeface="ＭＳ Ｐゴシック" charset="-128"/>
              </a:rPr>
              <a:t>That is, the process continues until a </a:t>
            </a:r>
            <a:r>
              <a:rPr lang="en-US" sz="1200" kern="1200" baseline="0" dirty="0" err="1" smtClean="0">
                <a:solidFill>
                  <a:schemeClr val="tx1"/>
                </a:solidFill>
                <a:latin typeface="Arial" charset="0"/>
                <a:ea typeface="ＭＳ Ｐゴシック" charset="-128"/>
                <a:cs typeface="ＭＳ Ｐゴシック" charset="-128"/>
              </a:rPr>
              <a:t>y</a:t>
            </a:r>
            <a:r>
              <a:rPr lang="en-US" sz="1200" kern="1200" baseline="0" dirty="0" smtClean="0">
                <a:solidFill>
                  <a:schemeClr val="tx1"/>
                </a:solidFill>
                <a:latin typeface="Arial" charset="0"/>
                <a:ea typeface="ＭＳ Ｐゴシック" charset="-128"/>
                <a:cs typeface="ＭＳ Ｐゴシック" charset="-128"/>
              </a:rPr>
              <a:t>’ is generated with a hash value equal to</a:t>
            </a:r>
          </a:p>
          <a:p>
            <a:r>
              <a:rPr lang="en-US" sz="1200" kern="1200" baseline="0" dirty="0" smtClean="0">
                <a:solidFill>
                  <a:schemeClr val="tx1"/>
                </a:solidFill>
                <a:latin typeface="Arial" charset="0"/>
                <a:ea typeface="ＭＳ Ｐゴシック" charset="-128"/>
                <a:cs typeface="ＭＳ Ｐゴシック" charset="-128"/>
              </a:rPr>
              <a:t>the hash value of one of the </a:t>
            </a:r>
            <a:r>
              <a:rPr lang="en-US" sz="1200" kern="1200" baseline="0" dirty="0" err="1" smtClean="0">
                <a:solidFill>
                  <a:schemeClr val="tx1"/>
                </a:solidFill>
                <a:latin typeface="Arial" charset="0"/>
                <a:ea typeface="ＭＳ Ｐゴシック" charset="-128"/>
                <a:cs typeface="ＭＳ Ｐゴシック" charset="-128"/>
              </a:rPr>
              <a:t>x</a:t>
            </a:r>
            <a:r>
              <a:rPr lang="en-US" sz="1200" kern="1200" baseline="0" dirty="0" smtClean="0">
                <a:solidFill>
                  <a:schemeClr val="tx1"/>
                </a:solidFill>
                <a:latin typeface="Arial" charset="0"/>
                <a:ea typeface="ＭＳ Ｐゴシック" charset="-128"/>
                <a:cs typeface="ＭＳ Ｐゴシック" charset="-128"/>
              </a:rPr>
              <a: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5.  The opponent offers the valid variation to A for signature. This signature can</a:t>
            </a:r>
          </a:p>
          <a:p>
            <a:r>
              <a:rPr lang="en-US" sz="1200" kern="1200" baseline="0" dirty="0" smtClean="0">
                <a:solidFill>
                  <a:schemeClr val="tx1"/>
                </a:solidFill>
                <a:latin typeface="Arial" charset="0"/>
                <a:ea typeface="ＭＳ Ｐゴシック" charset="-128"/>
                <a:cs typeface="ＭＳ Ｐゴシック" charset="-128"/>
              </a:rPr>
              <a:t>then be attached to the fraudulent variation for transmission to the intended</a:t>
            </a:r>
          </a:p>
          <a:p>
            <a:r>
              <a:rPr lang="en-US" sz="1200" kern="1200" baseline="0" dirty="0" smtClean="0">
                <a:solidFill>
                  <a:schemeClr val="tx1"/>
                </a:solidFill>
                <a:latin typeface="Arial" charset="0"/>
                <a:ea typeface="ＭＳ Ｐゴシック" charset="-128"/>
                <a:cs typeface="ＭＳ Ｐゴシック" charset="-128"/>
              </a:rPr>
              <a:t>recipient. Because the two variations have the same hash code, they will produce</a:t>
            </a:r>
          </a:p>
          <a:p>
            <a:r>
              <a:rPr lang="en-US" sz="1200" kern="1200" baseline="0" dirty="0" smtClean="0">
                <a:solidFill>
                  <a:schemeClr val="tx1"/>
                </a:solidFill>
                <a:latin typeface="Arial" charset="0"/>
                <a:ea typeface="ＭＳ Ｐゴシック" charset="-128"/>
                <a:cs typeface="ＭＳ Ｐゴシック" charset="-128"/>
              </a:rPr>
              <a:t>the same signature; the opponent is assured of success even though the</a:t>
            </a:r>
          </a:p>
          <a:p>
            <a:r>
              <a:rPr lang="en-US" sz="1200" kern="1200" baseline="0" dirty="0" smtClean="0">
                <a:solidFill>
                  <a:schemeClr val="tx1"/>
                </a:solidFill>
                <a:latin typeface="Arial" charset="0"/>
                <a:ea typeface="ＭＳ Ｐゴシック" charset="-128"/>
                <a:cs typeface="ＭＳ Ｐゴシック" charset="-128"/>
              </a:rPr>
              <a:t>encryption key is not known.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Thus, if a 64-bit hash code is used, the level of effort required is only on the</a:t>
            </a:r>
          </a:p>
          <a:p>
            <a:r>
              <a:rPr lang="en-US" sz="1200" kern="1200" baseline="0" dirty="0" smtClean="0">
                <a:solidFill>
                  <a:schemeClr val="tx1"/>
                </a:solidFill>
                <a:latin typeface="Arial" charset="0"/>
                <a:ea typeface="ＭＳ Ｐゴシック" charset="-128"/>
                <a:cs typeface="ＭＳ Ｐゴシック" charset="-128"/>
              </a:rPr>
              <a:t>order of 2</a:t>
            </a:r>
            <a:r>
              <a:rPr lang="en-US" sz="1200" kern="1200" baseline="30000" dirty="0" smtClean="0">
                <a:solidFill>
                  <a:schemeClr val="tx1"/>
                </a:solidFill>
                <a:latin typeface="Arial" charset="0"/>
                <a:ea typeface="ＭＳ Ｐゴシック" charset="-128"/>
                <a:cs typeface="ＭＳ Ｐゴシック" charset="-128"/>
              </a:rPr>
              <a:t>32</a:t>
            </a:r>
            <a:r>
              <a:rPr lang="en-US" sz="1200" kern="1200" baseline="0" dirty="0" smtClean="0">
                <a:solidFill>
                  <a:schemeClr val="tx1"/>
                </a:solidFill>
                <a:latin typeface="Arial" charset="0"/>
                <a:ea typeface="ＭＳ Ｐゴシック" charset="-128"/>
                <a:cs typeface="ＭＳ Ｐゴシック" charset="-128"/>
              </a:rPr>
              <a:t>  [see Appendix U, Equation (U.7)].</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generation of many variations that convey the same meaning is not difficult.</a:t>
            </a:r>
          </a:p>
          <a:p>
            <a:r>
              <a:rPr lang="en-US" sz="1200" kern="1200" baseline="0" dirty="0" smtClean="0">
                <a:solidFill>
                  <a:schemeClr val="tx1"/>
                </a:solidFill>
                <a:latin typeface="Arial" charset="0"/>
                <a:ea typeface="ＭＳ Ｐゴシック" charset="-128"/>
                <a:cs typeface="ＭＳ Ｐゴシック" charset="-128"/>
              </a:rPr>
              <a:t>For example, the opponent could insert a number of “space-space-backspace”</a:t>
            </a:r>
          </a:p>
          <a:p>
            <a:r>
              <a:rPr lang="en-US" sz="1200" kern="1200" baseline="0" dirty="0" smtClean="0">
                <a:solidFill>
                  <a:schemeClr val="tx1"/>
                </a:solidFill>
                <a:latin typeface="Arial" charset="0"/>
                <a:ea typeface="ＭＳ Ｐゴシック" charset="-128"/>
                <a:cs typeface="ＭＳ Ｐゴシック" charset="-128"/>
              </a:rPr>
              <a:t>character pairs between words throughout the document. Variations could then</a:t>
            </a:r>
          </a:p>
          <a:p>
            <a:r>
              <a:rPr lang="en-US" sz="1200" kern="1200" baseline="0" dirty="0" smtClean="0">
                <a:solidFill>
                  <a:schemeClr val="tx1"/>
                </a:solidFill>
                <a:latin typeface="Arial" charset="0"/>
                <a:ea typeface="ＭＳ Ｐゴシック" charset="-128"/>
                <a:cs typeface="ＭＳ Ｐゴシック" charset="-128"/>
              </a:rPr>
              <a:t>be generated by substituting “space-backspace-space” in selected instances.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Alternatively, the opponent could simply reword the message but retain the</a:t>
            </a:r>
          </a:p>
          <a:p>
            <a:r>
              <a:rPr lang="en-US" sz="1200" kern="1200" baseline="0" dirty="0" smtClean="0">
                <a:solidFill>
                  <a:schemeClr val="tx1"/>
                </a:solidFill>
                <a:latin typeface="Arial" charset="0"/>
                <a:ea typeface="ＭＳ Ｐゴシック" charset="-128"/>
                <a:cs typeface="ＭＳ Ｐゴシック" charset="-128"/>
              </a:rPr>
              <a:t>Meaning.  Figure 11.7 provides an example.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To summarize, for a hash code of length </a:t>
            </a:r>
            <a:r>
              <a:rPr lang="en-US" sz="1200" b="0" i="1" kern="1200" baseline="0" dirty="0" err="1"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the level of effort required, as we</a:t>
            </a:r>
          </a:p>
          <a:p>
            <a:r>
              <a:rPr lang="en-US" sz="1200" b="0" kern="1200" baseline="0" dirty="0" smtClean="0">
                <a:solidFill>
                  <a:schemeClr val="tx1"/>
                </a:solidFill>
                <a:latin typeface="Arial" charset="0"/>
                <a:ea typeface="ＭＳ Ｐゴシック" charset="-128"/>
                <a:cs typeface="ＭＳ Ｐゴシック" charset="-128"/>
              </a:rPr>
              <a:t>have seen, is proportional to the following.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err="1" smtClean="0">
                <a:solidFill>
                  <a:schemeClr val="tx1"/>
                </a:solidFill>
                <a:latin typeface="Arial" charset="0"/>
                <a:ea typeface="ＭＳ Ｐゴシック" charset="-128"/>
                <a:cs typeface="ＭＳ Ｐゴシック" charset="-128"/>
              </a:rPr>
              <a:t>Preimage</a:t>
            </a:r>
            <a:r>
              <a:rPr lang="en-US" sz="1200" b="0" kern="1200" baseline="0" dirty="0" smtClean="0">
                <a:solidFill>
                  <a:schemeClr val="tx1"/>
                </a:solidFill>
                <a:latin typeface="Arial" charset="0"/>
                <a:ea typeface="ＭＳ Ｐゴシック" charset="-128"/>
                <a:cs typeface="ＭＳ Ｐゴシック" charset="-128"/>
              </a:rPr>
              <a:t> resistant 		2</a:t>
            </a:r>
            <a:r>
              <a:rPr lang="en-US" sz="1600" kern="1200" baseline="30000" dirty="0" smtClean="0">
                <a:solidFill>
                  <a:schemeClr val="tx2"/>
                </a:solidFill>
                <a:latin typeface="+mn-lt"/>
                <a:ea typeface="ＭＳ Ｐゴシック" pitchFamily="-84" charset="-128"/>
                <a:cs typeface="+mn-cs"/>
              </a:rPr>
              <a:t>m</a:t>
            </a:r>
          </a:p>
          <a:p>
            <a:r>
              <a:rPr lang="en-US" sz="1200" b="0" kern="1200" baseline="0" dirty="0" smtClean="0">
                <a:solidFill>
                  <a:schemeClr val="tx1"/>
                </a:solidFill>
                <a:latin typeface="Arial" charset="0"/>
                <a:ea typeface="ＭＳ Ｐゴシック" charset="-128"/>
                <a:cs typeface="ＭＳ Ｐゴシック" charset="-128"/>
              </a:rPr>
              <a:t>Second </a:t>
            </a:r>
            <a:r>
              <a:rPr lang="en-US" sz="1200" b="0" kern="1200" baseline="0" dirty="0" err="1" smtClean="0">
                <a:solidFill>
                  <a:schemeClr val="tx1"/>
                </a:solidFill>
                <a:latin typeface="Arial" charset="0"/>
                <a:ea typeface="ＭＳ Ｐゴシック" charset="-128"/>
                <a:cs typeface="ＭＳ Ｐゴシック" charset="-128"/>
              </a:rPr>
              <a:t>preimage</a:t>
            </a:r>
            <a:r>
              <a:rPr lang="en-US" sz="1200" b="0" kern="1200" baseline="0" dirty="0" smtClean="0">
                <a:solidFill>
                  <a:schemeClr val="tx1"/>
                </a:solidFill>
                <a:latin typeface="Arial" charset="0"/>
                <a:ea typeface="ＭＳ Ｐゴシック" charset="-128"/>
                <a:cs typeface="ＭＳ Ｐゴシック" charset="-128"/>
              </a:rPr>
              <a:t> resistant		2</a:t>
            </a:r>
            <a:r>
              <a:rPr lang="en-US" sz="1600" kern="1200" baseline="30000" dirty="0" smtClean="0">
                <a:solidFill>
                  <a:schemeClr val="tx2"/>
                </a:solidFill>
                <a:latin typeface="+mn-lt"/>
                <a:ea typeface="ＭＳ Ｐゴシック" pitchFamily="-84" charset="-128"/>
                <a:cs typeface="+mn-cs"/>
              </a:rPr>
              <a:t>m</a:t>
            </a:r>
          </a:p>
          <a:p>
            <a:r>
              <a:rPr lang="en-US" sz="1200" b="0" kern="1200" baseline="0" dirty="0" smtClean="0">
                <a:solidFill>
                  <a:schemeClr val="tx1"/>
                </a:solidFill>
                <a:latin typeface="Arial" charset="0"/>
                <a:ea typeface="ＭＳ Ｐゴシック" charset="-128"/>
                <a:cs typeface="ＭＳ Ｐゴシック" charset="-128"/>
              </a:rPr>
              <a:t>Collision resistant 		2</a:t>
            </a:r>
            <a:r>
              <a:rPr lang="en-US" sz="1600" kern="1200" baseline="30000" dirty="0" smtClean="0">
                <a:solidFill>
                  <a:schemeClr val="tx2"/>
                </a:solidFill>
                <a:latin typeface="+mn-lt"/>
                <a:ea typeface="ＭＳ Ｐゴシック" pitchFamily="-84" charset="-128"/>
                <a:cs typeface="+mn-cs"/>
              </a:rPr>
              <a:t>m/2</a:t>
            </a:r>
            <a:endParaRPr lang="en-AU" sz="1600" kern="1200" baseline="30000" dirty="0">
              <a:solidFill>
                <a:schemeClr val="tx2"/>
              </a:solidFill>
              <a:latin typeface="+mn-lt"/>
              <a:ea typeface="ＭＳ Ｐゴシック" pitchFamily="-84" charset="-128"/>
              <a:cs typeface="+mn-cs"/>
            </a:endParaRPr>
          </a:p>
        </p:txBody>
      </p:sp>
    </p:spTree>
    <p:extLst>
      <p:ext uri="{BB962C8B-B14F-4D97-AF65-F5344CB8AC3E}">
        <p14:creationId xmlns:p14="http://schemas.microsoft.com/office/powerpoint/2010/main" val="1442598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If collision resistance is required (and this is desirable for a general-purpose</a:t>
            </a:r>
          </a:p>
          <a:p>
            <a:r>
              <a:rPr lang="en-US" sz="1200" kern="1200" baseline="0" dirty="0" smtClean="0">
                <a:solidFill>
                  <a:schemeClr val="tx1"/>
                </a:solidFill>
                <a:latin typeface="Arial" charset="0"/>
                <a:ea typeface="ＭＳ Ｐゴシック" charset="-128"/>
                <a:cs typeface="ＭＳ Ｐゴシック" charset="-128"/>
              </a:rPr>
              <a:t>secure hash code), then the value </a:t>
            </a:r>
            <a:r>
              <a:rPr lang="en-US" sz="1200" b="0" kern="1200" baseline="0" dirty="0" smtClean="0">
                <a:solidFill>
                  <a:schemeClr val="tx1"/>
                </a:solidFill>
                <a:latin typeface="Arial" charset="0"/>
                <a:ea typeface="ＭＳ Ｐゴシック" charset="-128"/>
                <a:cs typeface="ＭＳ Ｐゴシック" charset="-128"/>
              </a:rPr>
              <a:t>2</a:t>
            </a:r>
            <a:r>
              <a:rPr lang="en-US" sz="1200" b="0" kern="1200" baseline="30000" dirty="0" smtClean="0">
                <a:solidFill>
                  <a:schemeClr val="tx1"/>
                </a:solidFill>
                <a:latin typeface="Arial" charset="0"/>
                <a:ea typeface="ＭＳ Ｐゴシック" charset="-128"/>
                <a:cs typeface="ＭＳ Ｐゴシック" charset="-128"/>
              </a:rPr>
              <a:t>m/2  </a:t>
            </a:r>
            <a:r>
              <a:rPr lang="en-US" sz="1200" b="0" kern="1200" baseline="0" dirty="0" smtClean="0">
                <a:solidFill>
                  <a:schemeClr val="tx1"/>
                </a:solidFill>
                <a:latin typeface="Arial" charset="0"/>
                <a:ea typeface="ＭＳ Ｐゴシック" charset="-128"/>
                <a:cs typeface="ＭＳ Ｐゴシック" charset="-128"/>
              </a:rPr>
              <a:t>determines the strength of the hash code</a:t>
            </a:r>
          </a:p>
          <a:p>
            <a:r>
              <a:rPr lang="en-US" sz="1200" kern="1200" baseline="0" dirty="0" smtClean="0">
                <a:solidFill>
                  <a:schemeClr val="tx1"/>
                </a:solidFill>
                <a:latin typeface="Arial" charset="0"/>
                <a:ea typeface="ＭＳ Ｐゴシック" charset="-128"/>
                <a:cs typeface="ＭＳ Ｐゴシック" charset="-128"/>
              </a:rPr>
              <a:t>against brute-force attacks. Van </a:t>
            </a:r>
            <a:r>
              <a:rPr lang="en-US" sz="1200" kern="1200" baseline="0" dirty="0" err="1" smtClean="0">
                <a:solidFill>
                  <a:schemeClr val="tx1"/>
                </a:solidFill>
                <a:latin typeface="Arial" charset="0"/>
                <a:ea typeface="ＭＳ Ｐゴシック" charset="-128"/>
                <a:cs typeface="ＭＳ Ｐゴシック" charset="-128"/>
              </a:rPr>
              <a:t>Oorschot</a:t>
            </a:r>
            <a:r>
              <a:rPr lang="en-US" sz="1200" kern="1200" baseline="0" dirty="0" smtClean="0">
                <a:solidFill>
                  <a:schemeClr val="tx1"/>
                </a:solidFill>
                <a:latin typeface="Arial" charset="0"/>
                <a:ea typeface="ＭＳ Ｐゴシック" charset="-128"/>
                <a:cs typeface="ＭＳ Ｐゴシック" charset="-128"/>
              </a:rPr>
              <a:t> and Wiener [VANO94] presented</a:t>
            </a:r>
          </a:p>
          <a:p>
            <a:r>
              <a:rPr lang="en-US" sz="1200" kern="1200" baseline="0" smtClean="0">
                <a:solidFill>
                  <a:schemeClr val="tx1"/>
                </a:solidFill>
                <a:latin typeface="Arial" charset="0"/>
                <a:ea typeface="ＭＳ Ｐゴシック" charset="-128"/>
                <a:cs typeface="ＭＳ Ｐゴシック" charset="-128"/>
              </a:rPr>
              <a:t>a design for </a:t>
            </a:r>
            <a:r>
              <a:rPr lang="en-US" sz="1200" kern="1200" baseline="0" dirty="0" smtClean="0">
                <a:solidFill>
                  <a:schemeClr val="tx1"/>
                </a:solidFill>
                <a:latin typeface="Arial" charset="0"/>
                <a:ea typeface="ＭＳ Ｐゴシック" charset="-128"/>
                <a:cs typeface="ＭＳ Ｐゴシック" charset="-128"/>
              </a:rPr>
              <a:t>a $10 million collision search machine for MD5, which has a 128-bit hash</a:t>
            </a:r>
          </a:p>
          <a:p>
            <a:r>
              <a:rPr lang="en-US" sz="1200" kern="1200" baseline="0" dirty="0" smtClean="0">
                <a:solidFill>
                  <a:schemeClr val="tx1"/>
                </a:solidFill>
                <a:latin typeface="Arial" charset="0"/>
                <a:ea typeface="ＭＳ Ｐゴシック" charset="-128"/>
                <a:cs typeface="ＭＳ Ｐゴシック" charset="-128"/>
              </a:rPr>
              <a:t>length, that could find a collision in 24 days. Thus, a 128-bit code may be viewed as</a:t>
            </a:r>
          </a:p>
          <a:p>
            <a:r>
              <a:rPr lang="en-US" sz="1200" kern="1200" baseline="0" dirty="0" smtClean="0">
                <a:solidFill>
                  <a:schemeClr val="tx1"/>
                </a:solidFill>
                <a:latin typeface="Arial" charset="0"/>
                <a:ea typeface="ＭＳ Ｐゴシック" charset="-128"/>
                <a:cs typeface="ＭＳ Ｐゴシック" charset="-128"/>
              </a:rPr>
              <a:t>inadequate. The next step up, if a hash code is treated as a sequence of 32 bits,</a:t>
            </a:r>
          </a:p>
          <a:p>
            <a:r>
              <a:rPr lang="en-US" sz="1200" kern="1200" baseline="0" dirty="0" smtClean="0">
                <a:solidFill>
                  <a:schemeClr val="tx1"/>
                </a:solidFill>
                <a:latin typeface="Arial" charset="0"/>
                <a:ea typeface="ＭＳ Ｐゴシック" charset="-128"/>
                <a:cs typeface="ＭＳ Ｐゴシック" charset="-128"/>
              </a:rPr>
              <a:t>is a 160-bit hash length. With a hash length of 160 bits, the same search machine</a:t>
            </a:r>
          </a:p>
          <a:p>
            <a:r>
              <a:rPr lang="en-US" sz="1200" kern="1200" baseline="0" dirty="0" smtClean="0">
                <a:solidFill>
                  <a:schemeClr val="tx1"/>
                </a:solidFill>
                <a:latin typeface="Arial" charset="0"/>
                <a:ea typeface="ＭＳ Ｐゴシック" charset="-128"/>
                <a:cs typeface="ＭＳ Ｐゴシック" charset="-128"/>
              </a:rPr>
              <a:t>would require over four thousand years to find a collision. With today’s technology,</a:t>
            </a:r>
          </a:p>
          <a:p>
            <a:r>
              <a:rPr lang="en-US" sz="1200" kern="1200" baseline="0" dirty="0" smtClean="0">
                <a:solidFill>
                  <a:schemeClr val="tx1"/>
                </a:solidFill>
                <a:latin typeface="Arial" charset="0"/>
                <a:ea typeface="ＭＳ Ｐゴシック" charset="-128"/>
                <a:cs typeface="ＭＳ Ｐゴシック" charset="-128"/>
              </a:rPr>
              <a:t>the time would be much shorter, so that 160 bits now appears suspect.</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15</a:t>
            </a:fld>
            <a:endParaRPr lang="en-AU" dirty="0"/>
          </a:p>
        </p:txBody>
      </p:sp>
    </p:spTree>
    <p:extLst>
      <p:ext uri="{BB962C8B-B14F-4D97-AF65-F5344CB8AC3E}">
        <p14:creationId xmlns:p14="http://schemas.microsoft.com/office/powerpoint/2010/main" val="406098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57200" y="4343400"/>
            <a:ext cx="6019800" cy="4114800"/>
          </a:xfrm>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In recent years, there has been considerable effort, and some successes,</a:t>
            </a:r>
          </a:p>
          <a:p>
            <a:r>
              <a:rPr lang="en-US" sz="1200" b="0" kern="1200" baseline="0" dirty="0" smtClean="0">
                <a:solidFill>
                  <a:schemeClr val="tx1"/>
                </a:solidFill>
                <a:latin typeface="Arial" charset="0"/>
                <a:ea typeface="ＭＳ Ｐゴシック" charset="-128"/>
                <a:cs typeface="ＭＳ Ｐゴシック" charset="-128"/>
              </a:rPr>
              <a:t>in developing cryptanalytic attacks on hash functions. To understand these, we</a:t>
            </a:r>
          </a:p>
          <a:p>
            <a:r>
              <a:rPr lang="en-US" sz="1200" b="0" kern="1200" baseline="0" dirty="0" smtClean="0">
                <a:solidFill>
                  <a:schemeClr val="tx1"/>
                </a:solidFill>
                <a:latin typeface="Arial" charset="0"/>
                <a:ea typeface="ＭＳ Ｐゴシック" charset="-128"/>
                <a:cs typeface="ＭＳ Ｐゴシック" charset="-128"/>
              </a:rPr>
              <a:t>need to look at the overall structure of a typical secure hash function, indicated in</a:t>
            </a:r>
          </a:p>
          <a:p>
            <a:r>
              <a:rPr lang="en-US" sz="1200" b="0" kern="1200" baseline="0" dirty="0" smtClean="0">
                <a:solidFill>
                  <a:schemeClr val="tx1"/>
                </a:solidFill>
                <a:latin typeface="Arial" charset="0"/>
                <a:ea typeface="ＭＳ Ｐゴシック" charset="-128"/>
                <a:cs typeface="ＭＳ Ｐゴシック" charset="-128"/>
              </a:rPr>
              <a:t>Figure 11.8. This structure, referred to as an iterated hash function, was proposed</a:t>
            </a:r>
          </a:p>
          <a:p>
            <a:r>
              <a:rPr lang="en-US" sz="1200" b="0" kern="1200" baseline="0" dirty="0" smtClean="0">
                <a:solidFill>
                  <a:schemeClr val="tx1"/>
                </a:solidFill>
                <a:latin typeface="Arial" charset="0"/>
                <a:ea typeface="ＭＳ Ｐゴシック" charset="-128"/>
                <a:cs typeface="ＭＳ Ｐゴシック" charset="-128"/>
              </a:rPr>
              <a:t>by Merkle [MERK79, MERK89] and is the structure of most hash functions in use</a:t>
            </a:r>
          </a:p>
          <a:p>
            <a:r>
              <a:rPr lang="en-US" sz="1200" b="0" kern="1200" baseline="0" dirty="0" smtClean="0">
                <a:solidFill>
                  <a:schemeClr val="tx1"/>
                </a:solidFill>
                <a:latin typeface="Arial" charset="0"/>
                <a:ea typeface="ＭＳ Ｐゴシック" charset="-128"/>
                <a:cs typeface="ＭＳ Ｐゴシック" charset="-128"/>
              </a:rPr>
              <a:t>today, including SHA, which is discussed later in this chapter. The hash function</a:t>
            </a:r>
          </a:p>
          <a:p>
            <a:r>
              <a:rPr lang="en-US" sz="1200" b="0" kern="1200" baseline="0" dirty="0" smtClean="0">
                <a:solidFill>
                  <a:schemeClr val="tx1"/>
                </a:solidFill>
                <a:latin typeface="Arial" charset="0"/>
                <a:ea typeface="ＭＳ Ｐゴシック" charset="-128"/>
                <a:cs typeface="ＭＳ Ｐゴシック" charset="-128"/>
              </a:rPr>
              <a:t>takes an input message and partitions it into L fixed-sized blocks of b  bits each.</a:t>
            </a:r>
          </a:p>
          <a:p>
            <a:r>
              <a:rPr lang="en-US" sz="1200" b="0" kern="1200" baseline="0" dirty="0" smtClean="0">
                <a:solidFill>
                  <a:schemeClr val="tx1"/>
                </a:solidFill>
                <a:latin typeface="Arial" charset="0"/>
                <a:ea typeface="ＭＳ Ｐゴシック" charset="-128"/>
                <a:cs typeface="ＭＳ Ｐゴシック" charset="-128"/>
              </a:rPr>
              <a:t>If necessary, the final block is padded to b  bits. The final block also includes the</a:t>
            </a:r>
          </a:p>
          <a:p>
            <a:r>
              <a:rPr lang="en-US" sz="1200" b="0" kern="1200" baseline="0" dirty="0" smtClean="0">
                <a:solidFill>
                  <a:schemeClr val="tx1"/>
                </a:solidFill>
                <a:latin typeface="Arial" charset="0"/>
                <a:ea typeface="ＭＳ Ｐゴシック" charset="-128"/>
                <a:cs typeface="ＭＳ Ｐゴシック" charset="-128"/>
              </a:rPr>
              <a:t>value of the total length of the input to the hash function. The inclusion of the</a:t>
            </a:r>
          </a:p>
          <a:p>
            <a:r>
              <a:rPr lang="en-US" sz="1200" b="0" kern="1200" baseline="0" dirty="0" smtClean="0">
                <a:solidFill>
                  <a:schemeClr val="tx1"/>
                </a:solidFill>
                <a:latin typeface="Arial" charset="0"/>
                <a:ea typeface="ＭＳ Ｐゴシック" charset="-128"/>
                <a:cs typeface="ＭＳ Ｐゴシック" charset="-128"/>
              </a:rPr>
              <a:t>length makes the job of the opponent more difficult. Either the opponent must</a:t>
            </a:r>
          </a:p>
          <a:p>
            <a:r>
              <a:rPr lang="en-US" sz="1200" b="0" kern="1200" baseline="0" dirty="0" smtClean="0">
                <a:solidFill>
                  <a:schemeClr val="tx1"/>
                </a:solidFill>
                <a:latin typeface="Arial" charset="0"/>
                <a:ea typeface="ＭＳ Ｐゴシック" charset="-128"/>
                <a:cs typeface="ＭＳ Ｐゴシック" charset="-128"/>
              </a:rPr>
              <a:t>find two messages of equal length that hash to the same value or two messages of</a:t>
            </a:r>
          </a:p>
          <a:p>
            <a:r>
              <a:rPr lang="en-US" sz="1200" b="0" kern="1200" baseline="0" dirty="0" smtClean="0">
                <a:solidFill>
                  <a:schemeClr val="tx1"/>
                </a:solidFill>
                <a:latin typeface="Arial" charset="0"/>
                <a:ea typeface="ＭＳ Ｐゴシック" charset="-128"/>
                <a:cs typeface="ＭＳ Ｐゴシック" charset="-128"/>
              </a:rPr>
              <a:t>differing lengths that, together with their length values, hash to the same value.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The hash algorithm involves repeated use of a compression function, </a:t>
            </a:r>
            <a:r>
              <a:rPr lang="en-US" sz="1200" b="0" kern="1200" baseline="0" dirty="0" err="1" smtClean="0">
                <a:solidFill>
                  <a:schemeClr val="tx1"/>
                </a:solidFill>
                <a:latin typeface="Arial" charset="0"/>
                <a:ea typeface="ＭＳ Ｐゴシック" charset="-128"/>
                <a:cs typeface="ＭＳ Ｐゴシック" charset="-128"/>
              </a:rPr>
              <a:t>f</a:t>
            </a:r>
            <a:r>
              <a:rPr lang="en-US" sz="1200" b="0" kern="1200" baseline="0" dirty="0" smtClean="0">
                <a:solidFill>
                  <a:schemeClr val="tx1"/>
                </a:solidFill>
                <a:latin typeface="Arial" charset="0"/>
                <a:ea typeface="ＭＳ Ｐゴシック" charset="-128"/>
                <a:cs typeface="ＭＳ Ｐゴシック" charset="-128"/>
              </a:rPr>
              <a:t>, that</a:t>
            </a:r>
          </a:p>
          <a:p>
            <a:r>
              <a:rPr lang="en-US" sz="1200" b="0" kern="1200" baseline="0" dirty="0" smtClean="0">
                <a:solidFill>
                  <a:schemeClr val="tx1"/>
                </a:solidFill>
                <a:latin typeface="Arial" charset="0"/>
                <a:ea typeface="ＭＳ Ｐゴシック" charset="-128"/>
                <a:cs typeface="ＭＳ Ｐゴシック" charset="-128"/>
              </a:rPr>
              <a:t>takes two inputs (an </a:t>
            </a:r>
            <a:r>
              <a:rPr lang="en-US" sz="1200" b="0" kern="1200" baseline="0" dirty="0" err="1"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-bit input from the previous step, called the chaining variable ,</a:t>
            </a:r>
          </a:p>
          <a:p>
            <a:r>
              <a:rPr lang="en-US" sz="1200" b="0" kern="1200" baseline="0" dirty="0" smtClean="0">
                <a:solidFill>
                  <a:schemeClr val="tx1"/>
                </a:solidFill>
                <a:latin typeface="Arial" charset="0"/>
                <a:ea typeface="ＭＳ Ｐゴシック" charset="-128"/>
                <a:cs typeface="ＭＳ Ｐゴシック" charset="-128"/>
              </a:rPr>
              <a:t>and a b -bit block) and produces an n -bit output. At the start of hashing, the chaining</a:t>
            </a:r>
          </a:p>
          <a:p>
            <a:r>
              <a:rPr lang="en-US" sz="1200" b="0" kern="1200" baseline="0" dirty="0" smtClean="0">
                <a:solidFill>
                  <a:schemeClr val="tx1"/>
                </a:solidFill>
                <a:latin typeface="Arial" charset="0"/>
                <a:ea typeface="ＭＳ Ｐゴシック" charset="-128"/>
                <a:cs typeface="ＭＳ Ｐゴシック" charset="-128"/>
              </a:rPr>
              <a:t>variable has an initial value that is specified as part of the algorithm. The final</a:t>
            </a:r>
          </a:p>
          <a:p>
            <a:r>
              <a:rPr lang="en-US" sz="1200" kern="1200" baseline="0" dirty="0" smtClean="0">
                <a:solidFill>
                  <a:schemeClr val="tx1"/>
                </a:solidFill>
                <a:latin typeface="Arial" charset="0"/>
                <a:ea typeface="ＭＳ Ｐゴシック" charset="-128"/>
                <a:cs typeface="ＭＳ Ｐゴシック" charset="-128"/>
              </a:rPr>
              <a:t> value of the chaining variable is the hash value.</a:t>
            </a:r>
            <a:endParaRPr lang="en-US" b="0" dirty="0" smtClean="0">
              <a:latin typeface="Arial" pitchFamily="-84" charset="0"/>
              <a:ea typeface="ＭＳ Ｐゴシック" pitchFamily="-84" charset="-128"/>
              <a:cs typeface="ＭＳ Ｐゴシック" pitchFamily="-84" charset="-128"/>
            </a:endParaRPr>
          </a:p>
        </p:txBody>
      </p:sp>
      <p:sp>
        <p:nvSpPr>
          <p:cNvPr id="37892" name="Slide Number Placeholder 3"/>
          <p:cNvSpPr>
            <a:spLocks noGrp="1"/>
          </p:cNvSpPr>
          <p:nvPr>
            <p:ph type="sldNum" sz="quarter" idx="5"/>
          </p:nvPr>
        </p:nvSpPr>
        <p:spPr>
          <a:noFill/>
        </p:spPr>
        <p:txBody>
          <a:bodyPr/>
          <a:lstStyle/>
          <a:p>
            <a:fld id="{877E4939-CD6A-2B48-B88C-687E529A775F}" type="slidenum">
              <a:rPr lang="en-AU" smtClean="0">
                <a:latin typeface="Arial" pitchFamily="-84" charset="0"/>
              </a:rPr>
              <a:pPr/>
              <a:t>16</a:t>
            </a:fld>
            <a:endParaRPr lang="en-AU" dirty="0" smtClean="0">
              <a:latin typeface="Arial" pitchFamily="-84" charset="0"/>
            </a:endParaRPr>
          </a:p>
        </p:txBody>
      </p:sp>
    </p:spTree>
    <p:extLst>
      <p:ext uri="{BB962C8B-B14F-4D97-AF65-F5344CB8AC3E}">
        <p14:creationId xmlns:p14="http://schemas.microsoft.com/office/powerpoint/2010/main" val="359288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B4B440A-352F-594A-A952-D32955BAE96C}" type="slidenum">
              <a:rPr lang="en-AU">
                <a:latin typeface="Arial" pitchFamily="-84" charset="0"/>
              </a:rPr>
              <a:pPr/>
              <a:t>17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A number of proposals have been made for hash functions based on using a cipher block chaining technique, but without the secret key (instead using the message blocks as keys). One of the first such proposals was that of Rabin,</a:t>
            </a:r>
            <a:r>
              <a:rPr lang="en-US" b="0" dirty="0" smtClean="0">
                <a:latin typeface="Arial" pitchFamily="-84" charset="0"/>
                <a:ea typeface="ＭＳ Ｐゴシック" pitchFamily="-84" charset="-128"/>
                <a:cs typeface="ＭＳ Ｐゴシック" pitchFamily="-84" charset="-128"/>
              </a:rPr>
              <a:t> </a:t>
            </a:r>
            <a:r>
              <a:rPr lang="en-US" sz="1200" b="0" kern="1200" baseline="0" dirty="0" smtClean="0">
                <a:solidFill>
                  <a:schemeClr val="tx1"/>
                </a:solidFill>
                <a:latin typeface="Arial" charset="0"/>
                <a:ea typeface="ＭＳ Ｐゴシック" charset="-128"/>
                <a:cs typeface="ＭＳ Ｐゴシック" charset="-128"/>
              </a:rPr>
              <a:t>[RABI78]. Divide </a:t>
            </a:r>
            <a:r>
              <a:rPr lang="en-US" dirty="0" smtClean="0">
                <a:latin typeface="Arial" pitchFamily="-84" charset="0"/>
                <a:ea typeface="ＭＳ Ｐゴシック" pitchFamily="-84" charset="-128"/>
                <a:cs typeface="ＭＳ Ｐゴシック" pitchFamily="-84" charset="-128"/>
              </a:rPr>
              <a:t>a </a:t>
            </a:r>
            <a:r>
              <a:rPr lang="en-US" dirty="0">
                <a:latin typeface="Arial" pitchFamily="-84" charset="0"/>
                <a:ea typeface="ＭＳ Ｐゴシック" pitchFamily="-84" charset="-128"/>
                <a:cs typeface="ＭＳ Ｐゴシック" pitchFamily="-84" charset="-128"/>
              </a:rPr>
              <a:t>message M into fixed-size blocks, and </a:t>
            </a:r>
            <a:r>
              <a:rPr lang="en-US" dirty="0" smtClean="0">
                <a:latin typeface="Arial" pitchFamily="-84" charset="0"/>
                <a:ea typeface="ＭＳ Ｐゴシック" pitchFamily="-84" charset="-128"/>
                <a:cs typeface="ＭＳ Ｐゴシック" pitchFamily="-84" charset="-128"/>
              </a:rPr>
              <a:t>use </a:t>
            </a:r>
            <a:r>
              <a:rPr lang="en-US" dirty="0">
                <a:latin typeface="Arial" pitchFamily="-84" charset="0"/>
                <a:ea typeface="ＭＳ Ｐゴシック" pitchFamily="-84" charset="-128"/>
                <a:cs typeface="ＭＳ Ｐゴシック" pitchFamily="-84" charset="-128"/>
              </a:rPr>
              <a:t>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a:t>
            </a:r>
            <a:r>
              <a:rPr lang="en-US" dirty="0" smtClean="0">
                <a:latin typeface="Arial" pitchFamily="-84" charset="0"/>
                <a:ea typeface="ＭＳ Ｐゴシック" pitchFamily="-84" charset="-128"/>
                <a:cs typeface="ＭＳ Ｐゴシック" pitchFamily="-84" charset="-128"/>
              </a:rPr>
              <a:t>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Furthermore</a:t>
            </a:r>
            <a:r>
              <a:rPr lang="en-US" dirty="0">
                <a:latin typeface="Arial" pitchFamily="-84" charset="0"/>
                <a:ea typeface="ＭＳ Ｐゴシック" pitchFamily="-84" charset="-128"/>
                <a:cs typeface="ＭＳ Ｐゴシック" pitchFamily="-84" charset="-128"/>
              </a:rPr>
              <a:t>, another version of the birthday attack can be used even if the opponent has access to only one message and its valid signature and cannot obtain multiple </a:t>
            </a:r>
            <a:r>
              <a:rPr lang="en-US" dirty="0" smtClean="0">
                <a:latin typeface="Arial" pitchFamily="-84" charset="0"/>
                <a:ea typeface="ＭＳ Ｐゴシック" pitchFamily="-84" charset="-128"/>
                <a:cs typeface="ＭＳ Ｐゴシック" pitchFamily="-84" charset="-128"/>
              </a:rPr>
              <a:t>signings.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It can be shown that some form of birthday attack will succeed against any hash scheme involving the use of cipher block chaining without a secret key, provided that either the resulting hash code is small enough</a:t>
            </a:r>
          </a:p>
          <a:p>
            <a:r>
              <a:rPr lang="en-US" sz="1200" kern="1200" baseline="0" dirty="0" smtClean="0">
                <a:solidFill>
                  <a:schemeClr val="tx1"/>
                </a:solidFill>
                <a:latin typeface="Arial" charset="0"/>
                <a:ea typeface="ＭＳ Ｐゴシック" charset="-128"/>
                <a:cs typeface="ＭＳ Ｐゴシック" charset="-128"/>
              </a:rPr>
              <a:t>(e.g., 64 bits or less) or that a larger hash code can be decomposed into independent subcodes [JUEN87].</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Thus, attention has been directed at finding other approaches to hashing.</a:t>
            </a:r>
          </a:p>
          <a:p>
            <a:r>
              <a:rPr lang="en-US" sz="1200" kern="1200" baseline="0" dirty="0" smtClean="0">
                <a:solidFill>
                  <a:schemeClr val="tx1"/>
                </a:solidFill>
                <a:latin typeface="Arial" charset="0"/>
                <a:ea typeface="ＭＳ Ｐゴシック" charset="-128"/>
                <a:cs typeface="ＭＳ Ｐゴシック" charset="-128"/>
              </a:rPr>
              <a:t>Many of these have also been shown to have weaknesses [MITC92].</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51045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itchFamily="-84" charset="0"/>
              </a:rPr>
              <a:pPr/>
              <a:t>18</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In recent years, the most widely used hash function has been the Secure Hash</a:t>
            </a:r>
          </a:p>
          <a:p>
            <a:r>
              <a:rPr lang="en-US" sz="1200" b="0" kern="1200" baseline="0" dirty="0" smtClean="0">
                <a:solidFill>
                  <a:schemeClr val="tx1"/>
                </a:solidFill>
                <a:latin typeface="Arial" charset="0"/>
                <a:ea typeface="ＭＳ Ｐゴシック" charset="-128"/>
                <a:cs typeface="ＭＳ Ｐゴシック" charset="-128"/>
              </a:rPr>
              <a:t>Algorithm (SHA). Indeed, because virtually every other widely used hash function</a:t>
            </a:r>
          </a:p>
          <a:p>
            <a:r>
              <a:rPr lang="en-US" sz="1200" b="0" kern="1200" baseline="0" dirty="0" smtClean="0">
                <a:solidFill>
                  <a:schemeClr val="tx1"/>
                </a:solidFill>
                <a:latin typeface="Arial" charset="0"/>
                <a:ea typeface="ＭＳ Ｐゴシック" charset="-128"/>
                <a:cs typeface="ＭＳ Ｐゴシック" charset="-128"/>
              </a:rPr>
              <a:t>had been found to have substantial cryptanalytic weaknesses, SHA was more or</a:t>
            </a:r>
          </a:p>
          <a:p>
            <a:r>
              <a:rPr lang="en-US" sz="1200" b="0" kern="1200" baseline="0" dirty="0" smtClean="0">
                <a:solidFill>
                  <a:schemeClr val="tx1"/>
                </a:solidFill>
                <a:latin typeface="Arial" charset="0"/>
                <a:ea typeface="ＭＳ Ｐゴシック" charset="-128"/>
                <a:cs typeface="ＭＳ Ｐゴシック" charset="-128"/>
              </a:rPr>
              <a:t>less the last remaining standardized hash algorithm by 2005. SHA was developed</a:t>
            </a:r>
          </a:p>
          <a:p>
            <a:r>
              <a:rPr lang="en-US" sz="1200" b="0" kern="1200" baseline="0" dirty="0" smtClean="0">
                <a:solidFill>
                  <a:schemeClr val="tx1"/>
                </a:solidFill>
                <a:latin typeface="Arial" charset="0"/>
                <a:ea typeface="ＭＳ Ｐゴシック" charset="-128"/>
                <a:cs typeface="ＭＳ Ｐゴシック" charset="-128"/>
              </a:rPr>
              <a:t>by the National Institute of Standards and Technology (NIST) and published as a</a:t>
            </a:r>
          </a:p>
          <a:p>
            <a:r>
              <a:rPr lang="en-US" sz="1200" b="0" kern="1200" baseline="0" dirty="0" smtClean="0">
                <a:solidFill>
                  <a:schemeClr val="tx1"/>
                </a:solidFill>
                <a:latin typeface="Arial" charset="0"/>
                <a:ea typeface="ＭＳ Ｐゴシック" charset="-128"/>
                <a:cs typeface="ＭＳ Ｐゴシック" charset="-128"/>
              </a:rPr>
              <a:t>federal information processing standard (FIPS 180) in 1993. When weaknesses were</a:t>
            </a:r>
          </a:p>
          <a:p>
            <a:r>
              <a:rPr lang="en-US" sz="1200" b="0" kern="1200" baseline="0" dirty="0" smtClean="0">
                <a:solidFill>
                  <a:schemeClr val="tx1"/>
                </a:solidFill>
                <a:latin typeface="Arial" charset="0"/>
                <a:ea typeface="ＭＳ Ｐゴシック" charset="-128"/>
                <a:cs typeface="ＭＳ Ｐゴシック" charset="-128"/>
              </a:rPr>
              <a:t>discovered in SHA, now known as SHA-0, a revised version was issued as FIPS</a:t>
            </a:r>
          </a:p>
          <a:p>
            <a:r>
              <a:rPr lang="en-US" sz="1200" b="0" kern="1200" baseline="0" dirty="0" smtClean="0">
                <a:solidFill>
                  <a:schemeClr val="tx1"/>
                </a:solidFill>
                <a:latin typeface="Arial" charset="0"/>
                <a:ea typeface="ＭＳ Ｐゴシック" charset="-128"/>
                <a:cs typeface="ＭＳ Ｐゴシック" charset="-128"/>
              </a:rPr>
              <a:t>180-1 in 1995 and is referred to as SHA-1. The actual standards document is entitled</a:t>
            </a:r>
          </a:p>
          <a:p>
            <a:r>
              <a:rPr lang="en-US" sz="1200" b="0" kern="1200" baseline="0" dirty="0" smtClean="0">
                <a:solidFill>
                  <a:schemeClr val="tx1"/>
                </a:solidFill>
                <a:latin typeface="Arial" charset="0"/>
                <a:ea typeface="ＭＳ Ｐゴシック" charset="-128"/>
                <a:cs typeface="ＭＳ Ｐゴシック" charset="-128"/>
              </a:rPr>
              <a:t>“Secure Hash Standard.” SHA is based on the hash function MD4, and its design</a:t>
            </a:r>
          </a:p>
          <a:p>
            <a:r>
              <a:rPr lang="en-US" sz="1200" b="0" kern="1200" baseline="0" dirty="0" smtClean="0">
                <a:solidFill>
                  <a:schemeClr val="tx1"/>
                </a:solidFill>
                <a:latin typeface="Arial" charset="0"/>
                <a:ea typeface="ＭＳ Ｐゴシック" charset="-128"/>
                <a:cs typeface="ＭＳ Ｐゴシック" charset="-128"/>
              </a:rPr>
              <a:t>closely models MD4.</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SHA-1 produces a hash value of 160 bits. In 2002, NIST produced a revised</a:t>
            </a:r>
          </a:p>
          <a:p>
            <a:r>
              <a:rPr lang="en-US" sz="1200" kern="1200" baseline="0" dirty="0" smtClean="0">
                <a:solidFill>
                  <a:schemeClr val="tx1"/>
                </a:solidFill>
                <a:latin typeface="Arial" charset="0"/>
                <a:ea typeface="ＭＳ Ｐゴシック" charset="-128"/>
                <a:cs typeface="ＭＳ Ｐゴシック" charset="-128"/>
              </a:rPr>
              <a:t>version of the standard, FIPS 180-2, that defined three new versions of SHA, with</a:t>
            </a:r>
          </a:p>
          <a:p>
            <a:r>
              <a:rPr lang="en-US" sz="1200" kern="1200" baseline="0" dirty="0" smtClean="0">
                <a:solidFill>
                  <a:schemeClr val="tx1"/>
                </a:solidFill>
                <a:latin typeface="Arial" charset="0"/>
                <a:ea typeface="ＭＳ Ｐゴシック" charset="-128"/>
                <a:cs typeface="ＭＳ Ｐゴシック" charset="-128"/>
              </a:rPr>
              <a:t>hash value lengths of 256, 384, and 512 bits, known as SHA-256, SHA-384, and</a:t>
            </a:r>
          </a:p>
          <a:p>
            <a:r>
              <a:rPr lang="en-US" sz="1200" kern="1200" baseline="0" dirty="0" smtClean="0">
                <a:solidFill>
                  <a:schemeClr val="tx1"/>
                </a:solidFill>
                <a:latin typeface="Arial" charset="0"/>
                <a:ea typeface="ＭＳ Ｐゴシック" charset="-128"/>
                <a:cs typeface="ＭＳ Ｐゴシック" charset="-128"/>
              </a:rPr>
              <a:t>SHA-512, respectively. Collectively, these hash algorithms are known as SHA-2 .</a:t>
            </a:r>
          </a:p>
          <a:p>
            <a:r>
              <a:rPr lang="en-US" sz="1200" kern="1200" baseline="0" dirty="0" smtClean="0">
                <a:solidFill>
                  <a:schemeClr val="tx1"/>
                </a:solidFill>
                <a:latin typeface="Arial" charset="0"/>
                <a:ea typeface="ＭＳ Ｐゴシック" charset="-128"/>
                <a:cs typeface="ＭＳ Ｐゴシック" charset="-128"/>
              </a:rPr>
              <a:t>These new versions have the same underlying structure and use the same types of</a:t>
            </a:r>
          </a:p>
          <a:p>
            <a:r>
              <a:rPr lang="en-US" sz="1200" kern="1200" baseline="0" dirty="0" smtClean="0">
                <a:solidFill>
                  <a:schemeClr val="tx1"/>
                </a:solidFill>
                <a:latin typeface="Arial" charset="0"/>
                <a:ea typeface="ＭＳ Ｐゴシック" charset="-128"/>
                <a:cs typeface="ＭＳ Ｐゴシック" charset="-128"/>
              </a:rPr>
              <a:t>modular arithmetic and logical binary operations as SHA-1.</a:t>
            </a:r>
            <a:endParaRPr lang="en-US" sz="1200" b="0" kern="1200" baseline="0" dirty="0" smtClean="0">
              <a:solidFill>
                <a:schemeClr val="tx1"/>
              </a:solidFill>
              <a:latin typeface="Arial" charset="0"/>
              <a:ea typeface="ＭＳ Ｐゴシック" charset="-128"/>
              <a:cs typeface="ＭＳ Ｐゴシック" charset="-128"/>
            </a:endParaRPr>
          </a:p>
          <a:p>
            <a:endParaRPr lang="en-AU" b="0"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4052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revised document was issued as FIP PUB 180-3 in 2008, which added a 224-bit version (Table 11.3).</a:t>
            </a:r>
          </a:p>
          <a:p>
            <a:r>
              <a:rPr lang="en-US" sz="1200" kern="1200" baseline="0" dirty="0" smtClean="0">
                <a:solidFill>
                  <a:schemeClr val="tx1"/>
                </a:solidFill>
                <a:latin typeface="Arial" charset="0"/>
                <a:ea typeface="ＭＳ Ｐゴシック" charset="-128"/>
                <a:cs typeface="ＭＳ Ｐゴシック" charset="-128"/>
              </a:rPr>
              <a:t>In 2015, NIST issued FIPS 180-4, which added two additional algorithms:</a:t>
            </a:r>
          </a:p>
          <a:p>
            <a:r>
              <a:rPr lang="en-US" sz="1200" kern="1200" baseline="0" dirty="0" smtClean="0">
                <a:solidFill>
                  <a:schemeClr val="tx1"/>
                </a:solidFill>
                <a:latin typeface="Arial" charset="0"/>
                <a:ea typeface="ＭＳ Ｐゴシック" charset="-128"/>
                <a:cs typeface="ＭＳ Ｐゴシック" charset="-128"/>
              </a:rPr>
              <a:t>SHA-512/224 and SHA-512/256. SHA-1 and SHA-2 are also specified in RFC</a:t>
            </a:r>
          </a:p>
          <a:p>
            <a:r>
              <a:rPr lang="en-US" sz="1200" kern="1200" baseline="0" dirty="0" smtClean="0">
                <a:solidFill>
                  <a:schemeClr val="tx1"/>
                </a:solidFill>
                <a:latin typeface="Arial" charset="0"/>
                <a:ea typeface="ＭＳ Ｐゴシック" charset="-128"/>
                <a:cs typeface="ＭＳ Ｐゴシック" charset="-128"/>
              </a:rPr>
              <a:t>6234, which essentially duplicates the material in FIPS 180-3 but adds a C code</a:t>
            </a:r>
          </a:p>
          <a:p>
            <a:r>
              <a:rPr lang="en-US" sz="1200" kern="1200" baseline="0" dirty="0" smtClean="0">
                <a:solidFill>
                  <a:schemeClr val="tx1"/>
                </a:solidFill>
                <a:latin typeface="Arial" charset="0"/>
                <a:ea typeface="ＭＳ Ｐゴシック" charset="-128"/>
                <a:cs typeface="ＭＳ Ｐゴシック" charset="-128"/>
              </a:rPr>
              <a:t>implementation.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In 2005, NIST announced the intention to phase out approval of SHA-1</a:t>
            </a:r>
          </a:p>
          <a:p>
            <a:r>
              <a:rPr lang="en-US" sz="1200" kern="1200" baseline="0" dirty="0" smtClean="0">
                <a:solidFill>
                  <a:schemeClr val="tx1"/>
                </a:solidFill>
                <a:latin typeface="Arial" charset="0"/>
                <a:ea typeface="ＭＳ Ｐゴシック" charset="-128"/>
                <a:cs typeface="ＭＳ Ｐゴシック" charset="-128"/>
              </a:rPr>
              <a:t>and move to a reliance on SHA-2 by 2010. Shortly thereafter, a research team described</a:t>
            </a:r>
          </a:p>
          <a:p>
            <a:r>
              <a:rPr lang="en-US" sz="1200" kern="1200" baseline="0" dirty="0" smtClean="0">
                <a:solidFill>
                  <a:schemeClr val="tx1"/>
                </a:solidFill>
                <a:latin typeface="Arial" charset="0"/>
                <a:ea typeface="ＭＳ Ｐゴシック" charset="-128"/>
                <a:cs typeface="ＭＳ Ｐゴシック" charset="-128"/>
              </a:rPr>
              <a:t>an attack in which two separate messages could be found that deliver the</a:t>
            </a:r>
          </a:p>
          <a:p>
            <a:r>
              <a:rPr lang="en-US" sz="1200" kern="1200" baseline="0" dirty="0" smtClean="0">
                <a:solidFill>
                  <a:schemeClr val="tx1"/>
                </a:solidFill>
                <a:latin typeface="Arial" charset="0"/>
                <a:ea typeface="ＭＳ Ｐゴシック" charset="-128"/>
                <a:cs typeface="ＭＳ Ｐゴシック" charset="-128"/>
              </a:rPr>
              <a:t>same SHA-1 hash using 2</a:t>
            </a:r>
            <a:r>
              <a:rPr lang="en-US" sz="1200" kern="1200" baseline="30000" dirty="0" smtClean="0">
                <a:solidFill>
                  <a:schemeClr val="tx1"/>
                </a:solidFill>
                <a:latin typeface="Arial" charset="0"/>
                <a:ea typeface="ＭＳ Ｐゴシック" charset="-128"/>
                <a:cs typeface="ＭＳ Ｐゴシック" charset="-128"/>
              </a:rPr>
              <a:t>69</a:t>
            </a:r>
            <a:r>
              <a:rPr lang="en-US" sz="1200" kern="1200" baseline="0" dirty="0" smtClean="0">
                <a:solidFill>
                  <a:schemeClr val="tx1"/>
                </a:solidFill>
                <a:latin typeface="Arial" charset="0"/>
                <a:ea typeface="ＭＳ Ｐゴシック" charset="-128"/>
                <a:cs typeface="ＭＳ Ｐゴシック" charset="-128"/>
              </a:rPr>
              <a:t>  operations, far fewer than the 2</a:t>
            </a:r>
            <a:r>
              <a:rPr lang="en-US" sz="1200" kern="1200" baseline="30000" dirty="0" smtClean="0">
                <a:solidFill>
                  <a:schemeClr val="tx1"/>
                </a:solidFill>
                <a:latin typeface="Arial" charset="0"/>
                <a:ea typeface="ＭＳ Ｐゴシック" charset="-128"/>
                <a:cs typeface="ＭＳ Ｐゴシック" charset="-128"/>
              </a:rPr>
              <a:t>80</a:t>
            </a:r>
            <a:r>
              <a:rPr lang="en-US" sz="1200" kern="1200" baseline="0" dirty="0" smtClean="0">
                <a:solidFill>
                  <a:schemeClr val="tx1"/>
                </a:solidFill>
                <a:latin typeface="Arial" charset="0"/>
                <a:ea typeface="ＭＳ Ｐゴシック" charset="-128"/>
                <a:cs typeface="ＭＳ Ｐゴシック" charset="-128"/>
              </a:rPr>
              <a:t>  operations previously</a:t>
            </a:r>
          </a:p>
          <a:p>
            <a:r>
              <a:rPr lang="en-US" sz="1200" kern="1200" baseline="0" dirty="0" smtClean="0">
                <a:solidFill>
                  <a:schemeClr val="tx1"/>
                </a:solidFill>
                <a:latin typeface="Arial" charset="0"/>
                <a:ea typeface="ＭＳ Ｐゴシック" charset="-128"/>
                <a:cs typeface="ＭＳ Ｐゴシック" charset="-128"/>
              </a:rPr>
              <a:t>thought needed to find a collision with an SHA-1 hash [WANG05]. This result</a:t>
            </a:r>
          </a:p>
          <a:p>
            <a:r>
              <a:rPr lang="en-US" sz="1200" kern="1200" baseline="0" dirty="0" smtClean="0">
                <a:solidFill>
                  <a:schemeClr val="tx1"/>
                </a:solidFill>
                <a:latin typeface="Arial" charset="0"/>
                <a:ea typeface="ＭＳ Ｐゴシック" charset="-128"/>
                <a:cs typeface="ＭＳ Ｐゴシック" charset="-128"/>
              </a:rPr>
              <a:t>should hasten the transition to SHA-2.</a:t>
            </a:r>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itchFamily="-84" charset="0"/>
              </a:rPr>
              <a:pPr/>
              <a:t>19</a:t>
            </a:fld>
            <a:endParaRPr lang="en-AU" dirty="0" smtClean="0">
              <a:latin typeface="Arial" pitchFamily="-84" charset="0"/>
            </a:endParaRPr>
          </a:p>
        </p:txBody>
      </p:sp>
    </p:spTree>
    <p:extLst>
      <p:ext uri="{BB962C8B-B14F-4D97-AF65-F5344CB8AC3E}">
        <p14:creationId xmlns:p14="http://schemas.microsoft.com/office/powerpoint/2010/main" val="40806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 discussion of the wide variety of applications for</a:t>
            </a:r>
          </a:p>
          <a:p>
            <a:r>
              <a:rPr lang="en-US" sz="1200" kern="1200" baseline="0" dirty="0" smtClean="0">
                <a:solidFill>
                  <a:schemeClr val="tx1"/>
                </a:solidFill>
                <a:latin typeface="Arial" charset="0"/>
                <a:ea typeface="ＭＳ Ｐゴシック" charset="-128"/>
                <a:cs typeface="ＭＳ Ｐゴシック" charset="-128"/>
              </a:rPr>
              <a:t>cryptographic hash functions. Next, we look at the security requirements for such</a:t>
            </a:r>
          </a:p>
          <a:p>
            <a:r>
              <a:rPr lang="en-US" sz="1200" kern="1200" baseline="0" dirty="0" smtClean="0">
                <a:solidFill>
                  <a:schemeClr val="tx1"/>
                </a:solidFill>
                <a:latin typeface="Arial" charset="0"/>
                <a:ea typeface="ＭＳ Ｐゴシック" charset="-128"/>
                <a:cs typeface="ＭＳ Ｐゴシック" charset="-128"/>
              </a:rPr>
              <a:t>functions. Then we look at the use of cipher block chaining to implement a cryptographic</a:t>
            </a:r>
          </a:p>
          <a:p>
            <a:r>
              <a:rPr lang="en-US" sz="1200" kern="1200" baseline="0" dirty="0" smtClean="0">
                <a:solidFill>
                  <a:schemeClr val="tx1"/>
                </a:solidFill>
                <a:latin typeface="Arial" charset="0"/>
                <a:ea typeface="ＭＳ Ｐゴシック" charset="-128"/>
                <a:cs typeface="ＭＳ Ｐゴシック" charset="-128"/>
              </a:rPr>
              <a:t>hash function. The remainder of the chapter is devoted to the most important</a:t>
            </a:r>
          </a:p>
          <a:p>
            <a:r>
              <a:rPr lang="en-US" sz="1200" kern="1200" baseline="0" dirty="0" smtClean="0">
                <a:solidFill>
                  <a:schemeClr val="tx1"/>
                </a:solidFill>
                <a:latin typeface="Arial" charset="0"/>
                <a:ea typeface="ＭＳ Ｐゴシック" charset="-128"/>
                <a:cs typeface="ＭＳ Ｐゴシック" charset="-128"/>
              </a:rPr>
              <a:t>and widely used family of cryptographic hash functions, the Secure Hash Algorithm</a:t>
            </a:r>
          </a:p>
          <a:p>
            <a:r>
              <a:rPr lang="en-US" sz="1200" kern="1200" baseline="0" dirty="0" smtClean="0">
                <a:solidFill>
                  <a:schemeClr val="tx1"/>
                </a:solidFill>
                <a:latin typeface="Arial" charset="0"/>
                <a:ea typeface="ＭＳ Ｐゴシック" charset="-128"/>
                <a:cs typeface="ＭＳ Ｐゴシック" charset="-128"/>
              </a:rPr>
              <a:t>(SHA) family.</a:t>
            </a:r>
            <a:endParaRPr lang="en-US" dirty="0" smtClean="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smtClean="0">
              <a:latin typeface="Arial" pitchFamily="-84" charset="0"/>
            </a:endParaRPr>
          </a:p>
        </p:txBody>
      </p:sp>
    </p:spTree>
    <p:extLst>
      <p:ext uri="{BB962C8B-B14F-4D97-AF65-F5344CB8AC3E}">
        <p14:creationId xmlns:p14="http://schemas.microsoft.com/office/powerpoint/2010/main" val="261049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52949735-5420-BD45-AC21-09153687CD99}" type="slidenum">
              <a:rPr lang="en-AU">
                <a:latin typeface="Arial" pitchFamily="-84" charset="0"/>
              </a:rPr>
              <a:pPr/>
              <a:t>20</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algorithm takes as input a message with a maximum length of less than 2</a:t>
            </a:r>
            <a:r>
              <a:rPr lang="en-US" sz="1200" kern="1200" baseline="30000" dirty="0" smtClean="0">
                <a:solidFill>
                  <a:schemeClr val="tx1"/>
                </a:solidFill>
                <a:latin typeface="Arial" charset="0"/>
                <a:ea typeface="ＭＳ Ｐゴシック" charset="-128"/>
                <a:cs typeface="ＭＳ Ｐゴシック" charset="-128"/>
              </a:rPr>
              <a:t>128</a:t>
            </a:r>
            <a:r>
              <a:rPr lang="en-US" sz="1200" kern="1200" baseline="0" dirty="0" smtClean="0">
                <a:solidFill>
                  <a:schemeClr val="tx1"/>
                </a:solidFill>
                <a:latin typeface="Arial" charset="0"/>
                <a:ea typeface="ＭＳ Ｐゴシック" charset="-128"/>
                <a:cs typeface="ＭＳ Ｐゴシック" charset="-128"/>
              </a:rPr>
              <a:t>  bits</a:t>
            </a:r>
          </a:p>
          <a:p>
            <a:r>
              <a:rPr lang="en-US" sz="1200" kern="1200" baseline="0" dirty="0" smtClean="0">
                <a:solidFill>
                  <a:schemeClr val="tx1"/>
                </a:solidFill>
                <a:latin typeface="Arial" charset="0"/>
                <a:ea typeface="ＭＳ Ｐゴシック" charset="-128"/>
                <a:cs typeface="ＭＳ Ｐゴシック" charset="-128"/>
              </a:rPr>
              <a:t>and produces as output a 512-bit message digest. The input is processed in 1024-bit</a:t>
            </a:r>
          </a:p>
          <a:p>
            <a:r>
              <a:rPr lang="en-US" sz="1200" kern="1200" baseline="0" dirty="0" smtClean="0">
                <a:solidFill>
                  <a:schemeClr val="tx1"/>
                </a:solidFill>
                <a:latin typeface="Arial" charset="0"/>
                <a:ea typeface="ＭＳ Ｐゴシック" charset="-128"/>
                <a:cs typeface="ＭＳ Ｐゴシック" charset="-128"/>
              </a:rPr>
              <a:t>blocks. Figure 11.9 depicts the overall processing of a message to produce a digest.</a:t>
            </a:r>
          </a:p>
          <a:p>
            <a:r>
              <a:rPr lang="en-US" sz="1200" kern="1200" baseline="0" dirty="0" smtClean="0">
                <a:solidFill>
                  <a:schemeClr val="tx1"/>
                </a:solidFill>
                <a:latin typeface="Arial" charset="0"/>
                <a:ea typeface="ＭＳ Ｐゴシック" charset="-128"/>
                <a:cs typeface="ＭＳ Ｐゴシック" charset="-128"/>
              </a:rPr>
              <a:t>This follows the general structure depicted in Figure 11.8. The processing consists</a:t>
            </a:r>
          </a:p>
          <a:p>
            <a:r>
              <a:rPr lang="en-US" sz="1200" kern="1200" baseline="0" dirty="0" smtClean="0">
                <a:solidFill>
                  <a:schemeClr val="tx1"/>
                </a:solidFill>
                <a:latin typeface="Arial" charset="0"/>
                <a:ea typeface="ＭＳ Ｐゴシック" charset="-128"/>
                <a:cs typeface="ＭＳ Ｐゴシック" charset="-128"/>
              </a:rPr>
              <a:t>of the following steps.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Step 1 Append padding bits.  The message is padded so that its length is congruent</a:t>
            </a:r>
          </a:p>
          <a:p>
            <a:r>
              <a:rPr lang="en-US" sz="1200" kern="1200" baseline="0" dirty="0" smtClean="0">
                <a:solidFill>
                  <a:schemeClr val="tx1"/>
                </a:solidFill>
                <a:latin typeface="Arial" charset="0"/>
                <a:ea typeface="ＭＳ Ｐゴシック" charset="-128"/>
                <a:cs typeface="ＭＳ Ｐゴシック" charset="-128"/>
              </a:rPr>
              <a:t>to 896 modulo 1024 [length =  896(mod 1024)]. Padding is always added,</a:t>
            </a:r>
          </a:p>
          <a:p>
            <a:r>
              <a:rPr lang="en-US" sz="1200" kern="1200" baseline="0" dirty="0" smtClean="0">
                <a:solidFill>
                  <a:schemeClr val="tx1"/>
                </a:solidFill>
                <a:latin typeface="Arial" charset="0"/>
                <a:ea typeface="ＭＳ Ｐゴシック" charset="-128"/>
                <a:cs typeface="ＭＳ Ｐゴシック" charset="-128"/>
              </a:rPr>
              <a:t>even if the message is already of the desired length. Thus, the number of</a:t>
            </a:r>
          </a:p>
          <a:p>
            <a:r>
              <a:rPr lang="en-US" sz="1200" kern="1200" baseline="0" dirty="0" smtClean="0">
                <a:solidFill>
                  <a:schemeClr val="tx1"/>
                </a:solidFill>
                <a:latin typeface="Arial" charset="0"/>
                <a:ea typeface="ＭＳ Ｐゴシック" charset="-128"/>
                <a:cs typeface="ＭＳ Ｐゴシック" charset="-128"/>
              </a:rPr>
              <a:t>padding bits is in the range of 1 to 1024. The padding consists of a single 1</a:t>
            </a:r>
          </a:p>
          <a:p>
            <a:r>
              <a:rPr lang="en-US" sz="1200" kern="1200" baseline="0" dirty="0" smtClean="0">
                <a:solidFill>
                  <a:schemeClr val="tx1"/>
                </a:solidFill>
                <a:latin typeface="Arial" charset="0"/>
                <a:ea typeface="ＭＳ Ｐゴシック" charset="-128"/>
                <a:cs typeface="ＭＳ Ｐゴシック" charset="-128"/>
              </a:rPr>
              <a:t>bit followed by the necessary number of 0 bits.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Step 2 Append length.  A block of 128 bits is appended to the message. This block</a:t>
            </a:r>
          </a:p>
          <a:p>
            <a:r>
              <a:rPr lang="en-US" sz="1200" kern="1200" baseline="0" dirty="0" smtClean="0">
                <a:solidFill>
                  <a:schemeClr val="tx1"/>
                </a:solidFill>
                <a:latin typeface="Arial" charset="0"/>
                <a:ea typeface="ＭＳ Ｐゴシック" charset="-128"/>
                <a:cs typeface="ＭＳ Ｐゴシック" charset="-128"/>
              </a:rPr>
              <a:t>is treated as an unsigned 128-bit integer (most significant byte first) and</a:t>
            </a:r>
          </a:p>
          <a:p>
            <a:r>
              <a:rPr lang="en-US" sz="1200" kern="1200" baseline="0" dirty="0" smtClean="0">
                <a:solidFill>
                  <a:schemeClr val="tx1"/>
                </a:solidFill>
                <a:latin typeface="Arial" charset="0"/>
                <a:ea typeface="ＭＳ Ｐゴシック" charset="-128"/>
                <a:cs typeface="ＭＳ Ｐゴシック" charset="-128"/>
              </a:rPr>
              <a:t>contains the length of the original message (before the padding).</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outcome of the first two steps yields a message that is an integer</a:t>
            </a:r>
          </a:p>
          <a:p>
            <a:r>
              <a:rPr lang="en-US" sz="1200" b="0" kern="1200" baseline="0" dirty="0" smtClean="0">
                <a:solidFill>
                  <a:schemeClr val="tx1"/>
                </a:solidFill>
                <a:latin typeface="Arial" charset="0"/>
                <a:ea typeface="ＭＳ Ｐゴシック" charset="-128"/>
                <a:cs typeface="ＭＳ Ｐゴシック" charset="-128"/>
              </a:rPr>
              <a:t>multiple of 1024 bits in length. In Figure 11.9, the expanded message is</a:t>
            </a:r>
          </a:p>
          <a:p>
            <a:r>
              <a:rPr lang="en-US" sz="1200" b="0" kern="1200" baseline="0" dirty="0" smtClean="0">
                <a:solidFill>
                  <a:schemeClr val="tx1"/>
                </a:solidFill>
                <a:latin typeface="Arial" charset="0"/>
                <a:ea typeface="ＭＳ Ｐゴシック" charset="-128"/>
                <a:cs typeface="ＭＳ Ｐゴシック" charset="-128"/>
              </a:rPr>
              <a:t>represented as the sequence of 1024-bit blocks M</a:t>
            </a:r>
            <a:r>
              <a:rPr lang="en-US" sz="1200" b="0" kern="1200" baseline="-25000" dirty="0" smtClean="0">
                <a:solidFill>
                  <a:schemeClr val="tx1"/>
                </a:solidFill>
                <a:latin typeface="Arial" charset="0"/>
                <a:ea typeface="ＭＳ Ｐゴシック" charset="-128"/>
                <a:cs typeface="ＭＳ Ｐゴシック" charset="-128"/>
              </a:rPr>
              <a:t>1</a:t>
            </a:r>
            <a:r>
              <a:rPr lang="en-US" sz="1200" b="0" kern="1200" baseline="0" dirty="0" smtClean="0">
                <a:solidFill>
                  <a:schemeClr val="tx1"/>
                </a:solidFill>
                <a:latin typeface="Arial" charset="0"/>
                <a:ea typeface="ＭＳ Ｐゴシック" charset="-128"/>
                <a:cs typeface="ＭＳ Ｐゴシック" charset="-128"/>
              </a:rPr>
              <a:t> , M</a:t>
            </a:r>
            <a:r>
              <a:rPr lang="en-US" sz="1200" b="0" kern="1200" baseline="-25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 . .  , M</a:t>
            </a:r>
            <a:r>
              <a:rPr lang="en-US" sz="1200" b="0" kern="1200" baseline="-25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so that the</a:t>
            </a:r>
          </a:p>
          <a:p>
            <a:r>
              <a:rPr lang="en-US" sz="1200" b="0" kern="1200" baseline="0" dirty="0" smtClean="0">
                <a:solidFill>
                  <a:schemeClr val="tx1"/>
                </a:solidFill>
                <a:latin typeface="Arial" charset="0"/>
                <a:ea typeface="ＭＳ Ｐゴシック" charset="-128"/>
                <a:cs typeface="ＭＳ Ｐゴシック" charset="-128"/>
              </a:rPr>
              <a:t>total length of the expanded message is N *  1024 bits.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Step 3 Initialize hash buffer.  A 512-bit buffer is used to hold intermediate</a:t>
            </a:r>
          </a:p>
          <a:p>
            <a:r>
              <a:rPr lang="en-US" sz="1200" kern="1200" baseline="0" dirty="0" smtClean="0">
                <a:solidFill>
                  <a:schemeClr val="tx1"/>
                </a:solidFill>
                <a:latin typeface="Arial" charset="0"/>
                <a:ea typeface="ＭＳ Ｐゴシック" charset="-128"/>
                <a:cs typeface="ＭＳ Ｐゴシック" charset="-128"/>
              </a:rPr>
              <a:t> and final results of the hash function. The buffer can be represented as eight 64-bit</a:t>
            </a:r>
          </a:p>
          <a:p>
            <a:r>
              <a:rPr lang="en-US" sz="1200" kern="1200" baseline="0" dirty="0" smtClean="0">
                <a:solidFill>
                  <a:schemeClr val="tx1"/>
                </a:solidFill>
                <a:latin typeface="Arial" charset="0"/>
                <a:ea typeface="ＭＳ Ｐゴシック" charset="-128"/>
                <a:cs typeface="ＭＳ Ｐゴシック" charset="-128"/>
              </a:rPr>
              <a:t>registers (a, b, c, d, e, f, g, h)</a:t>
            </a:r>
            <a:r>
              <a:rPr lang="en-US" sz="1200" b="0" kern="1200" baseline="0" dirty="0" smtClean="0">
                <a:solidFill>
                  <a:schemeClr val="tx1"/>
                </a:solidFill>
                <a:latin typeface="Arial" charset="0"/>
                <a:ea typeface="ＭＳ Ｐゴシック" charset="-128"/>
                <a:cs typeface="ＭＳ Ｐゴシック" charset="-128"/>
              </a:rPr>
              <a:t>. These registers are initialized to the following</a:t>
            </a:r>
          </a:p>
          <a:p>
            <a:r>
              <a:rPr lang="en-US" sz="1200" b="0" kern="1200" baseline="0" dirty="0" smtClean="0">
                <a:solidFill>
                  <a:schemeClr val="tx1"/>
                </a:solidFill>
                <a:latin typeface="Arial" charset="0"/>
                <a:ea typeface="ＭＳ Ｐゴシック" charset="-128"/>
                <a:cs typeface="ＭＳ Ｐゴシック" charset="-128"/>
              </a:rPr>
              <a:t>64-bit integers (hexadecimal values):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 6A09E667F3BCC908 		</a:t>
            </a:r>
            <a:r>
              <a:rPr lang="en-US" sz="1200" b="0" kern="1200" baseline="0" dirty="0" err="1" smtClean="0">
                <a:solidFill>
                  <a:schemeClr val="tx1"/>
                </a:solidFill>
                <a:latin typeface="Arial" charset="0"/>
                <a:ea typeface="ＭＳ Ｐゴシック" charset="-128"/>
                <a:cs typeface="ＭＳ Ｐゴシック" charset="-128"/>
              </a:rPr>
              <a:t>e</a:t>
            </a:r>
            <a:r>
              <a:rPr lang="en-US" sz="1200" b="0" kern="1200" baseline="0" dirty="0" smtClean="0">
                <a:solidFill>
                  <a:schemeClr val="tx1"/>
                </a:solidFill>
                <a:latin typeface="Arial" charset="0"/>
                <a:ea typeface="ＭＳ Ｐゴシック" charset="-128"/>
                <a:cs typeface="ＭＳ Ｐゴシック" charset="-128"/>
              </a:rPr>
              <a:t> = 510E527FADE682D1</a:t>
            </a:r>
          </a:p>
          <a:p>
            <a:r>
              <a:rPr lang="en-US" sz="1200" b="0" kern="1200" baseline="0" dirty="0" err="1"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BB67AE8584CAA73B	 	</a:t>
            </a:r>
            <a:r>
              <a:rPr lang="en-US" sz="1200" b="0" kern="1200" baseline="0" dirty="0" err="1" smtClean="0">
                <a:solidFill>
                  <a:schemeClr val="tx1"/>
                </a:solidFill>
                <a:latin typeface="Arial" charset="0"/>
                <a:ea typeface="ＭＳ Ｐゴシック" charset="-128"/>
                <a:cs typeface="ＭＳ Ｐゴシック" charset="-128"/>
              </a:rPr>
              <a:t>f</a:t>
            </a:r>
            <a:r>
              <a:rPr lang="en-US" sz="1200" b="0" kern="1200" baseline="0" dirty="0" smtClean="0">
                <a:solidFill>
                  <a:schemeClr val="tx1"/>
                </a:solidFill>
                <a:latin typeface="Arial" charset="0"/>
                <a:ea typeface="ＭＳ Ｐゴシック" charset="-128"/>
                <a:cs typeface="ＭＳ Ｐゴシック" charset="-128"/>
              </a:rPr>
              <a:t> = 9B05688C2B3E6C1F</a:t>
            </a:r>
          </a:p>
          <a:p>
            <a:r>
              <a:rPr lang="en-US" sz="1200" b="0" kern="1200" baseline="0" dirty="0" err="1" smtClean="0">
                <a:solidFill>
                  <a:schemeClr val="tx1"/>
                </a:solidFill>
                <a:latin typeface="Arial" charset="0"/>
                <a:ea typeface="ＭＳ Ｐゴシック" charset="-128"/>
                <a:cs typeface="ＭＳ Ｐゴシック" charset="-128"/>
              </a:rPr>
              <a:t>c</a:t>
            </a:r>
            <a:r>
              <a:rPr lang="en-US" sz="1200" b="0" kern="1200" baseline="0" dirty="0" smtClean="0">
                <a:solidFill>
                  <a:schemeClr val="tx1"/>
                </a:solidFill>
                <a:latin typeface="Arial" charset="0"/>
                <a:ea typeface="ＭＳ Ｐゴシック" charset="-128"/>
                <a:cs typeface="ＭＳ Ｐゴシック" charset="-128"/>
              </a:rPr>
              <a:t> = 3C6EF372FE94F82B 		</a:t>
            </a:r>
            <a:r>
              <a:rPr lang="en-US" sz="1200" b="0" kern="1200" baseline="0" dirty="0" err="1"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1F83D9ABFB41BD6B</a:t>
            </a:r>
          </a:p>
          <a:p>
            <a:r>
              <a:rPr lang="en-US" sz="1200" b="0" kern="1200" baseline="0" dirty="0" err="1" smtClean="0">
                <a:solidFill>
                  <a:schemeClr val="tx1"/>
                </a:solidFill>
                <a:latin typeface="Arial" charset="0"/>
                <a:ea typeface="ＭＳ Ｐゴシック" charset="-128"/>
                <a:cs typeface="ＭＳ Ｐゴシック" charset="-128"/>
              </a:rPr>
              <a:t>d</a:t>
            </a:r>
            <a:r>
              <a:rPr lang="en-US" sz="1200" b="0" kern="1200" baseline="0" dirty="0" smtClean="0">
                <a:solidFill>
                  <a:schemeClr val="tx1"/>
                </a:solidFill>
                <a:latin typeface="Arial" charset="0"/>
                <a:ea typeface="ＭＳ Ｐゴシック" charset="-128"/>
                <a:cs typeface="ＭＳ Ｐゴシック" charset="-128"/>
              </a:rPr>
              <a:t> = A54FF53A5F1D36F1 		</a:t>
            </a:r>
            <a:r>
              <a:rPr lang="en-US" sz="1200" b="0" kern="1200" baseline="0" dirty="0" err="1" smtClean="0">
                <a:solidFill>
                  <a:schemeClr val="tx1"/>
                </a:solidFill>
                <a:latin typeface="Arial" charset="0"/>
                <a:ea typeface="ＭＳ Ｐゴシック" charset="-128"/>
                <a:cs typeface="ＭＳ Ｐゴシック" charset="-128"/>
              </a:rPr>
              <a:t>h</a:t>
            </a:r>
            <a:r>
              <a:rPr lang="en-US" sz="1200" b="0" kern="1200" baseline="0" dirty="0" smtClean="0">
                <a:solidFill>
                  <a:schemeClr val="tx1"/>
                </a:solidFill>
                <a:latin typeface="Arial" charset="0"/>
                <a:ea typeface="ＭＳ Ｐゴシック" charset="-128"/>
                <a:cs typeface="ＭＳ Ｐゴシック" charset="-128"/>
              </a:rPr>
              <a:t> = 5BE0CD19137E2179</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These values are stored in big-endian  format, which is the most significant</a:t>
            </a:r>
          </a:p>
          <a:p>
            <a:r>
              <a:rPr lang="en-US" sz="1200" kern="1200" baseline="0" dirty="0" smtClean="0">
                <a:solidFill>
                  <a:schemeClr val="tx1"/>
                </a:solidFill>
                <a:latin typeface="Arial" charset="0"/>
                <a:ea typeface="ＭＳ Ｐゴシック" charset="-128"/>
                <a:cs typeface="ＭＳ Ｐゴシック" charset="-128"/>
              </a:rPr>
              <a:t>byte of a word in the low-address (leftmost) byte position. These words</a:t>
            </a:r>
          </a:p>
          <a:p>
            <a:r>
              <a:rPr lang="en-US" sz="1200" kern="1200" baseline="0" dirty="0" smtClean="0">
                <a:solidFill>
                  <a:schemeClr val="tx1"/>
                </a:solidFill>
                <a:latin typeface="Arial" charset="0"/>
                <a:ea typeface="ＭＳ Ｐゴシック" charset="-128"/>
                <a:cs typeface="ＭＳ Ｐゴシック" charset="-128"/>
              </a:rPr>
              <a:t>were obtained by taking the first sixty-four bits of the fractional parts of the</a:t>
            </a:r>
          </a:p>
          <a:p>
            <a:r>
              <a:rPr lang="en-US" sz="1200" kern="1200" baseline="0" dirty="0" smtClean="0">
                <a:solidFill>
                  <a:schemeClr val="tx1"/>
                </a:solidFill>
                <a:latin typeface="Arial" charset="0"/>
                <a:ea typeface="ＭＳ Ｐゴシック" charset="-128"/>
                <a:cs typeface="ＭＳ Ｐゴシック" charset="-128"/>
              </a:rPr>
              <a:t>square roots of the first eight prime numbers.</a:t>
            </a:r>
            <a:endParaRPr lang="en-US" sz="1200" b="0" kern="1200" baseline="0" dirty="0" smtClean="0">
              <a:solidFill>
                <a:schemeClr val="tx1"/>
              </a:solidFill>
              <a:latin typeface="Arial" charset="0"/>
              <a:ea typeface="ＭＳ Ｐゴシック" charset="-128"/>
              <a:cs typeface="ＭＳ Ｐゴシック" charset="-128"/>
            </a:endParaRP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Step 4 Process message in 1024-bit (128-word) blocks. The heart of the algorithm</a:t>
            </a:r>
          </a:p>
          <a:p>
            <a:r>
              <a:rPr lang="en-US" sz="1200" kern="1200" baseline="0" dirty="0" smtClean="0">
                <a:solidFill>
                  <a:schemeClr val="tx1"/>
                </a:solidFill>
                <a:latin typeface="Arial" charset="0"/>
                <a:ea typeface="ＭＳ Ｐゴシック" charset="-128"/>
                <a:cs typeface="ＭＳ Ｐゴシック" charset="-128"/>
              </a:rPr>
              <a:t>is a module that consists of 80 rounds; this module is labeled F in Figure 11.9.</a:t>
            </a:r>
          </a:p>
          <a:p>
            <a:r>
              <a:rPr lang="en-US" sz="1200" kern="1200" baseline="0" dirty="0" smtClean="0">
                <a:solidFill>
                  <a:schemeClr val="tx1"/>
                </a:solidFill>
                <a:latin typeface="Arial" charset="0"/>
                <a:ea typeface="ＭＳ Ｐゴシック" charset="-128"/>
                <a:cs typeface="ＭＳ Ｐゴシック" charset="-128"/>
              </a:rPr>
              <a:t>The logic is illustrated in Figure 11.10.</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Each round takes as input the 512-bit buffer value, </a:t>
            </a:r>
            <a:r>
              <a:rPr lang="en-US" sz="1200" kern="1200" baseline="0" dirty="0" err="1" smtClean="0">
                <a:solidFill>
                  <a:schemeClr val="tx1"/>
                </a:solidFill>
                <a:latin typeface="Arial" charset="0"/>
                <a:ea typeface="ＭＳ Ｐゴシック" charset="-128"/>
                <a:cs typeface="ＭＳ Ｐゴシック" charset="-128"/>
              </a:rPr>
              <a:t>abcdefgh</a:t>
            </a:r>
            <a:r>
              <a:rPr lang="en-US" sz="1200" kern="1200" baseline="0" dirty="0" smtClean="0">
                <a:solidFill>
                  <a:schemeClr val="tx1"/>
                </a:solidFill>
                <a:latin typeface="Arial" charset="0"/>
                <a:ea typeface="ＭＳ Ｐゴシック" charset="-128"/>
                <a:cs typeface="ＭＳ Ｐゴシック" charset="-128"/>
              </a:rPr>
              <a:t>, and</a:t>
            </a:r>
          </a:p>
          <a:p>
            <a:r>
              <a:rPr lang="en-US" sz="1200" kern="1200" baseline="0" dirty="0" smtClean="0">
                <a:solidFill>
                  <a:schemeClr val="tx1"/>
                </a:solidFill>
                <a:latin typeface="Arial" charset="0"/>
                <a:ea typeface="ＭＳ Ｐゴシック" charset="-128"/>
                <a:cs typeface="ＭＳ Ｐゴシック" charset="-128"/>
              </a:rPr>
              <a:t>updates the contents of the buffer. At input to the first round, the buffer</a:t>
            </a:r>
          </a:p>
          <a:p>
            <a:r>
              <a:rPr lang="en-US" sz="1200" kern="1200" baseline="0" dirty="0" smtClean="0">
                <a:solidFill>
                  <a:schemeClr val="tx1"/>
                </a:solidFill>
                <a:latin typeface="Arial" charset="0"/>
                <a:ea typeface="ＭＳ Ｐゴシック" charset="-128"/>
                <a:cs typeface="ＭＳ Ｐゴシック" charset="-128"/>
              </a:rPr>
              <a:t>has the value of the intermediate hash </a:t>
            </a:r>
            <a:r>
              <a:rPr lang="en-US" sz="1200" b="0" kern="1200" baseline="0" dirty="0" smtClean="0">
                <a:solidFill>
                  <a:schemeClr val="tx1"/>
                </a:solidFill>
                <a:latin typeface="Arial" charset="0"/>
                <a:ea typeface="ＭＳ Ｐゴシック" charset="-128"/>
                <a:cs typeface="ＭＳ Ｐゴシック" charset="-128"/>
              </a:rPr>
              <a:t>value, </a:t>
            </a:r>
            <a:r>
              <a:rPr lang="en-US" sz="1200" b="0" i="1" kern="1200" baseline="0" dirty="0" smtClean="0">
                <a:solidFill>
                  <a:schemeClr val="tx1"/>
                </a:solidFill>
                <a:latin typeface="Arial" charset="0"/>
                <a:ea typeface="ＭＳ Ｐゴシック" charset="-128"/>
                <a:cs typeface="ＭＳ Ｐゴシック" charset="-128"/>
              </a:rPr>
              <a:t>H</a:t>
            </a:r>
            <a:r>
              <a:rPr lang="en-US" sz="1200" b="0" i="1" kern="1200" baseline="-25000" dirty="0" smtClean="0">
                <a:solidFill>
                  <a:schemeClr val="tx1"/>
                </a:solidFill>
                <a:latin typeface="Arial" charset="0"/>
                <a:ea typeface="ＭＳ Ｐゴシック" charset="-128"/>
                <a:cs typeface="ＭＳ Ｐゴシック" charset="-128"/>
              </a:rPr>
              <a:t>i-</a:t>
            </a:r>
            <a:r>
              <a:rPr lang="en-US" sz="1200" b="0" kern="1200" baseline="-25000" dirty="0" smtClean="0">
                <a:solidFill>
                  <a:schemeClr val="tx1"/>
                </a:solidFill>
                <a:latin typeface="Arial" charset="0"/>
                <a:ea typeface="ＭＳ Ｐゴシック" charset="-128"/>
                <a:cs typeface="ＭＳ Ｐゴシック" charset="-128"/>
              </a:rPr>
              <a:t>1 </a:t>
            </a:r>
            <a:r>
              <a:rPr lang="en-US" sz="1200" b="0" kern="1200" baseline="0" dirty="0" smtClean="0">
                <a:solidFill>
                  <a:schemeClr val="tx1"/>
                </a:solidFill>
                <a:latin typeface="Arial" charset="0"/>
                <a:ea typeface="ＭＳ Ｐゴシック" charset="-128"/>
                <a:cs typeface="ＭＳ Ｐゴシック" charset="-128"/>
              </a:rPr>
              <a:t>. Each round </a:t>
            </a:r>
            <a:r>
              <a:rPr lang="en-US" sz="1200" b="0" i="1" kern="1200" baseline="0" dirty="0" err="1"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makes</a:t>
            </a:r>
          </a:p>
          <a:p>
            <a:r>
              <a:rPr lang="en-US" sz="1200" b="0" kern="1200" baseline="0" dirty="0" smtClean="0">
                <a:solidFill>
                  <a:schemeClr val="tx1"/>
                </a:solidFill>
                <a:latin typeface="Arial" charset="0"/>
                <a:ea typeface="ＭＳ Ｐゴシック" charset="-128"/>
                <a:cs typeface="ＭＳ Ｐゴシック" charset="-128"/>
              </a:rPr>
              <a:t>use of a 64-bit value </a:t>
            </a:r>
            <a:r>
              <a:rPr lang="en-US" sz="1200" b="0" i="1" kern="1200" baseline="0" dirty="0" smtClean="0">
                <a:solidFill>
                  <a:schemeClr val="tx1"/>
                </a:solidFill>
                <a:latin typeface="Arial" charset="0"/>
                <a:ea typeface="ＭＳ Ｐゴシック" charset="-128"/>
                <a:cs typeface="ＭＳ Ｐゴシック" charset="-128"/>
              </a:rPr>
              <a:t>W</a:t>
            </a:r>
            <a:r>
              <a:rPr lang="en-US" sz="1200" b="0" kern="1200" baseline="-25000" dirty="0"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derived from the current 1024-bit block being processed</a:t>
            </a:r>
          </a:p>
          <a:p>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M</a:t>
            </a:r>
            <a:r>
              <a:rPr lang="en-US" sz="1200" b="0" i="1" kern="1200" baseline="-2500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 These values are derived using a message schedule described</a:t>
            </a:r>
          </a:p>
          <a:p>
            <a:r>
              <a:rPr lang="en-US" sz="1200" b="0" kern="1200" baseline="0" dirty="0" smtClean="0">
                <a:solidFill>
                  <a:schemeClr val="tx1"/>
                </a:solidFill>
                <a:latin typeface="Arial" charset="0"/>
                <a:ea typeface="ＭＳ Ｐゴシック" charset="-128"/>
                <a:cs typeface="ＭＳ Ｐゴシック" charset="-128"/>
              </a:rPr>
              <a:t>subsequently. Each round also makes use of an additive constant </a:t>
            </a:r>
            <a:r>
              <a:rPr lang="en-US" sz="1200" b="0" i="1" kern="1200" baseline="0" dirty="0" smtClean="0">
                <a:solidFill>
                  <a:schemeClr val="tx1"/>
                </a:solidFill>
                <a:latin typeface="Arial" charset="0"/>
                <a:ea typeface="ＭＳ Ｐゴシック" charset="-128"/>
                <a:cs typeface="ＭＳ Ｐゴシック" charset="-128"/>
              </a:rPr>
              <a:t>K</a:t>
            </a:r>
            <a:r>
              <a:rPr lang="en-US" sz="1200" b="0" i="1" kern="1200" baseline="-25000" dirty="0"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 where</a:t>
            </a:r>
          </a:p>
          <a:p>
            <a:r>
              <a:rPr lang="en-US" sz="1200" b="0" kern="1200" baseline="0" dirty="0" smtClean="0">
                <a:solidFill>
                  <a:schemeClr val="tx1"/>
                </a:solidFill>
                <a:latin typeface="Arial" charset="0"/>
                <a:ea typeface="ＭＳ Ｐゴシック" charset="-128"/>
                <a:cs typeface="ＭＳ Ｐゴシック" charset="-128"/>
              </a:rPr>
              <a:t>0 </a:t>
            </a:r>
            <a:r>
              <a:rPr lang="en-US" sz="1200" b="0" i="1" kern="1200" baseline="0" dirty="0" smtClean="0">
                <a:solidFill>
                  <a:schemeClr val="tx1"/>
                </a:solidFill>
                <a:latin typeface="Arial" charset="0"/>
                <a:ea typeface="ＭＳ Ｐゴシック" charset="-128"/>
                <a:cs typeface="ＭＳ Ｐゴシック" charset="-128"/>
              </a:rPr>
              <a:t>≤ </a:t>
            </a:r>
            <a:r>
              <a:rPr lang="en-US" sz="1200" b="0" i="1" kern="1200" baseline="0" dirty="0" err="1"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 79 indicates one of the 80 rounds. These words represent the first</a:t>
            </a:r>
          </a:p>
          <a:p>
            <a:r>
              <a:rPr lang="en-US" sz="1200" b="0" kern="1200" baseline="0" dirty="0" smtClean="0">
                <a:solidFill>
                  <a:schemeClr val="tx1"/>
                </a:solidFill>
                <a:latin typeface="Arial" charset="0"/>
                <a:ea typeface="ＭＳ Ｐゴシック" charset="-128"/>
                <a:cs typeface="ＭＳ Ｐゴシック" charset="-128"/>
              </a:rPr>
              <a:t>64 bits of the fractional parts of the cube roots of the first 80 prime </a:t>
            </a:r>
            <a:r>
              <a:rPr lang="en-US" sz="1200" kern="1200" baseline="0" dirty="0" smtClean="0">
                <a:solidFill>
                  <a:schemeClr val="tx1"/>
                </a:solidFill>
                <a:latin typeface="Arial" charset="0"/>
                <a:ea typeface="ＭＳ Ｐゴシック" charset="-128"/>
                <a:cs typeface="ＭＳ Ｐゴシック" charset="-128"/>
              </a:rPr>
              <a:t>numbers.</a:t>
            </a:r>
          </a:p>
          <a:p>
            <a:endParaRPr lang="en-AU" b="0"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 Step 5 Output. After all N 1024-bit blocks have been processed, the output from</a:t>
            </a:r>
          </a:p>
          <a:p>
            <a:r>
              <a:rPr lang="en-US" sz="1200" kern="1200" baseline="0" dirty="0" smtClean="0">
                <a:solidFill>
                  <a:schemeClr val="tx1"/>
                </a:solidFill>
                <a:latin typeface="Arial" charset="0"/>
                <a:ea typeface="ＭＳ Ｐゴシック" charset="-128"/>
                <a:cs typeface="ＭＳ Ｐゴシック" charset="-128"/>
              </a:rPr>
              <a:t>the Nth stage is the 512-bit message digest.</a:t>
            </a:r>
            <a:endParaRPr lang="en-AU"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9882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The heart of the algorithm is a module that consists of 80 rounds; this module is labeled F in Figure 11.9.</a:t>
            </a:r>
          </a:p>
          <a:p>
            <a:r>
              <a:rPr lang="en-US" sz="1200" kern="1200" baseline="0" dirty="0" smtClean="0">
                <a:solidFill>
                  <a:schemeClr val="tx1"/>
                </a:solidFill>
                <a:latin typeface="Arial" charset="0"/>
                <a:ea typeface="ＭＳ Ｐゴシック" charset="-128"/>
                <a:cs typeface="ＭＳ Ｐゴシック" charset="-128"/>
              </a:rPr>
              <a:t>The logic is illustrated in Figure 11.10.</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21</a:t>
            </a:fld>
            <a:endParaRPr lang="en-AU" dirty="0"/>
          </a:p>
        </p:txBody>
      </p:sp>
    </p:spTree>
    <p:extLst>
      <p:ext uri="{BB962C8B-B14F-4D97-AF65-F5344CB8AC3E}">
        <p14:creationId xmlns:p14="http://schemas.microsoft.com/office/powerpoint/2010/main" val="3540574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The constants provide a “randomized” set of 64-bit patterns, which should</a:t>
            </a:r>
          </a:p>
          <a:p>
            <a:r>
              <a:rPr lang="en-US" sz="1200" kern="1200" baseline="0" dirty="0" smtClean="0">
                <a:solidFill>
                  <a:schemeClr val="tx1"/>
                </a:solidFill>
                <a:latin typeface="Arial" charset="0"/>
                <a:ea typeface="ＭＳ Ｐゴシック" charset="-128"/>
                <a:cs typeface="ＭＳ Ｐゴシック" charset="-128"/>
              </a:rPr>
              <a:t>eliminate any regularities in the input data. Table 11.4 shows these constants</a:t>
            </a:r>
          </a:p>
          <a:p>
            <a:r>
              <a:rPr lang="en-US" sz="1200" kern="1200" baseline="0" dirty="0" smtClean="0">
                <a:solidFill>
                  <a:schemeClr val="tx1"/>
                </a:solidFill>
                <a:latin typeface="Arial" charset="0"/>
                <a:ea typeface="ＭＳ Ｐゴシック" charset="-128"/>
                <a:cs typeface="ＭＳ Ｐゴシック" charset="-128"/>
              </a:rPr>
              <a:t>in hexadecimal format (from left to right).</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22</a:t>
            </a:fld>
            <a:endParaRPr lang="en-AU" dirty="0"/>
          </a:p>
        </p:txBody>
      </p:sp>
    </p:spTree>
    <p:extLst>
      <p:ext uri="{BB962C8B-B14F-4D97-AF65-F5344CB8AC3E}">
        <p14:creationId xmlns:p14="http://schemas.microsoft.com/office/powerpoint/2010/main" val="3291111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C981E55-D322-A24F-A0FE-2493CFD7E013}" type="slidenum">
              <a:rPr lang="en-AU">
                <a:latin typeface="Arial" pitchFamily="-84" charset="0"/>
              </a:rPr>
              <a:pPr/>
              <a:t>23</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Let us look in more detail at the logic in each of the 80 steps of the processing</a:t>
            </a:r>
          </a:p>
          <a:p>
            <a:r>
              <a:rPr lang="en-US" sz="1200" kern="1200" baseline="0" dirty="0" smtClean="0">
                <a:solidFill>
                  <a:schemeClr val="tx1"/>
                </a:solidFill>
                <a:latin typeface="Arial" charset="0"/>
                <a:ea typeface="ＭＳ Ｐゴシック" charset="-128"/>
                <a:cs typeface="ＭＳ Ｐゴシック" charset="-128"/>
              </a:rPr>
              <a:t>of one 512-bit block (Figure 11.11).</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024628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Figure 11.12 Creation of 80-word Input Sequence for SHA-512 Processing of Single Block</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24</a:t>
            </a:fld>
            <a:endParaRPr lang="en-AU" dirty="0"/>
          </a:p>
        </p:txBody>
      </p:sp>
    </p:spTree>
    <p:extLst>
      <p:ext uri="{BB962C8B-B14F-4D97-AF65-F5344CB8AC3E}">
        <p14:creationId xmlns:p14="http://schemas.microsoft.com/office/powerpoint/2010/main" val="392504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11.13 summarizes the SHA-512 logic.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SHA-512 algorithm has the property that every bit of the hash code is a</a:t>
            </a:r>
          </a:p>
          <a:p>
            <a:r>
              <a:rPr lang="en-US" sz="1200" kern="1200" baseline="0" dirty="0" smtClean="0">
                <a:solidFill>
                  <a:schemeClr val="tx1"/>
                </a:solidFill>
                <a:latin typeface="Arial" charset="0"/>
                <a:ea typeface="ＭＳ Ｐゴシック" charset="-128"/>
                <a:cs typeface="ＭＳ Ｐゴシック" charset="-128"/>
              </a:rPr>
              <a:t>function of every bit of the input. The complex repetition of the basic function F</a:t>
            </a:r>
          </a:p>
          <a:p>
            <a:r>
              <a:rPr lang="en-US" sz="1200" kern="1200" baseline="0" dirty="0" smtClean="0">
                <a:solidFill>
                  <a:schemeClr val="tx1"/>
                </a:solidFill>
                <a:latin typeface="Arial" charset="0"/>
                <a:ea typeface="ＭＳ Ｐゴシック" charset="-128"/>
                <a:cs typeface="ＭＳ Ｐゴシック" charset="-128"/>
              </a:rPr>
              <a:t>produces results that are well mixed; that is, it is unlikely that two messages chosen</a:t>
            </a:r>
          </a:p>
          <a:p>
            <a:r>
              <a:rPr lang="en-US" sz="1200" kern="1200" baseline="0" dirty="0" smtClean="0">
                <a:solidFill>
                  <a:schemeClr val="tx1"/>
                </a:solidFill>
                <a:latin typeface="Arial" charset="0"/>
                <a:ea typeface="ＭＳ Ｐゴシック" charset="-128"/>
                <a:cs typeface="ＭＳ Ｐゴシック" charset="-128"/>
              </a:rPr>
              <a:t>at random, even if they exhibit similar regularities, will have the same hash code.</a:t>
            </a:r>
          </a:p>
          <a:p>
            <a:r>
              <a:rPr lang="en-US" sz="1200" kern="1200" baseline="0" dirty="0" smtClean="0">
                <a:solidFill>
                  <a:schemeClr val="tx1"/>
                </a:solidFill>
                <a:latin typeface="Arial" charset="0"/>
                <a:ea typeface="ＭＳ Ｐゴシック" charset="-128"/>
                <a:cs typeface="ＭＳ Ｐゴシック" charset="-128"/>
              </a:rPr>
              <a:t>Unless there is some hidden weakness in SHA-512, which has not so far been published,</a:t>
            </a:r>
          </a:p>
          <a:p>
            <a:r>
              <a:rPr lang="en-US" sz="1200" kern="1200" baseline="0" dirty="0" smtClean="0">
                <a:solidFill>
                  <a:schemeClr val="tx1"/>
                </a:solidFill>
                <a:latin typeface="Arial" charset="0"/>
                <a:ea typeface="ＭＳ Ｐゴシック" charset="-128"/>
                <a:cs typeface="ＭＳ Ｐゴシック" charset="-128"/>
              </a:rPr>
              <a:t>the difficulty of coming up with two messages having the same message digest</a:t>
            </a:r>
          </a:p>
          <a:p>
            <a:r>
              <a:rPr lang="en-US" sz="1200" kern="1200" baseline="0" dirty="0" smtClean="0">
                <a:solidFill>
                  <a:schemeClr val="tx1"/>
                </a:solidFill>
                <a:latin typeface="Arial" charset="0"/>
                <a:ea typeface="ＭＳ Ｐゴシック" charset="-128"/>
                <a:cs typeface="ＭＳ Ｐゴシック" charset="-128"/>
              </a:rPr>
              <a:t>is on the order of 2</a:t>
            </a:r>
            <a:r>
              <a:rPr lang="en-US" sz="1200" kern="1200" baseline="30000" dirty="0" smtClean="0">
                <a:solidFill>
                  <a:schemeClr val="tx1"/>
                </a:solidFill>
                <a:latin typeface="Arial" charset="0"/>
                <a:ea typeface="ＭＳ Ｐゴシック" charset="-128"/>
                <a:cs typeface="ＭＳ Ｐゴシック" charset="-128"/>
              </a:rPr>
              <a:t>256</a:t>
            </a:r>
            <a:r>
              <a:rPr lang="en-US" sz="1200" kern="1200" baseline="0" dirty="0" smtClean="0">
                <a:solidFill>
                  <a:schemeClr val="tx1"/>
                </a:solidFill>
                <a:latin typeface="Arial" charset="0"/>
                <a:ea typeface="ＭＳ Ｐゴシック" charset="-128"/>
                <a:cs typeface="ＭＳ Ｐゴシック" charset="-128"/>
              </a:rPr>
              <a:t>  operations, while the difficulty of finding a message with</a:t>
            </a:r>
          </a:p>
          <a:p>
            <a:r>
              <a:rPr lang="en-US" sz="1200" kern="1200" baseline="0" dirty="0" smtClean="0">
                <a:solidFill>
                  <a:schemeClr val="tx1"/>
                </a:solidFill>
                <a:latin typeface="Arial" charset="0"/>
                <a:ea typeface="ＭＳ Ｐゴシック" charset="-128"/>
                <a:cs typeface="ＭＳ Ｐゴシック" charset="-128"/>
              </a:rPr>
              <a:t>a given digest is on the order of 2</a:t>
            </a:r>
            <a:r>
              <a:rPr lang="en-US" sz="1200" kern="1200" baseline="30000" dirty="0" smtClean="0">
                <a:solidFill>
                  <a:schemeClr val="tx1"/>
                </a:solidFill>
                <a:latin typeface="Arial" charset="0"/>
                <a:ea typeface="ＭＳ Ｐゴシック" charset="-128"/>
                <a:cs typeface="ＭＳ Ｐゴシック" charset="-128"/>
              </a:rPr>
              <a:t>512</a:t>
            </a:r>
            <a:r>
              <a:rPr lang="en-US" sz="1200" kern="1200" baseline="0" dirty="0" smtClean="0">
                <a:solidFill>
                  <a:schemeClr val="tx1"/>
                </a:solidFill>
                <a:latin typeface="Arial" charset="0"/>
                <a:ea typeface="ＭＳ Ｐゴシック" charset="-128"/>
                <a:cs typeface="ＭＳ Ｐゴシック" charset="-128"/>
              </a:rPr>
              <a:t>  operations.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25</a:t>
            </a:fld>
            <a:endParaRPr lang="en-AU" dirty="0"/>
          </a:p>
        </p:txBody>
      </p:sp>
    </p:spTree>
    <p:extLst>
      <p:ext uri="{BB962C8B-B14F-4D97-AF65-F5344CB8AC3E}">
        <p14:creationId xmlns:p14="http://schemas.microsoft.com/office/powerpoint/2010/main" val="3287573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As of this writing, the Secure Hash Algorithm (SHA-1) has not yet been “broken.”</a:t>
            </a:r>
          </a:p>
          <a:p>
            <a:r>
              <a:rPr lang="en-US" sz="1200" kern="1200" baseline="0" dirty="0" smtClean="0">
                <a:solidFill>
                  <a:schemeClr val="tx1"/>
                </a:solidFill>
                <a:latin typeface="Arial" charset="0"/>
                <a:ea typeface="ＭＳ Ｐゴシック" charset="-128"/>
                <a:cs typeface="ＭＳ Ｐゴシック" charset="-128"/>
              </a:rPr>
              <a:t>That is, no one has demonstrated a technique for producing collisions in a practical</a:t>
            </a:r>
          </a:p>
          <a:p>
            <a:r>
              <a:rPr lang="en-US" sz="1200" kern="1200" baseline="0" dirty="0" smtClean="0">
                <a:solidFill>
                  <a:schemeClr val="tx1"/>
                </a:solidFill>
                <a:latin typeface="Arial" charset="0"/>
                <a:ea typeface="ＭＳ Ｐゴシック" charset="-128"/>
                <a:cs typeface="ＭＳ Ｐゴシック" charset="-128"/>
              </a:rPr>
              <a:t>amount of time. However, because SHA-1 is very similar, in structure and in the</a:t>
            </a:r>
          </a:p>
          <a:p>
            <a:r>
              <a:rPr lang="en-US" sz="1200" kern="1200" baseline="0" dirty="0" smtClean="0">
                <a:solidFill>
                  <a:schemeClr val="tx1"/>
                </a:solidFill>
                <a:latin typeface="Arial" charset="0"/>
                <a:ea typeface="ＭＳ Ｐゴシック" charset="-128"/>
                <a:cs typeface="ＭＳ Ｐゴシック" charset="-128"/>
              </a:rPr>
              <a:t>basic mathematical operations used, to MD5 and SHA-0, both of which have been</a:t>
            </a:r>
          </a:p>
          <a:p>
            <a:r>
              <a:rPr lang="en-US" sz="1200" kern="1200" baseline="0" dirty="0" smtClean="0">
                <a:solidFill>
                  <a:schemeClr val="tx1"/>
                </a:solidFill>
                <a:latin typeface="Arial" charset="0"/>
                <a:ea typeface="ＭＳ Ｐゴシック" charset="-128"/>
                <a:cs typeface="ＭＳ Ｐゴシック" charset="-128"/>
              </a:rPr>
              <a:t>broken, SHA-1 is considered insecure and has been phased out for SHA-2.</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SHA-2, particularly the 512-bit version, would appear to provide unassailable</a:t>
            </a:r>
          </a:p>
          <a:p>
            <a:r>
              <a:rPr lang="en-US" sz="1200" kern="1200" baseline="0" dirty="0" smtClean="0">
                <a:solidFill>
                  <a:schemeClr val="tx1"/>
                </a:solidFill>
                <a:latin typeface="Arial" charset="0"/>
                <a:ea typeface="ＭＳ Ｐゴシック" charset="-128"/>
                <a:cs typeface="ＭＳ Ｐゴシック" charset="-128"/>
              </a:rPr>
              <a:t>security. However, SHA-2 shares the same structure and mathematical operations</a:t>
            </a:r>
          </a:p>
          <a:p>
            <a:r>
              <a:rPr lang="en-US" sz="1200" kern="1200" baseline="0" dirty="0" smtClean="0">
                <a:solidFill>
                  <a:schemeClr val="tx1"/>
                </a:solidFill>
                <a:latin typeface="Arial" charset="0"/>
                <a:ea typeface="ＭＳ Ｐゴシック" charset="-128"/>
                <a:cs typeface="ＭＳ Ｐゴシック" charset="-128"/>
              </a:rPr>
              <a:t>as its predecessors, and this is a cause for concern. Because it will take years to find</a:t>
            </a:r>
          </a:p>
          <a:p>
            <a:r>
              <a:rPr lang="en-US" sz="1200" kern="1200" baseline="0" dirty="0" smtClean="0">
                <a:solidFill>
                  <a:schemeClr val="tx1"/>
                </a:solidFill>
                <a:latin typeface="Arial" charset="0"/>
                <a:ea typeface="ＭＳ Ｐゴシック" charset="-128"/>
                <a:cs typeface="ＭＳ Ｐゴシック" charset="-128"/>
              </a:rPr>
              <a:t>a suitable replacement for SHA-2, should it become vulnerable, NIST decided to</a:t>
            </a:r>
          </a:p>
          <a:p>
            <a:r>
              <a:rPr lang="en-US" sz="1200" kern="1200" baseline="0" dirty="0" smtClean="0">
                <a:solidFill>
                  <a:schemeClr val="tx1"/>
                </a:solidFill>
                <a:latin typeface="Arial" charset="0"/>
                <a:ea typeface="ＭＳ Ｐゴシック" charset="-128"/>
                <a:cs typeface="ＭＳ Ｐゴシック" charset="-128"/>
              </a:rPr>
              <a:t>begin the process of developing a new hash standard.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Accordingly, NIST announced in 2007 a competition to produce the next generation</a:t>
            </a:r>
          </a:p>
          <a:p>
            <a:r>
              <a:rPr lang="en-US" sz="1200" kern="1200" baseline="0" dirty="0" smtClean="0">
                <a:solidFill>
                  <a:schemeClr val="tx1"/>
                </a:solidFill>
                <a:latin typeface="Arial" charset="0"/>
                <a:ea typeface="ＭＳ Ｐゴシック" charset="-128"/>
                <a:cs typeface="ＭＳ Ｐゴシック" charset="-128"/>
              </a:rPr>
              <a:t>NIST hash function, to be called SHA-3. The winning design for SHA-3</a:t>
            </a:r>
          </a:p>
          <a:p>
            <a:r>
              <a:rPr lang="en-US" sz="1200" kern="1200" baseline="0" dirty="0" smtClean="0">
                <a:solidFill>
                  <a:schemeClr val="tx1"/>
                </a:solidFill>
                <a:latin typeface="Arial" charset="0"/>
                <a:ea typeface="ＭＳ Ｐゴシック" charset="-128"/>
                <a:cs typeface="ＭＳ Ｐゴシック" charset="-128"/>
              </a:rPr>
              <a:t>was announced by NIST in October 2012. SHA-3 is a cryptographic hash function</a:t>
            </a:r>
          </a:p>
          <a:p>
            <a:r>
              <a:rPr lang="en-US" sz="1200" kern="1200" baseline="0" dirty="0" smtClean="0">
                <a:solidFill>
                  <a:schemeClr val="tx1"/>
                </a:solidFill>
                <a:latin typeface="Arial" charset="0"/>
                <a:ea typeface="ＭＳ Ｐゴシック" charset="-128"/>
                <a:cs typeface="ＭＳ Ｐゴシック" charset="-128"/>
              </a:rPr>
              <a:t>that is intended to complement SHA-2 as the approved standard for a wide range</a:t>
            </a:r>
          </a:p>
          <a:p>
            <a:r>
              <a:rPr lang="en-US" sz="1200" kern="1200" baseline="0" dirty="0" smtClean="0">
                <a:solidFill>
                  <a:schemeClr val="tx1"/>
                </a:solidFill>
                <a:latin typeface="Arial" charset="0"/>
                <a:ea typeface="ＭＳ Ｐゴシック" charset="-128"/>
                <a:cs typeface="ＭＳ Ｐゴシック" charset="-128"/>
              </a:rPr>
              <a:t>of applications.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Appendix V looks at the evaluation criteria used by NIST to select from</a:t>
            </a:r>
          </a:p>
          <a:p>
            <a:r>
              <a:rPr lang="en-US" sz="1200" kern="1200" baseline="0" dirty="0" smtClean="0">
                <a:solidFill>
                  <a:schemeClr val="tx1"/>
                </a:solidFill>
                <a:latin typeface="Arial" charset="0"/>
                <a:ea typeface="ＭＳ Ｐゴシック" charset="-128"/>
                <a:cs typeface="ＭＳ Ｐゴシック" charset="-128"/>
              </a:rPr>
              <a:t>among the candidates for AES, plus the rationale for picking Keccak, which was</a:t>
            </a:r>
          </a:p>
          <a:p>
            <a:r>
              <a:rPr lang="en-US" sz="1200" kern="1200" baseline="0" dirty="0" smtClean="0">
                <a:solidFill>
                  <a:schemeClr val="tx1"/>
                </a:solidFill>
                <a:latin typeface="Arial" charset="0"/>
                <a:ea typeface="ＭＳ Ｐゴシック" charset="-128"/>
                <a:cs typeface="ＭＳ Ｐゴシック" charset="-128"/>
              </a:rPr>
              <a:t>the winning candidate. This material is useful in understanding not just the SHA-3</a:t>
            </a:r>
          </a:p>
          <a:p>
            <a:r>
              <a:rPr lang="en-US" sz="1200" kern="1200" baseline="0" dirty="0" smtClean="0">
                <a:solidFill>
                  <a:schemeClr val="tx1"/>
                </a:solidFill>
                <a:latin typeface="Arial" charset="0"/>
                <a:ea typeface="ＭＳ Ｐゴシック" charset="-128"/>
                <a:cs typeface="ＭＳ Ｐゴシック" charset="-128"/>
              </a:rPr>
              <a:t>design but also the criteria by which to judge any cryptographic hash algorithm.</a:t>
            </a:r>
            <a:endParaRPr lang="en-US" dirty="0" smtClean="0">
              <a:latin typeface="Arial" pitchFamily="-84" charset="0"/>
              <a:ea typeface="ＭＳ Ｐゴシック" pitchFamily="-84" charset="-128"/>
              <a:cs typeface="ＭＳ Ｐゴシック" pitchFamily="-84" charset="-128"/>
            </a:endParaRPr>
          </a:p>
        </p:txBody>
      </p:sp>
      <p:sp>
        <p:nvSpPr>
          <p:cNvPr id="56324" name="Slide Number Placeholder 3"/>
          <p:cNvSpPr>
            <a:spLocks noGrp="1"/>
          </p:cNvSpPr>
          <p:nvPr>
            <p:ph type="sldNum" sz="quarter" idx="5"/>
          </p:nvPr>
        </p:nvSpPr>
        <p:spPr>
          <a:noFill/>
        </p:spPr>
        <p:txBody>
          <a:bodyPr/>
          <a:lstStyle/>
          <a:p>
            <a:fld id="{62FF653A-F53A-5B43-AFE9-D90E573ABCBA}" type="slidenum">
              <a:rPr lang="en-AU" smtClean="0">
                <a:latin typeface="Arial" pitchFamily="-84" charset="0"/>
              </a:rPr>
              <a:pPr/>
              <a:t>26</a:t>
            </a:fld>
            <a:endParaRPr lang="en-AU" dirty="0" smtClean="0">
              <a:latin typeface="Arial" pitchFamily="-84" charset="0"/>
            </a:endParaRPr>
          </a:p>
        </p:txBody>
      </p:sp>
    </p:spTree>
    <p:extLst>
      <p:ext uri="{BB962C8B-B14F-4D97-AF65-F5344CB8AC3E}">
        <p14:creationId xmlns:p14="http://schemas.microsoft.com/office/powerpoint/2010/main" val="857991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underlying structure of SHA-3 is a scheme referred to by its designers as a</a:t>
            </a:r>
          </a:p>
          <a:p>
            <a:r>
              <a:rPr lang="en-US" sz="1200" kern="1200" baseline="0" dirty="0" smtClean="0">
                <a:solidFill>
                  <a:schemeClr val="tx1"/>
                </a:solidFill>
                <a:latin typeface="Arial" charset="0"/>
                <a:ea typeface="ＭＳ Ｐゴシック" charset="-128"/>
                <a:cs typeface="ＭＳ Ｐゴシック" charset="-128"/>
              </a:rPr>
              <a:t>sponge construction  [BERT07, BERT11]. The sponge construction has the same</a:t>
            </a:r>
          </a:p>
          <a:p>
            <a:r>
              <a:rPr lang="en-US" sz="1200" kern="1200" baseline="0" dirty="0" smtClean="0">
                <a:solidFill>
                  <a:schemeClr val="tx1"/>
                </a:solidFill>
                <a:latin typeface="Arial" charset="0"/>
                <a:ea typeface="ＭＳ Ｐゴシック" charset="-128"/>
                <a:cs typeface="ＭＳ Ｐゴシック" charset="-128"/>
              </a:rPr>
              <a:t>general structure as other iterated hash functions (Figure 11.8). The sponge function</a:t>
            </a:r>
          </a:p>
          <a:p>
            <a:r>
              <a:rPr lang="en-US" sz="1200" kern="1200" baseline="0" dirty="0" smtClean="0">
                <a:solidFill>
                  <a:schemeClr val="tx1"/>
                </a:solidFill>
                <a:latin typeface="Arial" charset="0"/>
                <a:ea typeface="ＭＳ Ｐゴシック" charset="-128"/>
                <a:cs typeface="ＭＳ Ｐゴシック" charset="-128"/>
              </a:rPr>
              <a:t>takes an input message and partitions it into fixed-size blocks. Each block is</a:t>
            </a:r>
          </a:p>
          <a:p>
            <a:r>
              <a:rPr lang="en-US" sz="1200" kern="1200" baseline="0" dirty="0" smtClean="0">
                <a:solidFill>
                  <a:schemeClr val="tx1"/>
                </a:solidFill>
                <a:latin typeface="Arial" charset="0"/>
                <a:ea typeface="ＭＳ Ｐゴシック" charset="-128"/>
                <a:cs typeface="ＭＳ Ｐゴシック" charset="-128"/>
              </a:rPr>
              <a:t>processed in turn with the output of each iteration fed into the next iteration, finally</a:t>
            </a:r>
          </a:p>
          <a:p>
            <a:r>
              <a:rPr lang="en-US" sz="1200" kern="1200" baseline="0" dirty="0" smtClean="0">
                <a:solidFill>
                  <a:schemeClr val="tx1"/>
                </a:solidFill>
                <a:latin typeface="Arial" charset="0"/>
                <a:ea typeface="ＭＳ Ｐゴシック" charset="-128"/>
                <a:cs typeface="ＭＳ Ｐゴシック" charset="-128"/>
              </a:rPr>
              <a:t>producing an output block.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sponge function is defined by three parameters: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 =  the internal function used to process each input block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r =  the size in bits of the input blocks, called the bitrate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pad =  the padding algorithm</a:t>
            </a: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a:latin typeface="Arial" pitchFamily="-84" charset="0"/>
              <a:ea typeface="ＭＳ Ｐゴシック" pitchFamily="-84" charset="-128"/>
              <a:cs typeface="ＭＳ Ｐゴシック" pitchFamily="-84" charset="-128"/>
            </a:endParaRPr>
          </a:p>
        </p:txBody>
      </p:sp>
      <p:sp>
        <p:nvSpPr>
          <p:cNvPr id="58372" name="Slide Number Placeholder 3"/>
          <p:cNvSpPr>
            <a:spLocks noGrp="1"/>
          </p:cNvSpPr>
          <p:nvPr>
            <p:ph type="sldNum" sz="quarter" idx="5"/>
          </p:nvPr>
        </p:nvSpPr>
        <p:spPr>
          <a:noFill/>
        </p:spPr>
        <p:txBody>
          <a:bodyPr/>
          <a:lstStyle/>
          <a:p>
            <a:fld id="{E20E3A00-078D-1745-B608-9B8564CA0A3B}" type="slidenum">
              <a:rPr lang="en-AU" smtClean="0">
                <a:latin typeface="Arial" pitchFamily="-84" charset="0"/>
              </a:rPr>
              <a:pPr/>
              <a:t>27</a:t>
            </a:fld>
            <a:endParaRPr lang="en-AU" dirty="0" smtClean="0">
              <a:latin typeface="Arial" pitchFamily="-84" charset="0"/>
            </a:endParaRPr>
          </a:p>
        </p:txBody>
      </p:sp>
    </p:spTree>
    <p:extLst>
      <p:ext uri="{BB962C8B-B14F-4D97-AF65-F5344CB8AC3E}">
        <p14:creationId xmlns:p14="http://schemas.microsoft.com/office/powerpoint/2010/main" val="4020977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charset="-128"/>
                <a:cs typeface="ＭＳ Ｐゴシック" charset="-128"/>
              </a:rPr>
              <a:t> A sponge function allows both variable length input and output, making it a</a:t>
            </a:r>
          </a:p>
          <a:p>
            <a:r>
              <a:rPr lang="en-US" sz="1200" kern="1200" baseline="0" dirty="0" smtClean="0">
                <a:solidFill>
                  <a:schemeClr val="tx1"/>
                </a:solidFill>
                <a:latin typeface="Arial" charset="0"/>
                <a:ea typeface="ＭＳ Ｐゴシック" charset="-128"/>
                <a:cs typeface="ＭＳ Ｐゴシック" charset="-128"/>
              </a:rPr>
              <a:t>flexible structure that can be used for a hash function (fixed-length output), a pseudorandom</a:t>
            </a:r>
          </a:p>
          <a:p>
            <a:r>
              <a:rPr lang="en-US" sz="1200" kern="1200" baseline="0" dirty="0" smtClean="0">
                <a:solidFill>
                  <a:schemeClr val="tx1"/>
                </a:solidFill>
                <a:latin typeface="Arial" charset="0"/>
                <a:ea typeface="ＭＳ Ｐゴシック" charset="-128"/>
                <a:cs typeface="ＭＳ Ｐゴシック" charset="-128"/>
              </a:rPr>
              <a:t>number generator (fixed-length input), and other cryptographic functions.</a:t>
            </a:r>
          </a:p>
          <a:p>
            <a:r>
              <a:rPr lang="en-US" sz="1200" kern="1200" baseline="0" dirty="0" smtClean="0">
                <a:solidFill>
                  <a:schemeClr val="tx1"/>
                </a:solidFill>
                <a:latin typeface="Arial" charset="0"/>
                <a:ea typeface="ＭＳ Ｐゴシック" charset="-128"/>
                <a:cs typeface="ＭＳ Ｐゴシック" charset="-128"/>
              </a:rPr>
              <a:t>Figure 11.14 illustrates this point.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sponge specification proposes [BERT11] proposes</a:t>
            </a:r>
          </a:p>
          <a:p>
            <a:r>
              <a:rPr lang="en-US" sz="1200" kern="1200" baseline="0" dirty="0" smtClean="0">
                <a:solidFill>
                  <a:schemeClr val="tx1"/>
                </a:solidFill>
                <a:latin typeface="Arial" charset="0"/>
                <a:ea typeface="ＭＳ Ｐゴシック" charset="-128"/>
                <a:cs typeface="ＭＳ Ｐゴシック" charset="-128"/>
              </a:rPr>
              <a:t>two padding schemes: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Simple padding:  Denoted by pad10*, appends a single bit 1 followed by the</a:t>
            </a:r>
          </a:p>
          <a:p>
            <a:r>
              <a:rPr lang="en-US" sz="1200" kern="1200" baseline="0" dirty="0" smtClean="0">
                <a:solidFill>
                  <a:schemeClr val="tx1"/>
                </a:solidFill>
                <a:latin typeface="Arial" charset="0"/>
                <a:ea typeface="ＭＳ Ｐゴシック" charset="-128"/>
                <a:cs typeface="ＭＳ Ｐゴシック" charset="-128"/>
              </a:rPr>
              <a:t>minimum number of bits 0 such that the length of the result is a multiple of the</a:t>
            </a:r>
          </a:p>
          <a:p>
            <a:r>
              <a:rPr lang="en-US" sz="1200" kern="1200" baseline="0" dirty="0" smtClean="0">
                <a:solidFill>
                  <a:schemeClr val="tx1"/>
                </a:solidFill>
                <a:latin typeface="Arial" charset="0"/>
                <a:ea typeface="ＭＳ Ｐゴシック" charset="-128"/>
                <a:cs typeface="ＭＳ Ｐゴシック" charset="-128"/>
              </a:rPr>
              <a:t>block length.</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Multirate padding:  Denoted by pad10*1, appends a single bit 1 followed by</a:t>
            </a:r>
          </a:p>
          <a:p>
            <a:r>
              <a:rPr lang="en-US" sz="1200" kern="1200" baseline="0" dirty="0" smtClean="0">
                <a:solidFill>
                  <a:schemeClr val="tx1"/>
                </a:solidFill>
                <a:latin typeface="Arial" charset="0"/>
                <a:ea typeface="ＭＳ Ｐゴシック" charset="-128"/>
                <a:cs typeface="ＭＳ Ｐゴシック" charset="-128"/>
              </a:rPr>
              <a:t>the minimum number of bits 0 followed by a single bit 1 such that the length of</a:t>
            </a:r>
          </a:p>
          <a:p>
            <a:r>
              <a:rPr lang="en-US" sz="1200" kern="1200" baseline="0" dirty="0" smtClean="0">
                <a:solidFill>
                  <a:schemeClr val="tx1"/>
                </a:solidFill>
                <a:latin typeface="Arial" charset="0"/>
                <a:ea typeface="ＭＳ Ｐゴシック" charset="-128"/>
                <a:cs typeface="ＭＳ Ｐゴシック" charset="-128"/>
              </a:rPr>
              <a:t>the result is a multiple of the block length. This is the simplest padding scheme</a:t>
            </a:r>
          </a:p>
          <a:p>
            <a:r>
              <a:rPr lang="en-US" sz="1200" kern="1200" baseline="0" dirty="0" smtClean="0">
                <a:solidFill>
                  <a:schemeClr val="tx1"/>
                </a:solidFill>
                <a:latin typeface="Arial" charset="0"/>
                <a:ea typeface="ＭＳ Ｐゴシック" charset="-128"/>
                <a:cs typeface="ＭＳ Ｐゴシック" charset="-128"/>
              </a:rPr>
              <a:t>that allows secure use of the same f  with different rates </a:t>
            </a:r>
            <a:r>
              <a:rPr lang="en-US" sz="1200" kern="1200" baseline="0" dirty="0" err="1" smtClean="0">
                <a:solidFill>
                  <a:schemeClr val="tx1"/>
                </a:solidFill>
                <a:latin typeface="Arial" charset="0"/>
                <a:ea typeface="ＭＳ Ｐゴシック" charset="-128"/>
                <a:cs typeface="ＭＳ Ｐゴシック" charset="-128"/>
              </a:rPr>
              <a:t>r</a:t>
            </a:r>
            <a:r>
              <a:rPr lang="en-US" sz="1200" kern="1200" baseline="0" dirty="0" smtClean="0">
                <a:solidFill>
                  <a:schemeClr val="tx1"/>
                </a:solidFill>
                <a:latin typeface="Arial" charset="0"/>
                <a:ea typeface="ＭＳ Ｐゴシック" charset="-128"/>
                <a:cs typeface="ＭＳ Ｐゴシック" charset="-128"/>
              </a:rPr>
              <a:t> . FIPS 202</a:t>
            </a:r>
          </a:p>
          <a:p>
            <a:r>
              <a:rPr lang="en-US" sz="1200" kern="1200" baseline="0" dirty="0" smtClean="0">
                <a:solidFill>
                  <a:schemeClr val="tx1"/>
                </a:solidFill>
                <a:latin typeface="Arial" charset="0"/>
                <a:ea typeface="ＭＳ Ｐゴシック" charset="-128"/>
                <a:cs typeface="ＭＳ Ｐゴシック" charset="-128"/>
              </a:rPr>
              <a:t>uses </a:t>
            </a:r>
            <a:r>
              <a:rPr lang="en-US" sz="1200" kern="1200" baseline="0" dirty="0" err="1" smtClean="0">
                <a:solidFill>
                  <a:schemeClr val="tx1"/>
                </a:solidFill>
                <a:latin typeface="Arial" charset="0"/>
                <a:ea typeface="ＭＳ Ｐゴシック" charset="-128"/>
                <a:cs typeface="ＭＳ Ｐゴシック" charset="-128"/>
              </a:rPr>
              <a:t>multirate</a:t>
            </a:r>
            <a:r>
              <a:rPr lang="en-US" sz="1200" kern="1200" baseline="0" dirty="0" smtClean="0">
                <a:solidFill>
                  <a:schemeClr val="tx1"/>
                </a:solidFill>
                <a:latin typeface="Arial" charset="0"/>
                <a:ea typeface="ＭＳ Ｐゴシック" charset="-128"/>
                <a:cs typeface="ＭＳ Ｐゴシック" charset="-128"/>
              </a:rPr>
              <a:t> padding.</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28</a:t>
            </a:fld>
            <a:endParaRPr lang="en-AU" dirty="0"/>
          </a:p>
        </p:txBody>
      </p:sp>
    </p:spTree>
    <p:extLst>
      <p:ext uri="{BB962C8B-B14F-4D97-AF65-F5344CB8AC3E}">
        <p14:creationId xmlns:p14="http://schemas.microsoft.com/office/powerpoint/2010/main" val="343363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 Figure 11.15 shows the iterated structure of the sponge function. The sponge</a:t>
            </a:r>
          </a:p>
          <a:p>
            <a:r>
              <a:rPr lang="en-US" sz="1200" kern="1200" baseline="0" dirty="0" smtClean="0">
                <a:solidFill>
                  <a:schemeClr val="tx1"/>
                </a:solidFill>
                <a:latin typeface="Arial" charset="0"/>
                <a:ea typeface="ＭＳ Ｐゴシック" charset="-128"/>
                <a:cs typeface="ＭＳ Ｐゴシック" charset="-128"/>
              </a:rPr>
              <a:t>construction operates on a state variable </a:t>
            </a:r>
            <a:r>
              <a:rPr lang="en-US" sz="1200" i="1" kern="1200" baseline="0" dirty="0" err="1" smtClean="0">
                <a:solidFill>
                  <a:schemeClr val="tx1"/>
                </a:solidFill>
                <a:latin typeface="Arial" charset="0"/>
                <a:ea typeface="ＭＳ Ｐゴシック" charset="-128"/>
                <a:cs typeface="ＭＳ Ｐゴシック" charset="-128"/>
              </a:rPr>
              <a:t>s</a:t>
            </a:r>
            <a:r>
              <a:rPr lang="en-US" sz="1200" kern="1200" baseline="0" dirty="0" smtClean="0">
                <a:solidFill>
                  <a:schemeClr val="tx1"/>
                </a:solidFill>
                <a:latin typeface="Arial" charset="0"/>
                <a:ea typeface="ＭＳ Ｐゴシック" charset="-128"/>
                <a:cs typeface="ＭＳ Ｐゴシック" charset="-128"/>
              </a:rPr>
              <a:t> of </a:t>
            </a:r>
            <a:r>
              <a:rPr lang="en-US" sz="1200" i="1" kern="1200" baseline="0" dirty="0" smtClean="0">
                <a:solidFill>
                  <a:schemeClr val="tx1"/>
                </a:solidFill>
                <a:latin typeface="Arial" charset="0"/>
                <a:ea typeface="ＭＳ Ｐゴシック" charset="-128"/>
                <a:cs typeface="ＭＳ Ｐゴシック" charset="-128"/>
              </a:rPr>
              <a:t>b = r + c  </a:t>
            </a:r>
            <a:r>
              <a:rPr lang="en-US" sz="1200" kern="1200" baseline="0" dirty="0" smtClean="0">
                <a:solidFill>
                  <a:schemeClr val="tx1"/>
                </a:solidFill>
                <a:latin typeface="Arial" charset="0"/>
                <a:ea typeface="ＭＳ Ｐゴシック" charset="-128"/>
                <a:cs typeface="ＭＳ Ｐゴシック" charset="-128"/>
              </a:rPr>
              <a:t>bits, which is initialized to all</a:t>
            </a:r>
          </a:p>
          <a:p>
            <a:r>
              <a:rPr lang="en-US" sz="1200" kern="1200" baseline="0" dirty="0" smtClean="0">
                <a:solidFill>
                  <a:schemeClr val="tx1"/>
                </a:solidFill>
                <a:latin typeface="Arial" charset="0"/>
                <a:ea typeface="ＭＳ Ｐゴシック" charset="-128"/>
                <a:cs typeface="ＭＳ Ｐゴシック" charset="-128"/>
              </a:rPr>
              <a:t>zeros and modified at each iteration. The value r  is called the bitrate. This value is</a:t>
            </a:r>
          </a:p>
          <a:p>
            <a:r>
              <a:rPr lang="en-US" sz="1200" kern="1200" baseline="0" dirty="0" smtClean="0">
                <a:solidFill>
                  <a:schemeClr val="tx1"/>
                </a:solidFill>
                <a:latin typeface="Arial" charset="0"/>
                <a:ea typeface="ＭＳ Ｐゴシック" charset="-128"/>
                <a:cs typeface="ＭＳ Ｐゴシック" charset="-128"/>
              </a:rPr>
              <a:t>the block size used to partition the input message. The term bitrate  reflects the fact</a:t>
            </a:r>
          </a:p>
          <a:p>
            <a:r>
              <a:rPr lang="en-US" sz="1200" kern="1200" baseline="0" dirty="0" smtClean="0">
                <a:solidFill>
                  <a:schemeClr val="tx1"/>
                </a:solidFill>
                <a:latin typeface="Arial" charset="0"/>
                <a:ea typeface="ＭＳ Ｐゴシック" charset="-128"/>
                <a:cs typeface="ＭＳ Ｐゴシック" charset="-128"/>
              </a:rPr>
              <a:t>that r  is the number of bits processed at each iteration: the larger the value of </a:t>
            </a:r>
            <a:r>
              <a:rPr lang="en-US" sz="1200" i="1" kern="1200" baseline="0" dirty="0" err="1" smtClean="0">
                <a:solidFill>
                  <a:schemeClr val="tx1"/>
                </a:solidFill>
                <a:latin typeface="Arial" charset="0"/>
                <a:ea typeface="ＭＳ Ｐゴシック" charset="-128"/>
                <a:cs typeface="ＭＳ Ｐゴシック" charset="-128"/>
              </a:rPr>
              <a:t>r</a:t>
            </a:r>
            <a:r>
              <a:rPr lang="en-US" sz="1200" kern="1200" baseline="0" dirty="0" smtClean="0">
                <a:solidFill>
                  <a:schemeClr val="tx1"/>
                </a:solidFill>
                <a:latin typeface="Arial" charset="0"/>
                <a:ea typeface="ＭＳ Ｐゴシック" charset="-128"/>
                <a:cs typeface="ＭＳ Ｐゴシック" charset="-128"/>
              </a:rPr>
              <a:t>, the</a:t>
            </a:r>
          </a:p>
          <a:p>
            <a:r>
              <a:rPr lang="en-US" sz="1200" kern="1200" baseline="0" dirty="0" smtClean="0">
                <a:solidFill>
                  <a:schemeClr val="tx1"/>
                </a:solidFill>
                <a:latin typeface="Arial" charset="0"/>
                <a:ea typeface="ＭＳ Ｐゴシック" charset="-128"/>
                <a:cs typeface="ＭＳ Ｐゴシック" charset="-128"/>
              </a:rPr>
              <a:t>greater the rate at which message bits are processed by the sponge construction.</a:t>
            </a:r>
          </a:p>
          <a:p>
            <a:r>
              <a:rPr lang="en-US" sz="1200" kern="1200" baseline="0" dirty="0" smtClean="0">
                <a:solidFill>
                  <a:schemeClr val="tx1"/>
                </a:solidFill>
                <a:latin typeface="Arial" charset="0"/>
                <a:ea typeface="ＭＳ Ｐゴシック" charset="-128"/>
                <a:cs typeface="ＭＳ Ｐゴシック" charset="-128"/>
              </a:rPr>
              <a:t>The value c  is referred to as the capacity . A discussion of the security implications of</a:t>
            </a:r>
          </a:p>
          <a:p>
            <a:r>
              <a:rPr lang="en-US" sz="1200" kern="1200" baseline="0" dirty="0" smtClean="0">
                <a:solidFill>
                  <a:schemeClr val="tx1"/>
                </a:solidFill>
                <a:latin typeface="Arial" charset="0"/>
                <a:ea typeface="ＭＳ Ｐゴシック" charset="-128"/>
                <a:cs typeface="ＭＳ Ｐゴシック" charset="-128"/>
              </a:rPr>
              <a:t>the capacity is beyond our scope. In essence, the capacity is a measure of the achievable</a:t>
            </a:r>
          </a:p>
          <a:p>
            <a:r>
              <a:rPr lang="en-US" sz="1200" kern="1200" baseline="0" dirty="0" smtClean="0">
                <a:solidFill>
                  <a:schemeClr val="tx1"/>
                </a:solidFill>
                <a:latin typeface="Arial" charset="0"/>
                <a:ea typeface="ＭＳ Ｐゴシック" charset="-128"/>
                <a:cs typeface="ＭＳ Ｐゴシック" charset="-128"/>
              </a:rPr>
              <a:t>complexity of the sponge construction and therefore the achievable level of</a:t>
            </a:r>
          </a:p>
          <a:p>
            <a:r>
              <a:rPr lang="en-US" sz="1200" kern="1200" baseline="0" dirty="0" smtClean="0">
                <a:solidFill>
                  <a:schemeClr val="tx1"/>
                </a:solidFill>
                <a:latin typeface="Arial" charset="0"/>
                <a:ea typeface="ＭＳ Ｐゴシック" charset="-128"/>
                <a:cs typeface="ＭＳ Ｐゴシック" charset="-128"/>
              </a:rPr>
              <a:t>security. A given implementation can trade claimed security for speed by increasing</a:t>
            </a:r>
          </a:p>
          <a:p>
            <a:r>
              <a:rPr lang="en-US" sz="1200" kern="1200" baseline="0" dirty="0" smtClean="0">
                <a:solidFill>
                  <a:schemeClr val="tx1"/>
                </a:solidFill>
                <a:latin typeface="Arial" charset="0"/>
                <a:ea typeface="ＭＳ Ｐゴシック" charset="-128"/>
                <a:cs typeface="ＭＳ Ｐゴシック" charset="-128"/>
              </a:rPr>
              <a:t> the capacity c  and decreasing the bitrate r  accordingly, or vice versa. The default</a:t>
            </a:r>
          </a:p>
          <a:p>
            <a:r>
              <a:rPr lang="en-US" sz="1200" kern="1200" baseline="0" dirty="0" smtClean="0">
                <a:solidFill>
                  <a:schemeClr val="tx1"/>
                </a:solidFill>
                <a:latin typeface="Arial" charset="0"/>
                <a:ea typeface="ＭＳ Ｐゴシック" charset="-128"/>
                <a:cs typeface="ＭＳ Ｐゴシック" charset="-128"/>
              </a:rPr>
              <a:t>values for Keccak are c =  1024 bits, r =  576 bits, and therefore b =  1600 bits.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29</a:t>
            </a:fld>
            <a:endParaRPr lang="en-AU" dirty="0"/>
          </a:p>
        </p:txBody>
      </p:sp>
    </p:spTree>
    <p:extLst>
      <p:ext uri="{BB962C8B-B14F-4D97-AF65-F5344CB8AC3E}">
        <p14:creationId xmlns:p14="http://schemas.microsoft.com/office/powerpoint/2010/main" val="268180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0D6155E-E3CB-4A48-96B5-43BA0E2B1702}"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hash function  H accepts a variable-length block of data M  as input and produces</a:t>
            </a:r>
          </a:p>
          <a:p>
            <a:r>
              <a:rPr lang="en-US" sz="1200" kern="1200" baseline="0" dirty="0" smtClean="0">
                <a:solidFill>
                  <a:schemeClr val="tx1"/>
                </a:solidFill>
                <a:latin typeface="Arial" charset="0"/>
                <a:ea typeface="ＭＳ Ｐゴシック" charset="-128"/>
                <a:cs typeface="ＭＳ Ｐゴシック" charset="-128"/>
              </a:rPr>
              <a:t>a fixed-size hash value h =  H(M ). A “good” hash function has the property that the</a:t>
            </a:r>
          </a:p>
          <a:p>
            <a:r>
              <a:rPr lang="en-US" sz="1200" kern="1200" baseline="0" dirty="0" smtClean="0">
                <a:solidFill>
                  <a:schemeClr val="tx1"/>
                </a:solidFill>
                <a:latin typeface="Arial" charset="0"/>
                <a:ea typeface="ＭＳ Ｐゴシック" charset="-128"/>
                <a:cs typeface="ＭＳ Ｐゴシック" charset="-128"/>
              </a:rPr>
              <a:t>results of applying the function to a large set of inputs will produce outputs that are</a:t>
            </a:r>
          </a:p>
          <a:p>
            <a:r>
              <a:rPr lang="en-US" sz="1200" kern="1200" baseline="0" dirty="0" smtClean="0">
                <a:solidFill>
                  <a:schemeClr val="tx1"/>
                </a:solidFill>
                <a:latin typeface="Arial" charset="0"/>
                <a:ea typeface="ＭＳ Ｐゴシック" charset="-128"/>
                <a:cs typeface="ＭＳ Ｐゴシック" charset="-128"/>
              </a:rPr>
              <a:t>evenly distributed and apparently random. In general terms, the principal object of a</a:t>
            </a:r>
          </a:p>
          <a:p>
            <a:r>
              <a:rPr lang="en-US" sz="1200" kern="1200" baseline="0" dirty="0" smtClean="0">
                <a:solidFill>
                  <a:schemeClr val="tx1"/>
                </a:solidFill>
                <a:latin typeface="Arial" charset="0"/>
                <a:ea typeface="ＭＳ Ｐゴシック" charset="-128"/>
                <a:cs typeface="ＭＳ Ｐゴシック" charset="-128"/>
              </a:rPr>
              <a:t>hash function is data integrity. A change to any bit or bits in M  results, with high probability,</a:t>
            </a:r>
          </a:p>
          <a:p>
            <a:r>
              <a:rPr lang="en-US" sz="1200" kern="1200" baseline="0" dirty="0" smtClean="0">
                <a:solidFill>
                  <a:schemeClr val="tx1"/>
                </a:solidFill>
                <a:latin typeface="Arial" charset="0"/>
                <a:ea typeface="ＭＳ Ｐゴシック" charset="-128"/>
                <a:cs typeface="ＭＳ Ｐゴシック" charset="-128"/>
              </a:rPr>
              <a:t>in a change to the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kind of hash function needed for security applications is referred to as a</a:t>
            </a:r>
          </a:p>
          <a:p>
            <a:r>
              <a:rPr lang="en-US" sz="1200" kern="1200" baseline="0" dirty="0" smtClean="0">
                <a:solidFill>
                  <a:schemeClr val="tx1"/>
                </a:solidFill>
                <a:latin typeface="Arial" charset="0"/>
                <a:ea typeface="ＭＳ Ｐゴシック" charset="-128"/>
                <a:cs typeface="ＭＳ Ｐゴシック" charset="-128"/>
              </a:rPr>
              <a:t>cryptographic hash function . A cryptographic hash function is an algorithm for which</a:t>
            </a:r>
          </a:p>
          <a:p>
            <a:r>
              <a:rPr lang="en-US" sz="1200" kern="1200" baseline="0" dirty="0" smtClean="0">
                <a:solidFill>
                  <a:schemeClr val="tx1"/>
                </a:solidFill>
                <a:latin typeface="Arial" charset="0"/>
                <a:ea typeface="ＭＳ Ｐゴシック" charset="-128"/>
                <a:cs typeface="ＭＳ Ｐゴシック" charset="-128"/>
              </a:rPr>
              <a:t>it is computationally infeasible (because no attack is significantly more efficient than</a:t>
            </a:r>
          </a:p>
          <a:p>
            <a:r>
              <a:rPr lang="en-US" sz="1200" kern="1200" baseline="0" dirty="0" smtClean="0">
                <a:solidFill>
                  <a:schemeClr val="tx1"/>
                </a:solidFill>
                <a:latin typeface="Arial" charset="0"/>
                <a:ea typeface="ＭＳ Ｐゴシック" charset="-128"/>
                <a:cs typeface="ＭＳ Ｐゴシック" charset="-128"/>
              </a:rPr>
              <a:t>brute force) to find either (a) a data object that maps to a pre-specified hash result</a:t>
            </a:r>
          </a:p>
          <a:p>
            <a:r>
              <a:rPr lang="en-US" sz="1200" kern="1200" baseline="0" dirty="0" smtClean="0">
                <a:solidFill>
                  <a:schemeClr val="tx1"/>
                </a:solidFill>
                <a:latin typeface="Arial" charset="0"/>
                <a:ea typeface="ＭＳ Ｐゴシック" charset="-128"/>
                <a:cs typeface="ＭＳ Ｐゴシック" charset="-128"/>
              </a:rPr>
              <a:t>(the one-way property) or (</a:t>
            </a:r>
            <a:r>
              <a:rPr lang="en-US" sz="1200" kern="1200" baseline="0" dirty="0" err="1" smtClean="0">
                <a:solidFill>
                  <a:schemeClr val="tx1"/>
                </a:solidFill>
                <a:latin typeface="Arial" charset="0"/>
                <a:ea typeface="ＭＳ Ｐゴシック" charset="-128"/>
                <a:cs typeface="ＭＳ Ｐゴシック" charset="-128"/>
              </a:rPr>
              <a:t>b</a:t>
            </a:r>
            <a:r>
              <a:rPr lang="en-US" sz="1200" kern="1200" baseline="0" dirty="0" smtClean="0">
                <a:solidFill>
                  <a:schemeClr val="tx1"/>
                </a:solidFill>
                <a:latin typeface="Arial" charset="0"/>
                <a:ea typeface="ＭＳ Ｐゴシック" charset="-128"/>
                <a:cs typeface="ＭＳ Ｐゴシック" charset="-128"/>
              </a:rPr>
              <a:t>) two data objects that map to the same hash result (the</a:t>
            </a:r>
          </a:p>
          <a:p>
            <a:r>
              <a:rPr lang="en-US" sz="1200" kern="1200" baseline="0" dirty="0" smtClean="0">
                <a:solidFill>
                  <a:schemeClr val="tx1"/>
                </a:solidFill>
                <a:latin typeface="Arial" charset="0"/>
                <a:ea typeface="ＭＳ Ｐゴシック" charset="-128"/>
                <a:cs typeface="ＭＳ Ｐゴシック" charset="-128"/>
              </a:rPr>
              <a:t>collision-free property). Because of these characteristics, hash functions are often used</a:t>
            </a:r>
          </a:p>
          <a:p>
            <a:r>
              <a:rPr lang="en-US" sz="1200" kern="1200" baseline="0" dirty="0" smtClean="0">
                <a:solidFill>
                  <a:schemeClr val="tx1"/>
                </a:solidFill>
                <a:latin typeface="Arial" charset="0"/>
                <a:ea typeface="ＭＳ Ｐゴシック" charset="-128"/>
                <a:cs typeface="ＭＳ Ｐゴシック" charset="-128"/>
              </a:rPr>
              <a:t>to determine whether or not data has changed.</a:t>
            </a:r>
          </a:p>
        </p:txBody>
      </p:sp>
    </p:spTree>
    <p:extLst>
      <p:ext uri="{BB962C8B-B14F-4D97-AF65-F5344CB8AC3E}">
        <p14:creationId xmlns:p14="http://schemas.microsoft.com/office/powerpoint/2010/main" val="210280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11.5 shows</a:t>
            </a:r>
          </a:p>
          <a:p>
            <a:r>
              <a:rPr lang="en-US" sz="1200" kern="1200" baseline="0" dirty="0" smtClean="0">
                <a:solidFill>
                  <a:schemeClr val="tx1"/>
                </a:solidFill>
                <a:latin typeface="Arial" charset="0"/>
                <a:ea typeface="ＭＳ Ｐゴシック" charset="-128"/>
                <a:cs typeface="ＭＳ Ｐゴシック" charset="-128"/>
              </a:rPr>
              <a:t>the supported values of </a:t>
            </a:r>
            <a:r>
              <a:rPr lang="en-US" sz="1200" kern="1200" baseline="0" dirty="0" err="1" smtClean="0">
                <a:solidFill>
                  <a:schemeClr val="tx1"/>
                </a:solidFill>
                <a:latin typeface="Arial" charset="0"/>
                <a:ea typeface="ＭＳ Ｐゴシック" charset="-128"/>
                <a:cs typeface="ＭＳ Ｐゴシック" charset="-128"/>
              </a:rPr>
              <a:t>r</a:t>
            </a:r>
            <a:r>
              <a:rPr lang="en-US" sz="1200" kern="1200" baseline="0" dirty="0" smtClean="0">
                <a:solidFill>
                  <a:schemeClr val="tx1"/>
                </a:solidFill>
                <a:latin typeface="Arial" charset="0"/>
                <a:ea typeface="ＭＳ Ｐゴシック" charset="-128"/>
                <a:cs typeface="ＭＳ Ｐゴシック" charset="-128"/>
              </a:rPr>
              <a:t> and </a:t>
            </a:r>
            <a:r>
              <a:rPr lang="en-US" sz="1200" kern="1200" baseline="0" dirty="0" err="1" smtClean="0">
                <a:solidFill>
                  <a:schemeClr val="tx1"/>
                </a:solidFill>
                <a:latin typeface="Arial" charset="0"/>
                <a:ea typeface="ＭＳ Ｐゴシック" charset="-128"/>
                <a:cs typeface="ＭＳ Ｐゴシック" charset="-128"/>
              </a:rPr>
              <a:t>c</a:t>
            </a:r>
            <a:r>
              <a:rPr lang="en-US" sz="1200" kern="1200" baseline="0" dirty="0" smtClean="0">
                <a:solidFill>
                  <a:schemeClr val="tx1"/>
                </a:solidFill>
                <a:latin typeface="Arial" charset="0"/>
                <a:ea typeface="ＭＳ Ｐゴシック" charset="-128"/>
                <a:cs typeface="ＭＳ Ｐゴシック" charset="-128"/>
              </a:rPr>
              <a:t>.  As Table 11.5 shows, the hash function security associated</a:t>
            </a:r>
          </a:p>
          <a:p>
            <a:r>
              <a:rPr lang="en-US" sz="1200" kern="1200" baseline="0" dirty="0" smtClean="0">
                <a:solidFill>
                  <a:schemeClr val="tx1"/>
                </a:solidFill>
                <a:latin typeface="Arial" charset="0"/>
                <a:ea typeface="ＭＳ Ｐゴシック" charset="-128"/>
                <a:cs typeface="ＭＳ Ｐゴシック" charset="-128"/>
              </a:rPr>
              <a:t>with the sponge construction is a function of the capacity c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30</a:t>
            </a:fld>
            <a:endParaRPr lang="en-AU" dirty="0"/>
          </a:p>
        </p:txBody>
      </p:sp>
    </p:spTree>
    <p:extLst>
      <p:ext uri="{BB962C8B-B14F-4D97-AF65-F5344CB8AC3E}">
        <p14:creationId xmlns:p14="http://schemas.microsoft.com/office/powerpoint/2010/main" val="1771324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charset="-128"/>
                <a:cs typeface="ＭＳ Ｐゴシック" charset="-128"/>
              </a:rPr>
              <a:t>We now examine the iteration function Keccak-</a:t>
            </a:r>
            <a:r>
              <a:rPr lang="en-US" sz="1200" i="1" kern="1200" baseline="0" dirty="0" smtClean="0">
                <a:solidFill>
                  <a:schemeClr val="tx1"/>
                </a:solidFill>
                <a:latin typeface="Arial" charset="0"/>
                <a:ea typeface="ＭＳ Ｐゴシック" charset="-128"/>
                <a:cs typeface="ＭＳ Ｐゴシック" charset="-128"/>
              </a:rPr>
              <a:t>f</a:t>
            </a:r>
            <a:r>
              <a:rPr lang="en-US" sz="1200" kern="1200" baseline="0" dirty="0" smtClean="0">
                <a:solidFill>
                  <a:schemeClr val="tx1"/>
                </a:solidFill>
                <a:latin typeface="Arial" charset="0"/>
                <a:ea typeface="ＭＳ Ｐゴシック" charset="-128"/>
                <a:cs typeface="ＭＳ Ｐゴシック" charset="-128"/>
              </a:rPr>
              <a:t>  used to process each successive</a:t>
            </a:r>
          </a:p>
          <a:p>
            <a:r>
              <a:rPr lang="en-US" sz="1200" kern="1200" baseline="0" dirty="0" smtClean="0">
                <a:solidFill>
                  <a:schemeClr val="tx1"/>
                </a:solidFill>
                <a:latin typeface="Arial" charset="0"/>
                <a:ea typeface="ＭＳ Ｐゴシック" charset="-128"/>
                <a:cs typeface="ＭＳ Ｐゴシック" charset="-128"/>
              </a:rPr>
              <a:t>block of the input message. Recall that f  takes as input a 1600-bit variable s  consisting</a:t>
            </a:r>
          </a:p>
          <a:p>
            <a:r>
              <a:rPr lang="en-US" sz="1200" kern="1200" baseline="0" dirty="0" smtClean="0">
                <a:solidFill>
                  <a:schemeClr val="tx1"/>
                </a:solidFill>
                <a:latin typeface="Arial" charset="0"/>
                <a:ea typeface="ＭＳ Ｐゴシック" charset="-128"/>
                <a:cs typeface="ＭＳ Ｐゴシック" charset="-128"/>
              </a:rPr>
              <a:t>of r  bits, corresponding to the message block size followed by c  bits, referred to as the</a:t>
            </a:r>
          </a:p>
          <a:p>
            <a:r>
              <a:rPr lang="en-US" sz="1200" kern="1200" baseline="0" dirty="0" smtClean="0">
                <a:solidFill>
                  <a:schemeClr val="tx1"/>
                </a:solidFill>
                <a:latin typeface="Arial" charset="0"/>
                <a:ea typeface="ＭＳ Ｐゴシック" charset="-128"/>
                <a:cs typeface="ＭＳ Ｐゴシック" charset="-128"/>
              </a:rPr>
              <a:t>capacity. For internal processing within f , the input state variable s  is organized as a</a:t>
            </a:r>
          </a:p>
          <a:p>
            <a:r>
              <a:rPr lang="en-US" sz="1200" kern="1200" baseline="0" dirty="0" smtClean="0">
                <a:solidFill>
                  <a:schemeClr val="tx1"/>
                </a:solidFill>
                <a:latin typeface="Arial" charset="0"/>
                <a:ea typeface="ＭＳ Ｐゴシック" charset="-128"/>
                <a:cs typeface="ＭＳ Ｐゴシック" charset="-128"/>
              </a:rPr>
              <a:t>5 *  5 *  64 array </a:t>
            </a:r>
            <a:r>
              <a:rPr lang="en-US" sz="1200" i="1" kern="1200" baseline="0" dirty="0" smtClean="0">
                <a:solidFill>
                  <a:schemeClr val="tx1"/>
                </a:solidFill>
                <a:latin typeface="Arial" charset="0"/>
                <a:ea typeface="ＭＳ Ｐゴシック" charset="-128"/>
                <a:cs typeface="ＭＳ Ｐゴシック" charset="-128"/>
              </a:rPr>
              <a:t>a</a:t>
            </a:r>
            <a:r>
              <a:rPr lang="en-US" sz="1200" kern="1200" baseline="0" dirty="0" smtClean="0">
                <a:solidFill>
                  <a:schemeClr val="tx1"/>
                </a:solidFill>
                <a:latin typeface="Arial" charset="0"/>
                <a:ea typeface="ＭＳ Ｐゴシック" charset="-128"/>
                <a:cs typeface="ＭＳ Ｐゴシック" charset="-128"/>
              </a:rPr>
              <a:t>. The 64-bit units are referred to as lanes. For our purposes, we generally</a:t>
            </a:r>
          </a:p>
          <a:p>
            <a:r>
              <a:rPr lang="en-US" sz="1200" kern="1200" baseline="0" dirty="0" smtClean="0">
                <a:solidFill>
                  <a:schemeClr val="tx1"/>
                </a:solidFill>
                <a:latin typeface="Arial" charset="0"/>
                <a:ea typeface="ＭＳ Ｐゴシック" charset="-128"/>
                <a:cs typeface="ＭＳ Ｐゴシック" charset="-128"/>
              </a:rPr>
              <a:t>use the notation a [x , y , z ] to refer to an individual bit with the state array. When</a:t>
            </a:r>
          </a:p>
          <a:p>
            <a:r>
              <a:rPr lang="en-US" sz="1200" kern="1200" baseline="0" dirty="0" smtClean="0">
                <a:solidFill>
                  <a:schemeClr val="tx1"/>
                </a:solidFill>
                <a:latin typeface="Arial" charset="0"/>
                <a:ea typeface="ＭＳ Ｐゴシック" charset="-128"/>
                <a:cs typeface="ＭＳ Ｐゴシック" charset="-128"/>
              </a:rPr>
              <a:t>we are more concerned with operations that affect entire lanes, we designate the</a:t>
            </a:r>
          </a:p>
          <a:p>
            <a:r>
              <a:rPr lang="en-US" sz="1200" kern="1200" baseline="0" dirty="0" smtClean="0">
                <a:solidFill>
                  <a:schemeClr val="tx1"/>
                </a:solidFill>
                <a:latin typeface="Arial" charset="0"/>
                <a:ea typeface="ＭＳ Ｐゴシック" charset="-128"/>
                <a:cs typeface="ＭＳ Ｐゴシック" charset="-128"/>
              </a:rPr>
              <a:t>5 *  5 matrix as L [x , y ], where each entry in L  is a 64-bit lane. The use of indices</a:t>
            </a:r>
          </a:p>
          <a:p>
            <a:r>
              <a:rPr lang="en-US" sz="1200" kern="1200" baseline="0" dirty="0" smtClean="0">
                <a:solidFill>
                  <a:schemeClr val="tx1"/>
                </a:solidFill>
                <a:latin typeface="Arial" charset="0"/>
                <a:ea typeface="ＭＳ Ｐゴシック" charset="-128"/>
                <a:cs typeface="ＭＳ Ｐゴシック" charset="-128"/>
              </a:rPr>
              <a:t>within this matrix is shown in Figure 11.16.  Thus, the columns are labeled x =  0</a:t>
            </a:r>
          </a:p>
          <a:p>
            <a:r>
              <a:rPr lang="en-US" sz="1200" kern="1200" baseline="0" dirty="0" smtClean="0">
                <a:solidFill>
                  <a:schemeClr val="tx1"/>
                </a:solidFill>
                <a:latin typeface="Arial" charset="0"/>
                <a:ea typeface="ＭＳ Ｐゴシック" charset="-128"/>
                <a:cs typeface="ＭＳ Ｐゴシック" charset="-128"/>
              </a:rPr>
              <a:t>through x =  4, the rows are labeled y =  0 through y =  4, and the individual bits</a:t>
            </a:r>
          </a:p>
          <a:p>
            <a:r>
              <a:rPr lang="en-US" sz="1200" kern="1200" baseline="0" dirty="0" smtClean="0">
                <a:solidFill>
                  <a:schemeClr val="tx1"/>
                </a:solidFill>
                <a:latin typeface="Arial" charset="0"/>
                <a:ea typeface="ＭＳ Ｐゴシック" charset="-128"/>
                <a:cs typeface="ＭＳ Ｐゴシック" charset="-128"/>
              </a:rPr>
              <a:t> within a lane are labeled z =  0 through z =  63.</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The mapping between the bits of s</a:t>
            </a:r>
          </a:p>
          <a:p>
            <a:r>
              <a:rPr lang="en-US" sz="1200" b="0" kern="1200" baseline="0" dirty="0" smtClean="0">
                <a:solidFill>
                  <a:schemeClr val="tx1"/>
                </a:solidFill>
                <a:latin typeface="Arial" charset="0"/>
                <a:ea typeface="ＭＳ Ｐゴシック" charset="-128"/>
                <a:cs typeface="ＭＳ Ｐゴシック" charset="-128"/>
              </a:rPr>
              <a:t> and those of a  is</a:t>
            </a:r>
          </a:p>
          <a:p>
            <a:r>
              <a:rPr lang="en-US" sz="1200" b="0" kern="1200" baseline="0" dirty="0" smtClean="0">
                <a:solidFill>
                  <a:schemeClr val="tx1"/>
                </a:solidFill>
                <a:latin typeface="Arial" charset="0"/>
                <a:ea typeface="ＭＳ Ｐゴシック" charset="-128"/>
                <a:cs typeface="ＭＳ Ｐゴシック" charset="-128"/>
              </a:rPr>
              <a:t>s [64(5y + x ) + z ] = a [x , y , z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We can visualize this with respect to the matrix in Figure 11.16. When treating</a:t>
            </a:r>
          </a:p>
          <a:p>
            <a:r>
              <a:rPr lang="en-US" sz="1200" b="0" kern="1200" baseline="0" dirty="0" smtClean="0">
                <a:solidFill>
                  <a:schemeClr val="tx1"/>
                </a:solidFill>
                <a:latin typeface="Arial" charset="0"/>
                <a:ea typeface="ＭＳ Ｐゴシック" charset="-128"/>
                <a:cs typeface="ＭＳ Ｐゴシック" charset="-128"/>
              </a:rPr>
              <a:t>the state as a matrix of lanes, the first lane in the lower left corner, L [0, 0], corresponds</a:t>
            </a:r>
          </a:p>
          <a:p>
            <a:r>
              <a:rPr lang="en-US" sz="1200" b="0" kern="1200" baseline="0" dirty="0" smtClean="0">
                <a:solidFill>
                  <a:schemeClr val="tx1"/>
                </a:solidFill>
                <a:latin typeface="Arial" charset="0"/>
                <a:ea typeface="ＭＳ Ｐゴシック" charset="-128"/>
                <a:cs typeface="ＭＳ Ｐゴシック" charset="-128"/>
              </a:rPr>
              <a:t>to the first 64 bits of </a:t>
            </a:r>
            <a:r>
              <a:rPr lang="en-US" sz="1200" b="0" kern="1200" baseline="0" dirty="0" err="1" smtClean="0">
                <a:solidFill>
                  <a:schemeClr val="tx1"/>
                </a:solidFill>
                <a:latin typeface="Arial" charset="0"/>
                <a:ea typeface="ＭＳ Ｐゴシック" charset="-128"/>
                <a:cs typeface="ＭＳ Ｐゴシック" charset="-128"/>
              </a:rPr>
              <a:t>s</a:t>
            </a:r>
            <a:r>
              <a:rPr lang="en-US" sz="1200" b="0" kern="1200" baseline="0" dirty="0" smtClean="0">
                <a:solidFill>
                  <a:schemeClr val="tx1"/>
                </a:solidFill>
                <a:latin typeface="Arial" charset="0"/>
                <a:ea typeface="ＭＳ Ｐゴシック" charset="-128"/>
                <a:cs typeface="ＭＳ Ｐゴシック" charset="-128"/>
              </a:rPr>
              <a:t>. The lane in the second column, lowest row, L [1, 0],</a:t>
            </a:r>
          </a:p>
          <a:p>
            <a:r>
              <a:rPr lang="en-US" sz="1200" b="0" kern="1200" baseline="0" dirty="0" smtClean="0">
                <a:solidFill>
                  <a:schemeClr val="tx1"/>
                </a:solidFill>
                <a:latin typeface="Arial" charset="0"/>
                <a:ea typeface="ＭＳ Ｐゴシック" charset="-128"/>
                <a:cs typeface="ＭＳ Ｐゴシック" charset="-128"/>
              </a:rPr>
              <a:t>corresponds to the next 64 bits of </a:t>
            </a:r>
            <a:r>
              <a:rPr lang="en-US" sz="1200" b="0" kern="1200" baseline="0" dirty="0" err="1" smtClean="0">
                <a:solidFill>
                  <a:schemeClr val="tx1"/>
                </a:solidFill>
                <a:latin typeface="Arial" charset="0"/>
                <a:ea typeface="ＭＳ Ｐゴシック" charset="-128"/>
                <a:cs typeface="ＭＳ Ｐゴシック" charset="-128"/>
              </a:rPr>
              <a:t>s</a:t>
            </a:r>
            <a:r>
              <a:rPr lang="en-US" sz="1200" b="0" kern="1200" baseline="0" dirty="0" smtClean="0">
                <a:solidFill>
                  <a:schemeClr val="tx1"/>
                </a:solidFill>
                <a:latin typeface="Arial" charset="0"/>
                <a:ea typeface="ＭＳ Ｐゴシック" charset="-128"/>
                <a:cs typeface="ＭＳ Ｐゴシック" charset="-128"/>
              </a:rPr>
              <a:t>. Thus, the array a  is filled with the bits of s  starting</a:t>
            </a:r>
          </a:p>
          <a:p>
            <a:r>
              <a:rPr lang="en-US" sz="1200" b="0" kern="1200" baseline="0" dirty="0" smtClean="0">
                <a:solidFill>
                  <a:schemeClr val="tx1"/>
                </a:solidFill>
                <a:latin typeface="Arial" charset="0"/>
                <a:ea typeface="ＭＳ Ｐゴシック" charset="-128"/>
                <a:cs typeface="ＭＳ Ｐゴシック" charset="-128"/>
              </a:rPr>
              <a:t>with row y =  0 and proceeding row by row.</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31</a:t>
            </a:fld>
            <a:endParaRPr lang="en-AU" dirty="0"/>
          </a:p>
        </p:txBody>
      </p:sp>
    </p:spTree>
    <p:extLst>
      <p:ext uri="{BB962C8B-B14F-4D97-AF65-F5344CB8AC3E}">
        <p14:creationId xmlns:p14="http://schemas.microsoft.com/office/powerpoint/2010/main" val="4055106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The function </a:t>
            </a:r>
            <a:r>
              <a:rPr lang="en-US" sz="1200" i="1" kern="1200" baseline="0" dirty="0" err="1" smtClean="0">
                <a:solidFill>
                  <a:schemeClr val="tx1"/>
                </a:solidFill>
                <a:latin typeface="Arial" charset="0"/>
                <a:ea typeface="ＭＳ Ｐゴシック" charset="-128"/>
                <a:cs typeface="ＭＳ Ｐゴシック" charset="-128"/>
              </a:rPr>
              <a:t>f</a:t>
            </a:r>
            <a:r>
              <a:rPr lang="en-US" sz="1200" i="0" kern="1200" baseline="0" dirty="0" smtClean="0">
                <a:solidFill>
                  <a:schemeClr val="tx1"/>
                </a:solidFill>
                <a:latin typeface="Arial" charset="0"/>
                <a:ea typeface="ＭＳ Ｐゴシック" charset="-128"/>
                <a:cs typeface="ＭＳ Ｐゴシック" charset="-128"/>
              </a:rPr>
              <a:t> </a:t>
            </a:r>
            <a:r>
              <a:rPr lang="en-US" sz="1200" kern="1200" baseline="0" dirty="0" smtClean="0">
                <a:solidFill>
                  <a:schemeClr val="tx1"/>
                </a:solidFill>
                <a:latin typeface="Arial" charset="0"/>
                <a:ea typeface="ＭＳ Ｐゴシック" charset="-128"/>
                <a:cs typeface="ＭＳ Ｐゴシック" charset="-128"/>
              </a:rPr>
              <a:t>is executed once for each input block of the message</a:t>
            </a:r>
          </a:p>
          <a:p>
            <a:r>
              <a:rPr lang="en-US" sz="1200" kern="1200" baseline="0" dirty="0" smtClean="0">
                <a:solidFill>
                  <a:schemeClr val="tx1"/>
                </a:solidFill>
                <a:latin typeface="Arial" charset="0"/>
                <a:ea typeface="ＭＳ Ｐゴシック" charset="-128"/>
                <a:cs typeface="ＭＳ Ｐゴシック" charset="-128"/>
              </a:rPr>
              <a:t>to be hashed. The function takes as input the 1600-bit state variable and converts</a:t>
            </a:r>
          </a:p>
          <a:p>
            <a:r>
              <a:rPr lang="en-US" sz="1200" kern="1200" baseline="0" dirty="0" smtClean="0">
                <a:solidFill>
                  <a:schemeClr val="tx1"/>
                </a:solidFill>
                <a:latin typeface="Arial" charset="0"/>
                <a:ea typeface="ＭＳ Ｐゴシック" charset="-128"/>
                <a:cs typeface="ＭＳ Ｐゴシック" charset="-128"/>
              </a:rPr>
              <a:t>it into a 5 *  5 matrix of 64-bit lanes. This matrix then passes through 24 rounds of</a:t>
            </a:r>
          </a:p>
          <a:p>
            <a:r>
              <a:rPr lang="en-US" sz="1200" kern="1200" baseline="0" dirty="0" smtClean="0">
                <a:solidFill>
                  <a:schemeClr val="tx1"/>
                </a:solidFill>
                <a:latin typeface="Arial" charset="0"/>
                <a:ea typeface="ＭＳ Ｐゴシック" charset="-128"/>
                <a:cs typeface="ＭＳ Ｐゴシック" charset="-128"/>
              </a:rPr>
              <a:t>processing. Each round consists of five steps, and each step updates the state matrix</a:t>
            </a:r>
          </a:p>
          <a:p>
            <a:r>
              <a:rPr lang="en-US" sz="1200" kern="1200" baseline="0" dirty="0" smtClean="0">
                <a:solidFill>
                  <a:schemeClr val="tx1"/>
                </a:solidFill>
                <a:latin typeface="Arial" charset="0"/>
                <a:ea typeface="ＭＳ Ｐゴシック" charset="-128"/>
                <a:cs typeface="ＭＳ Ｐゴシック" charset="-128"/>
              </a:rPr>
              <a:t>by permutation or substitution operations. As shown in Figure 11.17, the rounds are</a:t>
            </a:r>
          </a:p>
          <a:p>
            <a:r>
              <a:rPr lang="en-US" sz="1200" kern="1200" baseline="0" dirty="0" smtClean="0">
                <a:solidFill>
                  <a:schemeClr val="tx1"/>
                </a:solidFill>
                <a:latin typeface="Arial" charset="0"/>
                <a:ea typeface="ＭＳ Ｐゴシック" charset="-128"/>
                <a:cs typeface="ＭＳ Ｐゴシック" charset="-128"/>
              </a:rPr>
              <a:t>identical with the exception of the final step in each round, which is modified by a</a:t>
            </a:r>
          </a:p>
          <a:p>
            <a:r>
              <a:rPr lang="en-US" sz="1200" kern="1200" baseline="0" dirty="0" smtClean="0">
                <a:solidFill>
                  <a:schemeClr val="tx1"/>
                </a:solidFill>
                <a:latin typeface="Arial" charset="0"/>
                <a:ea typeface="ＭＳ Ｐゴシック" charset="-128"/>
                <a:cs typeface="ＭＳ Ｐゴシック" charset="-128"/>
              </a:rPr>
              <a:t>round constant that differs for each round.</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32</a:t>
            </a:fld>
            <a:endParaRPr lang="en-AU" dirty="0"/>
          </a:p>
        </p:txBody>
      </p:sp>
    </p:spTree>
    <p:extLst>
      <p:ext uri="{BB962C8B-B14F-4D97-AF65-F5344CB8AC3E}">
        <p14:creationId xmlns:p14="http://schemas.microsoft.com/office/powerpoint/2010/main" val="754329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11.6 summarizes the operation of the five steps. The steps have a simple</a:t>
            </a:r>
          </a:p>
          <a:p>
            <a:r>
              <a:rPr lang="en-US" sz="1200" kern="1200" baseline="0" dirty="0" smtClean="0">
                <a:solidFill>
                  <a:schemeClr val="tx1"/>
                </a:solidFill>
                <a:latin typeface="Arial" charset="0"/>
                <a:ea typeface="ＭＳ Ｐゴシック" charset="-128"/>
                <a:cs typeface="ＭＳ Ｐゴシック" charset="-128"/>
              </a:rPr>
              <a:t>description leading to a specification that is compact and in which no trapdoor</a:t>
            </a:r>
          </a:p>
          <a:p>
            <a:r>
              <a:rPr lang="en-US" sz="1200" kern="1200" baseline="0" dirty="0" smtClean="0">
                <a:solidFill>
                  <a:schemeClr val="tx1"/>
                </a:solidFill>
                <a:latin typeface="Arial" charset="0"/>
                <a:ea typeface="ＭＳ Ｐゴシック" charset="-128"/>
                <a:cs typeface="ＭＳ Ｐゴシック" charset="-128"/>
              </a:rPr>
              <a:t>can be hidden. The operations on lanes in the specification are limited to bitwise</a:t>
            </a:r>
          </a:p>
          <a:p>
            <a:r>
              <a:rPr lang="en-US" sz="1200" kern="1200" baseline="0" dirty="0" smtClean="0">
                <a:solidFill>
                  <a:schemeClr val="tx1"/>
                </a:solidFill>
                <a:latin typeface="Arial" charset="0"/>
                <a:ea typeface="ＭＳ Ｐゴシック" charset="-128"/>
                <a:cs typeface="ＭＳ Ｐゴシック" charset="-128"/>
              </a:rPr>
              <a:t> Boolean operations (XOR, AND, NOT) and rotations. There is no need for table</a:t>
            </a:r>
          </a:p>
          <a:p>
            <a:r>
              <a:rPr lang="en-US" sz="1200" kern="1200" baseline="0" dirty="0" smtClean="0">
                <a:solidFill>
                  <a:schemeClr val="tx1"/>
                </a:solidFill>
                <a:latin typeface="Arial" charset="0"/>
                <a:ea typeface="ＭＳ Ｐゴシック" charset="-128"/>
                <a:cs typeface="ＭＳ Ｐゴシック" charset="-128"/>
              </a:rPr>
              <a:t>lookups, arithmetic operations, or data-dependent rotations. Thus, SHA-3 is easily</a:t>
            </a:r>
          </a:p>
          <a:p>
            <a:r>
              <a:rPr lang="en-US" sz="1200" kern="1200" baseline="0" dirty="0" smtClean="0">
                <a:solidFill>
                  <a:schemeClr val="tx1"/>
                </a:solidFill>
                <a:latin typeface="Arial" charset="0"/>
                <a:ea typeface="ＭＳ Ｐゴシック" charset="-128"/>
                <a:cs typeface="ＭＳ Ｐゴシック" charset="-128"/>
              </a:rPr>
              <a:t>and efficiently implemented in either hardware or software.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33</a:t>
            </a:fld>
            <a:endParaRPr lang="en-AU" dirty="0"/>
          </a:p>
        </p:txBody>
      </p:sp>
    </p:spTree>
    <p:extLst>
      <p:ext uri="{BB962C8B-B14F-4D97-AF65-F5344CB8AC3E}">
        <p14:creationId xmlns:p14="http://schemas.microsoft.com/office/powerpoint/2010/main" val="70685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 Figure 11.18b illustrates the operation of the </a:t>
            </a:r>
            <a:r>
              <a:rPr lang="en-US" sz="1200" b="0" kern="1200" baseline="0" dirty="0" err="1" smtClean="0">
                <a:solidFill>
                  <a:schemeClr val="tx1"/>
                </a:solidFill>
                <a:latin typeface="Arial" charset="0"/>
                <a:ea typeface="ＭＳ Ｐゴシック" charset="-128"/>
                <a:cs typeface="ＭＳ Ｐゴシック" charset="-128"/>
              </a:rPr>
              <a:t>x</a:t>
            </a:r>
            <a:r>
              <a:rPr lang="en-US" sz="1200" b="0" kern="1200" baseline="0" dirty="0" smtClean="0">
                <a:solidFill>
                  <a:schemeClr val="tx1"/>
                </a:solidFill>
                <a:latin typeface="Arial" charset="0"/>
                <a:ea typeface="ＭＳ Ｐゴシック" charset="-128"/>
                <a:cs typeface="ＭＳ Ｐゴシック" charset="-128"/>
              </a:rPr>
              <a:t>  function on the bits of the</a:t>
            </a:r>
          </a:p>
          <a:p>
            <a:r>
              <a:rPr lang="en-US" sz="1200" b="0" kern="1200" baseline="0" dirty="0" smtClean="0">
                <a:solidFill>
                  <a:schemeClr val="tx1"/>
                </a:solidFill>
                <a:latin typeface="Arial" charset="0"/>
                <a:ea typeface="ＭＳ Ｐゴシック" charset="-128"/>
                <a:cs typeface="ＭＳ Ｐゴシック" charset="-128"/>
              </a:rPr>
              <a:t>lane L [3, 2]. This is the only one of the step functions that is a nonlinear mapping.</a:t>
            </a:r>
          </a:p>
          <a:p>
            <a:r>
              <a:rPr lang="en-US" sz="1200" b="0" kern="1200" baseline="0" dirty="0" smtClean="0">
                <a:solidFill>
                  <a:schemeClr val="tx1"/>
                </a:solidFill>
                <a:latin typeface="Arial" charset="0"/>
                <a:ea typeface="ＭＳ Ｐゴシック" charset="-128"/>
                <a:cs typeface="ＭＳ Ｐゴシック" charset="-128"/>
              </a:rPr>
              <a:t>Without it, the SHA-3 round function would be linear.</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34</a:t>
            </a:fld>
            <a:endParaRPr lang="en-AU" dirty="0"/>
          </a:p>
        </p:txBody>
      </p:sp>
    </p:spTree>
    <p:extLst>
      <p:ext uri="{BB962C8B-B14F-4D97-AF65-F5344CB8AC3E}">
        <p14:creationId xmlns:p14="http://schemas.microsoft.com/office/powerpoint/2010/main" val="1544450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11.19  Pi Step Function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35</a:t>
            </a:fld>
            <a:endParaRPr lang="en-AU" dirty="0"/>
          </a:p>
        </p:txBody>
      </p:sp>
    </p:spTree>
    <p:extLst>
      <p:ext uri="{BB962C8B-B14F-4D97-AF65-F5344CB8AC3E}">
        <p14:creationId xmlns:p14="http://schemas.microsoft.com/office/powerpoint/2010/main" val="4267497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11.8 lists the 24 64-bit round constants. Note that the Hamming weight,</a:t>
            </a:r>
          </a:p>
          <a:p>
            <a:r>
              <a:rPr lang="en-US" sz="1200" kern="1200" baseline="0" dirty="0" smtClean="0">
                <a:solidFill>
                  <a:schemeClr val="tx1"/>
                </a:solidFill>
                <a:latin typeface="Arial" charset="0"/>
                <a:ea typeface="ＭＳ Ｐゴシック" charset="-128"/>
                <a:cs typeface="ＭＳ Ｐゴシック" charset="-128"/>
              </a:rPr>
              <a:t>or number of 1 bits, in the round constants ranges from 1 to 6. Most of the bit positions</a:t>
            </a:r>
          </a:p>
          <a:p>
            <a:r>
              <a:rPr lang="en-US" sz="1200" kern="1200" baseline="0" dirty="0" smtClean="0">
                <a:solidFill>
                  <a:schemeClr val="tx1"/>
                </a:solidFill>
                <a:latin typeface="Arial" charset="0"/>
                <a:ea typeface="ＭＳ Ｐゴシック" charset="-128"/>
                <a:cs typeface="ＭＳ Ｐゴシック" charset="-128"/>
              </a:rPr>
              <a:t>are zero and thus do not change the </a:t>
            </a:r>
            <a:r>
              <a:rPr lang="en-US" sz="1200" b="0" kern="1200" baseline="0" dirty="0" smtClean="0">
                <a:solidFill>
                  <a:schemeClr val="tx1"/>
                </a:solidFill>
                <a:latin typeface="Arial" charset="0"/>
                <a:ea typeface="ＭＳ Ｐゴシック" charset="-128"/>
                <a:cs typeface="ＭＳ Ｐゴシック" charset="-128"/>
              </a:rPr>
              <a:t>corresponding bits in L [0, 0].</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36</a:t>
            </a:fld>
            <a:endParaRPr lang="en-AU" dirty="0"/>
          </a:p>
        </p:txBody>
      </p:sp>
    </p:spTree>
    <p:extLst>
      <p:ext uri="{BB962C8B-B14F-4D97-AF65-F5344CB8AC3E}">
        <p14:creationId xmlns:p14="http://schemas.microsoft.com/office/powerpoint/2010/main" val="120161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37</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11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321961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Figure 11.1 depicts the general operation of a cryptographic hash function.</a:t>
            </a:r>
          </a:p>
          <a:p>
            <a:r>
              <a:rPr lang="en-US" sz="1200" kern="1200" baseline="0" dirty="0" smtClean="0">
                <a:solidFill>
                  <a:schemeClr val="tx1"/>
                </a:solidFill>
                <a:latin typeface="Arial" charset="0"/>
                <a:ea typeface="ＭＳ Ｐゴシック" charset="-128"/>
                <a:cs typeface="ＭＳ Ｐゴシック" charset="-128"/>
              </a:rPr>
              <a:t>Typically, the input is padded out to an integer multiple of some fixed length</a:t>
            </a:r>
          </a:p>
          <a:p>
            <a:r>
              <a:rPr lang="en-US" sz="1200" kern="1200" baseline="0" dirty="0" smtClean="0">
                <a:solidFill>
                  <a:schemeClr val="tx1"/>
                </a:solidFill>
                <a:latin typeface="Arial" charset="0"/>
                <a:ea typeface="ＭＳ Ｐゴシック" charset="-128"/>
                <a:cs typeface="ＭＳ Ｐゴシック" charset="-128"/>
              </a:rPr>
              <a:t>(e.g., 1024 bits), and the padding includes the value of the length of the original message</a:t>
            </a:r>
          </a:p>
          <a:p>
            <a:r>
              <a:rPr lang="en-US" sz="1200" kern="1200" baseline="0" dirty="0" smtClean="0">
                <a:solidFill>
                  <a:schemeClr val="tx1"/>
                </a:solidFill>
                <a:latin typeface="Arial" charset="0"/>
                <a:ea typeface="ＭＳ Ｐゴシック" charset="-128"/>
                <a:cs typeface="ＭＳ Ｐゴシック" charset="-128"/>
              </a:rPr>
              <a:t>in bits. The length field is a security measure to increase the difficulty for an</a:t>
            </a:r>
          </a:p>
          <a:p>
            <a:r>
              <a:rPr lang="en-US" sz="1200" kern="1200" baseline="0" dirty="0" smtClean="0">
                <a:solidFill>
                  <a:schemeClr val="tx1"/>
                </a:solidFill>
                <a:latin typeface="Arial" charset="0"/>
                <a:ea typeface="ＭＳ Ｐゴシック" charset="-128"/>
                <a:cs typeface="ＭＳ Ｐゴシック" charset="-128"/>
              </a:rPr>
              <a:t>attacker to produce an alternative message with the same hash value.</a:t>
            </a:r>
            <a:endParaRPr lang="en-US" dirty="0" smtClean="0">
              <a:latin typeface="Arial" pitchFamily="-84" charset="0"/>
              <a:ea typeface="ＭＳ Ｐゴシック" pitchFamily="-84" charset="-128"/>
              <a:cs typeface="ＭＳ Ｐゴシック" pitchFamily="-84" charset="-128"/>
            </a:endParaRPr>
          </a:p>
        </p:txBody>
      </p:sp>
      <p:sp>
        <p:nvSpPr>
          <p:cNvPr id="21508" name="Slide Number Placeholder 3"/>
          <p:cNvSpPr>
            <a:spLocks noGrp="1"/>
          </p:cNvSpPr>
          <p:nvPr>
            <p:ph type="sldNum" sz="quarter" idx="5"/>
          </p:nvPr>
        </p:nvSpPr>
        <p:spPr>
          <a:noFill/>
        </p:spPr>
        <p:txBody>
          <a:bodyPr/>
          <a:lstStyle/>
          <a:p>
            <a:fld id="{5C5B7352-273A-EB4C-8779-60CE0036EC84}" type="slidenum">
              <a:rPr lang="en-AU" smtClean="0">
                <a:latin typeface="Arial" pitchFamily="-84" charset="0"/>
              </a:rPr>
              <a:pPr/>
              <a:t>4</a:t>
            </a:fld>
            <a:endParaRPr lang="en-AU" dirty="0" smtClean="0">
              <a:latin typeface="Arial" pitchFamily="-84" charset="0"/>
            </a:endParaRPr>
          </a:p>
        </p:txBody>
      </p:sp>
    </p:spTree>
    <p:extLst>
      <p:ext uri="{BB962C8B-B14F-4D97-AF65-F5344CB8AC3E}">
        <p14:creationId xmlns:p14="http://schemas.microsoft.com/office/powerpoint/2010/main" val="1421454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endParaRPr lang="en-US"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5</a:t>
            </a:fld>
            <a:endParaRPr lang="en-AU" dirty="0" smtClean="0">
              <a:latin typeface="Arial" pitchFamily="-84" charset="0"/>
            </a:endParaRPr>
          </a:p>
        </p:txBody>
      </p:sp>
    </p:spTree>
    <p:extLst>
      <p:ext uri="{BB962C8B-B14F-4D97-AF65-F5344CB8AC3E}">
        <p14:creationId xmlns:p14="http://schemas.microsoft.com/office/powerpoint/2010/main" val="40144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Hash functions are commonly used to create a one-way password file . Chapter 21</a:t>
            </a:r>
          </a:p>
          <a:p>
            <a:r>
              <a:rPr lang="en-US" sz="1200" kern="1200" baseline="0" dirty="0" smtClean="0">
                <a:solidFill>
                  <a:schemeClr val="tx1"/>
                </a:solidFill>
                <a:latin typeface="Arial" charset="0"/>
                <a:ea typeface="ＭＳ Ｐゴシック" charset="-128"/>
                <a:cs typeface="ＭＳ Ｐゴシック" charset="-128"/>
              </a:rPr>
              <a:t>explains a scheme in which a hash of a password is stored by an operating system</a:t>
            </a:r>
          </a:p>
          <a:p>
            <a:r>
              <a:rPr lang="en-US" sz="1200" kern="1200" baseline="0" dirty="0" smtClean="0">
                <a:solidFill>
                  <a:schemeClr val="tx1"/>
                </a:solidFill>
                <a:latin typeface="Arial" charset="0"/>
                <a:ea typeface="ＭＳ Ｐゴシック" charset="-128"/>
                <a:cs typeface="ＭＳ Ｐゴシック" charset="-128"/>
              </a:rPr>
              <a:t>rather than the password itself. Thus, the actual password is not retrievable by</a:t>
            </a:r>
          </a:p>
          <a:p>
            <a:r>
              <a:rPr lang="en-US" sz="1200" kern="1200" baseline="0" dirty="0" smtClean="0">
                <a:solidFill>
                  <a:schemeClr val="tx1"/>
                </a:solidFill>
                <a:latin typeface="Arial" charset="0"/>
                <a:ea typeface="ＭＳ Ｐゴシック" charset="-128"/>
                <a:cs typeface="ＭＳ Ｐゴシック" charset="-128"/>
              </a:rPr>
              <a:t>a hacker who gains access to the password file. In simple terms, when a user enters</a:t>
            </a:r>
          </a:p>
          <a:p>
            <a:r>
              <a:rPr lang="en-US" sz="1200" kern="1200" baseline="0" dirty="0" smtClean="0">
                <a:solidFill>
                  <a:schemeClr val="tx1"/>
                </a:solidFill>
                <a:latin typeface="Arial" charset="0"/>
                <a:ea typeface="ＭＳ Ｐゴシック" charset="-128"/>
                <a:cs typeface="ＭＳ Ｐゴシック" charset="-128"/>
              </a:rPr>
              <a:t>a password, the hash of that password is compared to the stored hash value</a:t>
            </a:r>
          </a:p>
          <a:p>
            <a:r>
              <a:rPr lang="en-US" sz="1200" kern="1200" baseline="0" dirty="0" smtClean="0">
                <a:solidFill>
                  <a:schemeClr val="tx1"/>
                </a:solidFill>
                <a:latin typeface="Arial" charset="0"/>
                <a:ea typeface="ＭＳ Ｐゴシック" charset="-128"/>
                <a:cs typeface="ＭＳ Ｐゴシック" charset="-128"/>
              </a:rPr>
              <a:t>for verification. This approach to password protection is used by most operating</a:t>
            </a:r>
          </a:p>
          <a:p>
            <a:r>
              <a:rPr lang="en-US" sz="1200" kern="1200" baseline="0" dirty="0" smtClean="0">
                <a:solidFill>
                  <a:schemeClr val="tx1"/>
                </a:solidFill>
                <a:latin typeface="Arial" charset="0"/>
                <a:ea typeface="ＭＳ Ｐゴシック" charset="-128"/>
                <a:cs typeface="ＭＳ Ｐゴシック" charset="-128"/>
              </a:rPr>
              <a:t>systems.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Hash functions can be used for intrusion detection  and virus detection . Store</a:t>
            </a:r>
          </a:p>
          <a:p>
            <a:r>
              <a:rPr lang="en-US" sz="1200" kern="1200" baseline="0" dirty="0" smtClean="0">
                <a:solidFill>
                  <a:schemeClr val="tx1"/>
                </a:solidFill>
                <a:latin typeface="Arial" charset="0"/>
                <a:ea typeface="ＭＳ Ｐゴシック" charset="-128"/>
                <a:cs typeface="ＭＳ Ｐゴシック" charset="-128"/>
              </a:rPr>
              <a:t>H(F) for each file on a system and secure the hash values (e.g., on a CD-R that is</a:t>
            </a:r>
          </a:p>
          <a:p>
            <a:r>
              <a:rPr lang="en-US" sz="1200" kern="1200" baseline="0" dirty="0" smtClean="0">
                <a:solidFill>
                  <a:schemeClr val="tx1"/>
                </a:solidFill>
                <a:latin typeface="Arial" charset="0"/>
                <a:ea typeface="ＭＳ Ｐゴシック" charset="-128"/>
                <a:cs typeface="ＭＳ Ｐゴシック" charset="-128"/>
              </a:rPr>
              <a:t>kept secure). One can later determine if a file has been modified by recomputing</a:t>
            </a:r>
          </a:p>
          <a:p>
            <a:r>
              <a:rPr lang="en-US" sz="1200" kern="1200" baseline="0" dirty="0" smtClean="0">
                <a:solidFill>
                  <a:schemeClr val="tx1"/>
                </a:solidFill>
                <a:latin typeface="Arial" charset="0"/>
                <a:ea typeface="ＭＳ Ｐゴシック" charset="-128"/>
                <a:cs typeface="ＭＳ Ｐゴシック" charset="-128"/>
              </a:rPr>
              <a:t>H(F). An intruder would need to change F without changing H(F).</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cryptographic hash function can be used to construct a pseudorandom</a:t>
            </a:r>
          </a:p>
          <a:p>
            <a:r>
              <a:rPr lang="en-US" sz="1200" kern="1200" baseline="0" dirty="0" smtClean="0">
                <a:solidFill>
                  <a:schemeClr val="tx1"/>
                </a:solidFill>
                <a:latin typeface="Arial" charset="0"/>
                <a:ea typeface="ＭＳ Ｐゴシック" charset="-128"/>
                <a:cs typeface="ＭＳ Ｐゴシック" charset="-128"/>
              </a:rPr>
              <a:t>function (PRF)  or a pseudorandom number generator (PRNG) . A common application</a:t>
            </a:r>
          </a:p>
          <a:p>
            <a:r>
              <a:rPr lang="en-US" sz="1200" kern="1200" baseline="0" dirty="0" smtClean="0">
                <a:solidFill>
                  <a:schemeClr val="tx1"/>
                </a:solidFill>
                <a:latin typeface="Arial" charset="0"/>
                <a:ea typeface="ＭＳ Ｐゴシック" charset="-128"/>
                <a:cs typeface="ＭＳ Ｐゴシック" charset="-128"/>
              </a:rPr>
              <a:t>for a hash-based PRF is for the generation of symmetric keys. We discuss this</a:t>
            </a:r>
          </a:p>
          <a:p>
            <a:r>
              <a:rPr lang="en-US" sz="1200" kern="1200" baseline="0" dirty="0" smtClean="0">
                <a:solidFill>
                  <a:schemeClr val="tx1"/>
                </a:solidFill>
                <a:latin typeface="Arial" charset="0"/>
                <a:ea typeface="ＭＳ Ｐゴシック" charset="-128"/>
                <a:cs typeface="ＭＳ Ｐゴシック" charset="-128"/>
              </a:rPr>
              <a:t>application in Chapter 12.</a:t>
            </a:r>
            <a:endParaRPr lang="en-US"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6</a:t>
            </a:fld>
            <a:endParaRPr lang="en-AU" dirty="0" smtClean="0">
              <a:latin typeface="Arial" pitchFamily="-84" charset="0"/>
            </a:endParaRPr>
          </a:p>
        </p:txBody>
      </p:sp>
    </p:spTree>
    <p:extLst>
      <p:ext uri="{BB962C8B-B14F-4D97-AF65-F5344CB8AC3E}">
        <p14:creationId xmlns:p14="http://schemas.microsoft.com/office/powerpoint/2010/main" val="123319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hash value is equally likely. Thus, the probability that a data error will result in an unchanged hash value is 2</a:t>
            </a:r>
            <a:r>
              <a:rPr lang="en-US" baseline="30000" dirty="0" smtClean="0">
                <a:latin typeface="Arial" pitchFamily="-84" charset="0"/>
                <a:ea typeface="ＭＳ Ｐゴシック" pitchFamily="-84" charset="-128"/>
                <a:cs typeface="ＭＳ Ｐゴシック" pitchFamily="-84" charset="-128"/>
              </a:rPr>
              <a:t>–n</a:t>
            </a:r>
            <a:r>
              <a:rPr lang="en-US" dirty="0" smtClean="0">
                <a:latin typeface="Arial" pitchFamily="-84" charset="0"/>
                <a:ea typeface="ＭＳ Ｐゴシック" pitchFamily="-84" charset="-128"/>
                <a:cs typeface="ＭＳ Ｐゴシック" pitchFamily="-84" charset="-128"/>
              </a:rPr>
              <a:t>. With more predictably formatted data, the function is less effective. For example, in most normal text files, the high-order bit of each octet is always zero. So if a 128-bit hash value is used, instead of an effectiveness of 2</a:t>
            </a:r>
            <a:r>
              <a:rPr lang="en-US" baseline="30000" dirty="0" smtClean="0">
                <a:latin typeface="Arial" pitchFamily="-84" charset="0"/>
                <a:ea typeface="ＭＳ Ｐゴシック" pitchFamily="-84" charset="-128"/>
                <a:cs typeface="ＭＳ Ｐゴシック" pitchFamily="-84" charset="-128"/>
              </a:rPr>
              <a:t>–128</a:t>
            </a:r>
            <a:r>
              <a:rPr lang="en-US" dirty="0" smtClean="0">
                <a:latin typeface="Arial" pitchFamily="-84" charset="0"/>
                <a:ea typeface="ＭＳ Ｐゴシック" pitchFamily="-84" charset="-128"/>
                <a:cs typeface="ＭＳ Ｐゴシック" pitchFamily="-84" charset="-128"/>
              </a:rPr>
              <a:t>, the hash function on this type of data has an effectiveness of 2</a:t>
            </a:r>
            <a:r>
              <a:rPr lang="en-US" baseline="30000" dirty="0" smtClean="0">
                <a:latin typeface="Arial" pitchFamily="-84" charset="0"/>
                <a:ea typeface="ＭＳ Ｐゴシック" pitchFamily="-84" charset="-128"/>
                <a:cs typeface="ＭＳ Ｐゴシック" pitchFamily="-84" charset="-128"/>
              </a:rPr>
              <a:t>–112</a:t>
            </a:r>
            <a:r>
              <a:rPr lang="en-US" dirty="0" smtClean="0">
                <a:latin typeface="Arial" pitchFamily="-84" charset="0"/>
                <a:ea typeface="ＭＳ Ｐゴシック" pitchFamily="-84" charset="-128"/>
                <a:cs typeface="ＭＳ Ｐゴシック" pitchFamily="-84" charset="-128"/>
              </a:rPr>
              <a:t>.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block that forces the new message plus block to yield the desired hash code. </a:t>
            </a:r>
          </a:p>
        </p:txBody>
      </p:sp>
      <p:sp>
        <p:nvSpPr>
          <p:cNvPr id="29700" name="Slide Number Placeholder 3"/>
          <p:cNvSpPr>
            <a:spLocks noGrp="1"/>
          </p:cNvSpPr>
          <p:nvPr>
            <p:ph type="sldNum" sz="quarter" idx="5"/>
          </p:nvPr>
        </p:nvSpPr>
        <p:spPr>
          <a:noFill/>
        </p:spPr>
        <p:txBody>
          <a:bodyPr/>
          <a:lstStyle/>
          <a:p>
            <a:fld id="{FAF3BF75-DE41-DE4A-9CE5-360315318AF0}" type="slidenum">
              <a:rPr lang="en-AU" smtClean="0">
                <a:latin typeface="Arial" pitchFamily="-84" charset="0"/>
              </a:rPr>
              <a:pPr/>
              <a:t>7</a:t>
            </a:fld>
            <a:endParaRPr lang="en-AU" dirty="0" smtClean="0">
              <a:latin typeface="Arial" pitchFamily="-84" charset="0"/>
            </a:endParaRPr>
          </a:p>
        </p:txBody>
      </p:sp>
    </p:spTree>
    <p:extLst>
      <p:ext uri="{BB962C8B-B14F-4D97-AF65-F5344CB8AC3E}">
        <p14:creationId xmlns:p14="http://schemas.microsoft.com/office/powerpoint/2010/main" val="246104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charset="-128"/>
                <a:cs typeface="ＭＳ Ｐゴシック" charset="-128"/>
              </a:rPr>
              <a:t>Figure 11.5 illustrates these two types of hash functions for 16-bit hash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the second procedure provides a good measure of data integrity,</a:t>
            </a:r>
          </a:p>
          <a:p>
            <a:r>
              <a:rPr lang="en-US" sz="1200" kern="1200" baseline="0" dirty="0" smtClean="0">
                <a:solidFill>
                  <a:schemeClr val="tx1"/>
                </a:solidFill>
                <a:latin typeface="Arial" charset="0"/>
                <a:ea typeface="ＭＳ Ｐゴシック" charset="-128"/>
                <a:cs typeface="ＭＳ Ｐゴシック" charset="-128"/>
              </a:rPr>
              <a:t>it is virtually useless for data security when an encrypted hash code is used with a</a:t>
            </a:r>
          </a:p>
          <a:p>
            <a:r>
              <a:rPr lang="en-US" sz="1200" kern="1200" baseline="0" dirty="0" smtClean="0">
                <a:solidFill>
                  <a:schemeClr val="tx1"/>
                </a:solidFill>
                <a:latin typeface="Arial" charset="0"/>
                <a:ea typeface="ＭＳ Ｐゴシック" charset="-128"/>
                <a:cs typeface="ＭＳ Ｐゴシック" charset="-128"/>
              </a:rPr>
              <a:t> plaintext message, as in Figures 11.3b and 11.4a. Given a message, it is an easy matter</a:t>
            </a:r>
          </a:p>
          <a:p>
            <a:r>
              <a:rPr lang="en-US" sz="1200" kern="1200" baseline="0" dirty="0" smtClean="0">
                <a:solidFill>
                  <a:schemeClr val="tx1"/>
                </a:solidFill>
                <a:latin typeface="Arial" charset="0"/>
                <a:ea typeface="ＭＳ Ｐゴシック" charset="-128"/>
                <a:cs typeface="ＭＳ Ｐゴシック" charset="-128"/>
              </a:rPr>
              <a:t>to produce a new message that yields that hash code: Simply prepare the desired</a:t>
            </a:r>
          </a:p>
          <a:p>
            <a:r>
              <a:rPr lang="en-US" sz="1200" kern="1200" baseline="0" dirty="0" smtClean="0">
                <a:solidFill>
                  <a:schemeClr val="tx1"/>
                </a:solidFill>
                <a:latin typeface="Arial" charset="0"/>
                <a:ea typeface="ＭＳ Ｐゴシック" charset="-128"/>
                <a:cs typeface="ＭＳ Ｐゴシック" charset="-128"/>
              </a:rPr>
              <a:t>alternate message and then append an </a:t>
            </a:r>
            <a:r>
              <a:rPr lang="en-US" sz="1200" b="1" kern="1200" baseline="0" dirty="0" smtClean="0">
                <a:solidFill>
                  <a:schemeClr val="tx1"/>
                </a:solidFill>
                <a:latin typeface="Arial" charset="0"/>
                <a:ea typeface="ＭＳ Ｐゴシック" charset="-128"/>
                <a:cs typeface="ＭＳ Ｐゴシック" charset="-128"/>
              </a:rPr>
              <a:t>n -bit block that forces the new message plus</a:t>
            </a:r>
          </a:p>
          <a:p>
            <a:r>
              <a:rPr lang="en-US" sz="1200" kern="1200" baseline="0" dirty="0" smtClean="0">
                <a:solidFill>
                  <a:schemeClr val="tx1"/>
                </a:solidFill>
                <a:latin typeface="Arial" charset="0"/>
                <a:ea typeface="ＭＳ Ｐゴシック" charset="-128"/>
                <a:cs typeface="ＭＳ Ｐゴシック" charset="-128"/>
              </a:rPr>
              <a:t>block to yield the desired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a simple XOR or rotated XOR (RXOR) is insufficient if only the</a:t>
            </a:r>
          </a:p>
          <a:p>
            <a:r>
              <a:rPr lang="en-US" sz="1200" kern="1200" baseline="0" dirty="0" smtClean="0">
                <a:solidFill>
                  <a:schemeClr val="tx1"/>
                </a:solidFill>
                <a:latin typeface="Arial" charset="0"/>
                <a:ea typeface="ＭＳ Ｐゴシック" charset="-128"/>
                <a:cs typeface="ＭＳ Ｐゴシック" charset="-128"/>
              </a:rPr>
              <a:t>hash code is encrypted, you may still feel that such a simple function could be useful</a:t>
            </a:r>
          </a:p>
          <a:p>
            <a:r>
              <a:rPr lang="en-US" sz="1200" kern="1200" baseline="0" dirty="0" smtClean="0">
                <a:solidFill>
                  <a:schemeClr val="tx1"/>
                </a:solidFill>
                <a:latin typeface="Arial" charset="0"/>
                <a:ea typeface="ＭＳ Ｐゴシック" charset="-128"/>
                <a:cs typeface="ＭＳ Ｐゴシック" charset="-128"/>
              </a:rPr>
              <a:t>when the message together with the hash code is encrypted (Figure 11.3a). But</a:t>
            </a:r>
          </a:p>
          <a:p>
            <a:r>
              <a:rPr lang="en-US" sz="1200" kern="1200" baseline="0" dirty="0" smtClean="0">
                <a:solidFill>
                  <a:schemeClr val="tx1"/>
                </a:solidFill>
                <a:latin typeface="Arial" charset="0"/>
                <a:ea typeface="ＭＳ Ｐゴシック" charset="-128"/>
                <a:cs typeface="ＭＳ Ｐゴシック" charset="-128"/>
              </a:rPr>
              <a:t>you must be careful.</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8</a:t>
            </a:fld>
            <a:endParaRPr lang="en-AU" dirty="0"/>
          </a:p>
        </p:txBody>
      </p:sp>
    </p:spTree>
    <p:extLst>
      <p:ext uri="{BB962C8B-B14F-4D97-AF65-F5344CB8AC3E}">
        <p14:creationId xmlns:p14="http://schemas.microsoft.com/office/powerpoint/2010/main" val="294519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Before proceeding, we need to define two terms. For a hash value h =  H(x ), we say</a:t>
            </a:r>
          </a:p>
          <a:p>
            <a:r>
              <a:rPr lang="en-US" sz="1200" kern="1200" baseline="0" dirty="0" smtClean="0">
                <a:solidFill>
                  <a:schemeClr val="tx1"/>
                </a:solidFill>
                <a:latin typeface="Arial" charset="0"/>
                <a:ea typeface="ＭＳ Ｐゴシック" charset="-128"/>
                <a:cs typeface="ＭＳ Ｐゴシック" charset="-128"/>
              </a:rPr>
              <a:t>that x  is the preimage  of h . That is, x  is a data block whose hash function, using the</a:t>
            </a:r>
          </a:p>
          <a:p>
            <a:r>
              <a:rPr lang="en-US" sz="1200" kern="1200" baseline="0" dirty="0" smtClean="0">
                <a:solidFill>
                  <a:schemeClr val="tx1"/>
                </a:solidFill>
                <a:latin typeface="Arial" charset="0"/>
                <a:ea typeface="ＭＳ Ｐゴシック" charset="-128"/>
                <a:cs typeface="ＭＳ Ｐゴシック" charset="-128"/>
              </a:rPr>
              <a:t>function H, is h . Because H is a many-to-one mapping, for any given hash value h ,</a:t>
            </a:r>
          </a:p>
          <a:p>
            <a:r>
              <a:rPr lang="en-US" sz="1200" kern="1200" baseline="0" dirty="0" smtClean="0">
                <a:solidFill>
                  <a:schemeClr val="tx1"/>
                </a:solidFill>
                <a:latin typeface="Arial" charset="0"/>
                <a:ea typeface="ＭＳ Ｐゴシック" charset="-128"/>
                <a:cs typeface="ＭＳ Ｐゴシック" charset="-128"/>
              </a:rPr>
              <a:t>there will in general be multiple preimages. A collision  occurs if we have x ≠ y  and</a:t>
            </a:r>
          </a:p>
          <a:p>
            <a:r>
              <a:rPr lang="en-US" sz="1200" kern="1200" baseline="0" dirty="0" smtClean="0">
                <a:solidFill>
                  <a:schemeClr val="tx1"/>
                </a:solidFill>
                <a:latin typeface="Arial" charset="0"/>
                <a:ea typeface="ＭＳ Ｐゴシック" charset="-128"/>
                <a:cs typeface="ＭＳ Ｐゴシック" charset="-128"/>
              </a:rPr>
              <a:t>H(x ) =  H(y ). Because we are using hash functions for data integrity, collisions are</a:t>
            </a:r>
          </a:p>
          <a:p>
            <a:r>
              <a:rPr lang="en-US" sz="1200" kern="1200" baseline="0" dirty="0" smtClean="0">
                <a:solidFill>
                  <a:schemeClr val="tx1"/>
                </a:solidFill>
                <a:latin typeface="Arial" charset="0"/>
                <a:ea typeface="ＭＳ Ｐゴシック" charset="-128"/>
                <a:cs typeface="ＭＳ Ｐゴシック" charset="-128"/>
              </a:rPr>
              <a:t>clearly undesirable.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9</a:t>
            </a:fld>
            <a:endParaRPr lang="en-AU" dirty="0"/>
          </a:p>
        </p:txBody>
      </p:sp>
    </p:spTree>
    <p:extLst>
      <p:ext uri="{BB962C8B-B14F-4D97-AF65-F5344CB8AC3E}">
        <p14:creationId xmlns:p14="http://schemas.microsoft.com/office/powerpoint/2010/main" val="273149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915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915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8191DD0C-DD06-D44B-96F2-A4C6E2647C1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368CF45-107E-3A43-B41C-49734707188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326EA033-8597-3049-8773-CCC6AC5D82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1728BE-13F3-5C48-BF2B-9575571F86C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A7391AD-FBB0-8C4D-BB68-A5A5732327B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A6F8F0B7-C84B-544F-AF43-D127F19AAF0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213542E5-7711-274C-9064-F2FD825F379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DD8B53D-80EA-0E43-9756-1F936B3CBF8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12990D61-A373-C24C-B050-86EED6ABECC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BB999EC-4631-C441-897A-CD82D52C780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FC89AD03-3688-5644-8210-750C3F3CC70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806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807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807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811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812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813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813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813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  </a:t>
            </a:r>
            <a:endParaRPr lang="en-US" dirty="0"/>
          </a:p>
        </p:txBody>
      </p:sp>
      <p:sp>
        <p:nvSpPr>
          <p:cNvPr id="8813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87A12774-7680-C74B-A149-26524C30EE62}" type="slidenum">
              <a:rPr lang="en-US"/>
              <a:pPr>
                <a:defRPr/>
              </a:pPr>
              <a:t>‹#›</a:t>
            </a:fld>
            <a:endParaRPr lang="en-US" dirty="0"/>
          </a:p>
        </p:txBody>
      </p:sp>
      <p:sp>
        <p:nvSpPr>
          <p:cNvPr id="8813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vmlDrawing" Target="../drawings/vmlDrawing1.vml"/><Relationship Id="rId4" Type="http://schemas.openxmlformats.org/officeDocument/2006/relationships/package" Target="../embeddings/Microsoft_Word_Document.docx"/></Relationships>
</file>

<file path=ppt/slides/_rels/slide16.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32.xml"/><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59.pdf"/><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61.pdf"/><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35.xml"/><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35.png"/><Relationship Id="rId5" Type="http://schemas.openxmlformats.org/officeDocument/2006/relationships/image" Target="../media/image66.pdf"/><Relationship Id="rId4" Type="http://schemas.openxmlformats.org/officeDocument/2006/relationships/oleObject" Target="mclaughlinkl:Desktop:Stallings%20Books:Crypto%207e:T11-Hash.doc!OLE_LINK17"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724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 y="39688"/>
            <a:ext cx="9144000" cy="1412875"/>
          </a:xfrm>
        </p:spPr>
        <p:txBody>
          <a:bodyPr/>
          <a:lstStyle/>
          <a:p>
            <a:pPr eaLnBrk="1" hangingPunct="1">
              <a:lnSpc>
                <a:spcPts val="4500"/>
              </a:lnSpc>
              <a:defRPr/>
            </a:pPr>
            <a:r>
              <a:rPr lang="en-US" sz="4000" dirty="0" smtClean="0">
                <a:ea typeface="ＭＳ Ｐゴシック" pitchFamily="-107" charset="-128"/>
                <a:cs typeface="ＭＳ Ｐゴシック" pitchFamily="-107" charset="-128"/>
              </a:rPr>
              <a:t>Table 11.1</a:t>
            </a:r>
            <a:br>
              <a:rPr lang="en-US" sz="4000" dirty="0" smtClean="0">
                <a:ea typeface="ＭＳ Ｐゴシック" pitchFamily="-107" charset="-128"/>
                <a:cs typeface="ＭＳ Ｐゴシック" pitchFamily="-107" charset="-128"/>
              </a:rPr>
            </a:br>
            <a:r>
              <a:rPr lang="en-US" sz="2800" dirty="0" smtClean="0">
                <a:ea typeface="ＭＳ Ｐゴシック" pitchFamily="-107" charset="-128"/>
                <a:cs typeface="ＭＳ Ｐゴシック" pitchFamily="-107" charset="-128"/>
              </a:rPr>
              <a:t>Requirements for a Cryptographic Hash Function H</a:t>
            </a:r>
            <a:endParaRPr lang="en-AU" sz="4000" dirty="0" smtClean="0">
              <a:ea typeface="ＭＳ Ｐゴシック" pitchFamily="-107" charset="-128"/>
              <a:cs typeface="ＭＳ Ｐゴシック" pitchFamily="-107" charset="-128"/>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2628"/>
              <a:stretch>
                <a:fillRect/>
              </a:stretch>
            </p:blipFill>
          </mc:Choice>
          <mc:Fallback>
            <p:blipFill>
              <a:blip r:embed="rId4"/>
              <a:srcRect b="2628"/>
              <a:stretch>
                <a:fillRect/>
              </a:stretch>
            </p:blipFill>
          </mc:Fallback>
        </mc:AlternateContent>
        <p:spPr>
          <a:xfrm>
            <a:off x="176039" y="1689100"/>
            <a:ext cx="8739361" cy="4867758"/>
          </a:xfrm>
          <a:prstGeom prst="rect">
            <a:avLst/>
          </a:prstGeom>
        </p:spPr>
      </p:pic>
      <p:sp>
        <p:nvSpPr>
          <p:cNvPr id="6" name="TextBox 5"/>
          <p:cNvSpPr txBox="1"/>
          <p:nvPr/>
        </p:nvSpPr>
        <p:spPr>
          <a:xfrm>
            <a:off x="5486400" y="6400800"/>
            <a:ext cx="4953000" cy="338554"/>
          </a:xfrm>
          <a:prstGeom prst="rect">
            <a:avLst/>
          </a:prstGeom>
          <a:noFill/>
        </p:spPr>
        <p:txBody>
          <a:bodyPr wrap="square" rtlCol="0">
            <a:spAutoFit/>
          </a:bodyPr>
          <a:lstStyle/>
          <a:p>
            <a:r>
              <a:rPr lang="en-US" sz="1600" dirty="0" smtClean="0"/>
              <a:t>(</a:t>
            </a:r>
            <a:r>
              <a:rPr lang="en-US" sz="1200" dirty="0" smtClean="0"/>
              <a:t>Table can be found on page 323 in textbook.)</a:t>
            </a:r>
            <a:endParaRPr lang="en-US" sz="1200" dirty="0"/>
          </a:p>
        </p:txBody>
      </p:sp>
      <p:sp>
        <p:nvSpPr>
          <p:cNvPr id="7" name="Footer Placeholder 6"/>
          <p:cNvSpPr>
            <a:spLocks noGrp="1"/>
          </p:cNvSpPr>
          <p:nvPr>
            <p:ph type="ftr" sz="quarter" idx="11"/>
          </p:nvPr>
        </p:nvSpPr>
        <p:spPr>
          <a:xfrm>
            <a:off x="0" y="6492875"/>
            <a:ext cx="4648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25455" r="9412" b="33636"/>
              <a:stretch>
                <a:fillRect/>
              </a:stretch>
            </p:blipFill>
          </mc:Choice>
          <mc:Fallback>
            <p:blipFill>
              <a:blip r:embed="rId4"/>
              <a:srcRect l="10588" t="25455" r="9412" b="33636"/>
              <a:stretch>
                <a:fillRect/>
              </a:stretch>
            </p:blipFill>
          </mc:Fallback>
        </mc:AlternateContent>
        <p:spPr>
          <a:xfrm>
            <a:off x="-152400" y="-304800"/>
            <a:ext cx="9601200" cy="6353703"/>
          </a:xfrm>
          <a:prstGeom prst="rect">
            <a:avLst/>
          </a:prstGeom>
        </p:spPr>
      </p:pic>
      <p:sp>
        <p:nvSpPr>
          <p:cNvPr id="3" name="Footer Placeholder 2"/>
          <p:cNvSpPr>
            <a:spLocks noGrp="1"/>
          </p:cNvSpPr>
          <p:nvPr>
            <p:ph type="ftr" sz="quarter" idx="11"/>
          </p:nvPr>
        </p:nvSpPr>
        <p:spPr>
          <a:xfrm>
            <a:off x="0" y="6492875"/>
            <a:ext cx="5791200" cy="365125"/>
          </a:xfrm>
        </p:spPr>
        <p:txBody>
          <a:bodyPr/>
          <a:lstStyle/>
          <a:p>
            <a:pPr>
              <a:defRPr/>
            </a:pPr>
            <a:r>
              <a:rPr lang="en-US" sz="1000" dirty="0" smtClean="0"/>
              <a:t>© 2017 Pearson Education, Inc., Hoboken, NJ. All rights reserved.  </a:t>
            </a:r>
            <a:endParaRPr lang="en-US" sz="1000" dirty="0"/>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73182" r="9412" b="21818"/>
              <a:stretch>
                <a:fillRect/>
              </a:stretch>
            </p:blipFill>
          </mc:Choice>
          <mc:Fallback>
            <p:blipFill>
              <a:blip r:embed="rId4"/>
              <a:srcRect l="10588" t="73182" r="9412" b="21818"/>
              <a:stretch>
                <a:fillRect/>
              </a:stretch>
            </p:blipFill>
          </mc:Fallback>
        </mc:AlternateContent>
        <p:spPr>
          <a:xfrm>
            <a:off x="457200" y="5867400"/>
            <a:ext cx="8382000" cy="676546"/>
          </a:xfrm>
          <a:prstGeom prst="rect">
            <a:avLst/>
          </a:prstGeom>
        </p:spPr>
      </p:pic>
    </p:spTree>
  </p:cSld>
  <p:clrMapOvr>
    <a:masterClrMapping/>
  </p:clrMapOvr>
  <p:transition spd="med">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2286000"/>
            <a:ext cx="8654988" cy="3714433"/>
          </a:xfrm>
          <a:prstGeom prst="rect">
            <a:avLst/>
          </a:prstGeom>
        </p:spPr>
      </p:pic>
      <p:sp>
        <p:nvSpPr>
          <p:cNvPr id="3" name="Rectangle 2"/>
          <p:cNvSpPr/>
          <p:nvPr/>
        </p:nvSpPr>
        <p:spPr>
          <a:xfrm>
            <a:off x="228600" y="5943600"/>
            <a:ext cx="8686800" cy="338554"/>
          </a:xfrm>
          <a:prstGeom prst="rect">
            <a:avLst/>
          </a:prstGeom>
        </p:spPr>
        <p:txBody>
          <a:bodyPr wrap="square">
            <a:spAutoFit/>
          </a:bodyPr>
          <a:lstStyle/>
          <a:p>
            <a:r>
              <a:rPr lang="en-US" sz="1600" dirty="0"/>
              <a:t>* Resistance required if attacker is able to mount a chosen message attack</a:t>
            </a:r>
            <a:r>
              <a:rPr lang="en-US" sz="1600" dirty="0" smtClean="0"/>
              <a:t> </a:t>
            </a:r>
            <a:endParaRPr lang="en-US" sz="1600" dirty="0"/>
          </a:p>
        </p:txBody>
      </p:sp>
      <p:sp>
        <p:nvSpPr>
          <p:cNvPr id="4" name="Rectangle 2"/>
          <p:cNvSpPr txBox="1">
            <a:spLocks noChangeArrowheads="1"/>
          </p:cNvSpPr>
          <p:nvPr/>
        </p:nvSpPr>
        <p:spPr bwMode="auto">
          <a:xfrm>
            <a:off x="0" y="38100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11.2</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2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Hash Function Resistance Properties</a:t>
            </a:r>
            <a:r>
              <a:rPr kumimoji="0" lang="en-US" sz="2800" b="0" i="0" u="none" strike="noStrike" kern="1200" cap="none" spc="0" normalizeH="0" noProof="0" dirty="0" smtClean="0">
                <a:ln>
                  <a:noFill/>
                </a:ln>
                <a:solidFill>
                  <a:schemeClr val="tx2"/>
                </a:solidFill>
                <a:effectLst/>
                <a:uLnTx/>
                <a:uFillTx/>
                <a:latin typeface="+mn-lt"/>
                <a:ea typeface="ＭＳ Ｐゴシック" pitchFamily="-107" charset="-128"/>
                <a:cs typeface="ＭＳ Ｐゴシック" pitchFamily="-107" charset="-128"/>
              </a:rPr>
              <a:t> Required for Various Data Integrity Applications</a:t>
            </a:r>
            <a:endParaRPr kumimoji="0" lang="en-AU"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
        <p:nvSpPr>
          <p:cNvPr id="5" name="Footer Placeholder 4"/>
          <p:cNvSpPr>
            <a:spLocks noGrp="1"/>
          </p:cNvSpPr>
          <p:nvPr>
            <p:ph type="ftr" sz="quarter" idx="11"/>
          </p:nvPr>
        </p:nvSpPr>
        <p:spPr>
          <a:xfrm>
            <a:off x="0" y="6492875"/>
            <a:ext cx="6486525"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Attacks on Hash Functions</a:t>
            </a:r>
          </a:p>
        </p:txBody>
      </p:sp>
      <p:sp>
        <p:nvSpPr>
          <p:cNvPr id="6" name="Text Placeholder 5"/>
          <p:cNvSpPr>
            <a:spLocks noGrp="1"/>
          </p:cNvSpPr>
          <p:nvPr>
            <p:ph type="body" idx="1"/>
          </p:nvPr>
        </p:nvSpPr>
        <p:spPr>
          <a:xfrm>
            <a:off x="762000" y="1752600"/>
            <a:ext cx="3566160" cy="639762"/>
          </a:xfrm>
        </p:spPr>
        <p:txBody>
          <a:bodyPr/>
          <a:lstStyle/>
          <a:p>
            <a:r>
              <a:rPr lang="en-US" dirty="0" smtClean="0">
                <a:ln>
                  <a:solidFill>
                    <a:schemeClr val="accent4">
                      <a:lumMod val="75000"/>
                    </a:schemeClr>
                  </a:solidFill>
                </a:ln>
              </a:rPr>
              <a:t>Brute-Force Attacks</a:t>
            </a:r>
            <a:endParaRPr lang="en-US" dirty="0">
              <a:ln>
                <a:solidFill>
                  <a:schemeClr val="accent4">
                    <a:lumMod val="75000"/>
                  </a:schemeClr>
                </a:solidFill>
              </a:ln>
            </a:endParaRPr>
          </a:p>
        </p:txBody>
      </p:sp>
      <p:sp>
        <p:nvSpPr>
          <p:cNvPr id="3" name="Content Placeholder 2"/>
          <p:cNvSpPr>
            <a:spLocks noGrp="1"/>
          </p:cNvSpPr>
          <p:nvPr>
            <p:ph sz="half" idx="2"/>
          </p:nvPr>
        </p:nvSpPr>
        <p:spPr>
          <a:xfrm>
            <a:off x="762000" y="2438400"/>
            <a:ext cx="3657600" cy="4038600"/>
          </a:xfrm>
        </p:spPr>
        <p:txBody>
          <a:bodyPr>
            <a:normAutofit lnSpcReduction="10000"/>
          </a:bodyPr>
          <a:lstStyle/>
          <a:p>
            <a:r>
              <a:rPr lang="en-US" dirty="0" smtClean="0"/>
              <a:t>Does not depend on the specific algorithm, only depends on bit length</a:t>
            </a:r>
          </a:p>
          <a:p>
            <a:r>
              <a:rPr lang="en-US" dirty="0" smtClean="0"/>
              <a:t>In the case of a hash function, attack depends only on the bit length of the hash value</a:t>
            </a:r>
          </a:p>
          <a:p>
            <a:r>
              <a:rPr lang="en-US" dirty="0" smtClean="0"/>
              <a:t>Method is to pick values at random and try each one until a collision occurs</a:t>
            </a:r>
          </a:p>
        </p:txBody>
      </p:sp>
      <p:sp>
        <p:nvSpPr>
          <p:cNvPr id="7" name="Text Placeholder 6"/>
          <p:cNvSpPr>
            <a:spLocks noGrp="1"/>
          </p:cNvSpPr>
          <p:nvPr>
            <p:ph type="body" sz="quarter" idx="3"/>
          </p:nvPr>
        </p:nvSpPr>
        <p:spPr>
          <a:xfrm>
            <a:off x="4724400" y="1752600"/>
            <a:ext cx="3566160" cy="639762"/>
          </a:xfrm>
        </p:spPr>
        <p:txBody>
          <a:bodyPr/>
          <a:lstStyle/>
          <a:p>
            <a:r>
              <a:rPr lang="en-US" dirty="0" smtClean="0">
                <a:ln>
                  <a:solidFill>
                    <a:schemeClr val="accent4">
                      <a:lumMod val="75000"/>
                    </a:schemeClr>
                  </a:solidFill>
                </a:ln>
              </a:rPr>
              <a:t>Cryptanalysis </a:t>
            </a:r>
          </a:p>
        </p:txBody>
      </p:sp>
      <p:sp>
        <p:nvSpPr>
          <p:cNvPr id="8" name="Content Placeholder 7"/>
          <p:cNvSpPr>
            <a:spLocks noGrp="1"/>
          </p:cNvSpPr>
          <p:nvPr>
            <p:ph sz="quarter" idx="4"/>
          </p:nvPr>
        </p:nvSpPr>
        <p:spPr>
          <a:xfrm>
            <a:off x="4724400" y="2514600"/>
            <a:ext cx="3733800" cy="3733800"/>
          </a:xfrm>
        </p:spPr>
        <p:txBody>
          <a:bodyPr/>
          <a:lstStyle/>
          <a:p>
            <a:r>
              <a:rPr lang="en-US" dirty="0" smtClean="0"/>
              <a:t>An attack based on weaknesses in a particular cryptographic algorithm</a:t>
            </a:r>
          </a:p>
          <a:p>
            <a:r>
              <a:rPr lang="en-US" dirty="0" smtClean="0"/>
              <a:t>Seek to exploit some property of the algorithm to perform some attack other than an exhaustive search</a:t>
            </a:r>
            <a:endParaRPr lang="en-US" dirty="0"/>
          </a:p>
        </p:txBody>
      </p:sp>
      <p:sp>
        <p:nvSpPr>
          <p:cNvPr id="9" name="Footer Placeholder 8"/>
          <p:cNvSpPr>
            <a:spLocks noGrp="1"/>
          </p:cNvSpPr>
          <p:nvPr>
            <p:ph type="ftr" sz="quarter" idx="11"/>
          </p:nvPr>
        </p:nvSpPr>
        <p:spPr>
          <a:xfrm>
            <a:off x="0" y="6492875"/>
            <a:ext cx="7162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371600" y="0"/>
            <a:ext cx="7570787" cy="1412875"/>
          </a:xfrm>
        </p:spPr>
        <p:txBody>
          <a:bodyPr/>
          <a:lstStyle/>
          <a:p>
            <a:r>
              <a:rPr lang="en-US" dirty="0" smtClean="0"/>
              <a:t>Collision Resistant Attacks</a:t>
            </a:r>
            <a:endParaRPr lang="en-AU" dirty="0"/>
          </a:p>
        </p:txBody>
      </p:sp>
      <p:sp>
        <p:nvSpPr>
          <p:cNvPr id="65539" name="Rectangle 3"/>
          <p:cNvSpPr>
            <a:spLocks noGrp="1" noChangeArrowheads="1"/>
          </p:cNvSpPr>
          <p:nvPr>
            <p:ph idx="1"/>
          </p:nvPr>
        </p:nvSpPr>
        <p:spPr>
          <a:xfrm>
            <a:off x="304800" y="1752600"/>
            <a:ext cx="8458200" cy="5105400"/>
          </a:xfrm>
        </p:spPr>
        <p:txBody>
          <a:bodyPr>
            <a:normAutofit fontScale="62500" lnSpcReduction="20000"/>
          </a:bodyPr>
          <a:lstStyle/>
          <a:p>
            <a:r>
              <a:rPr lang="en-US" dirty="0" smtClean="0"/>
              <a:t>For a collision resistant attack, an adversary wishes to find two messages or data blocks that yield the same hash function</a:t>
            </a:r>
          </a:p>
          <a:p>
            <a:pPr lvl="1"/>
            <a:r>
              <a:rPr lang="en-US" dirty="0" smtClean="0"/>
              <a:t>The effort required is explained by a mathematical result referred to as the </a:t>
            </a:r>
            <a:r>
              <a:rPr lang="en-US" i="1" dirty="0" smtClean="0"/>
              <a:t>birthday paradox</a:t>
            </a:r>
            <a:endParaRPr lang="en-US" dirty="0" smtClean="0"/>
          </a:p>
          <a:p>
            <a:r>
              <a:rPr lang="en-US" dirty="0" smtClean="0"/>
              <a:t>Yuval proposed the following strategy to exploit the birthday paradox in a collision resistant attack:</a:t>
            </a:r>
          </a:p>
          <a:p>
            <a:pPr lvl="1"/>
            <a:r>
              <a:rPr lang="en-US" dirty="0" smtClean="0"/>
              <a:t>The source (A) is prepared to sign a legitimate message </a:t>
            </a:r>
            <a:r>
              <a:rPr lang="en-US" i="1" dirty="0" smtClean="0"/>
              <a:t>x </a:t>
            </a:r>
            <a:r>
              <a:rPr lang="en-US" dirty="0" smtClean="0"/>
              <a:t>by appending the appropriate </a:t>
            </a:r>
            <a:r>
              <a:rPr lang="en-US" i="1" dirty="0" smtClean="0"/>
              <a:t>m-</a:t>
            </a:r>
            <a:r>
              <a:rPr lang="en-US" dirty="0" smtClean="0"/>
              <a:t>bit hash code and encrypting that hash code with A’s private key</a:t>
            </a:r>
          </a:p>
          <a:p>
            <a:pPr lvl="1"/>
            <a:r>
              <a:rPr lang="en-US" dirty="0" smtClean="0"/>
              <a:t>Opponent generates 2</a:t>
            </a:r>
            <a:r>
              <a:rPr lang="en-US" baseline="30000" dirty="0" smtClean="0"/>
              <a:t>m/2 </a:t>
            </a:r>
            <a:r>
              <a:rPr lang="en-US" dirty="0" smtClean="0"/>
              <a:t>variations </a:t>
            </a:r>
            <a:r>
              <a:rPr lang="en-US" i="1" dirty="0" smtClean="0"/>
              <a:t>x’</a:t>
            </a:r>
            <a:r>
              <a:rPr lang="en-US" dirty="0" smtClean="0"/>
              <a:t> of </a:t>
            </a:r>
            <a:r>
              <a:rPr lang="en-US" i="1" dirty="0" smtClean="0"/>
              <a:t>x</a:t>
            </a:r>
            <a:r>
              <a:rPr lang="en-US" dirty="0" smtClean="0"/>
              <a:t>, all with essentially the same meaning, and stores the messages and their hash values</a:t>
            </a:r>
          </a:p>
          <a:p>
            <a:pPr lvl="1"/>
            <a:r>
              <a:rPr lang="en-US" dirty="0" smtClean="0"/>
              <a:t>Opponent prepares a fraudulent message </a:t>
            </a:r>
            <a:r>
              <a:rPr lang="en-US" i="1" dirty="0" smtClean="0"/>
              <a:t>y </a:t>
            </a:r>
            <a:r>
              <a:rPr lang="en-US" dirty="0" smtClean="0"/>
              <a:t>for which A’s signature is desired</a:t>
            </a:r>
          </a:p>
          <a:p>
            <a:pPr lvl="1"/>
            <a:r>
              <a:rPr lang="en-US" dirty="0" smtClean="0"/>
              <a:t>Opponent generates minor variations </a:t>
            </a:r>
            <a:r>
              <a:rPr lang="en-US" dirty="0" err="1" smtClean="0"/>
              <a:t>y</a:t>
            </a:r>
            <a:r>
              <a:rPr lang="en-US" i="1" dirty="0" smtClean="0"/>
              <a:t>’</a:t>
            </a:r>
            <a:r>
              <a:rPr lang="en-US" dirty="0" smtClean="0"/>
              <a:t> of </a:t>
            </a:r>
            <a:r>
              <a:rPr lang="en-US" i="1" dirty="0" err="1" smtClean="0"/>
              <a:t>y</a:t>
            </a:r>
            <a:r>
              <a:rPr lang="en-US" b="1" dirty="0" smtClean="0"/>
              <a:t>, </a:t>
            </a:r>
            <a:r>
              <a:rPr lang="en-US" dirty="0" smtClean="0"/>
              <a:t>all of which convey essentially the same meaning. For each </a:t>
            </a:r>
            <a:r>
              <a:rPr lang="en-US" dirty="0" err="1" smtClean="0"/>
              <a:t>y</a:t>
            </a:r>
            <a:r>
              <a:rPr lang="en-US" i="1" dirty="0" smtClean="0"/>
              <a:t>’</a:t>
            </a:r>
            <a:r>
              <a:rPr lang="en-US" dirty="0" smtClean="0"/>
              <a:t>, the opponent computes H (</a:t>
            </a:r>
            <a:r>
              <a:rPr lang="en-US" dirty="0" err="1" smtClean="0"/>
              <a:t>y</a:t>
            </a:r>
            <a:r>
              <a:rPr lang="en-US" i="1" dirty="0" smtClean="0"/>
              <a:t>’</a:t>
            </a:r>
            <a:r>
              <a:rPr lang="en-US" dirty="0" smtClean="0"/>
              <a:t>), checks for matches with any of the H (</a:t>
            </a:r>
            <a:r>
              <a:rPr lang="en-US" dirty="0" err="1" smtClean="0"/>
              <a:t>x</a:t>
            </a:r>
            <a:r>
              <a:rPr lang="en-US" i="1" dirty="0" smtClean="0"/>
              <a:t>’</a:t>
            </a:r>
            <a:r>
              <a:rPr lang="en-US" dirty="0" smtClean="0"/>
              <a:t>) values, and continues until a match is found. That is, the process continues until a </a:t>
            </a:r>
            <a:r>
              <a:rPr lang="en-US" dirty="0" err="1" smtClean="0"/>
              <a:t>y</a:t>
            </a:r>
            <a:r>
              <a:rPr lang="en-US" i="1" dirty="0" smtClean="0"/>
              <a:t>’</a:t>
            </a:r>
            <a:r>
              <a:rPr lang="en-US" dirty="0" smtClean="0"/>
              <a:t>  is generated with a hash value equal to the hash value of one of the </a:t>
            </a:r>
            <a:r>
              <a:rPr lang="en-US" dirty="0" err="1" smtClean="0"/>
              <a:t>x</a:t>
            </a:r>
            <a:r>
              <a:rPr lang="en-US" i="1" dirty="0" smtClean="0"/>
              <a:t>’</a:t>
            </a:r>
            <a:r>
              <a:rPr lang="en-US" dirty="0" smtClean="0"/>
              <a:t> values</a:t>
            </a:r>
          </a:p>
          <a:p>
            <a:pPr lvl="1"/>
            <a:r>
              <a:rPr lang="en-US" dirty="0" smtClean="0"/>
              <a:t>The opponent offers the valid variation to A for signature which can then be attached to the fraudulent variation for transmission to the intended recipient</a:t>
            </a:r>
          </a:p>
          <a:p>
            <a:pPr lvl="2"/>
            <a:r>
              <a:rPr lang="en-US" sz="2080" dirty="0" smtClean="0"/>
              <a:t>Because the two variations have the same hash code, they will produce the same signature and the opponent is assured of success even though the encryption key is not known</a:t>
            </a:r>
          </a:p>
        </p:txBody>
      </p:sp>
      <p:pic>
        <p:nvPicPr>
          <p:cNvPr id="6" name="Picture 5"/>
          <p:cNvPicPr>
            <a:picLocks noChangeAspect="1"/>
          </p:cNvPicPr>
          <p:nvPr/>
        </p:nvPicPr>
        <p:blipFill>
          <a:blip r:embed="rId3"/>
          <a:stretch>
            <a:fillRect/>
          </a:stretch>
        </p:blipFill>
        <p:spPr>
          <a:xfrm rot="21249972">
            <a:off x="307943" y="77071"/>
            <a:ext cx="1600200" cy="1642759"/>
          </a:xfrm>
          <a:prstGeom prst="rect">
            <a:avLst/>
          </a:prstGeom>
        </p:spPr>
      </p:pic>
      <p:sp>
        <p:nvSpPr>
          <p:cNvPr id="5" name="Footer Placeholder 4"/>
          <p:cNvSpPr>
            <a:spLocks noGrp="1"/>
          </p:cNvSpPr>
          <p:nvPr>
            <p:ph type="ftr" sz="quarter" idx="11"/>
          </p:nvPr>
        </p:nvSpPr>
        <p:spPr>
          <a:xfrm>
            <a:off x="0" y="6492875"/>
            <a:ext cx="6019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TextBox 7"/>
          <p:cNvSpPr txBox="1"/>
          <p:nvPr/>
        </p:nvSpPr>
        <p:spPr>
          <a:xfrm>
            <a:off x="228600" y="3733800"/>
            <a:ext cx="3538173" cy="307777"/>
          </a:xfrm>
          <a:prstGeom prst="rect">
            <a:avLst/>
          </a:prstGeom>
          <a:noFill/>
        </p:spPr>
        <p:txBody>
          <a:bodyPr wrap="none" rtlCol="0">
            <a:spAutoFit/>
          </a:bodyPr>
          <a:lstStyle/>
          <a:p>
            <a:r>
              <a:rPr lang="en-US" sz="1400" dirty="0" smtClean="0"/>
              <a:t>(Letter is located on page 334 in textbook)</a:t>
            </a:r>
            <a:endParaRPr lang="en-US" sz="1400" dirty="0"/>
          </a:p>
        </p:txBody>
      </p:sp>
      <p:sp>
        <p:nvSpPr>
          <p:cNvPr id="9" name="Title 8"/>
          <p:cNvSpPr>
            <a:spLocks noGrp="1"/>
          </p:cNvSpPr>
          <p:nvPr>
            <p:ph type="title"/>
          </p:nvPr>
        </p:nvSpPr>
        <p:spPr>
          <a:xfrm>
            <a:off x="304800" y="1676400"/>
            <a:ext cx="3612776" cy="1752600"/>
          </a:xfrm>
        </p:spPr>
        <p:txBody>
          <a:bodyPr/>
          <a:lstStyle/>
          <a:p>
            <a:r>
              <a:rPr lang="en-US" dirty="0" smtClean="0"/>
              <a:t>A Letter</a:t>
            </a:r>
            <a:br>
              <a:rPr lang="en-US" dirty="0" smtClean="0"/>
            </a:br>
            <a:r>
              <a:rPr lang="en-US" dirty="0" smtClean="0"/>
              <a:t> in 2</a:t>
            </a:r>
            <a:r>
              <a:rPr lang="en-US" baseline="30000" dirty="0" smtClean="0"/>
              <a:t>38</a:t>
            </a:r>
            <a:r>
              <a:rPr lang="en-US" dirty="0" smtClean="0"/>
              <a:t> </a:t>
            </a:r>
            <a:br>
              <a:rPr lang="en-US" dirty="0" smtClean="0"/>
            </a:br>
            <a:r>
              <a:rPr lang="en-US" dirty="0" smtClean="0"/>
              <a:t>Variation</a:t>
            </a:r>
            <a:endParaRPr lang="en-US" dirty="0"/>
          </a:p>
        </p:txBody>
      </p:sp>
      <p:sp>
        <p:nvSpPr>
          <p:cNvPr id="5" name="Footer Placeholder 4"/>
          <p:cNvSpPr>
            <a:spLocks noGrp="1"/>
          </p:cNvSpPr>
          <p:nvPr>
            <p:ph type="ftr" sz="quarter" idx="11"/>
          </p:nvPr>
        </p:nvSpPr>
        <p:spPr>
          <a:xfrm>
            <a:off x="0" y="6492875"/>
            <a:ext cx="4724400" cy="365125"/>
          </a:xfrm>
        </p:spPr>
        <p:txBody>
          <a:bodyPr/>
          <a:lstStyle/>
          <a:p>
            <a:pPr>
              <a:defRPr/>
            </a:pPr>
            <a:r>
              <a:rPr lang="en-US" sz="1000" dirty="0" smtClean="0"/>
              <a:t>© 2017 Pearson Education, Inc., Hoboken, NJ. All rights reserved.  </a:t>
            </a:r>
            <a:endParaRPr lang="en-US" sz="1000" dirty="0"/>
          </a:p>
        </p:txBody>
      </p:sp>
      <p:sp>
        <p:nvSpPr>
          <p:cNvPr id="7" name="TextBox 6"/>
          <p:cNvSpPr txBox="1"/>
          <p:nvPr/>
        </p:nvSpPr>
        <p:spPr>
          <a:xfrm>
            <a:off x="4419600" y="0"/>
            <a:ext cx="4724400" cy="369332"/>
          </a:xfrm>
          <a:prstGeom prst="rect">
            <a:avLst/>
          </a:prstGeom>
          <a:noFill/>
        </p:spPr>
        <p:txBody>
          <a:bodyPr wrap="square" rtlCol="0">
            <a:spAutoFit/>
          </a:bodyPr>
          <a:lstStyle/>
          <a:p>
            <a:endParaRPr lang="en-US" dirty="0"/>
          </a:p>
        </p:txBody>
      </p:sp>
      <p:graphicFrame>
        <p:nvGraphicFramePr>
          <p:cNvPr id="69634" name="Object 2"/>
          <p:cNvGraphicFramePr>
            <a:graphicFrameLocks noChangeAspect="1"/>
          </p:cNvGraphicFramePr>
          <p:nvPr/>
        </p:nvGraphicFramePr>
        <p:xfrm>
          <a:off x="4267200" y="0"/>
          <a:ext cx="4876800" cy="6858000"/>
        </p:xfrm>
        <a:graphic>
          <a:graphicData uri="http://schemas.openxmlformats.org/presentationml/2006/ole">
            <mc:AlternateContent xmlns:mc="http://schemas.openxmlformats.org/markup-compatibility/2006">
              <mc:Choice xmlns:v="urn:schemas-microsoft-com:vml" Requires="v">
                <p:oleObj spid="_x0000_s69637" name="Document" r:id="rId4" imgW="5943600" imgH="8089900" progId="Word.Document.12">
                  <p:embed/>
                </p:oleObj>
              </mc:Choice>
              <mc:Fallback>
                <p:oleObj name="Document" r:id="rId4" imgW="5943600" imgH="80899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67200" y="0"/>
                        <a:ext cx="4876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6364" t="14118" r="13636" b="22353"/>
              <a:stretch>
                <a:fillRect/>
              </a:stretch>
            </p:blipFill>
          </mc:Choice>
          <mc:Fallback>
            <p:blipFill>
              <a:blip r:embed="rId4"/>
              <a:srcRect l="6364" t="14118" r="13636" b="22353"/>
              <a:stretch>
                <a:fillRect/>
              </a:stretch>
            </p:blipFill>
          </mc:Fallback>
        </mc:AlternateContent>
        <p:spPr>
          <a:xfrm>
            <a:off x="0" y="381000"/>
            <a:ext cx="9234195" cy="5666517"/>
          </a:xfrm>
          <a:prstGeom prst="rect">
            <a:avLst/>
          </a:prstGeom>
        </p:spPr>
      </p:pic>
      <p:sp>
        <p:nvSpPr>
          <p:cNvPr id="3" name="Footer Placeholder 2"/>
          <p:cNvSpPr>
            <a:spLocks noGrp="1"/>
          </p:cNvSpPr>
          <p:nvPr>
            <p:ph type="ftr" sz="quarter" idx="11"/>
          </p:nvPr>
        </p:nvSpPr>
        <p:spPr>
          <a:xfrm>
            <a:off x="0" y="6492875"/>
            <a:ext cx="6791325"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Hash Functions Based on Cipher Block Chaining</a:t>
            </a:r>
            <a:endParaRPr lang="en-AU" dirty="0"/>
          </a:p>
        </p:txBody>
      </p:sp>
      <p:sp>
        <p:nvSpPr>
          <p:cNvPr id="67587" name="Rectangle 3"/>
          <p:cNvSpPr>
            <a:spLocks noGrp="1" noChangeArrowheads="1"/>
          </p:cNvSpPr>
          <p:nvPr>
            <p:ph idx="1"/>
          </p:nvPr>
        </p:nvSpPr>
        <p:spPr>
          <a:xfrm>
            <a:off x="533400" y="1609725"/>
            <a:ext cx="8153399" cy="5248275"/>
          </a:xfrm>
        </p:spPr>
        <p:txBody>
          <a:bodyPr>
            <a:normAutofit fontScale="62500" lnSpcReduction="20000"/>
          </a:bodyPr>
          <a:lstStyle/>
          <a:p>
            <a:pPr marL="342900" lvl="1" indent="-342900">
              <a:spcBef>
                <a:spcPts val="2400"/>
              </a:spcBef>
              <a:buClr>
                <a:srgbClr val="BAABE3"/>
              </a:buClr>
            </a:pPr>
            <a:r>
              <a:rPr lang="en-US" sz="2839" dirty="0" smtClean="0">
                <a:cs typeface="ＭＳ Ｐゴシック" pitchFamily="-84" charset="-128"/>
              </a:rPr>
              <a:t>A number of proposals have been made for hash functions based on using a cipher block chaining technique, but without using the secret key</a:t>
            </a:r>
          </a:p>
          <a:p>
            <a:pPr marL="342900" lvl="1" indent="-342900">
              <a:spcBef>
                <a:spcPts val="1200"/>
              </a:spcBef>
              <a:buClr>
                <a:srgbClr val="BAABE3"/>
              </a:buClr>
            </a:pPr>
            <a:r>
              <a:rPr lang="en-US" sz="2857" dirty="0" smtClean="0">
                <a:cs typeface="ＭＳ Ｐゴシック" pitchFamily="-84" charset="-128"/>
              </a:rPr>
              <a:t>One of the first proposals was that of Rabin</a:t>
            </a:r>
          </a:p>
          <a:p>
            <a:pPr lvl="1"/>
            <a:r>
              <a:rPr lang="en-US" dirty="0" smtClean="0"/>
              <a:t>Divide a message </a:t>
            </a:r>
            <a:r>
              <a:rPr lang="en-US" i="1" dirty="0" smtClean="0"/>
              <a:t>M </a:t>
            </a:r>
            <a:r>
              <a:rPr lang="en-US" dirty="0" smtClean="0"/>
              <a:t>into fixed-size blocks </a:t>
            </a:r>
            <a:r>
              <a:rPr lang="en-US" i="1" dirty="0" smtClean="0"/>
              <a:t>M</a:t>
            </a:r>
            <a:r>
              <a:rPr lang="en-US" i="1" baseline="-25000" dirty="0" smtClean="0"/>
              <a:t>1</a:t>
            </a:r>
            <a:r>
              <a:rPr lang="en-US" i="1" dirty="0" smtClean="0"/>
              <a:t>, M</a:t>
            </a:r>
            <a:r>
              <a:rPr lang="en-US" sz="2571" i="1" baseline="-25000" dirty="0" smtClean="0"/>
              <a:t>2</a:t>
            </a:r>
            <a:r>
              <a:rPr lang="en-US" i="1" dirty="0" smtClean="0"/>
              <a:t>, . . . , M</a:t>
            </a:r>
            <a:r>
              <a:rPr lang="en-US" sz="2571" i="1" baseline="-25000" dirty="0" smtClean="0"/>
              <a:t>N</a:t>
            </a:r>
            <a:r>
              <a:rPr lang="en-US" i="1" dirty="0" smtClean="0"/>
              <a:t> </a:t>
            </a:r>
            <a:r>
              <a:rPr lang="en-US" dirty="0" smtClean="0"/>
              <a:t>and use a symmetric encryption system such as DES to compute the hash code </a:t>
            </a:r>
            <a:r>
              <a:rPr lang="en-US" i="1" dirty="0" smtClean="0"/>
              <a:t>G </a:t>
            </a:r>
            <a:r>
              <a:rPr lang="en-US" dirty="0" smtClean="0"/>
              <a:t>as</a:t>
            </a:r>
          </a:p>
          <a:p>
            <a:pPr lvl="3">
              <a:buNone/>
            </a:pPr>
            <a:r>
              <a:rPr lang="en-US" dirty="0" smtClean="0"/>
              <a:t>H</a:t>
            </a:r>
            <a:r>
              <a:rPr lang="en-US" baseline="-25000" dirty="0" smtClean="0"/>
              <a:t>0</a:t>
            </a:r>
            <a:r>
              <a:rPr lang="en-US" dirty="0" smtClean="0"/>
              <a:t>= initial value</a:t>
            </a:r>
          </a:p>
          <a:p>
            <a:pPr lvl="3">
              <a:buNone/>
            </a:pPr>
            <a:r>
              <a:rPr lang="en-US" dirty="0" smtClean="0"/>
              <a:t>H</a:t>
            </a:r>
            <a:r>
              <a:rPr lang="en-US" baseline="-25000" dirty="0" smtClean="0"/>
              <a:t>i</a:t>
            </a:r>
            <a:r>
              <a:rPr lang="en-US" dirty="0" smtClean="0"/>
              <a:t> = </a:t>
            </a:r>
            <a:r>
              <a:rPr lang="en-US" dirty="0" err="1" smtClean="0"/>
              <a:t>E(M</a:t>
            </a:r>
            <a:r>
              <a:rPr lang="en-US" baseline="-25000" dirty="0" err="1" smtClean="0"/>
              <a:t>i</a:t>
            </a:r>
            <a:r>
              <a:rPr lang="en-US" baseline="-25000" dirty="0" smtClean="0"/>
              <a:t>,</a:t>
            </a:r>
            <a:r>
              <a:rPr lang="en-US" dirty="0" smtClean="0"/>
              <a:t> H</a:t>
            </a:r>
            <a:r>
              <a:rPr lang="en-US" baseline="-25000" dirty="0" smtClean="0"/>
              <a:t>i-1</a:t>
            </a:r>
            <a:r>
              <a:rPr lang="en-US" dirty="0" smtClean="0"/>
              <a:t>)</a:t>
            </a:r>
          </a:p>
          <a:p>
            <a:pPr lvl="3">
              <a:buNone/>
            </a:pPr>
            <a:r>
              <a:rPr lang="en-US" dirty="0" smtClean="0"/>
              <a:t>G = H</a:t>
            </a:r>
            <a:r>
              <a:rPr lang="en-US" sz="2171" i="1" baseline="-25000" dirty="0" smtClean="0"/>
              <a:t>N</a:t>
            </a:r>
          </a:p>
          <a:p>
            <a:pPr lvl="1"/>
            <a:r>
              <a:rPr lang="en-US" sz="2560" dirty="0" smtClean="0"/>
              <a:t>Similar to the CBC technique, but in this case, there is no secret key</a:t>
            </a:r>
          </a:p>
          <a:p>
            <a:pPr lvl="1"/>
            <a:r>
              <a:rPr lang="en-US" sz="2560" dirty="0" smtClean="0"/>
              <a:t>As with any hash code, this scheme is subject to the birthday attack</a:t>
            </a:r>
          </a:p>
          <a:p>
            <a:pPr lvl="1"/>
            <a:r>
              <a:rPr lang="en-US" sz="2560" dirty="0" smtClean="0"/>
              <a:t>If the encryption algorithm is DES and only a 64-bit hash code is produced, the system is vulnerable</a:t>
            </a:r>
          </a:p>
          <a:p>
            <a:pPr marL="342900" lvl="1" indent="-342900">
              <a:spcBef>
                <a:spcPts val="1200"/>
              </a:spcBef>
              <a:buClr>
                <a:srgbClr val="BAABE3"/>
              </a:buClr>
            </a:pPr>
            <a:r>
              <a:rPr lang="en-US" sz="2909" dirty="0" smtClean="0">
                <a:cs typeface="ＭＳ Ｐゴシック" pitchFamily="-84" charset="-128"/>
              </a:rPr>
              <a:t>Meet-in-the-middle-attack</a:t>
            </a:r>
          </a:p>
          <a:p>
            <a:pPr lvl="1"/>
            <a:r>
              <a:rPr lang="en-US" sz="2545" dirty="0" smtClean="0"/>
              <a:t>Another version of the birthday attack used even if the opponent has access to only one message and its valid signature and cannot obtain multiple signings</a:t>
            </a:r>
          </a:p>
          <a:p>
            <a:pPr marL="342900" lvl="1" indent="-342900">
              <a:spcBef>
                <a:spcPts val="1200"/>
              </a:spcBef>
              <a:buClr>
                <a:srgbClr val="BAABE3"/>
              </a:buClr>
            </a:pPr>
            <a:r>
              <a:rPr lang="en-US" sz="2880" dirty="0" smtClean="0">
                <a:cs typeface="ＭＳ Ｐゴシック" pitchFamily="-84" charset="-128"/>
              </a:rPr>
              <a:t>It can be shown that some form of birthday attack will succeed against any hash scheme involving the use of cipher block chaining without a secret key, provided that either the resulting hash code is small enough or that a larger hash code can be decomposed into independent subcodes</a:t>
            </a:r>
          </a:p>
        </p:txBody>
      </p:sp>
      <p:sp>
        <p:nvSpPr>
          <p:cNvPr id="4" name="Footer Placeholder 3"/>
          <p:cNvSpPr>
            <a:spLocks noGrp="1"/>
          </p:cNvSpPr>
          <p:nvPr>
            <p:ph type="ftr" sz="quarter" idx="11"/>
          </p:nvPr>
        </p:nvSpPr>
        <p:spPr>
          <a:xfrm>
            <a:off x="0" y="6492875"/>
            <a:ext cx="5410200" cy="365125"/>
          </a:xfrm>
        </p:spPr>
        <p:txBody>
          <a:bodyPr/>
          <a:lstStyle/>
          <a:p>
            <a:pPr>
              <a:defRPr/>
            </a:pPr>
            <a:r>
              <a:rPr lang="en-US" sz="105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39688"/>
            <a:ext cx="9143999" cy="1412875"/>
          </a:xfrm>
        </p:spPr>
        <p:txBody>
          <a:bodyPr/>
          <a:lstStyle/>
          <a:p>
            <a:r>
              <a:rPr lang="en-US" dirty="0" smtClean="0"/>
              <a:t>Secure Hash Algorithm (SHA)</a:t>
            </a:r>
            <a:endParaRPr lang="en-AU" dirty="0"/>
          </a:p>
        </p:txBody>
      </p:sp>
      <p:sp>
        <p:nvSpPr>
          <p:cNvPr id="59395" name="Rectangle 3"/>
          <p:cNvSpPr>
            <a:spLocks noGrp="1" noChangeArrowheads="1"/>
          </p:cNvSpPr>
          <p:nvPr>
            <p:ph idx="1"/>
          </p:nvPr>
        </p:nvSpPr>
        <p:spPr>
          <a:xfrm>
            <a:off x="762000" y="1600200"/>
            <a:ext cx="7570787" cy="4943475"/>
          </a:xfrm>
        </p:spPr>
        <p:txBody>
          <a:bodyPr>
            <a:normAutofit fontScale="85000" lnSpcReduction="20000"/>
          </a:bodyPr>
          <a:lstStyle/>
          <a:p>
            <a:r>
              <a:rPr lang="en-AU" dirty="0" smtClean="0"/>
              <a:t>SHA was originally designed by the National Institute of Standards and Technology (NIST) and published as a federal information processing standard (FIPS 180) in 1993</a:t>
            </a:r>
          </a:p>
          <a:p>
            <a:r>
              <a:rPr lang="en-AU" dirty="0" smtClean="0"/>
              <a:t>Was revised in 1995 as SHA-1</a:t>
            </a:r>
          </a:p>
          <a:p>
            <a:r>
              <a:rPr lang="en-AU" dirty="0" smtClean="0"/>
              <a:t>Based on the hash function MD4 and its design closely models MD4</a:t>
            </a:r>
          </a:p>
          <a:p>
            <a:r>
              <a:rPr lang="en-AU" dirty="0" smtClean="0"/>
              <a:t>Produces 160-bit hash values </a:t>
            </a:r>
          </a:p>
          <a:p>
            <a:r>
              <a:rPr lang="en-AU" dirty="0" smtClean="0"/>
              <a:t>In 2002 NIST produced a revised version of the standard that defined three new versions of SHA with hash value lengths of 256, 384, and 512</a:t>
            </a:r>
          </a:p>
          <a:p>
            <a:pPr lvl="1"/>
            <a:r>
              <a:rPr lang="en-AU" dirty="0" smtClean="0"/>
              <a:t>Collectively known as SHA-2</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096000"/>
            <a:ext cx="3503283" cy="615553"/>
          </a:xfrm>
          <a:prstGeom prst="rect">
            <a:avLst/>
          </a:prstGeom>
          <a:noFill/>
        </p:spPr>
        <p:txBody>
          <a:bodyPr wrap="none" rtlCol="0">
            <a:spAutoFit/>
          </a:bodyPr>
          <a:lstStyle/>
          <a:p>
            <a:r>
              <a:rPr lang="en-US" sz="1600" dirty="0" smtClean="0"/>
              <a:t>Note:  All </a:t>
            </a:r>
            <a:r>
              <a:rPr lang="en-US" sz="1600" dirty="0"/>
              <a:t>sizes are measured in bits.</a:t>
            </a:r>
          </a:p>
          <a:p>
            <a:endParaRPr lang="en-US" dirty="0"/>
          </a:p>
        </p:txBody>
      </p:sp>
      <p:sp>
        <p:nvSpPr>
          <p:cNvPr id="8" name="Rectangle 2"/>
          <p:cNvSpPr txBox="1">
            <a:spLocks noChangeArrowheads="1"/>
          </p:cNvSpPr>
          <p:nvPr/>
        </p:nvSpPr>
        <p:spPr bwMode="auto">
          <a:xfrm>
            <a:off x="0" y="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11.3</a:t>
            </a: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36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Comparison of SHA Parameters</a:t>
            </a:r>
            <a:endParaRPr kumimoji="0" lang="en-AU"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
        <p:nvSpPr>
          <p:cNvPr id="5" name="Footer Placeholder 4"/>
          <p:cNvSpPr>
            <a:spLocks noGrp="1"/>
          </p:cNvSpPr>
          <p:nvPr>
            <p:ph type="ftr" sz="quarter" idx="11"/>
          </p:nvPr>
        </p:nvSpPr>
        <p:spPr>
          <a:xfrm>
            <a:off x="0" y="6492875"/>
            <a:ext cx="6400800" cy="365125"/>
          </a:xfrm>
        </p:spPr>
        <p:txBody>
          <a:bodyPr/>
          <a:lstStyle/>
          <a:p>
            <a:pPr>
              <a:defRPr/>
            </a:pPr>
            <a:r>
              <a:rPr lang="en-US" sz="1050" dirty="0" smtClean="0"/>
              <a:t>© 2017 Pearson Education, Inc., Hoboken, NJ. All rights reserved.  </a:t>
            </a:r>
            <a:endParaRPr lang="en-US" sz="1050"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600200"/>
            <a:ext cx="9238540" cy="46482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11</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rmAutofit/>
          </a:bodyPr>
          <a:lstStyle/>
          <a:p>
            <a:r>
              <a:rPr lang="en-US" sz="3300" dirty="0" smtClean="0"/>
              <a:t>Cryptographic Hash Functions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029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553200" cy="365125"/>
          </a:xfrm>
        </p:spPr>
        <p:txBody>
          <a:bodyPr/>
          <a:lstStyle/>
          <a:p>
            <a:pPr>
              <a:defRPr/>
            </a:pPr>
            <a:r>
              <a:rPr lang="en-US" sz="1050" dirty="0" smtClean="0"/>
              <a:t>© 2017 Pearson Education, Inc., Hoboken, NJ. All rights reserved.  </a:t>
            </a:r>
            <a:endParaRPr lang="en-US" sz="1050" dirty="0"/>
          </a:p>
        </p:txBody>
      </p:sp>
      <p:pic>
        <p:nvPicPr>
          <p:cNvPr id="5" name="Picture 4"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24545"/>
              <a:stretch>
                <a:fillRect/>
              </a:stretch>
            </p:blipFill>
          </mc:Choice>
          <mc:Fallback>
            <p:blipFill>
              <a:blip r:embed="rId4"/>
              <a:srcRect t="8182" b="24545"/>
              <a:stretch>
                <a:fillRect/>
              </a:stretch>
            </p:blipFill>
          </mc:Fallback>
        </mc:AlternateContent>
        <p:spPr>
          <a:xfrm>
            <a:off x="609600" y="-41379"/>
            <a:ext cx="7924800" cy="6899379"/>
          </a:xfrm>
          <a:prstGeom prst="rect">
            <a:avLst/>
          </a:prstGeom>
        </p:spPr>
      </p:pic>
    </p:spTree>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sz="1050" dirty="0" smtClean="0"/>
              <a:t>© 2017 Pearson Education, Inc., Hoboken, NJ. All rights reserved.  </a:t>
            </a:r>
            <a:endParaRPr lang="en-US" sz="1050" dirty="0"/>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3636"/>
              <a:stretch>
                <a:fillRect/>
              </a:stretch>
            </p:blipFill>
          </mc:Choice>
          <mc:Fallback>
            <p:blipFill>
              <a:blip r:embed="rId4"/>
              <a:srcRect t="3636" b="3636"/>
              <a:stretch>
                <a:fillRect/>
              </a:stretch>
            </p:blipFill>
          </mc:Fallback>
        </mc:AlternateContent>
        <p:spPr>
          <a:xfrm>
            <a:off x="1752600" y="0"/>
            <a:ext cx="5549926" cy="6659842"/>
          </a:xfrm>
          <a:prstGeom prst="rect">
            <a:avLst/>
          </a:prstGeom>
        </p:spPr>
      </p:pic>
    </p:spTree>
  </p:cSld>
  <p:clrMapOvr>
    <a:masterClrMapping/>
  </p:clrMapOvr>
  <p:transition spd="med">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762000" y="762000"/>
            <a:ext cx="7531706" cy="5943600"/>
          </a:xfrm>
          <a:prstGeom prst="rect">
            <a:avLst/>
          </a:prstGeom>
        </p:spPr>
      </p:pic>
      <p:sp>
        <p:nvSpPr>
          <p:cNvPr id="5" name="TextBox 4"/>
          <p:cNvSpPr txBox="1"/>
          <p:nvPr/>
        </p:nvSpPr>
        <p:spPr>
          <a:xfrm>
            <a:off x="0" y="0"/>
            <a:ext cx="9144000" cy="707886"/>
          </a:xfrm>
          <a:prstGeom prst="rect">
            <a:avLst/>
          </a:prstGeom>
          <a:noFill/>
        </p:spPr>
        <p:txBody>
          <a:bodyPr wrap="square" rtlCol="0">
            <a:spAutoFit/>
          </a:bodyPr>
          <a:lstStyle/>
          <a:p>
            <a:pPr algn="ctr"/>
            <a:r>
              <a:rPr lang="en-US" sz="4000" dirty="0">
                <a:latin typeface="+mn-lt"/>
              </a:rPr>
              <a:t>Table </a:t>
            </a:r>
            <a:r>
              <a:rPr lang="en-US" sz="4000" dirty="0" smtClean="0">
                <a:latin typeface="+mn-lt"/>
              </a:rPr>
              <a:t>11.4  ----  </a:t>
            </a:r>
            <a:r>
              <a:rPr lang="en-US" sz="3600" dirty="0" smtClean="0">
                <a:latin typeface="+mn-lt"/>
              </a:rPr>
              <a:t>SHA</a:t>
            </a:r>
            <a:r>
              <a:rPr lang="en-US" sz="3600" dirty="0">
                <a:latin typeface="+mn-lt"/>
              </a:rPr>
              <a:t>-512 Constants</a:t>
            </a:r>
            <a:r>
              <a:rPr lang="en-US" sz="3600" dirty="0" smtClean="0">
                <a:latin typeface="+mn-lt"/>
              </a:rPr>
              <a:t> </a:t>
            </a:r>
            <a:endParaRPr lang="en-US" sz="3600" dirty="0">
              <a:latin typeface="+mn-lt"/>
            </a:endParaRPr>
          </a:p>
        </p:txBody>
      </p:sp>
      <p:sp>
        <p:nvSpPr>
          <p:cNvPr id="6" name="TextBox 5"/>
          <p:cNvSpPr txBox="1"/>
          <p:nvPr/>
        </p:nvSpPr>
        <p:spPr>
          <a:xfrm>
            <a:off x="8305800" y="5842337"/>
            <a:ext cx="838200" cy="1015663"/>
          </a:xfrm>
          <a:prstGeom prst="rect">
            <a:avLst/>
          </a:prstGeom>
          <a:noFill/>
        </p:spPr>
        <p:txBody>
          <a:bodyPr wrap="square" rtlCol="0">
            <a:spAutoFit/>
          </a:bodyPr>
          <a:lstStyle/>
          <a:p>
            <a:r>
              <a:rPr lang="en-US" sz="1200" dirty="0" smtClean="0">
                <a:latin typeface="+mn-lt"/>
              </a:rPr>
              <a:t>(Table can be found on page 341 in textbook)</a:t>
            </a:r>
            <a:endParaRPr lang="en-US" sz="1200" dirty="0">
              <a:latin typeface="+mn-lt"/>
            </a:endParaRPr>
          </a:p>
        </p:txBody>
      </p:sp>
      <p:sp>
        <p:nvSpPr>
          <p:cNvPr id="7" name="Footer Placeholder 6"/>
          <p:cNvSpPr>
            <a:spLocks noGrp="1"/>
          </p:cNvSpPr>
          <p:nvPr>
            <p:ph type="ftr" sz="quarter" idx="11"/>
          </p:nvPr>
        </p:nvSpPr>
        <p:spPr>
          <a:xfrm>
            <a:off x="0" y="6492875"/>
            <a:ext cx="5953125"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553200" cy="365125"/>
          </a:xfrm>
        </p:spPr>
        <p:txBody>
          <a:bodyPr/>
          <a:lstStyle/>
          <a:p>
            <a:pPr>
              <a:defRPr/>
            </a:pPr>
            <a:r>
              <a:rPr lang="en-US" sz="1050" dirty="0" smtClean="0"/>
              <a:t>© 2017 Pearson Education, Inc., Hoboken, NJ. All rights reserved.  </a:t>
            </a:r>
            <a:endParaRPr lang="en-US" sz="1050" dirty="0"/>
          </a:p>
        </p:txBody>
      </p:sp>
      <p:pic>
        <p:nvPicPr>
          <p:cNvPr id="5" name="Picture 4"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1818"/>
              <a:stretch>
                <a:fillRect/>
              </a:stretch>
            </p:blipFill>
          </mc:Choice>
          <mc:Fallback>
            <p:blipFill>
              <a:blip r:embed="rId4"/>
              <a:srcRect t="20000" b="11818"/>
              <a:stretch>
                <a:fillRect/>
              </a:stretch>
            </p:blipFill>
          </mc:Fallback>
        </mc:AlternateContent>
        <p:spPr>
          <a:xfrm>
            <a:off x="914400" y="0"/>
            <a:ext cx="7785537" cy="6869618"/>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562600" cy="365125"/>
          </a:xfrm>
        </p:spPr>
        <p:txBody>
          <a:bodyPr/>
          <a:lstStyle/>
          <a:p>
            <a:pPr>
              <a:defRPr/>
            </a:pPr>
            <a:r>
              <a:rPr lang="en-US" sz="1050" dirty="0" smtClean="0"/>
              <a:t>© 2017 Pearson Education, Inc., Hoboken, NJ. All rights reserved.  </a:t>
            </a:r>
            <a:endParaRPr lang="en-US" sz="1050" dirty="0"/>
          </a:p>
        </p:txBody>
      </p:sp>
      <p:pic>
        <p:nvPicPr>
          <p:cNvPr id="5" name="Picture 4"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22727"/>
              <a:stretch>
                <a:fillRect/>
              </a:stretch>
            </p:blipFill>
          </mc:Choice>
          <mc:Fallback>
            <p:blipFill>
              <a:blip r:embed="rId4"/>
              <a:srcRect t="29091" b="22727"/>
              <a:stretch>
                <a:fillRect/>
              </a:stretch>
            </p:blipFill>
          </mc:Fallback>
        </mc:AlternateContent>
        <p:spPr>
          <a:xfrm>
            <a:off x="67020" y="381000"/>
            <a:ext cx="9076980" cy="5659784"/>
          </a:xfrm>
          <a:prstGeom prst="rect">
            <a:avLst/>
          </a:prstGeom>
        </p:spPr>
      </p:pic>
    </p:spTree>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43800" y="5867400"/>
            <a:ext cx="1600200" cy="646331"/>
          </a:xfrm>
          <a:prstGeom prst="rect">
            <a:avLst/>
          </a:prstGeom>
          <a:noFill/>
        </p:spPr>
        <p:txBody>
          <a:bodyPr wrap="square" rtlCol="0">
            <a:spAutoFit/>
          </a:bodyPr>
          <a:lstStyle/>
          <a:p>
            <a:pPr algn="ctr"/>
            <a:r>
              <a:rPr lang="en-US" sz="1200" dirty="0" smtClean="0">
                <a:latin typeface="+mn-lt"/>
              </a:rPr>
              <a:t>(Figure can be found on page 345 in textbook)</a:t>
            </a:r>
            <a:endParaRPr lang="en-US" sz="1200" dirty="0">
              <a:latin typeface="+mn-lt"/>
            </a:endParaRPr>
          </a:p>
        </p:txBody>
      </p:sp>
      <p:sp>
        <p:nvSpPr>
          <p:cNvPr id="5" name="Footer Placeholder 4"/>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  </a:t>
            </a:r>
            <a:endParaRPr lang="en-US" sz="1000" dirty="0"/>
          </a:p>
        </p:txBody>
      </p:sp>
      <p:pic>
        <p:nvPicPr>
          <p:cNvPr id="19" name="Picture 18"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4545" r="4706" b="10909"/>
              <a:stretch>
                <a:fillRect/>
              </a:stretch>
            </p:blipFill>
          </mc:Choice>
          <mc:Fallback>
            <p:blipFill>
              <a:blip r:embed="rId4"/>
              <a:srcRect l="5882" t="4545" r="4706" b="10909"/>
              <a:stretch>
                <a:fillRect/>
              </a:stretch>
            </p:blipFill>
          </mc:Fallback>
        </mc:AlternateContent>
        <p:spPr>
          <a:xfrm>
            <a:off x="2362200" y="-42166"/>
            <a:ext cx="5638800" cy="6900166"/>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SHA-3</a:t>
            </a:r>
          </a:p>
        </p:txBody>
      </p:sp>
      <p:graphicFrame>
        <p:nvGraphicFramePr>
          <p:cNvPr id="4" name="Content Placeholder 3"/>
          <p:cNvGraphicFramePr>
            <a:graphicFrameLocks noGrp="1"/>
          </p:cNvGraphicFramePr>
          <p:nvPr>
            <p:ph idx="1"/>
          </p:nvPr>
        </p:nvGraphicFramePr>
        <p:xfrm>
          <a:off x="304800" y="1676401"/>
          <a:ext cx="8610599"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2672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Sponge Construction</a:t>
            </a:r>
          </a:p>
        </p:txBody>
      </p:sp>
      <p:sp>
        <p:nvSpPr>
          <p:cNvPr id="3" name="Content Placeholder 2"/>
          <p:cNvSpPr>
            <a:spLocks noGrp="1"/>
          </p:cNvSpPr>
          <p:nvPr>
            <p:ph idx="1"/>
          </p:nvPr>
        </p:nvSpPr>
        <p:spPr/>
        <p:txBody>
          <a:bodyPr>
            <a:normAutofit fontScale="77500" lnSpcReduction="20000"/>
          </a:bodyPr>
          <a:lstStyle/>
          <a:p>
            <a:r>
              <a:rPr lang="en-US" dirty="0" smtClean="0"/>
              <a:t>Underlying structure of SHA-3 is a scheme referred to by its designers as a </a:t>
            </a:r>
            <a:r>
              <a:rPr lang="en-US" i="1" dirty="0" smtClean="0"/>
              <a:t>sponge construction</a:t>
            </a:r>
          </a:p>
          <a:p>
            <a:r>
              <a:rPr lang="en-US" dirty="0" smtClean="0"/>
              <a:t>Takes an input message and partitions it into fixed-size blocks</a:t>
            </a:r>
          </a:p>
          <a:p>
            <a:r>
              <a:rPr lang="en-US" dirty="0" smtClean="0"/>
              <a:t>Each block is processed in turn with the output of each iteration fed into the next iteration, finally producing an output block</a:t>
            </a:r>
          </a:p>
          <a:p>
            <a:r>
              <a:rPr lang="en-US" dirty="0" smtClean="0"/>
              <a:t> The sponge function is defined by three parameters:</a:t>
            </a:r>
          </a:p>
          <a:p>
            <a:pPr lvl="1"/>
            <a:r>
              <a:rPr lang="en-US" dirty="0" smtClean="0"/>
              <a:t>f =  the internal function used to process each input block</a:t>
            </a:r>
          </a:p>
          <a:p>
            <a:pPr lvl="1"/>
            <a:r>
              <a:rPr lang="en-US" dirty="0" smtClean="0"/>
              <a:t>r =  the size in bits of the input blocks, called the </a:t>
            </a:r>
            <a:r>
              <a:rPr lang="en-US" i="1" dirty="0" smtClean="0"/>
              <a:t>bitrate</a:t>
            </a:r>
          </a:p>
          <a:p>
            <a:pPr lvl="1"/>
            <a:r>
              <a:rPr lang="en-US" dirty="0" smtClean="0"/>
              <a:t>pad =  the padding algorithm</a:t>
            </a:r>
          </a:p>
        </p:txBody>
      </p:sp>
      <p:pic>
        <p:nvPicPr>
          <p:cNvPr id="4" name="Picture 3"/>
          <p:cNvPicPr>
            <a:picLocks noChangeAspect="1"/>
          </p:cNvPicPr>
          <p:nvPr/>
        </p:nvPicPr>
        <p:blipFill>
          <a:blip r:embed="rId3"/>
          <a:stretch>
            <a:fillRect/>
          </a:stretch>
        </p:blipFill>
        <p:spPr>
          <a:xfrm rot="20541565">
            <a:off x="7464018" y="5479439"/>
            <a:ext cx="1384300" cy="1196951"/>
          </a:xfrm>
          <a:prstGeom prst="rect">
            <a:avLst/>
          </a:prstGeom>
        </p:spPr>
      </p:pic>
      <p:sp>
        <p:nvSpPr>
          <p:cNvPr id="5" name="Footer Placeholder 4"/>
          <p:cNvSpPr>
            <a:spLocks noGrp="1"/>
          </p:cNvSpPr>
          <p:nvPr>
            <p:ph type="ftr" sz="quarter" idx="11"/>
          </p:nvPr>
        </p:nvSpPr>
        <p:spPr>
          <a:xfrm>
            <a:off x="0" y="6492875"/>
            <a:ext cx="5410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8182" r="2353" b="30000"/>
              <a:stretch>
                <a:fillRect/>
              </a:stretch>
            </p:blipFill>
          </mc:Choice>
          <mc:Fallback>
            <p:blipFill>
              <a:blip r:embed="rId4"/>
              <a:srcRect l="9412" t="8182" r="2353" b="30000"/>
              <a:stretch>
                <a:fillRect/>
              </a:stretch>
            </p:blipFill>
          </mc:Fallback>
        </mc:AlternateContent>
        <p:spPr>
          <a:xfrm>
            <a:off x="914399" y="1"/>
            <a:ext cx="7563823" cy="6858000"/>
          </a:xfrm>
          <a:prstGeom prst="rect">
            <a:avLst/>
          </a:prstGeom>
        </p:spPr>
      </p:pic>
      <p:sp>
        <p:nvSpPr>
          <p:cNvPr id="3" name="Footer Placeholder 2"/>
          <p:cNvSpPr>
            <a:spLocks noGrp="1"/>
          </p:cNvSpPr>
          <p:nvPr>
            <p:ph type="ftr" sz="quarter" idx="11"/>
          </p:nvPr>
        </p:nvSpPr>
        <p:spPr>
          <a:xfrm>
            <a:off x="0" y="6492875"/>
            <a:ext cx="5029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3636" r="3529" b="9091"/>
              <a:stretch>
                <a:fillRect/>
              </a:stretch>
            </p:blipFill>
          </mc:Choice>
          <mc:Fallback>
            <p:blipFill>
              <a:blip r:embed="rId4"/>
              <a:srcRect l="5882" t="3636" r="3529" b="9091"/>
              <a:stretch>
                <a:fillRect/>
              </a:stretch>
            </p:blipFill>
          </mc:Fallback>
        </mc:AlternateContent>
        <p:spPr>
          <a:xfrm>
            <a:off x="1752600" y="0"/>
            <a:ext cx="5424459" cy="6762997"/>
          </a:xfrm>
          <a:prstGeom prst="rect">
            <a:avLst/>
          </a:prstGeom>
        </p:spPr>
      </p:pic>
      <p:sp>
        <p:nvSpPr>
          <p:cNvPr id="3" name="Footer Placeholder 2"/>
          <p:cNvSpPr>
            <a:spLocks noGrp="1"/>
          </p:cNvSpPr>
          <p:nvPr>
            <p:ph type="ftr" sz="quarter" idx="11"/>
          </p:nvPr>
        </p:nvSpPr>
        <p:spPr>
          <a:xfrm>
            <a:off x="0" y="6492875"/>
            <a:ext cx="4191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Hash Functions</a:t>
            </a:r>
            <a:endParaRPr lang="en-AU" dirty="0"/>
          </a:p>
        </p:txBody>
      </p:sp>
      <p:sp>
        <p:nvSpPr>
          <p:cNvPr id="55299" name="Rectangle 3"/>
          <p:cNvSpPr>
            <a:spLocks noGrp="1" noChangeArrowheads="1"/>
          </p:cNvSpPr>
          <p:nvPr>
            <p:ph idx="1"/>
          </p:nvPr>
        </p:nvSpPr>
        <p:spPr>
          <a:xfrm>
            <a:off x="792163" y="1762125"/>
            <a:ext cx="7570787" cy="4943475"/>
          </a:xfrm>
        </p:spPr>
        <p:txBody>
          <a:bodyPr>
            <a:normAutofit fontScale="92500" lnSpcReduction="20000"/>
          </a:bodyPr>
          <a:lstStyle/>
          <a:p>
            <a:r>
              <a:rPr lang="en-AU" dirty="0" smtClean="0"/>
              <a:t>A hash function H accepts a variable-length block of data </a:t>
            </a:r>
            <a:r>
              <a:rPr lang="en-AU" i="1" dirty="0" smtClean="0"/>
              <a:t>M </a:t>
            </a:r>
            <a:r>
              <a:rPr lang="en-AU" dirty="0" smtClean="0"/>
              <a:t>as input and produces a fixed-size hash value </a:t>
            </a:r>
          </a:p>
          <a:p>
            <a:pPr lvl="1"/>
            <a:r>
              <a:rPr lang="en-AU" i="1" dirty="0" smtClean="0"/>
              <a:t>h = </a:t>
            </a:r>
            <a:r>
              <a:rPr lang="en-AU" dirty="0" smtClean="0"/>
              <a:t>H(</a:t>
            </a:r>
            <a:r>
              <a:rPr lang="en-AU" i="1" dirty="0" smtClean="0"/>
              <a:t>M</a:t>
            </a:r>
            <a:r>
              <a:rPr lang="en-AU" dirty="0" smtClean="0"/>
              <a:t>)</a:t>
            </a:r>
          </a:p>
          <a:p>
            <a:pPr lvl="1"/>
            <a:r>
              <a:rPr lang="en-AU" dirty="0" smtClean="0"/>
              <a:t>Principal object is data integrity</a:t>
            </a:r>
          </a:p>
          <a:p>
            <a:r>
              <a:rPr lang="en-AU" dirty="0" smtClean="0"/>
              <a:t>Cryptographic hash function</a:t>
            </a:r>
          </a:p>
          <a:p>
            <a:pPr lvl="1"/>
            <a:r>
              <a:rPr lang="en-AU" dirty="0" smtClean="0"/>
              <a:t>An algorithm for which it is computationally infeasible to find either: </a:t>
            </a:r>
          </a:p>
          <a:p>
            <a:pPr lvl="2">
              <a:lnSpc>
                <a:spcPct val="120000"/>
              </a:lnSpc>
              <a:buNone/>
            </a:pPr>
            <a:r>
              <a:rPr lang="en-AU" dirty="0" smtClean="0"/>
              <a:t>	(a) a data object that maps to a pre-specified hash result (the one-way property) </a:t>
            </a:r>
          </a:p>
          <a:p>
            <a:pPr lvl="2">
              <a:lnSpc>
                <a:spcPct val="120000"/>
              </a:lnSpc>
              <a:spcBef>
                <a:spcPts val="1800"/>
              </a:spcBef>
              <a:buNone/>
            </a:pPr>
            <a:r>
              <a:rPr lang="en-AU" dirty="0" smtClean="0"/>
              <a:t>	</a:t>
            </a:r>
            <a:r>
              <a:rPr lang="en-AU" sz="2378" dirty="0" smtClean="0"/>
              <a:t>(b) two data objects that map to the same hash result (the collision-free property)</a:t>
            </a:r>
            <a:endParaRPr lang="en-US" sz="2378"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r="15031"/>
              <a:stretch>
                <a:fillRect/>
              </a:stretch>
            </p:blipFill>
          </mc:Choice>
          <mc:Fallback>
            <p:blipFill>
              <a:blip r:embed="rId4"/>
              <a:srcRect r="15031"/>
              <a:stretch>
                <a:fillRect/>
              </a:stretch>
            </p:blipFill>
          </mc:Fallback>
        </mc:AlternateContent>
        <p:spPr>
          <a:xfrm>
            <a:off x="381000" y="1295400"/>
            <a:ext cx="8382000" cy="5354584"/>
          </a:xfrm>
          <a:prstGeom prst="rect">
            <a:avLst/>
          </a:prstGeom>
        </p:spPr>
      </p:pic>
      <p:sp>
        <p:nvSpPr>
          <p:cNvPr id="3" name="Rectangle 2"/>
          <p:cNvSpPr/>
          <p:nvPr/>
        </p:nvSpPr>
        <p:spPr>
          <a:xfrm>
            <a:off x="0" y="1"/>
            <a:ext cx="9144000" cy="1261884"/>
          </a:xfrm>
          <a:prstGeom prst="rect">
            <a:avLst/>
          </a:prstGeom>
        </p:spPr>
        <p:txBody>
          <a:bodyPr wrap="square">
            <a:spAutoFit/>
          </a:bodyPr>
          <a:lstStyle/>
          <a:p>
            <a:pPr algn="ctr"/>
            <a:r>
              <a:rPr lang="en-US" sz="4400" dirty="0">
                <a:solidFill>
                  <a:schemeClr val="tx2"/>
                </a:solidFill>
                <a:latin typeface="+mn-lt"/>
                <a:ea typeface="ＭＳ Ｐゴシック" pitchFamily="-84" charset="-128"/>
                <a:cs typeface="ＭＳ Ｐゴシック" pitchFamily="-84" charset="-128"/>
              </a:rPr>
              <a:t>Table 11.5 </a:t>
            </a:r>
            <a:r>
              <a:rPr lang="en-US" sz="4400" dirty="0" smtClean="0">
                <a:solidFill>
                  <a:schemeClr val="tx2"/>
                </a:solidFill>
                <a:latin typeface="+mn-lt"/>
                <a:ea typeface="ＭＳ Ｐゴシック" pitchFamily="-84" charset="-128"/>
                <a:cs typeface="ＭＳ Ｐゴシック" pitchFamily="-84" charset="-128"/>
              </a:rPr>
              <a:t> </a:t>
            </a:r>
          </a:p>
          <a:p>
            <a:pPr algn="ctr"/>
            <a:r>
              <a:rPr lang="en-US" sz="3200" dirty="0" smtClean="0">
                <a:solidFill>
                  <a:schemeClr val="tx2"/>
                </a:solidFill>
                <a:latin typeface="+mn-lt"/>
                <a:ea typeface="ＭＳ Ｐゴシック" pitchFamily="-84" charset="-128"/>
                <a:cs typeface="ＭＳ Ｐゴシック" pitchFamily="-84" charset="-128"/>
              </a:rPr>
              <a:t>SHA</a:t>
            </a:r>
            <a:r>
              <a:rPr lang="en-US" sz="3200" dirty="0">
                <a:solidFill>
                  <a:schemeClr val="tx2"/>
                </a:solidFill>
                <a:latin typeface="+mn-lt"/>
                <a:ea typeface="ＭＳ Ｐゴシック" pitchFamily="-84" charset="-128"/>
                <a:cs typeface="ＭＳ Ｐゴシック" pitchFamily="-84" charset="-128"/>
              </a:rPr>
              <a:t>-3 Parameters </a:t>
            </a:r>
          </a:p>
        </p:txBody>
      </p:sp>
      <p:sp>
        <p:nvSpPr>
          <p:cNvPr id="4" name="Footer Placeholder 3"/>
          <p:cNvSpPr>
            <a:spLocks noGrp="1"/>
          </p:cNvSpPr>
          <p:nvPr>
            <p:ph type="ftr" sz="quarter" idx="11"/>
          </p:nvPr>
        </p:nvSpPr>
        <p:spPr>
          <a:xfrm>
            <a:off x="0" y="6492875"/>
            <a:ext cx="6553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2727" r="4706" b="36364"/>
              <a:stretch>
                <a:fillRect/>
              </a:stretch>
            </p:blipFill>
          </mc:Choice>
          <mc:Fallback>
            <p:blipFill>
              <a:blip r:embed="rId4"/>
              <a:srcRect l="2353" t="12727" r="4706" b="36364"/>
              <a:stretch>
                <a:fillRect/>
              </a:stretch>
            </p:blipFill>
          </mc:Fallback>
        </mc:AlternateContent>
        <p:spPr>
          <a:xfrm>
            <a:off x="0" y="242110"/>
            <a:ext cx="9144000" cy="6481849"/>
          </a:xfrm>
          <a:prstGeom prst="rect">
            <a:avLst/>
          </a:prstGeom>
        </p:spPr>
      </p:pic>
      <p:sp>
        <p:nvSpPr>
          <p:cNvPr id="3" name="Footer Placeholder 2"/>
          <p:cNvSpPr>
            <a:spLocks noGrp="1"/>
          </p:cNvSpPr>
          <p:nvPr>
            <p:ph type="ftr" sz="quarter" idx="11"/>
          </p:nvPr>
        </p:nvSpPr>
        <p:spPr>
          <a:xfrm>
            <a:off x="0" y="6492875"/>
            <a:ext cx="5791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1818" r="16471" b="1818"/>
              <a:stretch>
                <a:fillRect/>
              </a:stretch>
            </p:blipFill>
          </mc:Choice>
          <mc:Fallback>
            <p:blipFill>
              <a:blip r:embed="rId4"/>
              <a:srcRect l="20000" t="1818" r="16471" b="1818"/>
              <a:stretch>
                <a:fillRect/>
              </a:stretch>
            </p:blipFill>
          </mc:Fallback>
        </mc:AlternateContent>
        <p:spPr>
          <a:xfrm>
            <a:off x="5105400" y="0"/>
            <a:ext cx="3493686" cy="6858000"/>
          </a:xfrm>
          <a:prstGeom prst="rect">
            <a:avLst/>
          </a:prstGeom>
        </p:spPr>
      </p:pic>
      <p:sp>
        <p:nvSpPr>
          <p:cNvPr id="3" name="Title 2"/>
          <p:cNvSpPr>
            <a:spLocks noGrp="1"/>
          </p:cNvSpPr>
          <p:nvPr>
            <p:ph type="title"/>
          </p:nvPr>
        </p:nvSpPr>
        <p:spPr>
          <a:xfrm>
            <a:off x="381000" y="609600"/>
            <a:ext cx="3612776" cy="2590800"/>
          </a:xfrm>
        </p:spPr>
        <p:txBody>
          <a:bodyPr/>
          <a:lstStyle/>
          <a:p>
            <a:r>
              <a:rPr lang="en-US" dirty="0" smtClean="0"/>
              <a:t>SHA-3 </a:t>
            </a:r>
            <a:br>
              <a:rPr lang="en-US" dirty="0" smtClean="0"/>
            </a:br>
            <a:r>
              <a:rPr lang="en-US" dirty="0" smtClean="0"/>
              <a:t>Iteration Function </a:t>
            </a:r>
            <a:r>
              <a:rPr lang="en-US" i="1" dirty="0" smtClean="0"/>
              <a:t>f</a:t>
            </a:r>
            <a:endParaRPr lang="en-US" dirty="0"/>
          </a:p>
        </p:txBody>
      </p:sp>
      <p:sp>
        <p:nvSpPr>
          <p:cNvPr id="4" name="Footer Placeholder 3"/>
          <p:cNvSpPr>
            <a:spLocks noGrp="1"/>
          </p:cNvSpPr>
          <p:nvPr>
            <p:ph type="ftr" sz="quarter" idx="11"/>
          </p:nvPr>
        </p:nvSpPr>
        <p:spPr>
          <a:xfrm>
            <a:off x="0" y="6492875"/>
            <a:ext cx="4724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590800" y="152400"/>
            <a:ext cx="6096000" cy="6512197"/>
          </a:xfrm>
          <a:prstGeom prst="rect">
            <a:avLst/>
          </a:prstGeom>
        </p:spPr>
      </p:pic>
      <p:sp>
        <p:nvSpPr>
          <p:cNvPr id="6" name="Rectangle 5"/>
          <p:cNvSpPr/>
          <p:nvPr/>
        </p:nvSpPr>
        <p:spPr>
          <a:xfrm>
            <a:off x="381000" y="838200"/>
            <a:ext cx="2286000" cy="4247317"/>
          </a:xfrm>
          <a:prstGeom prst="rect">
            <a:avLst/>
          </a:prstGeom>
        </p:spPr>
        <p:txBody>
          <a:bodyPr wrap="square">
            <a:spAutoFit/>
          </a:bodyPr>
          <a:lstStyle/>
          <a:p>
            <a:pPr algn="ctr"/>
            <a:r>
              <a:rPr lang="en-US" sz="5400" dirty="0">
                <a:solidFill>
                  <a:schemeClr val="tx2"/>
                </a:solidFill>
                <a:latin typeface="+mn-lt"/>
                <a:ea typeface="ＭＳ Ｐゴシック" pitchFamily="-84" charset="-128"/>
                <a:cs typeface="ＭＳ Ｐゴシック" pitchFamily="-84" charset="-128"/>
              </a:rPr>
              <a:t>Table 11.6  </a:t>
            </a:r>
          </a:p>
          <a:p>
            <a:pPr algn="ctr"/>
            <a:endParaRPr lang="en-US" sz="5400" dirty="0">
              <a:solidFill>
                <a:schemeClr val="tx2"/>
              </a:solidFill>
              <a:latin typeface="+mn-lt"/>
              <a:ea typeface="ＭＳ Ｐゴシック" pitchFamily="-84" charset="-128"/>
              <a:cs typeface="ＭＳ Ｐゴシック" pitchFamily="-84" charset="-128"/>
            </a:endParaRPr>
          </a:p>
          <a:p>
            <a:pPr algn="ctr"/>
            <a:r>
              <a:rPr lang="en-US" sz="3600" dirty="0">
                <a:solidFill>
                  <a:schemeClr val="tx2"/>
                </a:solidFill>
                <a:latin typeface="+mn-lt"/>
                <a:ea typeface="ＭＳ Ｐゴシック" pitchFamily="-84" charset="-128"/>
                <a:cs typeface="ＭＳ Ｐゴシック" pitchFamily="-84" charset="-128"/>
              </a:rPr>
              <a:t>Step Functions </a:t>
            </a:r>
          </a:p>
          <a:p>
            <a:pPr algn="ctr"/>
            <a:r>
              <a:rPr lang="en-US" sz="3600" dirty="0">
                <a:solidFill>
                  <a:schemeClr val="tx2"/>
                </a:solidFill>
                <a:latin typeface="+mn-lt"/>
                <a:ea typeface="ＭＳ Ｐゴシック" pitchFamily="-84" charset="-128"/>
                <a:cs typeface="ＭＳ Ｐゴシック" pitchFamily="-84" charset="-128"/>
              </a:rPr>
              <a:t>in SHA-3 </a:t>
            </a:r>
          </a:p>
        </p:txBody>
      </p:sp>
      <p:sp>
        <p:nvSpPr>
          <p:cNvPr id="4" name="Footer Placeholder 3"/>
          <p:cNvSpPr>
            <a:spLocks noGrp="1"/>
          </p:cNvSpPr>
          <p:nvPr>
            <p:ph type="ftr" sz="quarter" idx="11"/>
          </p:nvPr>
        </p:nvSpPr>
        <p:spPr>
          <a:xfrm>
            <a:off x="0" y="6492875"/>
            <a:ext cx="4800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3636" r="4706" b="20000"/>
              <a:stretch>
                <a:fillRect/>
              </a:stretch>
            </p:blipFill>
          </mc:Choice>
          <mc:Fallback>
            <p:blipFill>
              <a:blip r:embed="rId4"/>
              <a:srcRect l="7059" t="3636" r="4706" b="20000"/>
              <a:stretch>
                <a:fillRect/>
              </a:stretch>
            </p:blipFill>
          </mc:Fallback>
        </mc:AlternateContent>
        <p:spPr>
          <a:xfrm>
            <a:off x="1447800" y="0"/>
            <a:ext cx="5943600" cy="6656928"/>
          </a:xfrm>
          <a:prstGeom prst="rect">
            <a:avLst/>
          </a:prstGeom>
        </p:spPr>
      </p:pic>
      <p:sp>
        <p:nvSpPr>
          <p:cNvPr id="3" name="Footer Placeholder 2"/>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pull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9091" r="14118" b="17273"/>
              <a:stretch>
                <a:fillRect/>
              </a:stretch>
            </p:blipFill>
          </mc:Choice>
          <mc:Fallback>
            <p:blipFill>
              <a:blip r:embed="rId4"/>
              <a:srcRect l="14118" t="9091" r="14118" b="17273"/>
              <a:stretch>
                <a:fillRect/>
              </a:stretch>
            </p:blipFill>
          </mc:Fallback>
        </mc:AlternateContent>
        <p:spPr>
          <a:xfrm>
            <a:off x="1905000" y="0"/>
            <a:ext cx="5049817" cy="6705600"/>
          </a:xfrm>
          <a:prstGeom prst="rect">
            <a:avLst/>
          </a:prstGeom>
        </p:spPr>
      </p:pic>
      <p:sp>
        <p:nvSpPr>
          <p:cNvPr id="3" name="Footer Placeholder 2"/>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spd="med">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92875"/>
            <a:ext cx="6248400" cy="365125"/>
          </a:xfrm>
        </p:spPr>
        <p:txBody>
          <a:bodyPr/>
          <a:lstStyle/>
          <a:p>
            <a:pPr>
              <a:defRPr/>
            </a:pPr>
            <a:r>
              <a:rPr lang="en-US" sz="1000" dirty="0" smtClean="0"/>
              <a:t>© 2017 Pearson Education, Inc., Hoboken, NJ. All rights reserved.  </a:t>
            </a:r>
            <a:endParaRPr lang="en-US" sz="1000" dirty="0"/>
          </a:p>
        </p:txBody>
      </p:sp>
      <p:graphicFrame>
        <p:nvGraphicFramePr>
          <p:cNvPr id="115716" name="Object 4"/>
          <p:cNvGraphicFramePr>
            <a:graphicFrameLocks noChangeAspect="1"/>
          </p:cNvGraphicFramePr>
          <p:nvPr/>
        </p:nvGraphicFramePr>
        <p:xfrm>
          <a:off x="304800" y="2133600"/>
          <a:ext cx="7209258" cy="3498850"/>
        </p:xfrm>
        <a:graphic>
          <a:graphicData uri="http://schemas.openxmlformats.org/presentationml/2006/ole">
            <mc:AlternateContent xmlns:mc="http://schemas.openxmlformats.org/markup-compatibility/2006">
              <mc:Choice xmlns:v="urn:schemas-microsoft-com:vml" Requires="v">
                <p:oleObj spid="_x0000_s115719" name="Document" r:id="rId4" imgW="5626100" imgH="2730500" progId="Word.Document.12">
                  <p:link updateAutomatic="1"/>
                </p:oleObj>
              </mc:Choice>
              <mc:Fallback>
                <p:oleObj name="Document" r:id="rId4" imgW="5626100" imgH="273050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2133600"/>
                        <a:ext cx="7209258" cy="349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3" name="Picture 12"/>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r="51106"/>
              <a:stretch>
                <a:fillRect/>
              </a:stretch>
            </p:blipFill>
          </mc:Choice>
          <mc:Fallback>
            <p:blipFill>
              <a:blip r:embed="rId6"/>
              <a:srcRect r="51106"/>
              <a:stretch>
                <a:fillRect/>
              </a:stretch>
            </p:blipFill>
          </mc:Fallback>
        </mc:AlternateContent>
        <p:spPr>
          <a:xfrm>
            <a:off x="4953000" y="2133600"/>
            <a:ext cx="3879850" cy="3561808"/>
          </a:xfrm>
          <a:prstGeom prst="rect">
            <a:avLst/>
          </a:prstGeom>
        </p:spPr>
      </p:pic>
      <p:sp>
        <p:nvSpPr>
          <p:cNvPr id="14" name="TextBox 13"/>
          <p:cNvSpPr txBox="1"/>
          <p:nvPr/>
        </p:nvSpPr>
        <p:spPr>
          <a:xfrm>
            <a:off x="0" y="228600"/>
            <a:ext cx="9144000" cy="1446550"/>
          </a:xfrm>
          <a:prstGeom prst="rect">
            <a:avLst/>
          </a:prstGeom>
          <a:noFill/>
        </p:spPr>
        <p:txBody>
          <a:bodyPr wrap="square" rtlCol="0">
            <a:spAutoFit/>
          </a:bodyPr>
          <a:lstStyle/>
          <a:p>
            <a:pPr algn="ctr"/>
            <a:r>
              <a:rPr lang="en-US" sz="4400" dirty="0" smtClean="0">
                <a:latin typeface="+mn-lt"/>
              </a:rPr>
              <a:t>Table 11.8  </a:t>
            </a:r>
          </a:p>
          <a:p>
            <a:pPr algn="ctr"/>
            <a:r>
              <a:rPr lang="en-US" sz="4400" dirty="0" smtClean="0">
                <a:latin typeface="+mn-lt"/>
              </a:rPr>
              <a:t>Round Constants in SHA-3 </a:t>
            </a:r>
            <a:endParaRPr lang="en-US" sz="4400"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Summary</a:t>
            </a:r>
            <a:endParaRPr lang="en-AU" dirty="0" smtClean="0"/>
          </a:p>
        </p:txBody>
      </p:sp>
      <p:sp>
        <p:nvSpPr>
          <p:cNvPr id="130051" name="Rectangle 3"/>
          <p:cNvSpPr>
            <a:spLocks noGrp="1" noChangeArrowheads="1"/>
          </p:cNvSpPr>
          <p:nvPr>
            <p:ph sz="half" idx="1"/>
          </p:nvPr>
        </p:nvSpPr>
        <p:spPr>
          <a:xfrm>
            <a:off x="533400" y="1752600"/>
            <a:ext cx="3565525" cy="4778375"/>
          </a:xfrm>
        </p:spPr>
        <p:txBody>
          <a:bodyPr>
            <a:normAutofit fontScale="92500" lnSpcReduction="10000"/>
          </a:bodyPr>
          <a:lstStyle/>
          <a:p>
            <a:r>
              <a:rPr lang="en-US" dirty="0" smtClean="0"/>
              <a:t>Applications of cryptographic hash functions</a:t>
            </a:r>
          </a:p>
          <a:p>
            <a:pPr lvl="1"/>
            <a:r>
              <a:rPr lang="en-US" dirty="0" smtClean="0"/>
              <a:t>Message authentication</a:t>
            </a:r>
          </a:p>
          <a:p>
            <a:pPr lvl="1"/>
            <a:r>
              <a:rPr lang="en-US" dirty="0" smtClean="0"/>
              <a:t>Digital signatures</a:t>
            </a:r>
          </a:p>
          <a:p>
            <a:pPr lvl="1"/>
            <a:r>
              <a:rPr lang="en-US" dirty="0" smtClean="0"/>
              <a:t>Other applications</a:t>
            </a:r>
          </a:p>
          <a:p>
            <a:r>
              <a:rPr lang="en-US" dirty="0" smtClean="0"/>
              <a:t>Requirements and security</a:t>
            </a:r>
          </a:p>
          <a:p>
            <a:pPr lvl="1"/>
            <a:r>
              <a:rPr lang="en-US" dirty="0" smtClean="0"/>
              <a:t>Security requirements for cryptographic hash functions</a:t>
            </a:r>
          </a:p>
          <a:p>
            <a:pPr lvl="1"/>
            <a:r>
              <a:rPr lang="en-US" dirty="0" smtClean="0"/>
              <a:t>Brute-force attacks</a:t>
            </a:r>
          </a:p>
          <a:p>
            <a:pPr lvl="1"/>
            <a:r>
              <a:rPr lang="en-US" dirty="0" smtClean="0"/>
              <a:t>Cryptanalysis </a:t>
            </a:r>
            <a:endParaRPr lang="en-AU" dirty="0" smtClean="0"/>
          </a:p>
        </p:txBody>
      </p:sp>
      <p:sp>
        <p:nvSpPr>
          <p:cNvPr id="130052" name="Content Placeholder 11"/>
          <p:cNvSpPr>
            <a:spLocks noGrp="1"/>
          </p:cNvSpPr>
          <p:nvPr>
            <p:ph sz="half" idx="2"/>
          </p:nvPr>
        </p:nvSpPr>
        <p:spPr>
          <a:xfrm>
            <a:off x="5867400" y="1752600"/>
            <a:ext cx="3124200" cy="4800600"/>
          </a:xfrm>
        </p:spPr>
        <p:txBody>
          <a:bodyPr>
            <a:normAutofit fontScale="92500" lnSpcReduction="10000"/>
          </a:bodyPr>
          <a:lstStyle/>
          <a:p>
            <a:r>
              <a:rPr lang="en-US" dirty="0" smtClean="0"/>
              <a:t>Hash functions based on cipher block chaining</a:t>
            </a:r>
          </a:p>
          <a:p>
            <a:r>
              <a:rPr lang="en-US" dirty="0" smtClean="0"/>
              <a:t>Secure hash algorithm (SHA)</a:t>
            </a:r>
          </a:p>
          <a:p>
            <a:pPr lvl="1"/>
            <a:r>
              <a:rPr lang="en-US" dirty="0" smtClean="0"/>
              <a:t>SHA-512 logic</a:t>
            </a:r>
          </a:p>
          <a:p>
            <a:pPr lvl="1"/>
            <a:r>
              <a:rPr lang="en-US" dirty="0" smtClean="0"/>
              <a:t>SHA-512 round function</a:t>
            </a:r>
          </a:p>
          <a:p>
            <a:r>
              <a:rPr lang="en-US" dirty="0" smtClean="0"/>
              <a:t>SHA-3</a:t>
            </a:r>
          </a:p>
          <a:p>
            <a:pPr lvl="1"/>
            <a:r>
              <a:rPr lang="en-US" dirty="0" smtClean="0"/>
              <a:t>The sponge construction</a:t>
            </a:r>
          </a:p>
          <a:p>
            <a:pPr lvl="1"/>
            <a:r>
              <a:rPr lang="en-US" dirty="0" smtClean="0"/>
              <a:t>The SHA-3 Iteration Function </a:t>
            </a:r>
            <a:r>
              <a:rPr lang="en-US" i="1" dirty="0" smtClean="0"/>
              <a:t>f</a:t>
            </a:r>
            <a:endParaRPr lang="en-US" dirty="0" smtClean="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733800" y="31242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638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  </a:t>
            </a:r>
            <a:endParaRPr lang="en-US" sz="1000" dirty="0"/>
          </a:p>
        </p:txBody>
      </p:sp>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0000" b="30909"/>
              <a:stretch>
                <a:fillRect/>
              </a:stretch>
            </p:blipFill>
          </mc:Choice>
          <mc:Fallback>
            <p:blipFill>
              <a:blip r:embed="rId4"/>
              <a:srcRect t="10000" b="30909"/>
              <a:stretch>
                <a:fillRect/>
              </a:stretch>
            </p:blipFill>
          </mc:Fallback>
        </mc:AlternateContent>
        <p:spPr>
          <a:xfrm>
            <a:off x="533400" y="0"/>
            <a:ext cx="8968084" cy="6858000"/>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Hash Function Uses</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
        <p:nvSpPr>
          <p:cNvPr id="3" name="İçerik Yer Tutucusu 2"/>
          <p:cNvSpPr>
            <a:spLocks noGrp="1"/>
          </p:cNvSpPr>
          <p:nvPr>
            <p:ph idx="1"/>
          </p:nvPr>
        </p:nvSpPr>
        <p:spPr/>
        <p:txBody>
          <a:bodyPr/>
          <a:lstStyle/>
          <a:p>
            <a:r>
              <a:rPr lang="tr-TR" dirty="0" smtClean="0"/>
              <a:t>Message </a:t>
            </a:r>
            <a:r>
              <a:rPr lang="tr-TR" dirty="0" err="1" smtClean="0"/>
              <a:t>Authentication</a:t>
            </a:r>
            <a:endParaRPr lang="tr-TR" dirty="0" smtClean="0"/>
          </a:p>
          <a:p>
            <a:r>
              <a:rPr lang="tr-TR" dirty="0" err="1" smtClean="0"/>
              <a:t>Digital</a:t>
            </a:r>
            <a:r>
              <a:rPr lang="tr-TR" dirty="0" smtClean="0"/>
              <a:t> </a:t>
            </a:r>
            <a:r>
              <a:rPr lang="tr-TR" dirty="0" err="1" smtClean="0"/>
              <a:t>Signatures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Other Hash Function Uses</a:t>
            </a:r>
          </a:p>
        </p:txBody>
      </p:sp>
      <p:graphicFrame>
        <p:nvGraphicFramePr>
          <p:cNvPr id="4" name="Content Placeholder 3"/>
          <p:cNvGraphicFramePr>
            <a:graphicFrameLocks noGrp="1"/>
          </p:cNvGraphicFramePr>
          <p:nvPr>
            <p:ph idx="1"/>
          </p:nvPr>
        </p:nvGraphicFramePr>
        <p:xfrm>
          <a:off x="381001" y="1762125"/>
          <a:ext cx="8458200"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18136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Two Simple Hash Functions</a:t>
            </a:r>
          </a:p>
        </p:txBody>
      </p:sp>
      <p:sp>
        <p:nvSpPr>
          <p:cNvPr id="3" name="Content Placeholder 2"/>
          <p:cNvSpPr>
            <a:spLocks noGrp="1"/>
          </p:cNvSpPr>
          <p:nvPr>
            <p:ph idx="1"/>
          </p:nvPr>
        </p:nvSpPr>
        <p:spPr>
          <a:xfrm>
            <a:off x="685801" y="1762125"/>
            <a:ext cx="7848600" cy="4791075"/>
          </a:xfrm>
        </p:spPr>
        <p:txBody>
          <a:bodyPr>
            <a:normAutofit fontScale="77500" lnSpcReduction="20000"/>
          </a:bodyPr>
          <a:lstStyle/>
          <a:p>
            <a:r>
              <a:rPr lang="en-US" dirty="0" smtClean="0"/>
              <a:t>Consider two simple insecure hash functions that operate using the following general principles:</a:t>
            </a:r>
          </a:p>
          <a:p>
            <a:pPr lvl="1"/>
            <a:r>
              <a:rPr lang="en-US" dirty="0" smtClean="0"/>
              <a:t>The input is viewed as a sequence of </a:t>
            </a:r>
            <a:r>
              <a:rPr lang="en-US" i="1" dirty="0" smtClean="0"/>
              <a:t>n-</a:t>
            </a:r>
            <a:r>
              <a:rPr lang="en-US" dirty="0" smtClean="0"/>
              <a:t>bit blocks</a:t>
            </a:r>
          </a:p>
          <a:p>
            <a:pPr lvl="1"/>
            <a:r>
              <a:rPr lang="en-US" dirty="0" smtClean="0"/>
              <a:t>The input is processed one block at a time in an iterative fashion to produce an </a:t>
            </a:r>
            <a:r>
              <a:rPr lang="en-US" i="1" dirty="0" smtClean="0"/>
              <a:t>n-</a:t>
            </a:r>
            <a:r>
              <a:rPr lang="en-US" dirty="0" smtClean="0"/>
              <a:t>bit hash function</a:t>
            </a:r>
          </a:p>
          <a:p>
            <a:r>
              <a:rPr lang="en-US" dirty="0" smtClean="0"/>
              <a:t>Bit-by-bit exclusive-OR (XOR) of every block</a:t>
            </a:r>
          </a:p>
          <a:p>
            <a:pPr lvl="1"/>
            <a:r>
              <a:rPr lang="en-US" i="1" dirty="0" smtClean="0"/>
              <a:t>C</a:t>
            </a:r>
            <a:r>
              <a:rPr lang="en-US" i="1" baseline="-25000" dirty="0" smtClean="0"/>
              <a:t>i</a:t>
            </a:r>
            <a:r>
              <a:rPr lang="en-US" i="1" dirty="0" smtClean="0"/>
              <a:t> = b</a:t>
            </a:r>
            <a:r>
              <a:rPr lang="en-US" sz="2581" i="1" baseline="-25000" dirty="0" smtClean="0"/>
              <a:t>i1</a:t>
            </a:r>
            <a:r>
              <a:rPr lang="en-US" i="1" dirty="0" smtClean="0"/>
              <a:t> xor b</a:t>
            </a:r>
            <a:r>
              <a:rPr lang="en-US" sz="2581" i="1" baseline="-25000" dirty="0" smtClean="0"/>
              <a:t>i2</a:t>
            </a:r>
            <a:r>
              <a:rPr lang="en-US" i="1" dirty="0" smtClean="0"/>
              <a:t> xor . . . xor b</a:t>
            </a:r>
            <a:r>
              <a:rPr lang="en-US" sz="2581" i="1" baseline="-25000" dirty="0" smtClean="0"/>
              <a:t>im</a:t>
            </a:r>
            <a:r>
              <a:rPr lang="en-US" i="1" dirty="0" smtClean="0"/>
              <a:t> </a:t>
            </a:r>
          </a:p>
          <a:p>
            <a:pPr lvl="1"/>
            <a:r>
              <a:rPr lang="en-US" dirty="0" smtClean="0"/>
              <a:t>Produces a simple parity for each bit position and is known as a longitudinal redundancy check</a:t>
            </a:r>
          </a:p>
          <a:p>
            <a:pPr lvl="1"/>
            <a:r>
              <a:rPr lang="en-US" dirty="0" smtClean="0"/>
              <a:t>Reasonably effective for random data as a data integrity check</a:t>
            </a:r>
          </a:p>
          <a:p>
            <a:r>
              <a:rPr lang="en-US" dirty="0" smtClean="0"/>
              <a:t>Perform a one-bit circular shift on the hash value after each block is processed</a:t>
            </a:r>
          </a:p>
          <a:p>
            <a:pPr lvl="1"/>
            <a:r>
              <a:rPr lang="en-US" dirty="0" smtClean="0"/>
              <a:t>Has the effect of randomizing the input more completely and overcoming any regularities that appear in the input</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7273"/>
              <a:stretch>
                <a:fillRect/>
              </a:stretch>
            </p:blipFill>
          </mc:Choice>
          <mc:Fallback>
            <p:blipFill>
              <a:blip r:embed="rId4"/>
              <a:srcRect t="8182" b="7273"/>
              <a:stretch>
                <a:fillRect/>
              </a:stretch>
            </p:blipFill>
          </mc:Fallback>
        </mc:AlternateContent>
        <p:spPr>
          <a:xfrm>
            <a:off x="1600200" y="0"/>
            <a:ext cx="6096000" cy="6669693"/>
          </a:xfrm>
          <a:prstGeom prst="rect">
            <a:avLst/>
          </a:prstGeom>
        </p:spPr>
      </p:pic>
      <p:sp>
        <p:nvSpPr>
          <p:cNvPr id="6" name="Title 1"/>
          <p:cNvSpPr txBox="1">
            <a:spLocks/>
          </p:cNvSpPr>
          <p:nvPr/>
        </p:nvSpPr>
        <p:spPr bwMode="auto">
          <a:xfrm>
            <a:off x="-152400" y="0"/>
            <a:ext cx="4267200" cy="3998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Two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Simple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Hash Functions</a:t>
            </a:r>
          </a:p>
        </p:txBody>
      </p:sp>
      <p:sp>
        <p:nvSpPr>
          <p:cNvPr id="4" name="Footer Placeholder 3"/>
          <p:cNvSpPr>
            <a:spLocks noGrp="1"/>
          </p:cNvSpPr>
          <p:nvPr>
            <p:ph type="ftr" sz="quarter" idx="11"/>
          </p:nvPr>
        </p:nvSpPr>
        <p:spPr>
          <a:xfrm>
            <a:off x="0" y="6492875"/>
            <a:ext cx="6324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and Security</a:t>
            </a:r>
            <a:endParaRPr lang="en-US" dirty="0"/>
          </a:p>
        </p:txBody>
      </p:sp>
      <p:sp>
        <p:nvSpPr>
          <p:cNvPr id="6" name="Text Placeholder 5"/>
          <p:cNvSpPr>
            <a:spLocks noGrp="1"/>
          </p:cNvSpPr>
          <p:nvPr>
            <p:ph type="body" idx="1"/>
          </p:nvPr>
        </p:nvSpPr>
        <p:spPr>
          <a:xfrm>
            <a:off x="762000" y="1676400"/>
            <a:ext cx="3566160" cy="639762"/>
          </a:xfrm>
        </p:spPr>
        <p:txBody>
          <a:bodyPr/>
          <a:lstStyle/>
          <a:p>
            <a:r>
              <a:rPr lang="en-US" dirty="0" smtClean="0">
                <a:ln>
                  <a:solidFill>
                    <a:schemeClr val="accent4">
                      <a:lumMod val="75000"/>
                    </a:schemeClr>
                  </a:solidFill>
                </a:ln>
              </a:rPr>
              <a:t>Preimage </a:t>
            </a:r>
            <a:endParaRPr lang="en-US" dirty="0">
              <a:ln>
                <a:solidFill>
                  <a:schemeClr val="accent4">
                    <a:lumMod val="75000"/>
                  </a:schemeClr>
                </a:solidFill>
              </a:ln>
            </a:endParaRPr>
          </a:p>
        </p:txBody>
      </p:sp>
      <p:sp>
        <p:nvSpPr>
          <p:cNvPr id="7" name="Content Placeholder 6"/>
          <p:cNvSpPr>
            <a:spLocks noGrp="1"/>
          </p:cNvSpPr>
          <p:nvPr>
            <p:ph sz="half" idx="2"/>
          </p:nvPr>
        </p:nvSpPr>
        <p:spPr>
          <a:xfrm>
            <a:off x="777240" y="2362201"/>
            <a:ext cx="3566160" cy="4038599"/>
          </a:xfrm>
        </p:spPr>
        <p:txBody>
          <a:bodyPr>
            <a:normAutofit lnSpcReduction="10000"/>
          </a:bodyPr>
          <a:lstStyle/>
          <a:p>
            <a:r>
              <a:rPr lang="en-US" i="1" dirty="0" smtClean="0"/>
              <a:t>x </a:t>
            </a:r>
            <a:r>
              <a:rPr lang="en-US" dirty="0" smtClean="0"/>
              <a:t>is the preimage of </a:t>
            </a:r>
            <a:r>
              <a:rPr lang="en-US" i="1" dirty="0" smtClean="0"/>
              <a:t>h </a:t>
            </a:r>
            <a:r>
              <a:rPr lang="en-US" dirty="0" smtClean="0"/>
              <a:t>for a hash value </a:t>
            </a:r>
            <a:r>
              <a:rPr lang="en-US" i="1" dirty="0" smtClean="0"/>
              <a:t>h = </a:t>
            </a:r>
            <a:r>
              <a:rPr lang="en-US" dirty="0" smtClean="0"/>
              <a:t>H(</a:t>
            </a:r>
            <a:r>
              <a:rPr lang="en-US" i="1" dirty="0" smtClean="0"/>
              <a:t>x)</a:t>
            </a:r>
          </a:p>
          <a:p>
            <a:r>
              <a:rPr lang="en-US" dirty="0" smtClean="0"/>
              <a:t>Is a data block whose hash function, using the function H, is </a:t>
            </a:r>
            <a:r>
              <a:rPr lang="en-US" i="1" dirty="0" smtClean="0"/>
              <a:t>h</a:t>
            </a:r>
          </a:p>
          <a:p>
            <a:r>
              <a:rPr lang="en-US" dirty="0" smtClean="0"/>
              <a:t>Because H is a many-to-one mapping, for any given hash value </a:t>
            </a:r>
            <a:r>
              <a:rPr lang="en-US" i="1" dirty="0" smtClean="0"/>
              <a:t>h, </a:t>
            </a:r>
            <a:r>
              <a:rPr lang="en-US" dirty="0" smtClean="0"/>
              <a:t>there will in general be multiple preimages</a:t>
            </a:r>
            <a:endParaRPr lang="en-US" dirty="0"/>
          </a:p>
        </p:txBody>
      </p:sp>
      <p:sp>
        <p:nvSpPr>
          <p:cNvPr id="8" name="Text Placeholder 7"/>
          <p:cNvSpPr>
            <a:spLocks noGrp="1"/>
          </p:cNvSpPr>
          <p:nvPr>
            <p:ph type="body" sz="quarter" idx="3"/>
          </p:nvPr>
        </p:nvSpPr>
        <p:spPr/>
        <p:txBody>
          <a:bodyPr/>
          <a:lstStyle/>
          <a:p>
            <a:r>
              <a:rPr lang="en-US" dirty="0" smtClean="0">
                <a:ln>
                  <a:solidFill>
                    <a:schemeClr val="accent4">
                      <a:lumMod val="75000"/>
                    </a:schemeClr>
                  </a:solidFill>
                </a:ln>
              </a:rPr>
              <a:t>Collision </a:t>
            </a:r>
          </a:p>
        </p:txBody>
      </p:sp>
      <p:sp>
        <p:nvSpPr>
          <p:cNvPr id="9" name="Content Placeholder 8"/>
          <p:cNvSpPr>
            <a:spLocks noGrp="1"/>
          </p:cNvSpPr>
          <p:nvPr>
            <p:ph sz="quarter" idx="4"/>
          </p:nvPr>
        </p:nvSpPr>
        <p:spPr>
          <a:xfrm>
            <a:off x="4766048" y="2590799"/>
            <a:ext cx="3566160" cy="3962401"/>
          </a:xfrm>
        </p:spPr>
        <p:txBody>
          <a:bodyPr/>
          <a:lstStyle/>
          <a:p>
            <a:r>
              <a:rPr lang="en-US" dirty="0" smtClean="0"/>
              <a:t>Occurs if we have </a:t>
            </a:r>
            <a:r>
              <a:rPr lang="en-US" i="1" dirty="0" smtClean="0"/>
              <a:t>x ≠ y </a:t>
            </a:r>
            <a:r>
              <a:rPr lang="en-US" dirty="0" smtClean="0"/>
              <a:t>and H(</a:t>
            </a:r>
            <a:r>
              <a:rPr lang="en-US" i="1" dirty="0" smtClean="0"/>
              <a:t>x) = </a:t>
            </a:r>
            <a:r>
              <a:rPr lang="en-US" dirty="0" smtClean="0"/>
              <a:t>H(</a:t>
            </a:r>
            <a:r>
              <a:rPr lang="en-US" i="1" dirty="0" smtClean="0"/>
              <a:t>y)</a:t>
            </a:r>
          </a:p>
          <a:p>
            <a:r>
              <a:rPr lang="en-US" dirty="0" smtClean="0"/>
              <a:t>Because we are using hash functions for data integrity, collisions are clearly undesirable</a:t>
            </a:r>
            <a:endParaRPr lang="en-US" dirty="0"/>
          </a:p>
        </p:txBody>
      </p:sp>
      <p:pic>
        <p:nvPicPr>
          <p:cNvPr id="10" name="Picture 9"/>
          <p:cNvPicPr>
            <a:picLocks noChangeAspect="1"/>
          </p:cNvPicPr>
          <p:nvPr/>
        </p:nvPicPr>
        <p:blipFill>
          <a:blip r:embed="rId3"/>
          <a:stretch>
            <a:fillRect/>
          </a:stretch>
        </p:blipFill>
        <p:spPr>
          <a:xfrm>
            <a:off x="5562600" y="5105400"/>
            <a:ext cx="2043953" cy="1219200"/>
          </a:xfrm>
          <a:prstGeom prst="rect">
            <a:avLst/>
          </a:prstGeom>
        </p:spPr>
      </p:pic>
      <p:sp>
        <p:nvSpPr>
          <p:cNvPr id="11" name="Footer Placeholder 10"/>
          <p:cNvSpPr>
            <a:spLocks noGrp="1"/>
          </p:cNvSpPr>
          <p:nvPr>
            <p:ph type="ftr" sz="quarter" idx="11"/>
          </p:nvPr>
        </p:nvSpPr>
        <p:spPr>
          <a:xfrm>
            <a:off x="0" y="6537325"/>
            <a:ext cx="5638799" cy="320675"/>
          </a:xfrm>
        </p:spPr>
        <p:txBody>
          <a:bodyPr/>
          <a:lstStyle/>
          <a:p>
            <a:pPr>
              <a:defRPr/>
            </a:pPr>
            <a:r>
              <a:rPr lang="en-US" dirty="0" smtClean="0"/>
              <a:t>© 2017 Pearson Education, Inc., Hoboken, NJ. All rights reserved.  </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14566</TotalTime>
  <Words>7544</Words>
  <Application>Microsoft Office PowerPoint</Application>
  <PresentationFormat>On-screen Show (4:3)</PresentationFormat>
  <Paragraphs>620</Paragraphs>
  <Slides>37</Slides>
  <Notes>37</Notes>
  <HiddenSlides>0</HiddenSlides>
  <MMClips>0</MMClips>
  <ScaleCrop>false</ScaleCrop>
  <HeadingPairs>
    <vt:vector size="10" baseType="variant">
      <vt:variant>
        <vt:lpstr>Fonts Used</vt:lpstr>
      </vt:variant>
      <vt:variant>
        <vt:i4>7</vt:i4>
      </vt:variant>
      <vt:variant>
        <vt:lpstr>Theme</vt:lpstr>
      </vt:variant>
      <vt:variant>
        <vt:i4>2</vt:i4>
      </vt:variant>
      <vt:variant>
        <vt:lpstr>Links</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ＭＳ Ｐゴシック</vt:lpstr>
      <vt:lpstr>Arial</vt:lpstr>
      <vt:lpstr>Calibri</vt:lpstr>
      <vt:lpstr>Candara</vt:lpstr>
      <vt:lpstr>Mistral</vt:lpstr>
      <vt:lpstr>Times New Roman</vt:lpstr>
      <vt:lpstr>Wingdings</vt:lpstr>
      <vt:lpstr>ch01</vt:lpstr>
      <vt:lpstr>Infusion</vt:lpstr>
      <vt:lpstr>mclaughlinkl:Desktop:Stallings%20Books:Crypto%207e:T11-Hash.doc!OLE_LINK17</vt:lpstr>
      <vt:lpstr>Document</vt:lpstr>
      <vt:lpstr>Cryptography and Network Security</vt:lpstr>
      <vt:lpstr>Chapter 11</vt:lpstr>
      <vt:lpstr>Hash Functions</vt:lpstr>
      <vt:lpstr>PowerPoint Presentation</vt:lpstr>
      <vt:lpstr>Hash Function Uses</vt:lpstr>
      <vt:lpstr>Other Hash Function Uses</vt:lpstr>
      <vt:lpstr>Two Simple Hash Functions</vt:lpstr>
      <vt:lpstr>PowerPoint Presentation</vt:lpstr>
      <vt:lpstr>Requirements and Security</vt:lpstr>
      <vt:lpstr>Table 11.1 Requirements for a Cryptographic Hash Function H</vt:lpstr>
      <vt:lpstr>PowerPoint Presentation</vt:lpstr>
      <vt:lpstr>PowerPoint Presentation</vt:lpstr>
      <vt:lpstr>Attacks on Hash Functions</vt:lpstr>
      <vt:lpstr>Collision Resistant Attacks</vt:lpstr>
      <vt:lpstr>A Letter  in 238  Variation</vt:lpstr>
      <vt:lpstr>PowerPoint Presentation</vt:lpstr>
      <vt:lpstr>Hash Functions Based on Cipher Block Chaining</vt:lpstr>
      <vt:lpstr>Secure Hash Algorithm (SHA)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SHA-3</vt:lpstr>
      <vt:lpstr>The Sponge Construction</vt:lpstr>
      <vt:lpstr>PowerPoint Presentation</vt:lpstr>
      <vt:lpstr>PowerPoint Presentation</vt:lpstr>
      <vt:lpstr>PowerPoint Presentation</vt:lpstr>
      <vt:lpstr>PowerPoint Presentation</vt:lpstr>
      <vt:lpstr>SHA-3  Iteration Function f</vt:lpstr>
      <vt:lpstr>PowerPoint Presentation</vt:lpstr>
      <vt:lpstr>PowerPoint Presentation</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keywords/>
  <dc:description/>
  <cp:lastModifiedBy>Haydar Çukurtepe</cp:lastModifiedBy>
  <cp:revision>78</cp:revision>
  <cp:lastPrinted>2009-08-28T04:22:45Z</cp:lastPrinted>
  <dcterms:created xsi:type="dcterms:W3CDTF">2016-04-14T02:45:12Z</dcterms:created>
  <dcterms:modified xsi:type="dcterms:W3CDTF">2022-04-25T14:00:21Z</dcterms:modified>
  <cp:category/>
</cp:coreProperties>
</file>