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handoutMasterIdLst>
    <p:handoutMasterId r:id="rId47"/>
  </p:handoutMasterIdLst>
  <p:sldIdLst>
    <p:sldId id="256" r:id="rId2"/>
    <p:sldId id="257" r:id="rId3"/>
    <p:sldId id="384" r:id="rId4"/>
    <p:sldId id="417" r:id="rId5"/>
    <p:sldId id="329" r:id="rId6"/>
    <p:sldId id="379" r:id="rId7"/>
    <p:sldId id="353" r:id="rId8"/>
    <p:sldId id="382" r:id="rId9"/>
    <p:sldId id="383" r:id="rId10"/>
    <p:sldId id="388" r:id="rId11"/>
    <p:sldId id="389" r:id="rId12"/>
    <p:sldId id="427" r:id="rId13"/>
    <p:sldId id="428" r:id="rId14"/>
    <p:sldId id="393" r:id="rId15"/>
    <p:sldId id="385" r:id="rId16"/>
    <p:sldId id="395" r:id="rId17"/>
    <p:sldId id="414" r:id="rId18"/>
    <p:sldId id="394" r:id="rId19"/>
    <p:sldId id="386" r:id="rId20"/>
    <p:sldId id="387" r:id="rId21"/>
    <p:sldId id="397" r:id="rId22"/>
    <p:sldId id="399" r:id="rId23"/>
    <p:sldId id="390" r:id="rId24"/>
    <p:sldId id="339" r:id="rId25"/>
    <p:sldId id="372" r:id="rId26"/>
    <p:sldId id="380" r:id="rId27"/>
    <p:sldId id="405" r:id="rId28"/>
    <p:sldId id="332" r:id="rId29"/>
    <p:sldId id="335" r:id="rId30"/>
    <p:sldId id="410" r:id="rId31"/>
    <p:sldId id="409" r:id="rId32"/>
    <p:sldId id="423" r:id="rId33"/>
    <p:sldId id="426" r:id="rId34"/>
    <p:sldId id="420" r:id="rId35"/>
    <p:sldId id="418" r:id="rId36"/>
    <p:sldId id="421" r:id="rId37"/>
    <p:sldId id="429" r:id="rId38"/>
    <p:sldId id="422" r:id="rId39"/>
    <p:sldId id="337" r:id="rId40"/>
    <p:sldId id="419" r:id="rId41"/>
    <p:sldId id="406" r:id="rId42"/>
    <p:sldId id="381" r:id="rId43"/>
    <p:sldId id="309" r:id="rId44"/>
    <p:sldId id="307" r:id="rId45"/>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hesabı" initials="Mh" lastIdx="1" clrIdx="0">
    <p:extLst>
      <p:ext uri="{19B8F6BF-5375-455C-9EA6-DF929625EA0E}">
        <p15:presenceInfo xmlns:p15="http://schemas.microsoft.com/office/powerpoint/2012/main" userId="18f151b38d919a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FF0"/>
    <a:srgbClr val="1F4E79"/>
    <a:srgbClr val="063EF0"/>
    <a:srgbClr val="E5E9EB"/>
    <a:srgbClr val="FF4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7" autoAdjust="0"/>
    <p:restoredTop sz="85079" autoAdjust="0"/>
  </p:normalViewPr>
  <p:slideViewPr>
    <p:cSldViewPr snapToGrid="0">
      <p:cViewPr varScale="1">
        <p:scale>
          <a:sx n="58" d="100"/>
          <a:sy n="58" d="100"/>
        </p:scale>
        <p:origin x="1068" y="56"/>
      </p:cViewPr>
      <p:guideLst/>
    </p:cSldViewPr>
  </p:slideViewPr>
  <p:notesTextViewPr>
    <p:cViewPr>
      <p:scale>
        <a:sx n="100" d="100"/>
        <a:sy n="100" d="100"/>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sz="quarter" idx="1"/>
          </p:nvPr>
        </p:nvSpPr>
        <p:spPr>
          <a:xfrm>
            <a:off x="3850443" y="0"/>
            <a:ext cx="2945659" cy="498215"/>
          </a:xfrm>
          <a:prstGeom prst="rect">
            <a:avLst/>
          </a:prstGeom>
        </p:spPr>
        <p:txBody>
          <a:bodyPr vert="horz" lIns="91440" tIns="45720" rIns="91440" bIns="45720" rtlCol="0"/>
          <a:lstStyle>
            <a:lvl1pPr algn="r">
              <a:defRPr sz="1200"/>
            </a:lvl1pPr>
          </a:lstStyle>
          <a:p>
            <a:fld id="{0E0672D4-AAAC-4CF1-B30C-FE6C93385D9E}" type="datetimeFigureOut">
              <a:rPr lang="en-US" smtClean="0"/>
              <a:t>5/16/2022</a:t>
            </a:fld>
            <a:endParaRPr lang="en-US"/>
          </a:p>
        </p:txBody>
      </p:sp>
      <p:sp>
        <p:nvSpPr>
          <p:cNvPr id="4" name="Altbilgi Yer Tutucusu 3"/>
          <p:cNvSpPr>
            <a:spLocks noGrp="1"/>
          </p:cNvSpPr>
          <p:nvPr>
            <p:ph type="ftr" sz="quarter" idx="2"/>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5" name="Slayt Numarası Yer Tutucusu 4"/>
          <p:cNvSpPr>
            <a:spLocks noGrp="1"/>
          </p:cNvSpPr>
          <p:nvPr>
            <p:ph type="sldNum" sz="quarter" idx="3"/>
          </p:nvPr>
        </p:nvSpPr>
        <p:spPr>
          <a:xfrm>
            <a:off x="3850443" y="9431600"/>
            <a:ext cx="2945659" cy="498214"/>
          </a:xfrm>
          <a:prstGeom prst="rect">
            <a:avLst/>
          </a:prstGeom>
        </p:spPr>
        <p:txBody>
          <a:bodyPr vert="horz" lIns="91440" tIns="45720" rIns="91440" bIns="45720" rtlCol="0" anchor="b"/>
          <a:lstStyle>
            <a:lvl1pPr algn="r">
              <a:defRPr sz="1200"/>
            </a:lvl1pPr>
          </a:lstStyle>
          <a:p>
            <a:fld id="{B5449B1B-1B05-4B69-8E1F-BD0C1BEE45D6}" type="slidenum">
              <a:rPr lang="en-US" smtClean="0"/>
              <a:t>‹#›</a:t>
            </a:fld>
            <a:endParaRPr lang="en-US"/>
          </a:p>
        </p:txBody>
      </p:sp>
    </p:spTree>
    <p:extLst>
      <p:ext uri="{BB962C8B-B14F-4D97-AF65-F5344CB8AC3E}">
        <p14:creationId xmlns:p14="http://schemas.microsoft.com/office/powerpoint/2010/main" val="4005821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031BF-65CF-47BA-84BF-4E05BB406DCC}" type="datetimeFigureOut">
              <a:rPr lang="en-US" smtClean="0"/>
              <a:t>5/16/2022</a:t>
            </a:fld>
            <a:endParaRPr lang="en-US"/>
          </a:p>
        </p:txBody>
      </p:sp>
      <p:sp>
        <p:nvSpPr>
          <p:cNvPr id="4" name="Slayt Görüntüsü Yer Tutucusu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7D2B8E43-9AAF-413E-ACE4-B0714DD36856}" type="slidenum">
              <a:rPr lang="en-US" smtClean="0"/>
              <a:t>‹#›</a:t>
            </a:fld>
            <a:endParaRPr lang="en-US"/>
          </a:p>
        </p:txBody>
      </p:sp>
    </p:spTree>
    <p:extLst>
      <p:ext uri="{BB962C8B-B14F-4D97-AF65-F5344CB8AC3E}">
        <p14:creationId xmlns:p14="http://schemas.microsoft.com/office/powerpoint/2010/main" val="3638962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a:p>
        </p:txBody>
      </p:sp>
      <p:sp>
        <p:nvSpPr>
          <p:cNvPr id="4" name="Slayt Numarası Yer Tutucusu 3"/>
          <p:cNvSpPr>
            <a:spLocks noGrp="1"/>
          </p:cNvSpPr>
          <p:nvPr>
            <p:ph type="sldNum" sz="quarter" idx="10"/>
          </p:nvPr>
        </p:nvSpPr>
        <p:spPr/>
        <p:txBody>
          <a:bodyPr/>
          <a:lstStyle/>
          <a:p>
            <a:fld id="{7D2B8E43-9AAF-413E-ACE4-B0714DD36856}" type="slidenum">
              <a:rPr lang="en-US" smtClean="0"/>
              <a:t>1</a:t>
            </a:fld>
            <a:endParaRPr lang="en-US"/>
          </a:p>
        </p:txBody>
      </p:sp>
    </p:spTree>
    <p:extLst>
      <p:ext uri="{BB962C8B-B14F-4D97-AF65-F5344CB8AC3E}">
        <p14:creationId xmlns:p14="http://schemas.microsoft.com/office/powerpoint/2010/main" val="1187780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The user broadcasts the transaction request to the entire network from some node.</a:t>
            </a:r>
            <a:endParaRPr lang="tr-TR" dirty="0" smtClean="0"/>
          </a:p>
          <a:p>
            <a:r>
              <a:rPr lang="en-US" dirty="0" smtClean="0"/>
              <a:t>Upon hearing about the new transaction request, each node in the</a:t>
            </a:r>
            <a:r>
              <a:rPr lang="tr-TR" baseline="0" dirty="0" smtClean="0"/>
              <a:t> </a:t>
            </a:r>
            <a:r>
              <a:rPr lang="en-US" dirty="0" smtClean="0"/>
              <a:t>network adds the request to their local </a:t>
            </a:r>
            <a:r>
              <a:rPr lang="en-US" dirty="0" err="1" smtClean="0"/>
              <a:t>mempool</a:t>
            </a:r>
            <a:r>
              <a:rPr lang="tr-TR" dirty="0" smtClean="0"/>
              <a:t>.</a:t>
            </a:r>
          </a:p>
          <a:p>
            <a:r>
              <a:rPr lang="en-US" dirty="0" smtClean="0"/>
              <a:t>At some point, a mining node aggregates several transaction requests into a potential block, in a way that maximizes the transaction fees they earn while still staying under the block gas limit.</a:t>
            </a:r>
            <a:endParaRPr lang="tr-TR" dirty="0" smtClean="0"/>
          </a:p>
        </p:txBody>
      </p:sp>
      <p:sp>
        <p:nvSpPr>
          <p:cNvPr id="4" name="Slayt Numarası Yer Tutucusu 3"/>
          <p:cNvSpPr>
            <a:spLocks noGrp="1"/>
          </p:cNvSpPr>
          <p:nvPr>
            <p:ph type="sldNum" sz="quarter" idx="10"/>
          </p:nvPr>
        </p:nvSpPr>
        <p:spPr/>
        <p:txBody>
          <a:bodyPr/>
          <a:lstStyle/>
          <a:p>
            <a:fld id="{7D2B8E43-9AAF-413E-ACE4-B0714DD36856}" type="slidenum">
              <a:rPr lang="en-US" smtClean="0"/>
              <a:t>11</a:t>
            </a:fld>
            <a:endParaRPr lang="en-US"/>
          </a:p>
        </p:txBody>
      </p:sp>
    </p:spTree>
    <p:extLst>
      <p:ext uri="{BB962C8B-B14F-4D97-AF65-F5344CB8AC3E}">
        <p14:creationId xmlns:p14="http://schemas.microsoft.com/office/powerpoint/2010/main" val="1506840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2B8E43-9AAF-413E-ACE4-B0714DD36856}" type="slidenum">
              <a:rPr lang="en-US" smtClean="0"/>
              <a:t>12</a:t>
            </a:fld>
            <a:endParaRPr lang="en-US"/>
          </a:p>
        </p:txBody>
      </p:sp>
    </p:spTree>
    <p:extLst>
      <p:ext uri="{BB962C8B-B14F-4D97-AF65-F5344CB8AC3E}">
        <p14:creationId xmlns:p14="http://schemas.microsoft.com/office/powerpoint/2010/main" val="356677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noProof="0" dirty="0" smtClean="0"/>
              <a:t>As of April 2022, around </a:t>
            </a:r>
            <a:r>
              <a:rPr lang="en-US" baseline="0" noProof="0" dirty="0" smtClean="0"/>
              <a:t>700000 blocks exist in Bitcoin. </a:t>
            </a:r>
            <a:endParaRPr lang="tr-TR" baseline="0" noProof="0" dirty="0" smtClean="0"/>
          </a:p>
          <a:p>
            <a:r>
              <a:rPr lang="en-US" noProof="0" dirty="0" smtClean="0"/>
              <a:t>If you tamper</a:t>
            </a:r>
            <a:r>
              <a:rPr lang="en-US" baseline="0" noProof="0" dirty="0" smtClean="0"/>
              <a:t> any block on the chain, then the summary of that block will change. Which will require to change the hash of the following block</a:t>
            </a:r>
            <a:r>
              <a:rPr lang="tr-TR" baseline="0" noProof="0" dirty="0" smtClean="0"/>
              <a:t>s,</a:t>
            </a:r>
            <a:r>
              <a:rPr lang="en-US" baseline="0" noProof="0" dirty="0" smtClean="0"/>
              <a:t> as well. </a:t>
            </a:r>
          </a:p>
          <a:p>
            <a:r>
              <a:rPr lang="en-US" baseline="0" noProof="0" dirty="0" smtClean="0"/>
              <a:t>Thus, if you ma</a:t>
            </a:r>
            <a:r>
              <a:rPr lang="tr-TR" baseline="0" noProof="0" dirty="0" smtClean="0"/>
              <a:t>k</a:t>
            </a:r>
            <a:r>
              <a:rPr lang="en-US" baseline="0" noProof="0" dirty="0" smtClean="0"/>
              <a:t>e any change on a block the following blocks will be invalid. </a:t>
            </a:r>
            <a:endParaRPr lang="en-US" noProof="0" dirty="0" smtClean="0"/>
          </a:p>
          <a:p>
            <a:endParaRPr lang="en-US" baseline="0" noProof="0" dirty="0" smtClean="0"/>
          </a:p>
        </p:txBody>
      </p:sp>
      <p:sp>
        <p:nvSpPr>
          <p:cNvPr id="4" name="Slayt Numarası Yer Tutucusu 3"/>
          <p:cNvSpPr>
            <a:spLocks noGrp="1"/>
          </p:cNvSpPr>
          <p:nvPr>
            <p:ph type="sldNum" sz="quarter" idx="10"/>
          </p:nvPr>
        </p:nvSpPr>
        <p:spPr/>
        <p:txBody>
          <a:bodyPr/>
          <a:lstStyle/>
          <a:p>
            <a:fld id="{7D2B8E43-9AAF-413E-ACE4-B0714DD36856}" type="slidenum">
              <a:rPr lang="en-US" smtClean="0"/>
              <a:t>13</a:t>
            </a:fld>
            <a:endParaRPr lang="en-US"/>
          </a:p>
        </p:txBody>
      </p:sp>
    </p:spTree>
    <p:extLst>
      <p:ext uri="{BB962C8B-B14F-4D97-AF65-F5344CB8AC3E}">
        <p14:creationId xmlns:p14="http://schemas.microsoft.com/office/powerpoint/2010/main" val="3755063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There are many Consensus mechanisms</a:t>
            </a:r>
            <a:r>
              <a:rPr lang="en-US" baseline="0" noProof="0" dirty="0" smtClean="0"/>
              <a:t> with cons and pros. </a:t>
            </a:r>
            <a:endParaRPr lang="en-US" noProof="0" dirty="0" smtClean="0"/>
          </a:p>
          <a:p>
            <a:r>
              <a:rPr lang="en-US" noProof="0" dirty="0" err="1" smtClean="0"/>
              <a:t>Ethereum</a:t>
            </a:r>
            <a:r>
              <a:rPr lang="en-US" noProof="0" dirty="0" smtClean="0"/>
              <a:t>: </a:t>
            </a:r>
            <a:r>
              <a:rPr lang="en-US" sz="1200" b="0" i="0" kern="1200" noProof="0" dirty="0" smtClean="0">
                <a:solidFill>
                  <a:schemeClr val="tx1"/>
                </a:solidFill>
                <a:effectLst/>
                <a:latin typeface="+mn-lt"/>
                <a:ea typeface="+mn-ea"/>
                <a:cs typeface="+mn-cs"/>
              </a:rPr>
              <a:t>Proof-of-stake will replace mining and proof-of-work over the next year (reached in April 2022).</a:t>
            </a:r>
            <a:endParaRPr lang="en-US" noProof="0" dirty="0"/>
          </a:p>
        </p:txBody>
      </p:sp>
      <p:sp>
        <p:nvSpPr>
          <p:cNvPr id="4" name="Slayt Numarası Yer Tutucusu 3"/>
          <p:cNvSpPr>
            <a:spLocks noGrp="1"/>
          </p:cNvSpPr>
          <p:nvPr>
            <p:ph type="sldNum" sz="quarter" idx="10"/>
          </p:nvPr>
        </p:nvSpPr>
        <p:spPr/>
        <p:txBody>
          <a:bodyPr/>
          <a:lstStyle/>
          <a:p>
            <a:fld id="{7D2B8E43-9AAF-413E-ACE4-B0714DD36856}" type="slidenum">
              <a:rPr lang="en-US" smtClean="0"/>
              <a:t>14</a:t>
            </a:fld>
            <a:endParaRPr lang="en-US"/>
          </a:p>
        </p:txBody>
      </p:sp>
    </p:spTree>
    <p:extLst>
      <p:ext uri="{BB962C8B-B14F-4D97-AF65-F5344CB8AC3E}">
        <p14:creationId xmlns:p14="http://schemas.microsoft.com/office/powerpoint/2010/main" val="1806459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noProof="0" dirty="0" smtClean="0"/>
              <a:t>For any length</a:t>
            </a:r>
            <a:r>
              <a:rPr lang="en-US" baseline="0" noProof="0" dirty="0" smtClean="0"/>
              <a:t> of information, it will produce fixed length random file. </a:t>
            </a:r>
            <a:endParaRPr lang="en-US" noProof="0" dirty="0" smtClean="0"/>
          </a:p>
          <a:p>
            <a:r>
              <a:rPr lang="en-US" noProof="0" dirty="0" err="1" smtClean="0"/>
              <a:t>Everytime</a:t>
            </a:r>
            <a:r>
              <a:rPr lang="en-US" noProof="0" dirty="0" smtClean="0"/>
              <a:t> you give</a:t>
            </a:r>
            <a:r>
              <a:rPr lang="en-US" baseline="0" noProof="0" dirty="0" smtClean="0"/>
              <a:t> the same input, you get the same output. </a:t>
            </a:r>
          </a:p>
          <a:p>
            <a:r>
              <a:rPr lang="en-US" baseline="0" noProof="0" dirty="0" smtClean="0"/>
              <a:t>Verification is easy. </a:t>
            </a:r>
            <a:endParaRPr lang="en-US" noProof="0" dirty="0"/>
          </a:p>
        </p:txBody>
      </p:sp>
      <p:sp>
        <p:nvSpPr>
          <p:cNvPr id="4" name="Slayt Numarası Yer Tutucusu 3"/>
          <p:cNvSpPr>
            <a:spLocks noGrp="1"/>
          </p:cNvSpPr>
          <p:nvPr>
            <p:ph type="sldNum" sz="quarter" idx="10"/>
          </p:nvPr>
        </p:nvSpPr>
        <p:spPr/>
        <p:txBody>
          <a:bodyPr/>
          <a:lstStyle/>
          <a:p>
            <a:fld id="{7D2B8E43-9AAF-413E-ACE4-B0714DD36856}" type="slidenum">
              <a:rPr lang="en-US" smtClean="0"/>
              <a:t>16</a:t>
            </a:fld>
            <a:endParaRPr lang="en-US"/>
          </a:p>
        </p:txBody>
      </p:sp>
    </p:spTree>
    <p:extLst>
      <p:ext uri="{BB962C8B-B14F-4D97-AF65-F5344CB8AC3E}">
        <p14:creationId xmlns:p14="http://schemas.microsoft.com/office/powerpoint/2010/main" val="2363546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noProof="0" dirty="0" err="1" smtClean="0">
                <a:solidFill>
                  <a:schemeClr val="tx1"/>
                </a:solidFill>
                <a:effectLst/>
                <a:latin typeface="+mn-lt"/>
                <a:ea typeface="+mn-ea"/>
                <a:cs typeface="+mn-cs"/>
              </a:rPr>
              <a:t>Blockchain</a:t>
            </a:r>
            <a:r>
              <a:rPr lang="en-US" sz="1200" b="0" kern="1200" baseline="0" noProof="0" dirty="0" smtClean="0">
                <a:solidFill>
                  <a:schemeClr val="tx1"/>
                </a:solidFill>
                <a:effectLst/>
                <a:latin typeface="+mn-lt"/>
                <a:ea typeface="+mn-ea"/>
                <a:cs typeface="+mn-cs"/>
              </a:rPr>
              <a:t> refuses any central authority. Thus, you don’t need any certification authority to create this (private key-public key) pair for you. You can create your own. </a:t>
            </a:r>
            <a:endParaRPr lang="en-US" noProof="0" dirty="0"/>
          </a:p>
        </p:txBody>
      </p:sp>
      <p:sp>
        <p:nvSpPr>
          <p:cNvPr id="4" name="Slide Number Placeholder 3"/>
          <p:cNvSpPr>
            <a:spLocks noGrp="1"/>
          </p:cNvSpPr>
          <p:nvPr>
            <p:ph type="sldNum" sz="quarter" idx="10"/>
          </p:nvPr>
        </p:nvSpPr>
        <p:spPr/>
        <p:txBody>
          <a:bodyPr/>
          <a:lstStyle/>
          <a:p>
            <a:fld id="{7D2B8E43-9AAF-413E-ACE4-B0714DD36856}" type="slidenum">
              <a:rPr lang="en-US" smtClean="0"/>
              <a:t>17</a:t>
            </a:fld>
            <a:endParaRPr lang="en-US"/>
          </a:p>
        </p:txBody>
      </p:sp>
    </p:spTree>
    <p:extLst>
      <p:ext uri="{BB962C8B-B14F-4D97-AF65-F5344CB8AC3E}">
        <p14:creationId xmlns:p14="http://schemas.microsoft.com/office/powerpoint/2010/main" val="32585180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Each transaction is signed by senders using their private key. O</a:t>
            </a:r>
            <a:r>
              <a:rPr lang="en-US" sz="1200" b="0" kern="1200" noProof="0" dirty="0" smtClean="0">
                <a:solidFill>
                  <a:schemeClr val="tx1"/>
                </a:solidFill>
                <a:effectLst/>
                <a:latin typeface="+mn-lt"/>
                <a:ea typeface="+mn-ea"/>
                <a:cs typeface="+mn-cs"/>
              </a:rPr>
              <a:t>nly the sender has access to this key, thus ensuring that the data can neither be accessed nor be tampered with by anybody else.</a:t>
            </a:r>
            <a:r>
              <a:rPr lang="en-US" sz="1200" b="0" kern="1200" baseline="0" noProof="0" dirty="0" smtClean="0">
                <a:solidFill>
                  <a:schemeClr val="tx1"/>
                </a:solidFill>
                <a:effectLst/>
                <a:latin typeface="+mn-lt"/>
                <a:ea typeface="+mn-ea"/>
                <a:cs typeface="+mn-cs"/>
              </a:rPr>
              <a:t> </a:t>
            </a:r>
          </a:p>
        </p:txBody>
      </p:sp>
      <p:sp>
        <p:nvSpPr>
          <p:cNvPr id="4" name="Slayt Numarası Yer Tutucusu 3"/>
          <p:cNvSpPr>
            <a:spLocks noGrp="1"/>
          </p:cNvSpPr>
          <p:nvPr>
            <p:ph type="sldNum" sz="quarter" idx="10"/>
          </p:nvPr>
        </p:nvSpPr>
        <p:spPr/>
        <p:txBody>
          <a:bodyPr/>
          <a:lstStyle/>
          <a:p>
            <a:fld id="{7D2B8E43-9AAF-413E-ACE4-B0714DD36856}" type="slidenum">
              <a:rPr lang="en-US" smtClean="0"/>
              <a:t>18</a:t>
            </a:fld>
            <a:endParaRPr lang="en-US"/>
          </a:p>
        </p:txBody>
      </p:sp>
    </p:spTree>
    <p:extLst>
      <p:ext uri="{BB962C8B-B14F-4D97-AF65-F5344CB8AC3E}">
        <p14:creationId xmlns:p14="http://schemas.microsoft.com/office/powerpoint/2010/main" val="1934950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7D2B8E43-9AAF-413E-ACE4-B0714DD36856}" type="slidenum">
              <a:rPr lang="en-US" smtClean="0"/>
              <a:t>20</a:t>
            </a:fld>
            <a:endParaRPr lang="en-US"/>
          </a:p>
        </p:txBody>
      </p:sp>
    </p:spTree>
    <p:extLst>
      <p:ext uri="{BB962C8B-B14F-4D97-AF65-F5344CB8AC3E}">
        <p14:creationId xmlns:p14="http://schemas.microsoft.com/office/powerpoint/2010/main" val="42510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noProof="0" dirty="0" smtClean="0"/>
              <a:t>So far,</a:t>
            </a:r>
            <a:r>
              <a:rPr lang="en-US" baseline="0" noProof="0" dirty="0" smtClean="0"/>
              <a:t> we have discussed about all fields of the block, but nonce. </a:t>
            </a:r>
            <a:endParaRPr lang="tr-TR" baseline="0" noProof="0" dirty="0" smtClean="0"/>
          </a:p>
          <a:p>
            <a:endParaRPr lang="tr-TR" baseline="0" noProof="0" dirty="0" smtClean="0"/>
          </a:p>
          <a:p>
            <a:r>
              <a:rPr lang="tr-TR" noProof="0" dirty="0" smtClean="0"/>
              <a:t>…</a:t>
            </a:r>
          </a:p>
          <a:p>
            <a:r>
              <a:rPr lang="tr-TR" noProof="0" dirty="0" err="1" smtClean="0"/>
              <a:t>The</a:t>
            </a:r>
            <a:r>
              <a:rPr lang="tr-TR" noProof="0" dirty="0" smtClean="0"/>
              <a:t> </a:t>
            </a:r>
            <a:r>
              <a:rPr lang="tr-TR" noProof="0" dirty="0" err="1" smtClean="0"/>
              <a:t>prepared</a:t>
            </a:r>
            <a:r>
              <a:rPr lang="tr-TR" noProof="0" dirty="0" smtClean="0"/>
              <a:t> </a:t>
            </a:r>
            <a:r>
              <a:rPr lang="tr-TR" noProof="0" dirty="0" err="1" smtClean="0"/>
              <a:t>block</a:t>
            </a:r>
            <a:r>
              <a:rPr lang="tr-TR" noProof="0" dirty="0" smtClean="0"/>
              <a:t> is </a:t>
            </a:r>
            <a:r>
              <a:rPr lang="tr-TR" noProof="0" dirty="0" err="1" smtClean="0"/>
              <a:t>offered</a:t>
            </a:r>
            <a:r>
              <a:rPr lang="tr-TR" noProof="0" dirty="0" smtClean="0"/>
              <a:t> </a:t>
            </a:r>
            <a:r>
              <a:rPr lang="tr-TR" noProof="0" dirty="0" err="1" smtClean="0"/>
              <a:t>to</a:t>
            </a:r>
            <a:r>
              <a:rPr lang="tr-TR" noProof="0" dirty="0" smtClean="0"/>
              <a:t> </a:t>
            </a:r>
            <a:r>
              <a:rPr lang="tr-TR" noProof="0" dirty="0" err="1" smtClean="0"/>
              <a:t>the</a:t>
            </a:r>
            <a:r>
              <a:rPr lang="tr-TR" noProof="0" dirty="0" smtClean="0"/>
              <a:t> network. </a:t>
            </a:r>
            <a:endParaRPr lang="en-US" noProof="0" dirty="0" smtClean="0"/>
          </a:p>
          <a:p>
            <a:endParaRPr lang="en-US" baseline="0" noProof="0" dirty="0" smtClean="0"/>
          </a:p>
        </p:txBody>
      </p:sp>
      <p:sp>
        <p:nvSpPr>
          <p:cNvPr id="4" name="Slayt Numarası Yer Tutucusu 3"/>
          <p:cNvSpPr>
            <a:spLocks noGrp="1"/>
          </p:cNvSpPr>
          <p:nvPr>
            <p:ph type="sldNum" sz="quarter" idx="10"/>
          </p:nvPr>
        </p:nvSpPr>
        <p:spPr/>
        <p:txBody>
          <a:bodyPr/>
          <a:lstStyle/>
          <a:p>
            <a:fld id="{7D2B8E43-9AAF-413E-ACE4-B0714DD36856}" type="slidenum">
              <a:rPr lang="en-US" smtClean="0"/>
              <a:t>22</a:t>
            </a:fld>
            <a:endParaRPr lang="en-US"/>
          </a:p>
        </p:txBody>
      </p:sp>
    </p:spTree>
    <p:extLst>
      <p:ext uri="{BB962C8B-B14F-4D97-AF65-F5344CB8AC3E}">
        <p14:creationId xmlns:p14="http://schemas.microsoft.com/office/powerpoint/2010/main" val="1776973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kern="1200" noProof="0" dirty="0" smtClean="0">
                <a:solidFill>
                  <a:schemeClr val="tx1"/>
                </a:solidFill>
                <a:effectLst/>
                <a:latin typeface="+mn-lt"/>
                <a:ea typeface="+mn-ea"/>
                <a:cs typeface="+mn-cs"/>
              </a:rPr>
              <a:t>But which block will be the next one, and who will create it, who will decide it to be the true and the only one.  </a:t>
            </a:r>
          </a:p>
          <a:p>
            <a:r>
              <a:rPr lang="en-US" sz="1200" b="0" kern="1200" noProof="0" dirty="0" smtClean="0">
                <a:solidFill>
                  <a:schemeClr val="tx1"/>
                </a:solidFill>
                <a:effectLst/>
                <a:latin typeface="+mn-lt"/>
                <a:ea typeface="+mn-ea"/>
                <a:cs typeface="+mn-cs"/>
              </a:rPr>
              <a:t>with so many nodes processing  transactions, bundling them up, and adding them to the </a:t>
            </a:r>
            <a:r>
              <a:rPr lang="en-US" sz="1200" b="0" kern="1200" noProof="0" dirty="0" err="1" smtClean="0">
                <a:solidFill>
                  <a:schemeClr val="tx1"/>
                </a:solidFill>
                <a:effectLst/>
                <a:latin typeface="+mn-lt"/>
                <a:ea typeface="+mn-ea"/>
                <a:cs typeface="+mn-cs"/>
              </a:rPr>
              <a:t>blockchain</a:t>
            </a:r>
            <a:r>
              <a:rPr lang="en-US" sz="1200" b="0" kern="1200" noProof="0" dirty="0" smtClean="0">
                <a:solidFill>
                  <a:schemeClr val="tx1"/>
                </a:solidFill>
                <a:effectLst/>
                <a:latin typeface="+mn-lt"/>
                <a:ea typeface="+mn-ea"/>
                <a:cs typeface="+mn-cs"/>
              </a:rPr>
              <a:t>, multiple  blocks may get created simultaneously, resulting  in a branch in the </a:t>
            </a:r>
            <a:r>
              <a:rPr lang="en-US" sz="1200" b="0" kern="1200" noProof="0" dirty="0" err="1" smtClean="0">
                <a:solidFill>
                  <a:schemeClr val="tx1"/>
                </a:solidFill>
                <a:effectLst/>
                <a:latin typeface="+mn-lt"/>
                <a:ea typeface="+mn-ea"/>
                <a:cs typeface="+mn-cs"/>
              </a:rPr>
              <a:t>blockchain</a:t>
            </a:r>
            <a:r>
              <a:rPr lang="en-US" sz="1200" b="0" kern="1200" noProof="0" dirty="0" smtClean="0">
                <a:solidFill>
                  <a:schemeClr val="tx1"/>
                </a:solidFill>
                <a:effectLst/>
                <a:latin typeface="+mn-lt"/>
                <a:ea typeface="+mn-ea"/>
                <a:cs typeface="+mn-cs"/>
              </a:rPr>
              <a:t>. however, there must always be a single chain block addition, and it is the consensus layer that also  ensures, that this conflict is resolved.  </a:t>
            </a:r>
          </a:p>
          <a:p>
            <a:endParaRPr lang="en-US" noProof="0" dirty="0" smtClean="0"/>
          </a:p>
          <a:p>
            <a:endParaRPr lang="en-US" noProof="0" dirty="0"/>
          </a:p>
        </p:txBody>
      </p:sp>
      <p:sp>
        <p:nvSpPr>
          <p:cNvPr id="4" name="Slayt Numarası Yer Tutucusu 3"/>
          <p:cNvSpPr>
            <a:spLocks noGrp="1"/>
          </p:cNvSpPr>
          <p:nvPr>
            <p:ph type="sldNum" sz="quarter" idx="10"/>
          </p:nvPr>
        </p:nvSpPr>
        <p:spPr/>
        <p:txBody>
          <a:bodyPr/>
          <a:lstStyle/>
          <a:p>
            <a:fld id="{7D2B8E43-9AAF-413E-ACE4-B0714DD36856}" type="slidenum">
              <a:rPr lang="en-US" smtClean="0"/>
              <a:t>23</a:t>
            </a:fld>
            <a:endParaRPr lang="en-US"/>
          </a:p>
        </p:txBody>
      </p:sp>
    </p:spTree>
    <p:extLst>
      <p:ext uri="{BB962C8B-B14F-4D97-AF65-F5344CB8AC3E}">
        <p14:creationId xmlns:p14="http://schemas.microsoft.com/office/powerpoint/2010/main" val="1164535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a:p>
        </p:txBody>
      </p:sp>
      <p:sp>
        <p:nvSpPr>
          <p:cNvPr id="4" name="Slayt Numarası Yer Tutucusu 3"/>
          <p:cNvSpPr>
            <a:spLocks noGrp="1"/>
          </p:cNvSpPr>
          <p:nvPr>
            <p:ph type="sldNum" sz="quarter" idx="10"/>
          </p:nvPr>
        </p:nvSpPr>
        <p:spPr/>
        <p:txBody>
          <a:bodyPr/>
          <a:lstStyle/>
          <a:p>
            <a:fld id="{7D2B8E43-9AAF-413E-ACE4-B0714DD36856}" type="slidenum">
              <a:rPr lang="en-US" smtClean="0"/>
              <a:t>2</a:t>
            </a:fld>
            <a:endParaRPr lang="en-US"/>
          </a:p>
        </p:txBody>
      </p:sp>
    </p:spTree>
    <p:extLst>
      <p:ext uri="{BB962C8B-B14F-4D97-AF65-F5344CB8AC3E}">
        <p14:creationId xmlns:p14="http://schemas.microsoft.com/office/powerpoint/2010/main" val="2339814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If you invalidate a block, that </a:t>
            </a:r>
            <a:r>
              <a:rPr lang="tr-TR" noProof="0" dirty="0" smtClean="0"/>
              <a:t>de-</a:t>
            </a:r>
            <a:r>
              <a:rPr lang="en-US" noProof="0" dirty="0" smtClean="0"/>
              <a:t>rails the chain. When noticed your rewards are gone.</a:t>
            </a:r>
          </a:p>
          <a:p>
            <a:endParaRPr lang="en-US" noProof="0" dirty="0"/>
          </a:p>
        </p:txBody>
      </p:sp>
      <p:sp>
        <p:nvSpPr>
          <p:cNvPr id="4" name="Slide Number Placeholder 3"/>
          <p:cNvSpPr>
            <a:spLocks noGrp="1"/>
          </p:cNvSpPr>
          <p:nvPr>
            <p:ph type="sldNum" sz="quarter" idx="10"/>
          </p:nvPr>
        </p:nvSpPr>
        <p:spPr/>
        <p:txBody>
          <a:bodyPr/>
          <a:lstStyle/>
          <a:p>
            <a:fld id="{7D2B8E43-9AAF-413E-ACE4-B0714DD36856}" type="slidenum">
              <a:rPr lang="en-US" smtClean="0"/>
              <a:t>24</a:t>
            </a:fld>
            <a:endParaRPr lang="en-US"/>
          </a:p>
        </p:txBody>
      </p:sp>
    </p:spTree>
    <p:extLst>
      <p:ext uri="{BB962C8B-B14F-4D97-AF65-F5344CB8AC3E}">
        <p14:creationId xmlns:p14="http://schemas.microsoft.com/office/powerpoint/2010/main" val="2901397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noProof="0" dirty="0" smtClean="0"/>
              <a:t>Hardware infrastructure</a:t>
            </a:r>
          </a:p>
          <a:p>
            <a:r>
              <a:rPr lang="en-US" noProof="0" dirty="0" smtClean="0"/>
              <a:t>When your browser (mobile app) wants</a:t>
            </a:r>
            <a:r>
              <a:rPr lang="en-US" baseline="0" noProof="0" dirty="0" smtClean="0"/>
              <a:t> to access </a:t>
            </a:r>
            <a:r>
              <a:rPr lang="en-US" noProof="0" dirty="0" smtClean="0"/>
              <a:t>some data from this</a:t>
            </a:r>
            <a:r>
              <a:rPr lang="en-US" baseline="0" noProof="0" dirty="0" smtClean="0"/>
              <a:t> network, it goes to this network and reaches the data. It happens over P2P network. There is no central authority to govern the network. </a:t>
            </a:r>
          </a:p>
          <a:p>
            <a:r>
              <a:rPr lang="en-US" baseline="0" noProof="0" dirty="0" smtClean="0"/>
              <a:t>Blocks are the units to contain data. The transactions are bundled, and sealed into blocks. The data is replicated as the node number and each node keeps the same data repeatedly. </a:t>
            </a:r>
          </a:p>
          <a:p>
            <a:r>
              <a:rPr lang="en-US" baseline="0" noProof="0" dirty="0" smtClean="0"/>
              <a:t>Consensus layer is </a:t>
            </a:r>
            <a:r>
              <a:rPr lang="en-US" sz="1200" b="0" i="0" kern="1200" noProof="0" dirty="0" smtClean="0">
                <a:solidFill>
                  <a:schemeClr val="tx1"/>
                </a:solidFill>
                <a:effectLst/>
                <a:latin typeface="+mn-lt"/>
                <a:ea typeface="+mn-ea"/>
                <a:cs typeface="+mn-cs"/>
              </a:rPr>
              <a:t>responsible for validating transactions. E</a:t>
            </a:r>
            <a:r>
              <a:rPr lang="en-US" sz="1200" b="0" kern="1200" noProof="0" dirty="0" smtClean="0">
                <a:solidFill>
                  <a:schemeClr val="tx1"/>
                </a:solidFill>
                <a:effectLst/>
                <a:latin typeface="+mn-lt"/>
                <a:ea typeface="+mn-ea"/>
                <a:cs typeface="+mn-cs"/>
              </a:rPr>
              <a:t>very transaction is processed by  multiple nodes that must then arrive at the same result and agree on its validity</a:t>
            </a:r>
          </a:p>
          <a:p>
            <a:endParaRPr lang="en-US" baseline="0" noProof="0" dirty="0" smtClean="0"/>
          </a:p>
          <a:p>
            <a:r>
              <a:rPr lang="en-US" baseline="0" noProof="0" dirty="0" smtClean="0"/>
              <a:t>Application Layer: </a:t>
            </a:r>
            <a:r>
              <a:rPr lang="en-US" sz="1200" b="0" kern="1200" noProof="0" dirty="0" smtClean="0">
                <a:solidFill>
                  <a:schemeClr val="tx1"/>
                </a:solidFill>
                <a:effectLst/>
                <a:latin typeface="+mn-lt"/>
                <a:ea typeface="+mn-ea"/>
                <a:cs typeface="+mn-cs"/>
              </a:rPr>
              <a:t>his is the layer  on which smart contracts and decentralized</a:t>
            </a:r>
            <a:r>
              <a:rPr lang="en-US" sz="1200" b="0" kern="1200" baseline="0" noProof="0" dirty="0" smtClean="0">
                <a:solidFill>
                  <a:schemeClr val="tx1"/>
                </a:solidFill>
                <a:effectLst/>
                <a:latin typeface="+mn-lt"/>
                <a:ea typeface="+mn-ea"/>
                <a:cs typeface="+mn-cs"/>
              </a:rPr>
              <a:t> </a:t>
            </a:r>
            <a:r>
              <a:rPr lang="en-US" sz="1200" b="0" kern="1200" noProof="0" dirty="0" smtClean="0">
                <a:solidFill>
                  <a:schemeClr val="tx1"/>
                </a:solidFill>
                <a:effectLst/>
                <a:latin typeface="+mn-lt"/>
                <a:ea typeface="+mn-ea"/>
                <a:cs typeface="+mn-cs"/>
              </a:rPr>
              <a:t>applications (or </a:t>
            </a:r>
            <a:r>
              <a:rPr lang="en-US" sz="1200" b="0" kern="1200" noProof="0" dirty="0" err="1" smtClean="0">
                <a:solidFill>
                  <a:schemeClr val="tx1"/>
                </a:solidFill>
                <a:effectLst/>
                <a:latin typeface="+mn-lt"/>
                <a:ea typeface="+mn-ea"/>
                <a:cs typeface="+mn-cs"/>
              </a:rPr>
              <a:t>dapps</a:t>
            </a:r>
            <a:r>
              <a:rPr lang="en-US" sz="1200" b="0" kern="1200" noProof="0" dirty="0" smtClean="0">
                <a:solidFill>
                  <a:schemeClr val="tx1"/>
                </a:solidFill>
                <a:effectLst/>
                <a:latin typeface="+mn-lt"/>
                <a:ea typeface="+mn-ea"/>
                <a:cs typeface="+mn-cs"/>
              </a:rPr>
              <a:t>) run. smart contracts  make decisions based on certain triggers such as contract expiration  dates, achievement of spot prices, etc.</a:t>
            </a:r>
            <a:r>
              <a:rPr lang="en-US" sz="1200" b="0" kern="1200" baseline="0" noProof="0" dirty="0" smtClean="0">
                <a:solidFill>
                  <a:schemeClr val="tx1"/>
                </a:solidFill>
                <a:effectLst/>
                <a:latin typeface="+mn-lt"/>
                <a:ea typeface="+mn-ea"/>
                <a:cs typeface="+mn-cs"/>
              </a:rPr>
              <a:t> T</a:t>
            </a:r>
            <a:r>
              <a:rPr lang="en-US" sz="1200" b="0" i="0" kern="1200" noProof="0" dirty="0" smtClean="0">
                <a:solidFill>
                  <a:schemeClr val="tx1"/>
                </a:solidFill>
                <a:effectLst/>
                <a:latin typeface="+mn-lt"/>
                <a:ea typeface="+mn-ea"/>
                <a:cs typeface="+mn-cs"/>
              </a:rPr>
              <a:t>he actions that follow these decisions are executed by </a:t>
            </a:r>
            <a:r>
              <a:rPr lang="en-US" sz="1200" b="0" i="0" kern="1200" noProof="0" dirty="0" err="1" smtClean="0">
                <a:solidFill>
                  <a:schemeClr val="tx1"/>
                </a:solidFill>
                <a:effectLst/>
                <a:latin typeface="+mn-lt"/>
                <a:ea typeface="+mn-ea"/>
                <a:cs typeface="+mn-cs"/>
              </a:rPr>
              <a:t>dApps</a:t>
            </a:r>
            <a:r>
              <a:rPr lang="en-US" sz="1200" b="0" i="0" kern="1200" noProof="0" dirty="0" smtClean="0">
                <a:solidFill>
                  <a:schemeClr val="tx1"/>
                </a:solidFill>
                <a:effectLst/>
                <a:latin typeface="+mn-lt"/>
                <a:ea typeface="+mn-ea"/>
                <a:cs typeface="+mn-cs"/>
              </a:rPr>
              <a:t>.</a:t>
            </a:r>
          </a:p>
          <a:p>
            <a:endParaRPr lang="en-US" sz="1200" b="0" kern="1200" noProof="0" dirty="0" smtClean="0">
              <a:solidFill>
                <a:schemeClr val="tx1"/>
              </a:solidFill>
              <a:effectLst/>
              <a:latin typeface="+mn-lt"/>
              <a:ea typeface="+mn-ea"/>
              <a:cs typeface="+mn-cs"/>
            </a:endParaRPr>
          </a:p>
        </p:txBody>
      </p:sp>
      <p:sp>
        <p:nvSpPr>
          <p:cNvPr id="4" name="Slayt Numarası Yer Tutucusu 3"/>
          <p:cNvSpPr>
            <a:spLocks noGrp="1"/>
          </p:cNvSpPr>
          <p:nvPr>
            <p:ph type="sldNum" sz="quarter" idx="10"/>
          </p:nvPr>
        </p:nvSpPr>
        <p:spPr/>
        <p:txBody>
          <a:bodyPr/>
          <a:lstStyle/>
          <a:p>
            <a:fld id="{7D2B8E43-9AAF-413E-ACE4-B0714DD36856}" type="slidenum">
              <a:rPr lang="en-US" smtClean="0"/>
              <a:t>26</a:t>
            </a:fld>
            <a:endParaRPr lang="en-US"/>
          </a:p>
        </p:txBody>
      </p:sp>
    </p:spTree>
    <p:extLst>
      <p:ext uri="{BB962C8B-B14F-4D97-AF65-F5344CB8AC3E}">
        <p14:creationId xmlns:p14="http://schemas.microsoft.com/office/powerpoint/2010/main" val="53231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total volume in </a:t>
            </a:r>
            <a:r>
              <a:rPr lang="en-US" sz="1200" b="0" i="0" kern="1200" dirty="0" err="1" smtClean="0">
                <a:solidFill>
                  <a:schemeClr val="tx1"/>
                </a:solidFill>
                <a:effectLst/>
                <a:latin typeface="+mn-lt"/>
                <a:ea typeface="+mn-ea"/>
                <a:cs typeface="+mn-cs"/>
              </a:rPr>
              <a:t>DeFi</a:t>
            </a:r>
            <a:r>
              <a:rPr lang="en-US" sz="1200" b="0" i="0" kern="1200" dirty="0" smtClean="0">
                <a:solidFill>
                  <a:schemeClr val="tx1"/>
                </a:solidFill>
                <a:effectLst/>
                <a:latin typeface="+mn-lt"/>
                <a:ea typeface="+mn-ea"/>
                <a:cs typeface="+mn-cs"/>
              </a:rPr>
              <a:t> is currently </a:t>
            </a:r>
            <a:r>
              <a:rPr lang="en-US" sz="1200" b="1" i="0" kern="1200" dirty="0" smtClean="0">
                <a:solidFill>
                  <a:schemeClr val="tx1"/>
                </a:solidFill>
                <a:effectLst/>
                <a:latin typeface="+mn-lt"/>
                <a:ea typeface="+mn-ea"/>
                <a:cs typeface="+mn-cs"/>
              </a:rPr>
              <a:t>$11.16B</a:t>
            </a:r>
            <a:r>
              <a:rPr lang="en-US" sz="1200" b="0" i="0" kern="1200" dirty="0" smtClean="0">
                <a:solidFill>
                  <a:schemeClr val="tx1"/>
                </a:solidFill>
                <a:effectLst/>
                <a:latin typeface="+mn-lt"/>
                <a:ea typeface="+mn-ea"/>
                <a:cs typeface="+mn-cs"/>
              </a:rPr>
              <a:t>. The volume of all stable coins is now </a:t>
            </a:r>
            <a:r>
              <a:rPr lang="en-US" sz="1200" b="1" i="0" kern="1200" dirty="0" smtClean="0">
                <a:solidFill>
                  <a:schemeClr val="tx1"/>
                </a:solidFill>
                <a:effectLst/>
                <a:latin typeface="+mn-lt"/>
                <a:ea typeface="+mn-ea"/>
                <a:cs typeface="+mn-cs"/>
              </a:rPr>
              <a:t>$77.23B</a:t>
            </a:r>
            <a:r>
              <a:rPr lang="tr-TR"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D2B8E43-9AAF-413E-ACE4-B0714DD36856}" type="slidenum">
              <a:rPr lang="en-US" smtClean="0"/>
              <a:t>29</a:t>
            </a:fld>
            <a:endParaRPr lang="en-US"/>
          </a:p>
        </p:txBody>
      </p:sp>
    </p:spTree>
    <p:extLst>
      <p:ext uri="{BB962C8B-B14F-4D97-AF65-F5344CB8AC3E}">
        <p14:creationId xmlns:p14="http://schemas.microsoft.com/office/powerpoint/2010/main" val="2849275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wallet synchronize</a:t>
            </a:r>
            <a:r>
              <a:rPr lang="tr-TR" dirty="0" smtClean="0"/>
              <a:t>s</a:t>
            </a:r>
            <a:r>
              <a:rPr lang="en-US" dirty="0" smtClean="0"/>
              <a:t> with the network by</a:t>
            </a:r>
            <a:r>
              <a:rPr lang="tr-TR" dirty="0" smtClean="0"/>
              <a:t> </a:t>
            </a:r>
            <a:r>
              <a:rPr lang="en-US" dirty="0" smtClean="0"/>
              <a:t>downloading ALL of the transactions starting from</a:t>
            </a:r>
            <a:r>
              <a:rPr lang="tr-TR" dirty="0" smtClean="0"/>
              <a:t> </a:t>
            </a:r>
            <a:r>
              <a:rPr lang="en-US" dirty="0" smtClean="0"/>
              <a:t>the GENESIS block if necessary</a:t>
            </a:r>
            <a:r>
              <a:rPr lang="tr-TR" dirty="0" smtClean="0"/>
              <a:t>, </a:t>
            </a:r>
            <a:endParaRPr lang="en-US" dirty="0" smtClean="0"/>
          </a:p>
        </p:txBody>
      </p:sp>
      <p:sp>
        <p:nvSpPr>
          <p:cNvPr id="4" name="Slayt Numarası Yer Tutucusu 3"/>
          <p:cNvSpPr>
            <a:spLocks noGrp="1"/>
          </p:cNvSpPr>
          <p:nvPr>
            <p:ph type="sldNum" sz="quarter" idx="10"/>
          </p:nvPr>
        </p:nvSpPr>
        <p:spPr/>
        <p:txBody>
          <a:bodyPr/>
          <a:lstStyle/>
          <a:p>
            <a:fld id="{7D2B8E43-9AAF-413E-ACE4-B0714DD36856}" type="slidenum">
              <a:rPr lang="en-US" smtClean="0"/>
              <a:t>30</a:t>
            </a:fld>
            <a:endParaRPr lang="en-US"/>
          </a:p>
        </p:txBody>
      </p:sp>
    </p:spTree>
    <p:extLst>
      <p:ext uri="{BB962C8B-B14F-4D97-AF65-F5344CB8AC3E}">
        <p14:creationId xmlns:p14="http://schemas.microsoft.com/office/powerpoint/2010/main" val="1806910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dirty="0" smtClean="0"/>
              <a:t>First </a:t>
            </a:r>
            <a:r>
              <a:rPr lang="tr-TR" sz="1200" dirty="0" err="1" smtClean="0"/>
              <a:t>used</a:t>
            </a:r>
            <a:r>
              <a:rPr lang="tr-TR" sz="1200" dirty="0" smtClean="0"/>
              <a:t> in 1997 </a:t>
            </a:r>
            <a:r>
              <a:rPr lang="tr-TR" sz="1200" dirty="0" err="1" smtClean="0"/>
              <a:t>by</a:t>
            </a:r>
            <a:r>
              <a:rPr lang="tr-TR" sz="1200" dirty="0" smtClean="0"/>
              <a:t> </a:t>
            </a:r>
            <a:r>
              <a:rPr lang="tr-TR" sz="1200" dirty="0" err="1" smtClean="0"/>
              <a:t>Nick</a:t>
            </a:r>
            <a:r>
              <a:rPr lang="tr-TR" sz="1200" dirty="0" smtClean="0"/>
              <a:t> </a:t>
            </a:r>
            <a:r>
              <a:rPr lang="tr-TR" sz="1200" dirty="0" err="1" smtClean="0"/>
              <a:t>Szabo</a:t>
            </a:r>
            <a:r>
              <a:rPr lang="tr-TR" sz="1200" dirty="0" smtClean="0"/>
              <a:t>. </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7D2B8E43-9AAF-413E-ACE4-B0714DD36856}" type="slidenum">
              <a:rPr lang="en-US" smtClean="0"/>
              <a:t>31</a:t>
            </a:fld>
            <a:endParaRPr lang="en-US"/>
          </a:p>
        </p:txBody>
      </p:sp>
    </p:spTree>
    <p:extLst>
      <p:ext uri="{BB962C8B-B14F-4D97-AF65-F5344CB8AC3E}">
        <p14:creationId xmlns:p14="http://schemas.microsoft.com/office/powerpoint/2010/main" val="18404996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smtClean="0"/>
              <a:t>First used in 1997 by Nick Szabo. </a:t>
            </a:r>
          </a:p>
          <a:p>
            <a:endParaRPr lang="en-US" noProof="0" dirty="0"/>
          </a:p>
        </p:txBody>
      </p:sp>
      <p:sp>
        <p:nvSpPr>
          <p:cNvPr id="4" name="Slide Number Placeholder 3"/>
          <p:cNvSpPr>
            <a:spLocks noGrp="1"/>
          </p:cNvSpPr>
          <p:nvPr>
            <p:ph type="sldNum" sz="quarter" idx="10"/>
          </p:nvPr>
        </p:nvSpPr>
        <p:spPr/>
        <p:txBody>
          <a:bodyPr/>
          <a:lstStyle/>
          <a:p>
            <a:fld id="{7D2B8E43-9AAF-413E-ACE4-B0714DD36856}" type="slidenum">
              <a:rPr lang="en-US" smtClean="0"/>
              <a:t>32</a:t>
            </a:fld>
            <a:endParaRPr lang="en-US"/>
          </a:p>
        </p:txBody>
      </p:sp>
    </p:spTree>
    <p:extLst>
      <p:ext uri="{BB962C8B-B14F-4D97-AF65-F5344CB8AC3E}">
        <p14:creationId xmlns:p14="http://schemas.microsoft.com/office/powerpoint/2010/main" val="24162100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Non-Fungible</a:t>
            </a:r>
            <a:r>
              <a:rPr lang="en-US" baseline="0" noProof="0" dirty="0" smtClean="0"/>
              <a:t> means that something that cannot be exchanged for another item because it is unique. </a:t>
            </a:r>
            <a:endParaRPr lang="en-US" noProof="0" dirty="0"/>
          </a:p>
        </p:txBody>
      </p:sp>
      <p:sp>
        <p:nvSpPr>
          <p:cNvPr id="4" name="Slide Number Placeholder 3"/>
          <p:cNvSpPr>
            <a:spLocks noGrp="1"/>
          </p:cNvSpPr>
          <p:nvPr>
            <p:ph type="sldNum" sz="quarter" idx="10"/>
          </p:nvPr>
        </p:nvSpPr>
        <p:spPr/>
        <p:txBody>
          <a:bodyPr/>
          <a:lstStyle/>
          <a:p>
            <a:fld id="{7D2B8E43-9AAF-413E-ACE4-B0714DD36856}" type="slidenum">
              <a:rPr lang="en-US" smtClean="0"/>
              <a:t>34</a:t>
            </a:fld>
            <a:endParaRPr lang="en-US"/>
          </a:p>
        </p:txBody>
      </p:sp>
    </p:spTree>
    <p:extLst>
      <p:ext uri="{BB962C8B-B14F-4D97-AF65-F5344CB8AC3E}">
        <p14:creationId xmlns:p14="http://schemas.microsoft.com/office/powerpoint/2010/main" val="19570388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2B8E43-9AAF-413E-ACE4-B0714DD36856}" type="slidenum">
              <a:rPr lang="en-US" smtClean="0"/>
              <a:t>35</a:t>
            </a:fld>
            <a:endParaRPr lang="en-US"/>
          </a:p>
        </p:txBody>
      </p:sp>
    </p:spTree>
    <p:extLst>
      <p:ext uri="{BB962C8B-B14F-4D97-AF65-F5344CB8AC3E}">
        <p14:creationId xmlns:p14="http://schemas.microsoft.com/office/powerpoint/2010/main" val="7241909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They</a:t>
            </a:r>
            <a:r>
              <a:rPr lang="en-US" baseline="0" noProof="0" dirty="0" smtClean="0"/>
              <a:t> do not have to report any central authority, including governments. </a:t>
            </a:r>
          </a:p>
          <a:p>
            <a:r>
              <a:rPr lang="en-US" baseline="0" noProof="0" dirty="0" smtClean="0"/>
              <a:t>No outage. </a:t>
            </a:r>
            <a:endParaRPr lang="en-US" noProof="0" dirty="0"/>
          </a:p>
        </p:txBody>
      </p:sp>
      <p:sp>
        <p:nvSpPr>
          <p:cNvPr id="4" name="Slide Number Placeholder 3"/>
          <p:cNvSpPr>
            <a:spLocks noGrp="1"/>
          </p:cNvSpPr>
          <p:nvPr>
            <p:ph type="sldNum" sz="quarter" idx="10"/>
          </p:nvPr>
        </p:nvSpPr>
        <p:spPr/>
        <p:txBody>
          <a:bodyPr/>
          <a:lstStyle/>
          <a:p>
            <a:fld id="{7D2B8E43-9AAF-413E-ACE4-B0714DD36856}" type="slidenum">
              <a:rPr lang="en-US" smtClean="0"/>
              <a:t>36</a:t>
            </a:fld>
            <a:endParaRPr lang="en-US"/>
          </a:p>
        </p:txBody>
      </p:sp>
    </p:spTree>
    <p:extLst>
      <p:ext uri="{BB962C8B-B14F-4D97-AF65-F5344CB8AC3E}">
        <p14:creationId xmlns:p14="http://schemas.microsoft.com/office/powerpoint/2010/main" val="3186835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2B8E43-9AAF-413E-ACE4-B0714DD36856}" type="slidenum">
              <a:rPr lang="en-US" smtClean="0"/>
              <a:t>38</a:t>
            </a:fld>
            <a:endParaRPr lang="en-US"/>
          </a:p>
        </p:txBody>
      </p:sp>
    </p:spTree>
    <p:extLst>
      <p:ext uri="{BB962C8B-B14F-4D97-AF65-F5344CB8AC3E}">
        <p14:creationId xmlns:p14="http://schemas.microsoft.com/office/powerpoint/2010/main" val="3765967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smtClean="0"/>
              <a:t>The</a:t>
            </a:r>
            <a:r>
              <a:rPr lang="tr-TR" dirty="0" smtClean="0"/>
              <a:t> </a:t>
            </a:r>
            <a:r>
              <a:rPr lang="tr-TR" baseline="0" dirty="0" smtClean="0"/>
              <a:t>at </a:t>
            </a:r>
            <a:r>
              <a:rPr lang="tr-TR" baseline="0" dirty="0" err="1" smtClean="0"/>
              <a:t>the</a:t>
            </a:r>
            <a:r>
              <a:rPr lang="tr-TR" baseline="0" dirty="0" smtClean="0"/>
              <a:t> </a:t>
            </a:r>
            <a:r>
              <a:rPr lang="tr-TR" baseline="0" dirty="0" err="1" smtClean="0"/>
              <a:t>end</a:t>
            </a:r>
            <a:r>
              <a:rPr lang="tr-TR" baseline="0" dirty="0" smtClean="0"/>
              <a:t> of </a:t>
            </a:r>
            <a:r>
              <a:rPr lang="tr-TR" baseline="0" dirty="0" err="1" smtClean="0"/>
              <a:t>this</a:t>
            </a:r>
            <a:r>
              <a:rPr lang="tr-TR" baseline="0" dirty="0" smtClean="0"/>
              <a:t> </a:t>
            </a:r>
            <a:r>
              <a:rPr lang="tr-TR" baseline="0" dirty="0" err="1" smtClean="0"/>
              <a:t>session</a:t>
            </a:r>
            <a:r>
              <a:rPr lang="tr-TR" baseline="0" dirty="0" smtClean="0"/>
              <a:t> </a:t>
            </a:r>
            <a:r>
              <a:rPr lang="tr-TR" baseline="0" dirty="0" err="1" smtClean="0"/>
              <a:t>you</a:t>
            </a:r>
            <a:r>
              <a:rPr lang="tr-TR" baseline="0" dirty="0" smtClean="0"/>
              <a:t> </a:t>
            </a:r>
            <a:r>
              <a:rPr lang="tr-TR" baseline="0" dirty="0" err="1" smtClean="0"/>
              <a:t>will</a:t>
            </a:r>
            <a:r>
              <a:rPr lang="tr-TR" baseline="0" dirty="0" smtClean="0"/>
              <a:t> </a:t>
            </a:r>
            <a:r>
              <a:rPr lang="tr-TR" baseline="0" dirty="0" err="1" smtClean="0"/>
              <a:t>have</a:t>
            </a:r>
            <a:r>
              <a:rPr lang="tr-TR" baseline="0" dirty="0" smtClean="0"/>
              <a:t> </a:t>
            </a:r>
            <a:r>
              <a:rPr lang="tr-TR" baseline="0" dirty="0" err="1" smtClean="0"/>
              <a:t>necessary</a:t>
            </a:r>
            <a:r>
              <a:rPr lang="tr-TR" baseline="0" dirty="0" smtClean="0"/>
              <a:t> </a:t>
            </a:r>
            <a:r>
              <a:rPr lang="tr-TR" baseline="0" dirty="0" err="1" smtClean="0"/>
              <a:t>amount</a:t>
            </a:r>
            <a:r>
              <a:rPr lang="tr-TR" baseline="0" dirty="0" smtClean="0"/>
              <a:t> of </a:t>
            </a:r>
            <a:r>
              <a:rPr lang="tr-TR" baseline="0" dirty="0" err="1" smtClean="0"/>
              <a:t>knowledge</a:t>
            </a:r>
            <a:r>
              <a:rPr lang="tr-TR" baseline="0" dirty="0" smtClean="0"/>
              <a:t> </a:t>
            </a:r>
            <a:r>
              <a:rPr lang="tr-TR" baseline="0" dirty="0" err="1" smtClean="0"/>
              <a:t>to</a:t>
            </a:r>
            <a:r>
              <a:rPr lang="tr-TR" baseline="0" dirty="0" smtClean="0"/>
              <a:t> </a:t>
            </a:r>
            <a:r>
              <a:rPr lang="tr-TR" baseline="0" dirty="0" err="1" smtClean="0"/>
              <a:t>understand</a:t>
            </a:r>
            <a:r>
              <a:rPr lang="tr-TR" baseline="0" dirty="0" smtClean="0"/>
              <a:t> </a:t>
            </a:r>
            <a:r>
              <a:rPr lang="tr-TR" baseline="0" dirty="0" err="1" smtClean="0"/>
              <a:t>the</a:t>
            </a:r>
            <a:r>
              <a:rPr lang="tr-TR" baseline="0" dirty="0" smtClean="0"/>
              <a:t> </a:t>
            </a:r>
            <a:r>
              <a:rPr lang="tr-TR" baseline="0" dirty="0" err="1" smtClean="0"/>
              <a:t>basics</a:t>
            </a:r>
            <a:r>
              <a:rPr lang="tr-TR" baseline="0" dirty="0" smtClean="0"/>
              <a:t> of </a:t>
            </a:r>
            <a:r>
              <a:rPr lang="tr-TR" baseline="0" dirty="0" err="1" smtClean="0"/>
              <a:t>Blockchain</a:t>
            </a:r>
            <a:r>
              <a:rPr lang="tr-TR" baseline="0" dirty="0" smtClean="0"/>
              <a:t> </a:t>
            </a:r>
            <a:r>
              <a:rPr lang="tr-TR" baseline="0" dirty="0" err="1" smtClean="0"/>
              <a:t>technoılogy</a:t>
            </a:r>
            <a:r>
              <a:rPr lang="tr-TR" baseline="0" dirty="0" smtClean="0"/>
              <a:t>, </a:t>
            </a:r>
            <a:r>
              <a:rPr lang="tr-TR" baseline="0" dirty="0" err="1" smtClean="0"/>
              <a:t>relation</a:t>
            </a:r>
            <a:r>
              <a:rPr lang="tr-TR" baseline="0" dirty="0" smtClean="0"/>
              <a:t> of </a:t>
            </a:r>
            <a:r>
              <a:rPr lang="tr-TR" baseline="0" dirty="0" err="1" smtClean="0"/>
              <a:t>these</a:t>
            </a:r>
            <a:r>
              <a:rPr lang="tr-TR" baseline="0" dirty="0" smtClean="0"/>
              <a:t> popular </a:t>
            </a:r>
            <a:r>
              <a:rPr lang="tr-TR" baseline="0" dirty="0" err="1" smtClean="0"/>
              <a:t>term</a:t>
            </a:r>
            <a:r>
              <a:rPr lang="tr-TR" baseline="0" dirty="0" smtClean="0"/>
              <a:t> </a:t>
            </a:r>
            <a:r>
              <a:rPr lang="tr-TR" baseline="0" dirty="0" err="1" smtClean="0"/>
              <a:t>with</a:t>
            </a:r>
            <a:r>
              <a:rPr lang="tr-TR" baseline="0" dirty="0" smtClean="0"/>
              <a:t> </a:t>
            </a:r>
            <a:r>
              <a:rPr lang="tr-TR" baseline="0" dirty="0" err="1" smtClean="0"/>
              <a:t>eachother</a:t>
            </a:r>
            <a:r>
              <a:rPr lang="tr-TR" baseline="0" dirty="0" smtClean="0"/>
              <a:t> </a:t>
            </a:r>
            <a:r>
              <a:rPr lang="tr-TR" baseline="0" dirty="0" err="1" smtClean="0"/>
              <a:t>and</a:t>
            </a:r>
            <a:r>
              <a:rPr lang="tr-TR" baseline="0" dirty="0" smtClean="0"/>
              <a:t> </a:t>
            </a:r>
            <a:r>
              <a:rPr lang="tr-TR" baseline="0" dirty="0" err="1" smtClean="0"/>
              <a:t>the</a:t>
            </a:r>
            <a:r>
              <a:rPr lang="tr-TR"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7D2B8E43-9AAF-413E-ACE4-B0714DD36856}" type="slidenum">
              <a:rPr lang="en-US" smtClean="0"/>
              <a:t>4</a:t>
            </a:fld>
            <a:endParaRPr lang="en-US"/>
          </a:p>
        </p:txBody>
      </p:sp>
    </p:spTree>
    <p:extLst>
      <p:ext uri="{BB962C8B-B14F-4D97-AF65-F5344CB8AC3E}">
        <p14:creationId xmlns:p14="http://schemas.microsoft.com/office/powerpoint/2010/main" val="30887491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There are many open research topics in </a:t>
            </a:r>
            <a:r>
              <a:rPr lang="en-US" noProof="0" dirty="0" err="1" smtClean="0"/>
              <a:t>blockchain</a:t>
            </a:r>
            <a:r>
              <a:rPr lang="en-US" noProof="0" dirty="0" smtClean="0"/>
              <a:t> field.</a:t>
            </a:r>
            <a:r>
              <a:rPr lang="en-US" baseline="0" noProof="0" dirty="0" smtClean="0"/>
              <a:t> </a:t>
            </a:r>
          </a:p>
          <a:p>
            <a:endParaRPr lang="en-US" noProof="0" dirty="0"/>
          </a:p>
        </p:txBody>
      </p:sp>
      <p:sp>
        <p:nvSpPr>
          <p:cNvPr id="4" name="Slide Number Placeholder 3"/>
          <p:cNvSpPr>
            <a:spLocks noGrp="1"/>
          </p:cNvSpPr>
          <p:nvPr>
            <p:ph type="sldNum" sz="quarter" idx="10"/>
          </p:nvPr>
        </p:nvSpPr>
        <p:spPr/>
        <p:txBody>
          <a:bodyPr/>
          <a:lstStyle/>
          <a:p>
            <a:fld id="{7D2B8E43-9AAF-413E-ACE4-B0714DD36856}" type="slidenum">
              <a:rPr lang="en-US" smtClean="0"/>
              <a:t>42</a:t>
            </a:fld>
            <a:endParaRPr lang="en-US"/>
          </a:p>
        </p:txBody>
      </p:sp>
    </p:spTree>
    <p:extLst>
      <p:ext uri="{BB962C8B-B14F-4D97-AF65-F5344CB8AC3E}">
        <p14:creationId xmlns:p14="http://schemas.microsoft.com/office/powerpoint/2010/main" val="17232062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a:p>
        </p:txBody>
      </p:sp>
      <p:sp>
        <p:nvSpPr>
          <p:cNvPr id="4" name="Slayt Numarası Yer Tutucusu 3"/>
          <p:cNvSpPr>
            <a:spLocks noGrp="1"/>
          </p:cNvSpPr>
          <p:nvPr>
            <p:ph type="sldNum" sz="quarter" idx="10"/>
          </p:nvPr>
        </p:nvSpPr>
        <p:spPr/>
        <p:txBody>
          <a:bodyPr/>
          <a:lstStyle/>
          <a:p>
            <a:fld id="{7D2B8E43-9AAF-413E-ACE4-B0714DD36856}" type="slidenum">
              <a:rPr lang="en-US" smtClean="0"/>
              <a:t>43</a:t>
            </a:fld>
            <a:endParaRPr lang="en-US"/>
          </a:p>
        </p:txBody>
      </p:sp>
    </p:spTree>
    <p:extLst>
      <p:ext uri="{BB962C8B-B14F-4D97-AF65-F5344CB8AC3E}">
        <p14:creationId xmlns:p14="http://schemas.microsoft.com/office/powerpoint/2010/main" val="37096252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a:p>
        </p:txBody>
      </p:sp>
      <p:sp>
        <p:nvSpPr>
          <p:cNvPr id="4" name="Slayt Numarası Yer Tutucusu 3"/>
          <p:cNvSpPr>
            <a:spLocks noGrp="1"/>
          </p:cNvSpPr>
          <p:nvPr>
            <p:ph type="sldNum" sz="quarter" idx="10"/>
          </p:nvPr>
        </p:nvSpPr>
        <p:spPr/>
        <p:txBody>
          <a:bodyPr/>
          <a:lstStyle/>
          <a:p>
            <a:fld id="{7D2B8E43-9AAF-413E-ACE4-B0714DD36856}" type="slidenum">
              <a:rPr lang="en-US" smtClean="0"/>
              <a:t>44</a:t>
            </a:fld>
            <a:endParaRPr lang="en-US"/>
          </a:p>
        </p:txBody>
      </p:sp>
    </p:spTree>
    <p:extLst>
      <p:ext uri="{BB962C8B-B14F-4D97-AF65-F5344CB8AC3E}">
        <p14:creationId xmlns:p14="http://schemas.microsoft.com/office/powerpoint/2010/main" val="3116093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Originally</a:t>
            </a:r>
            <a:r>
              <a:rPr lang="tr-TR" dirty="0" smtClean="0"/>
              <a:t> </a:t>
            </a:r>
            <a:r>
              <a:rPr lang="tr-TR" dirty="0" err="1" smtClean="0"/>
              <a:t>explained</a:t>
            </a:r>
            <a:r>
              <a:rPr lang="tr-TR" dirty="0" smtClean="0"/>
              <a:t> in 1991,</a:t>
            </a:r>
            <a:r>
              <a:rPr lang="tr-TR" baseline="0" dirty="0" smtClean="0"/>
              <a:t> </a:t>
            </a:r>
            <a:r>
              <a:rPr lang="tr-TR" baseline="0" dirty="0" err="1" smtClean="0"/>
              <a:t>intended</a:t>
            </a:r>
            <a:r>
              <a:rPr lang="tr-TR" baseline="0" dirty="0" smtClean="0"/>
              <a:t> </a:t>
            </a:r>
            <a:r>
              <a:rPr lang="tr-TR" baseline="0" dirty="0" err="1" smtClean="0"/>
              <a:t>to</a:t>
            </a:r>
            <a:r>
              <a:rPr lang="tr-TR" baseline="0" dirty="0" smtClean="0"/>
              <a:t> </a:t>
            </a:r>
            <a:r>
              <a:rPr lang="tr-TR" baseline="0" dirty="0" err="1" smtClean="0"/>
              <a:t>timestamp</a:t>
            </a:r>
            <a:r>
              <a:rPr lang="tr-TR" baseline="0" dirty="0" smtClean="0"/>
              <a:t> </a:t>
            </a:r>
            <a:r>
              <a:rPr lang="tr-TR" baseline="0" dirty="0" err="1" smtClean="0"/>
              <a:t>documents</a:t>
            </a:r>
            <a:r>
              <a:rPr lang="tr-TR" baseline="0" dirty="0" smtClean="0"/>
              <a:t> </a:t>
            </a:r>
            <a:r>
              <a:rPr lang="tr-TR" baseline="0" dirty="0" err="1" smtClean="0"/>
              <a:t>so</a:t>
            </a:r>
            <a:r>
              <a:rPr lang="tr-TR" baseline="0" dirty="0" smtClean="0"/>
              <a:t> </a:t>
            </a:r>
            <a:r>
              <a:rPr lang="tr-TR" baseline="0" dirty="0" err="1" smtClean="0"/>
              <a:t>that</a:t>
            </a:r>
            <a:r>
              <a:rPr lang="tr-TR" baseline="0" dirty="0" smtClean="0"/>
              <a:t> </a:t>
            </a:r>
            <a:r>
              <a:rPr lang="tr-TR" baseline="0" dirty="0" err="1" smtClean="0"/>
              <a:t>they</a:t>
            </a:r>
            <a:r>
              <a:rPr lang="tr-TR" baseline="0" dirty="0" smtClean="0"/>
              <a:t> </a:t>
            </a:r>
            <a:r>
              <a:rPr lang="tr-TR" baseline="0" dirty="0" err="1" smtClean="0"/>
              <a:t>would</a:t>
            </a:r>
            <a:r>
              <a:rPr lang="tr-TR" baseline="0" dirty="0" smtClean="0"/>
              <a:t> not be </a:t>
            </a:r>
            <a:r>
              <a:rPr lang="tr-TR" baseline="0" dirty="0" err="1" smtClean="0"/>
              <a:t>backdated</a:t>
            </a:r>
            <a:r>
              <a:rPr lang="tr-TR" baseline="0" dirty="0" smtClean="0"/>
              <a:t>. </a:t>
            </a:r>
          </a:p>
          <a:p>
            <a:endParaRPr lang="en-US" dirty="0"/>
          </a:p>
        </p:txBody>
      </p:sp>
      <p:sp>
        <p:nvSpPr>
          <p:cNvPr id="4" name="Slayt Numarası Yer Tutucusu 3"/>
          <p:cNvSpPr>
            <a:spLocks noGrp="1"/>
          </p:cNvSpPr>
          <p:nvPr>
            <p:ph type="sldNum" sz="quarter" idx="10"/>
          </p:nvPr>
        </p:nvSpPr>
        <p:spPr/>
        <p:txBody>
          <a:bodyPr/>
          <a:lstStyle/>
          <a:p>
            <a:fld id="{7D2B8E43-9AAF-413E-ACE4-B0714DD36856}" type="slidenum">
              <a:rPr lang="en-US" smtClean="0"/>
              <a:t>5</a:t>
            </a:fld>
            <a:endParaRPr lang="en-US"/>
          </a:p>
        </p:txBody>
      </p:sp>
    </p:spTree>
    <p:extLst>
      <p:ext uri="{BB962C8B-B14F-4D97-AF65-F5344CB8AC3E}">
        <p14:creationId xmlns:p14="http://schemas.microsoft.com/office/powerpoint/2010/main" val="2522950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Eliminates the presence of central governing authority. </a:t>
            </a:r>
          </a:p>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Thus all operations on this network must be protected and securely stored by the participants.</a:t>
            </a:r>
          </a:p>
          <a:p>
            <a:endParaRPr lang="en-US" noProof="0" dirty="0"/>
          </a:p>
        </p:txBody>
      </p:sp>
      <p:sp>
        <p:nvSpPr>
          <p:cNvPr id="4" name="Slayt Numarası Yer Tutucusu 3"/>
          <p:cNvSpPr>
            <a:spLocks noGrp="1"/>
          </p:cNvSpPr>
          <p:nvPr>
            <p:ph type="sldNum" sz="quarter" idx="10"/>
          </p:nvPr>
        </p:nvSpPr>
        <p:spPr/>
        <p:txBody>
          <a:bodyPr/>
          <a:lstStyle/>
          <a:p>
            <a:fld id="{7D2B8E43-9AAF-413E-ACE4-B0714DD36856}" type="slidenum">
              <a:rPr lang="en-US" smtClean="0"/>
              <a:t>6</a:t>
            </a:fld>
            <a:endParaRPr lang="en-US"/>
          </a:p>
        </p:txBody>
      </p:sp>
    </p:spTree>
    <p:extLst>
      <p:ext uri="{BB962C8B-B14F-4D97-AF65-F5344CB8AC3E}">
        <p14:creationId xmlns:p14="http://schemas.microsoft.com/office/powerpoint/2010/main" val="1392036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noProof="0" dirty="0" smtClean="0"/>
              <a:t>The summary of the previous block is kept so</a:t>
            </a:r>
            <a:r>
              <a:rPr lang="en-US" baseline="0" noProof="0" dirty="0" smtClean="0"/>
              <a:t> that they can be chained together. </a:t>
            </a:r>
            <a:endParaRPr lang="en-US" noProof="0" dirty="0" smtClean="0"/>
          </a:p>
        </p:txBody>
      </p:sp>
      <p:sp>
        <p:nvSpPr>
          <p:cNvPr id="4" name="Slayt Numarası Yer Tutucusu 3"/>
          <p:cNvSpPr>
            <a:spLocks noGrp="1"/>
          </p:cNvSpPr>
          <p:nvPr>
            <p:ph type="sldNum" sz="quarter" idx="10"/>
          </p:nvPr>
        </p:nvSpPr>
        <p:spPr/>
        <p:txBody>
          <a:bodyPr/>
          <a:lstStyle/>
          <a:p>
            <a:fld id="{7D2B8E43-9AAF-413E-ACE4-B0714DD36856}" type="slidenum">
              <a:rPr lang="en-US" smtClean="0"/>
              <a:t>7</a:t>
            </a:fld>
            <a:endParaRPr lang="en-US"/>
          </a:p>
        </p:txBody>
      </p:sp>
    </p:spTree>
    <p:extLst>
      <p:ext uri="{BB962C8B-B14F-4D97-AF65-F5344CB8AC3E}">
        <p14:creationId xmlns:p14="http://schemas.microsoft.com/office/powerpoint/2010/main" val="440373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noProof="0" dirty="0" smtClean="0">
                <a:solidFill>
                  <a:schemeClr val="tx1"/>
                </a:solidFill>
                <a:effectLst/>
                <a:latin typeface="+mn-lt"/>
                <a:ea typeface="+mn-ea"/>
                <a:cs typeface="+mn-cs"/>
              </a:rPr>
              <a:t>Each block contains a set of transaction</a:t>
            </a:r>
            <a:r>
              <a:rPr lang="tr-TR" sz="1200" b="0" kern="1200" baseline="0" noProof="0" dirty="0" smtClean="0">
                <a:solidFill>
                  <a:schemeClr val="tx1"/>
                </a:solidFill>
                <a:effectLst/>
                <a:latin typeface="+mn-lt"/>
                <a:ea typeface="+mn-ea"/>
                <a:cs typeface="+mn-cs"/>
              </a:rPr>
              <a:t>s</a:t>
            </a:r>
            <a:r>
              <a:rPr lang="en-US" sz="1200" b="0" kern="1200" baseline="0" noProof="0" dirty="0" smtClean="0">
                <a:solidFill>
                  <a:schemeClr val="tx1"/>
                </a:solidFill>
                <a:effectLst/>
                <a:latin typeface="+mn-lt"/>
                <a:ea typeface="+mn-ea"/>
                <a:cs typeface="+mn-cs"/>
              </a:rPr>
              <a:t>. </a:t>
            </a:r>
          </a:p>
        </p:txBody>
      </p:sp>
      <p:sp>
        <p:nvSpPr>
          <p:cNvPr id="4" name="Slayt Numarası Yer Tutucusu 3"/>
          <p:cNvSpPr>
            <a:spLocks noGrp="1"/>
          </p:cNvSpPr>
          <p:nvPr>
            <p:ph type="sldNum" sz="quarter" idx="10"/>
          </p:nvPr>
        </p:nvSpPr>
        <p:spPr/>
        <p:txBody>
          <a:bodyPr/>
          <a:lstStyle/>
          <a:p>
            <a:fld id="{7D2B8E43-9AAF-413E-ACE4-B0714DD36856}" type="slidenum">
              <a:rPr lang="en-US" smtClean="0"/>
              <a:t>8</a:t>
            </a:fld>
            <a:endParaRPr lang="en-US"/>
          </a:p>
        </p:txBody>
      </p:sp>
    </p:spTree>
    <p:extLst>
      <p:ext uri="{BB962C8B-B14F-4D97-AF65-F5344CB8AC3E}">
        <p14:creationId xmlns:p14="http://schemas.microsoft.com/office/powerpoint/2010/main" val="3326559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noProof="0" dirty="0" smtClean="0"/>
              <a:t>Genesis Block is the ancestor of all blocks. </a:t>
            </a:r>
          </a:p>
        </p:txBody>
      </p:sp>
      <p:sp>
        <p:nvSpPr>
          <p:cNvPr id="4" name="Slayt Numarası Yer Tutucusu 3"/>
          <p:cNvSpPr>
            <a:spLocks noGrp="1"/>
          </p:cNvSpPr>
          <p:nvPr>
            <p:ph type="sldNum" sz="quarter" idx="10"/>
          </p:nvPr>
        </p:nvSpPr>
        <p:spPr/>
        <p:txBody>
          <a:bodyPr/>
          <a:lstStyle/>
          <a:p>
            <a:fld id="{7D2B8E43-9AAF-413E-ACE4-B0714DD36856}" type="slidenum">
              <a:rPr lang="en-US" smtClean="0"/>
              <a:t>9</a:t>
            </a:fld>
            <a:endParaRPr lang="en-US"/>
          </a:p>
        </p:txBody>
      </p:sp>
    </p:spTree>
    <p:extLst>
      <p:ext uri="{BB962C8B-B14F-4D97-AF65-F5344CB8AC3E}">
        <p14:creationId xmlns:p14="http://schemas.microsoft.com/office/powerpoint/2010/main" val="2243343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noProof="0" dirty="0" smtClean="0"/>
              <a:t>Anyone can download the free software to</a:t>
            </a:r>
            <a:r>
              <a:rPr lang="en-US" baseline="0" noProof="0" dirty="0" smtClean="0"/>
              <a:t> become a node on the network. At the first place, you will get full copy of the complete ledger (as of Apr 2022 390 GB) that includes all the blocks from the genesis block to the most recent one. This is one time operation. Then, the nodes communicate only to exchange the newly created blocks. This complete copy </a:t>
            </a:r>
            <a:r>
              <a:rPr lang="tr-TR" baseline="0" noProof="0" dirty="0" smtClean="0"/>
              <a:t>is </a:t>
            </a:r>
            <a:r>
              <a:rPr lang="en-US" baseline="0" noProof="0" dirty="0" smtClean="0"/>
              <a:t>used to verify every operation. </a:t>
            </a:r>
            <a:endParaRPr lang="tr-TR" baseline="0" noProof="0" dirty="0" smtClean="0"/>
          </a:p>
        </p:txBody>
      </p:sp>
      <p:sp>
        <p:nvSpPr>
          <p:cNvPr id="4" name="Slayt Numarası Yer Tutucusu 3"/>
          <p:cNvSpPr>
            <a:spLocks noGrp="1"/>
          </p:cNvSpPr>
          <p:nvPr>
            <p:ph type="sldNum" sz="quarter" idx="10"/>
          </p:nvPr>
        </p:nvSpPr>
        <p:spPr/>
        <p:txBody>
          <a:bodyPr/>
          <a:lstStyle/>
          <a:p>
            <a:fld id="{7D2B8E43-9AAF-413E-ACE4-B0714DD36856}" type="slidenum">
              <a:rPr lang="en-US" smtClean="0"/>
              <a:t>10</a:t>
            </a:fld>
            <a:endParaRPr lang="en-US"/>
          </a:p>
        </p:txBody>
      </p:sp>
    </p:spTree>
    <p:extLst>
      <p:ext uri="{BB962C8B-B14F-4D97-AF65-F5344CB8AC3E}">
        <p14:creationId xmlns:p14="http://schemas.microsoft.com/office/powerpoint/2010/main" val="1661098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590674"/>
            <a:ext cx="9144000" cy="3076576"/>
          </a:xfrm>
        </p:spPr>
        <p:txBody>
          <a:bodyPr anchor="b"/>
          <a:lstStyle>
            <a:lvl1pPr algn="ctr">
              <a:defRPr sz="6000">
                <a:solidFill>
                  <a:schemeClr val="accent1">
                    <a:lumMod val="50000"/>
                  </a:schemeClr>
                </a:solidFill>
              </a:defRPr>
            </a:lvl1pPr>
          </a:lstStyle>
          <a:p>
            <a:r>
              <a:rPr lang="tr-TR" dirty="0" smtClean="0"/>
              <a:t>Asıl başlık stili için tıklatın</a:t>
            </a:r>
            <a:endParaRPr lang="en-US" dirty="0"/>
          </a:p>
        </p:txBody>
      </p:sp>
      <p:sp>
        <p:nvSpPr>
          <p:cNvPr id="3" name="Alt Başlık 2"/>
          <p:cNvSpPr>
            <a:spLocks noGrp="1"/>
          </p:cNvSpPr>
          <p:nvPr>
            <p:ph type="subTitle" idx="1"/>
          </p:nvPr>
        </p:nvSpPr>
        <p:spPr>
          <a:xfrm>
            <a:off x="1600200" y="5372100"/>
            <a:ext cx="9144000" cy="781050"/>
          </a:xfrm>
        </p:spPr>
        <p:txBody>
          <a:bodyPr/>
          <a:lstStyle>
            <a:lvl1pPr marL="0" indent="0" algn="ctr">
              <a:buNone/>
              <a:defRPr sz="2400">
                <a:solidFill>
                  <a:srgbClr val="C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a:p>
        </p:txBody>
      </p:sp>
      <p:cxnSp>
        <p:nvCxnSpPr>
          <p:cNvPr id="13" name="Düz Bağlayıcı 5"/>
          <p:cNvCxnSpPr/>
          <p:nvPr userDrawn="1"/>
        </p:nvCxnSpPr>
        <p:spPr>
          <a:xfrm>
            <a:off x="387927" y="4928676"/>
            <a:ext cx="8536259" cy="13848"/>
          </a:xfrm>
          <a:prstGeom prst="line">
            <a:avLst/>
          </a:prstGeom>
        </p:spPr>
        <p:style>
          <a:lnRef idx="1">
            <a:schemeClr val="accent5"/>
          </a:lnRef>
          <a:fillRef idx="0">
            <a:schemeClr val="accent5"/>
          </a:fillRef>
          <a:effectRef idx="0">
            <a:schemeClr val="accent5"/>
          </a:effectRef>
          <a:fontRef idx="minor">
            <a:schemeClr val="tx1"/>
          </a:fontRef>
        </p:style>
      </p:cxnSp>
      <p:cxnSp>
        <p:nvCxnSpPr>
          <p:cNvPr id="14" name="Düz Bağlayıcı 6"/>
          <p:cNvCxnSpPr/>
          <p:nvPr userDrawn="1"/>
        </p:nvCxnSpPr>
        <p:spPr>
          <a:xfrm>
            <a:off x="3042920" y="5180390"/>
            <a:ext cx="8434997" cy="43374"/>
          </a:xfrm>
          <a:prstGeom prst="line">
            <a:avLst/>
          </a:prstGeom>
          <a:ln w="3810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15" name="Veri Yer Tutucusu 5"/>
          <p:cNvSpPr>
            <a:spLocks noGrp="1"/>
          </p:cNvSpPr>
          <p:nvPr>
            <p:ph type="dt" sz="half" idx="10"/>
          </p:nvPr>
        </p:nvSpPr>
        <p:spPr>
          <a:xfrm>
            <a:off x="10066638" y="6391016"/>
            <a:ext cx="1287162" cy="365125"/>
          </a:xfrm>
        </p:spPr>
        <p:txBody>
          <a:bodyPr/>
          <a:lstStyle/>
          <a:p>
            <a:fld id="{6A2BA1EA-ACB6-418D-9F14-B5E416C90FC8}" type="datetime1">
              <a:rPr lang="en-US" smtClean="0"/>
              <a:t>5/16/2022</a:t>
            </a:fld>
            <a:endParaRPr lang="en-US" dirty="0"/>
          </a:p>
        </p:txBody>
      </p:sp>
      <p:sp>
        <p:nvSpPr>
          <p:cNvPr id="16" name="Slayt Numarası Yer Tutucusu 11"/>
          <p:cNvSpPr>
            <a:spLocks noGrp="1"/>
          </p:cNvSpPr>
          <p:nvPr>
            <p:ph type="sldNum" sz="quarter" idx="12"/>
          </p:nvPr>
        </p:nvSpPr>
        <p:spPr>
          <a:xfrm>
            <a:off x="7475603" y="6368381"/>
            <a:ext cx="740377" cy="466984"/>
          </a:xfrm>
        </p:spPr>
        <p:txBody>
          <a:bodyPr/>
          <a:lstStyle/>
          <a:p>
            <a:fld id="{AB71C224-43D6-432E-874C-D55C81039CE1}" type="slidenum">
              <a:rPr lang="en-US" smtClean="0"/>
              <a:pPr/>
              <a:t>‹#›</a:t>
            </a:fld>
            <a:r>
              <a:rPr lang="tr-TR" dirty="0" smtClean="0"/>
              <a:t>/44</a:t>
            </a:r>
            <a:endParaRPr lang="en-US" dirty="0"/>
          </a:p>
        </p:txBody>
      </p:sp>
    </p:spTree>
    <p:extLst>
      <p:ext uri="{BB962C8B-B14F-4D97-AF65-F5344CB8AC3E}">
        <p14:creationId xmlns:p14="http://schemas.microsoft.com/office/powerpoint/2010/main" val="244517776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şlık ve İçerik">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noProof="0" dirty="0" err="1" smtClean="0"/>
              <a:t>Asıl</a:t>
            </a:r>
            <a:r>
              <a:rPr lang="en-US" noProof="0" dirty="0" smtClean="0"/>
              <a:t> </a:t>
            </a:r>
            <a:r>
              <a:rPr lang="en-US" noProof="0" dirty="0" err="1" smtClean="0"/>
              <a:t>metin</a:t>
            </a:r>
            <a:r>
              <a:rPr lang="en-US" noProof="0" dirty="0" smtClean="0"/>
              <a:t> </a:t>
            </a:r>
            <a:r>
              <a:rPr lang="en-US" noProof="0" dirty="0" err="1" smtClean="0"/>
              <a:t>stillerini</a:t>
            </a:r>
            <a:r>
              <a:rPr lang="en-US" noProof="0" dirty="0" smtClean="0"/>
              <a:t> </a:t>
            </a:r>
            <a:r>
              <a:rPr lang="en-US" noProof="0" dirty="0" err="1" smtClean="0"/>
              <a:t>düzenle</a:t>
            </a:r>
            <a:endParaRPr lang="en-US" noProof="0" dirty="0" smtClean="0"/>
          </a:p>
          <a:p>
            <a:pPr lvl="1"/>
            <a:r>
              <a:rPr lang="en-US" noProof="0" dirty="0" err="1" smtClean="0"/>
              <a:t>İkinci</a:t>
            </a:r>
            <a:r>
              <a:rPr lang="en-US" noProof="0" dirty="0" smtClean="0"/>
              <a:t> </a:t>
            </a:r>
            <a:r>
              <a:rPr lang="en-US" noProof="0" dirty="0" err="1" smtClean="0"/>
              <a:t>düzey</a:t>
            </a:r>
            <a:endParaRPr lang="en-US" noProof="0" dirty="0" smtClean="0"/>
          </a:p>
          <a:p>
            <a:pPr lvl="2"/>
            <a:r>
              <a:rPr lang="en-US" noProof="0" dirty="0" err="1" smtClean="0"/>
              <a:t>Üçüncü</a:t>
            </a:r>
            <a:r>
              <a:rPr lang="en-US" noProof="0" dirty="0" smtClean="0"/>
              <a:t> </a:t>
            </a:r>
            <a:r>
              <a:rPr lang="en-US" noProof="0" dirty="0" err="1" smtClean="0"/>
              <a:t>düzey</a:t>
            </a:r>
            <a:endParaRPr lang="en-US" noProof="0" dirty="0" smtClean="0"/>
          </a:p>
          <a:p>
            <a:pPr lvl="3"/>
            <a:r>
              <a:rPr lang="en-US" noProof="0" dirty="0" err="1" smtClean="0"/>
              <a:t>Dördüncü</a:t>
            </a:r>
            <a:r>
              <a:rPr lang="en-US" noProof="0" dirty="0" smtClean="0"/>
              <a:t> </a:t>
            </a:r>
            <a:r>
              <a:rPr lang="en-US" noProof="0" dirty="0" err="1" smtClean="0"/>
              <a:t>düzey</a:t>
            </a:r>
            <a:endParaRPr lang="en-US" noProof="0" dirty="0" smtClean="0"/>
          </a:p>
          <a:p>
            <a:pPr lvl="4"/>
            <a:r>
              <a:rPr lang="en-US" noProof="0" dirty="0" err="1" smtClean="0"/>
              <a:t>Beşinci</a:t>
            </a:r>
            <a:r>
              <a:rPr lang="en-US" noProof="0" dirty="0" smtClean="0"/>
              <a:t> </a:t>
            </a:r>
            <a:r>
              <a:rPr lang="en-US" noProof="0" dirty="0" err="1" smtClean="0"/>
              <a:t>düzey</a:t>
            </a:r>
            <a:endParaRPr lang="en-US" noProof="0" dirty="0"/>
          </a:p>
        </p:txBody>
      </p:sp>
      <p:cxnSp>
        <p:nvCxnSpPr>
          <p:cNvPr id="5" name="Düz Bağlayıcı 4"/>
          <p:cNvCxnSpPr/>
          <p:nvPr userDrawn="1"/>
        </p:nvCxnSpPr>
        <p:spPr>
          <a:xfrm>
            <a:off x="3741008" y="6245428"/>
            <a:ext cx="6969211" cy="8238"/>
          </a:xfrm>
          <a:prstGeom prst="line">
            <a:avLst/>
          </a:prstGeom>
        </p:spPr>
        <p:style>
          <a:lnRef idx="1">
            <a:schemeClr val="accent5"/>
          </a:lnRef>
          <a:fillRef idx="0">
            <a:schemeClr val="accent5"/>
          </a:fillRef>
          <a:effectRef idx="0">
            <a:schemeClr val="accent5"/>
          </a:effectRef>
          <a:fontRef idx="minor">
            <a:schemeClr val="tx1"/>
          </a:fontRef>
        </p:style>
      </p:cxnSp>
      <p:cxnSp>
        <p:nvCxnSpPr>
          <p:cNvPr id="10" name="Düz Bağlayıcı 9"/>
          <p:cNvCxnSpPr/>
          <p:nvPr userDrawn="1"/>
        </p:nvCxnSpPr>
        <p:spPr>
          <a:xfrm>
            <a:off x="5845981" y="6310891"/>
            <a:ext cx="6038336" cy="25422"/>
          </a:xfrm>
          <a:prstGeom prst="line">
            <a:avLst/>
          </a:prstGeom>
          <a:ln w="3810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21" name="Düz Bağlayıcı 20"/>
          <p:cNvCxnSpPr/>
          <p:nvPr userDrawn="1"/>
        </p:nvCxnSpPr>
        <p:spPr>
          <a:xfrm>
            <a:off x="616756" y="1434928"/>
            <a:ext cx="6038336" cy="25422"/>
          </a:xfrm>
          <a:prstGeom prst="line">
            <a:avLst/>
          </a:prstGeom>
          <a:ln w="3810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22" name="Düz Bağlayıcı 21"/>
          <p:cNvCxnSpPr/>
          <p:nvPr userDrawn="1"/>
        </p:nvCxnSpPr>
        <p:spPr>
          <a:xfrm>
            <a:off x="1264508" y="1558689"/>
            <a:ext cx="6969211" cy="8238"/>
          </a:xfrm>
          <a:prstGeom prst="line">
            <a:avLst/>
          </a:prstGeom>
        </p:spPr>
        <p:style>
          <a:lnRef idx="1">
            <a:schemeClr val="accent5"/>
          </a:lnRef>
          <a:fillRef idx="0">
            <a:schemeClr val="accent5"/>
          </a:fillRef>
          <a:effectRef idx="0">
            <a:schemeClr val="accent5"/>
          </a:effectRef>
          <a:fontRef idx="minor">
            <a:schemeClr val="tx1"/>
          </a:fontRef>
        </p:style>
      </p:cxnSp>
      <p:sp>
        <p:nvSpPr>
          <p:cNvPr id="4" name="Unvan 3"/>
          <p:cNvSpPr>
            <a:spLocks noGrp="1"/>
          </p:cNvSpPr>
          <p:nvPr>
            <p:ph type="title"/>
          </p:nvPr>
        </p:nvSpPr>
        <p:spPr/>
        <p:txBody>
          <a:bodyPr/>
          <a:lstStyle/>
          <a:p>
            <a:r>
              <a:rPr lang="tr-TR" smtClean="0"/>
              <a:t>Asıl başlık stili için tıklatın</a:t>
            </a:r>
            <a:endParaRPr lang="en-US"/>
          </a:p>
        </p:txBody>
      </p:sp>
      <p:sp>
        <p:nvSpPr>
          <p:cNvPr id="6" name="Veri Yer Tutucusu 5"/>
          <p:cNvSpPr>
            <a:spLocks noGrp="1"/>
          </p:cNvSpPr>
          <p:nvPr>
            <p:ph type="dt" sz="half" idx="10"/>
          </p:nvPr>
        </p:nvSpPr>
        <p:spPr/>
        <p:txBody>
          <a:bodyPr/>
          <a:lstStyle/>
          <a:p>
            <a:fld id="{CF9518B9-B95C-45A9-8D0E-17BEB55CBF1F}" type="datetime1">
              <a:rPr lang="en-US" smtClean="0"/>
              <a:t>5/16/2022</a:t>
            </a:fld>
            <a:endParaRPr lang="en-US" dirty="0"/>
          </a:p>
        </p:txBody>
      </p:sp>
      <p:sp>
        <p:nvSpPr>
          <p:cNvPr id="12" name="Slayt Numarası Yer Tutucusu 11"/>
          <p:cNvSpPr>
            <a:spLocks noGrp="1"/>
          </p:cNvSpPr>
          <p:nvPr>
            <p:ph type="sldNum" sz="quarter" idx="12"/>
          </p:nvPr>
        </p:nvSpPr>
        <p:spPr>
          <a:xfrm>
            <a:off x="7475603" y="6368381"/>
            <a:ext cx="740377" cy="466984"/>
          </a:xfrm>
        </p:spPr>
        <p:txBody>
          <a:bodyPr/>
          <a:lstStyle/>
          <a:p>
            <a:fld id="{AB71C224-43D6-432E-874C-D55C81039CE1}" type="slidenum">
              <a:rPr lang="en-US" smtClean="0"/>
              <a:pPr/>
              <a:t>‹#›</a:t>
            </a:fld>
            <a:r>
              <a:rPr lang="tr-TR" dirty="0" smtClean="0"/>
              <a:t>/44</a:t>
            </a:r>
            <a:endParaRPr lang="en-US" dirty="0"/>
          </a:p>
        </p:txBody>
      </p:sp>
    </p:spTree>
    <p:extLst>
      <p:ext uri="{BB962C8B-B14F-4D97-AF65-F5344CB8AC3E}">
        <p14:creationId xmlns:p14="http://schemas.microsoft.com/office/powerpoint/2010/main" val="34588611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US"/>
          </a:p>
        </p:txBody>
      </p:sp>
      <p:cxnSp>
        <p:nvCxnSpPr>
          <p:cNvPr id="6" name="Düz Bağlayıcı 5"/>
          <p:cNvCxnSpPr/>
          <p:nvPr userDrawn="1"/>
        </p:nvCxnSpPr>
        <p:spPr>
          <a:xfrm>
            <a:off x="3741008" y="6245428"/>
            <a:ext cx="6969211" cy="8238"/>
          </a:xfrm>
          <a:prstGeom prst="line">
            <a:avLst/>
          </a:prstGeom>
        </p:spPr>
        <p:style>
          <a:lnRef idx="1">
            <a:schemeClr val="accent5"/>
          </a:lnRef>
          <a:fillRef idx="0">
            <a:schemeClr val="accent5"/>
          </a:fillRef>
          <a:effectRef idx="0">
            <a:schemeClr val="accent5"/>
          </a:effectRef>
          <a:fontRef idx="minor">
            <a:schemeClr val="tx1"/>
          </a:fontRef>
        </p:style>
      </p:cxnSp>
      <p:cxnSp>
        <p:nvCxnSpPr>
          <p:cNvPr id="7" name="Düz Bağlayıcı 6"/>
          <p:cNvCxnSpPr/>
          <p:nvPr userDrawn="1"/>
        </p:nvCxnSpPr>
        <p:spPr>
          <a:xfrm>
            <a:off x="5845981" y="6310891"/>
            <a:ext cx="6038336" cy="25422"/>
          </a:xfrm>
          <a:prstGeom prst="line">
            <a:avLst/>
          </a:prstGeom>
          <a:ln w="3810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8" name="Veri Yer Tutucusu 5"/>
          <p:cNvSpPr>
            <a:spLocks noGrp="1"/>
          </p:cNvSpPr>
          <p:nvPr>
            <p:ph type="dt" sz="half" idx="10"/>
          </p:nvPr>
        </p:nvSpPr>
        <p:spPr>
          <a:xfrm>
            <a:off x="10066638" y="6391016"/>
            <a:ext cx="1287162" cy="365125"/>
          </a:xfrm>
        </p:spPr>
        <p:txBody>
          <a:bodyPr/>
          <a:lstStyle/>
          <a:p>
            <a:fld id="{CF09ADFD-93FE-4E65-AA7E-7A473B0D7888}" type="datetime1">
              <a:rPr lang="en-US" smtClean="0"/>
              <a:t>5/16/2022</a:t>
            </a:fld>
            <a:endParaRPr lang="en-US" dirty="0"/>
          </a:p>
        </p:txBody>
      </p:sp>
      <p:sp>
        <p:nvSpPr>
          <p:cNvPr id="9" name="Slayt Numarası Yer Tutucusu 11"/>
          <p:cNvSpPr>
            <a:spLocks noGrp="1"/>
          </p:cNvSpPr>
          <p:nvPr>
            <p:ph type="sldNum" sz="quarter" idx="12"/>
          </p:nvPr>
        </p:nvSpPr>
        <p:spPr>
          <a:xfrm>
            <a:off x="7475603" y="6368381"/>
            <a:ext cx="740377" cy="466984"/>
          </a:xfrm>
        </p:spPr>
        <p:txBody>
          <a:bodyPr/>
          <a:lstStyle/>
          <a:p>
            <a:fld id="{AB71C224-43D6-432E-874C-D55C81039CE1}" type="slidenum">
              <a:rPr lang="en-US" smtClean="0"/>
              <a:pPr/>
              <a:t>‹#›</a:t>
            </a:fld>
            <a:r>
              <a:rPr lang="tr-TR" dirty="0" smtClean="0"/>
              <a:t>/44</a:t>
            </a:r>
            <a:endParaRPr lang="en-US" dirty="0"/>
          </a:p>
        </p:txBody>
      </p:sp>
    </p:spTree>
    <p:extLst>
      <p:ext uri="{BB962C8B-B14F-4D97-AF65-F5344CB8AC3E}">
        <p14:creationId xmlns:p14="http://schemas.microsoft.com/office/powerpoint/2010/main" val="1889395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cxnSp>
        <p:nvCxnSpPr>
          <p:cNvPr id="7" name="Düz Bağlayıcı 5"/>
          <p:cNvCxnSpPr/>
          <p:nvPr userDrawn="1"/>
        </p:nvCxnSpPr>
        <p:spPr>
          <a:xfrm>
            <a:off x="3741008" y="6245428"/>
            <a:ext cx="6969211" cy="8238"/>
          </a:xfrm>
          <a:prstGeom prst="line">
            <a:avLst/>
          </a:prstGeom>
        </p:spPr>
        <p:style>
          <a:lnRef idx="1">
            <a:schemeClr val="accent5"/>
          </a:lnRef>
          <a:fillRef idx="0">
            <a:schemeClr val="accent5"/>
          </a:fillRef>
          <a:effectRef idx="0">
            <a:schemeClr val="accent5"/>
          </a:effectRef>
          <a:fontRef idx="minor">
            <a:schemeClr val="tx1"/>
          </a:fontRef>
        </p:style>
      </p:cxnSp>
      <p:cxnSp>
        <p:nvCxnSpPr>
          <p:cNvPr id="8" name="Düz Bağlayıcı 6"/>
          <p:cNvCxnSpPr/>
          <p:nvPr userDrawn="1"/>
        </p:nvCxnSpPr>
        <p:spPr>
          <a:xfrm>
            <a:off x="5845981" y="6310891"/>
            <a:ext cx="6038336" cy="25422"/>
          </a:xfrm>
          <a:prstGeom prst="line">
            <a:avLst/>
          </a:prstGeom>
          <a:ln w="3810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9" name="Veri Yer Tutucusu 5"/>
          <p:cNvSpPr>
            <a:spLocks noGrp="1"/>
          </p:cNvSpPr>
          <p:nvPr>
            <p:ph type="dt" sz="half" idx="10"/>
          </p:nvPr>
        </p:nvSpPr>
        <p:spPr>
          <a:xfrm>
            <a:off x="10066638" y="6391016"/>
            <a:ext cx="1287162" cy="365125"/>
          </a:xfrm>
        </p:spPr>
        <p:txBody>
          <a:bodyPr/>
          <a:lstStyle/>
          <a:p>
            <a:fld id="{62C8B08F-225A-4A00-BB9A-F4B74ADE6D4E}" type="datetime1">
              <a:rPr lang="en-US" smtClean="0"/>
              <a:t>5/16/2022</a:t>
            </a:fld>
            <a:endParaRPr lang="en-US" dirty="0"/>
          </a:p>
        </p:txBody>
      </p:sp>
      <p:sp>
        <p:nvSpPr>
          <p:cNvPr id="10" name="Slayt Numarası Yer Tutucusu 11"/>
          <p:cNvSpPr>
            <a:spLocks noGrp="1"/>
          </p:cNvSpPr>
          <p:nvPr>
            <p:ph type="sldNum" sz="quarter" idx="12"/>
          </p:nvPr>
        </p:nvSpPr>
        <p:spPr>
          <a:xfrm>
            <a:off x="7475603" y="6368381"/>
            <a:ext cx="740377" cy="466984"/>
          </a:xfrm>
        </p:spPr>
        <p:txBody>
          <a:bodyPr/>
          <a:lstStyle/>
          <a:p>
            <a:fld id="{AB71C224-43D6-432E-874C-D55C81039CE1}" type="slidenum">
              <a:rPr lang="en-US" smtClean="0"/>
              <a:pPr/>
              <a:t>‹#›</a:t>
            </a:fld>
            <a:r>
              <a:rPr lang="tr-TR" dirty="0" smtClean="0"/>
              <a:t>/44</a:t>
            </a:r>
            <a:endParaRPr lang="en-US" dirty="0"/>
          </a:p>
        </p:txBody>
      </p:sp>
    </p:spTree>
    <p:extLst>
      <p:ext uri="{BB962C8B-B14F-4D97-AF65-F5344CB8AC3E}">
        <p14:creationId xmlns:p14="http://schemas.microsoft.com/office/powerpoint/2010/main" val="40843195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err="1" smtClean="0"/>
              <a:t>Asıl</a:t>
            </a:r>
            <a:r>
              <a:rPr lang="en-US" noProof="0" dirty="0" smtClean="0"/>
              <a:t> </a:t>
            </a:r>
            <a:r>
              <a:rPr lang="en-US" noProof="0" dirty="0" err="1" smtClean="0"/>
              <a:t>başlık</a:t>
            </a:r>
            <a:r>
              <a:rPr lang="en-US" noProof="0" dirty="0" smtClean="0"/>
              <a:t> </a:t>
            </a:r>
            <a:r>
              <a:rPr lang="en-US" noProof="0" dirty="0" err="1" smtClean="0"/>
              <a:t>stili</a:t>
            </a:r>
            <a:r>
              <a:rPr lang="en-US" noProof="0" dirty="0" smtClean="0"/>
              <a:t> </a:t>
            </a:r>
            <a:r>
              <a:rPr lang="en-US" noProof="0" dirty="0" err="1" smtClean="0"/>
              <a:t>için</a:t>
            </a:r>
            <a:r>
              <a:rPr lang="en-US" noProof="0" dirty="0" smtClean="0"/>
              <a:t> </a:t>
            </a:r>
            <a:r>
              <a:rPr lang="en-US" noProof="0" dirty="0" err="1" smtClean="0"/>
              <a:t>tıklatın</a:t>
            </a:r>
            <a:endParaRPr lang="en-US" noProof="0" dirty="0"/>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err="1" smtClean="0"/>
              <a:t>Asıl</a:t>
            </a:r>
            <a:r>
              <a:rPr lang="en-US" noProof="0" dirty="0" smtClean="0"/>
              <a:t> </a:t>
            </a:r>
            <a:r>
              <a:rPr lang="en-US" noProof="0" dirty="0" err="1" smtClean="0"/>
              <a:t>metin</a:t>
            </a:r>
            <a:r>
              <a:rPr lang="en-US" noProof="0" dirty="0" smtClean="0"/>
              <a:t> </a:t>
            </a:r>
            <a:r>
              <a:rPr lang="en-US" noProof="0" dirty="0" err="1" smtClean="0"/>
              <a:t>stillerini</a:t>
            </a:r>
            <a:r>
              <a:rPr lang="en-US" noProof="0" dirty="0" smtClean="0"/>
              <a:t> </a:t>
            </a:r>
            <a:r>
              <a:rPr lang="en-US" noProof="0" dirty="0" err="1" smtClean="0"/>
              <a:t>düzenle</a:t>
            </a:r>
            <a:endParaRPr lang="en-US" noProof="0" dirty="0" smtClean="0"/>
          </a:p>
          <a:p>
            <a:pPr lvl="1"/>
            <a:r>
              <a:rPr lang="en-US" noProof="0" dirty="0" err="1" smtClean="0"/>
              <a:t>İkinci</a:t>
            </a:r>
            <a:r>
              <a:rPr lang="en-US" noProof="0" dirty="0" smtClean="0"/>
              <a:t> </a:t>
            </a:r>
            <a:r>
              <a:rPr lang="en-US" noProof="0" dirty="0" err="1" smtClean="0"/>
              <a:t>düzey</a:t>
            </a:r>
            <a:endParaRPr lang="en-US" noProof="0" dirty="0" smtClean="0"/>
          </a:p>
          <a:p>
            <a:pPr lvl="2"/>
            <a:r>
              <a:rPr lang="en-US" noProof="0" dirty="0" err="1" smtClean="0"/>
              <a:t>Üçüncü</a:t>
            </a:r>
            <a:r>
              <a:rPr lang="en-US" noProof="0" dirty="0" smtClean="0"/>
              <a:t> </a:t>
            </a:r>
            <a:r>
              <a:rPr lang="en-US" noProof="0" dirty="0" err="1" smtClean="0"/>
              <a:t>düzey</a:t>
            </a:r>
            <a:endParaRPr lang="en-US" noProof="0" dirty="0" smtClean="0"/>
          </a:p>
          <a:p>
            <a:pPr lvl="3"/>
            <a:r>
              <a:rPr lang="en-US" noProof="0" dirty="0" err="1" smtClean="0"/>
              <a:t>Dördüncü</a:t>
            </a:r>
            <a:r>
              <a:rPr lang="en-US" noProof="0" dirty="0" smtClean="0"/>
              <a:t> </a:t>
            </a:r>
            <a:r>
              <a:rPr lang="en-US" noProof="0" dirty="0" err="1" smtClean="0"/>
              <a:t>düzey</a:t>
            </a:r>
            <a:endParaRPr lang="en-US" noProof="0" dirty="0" smtClean="0"/>
          </a:p>
          <a:p>
            <a:pPr lvl="4"/>
            <a:r>
              <a:rPr lang="en-US" noProof="0" dirty="0" err="1" smtClean="0"/>
              <a:t>Beşinci</a:t>
            </a:r>
            <a:r>
              <a:rPr lang="en-US" noProof="0" dirty="0" smtClean="0"/>
              <a:t> </a:t>
            </a:r>
            <a:r>
              <a:rPr lang="en-US" noProof="0" dirty="0" err="1" smtClean="0"/>
              <a:t>düzey</a:t>
            </a:r>
            <a:endParaRPr lang="en-US" noProof="0" dirty="0"/>
          </a:p>
        </p:txBody>
      </p:sp>
      <p:sp>
        <p:nvSpPr>
          <p:cNvPr id="4" name="Veri Yer Tutucusu 3"/>
          <p:cNvSpPr>
            <a:spLocks noGrp="1"/>
          </p:cNvSpPr>
          <p:nvPr>
            <p:ph type="dt" sz="half" idx="2"/>
          </p:nvPr>
        </p:nvSpPr>
        <p:spPr>
          <a:xfrm>
            <a:off x="10066638" y="6391016"/>
            <a:ext cx="1287162" cy="365125"/>
          </a:xfrm>
          <a:prstGeom prst="rect">
            <a:avLst/>
          </a:prstGeom>
        </p:spPr>
        <p:txBody>
          <a:bodyPr vert="horz" lIns="91440" tIns="45720" rIns="91440" bIns="45720" rtlCol="0" anchor="ctr"/>
          <a:lstStyle>
            <a:lvl1pPr algn="r">
              <a:defRPr sz="1200">
                <a:solidFill>
                  <a:schemeClr val="accent1">
                    <a:lumMod val="50000"/>
                  </a:schemeClr>
                </a:solidFill>
                <a:latin typeface="Times New Roman" panose="02020603050405020304" pitchFamily="18" charset="0"/>
                <a:cs typeface="Times New Roman" panose="02020603050405020304" pitchFamily="18" charset="0"/>
              </a:defRPr>
            </a:lvl1pPr>
          </a:lstStyle>
          <a:p>
            <a:fld id="{7944A07D-001E-4DC4-9C6C-2621D1CE3181}" type="datetime1">
              <a:rPr lang="en-US" smtClean="0"/>
              <a:t>5/16/2022</a:t>
            </a:fld>
            <a:endParaRPr lang="en-US" dirty="0"/>
          </a:p>
        </p:txBody>
      </p:sp>
      <p:sp>
        <p:nvSpPr>
          <p:cNvPr id="6" name="Slayt Numarası Yer Tutucusu 5"/>
          <p:cNvSpPr>
            <a:spLocks noGrp="1"/>
          </p:cNvSpPr>
          <p:nvPr>
            <p:ph type="sldNum" sz="quarter" idx="4"/>
          </p:nvPr>
        </p:nvSpPr>
        <p:spPr>
          <a:xfrm>
            <a:off x="7440155" y="6311900"/>
            <a:ext cx="740377" cy="466984"/>
          </a:xfrm>
          <a:prstGeom prst="rect">
            <a:avLst/>
          </a:prstGeom>
        </p:spPr>
        <p:txBody>
          <a:bodyPr vert="horz" lIns="91440" tIns="45720" rIns="91440" bIns="45720" rtlCol="0" anchor="ctr"/>
          <a:lstStyle>
            <a:lvl1pPr algn="r">
              <a:defRPr sz="1200">
                <a:solidFill>
                  <a:schemeClr val="accent1">
                    <a:lumMod val="50000"/>
                  </a:schemeClr>
                </a:solidFill>
                <a:latin typeface="Times New Roman" panose="02020603050405020304" pitchFamily="18" charset="0"/>
                <a:cs typeface="Times New Roman" panose="02020603050405020304" pitchFamily="18" charset="0"/>
              </a:defRPr>
            </a:lvl1pPr>
          </a:lstStyle>
          <a:p>
            <a:fld id="{AB71C224-43D6-432E-874C-D55C81039CE1}" type="slidenum">
              <a:rPr lang="en-US" smtClean="0"/>
              <a:pPr/>
              <a:t>‹#›</a:t>
            </a:fld>
            <a:r>
              <a:rPr lang="tr-TR" dirty="0" smtClean="0"/>
              <a:t>/44</a:t>
            </a:r>
            <a:endParaRPr lang="en-US" dirty="0"/>
          </a:p>
        </p:txBody>
      </p:sp>
    </p:spTree>
    <p:extLst>
      <p:ext uri="{BB962C8B-B14F-4D97-AF65-F5344CB8AC3E}">
        <p14:creationId xmlns:p14="http://schemas.microsoft.com/office/powerpoint/2010/main" val="1662972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itnodes.io/nodes/live-ma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8" Type="http://schemas.openxmlformats.org/officeDocument/2006/relationships/hyperlink" Target="https://bitnodes.io/nodes/live-map/" TargetMode="External"/><Relationship Id="rId3" Type="http://schemas.openxmlformats.org/officeDocument/2006/relationships/hyperlink" Target="https://coinmarketcap.com/" TargetMode="External"/><Relationship Id="rId7" Type="http://schemas.openxmlformats.org/officeDocument/2006/relationships/hyperlink" Target="https://www.freepik.com/free-photos-vectors/blockchain"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s://ethereum.org/" TargetMode="External"/><Relationship Id="rId5" Type="http://schemas.openxmlformats.org/officeDocument/2006/relationships/hyperlink" Target="https://bitcoin.org/" TargetMode="External"/><Relationship Id="rId4" Type="http://schemas.openxmlformats.org/officeDocument/2006/relationships/hyperlink" Target="https://en.wikipedia.org/wiki/Blockchai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a:bodyPr>
          <a:lstStyle/>
          <a:p>
            <a:r>
              <a:rPr lang="en-US" dirty="0" err="1" smtClean="0"/>
              <a:t>Blockchain</a:t>
            </a:r>
            <a:endParaRPr lang="en-US" dirty="0"/>
          </a:p>
        </p:txBody>
      </p:sp>
      <p:sp>
        <p:nvSpPr>
          <p:cNvPr id="3" name="Alt Başlık 2"/>
          <p:cNvSpPr>
            <a:spLocks noGrp="1"/>
          </p:cNvSpPr>
          <p:nvPr>
            <p:ph type="subTitle" idx="1"/>
          </p:nvPr>
        </p:nvSpPr>
        <p:spPr/>
        <p:txBody>
          <a:bodyPr/>
          <a:lstStyle/>
          <a:p>
            <a:r>
              <a:rPr lang="en-US" dirty="0" smtClean="0"/>
              <a:t>Dr. Haydar ÇUKURTEPE</a:t>
            </a:r>
            <a:endParaRPr lang="en-US" dirty="0"/>
          </a:p>
        </p:txBody>
      </p:sp>
    </p:spTree>
    <p:extLst>
      <p:ext uri="{BB962C8B-B14F-4D97-AF65-F5344CB8AC3E}">
        <p14:creationId xmlns:p14="http://schemas.microsoft.com/office/powerpoint/2010/main" val="2699107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en-US" dirty="0" smtClean="0"/>
              <a:t>Nodes of </a:t>
            </a:r>
            <a:r>
              <a:rPr lang="en-US" dirty="0" err="1" smtClean="0"/>
              <a:t>Blockchain</a:t>
            </a:r>
            <a:r>
              <a:rPr lang="en-US" dirty="0" smtClean="0"/>
              <a:t> Network are peers (computers) that keep the ledger. </a:t>
            </a:r>
          </a:p>
          <a:p>
            <a:r>
              <a:rPr lang="en-US" dirty="0" smtClean="0"/>
              <a:t>Permission-less network. </a:t>
            </a:r>
            <a:endParaRPr lang="en-US" dirty="0"/>
          </a:p>
        </p:txBody>
      </p:sp>
      <p:sp>
        <p:nvSpPr>
          <p:cNvPr id="3" name="Unvan 2"/>
          <p:cNvSpPr>
            <a:spLocks noGrp="1"/>
          </p:cNvSpPr>
          <p:nvPr>
            <p:ph type="title"/>
          </p:nvPr>
        </p:nvSpPr>
        <p:spPr/>
        <p:txBody>
          <a:bodyPr/>
          <a:lstStyle/>
          <a:p>
            <a:r>
              <a:rPr lang="en-US" dirty="0" smtClean="0"/>
              <a:t>Networking</a:t>
            </a:r>
            <a:endParaRPr lang="en-US" dirty="0"/>
          </a:p>
        </p:txBody>
      </p:sp>
      <p:sp>
        <p:nvSpPr>
          <p:cNvPr id="4" name="Veri Yer Tutucusu 3"/>
          <p:cNvSpPr>
            <a:spLocks noGrp="1"/>
          </p:cNvSpPr>
          <p:nvPr>
            <p:ph type="dt" sz="half" idx="10"/>
          </p:nvPr>
        </p:nvSpPr>
        <p:spPr/>
        <p:txBody>
          <a:bodyPr/>
          <a:lstStyle/>
          <a:p>
            <a:fld id="{61D7657D-8880-441D-8279-9EB80B0CA9E6}" type="datetime1">
              <a:rPr lang="en-US" smtClean="0">
                <a:solidFill>
                  <a:schemeClr val="tx1"/>
                </a:solidFill>
              </a:rPr>
              <a:t>5/16/2022</a:t>
            </a:fld>
            <a:endParaRPr lang="en-US" dirty="0">
              <a:solidFill>
                <a:schemeClr val="tx1"/>
              </a:solidFill>
            </a:endParaRPr>
          </a:p>
        </p:txBody>
      </p:sp>
      <p:sp>
        <p:nvSpPr>
          <p:cNvPr id="6" name="Slayt Numarası Yer Tutucusu 5"/>
          <p:cNvSpPr>
            <a:spLocks noGrp="1"/>
          </p:cNvSpPr>
          <p:nvPr>
            <p:ph type="sldNum" sz="quarter" idx="12"/>
          </p:nvPr>
        </p:nvSpPr>
        <p:spPr/>
        <p:txBody>
          <a:bodyPr/>
          <a:lstStyle/>
          <a:p>
            <a:fld id="{AB71C224-43D6-432E-874C-D55C81039CE1}" type="slidenum">
              <a:rPr lang="en-US" smtClean="0">
                <a:solidFill>
                  <a:schemeClr val="tx1"/>
                </a:solidFill>
              </a:rPr>
              <a:pPr/>
              <a:t>10</a:t>
            </a:fld>
            <a:r>
              <a:rPr lang="en-US" dirty="0" smtClean="0">
                <a:solidFill>
                  <a:schemeClr val="tx1"/>
                </a:solidFill>
              </a:rPr>
              <a:t>/4</a:t>
            </a:r>
            <a:r>
              <a:rPr lang="tr-TR" dirty="0" smtClean="0">
                <a:solidFill>
                  <a:schemeClr val="tx1"/>
                </a:solidFill>
              </a:rPr>
              <a:t>4</a:t>
            </a:r>
            <a:endParaRPr lang="en-US" dirty="0">
              <a:solidFill>
                <a:schemeClr val="tx1"/>
              </a:solidFill>
            </a:endParaRPr>
          </a:p>
        </p:txBody>
      </p:sp>
      <p:grpSp>
        <p:nvGrpSpPr>
          <p:cNvPr id="33" name="Grup 32"/>
          <p:cNvGrpSpPr/>
          <p:nvPr/>
        </p:nvGrpSpPr>
        <p:grpSpPr>
          <a:xfrm>
            <a:off x="5196516" y="2936417"/>
            <a:ext cx="2141741" cy="830696"/>
            <a:chOff x="4223719" y="2780878"/>
            <a:chExt cx="2141741" cy="830696"/>
          </a:xfrm>
        </p:grpSpPr>
        <p:sp>
          <p:nvSpPr>
            <p:cNvPr id="32" name="Oval 31"/>
            <p:cNvSpPr/>
            <p:nvPr/>
          </p:nvSpPr>
          <p:spPr>
            <a:xfrm>
              <a:off x="4223719" y="2780878"/>
              <a:ext cx="2108354" cy="830696"/>
            </a:xfrm>
            <a:prstGeom prst="ellipse">
              <a:avLst/>
            </a:prstGeom>
            <a:solidFill>
              <a:srgbClr val="E5E9EB"/>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 name="Grup 7"/>
            <p:cNvGrpSpPr/>
            <p:nvPr/>
          </p:nvGrpSpPr>
          <p:grpSpPr>
            <a:xfrm>
              <a:off x="4248079" y="2855933"/>
              <a:ext cx="2117381" cy="672034"/>
              <a:chOff x="1069357" y="3218962"/>
              <a:chExt cx="9837588" cy="3646760"/>
            </a:xfrm>
          </p:grpSpPr>
          <p:grpSp>
            <p:nvGrpSpPr>
              <p:cNvPr id="9" name="Group 38">
                <a:extLst>
                  <a:ext uri="{FF2B5EF4-FFF2-40B4-BE49-F238E27FC236}">
                    <a16:creationId xmlns:a16="http://schemas.microsoft.com/office/drawing/2014/main" id="{B735FCE3-E23D-4F2F-9C3D-BB869C8FD6EC}"/>
                  </a:ext>
                </a:extLst>
              </p:cNvPr>
              <p:cNvGrpSpPr/>
              <p:nvPr/>
            </p:nvGrpSpPr>
            <p:grpSpPr>
              <a:xfrm>
                <a:off x="1069357" y="4146449"/>
                <a:ext cx="1596406" cy="1854973"/>
                <a:chOff x="2133600" y="2205038"/>
                <a:chExt cx="1684256" cy="1957052"/>
              </a:xfrm>
              <a:solidFill>
                <a:schemeClr val="tx2">
                  <a:lumMod val="75000"/>
                </a:schemeClr>
              </a:solidFill>
            </p:grpSpPr>
            <p:sp>
              <p:nvSpPr>
                <p:cNvPr id="29"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38">
                <a:extLst>
                  <a:ext uri="{FF2B5EF4-FFF2-40B4-BE49-F238E27FC236}">
                    <a16:creationId xmlns:a16="http://schemas.microsoft.com/office/drawing/2014/main" id="{B735FCE3-E23D-4F2F-9C3D-BB869C8FD6EC}"/>
                  </a:ext>
                </a:extLst>
              </p:cNvPr>
              <p:cNvGrpSpPr/>
              <p:nvPr/>
            </p:nvGrpSpPr>
            <p:grpSpPr>
              <a:xfrm>
                <a:off x="2665001" y="3218962"/>
                <a:ext cx="1596406" cy="1854973"/>
                <a:chOff x="2133600" y="2205038"/>
                <a:chExt cx="1684256" cy="1957052"/>
              </a:xfrm>
            </p:grpSpPr>
            <p:sp>
              <p:nvSpPr>
                <p:cNvPr id="26"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38">
                <a:extLst>
                  <a:ext uri="{FF2B5EF4-FFF2-40B4-BE49-F238E27FC236}">
                    <a16:creationId xmlns:a16="http://schemas.microsoft.com/office/drawing/2014/main" id="{B735FCE3-E23D-4F2F-9C3D-BB869C8FD6EC}"/>
                  </a:ext>
                </a:extLst>
              </p:cNvPr>
              <p:cNvGrpSpPr/>
              <p:nvPr/>
            </p:nvGrpSpPr>
            <p:grpSpPr>
              <a:xfrm>
                <a:off x="4259883" y="4178702"/>
                <a:ext cx="1596406" cy="1854973"/>
                <a:chOff x="2133600" y="2205038"/>
                <a:chExt cx="1684256" cy="1957052"/>
              </a:xfrm>
            </p:grpSpPr>
            <p:sp>
              <p:nvSpPr>
                <p:cNvPr id="23"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2" name="Group 38">
                <a:extLst>
                  <a:ext uri="{FF2B5EF4-FFF2-40B4-BE49-F238E27FC236}">
                    <a16:creationId xmlns:a16="http://schemas.microsoft.com/office/drawing/2014/main" id="{B735FCE3-E23D-4F2F-9C3D-BB869C8FD6EC}"/>
                  </a:ext>
                </a:extLst>
              </p:cNvPr>
              <p:cNvGrpSpPr/>
              <p:nvPr/>
            </p:nvGrpSpPr>
            <p:grpSpPr>
              <a:xfrm>
                <a:off x="5854003" y="3251215"/>
                <a:ext cx="1596406" cy="1854973"/>
                <a:chOff x="2133600" y="2205038"/>
                <a:chExt cx="1684256" cy="1957052"/>
              </a:xfrm>
            </p:grpSpPr>
            <p:sp>
              <p:nvSpPr>
                <p:cNvPr id="20"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3" name="Group 38">
                <a:extLst>
                  <a:ext uri="{FF2B5EF4-FFF2-40B4-BE49-F238E27FC236}">
                    <a16:creationId xmlns:a16="http://schemas.microsoft.com/office/drawing/2014/main" id="{B735FCE3-E23D-4F2F-9C3D-BB869C8FD6EC}"/>
                  </a:ext>
                </a:extLst>
              </p:cNvPr>
              <p:cNvGrpSpPr/>
              <p:nvPr/>
            </p:nvGrpSpPr>
            <p:grpSpPr>
              <a:xfrm>
                <a:off x="7417777" y="4220294"/>
                <a:ext cx="1596406" cy="1854973"/>
                <a:chOff x="2133600" y="2205038"/>
                <a:chExt cx="1684256" cy="1957052"/>
              </a:xfrm>
            </p:grpSpPr>
            <p:sp>
              <p:nvSpPr>
                <p:cNvPr id="17"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6" name="Metin kutusu 15"/>
              <p:cNvSpPr txBox="1"/>
              <p:nvPr/>
            </p:nvSpPr>
            <p:spPr>
              <a:xfrm>
                <a:off x="9311638" y="4861560"/>
                <a:ext cx="1595307" cy="2004162"/>
              </a:xfrm>
              <a:prstGeom prst="rect">
                <a:avLst/>
              </a:prstGeom>
              <a:noFill/>
            </p:spPr>
            <p:txBody>
              <a:bodyPr wrap="none" rtlCol="0">
                <a:spAutoFit/>
              </a:bodyPr>
              <a:lstStyle/>
              <a:p>
                <a:r>
                  <a:rPr lang="en-US" dirty="0" smtClean="0"/>
                  <a:t>…</a:t>
                </a:r>
                <a:endParaRPr lang="en-US" dirty="0"/>
              </a:p>
            </p:txBody>
          </p:sp>
        </p:grpSp>
      </p:grpSp>
      <p:grpSp>
        <p:nvGrpSpPr>
          <p:cNvPr id="34" name="Grup 33"/>
          <p:cNvGrpSpPr/>
          <p:nvPr/>
        </p:nvGrpSpPr>
        <p:grpSpPr>
          <a:xfrm>
            <a:off x="667719" y="3585946"/>
            <a:ext cx="2141741" cy="830696"/>
            <a:chOff x="4223719" y="2780878"/>
            <a:chExt cx="2141741" cy="830696"/>
          </a:xfrm>
        </p:grpSpPr>
        <p:sp>
          <p:nvSpPr>
            <p:cNvPr id="35" name="Oval 34"/>
            <p:cNvSpPr/>
            <p:nvPr/>
          </p:nvSpPr>
          <p:spPr>
            <a:xfrm>
              <a:off x="4223719" y="2780878"/>
              <a:ext cx="2108354" cy="830696"/>
            </a:xfrm>
            <a:prstGeom prst="ellipse">
              <a:avLst/>
            </a:prstGeom>
            <a:solidFill>
              <a:srgbClr val="E5E9EB"/>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36" name="Grup 35"/>
            <p:cNvGrpSpPr/>
            <p:nvPr/>
          </p:nvGrpSpPr>
          <p:grpSpPr>
            <a:xfrm>
              <a:off x="4248079" y="2855933"/>
              <a:ext cx="2117381" cy="672034"/>
              <a:chOff x="1069357" y="3218962"/>
              <a:chExt cx="9837588" cy="3646760"/>
            </a:xfrm>
          </p:grpSpPr>
          <p:grpSp>
            <p:nvGrpSpPr>
              <p:cNvPr id="37" name="Group 38">
                <a:extLst>
                  <a:ext uri="{FF2B5EF4-FFF2-40B4-BE49-F238E27FC236}">
                    <a16:creationId xmlns:a16="http://schemas.microsoft.com/office/drawing/2014/main" id="{B735FCE3-E23D-4F2F-9C3D-BB869C8FD6EC}"/>
                  </a:ext>
                </a:extLst>
              </p:cNvPr>
              <p:cNvGrpSpPr/>
              <p:nvPr/>
            </p:nvGrpSpPr>
            <p:grpSpPr>
              <a:xfrm>
                <a:off x="1069357" y="4146449"/>
                <a:ext cx="1596406" cy="1854973"/>
                <a:chOff x="2133600" y="2205038"/>
                <a:chExt cx="1684256" cy="1957052"/>
              </a:xfrm>
              <a:solidFill>
                <a:schemeClr val="tx2">
                  <a:lumMod val="75000"/>
                </a:schemeClr>
              </a:solidFill>
            </p:grpSpPr>
            <p:sp>
              <p:nvSpPr>
                <p:cNvPr id="55"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8" name="Group 38">
                <a:extLst>
                  <a:ext uri="{FF2B5EF4-FFF2-40B4-BE49-F238E27FC236}">
                    <a16:creationId xmlns:a16="http://schemas.microsoft.com/office/drawing/2014/main" id="{B735FCE3-E23D-4F2F-9C3D-BB869C8FD6EC}"/>
                  </a:ext>
                </a:extLst>
              </p:cNvPr>
              <p:cNvGrpSpPr/>
              <p:nvPr/>
            </p:nvGrpSpPr>
            <p:grpSpPr>
              <a:xfrm>
                <a:off x="2665001" y="3218962"/>
                <a:ext cx="1596406" cy="1854973"/>
                <a:chOff x="2133600" y="2205038"/>
                <a:chExt cx="1684256" cy="1957052"/>
              </a:xfrm>
            </p:grpSpPr>
            <p:sp>
              <p:nvSpPr>
                <p:cNvPr id="52"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a:extLst>
                  <a:ext uri="{FF2B5EF4-FFF2-40B4-BE49-F238E27FC236}">
                    <a16:creationId xmlns:a16="http://schemas.microsoft.com/office/drawing/2014/main" id="{B735FCE3-E23D-4F2F-9C3D-BB869C8FD6EC}"/>
                  </a:ext>
                </a:extLst>
              </p:cNvPr>
              <p:cNvGrpSpPr/>
              <p:nvPr/>
            </p:nvGrpSpPr>
            <p:grpSpPr>
              <a:xfrm>
                <a:off x="4259883" y="4178702"/>
                <a:ext cx="1596406" cy="1854973"/>
                <a:chOff x="2133600" y="2205038"/>
                <a:chExt cx="1684256" cy="1957052"/>
              </a:xfrm>
            </p:grpSpPr>
            <p:sp>
              <p:nvSpPr>
                <p:cNvPr id="49"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0" name="Group 38">
                <a:extLst>
                  <a:ext uri="{FF2B5EF4-FFF2-40B4-BE49-F238E27FC236}">
                    <a16:creationId xmlns:a16="http://schemas.microsoft.com/office/drawing/2014/main" id="{B735FCE3-E23D-4F2F-9C3D-BB869C8FD6EC}"/>
                  </a:ext>
                </a:extLst>
              </p:cNvPr>
              <p:cNvGrpSpPr/>
              <p:nvPr/>
            </p:nvGrpSpPr>
            <p:grpSpPr>
              <a:xfrm>
                <a:off x="5854003" y="3251215"/>
                <a:ext cx="1596406" cy="1854973"/>
                <a:chOff x="2133600" y="2205038"/>
                <a:chExt cx="1684256" cy="1957052"/>
              </a:xfrm>
            </p:grpSpPr>
            <p:sp>
              <p:nvSpPr>
                <p:cNvPr id="46"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1" name="Group 38">
                <a:extLst>
                  <a:ext uri="{FF2B5EF4-FFF2-40B4-BE49-F238E27FC236}">
                    <a16:creationId xmlns:a16="http://schemas.microsoft.com/office/drawing/2014/main" id="{B735FCE3-E23D-4F2F-9C3D-BB869C8FD6EC}"/>
                  </a:ext>
                </a:extLst>
              </p:cNvPr>
              <p:cNvGrpSpPr/>
              <p:nvPr/>
            </p:nvGrpSpPr>
            <p:grpSpPr>
              <a:xfrm>
                <a:off x="7417777" y="4220294"/>
                <a:ext cx="1596406" cy="1854973"/>
                <a:chOff x="2133600" y="2205038"/>
                <a:chExt cx="1684256" cy="1957052"/>
              </a:xfrm>
            </p:grpSpPr>
            <p:sp>
              <p:nvSpPr>
                <p:cNvPr id="43"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2" name="Metin kutusu 41"/>
              <p:cNvSpPr txBox="1"/>
              <p:nvPr/>
            </p:nvSpPr>
            <p:spPr>
              <a:xfrm>
                <a:off x="9311638" y="4861560"/>
                <a:ext cx="1595307" cy="2004162"/>
              </a:xfrm>
              <a:prstGeom prst="rect">
                <a:avLst/>
              </a:prstGeom>
              <a:noFill/>
            </p:spPr>
            <p:txBody>
              <a:bodyPr wrap="none" rtlCol="0">
                <a:spAutoFit/>
              </a:bodyPr>
              <a:lstStyle/>
              <a:p>
                <a:r>
                  <a:rPr lang="en-US" dirty="0" smtClean="0"/>
                  <a:t>…</a:t>
                </a:r>
                <a:endParaRPr lang="en-US" dirty="0"/>
              </a:p>
            </p:txBody>
          </p:sp>
        </p:grpSp>
      </p:grpSp>
      <p:grpSp>
        <p:nvGrpSpPr>
          <p:cNvPr id="58" name="Grup 57"/>
          <p:cNvGrpSpPr/>
          <p:nvPr/>
        </p:nvGrpSpPr>
        <p:grpSpPr>
          <a:xfrm>
            <a:off x="2826434" y="4566827"/>
            <a:ext cx="2141741" cy="830696"/>
            <a:chOff x="4223719" y="2780878"/>
            <a:chExt cx="2141741" cy="830696"/>
          </a:xfrm>
        </p:grpSpPr>
        <p:sp>
          <p:nvSpPr>
            <p:cNvPr id="59" name="Oval 58"/>
            <p:cNvSpPr/>
            <p:nvPr/>
          </p:nvSpPr>
          <p:spPr>
            <a:xfrm>
              <a:off x="4223719" y="2780878"/>
              <a:ext cx="2108354" cy="830696"/>
            </a:xfrm>
            <a:prstGeom prst="ellipse">
              <a:avLst/>
            </a:prstGeom>
            <a:solidFill>
              <a:srgbClr val="E5E9EB"/>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0" name="Grup 59"/>
            <p:cNvGrpSpPr/>
            <p:nvPr/>
          </p:nvGrpSpPr>
          <p:grpSpPr>
            <a:xfrm>
              <a:off x="4248079" y="2855933"/>
              <a:ext cx="2117381" cy="672034"/>
              <a:chOff x="1069357" y="3218962"/>
              <a:chExt cx="9837588" cy="3646760"/>
            </a:xfrm>
          </p:grpSpPr>
          <p:grpSp>
            <p:nvGrpSpPr>
              <p:cNvPr id="61" name="Group 38">
                <a:extLst>
                  <a:ext uri="{FF2B5EF4-FFF2-40B4-BE49-F238E27FC236}">
                    <a16:creationId xmlns:a16="http://schemas.microsoft.com/office/drawing/2014/main" id="{B735FCE3-E23D-4F2F-9C3D-BB869C8FD6EC}"/>
                  </a:ext>
                </a:extLst>
              </p:cNvPr>
              <p:cNvGrpSpPr/>
              <p:nvPr/>
            </p:nvGrpSpPr>
            <p:grpSpPr>
              <a:xfrm>
                <a:off x="1069357" y="4146449"/>
                <a:ext cx="1596406" cy="1854973"/>
                <a:chOff x="2133600" y="2205038"/>
                <a:chExt cx="1684256" cy="1957052"/>
              </a:xfrm>
              <a:solidFill>
                <a:schemeClr val="tx2">
                  <a:lumMod val="75000"/>
                </a:schemeClr>
              </a:solidFill>
            </p:grpSpPr>
            <p:sp>
              <p:nvSpPr>
                <p:cNvPr id="79"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2" name="Group 38">
                <a:extLst>
                  <a:ext uri="{FF2B5EF4-FFF2-40B4-BE49-F238E27FC236}">
                    <a16:creationId xmlns:a16="http://schemas.microsoft.com/office/drawing/2014/main" id="{B735FCE3-E23D-4F2F-9C3D-BB869C8FD6EC}"/>
                  </a:ext>
                </a:extLst>
              </p:cNvPr>
              <p:cNvGrpSpPr/>
              <p:nvPr/>
            </p:nvGrpSpPr>
            <p:grpSpPr>
              <a:xfrm>
                <a:off x="2665001" y="3218962"/>
                <a:ext cx="1596406" cy="1854973"/>
                <a:chOff x="2133600" y="2205038"/>
                <a:chExt cx="1684256" cy="1957052"/>
              </a:xfrm>
            </p:grpSpPr>
            <p:sp>
              <p:nvSpPr>
                <p:cNvPr id="76"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3" name="Group 38">
                <a:extLst>
                  <a:ext uri="{FF2B5EF4-FFF2-40B4-BE49-F238E27FC236}">
                    <a16:creationId xmlns:a16="http://schemas.microsoft.com/office/drawing/2014/main" id="{B735FCE3-E23D-4F2F-9C3D-BB869C8FD6EC}"/>
                  </a:ext>
                </a:extLst>
              </p:cNvPr>
              <p:cNvGrpSpPr/>
              <p:nvPr/>
            </p:nvGrpSpPr>
            <p:grpSpPr>
              <a:xfrm>
                <a:off x="4259883" y="4178702"/>
                <a:ext cx="1596406" cy="1854973"/>
                <a:chOff x="2133600" y="2205038"/>
                <a:chExt cx="1684256" cy="1957052"/>
              </a:xfrm>
            </p:grpSpPr>
            <p:sp>
              <p:nvSpPr>
                <p:cNvPr id="73"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4" name="Group 38">
                <a:extLst>
                  <a:ext uri="{FF2B5EF4-FFF2-40B4-BE49-F238E27FC236}">
                    <a16:creationId xmlns:a16="http://schemas.microsoft.com/office/drawing/2014/main" id="{B735FCE3-E23D-4F2F-9C3D-BB869C8FD6EC}"/>
                  </a:ext>
                </a:extLst>
              </p:cNvPr>
              <p:cNvGrpSpPr/>
              <p:nvPr/>
            </p:nvGrpSpPr>
            <p:grpSpPr>
              <a:xfrm>
                <a:off x="5854003" y="3251215"/>
                <a:ext cx="1596406" cy="1854973"/>
                <a:chOff x="2133600" y="2205038"/>
                <a:chExt cx="1684256" cy="1957052"/>
              </a:xfrm>
            </p:grpSpPr>
            <p:sp>
              <p:nvSpPr>
                <p:cNvPr id="70"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38">
                <a:extLst>
                  <a:ext uri="{FF2B5EF4-FFF2-40B4-BE49-F238E27FC236}">
                    <a16:creationId xmlns:a16="http://schemas.microsoft.com/office/drawing/2014/main" id="{B735FCE3-E23D-4F2F-9C3D-BB869C8FD6EC}"/>
                  </a:ext>
                </a:extLst>
              </p:cNvPr>
              <p:cNvGrpSpPr/>
              <p:nvPr/>
            </p:nvGrpSpPr>
            <p:grpSpPr>
              <a:xfrm>
                <a:off x="7417777" y="4220294"/>
                <a:ext cx="1596406" cy="1854973"/>
                <a:chOff x="2133600" y="2205038"/>
                <a:chExt cx="1684256" cy="1957052"/>
              </a:xfrm>
            </p:grpSpPr>
            <p:sp>
              <p:nvSpPr>
                <p:cNvPr id="67"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66" name="Metin kutusu 65"/>
              <p:cNvSpPr txBox="1"/>
              <p:nvPr/>
            </p:nvSpPr>
            <p:spPr>
              <a:xfrm>
                <a:off x="9311638" y="4861560"/>
                <a:ext cx="1595307" cy="2004162"/>
              </a:xfrm>
              <a:prstGeom prst="rect">
                <a:avLst/>
              </a:prstGeom>
              <a:noFill/>
            </p:spPr>
            <p:txBody>
              <a:bodyPr wrap="none" rtlCol="0">
                <a:spAutoFit/>
              </a:bodyPr>
              <a:lstStyle/>
              <a:p>
                <a:r>
                  <a:rPr lang="en-US" dirty="0" smtClean="0"/>
                  <a:t>…</a:t>
                </a:r>
                <a:endParaRPr lang="en-US" dirty="0"/>
              </a:p>
            </p:txBody>
          </p:sp>
        </p:grpSp>
      </p:grpSp>
      <p:grpSp>
        <p:nvGrpSpPr>
          <p:cNvPr id="82" name="Grup 81"/>
          <p:cNvGrpSpPr/>
          <p:nvPr/>
        </p:nvGrpSpPr>
        <p:grpSpPr>
          <a:xfrm>
            <a:off x="6977964" y="4890450"/>
            <a:ext cx="2141741" cy="830696"/>
            <a:chOff x="4223719" y="2780878"/>
            <a:chExt cx="2141741" cy="830696"/>
          </a:xfrm>
        </p:grpSpPr>
        <p:sp>
          <p:nvSpPr>
            <p:cNvPr id="83" name="Oval 82"/>
            <p:cNvSpPr/>
            <p:nvPr/>
          </p:nvSpPr>
          <p:spPr>
            <a:xfrm>
              <a:off x="4223719" y="2780878"/>
              <a:ext cx="2108354" cy="830696"/>
            </a:xfrm>
            <a:prstGeom prst="ellipse">
              <a:avLst/>
            </a:prstGeom>
            <a:solidFill>
              <a:srgbClr val="E5E9EB"/>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4" name="Grup 83"/>
            <p:cNvGrpSpPr/>
            <p:nvPr/>
          </p:nvGrpSpPr>
          <p:grpSpPr>
            <a:xfrm>
              <a:off x="4248079" y="2855933"/>
              <a:ext cx="2117381" cy="672034"/>
              <a:chOff x="1069357" y="3218962"/>
              <a:chExt cx="9837588" cy="3646760"/>
            </a:xfrm>
          </p:grpSpPr>
          <p:grpSp>
            <p:nvGrpSpPr>
              <p:cNvPr id="85" name="Group 38">
                <a:extLst>
                  <a:ext uri="{FF2B5EF4-FFF2-40B4-BE49-F238E27FC236}">
                    <a16:creationId xmlns:a16="http://schemas.microsoft.com/office/drawing/2014/main" id="{B735FCE3-E23D-4F2F-9C3D-BB869C8FD6EC}"/>
                  </a:ext>
                </a:extLst>
              </p:cNvPr>
              <p:cNvGrpSpPr/>
              <p:nvPr/>
            </p:nvGrpSpPr>
            <p:grpSpPr>
              <a:xfrm>
                <a:off x="1069357" y="4146449"/>
                <a:ext cx="1596406" cy="1854973"/>
                <a:chOff x="2133600" y="2205038"/>
                <a:chExt cx="1684256" cy="1957052"/>
              </a:xfrm>
              <a:solidFill>
                <a:schemeClr val="tx2">
                  <a:lumMod val="75000"/>
                </a:schemeClr>
              </a:solidFill>
            </p:grpSpPr>
            <p:sp>
              <p:nvSpPr>
                <p:cNvPr id="103"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86" name="Group 38">
                <a:extLst>
                  <a:ext uri="{FF2B5EF4-FFF2-40B4-BE49-F238E27FC236}">
                    <a16:creationId xmlns:a16="http://schemas.microsoft.com/office/drawing/2014/main" id="{B735FCE3-E23D-4F2F-9C3D-BB869C8FD6EC}"/>
                  </a:ext>
                </a:extLst>
              </p:cNvPr>
              <p:cNvGrpSpPr/>
              <p:nvPr/>
            </p:nvGrpSpPr>
            <p:grpSpPr>
              <a:xfrm>
                <a:off x="2665001" y="3218962"/>
                <a:ext cx="1596406" cy="1854973"/>
                <a:chOff x="2133600" y="2205038"/>
                <a:chExt cx="1684256" cy="1957052"/>
              </a:xfrm>
            </p:grpSpPr>
            <p:sp>
              <p:nvSpPr>
                <p:cNvPr id="100"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87" name="Group 38">
                <a:extLst>
                  <a:ext uri="{FF2B5EF4-FFF2-40B4-BE49-F238E27FC236}">
                    <a16:creationId xmlns:a16="http://schemas.microsoft.com/office/drawing/2014/main" id="{B735FCE3-E23D-4F2F-9C3D-BB869C8FD6EC}"/>
                  </a:ext>
                </a:extLst>
              </p:cNvPr>
              <p:cNvGrpSpPr/>
              <p:nvPr/>
            </p:nvGrpSpPr>
            <p:grpSpPr>
              <a:xfrm>
                <a:off x="4259883" y="4178702"/>
                <a:ext cx="1596406" cy="1854973"/>
                <a:chOff x="2133600" y="2205038"/>
                <a:chExt cx="1684256" cy="1957052"/>
              </a:xfrm>
            </p:grpSpPr>
            <p:sp>
              <p:nvSpPr>
                <p:cNvPr id="97"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88" name="Group 38">
                <a:extLst>
                  <a:ext uri="{FF2B5EF4-FFF2-40B4-BE49-F238E27FC236}">
                    <a16:creationId xmlns:a16="http://schemas.microsoft.com/office/drawing/2014/main" id="{B735FCE3-E23D-4F2F-9C3D-BB869C8FD6EC}"/>
                  </a:ext>
                </a:extLst>
              </p:cNvPr>
              <p:cNvGrpSpPr/>
              <p:nvPr/>
            </p:nvGrpSpPr>
            <p:grpSpPr>
              <a:xfrm>
                <a:off x="5854003" y="3251215"/>
                <a:ext cx="1596406" cy="1854973"/>
                <a:chOff x="2133600" y="2205038"/>
                <a:chExt cx="1684256" cy="1957052"/>
              </a:xfrm>
            </p:grpSpPr>
            <p:sp>
              <p:nvSpPr>
                <p:cNvPr id="94"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89" name="Group 38">
                <a:extLst>
                  <a:ext uri="{FF2B5EF4-FFF2-40B4-BE49-F238E27FC236}">
                    <a16:creationId xmlns:a16="http://schemas.microsoft.com/office/drawing/2014/main" id="{B735FCE3-E23D-4F2F-9C3D-BB869C8FD6EC}"/>
                  </a:ext>
                </a:extLst>
              </p:cNvPr>
              <p:cNvGrpSpPr/>
              <p:nvPr/>
            </p:nvGrpSpPr>
            <p:grpSpPr>
              <a:xfrm>
                <a:off x="7417777" y="4220294"/>
                <a:ext cx="1596406" cy="1854973"/>
                <a:chOff x="2133600" y="2205038"/>
                <a:chExt cx="1684256" cy="1957052"/>
              </a:xfrm>
            </p:grpSpPr>
            <p:sp>
              <p:nvSpPr>
                <p:cNvPr id="91"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90" name="Metin kutusu 89"/>
              <p:cNvSpPr txBox="1"/>
              <p:nvPr/>
            </p:nvSpPr>
            <p:spPr>
              <a:xfrm>
                <a:off x="9311638" y="4861560"/>
                <a:ext cx="1595307" cy="2004162"/>
              </a:xfrm>
              <a:prstGeom prst="rect">
                <a:avLst/>
              </a:prstGeom>
              <a:noFill/>
            </p:spPr>
            <p:txBody>
              <a:bodyPr wrap="none" rtlCol="0">
                <a:spAutoFit/>
              </a:bodyPr>
              <a:lstStyle/>
              <a:p>
                <a:r>
                  <a:rPr lang="en-US" dirty="0" smtClean="0"/>
                  <a:t>…</a:t>
                </a:r>
                <a:endParaRPr lang="en-US" dirty="0"/>
              </a:p>
            </p:txBody>
          </p:sp>
        </p:grpSp>
      </p:grpSp>
      <p:grpSp>
        <p:nvGrpSpPr>
          <p:cNvPr id="106" name="Grup 105"/>
          <p:cNvGrpSpPr/>
          <p:nvPr/>
        </p:nvGrpSpPr>
        <p:grpSpPr>
          <a:xfrm>
            <a:off x="8921376" y="3781132"/>
            <a:ext cx="2141741" cy="830696"/>
            <a:chOff x="4223719" y="2780878"/>
            <a:chExt cx="2141741" cy="830696"/>
          </a:xfrm>
        </p:grpSpPr>
        <p:sp>
          <p:nvSpPr>
            <p:cNvPr id="107" name="Oval 106"/>
            <p:cNvSpPr/>
            <p:nvPr/>
          </p:nvSpPr>
          <p:spPr>
            <a:xfrm>
              <a:off x="4223719" y="2780878"/>
              <a:ext cx="2108354" cy="830696"/>
            </a:xfrm>
            <a:prstGeom prst="ellipse">
              <a:avLst/>
            </a:prstGeom>
            <a:solidFill>
              <a:srgbClr val="E5E9EB"/>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08" name="Grup 107"/>
            <p:cNvGrpSpPr/>
            <p:nvPr/>
          </p:nvGrpSpPr>
          <p:grpSpPr>
            <a:xfrm>
              <a:off x="4248079" y="2855933"/>
              <a:ext cx="2117381" cy="672034"/>
              <a:chOff x="1069357" y="3218962"/>
              <a:chExt cx="9837588" cy="3646760"/>
            </a:xfrm>
          </p:grpSpPr>
          <p:grpSp>
            <p:nvGrpSpPr>
              <p:cNvPr id="109" name="Group 38">
                <a:extLst>
                  <a:ext uri="{FF2B5EF4-FFF2-40B4-BE49-F238E27FC236}">
                    <a16:creationId xmlns:a16="http://schemas.microsoft.com/office/drawing/2014/main" id="{B735FCE3-E23D-4F2F-9C3D-BB869C8FD6EC}"/>
                  </a:ext>
                </a:extLst>
              </p:cNvPr>
              <p:cNvGrpSpPr/>
              <p:nvPr/>
            </p:nvGrpSpPr>
            <p:grpSpPr>
              <a:xfrm>
                <a:off x="1069357" y="4146449"/>
                <a:ext cx="1596406" cy="1854973"/>
                <a:chOff x="2133600" y="2205038"/>
                <a:chExt cx="1684256" cy="1957052"/>
              </a:xfrm>
              <a:solidFill>
                <a:schemeClr val="tx2">
                  <a:lumMod val="75000"/>
                </a:schemeClr>
              </a:solidFill>
            </p:grpSpPr>
            <p:sp>
              <p:nvSpPr>
                <p:cNvPr id="127"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0" name="Group 38">
                <a:extLst>
                  <a:ext uri="{FF2B5EF4-FFF2-40B4-BE49-F238E27FC236}">
                    <a16:creationId xmlns:a16="http://schemas.microsoft.com/office/drawing/2014/main" id="{B735FCE3-E23D-4F2F-9C3D-BB869C8FD6EC}"/>
                  </a:ext>
                </a:extLst>
              </p:cNvPr>
              <p:cNvGrpSpPr/>
              <p:nvPr/>
            </p:nvGrpSpPr>
            <p:grpSpPr>
              <a:xfrm>
                <a:off x="2665001" y="3218962"/>
                <a:ext cx="1596406" cy="1854973"/>
                <a:chOff x="2133600" y="2205038"/>
                <a:chExt cx="1684256" cy="1957052"/>
              </a:xfrm>
            </p:grpSpPr>
            <p:sp>
              <p:nvSpPr>
                <p:cNvPr id="124"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38">
                <a:extLst>
                  <a:ext uri="{FF2B5EF4-FFF2-40B4-BE49-F238E27FC236}">
                    <a16:creationId xmlns:a16="http://schemas.microsoft.com/office/drawing/2014/main" id="{B735FCE3-E23D-4F2F-9C3D-BB869C8FD6EC}"/>
                  </a:ext>
                </a:extLst>
              </p:cNvPr>
              <p:cNvGrpSpPr/>
              <p:nvPr/>
            </p:nvGrpSpPr>
            <p:grpSpPr>
              <a:xfrm>
                <a:off x="4259883" y="4178702"/>
                <a:ext cx="1596406" cy="1854973"/>
                <a:chOff x="2133600" y="2205038"/>
                <a:chExt cx="1684256" cy="1957052"/>
              </a:xfrm>
            </p:grpSpPr>
            <p:sp>
              <p:nvSpPr>
                <p:cNvPr id="121"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2" name="Group 38">
                <a:extLst>
                  <a:ext uri="{FF2B5EF4-FFF2-40B4-BE49-F238E27FC236}">
                    <a16:creationId xmlns:a16="http://schemas.microsoft.com/office/drawing/2014/main" id="{B735FCE3-E23D-4F2F-9C3D-BB869C8FD6EC}"/>
                  </a:ext>
                </a:extLst>
              </p:cNvPr>
              <p:cNvGrpSpPr/>
              <p:nvPr/>
            </p:nvGrpSpPr>
            <p:grpSpPr>
              <a:xfrm>
                <a:off x="5854003" y="3251215"/>
                <a:ext cx="1596406" cy="1854973"/>
                <a:chOff x="2133600" y="2205038"/>
                <a:chExt cx="1684256" cy="1957052"/>
              </a:xfrm>
            </p:grpSpPr>
            <p:sp>
              <p:nvSpPr>
                <p:cNvPr id="118"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3" name="Group 38">
                <a:extLst>
                  <a:ext uri="{FF2B5EF4-FFF2-40B4-BE49-F238E27FC236}">
                    <a16:creationId xmlns:a16="http://schemas.microsoft.com/office/drawing/2014/main" id="{B735FCE3-E23D-4F2F-9C3D-BB869C8FD6EC}"/>
                  </a:ext>
                </a:extLst>
              </p:cNvPr>
              <p:cNvGrpSpPr/>
              <p:nvPr/>
            </p:nvGrpSpPr>
            <p:grpSpPr>
              <a:xfrm>
                <a:off x="7417777" y="4220294"/>
                <a:ext cx="1596406" cy="1854973"/>
                <a:chOff x="2133600" y="2205038"/>
                <a:chExt cx="1684256" cy="1957052"/>
              </a:xfrm>
            </p:grpSpPr>
            <p:sp>
              <p:nvSpPr>
                <p:cNvPr id="115"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14" name="Metin kutusu 113"/>
              <p:cNvSpPr txBox="1"/>
              <p:nvPr/>
            </p:nvSpPr>
            <p:spPr>
              <a:xfrm>
                <a:off x="9311638" y="4861560"/>
                <a:ext cx="1595307" cy="2004162"/>
              </a:xfrm>
              <a:prstGeom prst="rect">
                <a:avLst/>
              </a:prstGeom>
              <a:noFill/>
            </p:spPr>
            <p:txBody>
              <a:bodyPr wrap="none" rtlCol="0">
                <a:spAutoFit/>
              </a:bodyPr>
              <a:lstStyle/>
              <a:p>
                <a:r>
                  <a:rPr lang="en-US" dirty="0" smtClean="0"/>
                  <a:t>…</a:t>
                </a:r>
                <a:endParaRPr lang="en-US" dirty="0"/>
              </a:p>
            </p:txBody>
          </p:sp>
        </p:grpSp>
      </p:grpSp>
      <p:cxnSp>
        <p:nvCxnSpPr>
          <p:cNvPr id="131" name="Düz Bağlayıcı 130"/>
          <p:cNvCxnSpPr>
            <a:stCxn id="35" idx="7"/>
            <a:endCxn id="31" idx="3"/>
          </p:cNvCxnSpPr>
          <p:nvPr/>
        </p:nvCxnSpPr>
        <p:spPr>
          <a:xfrm flipV="1">
            <a:off x="2467312" y="3439755"/>
            <a:ext cx="2753564" cy="267844"/>
          </a:xfrm>
          <a:prstGeom prst="line">
            <a:avLst/>
          </a:prstGeom>
          <a:ln w="28575">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132" name="Düz Bağlayıcı 131"/>
          <p:cNvCxnSpPr/>
          <p:nvPr/>
        </p:nvCxnSpPr>
        <p:spPr>
          <a:xfrm>
            <a:off x="2503048" y="4312697"/>
            <a:ext cx="433605" cy="370668"/>
          </a:xfrm>
          <a:prstGeom prst="line">
            <a:avLst/>
          </a:prstGeom>
          <a:ln w="28575">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135" name="Düz Bağlayıcı 134"/>
          <p:cNvCxnSpPr>
            <a:stCxn id="107" idx="0"/>
            <a:endCxn id="32" idx="6"/>
          </p:cNvCxnSpPr>
          <p:nvPr/>
        </p:nvCxnSpPr>
        <p:spPr>
          <a:xfrm flipH="1" flipV="1">
            <a:off x="7304870" y="3351765"/>
            <a:ext cx="2670683" cy="429367"/>
          </a:xfrm>
          <a:prstGeom prst="line">
            <a:avLst/>
          </a:prstGeom>
          <a:ln w="28575">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139" name="Düz Bağlayıcı 138"/>
          <p:cNvCxnSpPr>
            <a:endCxn id="59" idx="7"/>
          </p:cNvCxnSpPr>
          <p:nvPr/>
        </p:nvCxnSpPr>
        <p:spPr>
          <a:xfrm flipH="1">
            <a:off x="4626027" y="3722112"/>
            <a:ext cx="1072273" cy="966368"/>
          </a:xfrm>
          <a:prstGeom prst="line">
            <a:avLst/>
          </a:prstGeom>
          <a:ln w="28575">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142" name="Düz Bağlayıcı 141"/>
          <p:cNvCxnSpPr>
            <a:stCxn id="107" idx="2"/>
          </p:cNvCxnSpPr>
          <p:nvPr/>
        </p:nvCxnSpPr>
        <p:spPr>
          <a:xfrm flipH="1" flipV="1">
            <a:off x="2791377" y="4007237"/>
            <a:ext cx="6129999" cy="189243"/>
          </a:xfrm>
          <a:prstGeom prst="line">
            <a:avLst/>
          </a:prstGeom>
          <a:ln w="28575">
            <a:solidFill>
              <a:srgbClr val="1F4E79"/>
            </a:solidFill>
          </a:ln>
        </p:spPr>
        <p:style>
          <a:lnRef idx="1">
            <a:schemeClr val="accent1"/>
          </a:lnRef>
          <a:fillRef idx="0">
            <a:schemeClr val="accent1"/>
          </a:fillRef>
          <a:effectRef idx="0">
            <a:schemeClr val="accent1"/>
          </a:effectRef>
          <a:fontRef idx="minor">
            <a:schemeClr val="tx1"/>
          </a:fontRef>
        </p:style>
      </p:cxnSp>
      <p:cxnSp>
        <p:nvCxnSpPr>
          <p:cNvPr id="145" name="Düz Bağlayıcı 144"/>
          <p:cNvCxnSpPr>
            <a:stCxn id="83" idx="0"/>
          </p:cNvCxnSpPr>
          <p:nvPr/>
        </p:nvCxnSpPr>
        <p:spPr>
          <a:xfrm flipH="1" flipV="1">
            <a:off x="6694965" y="3707599"/>
            <a:ext cx="1337176" cy="1182851"/>
          </a:xfrm>
          <a:prstGeom prst="line">
            <a:avLst/>
          </a:prstGeom>
          <a:ln w="28575">
            <a:solidFill>
              <a:srgbClr val="1F4E79"/>
            </a:solidFill>
          </a:ln>
        </p:spPr>
        <p:style>
          <a:lnRef idx="1">
            <a:schemeClr val="accent1"/>
          </a:lnRef>
          <a:fillRef idx="0">
            <a:schemeClr val="accent1"/>
          </a:fillRef>
          <a:effectRef idx="0">
            <a:schemeClr val="accent1"/>
          </a:effectRef>
          <a:fontRef idx="minor">
            <a:schemeClr val="tx1"/>
          </a:fontRef>
        </p:style>
      </p:cxnSp>
      <p:sp>
        <p:nvSpPr>
          <p:cNvPr id="149" name="Metin kutusu 148"/>
          <p:cNvSpPr txBox="1"/>
          <p:nvPr/>
        </p:nvSpPr>
        <p:spPr>
          <a:xfrm>
            <a:off x="611117" y="5513240"/>
            <a:ext cx="5436616" cy="1107996"/>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 As of Apr 2022, there exists 14861 Bitcoin Nodes</a:t>
            </a:r>
          </a:p>
          <a:p>
            <a:r>
              <a:rPr lang="en-US" dirty="0" smtClean="0">
                <a:latin typeface="Times New Roman" panose="02020603050405020304" pitchFamily="18" charset="0"/>
                <a:cs typeface="Times New Roman" panose="02020603050405020304" pitchFamily="18" charset="0"/>
              </a:rPr>
              <a:t>	* </a:t>
            </a:r>
            <a:r>
              <a:rPr lang="en-US" dirty="0" smtClean="0">
                <a:hlinkClick r:id="rId3"/>
              </a:rPr>
              <a:t>https://bitnodes.io/nodes/live-map/</a:t>
            </a:r>
            <a:r>
              <a:rPr lang="en-US" dirty="0" smtClean="0"/>
              <a:t> </a:t>
            </a:r>
          </a:p>
          <a:p>
            <a:endParaRPr lang="en-US" sz="2800" dirty="0">
              <a:latin typeface="Times New Roman" panose="02020603050405020304" pitchFamily="18" charset="0"/>
              <a:cs typeface="Times New Roman" panose="02020603050405020304" pitchFamily="18" charset="0"/>
            </a:endParaRPr>
          </a:p>
        </p:txBody>
      </p:sp>
      <p:cxnSp>
        <p:nvCxnSpPr>
          <p:cNvPr id="164" name="Düz Bağlayıcı 163"/>
          <p:cNvCxnSpPr>
            <a:stCxn id="59" idx="6"/>
          </p:cNvCxnSpPr>
          <p:nvPr/>
        </p:nvCxnSpPr>
        <p:spPr>
          <a:xfrm>
            <a:off x="4934788" y="4982175"/>
            <a:ext cx="2224292" cy="147075"/>
          </a:xfrm>
          <a:prstGeom prst="line">
            <a:avLst/>
          </a:prstGeom>
          <a:ln w="28575">
            <a:solidFill>
              <a:srgbClr val="1F4E79"/>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4"/>
          <a:stretch>
            <a:fillRect/>
          </a:stretch>
        </p:blipFill>
        <p:spPr>
          <a:xfrm>
            <a:off x="4627136" y="137515"/>
            <a:ext cx="7497209" cy="1458836"/>
          </a:xfrm>
          <a:prstGeom prst="rect">
            <a:avLst/>
          </a:prstGeom>
        </p:spPr>
      </p:pic>
      <p:cxnSp>
        <p:nvCxnSpPr>
          <p:cNvPr id="141" name="Düz Bağlayıcı 131"/>
          <p:cNvCxnSpPr/>
          <p:nvPr/>
        </p:nvCxnSpPr>
        <p:spPr>
          <a:xfrm flipV="1">
            <a:off x="8983057" y="4566827"/>
            <a:ext cx="563774" cy="517110"/>
          </a:xfrm>
          <a:prstGeom prst="line">
            <a:avLst/>
          </a:prstGeom>
          <a:ln w="28575">
            <a:solidFill>
              <a:srgbClr val="1F4E7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43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up 98"/>
          <p:cNvGrpSpPr/>
          <p:nvPr/>
        </p:nvGrpSpPr>
        <p:grpSpPr>
          <a:xfrm>
            <a:off x="2605025" y="1872581"/>
            <a:ext cx="4939253" cy="4495800"/>
            <a:chOff x="2605025" y="1872581"/>
            <a:chExt cx="4939253" cy="4495800"/>
          </a:xfrm>
        </p:grpSpPr>
        <p:sp useBgFill="1">
          <p:nvSpPr>
            <p:cNvPr id="94" name="Oval 93"/>
            <p:cNvSpPr/>
            <p:nvPr/>
          </p:nvSpPr>
          <p:spPr>
            <a:xfrm rot="14127249">
              <a:off x="2826751" y="1872581"/>
              <a:ext cx="4495800" cy="4495800"/>
            </a:xfrm>
            <a:prstGeom prst="ellipse">
              <a:avLst/>
            </a:prstGeom>
            <a:ln>
              <a:noFill/>
            </a:ln>
            <a:effectLst>
              <a:outerShdw blurRad="1079500" dist="1320800" dir="18900000" sx="80000" sy="8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5" name="Group 20"/>
            <p:cNvGrpSpPr/>
            <p:nvPr/>
          </p:nvGrpSpPr>
          <p:grpSpPr>
            <a:xfrm rot="12327249">
              <a:off x="2605025" y="4042739"/>
              <a:ext cx="4939253" cy="155484"/>
              <a:chOff x="3494008" y="4219424"/>
              <a:chExt cx="5191204" cy="171751"/>
            </a:xfrm>
            <a:effectLst>
              <a:outerShdw blurRad="127000" dist="63500" algn="l" rotWithShape="0">
                <a:prstClr val="black">
                  <a:alpha val="40000"/>
                </a:prstClr>
              </a:outerShdw>
            </a:effectLst>
            <a:scene3d>
              <a:camera prst="orthographicFront"/>
              <a:lightRig rig="threePt" dir="t"/>
            </a:scene3d>
          </p:grpSpPr>
          <p:sp>
            <p:nvSpPr>
              <p:cNvPr id="96" name="Trapezoid 1"/>
              <p:cNvSpPr/>
              <p:nvPr/>
            </p:nvSpPr>
            <p:spPr>
              <a:xfrm rot="5400000">
                <a:off x="7301536" y="3007498"/>
                <a:ext cx="171750" cy="2595602"/>
              </a:xfrm>
              <a:prstGeom prst="trapezoid">
                <a:avLst/>
              </a:prstGeom>
              <a:solidFill>
                <a:schemeClr val="bg1">
                  <a:lumMod val="75000"/>
                </a:schemeClr>
              </a:solidFill>
              <a:ln>
                <a:noFill/>
              </a:ln>
              <a:sp3d prstMaterial="plastic">
                <a:bevelT w="508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rapezoid 19"/>
              <p:cNvSpPr/>
              <p:nvPr/>
            </p:nvSpPr>
            <p:spPr>
              <a:xfrm rot="16200000" flipH="1">
                <a:off x="4705934" y="3007499"/>
                <a:ext cx="171750" cy="2595602"/>
              </a:xfrm>
              <a:prstGeom prst="trapezoid">
                <a:avLst/>
              </a:prstGeom>
              <a:noFill/>
              <a:ln>
                <a:noFill/>
              </a:ln>
              <a:sp3d prstMaterial="plastic">
                <a:bevelT w="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86" name="Google Shape;1033;p51"/>
          <p:cNvPicPr preferRelativeResize="0"/>
          <p:nvPr/>
        </p:nvPicPr>
        <p:blipFill rotWithShape="1">
          <a:blip r:embed="rId3">
            <a:alphaModFix/>
          </a:blip>
          <a:srcRect l="26318" t="22779" r="20897" b="15369"/>
          <a:stretch/>
        </p:blipFill>
        <p:spPr>
          <a:xfrm>
            <a:off x="8354522" y="5580877"/>
            <a:ext cx="1234690" cy="806812"/>
          </a:xfrm>
          <a:prstGeom prst="rect">
            <a:avLst/>
          </a:prstGeom>
          <a:noFill/>
          <a:ln>
            <a:noFill/>
          </a:ln>
        </p:spPr>
      </p:pic>
      <p:sp>
        <p:nvSpPr>
          <p:cNvPr id="3" name="Unvan 2"/>
          <p:cNvSpPr>
            <a:spLocks noGrp="1"/>
          </p:cNvSpPr>
          <p:nvPr>
            <p:ph type="title"/>
          </p:nvPr>
        </p:nvSpPr>
        <p:spPr/>
        <p:txBody>
          <a:bodyPr/>
          <a:lstStyle/>
          <a:p>
            <a:r>
              <a:rPr lang="en-US" dirty="0" err="1" smtClean="0"/>
              <a:t>Blockchain</a:t>
            </a:r>
            <a:r>
              <a:rPr lang="en-US" dirty="0" smtClean="0"/>
              <a:t> Transaction Process</a:t>
            </a:r>
            <a:endParaRPr lang="en-US" dirty="0"/>
          </a:p>
        </p:txBody>
      </p:sp>
      <p:sp>
        <p:nvSpPr>
          <p:cNvPr id="4" name="Veri Yer Tutucusu 3"/>
          <p:cNvSpPr>
            <a:spLocks noGrp="1"/>
          </p:cNvSpPr>
          <p:nvPr>
            <p:ph type="dt" sz="half" idx="10"/>
          </p:nvPr>
        </p:nvSpPr>
        <p:spPr/>
        <p:txBody>
          <a:bodyPr/>
          <a:lstStyle/>
          <a:p>
            <a:fld id="{4BA82E40-36FF-4054-920F-7B664F77CD50}" type="datetime1">
              <a:rPr lang="en-US" smtClean="0"/>
              <a:t>5/16/2022</a:t>
            </a:fld>
            <a:endParaRPr lang="en-US" dirty="0"/>
          </a:p>
        </p:txBody>
      </p:sp>
      <p:sp>
        <p:nvSpPr>
          <p:cNvPr id="6" name="Slayt Numarası Yer Tutucusu 5"/>
          <p:cNvSpPr>
            <a:spLocks noGrp="1"/>
          </p:cNvSpPr>
          <p:nvPr>
            <p:ph type="sldNum" sz="quarter" idx="12"/>
          </p:nvPr>
        </p:nvSpPr>
        <p:spPr/>
        <p:txBody>
          <a:bodyPr/>
          <a:lstStyle/>
          <a:p>
            <a:fld id="{AB71C224-43D6-432E-874C-D55C81039CE1}" type="slidenum">
              <a:rPr lang="en-US" smtClean="0"/>
              <a:pPr/>
              <a:t>11</a:t>
            </a:fld>
            <a:r>
              <a:rPr lang="en-US" dirty="0" smtClean="0"/>
              <a:t>/4</a:t>
            </a:r>
            <a:r>
              <a:rPr lang="tr-TR" dirty="0" smtClean="0"/>
              <a:t>4</a:t>
            </a:r>
            <a:endParaRPr lang="en-US" dirty="0"/>
          </a:p>
        </p:txBody>
      </p:sp>
      <p:grpSp>
        <p:nvGrpSpPr>
          <p:cNvPr id="15" name="Grup 14"/>
          <p:cNvGrpSpPr/>
          <p:nvPr/>
        </p:nvGrpSpPr>
        <p:grpSpPr>
          <a:xfrm>
            <a:off x="343626" y="1690688"/>
            <a:ext cx="1231735" cy="1139598"/>
            <a:chOff x="9305636" y="2060848"/>
            <a:chExt cx="2256642" cy="2251202"/>
          </a:xfrm>
        </p:grpSpPr>
        <p:sp>
          <p:nvSpPr>
            <p:cNvPr id="7" name="Oval 5">
              <a:extLst>
                <a:ext uri="{FF2B5EF4-FFF2-40B4-BE49-F238E27FC236}">
                  <a16:creationId xmlns:a16="http://schemas.microsoft.com/office/drawing/2014/main" id="{D814F368-AC5F-443F-A9DA-6DD3D2008073}"/>
                </a:ext>
              </a:extLst>
            </p:cNvPr>
            <p:cNvSpPr>
              <a:spLocks noChangeArrowheads="1"/>
            </p:cNvSpPr>
            <p:nvPr/>
          </p:nvSpPr>
          <p:spPr bwMode="auto">
            <a:xfrm>
              <a:off x="9305636" y="2060848"/>
              <a:ext cx="2256642" cy="2251202"/>
            </a:xfrm>
            <a:prstGeom prst="ellipse">
              <a:avLst/>
            </a:prstGeom>
            <a:solidFill>
              <a:schemeClr val="bg1"/>
            </a:solidFill>
            <a:ln w="508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8" name="Freeform 6">
              <a:extLst>
                <a:ext uri="{FF2B5EF4-FFF2-40B4-BE49-F238E27FC236}">
                  <a16:creationId xmlns:a16="http://schemas.microsoft.com/office/drawing/2014/main" id="{9B04AC72-B073-4110-8E89-C597D7E5C15A}"/>
                </a:ext>
              </a:extLst>
            </p:cNvPr>
            <p:cNvSpPr>
              <a:spLocks/>
            </p:cNvSpPr>
            <p:nvPr/>
          </p:nvSpPr>
          <p:spPr bwMode="auto">
            <a:xfrm>
              <a:off x="9765939" y="2211109"/>
              <a:ext cx="1338755" cy="1178974"/>
            </a:xfrm>
            <a:custGeom>
              <a:avLst/>
              <a:gdLst>
                <a:gd name="T0" fmla="*/ 316 w 1452"/>
                <a:gd name="T1" fmla="*/ 1281 h 1282"/>
                <a:gd name="T2" fmla="*/ 270 w 1452"/>
                <a:gd name="T3" fmla="*/ 321 h 1282"/>
                <a:gd name="T4" fmla="*/ 726 w 1452"/>
                <a:gd name="T5" fmla="*/ 43 h 1282"/>
                <a:gd name="T6" fmla="*/ 1182 w 1452"/>
                <a:gd name="T7" fmla="*/ 321 h 1282"/>
                <a:gd name="T8" fmla="*/ 1135 w 1452"/>
                <a:gd name="T9" fmla="*/ 1281 h 1282"/>
                <a:gd name="T10" fmla="*/ 726 w 1452"/>
                <a:gd name="T11" fmla="*/ 1282 h 1282"/>
                <a:gd name="T12" fmla="*/ 316 w 1452"/>
                <a:gd name="T13" fmla="*/ 1281 h 1282"/>
              </a:gdLst>
              <a:ahLst/>
              <a:cxnLst>
                <a:cxn ang="0">
                  <a:pos x="T0" y="T1"/>
                </a:cxn>
                <a:cxn ang="0">
                  <a:pos x="T2" y="T3"/>
                </a:cxn>
                <a:cxn ang="0">
                  <a:pos x="T4" y="T5"/>
                </a:cxn>
                <a:cxn ang="0">
                  <a:pos x="T6" y="T7"/>
                </a:cxn>
                <a:cxn ang="0">
                  <a:pos x="T8" y="T9"/>
                </a:cxn>
                <a:cxn ang="0">
                  <a:pos x="T10" y="T11"/>
                </a:cxn>
                <a:cxn ang="0">
                  <a:pos x="T12" y="T13"/>
                </a:cxn>
              </a:cxnLst>
              <a:rect l="0" t="0" r="r" b="b"/>
              <a:pathLst>
                <a:path w="1452" h="1282">
                  <a:moveTo>
                    <a:pt x="316" y="1281"/>
                  </a:moveTo>
                  <a:cubicBezTo>
                    <a:pt x="214" y="1023"/>
                    <a:pt x="0" y="790"/>
                    <a:pt x="270" y="321"/>
                  </a:cubicBezTo>
                  <a:cubicBezTo>
                    <a:pt x="381" y="128"/>
                    <a:pt x="550" y="0"/>
                    <a:pt x="726" y="43"/>
                  </a:cubicBezTo>
                  <a:cubicBezTo>
                    <a:pt x="901" y="0"/>
                    <a:pt x="1071" y="128"/>
                    <a:pt x="1182" y="321"/>
                  </a:cubicBezTo>
                  <a:cubicBezTo>
                    <a:pt x="1452" y="790"/>
                    <a:pt x="1237" y="1023"/>
                    <a:pt x="1135" y="1281"/>
                  </a:cubicBezTo>
                  <a:cubicBezTo>
                    <a:pt x="726" y="1282"/>
                    <a:pt x="726" y="1282"/>
                    <a:pt x="726" y="1282"/>
                  </a:cubicBezTo>
                  <a:cubicBezTo>
                    <a:pt x="316" y="1281"/>
                    <a:pt x="316" y="1281"/>
                    <a:pt x="316" y="1281"/>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7">
              <a:extLst>
                <a:ext uri="{FF2B5EF4-FFF2-40B4-BE49-F238E27FC236}">
                  <a16:creationId xmlns:a16="http://schemas.microsoft.com/office/drawing/2014/main" id="{2EA4F29A-6104-4F87-B67D-7A7450889ECA}"/>
                </a:ext>
              </a:extLst>
            </p:cNvPr>
            <p:cNvSpPr>
              <a:spLocks/>
            </p:cNvSpPr>
            <p:nvPr/>
          </p:nvSpPr>
          <p:spPr bwMode="auto">
            <a:xfrm>
              <a:off x="9725144" y="3260220"/>
              <a:ext cx="1417625" cy="1051830"/>
            </a:xfrm>
            <a:custGeom>
              <a:avLst/>
              <a:gdLst>
                <a:gd name="T0" fmla="*/ 80 w 1538"/>
                <a:gd name="T1" fmla="*/ 542 h 1144"/>
                <a:gd name="T2" fmla="*/ 0 w 1538"/>
                <a:gd name="T3" fmla="*/ 872 h 1144"/>
                <a:gd name="T4" fmla="*/ 769 w 1538"/>
                <a:gd name="T5" fmla="*/ 1144 h 1144"/>
                <a:gd name="T6" fmla="*/ 1538 w 1538"/>
                <a:gd name="T7" fmla="*/ 872 h 1144"/>
                <a:gd name="T8" fmla="*/ 1458 w 1538"/>
                <a:gd name="T9" fmla="*/ 542 h 1144"/>
                <a:gd name="T10" fmla="*/ 938 w 1538"/>
                <a:gd name="T11" fmla="*/ 0 h 1144"/>
                <a:gd name="T12" fmla="*/ 766 w 1538"/>
                <a:gd name="T13" fmla="*/ 74 h 1144"/>
                <a:gd name="T14" fmla="*/ 600 w 1538"/>
                <a:gd name="T15" fmla="*/ 5 h 1144"/>
                <a:gd name="T16" fmla="*/ 80 w 1538"/>
                <a:gd name="T17" fmla="*/ 542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8" h="1144">
                  <a:moveTo>
                    <a:pt x="80" y="542"/>
                  </a:moveTo>
                  <a:cubicBezTo>
                    <a:pt x="67" y="563"/>
                    <a:pt x="35" y="739"/>
                    <a:pt x="0" y="872"/>
                  </a:cubicBezTo>
                  <a:cubicBezTo>
                    <a:pt x="210" y="1042"/>
                    <a:pt x="478" y="1144"/>
                    <a:pt x="769" y="1144"/>
                  </a:cubicBezTo>
                  <a:cubicBezTo>
                    <a:pt x="1060" y="1144"/>
                    <a:pt x="1328" y="1042"/>
                    <a:pt x="1538" y="872"/>
                  </a:cubicBezTo>
                  <a:cubicBezTo>
                    <a:pt x="1503" y="739"/>
                    <a:pt x="1471" y="563"/>
                    <a:pt x="1458" y="542"/>
                  </a:cubicBezTo>
                  <a:cubicBezTo>
                    <a:pt x="1261" y="225"/>
                    <a:pt x="958" y="364"/>
                    <a:pt x="938" y="0"/>
                  </a:cubicBezTo>
                  <a:cubicBezTo>
                    <a:pt x="938" y="0"/>
                    <a:pt x="840" y="73"/>
                    <a:pt x="766" y="74"/>
                  </a:cubicBezTo>
                  <a:cubicBezTo>
                    <a:pt x="691" y="74"/>
                    <a:pt x="600" y="5"/>
                    <a:pt x="600" y="5"/>
                  </a:cubicBezTo>
                  <a:cubicBezTo>
                    <a:pt x="580" y="368"/>
                    <a:pt x="277" y="225"/>
                    <a:pt x="80" y="542"/>
                  </a:cubicBezTo>
                  <a:close/>
                </a:path>
              </a:pathLst>
            </a:custGeom>
            <a:solidFill>
              <a:srgbClr val="FEC07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8">
              <a:extLst>
                <a:ext uri="{FF2B5EF4-FFF2-40B4-BE49-F238E27FC236}">
                  <a16:creationId xmlns:a16="http://schemas.microsoft.com/office/drawing/2014/main" id="{BB749719-4FCD-4681-8430-B73E7DE60E69}"/>
                </a:ext>
              </a:extLst>
            </p:cNvPr>
            <p:cNvSpPr>
              <a:spLocks/>
            </p:cNvSpPr>
            <p:nvPr/>
          </p:nvSpPr>
          <p:spPr bwMode="auto">
            <a:xfrm>
              <a:off x="10273837" y="3260220"/>
              <a:ext cx="320920" cy="130544"/>
            </a:xfrm>
            <a:custGeom>
              <a:avLst/>
              <a:gdLst>
                <a:gd name="T0" fmla="*/ 348 w 348"/>
                <a:gd name="T1" fmla="*/ 52 h 142"/>
                <a:gd name="T2" fmla="*/ 343 w 348"/>
                <a:gd name="T3" fmla="*/ 0 h 142"/>
                <a:gd name="T4" fmla="*/ 171 w 348"/>
                <a:gd name="T5" fmla="*/ 74 h 142"/>
                <a:gd name="T6" fmla="*/ 5 w 348"/>
                <a:gd name="T7" fmla="*/ 5 h 142"/>
                <a:gd name="T8" fmla="*/ 0 w 348"/>
                <a:gd name="T9" fmla="*/ 57 h 142"/>
                <a:gd name="T10" fmla="*/ 6 w 348"/>
                <a:gd name="T11" fmla="*/ 61 h 142"/>
                <a:gd name="T12" fmla="*/ 6 w 348"/>
                <a:gd name="T13" fmla="*/ 62 h 142"/>
                <a:gd name="T14" fmla="*/ 171 w 348"/>
                <a:gd name="T15" fmla="*/ 141 h 142"/>
                <a:gd name="T16" fmla="*/ 335 w 348"/>
                <a:gd name="T17" fmla="*/ 62 h 142"/>
                <a:gd name="T18" fmla="*/ 335 w 348"/>
                <a:gd name="T19" fmla="*/ 61 h 142"/>
                <a:gd name="T20" fmla="*/ 348 w 348"/>
                <a:gd name="T21" fmla="*/ 5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142">
                  <a:moveTo>
                    <a:pt x="348" y="52"/>
                  </a:moveTo>
                  <a:cubicBezTo>
                    <a:pt x="345" y="36"/>
                    <a:pt x="344" y="19"/>
                    <a:pt x="343" y="0"/>
                  </a:cubicBezTo>
                  <a:cubicBezTo>
                    <a:pt x="343" y="0"/>
                    <a:pt x="245" y="73"/>
                    <a:pt x="171" y="74"/>
                  </a:cubicBezTo>
                  <a:cubicBezTo>
                    <a:pt x="96" y="74"/>
                    <a:pt x="5" y="5"/>
                    <a:pt x="5" y="5"/>
                  </a:cubicBezTo>
                  <a:cubicBezTo>
                    <a:pt x="4" y="24"/>
                    <a:pt x="2" y="41"/>
                    <a:pt x="0" y="57"/>
                  </a:cubicBezTo>
                  <a:cubicBezTo>
                    <a:pt x="2" y="58"/>
                    <a:pt x="4" y="60"/>
                    <a:pt x="6" y="61"/>
                  </a:cubicBezTo>
                  <a:cubicBezTo>
                    <a:pt x="6" y="62"/>
                    <a:pt x="6" y="62"/>
                    <a:pt x="6" y="62"/>
                  </a:cubicBezTo>
                  <a:cubicBezTo>
                    <a:pt x="11" y="67"/>
                    <a:pt x="99" y="142"/>
                    <a:pt x="171" y="141"/>
                  </a:cubicBezTo>
                  <a:cubicBezTo>
                    <a:pt x="243" y="142"/>
                    <a:pt x="330" y="67"/>
                    <a:pt x="335" y="62"/>
                  </a:cubicBezTo>
                  <a:cubicBezTo>
                    <a:pt x="335" y="61"/>
                    <a:pt x="335" y="61"/>
                    <a:pt x="335" y="61"/>
                  </a:cubicBezTo>
                  <a:cubicBezTo>
                    <a:pt x="340" y="58"/>
                    <a:pt x="344" y="55"/>
                    <a:pt x="348" y="52"/>
                  </a:cubicBezTo>
                  <a:close/>
                </a:path>
              </a:pathLst>
            </a:custGeom>
            <a:solidFill>
              <a:srgbClr val="FEAA4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9">
              <a:extLst>
                <a:ext uri="{FF2B5EF4-FFF2-40B4-BE49-F238E27FC236}">
                  <a16:creationId xmlns:a16="http://schemas.microsoft.com/office/drawing/2014/main" id="{16D26D5C-F55D-4DBA-A5AA-4AC4AE77A8BC}"/>
                </a:ext>
              </a:extLst>
            </p:cNvPr>
            <p:cNvSpPr>
              <a:spLocks/>
            </p:cNvSpPr>
            <p:nvPr/>
          </p:nvSpPr>
          <p:spPr bwMode="auto">
            <a:xfrm>
              <a:off x="10095699" y="2604781"/>
              <a:ext cx="670397" cy="723431"/>
            </a:xfrm>
            <a:custGeom>
              <a:avLst/>
              <a:gdLst>
                <a:gd name="T0" fmla="*/ 199 w 727"/>
                <a:gd name="T1" fmla="*/ 718 h 787"/>
                <a:gd name="T2" fmla="*/ 364 w 727"/>
                <a:gd name="T3" fmla="*/ 787 h 787"/>
                <a:gd name="T4" fmla="*/ 528 w 727"/>
                <a:gd name="T5" fmla="*/ 718 h 787"/>
                <a:gd name="T6" fmla="*/ 706 w 727"/>
                <a:gd name="T7" fmla="*/ 265 h 787"/>
                <a:gd name="T8" fmla="*/ 385 w 727"/>
                <a:gd name="T9" fmla="*/ 0 h 787"/>
                <a:gd name="T10" fmla="*/ 21 w 727"/>
                <a:gd name="T11" fmla="*/ 292 h 787"/>
                <a:gd name="T12" fmla="*/ 199 w 727"/>
                <a:gd name="T13" fmla="*/ 718 h 787"/>
              </a:gdLst>
              <a:ahLst/>
              <a:cxnLst>
                <a:cxn ang="0">
                  <a:pos x="T0" y="T1"/>
                </a:cxn>
                <a:cxn ang="0">
                  <a:pos x="T2" y="T3"/>
                </a:cxn>
                <a:cxn ang="0">
                  <a:pos x="T4" y="T5"/>
                </a:cxn>
                <a:cxn ang="0">
                  <a:pos x="T6" y="T7"/>
                </a:cxn>
                <a:cxn ang="0">
                  <a:pos x="T8" y="T9"/>
                </a:cxn>
                <a:cxn ang="0">
                  <a:pos x="T10" y="T11"/>
                </a:cxn>
                <a:cxn ang="0">
                  <a:pos x="T12" y="T13"/>
                </a:cxn>
              </a:cxnLst>
              <a:rect l="0" t="0" r="r" b="b"/>
              <a:pathLst>
                <a:path w="727" h="787">
                  <a:moveTo>
                    <a:pt x="199" y="718"/>
                  </a:moveTo>
                  <a:cubicBezTo>
                    <a:pt x="204" y="722"/>
                    <a:pt x="292" y="787"/>
                    <a:pt x="364" y="787"/>
                  </a:cubicBezTo>
                  <a:cubicBezTo>
                    <a:pt x="436" y="787"/>
                    <a:pt x="523" y="722"/>
                    <a:pt x="528" y="718"/>
                  </a:cubicBezTo>
                  <a:cubicBezTo>
                    <a:pt x="637" y="655"/>
                    <a:pt x="727" y="468"/>
                    <a:pt x="706" y="265"/>
                  </a:cubicBezTo>
                  <a:cubicBezTo>
                    <a:pt x="690" y="99"/>
                    <a:pt x="510" y="342"/>
                    <a:pt x="385" y="0"/>
                  </a:cubicBezTo>
                  <a:cubicBezTo>
                    <a:pt x="208" y="371"/>
                    <a:pt x="40" y="151"/>
                    <a:pt x="21" y="292"/>
                  </a:cubicBezTo>
                  <a:cubicBezTo>
                    <a:pt x="0" y="447"/>
                    <a:pt x="87" y="642"/>
                    <a:pt x="199" y="718"/>
                  </a:cubicBezTo>
                  <a:close/>
                </a:path>
              </a:pathLst>
            </a:custGeom>
            <a:solidFill>
              <a:srgbClr val="FEC07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10">
              <a:extLst>
                <a:ext uri="{FF2B5EF4-FFF2-40B4-BE49-F238E27FC236}">
                  <a16:creationId xmlns:a16="http://schemas.microsoft.com/office/drawing/2014/main" id="{40AB53C7-64C2-41B0-8233-1ED8B6BAF4FA}"/>
                </a:ext>
              </a:extLst>
            </p:cNvPr>
            <p:cNvSpPr>
              <a:spLocks/>
            </p:cNvSpPr>
            <p:nvPr/>
          </p:nvSpPr>
          <p:spPr bwMode="auto">
            <a:xfrm>
              <a:off x="9724464" y="3495471"/>
              <a:ext cx="1419665" cy="816579"/>
            </a:xfrm>
            <a:custGeom>
              <a:avLst/>
              <a:gdLst>
                <a:gd name="T0" fmla="*/ 459 w 1540"/>
                <a:gd name="T1" fmla="*/ 9 h 888"/>
                <a:gd name="T2" fmla="*/ 81 w 1540"/>
                <a:gd name="T3" fmla="*/ 188 h 888"/>
                <a:gd name="T4" fmla="*/ 0 w 1540"/>
                <a:gd name="T5" fmla="*/ 615 h 888"/>
                <a:gd name="T6" fmla="*/ 770 w 1540"/>
                <a:gd name="T7" fmla="*/ 888 h 888"/>
                <a:gd name="T8" fmla="*/ 1540 w 1540"/>
                <a:gd name="T9" fmla="*/ 615 h 888"/>
                <a:gd name="T10" fmla="*/ 1459 w 1540"/>
                <a:gd name="T11" fmla="*/ 188 h 888"/>
                <a:gd name="T12" fmla="*/ 1073 w 1540"/>
                <a:gd name="T13" fmla="*/ 0 h 888"/>
                <a:gd name="T14" fmla="*/ 459 w 1540"/>
                <a:gd name="T15" fmla="*/ 9 h 888"/>
                <a:gd name="T16" fmla="*/ 459 w 1540"/>
                <a:gd name="T17" fmla="*/ 9 h 888"/>
                <a:gd name="T18" fmla="*/ 459 w 1540"/>
                <a:gd name="T19" fmla="*/ 9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0" h="888">
                  <a:moveTo>
                    <a:pt x="459" y="9"/>
                  </a:moveTo>
                  <a:cubicBezTo>
                    <a:pt x="352" y="66"/>
                    <a:pt x="156" y="68"/>
                    <a:pt x="81" y="188"/>
                  </a:cubicBezTo>
                  <a:cubicBezTo>
                    <a:pt x="68" y="209"/>
                    <a:pt x="35" y="464"/>
                    <a:pt x="0" y="615"/>
                  </a:cubicBezTo>
                  <a:cubicBezTo>
                    <a:pt x="210" y="786"/>
                    <a:pt x="478" y="888"/>
                    <a:pt x="770" y="888"/>
                  </a:cubicBezTo>
                  <a:cubicBezTo>
                    <a:pt x="1062" y="888"/>
                    <a:pt x="1330" y="786"/>
                    <a:pt x="1540" y="615"/>
                  </a:cubicBezTo>
                  <a:cubicBezTo>
                    <a:pt x="1504" y="464"/>
                    <a:pt x="1468" y="211"/>
                    <a:pt x="1459" y="188"/>
                  </a:cubicBezTo>
                  <a:cubicBezTo>
                    <a:pt x="1409" y="63"/>
                    <a:pt x="1180" y="58"/>
                    <a:pt x="1073" y="0"/>
                  </a:cubicBezTo>
                  <a:cubicBezTo>
                    <a:pt x="906" y="605"/>
                    <a:pt x="658" y="646"/>
                    <a:pt x="459" y="9"/>
                  </a:cubicBezTo>
                  <a:cubicBezTo>
                    <a:pt x="459" y="9"/>
                    <a:pt x="459" y="9"/>
                    <a:pt x="459" y="9"/>
                  </a:cubicBezTo>
                  <a:cubicBezTo>
                    <a:pt x="459" y="9"/>
                    <a:pt x="459" y="9"/>
                    <a:pt x="459" y="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11">
              <a:extLst>
                <a:ext uri="{FF2B5EF4-FFF2-40B4-BE49-F238E27FC236}">
                  <a16:creationId xmlns:a16="http://schemas.microsoft.com/office/drawing/2014/main" id="{896122D0-FFD8-420E-9270-52BCC021B4A6}"/>
                </a:ext>
              </a:extLst>
            </p:cNvPr>
            <p:cNvSpPr>
              <a:spLocks/>
            </p:cNvSpPr>
            <p:nvPr/>
          </p:nvSpPr>
          <p:spPr bwMode="auto">
            <a:xfrm>
              <a:off x="9993711" y="3448556"/>
              <a:ext cx="437866" cy="488860"/>
            </a:xfrm>
            <a:custGeom>
              <a:avLst/>
              <a:gdLst>
                <a:gd name="T0" fmla="*/ 238 w 475"/>
                <a:gd name="T1" fmla="*/ 0 h 531"/>
                <a:gd name="T2" fmla="*/ 475 w 475"/>
                <a:gd name="T3" fmla="*/ 523 h 531"/>
                <a:gd name="T4" fmla="*/ 0 w 475"/>
                <a:gd name="T5" fmla="*/ 169 h 531"/>
                <a:gd name="T6" fmla="*/ 238 w 475"/>
                <a:gd name="T7" fmla="*/ 0 h 531"/>
                <a:gd name="T8" fmla="*/ 238 w 475"/>
                <a:gd name="T9" fmla="*/ 0 h 531"/>
              </a:gdLst>
              <a:ahLst/>
              <a:cxnLst>
                <a:cxn ang="0">
                  <a:pos x="T0" y="T1"/>
                </a:cxn>
                <a:cxn ang="0">
                  <a:pos x="T2" y="T3"/>
                </a:cxn>
                <a:cxn ang="0">
                  <a:pos x="T4" y="T5"/>
                </a:cxn>
                <a:cxn ang="0">
                  <a:pos x="T6" y="T7"/>
                </a:cxn>
                <a:cxn ang="0">
                  <a:pos x="T8" y="T9"/>
                </a:cxn>
              </a:cxnLst>
              <a:rect l="0" t="0" r="r" b="b"/>
              <a:pathLst>
                <a:path w="475" h="531">
                  <a:moveTo>
                    <a:pt x="238" y="0"/>
                  </a:moveTo>
                  <a:cubicBezTo>
                    <a:pt x="231" y="188"/>
                    <a:pt x="263" y="455"/>
                    <a:pt x="475" y="523"/>
                  </a:cubicBezTo>
                  <a:cubicBezTo>
                    <a:pt x="276" y="531"/>
                    <a:pt x="147" y="245"/>
                    <a:pt x="0" y="169"/>
                  </a:cubicBezTo>
                  <a:cubicBezTo>
                    <a:pt x="238" y="0"/>
                    <a:pt x="238" y="0"/>
                    <a:pt x="238" y="0"/>
                  </a:cubicBezTo>
                  <a:cubicBezTo>
                    <a:pt x="238" y="0"/>
                    <a:pt x="238" y="0"/>
                    <a:pt x="238" y="0"/>
                  </a:cubicBezTo>
                  <a:close/>
                </a:path>
              </a:pathLst>
            </a:custGeom>
            <a:solidFill>
              <a:schemeClr val="accent5">
                <a:lumMod val="75000"/>
              </a:schemeClr>
            </a:solidFill>
            <a:ln>
              <a:solidFill>
                <a:schemeClr val="accent5">
                  <a:lumMod val="75000"/>
                </a:schemeClr>
              </a:solid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2">
              <a:extLst>
                <a:ext uri="{FF2B5EF4-FFF2-40B4-BE49-F238E27FC236}">
                  <a16:creationId xmlns:a16="http://schemas.microsoft.com/office/drawing/2014/main" id="{E3FB6AE9-FC61-4F07-AEE0-A0D8E6478B5E}"/>
                </a:ext>
              </a:extLst>
            </p:cNvPr>
            <p:cNvSpPr>
              <a:spLocks/>
            </p:cNvSpPr>
            <p:nvPr/>
          </p:nvSpPr>
          <p:spPr bwMode="auto">
            <a:xfrm>
              <a:off x="10431577" y="3448556"/>
              <a:ext cx="458944" cy="488860"/>
            </a:xfrm>
            <a:custGeom>
              <a:avLst/>
              <a:gdLst>
                <a:gd name="T0" fmla="*/ 248 w 498"/>
                <a:gd name="T1" fmla="*/ 0 h 531"/>
                <a:gd name="T2" fmla="*/ 0 w 498"/>
                <a:gd name="T3" fmla="*/ 523 h 531"/>
                <a:gd name="T4" fmla="*/ 498 w 498"/>
                <a:gd name="T5" fmla="*/ 169 h 531"/>
                <a:gd name="T6" fmla="*/ 248 w 498"/>
                <a:gd name="T7" fmla="*/ 0 h 531"/>
              </a:gdLst>
              <a:ahLst/>
              <a:cxnLst>
                <a:cxn ang="0">
                  <a:pos x="T0" y="T1"/>
                </a:cxn>
                <a:cxn ang="0">
                  <a:pos x="T2" y="T3"/>
                </a:cxn>
                <a:cxn ang="0">
                  <a:pos x="T4" y="T5"/>
                </a:cxn>
                <a:cxn ang="0">
                  <a:pos x="T6" y="T7"/>
                </a:cxn>
              </a:cxnLst>
              <a:rect l="0" t="0" r="r" b="b"/>
              <a:pathLst>
                <a:path w="498" h="531">
                  <a:moveTo>
                    <a:pt x="248" y="0"/>
                  </a:moveTo>
                  <a:cubicBezTo>
                    <a:pt x="255" y="188"/>
                    <a:pt x="221" y="455"/>
                    <a:pt x="0" y="523"/>
                  </a:cubicBezTo>
                  <a:cubicBezTo>
                    <a:pt x="208" y="531"/>
                    <a:pt x="344" y="245"/>
                    <a:pt x="498" y="169"/>
                  </a:cubicBezTo>
                  <a:cubicBezTo>
                    <a:pt x="248" y="0"/>
                    <a:pt x="248" y="0"/>
                    <a:pt x="248" y="0"/>
                  </a:cubicBezTo>
                  <a:close/>
                </a:path>
              </a:pathLst>
            </a:custGeom>
            <a:solidFill>
              <a:schemeClr val="accent5">
                <a:lumMod val="75000"/>
              </a:schemeClr>
            </a:solidFill>
            <a:ln>
              <a:solidFill>
                <a:schemeClr val="accent5">
                  <a:lumMod val="75000"/>
                </a:schemeClr>
              </a:solidFill>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up 26"/>
          <p:cNvGrpSpPr/>
          <p:nvPr/>
        </p:nvGrpSpPr>
        <p:grpSpPr>
          <a:xfrm>
            <a:off x="7122486" y="1251610"/>
            <a:ext cx="1188723" cy="1029999"/>
            <a:chOff x="658135" y="2060848"/>
            <a:chExt cx="2256642" cy="2251202"/>
          </a:xfrm>
        </p:grpSpPr>
        <p:sp>
          <p:nvSpPr>
            <p:cNvPr id="16" name="Oval 15">
              <a:extLst>
                <a:ext uri="{FF2B5EF4-FFF2-40B4-BE49-F238E27FC236}">
                  <a16:creationId xmlns:a16="http://schemas.microsoft.com/office/drawing/2014/main" id="{4A936875-3480-45C7-8BBA-276CE1FC9B86}"/>
                </a:ext>
              </a:extLst>
            </p:cNvPr>
            <p:cNvSpPr>
              <a:spLocks noChangeArrowheads="1"/>
            </p:cNvSpPr>
            <p:nvPr/>
          </p:nvSpPr>
          <p:spPr bwMode="auto">
            <a:xfrm>
              <a:off x="658135" y="2060848"/>
              <a:ext cx="2256642" cy="2251202"/>
            </a:xfrm>
            <a:prstGeom prst="ellipse">
              <a:avLst/>
            </a:prstGeom>
            <a:solidFill>
              <a:schemeClr val="bg1"/>
            </a:solidFill>
            <a:ln w="508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a:extLst>
                <a:ext uri="{FF2B5EF4-FFF2-40B4-BE49-F238E27FC236}">
                  <a16:creationId xmlns:a16="http://schemas.microsoft.com/office/drawing/2014/main" id="{17FDCF7E-2830-41D7-8CB5-E9D15C215B69}"/>
                </a:ext>
              </a:extLst>
            </p:cNvPr>
            <p:cNvSpPr>
              <a:spLocks/>
            </p:cNvSpPr>
            <p:nvPr/>
          </p:nvSpPr>
          <p:spPr bwMode="auto">
            <a:xfrm>
              <a:off x="1777277" y="3670209"/>
              <a:ext cx="14958" cy="2040"/>
            </a:xfrm>
            <a:custGeom>
              <a:avLst/>
              <a:gdLst>
                <a:gd name="T0" fmla="*/ 16 w 16"/>
                <a:gd name="T1" fmla="*/ 0 h 2"/>
                <a:gd name="T2" fmla="*/ 8 w 16"/>
                <a:gd name="T3" fmla="*/ 2 h 2"/>
                <a:gd name="T4" fmla="*/ 0 w 16"/>
                <a:gd name="T5" fmla="*/ 0 h 2"/>
                <a:gd name="T6" fmla="*/ 16 w 16"/>
                <a:gd name="T7" fmla="*/ 0 h 2"/>
              </a:gdLst>
              <a:ahLst/>
              <a:cxnLst>
                <a:cxn ang="0">
                  <a:pos x="T0" y="T1"/>
                </a:cxn>
                <a:cxn ang="0">
                  <a:pos x="T2" y="T3"/>
                </a:cxn>
                <a:cxn ang="0">
                  <a:pos x="T4" y="T5"/>
                </a:cxn>
                <a:cxn ang="0">
                  <a:pos x="T6" y="T7"/>
                </a:cxn>
              </a:cxnLst>
              <a:rect l="0" t="0" r="r" b="b"/>
              <a:pathLst>
                <a:path w="16" h="2">
                  <a:moveTo>
                    <a:pt x="16" y="0"/>
                  </a:moveTo>
                  <a:cubicBezTo>
                    <a:pt x="14" y="0"/>
                    <a:pt x="12" y="2"/>
                    <a:pt x="8" y="2"/>
                  </a:cubicBezTo>
                  <a:cubicBezTo>
                    <a:pt x="6" y="2"/>
                    <a:pt x="4" y="0"/>
                    <a:pt x="0" y="0"/>
                  </a:cubicBezTo>
                  <a:lnTo>
                    <a:pt x="16" y="0"/>
                  </a:lnTo>
                  <a:close/>
                </a:path>
              </a:pathLst>
            </a:custGeom>
            <a:solidFill>
              <a:srgbClr val="E6E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a:extLst>
                <a:ext uri="{FF2B5EF4-FFF2-40B4-BE49-F238E27FC236}">
                  <a16:creationId xmlns:a16="http://schemas.microsoft.com/office/drawing/2014/main" id="{61739F5A-C222-45A5-A0AC-023F0314FEA3}"/>
                </a:ext>
              </a:extLst>
            </p:cNvPr>
            <p:cNvSpPr>
              <a:spLocks/>
            </p:cNvSpPr>
            <p:nvPr/>
          </p:nvSpPr>
          <p:spPr bwMode="auto">
            <a:xfrm>
              <a:off x="875028" y="3544425"/>
              <a:ext cx="1819456" cy="767625"/>
            </a:xfrm>
            <a:custGeom>
              <a:avLst/>
              <a:gdLst>
                <a:gd name="T0" fmla="*/ 1974 w 1974"/>
                <a:gd name="T1" fmla="*/ 334 h 835"/>
                <a:gd name="T2" fmla="*/ 987 w 1974"/>
                <a:gd name="T3" fmla="*/ 835 h 835"/>
                <a:gd name="T4" fmla="*/ 0 w 1974"/>
                <a:gd name="T5" fmla="*/ 334 h 835"/>
                <a:gd name="T6" fmla="*/ 605 w 1974"/>
                <a:gd name="T7" fmla="*/ 0 h 835"/>
                <a:gd name="T8" fmla="*/ 663 w 1974"/>
                <a:gd name="T9" fmla="*/ 324 h 835"/>
                <a:gd name="T10" fmla="*/ 985 w 1974"/>
                <a:gd name="T11" fmla="*/ 139 h 835"/>
                <a:gd name="T12" fmla="*/ 1309 w 1974"/>
                <a:gd name="T13" fmla="*/ 324 h 835"/>
                <a:gd name="T14" fmla="*/ 1367 w 1974"/>
                <a:gd name="T15" fmla="*/ 0 h 835"/>
                <a:gd name="T16" fmla="*/ 1974 w 1974"/>
                <a:gd name="T17" fmla="*/ 334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4" h="835">
                  <a:moveTo>
                    <a:pt x="1974" y="334"/>
                  </a:moveTo>
                  <a:cubicBezTo>
                    <a:pt x="1752" y="636"/>
                    <a:pt x="1392" y="835"/>
                    <a:pt x="987" y="835"/>
                  </a:cubicBezTo>
                  <a:cubicBezTo>
                    <a:pt x="582" y="835"/>
                    <a:pt x="224" y="638"/>
                    <a:pt x="0" y="334"/>
                  </a:cubicBezTo>
                  <a:cubicBezTo>
                    <a:pt x="174" y="149"/>
                    <a:pt x="409" y="50"/>
                    <a:pt x="605" y="0"/>
                  </a:cubicBezTo>
                  <a:cubicBezTo>
                    <a:pt x="588" y="141"/>
                    <a:pt x="661" y="330"/>
                    <a:pt x="663" y="324"/>
                  </a:cubicBezTo>
                  <a:cubicBezTo>
                    <a:pt x="736" y="155"/>
                    <a:pt x="985" y="139"/>
                    <a:pt x="985" y="139"/>
                  </a:cubicBezTo>
                  <a:cubicBezTo>
                    <a:pt x="985" y="139"/>
                    <a:pt x="1234" y="153"/>
                    <a:pt x="1309" y="324"/>
                  </a:cubicBezTo>
                  <a:cubicBezTo>
                    <a:pt x="1311" y="328"/>
                    <a:pt x="1384" y="141"/>
                    <a:pt x="1367" y="0"/>
                  </a:cubicBezTo>
                  <a:cubicBezTo>
                    <a:pt x="1565" y="50"/>
                    <a:pt x="1801" y="149"/>
                    <a:pt x="1974" y="33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a:extLst>
                <a:ext uri="{FF2B5EF4-FFF2-40B4-BE49-F238E27FC236}">
                  <a16:creationId xmlns:a16="http://schemas.microsoft.com/office/drawing/2014/main" id="{75524929-BFA9-4023-802E-42717B216DAD}"/>
                </a:ext>
              </a:extLst>
            </p:cNvPr>
            <p:cNvSpPr>
              <a:spLocks/>
            </p:cNvSpPr>
            <p:nvPr/>
          </p:nvSpPr>
          <p:spPr bwMode="auto">
            <a:xfrm>
              <a:off x="1504630" y="3291496"/>
              <a:ext cx="561611" cy="378713"/>
            </a:xfrm>
            <a:custGeom>
              <a:avLst/>
              <a:gdLst>
                <a:gd name="T0" fmla="*/ 609 w 609"/>
                <a:gd name="T1" fmla="*/ 146 h 412"/>
                <a:gd name="T2" fmla="*/ 609 w 609"/>
                <a:gd name="T3" fmla="*/ 146 h 412"/>
                <a:gd name="T4" fmla="*/ 312 w 609"/>
                <a:gd name="T5" fmla="*/ 412 h 412"/>
                <a:gd name="T6" fmla="*/ 296 w 609"/>
                <a:gd name="T7" fmla="*/ 412 h 412"/>
                <a:gd name="T8" fmla="*/ 0 w 609"/>
                <a:gd name="T9" fmla="*/ 146 h 412"/>
                <a:gd name="T10" fmla="*/ 0 w 609"/>
                <a:gd name="T11" fmla="*/ 146 h 412"/>
                <a:gd name="T12" fmla="*/ 34 w 609"/>
                <a:gd name="T13" fmla="*/ 0 h 412"/>
                <a:gd name="T14" fmla="*/ 304 w 609"/>
                <a:gd name="T15" fmla="*/ 144 h 412"/>
                <a:gd name="T16" fmla="*/ 574 w 609"/>
                <a:gd name="T17" fmla="*/ 0 h 412"/>
                <a:gd name="T18" fmla="*/ 609 w 609"/>
                <a:gd name="T19" fmla="*/ 14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9" h="412">
                  <a:moveTo>
                    <a:pt x="609" y="146"/>
                  </a:moveTo>
                  <a:cubicBezTo>
                    <a:pt x="609" y="146"/>
                    <a:pt x="609" y="146"/>
                    <a:pt x="609" y="146"/>
                  </a:cubicBezTo>
                  <a:cubicBezTo>
                    <a:pt x="609" y="171"/>
                    <a:pt x="593" y="304"/>
                    <a:pt x="312" y="412"/>
                  </a:cubicBezTo>
                  <a:cubicBezTo>
                    <a:pt x="296" y="412"/>
                    <a:pt x="296" y="412"/>
                    <a:pt x="296" y="412"/>
                  </a:cubicBezTo>
                  <a:cubicBezTo>
                    <a:pt x="15" y="304"/>
                    <a:pt x="0" y="171"/>
                    <a:pt x="0" y="146"/>
                  </a:cubicBezTo>
                  <a:cubicBezTo>
                    <a:pt x="0" y="146"/>
                    <a:pt x="0" y="146"/>
                    <a:pt x="0" y="146"/>
                  </a:cubicBezTo>
                  <a:cubicBezTo>
                    <a:pt x="1" y="96"/>
                    <a:pt x="13" y="46"/>
                    <a:pt x="34" y="0"/>
                  </a:cubicBezTo>
                  <a:cubicBezTo>
                    <a:pt x="111" y="86"/>
                    <a:pt x="204" y="144"/>
                    <a:pt x="304" y="144"/>
                  </a:cubicBezTo>
                  <a:cubicBezTo>
                    <a:pt x="402" y="144"/>
                    <a:pt x="497" y="88"/>
                    <a:pt x="574" y="0"/>
                  </a:cubicBezTo>
                  <a:cubicBezTo>
                    <a:pt x="595" y="46"/>
                    <a:pt x="609" y="96"/>
                    <a:pt x="609" y="146"/>
                  </a:cubicBezTo>
                  <a:close/>
                </a:path>
              </a:pathLst>
            </a:custGeom>
            <a:solidFill>
              <a:srgbClr val="FEC07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a16="http://schemas.microsoft.com/office/drawing/2014/main" id="{51505CA3-33ED-47AE-A805-98C0C9105B0E}"/>
                </a:ext>
              </a:extLst>
            </p:cNvPr>
            <p:cNvSpPr>
              <a:spLocks/>
            </p:cNvSpPr>
            <p:nvPr/>
          </p:nvSpPr>
          <p:spPr bwMode="auto">
            <a:xfrm>
              <a:off x="1629735" y="3672249"/>
              <a:ext cx="310042" cy="152981"/>
            </a:xfrm>
            <a:custGeom>
              <a:avLst/>
              <a:gdLst>
                <a:gd name="T0" fmla="*/ 336 w 336"/>
                <a:gd name="T1" fmla="*/ 43 h 166"/>
                <a:gd name="T2" fmla="*/ 274 w 336"/>
                <a:gd name="T3" fmla="*/ 166 h 166"/>
                <a:gd name="T4" fmla="*/ 62 w 336"/>
                <a:gd name="T5" fmla="*/ 166 h 166"/>
                <a:gd name="T6" fmla="*/ 0 w 336"/>
                <a:gd name="T7" fmla="*/ 43 h 166"/>
                <a:gd name="T8" fmla="*/ 168 w 336"/>
                <a:gd name="T9" fmla="*/ 0 h 166"/>
                <a:gd name="T10" fmla="*/ 336 w 336"/>
                <a:gd name="T11" fmla="*/ 43 h 166"/>
              </a:gdLst>
              <a:ahLst/>
              <a:cxnLst>
                <a:cxn ang="0">
                  <a:pos x="T0" y="T1"/>
                </a:cxn>
                <a:cxn ang="0">
                  <a:pos x="T2" y="T3"/>
                </a:cxn>
                <a:cxn ang="0">
                  <a:pos x="T4" y="T5"/>
                </a:cxn>
                <a:cxn ang="0">
                  <a:pos x="T6" y="T7"/>
                </a:cxn>
                <a:cxn ang="0">
                  <a:pos x="T8" y="T9"/>
                </a:cxn>
                <a:cxn ang="0">
                  <a:pos x="T10" y="T11"/>
                </a:cxn>
              </a:cxnLst>
              <a:rect l="0" t="0" r="r" b="b"/>
              <a:pathLst>
                <a:path w="336" h="166">
                  <a:moveTo>
                    <a:pt x="336" y="43"/>
                  </a:moveTo>
                  <a:cubicBezTo>
                    <a:pt x="274" y="166"/>
                    <a:pt x="274" y="166"/>
                    <a:pt x="274" y="166"/>
                  </a:cubicBezTo>
                  <a:cubicBezTo>
                    <a:pt x="62" y="166"/>
                    <a:pt x="62" y="166"/>
                    <a:pt x="62" y="166"/>
                  </a:cubicBezTo>
                  <a:cubicBezTo>
                    <a:pt x="0" y="43"/>
                    <a:pt x="0" y="43"/>
                    <a:pt x="0" y="43"/>
                  </a:cubicBezTo>
                  <a:cubicBezTo>
                    <a:pt x="85" y="6"/>
                    <a:pt x="168" y="0"/>
                    <a:pt x="168" y="0"/>
                  </a:cubicBezTo>
                  <a:cubicBezTo>
                    <a:pt x="168" y="0"/>
                    <a:pt x="253" y="6"/>
                    <a:pt x="336" y="4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21">
              <a:extLst>
                <a:ext uri="{FF2B5EF4-FFF2-40B4-BE49-F238E27FC236}">
                  <a16:creationId xmlns:a16="http://schemas.microsoft.com/office/drawing/2014/main" id="{D7FEA8F7-4AFB-4DE9-9DBD-F94D5E32A5B5}"/>
                </a:ext>
              </a:extLst>
            </p:cNvPr>
            <p:cNvSpPr>
              <a:spLocks/>
            </p:cNvSpPr>
            <p:nvPr/>
          </p:nvSpPr>
          <p:spPr bwMode="auto">
            <a:xfrm>
              <a:off x="1627015" y="3826590"/>
              <a:ext cx="318881" cy="485460"/>
            </a:xfrm>
            <a:custGeom>
              <a:avLst/>
              <a:gdLst>
                <a:gd name="T0" fmla="*/ 0 w 346"/>
                <a:gd name="T1" fmla="*/ 516 h 528"/>
                <a:gd name="T2" fmla="*/ 173 w 346"/>
                <a:gd name="T3" fmla="*/ 528 h 528"/>
                <a:gd name="T4" fmla="*/ 346 w 346"/>
                <a:gd name="T5" fmla="*/ 516 h 528"/>
                <a:gd name="T6" fmla="*/ 279 w 346"/>
                <a:gd name="T7" fmla="*/ 0 h 528"/>
                <a:gd name="T8" fmla="*/ 67 w 346"/>
                <a:gd name="T9" fmla="*/ 0 h 528"/>
                <a:gd name="T10" fmla="*/ 0 w 346"/>
                <a:gd name="T11" fmla="*/ 516 h 528"/>
              </a:gdLst>
              <a:ahLst/>
              <a:cxnLst>
                <a:cxn ang="0">
                  <a:pos x="T0" y="T1"/>
                </a:cxn>
                <a:cxn ang="0">
                  <a:pos x="T2" y="T3"/>
                </a:cxn>
                <a:cxn ang="0">
                  <a:pos x="T4" y="T5"/>
                </a:cxn>
                <a:cxn ang="0">
                  <a:pos x="T6" y="T7"/>
                </a:cxn>
                <a:cxn ang="0">
                  <a:pos x="T8" y="T9"/>
                </a:cxn>
                <a:cxn ang="0">
                  <a:pos x="T10" y="T11"/>
                </a:cxn>
              </a:cxnLst>
              <a:rect l="0" t="0" r="r" b="b"/>
              <a:pathLst>
                <a:path w="346" h="528">
                  <a:moveTo>
                    <a:pt x="0" y="516"/>
                  </a:moveTo>
                  <a:cubicBezTo>
                    <a:pt x="55" y="524"/>
                    <a:pt x="113" y="528"/>
                    <a:pt x="173" y="528"/>
                  </a:cubicBezTo>
                  <a:cubicBezTo>
                    <a:pt x="231" y="528"/>
                    <a:pt x="289" y="524"/>
                    <a:pt x="346" y="516"/>
                  </a:cubicBezTo>
                  <a:cubicBezTo>
                    <a:pt x="279" y="0"/>
                    <a:pt x="279" y="0"/>
                    <a:pt x="279" y="0"/>
                  </a:cubicBezTo>
                  <a:cubicBezTo>
                    <a:pt x="67" y="0"/>
                    <a:pt x="67" y="0"/>
                    <a:pt x="67" y="0"/>
                  </a:cubicBezTo>
                  <a:lnTo>
                    <a:pt x="0" y="516"/>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Freeform 22">
              <a:extLst>
                <a:ext uri="{FF2B5EF4-FFF2-40B4-BE49-F238E27FC236}">
                  <a16:creationId xmlns:a16="http://schemas.microsoft.com/office/drawing/2014/main" id="{DCB7B5CF-0026-40E7-98A3-BC287AF6ECAB}"/>
                </a:ext>
              </a:extLst>
            </p:cNvPr>
            <p:cNvSpPr>
              <a:spLocks/>
            </p:cNvSpPr>
            <p:nvPr/>
          </p:nvSpPr>
          <p:spPr bwMode="auto">
            <a:xfrm>
              <a:off x="1784756" y="3422040"/>
              <a:ext cx="433107" cy="427667"/>
            </a:xfrm>
            <a:custGeom>
              <a:avLst/>
              <a:gdLst>
                <a:gd name="T0" fmla="*/ 305 w 470"/>
                <a:gd name="T1" fmla="*/ 0 h 465"/>
                <a:gd name="T2" fmla="*/ 0 w 470"/>
                <a:gd name="T3" fmla="*/ 272 h 465"/>
                <a:gd name="T4" fmla="*/ 324 w 470"/>
                <a:gd name="T5" fmla="*/ 457 h 465"/>
                <a:gd name="T6" fmla="*/ 305 w 470"/>
                <a:gd name="T7" fmla="*/ 0 h 465"/>
              </a:gdLst>
              <a:ahLst/>
              <a:cxnLst>
                <a:cxn ang="0">
                  <a:pos x="T0" y="T1"/>
                </a:cxn>
                <a:cxn ang="0">
                  <a:pos x="T2" y="T3"/>
                </a:cxn>
                <a:cxn ang="0">
                  <a:pos x="T4" y="T5"/>
                </a:cxn>
                <a:cxn ang="0">
                  <a:pos x="T6" y="T7"/>
                </a:cxn>
              </a:cxnLst>
              <a:rect l="0" t="0" r="r" b="b"/>
              <a:pathLst>
                <a:path w="470" h="465">
                  <a:moveTo>
                    <a:pt x="305" y="0"/>
                  </a:moveTo>
                  <a:cubicBezTo>
                    <a:pt x="305" y="0"/>
                    <a:pt x="318" y="155"/>
                    <a:pt x="0" y="272"/>
                  </a:cubicBezTo>
                  <a:cubicBezTo>
                    <a:pt x="0" y="272"/>
                    <a:pt x="249" y="286"/>
                    <a:pt x="324" y="457"/>
                  </a:cubicBezTo>
                  <a:cubicBezTo>
                    <a:pt x="326" y="465"/>
                    <a:pt x="470" y="91"/>
                    <a:pt x="305" y="0"/>
                  </a:cubicBezTo>
                  <a:close/>
                </a:path>
              </a:pathLst>
            </a:custGeom>
            <a:solidFill>
              <a:schemeClr val="tx1">
                <a:lumMod val="65000"/>
                <a:lumOff val="35000"/>
              </a:schemeClr>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3">
              <a:extLst>
                <a:ext uri="{FF2B5EF4-FFF2-40B4-BE49-F238E27FC236}">
                  <a16:creationId xmlns:a16="http://schemas.microsoft.com/office/drawing/2014/main" id="{3A2786D2-4B8D-40B5-9422-B7C0E8570AF1}"/>
                </a:ext>
              </a:extLst>
            </p:cNvPr>
            <p:cNvSpPr>
              <a:spLocks/>
            </p:cNvSpPr>
            <p:nvPr/>
          </p:nvSpPr>
          <p:spPr bwMode="auto">
            <a:xfrm>
              <a:off x="1353689" y="3422040"/>
              <a:ext cx="433107" cy="425627"/>
            </a:xfrm>
            <a:custGeom>
              <a:avLst/>
              <a:gdLst>
                <a:gd name="T0" fmla="*/ 164 w 470"/>
                <a:gd name="T1" fmla="*/ 0 h 463"/>
                <a:gd name="T2" fmla="*/ 146 w 470"/>
                <a:gd name="T3" fmla="*/ 457 h 463"/>
                <a:gd name="T4" fmla="*/ 470 w 470"/>
                <a:gd name="T5" fmla="*/ 272 h 463"/>
                <a:gd name="T6" fmla="*/ 164 w 470"/>
                <a:gd name="T7" fmla="*/ 0 h 463"/>
              </a:gdLst>
              <a:ahLst/>
              <a:cxnLst>
                <a:cxn ang="0">
                  <a:pos x="T0" y="T1"/>
                </a:cxn>
                <a:cxn ang="0">
                  <a:pos x="T2" y="T3"/>
                </a:cxn>
                <a:cxn ang="0">
                  <a:pos x="T4" y="T5"/>
                </a:cxn>
                <a:cxn ang="0">
                  <a:pos x="T6" y="T7"/>
                </a:cxn>
              </a:cxnLst>
              <a:rect l="0" t="0" r="r" b="b"/>
              <a:pathLst>
                <a:path w="470" h="463">
                  <a:moveTo>
                    <a:pt x="164" y="0"/>
                  </a:moveTo>
                  <a:cubicBezTo>
                    <a:pt x="0" y="91"/>
                    <a:pt x="142" y="463"/>
                    <a:pt x="146" y="457"/>
                  </a:cubicBezTo>
                  <a:cubicBezTo>
                    <a:pt x="219" y="288"/>
                    <a:pt x="470" y="272"/>
                    <a:pt x="470" y="272"/>
                  </a:cubicBezTo>
                  <a:cubicBezTo>
                    <a:pt x="150" y="155"/>
                    <a:pt x="164" y="0"/>
                    <a:pt x="164" y="0"/>
                  </a:cubicBezTo>
                  <a:close/>
                </a:path>
              </a:pathLst>
            </a:custGeom>
            <a:solidFill>
              <a:schemeClr val="tx1">
                <a:lumMod val="65000"/>
                <a:lumOff val="35000"/>
              </a:schemeClr>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4">
              <a:extLst>
                <a:ext uri="{FF2B5EF4-FFF2-40B4-BE49-F238E27FC236}">
                  <a16:creationId xmlns:a16="http://schemas.microsoft.com/office/drawing/2014/main" id="{12105B3D-C6F2-45A6-ABCF-AA101A089347}"/>
                </a:ext>
              </a:extLst>
            </p:cNvPr>
            <p:cNvSpPr>
              <a:spLocks/>
            </p:cNvSpPr>
            <p:nvPr/>
          </p:nvSpPr>
          <p:spPr bwMode="auto">
            <a:xfrm>
              <a:off x="1522308" y="3291496"/>
              <a:ext cx="525575" cy="166580"/>
            </a:xfrm>
            <a:custGeom>
              <a:avLst/>
              <a:gdLst>
                <a:gd name="T0" fmla="*/ 570 w 570"/>
                <a:gd name="T1" fmla="*/ 38 h 181"/>
                <a:gd name="T2" fmla="*/ 285 w 570"/>
                <a:gd name="T3" fmla="*/ 181 h 181"/>
                <a:gd name="T4" fmla="*/ 0 w 570"/>
                <a:gd name="T5" fmla="*/ 38 h 181"/>
                <a:gd name="T6" fmla="*/ 15 w 570"/>
                <a:gd name="T7" fmla="*/ 0 h 181"/>
                <a:gd name="T8" fmla="*/ 285 w 570"/>
                <a:gd name="T9" fmla="*/ 144 h 181"/>
                <a:gd name="T10" fmla="*/ 555 w 570"/>
                <a:gd name="T11" fmla="*/ 0 h 181"/>
                <a:gd name="T12" fmla="*/ 570 w 570"/>
                <a:gd name="T13" fmla="*/ 38 h 181"/>
              </a:gdLst>
              <a:ahLst/>
              <a:cxnLst>
                <a:cxn ang="0">
                  <a:pos x="T0" y="T1"/>
                </a:cxn>
                <a:cxn ang="0">
                  <a:pos x="T2" y="T3"/>
                </a:cxn>
                <a:cxn ang="0">
                  <a:pos x="T4" y="T5"/>
                </a:cxn>
                <a:cxn ang="0">
                  <a:pos x="T6" y="T7"/>
                </a:cxn>
                <a:cxn ang="0">
                  <a:pos x="T8" y="T9"/>
                </a:cxn>
                <a:cxn ang="0">
                  <a:pos x="T10" y="T11"/>
                </a:cxn>
                <a:cxn ang="0">
                  <a:pos x="T12" y="T13"/>
                </a:cxn>
              </a:cxnLst>
              <a:rect l="0" t="0" r="r" b="b"/>
              <a:pathLst>
                <a:path w="570" h="181">
                  <a:moveTo>
                    <a:pt x="570" y="38"/>
                  </a:moveTo>
                  <a:cubicBezTo>
                    <a:pt x="489" y="125"/>
                    <a:pt x="393" y="181"/>
                    <a:pt x="285" y="181"/>
                  </a:cubicBezTo>
                  <a:cubicBezTo>
                    <a:pt x="177" y="181"/>
                    <a:pt x="81" y="125"/>
                    <a:pt x="0" y="38"/>
                  </a:cubicBezTo>
                  <a:cubicBezTo>
                    <a:pt x="4" y="25"/>
                    <a:pt x="9" y="11"/>
                    <a:pt x="15" y="0"/>
                  </a:cubicBezTo>
                  <a:cubicBezTo>
                    <a:pt x="92" y="86"/>
                    <a:pt x="185" y="144"/>
                    <a:pt x="285" y="144"/>
                  </a:cubicBezTo>
                  <a:cubicBezTo>
                    <a:pt x="385" y="144"/>
                    <a:pt x="478" y="88"/>
                    <a:pt x="555" y="0"/>
                  </a:cubicBezTo>
                  <a:cubicBezTo>
                    <a:pt x="561" y="11"/>
                    <a:pt x="566" y="25"/>
                    <a:pt x="570" y="38"/>
                  </a:cubicBezTo>
                  <a:close/>
                </a:path>
              </a:pathLst>
            </a:custGeom>
            <a:solidFill>
              <a:srgbClr val="FEAA4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reeform 25">
              <a:extLst>
                <a:ext uri="{FF2B5EF4-FFF2-40B4-BE49-F238E27FC236}">
                  <a16:creationId xmlns:a16="http://schemas.microsoft.com/office/drawing/2014/main" id="{63CDFDA0-086D-441F-8258-EDA6201B8CE5}"/>
                </a:ext>
              </a:extLst>
            </p:cNvPr>
            <p:cNvSpPr>
              <a:spLocks/>
            </p:cNvSpPr>
            <p:nvPr/>
          </p:nvSpPr>
          <p:spPr bwMode="auto">
            <a:xfrm>
              <a:off x="1253741" y="2519664"/>
              <a:ext cx="1062029" cy="902249"/>
            </a:xfrm>
            <a:custGeom>
              <a:avLst/>
              <a:gdLst>
                <a:gd name="T0" fmla="*/ 1102 w 1152"/>
                <a:gd name="T1" fmla="*/ 582 h 981"/>
                <a:gd name="T2" fmla="*/ 954 w 1152"/>
                <a:gd name="T3" fmla="*/ 683 h 981"/>
                <a:gd name="T4" fmla="*/ 576 w 1152"/>
                <a:gd name="T5" fmla="*/ 981 h 981"/>
                <a:gd name="T6" fmla="*/ 198 w 1152"/>
                <a:gd name="T7" fmla="*/ 683 h 981"/>
                <a:gd name="T8" fmla="*/ 50 w 1152"/>
                <a:gd name="T9" fmla="*/ 582 h 981"/>
                <a:gd name="T10" fmla="*/ 46 w 1152"/>
                <a:gd name="T11" fmla="*/ 388 h 981"/>
                <a:gd name="T12" fmla="*/ 83 w 1152"/>
                <a:gd name="T13" fmla="*/ 380 h 981"/>
                <a:gd name="T14" fmla="*/ 156 w 1152"/>
                <a:gd name="T15" fmla="*/ 507 h 981"/>
                <a:gd name="T16" fmla="*/ 262 w 1152"/>
                <a:gd name="T17" fmla="*/ 0 h 981"/>
                <a:gd name="T18" fmla="*/ 701 w 1152"/>
                <a:gd name="T19" fmla="*/ 75 h 981"/>
                <a:gd name="T20" fmla="*/ 676 w 1152"/>
                <a:gd name="T21" fmla="*/ 124 h 981"/>
                <a:gd name="T22" fmla="*/ 975 w 1152"/>
                <a:gd name="T23" fmla="*/ 571 h 981"/>
                <a:gd name="T24" fmla="*/ 1079 w 1152"/>
                <a:gd name="T25" fmla="*/ 380 h 981"/>
                <a:gd name="T26" fmla="*/ 1102 w 1152"/>
                <a:gd name="T27" fmla="*/ 388 h 981"/>
                <a:gd name="T28" fmla="*/ 1102 w 1152"/>
                <a:gd name="T29" fmla="*/ 582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52" h="981">
                  <a:moveTo>
                    <a:pt x="1102" y="582"/>
                  </a:moveTo>
                  <a:cubicBezTo>
                    <a:pt x="1062" y="650"/>
                    <a:pt x="1000" y="690"/>
                    <a:pt x="954" y="683"/>
                  </a:cubicBezTo>
                  <a:cubicBezTo>
                    <a:pt x="861" y="854"/>
                    <a:pt x="726" y="981"/>
                    <a:pt x="576" y="981"/>
                  </a:cubicBezTo>
                  <a:cubicBezTo>
                    <a:pt x="426" y="981"/>
                    <a:pt x="291" y="852"/>
                    <a:pt x="198" y="683"/>
                  </a:cubicBezTo>
                  <a:cubicBezTo>
                    <a:pt x="152" y="688"/>
                    <a:pt x="90" y="650"/>
                    <a:pt x="50" y="582"/>
                  </a:cubicBezTo>
                  <a:cubicBezTo>
                    <a:pt x="2" y="503"/>
                    <a:pt x="0" y="417"/>
                    <a:pt x="46" y="388"/>
                  </a:cubicBezTo>
                  <a:cubicBezTo>
                    <a:pt x="58" y="382"/>
                    <a:pt x="69" y="378"/>
                    <a:pt x="83" y="380"/>
                  </a:cubicBezTo>
                  <a:cubicBezTo>
                    <a:pt x="113" y="459"/>
                    <a:pt x="156" y="507"/>
                    <a:pt x="156" y="507"/>
                  </a:cubicBezTo>
                  <a:cubicBezTo>
                    <a:pt x="112" y="262"/>
                    <a:pt x="293" y="235"/>
                    <a:pt x="262" y="0"/>
                  </a:cubicBezTo>
                  <a:cubicBezTo>
                    <a:pt x="262" y="0"/>
                    <a:pt x="376" y="253"/>
                    <a:pt x="701" y="75"/>
                  </a:cubicBezTo>
                  <a:cubicBezTo>
                    <a:pt x="676" y="124"/>
                    <a:pt x="676" y="124"/>
                    <a:pt x="676" y="124"/>
                  </a:cubicBezTo>
                  <a:cubicBezTo>
                    <a:pt x="1131" y="21"/>
                    <a:pt x="979" y="557"/>
                    <a:pt x="975" y="571"/>
                  </a:cubicBezTo>
                  <a:cubicBezTo>
                    <a:pt x="1027" y="505"/>
                    <a:pt x="1060" y="440"/>
                    <a:pt x="1079" y="380"/>
                  </a:cubicBezTo>
                  <a:cubicBezTo>
                    <a:pt x="1087" y="380"/>
                    <a:pt x="1097" y="384"/>
                    <a:pt x="1102" y="388"/>
                  </a:cubicBezTo>
                  <a:cubicBezTo>
                    <a:pt x="1152" y="415"/>
                    <a:pt x="1150" y="503"/>
                    <a:pt x="1102" y="582"/>
                  </a:cubicBezTo>
                  <a:close/>
                </a:path>
              </a:pathLst>
            </a:custGeom>
            <a:solidFill>
              <a:srgbClr val="FEC07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26">
              <a:extLst>
                <a:ext uri="{FF2B5EF4-FFF2-40B4-BE49-F238E27FC236}">
                  <a16:creationId xmlns:a16="http://schemas.microsoft.com/office/drawing/2014/main" id="{0AC0F969-D663-4115-8951-ACE7B46ECCDB}"/>
                </a:ext>
              </a:extLst>
            </p:cNvPr>
            <p:cNvSpPr>
              <a:spLocks/>
            </p:cNvSpPr>
            <p:nvPr/>
          </p:nvSpPr>
          <p:spPr bwMode="auto">
            <a:xfrm>
              <a:off x="1237424" y="2133599"/>
              <a:ext cx="1110983" cy="911768"/>
            </a:xfrm>
            <a:custGeom>
              <a:avLst/>
              <a:gdLst>
                <a:gd name="T0" fmla="*/ 856 w 1205"/>
                <a:gd name="T1" fmla="*/ 166 h 991"/>
                <a:gd name="T2" fmla="*/ 953 w 1205"/>
                <a:gd name="T3" fmla="*/ 195 h 991"/>
                <a:gd name="T4" fmla="*/ 521 w 1205"/>
                <a:gd name="T5" fmla="*/ 127 h 991"/>
                <a:gd name="T6" fmla="*/ 692 w 1205"/>
                <a:gd name="T7" fmla="*/ 58 h 991"/>
                <a:gd name="T8" fmla="*/ 243 w 1205"/>
                <a:gd name="T9" fmla="*/ 229 h 991"/>
                <a:gd name="T10" fmla="*/ 228 w 1205"/>
                <a:gd name="T11" fmla="*/ 145 h 991"/>
                <a:gd name="T12" fmla="*/ 230 w 1205"/>
                <a:gd name="T13" fmla="*/ 283 h 991"/>
                <a:gd name="T14" fmla="*/ 108 w 1205"/>
                <a:gd name="T15" fmla="*/ 227 h 991"/>
                <a:gd name="T16" fmla="*/ 203 w 1205"/>
                <a:gd name="T17" fmla="*/ 291 h 991"/>
                <a:gd name="T18" fmla="*/ 35 w 1205"/>
                <a:gd name="T19" fmla="*/ 576 h 991"/>
                <a:gd name="T20" fmla="*/ 83 w 1205"/>
                <a:gd name="T21" fmla="*/ 519 h 991"/>
                <a:gd name="T22" fmla="*/ 176 w 1205"/>
                <a:gd name="T23" fmla="*/ 925 h 991"/>
                <a:gd name="T24" fmla="*/ 282 w 1205"/>
                <a:gd name="T25" fmla="*/ 418 h 991"/>
                <a:gd name="T26" fmla="*/ 721 w 1205"/>
                <a:gd name="T27" fmla="*/ 493 h 991"/>
                <a:gd name="T28" fmla="*/ 696 w 1205"/>
                <a:gd name="T29" fmla="*/ 542 h 991"/>
                <a:gd name="T30" fmla="*/ 995 w 1205"/>
                <a:gd name="T31" fmla="*/ 991 h 991"/>
                <a:gd name="T32" fmla="*/ 1134 w 1205"/>
                <a:gd name="T33" fmla="*/ 569 h 991"/>
                <a:gd name="T34" fmla="*/ 1153 w 1205"/>
                <a:gd name="T35" fmla="*/ 646 h 991"/>
                <a:gd name="T36" fmla="*/ 856 w 1205"/>
                <a:gd name="T37" fmla="*/ 166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5" h="991">
                  <a:moveTo>
                    <a:pt x="856" y="166"/>
                  </a:moveTo>
                  <a:cubicBezTo>
                    <a:pt x="893" y="162"/>
                    <a:pt x="953" y="195"/>
                    <a:pt x="953" y="195"/>
                  </a:cubicBezTo>
                  <a:cubicBezTo>
                    <a:pt x="789" y="8"/>
                    <a:pt x="521" y="127"/>
                    <a:pt x="521" y="127"/>
                  </a:cubicBezTo>
                  <a:cubicBezTo>
                    <a:pt x="611" y="50"/>
                    <a:pt x="692" y="58"/>
                    <a:pt x="692" y="58"/>
                  </a:cubicBezTo>
                  <a:cubicBezTo>
                    <a:pt x="309" y="0"/>
                    <a:pt x="243" y="229"/>
                    <a:pt x="243" y="229"/>
                  </a:cubicBezTo>
                  <a:cubicBezTo>
                    <a:pt x="226" y="202"/>
                    <a:pt x="226" y="164"/>
                    <a:pt x="228" y="145"/>
                  </a:cubicBezTo>
                  <a:cubicBezTo>
                    <a:pt x="201" y="191"/>
                    <a:pt x="230" y="283"/>
                    <a:pt x="230" y="283"/>
                  </a:cubicBezTo>
                  <a:cubicBezTo>
                    <a:pt x="203" y="216"/>
                    <a:pt x="108" y="227"/>
                    <a:pt x="108" y="227"/>
                  </a:cubicBezTo>
                  <a:cubicBezTo>
                    <a:pt x="189" y="241"/>
                    <a:pt x="203" y="291"/>
                    <a:pt x="203" y="291"/>
                  </a:cubicBezTo>
                  <a:cubicBezTo>
                    <a:pt x="0" y="366"/>
                    <a:pt x="35" y="576"/>
                    <a:pt x="35" y="576"/>
                  </a:cubicBezTo>
                  <a:cubicBezTo>
                    <a:pt x="83" y="519"/>
                    <a:pt x="83" y="519"/>
                    <a:pt x="83" y="519"/>
                  </a:cubicBezTo>
                  <a:cubicBezTo>
                    <a:pt x="24" y="748"/>
                    <a:pt x="176" y="925"/>
                    <a:pt x="176" y="925"/>
                  </a:cubicBezTo>
                  <a:cubicBezTo>
                    <a:pt x="131" y="680"/>
                    <a:pt x="313" y="653"/>
                    <a:pt x="282" y="418"/>
                  </a:cubicBezTo>
                  <a:cubicBezTo>
                    <a:pt x="282" y="418"/>
                    <a:pt x="396" y="671"/>
                    <a:pt x="721" y="493"/>
                  </a:cubicBezTo>
                  <a:cubicBezTo>
                    <a:pt x="696" y="542"/>
                    <a:pt x="696" y="542"/>
                    <a:pt x="696" y="542"/>
                  </a:cubicBezTo>
                  <a:cubicBezTo>
                    <a:pt x="1157" y="438"/>
                    <a:pt x="995" y="991"/>
                    <a:pt x="995" y="991"/>
                  </a:cubicBezTo>
                  <a:cubicBezTo>
                    <a:pt x="1159" y="783"/>
                    <a:pt x="1134" y="569"/>
                    <a:pt x="1134" y="569"/>
                  </a:cubicBezTo>
                  <a:cubicBezTo>
                    <a:pt x="1153" y="646"/>
                    <a:pt x="1153" y="646"/>
                    <a:pt x="1153" y="646"/>
                  </a:cubicBezTo>
                  <a:cubicBezTo>
                    <a:pt x="1205" y="299"/>
                    <a:pt x="856" y="166"/>
                    <a:pt x="856" y="166"/>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8" name="Metin kutusu 27"/>
          <p:cNvSpPr txBox="1"/>
          <p:nvPr/>
        </p:nvSpPr>
        <p:spPr>
          <a:xfrm>
            <a:off x="249383" y="2830286"/>
            <a:ext cx="4048416" cy="369332"/>
          </a:xfrm>
          <a:prstGeom prst="rect">
            <a:avLst/>
          </a:prstGeom>
          <a:noFill/>
        </p:spPr>
        <p:txBody>
          <a:bodyPr wrap="none" rtlCol="0">
            <a:spAutoFit/>
          </a:bodyPr>
          <a:lstStyle/>
          <a:p>
            <a:r>
              <a:rPr lang="en-US" dirty="0" smtClean="0"/>
              <a:t>1. Alice would like to send money to Bob.</a:t>
            </a:r>
            <a:endParaRPr lang="en-US" dirty="0"/>
          </a:p>
        </p:txBody>
      </p:sp>
      <p:sp>
        <p:nvSpPr>
          <p:cNvPr id="30" name="Metin kutusu 29"/>
          <p:cNvSpPr txBox="1"/>
          <p:nvPr/>
        </p:nvSpPr>
        <p:spPr>
          <a:xfrm>
            <a:off x="1266380" y="2003686"/>
            <a:ext cx="3166060" cy="369332"/>
          </a:xfrm>
          <a:prstGeom prst="rect">
            <a:avLst/>
          </a:prstGeom>
          <a:noFill/>
        </p:spPr>
        <p:txBody>
          <a:bodyPr wrap="none" rtlCol="0">
            <a:spAutoFit/>
          </a:bodyPr>
          <a:lstStyle/>
          <a:p>
            <a:r>
              <a:rPr lang="en-US" dirty="0" smtClean="0"/>
              <a:t>2. Alice opens her digital wallet.</a:t>
            </a:r>
            <a:endParaRPr lang="en-US" dirty="0"/>
          </a:p>
        </p:txBody>
      </p:sp>
      <p:sp>
        <p:nvSpPr>
          <p:cNvPr id="31" name="Metin kutusu 30"/>
          <p:cNvSpPr txBox="1"/>
          <p:nvPr/>
        </p:nvSpPr>
        <p:spPr>
          <a:xfrm>
            <a:off x="4322700" y="1657649"/>
            <a:ext cx="2775312" cy="369332"/>
          </a:xfrm>
          <a:prstGeom prst="rect">
            <a:avLst/>
          </a:prstGeom>
          <a:noFill/>
        </p:spPr>
        <p:txBody>
          <a:bodyPr wrap="none" rtlCol="0">
            <a:spAutoFit/>
          </a:bodyPr>
          <a:lstStyle/>
          <a:p>
            <a:r>
              <a:rPr lang="en-US" dirty="0" smtClean="0"/>
              <a:t>3. Finds the address of Bob.</a:t>
            </a:r>
            <a:endParaRPr lang="en-US" dirty="0"/>
          </a:p>
        </p:txBody>
      </p:sp>
      <p:sp>
        <p:nvSpPr>
          <p:cNvPr id="32" name="Metin kutusu 31"/>
          <p:cNvSpPr txBox="1"/>
          <p:nvPr/>
        </p:nvSpPr>
        <p:spPr>
          <a:xfrm>
            <a:off x="6467476" y="2173529"/>
            <a:ext cx="3624710" cy="646331"/>
          </a:xfrm>
          <a:prstGeom prst="rect">
            <a:avLst/>
          </a:prstGeom>
          <a:noFill/>
        </p:spPr>
        <p:txBody>
          <a:bodyPr wrap="none" rtlCol="0">
            <a:spAutoFit/>
          </a:bodyPr>
          <a:lstStyle/>
          <a:p>
            <a:r>
              <a:rPr lang="en-US" dirty="0" smtClean="0"/>
              <a:t>4. Prepares order to send money, </a:t>
            </a:r>
          </a:p>
          <a:p>
            <a:r>
              <a:rPr lang="en-US" dirty="0" smtClean="0"/>
              <a:t>including amount and Bob’s address.</a:t>
            </a:r>
            <a:endParaRPr lang="en-US" dirty="0"/>
          </a:p>
        </p:txBody>
      </p:sp>
      <p:sp>
        <p:nvSpPr>
          <p:cNvPr id="33" name="Metin kutusu 32"/>
          <p:cNvSpPr txBox="1"/>
          <p:nvPr/>
        </p:nvSpPr>
        <p:spPr>
          <a:xfrm>
            <a:off x="7033958" y="3101970"/>
            <a:ext cx="4301499" cy="369332"/>
          </a:xfrm>
          <a:prstGeom prst="rect">
            <a:avLst/>
          </a:prstGeom>
          <a:noFill/>
        </p:spPr>
        <p:txBody>
          <a:bodyPr wrap="none" rtlCol="0">
            <a:spAutoFit/>
          </a:bodyPr>
          <a:lstStyle/>
          <a:p>
            <a:r>
              <a:rPr lang="en-US" dirty="0" smtClean="0"/>
              <a:t>5. The transaction is signed with Alice’s key. </a:t>
            </a:r>
            <a:endParaRPr lang="en-US" dirty="0"/>
          </a:p>
        </p:txBody>
      </p:sp>
      <p:sp>
        <p:nvSpPr>
          <p:cNvPr id="34" name="Metin kutusu 33"/>
          <p:cNvSpPr txBox="1"/>
          <p:nvPr/>
        </p:nvSpPr>
        <p:spPr>
          <a:xfrm>
            <a:off x="7205065" y="3895432"/>
            <a:ext cx="4937057" cy="369332"/>
          </a:xfrm>
          <a:prstGeom prst="rect">
            <a:avLst/>
          </a:prstGeom>
          <a:noFill/>
        </p:spPr>
        <p:txBody>
          <a:bodyPr wrap="none" rtlCol="0">
            <a:spAutoFit/>
          </a:bodyPr>
          <a:lstStyle/>
          <a:p>
            <a:r>
              <a:rPr lang="en-US" dirty="0" smtClean="0"/>
              <a:t>6. The transaction is propagated to network node. </a:t>
            </a:r>
            <a:endParaRPr lang="en-US" dirty="0"/>
          </a:p>
        </p:txBody>
      </p:sp>
      <p:grpSp>
        <p:nvGrpSpPr>
          <p:cNvPr id="35" name="Grup 34"/>
          <p:cNvGrpSpPr/>
          <p:nvPr/>
        </p:nvGrpSpPr>
        <p:grpSpPr>
          <a:xfrm>
            <a:off x="8302684" y="4336649"/>
            <a:ext cx="2141741" cy="830696"/>
            <a:chOff x="4223719" y="2780878"/>
            <a:chExt cx="2141741" cy="830696"/>
          </a:xfrm>
        </p:grpSpPr>
        <p:sp>
          <p:nvSpPr>
            <p:cNvPr id="36" name="Oval 35"/>
            <p:cNvSpPr/>
            <p:nvPr/>
          </p:nvSpPr>
          <p:spPr>
            <a:xfrm>
              <a:off x="4223719" y="2780878"/>
              <a:ext cx="2108354" cy="830696"/>
            </a:xfrm>
            <a:prstGeom prst="ellipse">
              <a:avLst/>
            </a:prstGeom>
            <a:solidFill>
              <a:srgbClr val="E5E9EB"/>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up 36"/>
            <p:cNvGrpSpPr/>
            <p:nvPr/>
          </p:nvGrpSpPr>
          <p:grpSpPr>
            <a:xfrm>
              <a:off x="4248079" y="2855933"/>
              <a:ext cx="2117381" cy="672034"/>
              <a:chOff x="1069357" y="3218962"/>
              <a:chExt cx="9837588" cy="3646760"/>
            </a:xfrm>
          </p:grpSpPr>
          <p:grpSp>
            <p:nvGrpSpPr>
              <p:cNvPr id="38" name="Group 38">
                <a:extLst>
                  <a:ext uri="{FF2B5EF4-FFF2-40B4-BE49-F238E27FC236}">
                    <a16:creationId xmlns:a16="http://schemas.microsoft.com/office/drawing/2014/main" id="{B735FCE3-E23D-4F2F-9C3D-BB869C8FD6EC}"/>
                  </a:ext>
                </a:extLst>
              </p:cNvPr>
              <p:cNvGrpSpPr/>
              <p:nvPr/>
            </p:nvGrpSpPr>
            <p:grpSpPr>
              <a:xfrm>
                <a:off x="1069357" y="4146449"/>
                <a:ext cx="1596406" cy="1854973"/>
                <a:chOff x="2133600" y="2205038"/>
                <a:chExt cx="1684256" cy="1957052"/>
              </a:xfrm>
              <a:solidFill>
                <a:schemeClr val="tx2">
                  <a:lumMod val="75000"/>
                </a:schemeClr>
              </a:solidFill>
            </p:grpSpPr>
            <p:sp>
              <p:nvSpPr>
                <p:cNvPr id="56"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a:extLst>
                  <a:ext uri="{FF2B5EF4-FFF2-40B4-BE49-F238E27FC236}">
                    <a16:creationId xmlns:a16="http://schemas.microsoft.com/office/drawing/2014/main" id="{B735FCE3-E23D-4F2F-9C3D-BB869C8FD6EC}"/>
                  </a:ext>
                </a:extLst>
              </p:cNvPr>
              <p:cNvGrpSpPr/>
              <p:nvPr/>
            </p:nvGrpSpPr>
            <p:grpSpPr>
              <a:xfrm>
                <a:off x="2665001" y="3218962"/>
                <a:ext cx="1596406" cy="1854973"/>
                <a:chOff x="2133600" y="2205038"/>
                <a:chExt cx="1684256" cy="1957052"/>
              </a:xfrm>
            </p:grpSpPr>
            <p:sp>
              <p:nvSpPr>
                <p:cNvPr id="53"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0" name="Group 38">
                <a:extLst>
                  <a:ext uri="{FF2B5EF4-FFF2-40B4-BE49-F238E27FC236}">
                    <a16:creationId xmlns:a16="http://schemas.microsoft.com/office/drawing/2014/main" id="{B735FCE3-E23D-4F2F-9C3D-BB869C8FD6EC}"/>
                  </a:ext>
                </a:extLst>
              </p:cNvPr>
              <p:cNvGrpSpPr/>
              <p:nvPr/>
            </p:nvGrpSpPr>
            <p:grpSpPr>
              <a:xfrm>
                <a:off x="4259883" y="4178702"/>
                <a:ext cx="1596406" cy="1854973"/>
                <a:chOff x="2133600" y="2205038"/>
                <a:chExt cx="1684256" cy="1957052"/>
              </a:xfrm>
            </p:grpSpPr>
            <p:sp>
              <p:nvSpPr>
                <p:cNvPr id="50"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1" name="Group 38">
                <a:extLst>
                  <a:ext uri="{FF2B5EF4-FFF2-40B4-BE49-F238E27FC236}">
                    <a16:creationId xmlns:a16="http://schemas.microsoft.com/office/drawing/2014/main" id="{B735FCE3-E23D-4F2F-9C3D-BB869C8FD6EC}"/>
                  </a:ext>
                </a:extLst>
              </p:cNvPr>
              <p:cNvGrpSpPr/>
              <p:nvPr/>
            </p:nvGrpSpPr>
            <p:grpSpPr>
              <a:xfrm>
                <a:off x="5854003" y="3251215"/>
                <a:ext cx="1596406" cy="1854973"/>
                <a:chOff x="2133600" y="2205038"/>
                <a:chExt cx="1684256" cy="1957052"/>
              </a:xfrm>
            </p:grpSpPr>
            <p:sp>
              <p:nvSpPr>
                <p:cNvPr id="47"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2" name="Group 38">
                <a:extLst>
                  <a:ext uri="{FF2B5EF4-FFF2-40B4-BE49-F238E27FC236}">
                    <a16:creationId xmlns:a16="http://schemas.microsoft.com/office/drawing/2014/main" id="{B735FCE3-E23D-4F2F-9C3D-BB869C8FD6EC}"/>
                  </a:ext>
                </a:extLst>
              </p:cNvPr>
              <p:cNvGrpSpPr/>
              <p:nvPr/>
            </p:nvGrpSpPr>
            <p:grpSpPr>
              <a:xfrm>
                <a:off x="7417777" y="4220294"/>
                <a:ext cx="1596406" cy="1854973"/>
                <a:chOff x="2133600" y="2205038"/>
                <a:chExt cx="1684256" cy="1957052"/>
              </a:xfrm>
            </p:grpSpPr>
            <p:sp>
              <p:nvSpPr>
                <p:cNvPr id="44"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3" name="Metin kutusu 42"/>
              <p:cNvSpPr txBox="1"/>
              <p:nvPr/>
            </p:nvSpPr>
            <p:spPr>
              <a:xfrm>
                <a:off x="9311638" y="4861560"/>
                <a:ext cx="1595307" cy="2004162"/>
              </a:xfrm>
              <a:prstGeom prst="rect">
                <a:avLst/>
              </a:prstGeom>
              <a:noFill/>
            </p:spPr>
            <p:txBody>
              <a:bodyPr wrap="none" rtlCol="0">
                <a:spAutoFit/>
              </a:bodyPr>
              <a:lstStyle/>
              <a:p>
                <a:r>
                  <a:rPr lang="en-US" dirty="0" smtClean="0"/>
                  <a:t>…</a:t>
                </a:r>
                <a:endParaRPr lang="en-US" dirty="0"/>
              </a:p>
            </p:txBody>
          </p:sp>
        </p:grpSp>
      </p:grpSp>
      <p:sp>
        <p:nvSpPr>
          <p:cNvPr id="59" name="Metin kutusu 58"/>
          <p:cNvSpPr txBox="1"/>
          <p:nvPr/>
        </p:nvSpPr>
        <p:spPr>
          <a:xfrm>
            <a:off x="6745048" y="5230853"/>
            <a:ext cx="5021631" cy="369332"/>
          </a:xfrm>
          <a:prstGeom prst="rect">
            <a:avLst/>
          </a:prstGeom>
          <a:noFill/>
        </p:spPr>
        <p:txBody>
          <a:bodyPr wrap="none" rtlCol="0">
            <a:spAutoFit/>
          </a:bodyPr>
          <a:lstStyle/>
          <a:p>
            <a:r>
              <a:rPr lang="en-US" dirty="0" smtClean="0"/>
              <a:t>7. </a:t>
            </a:r>
            <a:r>
              <a:rPr lang="en-US" i="1" dirty="0" smtClean="0"/>
              <a:t>Miners</a:t>
            </a:r>
            <a:r>
              <a:rPr lang="en-US" dirty="0" smtClean="0"/>
              <a:t> include the transaction to the next block. </a:t>
            </a:r>
            <a:endParaRPr lang="en-US" dirty="0"/>
          </a:p>
        </p:txBody>
      </p:sp>
      <p:sp>
        <p:nvSpPr>
          <p:cNvPr id="60" name="Oval 59"/>
          <p:cNvSpPr/>
          <p:nvPr/>
        </p:nvSpPr>
        <p:spPr>
          <a:xfrm>
            <a:off x="1034882" y="5356080"/>
            <a:ext cx="407666" cy="215173"/>
          </a:xfrm>
          <a:prstGeom prst="ellipse">
            <a:avLst/>
          </a:prstGeom>
          <a:solidFill>
            <a:srgbClr val="E5E9EB"/>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629469" y="5356080"/>
            <a:ext cx="407666" cy="215173"/>
          </a:xfrm>
          <a:prstGeom prst="ellipse">
            <a:avLst/>
          </a:prstGeom>
          <a:solidFill>
            <a:srgbClr val="E5E9EB"/>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2465342" y="5812888"/>
            <a:ext cx="407666" cy="215173"/>
          </a:xfrm>
          <a:prstGeom prst="ellipse">
            <a:avLst/>
          </a:prstGeom>
          <a:solidFill>
            <a:srgbClr val="E5E9EB"/>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1552696" y="5812888"/>
            <a:ext cx="407666" cy="215173"/>
          </a:xfrm>
          <a:prstGeom prst="ellipse">
            <a:avLst/>
          </a:prstGeom>
          <a:solidFill>
            <a:srgbClr val="E5E9EB"/>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1807773" y="5004630"/>
            <a:ext cx="407666" cy="215173"/>
          </a:xfrm>
          <a:prstGeom prst="ellipse">
            <a:avLst/>
          </a:prstGeom>
          <a:solidFill>
            <a:srgbClr val="E5E9EB"/>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1838093" y="5402528"/>
            <a:ext cx="407666" cy="215173"/>
          </a:xfrm>
          <a:prstGeom prst="ellipse">
            <a:avLst/>
          </a:prstGeom>
          <a:solidFill>
            <a:srgbClr val="E5E9EB"/>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Düz Bağlayıcı 66"/>
          <p:cNvCxnSpPr>
            <a:stCxn id="60" idx="6"/>
            <a:endCxn id="64" idx="3"/>
          </p:cNvCxnSpPr>
          <p:nvPr/>
        </p:nvCxnSpPr>
        <p:spPr>
          <a:xfrm flipV="1">
            <a:off x="1442548" y="5188292"/>
            <a:ext cx="424926" cy="275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Düz Bağlayıcı 68"/>
          <p:cNvCxnSpPr>
            <a:stCxn id="63" idx="0"/>
            <a:endCxn id="60" idx="5"/>
          </p:cNvCxnSpPr>
          <p:nvPr/>
        </p:nvCxnSpPr>
        <p:spPr>
          <a:xfrm flipH="1" flipV="1">
            <a:off x="1382847" y="5539742"/>
            <a:ext cx="373682" cy="273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Düz Bağlayıcı 71"/>
          <p:cNvCxnSpPr>
            <a:stCxn id="64" idx="4"/>
            <a:endCxn id="65" idx="0"/>
          </p:cNvCxnSpPr>
          <p:nvPr/>
        </p:nvCxnSpPr>
        <p:spPr>
          <a:xfrm>
            <a:off x="2011606" y="5219803"/>
            <a:ext cx="30320" cy="182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Düz Bağlayıcı 77"/>
          <p:cNvCxnSpPr>
            <a:stCxn id="63" idx="6"/>
            <a:endCxn id="62" idx="2"/>
          </p:cNvCxnSpPr>
          <p:nvPr/>
        </p:nvCxnSpPr>
        <p:spPr>
          <a:xfrm>
            <a:off x="1960362" y="5920475"/>
            <a:ext cx="5049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Düz Bağlayıcı 79"/>
          <p:cNvCxnSpPr>
            <a:stCxn id="65" idx="6"/>
          </p:cNvCxnSpPr>
          <p:nvPr/>
        </p:nvCxnSpPr>
        <p:spPr>
          <a:xfrm flipV="1">
            <a:off x="2245759" y="5463667"/>
            <a:ext cx="383710" cy="46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Düz Bağlayıcı 81"/>
          <p:cNvCxnSpPr>
            <a:stCxn id="64" idx="6"/>
            <a:endCxn id="61" idx="1"/>
          </p:cNvCxnSpPr>
          <p:nvPr/>
        </p:nvCxnSpPr>
        <p:spPr>
          <a:xfrm>
            <a:off x="2215439" y="5112217"/>
            <a:ext cx="473731" cy="2753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Düz Bağlayıcı 83"/>
          <p:cNvCxnSpPr>
            <a:stCxn id="61" idx="4"/>
            <a:endCxn id="62" idx="0"/>
          </p:cNvCxnSpPr>
          <p:nvPr/>
        </p:nvCxnSpPr>
        <p:spPr>
          <a:xfrm flipH="1">
            <a:off x="2669175" y="5571253"/>
            <a:ext cx="164127" cy="241635"/>
          </a:xfrm>
          <a:prstGeom prst="line">
            <a:avLst/>
          </a:prstGeom>
        </p:spPr>
        <p:style>
          <a:lnRef idx="1">
            <a:schemeClr val="accent1"/>
          </a:lnRef>
          <a:fillRef idx="0">
            <a:schemeClr val="accent1"/>
          </a:fillRef>
          <a:effectRef idx="0">
            <a:schemeClr val="accent1"/>
          </a:effectRef>
          <a:fontRef idx="minor">
            <a:schemeClr val="tx1"/>
          </a:fontRef>
        </p:style>
      </p:cxnSp>
      <p:sp>
        <p:nvSpPr>
          <p:cNvPr id="87" name="Metin kutusu 86"/>
          <p:cNvSpPr txBox="1"/>
          <p:nvPr/>
        </p:nvSpPr>
        <p:spPr>
          <a:xfrm>
            <a:off x="3147212" y="5920475"/>
            <a:ext cx="4477251" cy="646331"/>
          </a:xfrm>
          <a:prstGeom prst="rect">
            <a:avLst/>
          </a:prstGeom>
          <a:noFill/>
        </p:spPr>
        <p:txBody>
          <a:bodyPr wrap="none" rtlCol="0">
            <a:spAutoFit/>
          </a:bodyPr>
          <a:lstStyle/>
          <a:p>
            <a:r>
              <a:rPr lang="en-US" dirty="0" smtClean="0"/>
              <a:t>8. Miners </a:t>
            </a:r>
            <a:r>
              <a:rPr lang="tr-TR" dirty="0" err="1" smtClean="0"/>
              <a:t>who</a:t>
            </a:r>
            <a:r>
              <a:rPr lang="tr-TR" dirty="0" smtClean="0"/>
              <a:t> </a:t>
            </a:r>
            <a:r>
              <a:rPr lang="en-US" dirty="0" smtClean="0"/>
              <a:t>solve the cryptographic puzzle,</a:t>
            </a:r>
          </a:p>
          <a:p>
            <a:r>
              <a:rPr lang="en-US" dirty="0" smtClean="0"/>
              <a:t>propagates the new block to the network</a:t>
            </a:r>
            <a:endParaRPr lang="en-US" dirty="0"/>
          </a:p>
        </p:txBody>
      </p:sp>
      <p:sp>
        <p:nvSpPr>
          <p:cNvPr id="92" name="Metin kutusu 91"/>
          <p:cNvSpPr txBox="1"/>
          <p:nvPr/>
        </p:nvSpPr>
        <p:spPr>
          <a:xfrm>
            <a:off x="871990" y="4860527"/>
            <a:ext cx="2266070" cy="369332"/>
          </a:xfrm>
          <a:prstGeom prst="rect">
            <a:avLst/>
          </a:prstGeom>
          <a:noFill/>
        </p:spPr>
        <p:txBody>
          <a:bodyPr wrap="none" rtlCol="0">
            <a:spAutoFit/>
          </a:bodyPr>
          <a:lstStyle/>
          <a:p>
            <a:r>
              <a:rPr lang="en-US" dirty="0" smtClean="0"/>
              <a:t>9. Nodes verify results</a:t>
            </a:r>
            <a:endParaRPr lang="en-US" dirty="0"/>
          </a:p>
        </p:txBody>
      </p:sp>
      <p:sp>
        <p:nvSpPr>
          <p:cNvPr id="93" name="Metin kutusu 92"/>
          <p:cNvSpPr txBox="1"/>
          <p:nvPr/>
        </p:nvSpPr>
        <p:spPr>
          <a:xfrm>
            <a:off x="361056" y="3995956"/>
            <a:ext cx="2458237" cy="369332"/>
          </a:xfrm>
          <a:prstGeom prst="rect">
            <a:avLst/>
          </a:prstGeom>
          <a:noFill/>
        </p:spPr>
        <p:txBody>
          <a:bodyPr wrap="none" rtlCol="0">
            <a:spAutoFit/>
          </a:bodyPr>
          <a:lstStyle/>
          <a:p>
            <a:r>
              <a:rPr lang="en-US" dirty="0" smtClean="0"/>
              <a:t>10. Bob receives money.</a:t>
            </a:r>
            <a:endParaRPr lang="en-US" dirty="0"/>
          </a:p>
        </p:txBody>
      </p:sp>
    </p:spTree>
    <p:extLst>
      <p:ext uri="{BB962C8B-B14F-4D97-AF65-F5344CB8AC3E}">
        <p14:creationId xmlns:p14="http://schemas.microsoft.com/office/powerpoint/2010/main" val="2370833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p:txBody>
          <a:bodyPr/>
          <a:lstStyle/>
          <a:p>
            <a:r>
              <a:rPr lang="en-US" dirty="0" smtClean="0"/>
              <a:t>Altering Transaction</a:t>
            </a:r>
            <a:endParaRPr lang="en-US" dirty="0"/>
          </a:p>
        </p:txBody>
      </p:sp>
      <p:sp>
        <p:nvSpPr>
          <p:cNvPr id="4" name="Veri Yer Tutucusu 3"/>
          <p:cNvSpPr>
            <a:spLocks noGrp="1"/>
          </p:cNvSpPr>
          <p:nvPr>
            <p:ph type="dt" sz="half" idx="10"/>
          </p:nvPr>
        </p:nvSpPr>
        <p:spPr/>
        <p:txBody>
          <a:bodyPr/>
          <a:lstStyle/>
          <a:p>
            <a:fld id="{87934B2C-2546-4EA2-8E0E-90CBAF7686E0}" type="datetime1">
              <a:rPr lang="en-US" smtClean="0"/>
              <a:t>5/16/2022</a:t>
            </a:fld>
            <a:endParaRPr lang="en-US" dirty="0"/>
          </a:p>
        </p:txBody>
      </p:sp>
      <p:sp>
        <p:nvSpPr>
          <p:cNvPr id="6" name="Slayt Numarası Yer Tutucusu 5"/>
          <p:cNvSpPr>
            <a:spLocks noGrp="1"/>
          </p:cNvSpPr>
          <p:nvPr>
            <p:ph type="sldNum" sz="quarter" idx="12"/>
          </p:nvPr>
        </p:nvSpPr>
        <p:spPr/>
        <p:txBody>
          <a:bodyPr/>
          <a:lstStyle/>
          <a:p>
            <a:fld id="{AB71C224-43D6-432E-874C-D55C81039CE1}" type="slidenum">
              <a:rPr lang="en-US" smtClean="0"/>
              <a:pPr/>
              <a:t>12</a:t>
            </a:fld>
            <a:r>
              <a:rPr lang="en-US" dirty="0" smtClean="0"/>
              <a:t>/4</a:t>
            </a:r>
            <a:r>
              <a:rPr lang="tr-TR" dirty="0" smtClean="0"/>
              <a:t>4</a:t>
            </a:r>
            <a:endParaRPr lang="en-US" dirty="0"/>
          </a:p>
        </p:txBody>
      </p:sp>
      <p:grpSp>
        <p:nvGrpSpPr>
          <p:cNvPr id="7" name="Group 38">
            <a:extLst>
              <a:ext uri="{FF2B5EF4-FFF2-40B4-BE49-F238E27FC236}">
                <a16:creationId xmlns:a16="http://schemas.microsoft.com/office/drawing/2014/main" id="{B735FCE3-E23D-4F2F-9C3D-BB869C8FD6EC}"/>
              </a:ext>
            </a:extLst>
          </p:cNvPr>
          <p:cNvGrpSpPr/>
          <p:nvPr/>
        </p:nvGrpSpPr>
        <p:grpSpPr>
          <a:xfrm>
            <a:off x="305363" y="3378029"/>
            <a:ext cx="1596406" cy="1854973"/>
            <a:chOff x="2133600" y="2205038"/>
            <a:chExt cx="1684256" cy="1957052"/>
          </a:xfrm>
          <a:solidFill>
            <a:schemeClr val="accent6">
              <a:lumMod val="40000"/>
              <a:lumOff val="60000"/>
            </a:schemeClr>
          </a:solidFill>
        </p:grpSpPr>
        <p:sp>
          <p:nvSpPr>
            <p:cNvPr id="8"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cxnSp>
        <p:nvCxnSpPr>
          <p:cNvPr id="11" name="Düz Bağlayıcı 10"/>
          <p:cNvCxnSpPr/>
          <p:nvPr/>
        </p:nvCxnSpPr>
        <p:spPr>
          <a:xfrm flipV="1">
            <a:off x="1386840" y="2448732"/>
            <a:ext cx="1080588" cy="836042"/>
          </a:xfrm>
          <a:prstGeom prst="line">
            <a:avLst/>
          </a:prstGeom>
          <a:ln>
            <a:solidFill>
              <a:schemeClr val="accent2"/>
            </a:solidFill>
            <a:prstDash val="dashDot"/>
          </a:ln>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a:xfrm>
            <a:off x="1282672" y="5318067"/>
            <a:ext cx="1184756" cy="858896"/>
          </a:xfrm>
          <a:prstGeom prst="line">
            <a:avLst/>
          </a:prstGeom>
          <a:ln>
            <a:solidFill>
              <a:schemeClr val="accent2"/>
            </a:solidFill>
            <a:prstDash val="dashDot"/>
          </a:ln>
        </p:spPr>
        <p:style>
          <a:lnRef idx="1">
            <a:schemeClr val="accent1"/>
          </a:lnRef>
          <a:fillRef idx="0">
            <a:schemeClr val="accent1"/>
          </a:fillRef>
          <a:effectRef idx="0">
            <a:schemeClr val="accent1"/>
          </a:effectRef>
          <a:fontRef idx="minor">
            <a:schemeClr val="tx1"/>
          </a:fontRef>
        </p:style>
      </p:cxnSp>
      <p:sp>
        <p:nvSpPr>
          <p:cNvPr id="49" name="Dikdörtgen 48"/>
          <p:cNvSpPr/>
          <p:nvPr/>
        </p:nvSpPr>
        <p:spPr>
          <a:xfrm>
            <a:off x="2346241" y="2324746"/>
            <a:ext cx="9618550" cy="3852217"/>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0" name="Grup 49"/>
          <p:cNvGrpSpPr/>
          <p:nvPr/>
        </p:nvGrpSpPr>
        <p:grpSpPr>
          <a:xfrm>
            <a:off x="2443518" y="2539122"/>
            <a:ext cx="9423996" cy="553261"/>
            <a:chOff x="538101" y="4739500"/>
            <a:chExt cx="12797248" cy="760590"/>
          </a:xfrm>
        </p:grpSpPr>
        <p:sp>
          <p:nvSpPr>
            <p:cNvPr id="51" name="Dikdörtgen 50"/>
            <p:cNvSpPr/>
            <p:nvPr/>
          </p:nvSpPr>
          <p:spPr>
            <a:xfrm>
              <a:off x="538101" y="4739500"/>
              <a:ext cx="12797248" cy="760590"/>
            </a:xfrm>
            <a:prstGeom prst="rect">
              <a:avLst/>
            </a:prstGeom>
            <a:noFill/>
            <a:ln>
              <a:solidFill>
                <a:srgbClr val="1F4E79"/>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2" name="Dikdörtgen 51"/>
            <p:cNvSpPr/>
            <p:nvPr/>
          </p:nvSpPr>
          <p:spPr>
            <a:xfrm>
              <a:off x="690500" y="4828880"/>
              <a:ext cx="1944212" cy="517995"/>
            </a:xfrm>
            <a:prstGeom prst="rect">
              <a:avLst/>
            </a:prstGeom>
            <a:solidFill>
              <a:schemeClr val="tx2">
                <a:lumMod val="20000"/>
                <a:lumOff val="80000"/>
              </a:schemeClr>
            </a:solidFill>
            <a:ln>
              <a:solidFill>
                <a:srgbClr val="1F4E79"/>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From: Alice </a:t>
              </a:r>
              <a:endParaRPr lang="en-US" sz="1100" b="1" dirty="0">
                <a:solidFill>
                  <a:schemeClr val="tx1"/>
                </a:solidFill>
              </a:endParaRPr>
            </a:p>
          </p:txBody>
        </p:sp>
        <p:sp>
          <p:nvSpPr>
            <p:cNvPr id="53" name="Dikdörtgen 52"/>
            <p:cNvSpPr/>
            <p:nvPr/>
          </p:nvSpPr>
          <p:spPr>
            <a:xfrm>
              <a:off x="2801179" y="4828880"/>
              <a:ext cx="1944212" cy="517995"/>
            </a:xfrm>
            <a:prstGeom prst="rect">
              <a:avLst/>
            </a:prstGeom>
            <a:solidFill>
              <a:schemeClr val="tx2">
                <a:lumMod val="20000"/>
                <a:lumOff val="80000"/>
              </a:schemeClr>
            </a:solidFill>
            <a:ln>
              <a:solidFill>
                <a:srgbClr val="1F4E79"/>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To: Bob</a:t>
              </a:r>
              <a:endParaRPr lang="en-US" sz="1100" b="1" dirty="0">
                <a:solidFill>
                  <a:schemeClr val="tx1"/>
                </a:solidFill>
              </a:endParaRPr>
            </a:p>
          </p:txBody>
        </p:sp>
        <p:sp>
          <p:nvSpPr>
            <p:cNvPr id="54" name="Dikdörtgen 53"/>
            <p:cNvSpPr/>
            <p:nvPr/>
          </p:nvSpPr>
          <p:spPr>
            <a:xfrm>
              <a:off x="4911858" y="4828880"/>
              <a:ext cx="2768618" cy="517995"/>
            </a:xfrm>
            <a:prstGeom prst="rect">
              <a:avLst/>
            </a:prstGeom>
            <a:solidFill>
              <a:schemeClr val="tx2">
                <a:lumMod val="20000"/>
                <a:lumOff val="80000"/>
              </a:schemeClr>
            </a:solidFill>
            <a:ln>
              <a:solidFill>
                <a:srgbClr val="1F4E79"/>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Amount:200BTC</a:t>
              </a:r>
              <a:endParaRPr lang="en-US" sz="1100" b="1" dirty="0">
                <a:solidFill>
                  <a:schemeClr val="tx1"/>
                </a:solidFill>
              </a:endParaRPr>
            </a:p>
          </p:txBody>
        </p:sp>
        <p:sp>
          <p:nvSpPr>
            <p:cNvPr id="55" name="Dikdörtgen 54"/>
            <p:cNvSpPr/>
            <p:nvPr/>
          </p:nvSpPr>
          <p:spPr>
            <a:xfrm>
              <a:off x="7846942" y="4828879"/>
              <a:ext cx="5326616" cy="517995"/>
            </a:xfrm>
            <a:prstGeom prst="rect">
              <a:avLst/>
            </a:prstGeom>
            <a:solidFill>
              <a:schemeClr val="tx2">
                <a:lumMod val="20000"/>
                <a:lumOff val="80000"/>
              </a:schemeClr>
            </a:solidFill>
            <a:ln>
              <a:solidFill>
                <a:schemeClr val="accent6">
                  <a:lumMod val="7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2fcce4c0fc0f2f2b71bc2238acc0967c3b</a:t>
              </a:r>
              <a:endParaRPr lang="en-US" sz="1050" b="1" dirty="0">
                <a:solidFill>
                  <a:schemeClr val="tx1"/>
                </a:solidFill>
              </a:endParaRPr>
            </a:p>
          </p:txBody>
        </p:sp>
      </p:grpSp>
      <p:grpSp>
        <p:nvGrpSpPr>
          <p:cNvPr id="58" name="Grup 57"/>
          <p:cNvGrpSpPr/>
          <p:nvPr/>
        </p:nvGrpSpPr>
        <p:grpSpPr>
          <a:xfrm>
            <a:off x="2443518" y="3260345"/>
            <a:ext cx="9423996" cy="553261"/>
            <a:chOff x="538101" y="4739500"/>
            <a:chExt cx="12797248" cy="760590"/>
          </a:xfrm>
        </p:grpSpPr>
        <p:sp>
          <p:nvSpPr>
            <p:cNvPr id="59" name="Dikdörtgen 58"/>
            <p:cNvSpPr/>
            <p:nvPr/>
          </p:nvSpPr>
          <p:spPr>
            <a:xfrm>
              <a:off x="538101" y="4739500"/>
              <a:ext cx="12797248" cy="760590"/>
            </a:xfrm>
            <a:prstGeom prst="rect">
              <a:avLst/>
            </a:prstGeom>
            <a:noFill/>
            <a:ln>
              <a:solidFill>
                <a:srgbClr val="1F4E79"/>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0" name="Dikdörtgen 59"/>
            <p:cNvSpPr/>
            <p:nvPr/>
          </p:nvSpPr>
          <p:spPr>
            <a:xfrm>
              <a:off x="690500" y="4828880"/>
              <a:ext cx="1944212" cy="517995"/>
            </a:xfrm>
            <a:prstGeom prst="rect">
              <a:avLst/>
            </a:prstGeom>
            <a:solidFill>
              <a:schemeClr val="tx2">
                <a:lumMod val="20000"/>
                <a:lumOff val="80000"/>
              </a:schemeClr>
            </a:solidFill>
            <a:ln>
              <a:solidFill>
                <a:srgbClr val="1F4E79"/>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From: Alice </a:t>
              </a:r>
              <a:endParaRPr lang="en-US" sz="1100" b="1" dirty="0">
                <a:solidFill>
                  <a:schemeClr val="tx1"/>
                </a:solidFill>
              </a:endParaRPr>
            </a:p>
          </p:txBody>
        </p:sp>
        <p:sp>
          <p:nvSpPr>
            <p:cNvPr id="61" name="Dikdörtgen 60"/>
            <p:cNvSpPr/>
            <p:nvPr/>
          </p:nvSpPr>
          <p:spPr>
            <a:xfrm>
              <a:off x="2801179" y="4828880"/>
              <a:ext cx="1944212" cy="517995"/>
            </a:xfrm>
            <a:prstGeom prst="rect">
              <a:avLst/>
            </a:prstGeom>
            <a:solidFill>
              <a:schemeClr val="tx2">
                <a:lumMod val="20000"/>
                <a:lumOff val="80000"/>
              </a:schemeClr>
            </a:solidFill>
            <a:ln>
              <a:solidFill>
                <a:srgbClr val="1F4E79"/>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To: Mike</a:t>
              </a:r>
              <a:endParaRPr lang="en-US" sz="1100" b="1" dirty="0">
                <a:solidFill>
                  <a:schemeClr val="tx1"/>
                </a:solidFill>
              </a:endParaRPr>
            </a:p>
          </p:txBody>
        </p:sp>
        <p:sp>
          <p:nvSpPr>
            <p:cNvPr id="62" name="Dikdörtgen 61"/>
            <p:cNvSpPr/>
            <p:nvPr/>
          </p:nvSpPr>
          <p:spPr>
            <a:xfrm>
              <a:off x="4911858" y="4828880"/>
              <a:ext cx="2768618" cy="517995"/>
            </a:xfrm>
            <a:prstGeom prst="rect">
              <a:avLst/>
            </a:prstGeom>
            <a:solidFill>
              <a:schemeClr val="tx2">
                <a:lumMod val="20000"/>
                <a:lumOff val="80000"/>
              </a:schemeClr>
            </a:solidFill>
            <a:ln>
              <a:solidFill>
                <a:srgbClr val="1F4E79"/>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Amount:10 BTC</a:t>
              </a:r>
              <a:endParaRPr lang="en-US" sz="1100" b="1" dirty="0">
                <a:solidFill>
                  <a:schemeClr val="tx1"/>
                </a:solidFill>
              </a:endParaRPr>
            </a:p>
          </p:txBody>
        </p:sp>
        <p:sp>
          <p:nvSpPr>
            <p:cNvPr id="63" name="Dikdörtgen 62"/>
            <p:cNvSpPr/>
            <p:nvPr/>
          </p:nvSpPr>
          <p:spPr>
            <a:xfrm>
              <a:off x="7846942" y="4828879"/>
              <a:ext cx="5326616" cy="517995"/>
            </a:xfrm>
            <a:prstGeom prst="rect">
              <a:avLst/>
            </a:prstGeom>
            <a:solidFill>
              <a:schemeClr val="tx2">
                <a:lumMod val="20000"/>
                <a:lumOff val="80000"/>
              </a:schemeClr>
            </a:solidFill>
            <a:ln>
              <a:solidFill>
                <a:schemeClr val="accent6">
                  <a:lumMod val="7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cca0967c3b2fcce4c0fc0f2f2b71bc2238</a:t>
              </a:r>
              <a:endParaRPr lang="en-US" sz="1050" b="1" dirty="0">
                <a:solidFill>
                  <a:schemeClr val="tx1"/>
                </a:solidFill>
              </a:endParaRPr>
            </a:p>
          </p:txBody>
        </p:sp>
      </p:grpSp>
      <p:grpSp>
        <p:nvGrpSpPr>
          <p:cNvPr id="64" name="Grup 63"/>
          <p:cNvGrpSpPr/>
          <p:nvPr/>
        </p:nvGrpSpPr>
        <p:grpSpPr>
          <a:xfrm>
            <a:off x="2443518" y="3926111"/>
            <a:ext cx="9423996" cy="553261"/>
            <a:chOff x="538101" y="4739500"/>
            <a:chExt cx="12797248" cy="760590"/>
          </a:xfrm>
        </p:grpSpPr>
        <p:sp>
          <p:nvSpPr>
            <p:cNvPr id="65" name="Dikdörtgen 64"/>
            <p:cNvSpPr/>
            <p:nvPr/>
          </p:nvSpPr>
          <p:spPr>
            <a:xfrm>
              <a:off x="538101" y="4739500"/>
              <a:ext cx="12797248" cy="760590"/>
            </a:xfrm>
            <a:prstGeom prst="rect">
              <a:avLst/>
            </a:prstGeom>
            <a:noFill/>
            <a:ln>
              <a:solidFill>
                <a:srgbClr val="1F4E79"/>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6" name="Dikdörtgen 65"/>
            <p:cNvSpPr/>
            <p:nvPr/>
          </p:nvSpPr>
          <p:spPr>
            <a:xfrm>
              <a:off x="690500" y="4828880"/>
              <a:ext cx="1944212" cy="517995"/>
            </a:xfrm>
            <a:prstGeom prst="rect">
              <a:avLst/>
            </a:prstGeom>
            <a:solidFill>
              <a:schemeClr val="tx2">
                <a:lumMod val="20000"/>
                <a:lumOff val="80000"/>
              </a:schemeClr>
            </a:solidFill>
            <a:ln>
              <a:solidFill>
                <a:srgbClr val="1F4E79"/>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From:Bob</a:t>
              </a:r>
              <a:r>
                <a:rPr lang="en-US" sz="2000" b="1" dirty="0" smtClean="0">
                  <a:solidFill>
                    <a:schemeClr val="tx1"/>
                  </a:solidFill>
                </a:rPr>
                <a:t> </a:t>
              </a:r>
              <a:endParaRPr lang="en-US" sz="1100" b="1" dirty="0">
                <a:solidFill>
                  <a:schemeClr val="tx1"/>
                </a:solidFill>
              </a:endParaRPr>
            </a:p>
          </p:txBody>
        </p:sp>
        <p:sp>
          <p:nvSpPr>
            <p:cNvPr id="67" name="Dikdörtgen 66"/>
            <p:cNvSpPr/>
            <p:nvPr/>
          </p:nvSpPr>
          <p:spPr>
            <a:xfrm>
              <a:off x="2801179" y="4828880"/>
              <a:ext cx="1944212" cy="517995"/>
            </a:xfrm>
            <a:prstGeom prst="rect">
              <a:avLst/>
            </a:prstGeom>
            <a:solidFill>
              <a:schemeClr val="tx2">
                <a:lumMod val="20000"/>
                <a:lumOff val="80000"/>
              </a:schemeClr>
            </a:solidFill>
            <a:ln>
              <a:solidFill>
                <a:srgbClr val="1F4E79"/>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To: Darcy</a:t>
              </a:r>
              <a:endParaRPr lang="en-US" sz="1100" b="1" dirty="0">
                <a:solidFill>
                  <a:schemeClr val="tx1"/>
                </a:solidFill>
              </a:endParaRPr>
            </a:p>
          </p:txBody>
        </p:sp>
        <p:sp>
          <p:nvSpPr>
            <p:cNvPr id="68" name="Dikdörtgen 67"/>
            <p:cNvSpPr/>
            <p:nvPr/>
          </p:nvSpPr>
          <p:spPr>
            <a:xfrm>
              <a:off x="4911858" y="4828880"/>
              <a:ext cx="2768618" cy="517995"/>
            </a:xfrm>
            <a:prstGeom prst="rect">
              <a:avLst/>
            </a:prstGeom>
            <a:solidFill>
              <a:schemeClr val="tx2">
                <a:lumMod val="20000"/>
                <a:lumOff val="80000"/>
              </a:schemeClr>
            </a:solidFill>
            <a:ln>
              <a:solidFill>
                <a:srgbClr val="1F4E79"/>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Amount:15 BTC</a:t>
              </a:r>
              <a:endParaRPr lang="en-US" sz="1100" b="1" dirty="0">
                <a:solidFill>
                  <a:schemeClr val="tx1"/>
                </a:solidFill>
              </a:endParaRPr>
            </a:p>
          </p:txBody>
        </p:sp>
        <p:sp>
          <p:nvSpPr>
            <p:cNvPr id="69" name="Dikdörtgen 68"/>
            <p:cNvSpPr/>
            <p:nvPr/>
          </p:nvSpPr>
          <p:spPr>
            <a:xfrm>
              <a:off x="7846942" y="4828879"/>
              <a:ext cx="5326616" cy="517995"/>
            </a:xfrm>
            <a:prstGeom prst="rect">
              <a:avLst/>
            </a:prstGeom>
            <a:solidFill>
              <a:schemeClr val="accent6">
                <a:lumMod val="40000"/>
                <a:lumOff val="60000"/>
              </a:schemeClr>
            </a:solidFill>
            <a:ln>
              <a:solidFill>
                <a:schemeClr val="accent6">
                  <a:lumMod val="7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f2b71bc2238acca092fcce4c0fc0f267c3b</a:t>
              </a:r>
              <a:endParaRPr lang="en-US" sz="1050" b="1" dirty="0">
                <a:solidFill>
                  <a:schemeClr val="tx1"/>
                </a:solidFill>
              </a:endParaRPr>
            </a:p>
          </p:txBody>
        </p:sp>
      </p:grpSp>
      <p:grpSp>
        <p:nvGrpSpPr>
          <p:cNvPr id="76" name="Grup 75"/>
          <p:cNvGrpSpPr/>
          <p:nvPr/>
        </p:nvGrpSpPr>
        <p:grpSpPr>
          <a:xfrm>
            <a:off x="2462641" y="3927841"/>
            <a:ext cx="9423996" cy="553261"/>
            <a:chOff x="538101" y="4739500"/>
            <a:chExt cx="12797248" cy="760590"/>
          </a:xfrm>
        </p:grpSpPr>
        <p:sp>
          <p:nvSpPr>
            <p:cNvPr id="77" name="Dikdörtgen 76"/>
            <p:cNvSpPr/>
            <p:nvPr/>
          </p:nvSpPr>
          <p:spPr>
            <a:xfrm>
              <a:off x="538101" y="4739500"/>
              <a:ext cx="12797248" cy="760590"/>
            </a:xfrm>
            <a:prstGeom prst="rect">
              <a:avLst/>
            </a:prstGeom>
            <a:noFill/>
            <a:ln>
              <a:solidFill>
                <a:srgbClr val="1F4E79"/>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8" name="Dikdörtgen 77"/>
            <p:cNvSpPr/>
            <p:nvPr/>
          </p:nvSpPr>
          <p:spPr>
            <a:xfrm>
              <a:off x="690500" y="4828880"/>
              <a:ext cx="1944212" cy="517995"/>
            </a:xfrm>
            <a:prstGeom prst="rect">
              <a:avLst/>
            </a:prstGeom>
            <a:solidFill>
              <a:schemeClr val="tx2">
                <a:lumMod val="20000"/>
                <a:lumOff val="80000"/>
              </a:schemeClr>
            </a:solidFill>
            <a:ln>
              <a:solidFill>
                <a:srgbClr val="1F4E79"/>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From: Bob </a:t>
              </a:r>
              <a:endParaRPr lang="en-US" sz="1100" b="1" dirty="0">
                <a:solidFill>
                  <a:schemeClr val="tx1"/>
                </a:solidFill>
              </a:endParaRPr>
            </a:p>
          </p:txBody>
        </p:sp>
        <p:sp>
          <p:nvSpPr>
            <p:cNvPr id="79" name="Dikdörtgen 78"/>
            <p:cNvSpPr/>
            <p:nvPr/>
          </p:nvSpPr>
          <p:spPr>
            <a:xfrm>
              <a:off x="2801179" y="4828880"/>
              <a:ext cx="1944212" cy="517995"/>
            </a:xfrm>
            <a:prstGeom prst="rect">
              <a:avLst/>
            </a:prstGeom>
            <a:solidFill>
              <a:schemeClr val="tx2">
                <a:lumMod val="20000"/>
                <a:lumOff val="80000"/>
              </a:schemeClr>
            </a:solidFill>
            <a:ln>
              <a:solidFill>
                <a:srgbClr val="1F4E79"/>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To: Darcy</a:t>
              </a:r>
              <a:endParaRPr lang="en-US" sz="1100" b="1" dirty="0">
                <a:solidFill>
                  <a:schemeClr val="tx1"/>
                </a:solidFill>
              </a:endParaRPr>
            </a:p>
          </p:txBody>
        </p:sp>
        <p:sp>
          <p:nvSpPr>
            <p:cNvPr id="80" name="Dikdörtgen 79"/>
            <p:cNvSpPr/>
            <p:nvPr/>
          </p:nvSpPr>
          <p:spPr>
            <a:xfrm>
              <a:off x="4911858" y="4828880"/>
              <a:ext cx="2768618" cy="517995"/>
            </a:xfrm>
            <a:prstGeom prst="rect">
              <a:avLst/>
            </a:prstGeom>
            <a:solidFill>
              <a:schemeClr val="tx2">
                <a:lumMod val="20000"/>
                <a:lumOff val="80000"/>
              </a:schemeClr>
            </a:solidFill>
            <a:ln>
              <a:solidFill>
                <a:srgbClr val="1F4E79"/>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Amount:45 BTC</a:t>
              </a:r>
              <a:endParaRPr lang="en-US" sz="1100" b="1" dirty="0">
                <a:solidFill>
                  <a:schemeClr val="tx1"/>
                </a:solidFill>
              </a:endParaRPr>
            </a:p>
          </p:txBody>
        </p:sp>
        <p:sp>
          <p:nvSpPr>
            <p:cNvPr id="81" name="Dikdörtgen 80"/>
            <p:cNvSpPr/>
            <p:nvPr/>
          </p:nvSpPr>
          <p:spPr>
            <a:xfrm>
              <a:off x="7846942" y="4828879"/>
              <a:ext cx="5326616" cy="517995"/>
            </a:xfrm>
            <a:prstGeom prst="rect">
              <a:avLst/>
            </a:prstGeom>
            <a:solidFill>
              <a:schemeClr val="accent2">
                <a:lumMod val="40000"/>
                <a:lumOff val="60000"/>
              </a:schemeClr>
            </a:solidFill>
            <a:ln>
              <a:solidFill>
                <a:schemeClr val="accent6">
                  <a:lumMod val="7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f2b71bc2238aca092fcce4c0fc0f267c3b</a:t>
              </a:r>
              <a:endParaRPr lang="en-US" sz="1050" b="1" dirty="0">
                <a:solidFill>
                  <a:schemeClr val="tx1"/>
                </a:solidFill>
              </a:endParaRPr>
            </a:p>
          </p:txBody>
        </p:sp>
      </p:grpSp>
      <p:sp>
        <p:nvSpPr>
          <p:cNvPr id="82" name="Oval 81"/>
          <p:cNvSpPr/>
          <p:nvPr/>
        </p:nvSpPr>
        <p:spPr>
          <a:xfrm>
            <a:off x="6702927" y="3890337"/>
            <a:ext cx="471712" cy="59076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İçerik Yer Tutucusu 1"/>
          <p:cNvSpPr>
            <a:spLocks noGrp="1"/>
          </p:cNvSpPr>
          <p:nvPr>
            <p:ph idx="1"/>
          </p:nvPr>
        </p:nvSpPr>
        <p:spPr>
          <a:xfrm>
            <a:off x="838200" y="5500313"/>
            <a:ext cx="10515600" cy="676649"/>
          </a:xfrm>
        </p:spPr>
        <p:txBody>
          <a:bodyPr/>
          <a:lstStyle/>
          <a:p>
            <a:r>
              <a:rPr lang="en-US" dirty="0" smtClean="0"/>
              <a:t>Transaction are open to read but closed to modification. </a:t>
            </a:r>
          </a:p>
          <a:p>
            <a:endParaRPr lang="en-US" dirty="0"/>
          </a:p>
        </p:txBody>
      </p:sp>
    </p:spTree>
    <p:extLst>
      <p:ext uri="{BB962C8B-B14F-4D97-AF65-F5344CB8AC3E}">
        <p14:creationId xmlns:p14="http://schemas.microsoft.com/office/powerpoint/2010/main" val="202173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p:txBody>
          <a:bodyPr/>
          <a:lstStyle/>
          <a:p>
            <a:r>
              <a:rPr lang="en-US" dirty="0" smtClean="0"/>
              <a:t>Altering Blocks</a:t>
            </a:r>
            <a:endParaRPr lang="en-US" dirty="0"/>
          </a:p>
        </p:txBody>
      </p:sp>
      <p:sp>
        <p:nvSpPr>
          <p:cNvPr id="4" name="Veri Yer Tutucusu 3"/>
          <p:cNvSpPr>
            <a:spLocks noGrp="1"/>
          </p:cNvSpPr>
          <p:nvPr>
            <p:ph type="dt" sz="half" idx="10"/>
          </p:nvPr>
        </p:nvSpPr>
        <p:spPr/>
        <p:txBody>
          <a:bodyPr/>
          <a:lstStyle/>
          <a:p>
            <a:fld id="{A7719547-82F4-4A45-827C-417CE13ED3D6}" type="datetime1">
              <a:rPr lang="en-US" smtClean="0"/>
              <a:t>5/16/2022</a:t>
            </a:fld>
            <a:endParaRPr lang="en-US" dirty="0"/>
          </a:p>
        </p:txBody>
      </p:sp>
      <p:sp>
        <p:nvSpPr>
          <p:cNvPr id="6" name="Slayt Numarası Yer Tutucusu 5"/>
          <p:cNvSpPr>
            <a:spLocks noGrp="1"/>
          </p:cNvSpPr>
          <p:nvPr>
            <p:ph type="sldNum" sz="quarter" idx="12"/>
          </p:nvPr>
        </p:nvSpPr>
        <p:spPr/>
        <p:txBody>
          <a:bodyPr/>
          <a:lstStyle/>
          <a:p>
            <a:fld id="{AB71C224-43D6-432E-874C-D55C81039CE1}" type="slidenum">
              <a:rPr lang="en-US" smtClean="0"/>
              <a:pPr/>
              <a:t>13</a:t>
            </a:fld>
            <a:r>
              <a:rPr lang="en-US" dirty="0" smtClean="0"/>
              <a:t>/4</a:t>
            </a:r>
            <a:r>
              <a:rPr lang="tr-TR" dirty="0" smtClean="0"/>
              <a:t>4</a:t>
            </a:r>
            <a:endParaRPr lang="en-US" dirty="0"/>
          </a:p>
        </p:txBody>
      </p:sp>
      <p:grpSp>
        <p:nvGrpSpPr>
          <p:cNvPr id="7" name="Group 38">
            <a:extLst>
              <a:ext uri="{FF2B5EF4-FFF2-40B4-BE49-F238E27FC236}">
                <a16:creationId xmlns:a16="http://schemas.microsoft.com/office/drawing/2014/main" id="{B735FCE3-E23D-4F2F-9C3D-BB869C8FD6EC}"/>
              </a:ext>
            </a:extLst>
          </p:cNvPr>
          <p:cNvGrpSpPr/>
          <p:nvPr/>
        </p:nvGrpSpPr>
        <p:grpSpPr>
          <a:xfrm>
            <a:off x="1178297" y="1853866"/>
            <a:ext cx="1596406" cy="1854973"/>
            <a:chOff x="2133600" y="2205038"/>
            <a:chExt cx="1684256" cy="1957052"/>
          </a:xfrm>
          <a:solidFill>
            <a:schemeClr val="accent6">
              <a:lumMod val="40000"/>
              <a:lumOff val="60000"/>
            </a:schemeClr>
          </a:solidFill>
        </p:grpSpPr>
        <p:sp>
          <p:nvSpPr>
            <p:cNvPr id="8"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38">
            <a:extLst>
              <a:ext uri="{FF2B5EF4-FFF2-40B4-BE49-F238E27FC236}">
                <a16:creationId xmlns:a16="http://schemas.microsoft.com/office/drawing/2014/main" id="{B735FCE3-E23D-4F2F-9C3D-BB869C8FD6EC}"/>
              </a:ext>
            </a:extLst>
          </p:cNvPr>
          <p:cNvGrpSpPr/>
          <p:nvPr/>
        </p:nvGrpSpPr>
        <p:grpSpPr>
          <a:xfrm>
            <a:off x="4369204" y="1891615"/>
            <a:ext cx="1596406" cy="1854973"/>
            <a:chOff x="2133600" y="2205038"/>
            <a:chExt cx="1684256" cy="1957052"/>
          </a:xfrm>
          <a:solidFill>
            <a:schemeClr val="accent6">
              <a:lumMod val="40000"/>
              <a:lumOff val="60000"/>
            </a:schemeClr>
          </a:solidFill>
        </p:grpSpPr>
        <p:sp>
          <p:nvSpPr>
            <p:cNvPr id="12"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38">
            <a:extLst>
              <a:ext uri="{FF2B5EF4-FFF2-40B4-BE49-F238E27FC236}">
                <a16:creationId xmlns:a16="http://schemas.microsoft.com/office/drawing/2014/main" id="{B735FCE3-E23D-4F2F-9C3D-BB869C8FD6EC}"/>
              </a:ext>
            </a:extLst>
          </p:cNvPr>
          <p:cNvGrpSpPr/>
          <p:nvPr/>
        </p:nvGrpSpPr>
        <p:grpSpPr>
          <a:xfrm>
            <a:off x="2773941" y="2781352"/>
            <a:ext cx="1596406" cy="1854973"/>
            <a:chOff x="2133600" y="2205038"/>
            <a:chExt cx="1684256" cy="1957052"/>
          </a:xfrm>
          <a:solidFill>
            <a:schemeClr val="accent6">
              <a:lumMod val="40000"/>
              <a:lumOff val="60000"/>
            </a:schemeClr>
          </a:solidFill>
        </p:grpSpPr>
        <p:sp>
          <p:nvSpPr>
            <p:cNvPr id="16"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9" name="Group 38">
            <a:extLst>
              <a:ext uri="{FF2B5EF4-FFF2-40B4-BE49-F238E27FC236}">
                <a16:creationId xmlns:a16="http://schemas.microsoft.com/office/drawing/2014/main" id="{B735FCE3-E23D-4F2F-9C3D-BB869C8FD6EC}"/>
              </a:ext>
            </a:extLst>
          </p:cNvPr>
          <p:cNvGrpSpPr/>
          <p:nvPr/>
        </p:nvGrpSpPr>
        <p:grpSpPr>
          <a:xfrm>
            <a:off x="5963705" y="2833781"/>
            <a:ext cx="1596406" cy="1854973"/>
            <a:chOff x="2133600" y="2205038"/>
            <a:chExt cx="1684256" cy="1957052"/>
          </a:xfrm>
          <a:solidFill>
            <a:schemeClr val="accent6">
              <a:lumMod val="40000"/>
              <a:lumOff val="60000"/>
            </a:schemeClr>
          </a:solidFill>
        </p:grpSpPr>
        <p:sp>
          <p:nvSpPr>
            <p:cNvPr id="20"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38">
            <a:extLst>
              <a:ext uri="{FF2B5EF4-FFF2-40B4-BE49-F238E27FC236}">
                <a16:creationId xmlns:a16="http://schemas.microsoft.com/office/drawing/2014/main" id="{B735FCE3-E23D-4F2F-9C3D-BB869C8FD6EC}"/>
              </a:ext>
            </a:extLst>
          </p:cNvPr>
          <p:cNvGrpSpPr/>
          <p:nvPr/>
        </p:nvGrpSpPr>
        <p:grpSpPr>
          <a:xfrm>
            <a:off x="7527756" y="1923498"/>
            <a:ext cx="1596406" cy="1854973"/>
            <a:chOff x="2133600" y="2205038"/>
            <a:chExt cx="1684256" cy="1957052"/>
          </a:xfrm>
          <a:solidFill>
            <a:schemeClr val="accent6">
              <a:lumMod val="40000"/>
              <a:lumOff val="60000"/>
            </a:schemeClr>
          </a:solidFill>
        </p:grpSpPr>
        <p:sp>
          <p:nvSpPr>
            <p:cNvPr id="24"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0" name="Group 38">
            <a:extLst>
              <a:ext uri="{FF2B5EF4-FFF2-40B4-BE49-F238E27FC236}">
                <a16:creationId xmlns:a16="http://schemas.microsoft.com/office/drawing/2014/main" id="{B735FCE3-E23D-4F2F-9C3D-BB869C8FD6EC}"/>
              </a:ext>
            </a:extLst>
          </p:cNvPr>
          <p:cNvGrpSpPr/>
          <p:nvPr/>
        </p:nvGrpSpPr>
        <p:grpSpPr>
          <a:xfrm>
            <a:off x="9144894" y="2810711"/>
            <a:ext cx="1596406" cy="1854973"/>
            <a:chOff x="2133600" y="2205038"/>
            <a:chExt cx="1684256" cy="1957052"/>
          </a:xfrm>
          <a:solidFill>
            <a:schemeClr val="accent6">
              <a:lumMod val="40000"/>
              <a:lumOff val="60000"/>
            </a:schemeClr>
          </a:solidFill>
        </p:grpSpPr>
        <p:sp>
          <p:nvSpPr>
            <p:cNvPr id="71"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74" name="Dikdörtgen 73"/>
          <p:cNvSpPr/>
          <p:nvPr/>
        </p:nvSpPr>
        <p:spPr>
          <a:xfrm>
            <a:off x="1134093" y="1853866"/>
            <a:ext cx="10839531" cy="2913194"/>
          </a:xfrm>
          <a:prstGeom prst="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Metin kutusu 74"/>
          <p:cNvSpPr txBox="1"/>
          <p:nvPr/>
        </p:nvSpPr>
        <p:spPr>
          <a:xfrm>
            <a:off x="10995552" y="3712244"/>
            <a:ext cx="538930" cy="707886"/>
          </a:xfrm>
          <a:prstGeom prst="rect">
            <a:avLst/>
          </a:prstGeom>
          <a:noFill/>
        </p:spPr>
        <p:txBody>
          <a:bodyPr wrap="none" rtlCol="0">
            <a:spAutoFit/>
          </a:bodyPr>
          <a:lstStyle/>
          <a:p>
            <a:r>
              <a:rPr lang="en-US" sz="4000" dirty="0" smtClean="0"/>
              <a:t>…</a:t>
            </a:r>
            <a:endParaRPr lang="en-US" sz="4000" dirty="0"/>
          </a:p>
        </p:txBody>
      </p:sp>
      <p:grpSp>
        <p:nvGrpSpPr>
          <p:cNvPr id="158" name="Group 38">
            <a:extLst>
              <a:ext uri="{FF2B5EF4-FFF2-40B4-BE49-F238E27FC236}">
                <a16:creationId xmlns:a16="http://schemas.microsoft.com/office/drawing/2014/main" id="{B735FCE3-E23D-4F2F-9C3D-BB869C8FD6EC}"/>
              </a:ext>
            </a:extLst>
          </p:cNvPr>
          <p:cNvGrpSpPr/>
          <p:nvPr/>
        </p:nvGrpSpPr>
        <p:grpSpPr>
          <a:xfrm>
            <a:off x="6007528" y="2802339"/>
            <a:ext cx="1596406" cy="1854973"/>
            <a:chOff x="2133600" y="2205038"/>
            <a:chExt cx="1684256" cy="1957052"/>
          </a:xfrm>
          <a:solidFill>
            <a:schemeClr val="accent2">
              <a:lumMod val="40000"/>
              <a:lumOff val="60000"/>
            </a:schemeClr>
          </a:solidFill>
        </p:grpSpPr>
        <p:sp>
          <p:nvSpPr>
            <p:cNvPr id="159"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62" name="Group 38">
            <a:extLst>
              <a:ext uri="{FF2B5EF4-FFF2-40B4-BE49-F238E27FC236}">
                <a16:creationId xmlns:a16="http://schemas.microsoft.com/office/drawing/2014/main" id="{B735FCE3-E23D-4F2F-9C3D-BB869C8FD6EC}"/>
              </a:ext>
            </a:extLst>
          </p:cNvPr>
          <p:cNvGrpSpPr/>
          <p:nvPr/>
        </p:nvGrpSpPr>
        <p:grpSpPr>
          <a:xfrm>
            <a:off x="7571579" y="1892056"/>
            <a:ext cx="1596406" cy="1854973"/>
            <a:chOff x="2133600" y="2205038"/>
            <a:chExt cx="1684256" cy="1957052"/>
          </a:xfrm>
          <a:solidFill>
            <a:schemeClr val="accent2">
              <a:lumMod val="40000"/>
              <a:lumOff val="60000"/>
            </a:schemeClr>
          </a:solidFill>
        </p:grpSpPr>
        <p:sp>
          <p:nvSpPr>
            <p:cNvPr id="163"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66" name="Group 38">
            <a:extLst>
              <a:ext uri="{FF2B5EF4-FFF2-40B4-BE49-F238E27FC236}">
                <a16:creationId xmlns:a16="http://schemas.microsoft.com/office/drawing/2014/main" id="{B735FCE3-E23D-4F2F-9C3D-BB869C8FD6EC}"/>
              </a:ext>
            </a:extLst>
          </p:cNvPr>
          <p:cNvGrpSpPr/>
          <p:nvPr/>
        </p:nvGrpSpPr>
        <p:grpSpPr>
          <a:xfrm>
            <a:off x="9188717" y="2779269"/>
            <a:ext cx="1596406" cy="1854973"/>
            <a:chOff x="2133600" y="2205038"/>
            <a:chExt cx="1684256" cy="1957052"/>
          </a:xfrm>
          <a:solidFill>
            <a:schemeClr val="accent2">
              <a:lumMod val="40000"/>
              <a:lumOff val="60000"/>
            </a:schemeClr>
          </a:solidFill>
        </p:grpSpPr>
        <p:sp>
          <p:nvSpPr>
            <p:cNvPr id="167"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70" name="İçerik Yer Tutucusu 1"/>
          <p:cNvSpPr>
            <a:spLocks noGrp="1"/>
          </p:cNvSpPr>
          <p:nvPr>
            <p:ph idx="1"/>
          </p:nvPr>
        </p:nvSpPr>
        <p:spPr>
          <a:xfrm>
            <a:off x="194619" y="4899533"/>
            <a:ext cx="10981381" cy="1305670"/>
          </a:xfrm>
        </p:spPr>
        <p:txBody>
          <a:bodyPr>
            <a:normAutofit/>
          </a:bodyPr>
          <a:lstStyle/>
          <a:p>
            <a:r>
              <a:rPr lang="en-US" sz="2400" dirty="0" smtClean="0"/>
              <a:t>If any block is altered, not only the hash of that block but also the following blocks will be corrupted. </a:t>
            </a:r>
          </a:p>
          <a:p>
            <a:r>
              <a:rPr lang="en-US" sz="2200" dirty="0" smtClean="0"/>
              <a:t>Each node (peer) on the network keeps exactly the same copy of the Block</a:t>
            </a:r>
            <a:r>
              <a:rPr lang="tr-TR" sz="2200" dirty="0" smtClean="0"/>
              <a:t>c</a:t>
            </a:r>
            <a:r>
              <a:rPr lang="en-US" sz="2200" dirty="0" err="1" smtClean="0"/>
              <a:t>hain</a:t>
            </a:r>
            <a:r>
              <a:rPr lang="en-US" sz="2200" dirty="0" smtClean="0"/>
              <a:t>. </a:t>
            </a:r>
          </a:p>
        </p:txBody>
      </p:sp>
    </p:spTree>
    <p:extLst>
      <p:ext uri="{BB962C8B-B14F-4D97-AF65-F5344CB8AC3E}">
        <p14:creationId xmlns:p14="http://schemas.microsoft.com/office/powerpoint/2010/main" val="1304192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en-US" dirty="0" smtClean="0"/>
              <a:t>A mechanism that ensures the next block in a blockchain is the one and only version of the truth. </a:t>
            </a:r>
          </a:p>
          <a:p>
            <a:r>
              <a:rPr lang="en-US" dirty="0" smtClean="0"/>
              <a:t>Keeps adversaries from de-railing the system and forking the chain. </a:t>
            </a:r>
          </a:p>
        </p:txBody>
      </p:sp>
      <p:sp>
        <p:nvSpPr>
          <p:cNvPr id="3" name="Unvan 2"/>
          <p:cNvSpPr>
            <a:spLocks noGrp="1"/>
          </p:cNvSpPr>
          <p:nvPr>
            <p:ph type="title"/>
          </p:nvPr>
        </p:nvSpPr>
        <p:spPr/>
        <p:txBody>
          <a:bodyPr/>
          <a:lstStyle/>
          <a:p>
            <a:r>
              <a:rPr lang="en-US" dirty="0" smtClean="0"/>
              <a:t>Consensus</a:t>
            </a:r>
            <a:endParaRPr lang="en-US" dirty="0"/>
          </a:p>
        </p:txBody>
      </p:sp>
      <p:sp>
        <p:nvSpPr>
          <p:cNvPr id="4" name="Veri Yer Tutucusu 3"/>
          <p:cNvSpPr>
            <a:spLocks noGrp="1"/>
          </p:cNvSpPr>
          <p:nvPr>
            <p:ph type="dt" sz="half" idx="10"/>
          </p:nvPr>
        </p:nvSpPr>
        <p:spPr/>
        <p:txBody>
          <a:bodyPr/>
          <a:lstStyle/>
          <a:p>
            <a:fld id="{1210551E-B959-4A29-AFFF-EE6499D9B4DA}" type="datetime1">
              <a:rPr lang="en-US" smtClean="0"/>
              <a:t>5/16/2022</a:t>
            </a:fld>
            <a:endParaRPr lang="en-US" dirty="0"/>
          </a:p>
        </p:txBody>
      </p:sp>
      <p:sp>
        <p:nvSpPr>
          <p:cNvPr id="6" name="Slayt Numarası Yer Tutucusu 5"/>
          <p:cNvSpPr>
            <a:spLocks noGrp="1"/>
          </p:cNvSpPr>
          <p:nvPr>
            <p:ph type="sldNum" sz="quarter" idx="12"/>
          </p:nvPr>
        </p:nvSpPr>
        <p:spPr/>
        <p:txBody>
          <a:bodyPr/>
          <a:lstStyle/>
          <a:p>
            <a:fld id="{AB71C224-43D6-432E-874C-D55C81039CE1}" type="slidenum">
              <a:rPr lang="en-US" smtClean="0"/>
              <a:pPr/>
              <a:t>14</a:t>
            </a:fld>
            <a:r>
              <a:rPr lang="en-US" dirty="0" smtClean="0"/>
              <a:t>/4</a:t>
            </a:r>
            <a:r>
              <a:rPr lang="tr-TR" dirty="0" smtClean="0"/>
              <a:t>4</a:t>
            </a:r>
            <a:endParaRPr lang="en-US" dirty="0"/>
          </a:p>
        </p:txBody>
      </p:sp>
      <p:grpSp>
        <p:nvGrpSpPr>
          <p:cNvPr id="13" name="Group 38">
            <a:extLst>
              <a:ext uri="{FF2B5EF4-FFF2-40B4-BE49-F238E27FC236}">
                <a16:creationId xmlns:a16="http://schemas.microsoft.com/office/drawing/2014/main" id="{B735FCE3-E23D-4F2F-9C3D-BB869C8FD6EC}"/>
              </a:ext>
            </a:extLst>
          </p:cNvPr>
          <p:cNvGrpSpPr/>
          <p:nvPr/>
        </p:nvGrpSpPr>
        <p:grpSpPr>
          <a:xfrm>
            <a:off x="3226493" y="3700302"/>
            <a:ext cx="435923" cy="587647"/>
            <a:chOff x="2133600" y="2205038"/>
            <a:chExt cx="1684256" cy="1957052"/>
          </a:xfrm>
        </p:grpSpPr>
        <p:sp>
          <p:nvSpPr>
            <p:cNvPr id="29"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38">
            <a:extLst>
              <a:ext uri="{FF2B5EF4-FFF2-40B4-BE49-F238E27FC236}">
                <a16:creationId xmlns:a16="http://schemas.microsoft.com/office/drawing/2014/main" id="{B735FCE3-E23D-4F2F-9C3D-BB869C8FD6EC}"/>
              </a:ext>
            </a:extLst>
          </p:cNvPr>
          <p:cNvGrpSpPr/>
          <p:nvPr/>
        </p:nvGrpSpPr>
        <p:grpSpPr>
          <a:xfrm>
            <a:off x="3662207" y="3461389"/>
            <a:ext cx="435923" cy="587647"/>
            <a:chOff x="2133600" y="2205038"/>
            <a:chExt cx="1684256" cy="1957052"/>
          </a:xfrm>
        </p:grpSpPr>
        <p:sp>
          <p:nvSpPr>
            <p:cNvPr id="37"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0" name="Group 38">
            <a:extLst>
              <a:ext uri="{FF2B5EF4-FFF2-40B4-BE49-F238E27FC236}">
                <a16:creationId xmlns:a16="http://schemas.microsoft.com/office/drawing/2014/main" id="{B735FCE3-E23D-4F2F-9C3D-BB869C8FD6EC}"/>
              </a:ext>
            </a:extLst>
          </p:cNvPr>
          <p:cNvGrpSpPr/>
          <p:nvPr/>
        </p:nvGrpSpPr>
        <p:grpSpPr>
          <a:xfrm>
            <a:off x="4096698" y="3773032"/>
            <a:ext cx="435923" cy="587647"/>
            <a:chOff x="2133600" y="2205038"/>
            <a:chExt cx="1684256" cy="1957052"/>
          </a:xfrm>
        </p:grpSpPr>
        <p:sp>
          <p:nvSpPr>
            <p:cNvPr id="41"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4" name="Group 38">
            <a:extLst>
              <a:ext uri="{FF2B5EF4-FFF2-40B4-BE49-F238E27FC236}">
                <a16:creationId xmlns:a16="http://schemas.microsoft.com/office/drawing/2014/main" id="{B735FCE3-E23D-4F2F-9C3D-BB869C8FD6EC}"/>
              </a:ext>
            </a:extLst>
          </p:cNvPr>
          <p:cNvGrpSpPr/>
          <p:nvPr/>
        </p:nvGrpSpPr>
        <p:grpSpPr>
          <a:xfrm>
            <a:off x="4532412" y="3551940"/>
            <a:ext cx="435923" cy="587647"/>
            <a:chOff x="2133600" y="2205038"/>
            <a:chExt cx="1684256" cy="1957052"/>
          </a:xfrm>
        </p:grpSpPr>
        <p:sp>
          <p:nvSpPr>
            <p:cNvPr id="45"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8" name="Group 38">
            <a:extLst>
              <a:ext uri="{FF2B5EF4-FFF2-40B4-BE49-F238E27FC236}">
                <a16:creationId xmlns:a16="http://schemas.microsoft.com/office/drawing/2014/main" id="{B735FCE3-E23D-4F2F-9C3D-BB869C8FD6EC}"/>
              </a:ext>
            </a:extLst>
          </p:cNvPr>
          <p:cNvGrpSpPr/>
          <p:nvPr/>
        </p:nvGrpSpPr>
        <p:grpSpPr>
          <a:xfrm>
            <a:off x="4966903" y="3845764"/>
            <a:ext cx="435923" cy="587647"/>
            <a:chOff x="2133600" y="2205038"/>
            <a:chExt cx="1684256" cy="1957052"/>
          </a:xfrm>
        </p:grpSpPr>
        <p:sp>
          <p:nvSpPr>
            <p:cNvPr id="49"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2" name="Group 38">
            <a:extLst>
              <a:ext uri="{FF2B5EF4-FFF2-40B4-BE49-F238E27FC236}">
                <a16:creationId xmlns:a16="http://schemas.microsoft.com/office/drawing/2014/main" id="{B735FCE3-E23D-4F2F-9C3D-BB869C8FD6EC}"/>
              </a:ext>
            </a:extLst>
          </p:cNvPr>
          <p:cNvGrpSpPr/>
          <p:nvPr/>
        </p:nvGrpSpPr>
        <p:grpSpPr>
          <a:xfrm>
            <a:off x="5402617" y="3552711"/>
            <a:ext cx="435923" cy="587647"/>
            <a:chOff x="2133600" y="2205038"/>
            <a:chExt cx="1684256" cy="1957052"/>
          </a:xfrm>
        </p:grpSpPr>
        <p:sp>
          <p:nvSpPr>
            <p:cNvPr id="53"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6" name="Group 38">
            <a:extLst>
              <a:ext uri="{FF2B5EF4-FFF2-40B4-BE49-F238E27FC236}">
                <a16:creationId xmlns:a16="http://schemas.microsoft.com/office/drawing/2014/main" id="{B735FCE3-E23D-4F2F-9C3D-BB869C8FD6EC}"/>
              </a:ext>
            </a:extLst>
          </p:cNvPr>
          <p:cNvGrpSpPr/>
          <p:nvPr/>
        </p:nvGrpSpPr>
        <p:grpSpPr>
          <a:xfrm>
            <a:off x="5837212" y="3845764"/>
            <a:ext cx="435923" cy="587647"/>
            <a:chOff x="2133600" y="2205038"/>
            <a:chExt cx="1684256" cy="1957052"/>
          </a:xfrm>
        </p:grpSpPr>
        <p:sp>
          <p:nvSpPr>
            <p:cNvPr id="57"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0" name="Group 38">
            <a:extLst>
              <a:ext uri="{FF2B5EF4-FFF2-40B4-BE49-F238E27FC236}">
                <a16:creationId xmlns:a16="http://schemas.microsoft.com/office/drawing/2014/main" id="{B735FCE3-E23D-4F2F-9C3D-BB869C8FD6EC}"/>
              </a:ext>
            </a:extLst>
          </p:cNvPr>
          <p:cNvGrpSpPr/>
          <p:nvPr/>
        </p:nvGrpSpPr>
        <p:grpSpPr>
          <a:xfrm>
            <a:off x="6251705" y="3565797"/>
            <a:ext cx="435923" cy="587647"/>
            <a:chOff x="2133600" y="2205038"/>
            <a:chExt cx="1684256" cy="1957052"/>
          </a:xfrm>
        </p:grpSpPr>
        <p:sp>
          <p:nvSpPr>
            <p:cNvPr id="61"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96" name="Group 38">
            <a:extLst>
              <a:ext uri="{FF2B5EF4-FFF2-40B4-BE49-F238E27FC236}">
                <a16:creationId xmlns:a16="http://schemas.microsoft.com/office/drawing/2014/main" id="{B735FCE3-E23D-4F2F-9C3D-BB869C8FD6EC}"/>
              </a:ext>
            </a:extLst>
          </p:cNvPr>
          <p:cNvGrpSpPr/>
          <p:nvPr/>
        </p:nvGrpSpPr>
        <p:grpSpPr>
          <a:xfrm>
            <a:off x="4966903" y="4432640"/>
            <a:ext cx="435923" cy="587647"/>
            <a:chOff x="2133600" y="2205038"/>
            <a:chExt cx="1684256" cy="1957052"/>
          </a:xfrm>
          <a:solidFill>
            <a:schemeClr val="tx2">
              <a:lumMod val="60000"/>
              <a:lumOff val="40000"/>
            </a:schemeClr>
          </a:solidFill>
        </p:grpSpPr>
        <p:sp>
          <p:nvSpPr>
            <p:cNvPr id="97"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38">
            <a:extLst>
              <a:ext uri="{FF2B5EF4-FFF2-40B4-BE49-F238E27FC236}">
                <a16:creationId xmlns:a16="http://schemas.microsoft.com/office/drawing/2014/main" id="{B735FCE3-E23D-4F2F-9C3D-BB869C8FD6EC}"/>
              </a:ext>
            </a:extLst>
          </p:cNvPr>
          <p:cNvGrpSpPr/>
          <p:nvPr/>
        </p:nvGrpSpPr>
        <p:grpSpPr>
          <a:xfrm>
            <a:off x="5401080" y="4721666"/>
            <a:ext cx="435923" cy="587647"/>
            <a:chOff x="2133600" y="2205038"/>
            <a:chExt cx="1684256" cy="1957052"/>
          </a:xfrm>
          <a:solidFill>
            <a:schemeClr val="tx2">
              <a:lumMod val="60000"/>
              <a:lumOff val="40000"/>
            </a:schemeClr>
          </a:solidFill>
        </p:grpSpPr>
        <p:sp>
          <p:nvSpPr>
            <p:cNvPr id="101"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04" name="Group 38">
            <a:extLst>
              <a:ext uri="{FF2B5EF4-FFF2-40B4-BE49-F238E27FC236}">
                <a16:creationId xmlns:a16="http://schemas.microsoft.com/office/drawing/2014/main" id="{B735FCE3-E23D-4F2F-9C3D-BB869C8FD6EC}"/>
              </a:ext>
            </a:extLst>
          </p:cNvPr>
          <p:cNvGrpSpPr/>
          <p:nvPr/>
        </p:nvGrpSpPr>
        <p:grpSpPr>
          <a:xfrm>
            <a:off x="5835675" y="5014719"/>
            <a:ext cx="435923" cy="587647"/>
            <a:chOff x="2133600" y="2205038"/>
            <a:chExt cx="1684256" cy="1957052"/>
          </a:xfrm>
          <a:solidFill>
            <a:schemeClr val="tx2">
              <a:lumMod val="60000"/>
              <a:lumOff val="40000"/>
            </a:schemeClr>
          </a:solidFill>
        </p:grpSpPr>
        <p:sp>
          <p:nvSpPr>
            <p:cNvPr id="105"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4" name="Grup 113"/>
          <p:cNvGrpSpPr/>
          <p:nvPr/>
        </p:nvGrpSpPr>
        <p:grpSpPr>
          <a:xfrm>
            <a:off x="4750269" y="4540063"/>
            <a:ext cx="823131" cy="62821"/>
            <a:chOff x="5215745" y="4952204"/>
            <a:chExt cx="823131" cy="62821"/>
          </a:xfrm>
          <a:solidFill>
            <a:srgbClr val="FF0000"/>
          </a:solidFill>
        </p:grpSpPr>
        <p:sp>
          <p:nvSpPr>
            <p:cNvPr id="112" name="Dikdörtgen 111"/>
            <p:cNvSpPr/>
            <p:nvPr/>
          </p:nvSpPr>
          <p:spPr>
            <a:xfrm rot="1592710">
              <a:off x="5220476" y="4952204"/>
              <a:ext cx="818400" cy="4571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Dikdörtgen 112"/>
            <p:cNvSpPr/>
            <p:nvPr/>
          </p:nvSpPr>
          <p:spPr>
            <a:xfrm rot="19150460">
              <a:off x="5215745" y="4969306"/>
              <a:ext cx="818400" cy="4571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67074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p:cNvSpPr>
            <a:spLocks noGrp="1"/>
          </p:cNvSpPr>
          <p:nvPr>
            <p:ph type="dt" sz="half" idx="10"/>
          </p:nvPr>
        </p:nvSpPr>
        <p:spPr/>
        <p:txBody>
          <a:bodyPr/>
          <a:lstStyle/>
          <a:p>
            <a:fld id="{2A1A59A0-D4FD-4E08-A0E1-D6CEBFC8A43A}" type="datetime1">
              <a:rPr lang="en-US" smtClean="0"/>
              <a:t>5/16/2022</a:t>
            </a:fld>
            <a:endParaRPr lang="en-US" dirty="0"/>
          </a:p>
        </p:txBody>
      </p:sp>
      <p:sp>
        <p:nvSpPr>
          <p:cNvPr id="6" name="Slayt Numarası Yer Tutucusu 5"/>
          <p:cNvSpPr>
            <a:spLocks noGrp="1"/>
          </p:cNvSpPr>
          <p:nvPr>
            <p:ph type="sldNum" sz="quarter" idx="12"/>
          </p:nvPr>
        </p:nvSpPr>
        <p:spPr/>
        <p:txBody>
          <a:bodyPr/>
          <a:lstStyle/>
          <a:p>
            <a:fld id="{AB71C224-43D6-432E-874C-D55C81039CE1}" type="slidenum">
              <a:rPr lang="en-US" smtClean="0"/>
              <a:pPr/>
              <a:t>15</a:t>
            </a:fld>
            <a:r>
              <a:rPr lang="en-US" dirty="0" smtClean="0"/>
              <a:t>/4</a:t>
            </a:r>
            <a:r>
              <a:rPr lang="tr-TR" dirty="0" smtClean="0"/>
              <a:t>4</a:t>
            </a:r>
            <a:endParaRPr lang="en-US" dirty="0"/>
          </a:p>
        </p:txBody>
      </p:sp>
      <p:sp>
        <p:nvSpPr>
          <p:cNvPr id="7" name="Unvan 1"/>
          <p:cNvSpPr txBox="1">
            <a:spLocks/>
          </p:cNvSpPr>
          <p:nvPr/>
        </p:nvSpPr>
        <p:spPr>
          <a:xfrm>
            <a:off x="1524000" y="2914650"/>
            <a:ext cx="9144000" cy="1752600"/>
          </a:xfrm>
          <a:prstGeom prst="rect">
            <a:avLst/>
          </a:prstGeom>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dirty="0" smtClean="0">
                <a:solidFill>
                  <a:srgbClr val="1F4E79"/>
                </a:solidFill>
              </a:rPr>
              <a:t>Technical Details, </a:t>
            </a:r>
          </a:p>
          <a:p>
            <a:endParaRPr lang="en-US" dirty="0" smtClean="0">
              <a:solidFill>
                <a:srgbClr val="1F4E79"/>
              </a:solidFill>
            </a:endParaRPr>
          </a:p>
          <a:p>
            <a:r>
              <a:rPr lang="en-US" dirty="0" smtClean="0">
                <a:solidFill>
                  <a:srgbClr val="1F4E79"/>
                </a:solidFill>
              </a:rPr>
              <a:t>Underlying Technologies and Algorithms</a:t>
            </a:r>
            <a:endParaRPr lang="en-US" dirty="0">
              <a:solidFill>
                <a:srgbClr val="1F4E79"/>
              </a:solidFill>
            </a:endParaRPr>
          </a:p>
        </p:txBody>
      </p:sp>
    </p:spTree>
    <p:extLst>
      <p:ext uri="{BB962C8B-B14F-4D97-AF65-F5344CB8AC3E}">
        <p14:creationId xmlns:p14="http://schemas.microsoft.com/office/powerpoint/2010/main" val="33557205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38200" y="1825625"/>
            <a:ext cx="8209547" cy="4351338"/>
          </a:xfrm>
        </p:spPr>
        <p:txBody>
          <a:bodyPr>
            <a:normAutofit/>
          </a:bodyPr>
          <a:lstStyle/>
          <a:p>
            <a:r>
              <a:rPr lang="en-US" sz="2400" dirty="0" smtClean="0"/>
              <a:t>A hash function (</a:t>
            </a:r>
            <a:r>
              <a:rPr lang="en-US" sz="2400" dirty="0" err="1" smtClean="0"/>
              <a:t>s.a.</a:t>
            </a:r>
            <a:r>
              <a:rPr lang="en-US" sz="2400" dirty="0" smtClean="0"/>
              <a:t> SHA-256) takes a block of data in, and produces a fixed size random output.</a:t>
            </a:r>
          </a:p>
          <a:p>
            <a:pPr marL="228600" lvl="1">
              <a:spcBef>
                <a:spcPts val="1000"/>
              </a:spcBef>
            </a:pPr>
            <a:r>
              <a:rPr lang="en-US" dirty="0" smtClean="0"/>
              <a:t>Can’t compute an input from an output. </a:t>
            </a:r>
          </a:p>
          <a:p>
            <a:pPr marL="228600" lvl="1">
              <a:spcBef>
                <a:spcPts val="1000"/>
              </a:spcBef>
            </a:pPr>
            <a:r>
              <a:rPr lang="en-US" dirty="0" smtClean="0"/>
              <a:t>Main objective is data integrity, </a:t>
            </a:r>
            <a:endParaRPr lang="en-US" sz="2400" dirty="0" smtClean="0"/>
          </a:p>
          <a:p>
            <a:pPr lvl="1"/>
            <a:r>
              <a:rPr lang="en-US" sz="2000" dirty="0" smtClean="0"/>
              <a:t>Any change to the input yields totally different output. </a:t>
            </a:r>
          </a:p>
          <a:p>
            <a:endParaRPr lang="en-US" sz="2400" dirty="0"/>
          </a:p>
        </p:txBody>
      </p:sp>
      <p:sp>
        <p:nvSpPr>
          <p:cNvPr id="3" name="Unvan 2"/>
          <p:cNvSpPr>
            <a:spLocks noGrp="1"/>
          </p:cNvSpPr>
          <p:nvPr>
            <p:ph type="title"/>
          </p:nvPr>
        </p:nvSpPr>
        <p:spPr/>
        <p:txBody>
          <a:bodyPr/>
          <a:lstStyle/>
          <a:p>
            <a:r>
              <a:rPr lang="en-US" dirty="0" smtClean="0"/>
              <a:t>Hashing</a:t>
            </a:r>
            <a:endParaRPr lang="en-US" dirty="0"/>
          </a:p>
        </p:txBody>
      </p:sp>
      <p:sp>
        <p:nvSpPr>
          <p:cNvPr id="4" name="Veri Yer Tutucusu 3"/>
          <p:cNvSpPr>
            <a:spLocks noGrp="1"/>
          </p:cNvSpPr>
          <p:nvPr>
            <p:ph type="dt" sz="half" idx="10"/>
          </p:nvPr>
        </p:nvSpPr>
        <p:spPr/>
        <p:txBody>
          <a:bodyPr/>
          <a:lstStyle/>
          <a:p>
            <a:fld id="{9FABE214-D2B5-4243-A928-7CED426DA31F}" type="datetime1">
              <a:rPr lang="en-US" smtClean="0"/>
              <a:t>5/16/2022</a:t>
            </a:fld>
            <a:endParaRPr lang="en-US" dirty="0"/>
          </a:p>
        </p:txBody>
      </p:sp>
      <p:sp>
        <p:nvSpPr>
          <p:cNvPr id="6" name="Slayt Numarası Yer Tutucusu 5"/>
          <p:cNvSpPr>
            <a:spLocks noGrp="1"/>
          </p:cNvSpPr>
          <p:nvPr>
            <p:ph type="sldNum" sz="quarter" idx="12"/>
          </p:nvPr>
        </p:nvSpPr>
        <p:spPr/>
        <p:txBody>
          <a:bodyPr/>
          <a:lstStyle/>
          <a:p>
            <a:fld id="{AB71C224-43D6-432E-874C-D55C81039CE1}" type="slidenum">
              <a:rPr lang="en-US" smtClean="0"/>
              <a:pPr/>
              <a:t>16</a:t>
            </a:fld>
            <a:r>
              <a:rPr lang="en-US" dirty="0" smtClean="0"/>
              <a:t>/4</a:t>
            </a:r>
            <a:r>
              <a:rPr lang="tr-TR" dirty="0" smtClean="0"/>
              <a:t>4</a:t>
            </a:r>
            <a:endParaRPr lang="en-US" dirty="0"/>
          </a:p>
        </p:txBody>
      </p:sp>
      <p:grpSp>
        <p:nvGrpSpPr>
          <p:cNvPr id="21" name="Grup 20"/>
          <p:cNvGrpSpPr/>
          <p:nvPr/>
        </p:nvGrpSpPr>
        <p:grpSpPr>
          <a:xfrm>
            <a:off x="834571" y="4080933"/>
            <a:ext cx="10519229" cy="2238158"/>
            <a:chOff x="987552" y="3144982"/>
            <a:chExt cx="10625328" cy="2673927"/>
          </a:xfrm>
        </p:grpSpPr>
        <p:sp>
          <p:nvSpPr>
            <p:cNvPr id="7" name="Dikdörtgen 6"/>
            <p:cNvSpPr/>
            <p:nvPr/>
          </p:nvSpPr>
          <p:spPr>
            <a:xfrm>
              <a:off x="987552" y="3144982"/>
              <a:ext cx="10625328" cy="2673927"/>
            </a:xfrm>
            <a:prstGeom prst="rect">
              <a:avLst/>
            </a:prstGeom>
            <a:noFill/>
            <a:ln>
              <a:solidFill>
                <a:srgbClr val="1F4E79"/>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 name="Dikdörtgen 7"/>
            <p:cNvSpPr/>
            <p:nvPr/>
          </p:nvSpPr>
          <p:spPr>
            <a:xfrm>
              <a:off x="1139952" y="3234363"/>
              <a:ext cx="2213430" cy="676656"/>
            </a:xfrm>
            <a:prstGeom prst="rect">
              <a:avLst/>
            </a:prstGeom>
            <a:solidFill>
              <a:schemeClr val="tx2">
                <a:lumMod val="20000"/>
                <a:lumOff val="80000"/>
              </a:schemeClr>
            </a:solidFill>
            <a:ln>
              <a:solidFill>
                <a:srgbClr val="1F4E79"/>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Hello World</a:t>
              </a:r>
              <a:endParaRPr lang="en-US" sz="1200" b="1" dirty="0">
                <a:solidFill>
                  <a:schemeClr val="tx1"/>
                </a:solidFill>
              </a:endParaRPr>
            </a:p>
          </p:txBody>
        </p:sp>
        <p:cxnSp>
          <p:nvCxnSpPr>
            <p:cNvPr id="10" name="Düz Bağlayıcı 9"/>
            <p:cNvCxnSpPr/>
            <p:nvPr/>
          </p:nvCxnSpPr>
          <p:spPr>
            <a:xfrm>
              <a:off x="987552" y="4001571"/>
              <a:ext cx="1062532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Dikdörtgen 10"/>
            <p:cNvSpPr/>
            <p:nvPr/>
          </p:nvSpPr>
          <p:spPr>
            <a:xfrm>
              <a:off x="1139951" y="4074865"/>
              <a:ext cx="2213430" cy="676656"/>
            </a:xfrm>
            <a:prstGeom prst="rect">
              <a:avLst/>
            </a:prstGeom>
            <a:solidFill>
              <a:schemeClr val="tx2">
                <a:lumMod val="20000"/>
                <a:lumOff val="80000"/>
              </a:schemeClr>
            </a:solidFill>
            <a:ln>
              <a:solidFill>
                <a:srgbClr val="1F4E79"/>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HelloWorld</a:t>
              </a:r>
              <a:endParaRPr lang="en-US" sz="1200" b="1" dirty="0">
                <a:solidFill>
                  <a:schemeClr val="tx1"/>
                </a:solidFill>
              </a:endParaRPr>
            </a:p>
          </p:txBody>
        </p:sp>
        <p:sp>
          <p:nvSpPr>
            <p:cNvPr id="12" name="Dikdörtgen 11"/>
            <p:cNvSpPr/>
            <p:nvPr/>
          </p:nvSpPr>
          <p:spPr>
            <a:xfrm>
              <a:off x="3641248" y="3229916"/>
              <a:ext cx="7842092" cy="676656"/>
            </a:xfrm>
            <a:prstGeom prst="rect">
              <a:avLst/>
            </a:prstGeom>
            <a:solidFill>
              <a:schemeClr val="tx2">
                <a:lumMod val="20000"/>
                <a:lumOff val="80000"/>
              </a:schemeClr>
            </a:solidFill>
            <a:ln>
              <a:solidFill>
                <a:srgbClr val="1F4E79"/>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d2a84f4b8b650937ec8f73cd8be2c74add5a911ba64df27458ed8229da804a26</a:t>
              </a:r>
              <a:endParaRPr lang="en-US" sz="1050" dirty="0">
                <a:solidFill>
                  <a:schemeClr val="tx1"/>
                </a:solidFill>
              </a:endParaRPr>
            </a:p>
          </p:txBody>
        </p:sp>
        <p:cxnSp>
          <p:nvCxnSpPr>
            <p:cNvPr id="16" name="Düz Bağlayıcı 15"/>
            <p:cNvCxnSpPr/>
            <p:nvPr/>
          </p:nvCxnSpPr>
          <p:spPr>
            <a:xfrm>
              <a:off x="987552" y="4818989"/>
              <a:ext cx="10625328"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Dikdörtgen 16"/>
            <p:cNvSpPr/>
            <p:nvPr/>
          </p:nvSpPr>
          <p:spPr>
            <a:xfrm>
              <a:off x="3641248" y="4074631"/>
              <a:ext cx="7842092" cy="676656"/>
            </a:xfrm>
            <a:prstGeom prst="rect">
              <a:avLst/>
            </a:prstGeom>
            <a:solidFill>
              <a:schemeClr val="tx2">
                <a:lumMod val="20000"/>
                <a:lumOff val="80000"/>
              </a:schemeClr>
            </a:solidFill>
            <a:ln>
              <a:solidFill>
                <a:srgbClr val="1F4E79"/>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89c99d37500be2061f853db3a4da2fcce4c0fc0f2f2b71bc2238acca0967c3b7</a:t>
              </a:r>
              <a:endParaRPr lang="en-US" sz="1050" dirty="0">
                <a:solidFill>
                  <a:schemeClr val="tx1"/>
                </a:solidFill>
              </a:endParaRPr>
            </a:p>
          </p:txBody>
        </p:sp>
        <p:sp>
          <p:nvSpPr>
            <p:cNvPr id="19" name="Dikdörtgen 18"/>
            <p:cNvSpPr/>
            <p:nvPr/>
          </p:nvSpPr>
          <p:spPr>
            <a:xfrm>
              <a:off x="1139950" y="4959751"/>
              <a:ext cx="2213430" cy="676656"/>
            </a:xfrm>
            <a:prstGeom prst="rect">
              <a:avLst/>
            </a:prstGeom>
            <a:solidFill>
              <a:schemeClr val="tx2">
                <a:lumMod val="20000"/>
                <a:lumOff val="80000"/>
              </a:schemeClr>
            </a:solidFill>
            <a:ln>
              <a:solidFill>
                <a:srgbClr val="1F4E79"/>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Hello world</a:t>
              </a:r>
              <a:endParaRPr lang="en-US" sz="1200" b="1" dirty="0">
                <a:solidFill>
                  <a:schemeClr val="tx1"/>
                </a:solidFill>
              </a:endParaRPr>
            </a:p>
          </p:txBody>
        </p:sp>
        <p:sp>
          <p:nvSpPr>
            <p:cNvPr id="20" name="Dikdörtgen 19"/>
            <p:cNvSpPr/>
            <p:nvPr/>
          </p:nvSpPr>
          <p:spPr>
            <a:xfrm>
              <a:off x="3641248" y="4960833"/>
              <a:ext cx="7842092" cy="676656"/>
            </a:xfrm>
            <a:prstGeom prst="rect">
              <a:avLst/>
            </a:prstGeom>
            <a:solidFill>
              <a:schemeClr val="tx2">
                <a:lumMod val="20000"/>
                <a:lumOff val="80000"/>
              </a:schemeClr>
            </a:solidFill>
            <a:ln>
              <a:solidFill>
                <a:srgbClr val="1F4E79"/>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1894a19c85ba153acbf743ac4e43fc004c891604b26f8c69e1e83ea2afc7c48f</a:t>
              </a:r>
              <a:endParaRPr lang="en-US" sz="1050" dirty="0">
                <a:solidFill>
                  <a:schemeClr val="tx1"/>
                </a:solidFill>
              </a:endParaRPr>
            </a:p>
          </p:txBody>
        </p:sp>
      </p:grpSp>
      <p:sp>
        <p:nvSpPr>
          <p:cNvPr id="9" name="Rounded Rectangle 8"/>
          <p:cNvSpPr/>
          <p:nvPr/>
        </p:nvSpPr>
        <p:spPr>
          <a:xfrm>
            <a:off x="9933272" y="1078029"/>
            <a:ext cx="1420528"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a:t>
            </a:r>
            <a:endParaRPr lang="en-US" dirty="0"/>
          </a:p>
        </p:txBody>
      </p:sp>
      <p:sp>
        <p:nvSpPr>
          <p:cNvPr id="13" name="Down Arrow 12"/>
          <p:cNvSpPr/>
          <p:nvPr/>
        </p:nvSpPr>
        <p:spPr>
          <a:xfrm>
            <a:off x="10537658" y="2583111"/>
            <a:ext cx="211755" cy="462013"/>
          </a:xfrm>
          <a:prstGeom prst="down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lowchart: Manual Operation 13"/>
          <p:cNvSpPr/>
          <p:nvPr/>
        </p:nvSpPr>
        <p:spPr>
          <a:xfrm>
            <a:off x="9817769" y="1964294"/>
            <a:ext cx="1684420" cy="586771"/>
          </a:xfrm>
          <a:prstGeom prst="flowChartManualOperation">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Hash Function</a:t>
            </a:r>
            <a:endParaRPr lang="en-US" dirty="0">
              <a:solidFill>
                <a:srgbClr val="C00000"/>
              </a:solidFill>
            </a:endParaRPr>
          </a:p>
        </p:txBody>
      </p:sp>
      <p:sp>
        <p:nvSpPr>
          <p:cNvPr id="22" name="Rounded Rectangle 21"/>
          <p:cNvSpPr/>
          <p:nvPr/>
        </p:nvSpPr>
        <p:spPr>
          <a:xfrm>
            <a:off x="9933271" y="3115195"/>
            <a:ext cx="1420528"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sp>
        <p:nvSpPr>
          <p:cNvPr id="23" name="Down Arrow 22"/>
          <p:cNvSpPr/>
          <p:nvPr/>
        </p:nvSpPr>
        <p:spPr>
          <a:xfrm>
            <a:off x="10554101" y="1469067"/>
            <a:ext cx="211755" cy="462013"/>
          </a:xfrm>
          <a:prstGeom prst="down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10391351" y="683419"/>
            <a:ext cx="1668405" cy="369332"/>
          </a:xfrm>
          <a:prstGeom prst="rect">
            <a:avLst/>
          </a:prstGeom>
          <a:noFill/>
        </p:spPr>
        <p:txBody>
          <a:bodyPr wrap="none" rtlCol="0">
            <a:spAutoFit/>
          </a:bodyPr>
          <a:lstStyle/>
          <a:p>
            <a:r>
              <a:rPr lang="en-US" dirty="0" smtClean="0"/>
              <a:t>Arbitrary length</a:t>
            </a:r>
            <a:endParaRPr lang="en-US" dirty="0"/>
          </a:p>
        </p:txBody>
      </p:sp>
      <p:sp>
        <p:nvSpPr>
          <p:cNvPr id="25" name="TextBox 24"/>
          <p:cNvSpPr txBox="1"/>
          <p:nvPr/>
        </p:nvSpPr>
        <p:spPr>
          <a:xfrm>
            <a:off x="10598216" y="3467579"/>
            <a:ext cx="1321259" cy="369332"/>
          </a:xfrm>
          <a:prstGeom prst="rect">
            <a:avLst/>
          </a:prstGeom>
          <a:noFill/>
        </p:spPr>
        <p:txBody>
          <a:bodyPr wrap="none" rtlCol="0">
            <a:spAutoFit/>
          </a:bodyPr>
          <a:lstStyle/>
          <a:p>
            <a:r>
              <a:rPr lang="en-US" dirty="0" smtClean="0"/>
              <a:t>Fixed length</a:t>
            </a:r>
            <a:endParaRPr lang="en-US" dirty="0"/>
          </a:p>
        </p:txBody>
      </p:sp>
    </p:spTree>
    <p:extLst>
      <p:ext uri="{BB962C8B-B14F-4D97-AF65-F5344CB8AC3E}">
        <p14:creationId xmlns:p14="http://schemas.microsoft.com/office/powerpoint/2010/main" val="17836696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2931" y="2719360"/>
            <a:ext cx="5129072" cy="3587251"/>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076" y="2670900"/>
            <a:ext cx="5108899" cy="3628184"/>
          </a:xfrm>
          <a:prstGeom prst="rect">
            <a:avLst/>
          </a:prstGeom>
        </p:spPr>
      </p:pic>
      <p:sp>
        <p:nvSpPr>
          <p:cNvPr id="3" name="Title 2"/>
          <p:cNvSpPr>
            <a:spLocks noGrp="1"/>
          </p:cNvSpPr>
          <p:nvPr>
            <p:ph type="title"/>
          </p:nvPr>
        </p:nvSpPr>
        <p:spPr>
          <a:xfrm>
            <a:off x="697229" y="289273"/>
            <a:ext cx="9955493" cy="1325563"/>
          </a:xfrm>
        </p:spPr>
        <p:txBody>
          <a:bodyPr/>
          <a:lstStyle/>
          <a:p>
            <a:r>
              <a:rPr lang="en-US" dirty="0"/>
              <a:t>Public Key </a:t>
            </a:r>
            <a:r>
              <a:rPr lang="en-US" dirty="0" smtClean="0"/>
              <a:t>Cryptosystem</a:t>
            </a:r>
            <a:endParaRPr lang="en-US" dirty="0"/>
          </a:p>
        </p:txBody>
      </p:sp>
      <p:sp>
        <p:nvSpPr>
          <p:cNvPr id="4" name="Date Placeholder 3"/>
          <p:cNvSpPr>
            <a:spLocks noGrp="1"/>
          </p:cNvSpPr>
          <p:nvPr>
            <p:ph type="dt" sz="half" idx="10"/>
          </p:nvPr>
        </p:nvSpPr>
        <p:spPr/>
        <p:txBody>
          <a:bodyPr/>
          <a:lstStyle/>
          <a:p>
            <a:fld id="{DC8413FD-8F43-4805-8109-DDA74942606C}" type="datetime1">
              <a:rPr lang="en-US" smtClean="0"/>
              <a:t>5/16/2022</a:t>
            </a:fld>
            <a:endParaRPr lang="en-US" dirty="0"/>
          </a:p>
        </p:txBody>
      </p:sp>
      <p:sp>
        <p:nvSpPr>
          <p:cNvPr id="6" name="Slide Number Placeholder 5"/>
          <p:cNvSpPr>
            <a:spLocks noGrp="1"/>
          </p:cNvSpPr>
          <p:nvPr>
            <p:ph type="sldNum" sz="quarter" idx="12"/>
          </p:nvPr>
        </p:nvSpPr>
        <p:spPr/>
        <p:txBody>
          <a:bodyPr/>
          <a:lstStyle/>
          <a:p>
            <a:fld id="{AB71C224-43D6-432E-874C-D55C81039CE1}" type="slidenum">
              <a:rPr lang="en-US" smtClean="0"/>
              <a:pPr/>
              <a:t>17</a:t>
            </a:fld>
            <a:r>
              <a:rPr lang="en-US" dirty="0" smtClean="0"/>
              <a:t>/4</a:t>
            </a:r>
            <a:r>
              <a:rPr lang="tr-TR" dirty="0" smtClean="0"/>
              <a:t>4</a:t>
            </a:r>
            <a:endParaRPr lang="en-US" dirty="0"/>
          </a:p>
        </p:txBody>
      </p:sp>
      <p:graphicFrame>
        <p:nvGraphicFramePr>
          <p:cNvPr id="8" name="Tablo 26"/>
          <p:cNvGraphicFramePr>
            <a:graphicFrameLocks noGrp="1"/>
          </p:cNvGraphicFramePr>
          <p:nvPr>
            <p:extLst>
              <p:ext uri="{D42A27DB-BD31-4B8C-83A1-F6EECF244321}">
                <p14:modId xmlns:p14="http://schemas.microsoft.com/office/powerpoint/2010/main" val="339322506"/>
              </p:ext>
            </p:extLst>
          </p:nvPr>
        </p:nvGraphicFramePr>
        <p:xfrm>
          <a:off x="6564186" y="197564"/>
          <a:ext cx="2756080" cy="1165503"/>
        </p:xfrm>
        <a:graphic>
          <a:graphicData uri="http://schemas.openxmlformats.org/drawingml/2006/table">
            <a:tbl>
              <a:tblPr firstRow="1" bandRow="1">
                <a:tableStyleId>{5C22544A-7EE6-4342-B048-85BDC9FD1C3A}</a:tableStyleId>
              </a:tblPr>
              <a:tblGrid>
                <a:gridCol w="1378040">
                  <a:extLst>
                    <a:ext uri="{9D8B030D-6E8A-4147-A177-3AD203B41FA5}">
                      <a16:colId xmlns:a16="http://schemas.microsoft.com/office/drawing/2014/main" val="20000"/>
                    </a:ext>
                  </a:extLst>
                </a:gridCol>
                <a:gridCol w="1378040">
                  <a:extLst>
                    <a:ext uri="{9D8B030D-6E8A-4147-A177-3AD203B41FA5}">
                      <a16:colId xmlns:a16="http://schemas.microsoft.com/office/drawing/2014/main" val="20001"/>
                    </a:ext>
                  </a:extLst>
                </a:gridCol>
              </a:tblGrid>
              <a:tr h="388501">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dirty="0" err="1" smtClean="0"/>
                        <a:t>Alice’s</a:t>
                      </a:r>
                      <a:r>
                        <a:rPr lang="tr-TR" dirty="0" smtClean="0"/>
                        <a:t> </a:t>
                      </a:r>
                      <a:r>
                        <a:rPr lang="tr-TR" dirty="0" err="1" smtClean="0"/>
                        <a:t>Key</a:t>
                      </a:r>
                      <a:r>
                        <a:rPr lang="tr-TR" dirty="0" smtClean="0"/>
                        <a:t> </a:t>
                      </a:r>
                      <a:r>
                        <a:rPr lang="tr-TR" dirty="0" err="1" smtClean="0"/>
                        <a:t>Pair</a:t>
                      </a:r>
                      <a:endParaRPr lang="en-US" dirty="0" smtClean="0"/>
                    </a:p>
                  </a:txBody>
                  <a:tcPr/>
                </a:tc>
                <a:tc hMerge="1">
                  <a:txBody>
                    <a:bodyPr/>
                    <a:lstStyle/>
                    <a:p>
                      <a:endParaRPr lang="en-US" dirty="0"/>
                    </a:p>
                  </a:txBody>
                  <a:tcPr/>
                </a:tc>
                <a:extLst>
                  <a:ext uri="{0D108BD9-81ED-4DB2-BD59-A6C34878D82A}">
                    <a16:rowId xmlns:a16="http://schemas.microsoft.com/office/drawing/2014/main" val="10000"/>
                  </a:ext>
                </a:extLst>
              </a:tr>
              <a:tr h="388501">
                <a:tc>
                  <a:txBody>
                    <a:bodyPr/>
                    <a:lstStyle/>
                    <a:p>
                      <a:pPr algn="ctr"/>
                      <a:r>
                        <a:rPr lang="tr-TR" dirty="0" err="1" smtClean="0"/>
                        <a:t>Private</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dirty="0" err="1" smtClean="0"/>
                        <a:t>Public</a:t>
                      </a:r>
                      <a:endParaRPr lang="en-US" dirty="0"/>
                    </a:p>
                  </a:txBody>
                  <a:tcPr/>
                </a:tc>
                <a:extLst>
                  <a:ext uri="{0D108BD9-81ED-4DB2-BD59-A6C34878D82A}">
                    <a16:rowId xmlns:a16="http://schemas.microsoft.com/office/drawing/2014/main" val="10001"/>
                  </a:ext>
                </a:extLst>
              </a:tr>
              <a:tr h="388501">
                <a:tc>
                  <a:txBody>
                    <a:bodyPr/>
                    <a:lstStyle/>
                    <a:p>
                      <a:pPr algn="ctr"/>
                      <a:r>
                        <a:rPr lang="tr-TR" dirty="0" smtClean="0"/>
                        <a:t>PR</a:t>
                      </a:r>
                      <a:r>
                        <a:rPr lang="tr-TR" baseline="-25000" dirty="0" smtClean="0"/>
                        <a:t>A</a:t>
                      </a:r>
                      <a:endParaRPr lang="en-US" baseline="-25000" dirty="0"/>
                    </a:p>
                  </a:txBody>
                  <a:tcPr/>
                </a:tc>
                <a:tc>
                  <a:txBody>
                    <a:bodyPr/>
                    <a:lstStyle/>
                    <a:p>
                      <a:pPr algn="ctr"/>
                      <a:r>
                        <a:rPr lang="tr-TR" dirty="0" smtClean="0"/>
                        <a:t>PU</a:t>
                      </a:r>
                      <a:r>
                        <a:rPr lang="tr-TR" baseline="-25000" dirty="0" smtClean="0"/>
                        <a:t>A</a:t>
                      </a:r>
                      <a:endParaRPr lang="en-US" baseline="-25000" dirty="0"/>
                    </a:p>
                  </a:txBody>
                  <a:tcPr/>
                </a:tc>
                <a:extLst>
                  <a:ext uri="{0D108BD9-81ED-4DB2-BD59-A6C34878D82A}">
                    <a16:rowId xmlns:a16="http://schemas.microsoft.com/office/drawing/2014/main" val="10002"/>
                  </a:ext>
                </a:extLst>
              </a:tr>
            </a:tbl>
          </a:graphicData>
        </a:graphic>
      </p:graphicFrame>
      <p:graphicFrame>
        <p:nvGraphicFramePr>
          <p:cNvPr id="9" name="Tablo 27"/>
          <p:cNvGraphicFramePr>
            <a:graphicFrameLocks noGrp="1"/>
          </p:cNvGraphicFramePr>
          <p:nvPr>
            <p:extLst>
              <p:ext uri="{D42A27DB-BD31-4B8C-83A1-F6EECF244321}">
                <p14:modId xmlns:p14="http://schemas.microsoft.com/office/powerpoint/2010/main" val="446055960"/>
              </p:ext>
            </p:extLst>
          </p:nvPr>
        </p:nvGraphicFramePr>
        <p:xfrm>
          <a:off x="9423035" y="197564"/>
          <a:ext cx="2710496" cy="1197021"/>
        </p:xfrm>
        <a:graphic>
          <a:graphicData uri="http://schemas.openxmlformats.org/drawingml/2006/table">
            <a:tbl>
              <a:tblPr firstRow="1" bandRow="1">
                <a:tableStyleId>{5C22544A-7EE6-4342-B048-85BDC9FD1C3A}</a:tableStyleId>
              </a:tblPr>
              <a:tblGrid>
                <a:gridCol w="1355248">
                  <a:extLst>
                    <a:ext uri="{9D8B030D-6E8A-4147-A177-3AD203B41FA5}">
                      <a16:colId xmlns:a16="http://schemas.microsoft.com/office/drawing/2014/main" val="20000"/>
                    </a:ext>
                  </a:extLst>
                </a:gridCol>
                <a:gridCol w="1355248">
                  <a:extLst>
                    <a:ext uri="{9D8B030D-6E8A-4147-A177-3AD203B41FA5}">
                      <a16:colId xmlns:a16="http://schemas.microsoft.com/office/drawing/2014/main" val="20001"/>
                    </a:ext>
                  </a:extLst>
                </a:gridCol>
              </a:tblGrid>
              <a:tr h="399007">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dirty="0" err="1" smtClean="0"/>
                        <a:t>Bob’s</a:t>
                      </a:r>
                      <a:r>
                        <a:rPr lang="tr-TR" dirty="0" smtClean="0"/>
                        <a:t> </a:t>
                      </a:r>
                      <a:r>
                        <a:rPr lang="tr-TR" dirty="0" err="1" smtClean="0"/>
                        <a:t>Key</a:t>
                      </a:r>
                      <a:r>
                        <a:rPr lang="tr-TR" dirty="0" smtClean="0"/>
                        <a:t> </a:t>
                      </a:r>
                      <a:r>
                        <a:rPr lang="tr-TR" dirty="0" err="1" smtClean="0"/>
                        <a:t>Pair</a:t>
                      </a:r>
                      <a:endParaRPr lang="en-US" dirty="0" smtClean="0"/>
                    </a:p>
                  </a:txBody>
                  <a:tcPr/>
                </a:tc>
                <a:tc hMerge="1">
                  <a:txBody>
                    <a:bodyPr/>
                    <a:lstStyle/>
                    <a:p>
                      <a:endParaRPr lang="en-US" dirty="0"/>
                    </a:p>
                  </a:txBody>
                  <a:tcPr/>
                </a:tc>
                <a:extLst>
                  <a:ext uri="{0D108BD9-81ED-4DB2-BD59-A6C34878D82A}">
                    <a16:rowId xmlns:a16="http://schemas.microsoft.com/office/drawing/2014/main" val="10000"/>
                  </a:ext>
                </a:extLst>
              </a:tr>
              <a:tr h="399007">
                <a:tc>
                  <a:txBody>
                    <a:bodyPr/>
                    <a:lstStyle/>
                    <a:p>
                      <a:pPr algn="ctr"/>
                      <a:r>
                        <a:rPr lang="tr-TR" dirty="0" err="1" smtClean="0"/>
                        <a:t>Private</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dirty="0" err="1" smtClean="0"/>
                        <a:t>Public</a:t>
                      </a:r>
                      <a:endParaRPr lang="en-US" dirty="0"/>
                    </a:p>
                  </a:txBody>
                  <a:tcPr/>
                </a:tc>
                <a:extLst>
                  <a:ext uri="{0D108BD9-81ED-4DB2-BD59-A6C34878D82A}">
                    <a16:rowId xmlns:a16="http://schemas.microsoft.com/office/drawing/2014/main" val="10001"/>
                  </a:ext>
                </a:extLst>
              </a:tr>
              <a:tr h="399007">
                <a:tc>
                  <a:txBody>
                    <a:bodyPr/>
                    <a:lstStyle/>
                    <a:p>
                      <a:pPr algn="ctr"/>
                      <a:r>
                        <a:rPr lang="tr-TR" dirty="0" smtClean="0"/>
                        <a:t>PR</a:t>
                      </a:r>
                      <a:r>
                        <a:rPr lang="tr-TR" baseline="-25000" dirty="0" smtClean="0"/>
                        <a:t>B</a:t>
                      </a:r>
                      <a:endParaRPr lang="en-US" baseline="-25000" dirty="0"/>
                    </a:p>
                  </a:txBody>
                  <a:tcPr/>
                </a:tc>
                <a:tc>
                  <a:txBody>
                    <a:bodyPr/>
                    <a:lstStyle/>
                    <a:p>
                      <a:pPr algn="ctr"/>
                      <a:r>
                        <a:rPr lang="tr-TR" dirty="0" smtClean="0"/>
                        <a:t>PU</a:t>
                      </a:r>
                      <a:r>
                        <a:rPr lang="tr-TR" baseline="-25000" dirty="0" smtClean="0"/>
                        <a:t>B</a:t>
                      </a:r>
                      <a:endParaRPr lang="en-US" baseline="-25000" dirty="0"/>
                    </a:p>
                  </a:txBody>
                  <a:tcPr/>
                </a:tc>
                <a:extLst>
                  <a:ext uri="{0D108BD9-81ED-4DB2-BD59-A6C34878D82A}">
                    <a16:rowId xmlns:a16="http://schemas.microsoft.com/office/drawing/2014/main" val="10002"/>
                  </a:ext>
                </a:extLst>
              </a:tr>
            </a:tbl>
          </a:graphicData>
        </a:graphic>
      </p:graphicFrame>
      <p:sp>
        <p:nvSpPr>
          <p:cNvPr id="13" name="İçerik Yer Tutucusu 1"/>
          <p:cNvSpPr>
            <a:spLocks noGrp="1"/>
          </p:cNvSpPr>
          <p:nvPr>
            <p:ph idx="1"/>
          </p:nvPr>
        </p:nvSpPr>
        <p:spPr>
          <a:xfrm>
            <a:off x="838200" y="1825625"/>
            <a:ext cx="10515600" cy="4351338"/>
          </a:xfrm>
        </p:spPr>
        <p:txBody>
          <a:bodyPr>
            <a:normAutofit/>
          </a:bodyPr>
          <a:lstStyle/>
          <a:p>
            <a:r>
              <a:rPr lang="en-US" sz="2400" dirty="0" smtClean="0"/>
              <a:t>In PKI, each user has a pair of keys to be used for the encryption and decryption.</a:t>
            </a:r>
          </a:p>
          <a:p>
            <a:pPr lvl="1"/>
            <a:r>
              <a:rPr lang="en-US" sz="2000" dirty="0" smtClean="0"/>
              <a:t>RSA, ECC </a:t>
            </a:r>
          </a:p>
          <a:p>
            <a:endParaRPr lang="en-US" sz="2400" dirty="0"/>
          </a:p>
        </p:txBody>
      </p:sp>
      <p:sp>
        <p:nvSpPr>
          <p:cNvPr id="12" name="Dikdörtgen 22"/>
          <p:cNvSpPr/>
          <p:nvPr/>
        </p:nvSpPr>
        <p:spPr>
          <a:xfrm>
            <a:off x="835977" y="3024068"/>
            <a:ext cx="1407367" cy="3178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Alice</a:t>
            </a:r>
            <a:endParaRPr lang="en-US" b="1" dirty="0">
              <a:solidFill>
                <a:schemeClr val="tx1"/>
              </a:solidFill>
            </a:endParaRPr>
          </a:p>
        </p:txBody>
      </p:sp>
      <p:sp>
        <p:nvSpPr>
          <p:cNvPr id="14" name="Dikdörtgen 22"/>
          <p:cNvSpPr/>
          <p:nvPr/>
        </p:nvSpPr>
        <p:spPr>
          <a:xfrm>
            <a:off x="6710411" y="3002446"/>
            <a:ext cx="1407367" cy="3178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Alice</a:t>
            </a:r>
            <a:endParaRPr lang="en-US" b="1" dirty="0">
              <a:solidFill>
                <a:schemeClr val="tx1"/>
              </a:solidFill>
            </a:endParaRPr>
          </a:p>
        </p:txBody>
      </p:sp>
      <p:sp>
        <p:nvSpPr>
          <p:cNvPr id="15" name="Dikdörtgen 24"/>
          <p:cNvSpPr/>
          <p:nvPr/>
        </p:nvSpPr>
        <p:spPr>
          <a:xfrm>
            <a:off x="3818058" y="3058849"/>
            <a:ext cx="1500511" cy="283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Bob</a:t>
            </a:r>
            <a:endParaRPr lang="en-US" b="1" dirty="0">
              <a:solidFill>
                <a:schemeClr val="tx1"/>
              </a:solidFill>
            </a:endParaRPr>
          </a:p>
        </p:txBody>
      </p:sp>
      <p:sp>
        <p:nvSpPr>
          <p:cNvPr id="16" name="Dikdörtgen 24"/>
          <p:cNvSpPr/>
          <p:nvPr/>
        </p:nvSpPr>
        <p:spPr>
          <a:xfrm>
            <a:off x="9633317" y="3060584"/>
            <a:ext cx="1500511" cy="283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Bob</a:t>
            </a:r>
            <a:endParaRPr lang="en-US" b="1" dirty="0">
              <a:solidFill>
                <a:schemeClr val="tx1"/>
              </a:solidFill>
            </a:endParaRPr>
          </a:p>
        </p:txBody>
      </p:sp>
    </p:spTree>
    <p:extLst>
      <p:ext uri="{BB962C8B-B14F-4D97-AF65-F5344CB8AC3E}">
        <p14:creationId xmlns:p14="http://schemas.microsoft.com/office/powerpoint/2010/main" val="37654446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503865" y="2140889"/>
            <a:ext cx="10515600" cy="682321"/>
          </a:xfrm>
        </p:spPr>
        <p:txBody>
          <a:bodyPr>
            <a:normAutofit/>
          </a:bodyPr>
          <a:lstStyle/>
          <a:p>
            <a:r>
              <a:rPr lang="en-US" sz="2400" dirty="0" smtClean="0"/>
              <a:t>Digitally signed. </a:t>
            </a:r>
          </a:p>
        </p:txBody>
      </p:sp>
      <p:sp>
        <p:nvSpPr>
          <p:cNvPr id="3" name="Unvan 2"/>
          <p:cNvSpPr>
            <a:spLocks noGrp="1"/>
          </p:cNvSpPr>
          <p:nvPr>
            <p:ph type="title"/>
          </p:nvPr>
        </p:nvSpPr>
        <p:spPr>
          <a:xfrm>
            <a:off x="838200" y="271278"/>
            <a:ext cx="10515600" cy="1325563"/>
          </a:xfrm>
        </p:spPr>
        <p:txBody>
          <a:bodyPr/>
          <a:lstStyle/>
          <a:p>
            <a:r>
              <a:rPr lang="en-US" dirty="0" smtClean="0"/>
              <a:t>Transaction Security</a:t>
            </a:r>
            <a:endParaRPr lang="en-US" dirty="0"/>
          </a:p>
        </p:txBody>
      </p:sp>
      <p:sp>
        <p:nvSpPr>
          <p:cNvPr id="4" name="Veri Yer Tutucusu 3"/>
          <p:cNvSpPr>
            <a:spLocks noGrp="1"/>
          </p:cNvSpPr>
          <p:nvPr>
            <p:ph type="dt" sz="half" idx="10"/>
          </p:nvPr>
        </p:nvSpPr>
        <p:spPr/>
        <p:txBody>
          <a:bodyPr/>
          <a:lstStyle/>
          <a:p>
            <a:fld id="{9E671903-1394-43C9-B67E-DF4FBA957D12}" type="datetime1">
              <a:rPr lang="en-US" smtClean="0"/>
              <a:t>5/16/2022</a:t>
            </a:fld>
            <a:endParaRPr lang="en-US" dirty="0"/>
          </a:p>
        </p:txBody>
      </p:sp>
      <p:sp>
        <p:nvSpPr>
          <p:cNvPr id="6" name="Slayt Numarası Yer Tutucusu 5"/>
          <p:cNvSpPr>
            <a:spLocks noGrp="1"/>
          </p:cNvSpPr>
          <p:nvPr>
            <p:ph type="sldNum" sz="quarter" idx="12"/>
          </p:nvPr>
        </p:nvSpPr>
        <p:spPr/>
        <p:txBody>
          <a:bodyPr/>
          <a:lstStyle/>
          <a:p>
            <a:fld id="{AB71C224-43D6-432E-874C-D55C81039CE1}" type="slidenum">
              <a:rPr lang="en-US" smtClean="0"/>
              <a:pPr/>
              <a:t>18</a:t>
            </a:fld>
            <a:r>
              <a:rPr lang="en-US" dirty="0" smtClean="0"/>
              <a:t>/4</a:t>
            </a:r>
            <a:r>
              <a:rPr lang="tr-TR" dirty="0" smtClean="0"/>
              <a:t>4</a:t>
            </a:r>
            <a:endParaRPr lang="en-US" dirty="0"/>
          </a:p>
        </p:txBody>
      </p:sp>
      <p:grpSp>
        <p:nvGrpSpPr>
          <p:cNvPr id="14" name="Grup 13"/>
          <p:cNvGrpSpPr/>
          <p:nvPr/>
        </p:nvGrpSpPr>
        <p:grpSpPr>
          <a:xfrm>
            <a:off x="2036972" y="4004550"/>
            <a:ext cx="9423996" cy="553261"/>
            <a:chOff x="538101" y="4739500"/>
            <a:chExt cx="12797248" cy="760590"/>
          </a:xfrm>
        </p:grpSpPr>
        <p:sp>
          <p:nvSpPr>
            <p:cNvPr id="15" name="Dikdörtgen 14"/>
            <p:cNvSpPr/>
            <p:nvPr/>
          </p:nvSpPr>
          <p:spPr>
            <a:xfrm>
              <a:off x="538101" y="4739500"/>
              <a:ext cx="12797248" cy="760590"/>
            </a:xfrm>
            <a:prstGeom prst="rect">
              <a:avLst/>
            </a:prstGeom>
            <a:noFill/>
            <a:ln>
              <a:solidFill>
                <a:srgbClr val="1F4E79"/>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6" name="Dikdörtgen 15"/>
            <p:cNvSpPr/>
            <p:nvPr/>
          </p:nvSpPr>
          <p:spPr>
            <a:xfrm>
              <a:off x="690500" y="4828880"/>
              <a:ext cx="1944212" cy="517995"/>
            </a:xfrm>
            <a:prstGeom prst="rect">
              <a:avLst/>
            </a:prstGeom>
            <a:solidFill>
              <a:schemeClr val="tx2">
                <a:lumMod val="20000"/>
                <a:lumOff val="80000"/>
              </a:schemeClr>
            </a:solidFill>
            <a:ln>
              <a:solidFill>
                <a:srgbClr val="1F4E79"/>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From: Alice </a:t>
              </a:r>
              <a:endParaRPr lang="en-US" sz="1100" b="1" dirty="0">
                <a:solidFill>
                  <a:schemeClr val="tx1"/>
                </a:solidFill>
              </a:endParaRPr>
            </a:p>
          </p:txBody>
        </p:sp>
        <p:sp>
          <p:nvSpPr>
            <p:cNvPr id="17" name="Dikdörtgen 16"/>
            <p:cNvSpPr/>
            <p:nvPr/>
          </p:nvSpPr>
          <p:spPr>
            <a:xfrm>
              <a:off x="2801179" y="4828880"/>
              <a:ext cx="1944212" cy="517995"/>
            </a:xfrm>
            <a:prstGeom prst="rect">
              <a:avLst/>
            </a:prstGeom>
            <a:solidFill>
              <a:schemeClr val="tx2">
                <a:lumMod val="20000"/>
                <a:lumOff val="80000"/>
              </a:schemeClr>
            </a:solidFill>
            <a:ln>
              <a:solidFill>
                <a:srgbClr val="1F4E79"/>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To: Bob</a:t>
              </a:r>
              <a:endParaRPr lang="en-US" sz="1100" b="1" dirty="0">
                <a:solidFill>
                  <a:schemeClr val="tx1"/>
                </a:solidFill>
              </a:endParaRPr>
            </a:p>
          </p:txBody>
        </p:sp>
        <p:sp>
          <p:nvSpPr>
            <p:cNvPr id="18" name="Dikdörtgen 17"/>
            <p:cNvSpPr/>
            <p:nvPr/>
          </p:nvSpPr>
          <p:spPr>
            <a:xfrm>
              <a:off x="4911858" y="4828880"/>
              <a:ext cx="2768618" cy="517995"/>
            </a:xfrm>
            <a:prstGeom prst="rect">
              <a:avLst/>
            </a:prstGeom>
            <a:solidFill>
              <a:schemeClr val="tx2">
                <a:lumMod val="20000"/>
                <a:lumOff val="80000"/>
              </a:schemeClr>
            </a:solidFill>
            <a:ln>
              <a:solidFill>
                <a:srgbClr val="1F4E79"/>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Amount:200BTC</a:t>
              </a:r>
              <a:endParaRPr lang="en-US" sz="1100" b="1" dirty="0">
                <a:solidFill>
                  <a:schemeClr val="tx1"/>
                </a:solidFill>
              </a:endParaRPr>
            </a:p>
          </p:txBody>
        </p:sp>
        <p:sp>
          <p:nvSpPr>
            <p:cNvPr id="22" name="Dikdörtgen 21"/>
            <p:cNvSpPr/>
            <p:nvPr/>
          </p:nvSpPr>
          <p:spPr>
            <a:xfrm>
              <a:off x="7846942" y="4828879"/>
              <a:ext cx="5326616" cy="517995"/>
            </a:xfrm>
            <a:prstGeom prst="rect">
              <a:avLst/>
            </a:prstGeom>
            <a:solidFill>
              <a:schemeClr val="accent6">
                <a:lumMod val="40000"/>
                <a:lumOff val="60000"/>
              </a:schemeClr>
            </a:solidFill>
            <a:ln>
              <a:solidFill>
                <a:schemeClr val="accent6">
                  <a:lumMod val="7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2fcce4c0fc0f2f2b71bc2238acca0967c3b</a:t>
              </a:r>
              <a:endParaRPr lang="en-US" sz="1050" b="1" dirty="0">
                <a:solidFill>
                  <a:schemeClr val="tx1"/>
                </a:solidFill>
              </a:endParaRPr>
            </a:p>
          </p:txBody>
        </p:sp>
      </p:grpSp>
      <p:grpSp>
        <p:nvGrpSpPr>
          <p:cNvPr id="7" name="Group 6"/>
          <p:cNvGrpSpPr/>
          <p:nvPr/>
        </p:nvGrpSpPr>
        <p:grpSpPr>
          <a:xfrm>
            <a:off x="2852702" y="1607156"/>
            <a:ext cx="7792537" cy="2362604"/>
            <a:chOff x="4362672" y="2388586"/>
            <a:chExt cx="7792537" cy="2362604"/>
          </a:xfrm>
        </p:grpSpPr>
        <p:pic>
          <p:nvPicPr>
            <p:cNvPr id="26" name="Resim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2672" y="2388586"/>
              <a:ext cx="7792537" cy="2219635"/>
            </a:xfrm>
            <a:prstGeom prst="rect">
              <a:avLst/>
            </a:prstGeom>
          </p:spPr>
        </p:pic>
        <p:sp>
          <p:nvSpPr>
            <p:cNvPr id="23" name="Dikdörtgen 22"/>
            <p:cNvSpPr/>
            <p:nvPr/>
          </p:nvSpPr>
          <p:spPr>
            <a:xfrm>
              <a:off x="5276446" y="2506251"/>
              <a:ext cx="1407367" cy="3178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Alice</a:t>
              </a:r>
              <a:endParaRPr lang="en-US" b="1" dirty="0">
                <a:solidFill>
                  <a:schemeClr val="tx1"/>
                </a:solidFill>
              </a:endParaRPr>
            </a:p>
          </p:txBody>
        </p:sp>
        <p:sp>
          <p:nvSpPr>
            <p:cNvPr id="24" name="Metin kutusu 23"/>
            <p:cNvSpPr txBox="1"/>
            <p:nvPr/>
          </p:nvSpPr>
          <p:spPr>
            <a:xfrm>
              <a:off x="5892770" y="4381858"/>
              <a:ext cx="4173868" cy="369332"/>
            </a:xfrm>
            <a:prstGeom prst="rect">
              <a:avLst/>
            </a:prstGeom>
            <a:noFill/>
          </p:spPr>
          <p:txBody>
            <a:bodyPr wrap="square" rtlCol="0">
              <a:spAutoFit/>
            </a:bodyPr>
            <a:lstStyle/>
            <a:p>
              <a:r>
                <a:rPr lang="en-US" dirty="0" smtClean="0"/>
                <a:t>Public Key Cryptosystem: </a:t>
              </a:r>
              <a:r>
                <a:rPr lang="en-US" b="1" dirty="0" smtClean="0"/>
                <a:t>Digital Signature</a:t>
              </a:r>
              <a:endParaRPr lang="en-US" b="1" dirty="0"/>
            </a:p>
          </p:txBody>
        </p:sp>
        <p:sp>
          <p:nvSpPr>
            <p:cNvPr id="25" name="Dikdörtgen 24"/>
            <p:cNvSpPr/>
            <p:nvPr/>
          </p:nvSpPr>
          <p:spPr>
            <a:xfrm>
              <a:off x="9700192" y="2388586"/>
              <a:ext cx="1500511" cy="283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Bob</a:t>
              </a:r>
              <a:endParaRPr lang="en-US" b="1" dirty="0">
                <a:solidFill>
                  <a:schemeClr val="tx1"/>
                </a:solidFill>
              </a:endParaRPr>
            </a:p>
          </p:txBody>
        </p:sp>
      </p:grpSp>
      <p:sp>
        <p:nvSpPr>
          <p:cNvPr id="20" name="İçerik Yer Tutucusu 1"/>
          <p:cNvSpPr txBox="1">
            <a:spLocks/>
          </p:cNvSpPr>
          <p:nvPr/>
        </p:nvSpPr>
        <p:spPr>
          <a:xfrm>
            <a:off x="377812" y="4929799"/>
            <a:ext cx="10515600" cy="6823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“To” part has the public key of the legitimate recipient. </a:t>
            </a:r>
            <a:endParaRPr lang="en-US" sz="2400" dirty="0"/>
          </a:p>
        </p:txBody>
      </p:sp>
      <p:grpSp>
        <p:nvGrpSpPr>
          <p:cNvPr id="34" name="Grup 13"/>
          <p:cNvGrpSpPr/>
          <p:nvPr/>
        </p:nvGrpSpPr>
        <p:grpSpPr>
          <a:xfrm>
            <a:off x="1929804" y="5523088"/>
            <a:ext cx="9423996" cy="553261"/>
            <a:chOff x="538101" y="4739500"/>
            <a:chExt cx="12797248" cy="760590"/>
          </a:xfrm>
        </p:grpSpPr>
        <p:sp>
          <p:nvSpPr>
            <p:cNvPr id="35" name="Dikdörtgen 14"/>
            <p:cNvSpPr/>
            <p:nvPr/>
          </p:nvSpPr>
          <p:spPr>
            <a:xfrm>
              <a:off x="538101" y="4739500"/>
              <a:ext cx="12797248" cy="760590"/>
            </a:xfrm>
            <a:prstGeom prst="rect">
              <a:avLst/>
            </a:prstGeom>
            <a:noFill/>
            <a:ln>
              <a:solidFill>
                <a:srgbClr val="1F4E79"/>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6" name="Dikdörtgen 15"/>
            <p:cNvSpPr/>
            <p:nvPr/>
          </p:nvSpPr>
          <p:spPr>
            <a:xfrm>
              <a:off x="690500" y="4828880"/>
              <a:ext cx="1944212" cy="517995"/>
            </a:xfrm>
            <a:prstGeom prst="rect">
              <a:avLst/>
            </a:prstGeom>
            <a:solidFill>
              <a:schemeClr val="tx2">
                <a:lumMod val="20000"/>
                <a:lumOff val="80000"/>
              </a:schemeClr>
            </a:solidFill>
            <a:ln>
              <a:solidFill>
                <a:srgbClr val="1F4E79"/>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From: Alice </a:t>
              </a:r>
              <a:endParaRPr lang="en-US" sz="1100" b="1" dirty="0">
                <a:solidFill>
                  <a:schemeClr val="tx1"/>
                </a:solidFill>
              </a:endParaRPr>
            </a:p>
          </p:txBody>
        </p:sp>
        <p:sp>
          <p:nvSpPr>
            <p:cNvPr id="37" name="Dikdörtgen 16"/>
            <p:cNvSpPr/>
            <p:nvPr/>
          </p:nvSpPr>
          <p:spPr>
            <a:xfrm>
              <a:off x="2801179" y="4828880"/>
              <a:ext cx="1944212" cy="517995"/>
            </a:xfrm>
            <a:prstGeom prst="rect">
              <a:avLst/>
            </a:prstGeom>
            <a:solidFill>
              <a:schemeClr val="accent2">
                <a:lumMod val="20000"/>
                <a:lumOff val="80000"/>
              </a:schemeClr>
            </a:solidFill>
            <a:ln>
              <a:solidFill>
                <a:srgbClr val="1F4E79"/>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To: PU</a:t>
              </a:r>
              <a:r>
                <a:rPr lang="en-US" sz="2000" b="1" baseline="-25000" dirty="0" smtClean="0">
                  <a:solidFill>
                    <a:schemeClr val="tx1"/>
                  </a:solidFill>
                </a:rPr>
                <a:t>B</a:t>
              </a:r>
              <a:endParaRPr lang="en-US" sz="1100" b="1" baseline="-25000" dirty="0">
                <a:solidFill>
                  <a:schemeClr val="tx1"/>
                </a:solidFill>
              </a:endParaRPr>
            </a:p>
          </p:txBody>
        </p:sp>
        <p:sp>
          <p:nvSpPr>
            <p:cNvPr id="38" name="Dikdörtgen 17"/>
            <p:cNvSpPr/>
            <p:nvPr/>
          </p:nvSpPr>
          <p:spPr>
            <a:xfrm>
              <a:off x="4911858" y="4828880"/>
              <a:ext cx="2768618" cy="517995"/>
            </a:xfrm>
            <a:prstGeom prst="rect">
              <a:avLst/>
            </a:prstGeom>
            <a:solidFill>
              <a:schemeClr val="tx2">
                <a:lumMod val="20000"/>
                <a:lumOff val="80000"/>
              </a:schemeClr>
            </a:solidFill>
            <a:ln>
              <a:solidFill>
                <a:srgbClr val="1F4E79"/>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Amount:200BTC</a:t>
              </a:r>
              <a:endParaRPr lang="en-US" sz="1100" b="1" dirty="0">
                <a:solidFill>
                  <a:schemeClr val="tx1"/>
                </a:solidFill>
              </a:endParaRPr>
            </a:p>
          </p:txBody>
        </p:sp>
        <p:sp>
          <p:nvSpPr>
            <p:cNvPr id="39" name="Dikdörtgen 21"/>
            <p:cNvSpPr/>
            <p:nvPr/>
          </p:nvSpPr>
          <p:spPr>
            <a:xfrm>
              <a:off x="7846942" y="4828879"/>
              <a:ext cx="5326616" cy="517995"/>
            </a:xfrm>
            <a:prstGeom prst="rect">
              <a:avLst/>
            </a:prstGeom>
            <a:solidFill>
              <a:schemeClr val="bg1">
                <a:lumMod val="85000"/>
              </a:schemeClr>
            </a:solidFill>
            <a:ln>
              <a:solidFill>
                <a:schemeClr val="accent6">
                  <a:lumMod val="7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2fcce4c0fc0f2f2b71bc2238acca0967c3b</a:t>
              </a:r>
              <a:endParaRPr lang="en-US" sz="1050" b="1" dirty="0">
                <a:solidFill>
                  <a:schemeClr val="tx1"/>
                </a:solidFill>
              </a:endParaRPr>
            </a:p>
          </p:txBody>
        </p:sp>
      </p:grpSp>
    </p:spTree>
    <p:extLst>
      <p:ext uri="{BB962C8B-B14F-4D97-AF65-F5344CB8AC3E}">
        <p14:creationId xmlns:p14="http://schemas.microsoft.com/office/powerpoint/2010/main" val="158253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p:cNvSpPr>
            <a:spLocks noGrp="1"/>
          </p:cNvSpPr>
          <p:nvPr>
            <p:ph idx="1"/>
          </p:nvPr>
        </p:nvSpPr>
        <p:spPr/>
        <p:txBody>
          <a:bodyPr>
            <a:normAutofit fontScale="85000" lnSpcReduction="20000"/>
          </a:bodyPr>
          <a:lstStyle/>
          <a:p>
            <a:r>
              <a:rPr lang="en-US" b="1" dirty="0" smtClean="0"/>
              <a:t>Magic number: </a:t>
            </a:r>
            <a:r>
              <a:rPr lang="en-US" dirty="0" smtClean="0"/>
              <a:t>4-byte value of 0xD9B4BEF9.</a:t>
            </a:r>
          </a:p>
          <a:p>
            <a:endParaRPr lang="en-US" dirty="0" smtClean="0"/>
          </a:p>
          <a:p>
            <a:r>
              <a:rPr lang="en-US" b="1" dirty="0" smtClean="0"/>
              <a:t>Block size</a:t>
            </a:r>
            <a:r>
              <a:rPr lang="en-US" dirty="0" smtClean="0"/>
              <a:t>: 4-byte field shows the amount of data contained in a block. </a:t>
            </a:r>
          </a:p>
          <a:p>
            <a:pPr lvl="1"/>
            <a:r>
              <a:rPr lang="en-US" dirty="0" smtClean="0"/>
              <a:t>i.e. Bitcoin block size is limited to </a:t>
            </a:r>
            <a:r>
              <a:rPr lang="en-US" b="1" dirty="0" smtClean="0"/>
              <a:t>one</a:t>
            </a:r>
            <a:r>
              <a:rPr lang="en-US" dirty="0" smtClean="0"/>
              <a:t> megabyte (MB).</a:t>
            </a:r>
          </a:p>
          <a:p>
            <a:endParaRPr lang="en-US" dirty="0" smtClean="0"/>
          </a:p>
          <a:p>
            <a:r>
              <a:rPr lang="en-US" b="1" dirty="0" smtClean="0"/>
              <a:t>Block header: </a:t>
            </a:r>
            <a:r>
              <a:rPr lang="en-US" dirty="0" smtClean="0"/>
              <a:t>80-byte. </a:t>
            </a:r>
          </a:p>
          <a:p>
            <a:endParaRPr lang="en-US" dirty="0" smtClean="0"/>
          </a:p>
          <a:p>
            <a:r>
              <a:rPr lang="en-US" b="1" dirty="0" smtClean="0"/>
              <a:t>Transaction counter</a:t>
            </a:r>
            <a:r>
              <a:rPr lang="en-US" dirty="0" smtClean="0"/>
              <a:t>: 1-9 bytes (positive integer) show the number of transactions contained in the block.</a:t>
            </a:r>
          </a:p>
          <a:p>
            <a:endParaRPr lang="en-US" dirty="0" smtClean="0"/>
          </a:p>
          <a:p>
            <a:r>
              <a:rPr lang="en-US" b="1" dirty="0" smtClean="0"/>
              <a:t>Transactions</a:t>
            </a:r>
            <a:r>
              <a:rPr lang="en-US" dirty="0" smtClean="0"/>
              <a:t>: Variable size field contains the list of all transactions contained in the block.</a:t>
            </a:r>
            <a:endParaRPr lang="en-US" dirty="0"/>
          </a:p>
        </p:txBody>
      </p:sp>
      <p:sp>
        <p:nvSpPr>
          <p:cNvPr id="5" name="Unvan 4"/>
          <p:cNvSpPr>
            <a:spLocks noGrp="1"/>
          </p:cNvSpPr>
          <p:nvPr>
            <p:ph type="title"/>
          </p:nvPr>
        </p:nvSpPr>
        <p:spPr/>
        <p:txBody>
          <a:bodyPr/>
          <a:lstStyle/>
          <a:p>
            <a:r>
              <a:rPr lang="en-US" dirty="0" smtClean="0"/>
              <a:t>Anatomy of a (Bitcoin) Block</a:t>
            </a:r>
            <a:endParaRPr lang="en-US" dirty="0"/>
          </a:p>
        </p:txBody>
      </p:sp>
      <p:sp>
        <p:nvSpPr>
          <p:cNvPr id="2" name="Veri Yer Tutucusu 1"/>
          <p:cNvSpPr>
            <a:spLocks noGrp="1"/>
          </p:cNvSpPr>
          <p:nvPr>
            <p:ph type="dt" sz="half" idx="10"/>
          </p:nvPr>
        </p:nvSpPr>
        <p:spPr/>
        <p:txBody>
          <a:bodyPr/>
          <a:lstStyle/>
          <a:p>
            <a:fld id="{404E9578-6FC6-47F2-84AE-5A2C283B0951}" type="datetime1">
              <a:rPr lang="en-US" smtClean="0"/>
              <a:t>5/16/2022</a:t>
            </a:fld>
            <a:endParaRPr lang="en-US" dirty="0"/>
          </a:p>
        </p:txBody>
      </p:sp>
      <p:sp>
        <p:nvSpPr>
          <p:cNvPr id="3" name="Slayt Numarası Yer Tutucusu 2"/>
          <p:cNvSpPr>
            <a:spLocks noGrp="1"/>
          </p:cNvSpPr>
          <p:nvPr>
            <p:ph type="sldNum" sz="quarter" idx="12"/>
          </p:nvPr>
        </p:nvSpPr>
        <p:spPr/>
        <p:txBody>
          <a:bodyPr/>
          <a:lstStyle/>
          <a:p>
            <a:fld id="{AB71C224-43D6-432E-874C-D55C81039CE1}" type="slidenum">
              <a:rPr lang="en-US" smtClean="0"/>
              <a:pPr/>
              <a:t>19</a:t>
            </a:fld>
            <a:r>
              <a:rPr lang="en-US" dirty="0" smtClean="0"/>
              <a:t>/4</a:t>
            </a:r>
            <a:r>
              <a:rPr lang="tr-TR" dirty="0" smtClean="0"/>
              <a:t>4</a:t>
            </a:r>
            <a:endParaRPr lang="en-US" dirty="0"/>
          </a:p>
        </p:txBody>
      </p:sp>
    </p:spTree>
    <p:extLst>
      <p:ext uri="{BB962C8B-B14F-4D97-AF65-F5344CB8AC3E}">
        <p14:creationId xmlns:p14="http://schemas.microsoft.com/office/powerpoint/2010/main" val="1022524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1325563"/>
          </a:xfrm>
        </p:spPr>
        <p:txBody>
          <a:bodyPr/>
          <a:lstStyle/>
          <a:p>
            <a:r>
              <a:rPr lang="en-US" dirty="0" smtClean="0"/>
              <a:t>Outline</a:t>
            </a:r>
            <a:endParaRPr lang="en-US" dirty="0"/>
          </a:p>
        </p:txBody>
      </p:sp>
      <p:sp>
        <p:nvSpPr>
          <p:cNvPr id="3" name="İçerik Yer Tutucusu 2"/>
          <p:cNvSpPr>
            <a:spLocks noGrp="1"/>
          </p:cNvSpPr>
          <p:nvPr>
            <p:ph idx="1"/>
          </p:nvPr>
        </p:nvSpPr>
        <p:spPr/>
        <p:txBody>
          <a:bodyPr>
            <a:normAutofit fontScale="85000" lnSpcReduction="20000"/>
          </a:bodyPr>
          <a:lstStyle/>
          <a:p>
            <a:r>
              <a:rPr lang="en-US" dirty="0" smtClean="0"/>
              <a:t>Overview</a:t>
            </a:r>
            <a:endParaRPr lang="tr-TR" dirty="0" smtClean="0"/>
          </a:p>
          <a:p>
            <a:endParaRPr lang="en-US" dirty="0" smtClean="0"/>
          </a:p>
          <a:p>
            <a:r>
              <a:rPr lang="en-US" dirty="0" smtClean="0"/>
              <a:t>Technical Details</a:t>
            </a:r>
          </a:p>
          <a:p>
            <a:pPr lvl="1"/>
            <a:r>
              <a:rPr lang="en-US" dirty="0" smtClean="0"/>
              <a:t>Cryptography</a:t>
            </a:r>
          </a:p>
          <a:p>
            <a:pPr lvl="2"/>
            <a:r>
              <a:rPr lang="en-US" dirty="0" smtClean="0"/>
              <a:t>Hashing, Public Key Cryptosystem</a:t>
            </a:r>
          </a:p>
          <a:p>
            <a:pPr lvl="1"/>
            <a:r>
              <a:rPr lang="en-US" dirty="0" smtClean="0"/>
              <a:t>Consensus Algorithm (</a:t>
            </a:r>
            <a:r>
              <a:rPr lang="en-US" dirty="0" err="1" smtClean="0"/>
              <a:t>PoW</a:t>
            </a:r>
            <a:r>
              <a:rPr lang="en-US" dirty="0" smtClean="0"/>
              <a:t>)</a:t>
            </a:r>
          </a:p>
          <a:p>
            <a:pPr lvl="1"/>
            <a:endParaRPr lang="en-US" dirty="0" smtClean="0"/>
          </a:p>
          <a:p>
            <a:r>
              <a:rPr lang="en-US" smtClean="0"/>
              <a:t>Applications </a:t>
            </a:r>
            <a:endParaRPr lang="en-US" dirty="0" smtClean="0"/>
          </a:p>
          <a:p>
            <a:pPr lvl="1"/>
            <a:r>
              <a:rPr lang="en-US" dirty="0" smtClean="0"/>
              <a:t>Cryptocurrency</a:t>
            </a:r>
          </a:p>
          <a:p>
            <a:pPr lvl="1"/>
            <a:r>
              <a:rPr lang="en-US" dirty="0" smtClean="0"/>
              <a:t>Decentralized Applications</a:t>
            </a:r>
          </a:p>
          <a:p>
            <a:pPr lvl="1"/>
            <a:r>
              <a:rPr lang="en-US" dirty="0" smtClean="0"/>
              <a:t>Application Fields</a:t>
            </a:r>
          </a:p>
          <a:p>
            <a:endParaRPr lang="en-US" dirty="0" smtClean="0"/>
          </a:p>
          <a:p>
            <a:r>
              <a:rPr lang="en-US" dirty="0" smtClean="0"/>
              <a:t>Opportunities</a:t>
            </a:r>
            <a:endParaRPr lang="en-US" dirty="0"/>
          </a:p>
        </p:txBody>
      </p:sp>
      <p:sp>
        <p:nvSpPr>
          <p:cNvPr id="7" name="Slayt Numarası Yer Tutucusu 6"/>
          <p:cNvSpPr>
            <a:spLocks noGrp="1"/>
          </p:cNvSpPr>
          <p:nvPr>
            <p:ph type="sldNum" sz="quarter" idx="12"/>
          </p:nvPr>
        </p:nvSpPr>
        <p:spPr/>
        <p:txBody>
          <a:bodyPr/>
          <a:lstStyle/>
          <a:p>
            <a:fld id="{AB71C224-43D6-432E-874C-D55C81039CE1}" type="slidenum">
              <a:rPr lang="en-US" smtClean="0"/>
              <a:pPr/>
              <a:t>2</a:t>
            </a:fld>
            <a:r>
              <a:rPr lang="en-US" dirty="0" smtClean="0"/>
              <a:t>/4</a:t>
            </a:r>
            <a:r>
              <a:rPr lang="tr-TR" dirty="0" smtClean="0"/>
              <a:t>4</a:t>
            </a:r>
            <a:endParaRPr lang="en-US" dirty="0"/>
          </a:p>
        </p:txBody>
      </p:sp>
      <p:sp>
        <p:nvSpPr>
          <p:cNvPr id="9" name="Date Placeholder 3"/>
          <p:cNvSpPr>
            <a:spLocks noGrp="1"/>
          </p:cNvSpPr>
          <p:nvPr>
            <p:ph type="dt" sz="half" idx="10"/>
          </p:nvPr>
        </p:nvSpPr>
        <p:spPr>
          <a:xfrm>
            <a:off x="10066638" y="6391016"/>
            <a:ext cx="1287162" cy="365125"/>
          </a:xfrm>
        </p:spPr>
        <p:txBody>
          <a:bodyPr/>
          <a:lstStyle/>
          <a:p>
            <a:fld id="{6BC4599B-3695-415F-A181-EDCAA03F05EC}" type="datetime1">
              <a:rPr lang="en-US" smtClean="0"/>
              <a:t>5/16/2022</a:t>
            </a:fld>
            <a:endParaRPr lang="en-US" dirty="0"/>
          </a:p>
        </p:txBody>
      </p:sp>
    </p:spTree>
    <p:extLst>
      <p:ext uri="{BB962C8B-B14F-4D97-AF65-F5344CB8AC3E}">
        <p14:creationId xmlns:p14="http://schemas.microsoft.com/office/powerpoint/2010/main" val="24314468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38200" y="1690688"/>
            <a:ext cx="10515600" cy="4351338"/>
          </a:xfrm>
        </p:spPr>
        <p:txBody>
          <a:bodyPr>
            <a:noAutofit/>
          </a:bodyPr>
          <a:lstStyle/>
          <a:p>
            <a:r>
              <a:rPr lang="en-US" sz="1800" b="1" dirty="0" smtClean="0"/>
              <a:t>Version</a:t>
            </a:r>
            <a:r>
              <a:rPr lang="en-US" sz="1800" dirty="0" smtClean="0"/>
              <a:t>: 4-byte indicates the version number of the Bitcoin protocol being used.</a:t>
            </a:r>
          </a:p>
          <a:p>
            <a:endParaRPr lang="en-US" sz="1100" dirty="0" smtClean="0"/>
          </a:p>
          <a:p>
            <a:r>
              <a:rPr lang="en-US" sz="1800" b="1" dirty="0" err="1" smtClean="0"/>
              <a:t>hashPrevBlock</a:t>
            </a:r>
            <a:r>
              <a:rPr lang="en-US" sz="1800" dirty="0" smtClean="0"/>
              <a:t>: 32-byte field contains a 256-bit hash of the previous block header.</a:t>
            </a:r>
          </a:p>
          <a:p>
            <a:endParaRPr lang="en-US" sz="1050" dirty="0" smtClean="0"/>
          </a:p>
          <a:p>
            <a:r>
              <a:rPr lang="en-US" sz="1800" b="1" dirty="0" err="1" smtClean="0"/>
              <a:t>hashMerkleRoot</a:t>
            </a:r>
            <a:r>
              <a:rPr lang="en-US" sz="1800" dirty="0" smtClean="0"/>
              <a:t>: 32-byte field contains a 256-bit hash of the root of the </a:t>
            </a:r>
            <a:r>
              <a:rPr lang="en-US" sz="1800" dirty="0" err="1" smtClean="0"/>
              <a:t>Merkle</a:t>
            </a:r>
            <a:r>
              <a:rPr lang="en-US" sz="1800" dirty="0" smtClean="0"/>
              <a:t> tree of all the transactions in the current block.</a:t>
            </a:r>
          </a:p>
          <a:p>
            <a:endParaRPr lang="en-US" sz="1000" dirty="0" smtClean="0"/>
          </a:p>
          <a:p>
            <a:r>
              <a:rPr lang="en-US" sz="1800" b="1" dirty="0" smtClean="0"/>
              <a:t>Time</a:t>
            </a:r>
            <a:r>
              <a:rPr lang="en-US" sz="1800" dirty="0" smtClean="0"/>
              <a:t>: 4-byte field contains a timestamp of the current block.</a:t>
            </a:r>
          </a:p>
          <a:p>
            <a:pPr lvl="1"/>
            <a:endParaRPr lang="en-US" sz="1000" dirty="0" smtClean="0"/>
          </a:p>
          <a:p>
            <a:r>
              <a:rPr lang="en-US" sz="1800" b="1" dirty="0" smtClean="0"/>
              <a:t>Bits</a:t>
            </a:r>
            <a:r>
              <a:rPr lang="en-US" sz="1800" dirty="0" smtClean="0"/>
              <a:t>: 4-byte field contains the target difficulty of the current block.</a:t>
            </a:r>
          </a:p>
          <a:p>
            <a:endParaRPr lang="en-US" sz="1000" dirty="0" smtClean="0"/>
          </a:p>
          <a:p>
            <a:r>
              <a:rPr lang="en-US" sz="1800" b="1" dirty="0" smtClean="0"/>
              <a:t>Nonce</a:t>
            </a:r>
            <a:r>
              <a:rPr lang="en-US" sz="1800" dirty="0" smtClean="0"/>
              <a:t>: 4-byte field contains a 32-bit number that a miner must alter in order to correctly solve the computational puzzle for the current block.</a:t>
            </a:r>
            <a:endParaRPr lang="en-US" sz="1800" dirty="0"/>
          </a:p>
        </p:txBody>
      </p:sp>
      <p:sp>
        <p:nvSpPr>
          <p:cNvPr id="3" name="Unvan 2"/>
          <p:cNvSpPr>
            <a:spLocks noGrp="1"/>
          </p:cNvSpPr>
          <p:nvPr>
            <p:ph type="title"/>
          </p:nvPr>
        </p:nvSpPr>
        <p:spPr/>
        <p:txBody>
          <a:bodyPr/>
          <a:lstStyle/>
          <a:p>
            <a:r>
              <a:rPr lang="en-US" dirty="0" smtClean="0"/>
              <a:t>Block Header</a:t>
            </a:r>
            <a:endParaRPr lang="en-US" dirty="0"/>
          </a:p>
        </p:txBody>
      </p:sp>
      <p:sp>
        <p:nvSpPr>
          <p:cNvPr id="4" name="Veri Yer Tutucusu 3"/>
          <p:cNvSpPr>
            <a:spLocks noGrp="1"/>
          </p:cNvSpPr>
          <p:nvPr>
            <p:ph type="dt" sz="half" idx="10"/>
          </p:nvPr>
        </p:nvSpPr>
        <p:spPr/>
        <p:txBody>
          <a:bodyPr/>
          <a:lstStyle/>
          <a:p>
            <a:fld id="{17491BA3-EC85-464C-84FE-934BFA5DA617}" type="datetime1">
              <a:rPr lang="en-US" smtClean="0"/>
              <a:t>5/16/2022</a:t>
            </a:fld>
            <a:endParaRPr lang="en-US" dirty="0"/>
          </a:p>
        </p:txBody>
      </p:sp>
      <p:sp>
        <p:nvSpPr>
          <p:cNvPr id="6" name="Slayt Numarası Yer Tutucusu 5"/>
          <p:cNvSpPr>
            <a:spLocks noGrp="1"/>
          </p:cNvSpPr>
          <p:nvPr>
            <p:ph type="sldNum" sz="quarter" idx="12"/>
          </p:nvPr>
        </p:nvSpPr>
        <p:spPr/>
        <p:txBody>
          <a:bodyPr/>
          <a:lstStyle/>
          <a:p>
            <a:fld id="{AB71C224-43D6-432E-874C-D55C81039CE1}" type="slidenum">
              <a:rPr lang="en-US" smtClean="0"/>
              <a:pPr/>
              <a:t>20</a:t>
            </a:fld>
            <a:r>
              <a:rPr lang="en-US" dirty="0" smtClean="0"/>
              <a:t>/4</a:t>
            </a:r>
            <a:r>
              <a:rPr lang="tr-TR" dirty="0" smtClean="0"/>
              <a:t>4</a:t>
            </a:r>
            <a:endParaRPr lang="en-US" dirty="0"/>
          </a:p>
        </p:txBody>
      </p:sp>
    </p:spTree>
    <p:extLst>
      <p:ext uri="{BB962C8B-B14F-4D97-AF65-F5344CB8AC3E}">
        <p14:creationId xmlns:p14="http://schemas.microsoft.com/office/powerpoint/2010/main" val="1976121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194619" y="1853865"/>
            <a:ext cx="5128152" cy="4351338"/>
          </a:xfrm>
        </p:spPr>
        <p:txBody>
          <a:bodyPr>
            <a:normAutofit/>
          </a:bodyPr>
          <a:lstStyle/>
          <a:p>
            <a:r>
              <a:rPr lang="en-US" sz="2400" dirty="0" smtClean="0"/>
              <a:t>A hash tree that allows efficient and secure verification of the contents of a large data structure. </a:t>
            </a:r>
          </a:p>
          <a:p>
            <a:r>
              <a:rPr lang="en-US" sz="2400" dirty="0" smtClean="0"/>
              <a:t>Every "leaf" (node) is labelled with the cryptographic hash of a </a:t>
            </a:r>
            <a:r>
              <a:rPr lang="tr-TR" sz="2400" dirty="0" err="1" smtClean="0"/>
              <a:t>transaction</a:t>
            </a:r>
            <a:r>
              <a:rPr lang="en-US" sz="2400" dirty="0" smtClean="0"/>
              <a:t>, and every node that is not a leaf is labelled with the cryptographic hash of the labels of its child nodes. </a:t>
            </a:r>
          </a:p>
        </p:txBody>
      </p:sp>
      <p:sp>
        <p:nvSpPr>
          <p:cNvPr id="3" name="Unvan 2"/>
          <p:cNvSpPr>
            <a:spLocks noGrp="1"/>
          </p:cNvSpPr>
          <p:nvPr>
            <p:ph type="title"/>
          </p:nvPr>
        </p:nvSpPr>
        <p:spPr/>
        <p:txBody>
          <a:bodyPr/>
          <a:lstStyle/>
          <a:p>
            <a:r>
              <a:rPr lang="en-US" dirty="0" err="1" smtClean="0"/>
              <a:t>Merkle</a:t>
            </a:r>
            <a:r>
              <a:rPr lang="en-US" dirty="0" smtClean="0"/>
              <a:t> Tree</a:t>
            </a:r>
            <a:endParaRPr lang="en-US" dirty="0"/>
          </a:p>
        </p:txBody>
      </p:sp>
      <p:sp>
        <p:nvSpPr>
          <p:cNvPr id="4" name="Veri Yer Tutucusu 3"/>
          <p:cNvSpPr>
            <a:spLocks noGrp="1"/>
          </p:cNvSpPr>
          <p:nvPr>
            <p:ph type="dt" sz="half" idx="10"/>
          </p:nvPr>
        </p:nvSpPr>
        <p:spPr/>
        <p:txBody>
          <a:bodyPr/>
          <a:lstStyle/>
          <a:p>
            <a:fld id="{D050870C-ADD8-4CFB-8455-025EA2902DB2}" type="datetime1">
              <a:rPr lang="en-US" smtClean="0"/>
              <a:t>5/16/2022</a:t>
            </a:fld>
            <a:endParaRPr lang="en-US" dirty="0"/>
          </a:p>
        </p:txBody>
      </p:sp>
      <p:sp>
        <p:nvSpPr>
          <p:cNvPr id="6" name="Slayt Numarası Yer Tutucusu 5"/>
          <p:cNvSpPr>
            <a:spLocks noGrp="1"/>
          </p:cNvSpPr>
          <p:nvPr>
            <p:ph type="sldNum" sz="quarter" idx="12"/>
          </p:nvPr>
        </p:nvSpPr>
        <p:spPr/>
        <p:txBody>
          <a:bodyPr/>
          <a:lstStyle/>
          <a:p>
            <a:fld id="{AB71C224-43D6-432E-874C-D55C81039CE1}" type="slidenum">
              <a:rPr lang="en-US" smtClean="0"/>
              <a:pPr/>
              <a:t>21</a:t>
            </a:fld>
            <a:r>
              <a:rPr lang="en-US" dirty="0" smtClean="0"/>
              <a:t>/4</a:t>
            </a:r>
            <a:r>
              <a:rPr lang="tr-TR" dirty="0" smtClean="0"/>
              <a:t>4</a:t>
            </a:r>
            <a:endParaRPr lang="en-US" dirty="0"/>
          </a:p>
        </p:txBody>
      </p:sp>
      <p:pic>
        <p:nvPicPr>
          <p:cNvPr id="1026" name="Picture 2" descr="https://upload.wikimedia.org/wikipedia/commons/thumb/9/95/Hash_Tree.svg/1024px-Hash_Tree.svg.png"/>
          <p:cNvPicPr>
            <a:picLocks noChangeAspect="1" noChangeArrowheads="1"/>
          </p:cNvPicPr>
          <p:nvPr/>
        </p:nvPicPr>
        <p:blipFill rotWithShape="1">
          <a:blip r:embed="rId2">
            <a:extLst>
              <a:ext uri="{28A0092B-C50C-407E-A947-70E740481C1C}">
                <a14:useLocalDpi xmlns:a14="http://schemas.microsoft.com/office/drawing/2010/main" val="0"/>
              </a:ext>
            </a:extLst>
          </a:blip>
          <a:srcRect r="12263" b="1090"/>
          <a:stretch/>
        </p:blipFill>
        <p:spPr bwMode="auto">
          <a:xfrm>
            <a:off x="4975735" y="940360"/>
            <a:ext cx="6863339" cy="5319143"/>
          </a:xfrm>
          <a:prstGeom prst="rect">
            <a:avLst/>
          </a:prstGeom>
          <a:noFill/>
          <a:extLst>
            <a:ext uri="{909E8E84-426E-40DD-AFC4-6F175D3DCCD1}">
              <a14:hiddenFill xmlns:a14="http://schemas.microsoft.com/office/drawing/2010/main">
                <a:solidFill>
                  <a:srgbClr val="FFFFFF"/>
                </a:solidFill>
              </a14:hiddenFill>
            </a:ext>
          </a:extLst>
        </p:spPr>
      </p:pic>
      <p:sp>
        <p:nvSpPr>
          <p:cNvPr id="7" name="Metin kutusu 6"/>
          <p:cNvSpPr txBox="1"/>
          <p:nvPr/>
        </p:nvSpPr>
        <p:spPr>
          <a:xfrm>
            <a:off x="10271452" y="5934291"/>
            <a:ext cx="1197764" cy="369332"/>
          </a:xfrm>
          <a:prstGeom prst="rect">
            <a:avLst/>
          </a:prstGeom>
          <a:noFill/>
        </p:spPr>
        <p:txBody>
          <a:bodyPr wrap="none" rtlCol="0">
            <a:spAutoFit/>
          </a:bodyPr>
          <a:lstStyle/>
          <a:p>
            <a:r>
              <a:rPr lang="en-US" dirty="0" smtClean="0"/>
              <a:t>*</a:t>
            </a:r>
            <a:r>
              <a:rPr lang="en-US" dirty="0" err="1" smtClean="0"/>
              <a:t>wikipedia</a:t>
            </a:r>
            <a:endParaRPr lang="en-US" dirty="0"/>
          </a:p>
        </p:txBody>
      </p:sp>
    </p:spTree>
    <p:extLst>
      <p:ext uri="{BB962C8B-B14F-4D97-AF65-F5344CB8AC3E}">
        <p14:creationId xmlns:p14="http://schemas.microsoft.com/office/powerpoint/2010/main" val="59138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lnSpcReduction="10000"/>
          </a:bodyPr>
          <a:lstStyle/>
          <a:p>
            <a:r>
              <a:rPr lang="en-US" b="1" dirty="0" smtClean="0"/>
              <a:t>Bits</a:t>
            </a:r>
            <a:r>
              <a:rPr lang="en-US" dirty="0" smtClean="0"/>
              <a:t>: Target difficulty. Hash value of the block starts with a set of special characters. </a:t>
            </a:r>
          </a:p>
          <a:p>
            <a:pPr lvl="1"/>
            <a:r>
              <a:rPr lang="en-US" dirty="0" smtClean="0"/>
              <a:t>i.e. “00000” five zeros at the beginning. </a:t>
            </a:r>
          </a:p>
          <a:p>
            <a:pPr lvl="1"/>
            <a:r>
              <a:rPr lang="en-US" dirty="0" smtClean="0"/>
              <a:t>If it does not start with “00000” the block is not valid. </a:t>
            </a:r>
          </a:p>
          <a:p>
            <a:r>
              <a:rPr lang="en-US" b="1" dirty="0" smtClean="0"/>
              <a:t>Nonce</a:t>
            </a:r>
            <a:r>
              <a:rPr lang="en-US" dirty="0" smtClean="0"/>
              <a:t> is the field, used together with the rest of the block to create such special character set. </a:t>
            </a:r>
          </a:p>
          <a:p>
            <a:pPr marL="0" indent="0">
              <a:buNone/>
            </a:pPr>
            <a:r>
              <a:rPr lang="en-US" b="1" dirty="0" smtClean="0">
                <a:solidFill>
                  <a:srgbClr val="063EF0"/>
                </a:solidFill>
              </a:rPr>
              <a:t>Mining</a:t>
            </a:r>
          </a:p>
          <a:p>
            <a:r>
              <a:rPr lang="en-US" dirty="0" smtClean="0"/>
              <a:t>Trying all possible values of </a:t>
            </a:r>
            <a:r>
              <a:rPr lang="en-US" b="1" dirty="0" smtClean="0"/>
              <a:t>nonce</a:t>
            </a:r>
            <a:r>
              <a:rPr lang="en-US" dirty="0" smtClean="0"/>
              <a:t> to get required character set at the beginning.</a:t>
            </a:r>
          </a:p>
          <a:p>
            <a:r>
              <a:rPr lang="en-US" dirty="0" smtClean="0"/>
              <a:t>The work required is exponential (hard), but verification is easy. </a:t>
            </a:r>
          </a:p>
          <a:p>
            <a:pPr marL="0" indent="0">
              <a:buNone/>
            </a:pPr>
            <a:endParaRPr lang="en-US" dirty="0" smtClean="0"/>
          </a:p>
        </p:txBody>
      </p:sp>
      <p:sp>
        <p:nvSpPr>
          <p:cNvPr id="3" name="Unvan 2"/>
          <p:cNvSpPr>
            <a:spLocks noGrp="1"/>
          </p:cNvSpPr>
          <p:nvPr>
            <p:ph type="title"/>
          </p:nvPr>
        </p:nvSpPr>
        <p:spPr/>
        <p:txBody>
          <a:bodyPr/>
          <a:lstStyle/>
          <a:p>
            <a:r>
              <a:rPr lang="en-US" dirty="0" smtClean="0"/>
              <a:t>Creating a Block</a:t>
            </a:r>
            <a:endParaRPr lang="en-US" dirty="0"/>
          </a:p>
        </p:txBody>
      </p:sp>
      <p:sp>
        <p:nvSpPr>
          <p:cNvPr id="4" name="Veri Yer Tutucusu 3"/>
          <p:cNvSpPr>
            <a:spLocks noGrp="1"/>
          </p:cNvSpPr>
          <p:nvPr>
            <p:ph type="dt" sz="half" idx="10"/>
          </p:nvPr>
        </p:nvSpPr>
        <p:spPr/>
        <p:txBody>
          <a:bodyPr/>
          <a:lstStyle/>
          <a:p>
            <a:fld id="{E2546216-0953-4567-B705-0F25F9463C40}" type="datetime1">
              <a:rPr lang="en-US" smtClean="0"/>
              <a:t>5/16/2022</a:t>
            </a:fld>
            <a:endParaRPr lang="en-US" dirty="0"/>
          </a:p>
        </p:txBody>
      </p:sp>
      <p:sp>
        <p:nvSpPr>
          <p:cNvPr id="6" name="Slayt Numarası Yer Tutucusu 5"/>
          <p:cNvSpPr>
            <a:spLocks noGrp="1"/>
          </p:cNvSpPr>
          <p:nvPr>
            <p:ph type="sldNum" sz="quarter" idx="12"/>
          </p:nvPr>
        </p:nvSpPr>
        <p:spPr/>
        <p:txBody>
          <a:bodyPr/>
          <a:lstStyle/>
          <a:p>
            <a:fld id="{AB71C224-43D6-432E-874C-D55C81039CE1}" type="slidenum">
              <a:rPr lang="en-US" smtClean="0"/>
              <a:pPr/>
              <a:t>22</a:t>
            </a:fld>
            <a:r>
              <a:rPr lang="en-US" dirty="0" smtClean="0"/>
              <a:t>/4</a:t>
            </a:r>
            <a:r>
              <a:rPr lang="tr-TR" dirty="0" smtClean="0"/>
              <a:t>4</a:t>
            </a:r>
            <a:endParaRPr lang="en-US" dirty="0"/>
          </a:p>
        </p:txBody>
      </p:sp>
    </p:spTree>
    <p:extLst>
      <p:ext uri="{BB962C8B-B14F-4D97-AF65-F5344CB8AC3E}">
        <p14:creationId xmlns:p14="http://schemas.microsoft.com/office/powerpoint/2010/main" val="9027944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838200" y="1825625"/>
            <a:ext cx="7629001" cy="4351338"/>
          </a:xfrm>
        </p:spPr>
        <p:txBody>
          <a:bodyPr>
            <a:normAutofit/>
          </a:bodyPr>
          <a:lstStyle/>
          <a:p>
            <a:r>
              <a:rPr lang="en-US" dirty="0" err="1" smtClean="0"/>
              <a:t>PoW</a:t>
            </a:r>
            <a:r>
              <a:rPr lang="en-US" dirty="0" smtClean="0"/>
              <a:t> is a consensus mechanism. </a:t>
            </a:r>
          </a:p>
          <a:p>
            <a:r>
              <a:rPr lang="en-US" dirty="0" smtClean="0"/>
              <a:t>It slows down the creation of new blocks.</a:t>
            </a:r>
          </a:p>
          <a:p>
            <a:pPr lvl="1"/>
            <a:r>
              <a:rPr lang="en-US" dirty="0" smtClean="0"/>
              <a:t>Adjusted regularly,</a:t>
            </a:r>
          </a:p>
          <a:p>
            <a:pPr lvl="1"/>
            <a:r>
              <a:rPr lang="en-US" dirty="0" smtClean="0"/>
              <a:t>i.e. Bitcoin: It takes about 10 minutes to calculate the required proof-of-work and add a new block to the chain.</a:t>
            </a:r>
          </a:p>
          <a:p>
            <a:r>
              <a:rPr lang="en-US" dirty="0" smtClean="0"/>
              <a:t>This mechanism makes it very hard to tamper with the blocks, because if you tamper with one block, you'll need to recalculate the proof-of-work for all the following blocks.</a:t>
            </a:r>
          </a:p>
          <a:p>
            <a:endParaRPr lang="en-US" dirty="0"/>
          </a:p>
        </p:txBody>
      </p:sp>
      <p:sp>
        <p:nvSpPr>
          <p:cNvPr id="3" name="Unvan 2"/>
          <p:cNvSpPr>
            <a:spLocks noGrp="1"/>
          </p:cNvSpPr>
          <p:nvPr>
            <p:ph type="title"/>
          </p:nvPr>
        </p:nvSpPr>
        <p:spPr/>
        <p:txBody>
          <a:bodyPr/>
          <a:lstStyle/>
          <a:p>
            <a:r>
              <a:rPr lang="en-US" dirty="0" smtClean="0"/>
              <a:t>Proof of Work - </a:t>
            </a:r>
            <a:r>
              <a:rPr lang="en-US" dirty="0" err="1" smtClean="0"/>
              <a:t>PoW</a:t>
            </a:r>
            <a:endParaRPr lang="en-US" dirty="0"/>
          </a:p>
        </p:txBody>
      </p:sp>
      <p:sp>
        <p:nvSpPr>
          <p:cNvPr id="4" name="Veri Yer Tutucusu 3"/>
          <p:cNvSpPr>
            <a:spLocks noGrp="1"/>
          </p:cNvSpPr>
          <p:nvPr>
            <p:ph type="dt" sz="half" idx="10"/>
          </p:nvPr>
        </p:nvSpPr>
        <p:spPr/>
        <p:txBody>
          <a:bodyPr/>
          <a:lstStyle/>
          <a:p>
            <a:fld id="{82039D9B-DB8A-48BF-8D94-6E6C2BADC35D}" type="datetime1">
              <a:rPr lang="en-US" smtClean="0"/>
              <a:t>5/16/2022</a:t>
            </a:fld>
            <a:endParaRPr lang="en-US" dirty="0"/>
          </a:p>
        </p:txBody>
      </p:sp>
      <p:sp>
        <p:nvSpPr>
          <p:cNvPr id="6" name="Slayt Numarası Yer Tutucusu 5"/>
          <p:cNvSpPr>
            <a:spLocks noGrp="1"/>
          </p:cNvSpPr>
          <p:nvPr>
            <p:ph type="sldNum" sz="quarter" idx="12"/>
          </p:nvPr>
        </p:nvSpPr>
        <p:spPr/>
        <p:txBody>
          <a:bodyPr/>
          <a:lstStyle/>
          <a:p>
            <a:fld id="{AB71C224-43D6-432E-874C-D55C81039CE1}" type="slidenum">
              <a:rPr lang="en-US" smtClean="0"/>
              <a:pPr/>
              <a:t>23</a:t>
            </a:fld>
            <a:r>
              <a:rPr lang="en-US" dirty="0" smtClean="0"/>
              <a:t>/4</a:t>
            </a:r>
            <a:r>
              <a:rPr lang="tr-TR" dirty="0" smtClean="0"/>
              <a:t>4</a:t>
            </a:r>
            <a:endParaRPr lang="en-US" dirty="0"/>
          </a:p>
        </p:txBody>
      </p:sp>
      <p:graphicFrame>
        <p:nvGraphicFramePr>
          <p:cNvPr id="7" name="Table 4">
            <a:extLst>
              <a:ext uri="{FF2B5EF4-FFF2-40B4-BE49-F238E27FC236}">
                <a16:creationId xmlns:a16="http://schemas.microsoft.com/office/drawing/2014/main" id="{CF170ED1-22EE-4C0D-BE23-3C8F573B1054}"/>
              </a:ext>
            </a:extLst>
          </p:cNvPr>
          <p:cNvGraphicFramePr>
            <a:graphicFrameLocks noGrp="1"/>
          </p:cNvGraphicFramePr>
          <p:nvPr>
            <p:extLst>
              <p:ext uri="{D42A27DB-BD31-4B8C-83A1-F6EECF244321}">
                <p14:modId xmlns:p14="http://schemas.microsoft.com/office/powerpoint/2010/main" val="3337048971"/>
              </p:ext>
            </p:extLst>
          </p:nvPr>
        </p:nvGraphicFramePr>
        <p:xfrm>
          <a:off x="8541273" y="1250633"/>
          <a:ext cx="2543627" cy="4023360"/>
        </p:xfrm>
        <a:graphic>
          <a:graphicData uri="http://schemas.openxmlformats.org/drawingml/2006/table">
            <a:tbl>
              <a:tblPr firstRow="1" bandRow="1">
                <a:tableStyleId>{5C22544A-7EE6-4342-B048-85BDC9FD1C3A}</a:tableStyleId>
              </a:tblPr>
              <a:tblGrid>
                <a:gridCol w="2543627">
                  <a:extLst>
                    <a:ext uri="{9D8B030D-6E8A-4147-A177-3AD203B41FA5}">
                      <a16:colId xmlns:a16="http://schemas.microsoft.com/office/drawing/2014/main" val="320134221"/>
                    </a:ext>
                  </a:extLst>
                </a:gridCol>
              </a:tblGrid>
              <a:tr h="263320">
                <a:tc>
                  <a:txBody>
                    <a:bodyPr/>
                    <a:lstStyle/>
                    <a:p>
                      <a:r>
                        <a:rPr lang="en-US" noProof="0" dirty="0" smtClean="0"/>
                        <a:t>Consensus Mechanisms</a:t>
                      </a:r>
                      <a:endParaRPr lang="en-US" noProof="0" dirty="0"/>
                    </a:p>
                  </a:txBody>
                  <a:tcPr/>
                </a:tc>
                <a:extLst>
                  <a:ext uri="{0D108BD9-81ED-4DB2-BD59-A6C34878D82A}">
                    <a16:rowId xmlns:a16="http://schemas.microsoft.com/office/drawing/2014/main" val="3346937439"/>
                  </a:ext>
                </a:extLst>
              </a:tr>
              <a:tr h="263320">
                <a:tc>
                  <a:txBody>
                    <a:bodyPr/>
                    <a:lstStyle/>
                    <a:p>
                      <a:r>
                        <a:rPr lang="en-US" noProof="0" dirty="0"/>
                        <a:t>Proof of </a:t>
                      </a:r>
                      <a:r>
                        <a:rPr lang="en-US" noProof="0" dirty="0" smtClean="0"/>
                        <a:t>Work</a:t>
                      </a:r>
                      <a:endParaRPr lang="en-US" noProof="0" dirty="0"/>
                    </a:p>
                  </a:txBody>
                  <a:tcPr/>
                </a:tc>
                <a:extLst>
                  <a:ext uri="{0D108BD9-81ED-4DB2-BD59-A6C34878D82A}">
                    <a16:rowId xmlns:a16="http://schemas.microsoft.com/office/drawing/2014/main" val="2970588327"/>
                  </a:ext>
                </a:extLst>
              </a:tr>
              <a:tr h="263320">
                <a:tc>
                  <a:txBody>
                    <a:bodyPr/>
                    <a:lstStyle/>
                    <a:p>
                      <a:r>
                        <a:rPr lang="en-US" noProof="0" dirty="0" smtClean="0"/>
                        <a:t>Proof of Stake</a:t>
                      </a:r>
                      <a:endParaRPr lang="en-US" noProof="0" dirty="0"/>
                    </a:p>
                  </a:txBody>
                  <a:tcPr/>
                </a:tc>
                <a:extLst>
                  <a:ext uri="{0D108BD9-81ED-4DB2-BD59-A6C34878D82A}">
                    <a16:rowId xmlns:a16="http://schemas.microsoft.com/office/drawing/2014/main" val="1591371618"/>
                  </a:ext>
                </a:extLst>
              </a:tr>
              <a:tr h="263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smtClean="0"/>
                        <a:t>Delegated Proof of Stake</a:t>
                      </a:r>
                    </a:p>
                  </a:txBody>
                  <a:tcPr/>
                </a:tc>
                <a:extLst>
                  <a:ext uri="{0D108BD9-81ED-4DB2-BD59-A6C34878D82A}">
                    <a16:rowId xmlns:a16="http://schemas.microsoft.com/office/drawing/2014/main" val="4237614184"/>
                  </a:ext>
                </a:extLst>
              </a:tr>
              <a:tr h="263320">
                <a:tc>
                  <a:txBody>
                    <a:bodyPr/>
                    <a:lstStyle/>
                    <a:p>
                      <a:r>
                        <a:rPr lang="en-US" noProof="0" dirty="0"/>
                        <a:t>Proof of Elapsed Time</a:t>
                      </a:r>
                    </a:p>
                  </a:txBody>
                  <a:tcPr/>
                </a:tc>
                <a:extLst>
                  <a:ext uri="{0D108BD9-81ED-4DB2-BD59-A6C34878D82A}">
                    <a16:rowId xmlns:a16="http://schemas.microsoft.com/office/drawing/2014/main" val="4252524603"/>
                  </a:ext>
                </a:extLst>
              </a:tr>
              <a:tr h="263320">
                <a:tc>
                  <a:txBody>
                    <a:bodyPr/>
                    <a:lstStyle/>
                    <a:p>
                      <a:r>
                        <a:rPr lang="en-US" noProof="0" dirty="0"/>
                        <a:t>Proof of Activity</a:t>
                      </a:r>
                    </a:p>
                  </a:txBody>
                  <a:tcPr/>
                </a:tc>
                <a:extLst>
                  <a:ext uri="{0D108BD9-81ED-4DB2-BD59-A6C34878D82A}">
                    <a16:rowId xmlns:a16="http://schemas.microsoft.com/office/drawing/2014/main" val="3589531131"/>
                  </a:ext>
                </a:extLst>
              </a:tr>
              <a:tr h="263320">
                <a:tc>
                  <a:txBody>
                    <a:bodyPr/>
                    <a:lstStyle/>
                    <a:p>
                      <a:r>
                        <a:rPr lang="en-US" noProof="0" dirty="0"/>
                        <a:t>Proof of Burn</a:t>
                      </a:r>
                    </a:p>
                  </a:txBody>
                  <a:tcPr/>
                </a:tc>
                <a:extLst>
                  <a:ext uri="{0D108BD9-81ED-4DB2-BD59-A6C34878D82A}">
                    <a16:rowId xmlns:a16="http://schemas.microsoft.com/office/drawing/2014/main" val="3559361170"/>
                  </a:ext>
                </a:extLst>
              </a:tr>
              <a:tr h="263320">
                <a:tc>
                  <a:txBody>
                    <a:bodyPr/>
                    <a:lstStyle/>
                    <a:p>
                      <a:r>
                        <a:rPr lang="en-US" noProof="0" dirty="0"/>
                        <a:t>Proof of Capacity</a:t>
                      </a:r>
                    </a:p>
                  </a:txBody>
                  <a:tcPr/>
                </a:tc>
                <a:extLst>
                  <a:ext uri="{0D108BD9-81ED-4DB2-BD59-A6C34878D82A}">
                    <a16:rowId xmlns:a16="http://schemas.microsoft.com/office/drawing/2014/main" val="1233768324"/>
                  </a:ext>
                </a:extLst>
              </a:tr>
              <a:tr h="263320">
                <a:tc>
                  <a:txBody>
                    <a:bodyPr/>
                    <a:lstStyle/>
                    <a:p>
                      <a:r>
                        <a:rPr lang="en-US" noProof="0" dirty="0"/>
                        <a:t>Proof of Importance</a:t>
                      </a:r>
                    </a:p>
                  </a:txBody>
                  <a:tcPr/>
                </a:tc>
                <a:extLst>
                  <a:ext uri="{0D108BD9-81ED-4DB2-BD59-A6C34878D82A}">
                    <a16:rowId xmlns:a16="http://schemas.microsoft.com/office/drawing/2014/main" val="155754985"/>
                  </a:ext>
                </a:extLst>
              </a:tr>
              <a:tr h="263320">
                <a:tc>
                  <a:txBody>
                    <a:bodyPr/>
                    <a:lstStyle/>
                    <a:p>
                      <a:r>
                        <a:rPr lang="en-US" noProof="0" dirty="0" smtClean="0"/>
                        <a:t>Proof of Authority</a:t>
                      </a:r>
                      <a:endParaRPr lang="en-US" noProof="0" dirty="0"/>
                    </a:p>
                  </a:txBody>
                  <a:tcPr/>
                </a:tc>
                <a:extLst>
                  <a:ext uri="{0D108BD9-81ED-4DB2-BD59-A6C34878D82A}">
                    <a16:rowId xmlns:a16="http://schemas.microsoft.com/office/drawing/2014/main" val="3578738397"/>
                  </a:ext>
                </a:extLst>
              </a:tr>
              <a:tr h="263320">
                <a:tc>
                  <a:txBody>
                    <a:bodyPr/>
                    <a:lstStyle/>
                    <a:p>
                      <a:r>
                        <a:rPr lang="en-US" noProof="0" dirty="0" smtClean="0"/>
                        <a:t>… </a:t>
                      </a:r>
                      <a:endParaRPr lang="en-US" noProof="0" dirty="0"/>
                    </a:p>
                  </a:txBody>
                  <a:tcPr/>
                </a:tc>
                <a:extLst>
                  <a:ext uri="{0D108BD9-81ED-4DB2-BD59-A6C34878D82A}">
                    <a16:rowId xmlns:a16="http://schemas.microsoft.com/office/drawing/2014/main" val="2673026904"/>
                  </a:ext>
                </a:extLst>
              </a:tr>
            </a:tbl>
          </a:graphicData>
        </a:graphic>
      </p:graphicFrame>
      <p:sp>
        <p:nvSpPr>
          <p:cNvPr id="8" name="Metin kutusu 7"/>
          <p:cNvSpPr txBox="1"/>
          <p:nvPr/>
        </p:nvSpPr>
        <p:spPr>
          <a:xfrm>
            <a:off x="11084902" y="1602961"/>
            <a:ext cx="1107098" cy="646331"/>
          </a:xfrm>
          <a:prstGeom prst="rect">
            <a:avLst/>
          </a:prstGeom>
          <a:noFill/>
        </p:spPr>
        <p:txBody>
          <a:bodyPr wrap="none" rtlCol="0">
            <a:spAutoFit/>
          </a:bodyPr>
          <a:lstStyle/>
          <a:p>
            <a:r>
              <a:rPr lang="en-US" dirty="0" smtClean="0"/>
              <a:t>Bitcoin, </a:t>
            </a:r>
          </a:p>
          <a:p>
            <a:r>
              <a:rPr lang="en-US" dirty="0" err="1" smtClean="0"/>
              <a:t>Ethereum</a:t>
            </a:r>
            <a:endParaRPr lang="en-US" dirty="0"/>
          </a:p>
        </p:txBody>
      </p:sp>
      <p:cxnSp>
        <p:nvCxnSpPr>
          <p:cNvPr id="9" name="Düz Ok Bağlayıcısı 9"/>
          <p:cNvCxnSpPr/>
          <p:nvPr/>
        </p:nvCxnSpPr>
        <p:spPr>
          <a:xfrm flipH="1">
            <a:off x="10319381" y="1787627"/>
            <a:ext cx="765522" cy="4649"/>
          </a:xfrm>
          <a:prstGeom prst="straightConnector1">
            <a:avLst/>
          </a:prstGeom>
          <a:ln w="38100">
            <a:solidFill>
              <a:srgbClr val="1F4E7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1896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Signatures prove who sent the transaction, </a:t>
            </a:r>
            <a:r>
              <a:rPr lang="en-US" b="1" dirty="0"/>
              <a:t>NOT WHEN. </a:t>
            </a:r>
          </a:p>
          <a:p>
            <a:pPr lvl="1"/>
            <a:r>
              <a:rPr lang="tr-TR" dirty="0" smtClean="0"/>
              <a:t>T</a:t>
            </a:r>
            <a:r>
              <a:rPr lang="en-US" dirty="0" err="1"/>
              <a:t>ransaction</a:t>
            </a:r>
            <a:r>
              <a:rPr lang="en-US" dirty="0"/>
              <a:t> </a:t>
            </a:r>
            <a:r>
              <a:rPr lang="en-US" dirty="0" smtClean="0"/>
              <a:t>ordering</a:t>
            </a:r>
            <a:r>
              <a:rPr lang="tr-TR" dirty="0" smtClean="0"/>
              <a:t>,  </a:t>
            </a:r>
            <a:endParaRPr lang="en-US" dirty="0"/>
          </a:p>
          <a:p>
            <a:pPr lvl="1"/>
            <a:r>
              <a:rPr lang="en-US" dirty="0"/>
              <a:t>Double spending </a:t>
            </a:r>
            <a:r>
              <a:rPr lang="en-US" dirty="0" smtClean="0"/>
              <a:t>problem</a:t>
            </a:r>
            <a:r>
              <a:rPr lang="tr-TR" dirty="0" smtClean="0"/>
              <a:t>, </a:t>
            </a:r>
            <a:endParaRPr lang="en-US" dirty="0"/>
          </a:p>
          <a:p>
            <a:r>
              <a:rPr lang="tr-TR" dirty="0" smtClean="0"/>
              <a:t>B</a:t>
            </a:r>
            <a:r>
              <a:rPr lang="en-US" dirty="0" smtClean="0"/>
              <a:t>lock keeps time information, but you should </a:t>
            </a:r>
            <a:r>
              <a:rPr lang="en-US" b="1" dirty="0" smtClean="0"/>
              <a:t>NOT TRUST </a:t>
            </a:r>
            <a:r>
              <a:rPr lang="en-US" dirty="0" smtClean="0"/>
              <a:t>it. </a:t>
            </a:r>
          </a:p>
          <a:p>
            <a:pPr lvl="1"/>
            <a:r>
              <a:rPr lang="en-US" dirty="0" smtClean="0"/>
              <a:t>Network delays might cause transactions to arrive in different order, </a:t>
            </a:r>
          </a:p>
          <a:p>
            <a:pPr lvl="1"/>
            <a:r>
              <a:rPr lang="en-US" dirty="0" smtClean="0"/>
              <a:t>Users could lie about timestamps,</a:t>
            </a:r>
          </a:p>
          <a:p>
            <a:r>
              <a:rPr lang="tr-TR" dirty="0" err="1" smtClean="0"/>
              <a:t>Block</a:t>
            </a:r>
            <a:r>
              <a:rPr lang="en-US" dirty="0" smtClean="0"/>
              <a:t> ordering </a:t>
            </a:r>
          </a:p>
          <a:p>
            <a:pPr lvl="1"/>
            <a:r>
              <a:rPr lang="en-US" dirty="0" smtClean="0"/>
              <a:t>Determines who should get awarded. </a:t>
            </a:r>
            <a:endParaRPr lang="tr-TR" dirty="0" smtClean="0"/>
          </a:p>
          <a:p>
            <a:r>
              <a:rPr lang="en-US" dirty="0"/>
              <a:t>Multiple voting,  </a:t>
            </a:r>
          </a:p>
          <a:p>
            <a:r>
              <a:rPr lang="en-US" dirty="0"/>
              <a:t>Tie breaking.</a:t>
            </a:r>
          </a:p>
          <a:p>
            <a:r>
              <a:rPr lang="en-US" dirty="0"/>
              <a:t>…</a:t>
            </a:r>
          </a:p>
          <a:p>
            <a:endParaRPr lang="en-US" dirty="0" smtClean="0"/>
          </a:p>
        </p:txBody>
      </p:sp>
      <p:sp>
        <p:nvSpPr>
          <p:cNvPr id="3" name="Title 2"/>
          <p:cNvSpPr>
            <a:spLocks noGrp="1"/>
          </p:cNvSpPr>
          <p:nvPr>
            <p:ph type="title"/>
          </p:nvPr>
        </p:nvSpPr>
        <p:spPr/>
        <p:txBody>
          <a:bodyPr/>
          <a:lstStyle/>
          <a:p>
            <a:r>
              <a:rPr lang="tr-TR" dirty="0" err="1" smtClean="0"/>
              <a:t>Other</a:t>
            </a:r>
            <a:r>
              <a:rPr lang="tr-TR" dirty="0" smtClean="0"/>
              <a:t> </a:t>
            </a:r>
            <a:r>
              <a:rPr lang="tr-TR" dirty="0" err="1" smtClean="0"/>
              <a:t>issues</a:t>
            </a:r>
            <a:r>
              <a:rPr lang="tr-TR" dirty="0" smtClean="0"/>
              <a:t>… </a:t>
            </a:r>
            <a:endParaRPr lang="en-US" dirty="0"/>
          </a:p>
        </p:txBody>
      </p:sp>
      <p:sp>
        <p:nvSpPr>
          <p:cNvPr id="4" name="Date Placeholder 3"/>
          <p:cNvSpPr>
            <a:spLocks noGrp="1"/>
          </p:cNvSpPr>
          <p:nvPr>
            <p:ph type="dt" sz="half" idx="10"/>
          </p:nvPr>
        </p:nvSpPr>
        <p:spPr/>
        <p:txBody>
          <a:bodyPr/>
          <a:lstStyle/>
          <a:p>
            <a:fld id="{3F651AA0-EE1A-4BD9-A18A-9D0E8E799B49}" type="datetime1">
              <a:rPr lang="en-US" smtClean="0"/>
              <a:t>5/16/2022</a:t>
            </a:fld>
            <a:endParaRPr lang="en-US" dirty="0"/>
          </a:p>
        </p:txBody>
      </p:sp>
      <p:sp>
        <p:nvSpPr>
          <p:cNvPr id="6" name="Slide Number Placeholder 5"/>
          <p:cNvSpPr>
            <a:spLocks noGrp="1"/>
          </p:cNvSpPr>
          <p:nvPr>
            <p:ph type="sldNum" sz="quarter" idx="12"/>
          </p:nvPr>
        </p:nvSpPr>
        <p:spPr/>
        <p:txBody>
          <a:bodyPr/>
          <a:lstStyle/>
          <a:p>
            <a:fld id="{AB71C224-43D6-432E-874C-D55C81039CE1}" type="slidenum">
              <a:rPr lang="en-US" smtClean="0"/>
              <a:pPr/>
              <a:t>24</a:t>
            </a:fld>
            <a:r>
              <a:rPr lang="en-US" dirty="0" smtClean="0"/>
              <a:t>/4</a:t>
            </a:r>
            <a:r>
              <a:rPr lang="tr-TR" dirty="0" smtClean="0"/>
              <a:t>4</a:t>
            </a:r>
            <a:endParaRPr lang="en-US" dirty="0"/>
          </a:p>
        </p:txBody>
      </p:sp>
      <p:grpSp>
        <p:nvGrpSpPr>
          <p:cNvPr id="7" name="Group 38">
            <a:extLst>
              <a:ext uri="{FF2B5EF4-FFF2-40B4-BE49-F238E27FC236}">
                <a16:creationId xmlns:a16="http://schemas.microsoft.com/office/drawing/2014/main" id="{B735FCE3-E23D-4F2F-9C3D-BB869C8FD6EC}"/>
              </a:ext>
            </a:extLst>
          </p:cNvPr>
          <p:cNvGrpSpPr/>
          <p:nvPr/>
        </p:nvGrpSpPr>
        <p:grpSpPr>
          <a:xfrm>
            <a:off x="7658483" y="4274899"/>
            <a:ext cx="435923" cy="587647"/>
            <a:chOff x="2133600" y="2205038"/>
            <a:chExt cx="1684256" cy="1957052"/>
          </a:xfrm>
        </p:grpSpPr>
        <p:sp>
          <p:nvSpPr>
            <p:cNvPr id="8"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38">
            <a:extLst>
              <a:ext uri="{FF2B5EF4-FFF2-40B4-BE49-F238E27FC236}">
                <a16:creationId xmlns:a16="http://schemas.microsoft.com/office/drawing/2014/main" id="{B735FCE3-E23D-4F2F-9C3D-BB869C8FD6EC}"/>
              </a:ext>
            </a:extLst>
          </p:cNvPr>
          <p:cNvGrpSpPr/>
          <p:nvPr/>
        </p:nvGrpSpPr>
        <p:grpSpPr>
          <a:xfrm>
            <a:off x="8094197" y="4035986"/>
            <a:ext cx="435923" cy="587647"/>
            <a:chOff x="2133600" y="2205038"/>
            <a:chExt cx="1684256" cy="1957052"/>
          </a:xfrm>
        </p:grpSpPr>
        <p:sp>
          <p:nvSpPr>
            <p:cNvPr id="12"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38">
            <a:extLst>
              <a:ext uri="{FF2B5EF4-FFF2-40B4-BE49-F238E27FC236}">
                <a16:creationId xmlns:a16="http://schemas.microsoft.com/office/drawing/2014/main" id="{B735FCE3-E23D-4F2F-9C3D-BB869C8FD6EC}"/>
              </a:ext>
            </a:extLst>
          </p:cNvPr>
          <p:cNvGrpSpPr/>
          <p:nvPr/>
        </p:nvGrpSpPr>
        <p:grpSpPr>
          <a:xfrm>
            <a:off x="8528688" y="4347629"/>
            <a:ext cx="435923" cy="587647"/>
            <a:chOff x="2133600" y="2205038"/>
            <a:chExt cx="1684256" cy="1957052"/>
          </a:xfrm>
        </p:grpSpPr>
        <p:sp>
          <p:nvSpPr>
            <p:cNvPr id="16"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9" name="Group 38">
            <a:extLst>
              <a:ext uri="{FF2B5EF4-FFF2-40B4-BE49-F238E27FC236}">
                <a16:creationId xmlns:a16="http://schemas.microsoft.com/office/drawing/2014/main" id="{B735FCE3-E23D-4F2F-9C3D-BB869C8FD6EC}"/>
              </a:ext>
            </a:extLst>
          </p:cNvPr>
          <p:cNvGrpSpPr/>
          <p:nvPr/>
        </p:nvGrpSpPr>
        <p:grpSpPr>
          <a:xfrm>
            <a:off x="8964402" y="4126537"/>
            <a:ext cx="435923" cy="587647"/>
            <a:chOff x="2133600" y="2205038"/>
            <a:chExt cx="1684256" cy="1957052"/>
          </a:xfrm>
        </p:grpSpPr>
        <p:sp>
          <p:nvSpPr>
            <p:cNvPr id="20"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38">
            <a:extLst>
              <a:ext uri="{FF2B5EF4-FFF2-40B4-BE49-F238E27FC236}">
                <a16:creationId xmlns:a16="http://schemas.microsoft.com/office/drawing/2014/main" id="{B735FCE3-E23D-4F2F-9C3D-BB869C8FD6EC}"/>
              </a:ext>
            </a:extLst>
          </p:cNvPr>
          <p:cNvGrpSpPr/>
          <p:nvPr/>
        </p:nvGrpSpPr>
        <p:grpSpPr>
          <a:xfrm>
            <a:off x="9398893" y="4420361"/>
            <a:ext cx="435923" cy="587647"/>
            <a:chOff x="2133600" y="2205038"/>
            <a:chExt cx="1684256" cy="1957052"/>
          </a:xfrm>
        </p:grpSpPr>
        <p:sp>
          <p:nvSpPr>
            <p:cNvPr id="24"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38">
            <a:extLst>
              <a:ext uri="{FF2B5EF4-FFF2-40B4-BE49-F238E27FC236}">
                <a16:creationId xmlns:a16="http://schemas.microsoft.com/office/drawing/2014/main" id="{B735FCE3-E23D-4F2F-9C3D-BB869C8FD6EC}"/>
              </a:ext>
            </a:extLst>
          </p:cNvPr>
          <p:cNvGrpSpPr/>
          <p:nvPr/>
        </p:nvGrpSpPr>
        <p:grpSpPr>
          <a:xfrm>
            <a:off x="9834607" y="4127308"/>
            <a:ext cx="435923" cy="587647"/>
            <a:chOff x="2133600" y="2205038"/>
            <a:chExt cx="1684256" cy="1957052"/>
          </a:xfrm>
        </p:grpSpPr>
        <p:sp>
          <p:nvSpPr>
            <p:cNvPr id="28"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1" name="Group 38">
            <a:extLst>
              <a:ext uri="{FF2B5EF4-FFF2-40B4-BE49-F238E27FC236}">
                <a16:creationId xmlns:a16="http://schemas.microsoft.com/office/drawing/2014/main" id="{B735FCE3-E23D-4F2F-9C3D-BB869C8FD6EC}"/>
              </a:ext>
            </a:extLst>
          </p:cNvPr>
          <p:cNvGrpSpPr/>
          <p:nvPr/>
        </p:nvGrpSpPr>
        <p:grpSpPr>
          <a:xfrm>
            <a:off x="10269202" y="4420361"/>
            <a:ext cx="435923" cy="587647"/>
            <a:chOff x="2133600" y="2205038"/>
            <a:chExt cx="1684256" cy="1957052"/>
          </a:xfrm>
        </p:grpSpPr>
        <p:sp>
          <p:nvSpPr>
            <p:cNvPr id="32"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5" name="Group 38">
            <a:extLst>
              <a:ext uri="{FF2B5EF4-FFF2-40B4-BE49-F238E27FC236}">
                <a16:creationId xmlns:a16="http://schemas.microsoft.com/office/drawing/2014/main" id="{B735FCE3-E23D-4F2F-9C3D-BB869C8FD6EC}"/>
              </a:ext>
            </a:extLst>
          </p:cNvPr>
          <p:cNvGrpSpPr/>
          <p:nvPr/>
        </p:nvGrpSpPr>
        <p:grpSpPr>
          <a:xfrm>
            <a:off x="10683695" y="4140394"/>
            <a:ext cx="435923" cy="587647"/>
            <a:chOff x="2133600" y="2205038"/>
            <a:chExt cx="1684256" cy="1957052"/>
          </a:xfrm>
        </p:grpSpPr>
        <p:sp>
          <p:nvSpPr>
            <p:cNvPr id="36"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a:extLst>
              <a:ext uri="{FF2B5EF4-FFF2-40B4-BE49-F238E27FC236}">
                <a16:creationId xmlns:a16="http://schemas.microsoft.com/office/drawing/2014/main" id="{B735FCE3-E23D-4F2F-9C3D-BB869C8FD6EC}"/>
              </a:ext>
            </a:extLst>
          </p:cNvPr>
          <p:cNvGrpSpPr/>
          <p:nvPr/>
        </p:nvGrpSpPr>
        <p:grpSpPr>
          <a:xfrm>
            <a:off x="10247772" y="4953588"/>
            <a:ext cx="435923" cy="587647"/>
            <a:chOff x="2133600" y="2205038"/>
            <a:chExt cx="1684256" cy="1957052"/>
          </a:xfrm>
          <a:solidFill>
            <a:schemeClr val="tx2">
              <a:lumMod val="60000"/>
              <a:lumOff val="40000"/>
            </a:schemeClr>
          </a:solidFill>
        </p:grpSpPr>
        <p:sp>
          <p:nvSpPr>
            <p:cNvPr id="40"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3" name="Group 38">
            <a:extLst>
              <a:ext uri="{FF2B5EF4-FFF2-40B4-BE49-F238E27FC236}">
                <a16:creationId xmlns:a16="http://schemas.microsoft.com/office/drawing/2014/main" id="{B735FCE3-E23D-4F2F-9C3D-BB869C8FD6EC}"/>
              </a:ext>
            </a:extLst>
          </p:cNvPr>
          <p:cNvGrpSpPr/>
          <p:nvPr/>
        </p:nvGrpSpPr>
        <p:grpSpPr>
          <a:xfrm>
            <a:off x="10681949" y="5242614"/>
            <a:ext cx="435923" cy="587647"/>
            <a:chOff x="2133600" y="2205038"/>
            <a:chExt cx="1684256" cy="1957052"/>
          </a:xfrm>
          <a:solidFill>
            <a:schemeClr val="tx2">
              <a:lumMod val="60000"/>
              <a:lumOff val="40000"/>
            </a:schemeClr>
          </a:solidFill>
        </p:grpSpPr>
        <p:sp>
          <p:nvSpPr>
            <p:cNvPr id="44"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7" name="Group 38">
            <a:extLst>
              <a:ext uri="{FF2B5EF4-FFF2-40B4-BE49-F238E27FC236}">
                <a16:creationId xmlns:a16="http://schemas.microsoft.com/office/drawing/2014/main" id="{B735FCE3-E23D-4F2F-9C3D-BB869C8FD6EC}"/>
              </a:ext>
            </a:extLst>
          </p:cNvPr>
          <p:cNvGrpSpPr/>
          <p:nvPr/>
        </p:nvGrpSpPr>
        <p:grpSpPr>
          <a:xfrm>
            <a:off x="11116544" y="5535667"/>
            <a:ext cx="435923" cy="587647"/>
            <a:chOff x="2133600" y="2205038"/>
            <a:chExt cx="1684256" cy="1957052"/>
          </a:xfrm>
          <a:solidFill>
            <a:schemeClr val="tx2">
              <a:lumMod val="60000"/>
              <a:lumOff val="40000"/>
            </a:schemeClr>
          </a:solidFill>
        </p:grpSpPr>
        <p:sp>
          <p:nvSpPr>
            <p:cNvPr id="48"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1" name="Grup 113"/>
          <p:cNvGrpSpPr/>
          <p:nvPr/>
        </p:nvGrpSpPr>
        <p:grpSpPr>
          <a:xfrm>
            <a:off x="10031138" y="5061011"/>
            <a:ext cx="823131" cy="62821"/>
            <a:chOff x="5215745" y="4952204"/>
            <a:chExt cx="823131" cy="62821"/>
          </a:xfrm>
          <a:solidFill>
            <a:srgbClr val="FF0000"/>
          </a:solidFill>
        </p:grpSpPr>
        <p:sp>
          <p:nvSpPr>
            <p:cNvPr id="52" name="Dikdörtgen 111"/>
            <p:cNvSpPr/>
            <p:nvPr/>
          </p:nvSpPr>
          <p:spPr>
            <a:xfrm rot="1592710">
              <a:off x="5220476" y="4952204"/>
              <a:ext cx="818400" cy="4571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Dikdörtgen 112"/>
            <p:cNvSpPr/>
            <p:nvPr/>
          </p:nvSpPr>
          <p:spPr>
            <a:xfrm rot="19150460">
              <a:off x="5215745" y="4969306"/>
              <a:ext cx="818400" cy="4571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38">
            <a:extLst>
              <a:ext uri="{FF2B5EF4-FFF2-40B4-BE49-F238E27FC236}">
                <a16:creationId xmlns:a16="http://schemas.microsoft.com/office/drawing/2014/main" id="{B735FCE3-E23D-4F2F-9C3D-BB869C8FD6EC}"/>
              </a:ext>
            </a:extLst>
          </p:cNvPr>
          <p:cNvGrpSpPr/>
          <p:nvPr/>
        </p:nvGrpSpPr>
        <p:grpSpPr>
          <a:xfrm>
            <a:off x="9001948" y="3526073"/>
            <a:ext cx="435923" cy="587647"/>
            <a:chOff x="2133600" y="2205038"/>
            <a:chExt cx="1684256" cy="1957052"/>
          </a:xfrm>
          <a:solidFill>
            <a:srgbClr val="063EF0"/>
          </a:solidFill>
        </p:grpSpPr>
        <p:sp>
          <p:nvSpPr>
            <p:cNvPr id="55"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8" name="Group 38">
            <a:extLst>
              <a:ext uri="{FF2B5EF4-FFF2-40B4-BE49-F238E27FC236}">
                <a16:creationId xmlns:a16="http://schemas.microsoft.com/office/drawing/2014/main" id="{B735FCE3-E23D-4F2F-9C3D-BB869C8FD6EC}"/>
              </a:ext>
            </a:extLst>
          </p:cNvPr>
          <p:cNvGrpSpPr/>
          <p:nvPr/>
        </p:nvGrpSpPr>
        <p:grpSpPr>
          <a:xfrm>
            <a:off x="9447724" y="3261263"/>
            <a:ext cx="435923" cy="587647"/>
            <a:chOff x="2133600" y="2205038"/>
            <a:chExt cx="1684256" cy="1957052"/>
          </a:xfrm>
          <a:solidFill>
            <a:srgbClr val="063EF0"/>
          </a:solidFill>
        </p:grpSpPr>
        <p:sp>
          <p:nvSpPr>
            <p:cNvPr id="59"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2" name="Group 38">
            <a:extLst>
              <a:ext uri="{FF2B5EF4-FFF2-40B4-BE49-F238E27FC236}">
                <a16:creationId xmlns:a16="http://schemas.microsoft.com/office/drawing/2014/main" id="{B735FCE3-E23D-4F2F-9C3D-BB869C8FD6EC}"/>
              </a:ext>
            </a:extLst>
          </p:cNvPr>
          <p:cNvGrpSpPr/>
          <p:nvPr/>
        </p:nvGrpSpPr>
        <p:grpSpPr>
          <a:xfrm>
            <a:off x="9848676" y="2972486"/>
            <a:ext cx="435923" cy="587647"/>
            <a:chOff x="2133600" y="2205038"/>
            <a:chExt cx="1684256" cy="1957052"/>
          </a:xfrm>
          <a:solidFill>
            <a:srgbClr val="063EF0"/>
          </a:solidFill>
        </p:grpSpPr>
        <p:sp>
          <p:nvSpPr>
            <p:cNvPr id="63"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0" name="Grup 113"/>
          <p:cNvGrpSpPr/>
          <p:nvPr/>
        </p:nvGrpSpPr>
        <p:grpSpPr>
          <a:xfrm>
            <a:off x="8793619" y="4028074"/>
            <a:ext cx="823131" cy="62821"/>
            <a:chOff x="5215745" y="4952204"/>
            <a:chExt cx="823131" cy="62821"/>
          </a:xfrm>
          <a:solidFill>
            <a:srgbClr val="FF0000"/>
          </a:solidFill>
        </p:grpSpPr>
        <p:sp>
          <p:nvSpPr>
            <p:cNvPr id="71" name="Dikdörtgen 111"/>
            <p:cNvSpPr/>
            <p:nvPr/>
          </p:nvSpPr>
          <p:spPr>
            <a:xfrm rot="1592710">
              <a:off x="5220476" y="4952204"/>
              <a:ext cx="818400" cy="4571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Dikdörtgen 112"/>
            <p:cNvSpPr/>
            <p:nvPr/>
          </p:nvSpPr>
          <p:spPr>
            <a:xfrm rot="19150460">
              <a:off x="5215745" y="4969306"/>
              <a:ext cx="818400" cy="4571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312465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B8038777-989D-4377-80EC-F01C2E5D5D63}" type="datetime1">
              <a:rPr lang="en-US" smtClean="0"/>
              <a:t>5/16/2022</a:t>
            </a:fld>
            <a:endParaRPr lang="en-US" dirty="0"/>
          </a:p>
        </p:txBody>
      </p:sp>
      <p:sp>
        <p:nvSpPr>
          <p:cNvPr id="6" name="Slide Number Placeholder 5"/>
          <p:cNvSpPr>
            <a:spLocks noGrp="1"/>
          </p:cNvSpPr>
          <p:nvPr>
            <p:ph type="sldNum" sz="quarter" idx="12"/>
          </p:nvPr>
        </p:nvSpPr>
        <p:spPr/>
        <p:txBody>
          <a:bodyPr/>
          <a:lstStyle/>
          <a:p>
            <a:fld id="{AB71C224-43D6-432E-874C-D55C81039CE1}" type="slidenum">
              <a:rPr lang="en-US" smtClean="0"/>
              <a:pPr/>
              <a:t>25</a:t>
            </a:fld>
            <a:r>
              <a:rPr lang="tr-TR" dirty="0" smtClean="0"/>
              <a:t>/44</a:t>
            </a:r>
            <a:endParaRPr lang="en-US" dirty="0"/>
          </a:p>
        </p:txBody>
      </p:sp>
      <p:pic>
        <p:nvPicPr>
          <p:cNvPr id="1026" name="Picture 2" descr="تصوی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164" y="365125"/>
            <a:ext cx="11267129" cy="5792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3170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p:txBody>
          <a:bodyPr/>
          <a:lstStyle/>
          <a:p>
            <a:r>
              <a:rPr lang="en-US" dirty="0" smtClean="0"/>
              <a:t>Layered Point of View</a:t>
            </a:r>
            <a:endParaRPr lang="en-US" dirty="0"/>
          </a:p>
        </p:txBody>
      </p:sp>
      <p:sp>
        <p:nvSpPr>
          <p:cNvPr id="4" name="Veri Yer Tutucusu 3"/>
          <p:cNvSpPr>
            <a:spLocks noGrp="1"/>
          </p:cNvSpPr>
          <p:nvPr>
            <p:ph type="dt" sz="half" idx="10"/>
          </p:nvPr>
        </p:nvSpPr>
        <p:spPr/>
        <p:txBody>
          <a:bodyPr/>
          <a:lstStyle/>
          <a:p>
            <a:fld id="{CF267F37-3CBF-4571-9289-53F85F7792CF}" type="datetime1">
              <a:rPr lang="en-US" smtClean="0"/>
              <a:t>5/16/2022</a:t>
            </a:fld>
            <a:endParaRPr lang="en-US" dirty="0"/>
          </a:p>
        </p:txBody>
      </p:sp>
      <p:sp>
        <p:nvSpPr>
          <p:cNvPr id="6" name="Slayt Numarası Yer Tutucusu 5"/>
          <p:cNvSpPr>
            <a:spLocks noGrp="1"/>
          </p:cNvSpPr>
          <p:nvPr>
            <p:ph type="sldNum" sz="quarter" idx="12"/>
          </p:nvPr>
        </p:nvSpPr>
        <p:spPr/>
        <p:txBody>
          <a:bodyPr/>
          <a:lstStyle/>
          <a:p>
            <a:fld id="{AB71C224-43D6-432E-874C-D55C81039CE1}" type="slidenum">
              <a:rPr lang="en-US" smtClean="0"/>
              <a:pPr/>
              <a:t>26</a:t>
            </a:fld>
            <a:r>
              <a:rPr lang="en-US" dirty="0" smtClean="0"/>
              <a:t>/4</a:t>
            </a:r>
            <a:r>
              <a:rPr lang="tr-TR" dirty="0" smtClean="0"/>
              <a:t>4</a:t>
            </a:r>
            <a:endParaRPr lang="en-US" dirty="0"/>
          </a:p>
        </p:txBody>
      </p:sp>
      <p:grpSp>
        <p:nvGrpSpPr>
          <p:cNvPr id="7" name="Google Shape;5844;p85"/>
          <p:cNvGrpSpPr/>
          <p:nvPr/>
        </p:nvGrpSpPr>
        <p:grpSpPr>
          <a:xfrm>
            <a:off x="475571" y="2214246"/>
            <a:ext cx="2688543" cy="3268828"/>
            <a:chOff x="7636443" y="1085841"/>
            <a:chExt cx="749840" cy="796942"/>
          </a:xfrm>
        </p:grpSpPr>
        <p:sp>
          <p:nvSpPr>
            <p:cNvPr id="18" name="Google Shape;5846;p85"/>
            <p:cNvSpPr/>
            <p:nvPr/>
          </p:nvSpPr>
          <p:spPr>
            <a:xfrm>
              <a:off x="7636443" y="1509705"/>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16" name="Google Shape;5849;p85"/>
            <p:cNvSpPr/>
            <p:nvPr/>
          </p:nvSpPr>
          <p:spPr>
            <a:xfrm>
              <a:off x="7636443" y="1408133"/>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14" name="Google Shape;5852;p85"/>
            <p:cNvSpPr/>
            <p:nvPr/>
          </p:nvSpPr>
          <p:spPr>
            <a:xfrm>
              <a:off x="7636443" y="1306560"/>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grpSp>
          <p:nvGrpSpPr>
            <p:cNvPr id="11" name="Google Shape;5854;p85"/>
            <p:cNvGrpSpPr/>
            <p:nvPr/>
          </p:nvGrpSpPr>
          <p:grpSpPr>
            <a:xfrm>
              <a:off x="7636443" y="1085841"/>
              <a:ext cx="749840" cy="492225"/>
              <a:chOff x="7636443" y="1085841"/>
              <a:chExt cx="749840" cy="492225"/>
            </a:xfrm>
          </p:grpSpPr>
          <p:sp>
            <p:nvSpPr>
              <p:cNvPr id="12" name="Google Shape;5855;p85"/>
              <p:cNvSpPr/>
              <p:nvPr/>
            </p:nvSpPr>
            <p:spPr>
              <a:xfrm>
                <a:off x="7636443" y="1204988"/>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21" name="Google Shape;5855;p85"/>
              <p:cNvSpPr/>
              <p:nvPr/>
            </p:nvSpPr>
            <p:spPr>
              <a:xfrm>
                <a:off x="7636443" y="1085841"/>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ECE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grpSp>
      </p:grpSp>
      <p:sp>
        <p:nvSpPr>
          <p:cNvPr id="15" name="Content Placeholder 1"/>
          <p:cNvSpPr>
            <a:spLocks noGrp="1"/>
          </p:cNvSpPr>
          <p:nvPr>
            <p:ph idx="1"/>
          </p:nvPr>
        </p:nvSpPr>
        <p:spPr>
          <a:xfrm>
            <a:off x="3483429" y="1825625"/>
            <a:ext cx="7870371" cy="4351338"/>
          </a:xfrm>
        </p:spPr>
        <p:txBody>
          <a:bodyPr/>
          <a:lstStyle/>
          <a:p>
            <a:r>
              <a:rPr lang="tr-TR" b="1" dirty="0" smtClean="0"/>
              <a:t>I</a:t>
            </a:r>
            <a:r>
              <a:rPr lang="en-US" b="1" dirty="0" err="1" smtClean="0"/>
              <a:t>nfrastructure</a:t>
            </a:r>
            <a:endParaRPr lang="en-US" b="1" dirty="0" smtClean="0"/>
          </a:p>
          <a:p>
            <a:pPr lvl="1"/>
            <a:r>
              <a:rPr lang="en-US" dirty="0" smtClean="0"/>
              <a:t>Where the data is securely physically stored and computation is done</a:t>
            </a:r>
            <a:r>
              <a:rPr lang="tr-TR" dirty="0" smtClean="0"/>
              <a:t> </a:t>
            </a:r>
            <a:r>
              <a:rPr lang="en-US" dirty="0" smtClean="0"/>
              <a:t>(nodes)</a:t>
            </a:r>
            <a:r>
              <a:rPr lang="tr-TR" dirty="0" smtClean="0"/>
              <a:t>.</a:t>
            </a:r>
            <a:endParaRPr lang="en-US" dirty="0" smtClean="0"/>
          </a:p>
          <a:p>
            <a:r>
              <a:rPr lang="en-US" b="1" dirty="0" smtClean="0"/>
              <a:t>Data </a:t>
            </a:r>
          </a:p>
          <a:p>
            <a:pPr lvl="1"/>
            <a:r>
              <a:rPr lang="en-US" dirty="0" smtClean="0"/>
              <a:t>Where the data (mainly transactions) is securely stored and computation is done. </a:t>
            </a:r>
          </a:p>
          <a:p>
            <a:r>
              <a:rPr lang="en-US" b="1" dirty="0" smtClean="0"/>
              <a:t>Consensus layer</a:t>
            </a:r>
          </a:p>
          <a:p>
            <a:pPr lvl="1"/>
            <a:r>
              <a:rPr lang="en-US" dirty="0" smtClean="0"/>
              <a:t>Validate the data</a:t>
            </a:r>
          </a:p>
          <a:p>
            <a:r>
              <a:rPr lang="en-US" b="1" dirty="0" smtClean="0"/>
              <a:t>Application</a:t>
            </a:r>
          </a:p>
          <a:p>
            <a:pPr lvl="1"/>
            <a:r>
              <a:rPr lang="en-US" dirty="0" smtClean="0"/>
              <a:t>Smart Contract, </a:t>
            </a:r>
            <a:r>
              <a:rPr lang="en-US" dirty="0" err="1" smtClean="0"/>
              <a:t>dApp</a:t>
            </a:r>
            <a:r>
              <a:rPr lang="en-US" dirty="0" smtClean="0"/>
              <a:t>, </a:t>
            </a:r>
            <a:r>
              <a:rPr lang="en-US" dirty="0" err="1" smtClean="0"/>
              <a:t>DeFi</a:t>
            </a:r>
            <a:r>
              <a:rPr lang="en-US" dirty="0" smtClean="0"/>
              <a:t>, Wallets, NFT…</a:t>
            </a:r>
            <a:endParaRPr lang="en-US" dirty="0"/>
          </a:p>
        </p:txBody>
      </p:sp>
    </p:spTree>
    <p:extLst>
      <p:ext uri="{BB962C8B-B14F-4D97-AF65-F5344CB8AC3E}">
        <p14:creationId xmlns:p14="http://schemas.microsoft.com/office/powerpoint/2010/main" val="418245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p:cNvSpPr>
            <a:spLocks noGrp="1"/>
          </p:cNvSpPr>
          <p:nvPr>
            <p:ph type="dt" sz="half" idx="10"/>
          </p:nvPr>
        </p:nvSpPr>
        <p:spPr/>
        <p:txBody>
          <a:bodyPr/>
          <a:lstStyle/>
          <a:p>
            <a:fld id="{67AE63BC-28C5-4B2B-B9D8-266FFAB88DDE}" type="datetime1">
              <a:rPr lang="en-US" smtClean="0"/>
              <a:t>5/16/2022</a:t>
            </a:fld>
            <a:endParaRPr lang="en-US" dirty="0"/>
          </a:p>
        </p:txBody>
      </p:sp>
      <p:sp>
        <p:nvSpPr>
          <p:cNvPr id="6" name="Slayt Numarası Yer Tutucusu 5"/>
          <p:cNvSpPr>
            <a:spLocks noGrp="1"/>
          </p:cNvSpPr>
          <p:nvPr>
            <p:ph type="sldNum" sz="quarter" idx="12"/>
          </p:nvPr>
        </p:nvSpPr>
        <p:spPr/>
        <p:txBody>
          <a:bodyPr/>
          <a:lstStyle/>
          <a:p>
            <a:fld id="{AB71C224-43D6-432E-874C-D55C81039CE1}" type="slidenum">
              <a:rPr lang="en-US" smtClean="0"/>
              <a:pPr/>
              <a:t>27</a:t>
            </a:fld>
            <a:r>
              <a:rPr lang="en-US" dirty="0" smtClean="0"/>
              <a:t>/4</a:t>
            </a:r>
            <a:r>
              <a:rPr lang="tr-TR" dirty="0" smtClean="0"/>
              <a:t>4</a:t>
            </a:r>
            <a:endParaRPr lang="en-US" dirty="0"/>
          </a:p>
        </p:txBody>
      </p:sp>
      <p:sp>
        <p:nvSpPr>
          <p:cNvPr id="7" name="Unvan 1"/>
          <p:cNvSpPr txBox="1">
            <a:spLocks/>
          </p:cNvSpPr>
          <p:nvPr/>
        </p:nvSpPr>
        <p:spPr>
          <a:xfrm>
            <a:off x="1524000" y="4036740"/>
            <a:ext cx="9144000" cy="630509"/>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dirty="0" smtClean="0">
                <a:solidFill>
                  <a:srgbClr val="1F4E79"/>
                </a:solidFill>
              </a:rPr>
              <a:t>Applications</a:t>
            </a:r>
            <a:endParaRPr lang="en-US" dirty="0">
              <a:solidFill>
                <a:srgbClr val="1F4E79"/>
              </a:solidFill>
            </a:endParaRPr>
          </a:p>
        </p:txBody>
      </p:sp>
    </p:spTree>
    <p:extLst>
      <p:ext uri="{BB962C8B-B14F-4D97-AF65-F5344CB8AC3E}">
        <p14:creationId xmlns:p14="http://schemas.microsoft.com/office/powerpoint/2010/main" val="13355327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“Bitcoin: A Peer-to-Peer Electronic Cash System” by mysterious Satoshi </a:t>
            </a:r>
            <a:r>
              <a:rPr lang="en-US" dirty="0" err="1" smtClean="0"/>
              <a:t>Nakamoto</a:t>
            </a:r>
            <a:endParaRPr lang="en-US" dirty="0" smtClean="0"/>
          </a:p>
          <a:p>
            <a:pPr lvl="1"/>
            <a:r>
              <a:rPr lang="en-US" i="1" dirty="0" smtClean="0"/>
              <a:t>Described as “a system for electronic transactions without relying on trust”</a:t>
            </a:r>
            <a:endParaRPr lang="en-US" dirty="0"/>
          </a:p>
        </p:txBody>
      </p:sp>
      <p:sp>
        <p:nvSpPr>
          <p:cNvPr id="3" name="Title 2"/>
          <p:cNvSpPr>
            <a:spLocks noGrp="1"/>
          </p:cNvSpPr>
          <p:nvPr>
            <p:ph type="title"/>
          </p:nvPr>
        </p:nvSpPr>
        <p:spPr/>
        <p:txBody>
          <a:bodyPr/>
          <a:lstStyle/>
          <a:p>
            <a:r>
              <a:rPr lang="en-US" dirty="0" smtClean="0"/>
              <a:t>White paper in 03 Oct, 2008</a:t>
            </a:r>
            <a:endParaRPr lang="en-US" dirty="0"/>
          </a:p>
        </p:txBody>
      </p:sp>
      <p:sp>
        <p:nvSpPr>
          <p:cNvPr id="4" name="Date Placeholder 3"/>
          <p:cNvSpPr>
            <a:spLocks noGrp="1"/>
          </p:cNvSpPr>
          <p:nvPr>
            <p:ph type="dt" sz="half" idx="10"/>
          </p:nvPr>
        </p:nvSpPr>
        <p:spPr/>
        <p:txBody>
          <a:bodyPr/>
          <a:lstStyle/>
          <a:p>
            <a:fld id="{EC14DF5E-FE5F-4B28-A91A-0F40E6B0FFBF}" type="datetime1">
              <a:rPr lang="en-US" smtClean="0"/>
              <a:t>5/16/2022</a:t>
            </a:fld>
            <a:endParaRPr lang="en-US" dirty="0"/>
          </a:p>
        </p:txBody>
      </p:sp>
      <p:sp>
        <p:nvSpPr>
          <p:cNvPr id="6" name="Slide Number Placeholder 5"/>
          <p:cNvSpPr>
            <a:spLocks noGrp="1"/>
          </p:cNvSpPr>
          <p:nvPr>
            <p:ph type="sldNum" sz="quarter" idx="12"/>
          </p:nvPr>
        </p:nvSpPr>
        <p:spPr/>
        <p:txBody>
          <a:bodyPr/>
          <a:lstStyle/>
          <a:p>
            <a:fld id="{AB71C224-43D6-432E-874C-D55C81039CE1}" type="slidenum">
              <a:rPr lang="en-US" smtClean="0"/>
              <a:pPr/>
              <a:t>28</a:t>
            </a:fld>
            <a:r>
              <a:rPr lang="en-US" dirty="0" smtClean="0"/>
              <a:t>/4</a:t>
            </a:r>
            <a:r>
              <a:rPr lang="tr-TR" dirty="0" smtClean="0"/>
              <a:t>4</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3740" y="3133184"/>
            <a:ext cx="6577380" cy="3150805"/>
          </a:xfrm>
          <a:prstGeom prst="rect">
            <a:avLst/>
          </a:prstGeom>
        </p:spPr>
      </p:pic>
      <p:sp>
        <p:nvSpPr>
          <p:cNvPr id="7" name="Dikdörtgen 6"/>
          <p:cNvSpPr/>
          <p:nvPr/>
        </p:nvSpPr>
        <p:spPr>
          <a:xfrm>
            <a:off x="325761" y="3032584"/>
            <a:ext cx="7149842" cy="461665"/>
          </a:xfrm>
          <a:prstGeom prst="rect">
            <a:avLst/>
          </a:prstGeom>
        </p:spPr>
        <p:txBody>
          <a:bodyPr wrap="none">
            <a:spAutoFit/>
          </a:bodyPr>
          <a:lstStyle/>
          <a:p>
            <a:r>
              <a:rPr lang="en-US" sz="2400" b="1" dirty="0">
                <a:solidFill>
                  <a:srgbClr val="063EF0"/>
                </a:solidFill>
              </a:rPr>
              <a:t>BTC: First real-life application of </a:t>
            </a:r>
            <a:r>
              <a:rPr lang="en-US" sz="2400" b="1" dirty="0" err="1">
                <a:solidFill>
                  <a:srgbClr val="063EF0"/>
                </a:solidFill>
              </a:rPr>
              <a:t>blockchain</a:t>
            </a:r>
            <a:r>
              <a:rPr lang="en-US" sz="2400" b="1" dirty="0">
                <a:solidFill>
                  <a:srgbClr val="063EF0"/>
                </a:solidFill>
              </a:rPr>
              <a:t> technology</a:t>
            </a:r>
          </a:p>
        </p:txBody>
      </p:sp>
    </p:spTree>
    <p:extLst>
      <p:ext uri="{BB962C8B-B14F-4D97-AF65-F5344CB8AC3E}">
        <p14:creationId xmlns:p14="http://schemas.microsoft.com/office/powerpoint/2010/main" val="13183537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Cryptocurrencies</a:t>
            </a:r>
            <a:endParaRPr lang="en-US" dirty="0"/>
          </a:p>
        </p:txBody>
      </p:sp>
      <p:sp>
        <p:nvSpPr>
          <p:cNvPr id="4" name="Date Placeholder 3"/>
          <p:cNvSpPr>
            <a:spLocks noGrp="1"/>
          </p:cNvSpPr>
          <p:nvPr>
            <p:ph type="dt" sz="half" idx="10"/>
          </p:nvPr>
        </p:nvSpPr>
        <p:spPr/>
        <p:txBody>
          <a:bodyPr/>
          <a:lstStyle/>
          <a:p>
            <a:fld id="{F475D64B-30E0-4F3E-9005-3E2A338E2EB9}" type="datetime1">
              <a:rPr lang="en-US" smtClean="0"/>
              <a:t>5/16/2022</a:t>
            </a:fld>
            <a:endParaRPr lang="en-US" dirty="0"/>
          </a:p>
        </p:txBody>
      </p:sp>
      <p:sp>
        <p:nvSpPr>
          <p:cNvPr id="6" name="Slide Number Placeholder 5"/>
          <p:cNvSpPr>
            <a:spLocks noGrp="1"/>
          </p:cNvSpPr>
          <p:nvPr>
            <p:ph type="sldNum" sz="quarter" idx="12"/>
          </p:nvPr>
        </p:nvSpPr>
        <p:spPr/>
        <p:txBody>
          <a:bodyPr/>
          <a:lstStyle/>
          <a:p>
            <a:fld id="{AB71C224-43D6-432E-874C-D55C81039CE1}" type="slidenum">
              <a:rPr lang="en-US" smtClean="0"/>
              <a:pPr/>
              <a:t>29</a:t>
            </a:fld>
            <a:r>
              <a:rPr lang="en-US" dirty="0" smtClean="0"/>
              <a:t>/4</a:t>
            </a:r>
            <a:r>
              <a:rPr lang="tr-TR" dirty="0" smtClean="0"/>
              <a:t>4</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24012"/>
            <a:ext cx="10058400" cy="4077443"/>
          </a:xfrm>
          <a:prstGeom prst="rect">
            <a:avLst/>
          </a:prstGeom>
        </p:spPr>
      </p:pic>
      <p:sp>
        <p:nvSpPr>
          <p:cNvPr id="8" name="Rectangle 7"/>
          <p:cNvSpPr/>
          <p:nvPr/>
        </p:nvSpPr>
        <p:spPr>
          <a:xfrm>
            <a:off x="564338" y="5769802"/>
            <a:ext cx="2827697" cy="307777"/>
          </a:xfrm>
          <a:prstGeom prst="rect">
            <a:avLst/>
          </a:prstGeom>
        </p:spPr>
        <p:txBody>
          <a:bodyPr wrap="none">
            <a:spAutoFit/>
          </a:bodyPr>
          <a:lstStyle/>
          <a:p>
            <a:r>
              <a:rPr lang="en-US" sz="1400" dirty="0" smtClean="0"/>
              <a:t>Source: https://coinmarketcap.com/</a:t>
            </a:r>
            <a:endParaRPr lang="en-US" sz="1400" dirty="0"/>
          </a:p>
        </p:txBody>
      </p:sp>
      <p:sp>
        <p:nvSpPr>
          <p:cNvPr id="9" name="TextBox 8"/>
          <p:cNvSpPr txBox="1"/>
          <p:nvPr/>
        </p:nvSpPr>
        <p:spPr>
          <a:xfrm>
            <a:off x="5582296" y="5569747"/>
            <a:ext cx="3786614" cy="707886"/>
          </a:xfrm>
          <a:prstGeom prst="rect">
            <a:avLst/>
          </a:prstGeom>
          <a:noFill/>
        </p:spPr>
        <p:txBody>
          <a:bodyPr wrap="none" rtlCol="0">
            <a:spAutoFit/>
          </a:bodyPr>
          <a:lstStyle/>
          <a:p>
            <a:r>
              <a:rPr lang="en-US" sz="4000" b="1" dirty="0" smtClean="0">
                <a:solidFill>
                  <a:srgbClr val="FF0000"/>
                </a:solidFill>
              </a:rPr>
              <a:t>≈10000 of them. </a:t>
            </a:r>
            <a:endParaRPr lang="en-US" sz="4000" b="1" dirty="0">
              <a:solidFill>
                <a:srgbClr val="FF0000"/>
              </a:solidFill>
            </a:endParaRPr>
          </a:p>
        </p:txBody>
      </p:sp>
      <p:sp>
        <p:nvSpPr>
          <p:cNvPr id="10" name="Shape 106"/>
          <p:cNvSpPr txBox="1">
            <a:spLocks/>
          </p:cNvSpPr>
          <p:nvPr/>
        </p:nvSpPr>
        <p:spPr>
          <a:xfrm>
            <a:off x="1930950" y="1767132"/>
            <a:ext cx="8520600" cy="841800"/>
          </a:xfrm>
          <a:prstGeom prst="rect">
            <a:avLst/>
          </a:prstGeom>
        </p:spPr>
        <p:txBody>
          <a:bodyPr vert="horz"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pPr>
              <a:spcBef>
                <a:spcPts val="0"/>
              </a:spcBef>
            </a:pPr>
            <a:r>
              <a:rPr lang="en-US" dirty="0" err="1" smtClean="0">
                <a:solidFill>
                  <a:srgbClr val="FFFFFF"/>
                </a:solidFill>
              </a:rPr>
              <a:t>Blockchain</a:t>
            </a:r>
            <a:r>
              <a:rPr lang="en-US" dirty="0" smtClean="0">
                <a:solidFill>
                  <a:srgbClr val="FFFFFF"/>
                </a:solidFill>
              </a:rPr>
              <a:t> technology?</a:t>
            </a:r>
            <a:endParaRPr lang="en-US" dirty="0">
              <a:solidFill>
                <a:srgbClr val="FFFFFF"/>
              </a:solidFill>
            </a:endParaRPr>
          </a:p>
        </p:txBody>
      </p:sp>
      <p:pic>
        <p:nvPicPr>
          <p:cNvPr id="11" name="Shape 107" descr="ETHEREUM-LOGO_PORTRAIT_Black_small.png"/>
          <p:cNvPicPr preferRelativeResize="0"/>
          <p:nvPr/>
        </p:nvPicPr>
        <p:blipFill>
          <a:blip r:embed="rId4">
            <a:alphaModFix/>
          </a:blip>
          <a:stretch>
            <a:fillRect/>
          </a:stretch>
        </p:blipFill>
        <p:spPr>
          <a:xfrm>
            <a:off x="4916125" y="284691"/>
            <a:ext cx="2626553" cy="1256778"/>
          </a:xfrm>
          <a:prstGeom prst="rect">
            <a:avLst/>
          </a:prstGeom>
          <a:noFill/>
          <a:ln>
            <a:noFill/>
          </a:ln>
        </p:spPr>
      </p:pic>
      <p:pic>
        <p:nvPicPr>
          <p:cNvPr id="12" name="Shape 108" descr="logo-description.png"/>
          <p:cNvPicPr preferRelativeResize="0"/>
          <p:nvPr/>
        </p:nvPicPr>
        <p:blipFill rotWithShape="1">
          <a:blip r:embed="rId5">
            <a:alphaModFix/>
          </a:blip>
          <a:srcRect b="44684"/>
          <a:stretch/>
        </p:blipFill>
        <p:spPr>
          <a:xfrm>
            <a:off x="6841628" y="463586"/>
            <a:ext cx="2104133" cy="523978"/>
          </a:xfrm>
          <a:prstGeom prst="rect">
            <a:avLst/>
          </a:prstGeom>
          <a:noFill/>
          <a:ln>
            <a:noFill/>
          </a:ln>
        </p:spPr>
      </p:pic>
      <p:pic>
        <p:nvPicPr>
          <p:cNvPr id="13" name="Shape 109" descr="r3.png"/>
          <p:cNvPicPr preferRelativeResize="0"/>
          <p:nvPr/>
        </p:nvPicPr>
        <p:blipFill>
          <a:blip r:embed="rId6">
            <a:alphaModFix/>
          </a:blip>
          <a:stretch>
            <a:fillRect/>
          </a:stretch>
        </p:blipFill>
        <p:spPr>
          <a:xfrm>
            <a:off x="9342633" y="357173"/>
            <a:ext cx="562229" cy="630391"/>
          </a:xfrm>
          <a:prstGeom prst="rect">
            <a:avLst/>
          </a:prstGeom>
          <a:noFill/>
          <a:ln>
            <a:noFill/>
          </a:ln>
        </p:spPr>
      </p:pic>
      <p:pic>
        <p:nvPicPr>
          <p:cNvPr id="14" name="Shape 110" descr="logo.png"/>
          <p:cNvPicPr preferRelativeResize="0"/>
          <p:nvPr/>
        </p:nvPicPr>
        <p:blipFill>
          <a:blip r:embed="rId7">
            <a:alphaModFix/>
          </a:blip>
          <a:stretch>
            <a:fillRect/>
          </a:stretch>
        </p:blipFill>
        <p:spPr>
          <a:xfrm>
            <a:off x="10346106" y="339670"/>
            <a:ext cx="1771149" cy="445327"/>
          </a:xfrm>
          <a:prstGeom prst="rect">
            <a:avLst/>
          </a:prstGeom>
          <a:noFill/>
          <a:ln>
            <a:noFill/>
          </a:ln>
        </p:spPr>
      </p:pic>
      <p:pic>
        <p:nvPicPr>
          <p:cNvPr id="15" name="Shape 111" descr="full_logo_light.png"/>
          <p:cNvPicPr preferRelativeResize="0"/>
          <p:nvPr/>
        </p:nvPicPr>
        <p:blipFill rotWithShape="1">
          <a:blip r:embed="rId8">
            <a:alphaModFix/>
          </a:blip>
          <a:srcRect/>
          <a:stretch/>
        </p:blipFill>
        <p:spPr>
          <a:xfrm>
            <a:off x="7608360" y="1181940"/>
            <a:ext cx="2015387" cy="394780"/>
          </a:xfrm>
          <a:prstGeom prst="rect">
            <a:avLst/>
          </a:prstGeom>
          <a:noFill/>
          <a:ln>
            <a:noFill/>
          </a:ln>
        </p:spPr>
      </p:pic>
      <p:pic>
        <p:nvPicPr>
          <p:cNvPr id="16" name="Shape 112" descr="zcash-logo-gold.png"/>
          <p:cNvPicPr preferRelativeResize="0"/>
          <p:nvPr/>
        </p:nvPicPr>
        <p:blipFill>
          <a:blip r:embed="rId9">
            <a:alphaModFix/>
          </a:blip>
          <a:stretch>
            <a:fillRect/>
          </a:stretch>
        </p:blipFill>
        <p:spPr>
          <a:xfrm>
            <a:off x="9904862" y="734451"/>
            <a:ext cx="1932925" cy="1159750"/>
          </a:xfrm>
          <a:prstGeom prst="rect">
            <a:avLst/>
          </a:prstGeom>
          <a:noFill/>
          <a:ln>
            <a:noFill/>
          </a:ln>
        </p:spPr>
      </p:pic>
    </p:spTree>
    <p:extLst>
      <p:ext uri="{BB962C8B-B14F-4D97-AF65-F5344CB8AC3E}">
        <p14:creationId xmlns:p14="http://schemas.microsoft.com/office/powerpoint/2010/main" val="2062838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p:cNvSpPr>
            <a:spLocks noGrp="1"/>
          </p:cNvSpPr>
          <p:nvPr>
            <p:ph type="dt" sz="half" idx="10"/>
          </p:nvPr>
        </p:nvSpPr>
        <p:spPr/>
        <p:txBody>
          <a:bodyPr/>
          <a:lstStyle/>
          <a:p>
            <a:fld id="{6C410DCD-0359-4BFC-91EB-C57DC58EA2AA}" type="datetime1">
              <a:rPr lang="en-US" smtClean="0"/>
              <a:t>5/16/2022</a:t>
            </a:fld>
            <a:endParaRPr lang="en-US" dirty="0"/>
          </a:p>
        </p:txBody>
      </p:sp>
      <p:sp>
        <p:nvSpPr>
          <p:cNvPr id="6" name="Slayt Numarası Yer Tutucusu 5"/>
          <p:cNvSpPr>
            <a:spLocks noGrp="1"/>
          </p:cNvSpPr>
          <p:nvPr>
            <p:ph type="sldNum" sz="quarter" idx="12"/>
          </p:nvPr>
        </p:nvSpPr>
        <p:spPr/>
        <p:txBody>
          <a:bodyPr/>
          <a:lstStyle/>
          <a:p>
            <a:fld id="{AB71C224-43D6-432E-874C-D55C81039CE1}" type="slidenum">
              <a:rPr lang="en-US" smtClean="0"/>
              <a:pPr/>
              <a:t>3</a:t>
            </a:fld>
            <a:r>
              <a:rPr lang="en-US" dirty="0" smtClean="0"/>
              <a:t>/4</a:t>
            </a:r>
            <a:r>
              <a:rPr lang="tr-TR" dirty="0" smtClean="0"/>
              <a:t>4</a:t>
            </a:r>
            <a:endParaRPr lang="en-US" dirty="0"/>
          </a:p>
        </p:txBody>
      </p:sp>
      <p:sp>
        <p:nvSpPr>
          <p:cNvPr id="7" name="Unvan 1"/>
          <p:cNvSpPr txBox="1">
            <a:spLocks/>
          </p:cNvSpPr>
          <p:nvPr/>
        </p:nvSpPr>
        <p:spPr>
          <a:xfrm>
            <a:off x="1524000" y="3855720"/>
            <a:ext cx="9144000" cy="8115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dirty="0" smtClean="0">
                <a:solidFill>
                  <a:srgbClr val="1F4E79"/>
                </a:solidFill>
              </a:rPr>
              <a:t>Overview</a:t>
            </a:r>
            <a:endParaRPr lang="en-US" dirty="0">
              <a:solidFill>
                <a:srgbClr val="1F4E79"/>
              </a:solidFill>
            </a:endParaRPr>
          </a:p>
        </p:txBody>
      </p:sp>
    </p:spTree>
    <p:extLst>
      <p:ext uri="{BB962C8B-B14F-4D97-AF65-F5344CB8AC3E}">
        <p14:creationId xmlns:p14="http://schemas.microsoft.com/office/powerpoint/2010/main" val="30718018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Keep transactions and other data, </a:t>
            </a:r>
          </a:p>
          <a:p>
            <a:endParaRPr lang="en-US" dirty="0" smtClean="0"/>
          </a:p>
          <a:p>
            <a:r>
              <a:rPr lang="en-US" dirty="0" smtClean="0"/>
              <a:t>Operate in a peer-to-peer mode</a:t>
            </a:r>
          </a:p>
          <a:p>
            <a:pPr lvl="1"/>
            <a:r>
              <a:rPr lang="en-US" dirty="0" smtClean="0"/>
              <a:t>When it starts, it bootstraps to find other wallets.</a:t>
            </a:r>
          </a:p>
          <a:p>
            <a:endParaRPr lang="en-US" dirty="0" smtClean="0"/>
          </a:p>
          <a:p>
            <a:r>
              <a:rPr lang="en-US" dirty="0" smtClean="0"/>
              <a:t>Share all transaction information with their peers.</a:t>
            </a:r>
          </a:p>
          <a:p>
            <a:pPr lvl="1"/>
            <a:r>
              <a:rPr lang="en-US" dirty="0" smtClean="0"/>
              <a:t>gossip protocol</a:t>
            </a:r>
          </a:p>
          <a:p>
            <a:endParaRPr lang="en-US" dirty="0" smtClean="0"/>
          </a:p>
          <a:p>
            <a:r>
              <a:rPr lang="en-US" dirty="0" smtClean="0"/>
              <a:t>Create Public-Private key pair. </a:t>
            </a:r>
          </a:p>
        </p:txBody>
      </p:sp>
      <p:sp>
        <p:nvSpPr>
          <p:cNvPr id="3" name="Title 2"/>
          <p:cNvSpPr>
            <a:spLocks noGrp="1"/>
          </p:cNvSpPr>
          <p:nvPr>
            <p:ph type="title"/>
          </p:nvPr>
        </p:nvSpPr>
        <p:spPr/>
        <p:txBody>
          <a:bodyPr/>
          <a:lstStyle/>
          <a:p>
            <a:r>
              <a:rPr lang="en-US" dirty="0" smtClean="0"/>
              <a:t>Wallet</a:t>
            </a:r>
            <a:endParaRPr lang="en-US" dirty="0"/>
          </a:p>
        </p:txBody>
      </p:sp>
      <p:sp>
        <p:nvSpPr>
          <p:cNvPr id="4" name="Date Placeholder 3"/>
          <p:cNvSpPr>
            <a:spLocks noGrp="1"/>
          </p:cNvSpPr>
          <p:nvPr>
            <p:ph type="dt" sz="half" idx="10"/>
          </p:nvPr>
        </p:nvSpPr>
        <p:spPr/>
        <p:txBody>
          <a:bodyPr/>
          <a:lstStyle/>
          <a:p>
            <a:fld id="{7057A073-6585-4F1B-9AF0-5CC4D077F49F}" type="datetime1">
              <a:rPr lang="en-US" smtClean="0"/>
              <a:t>5/16/2022</a:t>
            </a:fld>
            <a:endParaRPr lang="en-US" dirty="0"/>
          </a:p>
        </p:txBody>
      </p:sp>
      <p:sp>
        <p:nvSpPr>
          <p:cNvPr id="6" name="Slide Number Placeholder 5"/>
          <p:cNvSpPr>
            <a:spLocks noGrp="1"/>
          </p:cNvSpPr>
          <p:nvPr>
            <p:ph type="sldNum" sz="quarter" idx="12"/>
          </p:nvPr>
        </p:nvSpPr>
        <p:spPr/>
        <p:txBody>
          <a:bodyPr/>
          <a:lstStyle/>
          <a:p>
            <a:fld id="{AB71C224-43D6-432E-874C-D55C81039CE1}" type="slidenum">
              <a:rPr lang="en-US" smtClean="0"/>
              <a:pPr/>
              <a:t>30</a:t>
            </a:fld>
            <a:r>
              <a:rPr lang="en-US" dirty="0" smtClean="0"/>
              <a:t>/44</a:t>
            </a:r>
            <a:endParaRPr lang="en-US" dirty="0"/>
          </a:p>
        </p:txBody>
      </p:sp>
      <p:pic>
        <p:nvPicPr>
          <p:cNvPr id="2052" name="Picture 4" descr="MetaMask - Vikiped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5919" y="-22825"/>
            <a:ext cx="1634397" cy="16343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Bitcoin ve Kripto Para Borsası | Bitcoin İşlem Platformu | Krak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76128" y="793593"/>
            <a:ext cx="2498765" cy="40048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Phantom (@phantom) / Twitt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04276" y="289189"/>
            <a:ext cx="1449524" cy="144952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Buy/Sell Bitcoin, Ether and Altcoins | Cryptocurrency Exchange | Binanc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74893" y="1904741"/>
            <a:ext cx="1641475" cy="164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4870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199" y="1654876"/>
            <a:ext cx="7941276" cy="4351338"/>
          </a:xfrm>
        </p:spPr>
        <p:txBody>
          <a:bodyPr>
            <a:normAutofit/>
          </a:bodyPr>
          <a:lstStyle/>
          <a:p>
            <a:r>
              <a:rPr lang="en-US" dirty="0" smtClean="0"/>
              <a:t>Like contract in real life, but completely digital. </a:t>
            </a:r>
            <a:endParaRPr lang="tr-TR" dirty="0" smtClean="0"/>
          </a:p>
          <a:p>
            <a:endParaRPr lang="en-US" dirty="0" smtClean="0"/>
          </a:p>
          <a:p>
            <a:r>
              <a:rPr lang="en-US" dirty="0" smtClean="0"/>
              <a:t>Agreement written in code. </a:t>
            </a:r>
            <a:endParaRPr lang="tr-TR" dirty="0" smtClean="0"/>
          </a:p>
          <a:p>
            <a:r>
              <a:rPr lang="en-US" dirty="0" smtClean="0"/>
              <a:t>These programs are stored on the </a:t>
            </a:r>
            <a:r>
              <a:rPr lang="en-US" dirty="0" err="1" smtClean="0"/>
              <a:t>blockchain</a:t>
            </a:r>
            <a:endParaRPr lang="en-US" dirty="0" smtClean="0"/>
          </a:p>
          <a:p>
            <a:pPr lvl="1"/>
            <a:r>
              <a:rPr lang="en-US" dirty="0" smtClean="0"/>
              <a:t>Store rules, </a:t>
            </a:r>
          </a:p>
          <a:p>
            <a:pPr lvl="1"/>
            <a:r>
              <a:rPr lang="en-US" dirty="0" smtClean="0"/>
              <a:t>Executed automatically,</a:t>
            </a:r>
            <a:r>
              <a:rPr lang="tr-TR" dirty="0" smtClean="0"/>
              <a:t> </a:t>
            </a:r>
          </a:p>
          <a:p>
            <a:pPr lvl="1"/>
            <a:r>
              <a:rPr lang="en-US" dirty="0" smtClean="0"/>
              <a:t>Deterministic,</a:t>
            </a:r>
            <a:r>
              <a:rPr lang="tr-TR" dirty="0" smtClean="0"/>
              <a:t> </a:t>
            </a:r>
            <a:r>
              <a:rPr lang="tr-TR" dirty="0" err="1" smtClean="0"/>
              <a:t>expected</a:t>
            </a:r>
            <a:r>
              <a:rPr lang="tr-TR" dirty="0" smtClean="0"/>
              <a:t> </a:t>
            </a:r>
            <a:r>
              <a:rPr lang="tr-TR" dirty="0" err="1" smtClean="0"/>
              <a:t>outcomes</a:t>
            </a:r>
            <a:r>
              <a:rPr lang="tr-TR" dirty="0"/>
              <a:t>,</a:t>
            </a:r>
            <a:endParaRPr lang="en-US" dirty="0" smtClean="0"/>
          </a:p>
          <a:p>
            <a:pPr lvl="1"/>
            <a:r>
              <a:rPr lang="en-US" dirty="0" smtClean="0"/>
              <a:t>And, can be used to automatically exchange coins.</a:t>
            </a:r>
            <a:endParaRPr lang="tr-TR" dirty="0" smtClean="0"/>
          </a:p>
          <a:p>
            <a:pPr lvl="1"/>
            <a:endParaRPr lang="en-US" dirty="0" smtClean="0"/>
          </a:p>
        </p:txBody>
      </p:sp>
      <p:sp>
        <p:nvSpPr>
          <p:cNvPr id="3" name="Title 2"/>
          <p:cNvSpPr>
            <a:spLocks noGrp="1"/>
          </p:cNvSpPr>
          <p:nvPr>
            <p:ph type="title"/>
          </p:nvPr>
        </p:nvSpPr>
        <p:spPr/>
        <p:txBody>
          <a:bodyPr/>
          <a:lstStyle/>
          <a:p>
            <a:r>
              <a:rPr lang="en-US" dirty="0" smtClean="0"/>
              <a:t>Smart Contract</a:t>
            </a:r>
            <a:endParaRPr lang="en-US" dirty="0"/>
          </a:p>
        </p:txBody>
      </p:sp>
      <p:sp>
        <p:nvSpPr>
          <p:cNvPr id="4" name="Date Placeholder 3"/>
          <p:cNvSpPr>
            <a:spLocks noGrp="1"/>
          </p:cNvSpPr>
          <p:nvPr>
            <p:ph type="dt" sz="half" idx="10"/>
          </p:nvPr>
        </p:nvSpPr>
        <p:spPr/>
        <p:txBody>
          <a:bodyPr/>
          <a:lstStyle/>
          <a:p>
            <a:fld id="{D265A725-AA82-40C7-94C8-D896BD43343B}" type="datetime1">
              <a:rPr lang="en-US" smtClean="0"/>
              <a:t>5/16/2022</a:t>
            </a:fld>
            <a:endParaRPr lang="en-US" dirty="0"/>
          </a:p>
        </p:txBody>
      </p:sp>
      <p:sp>
        <p:nvSpPr>
          <p:cNvPr id="6" name="Slide Number Placeholder 5"/>
          <p:cNvSpPr>
            <a:spLocks noGrp="1"/>
          </p:cNvSpPr>
          <p:nvPr>
            <p:ph type="sldNum" sz="quarter" idx="12"/>
          </p:nvPr>
        </p:nvSpPr>
        <p:spPr/>
        <p:txBody>
          <a:bodyPr/>
          <a:lstStyle/>
          <a:p>
            <a:fld id="{AB71C224-43D6-432E-874C-D55C81039CE1}" type="slidenum">
              <a:rPr lang="en-US" smtClean="0"/>
              <a:pPr/>
              <a:t>31</a:t>
            </a:fld>
            <a:r>
              <a:rPr lang="en-US" dirty="0" smtClean="0"/>
              <a:t>/4</a:t>
            </a:r>
            <a:r>
              <a:rPr lang="tr-TR" dirty="0" smtClean="0"/>
              <a:t>4</a:t>
            </a:r>
            <a:endParaRPr lang="en-US" dirty="0"/>
          </a:p>
        </p:txBody>
      </p:sp>
      <p:sp>
        <p:nvSpPr>
          <p:cNvPr id="7" name="TextBox 6"/>
          <p:cNvSpPr txBox="1"/>
          <p:nvPr/>
        </p:nvSpPr>
        <p:spPr>
          <a:xfrm>
            <a:off x="8215980" y="2179510"/>
            <a:ext cx="2226167" cy="2554545"/>
          </a:xfrm>
          <a:prstGeom prst="rect">
            <a:avLst/>
          </a:prstGeom>
          <a:noFill/>
        </p:spPr>
        <p:txBody>
          <a:bodyPr wrap="square" rtlCol="0">
            <a:spAutoFit/>
          </a:bodyPr>
          <a:lstStyle/>
          <a:p>
            <a:r>
              <a:rPr lang="en-US" sz="3200" b="1" dirty="0" smtClean="0">
                <a:solidFill>
                  <a:srgbClr val="C00000"/>
                </a:solidFill>
              </a:rPr>
              <a:t>&lt;\&gt;</a:t>
            </a:r>
          </a:p>
          <a:p>
            <a:r>
              <a:rPr lang="en-US" sz="3200" b="1" dirty="0" smtClean="0">
                <a:solidFill>
                  <a:srgbClr val="C00000"/>
                </a:solidFill>
              </a:rPr>
              <a:t>        if …</a:t>
            </a:r>
          </a:p>
          <a:p>
            <a:r>
              <a:rPr lang="en-US" sz="3200" b="1" dirty="0" smtClean="0">
                <a:solidFill>
                  <a:srgbClr val="C00000"/>
                </a:solidFill>
              </a:rPr>
              <a:t>        then ….</a:t>
            </a:r>
          </a:p>
          <a:p>
            <a:r>
              <a:rPr lang="en-US" sz="3200" b="1" dirty="0" smtClean="0">
                <a:solidFill>
                  <a:srgbClr val="C00000"/>
                </a:solidFill>
              </a:rPr>
              <a:t>&lt;\&gt;</a:t>
            </a:r>
          </a:p>
          <a:p>
            <a:endParaRPr lang="en-US" sz="3200" b="1" dirty="0">
              <a:solidFill>
                <a:srgbClr val="C00000"/>
              </a:solidFill>
            </a:endParaRPr>
          </a:p>
        </p:txBody>
      </p:sp>
    </p:spTree>
    <p:extLst>
      <p:ext uri="{BB962C8B-B14F-4D97-AF65-F5344CB8AC3E}">
        <p14:creationId xmlns:p14="http://schemas.microsoft.com/office/powerpoint/2010/main" val="16393897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654876"/>
            <a:ext cx="7102642" cy="4351338"/>
          </a:xfrm>
        </p:spPr>
        <p:txBody>
          <a:bodyPr>
            <a:normAutofit fontScale="92500" lnSpcReduction="20000"/>
          </a:bodyPr>
          <a:lstStyle/>
          <a:p>
            <a:r>
              <a:rPr lang="en-US" dirty="0"/>
              <a:t>Irreversible and unmodifiable once deployed. </a:t>
            </a:r>
          </a:p>
          <a:p>
            <a:endParaRPr lang="tr-TR" dirty="0" smtClean="0"/>
          </a:p>
          <a:p>
            <a:r>
              <a:rPr lang="tr-TR" dirty="0" smtClean="0"/>
              <a:t>N</a:t>
            </a:r>
            <a:r>
              <a:rPr lang="en-US" dirty="0" smtClean="0"/>
              <a:t>o </a:t>
            </a:r>
            <a:r>
              <a:rPr lang="en-US" dirty="0"/>
              <a:t>need to trust the third party. </a:t>
            </a:r>
          </a:p>
          <a:p>
            <a:pPr lvl="1"/>
            <a:r>
              <a:rPr lang="en-US" dirty="0"/>
              <a:t>TRUST THE CODE. </a:t>
            </a:r>
          </a:p>
          <a:p>
            <a:pPr lvl="1"/>
            <a:r>
              <a:rPr lang="en-US" dirty="0"/>
              <a:t>Open source, anyone can read the code of the contract. </a:t>
            </a:r>
          </a:p>
          <a:p>
            <a:endParaRPr lang="tr-TR" dirty="0" smtClean="0"/>
          </a:p>
          <a:p>
            <a:r>
              <a:rPr lang="en-US" dirty="0" smtClean="0"/>
              <a:t>Reduces or removes the need for intermediaries</a:t>
            </a:r>
            <a:r>
              <a:rPr lang="tr-TR" dirty="0" smtClean="0"/>
              <a:t>,</a:t>
            </a:r>
          </a:p>
          <a:p>
            <a:endParaRPr lang="tr-TR" dirty="0" smtClean="0"/>
          </a:p>
          <a:p>
            <a:r>
              <a:rPr lang="tr-TR" dirty="0" smtClean="0"/>
              <a:t>R</a:t>
            </a:r>
            <a:r>
              <a:rPr lang="en-US" dirty="0" err="1" smtClean="0"/>
              <a:t>ely</a:t>
            </a:r>
            <a:r>
              <a:rPr lang="en-US" dirty="0" smtClean="0"/>
              <a:t> on</a:t>
            </a:r>
            <a:r>
              <a:rPr lang="tr-TR" dirty="0" smtClean="0"/>
              <a:t>:</a:t>
            </a:r>
            <a:endParaRPr lang="en-US" dirty="0" smtClean="0"/>
          </a:p>
          <a:p>
            <a:pPr lvl="1"/>
            <a:r>
              <a:rPr lang="en-US" dirty="0" smtClean="0"/>
              <a:t>Information on the </a:t>
            </a:r>
            <a:r>
              <a:rPr lang="en-US" dirty="0" err="1" smtClean="0"/>
              <a:t>blockchain</a:t>
            </a:r>
            <a:r>
              <a:rPr lang="en-US" dirty="0" smtClean="0"/>
              <a:t>,</a:t>
            </a:r>
          </a:p>
          <a:p>
            <a:pPr lvl="1"/>
            <a:r>
              <a:rPr lang="en-US" dirty="0" smtClean="0"/>
              <a:t>External data source, </a:t>
            </a:r>
          </a:p>
          <a:p>
            <a:endParaRPr lang="en-US" dirty="0"/>
          </a:p>
        </p:txBody>
      </p:sp>
      <p:sp>
        <p:nvSpPr>
          <p:cNvPr id="3" name="Title 2"/>
          <p:cNvSpPr>
            <a:spLocks noGrp="1"/>
          </p:cNvSpPr>
          <p:nvPr>
            <p:ph type="title"/>
          </p:nvPr>
        </p:nvSpPr>
        <p:spPr/>
        <p:txBody>
          <a:bodyPr/>
          <a:lstStyle/>
          <a:p>
            <a:r>
              <a:rPr lang="en-US" dirty="0" smtClean="0"/>
              <a:t>Smart Contract</a:t>
            </a:r>
            <a:endParaRPr lang="en-US" dirty="0"/>
          </a:p>
        </p:txBody>
      </p:sp>
      <p:sp>
        <p:nvSpPr>
          <p:cNvPr id="4" name="Date Placeholder 3"/>
          <p:cNvSpPr>
            <a:spLocks noGrp="1"/>
          </p:cNvSpPr>
          <p:nvPr>
            <p:ph type="dt" sz="half" idx="10"/>
          </p:nvPr>
        </p:nvSpPr>
        <p:spPr/>
        <p:txBody>
          <a:bodyPr/>
          <a:lstStyle/>
          <a:p>
            <a:fld id="{D168072F-0DAB-4886-9985-37D8313FA117}" type="datetime1">
              <a:rPr lang="en-US" smtClean="0"/>
              <a:t>5/16/2022</a:t>
            </a:fld>
            <a:endParaRPr lang="en-US" dirty="0"/>
          </a:p>
        </p:txBody>
      </p:sp>
      <p:sp>
        <p:nvSpPr>
          <p:cNvPr id="6" name="Slide Number Placeholder 5"/>
          <p:cNvSpPr>
            <a:spLocks noGrp="1"/>
          </p:cNvSpPr>
          <p:nvPr>
            <p:ph type="sldNum" sz="quarter" idx="12"/>
          </p:nvPr>
        </p:nvSpPr>
        <p:spPr/>
        <p:txBody>
          <a:bodyPr/>
          <a:lstStyle/>
          <a:p>
            <a:fld id="{AB71C224-43D6-432E-874C-D55C81039CE1}" type="slidenum">
              <a:rPr lang="en-US" smtClean="0"/>
              <a:pPr/>
              <a:t>32</a:t>
            </a:fld>
            <a:r>
              <a:rPr lang="en-US" dirty="0" smtClean="0"/>
              <a:t>/4</a:t>
            </a:r>
            <a:r>
              <a:rPr lang="tr-TR" dirty="0" smtClean="0"/>
              <a:t>4</a:t>
            </a:r>
            <a:endParaRPr lang="en-US" dirty="0"/>
          </a:p>
        </p:txBody>
      </p:sp>
      <p:graphicFrame>
        <p:nvGraphicFramePr>
          <p:cNvPr id="8" name="Table 3">
            <a:extLst>
              <a:ext uri="{FF2B5EF4-FFF2-40B4-BE49-F238E27FC236}">
                <a16:creationId xmlns:a16="http://schemas.microsoft.com/office/drawing/2014/main" id="{9E68E43F-C90D-4459-961E-23129A06BE62}"/>
              </a:ext>
            </a:extLst>
          </p:cNvPr>
          <p:cNvGraphicFramePr>
            <a:graphicFrameLocks noGrp="1"/>
          </p:cNvGraphicFramePr>
          <p:nvPr>
            <p:extLst>
              <p:ext uri="{D42A27DB-BD31-4B8C-83A1-F6EECF244321}">
                <p14:modId xmlns:p14="http://schemas.microsoft.com/office/powerpoint/2010/main" val="1448563471"/>
              </p:ext>
            </p:extLst>
          </p:nvPr>
        </p:nvGraphicFramePr>
        <p:xfrm>
          <a:off x="7854215" y="2338161"/>
          <a:ext cx="4041408" cy="3360112"/>
        </p:xfrm>
        <a:graphic>
          <a:graphicData uri="http://schemas.openxmlformats.org/drawingml/2006/table">
            <a:tbl>
              <a:tblPr firstRow="1" bandRow="1">
                <a:tableStyleId>{5C22544A-7EE6-4342-B048-85BDC9FD1C3A}</a:tableStyleId>
              </a:tblPr>
              <a:tblGrid>
                <a:gridCol w="1518830">
                  <a:extLst>
                    <a:ext uri="{9D8B030D-6E8A-4147-A177-3AD203B41FA5}">
                      <a16:colId xmlns:a16="http://schemas.microsoft.com/office/drawing/2014/main" val="2456915077"/>
                    </a:ext>
                  </a:extLst>
                </a:gridCol>
                <a:gridCol w="1434507">
                  <a:extLst>
                    <a:ext uri="{9D8B030D-6E8A-4147-A177-3AD203B41FA5}">
                      <a16:colId xmlns:a16="http://schemas.microsoft.com/office/drawing/2014/main" val="986854007"/>
                    </a:ext>
                  </a:extLst>
                </a:gridCol>
                <a:gridCol w="1088071">
                  <a:extLst>
                    <a:ext uri="{9D8B030D-6E8A-4147-A177-3AD203B41FA5}">
                      <a16:colId xmlns:a16="http://schemas.microsoft.com/office/drawing/2014/main" val="3976517770"/>
                    </a:ext>
                  </a:extLst>
                </a:gridCol>
              </a:tblGrid>
              <a:tr h="590878">
                <a:tc>
                  <a:txBody>
                    <a:bodyPr/>
                    <a:lstStyle/>
                    <a:p>
                      <a:r>
                        <a:rPr lang="en-US" dirty="0"/>
                        <a:t>Blockchain</a:t>
                      </a:r>
                    </a:p>
                  </a:txBody>
                  <a:tcPr/>
                </a:tc>
                <a:tc>
                  <a:txBody>
                    <a:bodyPr/>
                    <a:lstStyle/>
                    <a:p>
                      <a:r>
                        <a:rPr lang="en-US" dirty="0"/>
                        <a:t>Smart Contracts?</a:t>
                      </a:r>
                    </a:p>
                  </a:txBody>
                  <a:tcPr/>
                </a:tc>
                <a:tc>
                  <a:txBody>
                    <a:bodyPr/>
                    <a:lstStyle/>
                    <a:p>
                      <a:r>
                        <a:rPr lang="en-US" dirty="0"/>
                        <a:t>Language</a:t>
                      </a:r>
                    </a:p>
                  </a:txBody>
                  <a:tcPr/>
                </a:tc>
                <a:extLst>
                  <a:ext uri="{0D108BD9-81ED-4DB2-BD59-A6C34878D82A}">
                    <a16:rowId xmlns:a16="http://schemas.microsoft.com/office/drawing/2014/main" val="1153275656"/>
                  </a:ext>
                </a:extLst>
              </a:tr>
              <a:tr h="366297">
                <a:tc>
                  <a:txBody>
                    <a:bodyPr/>
                    <a:lstStyle/>
                    <a:p>
                      <a:r>
                        <a:rPr lang="en-US" dirty="0">
                          <a:solidFill>
                            <a:schemeClr val="tx1"/>
                          </a:solidFill>
                        </a:rPr>
                        <a:t>Bitcoin</a:t>
                      </a:r>
                    </a:p>
                  </a:txBody>
                  <a:tcPr/>
                </a:tc>
                <a:tc>
                  <a:txBody>
                    <a:bodyPr/>
                    <a:lstStyle/>
                    <a:p>
                      <a:r>
                        <a:rPr lang="en-US" dirty="0">
                          <a:solidFill>
                            <a:schemeClr val="tx1"/>
                          </a:solidFill>
                        </a:rPr>
                        <a:t>No</a:t>
                      </a:r>
                    </a:p>
                  </a:txBody>
                  <a:tcPr/>
                </a:tc>
                <a:tc>
                  <a:txBody>
                    <a:bodyPr/>
                    <a:lstStyle/>
                    <a:p>
                      <a:endParaRPr lang="en-US" dirty="0">
                        <a:solidFill>
                          <a:srgbClr val="FF0000"/>
                        </a:solidFill>
                      </a:endParaRPr>
                    </a:p>
                  </a:txBody>
                  <a:tcPr/>
                </a:tc>
                <a:extLst>
                  <a:ext uri="{0D108BD9-81ED-4DB2-BD59-A6C34878D82A}">
                    <a16:rowId xmlns:a16="http://schemas.microsoft.com/office/drawing/2014/main" val="1155343116"/>
                  </a:ext>
                </a:extLst>
              </a:tr>
              <a:tr h="632238">
                <a:tc>
                  <a:txBody>
                    <a:bodyPr/>
                    <a:lstStyle/>
                    <a:p>
                      <a:r>
                        <a:rPr lang="en-US" dirty="0"/>
                        <a:t>Ethereum</a:t>
                      </a:r>
                    </a:p>
                  </a:txBody>
                  <a:tcPr/>
                </a:tc>
                <a:tc>
                  <a:txBody>
                    <a:bodyPr/>
                    <a:lstStyle/>
                    <a:p>
                      <a:r>
                        <a:rPr lang="en-US" dirty="0"/>
                        <a:t>Yes</a:t>
                      </a:r>
                    </a:p>
                  </a:txBody>
                  <a:tcPr/>
                </a:tc>
                <a:tc>
                  <a:txBody>
                    <a:bodyPr/>
                    <a:lstStyle/>
                    <a:p>
                      <a:r>
                        <a:rPr lang="en-US" dirty="0"/>
                        <a:t>Solidity</a:t>
                      </a:r>
                    </a:p>
                  </a:txBody>
                  <a:tcPr/>
                </a:tc>
                <a:extLst>
                  <a:ext uri="{0D108BD9-81ED-4DB2-BD59-A6C34878D82A}">
                    <a16:rowId xmlns:a16="http://schemas.microsoft.com/office/drawing/2014/main" val="3735504481"/>
                  </a:ext>
                </a:extLst>
              </a:tr>
              <a:tr h="590878">
                <a:tc>
                  <a:txBody>
                    <a:bodyPr/>
                    <a:lstStyle/>
                    <a:p>
                      <a:r>
                        <a:rPr lang="tr-TR" dirty="0" smtClean="0"/>
                        <a:t>Solana</a:t>
                      </a:r>
                      <a:endParaRPr lang="en-US" dirty="0"/>
                    </a:p>
                  </a:txBody>
                  <a:tcPr/>
                </a:tc>
                <a:tc>
                  <a:txBody>
                    <a:bodyPr/>
                    <a:lstStyle/>
                    <a:p>
                      <a:r>
                        <a:rPr lang="tr-TR" dirty="0" err="1" smtClean="0"/>
                        <a:t>Yes</a:t>
                      </a:r>
                      <a:endParaRPr lang="en-US" dirty="0"/>
                    </a:p>
                  </a:txBody>
                  <a:tcPr/>
                </a:tc>
                <a:tc>
                  <a:txBody>
                    <a:bodyPr/>
                    <a:lstStyle/>
                    <a:p>
                      <a:r>
                        <a:rPr lang="tr-TR" dirty="0" err="1" smtClean="0"/>
                        <a:t>Rust</a:t>
                      </a:r>
                      <a:r>
                        <a:rPr lang="tr-TR" dirty="0" smtClean="0"/>
                        <a:t> </a:t>
                      </a:r>
                      <a:r>
                        <a:rPr lang="en-US" sz="1800" b="0" i="0" kern="1200" dirty="0" smtClean="0">
                          <a:solidFill>
                            <a:schemeClr val="dk1"/>
                          </a:solidFill>
                          <a:effectLst/>
                          <a:latin typeface="+mn-lt"/>
                          <a:ea typeface="+mn-ea"/>
                          <a:cs typeface="+mn-cs"/>
                        </a:rPr>
                        <a:t>C, C++</a:t>
                      </a:r>
                      <a:endParaRPr lang="en-US" dirty="0"/>
                    </a:p>
                  </a:txBody>
                  <a:tcPr/>
                </a:tc>
                <a:extLst>
                  <a:ext uri="{0D108BD9-81ED-4DB2-BD59-A6C34878D82A}">
                    <a16:rowId xmlns:a16="http://schemas.microsoft.com/office/drawing/2014/main" val="10003"/>
                  </a:ext>
                </a:extLst>
              </a:tr>
              <a:tr h="590878">
                <a:tc>
                  <a:txBody>
                    <a:bodyPr/>
                    <a:lstStyle/>
                    <a:p>
                      <a:r>
                        <a:rPr lang="tr-TR" dirty="0" err="1" smtClean="0"/>
                        <a:t>Binance</a:t>
                      </a:r>
                      <a:endParaRPr lang="en-US" dirty="0"/>
                    </a:p>
                  </a:txBody>
                  <a:tcPr/>
                </a:tc>
                <a:tc>
                  <a:txBody>
                    <a:bodyPr/>
                    <a:lstStyle/>
                    <a:p>
                      <a:r>
                        <a:rPr lang="tr-TR" dirty="0" err="1" smtClean="0"/>
                        <a:t>Yes</a:t>
                      </a:r>
                      <a:endParaRPr lang="en-US" dirty="0"/>
                    </a:p>
                  </a:txBody>
                  <a:tcPr/>
                </a:tc>
                <a:tc>
                  <a:txBody>
                    <a:bodyPr/>
                    <a:lstStyle/>
                    <a:p>
                      <a:r>
                        <a:rPr lang="tr-TR" dirty="0" err="1" smtClean="0"/>
                        <a:t>Solidity</a:t>
                      </a:r>
                      <a:endParaRPr lang="en-US" dirty="0"/>
                    </a:p>
                  </a:txBody>
                  <a:tcPr/>
                </a:tc>
                <a:extLst>
                  <a:ext uri="{0D108BD9-81ED-4DB2-BD59-A6C34878D82A}">
                    <a16:rowId xmlns:a16="http://schemas.microsoft.com/office/drawing/2014/main" val="4193681056"/>
                  </a:ext>
                </a:extLst>
              </a:tr>
              <a:tr h="490539">
                <a:tc>
                  <a:txBody>
                    <a:bodyPr/>
                    <a:lstStyle/>
                    <a:p>
                      <a:r>
                        <a:rPr lang="en-US" dirty="0" err="1"/>
                        <a:t>Hyperledger</a:t>
                      </a:r>
                      <a:endParaRPr lang="en-US" dirty="0"/>
                    </a:p>
                  </a:txBody>
                  <a:tcPr/>
                </a:tc>
                <a:tc>
                  <a:txBody>
                    <a:bodyPr/>
                    <a:lstStyle/>
                    <a:p>
                      <a:r>
                        <a:rPr lang="en-US" dirty="0"/>
                        <a:t>Yes</a:t>
                      </a:r>
                    </a:p>
                  </a:txBody>
                  <a:tcPr/>
                </a:tc>
                <a:tc>
                  <a:txBody>
                    <a:bodyPr/>
                    <a:lstStyle/>
                    <a:p>
                      <a:r>
                        <a:rPr lang="en-US" dirty="0"/>
                        <a:t>Various</a:t>
                      </a:r>
                    </a:p>
                  </a:txBody>
                  <a:tcPr/>
                </a:tc>
                <a:extLst>
                  <a:ext uri="{0D108BD9-81ED-4DB2-BD59-A6C34878D82A}">
                    <a16:rowId xmlns:a16="http://schemas.microsoft.com/office/drawing/2014/main" val="2079272066"/>
                  </a:ext>
                </a:extLst>
              </a:tr>
            </a:tbl>
          </a:graphicData>
        </a:graphic>
      </p:graphicFrame>
    </p:spTree>
    <p:extLst>
      <p:ext uri="{BB962C8B-B14F-4D97-AF65-F5344CB8AC3E}">
        <p14:creationId xmlns:p14="http://schemas.microsoft.com/office/powerpoint/2010/main" val="24048085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725249340"/>
              </p:ext>
            </p:extLst>
          </p:nvPr>
        </p:nvGraphicFramePr>
        <p:xfrm>
          <a:off x="838200" y="2701524"/>
          <a:ext cx="10515600" cy="22504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849490964"/>
                    </a:ext>
                  </a:extLst>
                </a:gridCol>
                <a:gridCol w="5257800">
                  <a:extLst>
                    <a:ext uri="{9D8B030D-6E8A-4147-A177-3AD203B41FA5}">
                      <a16:colId xmlns:a16="http://schemas.microsoft.com/office/drawing/2014/main" val="1351125560"/>
                    </a:ext>
                  </a:extLst>
                </a:gridCol>
              </a:tblGrid>
              <a:tr h="370840">
                <a:tc>
                  <a:txBody>
                    <a:bodyPr/>
                    <a:lstStyle/>
                    <a:p>
                      <a:pPr algn="ctr"/>
                      <a:r>
                        <a:rPr lang="en-US" sz="2000" noProof="0" dirty="0" smtClean="0">
                          <a:solidFill>
                            <a:schemeClr val="tx1"/>
                          </a:solidFill>
                        </a:rPr>
                        <a:t>COIN</a:t>
                      </a:r>
                      <a:endParaRPr lang="en-US" sz="2000" noProof="0" dirty="0">
                        <a:solidFill>
                          <a:schemeClr val="tx1"/>
                        </a:solidFill>
                      </a:endParaRPr>
                    </a:p>
                  </a:txBody>
                  <a:tcPr/>
                </a:tc>
                <a:tc>
                  <a:txBody>
                    <a:bodyPr/>
                    <a:lstStyle/>
                    <a:p>
                      <a:pPr algn="ctr"/>
                      <a:r>
                        <a:rPr lang="en-US" sz="2000" noProof="0" dirty="0" smtClean="0">
                          <a:solidFill>
                            <a:schemeClr val="tx1"/>
                          </a:solidFill>
                        </a:rPr>
                        <a:t>TOKEN</a:t>
                      </a:r>
                      <a:endParaRPr lang="en-US" sz="2000" noProof="0" dirty="0">
                        <a:solidFill>
                          <a:schemeClr val="tx1"/>
                        </a:solidFill>
                      </a:endParaRPr>
                    </a:p>
                  </a:txBody>
                  <a:tcPr/>
                </a:tc>
                <a:extLst>
                  <a:ext uri="{0D108BD9-81ED-4DB2-BD59-A6C34878D82A}">
                    <a16:rowId xmlns:a16="http://schemas.microsoft.com/office/drawing/2014/main" val="3001844213"/>
                  </a:ext>
                </a:extLst>
              </a:tr>
              <a:tr h="370840">
                <a:tc>
                  <a:txBody>
                    <a:bodyPr/>
                    <a:lstStyle/>
                    <a:p>
                      <a:r>
                        <a:rPr lang="en-US" noProof="0" dirty="0" smtClean="0"/>
                        <a:t>A form of money.</a:t>
                      </a:r>
                      <a:endParaRPr lang="en-US" noProof="0" dirty="0"/>
                    </a:p>
                  </a:txBody>
                  <a:tcPr/>
                </a:tc>
                <a:tc>
                  <a:txBody>
                    <a:bodyPr/>
                    <a:lstStyle/>
                    <a:p>
                      <a:r>
                        <a:rPr lang="en-US" noProof="0" dirty="0" smtClean="0"/>
                        <a:t>Digital asset</a:t>
                      </a:r>
                      <a:r>
                        <a:rPr lang="en-US" baseline="0" noProof="0" dirty="0" smtClean="0"/>
                        <a:t> that can be assigned a price. </a:t>
                      </a:r>
                      <a:endParaRPr lang="en-US" noProof="0" dirty="0"/>
                    </a:p>
                  </a:txBody>
                  <a:tcPr/>
                </a:tc>
                <a:extLst>
                  <a:ext uri="{0D108BD9-81ED-4DB2-BD59-A6C34878D82A}">
                    <a16:rowId xmlns:a16="http://schemas.microsoft.com/office/drawing/2014/main" val="3875969785"/>
                  </a:ext>
                </a:extLst>
              </a:tr>
              <a:tr h="370840">
                <a:tc>
                  <a:txBody>
                    <a:bodyPr/>
                    <a:lstStyle/>
                    <a:p>
                      <a:r>
                        <a:rPr lang="en-US" noProof="0" dirty="0" smtClean="0"/>
                        <a:t>Digital currency similar to physical one.</a:t>
                      </a:r>
                      <a:endParaRPr lang="en-US"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aseline="0" noProof="0" dirty="0" smtClean="0"/>
                        <a:t>I</a:t>
                      </a:r>
                      <a:r>
                        <a:rPr lang="en-US" baseline="0" noProof="0" dirty="0" err="1" smtClean="0"/>
                        <a:t>ssued</a:t>
                      </a:r>
                      <a:r>
                        <a:rPr lang="en-US" baseline="0" noProof="0" dirty="0" smtClean="0"/>
                        <a:t> on a particular project. </a:t>
                      </a:r>
                      <a:endParaRPr lang="en-US" noProof="0" dirty="0" smtClean="0"/>
                    </a:p>
                  </a:txBody>
                  <a:tcPr/>
                </a:tc>
                <a:extLst>
                  <a:ext uri="{0D108BD9-81ED-4DB2-BD59-A6C34878D82A}">
                    <a16:rowId xmlns:a16="http://schemas.microsoft.com/office/drawing/2014/main" val="2960130155"/>
                  </a:ext>
                </a:extLst>
              </a:tr>
              <a:tr h="370840">
                <a:tc>
                  <a:txBody>
                    <a:bodyPr/>
                    <a:lstStyle/>
                    <a:p>
                      <a:r>
                        <a:rPr lang="en-US" noProof="0" dirty="0" smtClean="0"/>
                        <a:t>Operates on its own </a:t>
                      </a:r>
                      <a:r>
                        <a:rPr lang="en-US" noProof="0" dirty="0" err="1" smtClean="0"/>
                        <a:t>blockchain</a:t>
                      </a:r>
                      <a:r>
                        <a:rPr lang="en-US" noProof="0" dirty="0" smtClean="0"/>
                        <a:t>.</a:t>
                      </a:r>
                      <a:endParaRPr lang="en-US" noProof="0" dirty="0"/>
                    </a:p>
                  </a:txBody>
                  <a:tcPr/>
                </a:tc>
                <a:tc>
                  <a:txBody>
                    <a:bodyPr/>
                    <a:lstStyle/>
                    <a:p>
                      <a:r>
                        <a:rPr lang="en-US" noProof="0" dirty="0" smtClean="0"/>
                        <a:t>Don’t have their own </a:t>
                      </a:r>
                      <a:r>
                        <a:rPr lang="en-US" noProof="0" dirty="0" err="1" smtClean="0"/>
                        <a:t>blockchain</a:t>
                      </a:r>
                      <a:r>
                        <a:rPr lang="en-US" noProof="0" dirty="0" smtClean="0"/>
                        <a:t>.</a:t>
                      </a:r>
                      <a:endParaRPr lang="en-US" noProof="0" dirty="0"/>
                    </a:p>
                  </a:txBody>
                  <a:tcPr/>
                </a:tc>
                <a:extLst>
                  <a:ext uri="{0D108BD9-81ED-4DB2-BD59-A6C34878D82A}">
                    <a16:rowId xmlns:a16="http://schemas.microsoft.com/office/drawing/2014/main" val="3253098495"/>
                  </a:ext>
                </a:extLst>
              </a:tr>
              <a:tr h="370840">
                <a:tc>
                  <a:txBody>
                    <a:bodyPr/>
                    <a:lstStyle/>
                    <a:p>
                      <a:r>
                        <a:rPr lang="en-US" noProof="0" dirty="0" smtClean="0"/>
                        <a:t>Purely</a:t>
                      </a:r>
                      <a:r>
                        <a:rPr lang="en-US" baseline="0" noProof="0" dirty="0" smtClean="0"/>
                        <a:t> used as a source of payment.</a:t>
                      </a:r>
                      <a:endParaRPr lang="en-US" noProof="0" dirty="0"/>
                    </a:p>
                  </a:txBody>
                  <a:tcPr/>
                </a:tc>
                <a:tc>
                  <a:txBody>
                    <a:bodyPr/>
                    <a:lstStyle/>
                    <a:p>
                      <a:r>
                        <a:rPr lang="en-US" noProof="0" dirty="0" smtClean="0"/>
                        <a:t>Used for payment,</a:t>
                      </a:r>
                      <a:r>
                        <a:rPr lang="en-US" baseline="0" noProof="0" dirty="0" smtClean="0"/>
                        <a:t> and signing digital agreements.</a:t>
                      </a:r>
                      <a:endParaRPr lang="en-US" noProof="0" dirty="0"/>
                    </a:p>
                  </a:txBody>
                  <a:tcPr/>
                </a:tc>
                <a:extLst>
                  <a:ext uri="{0D108BD9-81ED-4DB2-BD59-A6C34878D82A}">
                    <a16:rowId xmlns:a16="http://schemas.microsoft.com/office/drawing/2014/main" val="1349288883"/>
                  </a:ext>
                </a:extLst>
              </a:tr>
              <a:tr h="370840">
                <a:tc>
                  <a:txBody>
                    <a:bodyPr/>
                    <a:lstStyle/>
                    <a:p>
                      <a:r>
                        <a:rPr lang="en-US" noProof="0" dirty="0" smtClean="0"/>
                        <a:t>Creating is difficult.</a:t>
                      </a:r>
                      <a:endParaRPr lang="en-US" noProof="0" dirty="0"/>
                    </a:p>
                  </a:txBody>
                  <a:tcPr/>
                </a:tc>
                <a:tc>
                  <a:txBody>
                    <a:bodyPr/>
                    <a:lstStyle/>
                    <a:p>
                      <a:r>
                        <a:rPr lang="en-US" noProof="0" dirty="0" smtClean="0"/>
                        <a:t>Easy to create.</a:t>
                      </a:r>
                      <a:endParaRPr lang="en-US" noProof="0" dirty="0"/>
                    </a:p>
                  </a:txBody>
                  <a:tcPr/>
                </a:tc>
                <a:extLst>
                  <a:ext uri="{0D108BD9-81ED-4DB2-BD59-A6C34878D82A}">
                    <a16:rowId xmlns:a16="http://schemas.microsoft.com/office/drawing/2014/main" val="3552845277"/>
                  </a:ext>
                </a:extLst>
              </a:tr>
            </a:tbl>
          </a:graphicData>
        </a:graphic>
      </p:graphicFrame>
      <p:sp>
        <p:nvSpPr>
          <p:cNvPr id="3" name="Title 2"/>
          <p:cNvSpPr>
            <a:spLocks noGrp="1"/>
          </p:cNvSpPr>
          <p:nvPr>
            <p:ph type="title"/>
          </p:nvPr>
        </p:nvSpPr>
        <p:spPr/>
        <p:txBody>
          <a:bodyPr/>
          <a:lstStyle/>
          <a:p>
            <a:r>
              <a:rPr lang="en-US" dirty="0" smtClean="0"/>
              <a:t>Coin vs. Token</a:t>
            </a:r>
            <a:endParaRPr lang="en-US" dirty="0"/>
          </a:p>
        </p:txBody>
      </p:sp>
      <p:sp>
        <p:nvSpPr>
          <p:cNvPr id="4" name="Date Placeholder 3"/>
          <p:cNvSpPr>
            <a:spLocks noGrp="1"/>
          </p:cNvSpPr>
          <p:nvPr>
            <p:ph type="dt" sz="half" idx="10"/>
          </p:nvPr>
        </p:nvSpPr>
        <p:spPr/>
        <p:txBody>
          <a:bodyPr/>
          <a:lstStyle/>
          <a:p>
            <a:fld id="{85EE0FA8-B8BE-49BE-B2E7-13B272A45952}" type="datetime1">
              <a:rPr lang="en-US" smtClean="0"/>
              <a:t>5/16/2022</a:t>
            </a:fld>
            <a:endParaRPr lang="en-US" dirty="0"/>
          </a:p>
        </p:txBody>
      </p:sp>
      <p:sp>
        <p:nvSpPr>
          <p:cNvPr id="6" name="Slide Number Placeholder 5"/>
          <p:cNvSpPr>
            <a:spLocks noGrp="1"/>
          </p:cNvSpPr>
          <p:nvPr>
            <p:ph type="sldNum" sz="quarter" idx="12"/>
          </p:nvPr>
        </p:nvSpPr>
        <p:spPr/>
        <p:txBody>
          <a:bodyPr/>
          <a:lstStyle/>
          <a:p>
            <a:fld id="{AB71C224-43D6-432E-874C-D55C81039CE1}" type="slidenum">
              <a:rPr lang="en-US" smtClean="0"/>
              <a:pPr/>
              <a:t>33</a:t>
            </a:fld>
            <a:r>
              <a:rPr lang="en-US" dirty="0" smtClean="0"/>
              <a:t>/4</a:t>
            </a:r>
            <a:r>
              <a:rPr lang="tr-TR" dirty="0" smtClean="0"/>
              <a:t>4</a:t>
            </a:r>
            <a:endParaRPr lang="en-US" dirty="0"/>
          </a:p>
        </p:txBody>
      </p:sp>
      <p:sp>
        <p:nvSpPr>
          <p:cNvPr id="9" name="Content Placeholder 1"/>
          <p:cNvSpPr txBox="1">
            <a:spLocks/>
          </p:cNvSpPr>
          <p:nvPr/>
        </p:nvSpPr>
        <p:spPr>
          <a:xfrm>
            <a:off x="838199" y="1654876"/>
            <a:ext cx="102982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They both represent a value on </a:t>
            </a:r>
            <a:r>
              <a:rPr lang="en-US" dirty="0" err="1" smtClean="0"/>
              <a:t>blockchain</a:t>
            </a:r>
            <a:r>
              <a:rPr lang="en-US" dirty="0" smtClean="0"/>
              <a:t> world.</a:t>
            </a:r>
            <a:endParaRPr lang="en-US" dirty="0"/>
          </a:p>
        </p:txBody>
      </p:sp>
    </p:spTree>
    <p:extLst>
      <p:ext uri="{BB962C8B-B14F-4D97-AF65-F5344CB8AC3E}">
        <p14:creationId xmlns:p14="http://schemas.microsoft.com/office/powerpoint/2010/main" val="20807288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825625"/>
            <a:ext cx="8946698" cy="4351338"/>
          </a:xfrm>
        </p:spPr>
        <p:txBody>
          <a:bodyPr/>
          <a:lstStyle/>
          <a:p>
            <a:r>
              <a:rPr lang="en-US" dirty="0" smtClean="0"/>
              <a:t>They are tokens stored on </a:t>
            </a:r>
            <a:r>
              <a:rPr lang="en-US" dirty="0" err="1" smtClean="0"/>
              <a:t>blockchain</a:t>
            </a:r>
            <a:r>
              <a:rPr lang="en-US" dirty="0" smtClean="0"/>
              <a:t> and represent the ownership of an item which is unique, rare, and indivisible.</a:t>
            </a:r>
          </a:p>
          <a:p>
            <a:pPr marL="0" indent="0">
              <a:buNone/>
            </a:pPr>
            <a:r>
              <a:rPr lang="en-US" dirty="0" smtClean="0"/>
              <a:t>	</a:t>
            </a:r>
            <a:r>
              <a:rPr lang="en-US" b="1" dirty="0" smtClean="0">
                <a:solidFill>
                  <a:srgbClr val="063EF0"/>
                </a:solidFill>
              </a:rPr>
              <a:t>Person X owns Y</a:t>
            </a:r>
          </a:p>
          <a:p>
            <a:endParaRPr lang="en-US" dirty="0" smtClean="0"/>
          </a:p>
        </p:txBody>
      </p:sp>
      <p:sp>
        <p:nvSpPr>
          <p:cNvPr id="3" name="Title 2"/>
          <p:cNvSpPr>
            <a:spLocks noGrp="1"/>
          </p:cNvSpPr>
          <p:nvPr>
            <p:ph type="title"/>
          </p:nvPr>
        </p:nvSpPr>
        <p:spPr/>
        <p:txBody>
          <a:bodyPr/>
          <a:lstStyle/>
          <a:p>
            <a:r>
              <a:rPr lang="en-US" dirty="0" smtClean="0"/>
              <a:t>Non Fungible Token - NFT</a:t>
            </a:r>
            <a:endParaRPr lang="en-US" dirty="0"/>
          </a:p>
        </p:txBody>
      </p:sp>
      <p:sp>
        <p:nvSpPr>
          <p:cNvPr id="4" name="Date Placeholder 3"/>
          <p:cNvSpPr>
            <a:spLocks noGrp="1"/>
          </p:cNvSpPr>
          <p:nvPr>
            <p:ph type="dt" sz="half" idx="10"/>
          </p:nvPr>
        </p:nvSpPr>
        <p:spPr/>
        <p:txBody>
          <a:bodyPr/>
          <a:lstStyle/>
          <a:p>
            <a:fld id="{7124546A-B109-4027-B6D9-1146F82D34D9}" type="datetime1">
              <a:rPr lang="en-US" smtClean="0"/>
              <a:t>5/16/2022</a:t>
            </a:fld>
            <a:endParaRPr lang="en-US" dirty="0"/>
          </a:p>
        </p:txBody>
      </p:sp>
      <p:sp>
        <p:nvSpPr>
          <p:cNvPr id="6" name="Slide Number Placeholder 5"/>
          <p:cNvSpPr>
            <a:spLocks noGrp="1"/>
          </p:cNvSpPr>
          <p:nvPr>
            <p:ph type="sldNum" sz="quarter" idx="12"/>
          </p:nvPr>
        </p:nvSpPr>
        <p:spPr/>
        <p:txBody>
          <a:bodyPr/>
          <a:lstStyle/>
          <a:p>
            <a:fld id="{AB71C224-43D6-432E-874C-D55C81039CE1}" type="slidenum">
              <a:rPr lang="en-US" smtClean="0"/>
              <a:pPr/>
              <a:t>34</a:t>
            </a:fld>
            <a:r>
              <a:rPr lang="en-US" dirty="0" smtClean="0"/>
              <a:t>/4</a:t>
            </a:r>
            <a:r>
              <a:rPr lang="tr-TR" dirty="0" smtClean="0"/>
              <a:t>4</a:t>
            </a:r>
            <a:endParaRPr lang="en-US" dirty="0"/>
          </a:p>
        </p:txBody>
      </p:sp>
      <p:sp>
        <p:nvSpPr>
          <p:cNvPr id="8" name="Rectangle 7"/>
          <p:cNvSpPr/>
          <p:nvPr/>
        </p:nvSpPr>
        <p:spPr>
          <a:xfrm>
            <a:off x="1766324" y="3495857"/>
            <a:ext cx="9827394" cy="867930"/>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US" sz="2800" dirty="0" smtClean="0">
                <a:solidFill>
                  <a:prstClr val="black"/>
                </a:solidFill>
                <a:latin typeface="Times New Roman" panose="02020603050405020304" pitchFamily="18" charset="0"/>
                <a:cs typeface="Times New Roman" panose="02020603050405020304" pitchFamily="18" charset="0"/>
              </a:rPr>
              <a:t>Created by the gaming industry, (to save in-game purchases, sell them to other players, or move them into other supported games), </a:t>
            </a:r>
            <a:endParaRPr lang="en-US" sz="2800" dirty="0">
              <a:solidFill>
                <a:prstClr val="black"/>
              </a:solidFill>
              <a:latin typeface="Times New Roman" panose="02020603050405020304" pitchFamily="18" charset="0"/>
              <a:cs typeface="Times New Roman" panose="02020603050405020304" pitchFamily="18" charset="0"/>
            </a:endParaRPr>
          </a:p>
        </p:txBody>
      </p:sp>
      <p:sp>
        <p:nvSpPr>
          <p:cNvPr id="10" name="Rectangle 9"/>
          <p:cNvSpPr/>
          <p:nvPr/>
        </p:nvSpPr>
        <p:spPr>
          <a:xfrm>
            <a:off x="2385504" y="4509471"/>
            <a:ext cx="9088255" cy="867930"/>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US" sz="2800" dirty="0" smtClean="0">
                <a:solidFill>
                  <a:prstClr val="black"/>
                </a:solidFill>
                <a:latin typeface="Times New Roman" panose="02020603050405020304" pitchFamily="18" charset="0"/>
                <a:cs typeface="Times New Roman" panose="02020603050405020304" pitchFamily="18" charset="0"/>
              </a:rPr>
              <a:t>Developed with certificate of possession for all rare/unique digital assets (art pieces, collectibles) </a:t>
            </a:r>
            <a:endParaRPr lang="en-US" sz="2800" dirty="0">
              <a:solidFill>
                <a:prstClr val="black"/>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87378" y="4363787"/>
            <a:ext cx="1994280" cy="1994280"/>
          </a:xfrm>
          <a:prstGeom prst="rect">
            <a:avLst/>
          </a:prstGeom>
        </p:spPr>
      </p:pic>
    </p:spTree>
    <p:extLst>
      <p:ext uri="{BB962C8B-B14F-4D97-AF65-F5344CB8AC3E}">
        <p14:creationId xmlns:p14="http://schemas.microsoft.com/office/powerpoint/2010/main" val="21501382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825625"/>
            <a:ext cx="4205438" cy="4351338"/>
          </a:xfrm>
        </p:spPr>
        <p:txBody>
          <a:bodyPr>
            <a:normAutofit/>
          </a:bodyPr>
          <a:lstStyle/>
          <a:p>
            <a:r>
              <a:rPr lang="en-US" dirty="0" smtClean="0"/>
              <a:t>Anyone can: </a:t>
            </a:r>
          </a:p>
          <a:p>
            <a:pPr lvl="1"/>
            <a:r>
              <a:rPr lang="en-US" dirty="0" smtClean="0"/>
              <a:t>Create NFT of any digital item. </a:t>
            </a:r>
          </a:p>
          <a:p>
            <a:pPr lvl="2"/>
            <a:r>
              <a:rPr lang="en-US" dirty="0" smtClean="0"/>
              <a:t>Hash, token name, token symbol, …</a:t>
            </a:r>
          </a:p>
          <a:p>
            <a:pPr lvl="1"/>
            <a:r>
              <a:rPr lang="en-US" dirty="0" smtClean="0"/>
              <a:t>Store it on the </a:t>
            </a:r>
            <a:r>
              <a:rPr lang="en-US" dirty="0" err="1" smtClean="0"/>
              <a:t>blockchain</a:t>
            </a:r>
            <a:r>
              <a:rPr lang="en-US" dirty="0" smtClean="0"/>
              <a:t>. </a:t>
            </a:r>
          </a:p>
          <a:p>
            <a:pPr lvl="1"/>
            <a:r>
              <a:rPr lang="en-US" dirty="0" smtClean="0"/>
              <a:t>Sell it by creating a transaction on the </a:t>
            </a:r>
            <a:r>
              <a:rPr lang="en-US" dirty="0" err="1" smtClean="0"/>
              <a:t>blockchain</a:t>
            </a:r>
            <a:r>
              <a:rPr lang="en-US" dirty="0" smtClean="0"/>
              <a:t>.</a:t>
            </a:r>
          </a:p>
          <a:p>
            <a:pPr lvl="2"/>
            <a:r>
              <a:rPr lang="en-US" dirty="0" smtClean="0"/>
              <a:t>Be careful about the value.  </a:t>
            </a:r>
          </a:p>
        </p:txBody>
      </p:sp>
      <p:sp>
        <p:nvSpPr>
          <p:cNvPr id="3" name="Title 2"/>
          <p:cNvSpPr>
            <a:spLocks noGrp="1"/>
          </p:cNvSpPr>
          <p:nvPr>
            <p:ph type="title"/>
          </p:nvPr>
        </p:nvSpPr>
        <p:spPr/>
        <p:txBody>
          <a:bodyPr/>
          <a:lstStyle/>
          <a:p>
            <a:r>
              <a:rPr lang="en-US" dirty="0" smtClean="0"/>
              <a:t>Non Fungible Token - NFT</a:t>
            </a:r>
            <a:endParaRPr lang="en-US" dirty="0"/>
          </a:p>
        </p:txBody>
      </p:sp>
      <p:sp>
        <p:nvSpPr>
          <p:cNvPr id="4" name="Date Placeholder 3"/>
          <p:cNvSpPr>
            <a:spLocks noGrp="1"/>
          </p:cNvSpPr>
          <p:nvPr>
            <p:ph type="dt" sz="half" idx="10"/>
          </p:nvPr>
        </p:nvSpPr>
        <p:spPr/>
        <p:txBody>
          <a:bodyPr/>
          <a:lstStyle/>
          <a:p>
            <a:fld id="{22A41045-5326-4509-B44C-0BC1A9018E62}" type="datetime1">
              <a:rPr lang="en-US" smtClean="0"/>
              <a:t>5/16/2022</a:t>
            </a:fld>
            <a:endParaRPr lang="en-US" dirty="0"/>
          </a:p>
        </p:txBody>
      </p:sp>
      <p:sp>
        <p:nvSpPr>
          <p:cNvPr id="6" name="Slide Number Placeholder 5"/>
          <p:cNvSpPr>
            <a:spLocks noGrp="1"/>
          </p:cNvSpPr>
          <p:nvPr>
            <p:ph type="sldNum" sz="quarter" idx="12"/>
          </p:nvPr>
        </p:nvSpPr>
        <p:spPr/>
        <p:txBody>
          <a:bodyPr/>
          <a:lstStyle/>
          <a:p>
            <a:fld id="{AB71C224-43D6-432E-874C-D55C81039CE1}" type="slidenum">
              <a:rPr lang="en-US" smtClean="0"/>
              <a:pPr/>
              <a:t>35</a:t>
            </a:fld>
            <a:r>
              <a:rPr lang="en-US" dirty="0" smtClean="0"/>
              <a:t>/4</a:t>
            </a:r>
            <a:r>
              <a:rPr lang="tr-TR" dirty="0" smtClean="0"/>
              <a:t>4</a:t>
            </a:r>
            <a:endParaRPr lang="en-US" dirty="0"/>
          </a:p>
        </p:txBody>
      </p:sp>
      <p:sp>
        <p:nvSpPr>
          <p:cNvPr id="13" name="Rectangle 12"/>
          <p:cNvSpPr/>
          <p:nvPr/>
        </p:nvSpPr>
        <p:spPr>
          <a:xfrm>
            <a:off x="5543949" y="2662293"/>
            <a:ext cx="6422472" cy="2398605"/>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US" sz="2800" dirty="0" err="1" smtClean="0">
                <a:solidFill>
                  <a:prstClr val="black"/>
                </a:solidFill>
                <a:latin typeface="Times New Roman" panose="02020603050405020304" pitchFamily="18" charset="0"/>
                <a:cs typeface="Times New Roman" panose="02020603050405020304" pitchFamily="18" charset="0"/>
              </a:rPr>
              <a:t>Blockchain</a:t>
            </a:r>
            <a:r>
              <a:rPr lang="en-US" sz="2800" dirty="0" smtClean="0">
                <a:solidFill>
                  <a:prstClr val="black"/>
                </a:solidFill>
                <a:latin typeface="Times New Roman" panose="02020603050405020304" pitchFamily="18" charset="0"/>
                <a:cs typeface="Times New Roman" panose="02020603050405020304" pitchFamily="18" charset="0"/>
              </a:rPr>
              <a:t> keeps information:</a:t>
            </a:r>
          </a:p>
          <a:p>
            <a:pPr marL="685800" lvl="1" indent="-228600">
              <a:lnSpc>
                <a:spcPct val="90000"/>
              </a:lnSpc>
              <a:spcBef>
                <a:spcPts val="500"/>
              </a:spcBef>
              <a:buFont typeface="Arial" panose="020B0604020202020204" pitchFamily="34" charset="0"/>
              <a:buChar char="•"/>
            </a:pPr>
            <a:r>
              <a:rPr lang="en-US" sz="2400" dirty="0" smtClean="0">
                <a:solidFill>
                  <a:prstClr val="black"/>
                </a:solidFill>
                <a:latin typeface="Times New Roman" panose="02020603050405020304" pitchFamily="18" charset="0"/>
                <a:cs typeface="Times New Roman" panose="02020603050405020304" pitchFamily="18" charset="0"/>
              </a:rPr>
              <a:t>When was it created first? </a:t>
            </a:r>
          </a:p>
          <a:p>
            <a:pPr marL="685800" lvl="1" indent="-228600">
              <a:lnSpc>
                <a:spcPct val="90000"/>
              </a:lnSpc>
              <a:spcBef>
                <a:spcPts val="500"/>
              </a:spcBef>
              <a:buFont typeface="Arial" panose="020B0604020202020204" pitchFamily="34" charset="0"/>
              <a:buChar char="•"/>
            </a:pPr>
            <a:r>
              <a:rPr lang="en-US" sz="2400" dirty="0" smtClean="0">
                <a:solidFill>
                  <a:prstClr val="black"/>
                </a:solidFill>
                <a:latin typeface="Times New Roman" panose="02020603050405020304" pitchFamily="18" charset="0"/>
                <a:cs typeface="Times New Roman" panose="02020603050405020304" pitchFamily="18" charset="0"/>
              </a:rPr>
              <a:t>Who is the current owner? </a:t>
            </a:r>
          </a:p>
          <a:p>
            <a:pPr marL="685800" lvl="1" indent="-228600">
              <a:lnSpc>
                <a:spcPct val="90000"/>
              </a:lnSpc>
              <a:spcBef>
                <a:spcPts val="500"/>
              </a:spcBef>
              <a:buFont typeface="Arial" panose="020B0604020202020204" pitchFamily="34" charset="0"/>
              <a:buChar char="•"/>
            </a:pPr>
            <a:r>
              <a:rPr lang="en-US" sz="2400" dirty="0" smtClean="0">
                <a:solidFill>
                  <a:prstClr val="black"/>
                </a:solidFill>
                <a:latin typeface="Times New Roman" panose="02020603050405020304" pitchFamily="18" charset="0"/>
                <a:cs typeface="Times New Roman" panose="02020603050405020304" pitchFamily="18" charset="0"/>
              </a:rPr>
              <a:t>How much was it solved for? </a:t>
            </a:r>
          </a:p>
          <a:p>
            <a:pPr marL="685800" lvl="1" indent="-228600">
              <a:lnSpc>
                <a:spcPct val="90000"/>
              </a:lnSpc>
              <a:spcBef>
                <a:spcPts val="500"/>
              </a:spcBef>
              <a:buFont typeface="Arial" panose="020B0604020202020204" pitchFamily="34" charset="0"/>
              <a:buChar char="•"/>
            </a:pPr>
            <a:r>
              <a:rPr lang="en-US" sz="2400" dirty="0" smtClean="0">
                <a:solidFill>
                  <a:prstClr val="black"/>
                </a:solidFill>
                <a:latin typeface="Times New Roman" panose="02020603050405020304" pitchFamily="18" charset="0"/>
                <a:cs typeface="Times New Roman" panose="02020603050405020304" pitchFamily="18" charset="0"/>
              </a:rPr>
              <a:t>All about the chain of transactions, </a:t>
            </a:r>
            <a:r>
              <a:rPr lang="en-US" sz="2400" b="1" dirty="0" smtClean="0">
                <a:solidFill>
                  <a:srgbClr val="063EF0"/>
                </a:solidFill>
                <a:latin typeface="Times New Roman" panose="02020603050405020304" pitchFamily="18" charset="0"/>
                <a:cs typeface="Times New Roman" panose="02020603050405020304" pitchFamily="18" charset="0"/>
              </a:rPr>
              <a:t>NOT the digital item itself.</a:t>
            </a:r>
            <a:r>
              <a:rPr lang="en-US" sz="2400" dirty="0" smtClean="0">
                <a:solidFill>
                  <a:prstClr val="black"/>
                </a:solidFill>
                <a:latin typeface="Times New Roman" panose="02020603050405020304" pitchFamily="18" charset="0"/>
                <a:cs typeface="Times New Roman" panose="02020603050405020304" pitchFamily="18" charset="0"/>
              </a:rPr>
              <a:t>  </a:t>
            </a:r>
            <a:endParaRPr lang="en-US" sz="24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2038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Are built over smart contract capable networks. Not Bitcoin. </a:t>
            </a:r>
          </a:p>
          <a:p>
            <a:r>
              <a:rPr lang="en-US" dirty="0" smtClean="0"/>
              <a:t>Instead of reporting back to centralized authority, these app report back to </a:t>
            </a:r>
            <a:r>
              <a:rPr lang="en-US" dirty="0" err="1" smtClean="0"/>
              <a:t>blockchain</a:t>
            </a:r>
            <a:r>
              <a:rPr lang="en-US" dirty="0" smtClean="0"/>
              <a:t>.</a:t>
            </a:r>
          </a:p>
          <a:p>
            <a:r>
              <a:rPr lang="en-US" dirty="0" smtClean="0"/>
              <a:t>It includes the </a:t>
            </a:r>
          </a:p>
          <a:p>
            <a:pPr lvl="1"/>
            <a:r>
              <a:rPr lang="en-US" dirty="0" smtClean="0"/>
              <a:t>Smart contract,</a:t>
            </a:r>
          </a:p>
          <a:p>
            <a:pPr lvl="1"/>
            <a:r>
              <a:rPr lang="en-US" dirty="0" smtClean="0"/>
              <a:t>Business logic, </a:t>
            </a:r>
          </a:p>
          <a:p>
            <a:pPr lvl="1"/>
            <a:r>
              <a:rPr lang="en-US" dirty="0" smtClean="0"/>
              <a:t>User interface. </a:t>
            </a:r>
          </a:p>
          <a:p>
            <a:r>
              <a:rPr lang="en-US" dirty="0" smtClean="0"/>
              <a:t>Censorship resistant, when triggered </a:t>
            </a:r>
            <a:r>
              <a:rPr lang="tr-TR" dirty="0" err="1" smtClean="0"/>
              <a:t>dApps</a:t>
            </a:r>
            <a:r>
              <a:rPr lang="tr-TR" dirty="0" smtClean="0"/>
              <a:t> </a:t>
            </a:r>
            <a:r>
              <a:rPr lang="en-US" dirty="0" smtClean="0"/>
              <a:t>run forever. </a:t>
            </a:r>
          </a:p>
          <a:p>
            <a:r>
              <a:rPr lang="en-US" dirty="0" smtClean="0"/>
              <a:t>Never down applications. </a:t>
            </a:r>
          </a:p>
        </p:txBody>
      </p:sp>
      <p:sp>
        <p:nvSpPr>
          <p:cNvPr id="3" name="Title 2"/>
          <p:cNvSpPr>
            <a:spLocks noGrp="1"/>
          </p:cNvSpPr>
          <p:nvPr>
            <p:ph type="title"/>
          </p:nvPr>
        </p:nvSpPr>
        <p:spPr/>
        <p:txBody>
          <a:bodyPr/>
          <a:lstStyle/>
          <a:p>
            <a:r>
              <a:rPr lang="en-US" dirty="0" smtClean="0"/>
              <a:t>Decentralized Applications - </a:t>
            </a:r>
            <a:r>
              <a:rPr lang="en-US" dirty="0" err="1" smtClean="0"/>
              <a:t>dApp</a:t>
            </a:r>
            <a:endParaRPr lang="en-US" dirty="0"/>
          </a:p>
        </p:txBody>
      </p:sp>
      <p:sp>
        <p:nvSpPr>
          <p:cNvPr id="4" name="Date Placeholder 3"/>
          <p:cNvSpPr>
            <a:spLocks noGrp="1"/>
          </p:cNvSpPr>
          <p:nvPr>
            <p:ph type="dt" sz="half" idx="10"/>
          </p:nvPr>
        </p:nvSpPr>
        <p:spPr/>
        <p:txBody>
          <a:bodyPr/>
          <a:lstStyle/>
          <a:p>
            <a:fld id="{EB00B7DE-FFE2-4FA4-BB29-71F8290B0CE3}" type="datetime1">
              <a:rPr lang="en-US" smtClean="0"/>
              <a:t>5/16/2022</a:t>
            </a:fld>
            <a:endParaRPr lang="en-US" dirty="0"/>
          </a:p>
        </p:txBody>
      </p:sp>
      <p:sp>
        <p:nvSpPr>
          <p:cNvPr id="6" name="Slide Number Placeholder 5"/>
          <p:cNvSpPr>
            <a:spLocks noGrp="1"/>
          </p:cNvSpPr>
          <p:nvPr>
            <p:ph type="sldNum" sz="quarter" idx="12"/>
          </p:nvPr>
        </p:nvSpPr>
        <p:spPr/>
        <p:txBody>
          <a:bodyPr/>
          <a:lstStyle/>
          <a:p>
            <a:fld id="{AB71C224-43D6-432E-874C-D55C81039CE1}" type="slidenum">
              <a:rPr lang="en-US" smtClean="0"/>
              <a:pPr/>
              <a:t>36</a:t>
            </a:fld>
            <a:r>
              <a:rPr lang="en-US" dirty="0" smtClean="0"/>
              <a:t>/4</a:t>
            </a:r>
            <a:r>
              <a:rPr lang="tr-TR" dirty="0" smtClean="0"/>
              <a:t>4</a:t>
            </a:r>
            <a:endParaRPr lang="en-US" dirty="0"/>
          </a:p>
        </p:txBody>
      </p:sp>
    </p:spTree>
    <p:extLst>
      <p:ext uri="{BB962C8B-B14F-4D97-AF65-F5344CB8AC3E}">
        <p14:creationId xmlns:p14="http://schemas.microsoft.com/office/powerpoint/2010/main" val="19619657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740244" y="3378152"/>
            <a:ext cx="10511955" cy="1276114"/>
          </a:xfrm>
          <a:prstGeom prst="rect">
            <a:avLst/>
          </a:prstGeom>
          <a:solidFill>
            <a:srgbClr val="ECEFF0"/>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err="1" smtClean="0">
                <a:solidFill>
                  <a:srgbClr val="C00000"/>
                </a:solidFill>
              </a:rPr>
              <a:t>Blockchain</a:t>
            </a:r>
            <a:r>
              <a:rPr lang="en-US" b="1" dirty="0" smtClean="0">
                <a:solidFill>
                  <a:srgbClr val="C00000"/>
                </a:solidFill>
              </a:rPr>
              <a:t> Network  </a:t>
            </a:r>
            <a:endParaRPr lang="en-US" b="1" dirty="0">
              <a:solidFill>
                <a:srgbClr val="C00000"/>
              </a:solidFill>
            </a:endParaRPr>
          </a:p>
        </p:txBody>
      </p:sp>
      <p:sp>
        <p:nvSpPr>
          <p:cNvPr id="3" name="Title 2"/>
          <p:cNvSpPr>
            <a:spLocks noGrp="1"/>
          </p:cNvSpPr>
          <p:nvPr>
            <p:ph type="title"/>
          </p:nvPr>
        </p:nvSpPr>
        <p:spPr/>
        <p:txBody>
          <a:bodyPr/>
          <a:lstStyle/>
          <a:p>
            <a:r>
              <a:rPr lang="en-US" dirty="0" err="1" smtClean="0"/>
              <a:t>dApp</a:t>
            </a:r>
            <a:r>
              <a:rPr lang="en-US" dirty="0" smtClean="0"/>
              <a:t> Example – Port Logistics</a:t>
            </a:r>
            <a:endParaRPr lang="en-US" dirty="0"/>
          </a:p>
        </p:txBody>
      </p:sp>
      <p:sp>
        <p:nvSpPr>
          <p:cNvPr id="4" name="Date Placeholder 3"/>
          <p:cNvSpPr>
            <a:spLocks noGrp="1"/>
          </p:cNvSpPr>
          <p:nvPr>
            <p:ph type="dt" sz="half" idx="10"/>
          </p:nvPr>
        </p:nvSpPr>
        <p:spPr/>
        <p:txBody>
          <a:bodyPr/>
          <a:lstStyle/>
          <a:p>
            <a:fld id="{47115EAD-030E-497A-A283-FACAB1C51905}" type="datetime1">
              <a:rPr lang="en-US" smtClean="0"/>
              <a:t>5/16/2022</a:t>
            </a:fld>
            <a:endParaRPr lang="en-US" dirty="0"/>
          </a:p>
        </p:txBody>
      </p:sp>
      <p:sp>
        <p:nvSpPr>
          <p:cNvPr id="6" name="Slide Number Placeholder 5"/>
          <p:cNvSpPr>
            <a:spLocks noGrp="1"/>
          </p:cNvSpPr>
          <p:nvPr>
            <p:ph type="sldNum" sz="quarter" idx="12"/>
          </p:nvPr>
        </p:nvSpPr>
        <p:spPr/>
        <p:txBody>
          <a:bodyPr/>
          <a:lstStyle/>
          <a:p>
            <a:fld id="{AB71C224-43D6-432E-874C-D55C81039CE1}" type="slidenum">
              <a:rPr lang="en-US" smtClean="0"/>
              <a:pPr/>
              <a:t>37</a:t>
            </a:fld>
            <a:r>
              <a:rPr lang="en-US" dirty="0" smtClean="0"/>
              <a:t>/4</a:t>
            </a:r>
            <a:r>
              <a:rPr lang="tr-TR" dirty="0" smtClean="0"/>
              <a:t>4</a:t>
            </a:r>
            <a:endParaRPr lang="en-US" dirty="0"/>
          </a:p>
        </p:txBody>
      </p:sp>
      <p:pic>
        <p:nvPicPr>
          <p:cNvPr id="10" name="Picture 9"/>
          <p:cNvPicPr>
            <a:picLocks noChangeAspect="1"/>
          </p:cNvPicPr>
          <p:nvPr/>
        </p:nvPicPr>
        <p:blipFill>
          <a:blip r:embed="rId2"/>
          <a:stretch>
            <a:fillRect/>
          </a:stretch>
        </p:blipFill>
        <p:spPr>
          <a:xfrm>
            <a:off x="755850" y="3697145"/>
            <a:ext cx="4601377" cy="2449254"/>
          </a:xfrm>
          <a:prstGeom prst="rect">
            <a:avLst/>
          </a:prstGeom>
        </p:spPr>
      </p:pic>
      <p:pic>
        <p:nvPicPr>
          <p:cNvPr id="11" name="Picture 10"/>
          <p:cNvPicPr>
            <a:picLocks noChangeAspect="1"/>
          </p:cNvPicPr>
          <p:nvPr/>
        </p:nvPicPr>
        <p:blipFill>
          <a:blip r:embed="rId3"/>
          <a:stretch>
            <a:fillRect/>
          </a:stretch>
        </p:blipFill>
        <p:spPr>
          <a:xfrm>
            <a:off x="565150" y="4826535"/>
            <a:ext cx="800100" cy="1104900"/>
          </a:xfrm>
          <a:prstGeom prst="rect">
            <a:avLst/>
          </a:prstGeom>
        </p:spPr>
      </p:pic>
      <p:pic>
        <p:nvPicPr>
          <p:cNvPr id="12" name="Picture 11"/>
          <p:cNvPicPr>
            <a:picLocks noChangeAspect="1"/>
          </p:cNvPicPr>
          <p:nvPr/>
        </p:nvPicPr>
        <p:blipFill>
          <a:blip r:embed="rId4"/>
          <a:stretch>
            <a:fillRect/>
          </a:stretch>
        </p:blipFill>
        <p:spPr>
          <a:xfrm>
            <a:off x="7475603" y="4778910"/>
            <a:ext cx="1314450" cy="1200150"/>
          </a:xfrm>
          <a:prstGeom prst="rect">
            <a:avLst/>
          </a:prstGeom>
        </p:spPr>
      </p:pic>
      <p:pic>
        <p:nvPicPr>
          <p:cNvPr id="13" name="Picture 12"/>
          <p:cNvPicPr>
            <a:picLocks noChangeAspect="1"/>
          </p:cNvPicPr>
          <p:nvPr/>
        </p:nvPicPr>
        <p:blipFill>
          <a:blip r:embed="rId5"/>
          <a:stretch>
            <a:fillRect/>
          </a:stretch>
        </p:blipFill>
        <p:spPr>
          <a:xfrm>
            <a:off x="10715625" y="4826535"/>
            <a:ext cx="1276350" cy="981075"/>
          </a:xfrm>
          <a:prstGeom prst="rect">
            <a:avLst/>
          </a:prstGeom>
        </p:spPr>
      </p:pic>
      <p:pic>
        <p:nvPicPr>
          <p:cNvPr id="14" name="Picture 13"/>
          <p:cNvPicPr>
            <a:picLocks noChangeAspect="1"/>
          </p:cNvPicPr>
          <p:nvPr/>
        </p:nvPicPr>
        <p:blipFill>
          <a:blip r:embed="rId6"/>
          <a:stretch>
            <a:fillRect/>
          </a:stretch>
        </p:blipFill>
        <p:spPr>
          <a:xfrm>
            <a:off x="6120998" y="4664609"/>
            <a:ext cx="771525" cy="1266825"/>
          </a:xfrm>
          <a:prstGeom prst="rect">
            <a:avLst/>
          </a:prstGeom>
        </p:spPr>
      </p:pic>
      <p:pic>
        <p:nvPicPr>
          <p:cNvPr id="15" name="Picture 14"/>
          <p:cNvPicPr>
            <a:picLocks noChangeAspect="1"/>
          </p:cNvPicPr>
          <p:nvPr/>
        </p:nvPicPr>
        <p:blipFill>
          <a:blip r:embed="rId7"/>
          <a:stretch>
            <a:fillRect/>
          </a:stretch>
        </p:blipFill>
        <p:spPr>
          <a:xfrm>
            <a:off x="9067704" y="5036085"/>
            <a:ext cx="1543050" cy="685800"/>
          </a:xfrm>
          <a:prstGeom prst="rect">
            <a:avLst/>
          </a:prstGeom>
        </p:spPr>
      </p:pic>
      <p:pic>
        <p:nvPicPr>
          <p:cNvPr id="16" name="Picture 15"/>
          <p:cNvPicPr>
            <a:picLocks noChangeAspect="1"/>
          </p:cNvPicPr>
          <p:nvPr/>
        </p:nvPicPr>
        <p:blipFill>
          <a:blip r:embed="rId8"/>
          <a:stretch>
            <a:fillRect/>
          </a:stretch>
        </p:blipFill>
        <p:spPr>
          <a:xfrm>
            <a:off x="4590152" y="4745056"/>
            <a:ext cx="1295400" cy="1276350"/>
          </a:xfrm>
          <a:prstGeom prst="rect">
            <a:avLst/>
          </a:prstGeom>
        </p:spPr>
      </p:pic>
      <p:cxnSp>
        <p:nvCxnSpPr>
          <p:cNvPr id="18" name="Straight Arrow Connector 17"/>
          <p:cNvCxnSpPr/>
          <p:nvPr/>
        </p:nvCxnSpPr>
        <p:spPr>
          <a:xfrm flipV="1">
            <a:off x="1722120" y="6131194"/>
            <a:ext cx="2601516" cy="321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6720" y="6224379"/>
            <a:ext cx="2535722" cy="0"/>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0155007" y="5841434"/>
            <a:ext cx="911493" cy="642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0155007" y="5925006"/>
            <a:ext cx="911493" cy="6428"/>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8461640" y="5865729"/>
            <a:ext cx="911493" cy="642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461640" y="5949301"/>
            <a:ext cx="911493" cy="6428"/>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728317" y="5847862"/>
            <a:ext cx="911493" cy="642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6728317" y="5931434"/>
            <a:ext cx="911493" cy="6428"/>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357227" y="5813311"/>
            <a:ext cx="911493" cy="642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5357227" y="5896883"/>
            <a:ext cx="911493" cy="6428"/>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604194" y="2409109"/>
            <a:ext cx="4392027" cy="789089"/>
          </a:xfrm>
          <a:prstGeom prst="rect">
            <a:avLst/>
          </a:prstGeom>
          <a:solidFill>
            <a:schemeClr val="accent4">
              <a:lumMod val="20000"/>
              <a:lumOff val="80000"/>
            </a:schemeClr>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Business Logic</a:t>
            </a:r>
            <a:endParaRPr lang="en-US" b="1" dirty="0">
              <a:solidFill>
                <a:srgbClr val="C00000"/>
              </a:solidFill>
            </a:endParaRPr>
          </a:p>
        </p:txBody>
      </p:sp>
      <p:sp>
        <p:nvSpPr>
          <p:cNvPr id="42" name="Rectangle 41"/>
          <p:cNvSpPr/>
          <p:nvPr/>
        </p:nvSpPr>
        <p:spPr>
          <a:xfrm>
            <a:off x="965200" y="1776928"/>
            <a:ext cx="10388600" cy="454975"/>
          </a:xfrm>
          <a:prstGeom prst="rect">
            <a:avLst/>
          </a:prstGeom>
          <a:solidFill>
            <a:schemeClr val="accent6">
              <a:lumMod val="20000"/>
              <a:lumOff val="80000"/>
            </a:schemeClr>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Frontend(</a:t>
            </a:r>
            <a:r>
              <a:rPr lang="en-US" b="1" dirty="0" err="1" smtClean="0">
                <a:solidFill>
                  <a:srgbClr val="C00000"/>
                </a:solidFill>
              </a:rPr>
              <a:t>HTML,CSS,Javscript,Nodejs</a:t>
            </a:r>
            <a:r>
              <a:rPr lang="en-US" b="1" dirty="0" smtClean="0">
                <a:solidFill>
                  <a:srgbClr val="C00000"/>
                </a:solidFill>
              </a:rPr>
              <a:t>…)</a:t>
            </a:r>
            <a:endParaRPr lang="en-US" b="1" dirty="0">
              <a:solidFill>
                <a:srgbClr val="C00000"/>
              </a:solidFill>
            </a:endParaRPr>
          </a:p>
        </p:txBody>
      </p:sp>
      <p:sp>
        <p:nvSpPr>
          <p:cNvPr id="43" name="Rectangle 42"/>
          <p:cNvSpPr/>
          <p:nvPr/>
        </p:nvSpPr>
        <p:spPr>
          <a:xfrm>
            <a:off x="6159500" y="2404085"/>
            <a:ext cx="2768600" cy="789089"/>
          </a:xfrm>
          <a:prstGeom prst="rect">
            <a:avLst/>
          </a:prstGeom>
          <a:solidFill>
            <a:schemeClr val="accent3">
              <a:lumMod val="75000"/>
            </a:schemeClr>
          </a:solidFill>
          <a:ln>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wallet</a:t>
            </a:r>
            <a:endParaRPr lang="en-US" b="1" dirty="0"/>
          </a:p>
        </p:txBody>
      </p:sp>
    </p:spTree>
    <p:extLst>
      <p:ext uri="{BB962C8B-B14F-4D97-AF65-F5344CB8AC3E}">
        <p14:creationId xmlns:p14="http://schemas.microsoft.com/office/powerpoint/2010/main" val="40171619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err="1" smtClean="0"/>
              <a:t>DeFi</a:t>
            </a:r>
            <a:r>
              <a:rPr lang="en-US" dirty="0" smtClean="0"/>
              <a:t>: Decentralized Financial Applications</a:t>
            </a:r>
          </a:p>
          <a:p>
            <a:pPr lvl="1"/>
            <a:r>
              <a:rPr lang="en-US" dirty="0" smtClean="0"/>
              <a:t>They let people to invent in them. </a:t>
            </a:r>
          </a:p>
          <a:p>
            <a:pPr lvl="1"/>
            <a:r>
              <a:rPr lang="en-US" dirty="0" smtClean="0"/>
              <a:t>Borrowing/Lending with interest, </a:t>
            </a:r>
          </a:p>
          <a:p>
            <a:pPr lvl="1"/>
            <a:r>
              <a:rPr lang="en-US" dirty="0" smtClean="0"/>
              <a:t>Almost all economy related actions. </a:t>
            </a:r>
          </a:p>
          <a:p>
            <a:r>
              <a:rPr lang="en-US" dirty="0" smtClean="0"/>
              <a:t>Game </a:t>
            </a:r>
            <a:r>
              <a:rPr lang="en-US" dirty="0" err="1" smtClean="0"/>
              <a:t>dApps</a:t>
            </a:r>
            <a:r>
              <a:rPr lang="en-US" dirty="0" smtClean="0"/>
              <a:t>:</a:t>
            </a:r>
          </a:p>
          <a:p>
            <a:pPr lvl="1"/>
            <a:r>
              <a:rPr lang="en-US" dirty="0" err="1" smtClean="0"/>
              <a:t>Cryptokitties</a:t>
            </a:r>
            <a:r>
              <a:rPr lang="en-US" dirty="0" smtClean="0"/>
              <a:t>, </a:t>
            </a:r>
          </a:p>
          <a:p>
            <a:r>
              <a:rPr lang="en-US" dirty="0" smtClean="0"/>
              <a:t>Monitoring </a:t>
            </a:r>
            <a:r>
              <a:rPr lang="en-US" dirty="0" err="1" smtClean="0"/>
              <a:t>dApps</a:t>
            </a:r>
            <a:endParaRPr lang="en-US" dirty="0" smtClean="0"/>
          </a:p>
          <a:p>
            <a:pPr lvl="1"/>
            <a:r>
              <a:rPr lang="en-US" dirty="0" smtClean="0"/>
              <a:t> Zapper.fi: wallets</a:t>
            </a:r>
          </a:p>
          <a:p>
            <a:r>
              <a:rPr lang="en-US" dirty="0" smtClean="0"/>
              <a:t>Marketplaces</a:t>
            </a:r>
          </a:p>
          <a:p>
            <a:pPr lvl="1"/>
            <a:r>
              <a:rPr lang="en-US" dirty="0" err="1" smtClean="0"/>
              <a:t>Opeansea</a:t>
            </a:r>
            <a:r>
              <a:rPr lang="en-US" dirty="0" smtClean="0"/>
              <a:t>, </a:t>
            </a:r>
            <a:r>
              <a:rPr lang="en-US" dirty="0" err="1" smtClean="0"/>
              <a:t>rarible</a:t>
            </a:r>
            <a:r>
              <a:rPr lang="en-US" dirty="0" smtClean="0"/>
              <a:t>, </a:t>
            </a:r>
            <a:r>
              <a:rPr lang="en-US" dirty="0" err="1" smtClean="0"/>
              <a:t>bidali</a:t>
            </a:r>
            <a:r>
              <a:rPr lang="en-US" dirty="0" smtClean="0"/>
              <a:t> .. : buy, sell, create NFTs. </a:t>
            </a:r>
          </a:p>
          <a:p>
            <a:r>
              <a:rPr lang="en-US" dirty="0" smtClean="0"/>
              <a:t>…</a:t>
            </a:r>
          </a:p>
          <a:p>
            <a:pPr lvl="1"/>
            <a:endParaRPr lang="en-US" dirty="0"/>
          </a:p>
        </p:txBody>
      </p:sp>
      <p:sp>
        <p:nvSpPr>
          <p:cNvPr id="3" name="Title 2"/>
          <p:cNvSpPr>
            <a:spLocks noGrp="1"/>
          </p:cNvSpPr>
          <p:nvPr>
            <p:ph type="title"/>
          </p:nvPr>
        </p:nvSpPr>
        <p:spPr/>
        <p:txBody>
          <a:bodyPr/>
          <a:lstStyle/>
          <a:p>
            <a:r>
              <a:rPr lang="en-US" dirty="0" smtClean="0"/>
              <a:t>Couple of Different Types of </a:t>
            </a:r>
            <a:r>
              <a:rPr lang="en-US" dirty="0" err="1" smtClean="0"/>
              <a:t>dApps</a:t>
            </a:r>
            <a:endParaRPr lang="en-US" dirty="0"/>
          </a:p>
        </p:txBody>
      </p:sp>
      <p:sp>
        <p:nvSpPr>
          <p:cNvPr id="4" name="Date Placeholder 3"/>
          <p:cNvSpPr>
            <a:spLocks noGrp="1"/>
          </p:cNvSpPr>
          <p:nvPr>
            <p:ph type="dt" sz="half" idx="10"/>
          </p:nvPr>
        </p:nvSpPr>
        <p:spPr/>
        <p:txBody>
          <a:bodyPr/>
          <a:lstStyle/>
          <a:p>
            <a:fld id="{89E29A04-FA9A-4F0A-A042-2B84D06BE550}" type="datetime1">
              <a:rPr lang="en-US" smtClean="0"/>
              <a:t>5/16/2022</a:t>
            </a:fld>
            <a:endParaRPr lang="en-US" dirty="0"/>
          </a:p>
        </p:txBody>
      </p:sp>
      <p:sp>
        <p:nvSpPr>
          <p:cNvPr id="6" name="Slide Number Placeholder 5"/>
          <p:cNvSpPr>
            <a:spLocks noGrp="1"/>
          </p:cNvSpPr>
          <p:nvPr>
            <p:ph type="sldNum" sz="quarter" idx="12"/>
          </p:nvPr>
        </p:nvSpPr>
        <p:spPr/>
        <p:txBody>
          <a:bodyPr/>
          <a:lstStyle/>
          <a:p>
            <a:fld id="{AB71C224-43D6-432E-874C-D55C81039CE1}" type="slidenum">
              <a:rPr lang="en-US" smtClean="0"/>
              <a:pPr/>
              <a:t>38</a:t>
            </a:fld>
            <a:r>
              <a:rPr lang="en-US" dirty="0" smtClean="0"/>
              <a:t>/4</a:t>
            </a:r>
            <a:r>
              <a:rPr lang="tr-TR" dirty="0" smtClean="0"/>
              <a:t>4</a:t>
            </a:r>
            <a:endParaRPr lang="en-US" dirty="0"/>
          </a:p>
        </p:txBody>
      </p:sp>
    </p:spTree>
    <p:extLst>
      <p:ext uri="{BB962C8B-B14F-4D97-AF65-F5344CB8AC3E}">
        <p14:creationId xmlns:p14="http://schemas.microsoft.com/office/powerpoint/2010/main" val="41316614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62609" y="1520087"/>
            <a:ext cx="10515600" cy="1054148"/>
          </a:xfrm>
        </p:spPr>
        <p:txBody>
          <a:bodyPr>
            <a:normAutofit/>
          </a:bodyPr>
          <a:lstStyle/>
          <a:p>
            <a:r>
              <a:rPr lang="en-US" dirty="0" smtClean="0"/>
              <a:t>All industries from financial services to online gaming, supply chain and media are possible application fields</a:t>
            </a:r>
          </a:p>
        </p:txBody>
      </p:sp>
      <p:sp>
        <p:nvSpPr>
          <p:cNvPr id="3" name="Title 2"/>
          <p:cNvSpPr>
            <a:spLocks noGrp="1"/>
          </p:cNvSpPr>
          <p:nvPr>
            <p:ph type="title"/>
          </p:nvPr>
        </p:nvSpPr>
        <p:spPr/>
        <p:txBody>
          <a:bodyPr/>
          <a:lstStyle/>
          <a:p>
            <a:r>
              <a:rPr lang="en-US" dirty="0" err="1"/>
              <a:t>Blockchain</a:t>
            </a:r>
            <a:r>
              <a:rPr lang="en-US" dirty="0"/>
              <a:t> </a:t>
            </a:r>
            <a:r>
              <a:rPr lang="en-US" dirty="0" smtClean="0"/>
              <a:t>Applications</a:t>
            </a:r>
            <a:endParaRPr lang="en-US" dirty="0"/>
          </a:p>
        </p:txBody>
      </p:sp>
      <p:sp>
        <p:nvSpPr>
          <p:cNvPr id="4" name="Date Placeholder 3"/>
          <p:cNvSpPr>
            <a:spLocks noGrp="1"/>
          </p:cNvSpPr>
          <p:nvPr>
            <p:ph type="dt" sz="half" idx="10"/>
          </p:nvPr>
        </p:nvSpPr>
        <p:spPr/>
        <p:txBody>
          <a:bodyPr/>
          <a:lstStyle/>
          <a:p>
            <a:fld id="{58D0D8ED-669F-425E-8BC0-DD1705CC3F46}" type="datetime1">
              <a:rPr lang="en-US" smtClean="0"/>
              <a:t>5/16/2022</a:t>
            </a:fld>
            <a:endParaRPr lang="en-US" dirty="0"/>
          </a:p>
        </p:txBody>
      </p:sp>
      <p:sp>
        <p:nvSpPr>
          <p:cNvPr id="6" name="Slide Number Placeholder 5"/>
          <p:cNvSpPr>
            <a:spLocks noGrp="1"/>
          </p:cNvSpPr>
          <p:nvPr>
            <p:ph type="sldNum" sz="quarter" idx="12"/>
          </p:nvPr>
        </p:nvSpPr>
        <p:spPr/>
        <p:txBody>
          <a:bodyPr/>
          <a:lstStyle/>
          <a:p>
            <a:fld id="{AB71C224-43D6-432E-874C-D55C81039CE1}" type="slidenum">
              <a:rPr lang="en-US" smtClean="0"/>
              <a:pPr/>
              <a:t>39</a:t>
            </a:fld>
            <a:r>
              <a:rPr lang="en-US" dirty="0" smtClean="0"/>
              <a:t>/4</a:t>
            </a:r>
            <a:r>
              <a:rPr lang="tr-TR" dirty="0" smtClean="0"/>
              <a:t>4</a:t>
            </a:r>
            <a:endParaRPr lang="en-US" dirty="0"/>
          </a:p>
        </p:txBody>
      </p:sp>
      <p:sp>
        <p:nvSpPr>
          <p:cNvPr id="7" name="Content Placeholder 1"/>
          <p:cNvSpPr txBox="1">
            <a:spLocks/>
          </p:cNvSpPr>
          <p:nvPr/>
        </p:nvSpPr>
        <p:spPr>
          <a:xfrm>
            <a:off x="662609" y="2484027"/>
            <a:ext cx="6344478" cy="36682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dirty="0" smtClean="0"/>
              <a:t>Asset management</a:t>
            </a:r>
          </a:p>
          <a:p>
            <a:pPr>
              <a:buFont typeface="Wingdings" panose="05000000000000000000" pitchFamily="2" charset="2"/>
              <a:buChar char="ü"/>
            </a:pPr>
            <a:r>
              <a:rPr lang="en-US" dirty="0" smtClean="0"/>
              <a:t>Supply chain logistics &amp; management</a:t>
            </a:r>
          </a:p>
          <a:p>
            <a:pPr>
              <a:buFont typeface="Wingdings" panose="05000000000000000000" pitchFamily="2" charset="2"/>
              <a:buChar char="ü"/>
            </a:pPr>
            <a:r>
              <a:rPr lang="en-US" dirty="0" smtClean="0"/>
              <a:t>Computing &amp; storage</a:t>
            </a:r>
          </a:p>
          <a:p>
            <a:pPr>
              <a:buFont typeface="Wingdings" panose="05000000000000000000" pitchFamily="2" charset="2"/>
              <a:buChar char="ü"/>
            </a:pPr>
            <a:r>
              <a:rPr lang="en-US" dirty="0" smtClean="0"/>
              <a:t>Currency exchanges</a:t>
            </a:r>
          </a:p>
          <a:p>
            <a:pPr>
              <a:buFont typeface="Wingdings" panose="05000000000000000000" pitchFamily="2" charset="2"/>
              <a:buChar char="ü"/>
            </a:pPr>
            <a:r>
              <a:rPr lang="en-US" dirty="0" smtClean="0"/>
              <a:t>Media &amp; </a:t>
            </a:r>
            <a:r>
              <a:rPr lang="en-US" dirty="0" err="1" smtClean="0"/>
              <a:t>adtech</a:t>
            </a:r>
            <a:endParaRPr lang="en-US" dirty="0" smtClean="0"/>
          </a:p>
          <a:p>
            <a:pPr>
              <a:buFont typeface="Wingdings" panose="05000000000000000000" pitchFamily="2" charset="2"/>
              <a:buChar char="ü"/>
            </a:pPr>
            <a:r>
              <a:rPr lang="en-US" dirty="0" smtClean="0"/>
              <a:t>Online gaming</a:t>
            </a:r>
          </a:p>
          <a:p>
            <a:pPr>
              <a:buFont typeface="Wingdings" panose="05000000000000000000" pitchFamily="2" charset="2"/>
              <a:buChar char="ü"/>
            </a:pPr>
            <a:r>
              <a:rPr lang="en-US" dirty="0" smtClean="0"/>
              <a:t>Social media</a:t>
            </a:r>
          </a:p>
        </p:txBody>
      </p:sp>
      <p:sp>
        <p:nvSpPr>
          <p:cNvPr id="8" name="Content Placeholder 1"/>
          <p:cNvSpPr txBox="1">
            <a:spLocks/>
          </p:cNvSpPr>
          <p:nvPr/>
        </p:nvSpPr>
        <p:spPr>
          <a:xfrm>
            <a:off x="7315200" y="2568075"/>
            <a:ext cx="4618611" cy="378383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dirty="0" smtClean="0"/>
              <a:t>Lending &amp; crowdfunding</a:t>
            </a:r>
          </a:p>
          <a:p>
            <a:pPr>
              <a:buFont typeface="Wingdings" panose="05000000000000000000" pitchFamily="2" charset="2"/>
              <a:buChar char="ü"/>
            </a:pPr>
            <a:r>
              <a:rPr lang="en-US" dirty="0" smtClean="0"/>
              <a:t>Healthcare data</a:t>
            </a:r>
          </a:p>
          <a:p>
            <a:pPr>
              <a:buFont typeface="Wingdings" panose="05000000000000000000" pitchFamily="2" charset="2"/>
              <a:buChar char="ü"/>
            </a:pPr>
            <a:r>
              <a:rPr lang="en-US" dirty="0" smtClean="0"/>
              <a:t>Insurance &amp; underwriting</a:t>
            </a:r>
          </a:p>
          <a:p>
            <a:pPr>
              <a:buFont typeface="Wingdings" panose="05000000000000000000" pitchFamily="2" charset="2"/>
              <a:buChar char="ü"/>
            </a:pPr>
            <a:r>
              <a:rPr lang="en-US" dirty="0" smtClean="0"/>
              <a:t>Payments &amp; banking </a:t>
            </a:r>
          </a:p>
          <a:p>
            <a:pPr>
              <a:buFont typeface="Wingdings" panose="05000000000000000000" pitchFamily="2" charset="2"/>
              <a:buChar char="ü"/>
            </a:pPr>
            <a:r>
              <a:rPr lang="en-US" dirty="0" smtClean="0"/>
              <a:t>Financial services</a:t>
            </a:r>
          </a:p>
          <a:p>
            <a:pPr>
              <a:buFont typeface="Wingdings" panose="05000000000000000000" pitchFamily="2" charset="2"/>
              <a:buChar char="ü"/>
            </a:pPr>
            <a:r>
              <a:rPr lang="en-US" dirty="0" smtClean="0"/>
              <a:t>Digital democracy, </a:t>
            </a:r>
          </a:p>
          <a:p>
            <a:pPr>
              <a:buFont typeface="Wingdings" panose="05000000000000000000" pitchFamily="2" charset="2"/>
              <a:buChar char="ü"/>
            </a:pPr>
            <a:r>
              <a:rPr lang="en-US" dirty="0" smtClean="0"/>
              <a:t>Public records</a:t>
            </a:r>
          </a:p>
          <a:p>
            <a:pPr>
              <a:buFont typeface="Wingdings" panose="05000000000000000000" pitchFamily="2" charset="2"/>
              <a:buChar char="ü"/>
            </a:pPr>
            <a:r>
              <a:rPr lang="en-US" dirty="0" smtClean="0"/>
              <a:t>…</a:t>
            </a:r>
            <a:endParaRPr lang="en-US" dirty="0"/>
          </a:p>
        </p:txBody>
      </p:sp>
      <p:sp>
        <p:nvSpPr>
          <p:cNvPr id="9" name="TextBox 8"/>
          <p:cNvSpPr txBox="1"/>
          <p:nvPr/>
        </p:nvSpPr>
        <p:spPr>
          <a:xfrm>
            <a:off x="6170596" y="253287"/>
            <a:ext cx="5454698" cy="523220"/>
          </a:xfrm>
          <a:prstGeom prst="rect">
            <a:avLst/>
          </a:prstGeom>
          <a:noFill/>
        </p:spPr>
        <p:txBody>
          <a:bodyPr wrap="non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Potential Applications are endless!</a:t>
            </a:r>
            <a:endParaRPr 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830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01C68378-BACA-46C2-9161-B9C19F54F38F}" type="datetime1">
              <a:rPr lang="en-US" smtClean="0"/>
              <a:t>5/16/2022</a:t>
            </a:fld>
            <a:endParaRPr lang="en-US" dirty="0"/>
          </a:p>
        </p:txBody>
      </p:sp>
      <p:sp>
        <p:nvSpPr>
          <p:cNvPr id="6" name="Slide Number Placeholder 5"/>
          <p:cNvSpPr>
            <a:spLocks noGrp="1"/>
          </p:cNvSpPr>
          <p:nvPr>
            <p:ph type="sldNum" sz="quarter" idx="12"/>
          </p:nvPr>
        </p:nvSpPr>
        <p:spPr/>
        <p:txBody>
          <a:bodyPr/>
          <a:lstStyle/>
          <a:p>
            <a:fld id="{AB71C224-43D6-432E-874C-D55C81039CE1}" type="slidenum">
              <a:rPr lang="en-US" smtClean="0"/>
              <a:pPr/>
              <a:t>4</a:t>
            </a:fld>
            <a:r>
              <a:rPr lang="tr-TR" smtClean="0"/>
              <a:t>/40</a:t>
            </a:r>
            <a:endParaRPr lang="en-US" dirty="0"/>
          </a:p>
        </p:txBody>
      </p:sp>
      <p:pic>
        <p:nvPicPr>
          <p:cNvPr id="2050" name="Picture 2" descr="The Blockchain Bandwagon cartoon | Marketoonist | Tom Fishbur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9330"/>
            <a:ext cx="10811793" cy="6536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5696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Eliminates manual intervention,</a:t>
            </a:r>
          </a:p>
          <a:p>
            <a:r>
              <a:rPr lang="en-US" dirty="0" smtClean="0"/>
              <a:t>Automatize the reactions, if actions occur.</a:t>
            </a:r>
          </a:p>
          <a:p>
            <a:r>
              <a:rPr lang="en-US" dirty="0" smtClean="0"/>
              <a:t>Eliminate mutual or central trust requirements, </a:t>
            </a:r>
          </a:p>
          <a:p>
            <a:r>
              <a:rPr lang="en-US" dirty="0" smtClean="0"/>
              <a:t>Provides secure and immutable infrastructure,</a:t>
            </a:r>
          </a:p>
          <a:p>
            <a:r>
              <a:rPr lang="en-US" dirty="0" smtClean="0"/>
              <a:t>Provides open access, transparency,</a:t>
            </a:r>
          </a:p>
          <a:p>
            <a:r>
              <a:rPr lang="en-US" dirty="0" smtClean="0"/>
              <a:t>Provides traceability, </a:t>
            </a:r>
          </a:p>
          <a:p>
            <a:r>
              <a:rPr lang="en-US" dirty="0" smtClean="0"/>
              <a:t>Provides never-down application, </a:t>
            </a:r>
          </a:p>
          <a:p>
            <a:r>
              <a:rPr lang="en-US" dirty="0" smtClean="0"/>
              <a:t>…</a:t>
            </a:r>
            <a:endParaRPr lang="en-US" dirty="0"/>
          </a:p>
        </p:txBody>
      </p:sp>
      <p:sp>
        <p:nvSpPr>
          <p:cNvPr id="3" name="Title 2"/>
          <p:cNvSpPr>
            <a:spLocks noGrp="1"/>
          </p:cNvSpPr>
          <p:nvPr>
            <p:ph type="title"/>
          </p:nvPr>
        </p:nvSpPr>
        <p:spPr/>
        <p:txBody>
          <a:bodyPr/>
          <a:lstStyle/>
          <a:p>
            <a:r>
              <a:rPr lang="en-US" dirty="0" smtClean="0"/>
              <a:t>So, </a:t>
            </a:r>
            <a:r>
              <a:rPr lang="en-US" dirty="0" err="1" smtClean="0"/>
              <a:t>Blockchai</a:t>
            </a:r>
            <a:r>
              <a:rPr lang="tr-TR" dirty="0" smtClean="0"/>
              <a:t>n:</a:t>
            </a:r>
            <a:endParaRPr lang="en-US" dirty="0"/>
          </a:p>
        </p:txBody>
      </p:sp>
      <p:sp>
        <p:nvSpPr>
          <p:cNvPr id="4" name="Date Placeholder 3"/>
          <p:cNvSpPr>
            <a:spLocks noGrp="1"/>
          </p:cNvSpPr>
          <p:nvPr>
            <p:ph type="dt" sz="half" idx="10"/>
          </p:nvPr>
        </p:nvSpPr>
        <p:spPr/>
        <p:txBody>
          <a:bodyPr/>
          <a:lstStyle/>
          <a:p>
            <a:fld id="{3B078500-56BC-4F3F-B625-82427B2FD74C}" type="datetime1">
              <a:rPr lang="en-US" smtClean="0"/>
              <a:t>5/16/2022</a:t>
            </a:fld>
            <a:endParaRPr lang="en-US" dirty="0"/>
          </a:p>
        </p:txBody>
      </p:sp>
      <p:sp>
        <p:nvSpPr>
          <p:cNvPr id="6" name="Slide Number Placeholder 5"/>
          <p:cNvSpPr>
            <a:spLocks noGrp="1"/>
          </p:cNvSpPr>
          <p:nvPr>
            <p:ph type="sldNum" sz="quarter" idx="12"/>
          </p:nvPr>
        </p:nvSpPr>
        <p:spPr/>
        <p:txBody>
          <a:bodyPr/>
          <a:lstStyle/>
          <a:p>
            <a:fld id="{AB71C224-43D6-432E-874C-D55C81039CE1}" type="slidenum">
              <a:rPr lang="en-US" smtClean="0"/>
              <a:pPr/>
              <a:t>40</a:t>
            </a:fld>
            <a:r>
              <a:rPr lang="en-US" dirty="0" smtClean="0"/>
              <a:t>/4</a:t>
            </a:r>
            <a:r>
              <a:rPr lang="tr-TR" dirty="0" smtClean="0"/>
              <a:t>4</a:t>
            </a:r>
            <a:endParaRPr lang="en-US" dirty="0"/>
          </a:p>
        </p:txBody>
      </p:sp>
    </p:spTree>
    <p:extLst>
      <p:ext uri="{BB962C8B-B14F-4D97-AF65-F5344CB8AC3E}">
        <p14:creationId xmlns:p14="http://schemas.microsoft.com/office/powerpoint/2010/main" val="23463397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When to decide using </a:t>
            </a:r>
            <a:r>
              <a:rPr lang="en-US" dirty="0" err="1" smtClean="0"/>
              <a:t>Blockchain</a:t>
            </a:r>
            <a:r>
              <a:rPr lang="en-US" dirty="0" smtClean="0"/>
              <a:t>? </a:t>
            </a:r>
            <a:endParaRPr lang="en-US" dirty="0"/>
          </a:p>
        </p:txBody>
      </p:sp>
      <p:sp>
        <p:nvSpPr>
          <p:cNvPr id="4" name="Date Placeholder 3"/>
          <p:cNvSpPr>
            <a:spLocks noGrp="1"/>
          </p:cNvSpPr>
          <p:nvPr>
            <p:ph type="dt" sz="half" idx="10"/>
          </p:nvPr>
        </p:nvSpPr>
        <p:spPr/>
        <p:txBody>
          <a:bodyPr/>
          <a:lstStyle/>
          <a:p>
            <a:fld id="{58B48E81-339C-4C0C-A0BD-77E14EC37645}" type="datetime1">
              <a:rPr lang="en-US" smtClean="0"/>
              <a:t>5/16/2022</a:t>
            </a:fld>
            <a:endParaRPr lang="en-US" dirty="0"/>
          </a:p>
        </p:txBody>
      </p:sp>
      <p:sp>
        <p:nvSpPr>
          <p:cNvPr id="6" name="Slide Number Placeholder 5"/>
          <p:cNvSpPr>
            <a:spLocks noGrp="1"/>
          </p:cNvSpPr>
          <p:nvPr>
            <p:ph type="sldNum" sz="quarter" idx="12"/>
          </p:nvPr>
        </p:nvSpPr>
        <p:spPr/>
        <p:txBody>
          <a:bodyPr/>
          <a:lstStyle/>
          <a:p>
            <a:fld id="{AB71C224-43D6-432E-874C-D55C81039CE1}" type="slidenum">
              <a:rPr lang="en-US" smtClean="0"/>
              <a:pPr/>
              <a:t>41</a:t>
            </a:fld>
            <a:r>
              <a:rPr lang="en-US" dirty="0" smtClean="0"/>
              <a:t>/4</a:t>
            </a:r>
            <a:r>
              <a:rPr lang="tr-TR" dirty="0" smtClean="0"/>
              <a:t>4</a:t>
            </a:r>
            <a:endParaRPr lang="en-US" dirty="0"/>
          </a:p>
        </p:txBody>
      </p:sp>
      <p:pic>
        <p:nvPicPr>
          <p:cNvPr id="1026" name="Picture 2" descr="https://miro.medium.com/max/1400/1*yPGfsbkhq6pVoVeI5UZ6Gg@2x.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383" y="1780916"/>
            <a:ext cx="3814504" cy="4610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iro.medium.com/max/1400/1*8oUdR6XktfW-kbRpf1a4Aw@2x.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87796" y="1780916"/>
            <a:ext cx="3163897" cy="4298284"/>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1"/>
          <p:cNvSpPr txBox="1">
            <a:spLocks/>
          </p:cNvSpPr>
          <p:nvPr/>
        </p:nvSpPr>
        <p:spPr>
          <a:xfrm>
            <a:off x="7687733" y="2695074"/>
            <a:ext cx="3970868" cy="36629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Do you need to eliminate central authority?</a:t>
            </a:r>
          </a:p>
          <a:p>
            <a:r>
              <a:rPr lang="en-US" sz="2400" dirty="0" smtClean="0"/>
              <a:t>Can you define the structured set of activities properly?</a:t>
            </a:r>
          </a:p>
          <a:p>
            <a:r>
              <a:rPr lang="en-US" sz="2400" dirty="0" smtClean="0"/>
              <a:t>Are the people willing to use your system, also willing to use cryptocurrency?   </a:t>
            </a:r>
          </a:p>
          <a:p>
            <a:endParaRPr lang="en-US" sz="2400" dirty="0" smtClean="0"/>
          </a:p>
          <a:p>
            <a:endParaRPr lang="en-US" sz="2400" dirty="0"/>
          </a:p>
        </p:txBody>
      </p:sp>
    </p:spTree>
    <p:extLst>
      <p:ext uri="{BB962C8B-B14F-4D97-AF65-F5344CB8AC3E}">
        <p14:creationId xmlns:p14="http://schemas.microsoft.com/office/powerpoint/2010/main" val="9601898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lstStyle/>
          <a:p>
            <a:r>
              <a:rPr lang="en-US" dirty="0" err="1" smtClean="0"/>
              <a:t>Blockchain</a:t>
            </a:r>
            <a:r>
              <a:rPr lang="en-US" dirty="0" smtClean="0"/>
              <a:t> Researcher</a:t>
            </a:r>
          </a:p>
          <a:p>
            <a:r>
              <a:rPr lang="en-US" dirty="0" err="1" smtClean="0"/>
              <a:t>Blockchain</a:t>
            </a:r>
            <a:r>
              <a:rPr lang="en-US" dirty="0" smtClean="0"/>
              <a:t> Engineer</a:t>
            </a:r>
          </a:p>
          <a:p>
            <a:r>
              <a:rPr lang="en-US" dirty="0" err="1" smtClean="0"/>
              <a:t>Blockchain</a:t>
            </a:r>
            <a:r>
              <a:rPr lang="en-US" dirty="0" smtClean="0"/>
              <a:t> Developer</a:t>
            </a:r>
          </a:p>
          <a:p>
            <a:r>
              <a:rPr lang="en-US" dirty="0" smtClean="0"/>
              <a:t>Smart Contract </a:t>
            </a:r>
            <a:r>
              <a:rPr lang="tr-TR" dirty="0" smtClean="0"/>
              <a:t>D</a:t>
            </a:r>
            <a:r>
              <a:rPr lang="en-US" dirty="0" err="1" smtClean="0"/>
              <a:t>eveloper</a:t>
            </a:r>
            <a:r>
              <a:rPr lang="en-US" dirty="0" smtClean="0"/>
              <a:t>,</a:t>
            </a:r>
          </a:p>
          <a:p>
            <a:pPr lvl="1"/>
            <a:r>
              <a:rPr lang="en-US" dirty="0" smtClean="0"/>
              <a:t>GAS Optimizer</a:t>
            </a:r>
          </a:p>
          <a:p>
            <a:r>
              <a:rPr lang="en-US" dirty="0" smtClean="0"/>
              <a:t>Security Engineer</a:t>
            </a:r>
            <a:endParaRPr lang="tr-TR" dirty="0" smtClean="0"/>
          </a:p>
          <a:p>
            <a:r>
              <a:rPr lang="tr-TR" dirty="0" smtClean="0"/>
              <a:t>…</a:t>
            </a:r>
            <a:endParaRPr lang="en-US" dirty="0" smtClean="0"/>
          </a:p>
          <a:p>
            <a:endParaRPr lang="en-US" dirty="0"/>
          </a:p>
        </p:txBody>
      </p:sp>
      <p:sp>
        <p:nvSpPr>
          <p:cNvPr id="3" name="Unvan 2"/>
          <p:cNvSpPr>
            <a:spLocks noGrp="1"/>
          </p:cNvSpPr>
          <p:nvPr>
            <p:ph type="title"/>
          </p:nvPr>
        </p:nvSpPr>
        <p:spPr/>
        <p:txBody>
          <a:bodyPr/>
          <a:lstStyle/>
          <a:p>
            <a:r>
              <a:rPr lang="en-US" dirty="0" smtClean="0"/>
              <a:t>Professional Career Opportunities</a:t>
            </a:r>
            <a:endParaRPr lang="en-US" dirty="0"/>
          </a:p>
        </p:txBody>
      </p:sp>
      <p:sp>
        <p:nvSpPr>
          <p:cNvPr id="4" name="Veri Yer Tutucusu 3"/>
          <p:cNvSpPr>
            <a:spLocks noGrp="1"/>
          </p:cNvSpPr>
          <p:nvPr>
            <p:ph type="dt" sz="half" idx="10"/>
          </p:nvPr>
        </p:nvSpPr>
        <p:spPr/>
        <p:txBody>
          <a:bodyPr/>
          <a:lstStyle/>
          <a:p>
            <a:fld id="{42D27028-C865-4063-A4C8-84B71A0BEDC0}" type="datetime1">
              <a:rPr lang="en-US" smtClean="0"/>
              <a:t>5/16/2022</a:t>
            </a:fld>
            <a:endParaRPr lang="en-US" dirty="0"/>
          </a:p>
        </p:txBody>
      </p:sp>
      <p:sp>
        <p:nvSpPr>
          <p:cNvPr id="6" name="Slayt Numarası Yer Tutucusu 5"/>
          <p:cNvSpPr>
            <a:spLocks noGrp="1"/>
          </p:cNvSpPr>
          <p:nvPr>
            <p:ph type="sldNum" sz="quarter" idx="12"/>
          </p:nvPr>
        </p:nvSpPr>
        <p:spPr/>
        <p:txBody>
          <a:bodyPr/>
          <a:lstStyle/>
          <a:p>
            <a:fld id="{AB71C224-43D6-432E-874C-D55C81039CE1}" type="slidenum">
              <a:rPr lang="en-US" smtClean="0"/>
              <a:pPr/>
              <a:t>42</a:t>
            </a:fld>
            <a:r>
              <a:rPr lang="en-US" dirty="0" smtClean="0"/>
              <a:t>/4</a:t>
            </a:r>
            <a:r>
              <a:rPr lang="tr-TR" dirty="0" smtClean="0"/>
              <a:t>4</a:t>
            </a:r>
            <a:endParaRPr lang="en-US" dirty="0"/>
          </a:p>
        </p:txBody>
      </p:sp>
    </p:spTree>
    <p:extLst>
      <p:ext uri="{BB962C8B-B14F-4D97-AF65-F5344CB8AC3E}">
        <p14:creationId xmlns:p14="http://schemas.microsoft.com/office/powerpoint/2010/main" val="1459606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https://www.businesshorsepower.com/wp-content/uploads/2014/11/questionmark-1024x6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669" y="45951"/>
            <a:ext cx="10334131" cy="6812049"/>
          </a:xfrm>
          <a:prstGeom prst="rect">
            <a:avLst/>
          </a:prstGeom>
          <a:noFill/>
          <a:extLst>
            <a:ext uri="{909E8E84-426E-40DD-AFC4-6F175D3DCCD1}">
              <a14:hiddenFill xmlns:a14="http://schemas.microsoft.com/office/drawing/2010/main">
                <a:solidFill>
                  <a:srgbClr val="FFFFFF"/>
                </a:solidFill>
              </a14:hiddenFill>
            </a:ext>
          </a:extLst>
        </p:spPr>
      </p:pic>
      <p:sp>
        <p:nvSpPr>
          <p:cNvPr id="8" name="Dikdörtgen 7"/>
          <p:cNvSpPr/>
          <p:nvPr/>
        </p:nvSpPr>
        <p:spPr>
          <a:xfrm>
            <a:off x="519763" y="2118307"/>
            <a:ext cx="5823285" cy="175432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smtClean="0">
                <a:ln/>
                <a:solidFill>
                  <a:schemeClr val="accent3"/>
                </a:solidFill>
                <a:effectLst/>
              </a:rPr>
              <a:t>Thanks for your time.</a:t>
            </a:r>
            <a:endParaRPr lang="en-US" sz="5400" b="1" cap="none" spc="0" dirty="0">
              <a:ln/>
              <a:solidFill>
                <a:schemeClr val="accent3"/>
              </a:solidFill>
              <a:effectLst/>
            </a:endParaRPr>
          </a:p>
        </p:txBody>
      </p:sp>
      <p:sp>
        <p:nvSpPr>
          <p:cNvPr id="3" name="Date Placeholder 2"/>
          <p:cNvSpPr>
            <a:spLocks noGrp="1"/>
          </p:cNvSpPr>
          <p:nvPr>
            <p:ph type="dt" sz="half" idx="10"/>
          </p:nvPr>
        </p:nvSpPr>
        <p:spPr/>
        <p:txBody>
          <a:bodyPr/>
          <a:lstStyle/>
          <a:p>
            <a:fld id="{4C1191DD-3D4E-4F01-9691-A4CA60CD7CE2}" type="datetime1">
              <a:rPr lang="en-US" smtClean="0"/>
              <a:t>5/16/2022</a:t>
            </a:fld>
            <a:endParaRPr lang="en-US" dirty="0"/>
          </a:p>
        </p:txBody>
      </p:sp>
      <p:sp>
        <p:nvSpPr>
          <p:cNvPr id="7" name="Slide Number Placeholder 6"/>
          <p:cNvSpPr>
            <a:spLocks noGrp="1"/>
          </p:cNvSpPr>
          <p:nvPr>
            <p:ph type="sldNum" sz="quarter" idx="12"/>
          </p:nvPr>
        </p:nvSpPr>
        <p:spPr/>
        <p:txBody>
          <a:bodyPr/>
          <a:lstStyle/>
          <a:p>
            <a:fld id="{AB71C224-43D6-432E-874C-D55C81039CE1}" type="slidenum">
              <a:rPr lang="en-US" smtClean="0"/>
              <a:pPr/>
              <a:t>43</a:t>
            </a:fld>
            <a:r>
              <a:rPr lang="tr-TR" smtClean="0"/>
              <a:t>/44</a:t>
            </a:r>
            <a:endParaRPr lang="en-US" dirty="0"/>
          </a:p>
        </p:txBody>
      </p:sp>
    </p:spTree>
    <p:extLst>
      <p:ext uri="{BB962C8B-B14F-4D97-AF65-F5344CB8AC3E}">
        <p14:creationId xmlns:p14="http://schemas.microsoft.com/office/powerpoint/2010/main" val="20568043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1325563"/>
          </a:xfrm>
        </p:spPr>
        <p:txBody>
          <a:bodyPr/>
          <a:lstStyle/>
          <a:p>
            <a:r>
              <a:rPr lang="tr-TR" err="1" smtClean="0"/>
              <a:t>References</a:t>
            </a:r>
            <a:endParaRPr lang="en-US"/>
          </a:p>
        </p:txBody>
      </p:sp>
      <p:sp>
        <p:nvSpPr>
          <p:cNvPr id="3" name="İçerik Yer Tutucusu 2"/>
          <p:cNvSpPr>
            <a:spLocks noGrp="1"/>
          </p:cNvSpPr>
          <p:nvPr>
            <p:ph idx="1"/>
          </p:nvPr>
        </p:nvSpPr>
        <p:spPr>
          <a:xfrm>
            <a:off x="838200" y="1690688"/>
            <a:ext cx="10515600" cy="4486275"/>
          </a:xfrm>
        </p:spPr>
        <p:txBody>
          <a:bodyPr>
            <a:normAutofit lnSpcReduction="10000"/>
          </a:bodyPr>
          <a:lstStyle/>
          <a:p>
            <a:r>
              <a:rPr lang="en-US" sz="1800" dirty="0" smtClean="0"/>
              <a:t>William Stallings</a:t>
            </a:r>
            <a:r>
              <a:rPr lang="tr-TR" sz="1800" dirty="0" smtClean="0"/>
              <a:t>,</a:t>
            </a:r>
            <a:r>
              <a:rPr lang="en-US" sz="1800" dirty="0" smtClean="0"/>
              <a:t> </a:t>
            </a:r>
            <a:r>
              <a:rPr lang="en-US" sz="1800" dirty="0"/>
              <a:t>Cryptography and Network </a:t>
            </a:r>
            <a:r>
              <a:rPr lang="en-US" sz="1800" dirty="0" smtClean="0"/>
              <a:t>Security, 7th Ed. </a:t>
            </a:r>
            <a:r>
              <a:rPr lang="en-US" sz="1800" dirty="0"/>
              <a:t>	</a:t>
            </a:r>
          </a:p>
          <a:p>
            <a:r>
              <a:rPr lang="en-US" sz="1800" dirty="0" smtClean="0"/>
              <a:t>Andreas </a:t>
            </a:r>
            <a:r>
              <a:rPr lang="en-US" sz="1800" dirty="0"/>
              <a:t>M. </a:t>
            </a:r>
            <a:r>
              <a:rPr lang="en-US" sz="1800" dirty="0" smtClean="0"/>
              <a:t>Antonopoulos</a:t>
            </a:r>
            <a:r>
              <a:rPr lang="tr-TR" sz="1800" dirty="0" smtClean="0"/>
              <a:t>, </a:t>
            </a:r>
            <a:r>
              <a:rPr lang="en-US" sz="1800" dirty="0" smtClean="0"/>
              <a:t>Dr</a:t>
            </a:r>
            <a:r>
              <a:rPr lang="en-US" sz="1800" dirty="0"/>
              <a:t>. Gavin </a:t>
            </a:r>
            <a:r>
              <a:rPr lang="en-US" sz="1800" dirty="0" smtClean="0"/>
              <a:t>Wood</a:t>
            </a:r>
            <a:r>
              <a:rPr lang="tr-TR" sz="1800" dirty="0" smtClean="0"/>
              <a:t>, </a:t>
            </a:r>
            <a:r>
              <a:rPr lang="en-US" sz="1800" dirty="0" smtClean="0"/>
              <a:t>“</a:t>
            </a:r>
            <a:r>
              <a:rPr lang="tr-TR" sz="1800" dirty="0" smtClean="0"/>
              <a:t>Mastering </a:t>
            </a:r>
            <a:r>
              <a:rPr lang="tr-TR" sz="1800" dirty="0" err="1" smtClean="0"/>
              <a:t>Ethereum</a:t>
            </a:r>
            <a:r>
              <a:rPr lang="en-US" sz="1800" dirty="0" smtClean="0"/>
              <a:t>”</a:t>
            </a:r>
            <a:r>
              <a:rPr lang="tr-TR" sz="1800" dirty="0"/>
              <a:t>, </a:t>
            </a:r>
            <a:r>
              <a:rPr lang="tr-TR" sz="1800" dirty="0" err="1" smtClean="0"/>
              <a:t>O’Reilly</a:t>
            </a:r>
            <a:r>
              <a:rPr lang="tr-TR" sz="1800" dirty="0" smtClean="0"/>
              <a:t>, 2019.</a:t>
            </a:r>
          </a:p>
          <a:p>
            <a:r>
              <a:rPr lang="en-US" sz="1800" dirty="0"/>
              <a:t>Andreas M. Antonopoulos</a:t>
            </a:r>
            <a:r>
              <a:rPr lang="tr-TR" sz="1800" dirty="0"/>
              <a:t>, </a:t>
            </a:r>
            <a:r>
              <a:rPr lang="en-US" sz="1800" dirty="0" smtClean="0"/>
              <a:t>“</a:t>
            </a:r>
            <a:r>
              <a:rPr lang="tr-TR" sz="1800" dirty="0"/>
              <a:t>Mastering </a:t>
            </a:r>
            <a:r>
              <a:rPr lang="tr-TR" sz="1800" dirty="0" err="1" smtClean="0"/>
              <a:t>Bitcoin</a:t>
            </a:r>
            <a:r>
              <a:rPr lang="en-US" sz="1800" dirty="0" smtClean="0"/>
              <a:t>”</a:t>
            </a:r>
            <a:r>
              <a:rPr lang="tr-TR" sz="1800" dirty="0"/>
              <a:t>, </a:t>
            </a:r>
            <a:r>
              <a:rPr lang="tr-TR" sz="1800" dirty="0" err="1"/>
              <a:t>O’Reilly</a:t>
            </a:r>
            <a:r>
              <a:rPr lang="tr-TR" sz="1800" dirty="0"/>
              <a:t>, </a:t>
            </a:r>
            <a:r>
              <a:rPr lang="tr-TR" sz="1800" dirty="0" smtClean="0"/>
              <a:t>2017.</a:t>
            </a:r>
          </a:p>
          <a:p>
            <a:r>
              <a:rPr lang="tr-TR" sz="1800" dirty="0">
                <a:hlinkClick r:id="rId3"/>
              </a:rPr>
              <a:t>https://www.blockchain.com</a:t>
            </a:r>
            <a:r>
              <a:rPr lang="tr-TR" sz="1800" dirty="0" smtClean="0">
                <a:hlinkClick r:id="rId3"/>
              </a:rPr>
              <a:t>/ </a:t>
            </a:r>
          </a:p>
          <a:p>
            <a:r>
              <a:rPr lang="tr-TR" sz="1800" dirty="0">
                <a:hlinkClick r:id="rId3"/>
              </a:rPr>
              <a:t>https://etherscan.io/</a:t>
            </a:r>
          </a:p>
          <a:p>
            <a:r>
              <a:rPr lang="tr-TR" sz="1800" dirty="0">
                <a:hlinkClick r:id="rId4"/>
              </a:rPr>
              <a:t>https://en.wikipedia.org/wiki/Blockchain</a:t>
            </a:r>
            <a:r>
              <a:rPr lang="tr-TR" sz="1800" dirty="0"/>
              <a:t> </a:t>
            </a:r>
          </a:p>
          <a:p>
            <a:r>
              <a:rPr lang="en-US" sz="1800" dirty="0" smtClean="0">
                <a:hlinkClick r:id="rId3"/>
              </a:rPr>
              <a:t>https</a:t>
            </a:r>
            <a:r>
              <a:rPr lang="en-US" sz="1800" dirty="0">
                <a:hlinkClick r:id="rId3"/>
              </a:rPr>
              <a:t>://coinmarketcap.com</a:t>
            </a:r>
            <a:r>
              <a:rPr lang="en-US" sz="1800" dirty="0" smtClean="0">
                <a:hlinkClick r:id="rId3"/>
              </a:rPr>
              <a:t>/</a:t>
            </a:r>
            <a:endParaRPr lang="tr-TR" sz="1800" dirty="0" smtClean="0"/>
          </a:p>
          <a:p>
            <a:r>
              <a:rPr lang="en-US" sz="1800" dirty="0" smtClean="0">
                <a:hlinkClick r:id="rId5"/>
              </a:rPr>
              <a:t>https</a:t>
            </a:r>
            <a:r>
              <a:rPr lang="en-US" sz="1800" dirty="0">
                <a:hlinkClick r:id="rId5"/>
              </a:rPr>
              <a:t>://bitcoin.org</a:t>
            </a:r>
            <a:r>
              <a:rPr lang="en-US" sz="1800" dirty="0" smtClean="0">
                <a:hlinkClick r:id="rId5"/>
              </a:rPr>
              <a:t>/</a:t>
            </a:r>
            <a:endParaRPr lang="tr-TR" sz="1800" dirty="0" smtClean="0"/>
          </a:p>
          <a:p>
            <a:r>
              <a:rPr lang="tr-TR" sz="1800" dirty="0">
                <a:hlinkClick r:id="rId6"/>
              </a:rPr>
              <a:t>https://ethereum.org</a:t>
            </a:r>
            <a:r>
              <a:rPr lang="tr-TR" sz="1800" dirty="0" smtClean="0">
                <a:hlinkClick r:id="rId6"/>
              </a:rPr>
              <a:t>/</a:t>
            </a:r>
            <a:r>
              <a:rPr lang="tr-TR" sz="1800" dirty="0" smtClean="0"/>
              <a:t> </a:t>
            </a:r>
          </a:p>
          <a:p>
            <a:r>
              <a:rPr lang="tr-TR" sz="1800" dirty="0" smtClean="0">
                <a:hlinkClick r:id="rId7"/>
              </a:rPr>
              <a:t>https</a:t>
            </a:r>
            <a:r>
              <a:rPr lang="tr-TR" sz="1800" dirty="0">
                <a:hlinkClick r:id="rId7"/>
              </a:rPr>
              <a:t>://</a:t>
            </a:r>
            <a:r>
              <a:rPr lang="tr-TR" sz="1800" dirty="0" smtClean="0">
                <a:hlinkClick r:id="rId7"/>
              </a:rPr>
              <a:t>www.freepik.com/free-photos-vectors/blockchain</a:t>
            </a:r>
            <a:r>
              <a:rPr lang="tr-TR" sz="1800" dirty="0" smtClean="0"/>
              <a:t> </a:t>
            </a:r>
          </a:p>
          <a:p>
            <a:r>
              <a:rPr lang="tr-TR" sz="1800" dirty="0" smtClean="0">
                <a:hlinkClick r:id="rId8"/>
              </a:rPr>
              <a:t>https</a:t>
            </a:r>
            <a:r>
              <a:rPr lang="tr-TR" sz="1800" dirty="0">
                <a:hlinkClick r:id="rId8"/>
              </a:rPr>
              <a:t>://bitnodes.io/nodes/live-map</a:t>
            </a:r>
            <a:r>
              <a:rPr lang="tr-TR" sz="1800" dirty="0" smtClean="0">
                <a:hlinkClick r:id="rId8"/>
              </a:rPr>
              <a:t>/</a:t>
            </a:r>
            <a:r>
              <a:rPr lang="tr-TR" sz="1800" dirty="0" smtClean="0"/>
              <a:t> </a:t>
            </a:r>
          </a:p>
          <a:p>
            <a:r>
              <a:rPr lang="tr-TR" sz="1800" dirty="0">
                <a:hlinkClick r:id="rId3"/>
              </a:rPr>
              <a:t>https://medium.com/@sbmeunier/when-do-you-need-blockchain-decision-models-a5c40e7c9ba1</a:t>
            </a:r>
          </a:p>
          <a:p>
            <a:r>
              <a:rPr lang="tr-TR" sz="1800" dirty="0" smtClean="0"/>
              <a:t>…</a:t>
            </a:r>
            <a:endParaRPr lang="en-US" sz="1800" dirty="0"/>
          </a:p>
        </p:txBody>
      </p:sp>
      <p:sp>
        <p:nvSpPr>
          <p:cNvPr id="6" name="Date Placeholder 5"/>
          <p:cNvSpPr>
            <a:spLocks noGrp="1"/>
          </p:cNvSpPr>
          <p:nvPr>
            <p:ph type="dt" sz="half" idx="10"/>
          </p:nvPr>
        </p:nvSpPr>
        <p:spPr/>
        <p:txBody>
          <a:bodyPr/>
          <a:lstStyle/>
          <a:p>
            <a:fld id="{1219D2FB-C809-4AE4-A887-B859F05F3BF0}" type="datetime1">
              <a:rPr lang="en-US" smtClean="0"/>
              <a:t>5/16/2022</a:t>
            </a:fld>
            <a:endParaRPr lang="en-US" dirty="0"/>
          </a:p>
        </p:txBody>
      </p:sp>
      <p:sp>
        <p:nvSpPr>
          <p:cNvPr id="8" name="Slide Number Placeholder 7"/>
          <p:cNvSpPr>
            <a:spLocks noGrp="1"/>
          </p:cNvSpPr>
          <p:nvPr>
            <p:ph type="sldNum" sz="quarter" idx="12"/>
          </p:nvPr>
        </p:nvSpPr>
        <p:spPr/>
        <p:txBody>
          <a:bodyPr/>
          <a:lstStyle/>
          <a:p>
            <a:fld id="{AB71C224-43D6-432E-874C-D55C81039CE1}" type="slidenum">
              <a:rPr lang="en-US" smtClean="0"/>
              <a:pPr/>
              <a:t>44</a:t>
            </a:fld>
            <a:r>
              <a:rPr lang="tr-TR" smtClean="0"/>
              <a:t>/44</a:t>
            </a:r>
            <a:endParaRPr lang="en-US" dirty="0"/>
          </a:p>
        </p:txBody>
      </p:sp>
    </p:spTree>
    <p:extLst>
      <p:ext uri="{BB962C8B-B14F-4D97-AF65-F5344CB8AC3E}">
        <p14:creationId xmlns:p14="http://schemas.microsoft.com/office/powerpoint/2010/main" val="1388649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ockchain Definitions - 101 Blockchains"/>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6357257" y="590795"/>
            <a:ext cx="5617030" cy="5586168"/>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943897" y="1690689"/>
            <a:ext cx="10409902" cy="4486274"/>
          </a:xfrm>
        </p:spPr>
        <p:txBody>
          <a:bodyPr>
            <a:noAutofit/>
          </a:bodyPr>
          <a:lstStyle/>
          <a:p>
            <a:r>
              <a:rPr lang="en-US" sz="3200" dirty="0" smtClean="0"/>
              <a:t>A </a:t>
            </a:r>
            <a:r>
              <a:rPr lang="en-US" sz="3200" dirty="0" err="1" smtClean="0"/>
              <a:t>Blockchain</a:t>
            </a:r>
            <a:r>
              <a:rPr lang="en-US" sz="3200" dirty="0" smtClean="0"/>
              <a:t> is a chain of blocks that contains information. </a:t>
            </a:r>
          </a:p>
          <a:p>
            <a:pPr lvl="1"/>
            <a:r>
              <a:rPr lang="en-US" dirty="0" smtClean="0"/>
              <a:t>i.e. Transfer of coins, certificate of any digital item, etc. </a:t>
            </a:r>
          </a:p>
          <a:p>
            <a:r>
              <a:rPr lang="en-US" sz="3200" dirty="0" smtClean="0"/>
              <a:t>The </a:t>
            </a:r>
            <a:r>
              <a:rPr lang="en-US" sz="3200" b="1" dirty="0" smtClean="0"/>
              <a:t>blocks</a:t>
            </a:r>
            <a:r>
              <a:rPr lang="en-US" sz="3200" dirty="0" smtClean="0"/>
              <a:t> are linked together using cryptography.</a:t>
            </a:r>
          </a:p>
          <a:p>
            <a:r>
              <a:rPr lang="en-US" sz="3200" dirty="0" smtClean="0"/>
              <a:t>These </a:t>
            </a:r>
            <a:r>
              <a:rPr lang="en-US" sz="3200" b="1" dirty="0" smtClean="0"/>
              <a:t>chain of blocks </a:t>
            </a:r>
            <a:r>
              <a:rPr lang="en-US" sz="3200" dirty="0" smtClean="0"/>
              <a:t>are kept on </a:t>
            </a:r>
            <a:r>
              <a:rPr lang="en-US" sz="3200" b="1" dirty="0" smtClean="0"/>
              <a:t>P2P</a:t>
            </a:r>
            <a:r>
              <a:rPr lang="en-US" sz="3200" dirty="0" smtClean="0"/>
              <a:t> (peer-to-peer) network.</a:t>
            </a:r>
          </a:p>
          <a:p>
            <a:r>
              <a:rPr lang="en-US" sz="3200" dirty="0" smtClean="0"/>
              <a:t>The term </a:t>
            </a:r>
            <a:r>
              <a:rPr lang="en-US" sz="3200" dirty="0" err="1" smtClean="0"/>
              <a:t>Blockchain</a:t>
            </a:r>
            <a:r>
              <a:rPr lang="en-US" sz="3200" dirty="0" smtClean="0"/>
              <a:t> also includes the specific applications designed and implemented over this structure.  </a:t>
            </a:r>
            <a:endParaRPr lang="en-US" sz="3200" dirty="0"/>
          </a:p>
        </p:txBody>
      </p:sp>
      <p:sp>
        <p:nvSpPr>
          <p:cNvPr id="3" name="Title 2"/>
          <p:cNvSpPr>
            <a:spLocks noGrp="1"/>
          </p:cNvSpPr>
          <p:nvPr>
            <p:ph type="title"/>
          </p:nvPr>
        </p:nvSpPr>
        <p:spPr/>
        <p:txBody>
          <a:bodyPr/>
          <a:lstStyle/>
          <a:p>
            <a:r>
              <a:rPr lang="en-US" dirty="0" smtClean="0"/>
              <a:t>What is </a:t>
            </a:r>
            <a:r>
              <a:rPr lang="en-US" dirty="0" err="1" smtClean="0"/>
              <a:t>Blockchain</a:t>
            </a:r>
            <a:r>
              <a:rPr lang="en-US" dirty="0" smtClean="0"/>
              <a:t>?</a:t>
            </a:r>
            <a:endParaRPr lang="en-US" dirty="0"/>
          </a:p>
        </p:txBody>
      </p:sp>
      <p:sp>
        <p:nvSpPr>
          <p:cNvPr id="4" name="Date Placeholder 3"/>
          <p:cNvSpPr>
            <a:spLocks noGrp="1"/>
          </p:cNvSpPr>
          <p:nvPr>
            <p:ph type="dt" sz="half" idx="10"/>
          </p:nvPr>
        </p:nvSpPr>
        <p:spPr/>
        <p:txBody>
          <a:bodyPr/>
          <a:lstStyle/>
          <a:p>
            <a:fld id="{1AB492BB-B263-428A-84AC-0EC8913197A3}" type="datetime1">
              <a:rPr lang="en-US" smtClean="0"/>
              <a:t>5/16/2022</a:t>
            </a:fld>
            <a:endParaRPr lang="en-US" dirty="0"/>
          </a:p>
        </p:txBody>
      </p:sp>
      <p:sp>
        <p:nvSpPr>
          <p:cNvPr id="6" name="Slide Number Placeholder 5"/>
          <p:cNvSpPr>
            <a:spLocks noGrp="1"/>
          </p:cNvSpPr>
          <p:nvPr>
            <p:ph type="sldNum" sz="quarter" idx="12"/>
          </p:nvPr>
        </p:nvSpPr>
        <p:spPr/>
        <p:txBody>
          <a:bodyPr/>
          <a:lstStyle/>
          <a:p>
            <a:fld id="{AB71C224-43D6-432E-874C-D55C81039CE1}" type="slidenum">
              <a:rPr lang="en-US" smtClean="0"/>
              <a:pPr/>
              <a:t>5</a:t>
            </a:fld>
            <a:r>
              <a:rPr lang="en-US" dirty="0" smtClean="0"/>
              <a:t>/4</a:t>
            </a:r>
            <a:r>
              <a:rPr lang="tr-TR" dirty="0" smtClean="0"/>
              <a:t>4</a:t>
            </a:r>
            <a:endParaRPr lang="en-US" dirty="0"/>
          </a:p>
        </p:txBody>
      </p:sp>
    </p:spTree>
    <p:extLst>
      <p:ext uri="{BB962C8B-B14F-4D97-AF65-F5344CB8AC3E}">
        <p14:creationId xmlns:p14="http://schemas.microsoft.com/office/powerpoint/2010/main" val="4106577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p:cNvSpPr>
            <a:spLocks noGrp="1"/>
          </p:cNvSpPr>
          <p:nvPr>
            <p:ph idx="1"/>
          </p:nvPr>
        </p:nvSpPr>
        <p:spPr/>
        <p:txBody>
          <a:bodyPr>
            <a:normAutofit lnSpcReduction="10000"/>
          </a:bodyPr>
          <a:lstStyle/>
          <a:p>
            <a:r>
              <a:rPr lang="en-US" dirty="0" smtClean="0"/>
              <a:t>Eliminates central governing authority.</a:t>
            </a:r>
          </a:p>
          <a:p>
            <a:pPr lvl="1"/>
            <a:r>
              <a:rPr lang="en-US" dirty="0" smtClean="0"/>
              <a:t>Decentralized. </a:t>
            </a:r>
          </a:p>
          <a:p>
            <a:endParaRPr lang="en-US" dirty="0" smtClean="0"/>
          </a:p>
          <a:p>
            <a:r>
              <a:rPr lang="en-US" dirty="0" smtClean="0"/>
              <a:t>It is a distributed database (ledger)</a:t>
            </a:r>
          </a:p>
          <a:p>
            <a:pPr lvl="1"/>
            <a:r>
              <a:rPr lang="en-US" sz="2800" dirty="0" smtClean="0"/>
              <a:t>Shared &amp; controlled by a group of networked independent parties,</a:t>
            </a:r>
          </a:p>
          <a:p>
            <a:pPr lvl="1"/>
            <a:r>
              <a:rPr lang="en-US" sz="2800" dirty="0" smtClean="0"/>
              <a:t>Ledger is public (you can insert, select data, but </a:t>
            </a:r>
            <a:r>
              <a:rPr lang="en-US" sz="2800" b="1" dirty="0" smtClean="0"/>
              <a:t>can’t</a:t>
            </a:r>
            <a:r>
              <a:rPr lang="en-US" sz="2800" dirty="0" smtClean="0"/>
              <a:t> update or delete data) </a:t>
            </a:r>
          </a:p>
          <a:p>
            <a:pPr marL="457200" lvl="1" indent="0">
              <a:buNone/>
            </a:pPr>
            <a:endParaRPr lang="en-US" sz="2800" dirty="0" smtClean="0"/>
          </a:p>
          <a:p>
            <a:r>
              <a:rPr lang="en-US" dirty="0" smtClean="0"/>
              <a:t>Not based on trust, “DO NOT TRUST ANYONE”.</a:t>
            </a:r>
          </a:p>
          <a:p>
            <a:pPr lvl="1"/>
            <a:r>
              <a:rPr lang="en-US" dirty="0" smtClean="0"/>
              <a:t>Using cryptographic rules, </a:t>
            </a:r>
          </a:p>
        </p:txBody>
      </p:sp>
      <p:sp>
        <p:nvSpPr>
          <p:cNvPr id="5" name="Unvan 4"/>
          <p:cNvSpPr>
            <a:spLocks noGrp="1"/>
          </p:cNvSpPr>
          <p:nvPr>
            <p:ph type="title"/>
          </p:nvPr>
        </p:nvSpPr>
        <p:spPr/>
        <p:txBody>
          <a:bodyPr/>
          <a:lstStyle/>
          <a:p>
            <a:r>
              <a:rPr lang="en-US" dirty="0" err="1" smtClean="0"/>
              <a:t>Blockchain</a:t>
            </a:r>
            <a:r>
              <a:rPr lang="en-US" dirty="0" smtClean="0"/>
              <a:t> Technology</a:t>
            </a:r>
            <a:endParaRPr lang="en-US" dirty="0"/>
          </a:p>
        </p:txBody>
      </p:sp>
      <p:sp>
        <p:nvSpPr>
          <p:cNvPr id="2" name="Veri Yer Tutucusu 1"/>
          <p:cNvSpPr>
            <a:spLocks noGrp="1"/>
          </p:cNvSpPr>
          <p:nvPr>
            <p:ph type="dt" sz="half" idx="10"/>
          </p:nvPr>
        </p:nvSpPr>
        <p:spPr/>
        <p:txBody>
          <a:bodyPr/>
          <a:lstStyle/>
          <a:p>
            <a:fld id="{1F0F1E86-8D3B-4D4A-B600-2EC63894303B}" type="datetime1">
              <a:rPr lang="en-US" smtClean="0"/>
              <a:t>5/16/2022</a:t>
            </a:fld>
            <a:endParaRPr lang="en-US" dirty="0"/>
          </a:p>
        </p:txBody>
      </p:sp>
      <p:sp>
        <p:nvSpPr>
          <p:cNvPr id="3" name="Slayt Numarası Yer Tutucusu 2"/>
          <p:cNvSpPr>
            <a:spLocks noGrp="1"/>
          </p:cNvSpPr>
          <p:nvPr>
            <p:ph type="sldNum" sz="quarter" idx="12"/>
          </p:nvPr>
        </p:nvSpPr>
        <p:spPr/>
        <p:txBody>
          <a:bodyPr/>
          <a:lstStyle/>
          <a:p>
            <a:fld id="{AB71C224-43D6-432E-874C-D55C81039CE1}" type="slidenum">
              <a:rPr lang="en-US" smtClean="0"/>
              <a:pPr/>
              <a:t>6</a:t>
            </a:fld>
            <a:r>
              <a:rPr lang="en-US" dirty="0" smtClean="0"/>
              <a:t>/4</a:t>
            </a:r>
            <a:r>
              <a:rPr lang="tr-TR" dirty="0" smtClean="0"/>
              <a:t>4</a:t>
            </a:r>
            <a:endParaRPr lang="en-US" dirty="0"/>
          </a:p>
        </p:txBody>
      </p:sp>
      <p:pic>
        <p:nvPicPr>
          <p:cNvPr id="2056" name="Picture 8" descr="lock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7420" y="685627"/>
            <a:ext cx="1907809" cy="1917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41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Each block mainly contains:</a:t>
            </a:r>
          </a:p>
          <a:p>
            <a:pPr lvl="1">
              <a:buFontTx/>
              <a:buChar char="-"/>
            </a:pPr>
            <a:r>
              <a:rPr lang="en-US" dirty="0" smtClean="0"/>
              <a:t>Data, </a:t>
            </a:r>
          </a:p>
          <a:p>
            <a:pPr lvl="1">
              <a:buFontTx/>
              <a:buChar char="-"/>
            </a:pPr>
            <a:r>
              <a:rPr lang="en-US" dirty="0" smtClean="0"/>
              <a:t>Summary (Hash) of the current block, </a:t>
            </a:r>
          </a:p>
          <a:p>
            <a:pPr lvl="1">
              <a:buFontTx/>
              <a:buChar char="-"/>
            </a:pPr>
            <a:r>
              <a:rPr lang="en-US" dirty="0" smtClean="0"/>
              <a:t>Summary (Hash) of the previous block, for chaining.</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t>Inside a Block</a:t>
            </a:r>
            <a:endParaRPr lang="en-US" dirty="0"/>
          </a:p>
        </p:txBody>
      </p:sp>
      <p:sp>
        <p:nvSpPr>
          <p:cNvPr id="4" name="Date Placeholder 3"/>
          <p:cNvSpPr>
            <a:spLocks noGrp="1"/>
          </p:cNvSpPr>
          <p:nvPr>
            <p:ph type="dt" sz="half" idx="10"/>
          </p:nvPr>
        </p:nvSpPr>
        <p:spPr/>
        <p:txBody>
          <a:bodyPr/>
          <a:lstStyle/>
          <a:p>
            <a:fld id="{8020C540-7227-4A8E-9592-9B98C571E638}" type="datetime1">
              <a:rPr lang="en-US" smtClean="0"/>
              <a:t>5/16/2022</a:t>
            </a:fld>
            <a:endParaRPr lang="en-US" dirty="0"/>
          </a:p>
        </p:txBody>
      </p:sp>
      <p:sp>
        <p:nvSpPr>
          <p:cNvPr id="6" name="Slide Number Placeholder 5"/>
          <p:cNvSpPr>
            <a:spLocks noGrp="1"/>
          </p:cNvSpPr>
          <p:nvPr>
            <p:ph type="sldNum" sz="quarter" idx="12"/>
          </p:nvPr>
        </p:nvSpPr>
        <p:spPr/>
        <p:txBody>
          <a:bodyPr/>
          <a:lstStyle/>
          <a:p>
            <a:fld id="{AB71C224-43D6-432E-874C-D55C81039CE1}" type="slidenum">
              <a:rPr lang="en-US" smtClean="0"/>
              <a:pPr/>
              <a:t>7</a:t>
            </a:fld>
            <a:r>
              <a:rPr lang="en-US" dirty="0" smtClean="0"/>
              <a:t>/4</a:t>
            </a:r>
            <a:r>
              <a:rPr lang="tr-TR" dirty="0" smtClean="0"/>
              <a:t>4</a:t>
            </a:r>
            <a:endParaRPr lang="en-US" dirty="0"/>
          </a:p>
        </p:txBody>
      </p:sp>
      <p:grpSp>
        <p:nvGrpSpPr>
          <p:cNvPr id="16" name="Group 9">
            <a:extLst>
              <a:ext uri="{FF2B5EF4-FFF2-40B4-BE49-F238E27FC236}">
                <a16:creationId xmlns:a16="http://schemas.microsoft.com/office/drawing/2014/main" id="{04BA30F8-4B16-4400-9072-663898EF47DC}"/>
              </a:ext>
            </a:extLst>
          </p:cNvPr>
          <p:cNvGrpSpPr/>
          <p:nvPr/>
        </p:nvGrpSpPr>
        <p:grpSpPr>
          <a:xfrm>
            <a:off x="2677051" y="4001294"/>
            <a:ext cx="1350220" cy="1598567"/>
            <a:chOff x="2133600" y="2205038"/>
            <a:chExt cx="1684256" cy="1957052"/>
          </a:xfrm>
        </p:grpSpPr>
        <p:sp>
          <p:nvSpPr>
            <p:cNvPr id="17" name="Freeform 5">
              <a:extLst>
                <a:ext uri="{FF2B5EF4-FFF2-40B4-BE49-F238E27FC236}">
                  <a16:creationId xmlns:a16="http://schemas.microsoft.com/office/drawing/2014/main" id="{036461A6-1AC7-4B54-9261-BEF26126127C}"/>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bg1">
                    <a:lumMod val="85000"/>
                  </a:schemeClr>
                </a:gs>
                <a:gs pos="100000">
                  <a:schemeClr val="bg1"/>
                </a:gs>
              </a:gsLst>
              <a:lin ang="54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6">
              <a:extLst>
                <a:ext uri="{FF2B5EF4-FFF2-40B4-BE49-F238E27FC236}">
                  <a16:creationId xmlns:a16="http://schemas.microsoft.com/office/drawing/2014/main" id="{EB58E289-8E01-4996-860C-A0E915821514}"/>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bg1">
                    <a:lumMod val="85000"/>
                  </a:schemeClr>
                </a:gs>
                <a:gs pos="100000">
                  <a:schemeClr val="bg1"/>
                </a:gs>
              </a:gsLst>
              <a:lin ang="27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7">
              <a:extLst>
                <a:ext uri="{FF2B5EF4-FFF2-40B4-BE49-F238E27FC236}">
                  <a16:creationId xmlns:a16="http://schemas.microsoft.com/office/drawing/2014/main" id="{C522D47F-EFEE-4485-9704-2C8C343FA1B0}"/>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bg1">
                    <a:lumMod val="85000"/>
                  </a:schemeClr>
                </a:gs>
                <a:gs pos="100000">
                  <a:schemeClr val="bg1"/>
                </a:gs>
              </a:gsLst>
              <a:lin ang="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0" name="Group 38">
            <a:extLst>
              <a:ext uri="{FF2B5EF4-FFF2-40B4-BE49-F238E27FC236}">
                <a16:creationId xmlns:a16="http://schemas.microsoft.com/office/drawing/2014/main" id="{B735FCE3-E23D-4F2F-9C3D-BB869C8FD6EC}"/>
              </a:ext>
            </a:extLst>
          </p:cNvPr>
          <p:cNvGrpSpPr/>
          <p:nvPr/>
        </p:nvGrpSpPr>
        <p:grpSpPr>
          <a:xfrm>
            <a:off x="4846867" y="3974670"/>
            <a:ext cx="1350220" cy="1598567"/>
            <a:chOff x="2133600" y="2205038"/>
            <a:chExt cx="1684256" cy="1957052"/>
          </a:xfrm>
        </p:grpSpPr>
        <p:sp>
          <p:nvSpPr>
            <p:cNvPr id="21"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4" name="Sağ Ok 23"/>
          <p:cNvSpPr/>
          <p:nvPr/>
        </p:nvSpPr>
        <p:spPr>
          <a:xfrm>
            <a:off x="4027593" y="4457322"/>
            <a:ext cx="675432" cy="337716"/>
          </a:xfrm>
          <a:prstGeom prst="rightArrow">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9">
            <a:extLst>
              <a:ext uri="{FF2B5EF4-FFF2-40B4-BE49-F238E27FC236}">
                <a16:creationId xmlns:a16="http://schemas.microsoft.com/office/drawing/2014/main" id="{04BA30F8-4B16-4400-9072-663898EF47DC}"/>
              </a:ext>
            </a:extLst>
          </p:cNvPr>
          <p:cNvGrpSpPr/>
          <p:nvPr/>
        </p:nvGrpSpPr>
        <p:grpSpPr>
          <a:xfrm>
            <a:off x="7302347" y="3826896"/>
            <a:ext cx="1350220" cy="1598567"/>
            <a:chOff x="2133600" y="2205038"/>
            <a:chExt cx="1684256" cy="1957052"/>
          </a:xfrm>
        </p:grpSpPr>
        <p:sp>
          <p:nvSpPr>
            <p:cNvPr id="26" name="Freeform 5">
              <a:extLst>
                <a:ext uri="{FF2B5EF4-FFF2-40B4-BE49-F238E27FC236}">
                  <a16:creationId xmlns:a16="http://schemas.microsoft.com/office/drawing/2014/main" id="{036461A6-1AC7-4B54-9261-BEF26126127C}"/>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bg1">
                    <a:lumMod val="85000"/>
                  </a:schemeClr>
                </a:gs>
                <a:gs pos="100000">
                  <a:schemeClr val="bg1"/>
                </a:gs>
              </a:gsLst>
              <a:lin ang="54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6">
              <a:extLst>
                <a:ext uri="{FF2B5EF4-FFF2-40B4-BE49-F238E27FC236}">
                  <a16:creationId xmlns:a16="http://schemas.microsoft.com/office/drawing/2014/main" id="{EB58E289-8E01-4996-860C-A0E915821514}"/>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bg1">
                    <a:lumMod val="85000"/>
                  </a:schemeClr>
                </a:gs>
                <a:gs pos="100000">
                  <a:schemeClr val="bg1"/>
                </a:gs>
              </a:gsLst>
              <a:lin ang="27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7">
              <a:extLst>
                <a:ext uri="{FF2B5EF4-FFF2-40B4-BE49-F238E27FC236}">
                  <a16:creationId xmlns:a16="http://schemas.microsoft.com/office/drawing/2014/main" id="{C522D47F-EFEE-4485-9704-2C8C343FA1B0}"/>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bg1">
                    <a:lumMod val="85000"/>
                  </a:schemeClr>
                </a:gs>
                <a:gs pos="100000">
                  <a:schemeClr val="bg1"/>
                </a:gs>
              </a:gsLst>
              <a:lin ang="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9" name="Sağ Ok 28"/>
          <p:cNvSpPr/>
          <p:nvPr/>
        </p:nvSpPr>
        <p:spPr>
          <a:xfrm>
            <a:off x="6351661" y="4402591"/>
            <a:ext cx="675432" cy="337716"/>
          </a:xfrm>
          <a:prstGeom prst="rightArrow">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5704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of a Block (Bitcoin)</a:t>
            </a:r>
            <a:endParaRPr lang="en-US" dirty="0"/>
          </a:p>
        </p:txBody>
      </p:sp>
      <p:sp>
        <p:nvSpPr>
          <p:cNvPr id="4" name="Date Placeholder 3"/>
          <p:cNvSpPr>
            <a:spLocks noGrp="1"/>
          </p:cNvSpPr>
          <p:nvPr>
            <p:ph type="dt" sz="half" idx="10"/>
          </p:nvPr>
        </p:nvSpPr>
        <p:spPr/>
        <p:txBody>
          <a:bodyPr/>
          <a:lstStyle/>
          <a:p>
            <a:fld id="{8363C506-C1D5-4289-A4C3-33DFE6CD2AA0}" type="datetime1">
              <a:rPr lang="en-US" smtClean="0"/>
              <a:t>5/16/2022</a:t>
            </a:fld>
            <a:endParaRPr lang="en-US" dirty="0"/>
          </a:p>
        </p:txBody>
      </p:sp>
      <p:sp>
        <p:nvSpPr>
          <p:cNvPr id="6" name="Slide Number Placeholder 5"/>
          <p:cNvSpPr>
            <a:spLocks noGrp="1"/>
          </p:cNvSpPr>
          <p:nvPr>
            <p:ph type="sldNum" sz="quarter" idx="12"/>
          </p:nvPr>
        </p:nvSpPr>
        <p:spPr/>
        <p:txBody>
          <a:bodyPr/>
          <a:lstStyle/>
          <a:p>
            <a:fld id="{AB71C224-43D6-432E-874C-D55C81039CE1}" type="slidenum">
              <a:rPr lang="en-US" smtClean="0"/>
              <a:pPr/>
              <a:t>8</a:t>
            </a:fld>
            <a:r>
              <a:rPr lang="en-US" dirty="0" smtClean="0"/>
              <a:t>/4</a:t>
            </a:r>
            <a:r>
              <a:rPr lang="tr-TR" dirty="0" smtClean="0"/>
              <a:t>4</a:t>
            </a:r>
            <a:endParaRPr lang="en-US" dirty="0"/>
          </a:p>
        </p:txBody>
      </p:sp>
      <p:sp>
        <p:nvSpPr>
          <p:cNvPr id="8" name="Content Placeholder 1"/>
          <p:cNvSpPr txBox="1">
            <a:spLocks/>
          </p:cNvSpPr>
          <p:nvPr/>
        </p:nvSpPr>
        <p:spPr>
          <a:xfrm>
            <a:off x="711200" y="1611572"/>
            <a:ext cx="106425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data that is stored inside a block depends on the type of </a:t>
            </a:r>
            <a:r>
              <a:rPr lang="en-US" dirty="0" err="1" smtClean="0"/>
              <a:t>blockchain</a:t>
            </a:r>
            <a:endParaRPr lang="en-US" dirty="0" smtClean="0"/>
          </a:p>
          <a:p>
            <a:pPr lvl="1"/>
            <a:r>
              <a:rPr lang="en-US" dirty="0" smtClean="0"/>
              <a:t>i.e. the Bitcoin stores the details about transactions, such as the sender, receiver and the amount of coins to transfer.</a:t>
            </a:r>
            <a:endParaRPr lang="en-US" dirty="0"/>
          </a:p>
        </p:txBody>
      </p:sp>
      <p:grpSp>
        <p:nvGrpSpPr>
          <p:cNvPr id="17" name="Group 38">
            <a:extLst>
              <a:ext uri="{FF2B5EF4-FFF2-40B4-BE49-F238E27FC236}">
                <a16:creationId xmlns:a16="http://schemas.microsoft.com/office/drawing/2014/main" id="{B735FCE3-E23D-4F2F-9C3D-BB869C8FD6EC}"/>
              </a:ext>
            </a:extLst>
          </p:cNvPr>
          <p:cNvGrpSpPr/>
          <p:nvPr/>
        </p:nvGrpSpPr>
        <p:grpSpPr>
          <a:xfrm>
            <a:off x="305363" y="3378029"/>
            <a:ext cx="1596406" cy="1854973"/>
            <a:chOff x="2133600" y="2205038"/>
            <a:chExt cx="1684256" cy="1957052"/>
          </a:xfrm>
        </p:grpSpPr>
        <p:sp>
          <p:nvSpPr>
            <p:cNvPr id="18"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cxnSp>
        <p:nvCxnSpPr>
          <p:cNvPr id="58" name="Düz Bağlayıcı 57"/>
          <p:cNvCxnSpPr/>
          <p:nvPr/>
        </p:nvCxnSpPr>
        <p:spPr>
          <a:xfrm flipV="1">
            <a:off x="1386840" y="2797210"/>
            <a:ext cx="1080589" cy="487563"/>
          </a:xfrm>
          <a:prstGeom prst="line">
            <a:avLst/>
          </a:prstGeom>
          <a:ln>
            <a:solidFill>
              <a:schemeClr val="accent2"/>
            </a:solidFill>
            <a:prstDash val="dashDot"/>
          </a:ln>
        </p:spPr>
        <p:style>
          <a:lnRef idx="1">
            <a:schemeClr val="accent1"/>
          </a:lnRef>
          <a:fillRef idx="0">
            <a:schemeClr val="accent1"/>
          </a:fillRef>
          <a:effectRef idx="0">
            <a:schemeClr val="accent1"/>
          </a:effectRef>
          <a:fontRef idx="minor">
            <a:schemeClr val="tx1"/>
          </a:fontRef>
        </p:style>
      </p:cxnSp>
      <p:cxnSp>
        <p:nvCxnSpPr>
          <p:cNvPr id="60" name="Düz Bağlayıcı 59"/>
          <p:cNvCxnSpPr/>
          <p:nvPr/>
        </p:nvCxnSpPr>
        <p:spPr>
          <a:xfrm>
            <a:off x="1282672" y="5318067"/>
            <a:ext cx="1184756" cy="644843"/>
          </a:xfrm>
          <a:prstGeom prst="line">
            <a:avLst/>
          </a:prstGeom>
          <a:ln>
            <a:solidFill>
              <a:schemeClr val="accent2"/>
            </a:solidFill>
            <a:prstDash val="dashDot"/>
          </a:ln>
        </p:spPr>
        <p:style>
          <a:lnRef idx="1">
            <a:schemeClr val="accent1"/>
          </a:lnRef>
          <a:fillRef idx="0">
            <a:schemeClr val="accent1"/>
          </a:fillRef>
          <a:effectRef idx="0">
            <a:schemeClr val="accent1"/>
          </a:effectRef>
          <a:fontRef idx="minor">
            <a:schemeClr val="tx1"/>
          </a:fontRef>
        </p:style>
      </p:cxnSp>
      <p:sp>
        <p:nvSpPr>
          <p:cNvPr id="145" name="Dikdörtgen 144"/>
          <p:cNvSpPr/>
          <p:nvPr/>
        </p:nvSpPr>
        <p:spPr>
          <a:xfrm>
            <a:off x="2671011" y="3090114"/>
            <a:ext cx="7910285" cy="316570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Dikdörtgen 71"/>
          <p:cNvSpPr/>
          <p:nvPr/>
        </p:nvSpPr>
        <p:spPr>
          <a:xfrm>
            <a:off x="2550395" y="2937135"/>
            <a:ext cx="7910285" cy="316570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 name="Grup 70"/>
          <p:cNvGrpSpPr/>
          <p:nvPr/>
        </p:nvGrpSpPr>
        <p:grpSpPr>
          <a:xfrm>
            <a:off x="2467428" y="2751706"/>
            <a:ext cx="7910285" cy="3185269"/>
            <a:chOff x="2467428" y="2751706"/>
            <a:chExt cx="7910285" cy="3185269"/>
          </a:xfrm>
        </p:grpSpPr>
        <p:sp>
          <p:nvSpPr>
            <p:cNvPr id="49" name="Dikdörtgen 48"/>
            <p:cNvSpPr/>
            <p:nvPr/>
          </p:nvSpPr>
          <p:spPr>
            <a:xfrm>
              <a:off x="2467428" y="2751706"/>
              <a:ext cx="7910285" cy="3165700"/>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up 28"/>
            <p:cNvGrpSpPr/>
            <p:nvPr/>
          </p:nvGrpSpPr>
          <p:grpSpPr>
            <a:xfrm>
              <a:off x="3741507" y="2919359"/>
              <a:ext cx="2170562" cy="1830034"/>
              <a:chOff x="3679714" y="3492679"/>
              <a:chExt cx="2256642" cy="2251202"/>
            </a:xfrm>
          </p:grpSpPr>
          <p:sp>
            <p:nvSpPr>
              <p:cNvPr id="21" name="Oval 5">
                <a:extLst>
                  <a:ext uri="{FF2B5EF4-FFF2-40B4-BE49-F238E27FC236}">
                    <a16:creationId xmlns:a16="http://schemas.microsoft.com/office/drawing/2014/main" id="{D814F368-AC5F-443F-A9DA-6DD3D2008073}"/>
                  </a:ext>
                </a:extLst>
              </p:cNvPr>
              <p:cNvSpPr>
                <a:spLocks noChangeArrowheads="1"/>
              </p:cNvSpPr>
              <p:nvPr/>
            </p:nvSpPr>
            <p:spPr bwMode="auto">
              <a:xfrm>
                <a:off x="3679714" y="3492679"/>
                <a:ext cx="2256642" cy="2251202"/>
              </a:xfrm>
              <a:prstGeom prst="ellipse">
                <a:avLst/>
              </a:prstGeom>
              <a:solidFill>
                <a:schemeClr val="bg1"/>
              </a:solidFill>
              <a:ln w="508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2" name="Freeform 6">
                <a:extLst>
                  <a:ext uri="{FF2B5EF4-FFF2-40B4-BE49-F238E27FC236}">
                    <a16:creationId xmlns:a16="http://schemas.microsoft.com/office/drawing/2014/main" id="{9B04AC72-B073-4110-8E89-C597D7E5C15A}"/>
                  </a:ext>
                </a:extLst>
              </p:cNvPr>
              <p:cNvSpPr>
                <a:spLocks/>
              </p:cNvSpPr>
              <p:nvPr/>
            </p:nvSpPr>
            <p:spPr bwMode="auto">
              <a:xfrm>
                <a:off x="4235779" y="3492679"/>
                <a:ext cx="1338755" cy="1178974"/>
              </a:xfrm>
              <a:custGeom>
                <a:avLst/>
                <a:gdLst>
                  <a:gd name="T0" fmla="*/ 316 w 1452"/>
                  <a:gd name="T1" fmla="*/ 1281 h 1282"/>
                  <a:gd name="T2" fmla="*/ 270 w 1452"/>
                  <a:gd name="T3" fmla="*/ 321 h 1282"/>
                  <a:gd name="T4" fmla="*/ 726 w 1452"/>
                  <a:gd name="T5" fmla="*/ 43 h 1282"/>
                  <a:gd name="T6" fmla="*/ 1182 w 1452"/>
                  <a:gd name="T7" fmla="*/ 321 h 1282"/>
                  <a:gd name="T8" fmla="*/ 1135 w 1452"/>
                  <a:gd name="T9" fmla="*/ 1281 h 1282"/>
                  <a:gd name="T10" fmla="*/ 726 w 1452"/>
                  <a:gd name="T11" fmla="*/ 1282 h 1282"/>
                  <a:gd name="T12" fmla="*/ 316 w 1452"/>
                  <a:gd name="T13" fmla="*/ 1281 h 1282"/>
                </a:gdLst>
                <a:ahLst/>
                <a:cxnLst>
                  <a:cxn ang="0">
                    <a:pos x="T0" y="T1"/>
                  </a:cxn>
                  <a:cxn ang="0">
                    <a:pos x="T2" y="T3"/>
                  </a:cxn>
                  <a:cxn ang="0">
                    <a:pos x="T4" y="T5"/>
                  </a:cxn>
                  <a:cxn ang="0">
                    <a:pos x="T6" y="T7"/>
                  </a:cxn>
                  <a:cxn ang="0">
                    <a:pos x="T8" y="T9"/>
                  </a:cxn>
                  <a:cxn ang="0">
                    <a:pos x="T10" y="T11"/>
                  </a:cxn>
                  <a:cxn ang="0">
                    <a:pos x="T12" y="T13"/>
                  </a:cxn>
                </a:cxnLst>
                <a:rect l="0" t="0" r="r" b="b"/>
                <a:pathLst>
                  <a:path w="1452" h="1282">
                    <a:moveTo>
                      <a:pt x="316" y="1281"/>
                    </a:moveTo>
                    <a:cubicBezTo>
                      <a:pt x="214" y="1023"/>
                      <a:pt x="0" y="790"/>
                      <a:pt x="270" y="321"/>
                    </a:cubicBezTo>
                    <a:cubicBezTo>
                      <a:pt x="381" y="128"/>
                      <a:pt x="550" y="0"/>
                      <a:pt x="726" y="43"/>
                    </a:cubicBezTo>
                    <a:cubicBezTo>
                      <a:pt x="901" y="0"/>
                      <a:pt x="1071" y="128"/>
                      <a:pt x="1182" y="321"/>
                    </a:cubicBezTo>
                    <a:cubicBezTo>
                      <a:pt x="1452" y="790"/>
                      <a:pt x="1237" y="1023"/>
                      <a:pt x="1135" y="1281"/>
                    </a:cubicBezTo>
                    <a:cubicBezTo>
                      <a:pt x="726" y="1282"/>
                      <a:pt x="726" y="1282"/>
                      <a:pt x="726" y="1282"/>
                    </a:cubicBezTo>
                    <a:cubicBezTo>
                      <a:pt x="316" y="1281"/>
                      <a:pt x="316" y="1281"/>
                      <a:pt x="316" y="1281"/>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7">
                <a:extLst>
                  <a:ext uri="{FF2B5EF4-FFF2-40B4-BE49-F238E27FC236}">
                    <a16:creationId xmlns:a16="http://schemas.microsoft.com/office/drawing/2014/main" id="{2EA4F29A-6104-4F87-B67D-7A7450889ECA}"/>
                  </a:ext>
                </a:extLst>
              </p:cNvPr>
              <p:cNvSpPr>
                <a:spLocks/>
              </p:cNvSpPr>
              <p:nvPr/>
            </p:nvSpPr>
            <p:spPr bwMode="auto">
              <a:xfrm>
                <a:off x="4194984" y="4541790"/>
                <a:ext cx="1417625" cy="1051830"/>
              </a:xfrm>
              <a:custGeom>
                <a:avLst/>
                <a:gdLst>
                  <a:gd name="T0" fmla="*/ 80 w 1538"/>
                  <a:gd name="T1" fmla="*/ 542 h 1144"/>
                  <a:gd name="T2" fmla="*/ 0 w 1538"/>
                  <a:gd name="T3" fmla="*/ 872 h 1144"/>
                  <a:gd name="T4" fmla="*/ 769 w 1538"/>
                  <a:gd name="T5" fmla="*/ 1144 h 1144"/>
                  <a:gd name="T6" fmla="*/ 1538 w 1538"/>
                  <a:gd name="T7" fmla="*/ 872 h 1144"/>
                  <a:gd name="T8" fmla="*/ 1458 w 1538"/>
                  <a:gd name="T9" fmla="*/ 542 h 1144"/>
                  <a:gd name="T10" fmla="*/ 938 w 1538"/>
                  <a:gd name="T11" fmla="*/ 0 h 1144"/>
                  <a:gd name="T12" fmla="*/ 766 w 1538"/>
                  <a:gd name="T13" fmla="*/ 74 h 1144"/>
                  <a:gd name="T14" fmla="*/ 600 w 1538"/>
                  <a:gd name="T15" fmla="*/ 5 h 1144"/>
                  <a:gd name="T16" fmla="*/ 80 w 1538"/>
                  <a:gd name="T17" fmla="*/ 542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8" h="1144">
                    <a:moveTo>
                      <a:pt x="80" y="542"/>
                    </a:moveTo>
                    <a:cubicBezTo>
                      <a:pt x="67" y="563"/>
                      <a:pt x="35" y="739"/>
                      <a:pt x="0" y="872"/>
                    </a:cubicBezTo>
                    <a:cubicBezTo>
                      <a:pt x="210" y="1042"/>
                      <a:pt x="478" y="1144"/>
                      <a:pt x="769" y="1144"/>
                    </a:cubicBezTo>
                    <a:cubicBezTo>
                      <a:pt x="1060" y="1144"/>
                      <a:pt x="1328" y="1042"/>
                      <a:pt x="1538" y="872"/>
                    </a:cubicBezTo>
                    <a:cubicBezTo>
                      <a:pt x="1503" y="739"/>
                      <a:pt x="1471" y="563"/>
                      <a:pt x="1458" y="542"/>
                    </a:cubicBezTo>
                    <a:cubicBezTo>
                      <a:pt x="1261" y="225"/>
                      <a:pt x="958" y="364"/>
                      <a:pt x="938" y="0"/>
                    </a:cubicBezTo>
                    <a:cubicBezTo>
                      <a:pt x="938" y="0"/>
                      <a:pt x="840" y="73"/>
                      <a:pt x="766" y="74"/>
                    </a:cubicBezTo>
                    <a:cubicBezTo>
                      <a:pt x="691" y="74"/>
                      <a:pt x="600" y="5"/>
                      <a:pt x="600" y="5"/>
                    </a:cubicBezTo>
                    <a:cubicBezTo>
                      <a:pt x="580" y="368"/>
                      <a:pt x="277" y="225"/>
                      <a:pt x="80" y="542"/>
                    </a:cubicBezTo>
                    <a:close/>
                  </a:path>
                </a:pathLst>
              </a:custGeom>
              <a:solidFill>
                <a:srgbClr val="FEC07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Freeform 8">
                <a:extLst>
                  <a:ext uri="{FF2B5EF4-FFF2-40B4-BE49-F238E27FC236}">
                    <a16:creationId xmlns:a16="http://schemas.microsoft.com/office/drawing/2014/main" id="{BB749719-4FCD-4681-8430-B73E7DE60E69}"/>
                  </a:ext>
                </a:extLst>
              </p:cNvPr>
              <p:cNvSpPr>
                <a:spLocks/>
              </p:cNvSpPr>
              <p:nvPr/>
            </p:nvSpPr>
            <p:spPr bwMode="auto">
              <a:xfrm>
                <a:off x="4743677" y="4541790"/>
                <a:ext cx="320920" cy="130544"/>
              </a:xfrm>
              <a:custGeom>
                <a:avLst/>
                <a:gdLst>
                  <a:gd name="T0" fmla="*/ 348 w 348"/>
                  <a:gd name="T1" fmla="*/ 52 h 142"/>
                  <a:gd name="T2" fmla="*/ 343 w 348"/>
                  <a:gd name="T3" fmla="*/ 0 h 142"/>
                  <a:gd name="T4" fmla="*/ 171 w 348"/>
                  <a:gd name="T5" fmla="*/ 74 h 142"/>
                  <a:gd name="T6" fmla="*/ 5 w 348"/>
                  <a:gd name="T7" fmla="*/ 5 h 142"/>
                  <a:gd name="T8" fmla="*/ 0 w 348"/>
                  <a:gd name="T9" fmla="*/ 57 h 142"/>
                  <a:gd name="T10" fmla="*/ 6 w 348"/>
                  <a:gd name="T11" fmla="*/ 61 h 142"/>
                  <a:gd name="T12" fmla="*/ 6 w 348"/>
                  <a:gd name="T13" fmla="*/ 62 h 142"/>
                  <a:gd name="T14" fmla="*/ 171 w 348"/>
                  <a:gd name="T15" fmla="*/ 141 h 142"/>
                  <a:gd name="T16" fmla="*/ 335 w 348"/>
                  <a:gd name="T17" fmla="*/ 62 h 142"/>
                  <a:gd name="T18" fmla="*/ 335 w 348"/>
                  <a:gd name="T19" fmla="*/ 61 h 142"/>
                  <a:gd name="T20" fmla="*/ 348 w 348"/>
                  <a:gd name="T21" fmla="*/ 5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8" h="142">
                    <a:moveTo>
                      <a:pt x="348" y="52"/>
                    </a:moveTo>
                    <a:cubicBezTo>
                      <a:pt x="345" y="36"/>
                      <a:pt x="344" y="19"/>
                      <a:pt x="343" y="0"/>
                    </a:cubicBezTo>
                    <a:cubicBezTo>
                      <a:pt x="343" y="0"/>
                      <a:pt x="245" y="73"/>
                      <a:pt x="171" y="74"/>
                    </a:cubicBezTo>
                    <a:cubicBezTo>
                      <a:pt x="96" y="74"/>
                      <a:pt x="5" y="5"/>
                      <a:pt x="5" y="5"/>
                    </a:cubicBezTo>
                    <a:cubicBezTo>
                      <a:pt x="4" y="24"/>
                      <a:pt x="2" y="41"/>
                      <a:pt x="0" y="57"/>
                    </a:cubicBezTo>
                    <a:cubicBezTo>
                      <a:pt x="2" y="58"/>
                      <a:pt x="4" y="60"/>
                      <a:pt x="6" y="61"/>
                    </a:cubicBezTo>
                    <a:cubicBezTo>
                      <a:pt x="6" y="62"/>
                      <a:pt x="6" y="62"/>
                      <a:pt x="6" y="62"/>
                    </a:cubicBezTo>
                    <a:cubicBezTo>
                      <a:pt x="11" y="67"/>
                      <a:pt x="99" y="142"/>
                      <a:pt x="171" y="141"/>
                    </a:cubicBezTo>
                    <a:cubicBezTo>
                      <a:pt x="243" y="142"/>
                      <a:pt x="330" y="67"/>
                      <a:pt x="335" y="62"/>
                    </a:cubicBezTo>
                    <a:cubicBezTo>
                      <a:pt x="335" y="61"/>
                      <a:pt x="335" y="61"/>
                      <a:pt x="335" y="61"/>
                    </a:cubicBezTo>
                    <a:cubicBezTo>
                      <a:pt x="340" y="58"/>
                      <a:pt x="344" y="55"/>
                      <a:pt x="348" y="52"/>
                    </a:cubicBezTo>
                    <a:close/>
                  </a:path>
                </a:pathLst>
              </a:custGeom>
              <a:solidFill>
                <a:srgbClr val="FEAA4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reeform 9">
                <a:extLst>
                  <a:ext uri="{FF2B5EF4-FFF2-40B4-BE49-F238E27FC236}">
                    <a16:creationId xmlns:a16="http://schemas.microsoft.com/office/drawing/2014/main" id="{16D26D5C-F55D-4DBA-A5AA-4AC4AE77A8BC}"/>
                  </a:ext>
                </a:extLst>
              </p:cNvPr>
              <p:cNvSpPr>
                <a:spLocks/>
              </p:cNvSpPr>
              <p:nvPr/>
            </p:nvSpPr>
            <p:spPr bwMode="auto">
              <a:xfrm>
                <a:off x="4565539" y="3886351"/>
                <a:ext cx="670397" cy="723431"/>
              </a:xfrm>
              <a:custGeom>
                <a:avLst/>
                <a:gdLst>
                  <a:gd name="T0" fmla="*/ 199 w 727"/>
                  <a:gd name="T1" fmla="*/ 718 h 787"/>
                  <a:gd name="T2" fmla="*/ 364 w 727"/>
                  <a:gd name="T3" fmla="*/ 787 h 787"/>
                  <a:gd name="T4" fmla="*/ 528 w 727"/>
                  <a:gd name="T5" fmla="*/ 718 h 787"/>
                  <a:gd name="T6" fmla="*/ 706 w 727"/>
                  <a:gd name="T7" fmla="*/ 265 h 787"/>
                  <a:gd name="T8" fmla="*/ 385 w 727"/>
                  <a:gd name="T9" fmla="*/ 0 h 787"/>
                  <a:gd name="T10" fmla="*/ 21 w 727"/>
                  <a:gd name="T11" fmla="*/ 292 h 787"/>
                  <a:gd name="T12" fmla="*/ 199 w 727"/>
                  <a:gd name="T13" fmla="*/ 718 h 787"/>
                </a:gdLst>
                <a:ahLst/>
                <a:cxnLst>
                  <a:cxn ang="0">
                    <a:pos x="T0" y="T1"/>
                  </a:cxn>
                  <a:cxn ang="0">
                    <a:pos x="T2" y="T3"/>
                  </a:cxn>
                  <a:cxn ang="0">
                    <a:pos x="T4" y="T5"/>
                  </a:cxn>
                  <a:cxn ang="0">
                    <a:pos x="T6" y="T7"/>
                  </a:cxn>
                  <a:cxn ang="0">
                    <a:pos x="T8" y="T9"/>
                  </a:cxn>
                  <a:cxn ang="0">
                    <a:pos x="T10" y="T11"/>
                  </a:cxn>
                  <a:cxn ang="0">
                    <a:pos x="T12" y="T13"/>
                  </a:cxn>
                </a:cxnLst>
                <a:rect l="0" t="0" r="r" b="b"/>
                <a:pathLst>
                  <a:path w="727" h="787">
                    <a:moveTo>
                      <a:pt x="199" y="718"/>
                    </a:moveTo>
                    <a:cubicBezTo>
                      <a:pt x="204" y="722"/>
                      <a:pt x="292" y="787"/>
                      <a:pt x="364" y="787"/>
                    </a:cubicBezTo>
                    <a:cubicBezTo>
                      <a:pt x="436" y="787"/>
                      <a:pt x="523" y="722"/>
                      <a:pt x="528" y="718"/>
                    </a:cubicBezTo>
                    <a:cubicBezTo>
                      <a:pt x="637" y="655"/>
                      <a:pt x="727" y="468"/>
                      <a:pt x="706" y="265"/>
                    </a:cubicBezTo>
                    <a:cubicBezTo>
                      <a:pt x="690" y="99"/>
                      <a:pt x="510" y="342"/>
                      <a:pt x="385" y="0"/>
                    </a:cubicBezTo>
                    <a:cubicBezTo>
                      <a:pt x="208" y="371"/>
                      <a:pt x="40" y="151"/>
                      <a:pt x="21" y="292"/>
                    </a:cubicBezTo>
                    <a:cubicBezTo>
                      <a:pt x="0" y="447"/>
                      <a:pt x="87" y="642"/>
                      <a:pt x="199" y="718"/>
                    </a:cubicBezTo>
                    <a:close/>
                  </a:path>
                </a:pathLst>
              </a:custGeom>
              <a:solidFill>
                <a:srgbClr val="FEC07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10">
                <a:extLst>
                  <a:ext uri="{FF2B5EF4-FFF2-40B4-BE49-F238E27FC236}">
                    <a16:creationId xmlns:a16="http://schemas.microsoft.com/office/drawing/2014/main" id="{40AB53C7-64C2-41B0-8233-1ED8B6BAF4FA}"/>
                  </a:ext>
                </a:extLst>
              </p:cNvPr>
              <p:cNvSpPr>
                <a:spLocks/>
              </p:cNvSpPr>
              <p:nvPr/>
            </p:nvSpPr>
            <p:spPr bwMode="auto">
              <a:xfrm>
                <a:off x="4194304" y="4777041"/>
                <a:ext cx="1419665" cy="816579"/>
              </a:xfrm>
              <a:custGeom>
                <a:avLst/>
                <a:gdLst>
                  <a:gd name="T0" fmla="*/ 459 w 1540"/>
                  <a:gd name="T1" fmla="*/ 9 h 888"/>
                  <a:gd name="T2" fmla="*/ 81 w 1540"/>
                  <a:gd name="T3" fmla="*/ 188 h 888"/>
                  <a:gd name="T4" fmla="*/ 0 w 1540"/>
                  <a:gd name="T5" fmla="*/ 615 h 888"/>
                  <a:gd name="T6" fmla="*/ 770 w 1540"/>
                  <a:gd name="T7" fmla="*/ 888 h 888"/>
                  <a:gd name="T8" fmla="*/ 1540 w 1540"/>
                  <a:gd name="T9" fmla="*/ 615 h 888"/>
                  <a:gd name="T10" fmla="*/ 1459 w 1540"/>
                  <a:gd name="T11" fmla="*/ 188 h 888"/>
                  <a:gd name="T12" fmla="*/ 1073 w 1540"/>
                  <a:gd name="T13" fmla="*/ 0 h 888"/>
                  <a:gd name="T14" fmla="*/ 459 w 1540"/>
                  <a:gd name="T15" fmla="*/ 9 h 888"/>
                  <a:gd name="T16" fmla="*/ 459 w 1540"/>
                  <a:gd name="T17" fmla="*/ 9 h 888"/>
                  <a:gd name="T18" fmla="*/ 459 w 1540"/>
                  <a:gd name="T19" fmla="*/ 9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0" h="888">
                    <a:moveTo>
                      <a:pt x="459" y="9"/>
                    </a:moveTo>
                    <a:cubicBezTo>
                      <a:pt x="352" y="66"/>
                      <a:pt x="156" y="68"/>
                      <a:pt x="81" y="188"/>
                    </a:cubicBezTo>
                    <a:cubicBezTo>
                      <a:pt x="68" y="209"/>
                      <a:pt x="35" y="464"/>
                      <a:pt x="0" y="615"/>
                    </a:cubicBezTo>
                    <a:cubicBezTo>
                      <a:pt x="210" y="786"/>
                      <a:pt x="478" y="888"/>
                      <a:pt x="770" y="888"/>
                    </a:cubicBezTo>
                    <a:cubicBezTo>
                      <a:pt x="1062" y="888"/>
                      <a:pt x="1330" y="786"/>
                      <a:pt x="1540" y="615"/>
                    </a:cubicBezTo>
                    <a:cubicBezTo>
                      <a:pt x="1504" y="464"/>
                      <a:pt x="1468" y="211"/>
                      <a:pt x="1459" y="188"/>
                    </a:cubicBezTo>
                    <a:cubicBezTo>
                      <a:pt x="1409" y="63"/>
                      <a:pt x="1180" y="58"/>
                      <a:pt x="1073" y="0"/>
                    </a:cubicBezTo>
                    <a:cubicBezTo>
                      <a:pt x="906" y="605"/>
                      <a:pt x="658" y="646"/>
                      <a:pt x="459" y="9"/>
                    </a:cubicBezTo>
                    <a:cubicBezTo>
                      <a:pt x="459" y="9"/>
                      <a:pt x="459" y="9"/>
                      <a:pt x="459" y="9"/>
                    </a:cubicBezTo>
                    <a:cubicBezTo>
                      <a:pt x="459" y="9"/>
                      <a:pt x="459" y="9"/>
                      <a:pt x="459" y="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11">
                <a:extLst>
                  <a:ext uri="{FF2B5EF4-FFF2-40B4-BE49-F238E27FC236}">
                    <a16:creationId xmlns:a16="http://schemas.microsoft.com/office/drawing/2014/main" id="{896122D0-FFD8-420E-9270-52BCC021B4A6}"/>
                  </a:ext>
                </a:extLst>
              </p:cNvPr>
              <p:cNvSpPr>
                <a:spLocks/>
              </p:cNvSpPr>
              <p:nvPr/>
            </p:nvSpPr>
            <p:spPr bwMode="auto">
              <a:xfrm>
                <a:off x="4463551" y="4730126"/>
                <a:ext cx="437866" cy="488860"/>
              </a:xfrm>
              <a:custGeom>
                <a:avLst/>
                <a:gdLst>
                  <a:gd name="T0" fmla="*/ 238 w 475"/>
                  <a:gd name="T1" fmla="*/ 0 h 531"/>
                  <a:gd name="T2" fmla="*/ 475 w 475"/>
                  <a:gd name="T3" fmla="*/ 523 h 531"/>
                  <a:gd name="T4" fmla="*/ 0 w 475"/>
                  <a:gd name="T5" fmla="*/ 169 h 531"/>
                  <a:gd name="T6" fmla="*/ 238 w 475"/>
                  <a:gd name="T7" fmla="*/ 0 h 531"/>
                  <a:gd name="T8" fmla="*/ 238 w 475"/>
                  <a:gd name="T9" fmla="*/ 0 h 531"/>
                </a:gdLst>
                <a:ahLst/>
                <a:cxnLst>
                  <a:cxn ang="0">
                    <a:pos x="T0" y="T1"/>
                  </a:cxn>
                  <a:cxn ang="0">
                    <a:pos x="T2" y="T3"/>
                  </a:cxn>
                  <a:cxn ang="0">
                    <a:pos x="T4" y="T5"/>
                  </a:cxn>
                  <a:cxn ang="0">
                    <a:pos x="T6" y="T7"/>
                  </a:cxn>
                  <a:cxn ang="0">
                    <a:pos x="T8" y="T9"/>
                  </a:cxn>
                </a:cxnLst>
                <a:rect l="0" t="0" r="r" b="b"/>
                <a:pathLst>
                  <a:path w="475" h="531">
                    <a:moveTo>
                      <a:pt x="238" y="0"/>
                    </a:moveTo>
                    <a:cubicBezTo>
                      <a:pt x="231" y="188"/>
                      <a:pt x="263" y="455"/>
                      <a:pt x="475" y="523"/>
                    </a:cubicBezTo>
                    <a:cubicBezTo>
                      <a:pt x="276" y="531"/>
                      <a:pt x="147" y="245"/>
                      <a:pt x="0" y="169"/>
                    </a:cubicBezTo>
                    <a:cubicBezTo>
                      <a:pt x="238" y="0"/>
                      <a:pt x="238" y="0"/>
                      <a:pt x="238" y="0"/>
                    </a:cubicBezTo>
                    <a:cubicBezTo>
                      <a:pt x="238" y="0"/>
                      <a:pt x="238" y="0"/>
                      <a:pt x="238" y="0"/>
                    </a:cubicBezTo>
                    <a:close/>
                  </a:path>
                </a:pathLst>
              </a:custGeom>
              <a:solidFill>
                <a:schemeClr val="accent5">
                  <a:lumMod val="75000"/>
                </a:schemeClr>
              </a:solidFill>
              <a:ln>
                <a:solidFill>
                  <a:schemeClr val="accent5">
                    <a:lumMod val="75000"/>
                  </a:schemeClr>
                </a:solidFill>
              </a:ln>
            </p:spPr>
            <p:txBody>
              <a:bodyPr vert="horz" wrap="square" lIns="91440" tIns="45720" rIns="91440" bIns="45720" numCol="1" anchor="t" anchorCtr="0" compatLnSpc="1">
                <a:prstTxWarp prst="textNoShape">
                  <a:avLst/>
                </a:prstTxWarp>
              </a:bodyPr>
              <a:lstStyle/>
              <a:p>
                <a:endParaRPr lang="en-US" dirty="0"/>
              </a:p>
            </p:txBody>
          </p:sp>
          <p:sp>
            <p:nvSpPr>
              <p:cNvPr id="28" name="Freeform 12">
                <a:extLst>
                  <a:ext uri="{FF2B5EF4-FFF2-40B4-BE49-F238E27FC236}">
                    <a16:creationId xmlns:a16="http://schemas.microsoft.com/office/drawing/2014/main" id="{E3FB6AE9-FC61-4F07-AEE0-A0D8E6478B5E}"/>
                  </a:ext>
                </a:extLst>
              </p:cNvPr>
              <p:cNvSpPr>
                <a:spLocks/>
              </p:cNvSpPr>
              <p:nvPr/>
            </p:nvSpPr>
            <p:spPr bwMode="auto">
              <a:xfrm>
                <a:off x="4901417" y="4730126"/>
                <a:ext cx="458944" cy="488860"/>
              </a:xfrm>
              <a:custGeom>
                <a:avLst/>
                <a:gdLst>
                  <a:gd name="T0" fmla="*/ 248 w 498"/>
                  <a:gd name="T1" fmla="*/ 0 h 531"/>
                  <a:gd name="T2" fmla="*/ 0 w 498"/>
                  <a:gd name="T3" fmla="*/ 523 h 531"/>
                  <a:gd name="T4" fmla="*/ 498 w 498"/>
                  <a:gd name="T5" fmla="*/ 169 h 531"/>
                  <a:gd name="T6" fmla="*/ 248 w 498"/>
                  <a:gd name="T7" fmla="*/ 0 h 531"/>
                </a:gdLst>
                <a:ahLst/>
                <a:cxnLst>
                  <a:cxn ang="0">
                    <a:pos x="T0" y="T1"/>
                  </a:cxn>
                  <a:cxn ang="0">
                    <a:pos x="T2" y="T3"/>
                  </a:cxn>
                  <a:cxn ang="0">
                    <a:pos x="T4" y="T5"/>
                  </a:cxn>
                  <a:cxn ang="0">
                    <a:pos x="T6" y="T7"/>
                  </a:cxn>
                </a:cxnLst>
                <a:rect l="0" t="0" r="r" b="b"/>
                <a:pathLst>
                  <a:path w="498" h="531">
                    <a:moveTo>
                      <a:pt x="248" y="0"/>
                    </a:moveTo>
                    <a:cubicBezTo>
                      <a:pt x="255" y="188"/>
                      <a:pt x="221" y="455"/>
                      <a:pt x="0" y="523"/>
                    </a:cubicBezTo>
                    <a:cubicBezTo>
                      <a:pt x="208" y="531"/>
                      <a:pt x="344" y="245"/>
                      <a:pt x="498" y="169"/>
                    </a:cubicBezTo>
                    <a:cubicBezTo>
                      <a:pt x="248" y="0"/>
                      <a:pt x="248" y="0"/>
                      <a:pt x="248" y="0"/>
                    </a:cubicBezTo>
                    <a:close/>
                  </a:path>
                </a:pathLst>
              </a:custGeom>
              <a:solidFill>
                <a:schemeClr val="accent5">
                  <a:lumMod val="75000"/>
                </a:schemeClr>
              </a:solidFill>
              <a:ln>
                <a:solidFill>
                  <a:schemeClr val="accent5">
                    <a:lumMod val="75000"/>
                  </a:schemeClr>
                </a:solidFill>
              </a:ln>
            </p:spPr>
            <p:txBody>
              <a:bodyPr vert="horz" wrap="square" lIns="91440" tIns="45720" rIns="91440" bIns="45720" numCol="1" anchor="t" anchorCtr="0" compatLnSpc="1">
                <a:prstTxWarp prst="textNoShape">
                  <a:avLst/>
                </a:prstTxWarp>
              </a:bodyPr>
              <a:lstStyle/>
              <a:p>
                <a:endParaRPr lang="en-US" dirty="0"/>
              </a:p>
            </p:txBody>
          </p:sp>
        </p:grpSp>
        <p:grpSp>
          <p:nvGrpSpPr>
            <p:cNvPr id="41" name="Grup 40"/>
            <p:cNvGrpSpPr/>
            <p:nvPr/>
          </p:nvGrpSpPr>
          <p:grpSpPr>
            <a:xfrm>
              <a:off x="8166588" y="2797210"/>
              <a:ext cx="1900049" cy="1944621"/>
              <a:chOff x="658135" y="2060848"/>
              <a:chExt cx="2256642" cy="2251202"/>
            </a:xfrm>
          </p:grpSpPr>
          <p:sp>
            <p:nvSpPr>
              <p:cNvPr id="30" name="Oval 29">
                <a:extLst>
                  <a:ext uri="{FF2B5EF4-FFF2-40B4-BE49-F238E27FC236}">
                    <a16:creationId xmlns:a16="http://schemas.microsoft.com/office/drawing/2014/main" id="{4A936875-3480-45C7-8BBA-276CE1FC9B86}"/>
                  </a:ext>
                </a:extLst>
              </p:cNvPr>
              <p:cNvSpPr>
                <a:spLocks noChangeArrowheads="1"/>
              </p:cNvSpPr>
              <p:nvPr/>
            </p:nvSpPr>
            <p:spPr bwMode="auto">
              <a:xfrm>
                <a:off x="658135" y="2060848"/>
                <a:ext cx="2256642" cy="2251202"/>
              </a:xfrm>
              <a:prstGeom prst="ellipse">
                <a:avLst/>
              </a:prstGeom>
              <a:solidFill>
                <a:schemeClr val="bg1"/>
              </a:solidFill>
              <a:ln w="508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31" name="Freeform 17">
                <a:extLst>
                  <a:ext uri="{FF2B5EF4-FFF2-40B4-BE49-F238E27FC236}">
                    <a16:creationId xmlns:a16="http://schemas.microsoft.com/office/drawing/2014/main" id="{17FDCF7E-2830-41D7-8CB5-E9D15C215B69}"/>
                  </a:ext>
                </a:extLst>
              </p:cNvPr>
              <p:cNvSpPr>
                <a:spLocks/>
              </p:cNvSpPr>
              <p:nvPr/>
            </p:nvSpPr>
            <p:spPr bwMode="auto">
              <a:xfrm>
                <a:off x="1777277" y="3670209"/>
                <a:ext cx="14958" cy="2040"/>
              </a:xfrm>
              <a:custGeom>
                <a:avLst/>
                <a:gdLst>
                  <a:gd name="T0" fmla="*/ 16 w 16"/>
                  <a:gd name="T1" fmla="*/ 0 h 2"/>
                  <a:gd name="T2" fmla="*/ 8 w 16"/>
                  <a:gd name="T3" fmla="*/ 2 h 2"/>
                  <a:gd name="T4" fmla="*/ 0 w 16"/>
                  <a:gd name="T5" fmla="*/ 0 h 2"/>
                  <a:gd name="T6" fmla="*/ 16 w 16"/>
                  <a:gd name="T7" fmla="*/ 0 h 2"/>
                </a:gdLst>
                <a:ahLst/>
                <a:cxnLst>
                  <a:cxn ang="0">
                    <a:pos x="T0" y="T1"/>
                  </a:cxn>
                  <a:cxn ang="0">
                    <a:pos x="T2" y="T3"/>
                  </a:cxn>
                  <a:cxn ang="0">
                    <a:pos x="T4" y="T5"/>
                  </a:cxn>
                  <a:cxn ang="0">
                    <a:pos x="T6" y="T7"/>
                  </a:cxn>
                </a:cxnLst>
                <a:rect l="0" t="0" r="r" b="b"/>
                <a:pathLst>
                  <a:path w="16" h="2">
                    <a:moveTo>
                      <a:pt x="16" y="0"/>
                    </a:moveTo>
                    <a:cubicBezTo>
                      <a:pt x="14" y="0"/>
                      <a:pt x="12" y="2"/>
                      <a:pt x="8" y="2"/>
                    </a:cubicBezTo>
                    <a:cubicBezTo>
                      <a:pt x="6" y="2"/>
                      <a:pt x="4" y="0"/>
                      <a:pt x="0" y="0"/>
                    </a:cubicBezTo>
                    <a:lnTo>
                      <a:pt x="16" y="0"/>
                    </a:lnTo>
                    <a:close/>
                  </a:path>
                </a:pathLst>
              </a:custGeom>
              <a:solidFill>
                <a:srgbClr val="E6E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18">
                <a:extLst>
                  <a:ext uri="{FF2B5EF4-FFF2-40B4-BE49-F238E27FC236}">
                    <a16:creationId xmlns:a16="http://schemas.microsoft.com/office/drawing/2014/main" id="{61739F5A-C222-45A5-A0AC-023F0314FEA3}"/>
                  </a:ext>
                </a:extLst>
              </p:cNvPr>
              <p:cNvSpPr>
                <a:spLocks/>
              </p:cNvSpPr>
              <p:nvPr/>
            </p:nvSpPr>
            <p:spPr bwMode="auto">
              <a:xfrm>
                <a:off x="875028" y="3544425"/>
                <a:ext cx="1819456" cy="767625"/>
              </a:xfrm>
              <a:custGeom>
                <a:avLst/>
                <a:gdLst>
                  <a:gd name="T0" fmla="*/ 1974 w 1974"/>
                  <a:gd name="T1" fmla="*/ 334 h 835"/>
                  <a:gd name="T2" fmla="*/ 987 w 1974"/>
                  <a:gd name="T3" fmla="*/ 835 h 835"/>
                  <a:gd name="T4" fmla="*/ 0 w 1974"/>
                  <a:gd name="T5" fmla="*/ 334 h 835"/>
                  <a:gd name="T6" fmla="*/ 605 w 1974"/>
                  <a:gd name="T7" fmla="*/ 0 h 835"/>
                  <a:gd name="T8" fmla="*/ 663 w 1974"/>
                  <a:gd name="T9" fmla="*/ 324 h 835"/>
                  <a:gd name="T10" fmla="*/ 985 w 1974"/>
                  <a:gd name="T11" fmla="*/ 139 h 835"/>
                  <a:gd name="T12" fmla="*/ 1309 w 1974"/>
                  <a:gd name="T13" fmla="*/ 324 h 835"/>
                  <a:gd name="T14" fmla="*/ 1367 w 1974"/>
                  <a:gd name="T15" fmla="*/ 0 h 835"/>
                  <a:gd name="T16" fmla="*/ 1974 w 1974"/>
                  <a:gd name="T17" fmla="*/ 334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4" h="835">
                    <a:moveTo>
                      <a:pt x="1974" y="334"/>
                    </a:moveTo>
                    <a:cubicBezTo>
                      <a:pt x="1752" y="636"/>
                      <a:pt x="1392" y="835"/>
                      <a:pt x="987" y="835"/>
                    </a:cubicBezTo>
                    <a:cubicBezTo>
                      <a:pt x="582" y="835"/>
                      <a:pt x="224" y="638"/>
                      <a:pt x="0" y="334"/>
                    </a:cubicBezTo>
                    <a:cubicBezTo>
                      <a:pt x="174" y="149"/>
                      <a:pt x="409" y="50"/>
                      <a:pt x="605" y="0"/>
                    </a:cubicBezTo>
                    <a:cubicBezTo>
                      <a:pt x="588" y="141"/>
                      <a:pt x="661" y="330"/>
                      <a:pt x="663" y="324"/>
                    </a:cubicBezTo>
                    <a:cubicBezTo>
                      <a:pt x="736" y="155"/>
                      <a:pt x="985" y="139"/>
                      <a:pt x="985" y="139"/>
                    </a:cubicBezTo>
                    <a:cubicBezTo>
                      <a:pt x="985" y="139"/>
                      <a:pt x="1234" y="153"/>
                      <a:pt x="1309" y="324"/>
                    </a:cubicBezTo>
                    <a:cubicBezTo>
                      <a:pt x="1311" y="328"/>
                      <a:pt x="1384" y="141"/>
                      <a:pt x="1367" y="0"/>
                    </a:cubicBezTo>
                    <a:cubicBezTo>
                      <a:pt x="1565" y="50"/>
                      <a:pt x="1801" y="149"/>
                      <a:pt x="1974" y="33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19">
                <a:extLst>
                  <a:ext uri="{FF2B5EF4-FFF2-40B4-BE49-F238E27FC236}">
                    <a16:creationId xmlns:a16="http://schemas.microsoft.com/office/drawing/2014/main" id="{75524929-BFA9-4023-802E-42717B216DAD}"/>
                  </a:ext>
                </a:extLst>
              </p:cNvPr>
              <p:cNvSpPr>
                <a:spLocks/>
              </p:cNvSpPr>
              <p:nvPr/>
            </p:nvSpPr>
            <p:spPr bwMode="auto">
              <a:xfrm>
                <a:off x="1504630" y="3291496"/>
                <a:ext cx="561611" cy="378713"/>
              </a:xfrm>
              <a:custGeom>
                <a:avLst/>
                <a:gdLst>
                  <a:gd name="T0" fmla="*/ 609 w 609"/>
                  <a:gd name="T1" fmla="*/ 146 h 412"/>
                  <a:gd name="T2" fmla="*/ 609 w 609"/>
                  <a:gd name="T3" fmla="*/ 146 h 412"/>
                  <a:gd name="T4" fmla="*/ 312 w 609"/>
                  <a:gd name="T5" fmla="*/ 412 h 412"/>
                  <a:gd name="T6" fmla="*/ 296 w 609"/>
                  <a:gd name="T7" fmla="*/ 412 h 412"/>
                  <a:gd name="T8" fmla="*/ 0 w 609"/>
                  <a:gd name="T9" fmla="*/ 146 h 412"/>
                  <a:gd name="T10" fmla="*/ 0 w 609"/>
                  <a:gd name="T11" fmla="*/ 146 h 412"/>
                  <a:gd name="T12" fmla="*/ 34 w 609"/>
                  <a:gd name="T13" fmla="*/ 0 h 412"/>
                  <a:gd name="T14" fmla="*/ 304 w 609"/>
                  <a:gd name="T15" fmla="*/ 144 h 412"/>
                  <a:gd name="T16" fmla="*/ 574 w 609"/>
                  <a:gd name="T17" fmla="*/ 0 h 412"/>
                  <a:gd name="T18" fmla="*/ 609 w 609"/>
                  <a:gd name="T19" fmla="*/ 14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9" h="412">
                    <a:moveTo>
                      <a:pt x="609" y="146"/>
                    </a:moveTo>
                    <a:cubicBezTo>
                      <a:pt x="609" y="146"/>
                      <a:pt x="609" y="146"/>
                      <a:pt x="609" y="146"/>
                    </a:cubicBezTo>
                    <a:cubicBezTo>
                      <a:pt x="609" y="171"/>
                      <a:pt x="593" y="304"/>
                      <a:pt x="312" y="412"/>
                    </a:cubicBezTo>
                    <a:cubicBezTo>
                      <a:pt x="296" y="412"/>
                      <a:pt x="296" y="412"/>
                      <a:pt x="296" y="412"/>
                    </a:cubicBezTo>
                    <a:cubicBezTo>
                      <a:pt x="15" y="304"/>
                      <a:pt x="0" y="171"/>
                      <a:pt x="0" y="146"/>
                    </a:cubicBezTo>
                    <a:cubicBezTo>
                      <a:pt x="0" y="146"/>
                      <a:pt x="0" y="146"/>
                      <a:pt x="0" y="146"/>
                    </a:cubicBezTo>
                    <a:cubicBezTo>
                      <a:pt x="1" y="96"/>
                      <a:pt x="13" y="46"/>
                      <a:pt x="34" y="0"/>
                    </a:cubicBezTo>
                    <a:cubicBezTo>
                      <a:pt x="111" y="86"/>
                      <a:pt x="204" y="144"/>
                      <a:pt x="304" y="144"/>
                    </a:cubicBezTo>
                    <a:cubicBezTo>
                      <a:pt x="402" y="144"/>
                      <a:pt x="497" y="88"/>
                      <a:pt x="574" y="0"/>
                    </a:cubicBezTo>
                    <a:cubicBezTo>
                      <a:pt x="595" y="46"/>
                      <a:pt x="609" y="96"/>
                      <a:pt x="609" y="146"/>
                    </a:cubicBezTo>
                    <a:close/>
                  </a:path>
                </a:pathLst>
              </a:custGeom>
              <a:solidFill>
                <a:srgbClr val="FEC07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20">
                <a:extLst>
                  <a:ext uri="{FF2B5EF4-FFF2-40B4-BE49-F238E27FC236}">
                    <a16:creationId xmlns:a16="http://schemas.microsoft.com/office/drawing/2014/main" id="{51505CA3-33ED-47AE-A805-98C0C9105B0E}"/>
                  </a:ext>
                </a:extLst>
              </p:cNvPr>
              <p:cNvSpPr>
                <a:spLocks/>
              </p:cNvSpPr>
              <p:nvPr/>
            </p:nvSpPr>
            <p:spPr bwMode="auto">
              <a:xfrm>
                <a:off x="1629735" y="3672249"/>
                <a:ext cx="310042" cy="152981"/>
              </a:xfrm>
              <a:custGeom>
                <a:avLst/>
                <a:gdLst>
                  <a:gd name="T0" fmla="*/ 336 w 336"/>
                  <a:gd name="T1" fmla="*/ 43 h 166"/>
                  <a:gd name="T2" fmla="*/ 274 w 336"/>
                  <a:gd name="T3" fmla="*/ 166 h 166"/>
                  <a:gd name="T4" fmla="*/ 62 w 336"/>
                  <a:gd name="T5" fmla="*/ 166 h 166"/>
                  <a:gd name="T6" fmla="*/ 0 w 336"/>
                  <a:gd name="T7" fmla="*/ 43 h 166"/>
                  <a:gd name="T8" fmla="*/ 168 w 336"/>
                  <a:gd name="T9" fmla="*/ 0 h 166"/>
                  <a:gd name="T10" fmla="*/ 336 w 336"/>
                  <a:gd name="T11" fmla="*/ 43 h 166"/>
                </a:gdLst>
                <a:ahLst/>
                <a:cxnLst>
                  <a:cxn ang="0">
                    <a:pos x="T0" y="T1"/>
                  </a:cxn>
                  <a:cxn ang="0">
                    <a:pos x="T2" y="T3"/>
                  </a:cxn>
                  <a:cxn ang="0">
                    <a:pos x="T4" y="T5"/>
                  </a:cxn>
                  <a:cxn ang="0">
                    <a:pos x="T6" y="T7"/>
                  </a:cxn>
                  <a:cxn ang="0">
                    <a:pos x="T8" y="T9"/>
                  </a:cxn>
                  <a:cxn ang="0">
                    <a:pos x="T10" y="T11"/>
                  </a:cxn>
                </a:cxnLst>
                <a:rect l="0" t="0" r="r" b="b"/>
                <a:pathLst>
                  <a:path w="336" h="166">
                    <a:moveTo>
                      <a:pt x="336" y="43"/>
                    </a:moveTo>
                    <a:cubicBezTo>
                      <a:pt x="274" y="166"/>
                      <a:pt x="274" y="166"/>
                      <a:pt x="274" y="166"/>
                    </a:cubicBezTo>
                    <a:cubicBezTo>
                      <a:pt x="62" y="166"/>
                      <a:pt x="62" y="166"/>
                      <a:pt x="62" y="166"/>
                    </a:cubicBezTo>
                    <a:cubicBezTo>
                      <a:pt x="0" y="43"/>
                      <a:pt x="0" y="43"/>
                      <a:pt x="0" y="43"/>
                    </a:cubicBezTo>
                    <a:cubicBezTo>
                      <a:pt x="85" y="6"/>
                      <a:pt x="168" y="0"/>
                      <a:pt x="168" y="0"/>
                    </a:cubicBezTo>
                    <a:cubicBezTo>
                      <a:pt x="168" y="0"/>
                      <a:pt x="253" y="6"/>
                      <a:pt x="336" y="4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21">
                <a:extLst>
                  <a:ext uri="{FF2B5EF4-FFF2-40B4-BE49-F238E27FC236}">
                    <a16:creationId xmlns:a16="http://schemas.microsoft.com/office/drawing/2014/main" id="{D7FEA8F7-4AFB-4DE9-9DBD-F94D5E32A5B5}"/>
                  </a:ext>
                </a:extLst>
              </p:cNvPr>
              <p:cNvSpPr>
                <a:spLocks/>
              </p:cNvSpPr>
              <p:nvPr/>
            </p:nvSpPr>
            <p:spPr bwMode="auto">
              <a:xfrm>
                <a:off x="1627015" y="3826590"/>
                <a:ext cx="318881" cy="485460"/>
              </a:xfrm>
              <a:custGeom>
                <a:avLst/>
                <a:gdLst>
                  <a:gd name="T0" fmla="*/ 0 w 346"/>
                  <a:gd name="T1" fmla="*/ 516 h 528"/>
                  <a:gd name="T2" fmla="*/ 173 w 346"/>
                  <a:gd name="T3" fmla="*/ 528 h 528"/>
                  <a:gd name="T4" fmla="*/ 346 w 346"/>
                  <a:gd name="T5" fmla="*/ 516 h 528"/>
                  <a:gd name="T6" fmla="*/ 279 w 346"/>
                  <a:gd name="T7" fmla="*/ 0 h 528"/>
                  <a:gd name="T8" fmla="*/ 67 w 346"/>
                  <a:gd name="T9" fmla="*/ 0 h 528"/>
                  <a:gd name="T10" fmla="*/ 0 w 346"/>
                  <a:gd name="T11" fmla="*/ 516 h 528"/>
                </a:gdLst>
                <a:ahLst/>
                <a:cxnLst>
                  <a:cxn ang="0">
                    <a:pos x="T0" y="T1"/>
                  </a:cxn>
                  <a:cxn ang="0">
                    <a:pos x="T2" y="T3"/>
                  </a:cxn>
                  <a:cxn ang="0">
                    <a:pos x="T4" y="T5"/>
                  </a:cxn>
                  <a:cxn ang="0">
                    <a:pos x="T6" y="T7"/>
                  </a:cxn>
                  <a:cxn ang="0">
                    <a:pos x="T8" y="T9"/>
                  </a:cxn>
                  <a:cxn ang="0">
                    <a:pos x="T10" y="T11"/>
                  </a:cxn>
                </a:cxnLst>
                <a:rect l="0" t="0" r="r" b="b"/>
                <a:pathLst>
                  <a:path w="346" h="528">
                    <a:moveTo>
                      <a:pt x="0" y="516"/>
                    </a:moveTo>
                    <a:cubicBezTo>
                      <a:pt x="55" y="524"/>
                      <a:pt x="113" y="528"/>
                      <a:pt x="173" y="528"/>
                    </a:cubicBezTo>
                    <a:cubicBezTo>
                      <a:pt x="231" y="528"/>
                      <a:pt x="289" y="524"/>
                      <a:pt x="346" y="516"/>
                    </a:cubicBezTo>
                    <a:cubicBezTo>
                      <a:pt x="279" y="0"/>
                      <a:pt x="279" y="0"/>
                      <a:pt x="279" y="0"/>
                    </a:cubicBezTo>
                    <a:cubicBezTo>
                      <a:pt x="67" y="0"/>
                      <a:pt x="67" y="0"/>
                      <a:pt x="67" y="0"/>
                    </a:cubicBezTo>
                    <a:lnTo>
                      <a:pt x="0" y="516"/>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22">
                <a:extLst>
                  <a:ext uri="{FF2B5EF4-FFF2-40B4-BE49-F238E27FC236}">
                    <a16:creationId xmlns:a16="http://schemas.microsoft.com/office/drawing/2014/main" id="{DCB7B5CF-0026-40E7-98A3-BC287AF6ECAB}"/>
                  </a:ext>
                </a:extLst>
              </p:cNvPr>
              <p:cNvSpPr>
                <a:spLocks/>
              </p:cNvSpPr>
              <p:nvPr/>
            </p:nvSpPr>
            <p:spPr bwMode="auto">
              <a:xfrm>
                <a:off x="1784756" y="3422040"/>
                <a:ext cx="433107" cy="427667"/>
              </a:xfrm>
              <a:custGeom>
                <a:avLst/>
                <a:gdLst>
                  <a:gd name="T0" fmla="*/ 305 w 470"/>
                  <a:gd name="T1" fmla="*/ 0 h 465"/>
                  <a:gd name="T2" fmla="*/ 0 w 470"/>
                  <a:gd name="T3" fmla="*/ 272 h 465"/>
                  <a:gd name="T4" fmla="*/ 324 w 470"/>
                  <a:gd name="T5" fmla="*/ 457 h 465"/>
                  <a:gd name="T6" fmla="*/ 305 w 470"/>
                  <a:gd name="T7" fmla="*/ 0 h 465"/>
                </a:gdLst>
                <a:ahLst/>
                <a:cxnLst>
                  <a:cxn ang="0">
                    <a:pos x="T0" y="T1"/>
                  </a:cxn>
                  <a:cxn ang="0">
                    <a:pos x="T2" y="T3"/>
                  </a:cxn>
                  <a:cxn ang="0">
                    <a:pos x="T4" y="T5"/>
                  </a:cxn>
                  <a:cxn ang="0">
                    <a:pos x="T6" y="T7"/>
                  </a:cxn>
                </a:cxnLst>
                <a:rect l="0" t="0" r="r" b="b"/>
                <a:pathLst>
                  <a:path w="470" h="465">
                    <a:moveTo>
                      <a:pt x="305" y="0"/>
                    </a:moveTo>
                    <a:cubicBezTo>
                      <a:pt x="305" y="0"/>
                      <a:pt x="318" y="155"/>
                      <a:pt x="0" y="272"/>
                    </a:cubicBezTo>
                    <a:cubicBezTo>
                      <a:pt x="0" y="272"/>
                      <a:pt x="249" y="286"/>
                      <a:pt x="324" y="457"/>
                    </a:cubicBezTo>
                    <a:cubicBezTo>
                      <a:pt x="326" y="465"/>
                      <a:pt x="470" y="91"/>
                      <a:pt x="305" y="0"/>
                    </a:cubicBezTo>
                    <a:close/>
                  </a:path>
                </a:pathLst>
              </a:custGeom>
              <a:solidFill>
                <a:schemeClr val="tx1">
                  <a:lumMod val="65000"/>
                  <a:lumOff val="35000"/>
                </a:schemeClr>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23">
                <a:extLst>
                  <a:ext uri="{FF2B5EF4-FFF2-40B4-BE49-F238E27FC236}">
                    <a16:creationId xmlns:a16="http://schemas.microsoft.com/office/drawing/2014/main" id="{3A2786D2-4B8D-40B5-9422-B7C0E8570AF1}"/>
                  </a:ext>
                </a:extLst>
              </p:cNvPr>
              <p:cNvSpPr>
                <a:spLocks/>
              </p:cNvSpPr>
              <p:nvPr/>
            </p:nvSpPr>
            <p:spPr bwMode="auto">
              <a:xfrm>
                <a:off x="1353689" y="3422040"/>
                <a:ext cx="433107" cy="425627"/>
              </a:xfrm>
              <a:custGeom>
                <a:avLst/>
                <a:gdLst>
                  <a:gd name="T0" fmla="*/ 164 w 470"/>
                  <a:gd name="T1" fmla="*/ 0 h 463"/>
                  <a:gd name="T2" fmla="*/ 146 w 470"/>
                  <a:gd name="T3" fmla="*/ 457 h 463"/>
                  <a:gd name="T4" fmla="*/ 470 w 470"/>
                  <a:gd name="T5" fmla="*/ 272 h 463"/>
                  <a:gd name="T6" fmla="*/ 164 w 470"/>
                  <a:gd name="T7" fmla="*/ 0 h 463"/>
                </a:gdLst>
                <a:ahLst/>
                <a:cxnLst>
                  <a:cxn ang="0">
                    <a:pos x="T0" y="T1"/>
                  </a:cxn>
                  <a:cxn ang="0">
                    <a:pos x="T2" y="T3"/>
                  </a:cxn>
                  <a:cxn ang="0">
                    <a:pos x="T4" y="T5"/>
                  </a:cxn>
                  <a:cxn ang="0">
                    <a:pos x="T6" y="T7"/>
                  </a:cxn>
                </a:cxnLst>
                <a:rect l="0" t="0" r="r" b="b"/>
                <a:pathLst>
                  <a:path w="470" h="463">
                    <a:moveTo>
                      <a:pt x="164" y="0"/>
                    </a:moveTo>
                    <a:cubicBezTo>
                      <a:pt x="0" y="91"/>
                      <a:pt x="142" y="463"/>
                      <a:pt x="146" y="457"/>
                    </a:cubicBezTo>
                    <a:cubicBezTo>
                      <a:pt x="219" y="288"/>
                      <a:pt x="470" y="272"/>
                      <a:pt x="470" y="272"/>
                    </a:cubicBezTo>
                    <a:cubicBezTo>
                      <a:pt x="150" y="155"/>
                      <a:pt x="164" y="0"/>
                      <a:pt x="164" y="0"/>
                    </a:cubicBezTo>
                    <a:close/>
                  </a:path>
                </a:pathLst>
              </a:custGeom>
              <a:solidFill>
                <a:schemeClr val="tx1">
                  <a:lumMod val="65000"/>
                  <a:lumOff val="35000"/>
                </a:schemeClr>
              </a:solidFill>
              <a:ln w="9525">
                <a:solidFill>
                  <a:schemeClr val="tx1">
                    <a:lumMod val="65000"/>
                    <a:lumOff val="35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24">
                <a:extLst>
                  <a:ext uri="{FF2B5EF4-FFF2-40B4-BE49-F238E27FC236}">
                    <a16:creationId xmlns:a16="http://schemas.microsoft.com/office/drawing/2014/main" id="{12105B3D-C6F2-45A6-ABCF-AA101A089347}"/>
                  </a:ext>
                </a:extLst>
              </p:cNvPr>
              <p:cNvSpPr>
                <a:spLocks/>
              </p:cNvSpPr>
              <p:nvPr/>
            </p:nvSpPr>
            <p:spPr bwMode="auto">
              <a:xfrm>
                <a:off x="1522308" y="3291496"/>
                <a:ext cx="525575" cy="166580"/>
              </a:xfrm>
              <a:custGeom>
                <a:avLst/>
                <a:gdLst>
                  <a:gd name="T0" fmla="*/ 570 w 570"/>
                  <a:gd name="T1" fmla="*/ 38 h 181"/>
                  <a:gd name="T2" fmla="*/ 285 w 570"/>
                  <a:gd name="T3" fmla="*/ 181 h 181"/>
                  <a:gd name="T4" fmla="*/ 0 w 570"/>
                  <a:gd name="T5" fmla="*/ 38 h 181"/>
                  <a:gd name="T6" fmla="*/ 15 w 570"/>
                  <a:gd name="T7" fmla="*/ 0 h 181"/>
                  <a:gd name="T8" fmla="*/ 285 w 570"/>
                  <a:gd name="T9" fmla="*/ 144 h 181"/>
                  <a:gd name="T10" fmla="*/ 555 w 570"/>
                  <a:gd name="T11" fmla="*/ 0 h 181"/>
                  <a:gd name="T12" fmla="*/ 570 w 570"/>
                  <a:gd name="T13" fmla="*/ 38 h 181"/>
                </a:gdLst>
                <a:ahLst/>
                <a:cxnLst>
                  <a:cxn ang="0">
                    <a:pos x="T0" y="T1"/>
                  </a:cxn>
                  <a:cxn ang="0">
                    <a:pos x="T2" y="T3"/>
                  </a:cxn>
                  <a:cxn ang="0">
                    <a:pos x="T4" y="T5"/>
                  </a:cxn>
                  <a:cxn ang="0">
                    <a:pos x="T6" y="T7"/>
                  </a:cxn>
                  <a:cxn ang="0">
                    <a:pos x="T8" y="T9"/>
                  </a:cxn>
                  <a:cxn ang="0">
                    <a:pos x="T10" y="T11"/>
                  </a:cxn>
                  <a:cxn ang="0">
                    <a:pos x="T12" y="T13"/>
                  </a:cxn>
                </a:cxnLst>
                <a:rect l="0" t="0" r="r" b="b"/>
                <a:pathLst>
                  <a:path w="570" h="181">
                    <a:moveTo>
                      <a:pt x="570" y="38"/>
                    </a:moveTo>
                    <a:cubicBezTo>
                      <a:pt x="489" y="125"/>
                      <a:pt x="393" y="181"/>
                      <a:pt x="285" y="181"/>
                    </a:cubicBezTo>
                    <a:cubicBezTo>
                      <a:pt x="177" y="181"/>
                      <a:pt x="81" y="125"/>
                      <a:pt x="0" y="38"/>
                    </a:cubicBezTo>
                    <a:cubicBezTo>
                      <a:pt x="4" y="25"/>
                      <a:pt x="9" y="11"/>
                      <a:pt x="15" y="0"/>
                    </a:cubicBezTo>
                    <a:cubicBezTo>
                      <a:pt x="92" y="86"/>
                      <a:pt x="185" y="144"/>
                      <a:pt x="285" y="144"/>
                    </a:cubicBezTo>
                    <a:cubicBezTo>
                      <a:pt x="385" y="144"/>
                      <a:pt x="478" y="88"/>
                      <a:pt x="555" y="0"/>
                    </a:cubicBezTo>
                    <a:cubicBezTo>
                      <a:pt x="561" y="11"/>
                      <a:pt x="566" y="25"/>
                      <a:pt x="570" y="38"/>
                    </a:cubicBezTo>
                    <a:close/>
                  </a:path>
                </a:pathLst>
              </a:custGeom>
              <a:solidFill>
                <a:srgbClr val="FEAA4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25">
                <a:extLst>
                  <a:ext uri="{FF2B5EF4-FFF2-40B4-BE49-F238E27FC236}">
                    <a16:creationId xmlns:a16="http://schemas.microsoft.com/office/drawing/2014/main" id="{63CDFDA0-086D-441F-8258-EDA6201B8CE5}"/>
                  </a:ext>
                </a:extLst>
              </p:cNvPr>
              <p:cNvSpPr>
                <a:spLocks/>
              </p:cNvSpPr>
              <p:nvPr/>
            </p:nvSpPr>
            <p:spPr bwMode="auto">
              <a:xfrm>
                <a:off x="1253741" y="2519664"/>
                <a:ext cx="1062029" cy="902249"/>
              </a:xfrm>
              <a:custGeom>
                <a:avLst/>
                <a:gdLst>
                  <a:gd name="T0" fmla="*/ 1102 w 1152"/>
                  <a:gd name="T1" fmla="*/ 582 h 981"/>
                  <a:gd name="T2" fmla="*/ 954 w 1152"/>
                  <a:gd name="T3" fmla="*/ 683 h 981"/>
                  <a:gd name="T4" fmla="*/ 576 w 1152"/>
                  <a:gd name="T5" fmla="*/ 981 h 981"/>
                  <a:gd name="T6" fmla="*/ 198 w 1152"/>
                  <a:gd name="T7" fmla="*/ 683 h 981"/>
                  <a:gd name="T8" fmla="*/ 50 w 1152"/>
                  <a:gd name="T9" fmla="*/ 582 h 981"/>
                  <a:gd name="T10" fmla="*/ 46 w 1152"/>
                  <a:gd name="T11" fmla="*/ 388 h 981"/>
                  <a:gd name="T12" fmla="*/ 83 w 1152"/>
                  <a:gd name="T13" fmla="*/ 380 h 981"/>
                  <a:gd name="T14" fmla="*/ 156 w 1152"/>
                  <a:gd name="T15" fmla="*/ 507 h 981"/>
                  <a:gd name="T16" fmla="*/ 262 w 1152"/>
                  <a:gd name="T17" fmla="*/ 0 h 981"/>
                  <a:gd name="T18" fmla="*/ 701 w 1152"/>
                  <a:gd name="T19" fmla="*/ 75 h 981"/>
                  <a:gd name="T20" fmla="*/ 676 w 1152"/>
                  <a:gd name="T21" fmla="*/ 124 h 981"/>
                  <a:gd name="T22" fmla="*/ 975 w 1152"/>
                  <a:gd name="T23" fmla="*/ 571 h 981"/>
                  <a:gd name="T24" fmla="*/ 1079 w 1152"/>
                  <a:gd name="T25" fmla="*/ 380 h 981"/>
                  <a:gd name="T26" fmla="*/ 1102 w 1152"/>
                  <a:gd name="T27" fmla="*/ 388 h 981"/>
                  <a:gd name="T28" fmla="*/ 1102 w 1152"/>
                  <a:gd name="T29" fmla="*/ 582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52" h="981">
                    <a:moveTo>
                      <a:pt x="1102" y="582"/>
                    </a:moveTo>
                    <a:cubicBezTo>
                      <a:pt x="1062" y="650"/>
                      <a:pt x="1000" y="690"/>
                      <a:pt x="954" y="683"/>
                    </a:cubicBezTo>
                    <a:cubicBezTo>
                      <a:pt x="861" y="854"/>
                      <a:pt x="726" y="981"/>
                      <a:pt x="576" y="981"/>
                    </a:cubicBezTo>
                    <a:cubicBezTo>
                      <a:pt x="426" y="981"/>
                      <a:pt x="291" y="852"/>
                      <a:pt x="198" y="683"/>
                    </a:cubicBezTo>
                    <a:cubicBezTo>
                      <a:pt x="152" y="688"/>
                      <a:pt x="90" y="650"/>
                      <a:pt x="50" y="582"/>
                    </a:cubicBezTo>
                    <a:cubicBezTo>
                      <a:pt x="2" y="503"/>
                      <a:pt x="0" y="417"/>
                      <a:pt x="46" y="388"/>
                    </a:cubicBezTo>
                    <a:cubicBezTo>
                      <a:pt x="58" y="382"/>
                      <a:pt x="69" y="378"/>
                      <a:pt x="83" y="380"/>
                    </a:cubicBezTo>
                    <a:cubicBezTo>
                      <a:pt x="113" y="459"/>
                      <a:pt x="156" y="507"/>
                      <a:pt x="156" y="507"/>
                    </a:cubicBezTo>
                    <a:cubicBezTo>
                      <a:pt x="112" y="262"/>
                      <a:pt x="293" y="235"/>
                      <a:pt x="262" y="0"/>
                    </a:cubicBezTo>
                    <a:cubicBezTo>
                      <a:pt x="262" y="0"/>
                      <a:pt x="376" y="253"/>
                      <a:pt x="701" y="75"/>
                    </a:cubicBezTo>
                    <a:cubicBezTo>
                      <a:pt x="676" y="124"/>
                      <a:pt x="676" y="124"/>
                      <a:pt x="676" y="124"/>
                    </a:cubicBezTo>
                    <a:cubicBezTo>
                      <a:pt x="1131" y="21"/>
                      <a:pt x="979" y="557"/>
                      <a:pt x="975" y="571"/>
                    </a:cubicBezTo>
                    <a:cubicBezTo>
                      <a:pt x="1027" y="505"/>
                      <a:pt x="1060" y="440"/>
                      <a:pt x="1079" y="380"/>
                    </a:cubicBezTo>
                    <a:cubicBezTo>
                      <a:pt x="1087" y="380"/>
                      <a:pt x="1097" y="384"/>
                      <a:pt x="1102" y="388"/>
                    </a:cubicBezTo>
                    <a:cubicBezTo>
                      <a:pt x="1152" y="415"/>
                      <a:pt x="1150" y="503"/>
                      <a:pt x="1102" y="582"/>
                    </a:cubicBezTo>
                    <a:close/>
                  </a:path>
                </a:pathLst>
              </a:custGeom>
              <a:solidFill>
                <a:srgbClr val="FEC07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26">
                <a:extLst>
                  <a:ext uri="{FF2B5EF4-FFF2-40B4-BE49-F238E27FC236}">
                    <a16:creationId xmlns:a16="http://schemas.microsoft.com/office/drawing/2014/main" id="{0AC0F969-D663-4115-8951-ACE7B46ECCDB}"/>
                  </a:ext>
                </a:extLst>
              </p:cNvPr>
              <p:cNvSpPr>
                <a:spLocks/>
              </p:cNvSpPr>
              <p:nvPr/>
            </p:nvSpPr>
            <p:spPr bwMode="auto">
              <a:xfrm>
                <a:off x="1237424" y="2133599"/>
                <a:ext cx="1110983" cy="911768"/>
              </a:xfrm>
              <a:custGeom>
                <a:avLst/>
                <a:gdLst>
                  <a:gd name="T0" fmla="*/ 856 w 1205"/>
                  <a:gd name="T1" fmla="*/ 166 h 991"/>
                  <a:gd name="T2" fmla="*/ 953 w 1205"/>
                  <a:gd name="T3" fmla="*/ 195 h 991"/>
                  <a:gd name="T4" fmla="*/ 521 w 1205"/>
                  <a:gd name="T5" fmla="*/ 127 h 991"/>
                  <a:gd name="T6" fmla="*/ 692 w 1205"/>
                  <a:gd name="T7" fmla="*/ 58 h 991"/>
                  <a:gd name="T8" fmla="*/ 243 w 1205"/>
                  <a:gd name="T9" fmla="*/ 229 h 991"/>
                  <a:gd name="T10" fmla="*/ 228 w 1205"/>
                  <a:gd name="T11" fmla="*/ 145 h 991"/>
                  <a:gd name="T12" fmla="*/ 230 w 1205"/>
                  <a:gd name="T13" fmla="*/ 283 h 991"/>
                  <a:gd name="T14" fmla="*/ 108 w 1205"/>
                  <a:gd name="T15" fmla="*/ 227 h 991"/>
                  <a:gd name="T16" fmla="*/ 203 w 1205"/>
                  <a:gd name="T17" fmla="*/ 291 h 991"/>
                  <a:gd name="T18" fmla="*/ 35 w 1205"/>
                  <a:gd name="T19" fmla="*/ 576 h 991"/>
                  <a:gd name="T20" fmla="*/ 83 w 1205"/>
                  <a:gd name="T21" fmla="*/ 519 h 991"/>
                  <a:gd name="T22" fmla="*/ 176 w 1205"/>
                  <a:gd name="T23" fmla="*/ 925 h 991"/>
                  <a:gd name="T24" fmla="*/ 282 w 1205"/>
                  <a:gd name="T25" fmla="*/ 418 h 991"/>
                  <a:gd name="T26" fmla="*/ 721 w 1205"/>
                  <a:gd name="T27" fmla="*/ 493 h 991"/>
                  <a:gd name="T28" fmla="*/ 696 w 1205"/>
                  <a:gd name="T29" fmla="*/ 542 h 991"/>
                  <a:gd name="T30" fmla="*/ 995 w 1205"/>
                  <a:gd name="T31" fmla="*/ 991 h 991"/>
                  <a:gd name="T32" fmla="*/ 1134 w 1205"/>
                  <a:gd name="T33" fmla="*/ 569 h 991"/>
                  <a:gd name="T34" fmla="*/ 1153 w 1205"/>
                  <a:gd name="T35" fmla="*/ 646 h 991"/>
                  <a:gd name="T36" fmla="*/ 856 w 1205"/>
                  <a:gd name="T37" fmla="*/ 166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5" h="991">
                    <a:moveTo>
                      <a:pt x="856" y="166"/>
                    </a:moveTo>
                    <a:cubicBezTo>
                      <a:pt x="893" y="162"/>
                      <a:pt x="953" y="195"/>
                      <a:pt x="953" y="195"/>
                    </a:cubicBezTo>
                    <a:cubicBezTo>
                      <a:pt x="789" y="8"/>
                      <a:pt x="521" y="127"/>
                      <a:pt x="521" y="127"/>
                    </a:cubicBezTo>
                    <a:cubicBezTo>
                      <a:pt x="611" y="50"/>
                      <a:pt x="692" y="58"/>
                      <a:pt x="692" y="58"/>
                    </a:cubicBezTo>
                    <a:cubicBezTo>
                      <a:pt x="309" y="0"/>
                      <a:pt x="243" y="229"/>
                      <a:pt x="243" y="229"/>
                    </a:cubicBezTo>
                    <a:cubicBezTo>
                      <a:pt x="226" y="202"/>
                      <a:pt x="226" y="164"/>
                      <a:pt x="228" y="145"/>
                    </a:cubicBezTo>
                    <a:cubicBezTo>
                      <a:pt x="201" y="191"/>
                      <a:pt x="230" y="283"/>
                      <a:pt x="230" y="283"/>
                    </a:cubicBezTo>
                    <a:cubicBezTo>
                      <a:pt x="203" y="216"/>
                      <a:pt x="108" y="227"/>
                      <a:pt x="108" y="227"/>
                    </a:cubicBezTo>
                    <a:cubicBezTo>
                      <a:pt x="189" y="241"/>
                      <a:pt x="203" y="291"/>
                      <a:pt x="203" y="291"/>
                    </a:cubicBezTo>
                    <a:cubicBezTo>
                      <a:pt x="0" y="366"/>
                      <a:pt x="35" y="576"/>
                      <a:pt x="35" y="576"/>
                    </a:cubicBezTo>
                    <a:cubicBezTo>
                      <a:pt x="83" y="519"/>
                      <a:pt x="83" y="519"/>
                      <a:pt x="83" y="519"/>
                    </a:cubicBezTo>
                    <a:cubicBezTo>
                      <a:pt x="24" y="748"/>
                      <a:pt x="176" y="925"/>
                      <a:pt x="176" y="925"/>
                    </a:cubicBezTo>
                    <a:cubicBezTo>
                      <a:pt x="131" y="680"/>
                      <a:pt x="313" y="653"/>
                      <a:pt x="282" y="418"/>
                    </a:cubicBezTo>
                    <a:cubicBezTo>
                      <a:pt x="282" y="418"/>
                      <a:pt x="396" y="671"/>
                      <a:pt x="721" y="493"/>
                    </a:cubicBezTo>
                    <a:cubicBezTo>
                      <a:pt x="696" y="542"/>
                      <a:pt x="696" y="542"/>
                      <a:pt x="696" y="542"/>
                    </a:cubicBezTo>
                    <a:cubicBezTo>
                      <a:pt x="1157" y="438"/>
                      <a:pt x="995" y="991"/>
                      <a:pt x="995" y="991"/>
                    </a:cubicBezTo>
                    <a:cubicBezTo>
                      <a:pt x="1159" y="783"/>
                      <a:pt x="1134" y="569"/>
                      <a:pt x="1134" y="569"/>
                    </a:cubicBezTo>
                    <a:cubicBezTo>
                      <a:pt x="1153" y="646"/>
                      <a:pt x="1153" y="646"/>
                      <a:pt x="1153" y="646"/>
                    </a:cubicBezTo>
                    <a:cubicBezTo>
                      <a:pt x="1205" y="299"/>
                      <a:pt x="856" y="166"/>
                      <a:pt x="856" y="166"/>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5" name="Grup 44"/>
            <p:cNvGrpSpPr/>
            <p:nvPr/>
          </p:nvGrpSpPr>
          <p:grpSpPr>
            <a:xfrm>
              <a:off x="2937041" y="3311209"/>
              <a:ext cx="976169" cy="461665"/>
              <a:chOff x="2937041" y="3311209"/>
              <a:chExt cx="976169" cy="461665"/>
            </a:xfrm>
          </p:grpSpPr>
          <p:sp>
            <p:nvSpPr>
              <p:cNvPr id="43" name="TextBox 114">
                <a:extLst>
                  <a:ext uri="{FF2B5EF4-FFF2-40B4-BE49-F238E27FC236}">
                    <a16:creationId xmlns:a16="http://schemas.microsoft.com/office/drawing/2014/main" id="{98982686-D17F-426B-8694-AEBFE765F992}"/>
                  </a:ext>
                </a:extLst>
              </p:cNvPr>
              <p:cNvSpPr txBox="1"/>
              <p:nvPr/>
            </p:nvSpPr>
            <p:spPr>
              <a:xfrm>
                <a:off x="3077853" y="3311209"/>
                <a:ext cx="835357" cy="461665"/>
              </a:xfrm>
              <a:prstGeom prst="rect">
                <a:avLst/>
              </a:prstGeom>
              <a:noFill/>
            </p:spPr>
            <p:txBody>
              <a:bodyPr wrap="none" rtlCol="0">
                <a:spAutoFit/>
              </a:bodyPr>
              <a:lstStyle/>
              <a:p>
                <a:pPr algn="ctr"/>
                <a:r>
                  <a:rPr lang="en-US" sz="2400" dirty="0" smtClean="0">
                    <a:solidFill>
                      <a:srgbClr val="1F4E79"/>
                    </a:solidFill>
                  </a:rPr>
                  <a:t>From</a:t>
                </a:r>
                <a:endParaRPr lang="en-US" sz="2400" dirty="0">
                  <a:solidFill>
                    <a:srgbClr val="1F4E79"/>
                  </a:solidFill>
                </a:endParaRPr>
              </a:p>
            </p:txBody>
          </p:sp>
          <p:sp>
            <p:nvSpPr>
              <p:cNvPr id="44" name="Oval 43">
                <a:extLst>
                  <a:ext uri="{FF2B5EF4-FFF2-40B4-BE49-F238E27FC236}">
                    <a16:creationId xmlns:a16="http://schemas.microsoft.com/office/drawing/2014/main" id="{E0A95654-1B29-45D3-AEA0-B1829A95DBA7}"/>
                  </a:ext>
                </a:extLst>
              </p:cNvPr>
              <p:cNvSpPr/>
              <p:nvPr/>
            </p:nvSpPr>
            <p:spPr>
              <a:xfrm>
                <a:off x="2937041" y="3515607"/>
                <a:ext cx="159798" cy="15979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FF0000"/>
                  </a:solidFill>
                </a:endParaRPr>
              </a:p>
            </p:txBody>
          </p:sp>
        </p:grpSp>
        <p:grpSp>
          <p:nvGrpSpPr>
            <p:cNvPr id="46" name="Grup 45"/>
            <p:cNvGrpSpPr/>
            <p:nvPr/>
          </p:nvGrpSpPr>
          <p:grpSpPr>
            <a:xfrm>
              <a:off x="7133350" y="3284773"/>
              <a:ext cx="879800" cy="461665"/>
              <a:chOff x="2850667" y="3311209"/>
              <a:chExt cx="879800" cy="461665"/>
            </a:xfrm>
          </p:grpSpPr>
          <p:sp>
            <p:nvSpPr>
              <p:cNvPr id="47" name="TextBox 114">
                <a:extLst>
                  <a:ext uri="{FF2B5EF4-FFF2-40B4-BE49-F238E27FC236}">
                    <a16:creationId xmlns:a16="http://schemas.microsoft.com/office/drawing/2014/main" id="{98982686-D17F-426B-8694-AEBFE765F992}"/>
                  </a:ext>
                </a:extLst>
              </p:cNvPr>
              <p:cNvSpPr txBox="1"/>
              <p:nvPr/>
            </p:nvSpPr>
            <p:spPr>
              <a:xfrm>
                <a:off x="2850667" y="3311209"/>
                <a:ext cx="879800" cy="461665"/>
              </a:xfrm>
              <a:prstGeom prst="rect">
                <a:avLst/>
              </a:prstGeom>
              <a:noFill/>
            </p:spPr>
            <p:txBody>
              <a:bodyPr wrap="square" rtlCol="0">
                <a:spAutoFit/>
              </a:bodyPr>
              <a:lstStyle/>
              <a:p>
                <a:pPr algn="ctr"/>
                <a:r>
                  <a:rPr lang="en-US" sz="2400" dirty="0" smtClean="0">
                    <a:solidFill>
                      <a:srgbClr val="1F4E79"/>
                    </a:solidFill>
                  </a:rPr>
                  <a:t>To</a:t>
                </a:r>
                <a:endParaRPr lang="en-US" sz="2400" dirty="0">
                  <a:solidFill>
                    <a:srgbClr val="1F4E79"/>
                  </a:solidFill>
                </a:endParaRPr>
              </a:p>
            </p:txBody>
          </p:sp>
          <p:sp>
            <p:nvSpPr>
              <p:cNvPr id="48" name="Oval 47">
                <a:extLst>
                  <a:ext uri="{FF2B5EF4-FFF2-40B4-BE49-F238E27FC236}">
                    <a16:creationId xmlns:a16="http://schemas.microsoft.com/office/drawing/2014/main" id="{E0A95654-1B29-45D3-AEA0-B1829A95DBA7}"/>
                  </a:ext>
                </a:extLst>
              </p:cNvPr>
              <p:cNvSpPr/>
              <p:nvPr/>
            </p:nvSpPr>
            <p:spPr>
              <a:xfrm>
                <a:off x="2937041" y="3515607"/>
                <a:ext cx="159798" cy="15979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FF0000"/>
                  </a:solidFill>
                </a:endParaRPr>
              </a:p>
            </p:txBody>
          </p:sp>
        </p:grpSp>
        <p:grpSp>
          <p:nvGrpSpPr>
            <p:cNvPr id="50" name="Grup 49"/>
            <p:cNvGrpSpPr/>
            <p:nvPr/>
          </p:nvGrpSpPr>
          <p:grpSpPr>
            <a:xfrm>
              <a:off x="4496829" y="5044786"/>
              <a:ext cx="2273665" cy="461665"/>
              <a:chOff x="2898894" y="3311212"/>
              <a:chExt cx="1555172" cy="433068"/>
            </a:xfrm>
          </p:grpSpPr>
          <p:sp>
            <p:nvSpPr>
              <p:cNvPr id="51" name="TextBox 114">
                <a:extLst>
                  <a:ext uri="{FF2B5EF4-FFF2-40B4-BE49-F238E27FC236}">
                    <a16:creationId xmlns:a16="http://schemas.microsoft.com/office/drawing/2014/main" id="{98982686-D17F-426B-8694-AEBFE765F992}"/>
                  </a:ext>
                </a:extLst>
              </p:cNvPr>
              <p:cNvSpPr txBox="1"/>
              <p:nvPr/>
            </p:nvSpPr>
            <p:spPr>
              <a:xfrm>
                <a:off x="2898894" y="3311212"/>
                <a:ext cx="1555172" cy="433068"/>
              </a:xfrm>
              <a:prstGeom prst="rect">
                <a:avLst/>
              </a:prstGeom>
              <a:noFill/>
            </p:spPr>
            <p:txBody>
              <a:bodyPr wrap="square" rtlCol="0">
                <a:spAutoFit/>
              </a:bodyPr>
              <a:lstStyle/>
              <a:p>
                <a:pPr algn="ctr"/>
                <a:r>
                  <a:rPr lang="en-US" sz="2400" dirty="0" smtClean="0">
                    <a:solidFill>
                      <a:srgbClr val="1F4E79"/>
                    </a:solidFill>
                  </a:rPr>
                  <a:t>Amount</a:t>
                </a:r>
                <a:endParaRPr lang="en-US" sz="2400" dirty="0">
                  <a:solidFill>
                    <a:srgbClr val="1F4E79"/>
                  </a:solidFill>
                </a:endParaRPr>
              </a:p>
            </p:txBody>
          </p:sp>
          <p:sp>
            <p:nvSpPr>
              <p:cNvPr id="52" name="Oval 51">
                <a:extLst>
                  <a:ext uri="{FF2B5EF4-FFF2-40B4-BE49-F238E27FC236}">
                    <a16:creationId xmlns:a16="http://schemas.microsoft.com/office/drawing/2014/main" id="{E0A95654-1B29-45D3-AEA0-B1829A95DBA7}"/>
                  </a:ext>
                </a:extLst>
              </p:cNvPr>
              <p:cNvSpPr/>
              <p:nvPr/>
            </p:nvSpPr>
            <p:spPr>
              <a:xfrm>
                <a:off x="2937041" y="3515607"/>
                <a:ext cx="159798" cy="15979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rgbClr val="FF0000"/>
                  </a:solidFill>
                </a:endParaRPr>
              </a:p>
            </p:txBody>
          </p:sp>
        </p:grpSp>
        <p:pic>
          <p:nvPicPr>
            <p:cNvPr id="1028" name="Picture 4" descr="Kripto para birimleri listesi - Vikiped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0201" y="4782467"/>
              <a:ext cx="1058393" cy="1058393"/>
            </a:xfrm>
            <a:prstGeom prst="rect">
              <a:avLst/>
            </a:prstGeom>
            <a:noFill/>
            <a:extLst>
              <a:ext uri="{909E8E84-426E-40DD-AFC4-6F175D3DCCD1}">
                <a14:hiddenFill xmlns:a14="http://schemas.microsoft.com/office/drawing/2010/main">
                  <a:solidFill>
                    <a:srgbClr val="FFFFFF"/>
                  </a:solidFill>
                </a14:hiddenFill>
              </a:ext>
            </a:extLst>
          </p:spPr>
        </p:pic>
        <p:sp>
          <p:nvSpPr>
            <p:cNvPr id="56" name="Metin kutusu 55"/>
            <p:cNvSpPr txBox="1"/>
            <p:nvPr/>
          </p:nvSpPr>
          <p:spPr>
            <a:xfrm>
              <a:off x="6505538" y="5055462"/>
              <a:ext cx="501999" cy="584775"/>
            </a:xfrm>
            <a:prstGeom prst="rect">
              <a:avLst/>
            </a:prstGeom>
            <a:noFill/>
          </p:spPr>
          <p:txBody>
            <a:bodyPr wrap="square" rtlCol="0">
              <a:spAutoFit/>
            </a:bodyPr>
            <a:lstStyle/>
            <a:p>
              <a:r>
                <a:rPr lang="en-US" sz="3200" dirty="0" smtClean="0"/>
                <a:t>…</a:t>
              </a:r>
              <a:endParaRPr lang="en-US" sz="3200" dirty="0"/>
            </a:p>
          </p:txBody>
        </p:sp>
        <p:sp>
          <p:nvSpPr>
            <p:cNvPr id="62" name="Metin kutusu 61"/>
            <p:cNvSpPr txBox="1"/>
            <p:nvPr/>
          </p:nvSpPr>
          <p:spPr>
            <a:xfrm>
              <a:off x="2627135" y="5567643"/>
              <a:ext cx="1262077" cy="369332"/>
            </a:xfrm>
            <a:prstGeom prst="rect">
              <a:avLst/>
            </a:prstGeom>
            <a:noFill/>
          </p:spPr>
          <p:txBody>
            <a:bodyPr wrap="none" rtlCol="0">
              <a:spAutoFit/>
            </a:bodyPr>
            <a:lstStyle/>
            <a:p>
              <a:r>
                <a:rPr lang="en-US" dirty="0" smtClean="0"/>
                <a:t>Transaction</a:t>
              </a:r>
              <a:endParaRPr lang="en-US" dirty="0"/>
            </a:p>
          </p:txBody>
        </p:sp>
      </p:grpSp>
    </p:spTree>
    <p:extLst>
      <p:ext uri="{BB962C8B-B14F-4D97-AF65-F5344CB8AC3E}">
        <p14:creationId xmlns:p14="http://schemas.microsoft.com/office/powerpoint/2010/main" val="201654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P spid="7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p:txBody>
          <a:bodyPr>
            <a:normAutofit/>
          </a:bodyPr>
          <a:lstStyle/>
          <a:p>
            <a:r>
              <a:rPr lang="en-US" dirty="0" smtClean="0"/>
              <a:t>It is an append only chain. Once block is created, it is close to modification.  </a:t>
            </a:r>
          </a:p>
          <a:p>
            <a:endParaRPr lang="en-US" i="1" dirty="0" smtClean="0"/>
          </a:p>
          <a:p>
            <a:endParaRPr lang="en-US" i="1" dirty="0" smtClean="0"/>
          </a:p>
          <a:p>
            <a:endParaRPr lang="en-US" i="1" dirty="0" smtClean="0"/>
          </a:p>
          <a:p>
            <a:endParaRPr lang="en-US" i="1" dirty="0" smtClean="0"/>
          </a:p>
          <a:p>
            <a:endParaRPr lang="en-US" i="1" dirty="0" smtClean="0"/>
          </a:p>
          <a:p>
            <a:r>
              <a:rPr lang="en-US" i="1" dirty="0" smtClean="0"/>
              <a:t>Miners</a:t>
            </a:r>
            <a:r>
              <a:rPr lang="en-US" dirty="0" smtClean="0"/>
              <a:t> build blocks and add them to </a:t>
            </a:r>
            <a:r>
              <a:rPr lang="en-US" dirty="0" err="1" smtClean="0"/>
              <a:t>Blockchain</a:t>
            </a:r>
            <a:r>
              <a:rPr lang="en-US" dirty="0" smtClean="0"/>
              <a:t>. </a:t>
            </a:r>
          </a:p>
        </p:txBody>
      </p:sp>
      <p:sp>
        <p:nvSpPr>
          <p:cNvPr id="3" name="Unvan 2"/>
          <p:cNvSpPr>
            <a:spLocks noGrp="1"/>
          </p:cNvSpPr>
          <p:nvPr>
            <p:ph type="title"/>
          </p:nvPr>
        </p:nvSpPr>
        <p:spPr/>
        <p:txBody>
          <a:bodyPr/>
          <a:lstStyle/>
          <a:p>
            <a:r>
              <a:rPr lang="en-US" dirty="0" smtClean="0"/>
              <a:t>Chaining</a:t>
            </a:r>
            <a:endParaRPr lang="en-US" dirty="0"/>
          </a:p>
        </p:txBody>
      </p:sp>
      <p:sp>
        <p:nvSpPr>
          <p:cNvPr id="4" name="Veri Yer Tutucusu 3"/>
          <p:cNvSpPr>
            <a:spLocks noGrp="1"/>
          </p:cNvSpPr>
          <p:nvPr>
            <p:ph type="dt" sz="half" idx="10"/>
          </p:nvPr>
        </p:nvSpPr>
        <p:spPr/>
        <p:txBody>
          <a:bodyPr/>
          <a:lstStyle/>
          <a:p>
            <a:fld id="{3142C044-CF95-4855-BF5B-B8D24926B317}" type="datetime1">
              <a:rPr lang="en-US" smtClean="0"/>
              <a:t>5/16/2022</a:t>
            </a:fld>
            <a:endParaRPr lang="en-US" dirty="0"/>
          </a:p>
        </p:txBody>
      </p:sp>
      <p:sp>
        <p:nvSpPr>
          <p:cNvPr id="6" name="Slayt Numarası Yer Tutucusu 5"/>
          <p:cNvSpPr>
            <a:spLocks noGrp="1"/>
          </p:cNvSpPr>
          <p:nvPr>
            <p:ph type="sldNum" sz="quarter" idx="12"/>
          </p:nvPr>
        </p:nvSpPr>
        <p:spPr/>
        <p:txBody>
          <a:bodyPr/>
          <a:lstStyle/>
          <a:p>
            <a:fld id="{AB71C224-43D6-432E-874C-D55C81039CE1}" type="slidenum">
              <a:rPr lang="en-US" smtClean="0"/>
              <a:pPr/>
              <a:t>9</a:t>
            </a:fld>
            <a:r>
              <a:rPr lang="en-US" dirty="0" smtClean="0"/>
              <a:t>/4</a:t>
            </a:r>
            <a:r>
              <a:rPr lang="tr-TR" dirty="0" smtClean="0"/>
              <a:t>4</a:t>
            </a:r>
            <a:endParaRPr lang="en-US" dirty="0"/>
          </a:p>
        </p:txBody>
      </p:sp>
      <p:grpSp>
        <p:nvGrpSpPr>
          <p:cNvPr id="31" name="Grup 30"/>
          <p:cNvGrpSpPr/>
          <p:nvPr/>
        </p:nvGrpSpPr>
        <p:grpSpPr>
          <a:xfrm>
            <a:off x="2505284" y="2300131"/>
            <a:ext cx="7198092" cy="1959378"/>
            <a:chOff x="397286" y="3218962"/>
            <a:chExt cx="9360888" cy="2856305"/>
          </a:xfrm>
        </p:grpSpPr>
        <p:grpSp>
          <p:nvGrpSpPr>
            <p:cNvPr id="7" name="Group 38">
              <a:extLst>
                <a:ext uri="{FF2B5EF4-FFF2-40B4-BE49-F238E27FC236}">
                  <a16:creationId xmlns:a16="http://schemas.microsoft.com/office/drawing/2014/main" id="{B735FCE3-E23D-4F2F-9C3D-BB869C8FD6EC}"/>
                </a:ext>
              </a:extLst>
            </p:cNvPr>
            <p:cNvGrpSpPr/>
            <p:nvPr/>
          </p:nvGrpSpPr>
          <p:grpSpPr>
            <a:xfrm>
              <a:off x="1069357" y="4146449"/>
              <a:ext cx="1596406" cy="1854973"/>
              <a:chOff x="2133600" y="2205038"/>
              <a:chExt cx="1684256" cy="1957052"/>
            </a:xfrm>
            <a:solidFill>
              <a:schemeClr val="tx2">
                <a:lumMod val="75000"/>
              </a:schemeClr>
            </a:solidFill>
          </p:grpSpPr>
          <p:sp>
            <p:nvSpPr>
              <p:cNvPr id="8"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p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38">
              <a:extLst>
                <a:ext uri="{FF2B5EF4-FFF2-40B4-BE49-F238E27FC236}">
                  <a16:creationId xmlns:a16="http://schemas.microsoft.com/office/drawing/2014/main" id="{B735FCE3-E23D-4F2F-9C3D-BB869C8FD6EC}"/>
                </a:ext>
              </a:extLst>
            </p:cNvPr>
            <p:cNvGrpSpPr/>
            <p:nvPr/>
          </p:nvGrpSpPr>
          <p:grpSpPr>
            <a:xfrm>
              <a:off x="2665001" y="3218962"/>
              <a:ext cx="1596406" cy="1854973"/>
              <a:chOff x="2133600" y="2205038"/>
              <a:chExt cx="1684256" cy="1957052"/>
            </a:xfrm>
          </p:grpSpPr>
          <p:sp>
            <p:nvSpPr>
              <p:cNvPr id="12"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38">
              <a:extLst>
                <a:ext uri="{FF2B5EF4-FFF2-40B4-BE49-F238E27FC236}">
                  <a16:creationId xmlns:a16="http://schemas.microsoft.com/office/drawing/2014/main" id="{B735FCE3-E23D-4F2F-9C3D-BB869C8FD6EC}"/>
                </a:ext>
              </a:extLst>
            </p:cNvPr>
            <p:cNvGrpSpPr/>
            <p:nvPr/>
          </p:nvGrpSpPr>
          <p:grpSpPr>
            <a:xfrm>
              <a:off x="4259883" y="4178702"/>
              <a:ext cx="1596406" cy="1854973"/>
              <a:chOff x="2133600" y="2205038"/>
              <a:chExt cx="1684256" cy="1957052"/>
            </a:xfrm>
          </p:grpSpPr>
          <p:sp>
            <p:nvSpPr>
              <p:cNvPr id="16"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9" name="Group 38">
              <a:extLst>
                <a:ext uri="{FF2B5EF4-FFF2-40B4-BE49-F238E27FC236}">
                  <a16:creationId xmlns:a16="http://schemas.microsoft.com/office/drawing/2014/main" id="{B735FCE3-E23D-4F2F-9C3D-BB869C8FD6EC}"/>
                </a:ext>
              </a:extLst>
            </p:cNvPr>
            <p:cNvGrpSpPr/>
            <p:nvPr/>
          </p:nvGrpSpPr>
          <p:grpSpPr>
            <a:xfrm>
              <a:off x="5854003" y="3251215"/>
              <a:ext cx="1596406" cy="1854973"/>
              <a:chOff x="2133600" y="2205038"/>
              <a:chExt cx="1684256" cy="1957052"/>
            </a:xfrm>
          </p:grpSpPr>
          <p:sp>
            <p:nvSpPr>
              <p:cNvPr id="20"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38">
              <a:extLst>
                <a:ext uri="{FF2B5EF4-FFF2-40B4-BE49-F238E27FC236}">
                  <a16:creationId xmlns:a16="http://schemas.microsoft.com/office/drawing/2014/main" id="{B735FCE3-E23D-4F2F-9C3D-BB869C8FD6EC}"/>
                </a:ext>
              </a:extLst>
            </p:cNvPr>
            <p:cNvGrpSpPr/>
            <p:nvPr/>
          </p:nvGrpSpPr>
          <p:grpSpPr>
            <a:xfrm>
              <a:off x="7417777" y="4220294"/>
              <a:ext cx="1596406" cy="1854973"/>
              <a:chOff x="2133600" y="2205038"/>
              <a:chExt cx="1684256" cy="1957052"/>
            </a:xfrm>
          </p:grpSpPr>
          <p:sp>
            <p:nvSpPr>
              <p:cNvPr id="24" name="Freeform 5">
                <a:extLst>
                  <a:ext uri="{FF2B5EF4-FFF2-40B4-BE49-F238E27FC236}">
                    <a16:creationId xmlns:a16="http://schemas.microsoft.com/office/drawing/2014/main" id="{63D8E994-6D25-4D60-93DF-3F90F0709F9B}"/>
                  </a:ext>
                </a:extLst>
              </p:cNvPr>
              <p:cNvSpPr>
                <a:spLocks/>
              </p:cNvSpPr>
              <p:nvPr/>
            </p:nvSpPr>
            <p:spPr bwMode="auto">
              <a:xfrm>
                <a:off x="2133600" y="2205038"/>
                <a:ext cx="1684256" cy="969674"/>
              </a:xfrm>
              <a:custGeom>
                <a:avLst/>
                <a:gdLst>
                  <a:gd name="T0" fmla="*/ 1046 w 2093"/>
                  <a:gd name="T1" fmla="*/ 1205 h 1205"/>
                  <a:gd name="T2" fmla="*/ 0 w 2093"/>
                  <a:gd name="T3" fmla="*/ 602 h 1205"/>
                  <a:gd name="T4" fmla="*/ 1046 w 2093"/>
                  <a:gd name="T5" fmla="*/ 0 h 1205"/>
                  <a:gd name="T6" fmla="*/ 2093 w 2093"/>
                  <a:gd name="T7" fmla="*/ 604 h 1205"/>
                  <a:gd name="T8" fmla="*/ 1046 w 2093"/>
                  <a:gd name="T9" fmla="*/ 1205 h 1205"/>
                </a:gdLst>
                <a:ahLst/>
                <a:cxnLst>
                  <a:cxn ang="0">
                    <a:pos x="T0" y="T1"/>
                  </a:cxn>
                  <a:cxn ang="0">
                    <a:pos x="T2" y="T3"/>
                  </a:cxn>
                  <a:cxn ang="0">
                    <a:pos x="T4" y="T5"/>
                  </a:cxn>
                  <a:cxn ang="0">
                    <a:pos x="T6" y="T7"/>
                  </a:cxn>
                  <a:cxn ang="0">
                    <a:pos x="T8" y="T9"/>
                  </a:cxn>
                </a:cxnLst>
                <a:rect l="0" t="0" r="r" b="b"/>
                <a:pathLst>
                  <a:path w="2093" h="1205">
                    <a:moveTo>
                      <a:pt x="1046" y="1205"/>
                    </a:moveTo>
                    <a:lnTo>
                      <a:pt x="0" y="602"/>
                    </a:lnTo>
                    <a:lnTo>
                      <a:pt x="1046" y="0"/>
                    </a:lnTo>
                    <a:lnTo>
                      <a:pt x="2093" y="604"/>
                    </a:lnTo>
                    <a:lnTo>
                      <a:pt x="1046" y="1205"/>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6">
                <a:extLst>
                  <a:ext uri="{FF2B5EF4-FFF2-40B4-BE49-F238E27FC236}">
                    <a16:creationId xmlns:a16="http://schemas.microsoft.com/office/drawing/2014/main" id="{44B1E54B-86E6-46B4-8346-5BAE4088F1AE}"/>
                  </a:ext>
                </a:extLst>
              </p:cNvPr>
              <p:cNvSpPr>
                <a:spLocks/>
              </p:cNvSpPr>
              <p:nvPr/>
            </p:nvSpPr>
            <p:spPr bwMode="auto">
              <a:xfrm>
                <a:off x="2975326" y="2689473"/>
                <a:ext cx="842530" cy="1472617"/>
              </a:xfrm>
              <a:custGeom>
                <a:avLst/>
                <a:gdLst>
                  <a:gd name="T0" fmla="*/ 0 w 1047"/>
                  <a:gd name="T1" fmla="*/ 1830 h 1830"/>
                  <a:gd name="T2" fmla="*/ 0 w 1047"/>
                  <a:gd name="T3" fmla="*/ 602 h 1830"/>
                  <a:gd name="T4" fmla="*/ 1047 w 1047"/>
                  <a:gd name="T5" fmla="*/ 0 h 1830"/>
                  <a:gd name="T6" fmla="*/ 1047 w 1047"/>
                  <a:gd name="T7" fmla="*/ 1229 h 1830"/>
                  <a:gd name="T8" fmla="*/ 0 w 1047"/>
                  <a:gd name="T9" fmla="*/ 1830 h 1830"/>
                </a:gdLst>
                <a:ahLst/>
                <a:cxnLst>
                  <a:cxn ang="0">
                    <a:pos x="T0" y="T1"/>
                  </a:cxn>
                  <a:cxn ang="0">
                    <a:pos x="T2" y="T3"/>
                  </a:cxn>
                  <a:cxn ang="0">
                    <a:pos x="T4" y="T5"/>
                  </a:cxn>
                  <a:cxn ang="0">
                    <a:pos x="T6" y="T7"/>
                  </a:cxn>
                  <a:cxn ang="0">
                    <a:pos x="T8" y="T9"/>
                  </a:cxn>
                </a:cxnLst>
                <a:rect l="0" t="0" r="r" b="b"/>
                <a:pathLst>
                  <a:path w="1047" h="1830">
                    <a:moveTo>
                      <a:pt x="0" y="1830"/>
                    </a:moveTo>
                    <a:lnTo>
                      <a:pt x="0" y="602"/>
                    </a:lnTo>
                    <a:lnTo>
                      <a:pt x="1047" y="0"/>
                    </a:lnTo>
                    <a:lnTo>
                      <a:pt x="1047" y="1229"/>
                    </a:lnTo>
                    <a:lnTo>
                      <a:pt x="0"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7">
                <a:extLst>
                  <a:ext uri="{FF2B5EF4-FFF2-40B4-BE49-F238E27FC236}">
                    <a16:creationId xmlns:a16="http://schemas.microsoft.com/office/drawing/2014/main" id="{C846277D-0DB6-4F8E-B374-F99A67FA9C73}"/>
                  </a:ext>
                </a:extLst>
              </p:cNvPr>
              <p:cNvSpPr>
                <a:spLocks/>
              </p:cNvSpPr>
              <p:nvPr/>
            </p:nvSpPr>
            <p:spPr bwMode="auto">
              <a:xfrm>
                <a:off x="2133600" y="2689473"/>
                <a:ext cx="841726" cy="1472617"/>
              </a:xfrm>
              <a:custGeom>
                <a:avLst/>
                <a:gdLst>
                  <a:gd name="T0" fmla="*/ 1046 w 1046"/>
                  <a:gd name="T1" fmla="*/ 1830 h 1830"/>
                  <a:gd name="T2" fmla="*/ 1046 w 1046"/>
                  <a:gd name="T3" fmla="*/ 603 h 1830"/>
                  <a:gd name="T4" fmla="*/ 0 w 1046"/>
                  <a:gd name="T5" fmla="*/ 0 h 1830"/>
                  <a:gd name="T6" fmla="*/ 0 w 1046"/>
                  <a:gd name="T7" fmla="*/ 1229 h 1830"/>
                  <a:gd name="T8" fmla="*/ 1046 w 1046"/>
                  <a:gd name="T9" fmla="*/ 1830 h 1830"/>
                </a:gdLst>
                <a:ahLst/>
                <a:cxnLst>
                  <a:cxn ang="0">
                    <a:pos x="T0" y="T1"/>
                  </a:cxn>
                  <a:cxn ang="0">
                    <a:pos x="T2" y="T3"/>
                  </a:cxn>
                  <a:cxn ang="0">
                    <a:pos x="T4" y="T5"/>
                  </a:cxn>
                  <a:cxn ang="0">
                    <a:pos x="T6" y="T7"/>
                  </a:cxn>
                  <a:cxn ang="0">
                    <a:pos x="T8" y="T9"/>
                  </a:cxn>
                </a:cxnLst>
                <a:rect l="0" t="0" r="r" b="b"/>
                <a:pathLst>
                  <a:path w="1046" h="1830">
                    <a:moveTo>
                      <a:pt x="1046" y="1830"/>
                    </a:moveTo>
                    <a:lnTo>
                      <a:pt x="1046" y="603"/>
                    </a:lnTo>
                    <a:lnTo>
                      <a:pt x="0" y="0"/>
                    </a:lnTo>
                    <a:lnTo>
                      <a:pt x="0" y="1229"/>
                    </a:lnTo>
                    <a:lnTo>
                      <a:pt x="1046" y="183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63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7" name="Metin kutusu 26"/>
            <p:cNvSpPr txBox="1"/>
            <p:nvPr/>
          </p:nvSpPr>
          <p:spPr>
            <a:xfrm>
              <a:off x="397286" y="3532975"/>
              <a:ext cx="1912044" cy="538398"/>
            </a:xfrm>
            <a:prstGeom prst="rect">
              <a:avLst/>
            </a:prstGeom>
            <a:noFill/>
          </p:spPr>
          <p:txBody>
            <a:bodyPr wrap="none" rtlCol="0">
              <a:spAutoFit/>
            </a:bodyPr>
            <a:lstStyle/>
            <a:p>
              <a:r>
                <a:rPr lang="en-US" dirty="0" smtClean="0">
                  <a:solidFill>
                    <a:srgbClr val="1F4E79"/>
                  </a:solidFill>
                </a:rPr>
                <a:t>Genesis Block</a:t>
              </a:r>
              <a:endParaRPr lang="en-US" dirty="0">
                <a:solidFill>
                  <a:srgbClr val="1F4E79"/>
                </a:solidFill>
              </a:endParaRPr>
            </a:p>
          </p:txBody>
        </p:sp>
        <p:cxnSp>
          <p:nvCxnSpPr>
            <p:cNvPr id="29" name="Düz Ok Bağlayıcısı 28"/>
            <p:cNvCxnSpPr>
              <a:endCxn id="27" idx="2"/>
            </p:cNvCxnSpPr>
            <p:nvPr/>
          </p:nvCxnSpPr>
          <p:spPr>
            <a:xfrm flipH="1" flipV="1">
              <a:off x="1353308" y="4071373"/>
              <a:ext cx="114959" cy="32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Metin kutusu 29"/>
            <p:cNvSpPr txBox="1"/>
            <p:nvPr/>
          </p:nvSpPr>
          <p:spPr>
            <a:xfrm>
              <a:off x="9311640" y="4861560"/>
              <a:ext cx="446534" cy="538398"/>
            </a:xfrm>
            <a:prstGeom prst="rect">
              <a:avLst/>
            </a:prstGeom>
            <a:noFill/>
          </p:spPr>
          <p:txBody>
            <a:bodyPr wrap="none" rtlCol="0">
              <a:spAutoFit/>
            </a:bodyPr>
            <a:lstStyle/>
            <a:p>
              <a:r>
                <a:rPr lang="en-US" dirty="0" smtClean="0"/>
                <a:t>…</a:t>
              </a:r>
              <a:endParaRPr lang="en-US" dirty="0"/>
            </a:p>
          </p:txBody>
        </p:sp>
      </p:grpSp>
      <p:graphicFrame>
        <p:nvGraphicFramePr>
          <p:cNvPr id="32" name="Tablo 31"/>
          <p:cNvGraphicFramePr>
            <a:graphicFrameLocks noGrp="1"/>
          </p:cNvGraphicFramePr>
          <p:nvPr>
            <p:extLst>
              <p:ext uri="{D42A27DB-BD31-4B8C-83A1-F6EECF244321}">
                <p14:modId xmlns:p14="http://schemas.microsoft.com/office/powerpoint/2010/main" val="2189001378"/>
              </p:ext>
            </p:extLst>
          </p:nvPr>
        </p:nvGraphicFramePr>
        <p:xfrm>
          <a:off x="1386839" y="4296149"/>
          <a:ext cx="8172564" cy="772488"/>
        </p:xfrm>
        <a:graphic>
          <a:graphicData uri="http://schemas.openxmlformats.org/drawingml/2006/table">
            <a:tbl>
              <a:tblPr firstRow="1" bandRow="1">
                <a:tableStyleId>{F5AB1C69-6EDB-4FF4-983F-18BD219EF322}</a:tableStyleId>
              </a:tblPr>
              <a:tblGrid>
                <a:gridCol w="1621349">
                  <a:extLst>
                    <a:ext uri="{9D8B030D-6E8A-4147-A177-3AD203B41FA5}">
                      <a16:colId xmlns:a16="http://schemas.microsoft.com/office/drawing/2014/main" val="20000"/>
                    </a:ext>
                  </a:extLst>
                </a:gridCol>
                <a:gridCol w="1102839">
                  <a:extLst>
                    <a:ext uri="{9D8B030D-6E8A-4147-A177-3AD203B41FA5}">
                      <a16:colId xmlns:a16="http://schemas.microsoft.com/office/drawing/2014/main" val="20001"/>
                    </a:ext>
                  </a:extLst>
                </a:gridCol>
                <a:gridCol w="1362094">
                  <a:extLst>
                    <a:ext uri="{9D8B030D-6E8A-4147-A177-3AD203B41FA5}">
                      <a16:colId xmlns:a16="http://schemas.microsoft.com/office/drawing/2014/main" val="20002"/>
                    </a:ext>
                  </a:extLst>
                </a:gridCol>
                <a:gridCol w="1362094">
                  <a:extLst>
                    <a:ext uri="{9D8B030D-6E8A-4147-A177-3AD203B41FA5}">
                      <a16:colId xmlns:a16="http://schemas.microsoft.com/office/drawing/2014/main" val="20003"/>
                    </a:ext>
                  </a:extLst>
                </a:gridCol>
                <a:gridCol w="1362094">
                  <a:extLst>
                    <a:ext uri="{9D8B030D-6E8A-4147-A177-3AD203B41FA5}">
                      <a16:colId xmlns:a16="http://schemas.microsoft.com/office/drawing/2014/main" val="20004"/>
                    </a:ext>
                  </a:extLst>
                </a:gridCol>
                <a:gridCol w="1362094">
                  <a:extLst>
                    <a:ext uri="{9D8B030D-6E8A-4147-A177-3AD203B41FA5}">
                      <a16:colId xmlns:a16="http://schemas.microsoft.com/office/drawing/2014/main" val="20005"/>
                    </a:ext>
                  </a:extLst>
                </a:gridCol>
              </a:tblGrid>
              <a:tr h="386244">
                <a:tc>
                  <a:txBody>
                    <a:bodyPr/>
                    <a:lstStyle/>
                    <a:p>
                      <a:r>
                        <a:rPr lang="en-US" b="1" noProof="0" dirty="0" smtClean="0">
                          <a:solidFill>
                            <a:srgbClr val="1F4E79"/>
                          </a:solidFill>
                        </a:rPr>
                        <a:t>Hash</a:t>
                      </a:r>
                      <a:endParaRPr lang="en-US" b="1" noProof="0" dirty="0">
                        <a:solidFill>
                          <a:srgbClr val="1F4E79"/>
                        </a:solidFill>
                      </a:endParaRPr>
                    </a:p>
                  </a:txBody>
                  <a:tcPr>
                    <a:solidFill>
                      <a:schemeClr val="bg1">
                        <a:lumMod val="85000"/>
                      </a:schemeClr>
                    </a:solidFill>
                  </a:tcPr>
                </a:tc>
                <a:tc>
                  <a:txBody>
                    <a:bodyPr/>
                    <a:lstStyle/>
                    <a:p>
                      <a:r>
                        <a:rPr lang="en-US" b="0" noProof="0" dirty="0" smtClean="0">
                          <a:solidFill>
                            <a:srgbClr val="C00000"/>
                          </a:solidFill>
                        </a:rPr>
                        <a:t>A948…</a:t>
                      </a:r>
                      <a:endParaRPr lang="en-US" b="0" noProof="0" dirty="0">
                        <a:solidFill>
                          <a:srgbClr val="C00000"/>
                        </a:solidFill>
                      </a:endParaRPr>
                    </a:p>
                  </a:txBody>
                  <a:tcPr>
                    <a:solidFill>
                      <a:srgbClr val="E5E9EB"/>
                    </a:solidFill>
                  </a:tcPr>
                </a:tc>
                <a:tc>
                  <a:txBody>
                    <a:bodyPr/>
                    <a:lstStyle/>
                    <a:p>
                      <a:r>
                        <a:rPr lang="en-US" b="0" noProof="0" dirty="0" smtClean="0">
                          <a:solidFill>
                            <a:srgbClr val="C00000"/>
                          </a:solidFill>
                        </a:rPr>
                        <a:t>904f…</a:t>
                      </a:r>
                      <a:endParaRPr lang="en-US" b="0" noProof="0" dirty="0">
                        <a:solidFill>
                          <a:srgbClr val="C00000"/>
                        </a:solidFill>
                      </a:endParaRPr>
                    </a:p>
                  </a:txBody>
                  <a:tcPr>
                    <a:solidFill>
                      <a:srgbClr val="E5E9EB"/>
                    </a:solidFill>
                  </a:tcPr>
                </a:tc>
                <a:tc>
                  <a:txBody>
                    <a:bodyPr/>
                    <a:lstStyle/>
                    <a:p>
                      <a:r>
                        <a:rPr lang="en-US" b="0" noProof="0" dirty="0" smtClean="0">
                          <a:solidFill>
                            <a:srgbClr val="C00000"/>
                          </a:solidFill>
                        </a:rPr>
                        <a:t>9b8f…</a:t>
                      </a:r>
                      <a:endParaRPr lang="en-US" b="0" noProof="0" dirty="0">
                        <a:solidFill>
                          <a:srgbClr val="C00000"/>
                        </a:solidFill>
                      </a:endParaRPr>
                    </a:p>
                  </a:txBody>
                  <a:tcPr>
                    <a:solidFill>
                      <a:srgbClr val="E5E9EB"/>
                    </a:solidFill>
                  </a:tcPr>
                </a:tc>
                <a:tc>
                  <a:txBody>
                    <a:bodyPr/>
                    <a:lstStyle/>
                    <a:p>
                      <a:r>
                        <a:rPr lang="en-US" b="0" noProof="0" dirty="0" smtClean="0">
                          <a:solidFill>
                            <a:srgbClr val="C00000"/>
                          </a:solidFill>
                        </a:rPr>
                        <a:t>b0d2...</a:t>
                      </a:r>
                      <a:endParaRPr lang="en-US" b="0" noProof="0" dirty="0">
                        <a:solidFill>
                          <a:srgbClr val="C00000"/>
                        </a:solidFill>
                      </a:endParaRPr>
                    </a:p>
                  </a:txBody>
                  <a:tcPr>
                    <a:solidFill>
                      <a:srgbClr val="E5E9EB"/>
                    </a:solidFill>
                  </a:tcPr>
                </a:tc>
                <a:tc>
                  <a:txBody>
                    <a:bodyPr/>
                    <a:lstStyle/>
                    <a:p>
                      <a:r>
                        <a:rPr lang="en-US" b="0" noProof="0" dirty="0" smtClean="0">
                          <a:solidFill>
                            <a:srgbClr val="C00000"/>
                          </a:solidFill>
                        </a:rPr>
                        <a:t>299a…</a:t>
                      </a:r>
                      <a:endParaRPr lang="en-US" b="0" noProof="0" dirty="0">
                        <a:solidFill>
                          <a:srgbClr val="C00000"/>
                        </a:solidFill>
                      </a:endParaRPr>
                    </a:p>
                  </a:txBody>
                  <a:tcPr>
                    <a:solidFill>
                      <a:srgbClr val="E5E9EB"/>
                    </a:solidFill>
                  </a:tcPr>
                </a:tc>
                <a:extLst>
                  <a:ext uri="{0D108BD9-81ED-4DB2-BD59-A6C34878D82A}">
                    <a16:rowId xmlns:a16="http://schemas.microsoft.com/office/drawing/2014/main" val="10000"/>
                  </a:ext>
                </a:extLst>
              </a:tr>
              <a:tr h="386244">
                <a:tc>
                  <a:txBody>
                    <a:bodyPr/>
                    <a:lstStyle/>
                    <a:p>
                      <a:r>
                        <a:rPr lang="en-US" b="1" noProof="0" dirty="0" smtClean="0">
                          <a:solidFill>
                            <a:srgbClr val="1F4E79"/>
                          </a:solidFill>
                        </a:rPr>
                        <a:t>Previous Hash</a:t>
                      </a:r>
                      <a:endParaRPr lang="en-US" b="1" noProof="0" dirty="0">
                        <a:solidFill>
                          <a:srgbClr val="1F4E79"/>
                        </a:solidFill>
                      </a:endParaRPr>
                    </a:p>
                  </a:txBody>
                  <a:tcPr>
                    <a:solidFill>
                      <a:schemeClr val="bg1">
                        <a:lumMod val="85000"/>
                      </a:schemeClr>
                    </a:solidFill>
                  </a:tcPr>
                </a:tc>
                <a:tc>
                  <a:txBody>
                    <a:bodyPr/>
                    <a:lstStyle/>
                    <a:p>
                      <a:r>
                        <a:rPr lang="en-US" b="0" noProof="0" dirty="0" smtClean="0">
                          <a:solidFill>
                            <a:srgbClr val="C00000"/>
                          </a:solidFill>
                        </a:rPr>
                        <a:t>0000</a:t>
                      </a:r>
                      <a:endParaRPr lang="en-US" b="0" noProof="0" dirty="0">
                        <a:solidFill>
                          <a:srgbClr val="C00000"/>
                        </a:solidFill>
                      </a:endParaRPr>
                    </a:p>
                  </a:txBody>
                  <a:tcPr>
                    <a:solidFill>
                      <a:srgbClr val="E5E9E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noProof="0" dirty="0" smtClean="0">
                          <a:solidFill>
                            <a:srgbClr val="C00000"/>
                          </a:solidFill>
                        </a:rPr>
                        <a:t>A948…</a:t>
                      </a:r>
                    </a:p>
                  </a:txBody>
                  <a:tcPr>
                    <a:solidFill>
                      <a:srgbClr val="E5E9EB"/>
                    </a:solidFill>
                  </a:tcPr>
                </a:tc>
                <a:tc>
                  <a:txBody>
                    <a:bodyPr/>
                    <a:lstStyle/>
                    <a:p>
                      <a:r>
                        <a:rPr lang="en-US" b="0" noProof="0" dirty="0" smtClean="0">
                          <a:solidFill>
                            <a:srgbClr val="C00000"/>
                          </a:solidFill>
                        </a:rPr>
                        <a:t>904f…</a:t>
                      </a:r>
                      <a:endParaRPr lang="en-US" b="0" noProof="0" dirty="0">
                        <a:solidFill>
                          <a:srgbClr val="C00000"/>
                        </a:solidFill>
                      </a:endParaRPr>
                    </a:p>
                  </a:txBody>
                  <a:tcPr>
                    <a:solidFill>
                      <a:srgbClr val="E5E9EB"/>
                    </a:solidFill>
                  </a:tcPr>
                </a:tc>
                <a:tc>
                  <a:txBody>
                    <a:bodyPr/>
                    <a:lstStyle/>
                    <a:p>
                      <a:r>
                        <a:rPr lang="en-US" b="0" noProof="0" dirty="0" smtClean="0">
                          <a:solidFill>
                            <a:srgbClr val="C00000"/>
                          </a:solidFill>
                        </a:rPr>
                        <a:t>9b8f…</a:t>
                      </a:r>
                      <a:endParaRPr lang="en-US" b="0" noProof="0" dirty="0">
                        <a:solidFill>
                          <a:srgbClr val="C00000"/>
                        </a:solidFill>
                      </a:endParaRPr>
                    </a:p>
                  </a:txBody>
                  <a:tcPr>
                    <a:solidFill>
                      <a:srgbClr val="E5E9EB"/>
                    </a:solidFill>
                  </a:tcPr>
                </a:tc>
                <a:tc>
                  <a:txBody>
                    <a:bodyPr/>
                    <a:lstStyle/>
                    <a:p>
                      <a:r>
                        <a:rPr lang="en-US" b="0" noProof="0" dirty="0" smtClean="0">
                          <a:solidFill>
                            <a:srgbClr val="C00000"/>
                          </a:solidFill>
                        </a:rPr>
                        <a:t>b0d2...</a:t>
                      </a:r>
                      <a:endParaRPr lang="en-US" b="0" noProof="0" dirty="0">
                        <a:solidFill>
                          <a:srgbClr val="C00000"/>
                        </a:solidFill>
                      </a:endParaRPr>
                    </a:p>
                  </a:txBody>
                  <a:tcPr>
                    <a:solidFill>
                      <a:srgbClr val="E5E9EB"/>
                    </a:solidFill>
                  </a:tcPr>
                </a:tc>
                <a:extLst>
                  <a:ext uri="{0D108BD9-81ED-4DB2-BD59-A6C34878D82A}">
                    <a16:rowId xmlns:a16="http://schemas.microsoft.com/office/drawing/2014/main" val="10001"/>
                  </a:ext>
                </a:extLst>
              </a:tr>
            </a:tbl>
          </a:graphicData>
        </a:graphic>
      </p:graphicFrame>
      <p:cxnSp>
        <p:nvCxnSpPr>
          <p:cNvPr id="34" name="Düz Ok Bağlayıcısı 33"/>
          <p:cNvCxnSpPr/>
          <p:nvPr/>
        </p:nvCxnSpPr>
        <p:spPr>
          <a:xfrm flipH="1" flipV="1">
            <a:off x="3737780" y="4611649"/>
            <a:ext cx="450018" cy="1527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Düz Ok Bağlayıcısı 35"/>
          <p:cNvCxnSpPr/>
          <p:nvPr/>
        </p:nvCxnSpPr>
        <p:spPr>
          <a:xfrm flipH="1" flipV="1">
            <a:off x="5155268" y="4592661"/>
            <a:ext cx="450018" cy="1527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Düz Ok Bağlayıcısı 36"/>
          <p:cNvCxnSpPr/>
          <p:nvPr/>
        </p:nvCxnSpPr>
        <p:spPr>
          <a:xfrm flipH="1" flipV="1">
            <a:off x="6444201" y="4592661"/>
            <a:ext cx="450018" cy="1527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Düz Ok Bağlayıcısı 37"/>
          <p:cNvCxnSpPr/>
          <p:nvPr/>
        </p:nvCxnSpPr>
        <p:spPr>
          <a:xfrm flipH="1" flipV="1">
            <a:off x="7830205" y="4592661"/>
            <a:ext cx="450018" cy="1527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2060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17808</TotalTime>
  <Words>3152</Words>
  <Application>Microsoft Office PowerPoint</Application>
  <PresentationFormat>Widescreen</PresentationFormat>
  <Paragraphs>576</Paragraphs>
  <Slides>44</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Times New Roman</vt:lpstr>
      <vt:lpstr>Wingdings</vt:lpstr>
      <vt:lpstr>Office Teması</vt:lpstr>
      <vt:lpstr>Blockchain</vt:lpstr>
      <vt:lpstr>Outline</vt:lpstr>
      <vt:lpstr>PowerPoint Presentation</vt:lpstr>
      <vt:lpstr>PowerPoint Presentation</vt:lpstr>
      <vt:lpstr>What is Blockchain?</vt:lpstr>
      <vt:lpstr>Blockchain Technology</vt:lpstr>
      <vt:lpstr>Inside a Block</vt:lpstr>
      <vt:lpstr>Data of a Block (Bitcoin)</vt:lpstr>
      <vt:lpstr>Chaining</vt:lpstr>
      <vt:lpstr>Networking</vt:lpstr>
      <vt:lpstr>Blockchain Transaction Process</vt:lpstr>
      <vt:lpstr>Altering Transaction</vt:lpstr>
      <vt:lpstr>Altering Blocks</vt:lpstr>
      <vt:lpstr>Consensus</vt:lpstr>
      <vt:lpstr>PowerPoint Presentation</vt:lpstr>
      <vt:lpstr>Hashing</vt:lpstr>
      <vt:lpstr>Public Key Cryptosystem</vt:lpstr>
      <vt:lpstr>Transaction Security</vt:lpstr>
      <vt:lpstr>Anatomy of a (Bitcoin) Block</vt:lpstr>
      <vt:lpstr>Block Header</vt:lpstr>
      <vt:lpstr>Merkle Tree</vt:lpstr>
      <vt:lpstr>Creating a Block</vt:lpstr>
      <vt:lpstr>Proof of Work - PoW</vt:lpstr>
      <vt:lpstr>Other issues… </vt:lpstr>
      <vt:lpstr>PowerPoint Presentation</vt:lpstr>
      <vt:lpstr>Layered Point of View</vt:lpstr>
      <vt:lpstr>PowerPoint Presentation</vt:lpstr>
      <vt:lpstr>White paper in 03 Oct, 2008</vt:lpstr>
      <vt:lpstr>Cryptocurrencies</vt:lpstr>
      <vt:lpstr>Wallet</vt:lpstr>
      <vt:lpstr>Smart Contract</vt:lpstr>
      <vt:lpstr>Smart Contract</vt:lpstr>
      <vt:lpstr>Coin vs. Token</vt:lpstr>
      <vt:lpstr>Non Fungible Token - NFT</vt:lpstr>
      <vt:lpstr>Non Fungible Token - NFT</vt:lpstr>
      <vt:lpstr>Decentralized Applications - dApp</vt:lpstr>
      <vt:lpstr>dApp Example – Port Logistics</vt:lpstr>
      <vt:lpstr>Couple of Different Types of dApps</vt:lpstr>
      <vt:lpstr>Blockchain Applications</vt:lpstr>
      <vt:lpstr>So, Blockchain:</vt:lpstr>
      <vt:lpstr>When to decide using Blockchain? </vt:lpstr>
      <vt:lpstr>Professional Career Opportunities</vt:lpstr>
      <vt:lpstr>PowerPoint Presentation</vt:lpstr>
      <vt:lpstr>References</vt:lpstr>
    </vt:vector>
  </TitlesOfParts>
  <Company>MSB INTERNET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B5G Wireless Communications New Opportunuties</dc:title>
  <dc:creator>HAYDAR ÇUKURTEPE</dc:creator>
  <cp:lastModifiedBy>Haydar Çukurtepe</cp:lastModifiedBy>
  <cp:revision>1302</cp:revision>
  <cp:lastPrinted>2020-12-14T13:49:46Z</cp:lastPrinted>
  <dcterms:created xsi:type="dcterms:W3CDTF">2020-12-01T14:19:45Z</dcterms:created>
  <dcterms:modified xsi:type="dcterms:W3CDTF">2022-05-16T14:05:47Z</dcterms:modified>
</cp:coreProperties>
</file>