
<file path=[Content_Types].xml><?xml version="1.0" encoding="utf-8"?>
<Types xmlns="http://schemas.openxmlformats.org/package/2006/content-types">
  <Default Extension="png" ContentType="image/png"/>
  <Default Extension="pdf" ContentType="application/pdf"/>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1"/>
  </p:sldMasterIdLst>
  <p:notesMasterIdLst>
    <p:notesMasterId r:id="rId45"/>
  </p:notesMasterIdLst>
  <p:handoutMasterIdLst>
    <p:handoutMasterId r:id="rId46"/>
  </p:handoutMasterIdLst>
  <p:sldIdLst>
    <p:sldId id="317" r:id="rId2"/>
    <p:sldId id="318" r:id="rId3"/>
    <p:sldId id="257" r:id="rId4"/>
    <p:sldId id="341" r:id="rId5"/>
    <p:sldId id="328" r:id="rId6"/>
    <p:sldId id="275" r:id="rId7"/>
    <p:sldId id="320" r:id="rId8"/>
    <p:sldId id="279" r:id="rId9"/>
    <p:sldId id="313" r:id="rId10"/>
    <p:sldId id="280" r:id="rId11"/>
    <p:sldId id="282" r:id="rId12"/>
    <p:sldId id="332" r:id="rId13"/>
    <p:sldId id="344" r:id="rId14"/>
    <p:sldId id="281" r:id="rId15"/>
    <p:sldId id="342" r:id="rId16"/>
    <p:sldId id="346" r:id="rId17"/>
    <p:sldId id="347" r:id="rId18"/>
    <p:sldId id="339" r:id="rId19"/>
    <p:sldId id="336" r:id="rId20"/>
    <p:sldId id="283" r:id="rId21"/>
    <p:sldId id="284" r:id="rId22"/>
    <p:sldId id="285" r:id="rId23"/>
    <p:sldId id="343" r:id="rId24"/>
    <p:sldId id="287" r:id="rId25"/>
    <p:sldId id="322" r:id="rId26"/>
    <p:sldId id="290" r:id="rId27"/>
    <p:sldId id="349" r:id="rId28"/>
    <p:sldId id="293" r:id="rId29"/>
    <p:sldId id="294" r:id="rId30"/>
    <p:sldId id="348" r:id="rId31"/>
    <p:sldId id="350" r:id="rId32"/>
    <p:sldId id="351" r:id="rId33"/>
    <p:sldId id="352" r:id="rId34"/>
    <p:sldId id="353" r:id="rId35"/>
    <p:sldId id="355" r:id="rId36"/>
    <p:sldId id="356" r:id="rId37"/>
    <p:sldId id="357" r:id="rId38"/>
    <p:sldId id="358" r:id="rId39"/>
    <p:sldId id="359" r:id="rId40"/>
    <p:sldId id="360" r:id="rId41"/>
    <p:sldId id="361" r:id="rId42"/>
    <p:sldId id="362" r:id="rId43"/>
    <p:sldId id="363" r:id="rId44"/>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 charset="0"/>
        <a:ea typeface="+mn-ea"/>
        <a:cs typeface="+mn-cs"/>
      </a:defRPr>
    </a:lvl1pPr>
    <a:lvl2pPr marL="457200" algn="l" rtl="0" fontAlgn="base">
      <a:spcBef>
        <a:spcPct val="0"/>
      </a:spcBef>
      <a:spcAft>
        <a:spcPct val="0"/>
      </a:spcAft>
      <a:defRPr kern="1200">
        <a:solidFill>
          <a:schemeClr val="tx1"/>
        </a:solidFill>
        <a:latin typeface="Arial" pitchFamily="-1" charset="0"/>
        <a:ea typeface="+mn-ea"/>
        <a:cs typeface="+mn-cs"/>
      </a:defRPr>
    </a:lvl2pPr>
    <a:lvl3pPr marL="914400" algn="l" rtl="0" fontAlgn="base">
      <a:spcBef>
        <a:spcPct val="0"/>
      </a:spcBef>
      <a:spcAft>
        <a:spcPct val="0"/>
      </a:spcAft>
      <a:defRPr kern="1200">
        <a:solidFill>
          <a:schemeClr val="tx1"/>
        </a:solidFill>
        <a:latin typeface="Arial" pitchFamily="-1" charset="0"/>
        <a:ea typeface="+mn-ea"/>
        <a:cs typeface="+mn-cs"/>
      </a:defRPr>
    </a:lvl3pPr>
    <a:lvl4pPr marL="1371600" algn="l" rtl="0" fontAlgn="base">
      <a:spcBef>
        <a:spcPct val="0"/>
      </a:spcBef>
      <a:spcAft>
        <a:spcPct val="0"/>
      </a:spcAft>
      <a:defRPr kern="1200">
        <a:solidFill>
          <a:schemeClr val="tx1"/>
        </a:solidFill>
        <a:latin typeface="Arial" pitchFamily="-1" charset="0"/>
        <a:ea typeface="+mn-ea"/>
        <a:cs typeface="+mn-cs"/>
      </a:defRPr>
    </a:lvl4pPr>
    <a:lvl5pPr marL="1828800" algn="l" rtl="0" fontAlgn="base">
      <a:spcBef>
        <a:spcPct val="0"/>
      </a:spcBef>
      <a:spcAft>
        <a:spcPct val="0"/>
      </a:spcAft>
      <a:defRPr kern="1200">
        <a:solidFill>
          <a:schemeClr val="tx1"/>
        </a:solidFill>
        <a:latin typeface="Arial" pitchFamily="-1" charset="0"/>
        <a:ea typeface="+mn-ea"/>
        <a:cs typeface="+mn-cs"/>
      </a:defRPr>
    </a:lvl5pPr>
    <a:lvl6pPr marL="2286000" algn="l" defTabSz="457200" rtl="0" eaLnBrk="1" latinLnBrk="0" hangingPunct="1">
      <a:defRPr kern="1200">
        <a:solidFill>
          <a:schemeClr val="tx1"/>
        </a:solidFill>
        <a:latin typeface="Arial" pitchFamily="-1" charset="0"/>
        <a:ea typeface="+mn-ea"/>
        <a:cs typeface="+mn-cs"/>
      </a:defRPr>
    </a:lvl6pPr>
    <a:lvl7pPr marL="2743200" algn="l" defTabSz="457200" rtl="0" eaLnBrk="1" latinLnBrk="0" hangingPunct="1">
      <a:defRPr kern="1200">
        <a:solidFill>
          <a:schemeClr val="tx1"/>
        </a:solidFill>
        <a:latin typeface="Arial" pitchFamily="-1" charset="0"/>
        <a:ea typeface="+mn-ea"/>
        <a:cs typeface="+mn-cs"/>
      </a:defRPr>
    </a:lvl7pPr>
    <a:lvl8pPr marL="3200400" algn="l" defTabSz="457200" rtl="0" eaLnBrk="1" latinLnBrk="0" hangingPunct="1">
      <a:defRPr kern="1200">
        <a:solidFill>
          <a:schemeClr val="tx1"/>
        </a:solidFill>
        <a:latin typeface="Arial" pitchFamily="-1" charset="0"/>
        <a:ea typeface="+mn-ea"/>
        <a:cs typeface="+mn-cs"/>
      </a:defRPr>
    </a:lvl8pPr>
    <a:lvl9pPr marL="3657600" algn="l" defTabSz="457200" rtl="0" eaLnBrk="1" latinLnBrk="0" hangingPunct="1">
      <a:defRPr kern="1200">
        <a:solidFill>
          <a:schemeClr val="tx1"/>
        </a:solidFill>
        <a:latin typeface="Arial"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13" autoAdjust="0"/>
    <p:restoredTop sz="74476" autoAdjust="0"/>
  </p:normalViewPr>
  <p:slideViewPr>
    <p:cSldViewPr>
      <p:cViewPr varScale="1">
        <p:scale>
          <a:sx n="51" d="100"/>
          <a:sy n="51" d="100"/>
        </p:scale>
        <p:origin x="1840"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592" y="-9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CA8902-7BDA-244C-A48B-F89500F94FC3}" type="doc">
      <dgm:prSet loTypeId="urn:microsoft.com/office/officeart/2005/8/layout/default#1" loCatId="list" qsTypeId="urn:microsoft.com/office/officeart/2005/8/quickstyle/simple4" qsCatId="simple" csTypeId="urn:microsoft.com/office/officeart/2005/8/colors/accent1_2" csCatId="accent1"/>
      <dgm:spPr/>
      <dgm:t>
        <a:bodyPr/>
        <a:lstStyle/>
        <a:p>
          <a:endParaRPr lang="en-US"/>
        </a:p>
      </dgm:t>
    </dgm:pt>
    <dgm:pt modelId="{5348727F-09B8-A14B-BC62-09ED120123D0}">
      <dgm:prSet custT="1"/>
      <dgm:spPr/>
      <dgm:t>
        <a:bodyPr/>
        <a:lstStyle/>
        <a:p>
          <a:pPr rtl="0"/>
          <a:r>
            <a:rPr lang="en-US" sz="2400" dirty="0" smtClean="0">
              <a:solidFill>
                <a:schemeClr val="tx2"/>
              </a:solidFill>
            </a:rPr>
            <a:t>Plaintext</a:t>
          </a:r>
          <a:endParaRPr lang="en-US" sz="2400" dirty="0">
            <a:solidFill>
              <a:schemeClr val="tx2"/>
            </a:solidFill>
          </a:endParaRPr>
        </a:p>
      </dgm:t>
    </dgm:pt>
    <dgm:pt modelId="{99AF3896-DBB8-564E-8859-FCD5851974B7}" type="parTrans" cxnId="{CC80416B-A9FC-5E4A-BD1C-ECBDAA79D231}">
      <dgm:prSet/>
      <dgm:spPr/>
      <dgm:t>
        <a:bodyPr/>
        <a:lstStyle/>
        <a:p>
          <a:endParaRPr lang="en-US"/>
        </a:p>
      </dgm:t>
    </dgm:pt>
    <dgm:pt modelId="{4A08013E-2624-2D4C-8849-EB6537AAABAC}" type="sibTrans" cxnId="{CC80416B-A9FC-5E4A-BD1C-ECBDAA79D231}">
      <dgm:prSet/>
      <dgm:spPr/>
      <dgm:t>
        <a:bodyPr/>
        <a:lstStyle/>
        <a:p>
          <a:endParaRPr lang="en-US"/>
        </a:p>
      </dgm:t>
    </dgm:pt>
    <dgm:pt modelId="{49EA308F-2173-AD47-B839-F08C48273A91}">
      <dgm:prSet custT="1"/>
      <dgm:spPr/>
      <dgm:t>
        <a:bodyPr/>
        <a:lstStyle/>
        <a:p>
          <a:pPr rtl="0"/>
          <a:r>
            <a:rPr lang="en-US" sz="1800" dirty="0" smtClean="0"/>
            <a:t>An original message</a:t>
          </a:r>
          <a:endParaRPr lang="en-US" sz="1800" dirty="0"/>
        </a:p>
      </dgm:t>
    </dgm:pt>
    <dgm:pt modelId="{3980553C-7CC4-554B-92AC-16634EF3168C}" type="parTrans" cxnId="{5380794A-847B-EA41-BA1F-9EA5CAC1C794}">
      <dgm:prSet/>
      <dgm:spPr/>
      <dgm:t>
        <a:bodyPr/>
        <a:lstStyle/>
        <a:p>
          <a:endParaRPr lang="en-US"/>
        </a:p>
      </dgm:t>
    </dgm:pt>
    <dgm:pt modelId="{D66BBF37-74D9-884C-8C42-4C9EAB57DEAC}" type="sibTrans" cxnId="{5380794A-847B-EA41-BA1F-9EA5CAC1C794}">
      <dgm:prSet/>
      <dgm:spPr/>
      <dgm:t>
        <a:bodyPr/>
        <a:lstStyle/>
        <a:p>
          <a:endParaRPr lang="en-US"/>
        </a:p>
      </dgm:t>
    </dgm:pt>
    <dgm:pt modelId="{A14C7065-ED96-B447-9CB1-AF877554F521}">
      <dgm:prSet custT="1"/>
      <dgm:spPr/>
      <dgm:t>
        <a:bodyPr/>
        <a:lstStyle/>
        <a:p>
          <a:pPr rtl="0"/>
          <a:r>
            <a:rPr lang="en-US" sz="2400" dirty="0" smtClean="0">
              <a:solidFill>
                <a:srgbClr val="2F1F58"/>
              </a:solidFill>
            </a:rPr>
            <a:t>Ciphertext</a:t>
          </a:r>
        </a:p>
      </dgm:t>
    </dgm:pt>
    <dgm:pt modelId="{06D12F0E-F2C7-174E-BC49-A91D40CB8A4C}" type="parTrans" cxnId="{608ACC3E-539D-B44B-B878-00EEEB34300D}">
      <dgm:prSet/>
      <dgm:spPr/>
      <dgm:t>
        <a:bodyPr/>
        <a:lstStyle/>
        <a:p>
          <a:endParaRPr lang="en-US"/>
        </a:p>
      </dgm:t>
    </dgm:pt>
    <dgm:pt modelId="{77EE5A90-F4E2-6841-B6FE-AFE5C526F469}" type="sibTrans" cxnId="{608ACC3E-539D-B44B-B878-00EEEB34300D}">
      <dgm:prSet/>
      <dgm:spPr/>
      <dgm:t>
        <a:bodyPr/>
        <a:lstStyle/>
        <a:p>
          <a:endParaRPr lang="en-US"/>
        </a:p>
      </dgm:t>
    </dgm:pt>
    <dgm:pt modelId="{F1D161F9-893D-D343-9FD0-64EACF4F059A}">
      <dgm:prSet custT="1"/>
      <dgm:spPr/>
      <dgm:t>
        <a:bodyPr/>
        <a:lstStyle/>
        <a:p>
          <a:pPr rtl="0"/>
          <a:r>
            <a:rPr lang="en-US" sz="1800" dirty="0" smtClean="0"/>
            <a:t>The coded message</a:t>
          </a:r>
          <a:endParaRPr lang="en-US" sz="1800" dirty="0"/>
        </a:p>
      </dgm:t>
    </dgm:pt>
    <dgm:pt modelId="{6303FF8C-E9A2-B148-ABD5-F8BF1CFDE6D7}" type="parTrans" cxnId="{6A3E42BF-4237-9E4A-95BC-6B6BF42BBE06}">
      <dgm:prSet/>
      <dgm:spPr/>
      <dgm:t>
        <a:bodyPr/>
        <a:lstStyle/>
        <a:p>
          <a:endParaRPr lang="en-US"/>
        </a:p>
      </dgm:t>
    </dgm:pt>
    <dgm:pt modelId="{7E678BC4-B86A-7749-B846-4F6CC826AAF5}" type="sibTrans" cxnId="{6A3E42BF-4237-9E4A-95BC-6B6BF42BBE06}">
      <dgm:prSet/>
      <dgm:spPr/>
      <dgm:t>
        <a:bodyPr/>
        <a:lstStyle/>
        <a:p>
          <a:endParaRPr lang="en-US"/>
        </a:p>
      </dgm:t>
    </dgm:pt>
    <dgm:pt modelId="{9D0F6B3A-5780-9E49-9D2C-E372D48F51D0}">
      <dgm:prSet custT="1"/>
      <dgm:spPr/>
      <dgm:t>
        <a:bodyPr/>
        <a:lstStyle/>
        <a:p>
          <a:pPr rtl="0"/>
          <a:r>
            <a:rPr lang="en-US" sz="2000" dirty="0" smtClean="0">
              <a:solidFill>
                <a:srgbClr val="2F1F58"/>
              </a:solidFill>
            </a:rPr>
            <a:t>Enciphering/encryption</a:t>
          </a:r>
        </a:p>
      </dgm:t>
    </dgm:pt>
    <dgm:pt modelId="{004EDDD8-1DE7-0940-908C-B4624DFA7295}" type="parTrans" cxnId="{0B7C064A-47AE-5A41-B4FC-039ADA4F71B1}">
      <dgm:prSet/>
      <dgm:spPr/>
      <dgm:t>
        <a:bodyPr/>
        <a:lstStyle/>
        <a:p>
          <a:endParaRPr lang="en-US"/>
        </a:p>
      </dgm:t>
    </dgm:pt>
    <dgm:pt modelId="{22E45BAC-791C-9C41-9E05-1EF961D80AF9}" type="sibTrans" cxnId="{0B7C064A-47AE-5A41-B4FC-039ADA4F71B1}">
      <dgm:prSet/>
      <dgm:spPr/>
      <dgm:t>
        <a:bodyPr/>
        <a:lstStyle/>
        <a:p>
          <a:endParaRPr lang="en-US"/>
        </a:p>
      </dgm:t>
    </dgm:pt>
    <dgm:pt modelId="{B047066D-BE71-BD40-B6C8-CEE3F4E4B5E2}">
      <dgm:prSet/>
      <dgm:spPr/>
      <dgm:t>
        <a:bodyPr/>
        <a:lstStyle/>
        <a:p>
          <a:pPr rtl="0"/>
          <a:r>
            <a:rPr lang="en-US" sz="1500" dirty="0" smtClean="0"/>
            <a:t>The process of converting from plaintext to ciphertext</a:t>
          </a:r>
          <a:endParaRPr lang="en-US" sz="1500" dirty="0"/>
        </a:p>
      </dgm:t>
    </dgm:pt>
    <dgm:pt modelId="{F5672B69-9443-BB49-9942-789B41742DC0}" type="parTrans" cxnId="{9F7D408B-E2EB-1A43-ADE1-3B853D398C47}">
      <dgm:prSet/>
      <dgm:spPr/>
      <dgm:t>
        <a:bodyPr/>
        <a:lstStyle/>
        <a:p>
          <a:endParaRPr lang="en-US"/>
        </a:p>
      </dgm:t>
    </dgm:pt>
    <dgm:pt modelId="{51AECFFC-6A7C-4643-B895-056E4A6CD05E}" type="sibTrans" cxnId="{9F7D408B-E2EB-1A43-ADE1-3B853D398C47}">
      <dgm:prSet/>
      <dgm:spPr/>
      <dgm:t>
        <a:bodyPr/>
        <a:lstStyle/>
        <a:p>
          <a:endParaRPr lang="en-US"/>
        </a:p>
      </dgm:t>
    </dgm:pt>
    <dgm:pt modelId="{D3F9B3D6-923E-4041-BBCB-6048A9B1B81C}">
      <dgm:prSet custT="1"/>
      <dgm:spPr/>
      <dgm:t>
        <a:bodyPr/>
        <a:lstStyle/>
        <a:p>
          <a:pPr rtl="0"/>
          <a:r>
            <a:rPr lang="en-US" sz="2000" dirty="0" smtClean="0">
              <a:solidFill>
                <a:srgbClr val="2F1F58"/>
              </a:solidFill>
            </a:rPr>
            <a:t>Deciphering/decryption</a:t>
          </a:r>
        </a:p>
      </dgm:t>
    </dgm:pt>
    <dgm:pt modelId="{19775A4A-7582-AB46-8138-AED544C1FCAA}" type="parTrans" cxnId="{61E3F4D1-7B39-C04C-824C-AF12E907E4B4}">
      <dgm:prSet/>
      <dgm:spPr/>
      <dgm:t>
        <a:bodyPr/>
        <a:lstStyle/>
        <a:p>
          <a:endParaRPr lang="en-US"/>
        </a:p>
      </dgm:t>
    </dgm:pt>
    <dgm:pt modelId="{82D84AAB-6C54-8042-8300-8206C787DDB1}" type="sibTrans" cxnId="{61E3F4D1-7B39-C04C-824C-AF12E907E4B4}">
      <dgm:prSet/>
      <dgm:spPr/>
      <dgm:t>
        <a:bodyPr/>
        <a:lstStyle/>
        <a:p>
          <a:endParaRPr lang="en-US"/>
        </a:p>
      </dgm:t>
    </dgm:pt>
    <dgm:pt modelId="{D742A2F0-8A3D-CD42-A1AB-266148473644}">
      <dgm:prSet/>
      <dgm:spPr/>
      <dgm:t>
        <a:bodyPr/>
        <a:lstStyle/>
        <a:p>
          <a:pPr rtl="0"/>
          <a:r>
            <a:rPr lang="en-US" sz="1500" dirty="0" smtClean="0"/>
            <a:t>Restoring the plaintext from the ciphertext</a:t>
          </a:r>
          <a:endParaRPr lang="en-US" sz="1500" dirty="0"/>
        </a:p>
      </dgm:t>
    </dgm:pt>
    <dgm:pt modelId="{0E5D1B14-0DCC-5340-BFAA-2DC1DCE59C33}" type="parTrans" cxnId="{49C4F98B-CDCC-FC43-B803-866F456B968B}">
      <dgm:prSet/>
      <dgm:spPr/>
      <dgm:t>
        <a:bodyPr/>
        <a:lstStyle/>
        <a:p>
          <a:endParaRPr lang="en-US"/>
        </a:p>
      </dgm:t>
    </dgm:pt>
    <dgm:pt modelId="{FFF4233B-9F35-644A-9BA8-ED6CC6D77EC3}" type="sibTrans" cxnId="{49C4F98B-CDCC-FC43-B803-866F456B968B}">
      <dgm:prSet/>
      <dgm:spPr/>
      <dgm:t>
        <a:bodyPr/>
        <a:lstStyle/>
        <a:p>
          <a:endParaRPr lang="en-US"/>
        </a:p>
      </dgm:t>
    </dgm:pt>
    <dgm:pt modelId="{88FDE07E-396E-0747-85E2-6EA4644FA247}">
      <dgm:prSet custT="1"/>
      <dgm:spPr/>
      <dgm:t>
        <a:bodyPr/>
        <a:lstStyle/>
        <a:p>
          <a:pPr rtl="0"/>
          <a:r>
            <a:rPr lang="en-US" sz="2400" dirty="0" smtClean="0">
              <a:solidFill>
                <a:srgbClr val="2F1F58"/>
              </a:solidFill>
            </a:rPr>
            <a:t>Cryptography</a:t>
          </a:r>
        </a:p>
      </dgm:t>
    </dgm:pt>
    <dgm:pt modelId="{67B4BD3D-FB69-484A-8564-B48E45A4FB07}" type="parTrans" cxnId="{1A718D7A-45CE-084D-8773-229F70D9AE3E}">
      <dgm:prSet/>
      <dgm:spPr/>
      <dgm:t>
        <a:bodyPr/>
        <a:lstStyle/>
        <a:p>
          <a:endParaRPr lang="en-US"/>
        </a:p>
      </dgm:t>
    </dgm:pt>
    <dgm:pt modelId="{40573E98-C772-654E-A56F-FBDCCFD17606}" type="sibTrans" cxnId="{1A718D7A-45CE-084D-8773-229F70D9AE3E}">
      <dgm:prSet/>
      <dgm:spPr/>
      <dgm:t>
        <a:bodyPr/>
        <a:lstStyle/>
        <a:p>
          <a:endParaRPr lang="en-US"/>
        </a:p>
      </dgm:t>
    </dgm:pt>
    <dgm:pt modelId="{74F8E69B-EB3C-5140-B6D5-618EF5F6BB0C}">
      <dgm:prSet/>
      <dgm:spPr/>
      <dgm:t>
        <a:bodyPr/>
        <a:lstStyle/>
        <a:p>
          <a:pPr rtl="0"/>
          <a:r>
            <a:rPr lang="en-US" sz="1500" dirty="0" smtClean="0"/>
            <a:t>The area of study of the many schemes used for encryption</a:t>
          </a:r>
          <a:endParaRPr lang="en-US" sz="1500" dirty="0"/>
        </a:p>
      </dgm:t>
    </dgm:pt>
    <dgm:pt modelId="{C0AEFE13-0805-7145-B4A6-59A50E7934FD}" type="parTrans" cxnId="{992B8104-F7B3-BF40-9882-A869A96F152B}">
      <dgm:prSet/>
      <dgm:spPr/>
      <dgm:t>
        <a:bodyPr/>
        <a:lstStyle/>
        <a:p>
          <a:endParaRPr lang="en-US"/>
        </a:p>
      </dgm:t>
    </dgm:pt>
    <dgm:pt modelId="{C1A7C8C8-2F84-694C-9795-8B097E6E331F}" type="sibTrans" cxnId="{992B8104-F7B3-BF40-9882-A869A96F152B}">
      <dgm:prSet/>
      <dgm:spPr/>
      <dgm:t>
        <a:bodyPr/>
        <a:lstStyle/>
        <a:p>
          <a:endParaRPr lang="en-US"/>
        </a:p>
      </dgm:t>
    </dgm:pt>
    <dgm:pt modelId="{18D2BECB-A6B1-C542-81EE-E42E56EEDFEA}">
      <dgm:prSet custT="1"/>
      <dgm:spPr/>
      <dgm:t>
        <a:bodyPr/>
        <a:lstStyle/>
        <a:p>
          <a:pPr rtl="0"/>
          <a:r>
            <a:rPr lang="en-US" sz="2000" dirty="0" smtClean="0">
              <a:solidFill>
                <a:srgbClr val="2F1F58"/>
              </a:solidFill>
            </a:rPr>
            <a:t>Cryptographic system/cipher</a:t>
          </a:r>
        </a:p>
      </dgm:t>
    </dgm:pt>
    <dgm:pt modelId="{563157EC-8622-A149-B15C-52466E9724A6}" type="parTrans" cxnId="{93148F9E-341E-D747-8297-631099CBF004}">
      <dgm:prSet/>
      <dgm:spPr/>
      <dgm:t>
        <a:bodyPr/>
        <a:lstStyle/>
        <a:p>
          <a:endParaRPr lang="en-US"/>
        </a:p>
      </dgm:t>
    </dgm:pt>
    <dgm:pt modelId="{070E067A-1952-5743-AD8C-9D31F3A25212}" type="sibTrans" cxnId="{93148F9E-341E-D747-8297-631099CBF004}">
      <dgm:prSet/>
      <dgm:spPr/>
      <dgm:t>
        <a:bodyPr/>
        <a:lstStyle/>
        <a:p>
          <a:endParaRPr lang="en-US"/>
        </a:p>
      </dgm:t>
    </dgm:pt>
    <dgm:pt modelId="{033A6F5F-BA6C-B64D-9976-55100202B6F1}">
      <dgm:prSet custT="1"/>
      <dgm:spPr/>
      <dgm:t>
        <a:bodyPr/>
        <a:lstStyle/>
        <a:p>
          <a:pPr rtl="0"/>
          <a:r>
            <a:rPr lang="en-US" sz="1800" dirty="0" smtClean="0"/>
            <a:t>A scheme</a:t>
          </a:r>
          <a:endParaRPr lang="en-US" sz="1800" dirty="0"/>
        </a:p>
      </dgm:t>
    </dgm:pt>
    <dgm:pt modelId="{D50B3FC1-48DB-684F-B7D5-F64AFFC2BF5D}" type="parTrans" cxnId="{8935692F-9108-C14F-8889-E4122AE4DE91}">
      <dgm:prSet/>
      <dgm:spPr/>
      <dgm:t>
        <a:bodyPr/>
        <a:lstStyle/>
        <a:p>
          <a:endParaRPr lang="en-US"/>
        </a:p>
      </dgm:t>
    </dgm:pt>
    <dgm:pt modelId="{3F85CB9B-1364-B542-BA7E-B24FD3F18EDF}" type="sibTrans" cxnId="{8935692F-9108-C14F-8889-E4122AE4DE91}">
      <dgm:prSet/>
      <dgm:spPr/>
      <dgm:t>
        <a:bodyPr/>
        <a:lstStyle/>
        <a:p>
          <a:endParaRPr lang="en-US"/>
        </a:p>
      </dgm:t>
    </dgm:pt>
    <dgm:pt modelId="{C50DE9CB-DF73-D34E-8DA3-3B868A3C6812}">
      <dgm:prSet custT="1"/>
      <dgm:spPr/>
      <dgm:t>
        <a:bodyPr/>
        <a:lstStyle/>
        <a:p>
          <a:pPr rtl="0"/>
          <a:r>
            <a:rPr lang="en-US" sz="2000" dirty="0" smtClean="0">
              <a:solidFill>
                <a:srgbClr val="2F1F58"/>
              </a:solidFill>
            </a:rPr>
            <a:t>Cryptanalysis</a:t>
          </a:r>
        </a:p>
      </dgm:t>
    </dgm:pt>
    <dgm:pt modelId="{F17C44B2-36C8-DC44-8EFA-F3E73BACBA10}" type="parTrans" cxnId="{41BCFB28-CE48-7A4C-99C8-E746402B0162}">
      <dgm:prSet/>
      <dgm:spPr/>
      <dgm:t>
        <a:bodyPr/>
        <a:lstStyle/>
        <a:p>
          <a:endParaRPr lang="en-US"/>
        </a:p>
      </dgm:t>
    </dgm:pt>
    <dgm:pt modelId="{1503D53D-2D11-DA4C-8EEC-73E7287F71B1}" type="sibTrans" cxnId="{41BCFB28-CE48-7A4C-99C8-E746402B0162}">
      <dgm:prSet/>
      <dgm:spPr/>
      <dgm:t>
        <a:bodyPr/>
        <a:lstStyle/>
        <a:p>
          <a:endParaRPr lang="en-US"/>
        </a:p>
      </dgm:t>
    </dgm:pt>
    <dgm:pt modelId="{273C13BF-D5E0-9947-BA66-F83953A05F71}">
      <dgm:prSet/>
      <dgm:spPr/>
      <dgm:t>
        <a:bodyPr/>
        <a:lstStyle/>
        <a:p>
          <a:pPr rtl="0"/>
          <a:r>
            <a:rPr lang="en-US" sz="1500" dirty="0" smtClean="0"/>
            <a:t>Techniques used for deciphering a message without any knowledge of the enciphering details</a:t>
          </a:r>
          <a:endParaRPr lang="en-US" sz="1500" dirty="0"/>
        </a:p>
      </dgm:t>
    </dgm:pt>
    <dgm:pt modelId="{C5D8B81A-3D1D-CB4D-9CBD-8AA29AE7042A}" type="parTrans" cxnId="{08B03873-F5B4-5E41-B289-F953417D446F}">
      <dgm:prSet/>
      <dgm:spPr/>
      <dgm:t>
        <a:bodyPr/>
        <a:lstStyle/>
        <a:p>
          <a:endParaRPr lang="en-US"/>
        </a:p>
      </dgm:t>
    </dgm:pt>
    <dgm:pt modelId="{C0BDBE91-A0E4-0F45-A5C7-03A1B0CA0A58}" type="sibTrans" cxnId="{08B03873-F5B4-5E41-B289-F953417D446F}">
      <dgm:prSet/>
      <dgm:spPr/>
      <dgm:t>
        <a:bodyPr/>
        <a:lstStyle/>
        <a:p>
          <a:endParaRPr lang="en-US"/>
        </a:p>
      </dgm:t>
    </dgm:pt>
    <dgm:pt modelId="{F0394E83-4F5A-2B4E-B9C0-844521745DAB}">
      <dgm:prSet custT="1"/>
      <dgm:spPr/>
      <dgm:t>
        <a:bodyPr/>
        <a:lstStyle/>
        <a:p>
          <a:pPr rtl="0"/>
          <a:r>
            <a:rPr lang="en-US" sz="2400" dirty="0" smtClean="0">
              <a:solidFill>
                <a:srgbClr val="2F1F58"/>
              </a:solidFill>
            </a:rPr>
            <a:t>Cryptology</a:t>
          </a:r>
        </a:p>
      </dgm:t>
    </dgm:pt>
    <dgm:pt modelId="{780247C8-A3C6-334A-812F-575BE9BDCFC0}" type="parTrans" cxnId="{B9B4A0DC-0AD9-2944-B2F3-976693F40B6B}">
      <dgm:prSet/>
      <dgm:spPr/>
      <dgm:t>
        <a:bodyPr/>
        <a:lstStyle/>
        <a:p>
          <a:endParaRPr lang="en-US"/>
        </a:p>
      </dgm:t>
    </dgm:pt>
    <dgm:pt modelId="{C2BBF6F5-619D-4B4A-9B2D-CC8974C171A7}" type="sibTrans" cxnId="{B9B4A0DC-0AD9-2944-B2F3-976693F40B6B}">
      <dgm:prSet/>
      <dgm:spPr/>
      <dgm:t>
        <a:bodyPr/>
        <a:lstStyle/>
        <a:p>
          <a:endParaRPr lang="en-US"/>
        </a:p>
      </dgm:t>
    </dgm:pt>
    <dgm:pt modelId="{847BBB0F-CC84-1646-BB7A-D80821C46046}">
      <dgm:prSet custT="1"/>
      <dgm:spPr/>
      <dgm:t>
        <a:bodyPr/>
        <a:lstStyle/>
        <a:p>
          <a:pPr rtl="0"/>
          <a:r>
            <a:rPr lang="en-US" sz="1500" dirty="0" smtClean="0"/>
            <a:t>The areas of cryptography and cryptanalysis</a:t>
          </a:r>
        </a:p>
      </dgm:t>
    </dgm:pt>
    <dgm:pt modelId="{AFDC6744-8294-F44A-B8B4-17349F454449}" type="parTrans" cxnId="{AA2A0AF1-7A18-EE4F-8A99-5F5B0A75098C}">
      <dgm:prSet/>
      <dgm:spPr/>
      <dgm:t>
        <a:bodyPr/>
        <a:lstStyle/>
        <a:p>
          <a:endParaRPr lang="en-US"/>
        </a:p>
      </dgm:t>
    </dgm:pt>
    <dgm:pt modelId="{81038317-A950-3545-89FF-913DC48CA0DD}" type="sibTrans" cxnId="{AA2A0AF1-7A18-EE4F-8A99-5F5B0A75098C}">
      <dgm:prSet/>
      <dgm:spPr/>
      <dgm:t>
        <a:bodyPr/>
        <a:lstStyle/>
        <a:p>
          <a:endParaRPr lang="en-US"/>
        </a:p>
      </dgm:t>
    </dgm:pt>
    <dgm:pt modelId="{4D2FC934-9758-5445-B3CC-8A521DC80CE4}" type="pres">
      <dgm:prSet presAssocID="{4FCA8902-7BDA-244C-A48B-F89500F94FC3}" presName="diagram" presStyleCnt="0">
        <dgm:presLayoutVars>
          <dgm:dir/>
          <dgm:resizeHandles val="exact"/>
        </dgm:presLayoutVars>
      </dgm:prSet>
      <dgm:spPr/>
      <dgm:t>
        <a:bodyPr/>
        <a:lstStyle/>
        <a:p>
          <a:endParaRPr lang="en-US"/>
        </a:p>
      </dgm:t>
    </dgm:pt>
    <dgm:pt modelId="{1BD6CD00-F3D1-8D40-8D28-A3BD5E82C475}" type="pres">
      <dgm:prSet presAssocID="{5348727F-09B8-A14B-BC62-09ED120123D0}" presName="node" presStyleLbl="node1" presStyleIdx="0" presStyleCnt="8">
        <dgm:presLayoutVars>
          <dgm:bulletEnabled val="1"/>
        </dgm:presLayoutVars>
      </dgm:prSet>
      <dgm:spPr/>
      <dgm:t>
        <a:bodyPr/>
        <a:lstStyle/>
        <a:p>
          <a:endParaRPr lang="en-US"/>
        </a:p>
      </dgm:t>
    </dgm:pt>
    <dgm:pt modelId="{96F253DF-30F3-1B4F-89BC-359AFC794146}" type="pres">
      <dgm:prSet presAssocID="{4A08013E-2624-2D4C-8849-EB6537AAABAC}" presName="sibTrans" presStyleCnt="0"/>
      <dgm:spPr/>
    </dgm:pt>
    <dgm:pt modelId="{B0966EE2-6F52-5048-A67C-57D12C898640}" type="pres">
      <dgm:prSet presAssocID="{A14C7065-ED96-B447-9CB1-AF877554F521}" presName="node" presStyleLbl="node1" presStyleIdx="1" presStyleCnt="8">
        <dgm:presLayoutVars>
          <dgm:bulletEnabled val="1"/>
        </dgm:presLayoutVars>
      </dgm:prSet>
      <dgm:spPr/>
      <dgm:t>
        <a:bodyPr/>
        <a:lstStyle/>
        <a:p>
          <a:endParaRPr lang="en-US"/>
        </a:p>
      </dgm:t>
    </dgm:pt>
    <dgm:pt modelId="{A95B953E-BD0D-A545-8FBD-690868FCA448}" type="pres">
      <dgm:prSet presAssocID="{77EE5A90-F4E2-6841-B6FE-AFE5C526F469}" presName="sibTrans" presStyleCnt="0"/>
      <dgm:spPr/>
    </dgm:pt>
    <dgm:pt modelId="{5AC2DC6E-FD4F-1D44-B057-7FBEEE8C82DC}" type="pres">
      <dgm:prSet presAssocID="{9D0F6B3A-5780-9E49-9D2C-E372D48F51D0}" presName="node" presStyleLbl="node1" presStyleIdx="2" presStyleCnt="8">
        <dgm:presLayoutVars>
          <dgm:bulletEnabled val="1"/>
        </dgm:presLayoutVars>
      </dgm:prSet>
      <dgm:spPr/>
      <dgm:t>
        <a:bodyPr/>
        <a:lstStyle/>
        <a:p>
          <a:endParaRPr lang="en-US"/>
        </a:p>
      </dgm:t>
    </dgm:pt>
    <dgm:pt modelId="{870DF698-0AEF-A047-9EB8-B01D9C510D42}" type="pres">
      <dgm:prSet presAssocID="{22E45BAC-791C-9C41-9E05-1EF961D80AF9}" presName="sibTrans" presStyleCnt="0"/>
      <dgm:spPr/>
    </dgm:pt>
    <dgm:pt modelId="{74FDB8DF-F763-CB41-A57A-E6507E52A162}" type="pres">
      <dgm:prSet presAssocID="{D3F9B3D6-923E-4041-BBCB-6048A9B1B81C}" presName="node" presStyleLbl="node1" presStyleIdx="3" presStyleCnt="8">
        <dgm:presLayoutVars>
          <dgm:bulletEnabled val="1"/>
        </dgm:presLayoutVars>
      </dgm:prSet>
      <dgm:spPr/>
      <dgm:t>
        <a:bodyPr/>
        <a:lstStyle/>
        <a:p>
          <a:endParaRPr lang="en-US"/>
        </a:p>
      </dgm:t>
    </dgm:pt>
    <dgm:pt modelId="{265A5939-2EEB-1D40-B0E6-012C5A1A999E}" type="pres">
      <dgm:prSet presAssocID="{82D84AAB-6C54-8042-8300-8206C787DDB1}" presName="sibTrans" presStyleCnt="0"/>
      <dgm:spPr/>
    </dgm:pt>
    <dgm:pt modelId="{54626824-0AF0-9046-9BBE-7C9BB249CE53}" type="pres">
      <dgm:prSet presAssocID="{88FDE07E-396E-0747-85E2-6EA4644FA247}" presName="node" presStyleLbl="node1" presStyleIdx="4" presStyleCnt="8">
        <dgm:presLayoutVars>
          <dgm:bulletEnabled val="1"/>
        </dgm:presLayoutVars>
      </dgm:prSet>
      <dgm:spPr/>
      <dgm:t>
        <a:bodyPr/>
        <a:lstStyle/>
        <a:p>
          <a:endParaRPr lang="en-US"/>
        </a:p>
      </dgm:t>
    </dgm:pt>
    <dgm:pt modelId="{8F6051FA-CF95-0041-9372-5104A06F3C7E}" type="pres">
      <dgm:prSet presAssocID="{40573E98-C772-654E-A56F-FBDCCFD17606}" presName="sibTrans" presStyleCnt="0"/>
      <dgm:spPr/>
    </dgm:pt>
    <dgm:pt modelId="{3CF59986-E6AA-A646-8838-D2E032E1435C}" type="pres">
      <dgm:prSet presAssocID="{18D2BECB-A6B1-C542-81EE-E42E56EEDFEA}" presName="node" presStyleLbl="node1" presStyleIdx="5" presStyleCnt="8">
        <dgm:presLayoutVars>
          <dgm:bulletEnabled val="1"/>
        </dgm:presLayoutVars>
      </dgm:prSet>
      <dgm:spPr/>
      <dgm:t>
        <a:bodyPr/>
        <a:lstStyle/>
        <a:p>
          <a:endParaRPr lang="en-US"/>
        </a:p>
      </dgm:t>
    </dgm:pt>
    <dgm:pt modelId="{2DCFB672-2F13-5442-BF08-D2D2F611DBA2}" type="pres">
      <dgm:prSet presAssocID="{070E067A-1952-5743-AD8C-9D31F3A25212}" presName="sibTrans" presStyleCnt="0"/>
      <dgm:spPr/>
    </dgm:pt>
    <dgm:pt modelId="{CA93F83E-92BE-D249-B0E2-CD17E7F2A410}" type="pres">
      <dgm:prSet presAssocID="{C50DE9CB-DF73-D34E-8DA3-3B868A3C6812}" presName="node" presStyleLbl="node1" presStyleIdx="6" presStyleCnt="8">
        <dgm:presLayoutVars>
          <dgm:bulletEnabled val="1"/>
        </dgm:presLayoutVars>
      </dgm:prSet>
      <dgm:spPr/>
      <dgm:t>
        <a:bodyPr/>
        <a:lstStyle/>
        <a:p>
          <a:endParaRPr lang="en-US"/>
        </a:p>
      </dgm:t>
    </dgm:pt>
    <dgm:pt modelId="{BC3D4535-DCA9-D24D-863F-D4F6BF6D405A}" type="pres">
      <dgm:prSet presAssocID="{1503D53D-2D11-DA4C-8EEC-73E7287F71B1}" presName="sibTrans" presStyleCnt="0"/>
      <dgm:spPr/>
    </dgm:pt>
    <dgm:pt modelId="{229FCA59-0238-9F47-B47E-35ED170315D3}" type="pres">
      <dgm:prSet presAssocID="{F0394E83-4F5A-2B4E-B9C0-844521745DAB}" presName="node" presStyleLbl="node1" presStyleIdx="7" presStyleCnt="8">
        <dgm:presLayoutVars>
          <dgm:bulletEnabled val="1"/>
        </dgm:presLayoutVars>
      </dgm:prSet>
      <dgm:spPr/>
      <dgm:t>
        <a:bodyPr/>
        <a:lstStyle/>
        <a:p>
          <a:endParaRPr lang="en-US"/>
        </a:p>
      </dgm:t>
    </dgm:pt>
  </dgm:ptLst>
  <dgm:cxnLst>
    <dgm:cxn modelId="{B9B4A0DC-0AD9-2944-B2F3-976693F40B6B}" srcId="{4FCA8902-7BDA-244C-A48B-F89500F94FC3}" destId="{F0394E83-4F5A-2B4E-B9C0-844521745DAB}" srcOrd="7" destOrd="0" parTransId="{780247C8-A3C6-334A-812F-575BE9BDCFC0}" sibTransId="{C2BBF6F5-619D-4B4A-9B2D-CC8974C171A7}"/>
    <dgm:cxn modelId="{765B3658-0007-DB4B-B3E8-7108A9E6A767}" type="presOf" srcId="{F1D161F9-893D-D343-9FD0-64EACF4F059A}" destId="{B0966EE2-6F52-5048-A67C-57D12C898640}" srcOrd="0" destOrd="1" presId="urn:microsoft.com/office/officeart/2005/8/layout/default#1"/>
    <dgm:cxn modelId="{0B7C064A-47AE-5A41-B4FC-039ADA4F71B1}" srcId="{4FCA8902-7BDA-244C-A48B-F89500F94FC3}" destId="{9D0F6B3A-5780-9E49-9D2C-E372D48F51D0}" srcOrd="2" destOrd="0" parTransId="{004EDDD8-1DE7-0940-908C-B4624DFA7295}" sibTransId="{22E45BAC-791C-9C41-9E05-1EF961D80AF9}"/>
    <dgm:cxn modelId="{C614EF1B-3352-9D48-B266-2C7946C84FF1}" type="presOf" srcId="{A14C7065-ED96-B447-9CB1-AF877554F521}" destId="{B0966EE2-6F52-5048-A67C-57D12C898640}" srcOrd="0" destOrd="0" presId="urn:microsoft.com/office/officeart/2005/8/layout/default#1"/>
    <dgm:cxn modelId="{9F7D408B-E2EB-1A43-ADE1-3B853D398C47}" srcId="{9D0F6B3A-5780-9E49-9D2C-E372D48F51D0}" destId="{B047066D-BE71-BD40-B6C8-CEE3F4E4B5E2}" srcOrd="0" destOrd="0" parTransId="{F5672B69-9443-BB49-9942-789B41742DC0}" sibTransId="{51AECFFC-6A7C-4643-B895-056E4A6CD05E}"/>
    <dgm:cxn modelId="{3B664D02-5D0F-DC4E-8095-0FC8DC84D384}" type="presOf" srcId="{273C13BF-D5E0-9947-BA66-F83953A05F71}" destId="{CA93F83E-92BE-D249-B0E2-CD17E7F2A410}" srcOrd="0" destOrd="1" presId="urn:microsoft.com/office/officeart/2005/8/layout/default#1"/>
    <dgm:cxn modelId="{1A718D7A-45CE-084D-8773-229F70D9AE3E}" srcId="{4FCA8902-7BDA-244C-A48B-F89500F94FC3}" destId="{88FDE07E-396E-0747-85E2-6EA4644FA247}" srcOrd="4" destOrd="0" parTransId="{67B4BD3D-FB69-484A-8564-B48E45A4FB07}" sibTransId="{40573E98-C772-654E-A56F-FBDCCFD17606}"/>
    <dgm:cxn modelId="{F4E8B9DF-C1A3-1D4E-8664-38F2C803C429}" type="presOf" srcId="{033A6F5F-BA6C-B64D-9976-55100202B6F1}" destId="{3CF59986-E6AA-A646-8838-D2E032E1435C}" srcOrd="0" destOrd="1" presId="urn:microsoft.com/office/officeart/2005/8/layout/default#1"/>
    <dgm:cxn modelId="{5380794A-847B-EA41-BA1F-9EA5CAC1C794}" srcId="{5348727F-09B8-A14B-BC62-09ED120123D0}" destId="{49EA308F-2173-AD47-B839-F08C48273A91}" srcOrd="0" destOrd="0" parTransId="{3980553C-7CC4-554B-92AC-16634EF3168C}" sibTransId="{D66BBF37-74D9-884C-8C42-4C9EAB57DEAC}"/>
    <dgm:cxn modelId="{AA2A0AF1-7A18-EE4F-8A99-5F5B0A75098C}" srcId="{F0394E83-4F5A-2B4E-B9C0-844521745DAB}" destId="{847BBB0F-CC84-1646-BB7A-D80821C46046}" srcOrd="0" destOrd="0" parTransId="{AFDC6744-8294-F44A-B8B4-17349F454449}" sibTransId="{81038317-A950-3545-89FF-913DC48CA0DD}"/>
    <dgm:cxn modelId="{8B0BA7C3-A469-8240-B4AD-315A06B5F7A2}" type="presOf" srcId="{C50DE9CB-DF73-D34E-8DA3-3B868A3C6812}" destId="{CA93F83E-92BE-D249-B0E2-CD17E7F2A410}" srcOrd="0" destOrd="0" presId="urn:microsoft.com/office/officeart/2005/8/layout/default#1"/>
    <dgm:cxn modelId="{4890CD3E-0C5A-F341-ADBF-B91F2D9B483D}" type="presOf" srcId="{F0394E83-4F5A-2B4E-B9C0-844521745DAB}" destId="{229FCA59-0238-9F47-B47E-35ED170315D3}" srcOrd="0" destOrd="0" presId="urn:microsoft.com/office/officeart/2005/8/layout/default#1"/>
    <dgm:cxn modelId="{49C4F98B-CDCC-FC43-B803-866F456B968B}" srcId="{D3F9B3D6-923E-4041-BBCB-6048A9B1B81C}" destId="{D742A2F0-8A3D-CD42-A1AB-266148473644}" srcOrd="0" destOrd="0" parTransId="{0E5D1B14-0DCC-5340-BFAA-2DC1DCE59C33}" sibTransId="{FFF4233B-9F35-644A-9BA8-ED6CC6D77EC3}"/>
    <dgm:cxn modelId="{B32F5CB2-866D-D54B-8F19-12AA740BBE08}" type="presOf" srcId="{74F8E69B-EB3C-5140-B6D5-618EF5F6BB0C}" destId="{54626824-0AF0-9046-9BBE-7C9BB249CE53}" srcOrd="0" destOrd="1" presId="urn:microsoft.com/office/officeart/2005/8/layout/default#1"/>
    <dgm:cxn modelId="{61E3F4D1-7B39-C04C-824C-AF12E907E4B4}" srcId="{4FCA8902-7BDA-244C-A48B-F89500F94FC3}" destId="{D3F9B3D6-923E-4041-BBCB-6048A9B1B81C}" srcOrd="3" destOrd="0" parTransId="{19775A4A-7582-AB46-8138-AED544C1FCAA}" sibTransId="{82D84AAB-6C54-8042-8300-8206C787DDB1}"/>
    <dgm:cxn modelId="{608ACC3E-539D-B44B-B878-00EEEB34300D}" srcId="{4FCA8902-7BDA-244C-A48B-F89500F94FC3}" destId="{A14C7065-ED96-B447-9CB1-AF877554F521}" srcOrd="1" destOrd="0" parTransId="{06D12F0E-F2C7-174E-BC49-A91D40CB8A4C}" sibTransId="{77EE5A90-F4E2-6841-B6FE-AFE5C526F469}"/>
    <dgm:cxn modelId="{41BCFB28-CE48-7A4C-99C8-E746402B0162}" srcId="{4FCA8902-7BDA-244C-A48B-F89500F94FC3}" destId="{C50DE9CB-DF73-D34E-8DA3-3B868A3C6812}" srcOrd="6" destOrd="0" parTransId="{F17C44B2-36C8-DC44-8EFA-F3E73BACBA10}" sibTransId="{1503D53D-2D11-DA4C-8EEC-73E7287F71B1}"/>
    <dgm:cxn modelId="{19C4790B-89A9-4D43-89DA-80D10E54E9DD}" type="presOf" srcId="{88FDE07E-396E-0747-85E2-6EA4644FA247}" destId="{54626824-0AF0-9046-9BBE-7C9BB249CE53}" srcOrd="0" destOrd="0" presId="urn:microsoft.com/office/officeart/2005/8/layout/default#1"/>
    <dgm:cxn modelId="{992B8104-F7B3-BF40-9882-A869A96F152B}" srcId="{88FDE07E-396E-0747-85E2-6EA4644FA247}" destId="{74F8E69B-EB3C-5140-B6D5-618EF5F6BB0C}" srcOrd="0" destOrd="0" parTransId="{C0AEFE13-0805-7145-B4A6-59A50E7934FD}" sibTransId="{C1A7C8C8-2F84-694C-9795-8B097E6E331F}"/>
    <dgm:cxn modelId="{66829804-59B7-7C47-AEA0-2ADD6C873C20}" type="presOf" srcId="{D3F9B3D6-923E-4041-BBCB-6048A9B1B81C}" destId="{74FDB8DF-F763-CB41-A57A-E6507E52A162}" srcOrd="0" destOrd="0" presId="urn:microsoft.com/office/officeart/2005/8/layout/default#1"/>
    <dgm:cxn modelId="{031D9ACB-FD25-D049-85E6-7AA49153ACCE}" type="presOf" srcId="{9D0F6B3A-5780-9E49-9D2C-E372D48F51D0}" destId="{5AC2DC6E-FD4F-1D44-B057-7FBEEE8C82DC}" srcOrd="0" destOrd="0" presId="urn:microsoft.com/office/officeart/2005/8/layout/default#1"/>
    <dgm:cxn modelId="{B92838B2-AD37-4141-BFE3-78A7A142D69B}" type="presOf" srcId="{847BBB0F-CC84-1646-BB7A-D80821C46046}" destId="{229FCA59-0238-9F47-B47E-35ED170315D3}" srcOrd="0" destOrd="1" presId="urn:microsoft.com/office/officeart/2005/8/layout/default#1"/>
    <dgm:cxn modelId="{93148F9E-341E-D747-8297-631099CBF004}" srcId="{4FCA8902-7BDA-244C-A48B-F89500F94FC3}" destId="{18D2BECB-A6B1-C542-81EE-E42E56EEDFEA}" srcOrd="5" destOrd="0" parTransId="{563157EC-8622-A149-B15C-52466E9724A6}" sibTransId="{070E067A-1952-5743-AD8C-9D31F3A25212}"/>
    <dgm:cxn modelId="{CC80416B-A9FC-5E4A-BD1C-ECBDAA79D231}" srcId="{4FCA8902-7BDA-244C-A48B-F89500F94FC3}" destId="{5348727F-09B8-A14B-BC62-09ED120123D0}" srcOrd="0" destOrd="0" parTransId="{99AF3896-DBB8-564E-8859-FCD5851974B7}" sibTransId="{4A08013E-2624-2D4C-8849-EB6537AAABAC}"/>
    <dgm:cxn modelId="{08B03873-F5B4-5E41-B289-F953417D446F}" srcId="{C50DE9CB-DF73-D34E-8DA3-3B868A3C6812}" destId="{273C13BF-D5E0-9947-BA66-F83953A05F71}" srcOrd="0" destOrd="0" parTransId="{C5D8B81A-3D1D-CB4D-9CBD-8AA29AE7042A}" sibTransId="{C0BDBE91-A0E4-0F45-A5C7-03A1B0CA0A58}"/>
    <dgm:cxn modelId="{8935692F-9108-C14F-8889-E4122AE4DE91}" srcId="{18D2BECB-A6B1-C542-81EE-E42E56EEDFEA}" destId="{033A6F5F-BA6C-B64D-9976-55100202B6F1}" srcOrd="0" destOrd="0" parTransId="{D50B3FC1-48DB-684F-B7D5-F64AFFC2BF5D}" sibTransId="{3F85CB9B-1364-B542-BA7E-B24FD3F18EDF}"/>
    <dgm:cxn modelId="{74127235-3BB6-BF46-B734-14CD122CE756}" type="presOf" srcId="{18D2BECB-A6B1-C542-81EE-E42E56EEDFEA}" destId="{3CF59986-E6AA-A646-8838-D2E032E1435C}" srcOrd="0" destOrd="0" presId="urn:microsoft.com/office/officeart/2005/8/layout/default#1"/>
    <dgm:cxn modelId="{5CD376C8-94A9-8E47-A1F4-FD6B60A06C7E}" type="presOf" srcId="{49EA308F-2173-AD47-B839-F08C48273A91}" destId="{1BD6CD00-F3D1-8D40-8D28-A3BD5E82C475}" srcOrd="0" destOrd="1" presId="urn:microsoft.com/office/officeart/2005/8/layout/default#1"/>
    <dgm:cxn modelId="{8D82931F-278E-6442-99DB-C3E5CDEA4912}" type="presOf" srcId="{B047066D-BE71-BD40-B6C8-CEE3F4E4B5E2}" destId="{5AC2DC6E-FD4F-1D44-B057-7FBEEE8C82DC}" srcOrd="0" destOrd="1" presId="urn:microsoft.com/office/officeart/2005/8/layout/default#1"/>
    <dgm:cxn modelId="{6A3E42BF-4237-9E4A-95BC-6B6BF42BBE06}" srcId="{A14C7065-ED96-B447-9CB1-AF877554F521}" destId="{F1D161F9-893D-D343-9FD0-64EACF4F059A}" srcOrd="0" destOrd="0" parTransId="{6303FF8C-E9A2-B148-ABD5-F8BF1CFDE6D7}" sibTransId="{7E678BC4-B86A-7749-B846-4F6CC826AAF5}"/>
    <dgm:cxn modelId="{EBA1332C-1523-5E4C-83CD-3D0499F62CE0}" type="presOf" srcId="{D742A2F0-8A3D-CD42-A1AB-266148473644}" destId="{74FDB8DF-F763-CB41-A57A-E6507E52A162}" srcOrd="0" destOrd="1" presId="urn:microsoft.com/office/officeart/2005/8/layout/default#1"/>
    <dgm:cxn modelId="{E260DE97-CAA7-764D-8628-9DA302424B08}" type="presOf" srcId="{4FCA8902-7BDA-244C-A48B-F89500F94FC3}" destId="{4D2FC934-9758-5445-B3CC-8A521DC80CE4}" srcOrd="0" destOrd="0" presId="urn:microsoft.com/office/officeart/2005/8/layout/default#1"/>
    <dgm:cxn modelId="{ED0DE613-E1FC-834D-995B-DAB37B7E7946}" type="presOf" srcId="{5348727F-09B8-A14B-BC62-09ED120123D0}" destId="{1BD6CD00-F3D1-8D40-8D28-A3BD5E82C475}" srcOrd="0" destOrd="0" presId="urn:microsoft.com/office/officeart/2005/8/layout/default#1"/>
    <dgm:cxn modelId="{0842F195-67B2-7841-8A6C-A572079259DF}" type="presParOf" srcId="{4D2FC934-9758-5445-B3CC-8A521DC80CE4}" destId="{1BD6CD00-F3D1-8D40-8D28-A3BD5E82C475}" srcOrd="0" destOrd="0" presId="urn:microsoft.com/office/officeart/2005/8/layout/default#1"/>
    <dgm:cxn modelId="{6600649A-21DA-F348-A891-86F7F6B2288D}" type="presParOf" srcId="{4D2FC934-9758-5445-B3CC-8A521DC80CE4}" destId="{96F253DF-30F3-1B4F-89BC-359AFC794146}" srcOrd="1" destOrd="0" presId="urn:microsoft.com/office/officeart/2005/8/layout/default#1"/>
    <dgm:cxn modelId="{1030EBB9-1205-1346-8E73-D8C3CFEFF826}" type="presParOf" srcId="{4D2FC934-9758-5445-B3CC-8A521DC80CE4}" destId="{B0966EE2-6F52-5048-A67C-57D12C898640}" srcOrd="2" destOrd="0" presId="urn:microsoft.com/office/officeart/2005/8/layout/default#1"/>
    <dgm:cxn modelId="{BC8CDBF3-FC6B-8441-AB58-4F4A8DAA0044}" type="presParOf" srcId="{4D2FC934-9758-5445-B3CC-8A521DC80CE4}" destId="{A95B953E-BD0D-A545-8FBD-690868FCA448}" srcOrd="3" destOrd="0" presId="urn:microsoft.com/office/officeart/2005/8/layout/default#1"/>
    <dgm:cxn modelId="{751E0D4F-911F-F94D-884B-56DF9CF74354}" type="presParOf" srcId="{4D2FC934-9758-5445-B3CC-8A521DC80CE4}" destId="{5AC2DC6E-FD4F-1D44-B057-7FBEEE8C82DC}" srcOrd="4" destOrd="0" presId="urn:microsoft.com/office/officeart/2005/8/layout/default#1"/>
    <dgm:cxn modelId="{EC7616F6-6BF5-2C49-9772-21A3D511FFF5}" type="presParOf" srcId="{4D2FC934-9758-5445-B3CC-8A521DC80CE4}" destId="{870DF698-0AEF-A047-9EB8-B01D9C510D42}" srcOrd="5" destOrd="0" presId="urn:microsoft.com/office/officeart/2005/8/layout/default#1"/>
    <dgm:cxn modelId="{C840DFDB-1699-1148-939F-80DA45B569E1}" type="presParOf" srcId="{4D2FC934-9758-5445-B3CC-8A521DC80CE4}" destId="{74FDB8DF-F763-CB41-A57A-E6507E52A162}" srcOrd="6" destOrd="0" presId="urn:microsoft.com/office/officeart/2005/8/layout/default#1"/>
    <dgm:cxn modelId="{849483AB-303E-104D-B42F-4A387F2B218A}" type="presParOf" srcId="{4D2FC934-9758-5445-B3CC-8A521DC80CE4}" destId="{265A5939-2EEB-1D40-B0E6-012C5A1A999E}" srcOrd="7" destOrd="0" presId="urn:microsoft.com/office/officeart/2005/8/layout/default#1"/>
    <dgm:cxn modelId="{514335CF-3EC6-274C-9429-4E05A43F1E37}" type="presParOf" srcId="{4D2FC934-9758-5445-B3CC-8A521DC80CE4}" destId="{54626824-0AF0-9046-9BBE-7C9BB249CE53}" srcOrd="8" destOrd="0" presId="urn:microsoft.com/office/officeart/2005/8/layout/default#1"/>
    <dgm:cxn modelId="{3502EEC5-B772-914C-A268-5FF633A02988}" type="presParOf" srcId="{4D2FC934-9758-5445-B3CC-8A521DC80CE4}" destId="{8F6051FA-CF95-0041-9372-5104A06F3C7E}" srcOrd="9" destOrd="0" presId="urn:microsoft.com/office/officeart/2005/8/layout/default#1"/>
    <dgm:cxn modelId="{2D06FBB2-5E9D-4C43-AC1D-3DD4F14BF13B}" type="presParOf" srcId="{4D2FC934-9758-5445-B3CC-8A521DC80CE4}" destId="{3CF59986-E6AA-A646-8838-D2E032E1435C}" srcOrd="10" destOrd="0" presId="urn:microsoft.com/office/officeart/2005/8/layout/default#1"/>
    <dgm:cxn modelId="{1035283E-50DB-0343-954D-4E5B6DE1386A}" type="presParOf" srcId="{4D2FC934-9758-5445-B3CC-8A521DC80CE4}" destId="{2DCFB672-2F13-5442-BF08-D2D2F611DBA2}" srcOrd="11" destOrd="0" presId="urn:microsoft.com/office/officeart/2005/8/layout/default#1"/>
    <dgm:cxn modelId="{54B19AE5-D51B-4A4E-8699-98AB6CC7442B}" type="presParOf" srcId="{4D2FC934-9758-5445-B3CC-8A521DC80CE4}" destId="{CA93F83E-92BE-D249-B0E2-CD17E7F2A410}" srcOrd="12" destOrd="0" presId="urn:microsoft.com/office/officeart/2005/8/layout/default#1"/>
    <dgm:cxn modelId="{81B019D2-58B1-8B42-A69C-2C890DF5BA1D}" type="presParOf" srcId="{4D2FC934-9758-5445-B3CC-8A521DC80CE4}" destId="{BC3D4535-DCA9-D24D-863F-D4F6BF6D405A}" srcOrd="13" destOrd="0" presId="urn:microsoft.com/office/officeart/2005/8/layout/default#1"/>
    <dgm:cxn modelId="{2A51DA48-E7C3-0C42-A5D4-88857A2402F4}" type="presParOf" srcId="{4D2FC934-9758-5445-B3CC-8A521DC80CE4}" destId="{229FCA59-0238-9F47-B47E-35ED170315D3}" srcOrd="14"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CA8902-7BDA-244C-A48B-F89500F94FC3}" type="doc">
      <dgm:prSet loTypeId="urn:microsoft.com/office/officeart/2005/8/layout/default#1" loCatId="list" qsTypeId="urn:microsoft.com/office/officeart/2005/8/quickstyle/simple4" qsCatId="simple" csTypeId="urn:microsoft.com/office/officeart/2005/8/colors/accent1_2" csCatId="accent1" phldr="1"/>
      <dgm:spPr/>
      <dgm:t>
        <a:bodyPr/>
        <a:lstStyle/>
        <a:p>
          <a:endParaRPr lang="en-US"/>
        </a:p>
      </dgm:t>
    </dgm:pt>
    <dgm:pt modelId="{5348727F-09B8-A14B-BC62-09ED120123D0}">
      <dgm:prSet custT="1"/>
      <dgm:spPr/>
      <dgm:t>
        <a:bodyPr/>
        <a:lstStyle/>
        <a:p>
          <a:pPr rtl="0"/>
          <a:r>
            <a:rPr lang="en-US" sz="2400" b="1" noProof="0" dirty="0" smtClean="0">
              <a:solidFill>
                <a:schemeClr val="tx1"/>
              </a:solidFill>
            </a:rPr>
            <a:t>Cryptographic algorithm</a:t>
          </a:r>
          <a:endParaRPr lang="en-US" sz="2400" noProof="0" dirty="0">
            <a:solidFill>
              <a:schemeClr val="tx1"/>
            </a:solidFill>
          </a:endParaRPr>
        </a:p>
      </dgm:t>
    </dgm:pt>
    <dgm:pt modelId="{99AF3896-DBB8-564E-8859-FCD5851974B7}" type="parTrans" cxnId="{CC80416B-A9FC-5E4A-BD1C-ECBDAA79D231}">
      <dgm:prSet/>
      <dgm:spPr/>
      <dgm:t>
        <a:bodyPr/>
        <a:lstStyle/>
        <a:p>
          <a:endParaRPr lang="en-US"/>
        </a:p>
      </dgm:t>
    </dgm:pt>
    <dgm:pt modelId="{4A08013E-2624-2D4C-8849-EB6537AAABAC}" type="sibTrans" cxnId="{CC80416B-A9FC-5E4A-BD1C-ECBDAA79D231}">
      <dgm:prSet/>
      <dgm:spPr/>
      <dgm:t>
        <a:bodyPr/>
        <a:lstStyle/>
        <a:p>
          <a:endParaRPr lang="en-US"/>
        </a:p>
      </dgm:t>
    </dgm:pt>
    <dgm:pt modelId="{49EA308F-2173-AD47-B839-F08C48273A91}">
      <dgm:prSet custT="1"/>
      <dgm:spPr/>
      <dgm:t>
        <a:bodyPr/>
        <a:lstStyle/>
        <a:p>
          <a:pPr rtl="0"/>
          <a:r>
            <a:rPr lang="en-US" sz="1800" noProof="0" dirty="0" smtClean="0"/>
            <a:t>encryption algorithms, </a:t>
          </a:r>
          <a:endParaRPr lang="en-US" sz="1800" noProof="0" dirty="0"/>
        </a:p>
      </dgm:t>
    </dgm:pt>
    <dgm:pt modelId="{3980553C-7CC4-554B-92AC-16634EF3168C}" type="parTrans" cxnId="{5380794A-847B-EA41-BA1F-9EA5CAC1C794}">
      <dgm:prSet/>
      <dgm:spPr/>
      <dgm:t>
        <a:bodyPr/>
        <a:lstStyle/>
        <a:p>
          <a:endParaRPr lang="en-US"/>
        </a:p>
      </dgm:t>
    </dgm:pt>
    <dgm:pt modelId="{D66BBF37-74D9-884C-8C42-4C9EAB57DEAC}" type="sibTrans" cxnId="{5380794A-847B-EA41-BA1F-9EA5CAC1C794}">
      <dgm:prSet/>
      <dgm:spPr/>
      <dgm:t>
        <a:bodyPr/>
        <a:lstStyle/>
        <a:p>
          <a:endParaRPr lang="en-US"/>
        </a:p>
      </dgm:t>
    </dgm:pt>
    <dgm:pt modelId="{A14C7065-ED96-B447-9CB1-AF877554F521}">
      <dgm:prSet custT="1"/>
      <dgm:spPr/>
      <dgm:t>
        <a:bodyPr/>
        <a:lstStyle/>
        <a:p>
          <a:pPr rtl="0"/>
          <a:r>
            <a:rPr lang="en-US" sz="2400" b="1" noProof="0" dirty="0" smtClean="0">
              <a:solidFill>
                <a:schemeClr val="tx1"/>
              </a:solidFill>
            </a:rPr>
            <a:t>Hybrid encryption</a:t>
          </a:r>
          <a:endParaRPr lang="en-US" sz="2400" noProof="0" dirty="0" smtClean="0">
            <a:solidFill>
              <a:schemeClr val="tx1"/>
            </a:solidFill>
          </a:endParaRPr>
        </a:p>
      </dgm:t>
    </dgm:pt>
    <dgm:pt modelId="{06D12F0E-F2C7-174E-BC49-A91D40CB8A4C}" type="parTrans" cxnId="{608ACC3E-539D-B44B-B878-00EEEB34300D}">
      <dgm:prSet/>
      <dgm:spPr/>
      <dgm:t>
        <a:bodyPr/>
        <a:lstStyle/>
        <a:p>
          <a:endParaRPr lang="en-US"/>
        </a:p>
      </dgm:t>
    </dgm:pt>
    <dgm:pt modelId="{77EE5A90-F4E2-6841-B6FE-AFE5C526F469}" type="sibTrans" cxnId="{608ACC3E-539D-B44B-B878-00EEEB34300D}">
      <dgm:prSet/>
      <dgm:spPr/>
      <dgm:t>
        <a:bodyPr/>
        <a:lstStyle/>
        <a:p>
          <a:endParaRPr lang="en-US"/>
        </a:p>
      </dgm:t>
    </dgm:pt>
    <dgm:pt modelId="{F1D161F9-893D-D343-9FD0-64EACF4F059A}">
      <dgm:prSet custT="1"/>
      <dgm:spPr/>
      <dgm:t>
        <a:bodyPr/>
        <a:lstStyle/>
        <a:p>
          <a:pPr rtl="0"/>
          <a:r>
            <a:rPr lang="en-US" sz="1800" noProof="0" dirty="0" smtClean="0"/>
            <a:t>combination of symmetric and      asymmetric encryption.</a:t>
          </a:r>
          <a:endParaRPr lang="en-US" sz="1800" noProof="0" dirty="0"/>
        </a:p>
      </dgm:t>
    </dgm:pt>
    <dgm:pt modelId="{6303FF8C-E9A2-B148-ABD5-F8BF1CFDE6D7}" type="parTrans" cxnId="{6A3E42BF-4237-9E4A-95BC-6B6BF42BBE06}">
      <dgm:prSet/>
      <dgm:spPr/>
      <dgm:t>
        <a:bodyPr/>
        <a:lstStyle/>
        <a:p>
          <a:endParaRPr lang="en-US"/>
        </a:p>
      </dgm:t>
    </dgm:pt>
    <dgm:pt modelId="{7E678BC4-B86A-7749-B846-4F6CC826AAF5}" type="sibTrans" cxnId="{6A3E42BF-4237-9E4A-95BC-6B6BF42BBE06}">
      <dgm:prSet/>
      <dgm:spPr/>
      <dgm:t>
        <a:bodyPr/>
        <a:lstStyle/>
        <a:p>
          <a:endParaRPr lang="en-US"/>
        </a:p>
      </dgm:t>
    </dgm:pt>
    <dgm:pt modelId="{9D0F6B3A-5780-9E49-9D2C-E372D48F51D0}">
      <dgm:prSet custT="1"/>
      <dgm:spPr/>
      <dgm:t>
        <a:bodyPr/>
        <a:lstStyle/>
        <a:p>
          <a:pPr rtl="0"/>
          <a:r>
            <a:rPr lang="en-US" sz="2000" b="1" noProof="0" dirty="0" smtClean="0">
              <a:solidFill>
                <a:schemeClr val="tx1"/>
              </a:solidFill>
            </a:rPr>
            <a:t>Key</a:t>
          </a:r>
          <a:endParaRPr lang="en-US" sz="2000" noProof="0" dirty="0" smtClean="0">
            <a:solidFill>
              <a:schemeClr val="tx1"/>
            </a:solidFill>
          </a:endParaRPr>
        </a:p>
      </dgm:t>
    </dgm:pt>
    <dgm:pt modelId="{004EDDD8-1DE7-0940-908C-B4624DFA7295}" type="parTrans" cxnId="{0B7C064A-47AE-5A41-B4FC-039ADA4F71B1}">
      <dgm:prSet/>
      <dgm:spPr/>
      <dgm:t>
        <a:bodyPr/>
        <a:lstStyle/>
        <a:p>
          <a:endParaRPr lang="en-US"/>
        </a:p>
      </dgm:t>
    </dgm:pt>
    <dgm:pt modelId="{22E45BAC-791C-9C41-9E05-1EF961D80AF9}" type="sibTrans" cxnId="{0B7C064A-47AE-5A41-B4FC-039ADA4F71B1}">
      <dgm:prSet/>
      <dgm:spPr/>
      <dgm:t>
        <a:bodyPr/>
        <a:lstStyle/>
        <a:p>
          <a:endParaRPr lang="en-US"/>
        </a:p>
      </dgm:t>
    </dgm:pt>
    <dgm:pt modelId="{B047066D-BE71-BD40-B6C8-CEE3F4E4B5E2}">
      <dgm:prSet/>
      <dgm:spPr/>
      <dgm:t>
        <a:bodyPr/>
        <a:lstStyle/>
        <a:p>
          <a:pPr rtl="0"/>
          <a:r>
            <a:rPr lang="en-US" sz="1500" noProof="0" dirty="0" smtClean="0"/>
            <a:t>An input parameter used to vary a      transformation function</a:t>
          </a:r>
          <a:endParaRPr lang="en-US" sz="1500" noProof="0" dirty="0"/>
        </a:p>
      </dgm:t>
    </dgm:pt>
    <dgm:pt modelId="{F5672B69-9443-BB49-9942-789B41742DC0}" type="parTrans" cxnId="{9F7D408B-E2EB-1A43-ADE1-3B853D398C47}">
      <dgm:prSet/>
      <dgm:spPr/>
      <dgm:t>
        <a:bodyPr/>
        <a:lstStyle/>
        <a:p>
          <a:endParaRPr lang="en-US"/>
        </a:p>
      </dgm:t>
    </dgm:pt>
    <dgm:pt modelId="{51AECFFC-6A7C-4643-B895-056E4A6CD05E}" type="sibTrans" cxnId="{9F7D408B-E2EB-1A43-ADE1-3B853D398C47}">
      <dgm:prSet/>
      <dgm:spPr/>
      <dgm:t>
        <a:bodyPr/>
        <a:lstStyle/>
        <a:p>
          <a:endParaRPr lang="en-US"/>
        </a:p>
      </dgm:t>
    </dgm:pt>
    <dgm:pt modelId="{D3F9B3D6-923E-4041-BBCB-6048A9B1B81C}">
      <dgm:prSet custT="1"/>
      <dgm:spPr/>
      <dgm:t>
        <a:bodyPr/>
        <a:lstStyle/>
        <a:p>
          <a:pPr rtl="0"/>
          <a:r>
            <a:rPr lang="en-US" sz="2000" b="1" noProof="0" dirty="0" smtClean="0">
              <a:solidFill>
                <a:schemeClr val="tx1"/>
              </a:solidFill>
            </a:rPr>
            <a:t>Break</a:t>
          </a:r>
          <a:endParaRPr lang="en-US" sz="2000" noProof="0" dirty="0" smtClean="0">
            <a:solidFill>
              <a:schemeClr val="tx1"/>
            </a:solidFill>
          </a:endParaRPr>
        </a:p>
      </dgm:t>
    </dgm:pt>
    <dgm:pt modelId="{19775A4A-7582-AB46-8138-AED544C1FCAA}" type="parTrans" cxnId="{61E3F4D1-7B39-C04C-824C-AF12E907E4B4}">
      <dgm:prSet/>
      <dgm:spPr/>
      <dgm:t>
        <a:bodyPr/>
        <a:lstStyle/>
        <a:p>
          <a:endParaRPr lang="en-US"/>
        </a:p>
      </dgm:t>
    </dgm:pt>
    <dgm:pt modelId="{82D84AAB-6C54-8042-8300-8206C787DDB1}" type="sibTrans" cxnId="{61E3F4D1-7B39-C04C-824C-AF12E907E4B4}">
      <dgm:prSet/>
      <dgm:spPr/>
      <dgm:t>
        <a:bodyPr/>
        <a:lstStyle/>
        <a:p>
          <a:endParaRPr lang="en-US"/>
        </a:p>
      </dgm:t>
    </dgm:pt>
    <dgm:pt modelId="{D742A2F0-8A3D-CD42-A1AB-266148473644}">
      <dgm:prSet custT="1"/>
      <dgm:spPr/>
      <dgm:t>
        <a:bodyPr/>
        <a:lstStyle/>
        <a:p>
          <a:pPr rtl="0"/>
          <a:r>
            <a:rPr lang="en-US" sz="1600" dirty="0" smtClean="0"/>
            <a:t>succeed in decrypting data or performing some other cryptographic</a:t>
          </a:r>
          <a:r>
            <a:rPr lang="tr-TR" sz="1600" dirty="0" smtClean="0"/>
            <a:t> </a:t>
          </a:r>
          <a:r>
            <a:rPr lang="en-US" sz="1600" dirty="0" smtClean="0"/>
            <a:t>function, without initially having knowledge of the key that the</a:t>
          </a:r>
          <a:r>
            <a:rPr lang="tr-TR" sz="1600" dirty="0" smtClean="0"/>
            <a:t> </a:t>
          </a:r>
          <a:r>
            <a:rPr lang="en-US" sz="1600" dirty="0" smtClean="0"/>
            <a:t>function requires</a:t>
          </a:r>
          <a:endParaRPr lang="en-US" sz="1600" noProof="0" dirty="0"/>
        </a:p>
      </dgm:t>
    </dgm:pt>
    <dgm:pt modelId="{0E5D1B14-0DCC-5340-BFAA-2DC1DCE59C33}" type="parTrans" cxnId="{49C4F98B-CDCC-FC43-B803-866F456B968B}">
      <dgm:prSet/>
      <dgm:spPr/>
      <dgm:t>
        <a:bodyPr/>
        <a:lstStyle/>
        <a:p>
          <a:endParaRPr lang="en-US"/>
        </a:p>
      </dgm:t>
    </dgm:pt>
    <dgm:pt modelId="{FFF4233B-9F35-644A-9BA8-ED6CC6D77EC3}" type="sibTrans" cxnId="{49C4F98B-CDCC-FC43-B803-866F456B968B}">
      <dgm:prSet/>
      <dgm:spPr/>
      <dgm:t>
        <a:bodyPr/>
        <a:lstStyle/>
        <a:p>
          <a:endParaRPr lang="en-US"/>
        </a:p>
      </dgm:t>
    </dgm:pt>
    <dgm:pt modelId="{F1F79FF3-D7E0-4966-A063-11F43AAE2524}">
      <dgm:prSet custT="1"/>
      <dgm:spPr/>
      <dgm:t>
        <a:bodyPr/>
        <a:lstStyle/>
        <a:p>
          <a:pPr rtl="0"/>
          <a:r>
            <a:rPr lang="en-US" sz="1800" noProof="0" dirty="0" smtClean="0"/>
            <a:t>cryptographic hash algorithms, </a:t>
          </a:r>
          <a:endParaRPr lang="en-US" sz="1800" noProof="0" dirty="0"/>
        </a:p>
      </dgm:t>
    </dgm:pt>
    <dgm:pt modelId="{EECBF25E-9718-4D64-B220-1FCD50A08D93}" type="parTrans" cxnId="{14C36A08-3659-472C-B077-6BB3449DFD96}">
      <dgm:prSet/>
      <dgm:spPr/>
      <dgm:t>
        <a:bodyPr/>
        <a:lstStyle/>
        <a:p>
          <a:endParaRPr lang="en-US"/>
        </a:p>
      </dgm:t>
    </dgm:pt>
    <dgm:pt modelId="{C6308734-DACE-4F7F-8898-821E34AA303E}" type="sibTrans" cxnId="{14C36A08-3659-472C-B077-6BB3449DFD96}">
      <dgm:prSet/>
      <dgm:spPr/>
      <dgm:t>
        <a:bodyPr/>
        <a:lstStyle/>
        <a:p>
          <a:endParaRPr lang="en-US"/>
        </a:p>
      </dgm:t>
    </dgm:pt>
    <dgm:pt modelId="{11D6F93E-D5C3-4C8E-A9F3-0CD8CCC13EC2}">
      <dgm:prSet custT="1"/>
      <dgm:spPr/>
      <dgm:t>
        <a:bodyPr/>
        <a:lstStyle/>
        <a:p>
          <a:pPr rtl="0"/>
          <a:r>
            <a:rPr lang="en-US" sz="1800" noProof="0" dirty="0" smtClean="0"/>
            <a:t>digital signature algorithms, and</a:t>
          </a:r>
          <a:endParaRPr lang="en-US" sz="1800" noProof="0" dirty="0"/>
        </a:p>
      </dgm:t>
    </dgm:pt>
    <dgm:pt modelId="{3B62E3CD-2A59-4647-B115-2818FF7E2F34}" type="parTrans" cxnId="{4AD55403-A2D9-4C2F-A81A-260184554177}">
      <dgm:prSet/>
      <dgm:spPr/>
      <dgm:t>
        <a:bodyPr/>
        <a:lstStyle/>
        <a:p>
          <a:endParaRPr lang="en-US"/>
        </a:p>
      </dgm:t>
    </dgm:pt>
    <dgm:pt modelId="{78D19D35-DA66-4F00-8FA7-54D489C6FA31}" type="sibTrans" cxnId="{4AD55403-A2D9-4C2F-A81A-260184554177}">
      <dgm:prSet/>
      <dgm:spPr/>
      <dgm:t>
        <a:bodyPr/>
        <a:lstStyle/>
        <a:p>
          <a:endParaRPr lang="en-US"/>
        </a:p>
      </dgm:t>
    </dgm:pt>
    <dgm:pt modelId="{C395D179-B692-4831-853D-46768B092211}">
      <dgm:prSet custT="1"/>
      <dgm:spPr/>
      <dgm:t>
        <a:bodyPr/>
        <a:lstStyle/>
        <a:p>
          <a:pPr rtl="0"/>
          <a:r>
            <a:rPr lang="en-US" sz="1800" noProof="0" dirty="0" smtClean="0"/>
            <a:t>key-agreement algorithms.</a:t>
          </a:r>
          <a:endParaRPr lang="en-US" sz="1800" noProof="0" dirty="0"/>
        </a:p>
      </dgm:t>
    </dgm:pt>
    <dgm:pt modelId="{4752785F-5884-43E0-926C-F38FAC33EA13}" type="parTrans" cxnId="{439480DD-93D2-4753-8BF8-D65D4B564609}">
      <dgm:prSet/>
      <dgm:spPr/>
      <dgm:t>
        <a:bodyPr/>
        <a:lstStyle/>
        <a:p>
          <a:endParaRPr lang="en-US"/>
        </a:p>
      </dgm:t>
    </dgm:pt>
    <dgm:pt modelId="{9FE8E66C-5152-4AF4-81E0-1D15543C62E3}" type="sibTrans" cxnId="{439480DD-93D2-4753-8BF8-D65D4B564609}">
      <dgm:prSet/>
      <dgm:spPr/>
      <dgm:t>
        <a:bodyPr/>
        <a:lstStyle/>
        <a:p>
          <a:endParaRPr lang="en-US"/>
        </a:p>
      </dgm:t>
    </dgm:pt>
    <dgm:pt modelId="{4D2FC934-9758-5445-B3CC-8A521DC80CE4}" type="pres">
      <dgm:prSet presAssocID="{4FCA8902-7BDA-244C-A48B-F89500F94FC3}" presName="diagram" presStyleCnt="0">
        <dgm:presLayoutVars>
          <dgm:dir/>
          <dgm:resizeHandles val="exact"/>
        </dgm:presLayoutVars>
      </dgm:prSet>
      <dgm:spPr/>
      <dgm:t>
        <a:bodyPr/>
        <a:lstStyle/>
        <a:p>
          <a:endParaRPr lang="en-US"/>
        </a:p>
      </dgm:t>
    </dgm:pt>
    <dgm:pt modelId="{1BD6CD00-F3D1-8D40-8D28-A3BD5E82C475}" type="pres">
      <dgm:prSet presAssocID="{5348727F-09B8-A14B-BC62-09ED120123D0}" presName="node" presStyleLbl="node1" presStyleIdx="0" presStyleCnt="4">
        <dgm:presLayoutVars>
          <dgm:bulletEnabled val="1"/>
        </dgm:presLayoutVars>
      </dgm:prSet>
      <dgm:spPr/>
      <dgm:t>
        <a:bodyPr/>
        <a:lstStyle/>
        <a:p>
          <a:endParaRPr lang="en-US"/>
        </a:p>
      </dgm:t>
    </dgm:pt>
    <dgm:pt modelId="{96F253DF-30F3-1B4F-89BC-359AFC794146}" type="pres">
      <dgm:prSet presAssocID="{4A08013E-2624-2D4C-8849-EB6537AAABAC}" presName="sibTrans" presStyleCnt="0"/>
      <dgm:spPr/>
    </dgm:pt>
    <dgm:pt modelId="{B0966EE2-6F52-5048-A67C-57D12C898640}" type="pres">
      <dgm:prSet presAssocID="{A14C7065-ED96-B447-9CB1-AF877554F521}" presName="node" presStyleLbl="node1" presStyleIdx="1" presStyleCnt="4">
        <dgm:presLayoutVars>
          <dgm:bulletEnabled val="1"/>
        </dgm:presLayoutVars>
      </dgm:prSet>
      <dgm:spPr/>
      <dgm:t>
        <a:bodyPr/>
        <a:lstStyle/>
        <a:p>
          <a:endParaRPr lang="en-US"/>
        </a:p>
      </dgm:t>
    </dgm:pt>
    <dgm:pt modelId="{A95B953E-BD0D-A545-8FBD-690868FCA448}" type="pres">
      <dgm:prSet presAssocID="{77EE5A90-F4E2-6841-B6FE-AFE5C526F469}" presName="sibTrans" presStyleCnt="0"/>
      <dgm:spPr/>
    </dgm:pt>
    <dgm:pt modelId="{5AC2DC6E-FD4F-1D44-B057-7FBEEE8C82DC}" type="pres">
      <dgm:prSet presAssocID="{9D0F6B3A-5780-9E49-9D2C-E372D48F51D0}" presName="node" presStyleLbl="node1" presStyleIdx="2" presStyleCnt="4">
        <dgm:presLayoutVars>
          <dgm:bulletEnabled val="1"/>
        </dgm:presLayoutVars>
      </dgm:prSet>
      <dgm:spPr/>
      <dgm:t>
        <a:bodyPr/>
        <a:lstStyle/>
        <a:p>
          <a:endParaRPr lang="en-US"/>
        </a:p>
      </dgm:t>
    </dgm:pt>
    <dgm:pt modelId="{870DF698-0AEF-A047-9EB8-B01D9C510D42}" type="pres">
      <dgm:prSet presAssocID="{22E45BAC-791C-9C41-9E05-1EF961D80AF9}" presName="sibTrans" presStyleCnt="0"/>
      <dgm:spPr/>
    </dgm:pt>
    <dgm:pt modelId="{74FDB8DF-F763-CB41-A57A-E6507E52A162}" type="pres">
      <dgm:prSet presAssocID="{D3F9B3D6-923E-4041-BBCB-6048A9B1B81C}" presName="node" presStyleLbl="node1" presStyleIdx="3" presStyleCnt="4">
        <dgm:presLayoutVars>
          <dgm:bulletEnabled val="1"/>
        </dgm:presLayoutVars>
      </dgm:prSet>
      <dgm:spPr/>
      <dgm:t>
        <a:bodyPr/>
        <a:lstStyle/>
        <a:p>
          <a:endParaRPr lang="en-US"/>
        </a:p>
      </dgm:t>
    </dgm:pt>
  </dgm:ptLst>
  <dgm:cxnLst>
    <dgm:cxn modelId="{EEDC3B74-1BEB-4E7D-A317-A146DC69C899}" type="presOf" srcId="{49EA308F-2173-AD47-B839-F08C48273A91}" destId="{1BD6CD00-F3D1-8D40-8D28-A3BD5E82C475}" srcOrd="0" destOrd="1" presId="urn:microsoft.com/office/officeart/2005/8/layout/default#1"/>
    <dgm:cxn modelId="{4AD55403-A2D9-4C2F-A81A-260184554177}" srcId="{5348727F-09B8-A14B-BC62-09ED120123D0}" destId="{11D6F93E-D5C3-4C8E-A9F3-0CD8CCC13EC2}" srcOrd="2" destOrd="0" parTransId="{3B62E3CD-2A59-4647-B115-2818FF7E2F34}" sibTransId="{78D19D35-DA66-4F00-8FA7-54D489C6FA31}"/>
    <dgm:cxn modelId="{0996318C-F4EA-427A-96F1-4DCF90FB4B13}" type="presOf" srcId="{F1D161F9-893D-D343-9FD0-64EACF4F059A}" destId="{B0966EE2-6F52-5048-A67C-57D12C898640}" srcOrd="0" destOrd="1" presId="urn:microsoft.com/office/officeart/2005/8/layout/default#1"/>
    <dgm:cxn modelId="{49C4F98B-CDCC-FC43-B803-866F456B968B}" srcId="{D3F9B3D6-923E-4041-BBCB-6048A9B1B81C}" destId="{D742A2F0-8A3D-CD42-A1AB-266148473644}" srcOrd="0" destOrd="0" parTransId="{0E5D1B14-0DCC-5340-BFAA-2DC1DCE59C33}" sibTransId="{FFF4233B-9F35-644A-9BA8-ED6CC6D77EC3}"/>
    <dgm:cxn modelId="{9F7D408B-E2EB-1A43-ADE1-3B853D398C47}" srcId="{9D0F6B3A-5780-9E49-9D2C-E372D48F51D0}" destId="{B047066D-BE71-BD40-B6C8-CEE3F4E4B5E2}" srcOrd="0" destOrd="0" parTransId="{F5672B69-9443-BB49-9942-789B41742DC0}" sibTransId="{51AECFFC-6A7C-4643-B895-056E4A6CD05E}"/>
    <dgm:cxn modelId="{11A863EE-DB39-491E-BCC0-7B250795C92F}" type="presOf" srcId="{B047066D-BE71-BD40-B6C8-CEE3F4E4B5E2}" destId="{5AC2DC6E-FD4F-1D44-B057-7FBEEE8C82DC}" srcOrd="0" destOrd="1" presId="urn:microsoft.com/office/officeart/2005/8/layout/default#1"/>
    <dgm:cxn modelId="{CC80416B-A9FC-5E4A-BD1C-ECBDAA79D231}" srcId="{4FCA8902-7BDA-244C-A48B-F89500F94FC3}" destId="{5348727F-09B8-A14B-BC62-09ED120123D0}" srcOrd="0" destOrd="0" parTransId="{99AF3896-DBB8-564E-8859-FCD5851974B7}" sibTransId="{4A08013E-2624-2D4C-8849-EB6537AAABAC}"/>
    <dgm:cxn modelId="{6A3E42BF-4237-9E4A-95BC-6B6BF42BBE06}" srcId="{A14C7065-ED96-B447-9CB1-AF877554F521}" destId="{F1D161F9-893D-D343-9FD0-64EACF4F059A}" srcOrd="0" destOrd="0" parTransId="{6303FF8C-E9A2-B148-ABD5-F8BF1CFDE6D7}" sibTransId="{7E678BC4-B86A-7749-B846-4F6CC826AAF5}"/>
    <dgm:cxn modelId="{64DF741E-8A77-4282-8AA4-7097F08B2E47}" type="presOf" srcId="{D3F9B3D6-923E-4041-BBCB-6048A9B1B81C}" destId="{74FDB8DF-F763-CB41-A57A-E6507E52A162}" srcOrd="0" destOrd="0" presId="urn:microsoft.com/office/officeart/2005/8/layout/default#1"/>
    <dgm:cxn modelId="{439480DD-93D2-4753-8BF8-D65D4B564609}" srcId="{5348727F-09B8-A14B-BC62-09ED120123D0}" destId="{C395D179-B692-4831-853D-46768B092211}" srcOrd="3" destOrd="0" parTransId="{4752785F-5884-43E0-926C-F38FAC33EA13}" sibTransId="{9FE8E66C-5152-4AF4-81E0-1D15543C62E3}"/>
    <dgm:cxn modelId="{B4F652D3-CD5D-4ADD-97A6-55D19C11ACC0}" type="presOf" srcId="{A14C7065-ED96-B447-9CB1-AF877554F521}" destId="{B0966EE2-6F52-5048-A67C-57D12C898640}" srcOrd="0" destOrd="0" presId="urn:microsoft.com/office/officeart/2005/8/layout/default#1"/>
    <dgm:cxn modelId="{5380794A-847B-EA41-BA1F-9EA5CAC1C794}" srcId="{5348727F-09B8-A14B-BC62-09ED120123D0}" destId="{49EA308F-2173-AD47-B839-F08C48273A91}" srcOrd="0" destOrd="0" parTransId="{3980553C-7CC4-554B-92AC-16634EF3168C}" sibTransId="{D66BBF37-74D9-884C-8C42-4C9EAB57DEAC}"/>
    <dgm:cxn modelId="{61E3F4D1-7B39-C04C-824C-AF12E907E4B4}" srcId="{4FCA8902-7BDA-244C-A48B-F89500F94FC3}" destId="{D3F9B3D6-923E-4041-BBCB-6048A9B1B81C}" srcOrd="3" destOrd="0" parTransId="{19775A4A-7582-AB46-8138-AED544C1FCAA}" sibTransId="{82D84AAB-6C54-8042-8300-8206C787DDB1}"/>
    <dgm:cxn modelId="{8DF2E077-8F62-4672-B7C2-93AE5073460B}" type="presOf" srcId="{D742A2F0-8A3D-CD42-A1AB-266148473644}" destId="{74FDB8DF-F763-CB41-A57A-E6507E52A162}" srcOrd="0" destOrd="1" presId="urn:microsoft.com/office/officeart/2005/8/layout/default#1"/>
    <dgm:cxn modelId="{360B61DF-039F-421A-9368-96097166D8D2}" type="presOf" srcId="{C395D179-B692-4831-853D-46768B092211}" destId="{1BD6CD00-F3D1-8D40-8D28-A3BD5E82C475}" srcOrd="0" destOrd="4" presId="urn:microsoft.com/office/officeart/2005/8/layout/default#1"/>
    <dgm:cxn modelId="{14C36A08-3659-472C-B077-6BB3449DFD96}" srcId="{5348727F-09B8-A14B-BC62-09ED120123D0}" destId="{F1F79FF3-D7E0-4966-A063-11F43AAE2524}" srcOrd="1" destOrd="0" parTransId="{EECBF25E-9718-4D64-B220-1FCD50A08D93}" sibTransId="{C6308734-DACE-4F7F-8898-821E34AA303E}"/>
    <dgm:cxn modelId="{3B6CCF8C-CE0C-46DE-ADD4-D7D74F584B4D}" type="presOf" srcId="{F1F79FF3-D7E0-4966-A063-11F43AAE2524}" destId="{1BD6CD00-F3D1-8D40-8D28-A3BD5E82C475}" srcOrd="0" destOrd="2" presId="urn:microsoft.com/office/officeart/2005/8/layout/default#1"/>
    <dgm:cxn modelId="{3A7BE098-8A9C-4839-951F-E6220D14FD35}" type="presOf" srcId="{5348727F-09B8-A14B-BC62-09ED120123D0}" destId="{1BD6CD00-F3D1-8D40-8D28-A3BD5E82C475}" srcOrd="0" destOrd="0" presId="urn:microsoft.com/office/officeart/2005/8/layout/default#1"/>
    <dgm:cxn modelId="{53C0FEB4-9B6D-4C0E-B344-BB2C2E1DA5CB}" type="presOf" srcId="{4FCA8902-7BDA-244C-A48B-F89500F94FC3}" destId="{4D2FC934-9758-5445-B3CC-8A521DC80CE4}" srcOrd="0" destOrd="0" presId="urn:microsoft.com/office/officeart/2005/8/layout/default#1"/>
    <dgm:cxn modelId="{0B7C064A-47AE-5A41-B4FC-039ADA4F71B1}" srcId="{4FCA8902-7BDA-244C-A48B-F89500F94FC3}" destId="{9D0F6B3A-5780-9E49-9D2C-E372D48F51D0}" srcOrd="2" destOrd="0" parTransId="{004EDDD8-1DE7-0940-908C-B4624DFA7295}" sibTransId="{22E45BAC-791C-9C41-9E05-1EF961D80AF9}"/>
    <dgm:cxn modelId="{608ACC3E-539D-B44B-B878-00EEEB34300D}" srcId="{4FCA8902-7BDA-244C-A48B-F89500F94FC3}" destId="{A14C7065-ED96-B447-9CB1-AF877554F521}" srcOrd="1" destOrd="0" parTransId="{06D12F0E-F2C7-174E-BC49-A91D40CB8A4C}" sibTransId="{77EE5A90-F4E2-6841-B6FE-AFE5C526F469}"/>
    <dgm:cxn modelId="{A41965D0-3B34-4CA7-A581-EFDC7344AA5E}" type="presOf" srcId="{9D0F6B3A-5780-9E49-9D2C-E372D48F51D0}" destId="{5AC2DC6E-FD4F-1D44-B057-7FBEEE8C82DC}" srcOrd="0" destOrd="0" presId="urn:microsoft.com/office/officeart/2005/8/layout/default#1"/>
    <dgm:cxn modelId="{469146CD-340F-4724-B387-1BFB3311309F}" type="presOf" srcId="{11D6F93E-D5C3-4C8E-A9F3-0CD8CCC13EC2}" destId="{1BD6CD00-F3D1-8D40-8D28-A3BD5E82C475}" srcOrd="0" destOrd="3" presId="urn:microsoft.com/office/officeart/2005/8/layout/default#1"/>
    <dgm:cxn modelId="{6C076C02-54A8-4859-A81A-FA152BF534DC}" type="presParOf" srcId="{4D2FC934-9758-5445-B3CC-8A521DC80CE4}" destId="{1BD6CD00-F3D1-8D40-8D28-A3BD5E82C475}" srcOrd="0" destOrd="0" presId="urn:microsoft.com/office/officeart/2005/8/layout/default#1"/>
    <dgm:cxn modelId="{F0F433C8-E5ED-4B4E-A159-A82A17E4F8D1}" type="presParOf" srcId="{4D2FC934-9758-5445-B3CC-8A521DC80CE4}" destId="{96F253DF-30F3-1B4F-89BC-359AFC794146}" srcOrd="1" destOrd="0" presId="urn:microsoft.com/office/officeart/2005/8/layout/default#1"/>
    <dgm:cxn modelId="{08E9ECCD-E8F2-4B87-9552-D7210C297E7B}" type="presParOf" srcId="{4D2FC934-9758-5445-B3CC-8A521DC80CE4}" destId="{B0966EE2-6F52-5048-A67C-57D12C898640}" srcOrd="2" destOrd="0" presId="urn:microsoft.com/office/officeart/2005/8/layout/default#1"/>
    <dgm:cxn modelId="{40D3EB79-0DA5-4474-A3C0-C90EF2615D97}" type="presParOf" srcId="{4D2FC934-9758-5445-B3CC-8A521DC80CE4}" destId="{A95B953E-BD0D-A545-8FBD-690868FCA448}" srcOrd="3" destOrd="0" presId="urn:microsoft.com/office/officeart/2005/8/layout/default#1"/>
    <dgm:cxn modelId="{3A180784-7F98-40DE-BD8B-4AB4A68A0794}" type="presParOf" srcId="{4D2FC934-9758-5445-B3CC-8A521DC80CE4}" destId="{5AC2DC6E-FD4F-1D44-B057-7FBEEE8C82DC}" srcOrd="4" destOrd="0" presId="urn:microsoft.com/office/officeart/2005/8/layout/default#1"/>
    <dgm:cxn modelId="{A2BF32C9-B18F-4F56-AD00-CF69C91A49D3}" type="presParOf" srcId="{4D2FC934-9758-5445-B3CC-8A521DC80CE4}" destId="{870DF698-0AEF-A047-9EB8-B01D9C510D42}" srcOrd="5" destOrd="0" presId="urn:microsoft.com/office/officeart/2005/8/layout/default#1"/>
    <dgm:cxn modelId="{1F1934B9-2773-45A7-92D3-32C44FE04BEF}" type="presParOf" srcId="{4D2FC934-9758-5445-B3CC-8A521DC80CE4}" destId="{74FDB8DF-F763-CB41-A57A-E6507E52A162}" srcOrd="6"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C179B3-BE5D-4142-AB77-6AE34AE14ACE}"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E76956AC-EFF8-F348-9C47-5CB7BF58FA25}">
      <dgm:prSet phldrT="[Text]"/>
      <dgm:spPr>
        <a:ln>
          <a:solidFill>
            <a:schemeClr val="tx1"/>
          </a:solidFill>
        </a:ln>
      </dgm:spPr>
      <dgm:t>
        <a:bodyPr/>
        <a:lstStyle/>
        <a:p>
          <a:r>
            <a:rPr lang="en-US" dirty="0" smtClean="0"/>
            <a:t>The type of operations used for transforming plaintext to </a:t>
          </a:r>
          <a:r>
            <a:rPr lang="en-US" dirty="0" err="1" smtClean="0"/>
            <a:t>ciphertext</a:t>
          </a:r>
          <a:endParaRPr lang="en-US" dirty="0"/>
        </a:p>
      </dgm:t>
    </dgm:pt>
    <dgm:pt modelId="{669DA478-D211-0C40-A153-9C8AC383781C}" type="parTrans" cxnId="{DD77597B-8B15-EE4D-926F-9BFF9AE9AB4E}">
      <dgm:prSet/>
      <dgm:spPr/>
      <dgm:t>
        <a:bodyPr/>
        <a:lstStyle/>
        <a:p>
          <a:endParaRPr lang="en-US"/>
        </a:p>
      </dgm:t>
    </dgm:pt>
    <dgm:pt modelId="{67C397A1-D85A-704D-9E69-98D69194DB91}" type="sibTrans" cxnId="{DD77597B-8B15-EE4D-926F-9BFF9AE9AB4E}">
      <dgm:prSet/>
      <dgm:spPr/>
      <dgm:t>
        <a:bodyPr/>
        <a:lstStyle/>
        <a:p>
          <a:endParaRPr lang="en-US"/>
        </a:p>
      </dgm:t>
    </dgm:pt>
    <dgm:pt modelId="{15158232-5636-F54B-9E82-24A86B2CC40D}">
      <dgm:prSet/>
      <dgm:spPr>
        <a:ln>
          <a:solidFill>
            <a:schemeClr val="tx1"/>
          </a:solidFill>
        </a:ln>
      </dgm:spPr>
      <dgm:t>
        <a:bodyPr/>
        <a:lstStyle/>
        <a:p>
          <a:r>
            <a:rPr lang="en-US" smtClean="0"/>
            <a:t>Substitution</a:t>
          </a:r>
          <a:endParaRPr lang="en-US" dirty="0" smtClean="0"/>
        </a:p>
      </dgm:t>
    </dgm:pt>
    <dgm:pt modelId="{3788416C-4673-584E-B357-8CD978EB8C97}" type="parTrans" cxnId="{ED5294EA-EC3D-6146-AC11-0E2332656079}">
      <dgm:prSet/>
      <dgm:spPr/>
      <dgm:t>
        <a:bodyPr/>
        <a:lstStyle/>
        <a:p>
          <a:endParaRPr lang="en-US"/>
        </a:p>
      </dgm:t>
    </dgm:pt>
    <dgm:pt modelId="{8A0198D0-2666-FD46-A986-88F01249EE75}" type="sibTrans" cxnId="{ED5294EA-EC3D-6146-AC11-0E2332656079}">
      <dgm:prSet/>
      <dgm:spPr/>
      <dgm:t>
        <a:bodyPr/>
        <a:lstStyle/>
        <a:p>
          <a:endParaRPr lang="en-US"/>
        </a:p>
      </dgm:t>
    </dgm:pt>
    <dgm:pt modelId="{43FD649A-6D70-C048-ACE3-D29EFF662F0D}">
      <dgm:prSet/>
      <dgm:spPr>
        <a:ln>
          <a:solidFill>
            <a:schemeClr val="tx1"/>
          </a:solidFill>
        </a:ln>
      </dgm:spPr>
      <dgm:t>
        <a:bodyPr/>
        <a:lstStyle/>
        <a:p>
          <a:r>
            <a:rPr lang="en-US" dirty="0" smtClean="0"/>
            <a:t>Transposition </a:t>
          </a:r>
        </a:p>
      </dgm:t>
    </dgm:pt>
    <dgm:pt modelId="{2D44BCB4-9992-9B42-A2BC-C9F4625246F0}" type="parTrans" cxnId="{123BCA35-B99A-5B4A-9EC9-335C8D6DC519}">
      <dgm:prSet/>
      <dgm:spPr/>
      <dgm:t>
        <a:bodyPr/>
        <a:lstStyle/>
        <a:p>
          <a:endParaRPr lang="en-US"/>
        </a:p>
      </dgm:t>
    </dgm:pt>
    <dgm:pt modelId="{DD30BE0D-E940-FB4E-ACA7-CBBF67E63FB3}" type="sibTrans" cxnId="{123BCA35-B99A-5B4A-9EC9-335C8D6DC519}">
      <dgm:prSet/>
      <dgm:spPr/>
      <dgm:t>
        <a:bodyPr/>
        <a:lstStyle/>
        <a:p>
          <a:endParaRPr lang="en-US"/>
        </a:p>
      </dgm:t>
    </dgm:pt>
    <dgm:pt modelId="{7BD094F8-913A-BC4A-99AC-95E50E755F0C}">
      <dgm:prSet/>
      <dgm:spPr>
        <a:ln>
          <a:solidFill>
            <a:schemeClr val="tx1"/>
          </a:solidFill>
        </a:ln>
      </dgm:spPr>
      <dgm:t>
        <a:bodyPr/>
        <a:lstStyle/>
        <a:p>
          <a:r>
            <a:rPr lang="en-US" smtClean="0"/>
            <a:t>The number of keys used</a:t>
          </a:r>
          <a:endParaRPr lang="en-US" dirty="0" smtClean="0"/>
        </a:p>
      </dgm:t>
    </dgm:pt>
    <dgm:pt modelId="{F0A0612E-8F80-6442-BABA-B23CB08CC762}" type="parTrans" cxnId="{B1F46906-4C46-694E-B064-9116B6C22A74}">
      <dgm:prSet/>
      <dgm:spPr/>
      <dgm:t>
        <a:bodyPr/>
        <a:lstStyle/>
        <a:p>
          <a:endParaRPr lang="en-US"/>
        </a:p>
      </dgm:t>
    </dgm:pt>
    <dgm:pt modelId="{D417236E-5D90-DD40-848F-C43CD5017C1F}" type="sibTrans" cxnId="{B1F46906-4C46-694E-B064-9116B6C22A74}">
      <dgm:prSet/>
      <dgm:spPr/>
      <dgm:t>
        <a:bodyPr/>
        <a:lstStyle/>
        <a:p>
          <a:endParaRPr lang="en-US"/>
        </a:p>
      </dgm:t>
    </dgm:pt>
    <dgm:pt modelId="{0E078EEE-F30B-DC40-9FDD-A59097886534}">
      <dgm:prSet/>
      <dgm:spPr>
        <a:ln>
          <a:solidFill>
            <a:schemeClr val="tx1"/>
          </a:solidFill>
        </a:ln>
      </dgm:spPr>
      <dgm:t>
        <a:bodyPr/>
        <a:lstStyle/>
        <a:p>
          <a:r>
            <a:rPr lang="en-US" dirty="0" smtClean="0"/>
            <a:t>Symmetric, single-key, secret-key, conventional encryption</a:t>
          </a:r>
        </a:p>
      </dgm:t>
    </dgm:pt>
    <dgm:pt modelId="{EFE14EBC-FAFB-F447-9439-EDE1E62DE4CE}" type="parTrans" cxnId="{377051F4-319C-3E4D-BC2D-027E6CB425F8}">
      <dgm:prSet/>
      <dgm:spPr/>
      <dgm:t>
        <a:bodyPr/>
        <a:lstStyle/>
        <a:p>
          <a:endParaRPr lang="en-US"/>
        </a:p>
      </dgm:t>
    </dgm:pt>
    <dgm:pt modelId="{8B24B370-EF27-244A-9203-9B0EC86677C4}" type="sibTrans" cxnId="{377051F4-319C-3E4D-BC2D-027E6CB425F8}">
      <dgm:prSet/>
      <dgm:spPr/>
      <dgm:t>
        <a:bodyPr/>
        <a:lstStyle/>
        <a:p>
          <a:endParaRPr lang="en-US"/>
        </a:p>
      </dgm:t>
    </dgm:pt>
    <dgm:pt modelId="{86D473AD-F3F3-4048-8BC0-1AC6573A74E3}">
      <dgm:prSet/>
      <dgm:spPr>
        <a:ln>
          <a:solidFill>
            <a:schemeClr val="tx1"/>
          </a:solidFill>
        </a:ln>
      </dgm:spPr>
      <dgm:t>
        <a:bodyPr/>
        <a:lstStyle/>
        <a:p>
          <a:r>
            <a:rPr lang="en-US" smtClean="0"/>
            <a:t>Asymmetric, two-key, or public-key encryption</a:t>
          </a:r>
          <a:endParaRPr lang="en-US" dirty="0" smtClean="0"/>
        </a:p>
      </dgm:t>
    </dgm:pt>
    <dgm:pt modelId="{4DC18731-9099-B240-8DB8-04D8310D534A}" type="parTrans" cxnId="{55BCBCE4-F17E-D343-9020-8C15928D7F34}">
      <dgm:prSet/>
      <dgm:spPr/>
      <dgm:t>
        <a:bodyPr/>
        <a:lstStyle/>
        <a:p>
          <a:endParaRPr lang="en-US"/>
        </a:p>
      </dgm:t>
    </dgm:pt>
    <dgm:pt modelId="{FCEF4638-D522-6C4B-B4A6-8BE99DBEB8C7}" type="sibTrans" cxnId="{55BCBCE4-F17E-D343-9020-8C15928D7F34}">
      <dgm:prSet/>
      <dgm:spPr/>
      <dgm:t>
        <a:bodyPr/>
        <a:lstStyle/>
        <a:p>
          <a:endParaRPr lang="en-US"/>
        </a:p>
      </dgm:t>
    </dgm:pt>
    <dgm:pt modelId="{76045574-DA6B-F846-A68B-8E8FE2F3C975}">
      <dgm:prSet/>
      <dgm:spPr>
        <a:ln>
          <a:solidFill>
            <a:schemeClr val="tx1"/>
          </a:solidFill>
        </a:ln>
      </dgm:spPr>
      <dgm:t>
        <a:bodyPr/>
        <a:lstStyle/>
        <a:p>
          <a:r>
            <a:rPr lang="en-US" smtClean="0"/>
            <a:t>The way in which the plaintext is processed</a:t>
          </a:r>
          <a:endParaRPr lang="en-US" dirty="0" smtClean="0"/>
        </a:p>
      </dgm:t>
    </dgm:pt>
    <dgm:pt modelId="{D4136C0C-14FC-BE46-9FA0-B445DD03F538}" type="parTrans" cxnId="{DF5B02D5-B78E-324D-9616-205421D5EF40}">
      <dgm:prSet/>
      <dgm:spPr/>
      <dgm:t>
        <a:bodyPr/>
        <a:lstStyle/>
        <a:p>
          <a:endParaRPr lang="en-US"/>
        </a:p>
      </dgm:t>
    </dgm:pt>
    <dgm:pt modelId="{76C84DE2-21E7-5B42-B416-6374F0DB8833}" type="sibTrans" cxnId="{DF5B02D5-B78E-324D-9616-205421D5EF40}">
      <dgm:prSet/>
      <dgm:spPr/>
      <dgm:t>
        <a:bodyPr/>
        <a:lstStyle/>
        <a:p>
          <a:endParaRPr lang="en-US"/>
        </a:p>
      </dgm:t>
    </dgm:pt>
    <dgm:pt modelId="{F84D387D-20EE-E842-B722-C788E0C2879D}">
      <dgm:prSet/>
      <dgm:spPr>
        <a:ln>
          <a:solidFill>
            <a:schemeClr val="tx1"/>
          </a:solidFill>
        </a:ln>
      </dgm:spPr>
      <dgm:t>
        <a:bodyPr/>
        <a:lstStyle/>
        <a:p>
          <a:r>
            <a:rPr lang="en-US" smtClean="0"/>
            <a:t>Block cipher</a:t>
          </a:r>
          <a:endParaRPr lang="en-US" dirty="0" smtClean="0"/>
        </a:p>
      </dgm:t>
    </dgm:pt>
    <dgm:pt modelId="{EE900814-5820-BF4F-B343-E51425805490}" type="parTrans" cxnId="{64F51EF7-CB9E-1043-9060-2B1D28AFE2D5}">
      <dgm:prSet/>
      <dgm:spPr/>
      <dgm:t>
        <a:bodyPr/>
        <a:lstStyle/>
        <a:p>
          <a:endParaRPr lang="en-US"/>
        </a:p>
      </dgm:t>
    </dgm:pt>
    <dgm:pt modelId="{55C19B54-24E2-3F48-B6C2-976AF1C1360B}" type="sibTrans" cxnId="{64F51EF7-CB9E-1043-9060-2B1D28AFE2D5}">
      <dgm:prSet/>
      <dgm:spPr/>
      <dgm:t>
        <a:bodyPr/>
        <a:lstStyle/>
        <a:p>
          <a:endParaRPr lang="en-US"/>
        </a:p>
      </dgm:t>
    </dgm:pt>
    <dgm:pt modelId="{C63E959D-F32D-F34A-8F2D-B4FE2E53D9D9}">
      <dgm:prSet/>
      <dgm:spPr>
        <a:ln>
          <a:solidFill>
            <a:schemeClr val="tx1"/>
          </a:solidFill>
        </a:ln>
      </dgm:spPr>
      <dgm:t>
        <a:bodyPr/>
        <a:lstStyle/>
        <a:p>
          <a:r>
            <a:rPr lang="en-US" dirty="0" smtClean="0"/>
            <a:t>Stream cipher</a:t>
          </a:r>
          <a:endParaRPr lang="en-AU" dirty="0" smtClean="0"/>
        </a:p>
      </dgm:t>
    </dgm:pt>
    <dgm:pt modelId="{7C4B06E2-6F39-D14F-85D8-E507440C2E80}" type="parTrans" cxnId="{3BE02B31-27DB-F742-BD95-B714395E8FA1}">
      <dgm:prSet/>
      <dgm:spPr/>
      <dgm:t>
        <a:bodyPr/>
        <a:lstStyle/>
        <a:p>
          <a:endParaRPr lang="en-US"/>
        </a:p>
      </dgm:t>
    </dgm:pt>
    <dgm:pt modelId="{5EF57938-B8A6-C14C-AC53-243ED6C850A4}" type="sibTrans" cxnId="{3BE02B31-27DB-F742-BD95-B714395E8FA1}">
      <dgm:prSet/>
      <dgm:spPr/>
      <dgm:t>
        <a:bodyPr/>
        <a:lstStyle/>
        <a:p>
          <a:endParaRPr lang="en-US"/>
        </a:p>
      </dgm:t>
    </dgm:pt>
    <dgm:pt modelId="{91786F4A-90C9-994C-887B-4C7C898CCA39}" type="pres">
      <dgm:prSet presAssocID="{FDC179B3-BE5D-4142-AB77-6AE34AE14ACE}" presName="theList" presStyleCnt="0">
        <dgm:presLayoutVars>
          <dgm:dir/>
          <dgm:animLvl val="lvl"/>
          <dgm:resizeHandles val="exact"/>
        </dgm:presLayoutVars>
      </dgm:prSet>
      <dgm:spPr/>
      <dgm:t>
        <a:bodyPr/>
        <a:lstStyle/>
        <a:p>
          <a:endParaRPr lang="en-US"/>
        </a:p>
      </dgm:t>
    </dgm:pt>
    <dgm:pt modelId="{F41CB66E-4310-E347-BE1C-B1D44E032FEA}" type="pres">
      <dgm:prSet presAssocID="{E76956AC-EFF8-F348-9C47-5CB7BF58FA25}" presName="compNode" presStyleCnt="0"/>
      <dgm:spPr/>
    </dgm:pt>
    <dgm:pt modelId="{569AA357-20E8-8B4F-9641-8B0A0558D5C1}" type="pres">
      <dgm:prSet presAssocID="{E76956AC-EFF8-F348-9C47-5CB7BF58FA25}" presName="aNode" presStyleLbl="bgShp" presStyleIdx="0" presStyleCnt="3"/>
      <dgm:spPr/>
      <dgm:t>
        <a:bodyPr/>
        <a:lstStyle/>
        <a:p>
          <a:endParaRPr lang="en-US"/>
        </a:p>
      </dgm:t>
    </dgm:pt>
    <dgm:pt modelId="{9336B19B-5432-1E46-B703-26FB4A34E5C1}" type="pres">
      <dgm:prSet presAssocID="{E76956AC-EFF8-F348-9C47-5CB7BF58FA25}" presName="textNode" presStyleLbl="bgShp" presStyleIdx="0" presStyleCnt="3"/>
      <dgm:spPr/>
      <dgm:t>
        <a:bodyPr/>
        <a:lstStyle/>
        <a:p>
          <a:endParaRPr lang="en-US"/>
        </a:p>
      </dgm:t>
    </dgm:pt>
    <dgm:pt modelId="{13FFE0CD-1A33-9544-A75C-82FB4BA0C768}" type="pres">
      <dgm:prSet presAssocID="{E76956AC-EFF8-F348-9C47-5CB7BF58FA25}" presName="compChildNode" presStyleCnt="0"/>
      <dgm:spPr/>
    </dgm:pt>
    <dgm:pt modelId="{2203F66D-AD2C-264C-A99F-E71C4D3D7119}" type="pres">
      <dgm:prSet presAssocID="{E76956AC-EFF8-F348-9C47-5CB7BF58FA25}" presName="theInnerList" presStyleCnt="0"/>
      <dgm:spPr/>
    </dgm:pt>
    <dgm:pt modelId="{2BD908FB-9339-6045-9B70-D6C87F242750}" type="pres">
      <dgm:prSet presAssocID="{15158232-5636-F54B-9E82-24A86B2CC40D}" presName="childNode" presStyleLbl="node1" presStyleIdx="0" presStyleCnt="6">
        <dgm:presLayoutVars>
          <dgm:bulletEnabled val="1"/>
        </dgm:presLayoutVars>
      </dgm:prSet>
      <dgm:spPr/>
      <dgm:t>
        <a:bodyPr/>
        <a:lstStyle/>
        <a:p>
          <a:endParaRPr lang="en-US"/>
        </a:p>
      </dgm:t>
    </dgm:pt>
    <dgm:pt modelId="{690F47CB-9155-8F44-A97D-CAF9600886CB}" type="pres">
      <dgm:prSet presAssocID="{15158232-5636-F54B-9E82-24A86B2CC40D}" presName="aSpace2" presStyleCnt="0"/>
      <dgm:spPr/>
    </dgm:pt>
    <dgm:pt modelId="{1A983032-6FEA-1C4A-BE9F-4D806E17953C}" type="pres">
      <dgm:prSet presAssocID="{43FD649A-6D70-C048-ACE3-D29EFF662F0D}" presName="childNode" presStyleLbl="node1" presStyleIdx="1" presStyleCnt="6">
        <dgm:presLayoutVars>
          <dgm:bulletEnabled val="1"/>
        </dgm:presLayoutVars>
      </dgm:prSet>
      <dgm:spPr/>
      <dgm:t>
        <a:bodyPr/>
        <a:lstStyle/>
        <a:p>
          <a:endParaRPr lang="en-US"/>
        </a:p>
      </dgm:t>
    </dgm:pt>
    <dgm:pt modelId="{81DB49DF-7201-8544-8E21-E7071BB1B560}" type="pres">
      <dgm:prSet presAssocID="{E76956AC-EFF8-F348-9C47-5CB7BF58FA25}" presName="aSpace" presStyleCnt="0"/>
      <dgm:spPr/>
    </dgm:pt>
    <dgm:pt modelId="{98B6BD06-275B-FF4D-A3B0-C080D955E6CA}" type="pres">
      <dgm:prSet presAssocID="{7BD094F8-913A-BC4A-99AC-95E50E755F0C}" presName="compNode" presStyleCnt="0"/>
      <dgm:spPr/>
    </dgm:pt>
    <dgm:pt modelId="{8E35AEC5-6E5C-E94B-AC07-8F1C48704551}" type="pres">
      <dgm:prSet presAssocID="{7BD094F8-913A-BC4A-99AC-95E50E755F0C}" presName="aNode" presStyleLbl="bgShp" presStyleIdx="1" presStyleCnt="3"/>
      <dgm:spPr/>
      <dgm:t>
        <a:bodyPr/>
        <a:lstStyle/>
        <a:p>
          <a:endParaRPr lang="en-US"/>
        </a:p>
      </dgm:t>
    </dgm:pt>
    <dgm:pt modelId="{36A619AB-C091-7846-8D68-3476FF3695D9}" type="pres">
      <dgm:prSet presAssocID="{7BD094F8-913A-BC4A-99AC-95E50E755F0C}" presName="textNode" presStyleLbl="bgShp" presStyleIdx="1" presStyleCnt="3"/>
      <dgm:spPr/>
      <dgm:t>
        <a:bodyPr/>
        <a:lstStyle/>
        <a:p>
          <a:endParaRPr lang="en-US"/>
        </a:p>
      </dgm:t>
    </dgm:pt>
    <dgm:pt modelId="{304ABE30-1D09-8540-9C23-7985353E11E6}" type="pres">
      <dgm:prSet presAssocID="{7BD094F8-913A-BC4A-99AC-95E50E755F0C}" presName="compChildNode" presStyleCnt="0"/>
      <dgm:spPr/>
    </dgm:pt>
    <dgm:pt modelId="{0D8436CE-C706-044A-91A3-E9538CB5159C}" type="pres">
      <dgm:prSet presAssocID="{7BD094F8-913A-BC4A-99AC-95E50E755F0C}" presName="theInnerList" presStyleCnt="0"/>
      <dgm:spPr/>
    </dgm:pt>
    <dgm:pt modelId="{59F3607F-34BF-1445-8027-313F772320E6}" type="pres">
      <dgm:prSet presAssocID="{0E078EEE-F30B-DC40-9FDD-A59097886534}" presName="childNode" presStyleLbl="node1" presStyleIdx="2" presStyleCnt="6">
        <dgm:presLayoutVars>
          <dgm:bulletEnabled val="1"/>
        </dgm:presLayoutVars>
      </dgm:prSet>
      <dgm:spPr/>
      <dgm:t>
        <a:bodyPr/>
        <a:lstStyle/>
        <a:p>
          <a:endParaRPr lang="en-US"/>
        </a:p>
      </dgm:t>
    </dgm:pt>
    <dgm:pt modelId="{E5C9B3F6-326A-B04E-8A37-3DF462E50EAF}" type="pres">
      <dgm:prSet presAssocID="{0E078EEE-F30B-DC40-9FDD-A59097886534}" presName="aSpace2" presStyleCnt="0"/>
      <dgm:spPr/>
    </dgm:pt>
    <dgm:pt modelId="{AA328B5D-FEE6-4441-93D3-9724F5555524}" type="pres">
      <dgm:prSet presAssocID="{86D473AD-F3F3-4048-8BC0-1AC6573A74E3}" presName="childNode" presStyleLbl="node1" presStyleIdx="3" presStyleCnt="6">
        <dgm:presLayoutVars>
          <dgm:bulletEnabled val="1"/>
        </dgm:presLayoutVars>
      </dgm:prSet>
      <dgm:spPr/>
      <dgm:t>
        <a:bodyPr/>
        <a:lstStyle/>
        <a:p>
          <a:endParaRPr lang="en-US"/>
        </a:p>
      </dgm:t>
    </dgm:pt>
    <dgm:pt modelId="{D3DFA2FC-EA7F-FB47-AF27-1E4088069174}" type="pres">
      <dgm:prSet presAssocID="{7BD094F8-913A-BC4A-99AC-95E50E755F0C}" presName="aSpace" presStyleCnt="0"/>
      <dgm:spPr/>
    </dgm:pt>
    <dgm:pt modelId="{A5666ACB-AF86-314E-B1E8-5694D40CF557}" type="pres">
      <dgm:prSet presAssocID="{76045574-DA6B-F846-A68B-8E8FE2F3C975}" presName="compNode" presStyleCnt="0"/>
      <dgm:spPr/>
    </dgm:pt>
    <dgm:pt modelId="{240978C4-FA23-8641-B69E-A16881CE1E3A}" type="pres">
      <dgm:prSet presAssocID="{76045574-DA6B-F846-A68B-8E8FE2F3C975}" presName="aNode" presStyleLbl="bgShp" presStyleIdx="2" presStyleCnt="3"/>
      <dgm:spPr/>
      <dgm:t>
        <a:bodyPr/>
        <a:lstStyle/>
        <a:p>
          <a:endParaRPr lang="en-US"/>
        </a:p>
      </dgm:t>
    </dgm:pt>
    <dgm:pt modelId="{9504718C-E298-3746-85F8-A9FA9DD7EE5C}" type="pres">
      <dgm:prSet presAssocID="{76045574-DA6B-F846-A68B-8E8FE2F3C975}" presName="textNode" presStyleLbl="bgShp" presStyleIdx="2" presStyleCnt="3"/>
      <dgm:spPr/>
      <dgm:t>
        <a:bodyPr/>
        <a:lstStyle/>
        <a:p>
          <a:endParaRPr lang="en-US"/>
        </a:p>
      </dgm:t>
    </dgm:pt>
    <dgm:pt modelId="{C548C3E8-A1AB-8F47-8D19-93FC2B114AE5}" type="pres">
      <dgm:prSet presAssocID="{76045574-DA6B-F846-A68B-8E8FE2F3C975}" presName="compChildNode" presStyleCnt="0"/>
      <dgm:spPr/>
    </dgm:pt>
    <dgm:pt modelId="{1526371A-E736-2041-BBD9-3BA1ED6BAA6F}" type="pres">
      <dgm:prSet presAssocID="{76045574-DA6B-F846-A68B-8E8FE2F3C975}" presName="theInnerList" presStyleCnt="0"/>
      <dgm:spPr/>
    </dgm:pt>
    <dgm:pt modelId="{7B864D13-D033-6D46-85D8-4A1CC9B5D5AA}" type="pres">
      <dgm:prSet presAssocID="{F84D387D-20EE-E842-B722-C788E0C2879D}" presName="childNode" presStyleLbl="node1" presStyleIdx="4" presStyleCnt="6">
        <dgm:presLayoutVars>
          <dgm:bulletEnabled val="1"/>
        </dgm:presLayoutVars>
      </dgm:prSet>
      <dgm:spPr/>
      <dgm:t>
        <a:bodyPr/>
        <a:lstStyle/>
        <a:p>
          <a:endParaRPr lang="en-US"/>
        </a:p>
      </dgm:t>
    </dgm:pt>
    <dgm:pt modelId="{1FB884F6-273A-C744-A9E4-8C4201A04567}" type="pres">
      <dgm:prSet presAssocID="{F84D387D-20EE-E842-B722-C788E0C2879D}" presName="aSpace2" presStyleCnt="0"/>
      <dgm:spPr/>
    </dgm:pt>
    <dgm:pt modelId="{5D658181-6169-AE4F-AB98-9FC0BCA0966D}" type="pres">
      <dgm:prSet presAssocID="{C63E959D-F32D-F34A-8F2D-B4FE2E53D9D9}" presName="childNode" presStyleLbl="node1" presStyleIdx="5" presStyleCnt="6">
        <dgm:presLayoutVars>
          <dgm:bulletEnabled val="1"/>
        </dgm:presLayoutVars>
      </dgm:prSet>
      <dgm:spPr/>
      <dgm:t>
        <a:bodyPr/>
        <a:lstStyle/>
        <a:p>
          <a:endParaRPr lang="en-US"/>
        </a:p>
      </dgm:t>
    </dgm:pt>
  </dgm:ptLst>
  <dgm:cxnLst>
    <dgm:cxn modelId="{ED5294EA-EC3D-6146-AC11-0E2332656079}" srcId="{E76956AC-EFF8-F348-9C47-5CB7BF58FA25}" destId="{15158232-5636-F54B-9E82-24A86B2CC40D}" srcOrd="0" destOrd="0" parTransId="{3788416C-4673-584E-B357-8CD978EB8C97}" sibTransId="{8A0198D0-2666-FD46-A986-88F01249EE75}"/>
    <dgm:cxn modelId="{570D2D0B-EE18-7E4B-99A5-F039E507DED5}" type="presOf" srcId="{F84D387D-20EE-E842-B722-C788E0C2879D}" destId="{7B864D13-D033-6D46-85D8-4A1CC9B5D5AA}" srcOrd="0" destOrd="0" presId="urn:microsoft.com/office/officeart/2005/8/layout/lProcess2"/>
    <dgm:cxn modelId="{2BB34CAC-DC83-D946-8BEF-E76F678B02E2}" type="presOf" srcId="{76045574-DA6B-F846-A68B-8E8FE2F3C975}" destId="{240978C4-FA23-8641-B69E-A16881CE1E3A}" srcOrd="0" destOrd="0" presId="urn:microsoft.com/office/officeart/2005/8/layout/lProcess2"/>
    <dgm:cxn modelId="{377051F4-319C-3E4D-BC2D-027E6CB425F8}" srcId="{7BD094F8-913A-BC4A-99AC-95E50E755F0C}" destId="{0E078EEE-F30B-DC40-9FDD-A59097886534}" srcOrd="0" destOrd="0" parTransId="{EFE14EBC-FAFB-F447-9439-EDE1E62DE4CE}" sibTransId="{8B24B370-EF27-244A-9203-9B0EC86677C4}"/>
    <dgm:cxn modelId="{DD77597B-8B15-EE4D-926F-9BFF9AE9AB4E}" srcId="{FDC179B3-BE5D-4142-AB77-6AE34AE14ACE}" destId="{E76956AC-EFF8-F348-9C47-5CB7BF58FA25}" srcOrd="0" destOrd="0" parTransId="{669DA478-D211-0C40-A153-9C8AC383781C}" sibTransId="{67C397A1-D85A-704D-9E69-98D69194DB91}"/>
    <dgm:cxn modelId="{DF5B02D5-B78E-324D-9616-205421D5EF40}" srcId="{FDC179B3-BE5D-4142-AB77-6AE34AE14ACE}" destId="{76045574-DA6B-F846-A68B-8E8FE2F3C975}" srcOrd="2" destOrd="0" parTransId="{D4136C0C-14FC-BE46-9FA0-B445DD03F538}" sibTransId="{76C84DE2-21E7-5B42-B416-6374F0DB8833}"/>
    <dgm:cxn modelId="{A3EED23B-BB20-DF49-90C9-66999160B986}" type="presOf" srcId="{7BD094F8-913A-BC4A-99AC-95E50E755F0C}" destId="{36A619AB-C091-7846-8D68-3476FF3695D9}" srcOrd="1" destOrd="0" presId="urn:microsoft.com/office/officeart/2005/8/layout/lProcess2"/>
    <dgm:cxn modelId="{433FB50F-C840-7649-82E6-24DAD74DD564}" type="presOf" srcId="{43FD649A-6D70-C048-ACE3-D29EFF662F0D}" destId="{1A983032-6FEA-1C4A-BE9F-4D806E17953C}" srcOrd="0" destOrd="0" presId="urn:microsoft.com/office/officeart/2005/8/layout/lProcess2"/>
    <dgm:cxn modelId="{123BCA35-B99A-5B4A-9EC9-335C8D6DC519}" srcId="{E76956AC-EFF8-F348-9C47-5CB7BF58FA25}" destId="{43FD649A-6D70-C048-ACE3-D29EFF662F0D}" srcOrd="1" destOrd="0" parTransId="{2D44BCB4-9992-9B42-A2BC-C9F4625246F0}" sibTransId="{DD30BE0D-E940-FB4E-ACA7-CBBF67E63FB3}"/>
    <dgm:cxn modelId="{651EC8F2-E649-B34A-B16F-933D801EBDE9}" type="presOf" srcId="{E76956AC-EFF8-F348-9C47-5CB7BF58FA25}" destId="{9336B19B-5432-1E46-B703-26FB4A34E5C1}" srcOrd="1" destOrd="0" presId="urn:microsoft.com/office/officeart/2005/8/layout/lProcess2"/>
    <dgm:cxn modelId="{BB822887-04B1-5546-BADE-ECE2A19CEE9E}" type="presOf" srcId="{86D473AD-F3F3-4048-8BC0-1AC6573A74E3}" destId="{AA328B5D-FEE6-4441-93D3-9724F5555524}" srcOrd="0" destOrd="0" presId="urn:microsoft.com/office/officeart/2005/8/layout/lProcess2"/>
    <dgm:cxn modelId="{3BE02B31-27DB-F742-BD95-B714395E8FA1}" srcId="{76045574-DA6B-F846-A68B-8E8FE2F3C975}" destId="{C63E959D-F32D-F34A-8F2D-B4FE2E53D9D9}" srcOrd="1" destOrd="0" parTransId="{7C4B06E2-6F39-D14F-85D8-E507440C2E80}" sibTransId="{5EF57938-B8A6-C14C-AC53-243ED6C850A4}"/>
    <dgm:cxn modelId="{55BCBCE4-F17E-D343-9020-8C15928D7F34}" srcId="{7BD094F8-913A-BC4A-99AC-95E50E755F0C}" destId="{86D473AD-F3F3-4048-8BC0-1AC6573A74E3}" srcOrd="1" destOrd="0" parTransId="{4DC18731-9099-B240-8DB8-04D8310D534A}" sibTransId="{FCEF4638-D522-6C4B-B4A6-8BE99DBEB8C7}"/>
    <dgm:cxn modelId="{60F2041D-095A-9644-997C-79CF5251895F}" type="presOf" srcId="{FDC179B3-BE5D-4142-AB77-6AE34AE14ACE}" destId="{91786F4A-90C9-994C-887B-4C7C898CCA39}" srcOrd="0" destOrd="0" presId="urn:microsoft.com/office/officeart/2005/8/layout/lProcess2"/>
    <dgm:cxn modelId="{B1F46906-4C46-694E-B064-9116B6C22A74}" srcId="{FDC179B3-BE5D-4142-AB77-6AE34AE14ACE}" destId="{7BD094F8-913A-BC4A-99AC-95E50E755F0C}" srcOrd="1" destOrd="0" parTransId="{F0A0612E-8F80-6442-BABA-B23CB08CC762}" sibTransId="{D417236E-5D90-DD40-848F-C43CD5017C1F}"/>
    <dgm:cxn modelId="{45CF426B-B114-1641-A5D5-F260BC10CB08}" type="presOf" srcId="{76045574-DA6B-F846-A68B-8E8FE2F3C975}" destId="{9504718C-E298-3746-85F8-A9FA9DD7EE5C}" srcOrd="1" destOrd="0" presId="urn:microsoft.com/office/officeart/2005/8/layout/lProcess2"/>
    <dgm:cxn modelId="{F100E478-68F2-364A-8736-53E9D629C766}" type="presOf" srcId="{0E078EEE-F30B-DC40-9FDD-A59097886534}" destId="{59F3607F-34BF-1445-8027-313F772320E6}" srcOrd="0" destOrd="0" presId="urn:microsoft.com/office/officeart/2005/8/layout/lProcess2"/>
    <dgm:cxn modelId="{64F51EF7-CB9E-1043-9060-2B1D28AFE2D5}" srcId="{76045574-DA6B-F846-A68B-8E8FE2F3C975}" destId="{F84D387D-20EE-E842-B722-C788E0C2879D}" srcOrd="0" destOrd="0" parTransId="{EE900814-5820-BF4F-B343-E51425805490}" sibTransId="{55C19B54-24E2-3F48-B6C2-976AF1C1360B}"/>
    <dgm:cxn modelId="{DDF74426-F5A9-C64D-878D-D19BE93AB5D3}" type="presOf" srcId="{15158232-5636-F54B-9E82-24A86B2CC40D}" destId="{2BD908FB-9339-6045-9B70-D6C87F242750}" srcOrd="0" destOrd="0" presId="urn:microsoft.com/office/officeart/2005/8/layout/lProcess2"/>
    <dgm:cxn modelId="{A4C332A9-CCDA-D04A-976B-832B167F7786}" type="presOf" srcId="{C63E959D-F32D-F34A-8F2D-B4FE2E53D9D9}" destId="{5D658181-6169-AE4F-AB98-9FC0BCA0966D}" srcOrd="0" destOrd="0" presId="urn:microsoft.com/office/officeart/2005/8/layout/lProcess2"/>
    <dgm:cxn modelId="{52672F0A-140C-DA4E-8CA1-810F3EA363DD}" type="presOf" srcId="{E76956AC-EFF8-F348-9C47-5CB7BF58FA25}" destId="{569AA357-20E8-8B4F-9641-8B0A0558D5C1}" srcOrd="0" destOrd="0" presId="urn:microsoft.com/office/officeart/2005/8/layout/lProcess2"/>
    <dgm:cxn modelId="{64215637-22C7-C84D-BE07-0EC24000D470}" type="presOf" srcId="{7BD094F8-913A-BC4A-99AC-95E50E755F0C}" destId="{8E35AEC5-6E5C-E94B-AC07-8F1C48704551}" srcOrd="0" destOrd="0" presId="urn:microsoft.com/office/officeart/2005/8/layout/lProcess2"/>
    <dgm:cxn modelId="{9D25C875-4B90-0F41-80D5-AE7C1727E356}" type="presParOf" srcId="{91786F4A-90C9-994C-887B-4C7C898CCA39}" destId="{F41CB66E-4310-E347-BE1C-B1D44E032FEA}" srcOrd="0" destOrd="0" presId="urn:microsoft.com/office/officeart/2005/8/layout/lProcess2"/>
    <dgm:cxn modelId="{AEDECE43-0C77-6B45-8B00-FA5B05BEB4C9}" type="presParOf" srcId="{F41CB66E-4310-E347-BE1C-B1D44E032FEA}" destId="{569AA357-20E8-8B4F-9641-8B0A0558D5C1}" srcOrd="0" destOrd="0" presId="urn:microsoft.com/office/officeart/2005/8/layout/lProcess2"/>
    <dgm:cxn modelId="{DAA27D1B-FDDC-604B-9809-2A00BEF7BAE0}" type="presParOf" srcId="{F41CB66E-4310-E347-BE1C-B1D44E032FEA}" destId="{9336B19B-5432-1E46-B703-26FB4A34E5C1}" srcOrd="1" destOrd="0" presId="urn:microsoft.com/office/officeart/2005/8/layout/lProcess2"/>
    <dgm:cxn modelId="{379AA00E-980F-0A4C-9956-B018B6856A0D}" type="presParOf" srcId="{F41CB66E-4310-E347-BE1C-B1D44E032FEA}" destId="{13FFE0CD-1A33-9544-A75C-82FB4BA0C768}" srcOrd="2" destOrd="0" presId="urn:microsoft.com/office/officeart/2005/8/layout/lProcess2"/>
    <dgm:cxn modelId="{D9B8ACFE-1105-5149-A648-785BE2ED8ED6}" type="presParOf" srcId="{13FFE0CD-1A33-9544-A75C-82FB4BA0C768}" destId="{2203F66D-AD2C-264C-A99F-E71C4D3D7119}" srcOrd="0" destOrd="0" presId="urn:microsoft.com/office/officeart/2005/8/layout/lProcess2"/>
    <dgm:cxn modelId="{448D55EB-4F50-034F-A4F7-C46BDE05DC06}" type="presParOf" srcId="{2203F66D-AD2C-264C-A99F-E71C4D3D7119}" destId="{2BD908FB-9339-6045-9B70-D6C87F242750}" srcOrd="0" destOrd="0" presId="urn:microsoft.com/office/officeart/2005/8/layout/lProcess2"/>
    <dgm:cxn modelId="{3D369A34-FC7C-AC4F-9A50-E53DA9A54F0D}" type="presParOf" srcId="{2203F66D-AD2C-264C-A99F-E71C4D3D7119}" destId="{690F47CB-9155-8F44-A97D-CAF9600886CB}" srcOrd="1" destOrd="0" presId="urn:microsoft.com/office/officeart/2005/8/layout/lProcess2"/>
    <dgm:cxn modelId="{6F1D441F-F533-F743-8551-2FBA4A2A6534}" type="presParOf" srcId="{2203F66D-AD2C-264C-A99F-E71C4D3D7119}" destId="{1A983032-6FEA-1C4A-BE9F-4D806E17953C}" srcOrd="2" destOrd="0" presId="urn:microsoft.com/office/officeart/2005/8/layout/lProcess2"/>
    <dgm:cxn modelId="{DF32D6B9-5D29-534C-B867-50165F9A884D}" type="presParOf" srcId="{91786F4A-90C9-994C-887B-4C7C898CCA39}" destId="{81DB49DF-7201-8544-8E21-E7071BB1B560}" srcOrd="1" destOrd="0" presId="urn:microsoft.com/office/officeart/2005/8/layout/lProcess2"/>
    <dgm:cxn modelId="{93AEA990-89E3-D04A-825A-C7A72E00873C}" type="presParOf" srcId="{91786F4A-90C9-994C-887B-4C7C898CCA39}" destId="{98B6BD06-275B-FF4D-A3B0-C080D955E6CA}" srcOrd="2" destOrd="0" presId="urn:microsoft.com/office/officeart/2005/8/layout/lProcess2"/>
    <dgm:cxn modelId="{D11D0294-B597-1341-BD9F-42437993669F}" type="presParOf" srcId="{98B6BD06-275B-FF4D-A3B0-C080D955E6CA}" destId="{8E35AEC5-6E5C-E94B-AC07-8F1C48704551}" srcOrd="0" destOrd="0" presId="urn:microsoft.com/office/officeart/2005/8/layout/lProcess2"/>
    <dgm:cxn modelId="{BF7A2136-98B7-F446-9C68-2215227A53A0}" type="presParOf" srcId="{98B6BD06-275B-FF4D-A3B0-C080D955E6CA}" destId="{36A619AB-C091-7846-8D68-3476FF3695D9}" srcOrd="1" destOrd="0" presId="urn:microsoft.com/office/officeart/2005/8/layout/lProcess2"/>
    <dgm:cxn modelId="{4539F087-7281-D84D-88DC-C9C760DAFF70}" type="presParOf" srcId="{98B6BD06-275B-FF4D-A3B0-C080D955E6CA}" destId="{304ABE30-1D09-8540-9C23-7985353E11E6}" srcOrd="2" destOrd="0" presId="urn:microsoft.com/office/officeart/2005/8/layout/lProcess2"/>
    <dgm:cxn modelId="{12CF154C-E066-8D45-8F6F-53F1F14B721F}" type="presParOf" srcId="{304ABE30-1D09-8540-9C23-7985353E11E6}" destId="{0D8436CE-C706-044A-91A3-E9538CB5159C}" srcOrd="0" destOrd="0" presId="urn:microsoft.com/office/officeart/2005/8/layout/lProcess2"/>
    <dgm:cxn modelId="{46D2F037-F70E-6541-9070-8F9FC239161B}" type="presParOf" srcId="{0D8436CE-C706-044A-91A3-E9538CB5159C}" destId="{59F3607F-34BF-1445-8027-313F772320E6}" srcOrd="0" destOrd="0" presId="urn:microsoft.com/office/officeart/2005/8/layout/lProcess2"/>
    <dgm:cxn modelId="{D34D03B1-BF4B-AC42-ABC9-864B498A199A}" type="presParOf" srcId="{0D8436CE-C706-044A-91A3-E9538CB5159C}" destId="{E5C9B3F6-326A-B04E-8A37-3DF462E50EAF}" srcOrd="1" destOrd="0" presId="urn:microsoft.com/office/officeart/2005/8/layout/lProcess2"/>
    <dgm:cxn modelId="{0C247831-7531-104E-ACDF-A68004EBD548}" type="presParOf" srcId="{0D8436CE-C706-044A-91A3-E9538CB5159C}" destId="{AA328B5D-FEE6-4441-93D3-9724F5555524}" srcOrd="2" destOrd="0" presId="urn:microsoft.com/office/officeart/2005/8/layout/lProcess2"/>
    <dgm:cxn modelId="{330501C6-B3FB-784E-B748-2F8578038996}" type="presParOf" srcId="{91786F4A-90C9-994C-887B-4C7C898CCA39}" destId="{D3DFA2FC-EA7F-FB47-AF27-1E4088069174}" srcOrd="3" destOrd="0" presId="urn:microsoft.com/office/officeart/2005/8/layout/lProcess2"/>
    <dgm:cxn modelId="{8C1A1BB5-8988-9148-849C-DC4C3523C056}" type="presParOf" srcId="{91786F4A-90C9-994C-887B-4C7C898CCA39}" destId="{A5666ACB-AF86-314E-B1E8-5694D40CF557}" srcOrd="4" destOrd="0" presId="urn:microsoft.com/office/officeart/2005/8/layout/lProcess2"/>
    <dgm:cxn modelId="{F6DB5DFF-3D54-034C-8BD3-01BBD8CC9505}" type="presParOf" srcId="{A5666ACB-AF86-314E-B1E8-5694D40CF557}" destId="{240978C4-FA23-8641-B69E-A16881CE1E3A}" srcOrd="0" destOrd="0" presId="urn:microsoft.com/office/officeart/2005/8/layout/lProcess2"/>
    <dgm:cxn modelId="{DEDC9CB1-3596-3948-9A3D-A4F3CD9148AD}" type="presParOf" srcId="{A5666ACB-AF86-314E-B1E8-5694D40CF557}" destId="{9504718C-E298-3746-85F8-A9FA9DD7EE5C}" srcOrd="1" destOrd="0" presId="urn:microsoft.com/office/officeart/2005/8/layout/lProcess2"/>
    <dgm:cxn modelId="{37BB5C72-9312-6443-B316-1F2B0BE63A7A}" type="presParOf" srcId="{A5666ACB-AF86-314E-B1E8-5694D40CF557}" destId="{C548C3E8-A1AB-8F47-8D19-93FC2B114AE5}" srcOrd="2" destOrd="0" presId="urn:microsoft.com/office/officeart/2005/8/layout/lProcess2"/>
    <dgm:cxn modelId="{FD209F2B-6C7F-2B43-B7D3-53C21C9BD49D}" type="presParOf" srcId="{C548C3E8-A1AB-8F47-8D19-93FC2B114AE5}" destId="{1526371A-E736-2041-BBD9-3BA1ED6BAA6F}" srcOrd="0" destOrd="0" presId="urn:microsoft.com/office/officeart/2005/8/layout/lProcess2"/>
    <dgm:cxn modelId="{9C57971D-2AB5-E942-95EC-3C9BD2BFBF22}" type="presParOf" srcId="{1526371A-E736-2041-BBD9-3BA1ED6BAA6F}" destId="{7B864D13-D033-6D46-85D8-4A1CC9B5D5AA}" srcOrd="0" destOrd="0" presId="urn:microsoft.com/office/officeart/2005/8/layout/lProcess2"/>
    <dgm:cxn modelId="{957942C5-A65F-4642-926A-62D065B1F145}" type="presParOf" srcId="{1526371A-E736-2041-BBD9-3BA1ED6BAA6F}" destId="{1FB884F6-273A-C744-A9E4-8C4201A04567}" srcOrd="1" destOrd="0" presId="urn:microsoft.com/office/officeart/2005/8/layout/lProcess2"/>
    <dgm:cxn modelId="{E3C2BDF5-AD14-7247-94FC-CAA43F901CAB}" type="presParOf" srcId="{1526371A-E736-2041-BBD9-3BA1ED6BAA6F}" destId="{5D658181-6169-AE4F-AB98-9FC0BCA0966D}"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BE248D-E13C-564F-8E5B-EF027F1710E4}" type="doc">
      <dgm:prSet loTypeId="urn:microsoft.com/office/officeart/2005/8/layout/arrow1" loCatId="relationship" qsTypeId="urn:microsoft.com/office/officeart/2005/8/quickstyle/simple4" qsCatId="simple" csTypeId="urn:microsoft.com/office/officeart/2005/8/colors/accent1_2" csCatId="accent1" phldr="1"/>
      <dgm:spPr/>
      <dgm:t>
        <a:bodyPr/>
        <a:lstStyle/>
        <a:p>
          <a:endParaRPr lang="en-US"/>
        </a:p>
      </dgm:t>
    </dgm:pt>
    <dgm:pt modelId="{02E679F1-E7F3-C443-9A8B-469A373F867B}">
      <dgm:prSet/>
      <dgm:spPr>
        <a:ln w="15875">
          <a:solidFill>
            <a:schemeClr val="accent1">
              <a:lumMod val="50000"/>
            </a:schemeClr>
          </a:solidFill>
        </a:ln>
      </dgm:spPr>
      <dgm:t>
        <a:bodyPr/>
        <a:lstStyle/>
        <a:p>
          <a:pPr rtl="0"/>
          <a:r>
            <a:rPr lang="en-US" sz="1700" b="1" i="0" dirty="0" smtClean="0">
              <a:solidFill>
                <a:srgbClr val="2F1F58"/>
              </a:solidFill>
            </a:rPr>
            <a:t>Cryptanalysis</a:t>
          </a:r>
          <a:endParaRPr lang="en-US" sz="1700" b="1" i="0" dirty="0">
            <a:solidFill>
              <a:srgbClr val="2F1F58"/>
            </a:solidFill>
          </a:endParaRPr>
        </a:p>
      </dgm:t>
    </dgm:pt>
    <dgm:pt modelId="{5A6D8D90-3BF2-784E-B643-2264E0442808}" type="parTrans" cxnId="{914E6C7D-8429-9B47-B726-8658685FAB93}">
      <dgm:prSet/>
      <dgm:spPr/>
      <dgm:t>
        <a:bodyPr/>
        <a:lstStyle/>
        <a:p>
          <a:endParaRPr lang="en-US"/>
        </a:p>
      </dgm:t>
    </dgm:pt>
    <dgm:pt modelId="{FA93D9EC-5E81-F048-8664-159A5EA0A4D1}" type="sibTrans" cxnId="{914E6C7D-8429-9B47-B726-8658685FAB93}">
      <dgm:prSet/>
      <dgm:spPr/>
      <dgm:t>
        <a:bodyPr/>
        <a:lstStyle/>
        <a:p>
          <a:endParaRPr lang="en-US"/>
        </a:p>
      </dgm:t>
    </dgm:pt>
    <dgm:pt modelId="{B00A256E-93E8-684D-9769-D67BEA125840}">
      <dgm:prSet custT="1"/>
      <dgm:spPr>
        <a:ln w="15875">
          <a:solidFill>
            <a:schemeClr val="accent1">
              <a:lumMod val="50000"/>
            </a:schemeClr>
          </a:solidFill>
        </a:ln>
      </dgm:spPr>
      <dgm:t>
        <a:bodyPr/>
        <a:lstStyle/>
        <a:p>
          <a:pPr rtl="0"/>
          <a:r>
            <a:rPr lang="en-US" sz="1600" b="1" i="0" dirty="0" smtClean="0"/>
            <a:t>Attack relies on the nature of the algorithm plus some knowledge of the general characteristics of the plaintext</a:t>
          </a:r>
          <a:endParaRPr lang="en-US" sz="1600" b="1" i="0" dirty="0"/>
        </a:p>
      </dgm:t>
    </dgm:pt>
    <dgm:pt modelId="{003B6F70-6F81-FC45-BE07-ACA5CDF2B375}" type="parTrans" cxnId="{13ACF170-B697-0040-9E4D-4618419F2640}">
      <dgm:prSet/>
      <dgm:spPr/>
      <dgm:t>
        <a:bodyPr/>
        <a:lstStyle/>
        <a:p>
          <a:endParaRPr lang="en-US"/>
        </a:p>
      </dgm:t>
    </dgm:pt>
    <dgm:pt modelId="{7A972C39-E340-EA42-8A7C-70717FA76D33}" type="sibTrans" cxnId="{13ACF170-B697-0040-9E4D-4618419F2640}">
      <dgm:prSet/>
      <dgm:spPr/>
      <dgm:t>
        <a:bodyPr/>
        <a:lstStyle/>
        <a:p>
          <a:endParaRPr lang="en-US"/>
        </a:p>
      </dgm:t>
    </dgm:pt>
    <dgm:pt modelId="{BF249172-BC22-1742-B29E-3863D0A9A808}">
      <dgm:prSet custT="1"/>
      <dgm:spPr>
        <a:ln w="15875">
          <a:solidFill>
            <a:schemeClr val="accent1">
              <a:lumMod val="50000"/>
            </a:schemeClr>
          </a:solidFill>
        </a:ln>
      </dgm:spPr>
      <dgm:t>
        <a:bodyPr/>
        <a:lstStyle/>
        <a:p>
          <a:pPr rtl="0"/>
          <a:r>
            <a:rPr lang="en-US" sz="1600" b="1" i="0" dirty="0" smtClean="0"/>
            <a:t>Attack exploits the characteristics of the algorithm to attempt to deduce a specific plaintext or to deduce the key being used</a:t>
          </a:r>
          <a:endParaRPr lang="en-US" sz="1600" b="1" i="0" dirty="0"/>
        </a:p>
      </dgm:t>
    </dgm:pt>
    <dgm:pt modelId="{A1E3825D-B09C-234F-8DE7-6F83BB4B34B1}" type="parTrans" cxnId="{CD6C3934-A0F9-7E44-880E-4793DD849876}">
      <dgm:prSet/>
      <dgm:spPr/>
      <dgm:t>
        <a:bodyPr/>
        <a:lstStyle/>
        <a:p>
          <a:endParaRPr lang="en-US"/>
        </a:p>
      </dgm:t>
    </dgm:pt>
    <dgm:pt modelId="{78760BCF-4D44-1641-980D-34A6AD00E00C}" type="sibTrans" cxnId="{CD6C3934-A0F9-7E44-880E-4793DD849876}">
      <dgm:prSet/>
      <dgm:spPr/>
      <dgm:t>
        <a:bodyPr/>
        <a:lstStyle/>
        <a:p>
          <a:endParaRPr lang="en-US"/>
        </a:p>
      </dgm:t>
    </dgm:pt>
    <dgm:pt modelId="{3536EE49-9360-6748-BE7C-2CDECA014E48}">
      <dgm:prSet/>
      <dgm:spPr>
        <a:ln w="15875">
          <a:solidFill>
            <a:schemeClr val="accent1">
              <a:lumMod val="50000"/>
            </a:schemeClr>
          </a:solidFill>
        </a:ln>
      </dgm:spPr>
      <dgm:t>
        <a:bodyPr/>
        <a:lstStyle/>
        <a:p>
          <a:pPr rtl="0"/>
          <a:r>
            <a:rPr lang="en-US" sz="1700" b="1" i="0" dirty="0" smtClean="0">
              <a:solidFill>
                <a:srgbClr val="2F1F58"/>
              </a:solidFill>
            </a:rPr>
            <a:t>Brute-force attack</a:t>
          </a:r>
          <a:endParaRPr lang="en-US" sz="1700" b="1" i="0" dirty="0">
            <a:solidFill>
              <a:srgbClr val="2F1F58"/>
            </a:solidFill>
          </a:endParaRPr>
        </a:p>
      </dgm:t>
    </dgm:pt>
    <dgm:pt modelId="{AE48D6C5-8EDB-F54D-B495-A0CEABF578F7}" type="parTrans" cxnId="{E838774B-52E6-0C40-B3CA-1F45A2E00C26}">
      <dgm:prSet/>
      <dgm:spPr/>
      <dgm:t>
        <a:bodyPr/>
        <a:lstStyle/>
        <a:p>
          <a:endParaRPr lang="en-US"/>
        </a:p>
      </dgm:t>
    </dgm:pt>
    <dgm:pt modelId="{E3C1063E-9DDB-F54F-98F0-FDDCDB67C2EC}" type="sibTrans" cxnId="{E838774B-52E6-0C40-B3CA-1F45A2E00C26}">
      <dgm:prSet/>
      <dgm:spPr/>
      <dgm:t>
        <a:bodyPr/>
        <a:lstStyle/>
        <a:p>
          <a:endParaRPr lang="en-US"/>
        </a:p>
      </dgm:t>
    </dgm:pt>
    <dgm:pt modelId="{0F5F0910-B88B-8145-BA77-E1F400CA1E78}">
      <dgm:prSet custT="1"/>
      <dgm:spPr>
        <a:ln w="15875">
          <a:solidFill>
            <a:schemeClr val="accent1">
              <a:lumMod val="50000"/>
            </a:schemeClr>
          </a:solidFill>
        </a:ln>
      </dgm:spPr>
      <dgm:t>
        <a:bodyPr/>
        <a:lstStyle/>
        <a:p>
          <a:pPr rtl="0"/>
          <a:r>
            <a:rPr lang="en-US" sz="1600" b="1" i="0" dirty="0" smtClean="0"/>
            <a:t>Attacker tries every possible key on a piece of </a:t>
          </a:r>
          <a:r>
            <a:rPr lang="en-US" sz="1600" b="1" i="0" dirty="0" err="1" smtClean="0"/>
            <a:t>ciphertext</a:t>
          </a:r>
          <a:r>
            <a:rPr lang="en-US" sz="1600" b="1" i="0" dirty="0" smtClean="0"/>
            <a:t> until an intelligible translation into plaintext is obtained</a:t>
          </a:r>
          <a:endParaRPr lang="en-US" sz="1600" b="1" i="0" dirty="0"/>
        </a:p>
      </dgm:t>
    </dgm:pt>
    <dgm:pt modelId="{E87EA3A6-6ED1-CF49-B9F3-404185717F9F}" type="parTrans" cxnId="{EDA6E6D6-E6B1-9742-8B81-6B42DD4DF174}">
      <dgm:prSet/>
      <dgm:spPr/>
      <dgm:t>
        <a:bodyPr/>
        <a:lstStyle/>
        <a:p>
          <a:endParaRPr lang="en-US"/>
        </a:p>
      </dgm:t>
    </dgm:pt>
    <dgm:pt modelId="{4BBDF529-9380-6F48-AA57-6A609DBDBD9A}" type="sibTrans" cxnId="{EDA6E6D6-E6B1-9742-8B81-6B42DD4DF174}">
      <dgm:prSet/>
      <dgm:spPr/>
      <dgm:t>
        <a:bodyPr/>
        <a:lstStyle/>
        <a:p>
          <a:endParaRPr lang="en-US"/>
        </a:p>
      </dgm:t>
    </dgm:pt>
    <dgm:pt modelId="{D551D4F6-BF7E-0442-8C7C-EF75EF5264AE}">
      <dgm:prSet custT="1"/>
      <dgm:spPr>
        <a:ln w="15875">
          <a:solidFill>
            <a:schemeClr val="accent1">
              <a:lumMod val="50000"/>
            </a:schemeClr>
          </a:solidFill>
        </a:ln>
      </dgm:spPr>
      <dgm:t>
        <a:bodyPr/>
        <a:lstStyle/>
        <a:p>
          <a:pPr rtl="0"/>
          <a:r>
            <a:rPr lang="en-US" sz="1600" b="1" i="0" dirty="0" smtClean="0"/>
            <a:t>On average, half of all possible keys must be tried to achieve success</a:t>
          </a:r>
          <a:endParaRPr lang="en-US" sz="1600" b="1" i="0" dirty="0"/>
        </a:p>
      </dgm:t>
    </dgm:pt>
    <dgm:pt modelId="{9B291BF1-36D4-6E44-AEFB-C4EDCBC409DD}" type="parTrans" cxnId="{A45CEA81-FFBC-2647-B707-28C8E97C2425}">
      <dgm:prSet/>
      <dgm:spPr/>
      <dgm:t>
        <a:bodyPr/>
        <a:lstStyle/>
        <a:p>
          <a:endParaRPr lang="en-US"/>
        </a:p>
      </dgm:t>
    </dgm:pt>
    <dgm:pt modelId="{CBC09AA7-D182-4040-9CF8-B62CC792ACE7}" type="sibTrans" cxnId="{A45CEA81-FFBC-2647-B707-28C8E97C2425}">
      <dgm:prSet/>
      <dgm:spPr/>
      <dgm:t>
        <a:bodyPr/>
        <a:lstStyle/>
        <a:p>
          <a:endParaRPr lang="en-US"/>
        </a:p>
      </dgm:t>
    </dgm:pt>
    <dgm:pt modelId="{A7EB878A-CC20-314A-B808-AE5DD6F43793}" type="pres">
      <dgm:prSet presAssocID="{56BE248D-E13C-564F-8E5B-EF027F1710E4}" presName="cycle" presStyleCnt="0">
        <dgm:presLayoutVars>
          <dgm:dir/>
          <dgm:resizeHandles val="exact"/>
        </dgm:presLayoutVars>
      </dgm:prSet>
      <dgm:spPr/>
      <dgm:t>
        <a:bodyPr/>
        <a:lstStyle/>
        <a:p>
          <a:endParaRPr lang="en-US"/>
        </a:p>
      </dgm:t>
    </dgm:pt>
    <dgm:pt modelId="{4515F03F-816E-5E49-BB0C-C8627B372198}" type="pres">
      <dgm:prSet presAssocID="{02E679F1-E7F3-C443-9A8B-469A373F867B}" presName="arrow" presStyleLbl="node1" presStyleIdx="0" presStyleCnt="2" custScaleX="107765" custScaleY="109804">
        <dgm:presLayoutVars>
          <dgm:bulletEnabled val="1"/>
        </dgm:presLayoutVars>
      </dgm:prSet>
      <dgm:spPr/>
      <dgm:t>
        <a:bodyPr/>
        <a:lstStyle/>
        <a:p>
          <a:endParaRPr lang="en-US"/>
        </a:p>
      </dgm:t>
    </dgm:pt>
    <dgm:pt modelId="{A9D6B2B8-046A-AA47-AB10-DE4700B51C2F}" type="pres">
      <dgm:prSet presAssocID="{3536EE49-9360-6748-BE7C-2CDECA014E48}" presName="arrow" presStyleLbl="node1" presStyleIdx="1" presStyleCnt="2" custScaleX="107765" custScaleY="104784">
        <dgm:presLayoutVars>
          <dgm:bulletEnabled val="1"/>
        </dgm:presLayoutVars>
      </dgm:prSet>
      <dgm:spPr/>
      <dgm:t>
        <a:bodyPr/>
        <a:lstStyle/>
        <a:p>
          <a:endParaRPr lang="en-US"/>
        </a:p>
      </dgm:t>
    </dgm:pt>
  </dgm:ptLst>
  <dgm:cxnLst>
    <dgm:cxn modelId="{4676F88D-813F-E744-803B-EB8EB4C4C764}" type="presOf" srcId="{3536EE49-9360-6748-BE7C-2CDECA014E48}" destId="{A9D6B2B8-046A-AA47-AB10-DE4700B51C2F}" srcOrd="0" destOrd="0" presId="urn:microsoft.com/office/officeart/2005/8/layout/arrow1"/>
    <dgm:cxn modelId="{3F50E8A6-1346-2143-AF14-9106E4C829DC}" type="presOf" srcId="{D551D4F6-BF7E-0442-8C7C-EF75EF5264AE}" destId="{A9D6B2B8-046A-AA47-AB10-DE4700B51C2F}" srcOrd="0" destOrd="2" presId="urn:microsoft.com/office/officeart/2005/8/layout/arrow1"/>
    <dgm:cxn modelId="{34B0F9BD-9A2A-AA4C-A8FB-FE54C81BDB79}" type="presOf" srcId="{BF249172-BC22-1742-B29E-3863D0A9A808}" destId="{4515F03F-816E-5E49-BB0C-C8627B372198}" srcOrd="0" destOrd="2" presId="urn:microsoft.com/office/officeart/2005/8/layout/arrow1"/>
    <dgm:cxn modelId="{EDA6E6D6-E6B1-9742-8B81-6B42DD4DF174}" srcId="{3536EE49-9360-6748-BE7C-2CDECA014E48}" destId="{0F5F0910-B88B-8145-BA77-E1F400CA1E78}" srcOrd="0" destOrd="0" parTransId="{E87EA3A6-6ED1-CF49-B9F3-404185717F9F}" sibTransId="{4BBDF529-9380-6F48-AA57-6A609DBDBD9A}"/>
    <dgm:cxn modelId="{F99F9766-2242-164C-BB44-C6961417F1DC}" type="presOf" srcId="{0F5F0910-B88B-8145-BA77-E1F400CA1E78}" destId="{A9D6B2B8-046A-AA47-AB10-DE4700B51C2F}" srcOrd="0" destOrd="1" presId="urn:microsoft.com/office/officeart/2005/8/layout/arrow1"/>
    <dgm:cxn modelId="{E838774B-52E6-0C40-B3CA-1F45A2E00C26}" srcId="{56BE248D-E13C-564F-8E5B-EF027F1710E4}" destId="{3536EE49-9360-6748-BE7C-2CDECA014E48}" srcOrd="1" destOrd="0" parTransId="{AE48D6C5-8EDB-F54D-B495-A0CEABF578F7}" sibTransId="{E3C1063E-9DDB-F54F-98F0-FDDCDB67C2EC}"/>
    <dgm:cxn modelId="{CD6C3934-A0F9-7E44-880E-4793DD849876}" srcId="{02E679F1-E7F3-C443-9A8B-469A373F867B}" destId="{BF249172-BC22-1742-B29E-3863D0A9A808}" srcOrd="1" destOrd="0" parTransId="{A1E3825D-B09C-234F-8DE7-6F83BB4B34B1}" sibTransId="{78760BCF-4D44-1641-980D-34A6AD00E00C}"/>
    <dgm:cxn modelId="{A45CEA81-FFBC-2647-B707-28C8E97C2425}" srcId="{3536EE49-9360-6748-BE7C-2CDECA014E48}" destId="{D551D4F6-BF7E-0442-8C7C-EF75EF5264AE}" srcOrd="1" destOrd="0" parTransId="{9B291BF1-36D4-6E44-AEFB-C4EDCBC409DD}" sibTransId="{CBC09AA7-D182-4040-9CF8-B62CC792ACE7}"/>
    <dgm:cxn modelId="{13ACF170-B697-0040-9E4D-4618419F2640}" srcId="{02E679F1-E7F3-C443-9A8B-469A373F867B}" destId="{B00A256E-93E8-684D-9769-D67BEA125840}" srcOrd="0" destOrd="0" parTransId="{003B6F70-6F81-FC45-BE07-ACA5CDF2B375}" sibTransId="{7A972C39-E340-EA42-8A7C-70717FA76D33}"/>
    <dgm:cxn modelId="{4A04C1A0-8370-4246-8CF4-32645BB2EFA4}" type="presOf" srcId="{B00A256E-93E8-684D-9769-D67BEA125840}" destId="{4515F03F-816E-5E49-BB0C-C8627B372198}" srcOrd="0" destOrd="1" presId="urn:microsoft.com/office/officeart/2005/8/layout/arrow1"/>
    <dgm:cxn modelId="{3E541F5A-5B07-F245-8732-BA053F8D399D}" type="presOf" srcId="{56BE248D-E13C-564F-8E5B-EF027F1710E4}" destId="{A7EB878A-CC20-314A-B808-AE5DD6F43793}" srcOrd="0" destOrd="0" presId="urn:microsoft.com/office/officeart/2005/8/layout/arrow1"/>
    <dgm:cxn modelId="{914E6C7D-8429-9B47-B726-8658685FAB93}" srcId="{56BE248D-E13C-564F-8E5B-EF027F1710E4}" destId="{02E679F1-E7F3-C443-9A8B-469A373F867B}" srcOrd="0" destOrd="0" parTransId="{5A6D8D90-3BF2-784E-B643-2264E0442808}" sibTransId="{FA93D9EC-5E81-F048-8664-159A5EA0A4D1}"/>
    <dgm:cxn modelId="{249FE6C3-A088-D545-84F4-AD743892AF1E}" type="presOf" srcId="{02E679F1-E7F3-C443-9A8B-469A373F867B}" destId="{4515F03F-816E-5E49-BB0C-C8627B372198}" srcOrd="0" destOrd="0" presId="urn:microsoft.com/office/officeart/2005/8/layout/arrow1"/>
    <dgm:cxn modelId="{8D69E0E0-825B-E74B-8C2E-D4E68C253D95}" type="presParOf" srcId="{A7EB878A-CC20-314A-B808-AE5DD6F43793}" destId="{4515F03F-816E-5E49-BB0C-C8627B372198}" srcOrd="0" destOrd="0" presId="urn:microsoft.com/office/officeart/2005/8/layout/arrow1"/>
    <dgm:cxn modelId="{94A3E1B9-3B60-C14B-A918-3032DD32BBF6}" type="presParOf" srcId="{A7EB878A-CC20-314A-B808-AE5DD6F43793}" destId="{A9D6B2B8-046A-AA47-AB10-DE4700B51C2F}" srcOrd="1" destOrd="0" presId="urn:microsoft.com/office/officeart/2005/8/layout/arrow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B15A748-A89C-AA4F-9C25-A6B6552924B3}"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4B58786D-6255-8441-BDF8-984DB0C66D62}">
      <dgm:prSet/>
      <dgm:spPr/>
      <dgm:t>
        <a:bodyPr/>
        <a:lstStyle/>
        <a:p>
          <a:pPr rtl="0"/>
          <a:r>
            <a:rPr lang="en-US" dirty="0" smtClean="0"/>
            <a:t>Involves trying every possible key until an intelligible translation of the ciphertext into plaintext is obtained</a:t>
          </a:r>
          <a:endParaRPr lang="en-US" dirty="0"/>
        </a:p>
      </dgm:t>
    </dgm:pt>
    <dgm:pt modelId="{236C4C3F-25E3-3D44-B4E2-C4DF1F3629C2}" type="parTrans" cxnId="{1C8DB6DB-D932-F54C-B818-877FC7E1D3ED}">
      <dgm:prSet/>
      <dgm:spPr/>
      <dgm:t>
        <a:bodyPr/>
        <a:lstStyle/>
        <a:p>
          <a:endParaRPr lang="en-US"/>
        </a:p>
      </dgm:t>
    </dgm:pt>
    <dgm:pt modelId="{6C324A1F-9D40-744A-ACF6-A0A19B7A4967}" type="sibTrans" cxnId="{1C8DB6DB-D932-F54C-B818-877FC7E1D3ED}">
      <dgm:prSet/>
      <dgm:spPr>
        <a:ln>
          <a:solidFill>
            <a:schemeClr val="accent1">
              <a:lumMod val="75000"/>
            </a:schemeClr>
          </a:solidFill>
        </a:ln>
      </dgm:spPr>
      <dgm:t>
        <a:bodyPr/>
        <a:lstStyle/>
        <a:p>
          <a:endParaRPr lang="en-US"/>
        </a:p>
      </dgm:t>
    </dgm:pt>
    <dgm:pt modelId="{A62F2046-765A-AF4A-B7F2-0D7EECCA9CCE}">
      <dgm:prSet/>
      <dgm:spPr/>
      <dgm:t>
        <a:bodyPr/>
        <a:lstStyle/>
        <a:p>
          <a:pPr rtl="0"/>
          <a:r>
            <a:rPr lang="en-US" dirty="0" smtClean="0"/>
            <a:t>On average, half of all possible keys must be tried to achieve success</a:t>
          </a:r>
          <a:endParaRPr lang="en-US" dirty="0"/>
        </a:p>
      </dgm:t>
    </dgm:pt>
    <dgm:pt modelId="{A8679D6A-896E-1444-A4F5-C46158A5F854}" type="parTrans" cxnId="{31A382E7-4C15-2F43-89F0-AA7DA8288401}">
      <dgm:prSet/>
      <dgm:spPr/>
      <dgm:t>
        <a:bodyPr/>
        <a:lstStyle/>
        <a:p>
          <a:endParaRPr lang="en-US"/>
        </a:p>
      </dgm:t>
    </dgm:pt>
    <dgm:pt modelId="{91BB27F2-C252-5E45-8C75-65E47EEEA4C0}" type="sibTrans" cxnId="{31A382E7-4C15-2F43-89F0-AA7DA8288401}">
      <dgm:prSet/>
      <dgm:spPr>
        <a:ln>
          <a:solidFill>
            <a:schemeClr val="accent1">
              <a:lumMod val="75000"/>
            </a:schemeClr>
          </a:solidFill>
        </a:ln>
      </dgm:spPr>
      <dgm:t>
        <a:bodyPr/>
        <a:lstStyle/>
        <a:p>
          <a:endParaRPr lang="en-US"/>
        </a:p>
      </dgm:t>
    </dgm:pt>
    <dgm:pt modelId="{F16D110F-13C3-AB4B-A868-8109E1776292}">
      <dgm:prSet/>
      <dgm:spPr/>
      <dgm:t>
        <a:bodyPr/>
        <a:lstStyle/>
        <a:p>
          <a:pPr rtl="0"/>
          <a:r>
            <a:rPr lang="en-AU" dirty="0" smtClean="0"/>
            <a:t>To supplement the brute-force approach, some degree of knowledge about the expected plaintext is needed, and some means of automatically distinguishing plaintext from garble is also needed</a:t>
          </a:r>
          <a:endParaRPr lang="en-US" dirty="0"/>
        </a:p>
      </dgm:t>
    </dgm:pt>
    <dgm:pt modelId="{5CF0D781-5B04-A14B-8DF0-A415D104FAAA}" type="parTrans" cxnId="{E809198C-A29E-2449-B160-026C6FFAA1B7}">
      <dgm:prSet/>
      <dgm:spPr/>
      <dgm:t>
        <a:bodyPr/>
        <a:lstStyle/>
        <a:p>
          <a:endParaRPr lang="en-US"/>
        </a:p>
      </dgm:t>
    </dgm:pt>
    <dgm:pt modelId="{A905C911-6C87-8443-BA92-EB1932053F2B}" type="sibTrans" cxnId="{E809198C-A29E-2449-B160-026C6FFAA1B7}">
      <dgm:prSet/>
      <dgm:spPr/>
      <dgm:t>
        <a:bodyPr/>
        <a:lstStyle/>
        <a:p>
          <a:endParaRPr lang="en-US"/>
        </a:p>
      </dgm:t>
    </dgm:pt>
    <dgm:pt modelId="{23EAF6F1-CBBE-7A4C-BDBB-F8F0383F5FD2}" type="pres">
      <dgm:prSet presAssocID="{0B15A748-A89C-AA4F-9C25-A6B6552924B3}" presName="outerComposite" presStyleCnt="0">
        <dgm:presLayoutVars>
          <dgm:chMax val="5"/>
          <dgm:dir/>
          <dgm:resizeHandles val="exact"/>
        </dgm:presLayoutVars>
      </dgm:prSet>
      <dgm:spPr/>
      <dgm:t>
        <a:bodyPr/>
        <a:lstStyle/>
        <a:p>
          <a:endParaRPr lang="en-US"/>
        </a:p>
      </dgm:t>
    </dgm:pt>
    <dgm:pt modelId="{A9D5F8EC-0487-7347-BF52-5E62935E4707}" type="pres">
      <dgm:prSet presAssocID="{0B15A748-A89C-AA4F-9C25-A6B6552924B3}" presName="dummyMaxCanvas" presStyleCnt="0">
        <dgm:presLayoutVars/>
      </dgm:prSet>
      <dgm:spPr/>
    </dgm:pt>
    <dgm:pt modelId="{299A7C9D-87BF-CD42-AA7C-FE94D20924FE}" type="pres">
      <dgm:prSet presAssocID="{0B15A748-A89C-AA4F-9C25-A6B6552924B3}" presName="ThreeNodes_1" presStyleLbl="node1" presStyleIdx="0" presStyleCnt="3">
        <dgm:presLayoutVars>
          <dgm:bulletEnabled val="1"/>
        </dgm:presLayoutVars>
      </dgm:prSet>
      <dgm:spPr/>
      <dgm:t>
        <a:bodyPr/>
        <a:lstStyle/>
        <a:p>
          <a:endParaRPr lang="en-US"/>
        </a:p>
      </dgm:t>
    </dgm:pt>
    <dgm:pt modelId="{F8E2679E-A04F-904E-82DB-28465952477A}" type="pres">
      <dgm:prSet presAssocID="{0B15A748-A89C-AA4F-9C25-A6B6552924B3}" presName="ThreeNodes_2" presStyleLbl="node1" presStyleIdx="1" presStyleCnt="3">
        <dgm:presLayoutVars>
          <dgm:bulletEnabled val="1"/>
        </dgm:presLayoutVars>
      </dgm:prSet>
      <dgm:spPr/>
      <dgm:t>
        <a:bodyPr/>
        <a:lstStyle/>
        <a:p>
          <a:endParaRPr lang="en-US"/>
        </a:p>
      </dgm:t>
    </dgm:pt>
    <dgm:pt modelId="{912E77E7-A946-8E44-BC90-3F69E61034C0}" type="pres">
      <dgm:prSet presAssocID="{0B15A748-A89C-AA4F-9C25-A6B6552924B3}" presName="ThreeNodes_3" presStyleLbl="node1" presStyleIdx="2" presStyleCnt="3">
        <dgm:presLayoutVars>
          <dgm:bulletEnabled val="1"/>
        </dgm:presLayoutVars>
      </dgm:prSet>
      <dgm:spPr/>
      <dgm:t>
        <a:bodyPr/>
        <a:lstStyle/>
        <a:p>
          <a:endParaRPr lang="en-US"/>
        </a:p>
      </dgm:t>
    </dgm:pt>
    <dgm:pt modelId="{3AB18B29-AC07-F547-9AF6-1CDFF6D8B642}" type="pres">
      <dgm:prSet presAssocID="{0B15A748-A89C-AA4F-9C25-A6B6552924B3}" presName="ThreeConn_1-2" presStyleLbl="fgAccFollowNode1" presStyleIdx="0" presStyleCnt="2">
        <dgm:presLayoutVars>
          <dgm:bulletEnabled val="1"/>
        </dgm:presLayoutVars>
      </dgm:prSet>
      <dgm:spPr/>
      <dgm:t>
        <a:bodyPr/>
        <a:lstStyle/>
        <a:p>
          <a:endParaRPr lang="en-US"/>
        </a:p>
      </dgm:t>
    </dgm:pt>
    <dgm:pt modelId="{BFAE0DD3-0D61-4446-A3F0-E88F1106B030}" type="pres">
      <dgm:prSet presAssocID="{0B15A748-A89C-AA4F-9C25-A6B6552924B3}" presName="ThreeConn_2-3" presStyleLbl="fgAccFollowNode1" presStyleIdx="1" presStyleCnt="2">
        <dgm:presLayoutVars>
          <dgm:bulletEnabled val="1"/>
        </dgm:presLayoutVars>
      </dgm:prSet>
      <dgm:spPr/>
      <dgm:t>
        <a:bodyPr/>
        <a:lstStyle/>
        <a:p>
          <a:endParaRPr lang="en-US"/>
        </a:p>
      </dgm:t>
    </dgm:pt>
    <dgm:pt modelId="{058FB15E-5066-9744-8EE7-BF871FE40FD6}" type="pres">
      <dgm:prSet presAssocID="{0B15A748-A89C-AA4F-9C25-A6B6552924B3}" presName="ThreeNodes_1_text" presStyleLbl="node1" presStyleIdx="2" presStyleCnt="3">
        <dgm:presLayoutVars>
          <dgm:bulletEnabled val="1"/>
        </dgm:presLayoutVars>
      </dgm:prSet>
      <dgm:spPr/>
      <dgm:t>
        <a:bodyPr/>
        <a:lstStyle/>
        <a:p>
          <a:endParaRPr lang="en-US"/>
        </a:p>
      </dgm:t>
    </dgm:pt>
    <dgm:pt modelId="{A370778B-3C60-654D-8FE9-F924E3ACF4A7}" type="pres">
      <dgm:prSet presAssocID="{0B15A748-A89C-AA4F-9C25-A6B6552924B3}" presName="ThreeNodes_2_text" presStyleLbl="node1" presStyleIdx="2" presStyleCnt="3">
        <dgm:presLayoutVars>
          <dgm:bulletEnabled val="1"/>
        </dgm:presLayoutVars>
      </dgm:prSet>
      <dgm:spPr/>
      <dgm:t>
        <a:bodyPr/>
        <a:lstStyle/>
        <a:p>
          <a:endParaRPr lang="en-US"/>
        </a:p>
      </dgm:t>
    </dgm:pt>
    <dgm:pt modelId="{499FDD94-30DC-9248-A2D9-EB7035F1457F}" type="pres">
      <dgm:prSet presAssocID="{0B15A748-A89C-AA4F-9C25-A6B6552924B3}" presName="ThreeNodes_3_text" presStyleLbl="node1" presStyleIdx="2" presStyleCnt="3">
        <dgm:presLayoutVars>
          <dgm:bulletEnabled val="1"/>
        </dgm:presLayoutVars>
      </dgm:prSet>
      <dgm:spPr/>
      <dgm:t>
        <a:bodyPr/>
        <a:lstStyle/>
        <a:p>
          <a:endParaRPr lang="en-US"/>
        </a:p>
      </dgm:t>
    </dgm:pt>
  </dgm:ptLst>
  <dgm:cxnLst>
    <dgm:cxn modelId="{97726A14-6B84-FD41-9937-FB2ADC336149}" type="presOf" srcId="{4B58786D-6255-8441-BDF8-984DB0C66D62}" destId="{299A7C9D-87BF-CD42-AA7C-FE94D20924FE}" srcOrd="0" destOrd="0" presId="urn:microsoft.com/office/officeart/2005/8/layout/vProcess5"/>
    <dgm:cxn modelId="{EF17B426-A83D-564B-AAF3-AB07ED56368F}" type="presOf" srcId="{91BB27F2-C252-5E45-8C75-65E47EEEA4C0}" destId="{BFAE0DD3-0D61-4446-A3F0-E88F1106B030}" srcOrd="0" destOrd="0" presId="urn:microsoft.com/office/officeart/2005/8/layout/vProcess5"/>
    <dgm:cxn modelId="{1314396E-0FB4-C44A-B76A-3A75B2DDCB82}" type="presOf" srcId="{A62F2046-765A-AF4A-B7F2-0D7EECCA9CCE}" destId="{F8E2679E-A04F-904E-82DB-28465952477A}" srcOrd="0" destOrd="0" presId="urn:microsoft.com/office/officeart/2005/8/layout/vProcess5"/>
    <dgm:cxn modelId="{9B19D16F-1035-A94B-AB30-366FDD24CB30}" type="presOf" srcId="{0B15A748-A89C-AA4F-9C25-A6B6552924B3}" destId="{23EAF6F1-CBBE-7A4C-BDBB-F8F0383F5FD2}" srcOrd="0" destOrd="0" presId="urn:microsoft.com/office/officeart/2005/8/layout/vProcess5"/>
    <dgm:cxn modelId="{31A382E7-4C15-2F43-89F0-AA7DA8288401}" srcId="{0B15A748-A89C-AA4F-9C25-A6B6552924B3}" destId="{A62F2046-765A-AF4A-B7F2-0D7EECCA9CCE}" srcOrd="1" destOrd="0" parTransId="{A8679D6A-896E-1444-A4F5-C46158A5F854}" sibTransId="{91BB27F2-C252-5E45-8C75-65E47EEEA4C0}"/>
    <dgm:cxn modelId="{75473354-0AF7-DB49-A29C-E47EAA36B6F5}" type="presOf" srcId="{6C324A1F-9D40-744A-ACF6-A0A19B7A4967}" destId="{3AB18B29-AC07-F547-9AF6-1CDFF6D8B642}" srcOrd="0" destOrd="0" presId="urn:microsoft.com/office/officeart/2005/8/layout/vProcess5"/>
    <dgm:cxn modelId="{1C8DB6DB-D932-F54C-B818-877FC7E1D3ED}" srcId="{0B15A748-A89C-AA4F-9C25-A6B6552924B3}" destId="{4B58786D-6255-8441-BDF8-984DB0C66D62}" srcOrd="0" destOrd="0" parTransId="{236C4C3F-25E3-3D44-B4E2-C4DF1F3629C2}" sibTransId="{6C324A1F-9D40-744A-ACF6-A0A19B7A4967}"/>
    <dgm:cxn modelId="{F883BAB6-F57E-D84E-9604-92CCB06B737A}" type="presOf" srcId="{A62F2046-765A-AF4A-B7F2-0D7EECCA9CCE}" destId="{A370778B-3C60-654D-8FE9-F924E3ACF4A7}" srcOrd="1" destOrd="0" presId="urn:microsoft.com/office/officeart/2005/8/layout/vProcess5"/>
    <dgm:cxn modelId="{A982924F-207F-9842-BB50-2ACFB5C77D32}" type="presOf" srcId="{4B58786D-6255-8441-BDF8-984DB0C66D62}" destId="{058FB15E-5066-9744-8EE7-BF871FE40FD6}" srcOrd="1" destOrd="0" presId="urn:microsoft.com/office/officeart/2005/8/layout/vProcess5"/>
    <dgm:cxn modelId="{E809198C-A29E-2449-B160-026C6FFAA1B7}" srcId="{0B15A748-A89C-AA4F-9C25-A6B6552924B3}" destId="{F16D110F-13C3-AB4B-A868-8109E1776292}" srcOrd="2" destOrd="0" parTransId="{5CF0D781-5B04-A14B-8DF0-A415D104FAAA}" sibTransId="{A905C911-6C87-8443-BA92-EB1932053F2B}"/>
    <dgm:cxn modelId="{7FE9FA3A-D42B-FC4C-985F-081BB4CC4C90}" type="presOf" srcId="{F16D110F-13C3-AB4B-A868-8109E1776292}" destId="{499FDD94-30DC-9248-A2D9-EB7035F1457F}" srcOrd="1" destOrd="0" presId="urn:microsoft.com/office/officeart/2005/8/layout/vProcess5"/>
    <dgm:cxn modelId="{5EBD263F-C534-BB41-9F4C-E467C605E51D}" type="presOf" srcId="{F16D110F-13C3-AB4B-A868-8109E1776292}" destId="{912E77E7-A946-8E44-BC90-3F69E61034C0}" srcOrd="0" destOrd="0" presId="urn:microsoft.com/office/officeart/2005/8/layout/vProcess5"/>
    <dgm:cxn modelId="{FE656E4F-7113-A64E-A30F-2C8682C1E5C4}" type="presParOf" srcId="{23EAF6F1-CBBE-7A4C-BDBB-F8F0383F5FD2}" destId="{A9D5F8EC-0487-7347-BF52-5E62935E4707}" srcOrd="0" destOrd="0" presId="urn:microsoft.com/office/officeart/2005/8/layout/vProcess5"/>
    <dgm:cxn modelId="{1BE7F32B-3156-E342-85B3-18087549E748}" type="presParOf" srcId="{23EAF6F1-CBBE-7A4C-BDBB-F8F0383F5FD2}" destId="{299A7C9D-87BF-CD42-AA7C-FE94D20924FE}" srcOrd="1" destOrd="0" presId="urn:microsoft.com/office/officeart/2005/8/layout/vProcess5"/>
    <dgm:cxn modelId="{DE62E082-4019-8E4F-BECC-1CDB846AC2FC}" type="presParOf" srcId="{23EAF6F1-CBBE-7A4C-BDBB-F8F0383F5FD2}" destId="{F8E2679E-A04F-904E-82DB-28465952477A}" srcOrd="2" destOrd="0" presId="urn:microsoft.com/office/officeart/2005/8/layout/vProcess5"/>
    <dgm:cxn modelId="{324556C8-4A98-044E-A50C-9B20C4623E41}" type="presParOf" srcId="{23EAF6F1-CBBE-7A4C-BDBB-F8F0383F5FD2}" destId="{912E77E7-A946-8E44-BC90-3F69E61034C0}" srcOrd="3" destOrd="0" presId="urn:microsoft.com/office/officeart/2005/8/layout/vProcess5"/>
    <dgm:cxn modelId="{C2DE3387-E4D6-F949-9CF8-84B8C1901EB3}" type="presParOf" srcId="{23EAF6F1-CBBE-7A4C-BDBB-F8F0383F5FD2}" destId="{3AB18B29-AC07-F547-9AF6-1CDFF6D8B642}" srcOrd="4" destOrd="0" presId="urn:microsoft.com/office/officeart/2005/8/layout/vProcess5"/>
    <dgm:cxn modelId="{3F7B2D96-7E26-CE4E-A6DE-C9799558CFE0}" type="presParOf" srcId="{23EAF6F1-CBBE-7A4C-BDBB-F8F0383F5FD2}" destId="{BFAE0DD3-0D61-4446-A3F0-E88F1106B030}" srcOrd="5" destOrd="0" presId="urn:microsoft.com/office/officeart/2005/8/layout/vProcess5"/>
    <dgm:cxn modelId="{D083EC70-2DEF-5D45-B9FD-3501337F4887}" type="presParOf" srcId="{23EAF6F1-CBBE-7A4C-BDBB-F8F0383F5FD2}" destId="{058FB15E-5066-9744-8EE7-BF871FE40FD6}" srcOrd="6" destOrd="0" presId="urn:microsoft.com/office/officeart/2005/8/layout/vProcess5"/>
    <dgm:cxn modelId="{284A0BA2-97DB-BB40-8706-F1FAFA2DEBC8}" type="presParOf" srcId="{23EAF6F1-CBBE-7A4C-BDBB-F8F0383F5FD2}" destId="{A370778B-3C60-654D-8FE9-F924E3ACF4A7}" srcOrd="7" destOrd="0" presId="urn:microsoft.com/office/officeart/2005/8/layout/vProcess5"/>
    <dgm:cxn modelId="{9199C2CB-5E83-3844-9D4F-3A9A9B39CBE2}" type="presParOf" srcId="{23EAF6F1-CBBE-7A4C-BDBB-F8F0383F5FD2}" destId="{499FDD94-30DC-9248-A2D9-EB7035F1457F}"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FADB1E1-21AF-BD41-862F-87B22EA1461A}"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FE7A4EC5-4567-8C42-B718-7ED04ECD54C7}">
      <dgm:prSet/>
      <dgm:spPr>
        <a:solidFill>
          <a:schemeClr val="bg1"/>
        </a:solidFill>
        <a:ln>
          <a:solidFill>
            <a:schemeClr val="tx1"/>
          </a:solidFill>
        </a:ln>
      </dgm:spPr>
      <dgm:t>
        <a:bodyPr/>
        <a:lstStyle/>
        <a:p>
          <a:r>
            <a:rPr lang="en-US" smtClean="0"/>
            <a:t>A set of related monoalphabetic substitution rules is used</a:t>
          </a:r>
          <a:endParaRPr lang="en-US" dirty="0" smtClean="0"/>
        </a:p>
      </dgm:t>
    </dgm:pt>
    <dgm:pt modelId="{4D3140F5-873A-734D-8B40-41FDC26D9BB5}" type="parTrans" cxnId="{89B1527F-76CE-6B41-A03A-7A3DE9B082EE}">
      <dgm:prSet/>
      <dgm:spPr/>
      <dgm:t>
        <a:bodyPr/>
        <a:lstStyle/>
        <a:p>
          <a:endParaRPr lang="en-US"/>
        </a:p>
      </dgm:t>
    </dgm:pt>
    <dgm:pt modelId="{32FFFA91-BAE1-C84A-A254-76C953803ED0}" type="sibTrans" cxnId="{89B1527F-76CE-6B41-A03A-7A3DE9B082EE}">
      <dgm:prSet/>
      <dgm:spPr/>
      <dgm:t>
        <a:bodyPr/>
        <a:lstStyle/>
        <a:p>
          <a:endParaRPr lang="en-US"/>
        </a:p>
      </dgm:t>
    </dgm:pt>
    <dgm:pt modelId="{5CCDF724-9A0C-934F-B275-71E17055B932}">
      <dgm:prSet/>
      <dgm:spPr>
        <a:solidFill>
          <a:schemeClr val="bg1"/>
        </a:solidFill>
        <a:ln>
          <a:solidFill>
            <a:schemeClr val="tx1"/>
          </a:solidFill>
        </a:ln>
      </dgm:spPr>
      <dgm:t>
        <a:bodyPr/>
        <a:lstStyle/>
        <a:p>
          <a:r>
            <a:rPr lang="en-US" smtClean="0"/>
            <a:t>A key determines which particular rule is chosen for a given transformation</a:t>
          </a:r>
          <a:endParaRPr lang="en-US" dirty="0" smtClean="0"/>
        </a:p>
      </dgm:t>
    </dgm:pt>
    <dgm:pt modelId="{E1B21F45-166E-3E4C-B296-B3584211C9B1}" type="parTrans" cxnId="{3516E6DE-3A34-5B4D-AC9C-406570063A34}">
      <dgm:prSet/>
      <dgm:spPr/>
      <dgm:t>
        <a:bodyPr/>
        <a:lstStyle/>
        <a:p>
          <a:endParaRPr lang="en-US"/>
        </a:p>
      </dgm:t>
    </dgm:pt>
    <dgm:pt modelId="{649810E6-8772-454E-B715-543DBFCD0D02}" type="sibTrans" cxnId="{3516E6DE-3A34-5B4D-AC9C-406570063A34}">
      <dgm:prSet/>
      <dgm:spPr/>
      <dgm:t>
        <a:bodyPr/>
        <a:lstStyle/>
        <a:p>
          <a:endParaRPr lang="en-US"/>
        </a:p>
      </dgm:t>
    </dgm:pt>
    <dgm:pt modelId="{14A4020B-3ABA-894D-B05F-E2D168D99B45}">
      <dgm:prSet phldrT="[Text]"/>
      <dgm:spPr/>
      <dgm:t>
        <a:bodyPr/>
        <a:lstStyle/>
        <a:p>
          <a:r>
            <a:rPr lang="en-US" dirty="0" smtClean="0">
              <a:cs typeface="ＭＳ Ｐゴシック" pitchFamily="-1" charset="-128"/>
            </a:rPr>
            <a:t>All these techniques have the following features in common:</a:t>
          </a:r>
          <a:endParaRPr lang="en-US" dirty="0"/>
        </a:p>
      </dgm:t>
    </dgm:pt>
    <dgm:pt modelId="{B808F235-BFD4-8547-9C21-E998291798FE}" type="sibTrans" cxnId="{16D7CA81-A1C4-CF42-B813-0D9E2C18C42E}">
      <dgm:prSet/>
      <dgm:spPr/>
      <dgm:t>
        <a:bodyPr/>
        <a:lstStyle/>
        <a:p>
          <a:endParaRPr lang="en-US"/>
        </a:p>
      </dgm:t>
    </dgm:pt>
    <dgm:pt modelId="{72D98EF3-054F-AA4C-9F92-E1B6296852AB}" type="parTrans" cxnId="{16D7CA81-A1C4-CF42-B813-0D9E2C18C42E}">
      <dgm:prSet/>
      <dgm:spPr/>
      <dgm:t>
        <a:bodyPr/>
        <a:lstStyle/>
        <a:p>
          <a:endParaRPr lang="en-US"/>
        </a:p>
      </dgm:t>
    </dgm:pt>
    <dgm:pt modelId="{517E10FE-928C-8040-9468-4108DDA7FF84}" type="pres">
      <dgm:prSet presAssocID="{0FADB1E1-21AF-BD41-862F-87B22EA1461A}" presName="Name0" presStyleCnt="0">
        <dgm:presLayoutVars>
          <dgm:dir/>
          <dgm:animLvl val="lvl"/>
          <dgm:resizeHandles val="exact"/>
        </dgm:presLayoutVars>
      </dgm:prSet>
      <dgm:spPr/>
      <dgm:t>
        <a:bodyPr/>
        <a:lstStyle/>
        <a:p>
          <a:endParaRPr lang="en-US"/>
        </a:p>
      </dgm:t>
    </dgm:pt>
    <dgm:pt modelId="{0C8BD19E-F806-EC47-89F5-669CFF52BB98}" type="pres">
      <dgm:prSet presAssocID="{14A4020B-3ABA-894D-B05F-E2D168D99B45}" presName="composite" presStyleCnt="0"/>
      <dgm:spPr/>
    </dgm:pt>
    <dgm:pt modelId="{0A214FEC-2D56-5E4E-AB09-C40FA84A2430}" type="pres">
      <dgm:prSet presAssocID="{14A4020B-3ABA-894D-B05F-E2D168D99B45}" presName="parTx" presStyleLbl="alignNode1" presStyleIdx="0" presStyleCnt="1">
        <dgm:presLayoutVars>
          <dgm:chMax val="0"/>
          <dgm:chPref val="0"/>
          <dgm:bulletEnabled val="1"/>
        </dgm:presLayoutVars>
      </dgm:prSet>
      <dgm:spPr/>
      <dgm:t>
        <a:bodyPr/>
        <a:lstStyle/>
        <a:p>
          <a:endParaRPr lang="en-US"/>
        </a:p>
      </dgm:t>
    </dgm:pt>
    <dgm:pt modelId="{730AF66A-8B24-E04B-9DF8-6351AD37AE7A}" type="pres">
      <dgm:prSet presAssocID="{14A4020B-3ABA-894D-B05F-E2D168D99B45}" presName="desTx" presStyleLbl="alignAccFollowNode1" presStyleIdx="0" presStyleCnt="1">
        <dgm:presLayoutVars>
          <dgm:bulletEnabled val="1"/>
        </dgm:presLayoutVars>
      </dgm:prSet>
      <dgm:spPr/>
      <dgm:t>
        <a:bodyPr/>
        <a:lstStyle/>
        <a:p>
          <a:endParaRPr lang="en-US"/>
        </a:p>
      </dgm:t>
    </dgm:pt>
  </dgm:ptLst>
  <dgm:cxnLst>
    <dgm:cxn modelId="{3516E6DE-3A34-5B4D-AC9C-406570063A34}" srcId="{14A4020B-3ABA-894D-B05F-E2D168D99B45}" destId="{5CCDF724-9A0C-934F-B275-71E17055B932}" srcOrd="1" destOrd="0" parTransId="{E1B21F45-166E-3E4C-B296-B3584211C9B1}" sibTransId="{649810E6-8772-454E-B715-543DBFCD0D02}"/>
    <dgm:cxn modelId="{CC257470-3CA4-9042-8564-91745A1B0BB3}" type="presOf" srcId="{0FADB1E1-21AF-BD41-862F-87B22EA1461A}" destId="{517E10FE-928C-8040-9468-4108DDA7FF84}" srcOrd="0" destOrd="0" presId="urn:microsoft.com/office/officeart/2005/8/layout/hList1"/>
    <dgm:cxn modelId="{89B1527F-76CE-6B41-A03A-7A3DE9B082EE}" srcId="{14A4020B-3ABA-894D-B05F-E2D168D99B45}" destId="{FE7A4EC5-4567-8C42-B718-7ED04ECD54C7}" srcOrd="0" destOrd="0" parTransId="{4D3140F5-873A-734D-8B40-41FDC26D9BB5}" sibTransId="{32FFFA91-BAE1-C84A-A254-76C953803ED0}"/>
    <dgm:cxn modelId="{FD49213C-F653-FC4F-8E29-7FD5D2E834AC}" type="presOf" srcId="{5CCDF724-9A0C-934F-B275-71E17055B932}" destId="{730AF66A-8B24-E04B-9DF8-6351AD37AE7A}" srcOrd="0" destOrd="1" presId="urn:microsoft.com/office/officeart/2005/8/layout/hList1"/>
    <dgm:cxn modelId="{16D7CA81-A1C4-CF42-B813-0D9E2C18C42E}" srcId="{0FADB1E1-21AF-BD41-862F-87B22EA1461A}" destId="{14A4020B-3ABA-894D-B05F-E2D168D99B45}" srcOrd="0" destOrd="0" parTransId="{72D98EF3-054F-AA4C-9F92-E1B6296852AB}" sibTransId="{B808F235-BFD4-8547-9C21-E998291798FE}"/>
    <dgm:cxn modelId="{B0EC8F8F-D51C-3D40-8DC7-18EAD5DE78F9}" type="presOf" srcId="{FE7A4EC5-4567-8C42-B718-7ED04ECD54C7}" destId="{730AF66A-8B24-E04B-9DF8-6351AD37AE7A}" srcOrd="0" destOrd="0" presId="urn:microsoft.com/office/officeart/2005/8/layout/hList1"/>
    <dgm:cxn modelId="{BF0BE55E-0A11-674C-8A21-C5C85AF07AFF}" type="presOf" srcId="{14A4020B-3ABA-894D-B05F-E2D168D99B45}" destId="{0A214FEC-2D56-5E4E-AB09-C40FA84A2430}" srcOrd="0" destOrd="0" presId="urn:microsoft.com/office/officeart/2005/8/layout/hList1"/>
    <dgm:cxn modelId="{5263CC8B-273A-814C-A6AD-5BEBC134FFD7}" type="presParOf" srcId="{517E10FE-928C-8040-9468-4108DDA7FF84}" destId="{0C8BD19E-F806-EC47-89F5-669CFF52BB98}" srcOrd="0" destOrd="0" presId="urn:microsoft.com/office/officeart/2005/8/layout/hList1"/>
    <dgm:cxn modelId="{073A6829-3576-4C41-B457-A377EA515C47}" type="presParOf" srcId="{0C8BD19E-F806-EC47-89F5-669CFF52BB98}" destId="{0A214FEC-2D56-5E4E-AB09-C40FA84A2430}" srcOrd="0" destOrd="0" presId="urn:microsoft.com/office/officeart/2005/8/layout/hList1"/>
    <dgm:cxn modelId="{CCF1B8E8-C5FB-A049-9F71-56EDE2A7F6C0}" type="presParOf" srcId="{0C8BD19E-F806-EC47-89F5-669CFF52BB98}" destId="{730AF66A-8B24-E04B-9DF8-6351AD37AE7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D6CD00-F3D1-8D40-8D28-A3BD5E82C475}">
      <dsp:nvSpPr>
        <dsp:cNvPr id="0" name=""/>
        <dsp:cNvSpPr/>
      </dsp:nvSpPr>
      <dsp:spPr>
        <a:xfrm>
          <a:off x="0" y="105866"/>
          <a:ext cx="2365870" cy="1419522"/>
        </a:xfrm>
        <a:prstGeom prst="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kern="1200" dirty="0" smtClean="0">
              <a:solidFill>
                <a:schemeClr val="tx2"/>
              </a:solidFill>
            </a:rPr>
            <a:t>Plaintext</a:t>
          </a:r>
          <a:endParaRPr lang="en-US" sz="2400" kern="1200" dirty="0">
            <a:solidFill>
              <a:schemeClr val="tx2"/>
            </a:solidFill>
          </a:endParaRPr>
        </a:p>
        <a:p>
          <a:pPr marL="171450" lvl="1" indent="-171450" algn="l" defTabSz="800100" rtl="0">
            <a:lnSpc>
              <a:spcPct val="90000"/>
            </a:lnSpc>
            <a:spcBef>
              <a:spcPct val="0"/>
            </a:spcBef>
            <a:spcAft>
              <a:spcPct val="15000"/>
            </a:spcAft>
            <a:buChar char="••"/>
          </a:pPr>
          <a:r>
            <a:rPr lang="en-US" sz="1800" kern="1200" dirty="0" smtClean="0"/>
            <a:t>An original message</a:t>
          </a:r>
          <a:endParaRPr lang="en-US" sz="1800" kern="1200" dirty="0"/>
        </a:p>
      </dsp:txBody>
      <dsp:txXfrm>
        <a:off x="0" y="105866"/>
        <a:ext cx="2365870" cy="1419522"/>
      </dsp:txXfrm>
    </dsp:sp>
    <dsp:sp modelId="{B0966EE2-6F52-5048-A67C-57D12C898640}">
      <dsp:nvSpPr>
        <dsp:cNvPr id="0" name=""/>
        <dsp:cNvSpPr/>
      </dsp:nvSpPr>
      <dsp:spPr>
        <a:xfrm>
          <a:off x="2602458" y="105866"/>
          <a:ext cx="2365870" cy="1419522"/>
        </a:xfrm>
        <a:prstGeom prst="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kern="1200" dirty="0" smtClean="0">
              <a:solidFill>
                <a:srgbClr val="2F1F58"/>
              </a:solidFill>
            </a:rPr>
            <a:t>Ciphertext</a:t>
          </a:r>
        </a:p>
        <a:p>
          <a:pPr marL="171450" lvl="1" indent="-171450" algn="l" defTabSz="800100" rtl="0">
            <a:lnSpc>
              <a:spcPct val="90000"/>
            </a:lnSpc>
            <a:spcBef>
              <a:spcPct val="0"/>
            </a:spcBef>
            <a:spcAft>
              <a:spcPct val="15000"/>
            </a:spcAft>
            <a:buChar char="••"/>
          </a:pPr>
          <a:r>
            <a:rPr lang="en-US" sz="1800" kern="1200" dirty="0" smtClean="0"/>
            <a:t>The coded message</a:t>
          </a:r>
          <a:endParaRPr lang="en-US" sz="1800" kern="1200" dirty="0"/>
        </a:p>
      </dsp:txBody>
      <dsp:txXfrm>
        <a:off x="2602458" y="105866"/>
        <a:ext cx="2365870" cy="1419522"/>
      </dsp:txXfrm>
    </dsp:sp>
    <dsp:sp modelId="{5AC2DC6E-FD4F-1D44-B057-7FBEEE8C82DC}">
      <dsp:nvSpPr>
        <dsp:cNvPr id="0" name=""/>
        <dsp:cNvSpPr/>
      </dsp:nvSpPr>
      <dsp:spPr>
        <a:xfrm>
          <a:off x="5204916" y="105866"/>
          <a:ext cx="2365870" cy="1419522"/>
        </a:xfrm>
        <a:prstGeom prst="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kern="1200" dirty="0" smtClean="0">
              <a:solidFill>
                <a:srgbClr val="2F1F58"/>
              </a:solidFill>
            </a:rPr>
            <a:t>Enciphering/encryption</a:t>
          </a:r>
        </a:p>
        <a:p>
          <a:pPr marL="114300" lvl="1" indent="-114300" algn="l" defTabSz="666750" rtl="0">
            <a:lnSpc>
              <a:spcPct val="90000"/>
            </a:lnSpc>
            <a:spcBef>
              <a:spcPct val="0"/>
            </a:spcBef>
            <a:spcAft>
              <a:spcPct val="15000"/>
            </a:spcAft>
            <a:buChar char="••"/>
          </a:pPr>
          <a:r>
            <a:rPr lang="en-US" sz="1500" kern="1200" dirty="0" smtClean="0"/>
            <a:t>The process of converting from plaintext to ciphertext</a:t>
          </a:r>
          <a:endParaRPr lang="en-US" sz="1500" kern="1200" dirty="0"/>
        </a:p>
      </dsp:txBody>
      <dsp:txXfrm>
        <a:off x="5204916" y="105866"/>
        <a:ext cx="2365870" cy="1419522"/>
      </dsp:txXfrm>
    </dsp:sp>
    <dsp:sp modelId="{74FDB8DF-F763-CB41-A57A-E6507E52A162}">
      <dsp:nvSpPr>
        <dsp:cNvPr id="0" name=""/>
        <dsp:cNvSpPr/>
      </dsp:nvSpPr>
      <dsp:spPr>
        <a:xfrm>
          <a:off x="0" y="1761976"/>
          <a:ext cx="2365870" cy="1419522"/>
        </a:xfrm>
        <a:prstGeom prst="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kern="1200" dirty="0" smtClean="0">
              <a:solidFill>
                <a:srgbClr val="2F1F58"/>
              </a:solidFill>
            </a:rPr>
            <a:t>Deciphering/decryption</a:t>
          </a:r>
        </a:p>
        <a:p>
          <a:pPr marL="114300" lvl="1" indent="-114300" algn="l" defTabSz="666750" rtl="0">
            <a:lnSpc>
              <a:spcPct val="90000"/>
            </a:lnSpc>
            <a:spcBef>
              <a:spcPct val="0"/>
            </a:spcBef>
            <a:spcAft>
              <a:spcPct val="15000"/>
            </a:spcAft>
            <a:buChar char="••"/>
          </a:pPr>
          <a:r>
            <a:rPr lang="en-US" sz="1500" kern="1200" dirty="0" smtClean="0"/>
            <a:t>Restoring the plaintext from the ciphertext</a:t>
          </a:r>
          <a:endParaRPr lang="en-US" sz="1500" kern="1200" dirty="0"/>
        </a:p>
      </dsp:txBody>
      <dsp:txXfrm>
        <a:off x="0" y="1761976"/>
        <a:ext cx="2365870" cy="1419522"/>
      </dsp:txXfrm>
    </dsp:sp>
    <dsp:sp modelId="{54626824-0AF0-9046-9BBE-7C9BB249CE53}">
      <dsp:nvSpPr>
        <dsp:cNvPr id="0" name=""/>
        <dsp:cNvSpPr/>
      </dsp:nvSpPr>
      <dsp:spPr>
        <a:xfrm>
          <a:off x="2602458" y="1761976"/>
          <a:ext cx="2365870" cy="1419522"/>
        </a:xfrm>
        <a:prstGeom prst="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kern="1200" dirty="0" smtClean="0">
              <a:solidFill>
                <a:srgbClr val="2F1F58"/>
              </a:solidFill>
            </a:rPr>
            <a:t>Cryptography</a:t>
          </a:r>
        </a:p>
        <a:p>
          <a:pPr marL="114300" lvl="1" indent="-114300" algn="l" defTabSz="666750" rtl="0">
            <a:lnSpc>
              <a:spcPct val="90000"/>
            </a:lnSpc>
            <a:spcBef>
              <a:spcPct val="0"/>
            </a:spcBef>
            <a:spcAft>
              <a:spcPct val="15000"/>
            </a:spcAft>
            <a:buChar char="••"/>
          </a:pPr>
          <a:r>
            <a:rPr lang="en-US" sz="1500" kern="1200" dirty="0" smtClean="0"/>
            <a:t>The area of study of the many schemes used for encryption</a:t>
          </a:r>
          <a:endParaRPr lang="en-US" sz="1500" kern="1200" dirty="0"/>
        </a:p>
      </dsp:txBody>
      <dsp:txXfrm>
        <a:off x="2602458" y="1761976"/>
        <a:ext cx="2365870" cy="1419522"/>
      </dsp:txXfrm>
    </dsp:sp>
    <dsp:sp modelId="{3CF59986-E6AA-A646-8838-D2E032E1435C}">
      <dsp:nvSpPr>
        <dsp:cNvPr id="0" name=""/>
        <dsp:cNvSpPr/>
      </dsp:nvSpPr>
      <dsp:spPr>
        <a:xfrm>
          <a:off x="5204916" y="1761976"/>
          <a:ext cx="2365870" cy="1419522"/>
        </a:xfrm>
        <a:prstGeom prst="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kern="1200" dirty="0" smtClean="0">
              <a:solidFill>
                <a:srgbClr val="2F1F58"/>
              </a:solidFill>
            </a:rPr>
            <a:t>Cryptographic system/cipher</a:t>
          </a:r>
        </a:p>
        <a:p>
          <a:pPr marL="171450" lvl="1" indent="-171450" algn="l" defTabSz="800100" rtl="0">
            <a:lnSpc>
              <a:spcPct val="90000"/>
            </a:lnSpc>
            <a:spcBef>
              <a:spcPct val="0"/>
            </a:spcBef>
            <a:spcAft>
              <a:spcPct val="15000"/>
            </a:spcAft>
            <a:buChar char="••"/>
          </a:pPr>
          <a:r>
            <a:rPr lang="en-US" sz="1800" kern="1200" dirty="0" smtClean="0"/>
            <a:t>A scheme</a:t>
          </a:r>
          <a:endParaRPr lang="en-US" sz="1800" kern="1200" dirty="0"/>
        </a:p>
      </dsp:txBody>
      <dsp:txXfrm>
        <a:off x="5204916" y="1761976"/>
        <a:ext cx="2365870" cy="1419522"/>
      </dsp:txXfrm>
    </dsp:sp>
    <dsp:sp modelId="{CA93F83E-92BE-D249-B0E2-CD17E7F2A410}">
      <dsp:nvSpPr>
        <dsp:cNvPr id="0" name=""/>
        <dsp:cNvSpPr/>
      </dsp:nvSpPr>
      <dsp:spPr>
        <a:xfrm>
          <a:off x="1301229" y="3418085"/>
          <a:ext cx="2365870" cy="1419522"/>
        </a:xfrm>
        <a:prstGeom prst="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kern="1200" dirty="0" smtClean="0">
              <a:solidFill>
                <a:srgbClr val="2F1F58"/>
              </a:solidFill>
            </a:rPr>
            <a:t>Cryptanalysis</a:t>
          </a:r>
        </a:p>
        <a:p>
          <a:pPr marL="114300" lvl="1" indent="-114300" algn="l" defTabSz="666750" rtl="0">
            <a:lnSpc>
              <a:spcPct val="90000"/>
            </a:lnSpc>
            <a:spcBef>
              <a:spcPct val="0"/>
            </a:spcBef>
            <a:spcAft>
              <a:spcPct val="15000"/>
            </a:spcAft>
            <a:buChar char="••"/>
          </a:pPr>
          <a:r>
            <a:rPr lang="en-US" sz="1500" kern="1200" dirty="0" smtClean="0"/>
            <a:t>Techniques used for deciphering a message without any knowledge of the enciphering details</a:t>
          </a:r>
          <a:endParaRPr lang="en-US" sz="1500" kern="1200" dirty="0"/>
        </a:p>
      </dsp:txBody>
      <dsp:txXfrm>
        <a:off x="1301229" y="3418085"/>
        <a:ext cx="2365870" cy="1419522"/>
      </dsp:txXfrm>
    </dsp:sp>
    <dsp:sp modelId="{229FCA59-0238-9F47-B47E-35ED170315D3}">
      <dsp:nvSpPr>
        <dsp:cNvPr id="0" name=""/>
        <dsp:cNvSpPr/>
      </dsp:nvSpPr>
      <dsp:spPr>
        <a:xfrm>
          <a:off x="3903687" y="3418085"/>
          <a:ext cx="2365870" cy="1419522"/>
        </a:xfrm>
        <a:prstGeom prst="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kern="1200" dirty="0" smtClean="0">
              <a:solidFill>
                <a:srgbClr val="2F1F58"/>
              </a:solidFill>
            </a:rPr>
            <a:t>Cryptology</a:t>
          </a:r>
        </a:p>
        <a:p>
          <a:pPr marL="114300" lvl="1" indent="-114300" algn="l" defTabSz="666750" rtl="0">
            <a:lnSpc>
              <a:spcPct val="90000"/>
            </a:lnSpc>
            <a:spcBef>
              <a:spcPct val="0"/>
            </a:spcBef>
            <a:spcAft>
              <a:spcPct val="15000"/>
            </a:spcAft>
            <a:buChar char="••"/>
          </a:pPr>
          <a:r>
            <a:rPr lang="en-US" sz="1500" kern="1200" dirty="0" smtClean="0"/>
            <a:t>The areas of cryptography and cryptanalysis</a:t>
          </a:r>
        </a:p>
      </dsp:txBody>
      <dsp:txXfrm>
        <a:off x="3903687" y="3418085"/>
        <a:ext cx="2365870" cy="14195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D6CD00-F3D1-8D40-8D28-A3BD5E82C475}">
      <dsp:nvSpPr>
        <dsp:cNvPr id="0" name=""/>
        <dsp:cNvSpPr/>
      </dsp:nvSpPr>
      <dsp:spPr>
        <a:xfrm>
          <a:off x="924" y="128970"/>
          <a:ext cx="3604256" cy="2162553"/>
        </a:xfrm>
        <a:prstGeom prst="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b="1" kern="1200" noProof="0" dirty="0" smtClean="0">
              <a:solidFill>
                <a:schemeClr val="tx1"/>
              </a:solidFill>
            </a:rPr>
            <a:t>Cryptographic algorithm</a:t>
          </a:r>
          <a:endParaRPr lang="en-US" sz="2400" kern="1200" noProof="0" dirty="0">
            <a:solidFill>
              <a:schemeClr val="tx1"/>
            </a:solidFill>
          </a:endParaRPr>
        </a:p>
        <a:p>
          <a:pPr marL="171450" lvl="1" indent="-171450" algn="l" defTabSz="800100" rtl="0">
            <a:lnSpc>
              <a:spcPct val="90000"/>
            </a:lnSpc>
            <a:spcBef>
              <a:spcPct val="0"/>
            </a:spcBef>
            <a:spcAft>
              <a:spcPct val="15000"/>
            </a:spcAft>
            <a:buChar char="••"/>
          </a:pPr>
          <a:r>
            <a:rPr lang="en-US" sz="1800" kern="1200" noProof="0" dirty="0" smtClean="0"/>
            <a:t>encryption algorithms, </a:t>
          </a:r>
          <a:endParaRPr lang="en-US" sz="1800" kern="1200" noProof="0" dirty="0"/>
        </a:p>
        <a:p>
          <a:pPr marL="171450" lvl="1" indent="-171450" algn="l" defTabSz="800100" rtl="0">
            <a:lnSpc>
              <a:spcPct val="90000"/>
            </a:lnSpc>
            <a:spcBef>
              <a:spcPct val="0"/>
            </a:spcBef>
            <a:spcAft>
              <a:spcPct val="15000"/>
            </a:spcAft>
            <a:buChar char="••"/>
          </a:pPr>
          <a:r>
            <a:rPr lang="en-US" sz="1800" kern="1200" noProof="0" dirty="0" smtClean="0"/>
            <a:t>cryptographic hash algorithms, </a:t>
          </a:r>
          <a:endParaRPr lang="en-US" sz="1800" kern="1200" noProof="0" dirty="0"/>
        </a:p>
        <a:p>
          <a:pPr marL="171450" lvl="1" indent="-171450" algn="l" defTabSz="800100" rtl="0">
            <a:lnSpc>
              <a:spcPct val="90000"/>
            </a:lnSpc>
            <a:spcBef>
              <a:spcPct val="0"/>
            </a:spcBef>
            <a:spcAft>
              <a:spcPct val="15000"/>
            </a:spcAft>
            <a:buChar char="••"/>
          </a:pPr>
          <a:r>
            <a:rPr lang="en-US" sz="1800" kern="1200" noProof="0" dirty="0" smtClean="0"/>
            <a:t>digital signature algorithms, and</a:t>
          </a:r>
          <a:endParaRPr lang="en-US" sz="1800" kern="1200" noProof="0" dirty="0"/>
        </a:p>
        <a:p>
          <a:pPr marL="171450" lvl="1" indent="-171450" algn="l" defTabSz="800100" rtl="0">
            <a:lnSpc>
              <a:spcPct val="90000"/>
            </a:lnSpc>
            <a:spcBef>
              <a:spcPct val="0"/>
            </a:spcBef>
            <a:spcAft>
              <a:spcPct val="15000"/>
            </a:spcAft>
            <a:buChar char="••"/>
          </a:pPr>
          <a:r>
            <a:rPr lang="en-US" sz="1800" kern="1200" noProof="0" dirty="0" smtClean="0"/>
            <a:t>key-agreement algorithms.</a:t>
          </a:r>
          <a:endParaRPr lang="en-US" sz="1800" kern="1200" noProof="0" dirty="0"/>
        </a:p>
      </dsp:txBody>
      <dsp:txXfrm>
        <a:off x="924" y="128970"/>
        <a:ext cx="3604256" cy="2162553"/>
      </dsp:txXfrm>
    </dsp:sp>
    <dsp:sp modelId="{B0966EE2-6F52-5048-A67C-57D12C898640}">
      <dsp:nvSpPr>
        <dsp:cNvPr id="0" name=""/>
        <dsp:cNvSpPr/>
      </dsp:nvSpPr>
      <dsp:spPr>
        <a:xfrm>
          <a:off x="3965606" y="128970"/>
          <a:ext cx="3604256" cy="2162553"/>
        </a:xfrm>
        <a:prstGeom prst="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b="1" kern="1200" noProof="0" dirty="0" smtClean="0">
              <a:solidFill>
                <a:schemeClr val="tx1"/>
              </a:solidFill>
            </a:rPr>
            <a:t>Hybrid encryption</a:t>
          </a:r>
          <a:endParaRPr lang="en-US" sz="2400" kern="1200" noProof="0" dirty="0" smtClean="0">
            <a:solidFill>
              <a:schemeClr val="tx1"/>
            </a:solidFill>
          </a:endParaRPr>
        </a:p>
        <a:p>
          <a:pPr marL="171450" lvl="1" indent="-171450" algn="l" defTabSz="800100" rtl="0">
            <a:lnSpc>
              <a:spcPct val="90000"/>
            </a:lnSpc>
            <a:spcBef>
              <a:spcPct val="0"/>
            </a:spcBef>
            <a:spcAft>
              <a:spcPct val="15000"/>
            </a:spcAft>
            <a:buChar char="••"/>
          </a:pPr>
          <a:r>
            <a:rPr lang="en-US" sz="1800" kern="1200" noProof="0" dirty="0" smtClean="0"/>
            <a:t>combination of symmetric and      asymmetric encryption.</a:t>
          </a:r>
          <a:endParaRPr lang="en-US" sz="1800" kern="1200" noProof="0" dirty="0"/>
        </a:p>
      </dsp:txBody>
      <dsp:txXfrm>
        <a:off x="3965606" y="128970"/>
        <a:ext cx="3604256" cy="2162553"/>
      </dsp:txXfrm>
    </dsp:sp>
    <dsp:sp modelId="{5AC2DC6E-FD4F-1D44-B057-7FBEEE8C82DC}">
      <dsp:nvSpPr>
        <dsp:cNvPr id="0" name=""/>
        <dsp:cNvSpPr/>
      </dsp:nvSpPr>
      <dsp:spPr>
        <a:xfrm>
          <a:off x="924" y="2651950"/>
          <a:ext cx="3604256" cy="2162553"/>
        </a:xfrm>
        <a:prstGeom prst="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b="1" kern="1200" noProof="0" dirty="0" smtClean="0">
              <a:solidFill>
                <a:schemeClr val="tx1"/>
              </a:solidFill>
            </a:rPr>
            <a:t>Key</a:t>
          </a:r>
          <a:endParaRPr lang="en-US" sz="2000" kern="1200" noProof="0" dirty="0" smtClean="0">
            <a:solidFill>
              <a:schemeClr val="tx1"/>
            </a:solidFill>
          </a:endParaRPr>
        </a:p>
        <a:p>
          <a:pPr marL="114300" lvl="1" indent="-114300" algn="l" defTabSz="666750" rtl="0">
            <a:lnSpc>
              <a:spcPct val="90000"/>
            </a:lnSpc>
            <a:spcBef>
              <a:spcPct val="0"/>
            </a:spcBef>
            <a:spcAft>
              <a:spcPct val="15000"/>
            </a:spcAft>
            <a:buChar char="••"/>
          </a:pPr>
          <a:r>
            <a:rPr lang="en-US" sz="1500" kern="1200" noProof="0" dirty="0" smtClean="0"/>
            <a:t>An input parameter used to vary a      transformation function</a:t>
          </a:r>
          <a:endParaRPr lang="en-US" sz="1500" kern="1200" noProof="0" dirty="0"/>
        </a:p>
      </dsp:txBody>
      <dsp:txXfrm>
        <a:off x="924" y="2651950"/>
        <a:ext cx="3604256" cy="2162553"/>
      </dsp:txXfrm>
    </dsp:sp>
    <dsp:sp modelId="{74FDB8DF-F763-CB41-A57A-E6507E52A162}">
      <dsp:nvSpPr>
        <dsp:cNvPr id="0" name=""/>
        <dsp:cNvSpPr/>
      </dsp:nvSpPr>
      <dsp:spPr>
        <a:xfrm>
          <a:off x="3965606" y="2651950"/>
          <a:ext cx="3604256" cy="2162553"/>
        </a:xfrm>
        <a:prstGeom prst="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b="1" kern="1200" noProof="0" dirty="0" smtClean="0">
              <a:solidFill>
                <a:schemeClr val="tx1"/>
              </a:solidFill>
            </a:rPr>
            <a:t>Break</a:t>
          </a:r>
          <a:endParaRPr lang="en-US" sz="2000" kern="1200" noProof="0" dirty="0" smtClean="0">
            <a:solidFill>
              <a:schemeClr val="tx1"/>
            </a:solidFill>
          </a:endParaRPr>
        </a:p>
        <a:p>
          <a:pPr marL="171450" lvl="1" indent="-171450" algn="l" defTabSz="711200" rtl="0">
            <a:lnSpc>
              <a:spcPct val="90000"/>
            </a:lnSpc>
            <a:spcBef>
              <a:spcPct val="0"/>
            </a:spcBef>
            <a:spcAft>
              <a:spcPct val="15000"/>
            </a:spcAft>
            <a:buChar char="••"/>
          </a:pPr>
          <a:r>
            <a:rPr lang="en-US" sz="1600" kern="1200" dirty="0" smtClean="0"/>
            <a:t>succeed in decrypting data or performing some other cryptographic</a:t>
          </a:r>
          <a:r>
            <a:rPr lang="tr-TR" sz="1600" kern="1200" dirty="0" smtClean="0"/>
            <a:t> </a:t>
          </a:r>
          <a:r>
            <a:rPr lang="en-US" sz="1600" kern="1200" dirty="0" smtClean="0"/>
            <a:t>function, without initially having knowledge of the key that the</a:t>
          </a:r>
          <a:r>
            <a:rPr lang="tr-TR" sz="1600" kern="1200" dirty="0" smtClean="0"/>
            <a:t> </a:t>
          </a:r>
          <a:r>
            <a:rPr lang="en-US" sz="1600" kern="1200" dirty="0" smtClean="0"/>
            <a:t>function requires</a:t>
          </a:r>
          <a:endParaRPr lang="en-US" sz="1600" kern="1200" noProof="0" dirty="0"/>
        </a:p>
      </dsp:txBody>
      <dsp:txXfrm>
        <a:off x="3965606" y="2651950"/>
        <a:ext cx="3604256" cy="21625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9AA357-20E8-8B4F-9641-8B0A0558D5C1}">
      <dsp:nvSpPr>
        <dsp:cNvPr id="0" name=""/>
        <dsp:cNvSpPr/>
      </dsp:nvSpPr>
      <dsp:spPr>
        <a:xfrm>
          <a:off x="762" y="0"/>
          <a:ext cx="1983134" cy="4114800"/>
        </a:xfrm>
        <a:prstGeom prst="roundRect">
          <a:avLst>
            <a:gd name="adj" fmla="val 10000"/>
          </a:avLst>
        </a:prstGeom>
        <a:solidFill>
          <a:schemeClr val="accent1">
            <a:tint val="40000"/>
            <a:hueOff val="0"/>
            <a:satOff val="0"/>
            <a:lumOff val="0"/>
            <a:alphaOff val="0"/>
          </a:schemeClr>
        </a:solidFill>
        <a:ln>
          <a:solidFill>
            <a:schemeClr val="tx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The type of operations used for transforming plaintext to </a:t>
          </a:r>
          <a:r>
            <a:rPr lang="en-US" sz="1500" kern="1200" dirty="0" err="1" smtClean="0"/>
            <a:t>ciphertext</a:t>
          </a:r>
          <a:endParaRPr lang="en-US" sz="1500" kern="1200" dirty="0"/>
        </a:p>
      </dsp:txBody>
      <dsp:txXfrm>
        <a:off x="762" y="0"/>
        <a:ext cx="1983134" cy="1234440"/>
      </dsp:txXfrm>
    </dsp:sp>
    <dsp:sp modelId="{2BD908FB-9339-6045-9B70-D6C87F242750}">
      <dsp:nvSpPr>
        <dsp:cNvPr id="0" name=""/>
        <dsp:cNvSpPr/>
      </dsp:nvSpPr>
      <dsp:spPr>
        <a:xfrm>
          <a:off x="199076" y="1235645"/>
          <a:ext cx="1586507" cy="1240668"/>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smtClean="0"/>
            <a:t>Substitution</a:t>
          </a:r>
          <a:endParaRPr lang="en-US" sz="1500" kern="1200" dirty="0" smtClean="0"/>
        </a:p>
      </dsp:txBody>
      <dsp:txXfrm>
        <a:off x="235414" y="1271983"/>
        <a:ext cx="1513831" cy="1167992"/>
      </dsp:txXfrm>
    </dsp:sp>
    <dsp:sp modelId="{1A983032-6FEA-1C4A-BE9F-4D806E17953C}">
      <dsp:nvSpPr>
        <dsp:cNvPr id="0" name=""/>
        <dsp:cNvSpPr/>
      </dsp:nvSpPr>
      <dsp:spPr>
        <a:xfrm>
          <a:off x="199076" y="2667186"/>
          <a:ext cx="1586507" cy="1240668"/>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t>Transposition </a:t>
          </a:r>
        </a:p>
      </dsp:txBody>
      <dsp:txXfrm>
        <a:off x="235414" y="2703524"/>
        <a:ext cx="1513831" cy="1167992"/>
      </dsp:txXfrm>
    </dsp:sp>
    <dsp:sp modelId="{8E35AEC5-6E5C-E94B-AC07-8F1C48704551}">
      <dsp:nvSpPr>
        <dsp:cNvPr id="0" name=""/>
        <dsp:cNvSpPr/>
      </dsp:nvSpPr>
      <dsp:spPr>
        <a:xfrm>
          <a:off x="2132632" y="0"/>
          <a:ext cx="1983134" cy="4114800"/>
        </a:xfrm>
        <a:prstGeom prst="roundRect">
          <a:avLst>
            <a:gd name="adj" fmla="val 10000"/>
          </a:avLst>
        </a:prstGeom>
        <a:solidFill>
          <a:schemeClr val="accent1">
            <a:tint val="40000"/>
            <a:hueOff val="0"/>
            <a:satOff val="0"/>
            <a:lumOff val="0"/>
            <a:alphaOff val="0"/>
          </a:schemeClr>
        </a:solidFill>
        <a:ln>
          <a:solidFill>
            <a:schemeClr val="tx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The number of keys used</a:t>
          </a:r>
          <a:endParaRPr lang="en-US" sz="1500" kern="1200" dirty="0" smtClean="0"/>
        </a:p>
      </dsp:txBody>
      <dsp:txXfrm>
        <a:off x="2132632" y="0"/>
        <a:ext cx="1983134" cy="1234440"/>
      </dsp:txXfrm>
    </dsp:sp>
    <dsp:sp modelId="{59F3607F-34BF-1445-8027-313F772320E6}">
      <dsp:nvSpPr>
        <dsp:cNvPr id="0" name=""/>
        <dsp:cNvSpPr/>
      </dsp:nvSpPr>
      <dsp:spPr>
        <a:xfrm>
          <a:off x="2330946" y="1235645"/>
          <a:ext cx="1586507" cy="1240668"/>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t>Symmetric, single-key, secret-key, conventional encryption</a:t>
          </a:r>
        </a:p>
      </dsp:txBody>
      <dsp:txXfrm>
        <a:off x="2367284" y="1271983"/>
        <a:ext cx="1513831" cy="1167992"/>
      </dsp:txXfrm>
    </dsp:sp>
    <dsp:sp modelId="{AA328B5D-FEE6-4441-93D3-9724F5555524}">
      <dsp:nvSpPr>
        <dsp:cNvPr id="0" name=""/>
        <dsp:cNvSpPr/>
      </dsp:nvSpPr>
      <dsp:spPr>
        <a:xfrm>
          <a:off x="2330946" y="2667186"/>
          <a:ext cx="1586507" cy="1240668"/>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smtClean="0"/>
            <a:t>Asymmetric, two-key, or public-key encryption</a:t>
          </a:r>
          <a:endParaRPr lang="en-US" sz="1500" kern="1200" dirty="0" smtClean="0"/>
        </a:p>
      </dsp:txBody>
      <dsp:txXfrm>
        <a:off x="2367284" y="2703524"/>
        <a:ext cx="1513831" cy="1167992"/>
      </dsp:txXfrm>
    </dsp:sp>
    <dsp:sp modelId="{240978C4-FA23-8641-B69E-A16881CE1E3A}">
      <dsp:nvSpPr>
        <dsp:cNvPr id="0" name=""/>
        <dsp:cNvSpPr/>
      </dsp:nvSpPr>
      <dsp:spPr>
        <a:xfrm>
          <a:off x="4264502" y="0"/>
          <a:ext cx="1983134" cy="4114800"/>
        </a:xfrm>
        <a:prstGeom prst="roundRect">
          <a:avLst>
            <a:gd name="adj" fmla="val 10000"/>
          </a:avLst>
        </a:prstGeom>
        <a:solidFill>
          <a:schemeClr val="accent1">
            <a:tint val="40000"/>
            <a:hueOff val="0"/>
            <a:satOff val="0"/>
            <a:lumOff val="0"/>
            <a:alphaOff val="0"/>
          </a:schemeClr>
        </a:solidFill>
        <a:ln>
          <a:solidFill>
            <a:schemeClr val="tx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The way in which the plaintext is processed</a:t>
          </a:r>
          <a:endParaRPr lang="en-US" sz="1500" kern="1200" dirty="0" smtClean="0"/>
        </a:p>
      </dsp:txBody>
      <dsp:txXfrm>
        <a:off x="4264502" y="0"/>
        <a:ext cx="1983134" cy="1234440"/>
      </dsp:txXfrm>
    </dsp:sp>
    <dsp:sp modelId="{7B864D13-D033-6D46-85D8-4A1CC9B5D5AA}">
      <dsp:nvSpPr>
        <dsp:cNvPr id="0" name=""/>
        <dsp:cNvSpPr/>
      </dsp:nvSpPr>
      <dsp:spPr>
        <a:xfrm>
          <a:off x="4462815" y="1235645"/>
          <a:ext cx="1586507" cy="1240668"/>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smtClean="0"/>
            <a:t>Block cipher</a:t>
          </a:r>
          <a:endParaRPr lang="en-US" sz="1500" kern="1200" dirty="0" smtClean="0"/>
        </a:p>
      </dsp:txBody>
      <dsp:txXfrm>
        <a:off x="4499153" y="1271983"/>
        <a:ext cx="1513831" cy="1167992"/>
      </dsp:txXfrm>
    </dsp:sp>
    <dsp:sp modelId="{5D658181-6169-AE4F-AB98-9FC0BCA0966D}">
      <dsp:nvSpPr>
        <dsp:cNvPr id="0" name=""/>
        <dsp:cNvSpPr/>
      </dsp:nvSpPr>
      <dsp:spPr>
        <a:xfrm>
          <a:off x="4462815" y="2667186"/>
          <a:ext cx="1586507" cy="1240668"/>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t>Stream cipher</a:t>
          </a:r>
          <a:endParaRPr lang="en-AU" sz="1500" kern="1200" dirty="0" smtClean="0"/>
        </a:p>
      </dsp:txBody>
      <dsp:txXfrm>
        <a:off x="4499153" y="2703524"/>
        <a:ext cx="1513831" cy="11679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15F03F-816E-5E49-BB0C-C8627B372198}">
      <dsp:nvSpPr>
        <dsp:cNvPr id="0" name=""/>
        <dsp:cNvSpPr/>
      </dsp:nvSpPr>
      <dsp:spPr>
        <a:xfrm rot="16200000">
          <a:off x="-161607" y="948077"/>
          <a:ext cx="4495781" cy="4580845"/>
        </a:xfrm>
        <a:prstGeom prst="upArrow">
          <a:avLst>
            <a:gd name="adj1" fmla="val 50000"/>
            <a:gd name="adj2" fmla="val 35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15875">
          <a:solidFill>
            <a:schemeClr val="accent1">
              <a:lumMod val="5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t" anchorCtr="0">
          <a:noAutofit/>
        </a:bodyPr>
        <a:lstStyle/>
        <a:p>
          <a:pPr lvl="0" algn="l" defTabSz="755650" rtl="0">
            <a:lnSpc>
              <a:spcPct val="90000"/>
            </a:lnSpc>
            <a:spcBef>
              <a:spcPct val="0"/>
            </a:spcBef>
            <a:spcAft>
              <a:spcPct val="35000"/>
            </a:spcAft>
          </a:pPr>
          <a:r>
            <a:rPr lang="en-US" sz="1700" b="1" i="0" kern="1200" dirty="0" smtClean="0">
              <a:solidFill>
                <a:srgbClr val="2F1F58"/>
              </a:solidFill>
            </a:rPr>
            <a:t>Cryptanalysis</a:t>
          </a:r>
          <a:endParaRPr lang="en-US" sz="1700" b="1" i="0" kern="1200" dirty="0">
            <a:solidFill>
              <a:srgbClr val="2F1F58"/>
            </a:solidFill>
          </a:endParaRPr>
        </a:p>
        <a:p>
          <a:pPr marL="171450" lvl="1" indent="-171450" algn="l" defTabSz="711200" rtl="0">
            <a:lnSpc>
              <a:spcPct val="90000"/>
            </a:lnSpc>
            <a:spcBef>
              <a:spcPct val="0"/>
            </a:spcBef>
            <a:spcAft>
              <a:spcPct val="15000"/>
            </a:spcAft>
            <a:buChar char="••"/>
          </a:pPr>
          <a:r>
            <a:rPr lang="en-US" sz="1600" b="1" i="0" kern="1200" dirty="0" smtClean="0"/>
            <a:t>Attack relies on the nature of the algorithm plus some knowledge of the general characteristics of the plaintext</a:t>
          </a:r>
          <a:endParaRPr lang="en-US" sz="1600" b="1" i="0" kern="1200" dirty="0"/>
        </a:p>
        <a:p>
          <a:pPr marL="171450" lvl="1" indent="-171450" algn="l" defTabSz="711200" rtl="0">
            <a:lnSpc>
              <a:spcPct val="90000"/>
            </a:lnSpc>
            <a:spcBef>
              <a:spcPct val="0"/>
            </a:spcBef>
            <a:spcAft>
              <a:spcPct val="15000"/>
            </a:spcAft>
            <a:buChar char="••"/>
          </a:pPr>
          <a:r>
            <a:rPr lang="en-US" sz="1600" b="1" i="0" kern="1200" dirty="0" smtClean="0"/>
            <a:t>Attack exploits the characteristics of the algorithm to attempt to deduce a specific plaintext or to deduce the key being used</a:t>
          </a:r>
          <a:endParaRPr lang="en-US" sz="1600" b="1" i="0" kern="1200" dirty="0"/>
        </a:p>
      </dsp:txBody>
      <dsp:txXfrm rot="5400000">
        <a:off x="582623" y="2114554"/>
        <a:ext cx="3794083" cy="2247891"/>
      </dsp:txXfrm>
    </dsp:sp>
    <dsp:sp modelId="{A9D6B2B8-046A-AA47-AB10-DE4700B51C2F}">
      <dsp:nvSpPr>
        <dsp:cNvPr id="0" name=""/>
        <dsp:cNvSpPr/>
      </dsp:nvSpPr>
      <dsp:spPr>
        <a:xfrm rot="5400000">
          <a:off x="4428825" y="1052790"/>
          <a:ext cx="4495781" cy="4371419"/>
        </a:xfrm>
        <a:prstGeom prst="upArrow">
          <a:avLst>
            <a:gd name="adj1" fmla="val 50000"/>
            <a:gd name="adj2" fmla="val 35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15875">
          <a:solidFill>
            <a:schemeClr val="accent1">
              <a:lumMod val="5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t" anchorCtr="0">
          <a:noAutofit/>
        </a:bodyPr>
        <a:lstStyle/>
        <a:p>
          <a:pPr lvl="0" algn="l" defTabSz="755650" rtl="0">
            <a:lnSpc>
              <a:spcPct val="90000"/>
            </a:lnSpc>
            <a:spcBef>
              <a:spcPct val="0"/>
            </a:spcBef>
            <a:spcAft>
              <a:spcPct val="35000"/>
            </a:spcAft>
          </a:pPr>
          <a:r>
            <a:rPr lang="en-US" sz="1700" b="1" i="0" kern="1200" dirty="0" smtClean="0">
              <a:solidFill>
                <a:srgbClr val="2F1F58"/>
              </a:solidFill>
            </a:rPr>
            <a:t>Brute-force attack</a:t>
          </a:r>
          <a:endParaRPr lang="en-US" sz="1700" b="1" i="0" kern="1200" dirty="0">
            <a:solidFill>
              <a:srgbClr val="2F1F58"/>
            </a:solidFill>
          </a:endParaRPr>
        </a:p>
        <a:p>
          <a:pPr marL="171450" lvl="1" indent="-171450" algn="l" defTabSz="711200" rtl="0">
            <a:lnSpc>
              <a:spcPct val="90000"/>
            </a:lnSpc>
            <a:spcBef>
              <a:spcPct val="0"/>
            </a:spcBef>
            <a:spcAft>
              <a:spcPct val="15000"/>
            </a:spcAft>
            <a:buChar char="••"/>
          </a:pPr>
          <a:r>
            <a:rPr lang="en-US" sz="1600" b="1" i="0" kern="1200" dirty="0" smtClean="0"/>
            <a:t>Attacker tries every possible key on a piece of </a:t>
          </a:r>
          <a:r>
            <a:rPr lang="en-US" sz="1600" b="1" i="0" kern="1200" dirty="0" err="1" smtClean="0"/>
            <a:t>ciphertext</a:t>
          </a:r>
          <a:r>
            <a:rPr lang="en-US" sz="1600" b="1" i="0" kern="1200" dirty="0" smtClean="0"/>
            <a:t> until an intelligible translation into plaintext is obtained</a:t>
          </a:r>
          <a:endParaRPr lang="en-US" sz="1600" b="1" i="0" kern="1200" dirty="0"/>
        </a:p>
        <a:p>
          <a:pPr marL="171450" lvl="1" indent="-171450" algn="l" defTabSz="711200" rtl="0">
            <a:lnSpc>
              <a:spcPct val="90000"/>
            </a:lnSpc>
            <a:spcBef>
              <a:spcPct val="0"/>
            </a:spcBef>
            <a:spcAft>
              <a:spcPct val="15000"/>
            </a:spcAft>
            <a:buChar char="••"/>
          </a:pPr>
          <a:r>
            <a:rPr lang="en-US" sz="1600" b="1" i="0" kern="1200" dirty="0" smtClean="0"/>
            <a:t>On average, half of all possible keys must be tried to achieve success</a:t>
          </a:r>
          <a:endParaRPr lang="en-US" sz="1600" b="1" i="0" kern="1200" dirty="0"/>
        </a:p>
      </dsp:txBody>
      <dsp:txXfrm rot="-5400000">
        <a:off x="4491006" y="2114554"/>
        <a:ext cx="3606421" cy="22478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9A7C9D-87BF-CD42-AA7C-FE94D20924FE}">
      <dsp:nvSpPr>
        <dsp:cNvPr id="0" name=""/>
        <dsp:cNvSpPr/>
      </dsp:nvSpPr>
      <dsp:spPr>
        <a:xfrm>
          <a:off x="0" y="0"/>
          <a:ext cx="6865620" cy="1437490"/>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Involves trying every possible key until an intelligible translation of the ciphertext into plaintext is obtained</a:t>
          </a:r>
          <a:endParaRPr lang="en-US" sz="1800" kern="1200" dirty="0"/>
        </a:p>
      </dsp:txBody>
      <dsp:txXfrm>
        <a:off x="42103" y="42103"/>
        <a:ext cx="5314454" cy="1353284"/>
      </dsp:txXfrm>
    </dsp:sp>
    <dsp:sp modelId="{F8E2679E-A04F-904E-82DB-28465952477A}">
      <dsp:nvSpPr>
        <dsp:cNvPr id="0" name=""/>
        <dsp:cNvSpPr/>
      </dsp:nvSpPr>
      <dsp:spPr>
        <a:xfrm>
          <a:off x="605789" y="1677072"/>
          <a:ext cx="6865620" cy="1437490"/>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On average, half of all possible keys must be tried to achieve success</a:t>
          </a:r>
          <a:endParaRPr lang="en-US" sz="1800" kern="1200" dirty="0"/>
        </a:p>
      </dsp:txBody>
      <dsp:txXfrm>
        <a:off x="647892" y="1719175"/>
        <a:ext cx="5241255" cy="1353284"/>
      </dsp:txXfrm>
    </dsp:sp>
    <dsp:sp modelId="{912E77E7-A946-8E44-BC90-3F69E61034C0}">
      <dsp:nvSpPr>
        <dsp:cNvPr id="0" name=""/>
        <dsp:cNvSpPr/>
      </dsp:nvSpPr>
      <dsp:spPr>
        <a:xfrm>
          <a:off x="1211579" y="3354144"/>
          <a:ext cx="6865620" cy="1437490"/>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AU" sz="1800" kern="1200" dirty="0" smtClean="0"/>
            <a:t>To supplement the brute-force approach, some degree of knowledge about the expected plaintext is needed, and some means of automatically distinguishing plaintext from garble is also needed</a:t>
          </a:r>
          <a:endParaRPr lang="en-US" sz="1800" kern="1200" dirty="0"/>
        </a:p>
      </dsp:txBody>
      <dsp:txXfrm>
        <a:off x="1253682" y="3396247"/>
        <a:ext cx="5241255" cy="1353284"/>
      </dsp:txXfrm>
    </dsp:sp>
    <dsp:sp modelId="{3AB18B29-AC07-F547-9AF6-1CDFF6D8B642}">
      <dsp:nvSpPr>
        <dsp:cNvPr id="0" name=""/>
        <dsp:cNvSpPr/>
      </dsp:nvSpPr>
      <dsp:spPr>
        <a:xfrm>
          <a:off x="5931251" y="1090096"/>
          <a:ext cx="934368" cy="934368"/>
        </a:xfrm>
        <a:prstGeom prst="downArrow">
          <a:avLst>
            <a:gd name="adj1" fmla="val 55000"/>
            <a:gd name="adj2" fmla="val 45000"/>
          </a:avLst>
        </a:prstGeom>
        <a:solidFill>
          <a:schemeClr val="accent1">
            <a:alpha val="90000"/>
            <a:tint val="40000"/>
            <a:hueOff val="0"/>
            <a:satOff val="0"/>
            <a:lumOff val="0"/>
            <a:alphaOff val="0"/>
          </a:schemeClr>
        </a:solidFill>
        <a:ln w="38100" cap="flat" cmpd="sng" algn="ctr">
          <a:solidFill>
            <a:schemeClr val="accent1">
              <a:lumMod val="75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6141484" y="1090096"/>
        <a:ext cx="513902" cy="703112"/>
      </dsp:txXfrm>
    </dsp:sp>
    <dsp:sp modelId="{BFAE0DD3-0D61-4446-A3F0-E88F1106B030}">
      <dsp:nvSpPr>
        <dsp:cNvPr id="0" name=""/>
        <dsp:cNvSpPr/>
      </dsp:nvSpPr>
      <dsp:spPr>
        <a:xfrm>
          <a:off x="6537041" y="2757585"/>
          <a:ext cx="934368" cy="934368"/>
        </a:xfrm>
        <a:prstGeom prst="downArrow">
          <a:avLst>
            <a:gd name="adj1" fmla="val 55000"/>
            <a:gd name="adj2" fmla="val 45000"/>
          </a:avLst>
        </a:prstGeom>
        <a:solidFill>
          <a:schemeClr val="accent1">
            <a:alpha val="90000"/>
            <a:tint val="40000"/>
            <a:hueOff val="0"/>
            <a:satOff val="0"/>
            <a:lumOff val="0"/>
            <a:alphaOff val="0"/>
          </a:schemeClr>
        </a:solidFill>
        <a:ln w="38100" cap="flat" cmpd="sng" algn="ctr">
          <a:solidFill>
            <a:schemeClr val="accent1">
              <a:lumMod val="75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6747274" y="2757585"/>
        <a:ext cx="513902" cy="7031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214FEC-2D56-5E4E-AB09-C40FA84A2430}">
      <dsp:nvSpPr>
        <dsp:cNvPr id="0" name=""/>
        <dsp:cNvSpPr/>
      </dsp:nvSpPr>
      <dsp:spPr>
        <a:xfrm>
          <a:off x="0" y="57111"/>
          <a:ext cx="6096000" cy="828900"/>
        </a:xfrm>
        <a:prstGeom prst="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38100" cap="flat" cmpd="sng" algn="ctr">
          <a:solidFill>
            <a:schemeClr val="accent1">
              <a:hueOff val="0"/>
              <a:satOff val="0"/>
              <a:lumOff val="0"/>
              <a:alphaOff val="0"/>
            </a:schemeClr>
          </a:solidFill>
          <a:prstDash val="solid"/>
          <a:miter/>
        </a:ln>
        <a:effectLst>
          <a:outerShdw blurRad="3810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cs typeface="ＭＳ Ｐゴシック" pitchFamily="-1" charset="-128"/>
            </a:rPr>
            <a:t>All these techniques have the following features in common:</a:t>
          </a:r>
          <a:endParaRPr lang="en-US" sz="2300" kern="1200" dirty="0"/>
        </a:p>
      </dsp:txBody>
      <dsp:txXfrm>
        <a:off x="0" y="57111"/>
        <a:ext cx="6096000" cy="828900"/>
      </dsp:txXfrm>
    </dsp:sp>
    <dsp:sp modelId="{730AF66A-8B24-E04B-9DF8-6351AD37AE7A}">
      <dsp:nvSpPr>
        <dsp:cNvPr id="0" name=""/>
        <dsp:cNvSpPr/>
      </dsp:nvSpPr>
      <dsp:spPr>
        <a:xfrm>
          <a:off x="0" y="886011"/>
          <a:ext cx="6096000" cy="1673077"/>
        </a:xfrm>
        <a:prstGeom prst="rect">
          <a:avLst/>
        </a:prstGeom>
        <a:solidFill>
          <a:schemeClr val="bg1"/>
        </a:solidFill>
        <a:ln w="38100" cap="flat" cmpd="sng" algn="ctr">
          <a:solidFill>
            <a:schemeClr val="tx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smtClean="0"/>
            <a:t>A set of related monoalphabetic substitution rules is used</a:t>
          </a:r>
          <a:endParaRPr lang="en-US" sz="2300" kern="1200" dirty="0" smtClean="0"/>
        </a:p>
        <a:p>
          <a:pPr marL="228600" lvl="1" indent="-228600" algn="l" defTabSz="1022350">
            <a:lnSpc>
              <a:spcPct val="90000"/>
            </a:lnSpc>
            <a:spcBef>
              <a:spcPct val="0"/>
            </a:spcBef>
            <a:spcAft>
              <a:spcPct val="15000"/>
            </a:spcAft>
            <a:buChar char="••"/>
          </a:pPr>
          <a:r>
            <a:rPr lang="en-US" sz="2300" kern="1200" smtClean="0"/>
            <a:t>A key determines which particular rule is chosen for a given transformation</a:t>
          </a:r>
          <a:endParaRPr lang="en-US" sz="2300" kern="1200" dirty="0" smtClean="0"/>
        </a:p>
      </dsp:txBody>
      <dsp:txXfrm>
        <a:off x="0" y="886011"/>
        <a:ext cx="6096000" cy="1673077"/>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B522F9-DEFC-5D48-8F12-A3D4BF31AE95}" type="datetimeFigureOut">
              <a:rPr lang="en-US" smtClean="0"/>
              <a:pPr/>
              <a:t>2/22/2022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682AA1-D6CD-2741-9A36-BE3B007CA979}" type="slidenum">
              <a:rPr lang="en-US" smtClean="0"/>
              <a:pPr/>
              <a:t>‹#›</a:t>
            </a:fld>
            <a:endParaRPr lang="en-US"/>
          </a:p>
        </p:txBody>
      </p:sp>
    </p:spTree>
    <p:extLst>
      <p:ext uri="{BB962C8B-B14F-4D97-AF65-F5344CB8AC3E}">
        <p14:creationId xmlns:p14="http://schemas.microsoft.com/office/powerpoint/2010/main" val="14318216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4DDA18FF-09AB-534E-BCD5-8E9C52E261E8}" type="slidenum">
              <a:rPr lang="en-AU"/>
              <a:pPr>
                <a:defRPr/>
              </a:pPr>
              <a:t>‹#›</a:t>
            </a:fld>
            <a:endParaRPr lang="en-AU" dirty="0"/>
          </a:p>
        </p:txBody>
      </p:sp>
    </p:spTree>
    <p:extLst>
      <p:ext uri="{BB962C8B-B14F-4D97-AF65-F5344CB8AC3E}">
        <p14:creationId xmlns:p14="http://schemas.microsoft.com/office/powerpoint/2010/main" val="205603278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31"/>
          <p:cNvSpPr>
            <a:spLocks noGrp="1" noChangeArrowheads="1"/>
          </p:cNvSpPr>
          <p:nvPr>
            <p:ph type="sldNum" sz="quarter" idx="5"/>
          </p:nvPr>
        </p:nvSpPr>
        <p:spPr>
          <a:noFill/>
        </p:spPr>
        <p:txBody>
          <a:bodyPr/>
          <a:lstStyle/>
          <a:p>
            <a:fld id="{25E0942C-CFD0-B04C-830A-59795697A0DF}" type="slidenum">
              <a:rPr lang="en-AU">
                <a:latin typeface="Arial" pitchFamily="-1" charset="0"/>
              </a:rPr>
              <a:pPr/>
              <a:t>1</a:t>
            </a:fld>
            <a:endParaRPr lang="en-AU" dirty="0">
              <a:latin typeface="Arial" pitchFamily="-1"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r>
              <a:rPr lang="en-US" dirty="0" smtClean="0">
                <a:latin typeface="Times New Roman" pitchFamily="-1" charset="0"/>
                <a:ea typeface="ＭＳ Ｐゴシック" pitchFamily="-1" charset="-128"/>
                <a:cs typeface="ＭＳ Ｐゴシック" pitchFamily="-1" charset="-128"/>
              </a:rPr>
              <a:t>Lecture slides prepared for “Cryptography and Network Security”, 7/e, by William Stallings</a:t>
            </a:r>
            <a:r>
              <a:rPr lang="en-US" dirty="0" smtClean="0">
                <a:latin typeface="Arial" pitchFamily="-1" charset="0"/>
                <a:ea typeface="ＭＳ Ｐゴシック" pitchFamily="-1" charset="-128"/>
                <a:cs typeface="ＭＳ Ｐゴシック" pitchFamily="-1" charset="-128"/>
              </a:rPr>
              <a:t>, Chapter 3 – “</a:t>
            </a:r>
            <a:r>
              <a:rPr lang="en-AU" dirty="0" smtClean="0">
                <a:latin typeface="Arial" pitchFamily="-1" charset="0"/>
                <a:ea typeface="ＭＳ Ｐゴシック" pitchFamily="-1" charset="-128"/>
                <a:cs typeface="ＭＳ Ｐゴシック" pitchFamily="-1" charset="-128"/>
              </a:rPr>
              <a:t>Classical Encryption Techniques</a:t>
            </a:r>
            <a:r>
              <a:rPr lang="en-US" dirty="0" smtClean="0">
                <a:latin typeface="Arial" pitchFamily="-1" charset="0"/>
                <a:ea typeface="ＭＳ Ｐゴシック" pitchFamily="-1" charset="-128"/>
                <a:cs typeface="ＭＳ Ｐゴシック" pitchFamily="-1" charset="-128"/>
              </a:rPr>
              <a:t>”.</a:t>
            </a:r>
            <a:endParaRPr lang="en-AU" dirty="0" smtClean="0">
              <a:latin typeface="Arial" pitchFamily="-1" charset="0"/>
              <a:ea typeface="ＭＳ Ｐゴシック" pitchFamily="-1" charset="-128"/>
              <a:cs typeface="ＭＳ Ｐゴシック" pitchFamily="-1" charset="-128"/>
            </a:endParaRPr>
          </a:p>
          <a:p>
            <a:pPr eaLnBrk="1" hangingPunct="1"/>
            <a:endParaRPr lang="en-AU" dirty="0" smtClean="0">
              <a:latin typeface="Times New Roman" pitchFamily="-1" charset="0"/>
              <a:ea typeface="ＭＳ Ｐゴシック" pitchFamily="-1" charset="-128"/>
              <a:cs typeface="ＭＳ Ｐゴシック" pitchFamily="-1" charset="-128"/>
            </a:endParaRPr>
          </a:p>
          <a:p>
            <a:pPr eaLnBrk="1" hangingPunct="1"/>
            <a:endParaRPr lang="en-US" dirty="0" smtClean="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3848568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DE25AE01-FF18-0148-9AA3-3F0C69B6DACC}" type="slidenum">
              <a:rPr lang="en-AU">
                <a:latin typeface="Arial" pitchFamily="-1" charset="0"/>
              </a:rPr>
              <a:pPr/>
              <a:t>10</a:t>
            </a:fld>
            <a:endParaRPr lang="en-AU" dirty="0">
              <a:latin typeface="Arial" pitchFamily="-1" charset="0"/>
            </a:endParaRPr>
          </a:p>
        </p:txBody>
      </p:sp>
      <p:sp>
        <p:nvSpPr>
          <p:cNvPr id="31747" name="Rectangle 1026"/>
          <p:cNvSpPr>
            <a:spLocks noGrp="1" noRot="1" noChangeAspect="1" noChangeArrowheads="1" noTextEdit="1"/>
          </p:cNvSpPr>
          <p:nvPr>
            <p:ph type="sldImg"/>
          </p:nvPr>
        </p:nvSpPr>
        <p:spPr>
          <a:ln/>
        </p:spPr>
      </p:sp>
      <p:sp>
        <p:nvSpPr>
          <p:cNvPr id="31748"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Table 3.1 summarizes the various types of cryptanalytic attacks  based on the</a:t>
            </a:r>
          </a:p>
          <a:p>
            <a:r>
              <a:rPr lang="en-US" sz="1200" kern="1200" baseline="0" dirty="0" smtClean="0">
                <a:solidFill>
                  <a:schemeClr val="tx1"/>
                </a:solidFill>
                <a:latin typeface="Arial" charset="0"/>
                <a:ea typeface="ＭＳ Ｐゴシック" pitchFamily="-107" charset="-128"/>
                <a:cs typeface="ＭＳ Ｐゴシック" pitchFamily="-107" charset="-128"/>
              </a:rPr>
              <a:t>amount of information known to the cryptanalyst. The most difficult problem is</a:t>
            </a:r>
          </a:p>
          <a:p>
            <a:r>
              <a:rPr lang="en-US" sz="1200" kern="1200" baseline="0" dirty="0" smtClean="0">
                <a:solidFill>
                  <a:schemeClr val="tx1"/>
                </a:solidFill>
                <a:latin typeface="Arial" charset="0"/>
                <a:ea typeface="ＭＳ Ｐゴシック" pitchFamily="-107" charset="-128"/>
                <a:cs typeface="ＭＳ Ｐゴシック" pitchFamily="-107" charset="-128"/>
              </a:rPr>
              <a:t>presented when all that is available is the ciphertext only . In some cases, not even</a:t>
            </a:r>
          </a:p>
          <a:p>
            <a:r>
              <a:rPr lang="en-US" sz="1200" kern="1200" baseline="0" dirty="0" smtClean="0">
                <a:solidFill>
                  <a:schemeClr val="tx1"/>
                </a:solidFill>
                <a:latin typeface="Arial" charset="0"/>
                <a:ea typeface="ＭＳ Ｐゴシック" pitchFamily="-107" charset="-128"/>
                <a:cs typeface="ＭＳ Ｐゴシック" pitchFamily="-107" charset="-128"/>
              </a:rPr>
              <a:t>the encryption algorithm is known, but in general, we can assume that the opponent</a:t>
            </a:r>
          </a:p>
          <a:p>
            <a:r>
              <a:rPr lang="en-US" sz="1200" kern="1200" baseline="0" dirty="0" smtClean="0">
                <a:solidFill>
                  <a:schemeClr val="tx1"/>
                </a:solidFill>
                <a:latin typeface="Arial" charset="0"/>
                <a:ea typeface="ＭＳ Ｐゴシック" pitchFamily="-107" charset="-128"/>
                <a:cs typeface="ＭＳ Ｐゴシック" pitchFamily="-107" charset="-128"/>
              </a:rPr>
              <a:t>does know the algorithm used for encryption. One possible attack under these</a:t>
            </a:r>
          </a:p>
          <a:p>
            <a:r>
              <a:rPr lang="en-US" sz="1200" kern="1200" baseline="0" dirty="0" smtClean="0">
                <a:solidFill>
                  <a:schemeClr val="tx1"/>
                </a:solidFill>
                <a:latin typeface="Arial" charset="0"/>
                <a:ea typeface="ＭＳ Ｐゴシック" pitchFamily="-107" charset="-128"/>
                <a:cs typeface="ＭＳ Ｐゴシック" pitchFamily="-107" charset="-128"/>
              </a:rPr>
              <a:t> circumstances is the brute-force approach of trying all possible keys. If the key space</a:t>
            </a:r>
          </a:p>
          <a:p>
            <a:r>
              <a:rPr lang="en-US" sz="1200" kern="1200" baseline="0" dirty="0" smtClean="0">
                <a:solidFill>
                  <a:schemeClr val="tx1"/>
                </a:solidFill>
                <a:latin typeface="Arial" charset="0"/>
                <a:ea typeface="ＭＳ Ｐゴシック" pitchFamily="-107" charset="-128"/>
                <a:cs typeface="ＭＳ Ｐゴシック" pitchFamily="-107" charset="-128"/>
              </a:rPr>
              <a:t>is very large, this becomes impractical. Thus, the opponent must rely on an analysis</a:t>
            </a:r>
          </a:p>
          <a:p>
            <a:r>
              <a:rPr lang="en-US" sz="1200" kern="1200" baseline="0" dirty="0" smtClean="0">
                <a:solidFill>
                  <a:schemeClr val="tx1"/>
                </a:solidFill>
                <a:latin typeface="Arial" charset="0"/>
                <a:ea typeface="ＭＳ Ｐゴシック" pitchFamily="-107" charset="-128"/>
                <a:cs typeface="ＭＳ Ｐゴシック" pitchFamily="-107" charset="-128"/>
              </a:rPr>
              <a:t>of the ciphertext itself, generally applying various statistical tests to it. To use this</a:t>
            </a:r>
          </a:p>
          <a:p>
            <a:r>
              <a:rPr lang="en-US" sz="1200" kern="1200" baseline="0" dirty="0" smtClean="0">
                <a:solidFill>
                  <a:schemeClr val="tx1"/>
                </a:solidFill>
                <a:latin typeface="Arial" charset="0"/>
                <a:ea typeface="ＭＳ Ｐゴシック" pitchFamily="-107" charset="-128"/>
                <a:cs typeface="ＭＳ Ｐゴシック" pitchFamily="-107" charset="-128"/>
              </a:rPr>
              <a:t>approach, the opponent must have some general idea of the type of plaintext that</a:t>
            </a:r>
          </a:p>
          <a:p>
            <a:r>
              <a:rPr lang="en-US" sz="1200" kern="1200" baseline="0" dirty="0" smtClean="0">
                <a:solidFill>
                  <a:schemeClr val="tx1"/>
                </a:solidFill>
                <a:latin typeface="Arial" charset="0"/>
                <a:ea typeface="ＭＳ Ｐゴシック" pitchFamily="-107" charset="-128"/>
                <a:cs typeface="ＭＳ Ｐゴシック" pitchFamily="-107" charset="-128"/>
              </a:rPr>
              <a:t>is concealed, such as English or French text, an EXE file, a Java source listing, an</a:t>
            </a:r>
          </a:p>
          <a:p>
            <a:r>
              <a:rPr lang="en-US" sz="1200" kern="1200" baseline="0" dirty="0" smtClean="0">
                <a:solidFill>
                  <a:schemeClr val="tx1"/>
                </a:solidFill>
                <a:latin typeface="Arial" charset="0"/>
                <a:ea typeface="ＭＳ Ｐゴシック" pitchFamily="-107" charset="-128"/>
                <a:cs typeface="ＭＳ Ｐゴシック" pitchFamily="-107" charset="-128"/>
              </a:rPr>
              <a:t>accounting file, and so 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ciphertext-only attack is the easiest to defend against because the</a:t>
            </a:r>
          </a:p>
          <a:p>
            <a:r>
              <a:rPr lang="en-US" sz="1200" kern="1200" baseline="0" dirty="0" smtClean="0">
                <a:solidFill>
                  <a:schemeClr val="tx1"/>
                </a:solidFill>
                <a:latin typeface="Arial" charset="0"/>
                <a:ea typeface="ＭＳ Ｐゴシック" pitchFamily="-107" charset="-128"/>
                <a:cs typeface="ＭＳ Ｐゴシック" pitchFamily="-107" charset="-128"/>
              </a:rPr>
              <a:t>opponent has the least amount of information to work with. In many cases, however,</a:t>
            </a:r>
          </a:p>
          <a:p>
            <a:r>
              <a:rPr lang="en-US" sz="1200" kern="1200" baseline="0" dirty="0" smtClean="0">
                <a:solidFill>
                  <a:schemeClr val="tx1"/>
                </a:solidFill>
                <a:latin typeface="Arial" charset="0"/>
                <a:ea typeface="ＭＳ Ｐゴシック" pitchFamily="-107" charset="-128"/>
                <a:cs typeface="ＭＳ Ｐゴシック" pitchFamily="-107" charset="-128"/>
              </a:rPr>
              <a:t>the analyst has more information. The analyst may be able to capture one or more</a:t>
            </a:r>
          </a:p>
          <a:p>
            <a:r>
              <a:rPr lang="en-US" sz="1200" kern="1200" baseline="0" dirty="0" smtClean="0">
                <a:solidFill>
                  <a:schemeClr val="tx1"/>
                </a:solidFill>
                <a:latin typeface="Arial" charset="0"/>
                <a:ea typeface="ＭＳ Ｐゴシック" pitchFamily="-107" charset="-128"/>
                <a:cs typeface="ＭＳ Ｐゴシック" pitchFamily="-107" charset="-128"/>
              </a:rPr>
              <a:t>plaintext messages as well as their encryptions. Or the analyst may know that certain</a:t>
            </a:r>
          </a:p>
          <a:p>
            <a:r>
              <a:rPr lang="en-US" sz="1200" kern="1200" baseline="0" dirty="0" smtClean="0">
                <a:solidFill>
                  <a:schemeClr val="tx1"/>
                </a:solidFill>
                <a:latin typeface="Arial" charset="0"/>
                <a:ea typeface="ＭＳ Ｐゴシック" pitchFamily="-107" charset="-128"/>
                <a:cs typeface="ＭＳ Ｐゴシック" pitchFamily="-107" charset="-128"/>
              </a:rPr>
              <a:t>plaintext patterns will appear in a message. For example, a file that is encoded in the</a:t>
            </a:r>
          </a:p>
          <a:p>
            <a:r>
              <a:rPr lang="en-US" sz="1200" kern="1200" baseline="0" dirty="0" smtClean="0">
                <a:solidFill>
                  <a:schemeClr val="tx1"/>
                </a:solidFill>
                <a:latin typeface="Arial" charset="0"/>
                <a:ea typeface="ＭＳ Ｐゴシック" pitchFamily="-107" charset="-128"/>
                <a:cs typeface="ＭＳ Ｐゴシック" pitchFamily="-107" charset="-128"/>
              </a:rPr>
              <a:t>Postscript format always begins with the same pattern, or there may be a standardized</a:t>
            </a:r>
          </a:p>
          <a:p>
            <a:r>
              <a:rPr lang="en-US" sz="1200" kern="1200" baseline="0" dirty="0" smtClean="0">
                <a:solidFill>
                  <a:schemeClr val="tx1"/>
                </a:solidFill>
                <a:latin typeface="Arial" charset="0"/>
                <a:ea typeface="ＭＳ Ｐゴシック" pitchFamily="-107" charset="-128"/>
                <a:cs typeface="ＭＳ Ｐゴシック" pitchFamily="-107" charset="-128"/>
              </a:rPr>
              <a:t>header or banner to an electronic funds transfer message, and so on. All these are</a:t>
            </a:r>
          </a:p>
          <a:p>
            <a:r>
              <a:rPr lang="en-US" sz="1200" kern="1200" baseline="0" dirty="0" smtClean="0">
                <a:solidFill>
                  <a:schemeClr val="tx1"/>
                </a:solidFill>
                <a:latin typeface="Arial" charset="0"/>
                <a:ea typeface="ＭＳ Ｐゴシック" pitchFamily="-107" charset="-128"/>
                <a:cs typeface="ＭＳ Ｐゴシック" pitchFamily="-107" charset="-128"/>
              </a:rPr>
              <a:t>examples of known plaintext . With this knowledge, the analyst may be able to deduce</a:t>
            </a:r>
          </a:p>
          <a:p>
            <a:r>
              <a:rPr lang="en-US" sz="1200" kern="1200" baseline="0" dirty="0" smtClean="0">
                <a:solidFill>
                  <a:schemeClr val="tx1"/>
                </a:solidFill>
                <a:latin typeface="Arial" charset="0"/>
                <a:ea typeface="ＭＳ Ｐゴシック" pitchFamily="-107" charset="-128"/>
                <a:cs typeface="ＭＳ Ｐゴシック" pitchFamily="-107" charset="-128"/>
              </a:rPr>
              <a:t>the key on the basis of the way in which the known plaintext is transformed.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Closely related to the known-plaintext attack is what might be referred to as a</a:t>
            </a:r>
          </a:p>
          <a:p>
            <a:r>
              <a:rPr lang="en-US" sz="1200" kern="1200" baseline="0" dirty="0" smtClean="0">
                <a:solidFill>
                  <a:schemeClr val="tx1"/>
                </a:solidFill>
                <a:latin typeface="Arial" charset="0"/>
                <a:ea typeface="ＭＳ Ｐゴシック" pitchFamily="-107" charset="-128"/>
                <a:cs typeface="ＭＳ Ｐゴシック" pitchFamily="-107" charset="-128"/>
              </a:rPr>
              <a:t>probable-word attack. If the opponent is working with the encryption of some general</a:t>
            </a:r>
          </a:p>
          <a:p>
            <a:r>
              <a:rPr lang="en-US" sz="1200" kern="1200" baseline="0" dirty="0" smtClean="0">
                <a:solidFill>
                  <a:schemeClr val="tx1"/>
                </a:solidFill>
                <a:latin typeface="Arial" charset="0"/>
                <a:ea typeface="ＭＳ Ｐゴシック" pitchFamily="-107" charset="-128"/>
                <a:cs typeface="ＭＳ Ｐゴシック" pitchFamily="-107" charset="-128"/>
              </a:rPr>
              <a:t>prose message, he or she may have little knowledge of what is in the message.</a:t>
            </a:r>
          </a:p>
          <a:p>
            <a:r>
              <a:rPr lang="en-US" sz="1200" kern="1200" baseline="0" dirty="0" smtClean="0">
                <a:solidFill>
                  <a:schemeClr val="tx1"/>
                </a:solidFill>
                <a:latin typeface="Arial" charset="0"/>
                <a:ea typeface="ＭＳ Ｐゴシック" pitchFamily="-107" charset="-128"/>
                <a:cs typeface="ＭＳ Ｐゴシック" pitchFamily="-107" charset="-128"/>
              </a:rPr>
              <a:t>However, if the opponent is after some very specific information, then parts of the</a:t>
            </a:r>
          </a:p>
          <a:p>
            <a:r>
              <a:rPr lang="en-US" sz="1200" kern="1200" baseline="0" dirty="0" smtClean="0">
                <a:solidFill>
                  <a:schemeClr val="tx1"/>
                </a:solidFill>
                <a:latin typeface="Arial" charset="0"/>
                <a:ea typeface="ＭＳ Ｐゴシック" pitchFamily="-107" charset="-128"/>
                <a:cs typeface="ＭＳ Ｐゴシック" pitchFamily="-107" charset="-128"/>
              </a:rPr>
              <a:t>message may be known. For example, if an entire accounting file is being transmitted,</a:t>
            </a:r>
          </a:p>
          <a:p>
            <a:r>
              <a:rPr lang="en-US" sz="1200" kern="1200" baseline="0" dirty="0" smtClean="0">
                <a:solidFill>
                  <a:schemeClr val="tx1"/>
                </a:solidFill>
                <a:latin typeface="Arial" charset="0"/>
                <a:ea typeface="ＭＳ Ｐゴシック" pitchFamily="-107" charset="-128"/>
                <a:cs typeface="ＭＳ Ｐゴシック" pitchFamily="-107" charset="-128"/>
              </a:rPr>
              <a:t>the opponent may know the placement of certain key words in the header of the</a:t>
            </a:r>
          </a:p>
          <a:p>
            <a:r>
              <a:rPr lang="en-US" sz="1200" kern="1200" baseline="0" dirty="0" smtClean="0">
                <a:solidFill>
                  <a:schemeClr val="tx1"/>
                </a:solidFill>
                <a:latin typeface="Arial" charset="0"/>
                <a:ea typeface="ＭＳ Ｐゴシック" pitchFamily="-107" charset="-128"/>
                <a:cs typeface="ＭＳ Ｐゴシック" pitchFamily="-107" charset="-128"/>
              </a:rPr>
              <a:t>file. As another example, the source code for a program developed by Corporation</a:t>
            </a:r>
          </a:p>
          <a:p>
            <a:r>
              <a:rPr lang="en-US" sz="1200" kern="1200" baseline="0" dirty="0" smtClean="0">
                <a:solidFill>
                  <a:schemeClr val="tx1"/>
                </a:solidFill>
                <a:latin typeface="Arial" charset="0"/>
                <a:ea typeface="ＭＳ Ｐゴシック" pitchFamily="-107" charset="-128"/>
                <a:cs typeface="ＭＳ Ｐゴシック" pitchFamily="-107" charset="-128"/>
              </a:rPr>
              <a:t>X might include a copyright statement in some standardized position.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If the analyst is able somehow to get the source system to insert into the system</a:t>
            </a:r>
          </a:p>
          <a:p>
            <a:r>
              <a:rPr lang="en-US" sz="1200" kern="1200" baseline="0" dirty="0" smtClean="0">
                <a:solidFill>
                  <a:schemeClr val="tx1"/>
                </a:solidFill>
                <a:latin typeface="Arial" charset="0"/>
                <a:ea typeface="ＭＳ Ｐゴシック" pitchFamily="-107" charset="-128"/>
                <a:cs typeface="ＭＳ Ｐゴシック" pitchFamily="-107" charset="-128"/>
              </a:rPr>
              <a:t>a message chosen by the analyst, then a chosen-plaintext  attack is possible. An</a:t>
            </a:r>
          </a:p>
          <a:p>
            <a:r>
              <a:rPr lang="en-US" sz="1200" kern="1200" baseline="0" dirty="0" smtClean="0">
                <a:solidFill>
                  <a:schemeClr val="tx1"/>
                </a:solidFill>
                <a:latin typeface="Arial" charset="0"/>
                <a:ea typeface="ＭＳ Ｐゴシック" pitchFamily="-107" charset="-128"/>
                <a:cs typeface="ＭＳ Ｐゴシック" pitchFamily="-107" charset="-128"/>
              </a:rPr>
              <a:t>example of this strategy is differential cryptanalysis, explored in Chapter 3. In general,</a:t>
            </a:r>
          </a:p>
          <a:p>
            <a:r>
              <a:rPr lang="en-US" sz="1200" kern="1200" baseline="0" dirty="0" smtClean="0">
                <a:solidFill>
                  <a:schemeClr val="tx1"/>
                </a:solidFill>
                <a:latin typeface="Arial" charset="0"/>
                <a:ea typeface="ＭＳ Ｐゴシック" pitchFamily="-107" charset="-128"/>
                <a:cs typeface="ＭＳ Ｐゴシック" pitchFamily="-107" charset="-128"/>
              </a:rPr>
              <a:t>if the analyst is able to choose the messages to encrypt, the analyst may deliberately</a:t>
            </a:r>
          </a:p>
          <a:p>
            <a:r>
              <a:rPr lang="en-US" sz="1200" kern="1200" baseline="0" dirty="0" smtClean="0">
                <a:solidFill>
                  <a:schemeClr val="tx1"/>
                </a:solidFill>
                <a:latin typeface="Arial" charset="0"/>
                <a:ea typeface="ＭＳ Ｐゴシック" pitchFamily="-107" charset="-128"/>
                <a:cs typeface="ＭＳ Ｐゴシック" pitchFamily="-107" charset="-128"/>
              </a:rPr>
              <a:t>pick patterns that can be expected to reveal the structure of the key.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Table 3.1 lists two other types of attack: chosen ciphertext and chosen text.</a:t>
            </a:r>
          </a:p>
          <a:p>
            <a:r>
              <a:rPr lang="en-US" sz="1200" kern="1200" baseline="0" dirty="0" smtClean="0">
                <a:solidFill>
                  <a:schemeClr val="tx1"/>
                </a:solidFill>
                <a:latin typeface="Arial" charset="0"/>
                <a:ea typeface="ＭＳ Ｐゴシック" pitchFamily="-107" charset="-128"/>
                <a:cs typeface="ＭＳ Ｐゴシック" pitchFamily="-107" charset="-128"/>
              </a:rPr>
              <a:t>These are less commonly employed as cryptanalytic techniques but are nevertheless</a:t>
            </a:r>
          </a:p>
          <a:p>
            <a:r>
              <a:rPr lang="en-US" sz="1200" kern="1200" baseline="0" dirty="0" smtClean="0">
                <a:solidFill>
                  <a:schemeClr val="tx1"/>
                </a:solidFill>
                <a:latin typeface="Arial" charset="0"/>
                <a:ea typeface="ＭＳ Ｐゴシック" pitchFamily="-107" charset="-128"/>
                <a:cs typeface="ＭＳ Ｐゴシック" pitchFamily="-107" charset="-128"/>
              </a:rPr>
              <a:t>possible avenues of attack.</a:t>
            </a:r>
            <a:endParaRPr lang="en-US"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3364357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18CF3D3E-BD47-D548-9428-8A2F8546E1CE}" type="slidenum">
              <a:rPr lang="en-AU">
                <a:latin typeface="Arial" pitchFamily="-1" charset="0"/>
              </a:rPr>
              <a:pPr/>
              <a:t>11</a:t>
            </a:fld>
            <a:endParaRPr lang="en-AU" dirty="0">
              <a:latin typeface="Arial" pitchFamily="-1" charset="0"/>
            </a:endParaRPr>
          </a:p>
        </p:txBody>
      </p:sp>
      <p:sp>
        <p:nvSpPr>
          <p:cNvPr id="35843" name="Rectangle 1026"/>
          <p:cNvSpPr>
            <a:spLocks noGrp="1" noRot="1" noChangeAspect="1" noChangeArrowheads="1" noTextEdit="1"/>
          </p:cNvSpPr>
          <p:nvPr>
            <p:ph type="sldImg"/>
          </p:nvPr>
        </p:nvSpPr>
        <p:spPr>
          <a:ln/>
        </p:spPr>
      </p:sp>
      <p:sp>
        <p:nvSpPr>
          <p:cNvPr id="35844"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 brute-force attack  involves trying every possible key until an intelligible</a:t>
            </a:r>
          </a:p>
          <a:p>
            <a:r>
              <a:rPr lang="en-US" sz="1200" kern="1200" baseline="0" dirty="0" smtClean="0">
                <a:solidFill>
                  <a:schemeClr val="tx1"/>
                </a:solidFill>
                <a:latin typeface="Arial" charset="0"/>
                <a:ea typeface="ＭＳ Ｐゴシック" pitchFamily="-107" charset="-128"/>
                <a:cs typeface="ＭＳ Ｐゴシック" pitchFamily="-107" charset="-128"/>
              </a:rPr>
              <a:t>translation of the ciphertext into plaintext is obtained. On average, half of all possible</a:t>
            </a:r>
          </a:p>
          <a:p>
            <a:r>
              <a:rPr lang="en-US" sz="1200" kern="1200" baseline="0" dirty="0" smtClean="0">
                <a:solidFill>
                  <a:schemeClr val="tx1"/>
                </a:solidFill>
                <a:latin typeface="Arial" charset="0"/>
                <a:ea typeface="ＭＳ Ｐゴシック" pitchFamily="-107" charset="-128"/>
                <a:cs typeface="ＭＳ Ｐゴシック" pitchFamily="-107" charset="-128"/>
              </a:rPr>
              <a:t>keys must be tried to achieve success. That is, if there are X  different keys, on</a:t>
            </a:r>
          </a:p>
          <a:p>
            <a:r>
              <a:rPr lang="en-US" sz="1200" kern="1200" baseline="0" dirty="0" smtClean="0">
                <a:solidFill>
                  <a:schemeClr val="tx1"/>
                </a:solidFill>
                <a:latin typeface="Arial" charset="0"/>
                <a:ea typeface="ＭＳ Ｐゴシック" pitchFamily="-107" charset="-128"/>
                <a:cs typeface="ＭＳ Ｐゴシック" pitchFamily="-107" charset="-128"/>
              </a:rPr>
              <a:t>average an attacker would discover the actual key after </a:t>
            </a:r>
            <a:r>
              <a:rPr lang="en-US" sz="1200" b="0" kern="1200" baseline="0" dirty="0" smtClean="0">
                <a:solidFill>
                  <a:schemeClr val="tx1"/>
                </a:solidFill>
                <a:latin typeface="Arial" charset="0"/>
                <a:ea typeface="ＭＳ Ｐゴシック" pitchFamily="-107" charset="-128"/>
                <a:cs typeface="ＭＳ Ｐゴシック" pitchFamily="-107" charset="-128"/>
              </a:rPr>
              <a:t>X/2 tries. It is important to</a:t>
            </a:r>
          </a:p>
          <a:p>
            <a:r>
              <a:rPr lang="en-US" sz="1200" kern="1200" baseline="0" dirty="0" smtClean="0">
                <a:solidFill>
                  <a:schemeClr val="tx1"/>
                </a:solidFill>
                <a:latin typeface="Arial" charset="0"/>
                <a:ea typeface="ＭＳ Ｐゴシック" pitchFamily="-107" charset="-128"/>
                <a:cs typeface="ＭＳ Ｐゴシック" pitchFamily="-107" charset="-128"/>
              </a:rPr>
              <a:t>note that there is more to a brute-force attack than simply running through all possible</a:t>
            </a:r>
          </a:p>
          <a:p>
            <a:r>
              <a:rPr lang="en-US" sz="1200" kern="1200" baseline="0" dirty="0" smtClean="0">
                <a:solidFill>
                  <a:schemeClr val="tx1"/>
                </a:solidFill>
                <a:latin typeface="Arial" charset="0"/>
                <a:ea typeface="ＭＳ Ｐゴシック" pitchFamily="-107" charset="-128"/>
                <a:cs typeface="ＭＳ Ｐゴシック" pitchFamily="-107" charset="-128"/>
              </a:rPr>
              <a:t>keys. Unless known plaintext is provided, the analyst must be able to recognize</a:t>
            </a:r>
          </a:p>
          <a:p>
            <a:r>
              <a:rPr lang="en-US" sz="1200" kern="1200" baseline="0" dirty="0" smtClean="0">
                <a:solidFill>
                  <a:schemeClr val="tx1"/>
                </a:solidFill>
                <a:latin typeface="Arial" charset="0"/>
                <a:ea typeface="ＭＳ Ｐゴシック" pitchFamily="-107" charset="-128"/>
                <a:cs typeface="ＭＳ Ｐゴシック" pitchFamily="-107" charset="-128"/>
              </a:rPr>
              <a:t>plaintext as plaintext. If the message is just plain text in English, then the result pops</a:t>
            </a:r>
          </a:p>
          <a:p>
            <a:r>
              <a:rPr lang="en-US" sz="1200" kern="1200" baseline="0" dirty="0" smtClean="0">
                <a:solidFill>
                  <a:schemeClr val="tx1"/>
                </a:solidFill>
                <a:latin typeface="Arial" charset="0"/>
                <a:ea typeface="ＭＳ Ｐゴシック" pitchFamily="-107" charset="-128"/>
                <a:cs typeface="ＭＳ Ｐゴシック" pitchFamily="-107" charset="-128"/>
              </a:rPr>
              <a:t>out easily, although the task of recognizing English would have to be automated. If</a:t>
            </a:r>
          </a:p>
          <a:p>
            <a:r>
              <a:rPr lang="en-US" sz="1200" kern="1200" baseline="0" dirty="0" smtClean="0">
                <a:solidFill>
                  <a:schemeClr val="tx1"/>
                </a:solidFill>
                <a:latin typeface="Arial" charset="0"/>
                <a:ea typeface="ＭＳ Ｐゴシック" pitchFamily="-107" charset="-128"/>
                <a:cs typeface="ＭＳ Ｐゴシック" pitchFamily="-107" charset="-128"/>
              </a:rPr>
              <a:t>the text message has been compressed before encryption, then recognition is more</a:t>
            </a:r>
          </a:p>
          <a:p>
            <a:r>
              <a:rPr lang="en-US" sz="1200" kern="1200" baseline="0" dirty="0" smtClean="0">
                <a:solidFill>
                  <a:schemeClr val="tx1"/>
                </a:solidFill>
                <a:latin typeface="Arial" charset="0"/>
                <a:ea typeface="ＭＳ Ｐゴシック" pitchFamily="-107" charset="-128"/>
                <a:cs typeface="ＭＳ Ｐゴシック" pitchFamily="-107" charset="-128"/>
              </a:rPr>
              <a:t>difficult. And if the message is some more general type of data, such as a numerical</a:t>
            </a:r>
          </a:p>
          <a:p>
            <a:r>
              <a:rPr lang="en-US" sz="1200" kern="1200" baseline="0" dirty="0" smtClean="0">
                <a:solidFill>
                  <a:schemeClr val="tx1"/>
                </a:solidFill>
                <a:latin typeface="Arial" charset="0"/>
                <a:ea typeface="ＭＳ Ｐゴシック" pitchFamily="-107" charset="-128"/>
                <a:cs typeface="ＭＳ Ｐゴシック" pitchFamily="-107" charset="-128"/>
              </a:rPr>
              <a:t>file, and this has been compressed, the problem becomes even more difficult to</a:t>
            </a:r>
          </a:p>
          <a:p>
            <a:r>
              <a:rPr lang="en-US" sz="1200" kern="1200" baseline="0" dirty="0" smtClean="0">
                <a:solidFill>
                  <a:schemeClr val="tx1"/>
                </a:solidFill>
                <a:latin typeface="Arial" charset="0"/>
                <a:ea typeface="ＭＳ Ｐゴシック" pitchFamily="-107" charset="-128"/>
                <a:cs typeface="ＭＳ Ｐゴシック" pitchFamily="-107" charset="-128"/>
              </a:rPr>
              <a:t>automate. Thus, to supplement the brute-force approach, some degree of knowledge</a:t>
            </a:r>
          </a:p>
          <a:p>
            <a:r>
              <a:rPr lang="en-US" sz="1200" kern="1200" baseline="0" dirty="0" smtClean="0">
                <a:solidFill>
                  <a:schemeClr val="tx1"/>
                </a:solidFill>
                <a:latin typeface="Arial" charset="0"/>
                <a:ea typeface="ＭＳ Ｐゴシック" pitchFamily="-107" charset="-128"/>
                <a:cs typeface="ＭＳ Ｐゴシック" pitchFamily="-107" charset="-128"/>
              </a:rPr>
              <a:t>about the expected plaintext is needed, and some means of automatically</a:t>
            </a:r>
          </a:p>
          <a:p>
            <a:r>
              <a:rPr lang="en-US" sz="1200" kern="1200" baseline="0" dirty="0" smtClean="0">
                <a:solidFill>
                  <a:schemeClr val="tx1"/>
                </a:solidFill>
                <a:latin typeface="Arial" charset="0"/>
                <a:ea typeface="ＭＳ Ｐゴシック" pitchFamily="-107" charset="-128"/>
                <a:cs typeface="ＭＳ Ｐゴシック" pitchFamily="-107" charset="-128"/>
              </a:rPr>
              <a:t>distinguishing plaintext from garble is also needed.</a:t>
            </a:r>
            <a:endParaRPr lang="en-US"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826413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pPr>
              <a:defRPr/>
            </a:pPr>
            <a:fld id="{4DDA18FF-09AB-534E-BCD5-8E9C52E261E8}" type="slidenum">
              <a:rPr lang="en-AU" smtClean="0"/>
              <a:pPr>
                <a:defRPr/>
              </a:pPr>
              <a:t>12</a:t>
            </a:fld>
            <a:endParaRPr lang="en-AU" dirty="0"/>
          </a:p>
        </p:txBody>
      </p:sp>
    </p:spTree>
    <p:extLst>
      <p:ext uri="{BB962C8B-B14F-4D97-AF65-F5344CB8AC3E}">
        <p14:creationId xmlns:p14="http://schemas.microsoft.com/office/powerpoint/2010/main" val="294248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i="0" u="none" strike="noStrike" kern="1200" baseline="0" dirty="0" smtClean="0">
                <a:solidFill>
                  <a:schemeClr val="tx1"/>
                </a:solidFill>
                <a:latin typeface="Arial" charset="0"/>
                <a:ea typeface="ＭＳ Ｐゴシック" pitchFamily="-107" charset="-128"/>
                <a:cs typeface="ＭＳ Ｐゴシック" pitchFamily="-107" charset="-128"/>
              </a:rPr>
              <a:t>A </a:t>
            </a:r>
            <a:r>
              <a:rPr lang="en-US" sz="1200" b="1" i="0" u="none" strike="noStrike" kern="1200" baseline="0" dirty="0" smtClean="0">
                <a:solidFill>
                  <a:schemeClr val="tx1"/>
                </a:solidFill>
                <a:latin typeface="Arial" charset="0"/>
                <a:ea typeface="ＭＳ Ｐゴシック" pitchFamily="-107" charset="-128"/>
                <a:cs typeface="ＭＳ Ｐゴシック" pitchFamily="-107" charset="-128"/>
              </a:rPr>
              <a:t>brute-force attack </a:t>
            </a:r>
            <a:r>
              <a:rPr lang="en-US" sz="1200" b="0" i="0" u="none" strike="noStrike" kern="1200" baseline="0" dirty="0" smtClean="0">
                <a:solidFill>
                  <a:schemeClr val="tx1"/>
                </a:solidFill>
                <a:latin typeface="Arial" charset="0"/>
                <a:ea typeface="ＭＳ Ｐゴシック" pitchFamily="-107" charset="-128"/>
                <a:cs typeface="ＭＳ Ｐゴシック" pitchFamily="-107" charset="-128"/>
              </a:rPr>
              <a:t>involves trying every possible key until an intelligible</a:t>
            </a:r>
          </a:p>
          <a:p>
            <a:r>
              <a:rPr lang="en-US" sz="1200" b="0" i="0" u="none" strike="noStrike" kern="1200" baseline="0" dirty="0" smtClean="0">
                <a:solidFill>
                  <a:schemeClr val="tx1"/>
                </a:solidFill>
                <a:latin typeface="Arial" charset="0"/>
                <a:ea typeface="ＭＳ Ｐゴシック" pitchFamily="-107" charset="-128"/>
                <a:cs typeface="ＭＳ Ｐゴシック" pitchFamily="-107" charset="-128"/>
              </a:rPr>
              <a:t>translation of the </a:t>
            </a:r>
            <a:r>
              <a:rPr lang="en-US" sz="1200" b="0" i="0" u="none" strike="noStrike" kern="1200" baseline="0" dirty="0" err="1" smtClean="0">
                <a:solidFill>
                  <a:schemeClr val="tx1"/>
                </a:solidFill>
                <a:latin typeface="Arial" charset="0"/>
                <a:ea typeface="ＭＳ Ｐゴシック" pitchFamily="-107" charset="-128"/>
                <a:cs typeface="ＭＳ Ｐゴシック" pitchFamily="-107" charset="-128"/>
              </a:rPr>
              <a:t>ciphertext</a:t>
            </a:r>
            <a:r>
              <a:rPr lang="en-US" sz="1200" b="0" i="0" u="none" strike="noStrike" kern="1200" baseline="0" dirty="0" smtClean="0">
                <a:solidFill>
                  <a:schemeClr val="tx1"/>
                </a:solidFill>
                <a:latin typeface="Arial" charset="0"/>
                <a:ea typeface="ＭＳ Ｐゴシック" pitchFamily="-107" charset="-128"/>
                <a:cs typeface="ＭＳ Ｐゴシック" pitchFamily="-107" charset="-128"/>
              </a:rPr>
              <a:t> into plaintext is obtained. On average, half of all possible</a:t>
            </a:r>
          </a:p>
          <a:p>
            <a:r>
              <a:rPr lang="en-US" sz="1200" b="0" i="0" u="none" strike="noStrike" kern="1200" baseline="0" dirty="0" smtClean="0">
                <a:solidFill>
                  <a:schemeClr val="tx1"/>
                </a:solidFill>
                <a:latin typeface="Arial" charset="0"/>
                <a:ea typeface="ＭＳ Ｐゴシック" pitchFamily="-107" charset="-128"/>
                <a:cs typeface="ＭＳ Ｐゴシック" pitchFamily="-107" charset="-128"/>
              </a:rPr>
              <a:t>keys must be tried to achieve success.</a:t>
            </a:r>
            <a:r>
              <a:rPr lang="tr-TR" sz="1200" b="0" i="0" u="none" strike="noStrike" kern="1200" baseline="0" dirty="0" smtClean="0">
                <a:solidFill>
                  <a:schemeClr val="tx1"/>
                </a:solidFill>
                <a:latin typeface="Arial" charset="0"/>
                <a:ea typeface="ＭＳ Ｐゴシック" pitchFamily="-107" charset="-128"/>
                <a:cs typeface="ＭＳ Ｐゴシック" pitchFamily="-107" charset="-128"/>
              </a:rPr>
              <a:t> </a:t>
            </a:r>
            <a:r>
              <a:rPr lang="en-US" sz="1200" b="0" i="0" u="none" strike="noStrike" kern="1200" baseline="0" dirty="0" smtClean="0">
                <a:solidFill>
                  <a:schemeClr val="tx1"/>
                </a:solidFill>
                <a:latin typeface="Arial" charset="0"/>
                <a:ea typeface="ＭＳ Ｐゴシック" pitchFamily="-107" charset="-128"/>
                <a:cs typeface="ＭＳ Ｐゴシック" pitchFamily="-107" charset="-128"/>
              </a:rPr>
              <a:t>Table 2.2 shows how much time is involved</a:t>
            </a:r>
          </a:p>
          <a:p>
            <a:r>
              <a:rPr lang="en-US" sz="1200" b="0" i="0" u="none" strike="noStrike" kern="1200" baseline="0" dirty="0" smtClean="0">
                <a:solidFill>
                  <a:schemeClr val="tx1"/>
                </a:solidFill>
                <a:latin typeface="Arial" charset="0"/>
                <a:ea typeface="ＭＳ Ｐゴシック" pitchFamily="-107" charset="-128"/>
                <a:cs typeface="ＭＳ Ｐゴシック" pitchFamily="-107" charset="-128"/>
              </a:rPr>
              <a:t>for various key spaces. Results are shown for four binary key sizes. The 56-bit key</a:t>
            </a:r>
          </a:p>
          <a:p>
            <a:r>
              <a:rPr lang="en-US" sz="1200" b="0" i="0" u="none" strike="noStrike" kern="1200" baseline="0" dirty="0" smtClean="0">
                <a:solidFill>
                  <a:schemeClr val="tx1"/>
                </a:solidFill>
                <a:latin typeface="Arial" charset="0"/>
                <a:ea typeface="ＭＳ Ｐゴシック" pitchFamily="-107" charset="-128"/>
                <a:cs typeface="ＭＳ Ｐゴシック" pitchFamily="-107" charset="-128"/>
              </a:rPr>
              <a:t>size is used with the Data Encryption Standard (DES) algorithm, and the 168-bit</a:t>
            </a:r>
          </a:p>
          <a:p>
            <a:r>
              <a:rPr lang="en-US" sz="1200" b="0" i="0" u="none" strike="noStrike" kern="1200" baseline="0" dirty="0" smtClean="0">
                <a:solidFill>
                  <a:schemeClr val="tx1"/>
                </a:solidFill>
                <a:latin typeface="Arial" charset="0"/>
                <a:ea typeface="ＭＳ Ｐゴシック" pitchFamily="-107" charset="-128"/>
                <a:cs typeface="ＭＳ Ｐゴシック" pitchFamily="-107" charset="-128"/>
              </a:rPr>
              <a:t>key size is used for triple DES. The minimum key size specified for Advanced</a:t>
            </a:r>
          </a:p>
          <a:p>
            <a:r>
              <a:rPr lang="en-US" sz="1200" b="0" i="0" u="none" strike="noStrike" kern="1200" baseline="0" dirty="0" smtClean="0">
                <a:solidFill>
                  <a:schemeClr val="tx1"/>
                </a:solidFill>
                <a:latin typeface="Arial" charset="0"/>
                <a:ea typeface="ＭＳ Ｐゴシック" pitchFamily="-107" charset="-128"/>
                <a:cs typeface="ＭＳ Ｐゴシック" pitchFamily="-107" charset="-128"/>
              </a:rPr>
              <a:t>Encryption Standard (AES) is 128 bits. Results are also shown for what are called</a:t>
            </a:r>
          </a:p>
          <a:p>
            <a:r>
              <a:rPr lang="en-US" sz="1200" b="0" i="0" u="none" strike="noStrike" kern="1200" baseline="0" dirty="0" smtClean="0">
                <a:solidFill>
                  <a:schemeClr val="tx1"/>
                </a:solidFill>
                <a:latin typeface="Arial" charset="0"/>
                <a:ea typeface="ＭＳ Ｐゴシック" pitchFamily="-107" charset="-128"/>
                <a:cs typeface="ＭＳ Ｐゴシック" pitchFamily="-107" charset="-128"/>
              </a:rPr>
              <a:t>substitution codes that use a 26-character key (discussed later), in which all possible</a:t>
            </a:r>
          </a:p>
          <a:p>
            <a:r>
              <a:rPr lang="en-US" sz="1200" b="0" i="0" u="none" strike="noStrike" kern="1200" baseline="0" dirty="0" smtClean="0">
                <a:solidFill>
                  <a:schemeClr val="tx1"/>
                </a:solidFill>
                <a:latin typeface="Arial" charset="0"/>
                <a:ea typeface="ＭＳ Ｐゴシック" pitchFamily="-107" charset="-128"/>
                <a:cs typeface="ＭＳ Ｐゴシック" pitchFamily="-107" charset="-128"/>
              </a:rPr>
              <a:t>permutations of the 26 characters serve as keys. For each key size, the results are</a:t>
            </a:r>
          </a:p>
          <a:p>
            <a:r>
              <a:rPr lang="en-US" sz="1200" b="0" i="0" u="none" strike="noStrike" kern="1200" baseline="0" dirty="0" smtClean="0">
                <a:solidFill>
                  <a:schemeClr val="tx1"/>
                </a:solidFill>
                <a:latin typeface="Arial" charset="0"/>
                <a:ea typeface="ＭＳ Ｐゴシック" pitchFamily="-107" charset="-128"/>
                <a:cs typeface="ＭＳ Ｐゴシック" pitchFamily="-107" charset="-128"/>
              </a:rPr>
              <a:t>shown assuming that it takes 1 </a:t>
            </a:r>
            <a:r>
              <a:rPr lang="en-US" sz="1200" b="0" i="1" u="none" strike="noStrike" kern="1200" baseline="0" dirty="0" err="1" smtClean="0">
                <a:solidFill>
                  <a:schemeClr val="tx1"/>
                </a:solidFill>
                <a:latin typeface="Arial" charset="0"/>
                <a:ea typeface="ＭＳ Ｐゴシック" pitchFamily="-107" charset="-128"/>
                <a:cs typeface="ＭＳ Ｐゴシック" pitchFamily="-107" charset="-128"/>
              </a:rPr>
              <a:t>μ</a:t>
            </a:r>
            <a:r>
              <a:rPr lang="en-US" sz="1200" b="0" i="0" u="none" strike="noStrike" kern="1200" baseline="0" dirty="0" err="1" smtClean="0">
                <a:solidFill>
                  <a:schemeClr val="tx1"/>
                </a:solidFill>
                <a:latin typeface="Arial" charset="0"/>
                <a:ea typeface="ＭＳ Ｐゴシック" pitchFamily="-107" charset="-128"/>
                <a:cs typeface="ＭＳ Ｐゴシック" pitchFamily="-107" charset="-128"/>
              </a:rPr>
              <a:t>s</a:t>
            </a:r>
            <a:r>
              <a:rPr lang="en-US" sz="1200" b="0" i="0" u="none" strike="noStrike" kern="1200" baseline="0" dirty="0" smtClean="0">
                <a:solidFill>
                  <a:schemeClr val="tx1"/>
                </a:solidFill>
                <a:latin typeface="Arial" charset="0"/>
                <a:ea typeface="ＭＳ Ｐゴシック" pitchFamily="-107" charset="-128"/>
                <a:cs typeface="ＭＳ Ｐゴシック" pitchFamily="-107" charset="-128"/>
              </a:rPr>
              <a:t> to perform a single decryption, which is a reasonable</a:t>
            </a:r>
          </a:p>
          <a:p>
            <a:r>
              <a:rPr lang="en-US" sz="1200" b="0" i="0" u="none" strike="noStrike" kern="1200" baseline="0" dirty="0" smtClean="0">
                <a:solidFill>
                  <a:schemeClr val="tx1"/>
                </a:solidFill>
                <a:latin typeface="Arial" charset="0"/>
                <a:ea typeface="ＭＳ Ｐゴシック" pitchFamily="-107" charset="-128"/>
                <a:cs typeface="ＭＳ Ｐゴシック" pitchFamily="-107" charset="-128"/>
              </a:rPr>
              <a:t>order of magnitude for today’s </a:t>
            </a:r>
            <a:r>
              <a:rPr lang="en-US" sz="1200" b="0" i="0" u="none" strike="noStrike" kern="1200" baseline="0" dirty="0" err="1" smtClean="0">
                <a:solidFill>
                  <a:schemeClr val="tx1"/>
                </a:solidFill>
                <a:latin typeface="Arial" charset="0"/>
                <a:ea typeface="ＭＳ Ｐゴシック" pitchFamily="-107" charset="-128"/>
                <a:cs typeface="ＭＳ Ｐゴシック" pitchFamily="-107" charset="-128"/>
              </a:rPr>
              <a:t>machines.With</a:t>
            </a:r>
            <a:r>
              <a:rPr lang="en-US" sz="1200" b="0" i="0" u="none" strike="noStrike" kern="1200" baseline="0" dirty="0" smtClean="0">
                <a:solidFill>
                  <a:schemeClr val="tx1"/>
                </a:solidFill>
                <a:latin typeface="Arial" charset="0"/>
                <a:ea typeface="ＭＳ Ｐゴシック" pitchFamily="-107" charset="-128"/>
                <a:cs typeface="ＭＳ Ｐゴシック" pitchFamily="-107" charset="-128"/>
              </a:rPr>
              <a:t> the use of massively parallel</a:t>
            </a:r>
          </a:p>
          <a:p>
            <a:r>
              <a:rPr lang="en-US" sz="1200" b="0" i="0" u="none" strike="noStrike" kern="1200" baseline="0" dirty="0" smtClean="0">
                <a:solidFill>
                  <a:schemeClr val="tx1"/>
                </a:solidFill>
                <a:latin typeface="Arial" charset="0"/>
                <a:ea typeface="ＭＳ Ｐゴシック" pitchFamily="-107" charset="-128"/>
                <a:cs typeface="ＭＳ Ｐゴシック" pitchFamily="-107" charset="-128"/>
              </a:rPr>
              <a:t>organizations of microprocessors, it may be possible to achieve processing rates</a:t>
            </a:r>
          </a:p>
          <a:p>
            <a:r>
              <a:rPr lang="en-US" sz="1200" b="0" i="0" u="none" strike="noStrike" kern="1200" baseline="0" dirty="0" smtClean="0">
                <a:solidFill>
                  <a:schemeClr val="tx1"/>
                </a:solidFill>
                <a:latin typeface="Arial" charset="0"/>
                <a:ea typeface="ＭＳ Ｐゴシック" pitchFamily="-107" charset="-128"/>
                <a:cs typeface="ＭＳ Ｐゴシック" pitchFamily="-107" charset="-128"/>
              </a:rPr>
              <a:t>many orders of magnitude greater. The final column of Table 2.2 considers the</a:t>
            </a:r>
          </a:p>
          <a:p>
            <a:r>
              <a:rPr lang="en-US" sz="1200" b="0" i="0" u="none" strike="noStrike" kern="1200" baseline="0" dirty="0" smtClean="0">
                <a:solidFill>
                  <a:schemeClr val="tx1"/>
                </a:solidFill>
                <a:latin typeface="Arial" charset="0"/>
                <a:ea typeface="ＭＳ Ｐゴシック" pitchFamily="-107" charset="-128"/>
                <a:cs typeface="ＭＳ Ｐゴシック" pitchFamily="-107" charset="-128"/>
              </a:rPr>
              <a:t>results for a system that can process 1 million keys per microsecond. As you can see,</a:t>
            </a:r>
          </a:p>
          <a:p>
            <a:r>
              <a:rPr lang="en-US" sz="1200" b="0" i="0" u="none" strike="noStrike" kern="1200" baseline="0" dirty="0" smtClean="0">
                <a:solidFill>
                  <a:schemeClr val="tx1"/>
                </a:solidFill>
                <a:latin typeface="Arial" charset="0"/>
                <a:ea typeface="ＭＳ Ｐゴシック" pitchFamily="-107" charset="-128"/>
                <a:cs typeface="ＭＳ Ｐゴシック" pitchFamily="-107" charset="-128"/>
              </a:rPr>
              <a:t>at this performance level, DES can no longer be considered computationally secure.</a:t>
            </a:r>
            <a:endParaRPr lang="en-US" dirty="0" smtClean="0"/>
          </a:p>
          <a:p>
            <a:endParaRPr lang="en-US" dirty="0"/>
          </a:p>
        </p:txBody>
      </p:sp>
      <p:sp>
        <p:nvSpPr>
          <p:cNvPr id="4" name="Slayt Numarası Yer Tutucusu 3"/>
          <p:cNvSpPr>
            <a:spLocks noGrp="1"/>
          </p:cNvSpPr>
          <p:nvPr>
            <p:ph type="sldNum" sz="quarter" idx="10"/>
          </p:nvPr>
        </p:nvSpPr>
        <p:spPr/>
        <p:txBody>
          <a:bodyPr/>
          <a:lstStyle/>
          <a:p>
            <a:pPr>
              <a:defRPr/>
            </a:pPr>
            <a:fld id="{4DDA18FF-09AB-534E-BCD5-8E9C52E261E8}" type="slidenum">
              <a:rPr lang="en-AU" smtClean="0"/>
              <a:pPr>
                <a:defRPr/>
              </a:pPr>
              <a:t>13</a:t>
            </a:fld>
            <a:endParaRPr lang="en-AU" dirty="0"/>
          </a:p>
        </p:txBody>
      </p:sp>
    </p:spTree>
    <p:extLst>
      <p:ext uri="{BB962C8B-B14F-4D97-AF65-F5344CB8AC3E}">
        <p14:creationId xmlns:p14="http://schemas.microsoft.com/office/powerpoint/2010/main" val="4111780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0E2E5FBE-EA80-3A42-B857-15D926C6DB92}" type="slidenum">
              <a:rPr lang="en-AU">
                <a:latin typeface="Arial" pitchFamily="-1" charset="0"/>
              </a:rPr>
              <a:pPr/>
              <a:t>14</a:t>
            </a:fld>
            <a:endParaRPr lang="en-AU" dirty="0">
              <a:latin typeface="Arial" pitchFamily="-1"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Two more definitions are worthy of note. An encryption scheme is unconditionally</a:t>
            </a:r>
          </a:p>
          <a:p>
            <a:r>
              <a:rPr lang="en-US" sz="1200" kern="1200" baseline="0" dirty="0" smtClean="0">
                <a:solidFill>
                  <a:schemeClr val="tx1"/>
                </a:solidFill>
                <a:latin typeface="Arial" charset="0"/>
                <a:ea typeface="ＭＳ Ｐゴシック" pitchFamily="-107" charset="-128"/>
                <a:cs typeface="ＭＳ Ｐゴシック" pitchFamily="-107" charset="-128"/>
              </a:rPr>
              <a:t>secure  if the ciphertext generated by the scheme does not contain enough</a:t>
            </a:r>
          </a:p>
          <a:p>
            <a:r>
              <a:rPr lang="en-US" sz="1200" kern="1200" baseline="0" dirty="0" smtClean="0">
                <a:solidFill>
                  <a:schemeClr val="tx1"/>
                </a:solidFill>
                <a:latin typeface="Arial" charset="0"/>
                <a:ea typeface="ＭＳ Ｐゴシック" pitchFamily="-107" charset="-128"/>
                <a:cs typeface="ＭＳ Ｐゴシック" pitchFamily="-107" charset="-128"/>
              </a:rPr>
              <a:t>information to determine uniquely the corresponding plaintext, no matter how</a:t>
            </a:r>
          </a:p>
          <a:p>
            <a:r>
              <a:rPr lang="en-US" sz="1200" kern="1200" baseline="0" dirty="0" smtClean="0">
                <a:solidFill>
                  <a:schemeClr val="tx1"/>
                </a:solidFill>
                <a:latin typeface="Arial" charset="0"/>
                <a:ea typeface="ＭＳ Ｐゴシック" pitchFamily="-107" charset="-128"/>
                <a:cs typeface="ＭＳ Ｐゴシック" pitchFamily="-107" charset="-128"/>
              </a:rPr>
              <a:t>much ciphertext is available. That is, no matter how much time an opponent has, it</a:t>
            </a:r>
          </a:p>
          <a:p>
            <a:r>
              <a:rPr lang="en-US" sz="1200" kern="1200" baseline="0" dirty="0" smtClean="0">
                <a:solidFill>
                  <a:schemeClr val="tx1"/>
                </a:solidFill>
                <a:latin typeface="Arial" charset="0"/>
                <a:ea typeface="ＭＳ Ｐゴシック" pitchFamily="-107" charset="-128"/>
                <a:cs typeface="ＭＳ Ｐゴシック" pitchFamily="-107" charset="-128"/>
              </a:rPr>
              <a:t>is impossible for him or her to decrypt the ciphertext simply because the required</a:t>
            </a:r>
          </a:p>
          <a:p>
            <a:r>
              <a:rPr lang="en-US" sz="1200" kern="1200" baseline="0" dirty="0" smtClean="0">
                <a:solidFill>
                  <a:schemeClr val="tx1"/>
                </a:solidFill>
                <a:latin typeface="Arial" charset="0"/>
                <a:ea typeface="ＭＳ Ｐゴシック" pitchFamily="-107" charset="-128"/>
                <a:cs typeface="ＭＳ Ｐゴシック" pitchFamily="-107" charset="-128"/>
              </a:rPr>
              <a:t>information is not there. With the exception of a scheme known as the one-time pad</a:t>
            </a:r>
          </a:p>
          <a:p>
            <a:r>
              <a:rPr lang="en-US" sz="1200" kern="1200" baseline="0" dirty="0" smtClean="0">
                <a:solidFill>
                  <a:schemeClr val="tx1"/>
                </a:solidFill>
                <a:latin typeface="Arial" charset="0"/>
                <a:ea typeface="ＭＳ Ｐゴシック" pitchFamily="-107" charset="-128"/>
                <a:cs typeface="ＭＳ Ｐゴシック" pitchFamily="-107" charset="-128"/>
              </a:rPr>
              <a:t>(described later in this chapter), there is no encryption algorithm that is unconditionally</a:t>
            </a:r>
          </a:p>
          <a:p>
            <a:r>
              <a:rPr lang="en-US" sz="1200" kern="1200" baseline="0" dirty="0" smtClean="0">
                <a:solidFill>
                  <a:schemeClr val="tx1"/>
                </a:solidFill>
                <a:latin typeface="Arial" charset="0"/>
                <a:ea typeface="ＭＳ Ｐゴシック" pitchFamily="-107" charset="-128"/>
                <a:cs typeface="ＭＳ Ｐゴシック" pitchFamily="-107" charset="-128"/>
              </a:rPr>
              <a:t>secure. Therefore, all that the users of an encryption algorithm can strive</a:t>
            </a:r>
          </a:p>
          <a:p>
            <a:r>
              <a:rPr lang="en-US" sz="1200" kern="1200" baseline="0" dirty="0" smtClean="0">
                <a:solidFill>
                  <a:schemeClr val="tx1"/>
                </a:solidFill>
                <a:latin typeface="Arial" charset="0"/>
                <a:ea typeface="ＭＳ Ｐゴシック" pitchFamily="-107" charset="-128"/>
                <a:cs typeface="ＭＳ Ｐゴシック" pitchFamily="-107" charset="-128"/>
              </a:rPr>
              <a:t>for is an algorithm that meets one or both of the following criteria:</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 cost of breaking the cipher exceeds the value of the encrypted information.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 time required to break the cipher exceeds the useful lifetime of the</a:t>
            </a:r>
          </a:p>
          <a:p>
            <a:r>
              <a:rPr lang="en-US" sz="1200" kern="1200" baseline="0" dirty="0" smtClean="0">
                <a:solidFill>
                  <a:schemeClr val="tx1"/>
                </a:solidFill>
                <a:latin typeface="Arial" charset="0"/>
                <a:ea typeface="ＭＳ Ｐゴシック" pitchFamily="-107" charset="-128"/>
                <a:cs typeface="ＭＳ Ｐゴシック" pitchFamily="-107" charset="-128"/>
              </a:rPr>
              <a:t>information.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An encryption scheme is said to be computationally secure  if either of the</a:t>
            </a:r>
          </a:p>
          <a:p>
            <a:r>
              <a:rPr lang="en-US" sz="1200" kern="1200" baseline="0" dirty="0" smtClean="0">
                <a:solidFill>
                  <a:schemeClr val="tx1"/>
                </a:solidFill>
                <a:latin typeface="Arial" charset="0"/>
                <a:ea typeface="ＭＳ Ｐゴシック" pitchFamily="-107" charset="-128"/>
                <a:cs typeface="ＭＳ Ｐゴシック" pitchFamily="-107" charset="-128"/>
              </a:rPr>
              <a:t>foregoing two criteria are met. Unfortunately, it is very difficult to estimate the</a:t>
            </a:r>
          </a:p>
          <a:p>
            <a:r>
              <a:rPr lang="en-US" sz="1200" kern="1200" baseline="0" dirty="0" smtClean="0">
                <a:solidFill>
                  <a:schemeClr val="tx1"/>
                </a:solidFill>
                <a:latin typeface="Arial" charset="0"/>
                <a:ea typeface="ＭＳ Ｐゴシック" pitchFamily="-107" charset="-128"/>
                <a:cs typeface="ＭＳ Ｐゴシック" pitchFamily="-107" charset="-128"/>
              </a:rPr>
              <a:t>amount of effort required to cryptanalyze ciphertext successfully.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All forms of cryptanalysis for symmetric encryption schemes are designed</a:t>
            </a:r>
          </a:p>
          <a:p>
            <a:r>
              <a:rPr lang="en-US" sz="1200" kern="1200" baseline="0" dirty="0" smtClean="0">
                <a:solidFill>
                  <a:schemeClr val="tx1"/>
                </a:solidFill>
                <a:latin typeface="Arial" charset="0"/>
                <a:ea typeface="ＭＳ Ｐゴシック" pitchFamily="-107" charset="-128"/>
                <a:cs typeface="ＭＳ Ｐゴシック" pitchFamily="-107" charset="-128"/>
              </a:rPr>
              <a:t>to exploit the fact that traces of structure or pattern in the plaintext may survive</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and be discernible in the ciphertext. This will become clear as we examine</a:t>
            </a:r>
          </a:p>
          <a:p>
            <a:r>
              <a:rPr lang="en-US" sz="1200" kern="1200" baseline="0" dirty="0" smtClean="0">
                <a:solidFill>
                  <a:schemeClr val="tx1"/>
                </a:solidFill>
                <a:latin typeface="Arial" charset="0"/>
                <a:ea typeface="ＭＳ Ｐゴシック" pitchFamily="-107" charset="-128"/>
                <a:cs typeface="ＭＳ Ｐゴシック" pitchFamily="-107" charset="-128"/>
              </a:rPr>
              <a:t>various symmetric encryption schemes in this chapter. We will see in Part Two</a:t>
            </a:r>
          </a:p>
          <a:p>
            <a:r>
              <a:rPr lang="en-US" sz="1200" kern="1200" baseline="0" dirty="0" smtClean="0">
                <a:solidFill>
                  <a:schemeClr val="tx1"/>
                </a:solidFill>
                <a:latin typeface="Arial" charset="0"/>
                <a:ea typeface="ＭＳ Ｐゴシック" pitchFamily="-107" charset="-128"/>
                <a:cs typeface="ＭＳ Ｐゴシック" pitchFamily="-107" charset="-128"/>
              </a:rPr>
              <a:t>that cryptanalysis for public-key schemes proceeds from a fundamentally different</a:t>
            </a:r>
          </a:p>
          <a:p>
            <a:r>
              <a:rPr lang="en-US" sz="1200" kern="1200" baseline="0" dirty="0" smtClean="0">
                <a:solidFill>
                  <a:schemeClr val="tx1"/>
                </a:solidFill>
                <a:latin typeface="Arial" charset="0"/>
                <a:ea typeface="ＭＳ Ｐゴシック" pitchFamily="-107" charset="-128"/>
                <a:cs typeface="ＭＳ Ｐゴシック" pitchFamily="-107" charset="-128"/>
              </a:rPr>
              <a:t>premise, namely, that the mathematical properties of the pair of keys may make it</a:t>
            </a:r>
          </a:p>
          <a:p>
            <a:r>
              <a:rPr lang="en-US" sz="1200" kern="1200" baseline="0" dirty="0" smtClean="0">
                <a:solidFill>
                  <a:schemeClr val="tx1"/>
                </a:solidFill>
                <a:latin typeface="Arial" charset="0"/>
                <a:ea typeface="ＭＳ Ｐゴシック" pitchFamily="-107" charset="-128"/>
                <a:cs typeface="ＭＳ Ｐゴシック" pitchFamily="-107" charset="-128"/>
              </a:rPr>
              <a:t>possible for one of the two keys to be deduced from the other.</a:t>
            </a:r>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1678161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74B0511-9BC9-4A53-AAEB-94053A8F3538}" type="slidenum">
              <a:rPr lang="en-AU" altLang="tr-TR" smtClean="0"/>
              <a:pPr>
                <a:spcBef>
                  <a:spcPct val="0"/>
                </a:spcBef>
              </a:pPr>
              <a:t>18</a:t>
            </a:fld>
            <a:endParaRPr lang="en-AU" altLang="tr-TR"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tr-TR" smtClean="0">
              <a:latin typeface="Arial" panose="020B0604020202020204" pitchFamily="34" charset="0"/>
            </a:endParaRPr>
          </a:p>
        </p:txBody>
      </p:sp>
    </p:spTree>
    <p:extLst>
      <p:ext uri="{BB962C8B-B14F-4D97-AF65-F5344CB8AC3E}">
        <p14:creationId xmlns:p14="http://schemas.microsoft.com/office/powerpoint/2010/main" val="97128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7D82724-8BFF-4FBE-9555-2A2691E7266C}" type="slidenum">
              <a:rPr lang="en-AU" altLang="tr-TR" smtClean="0"/>
              <a:pPr>
                <a:spcBef>
                  <a:spcPct val="0"/>
                </a:spcBef>
              </a:pPr>
              <a:t>19</a:t>
            </a:fld>
            <a:endParaRPr lang="en-AU" altLang="tr-TR"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tr-TR" smtClean="0">
              <a:latin typeface="Arial" panose="020B0604020202020204" pitchFamily="34" charset="0"/>
            </a:endParaRPr>
          </a:p>
        </p:txBody>
      </p:sp>
    </p:spTree>
    <p:extLst>
      <p:ext uri="{BB962C8B-B14F-4D97-AF65-F5344CB8AC3E}">
        <p14:creationId xmlns:p14="http://schemas.microsoft.com/office/powerpoint/2010/main" val="3570314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B641AFD0-9958-FB42-83F4-45D5FC1024CE}" type="slidenum">
              <a:rPr lang="en-AU">
                <a:latin typeface="Arial" pitchFamily="-1" charset="0"/>
              </a:rPr>
              <a:pPr/>
              <a:t>20</a:t>
            </a:fld>
            <a:endParaRPr lang="en-AU" dirty="0">
              <a:latin typeface="Arial" pitchFamily="-1"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two basic building blocks of all encryption techniques are substitution</a:t>
            </a:r>
          </a:p>
          <a:p>
            <a:r>
              <a:rPr lang="en-US" sz="1200" kern="1200" baseline="0" dirty="0" smtClean="0">
                <a:solidFill>
                  <a:schemeClr val="tx1"/>
                </a:solidFill>
                <a:latin typeface="Arial" charset="0"/>
                <a:ea typeface="ＭＳ Ｐゴシック" pitchFamily="-107" charset="-128"/>
                <a:cs typeface="ＭＳ Ｐゴシック" pitchFamily="-107" charset="-128"/>
              </a:rPr>
              <a:t>and transposition. We examine these in the next two sections. Finally, we discuss a</a:t>
            </a:r>
          </a:p>
          <a:p>
            <a:r>
              <a:rPr lang="en-US" sz="1200" kern="1200" baseline="0" dirty="0" smtClean="0">
                <a:solidFill>
                  <a:schemeClr val="tx1"/>
                </a:solidFill>
                <a:latin typeface="Arial" charset="0"/>
                <a:ea typeface="ＭＳ Ｐゴシック" pitchFamily="-107" charset="-128"/>
                <a:cs typeface="ＭＳ Ｐゴシック" pitchFamily="-107" charset="-128"/>
              </a:rPr>
              <a:t>system that combines both substitution and transposition.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 substitution technique is one in which the letters of plaintext are replaced by</a:t>
            </a:r>
          </a:p>
          <a:p>
            <a:r>
              <a:rPr lang="en-US" sz="1200" kern="1200" baseline="0" dirty="0" smtClean="0">
                <a:solidFill>
                  <a:schemeClr val="tx1"/>
                </a:solidFill>
                <a:latin typeface="Arial" charset="0"/>
                <a:ea typeface="ＭＳ Ｐゴシック" pitchFamily="-107" charset="-128"/>
                <a:cs typeface="ＭＳ Ｐゴシック" pitchFamily="-107" charset="-128"/>
              </a:rPr>
              <a:t>other letters or by numbers or symbols.  If the plaintext is viewed as a sequence of bits,</a:t>
            </a:r>
          </a:p>
          <a:p>
            <a:r>
              <a:rPr lang="en-US" sz="1200" kern="1200" baseline="0" dirty="0" smtClean="0">
                <a:solidFill>
                  <a:schemeClr val="tx1"/>
                </a:solidFill>
                <a:latin typeface="Arial" charset="0"/>
                <a:ea typeface="ＭＳ Ｐゴシック" pitchFamily="-107" charset="-128"/>
                <a:cs typeface="ＭＳ Ｐゴシック" pitchFamily="-107" charset="-128"/>
              </a:rPr>
              <a:t>then substitution involves replacing plaintext bit patterns with ciphertext bit patterns.</a:t>
            </a:r>
            <a:endParaRPr lang="en-AU" dirty="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3396538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7B3AF2F8-08A9-DD40-BF25-A3392E9DA7C9}" type="slidenum">
              <a:rPr lang="en-AU">
                <a:latin typeface="Arial" pitchFamily="-1" charset="0"/>
              </a:rPr>
              <a:pPr/>
              <a:t>21</a:t>
            </a:fld>
            <a:endParaRPr lang="en-AU" dirty="0">
              <a:latin typeface="Arial" pitchFamily="-1"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 earliest known, and the simplest, use of a substitution cipher was by Julius</a:t>
            </a:r>
          </a:p>
          <a:p>
            <a:r>
              <a:rPr lang="en-US" sz="1200" kern="1200" baseline="0" dirty="0" smtClean="0">
                <a:solidFill>
                  <a:schemeClr val="tx1"/>
                </a:solidFill>
                <a:latin typeface="Arial" charset="0"/>
                <a:ea typeface="ＭＳ Ｐゴシック" pitchFamily="-107" charset="-128"/>
                <a:cs typeface="ＭＳ Ｐゴシック" pitchFamily="-107" charset="-128"/>
              </a:rPr>
              <a:t>Caesar. The Caesar cipher involves replacing each letter of the alphabet with the</a:t>
            </a:r>
          </a:p>
          <a:p>
            <a:r>
              <a:rPr lang="en-US" sz="1200" kern="1200" baseline="0" dirty="0" smtClean="0">
                <a:solidFill>
                  <a:schemeClr val="tx1"/>
                </a:solidFill>
                <a:latin typeface="Arial" charset="0"/>
                <a:ea typeface="ＭＳ Ｐゴシック" pitchFamily="-107" charset="-128"/>
                <a:cs typeface="ＭＳ Ｐゴシック" pitchFamily="-107" charset="-128"/>
              </a:rPr>
              <a:t>letter standing three places further down the alphabet.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36373817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DFC5E7EF-9403-E243-B4D9-BFAD0F422ED5}" type="slidenum">
              <a:rPr lang="en-AU">
                <a:latin typeface="Arial" pitchFamily="-1" charset="0"/>
              </a:rPr>
              <a:pPr/>
              <a:t>22</a:t>
            </a:fld>
            <a:endParaRPr lang="en-AU" dirty="0">
              <a:latin typeface="Arial" pitchFamily="-1"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Arial" charset="0"/>
                <a:ea typeface="ＭＳ Ｐゴシック" pitchFamily="-107" charset="-128"/>
                <a:cs typeface="ＭＳ Ｐゴシック" pitchFamily="-107" charset="-128"/>
              </a:rPr>
              <a:t> Note that the alphabet is wrapped around, so that the letter following Z is A.</a:t>
            </a:r>
            <a:endParaRPr lang="en-AU" dirty="0" smtClean="0">
              <a:latin typeface="Arial" pitchFamily="-1" charset="0"/>
              <a:ea typeface="ＭＳ Ｐゴシック" pitchFamily="-1" charset="-128"/>
              <a:cs typeface="ＭＳ Ｐゴシック" pitchFamily="-1" charset="-128"/>
            </a:endParaRP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An algorithm can be expressed as follows. For each plaintext letter </a:t>
            </a:r>
            <a:r>
              <a:rPr lang="en-US" sz="1200" b="0" kern="1200" baseline="0" dirty="0" smtClean="0">
                <a:solidFill>
                  <a:schemeClr val="tx1"/>
                </a:solidFill>
                <a:latin typeface="Arial" charset="0"/>
                <a:ea typeface="ＭＳ Ｐゴシック" pitchFamily="-107" charset="-128"/>
                <a:cs typeface="ＭＳ Ｐゴシック" pitchFamily="-107" charset="-128"/>
              </a:rPr>
              <a:t>p , substitute</a:t>
            </a:r>
          </a:p>
          <a:p>
            <a:r>
              <a:rPr lang="en-US" sz="1200" kern="1200" baseline="0" dirty="0" smtClean="0">
                <a:solidFill>
                  <a:schemeClr val="tx1"/>
                </a:solidFill>
                <a:latin typeface="Arial" charset="0"/>
                <a:ea typeface="ＭＳ Ｐゴシック" pitchFamily="-107" charset="-128"/>
                <a:cs typeface="ＭＳ Ｐゴシック" pitchFamily="-107" charset="-128"/>
              </a:rPr>
              <a:t>the ciphertext letter </a:t>
            </a:r>
            <a:r>
              <a:rPr lang="en-US" sz="1200" b="0" kern="1200" baseline="0" dirty="0" smtClean="0">
                <a:solidFill>
                  <a:schemeClr val="tx1"/>
                </a:solidFill>
                <a:latin typeface="Arial" charset="0"/>
                <a:ea typeface="ＭＳ Ｐゴシック" pitchFamily="-107" charset="-128"/>
                <a:cs typeface="ＭＳ Ｐゴシック" pitchFamily="-107" charset="-128"/>
              </a:rPr>
              <a:t>C</a:t>
            </a:r>
            <a:endParaRPr lang="en-AU" b="0" dirty="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3768666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a:ln/>
        </p:spPr>
      </p:sp>
      <p:sp>
        <p:nvSpPr>
          <p:cNvPr id="20483"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Symmetric encryption, also referred to as conventional encryption or single-key</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was the only type of encryption in use prior to the development of </a:t>
            </a:r>
            <a:r>
              <a:rPr lang="en-US" sz="1200" kern="1200" baseline="0" dirty="0" err="1" smtClean="0">
                <a:solidFill>
                  <a:schemeClr val="tx1"/>
                </a:solidFill>
                <a:latin typeface="Arial" charset="0"/>
                <a:ea typeface="ＭＳ Ｐゴシック" pitchFamily="-107" charset="-128"/>
                <a:cs typeface="ＭＳ Ｐゴシック" pitchFamily="-107" charset="-128"/>
              </a:rPr>
              <a:t>publickey</a:t>
            </a:r>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encryption in the 1970s. It remains by far the most widely used of the two types</a:t>
            </a:r>
          </a:p>
          <a:p>
            <a:r>
              <a:rPr lang="en-US" sz="1200" kern="1200" baseline="0" dirty="0" smtClean="0">
                <a:solidFill>
                  <a:schemeClr val="tx1"/>
                </a:solidFill>
                <a:latin typeface="Arial" charset="0"/>
                <a:ea typeface="ＭＳ Ｐゴシック" pitchFamily="-107" charset="-128"/>
                <a:cs typeface="ＭＳ Ｐゴシック" pitchFamily="-107" charset="-128"/>
              </a:rPr>
              <a:t>of encryption. Part One examines a number of symmetric ciphers. In this chapter, we</a:t>
            </a:r>
          </a:p>
          <a:p>
            <a:r>
              <a:rPr lang="en-US" sz="1200" kern="1200" baseline="0" dirty="0" smtClean="0">
                <a:solidFill>
                  <a:schemeClr val="tx1"/>
                </a:solidFill>
                <a:latin typeface="Arial" charset="0"/>
                <a:ea typeface="ＭＳ Ｐゴシック" pitchFamily="-107" charset="-128"/>
                <a:cs typeface="ＭＳ Ｐゴシック" pitchFamily="-107" charset="-128"/>
              </a:rPr>
              <a:t>begin with a look at a general model for the symmetric encryption process; this will</a:t>
            </a:r>
          </a:p>
          <a:p>
            <a:r>
              <a:rPr lang="en-US" sz="1200" kern="1200" baseline="0" dirty="0" smtClean="0">
                <a:solidFill>
                  <a:schemeClr val="tx1"/>
                </a:solidFill>
                <a:latin typeface="Arial" charset="0"/>
                <a:ea typeface="ＭＳ Ｐゴシック" pitchFamily="-107" charset="-128"/>
                <a:cs typeface="ＭＳ Ｐゴシック" pitchFamily="-107" charset="-128"/>
              </a:rPr>
              <a:t>enable us to understand the context within which the algorithms are used. Next, we</a:t>
            </a:r>
          </a:p>
          <a:p>
            <a:r>
              <a:rPr lang="en-US" sz="1200" kern="1200" baseline="0" dirty="0" smtClean="0">
                <a:solidFill>
                  <a:schemeClr val="tx1"/>
                </a:solidFill>
                <a:latin typeface="Arial" charset="0"/>
                <a:ea typeface="ＭＳ Ｐゴシック" pitchFamily="-107" charset="-128"/>
                <a:cs typeface="ＭＳ Ｐゴシック" pitchFamily="-107" charset="-128"/>
              </a:rPr>
              <a:t>examine a variety of algorithms in use before the computer era. Finally, we look briefly</a:t>
            </a:r>
          </a:p>
          <a:p>
            <a:r>
              <a:rPr lang="en-US" sz="1200" kern="1200" baseline="0" dirty="0" smtClean="0">
                <a:solidFill>
                  <a:schemeClr val="tx1"/>
                </a:solidFill>
                <a:latin typeface="Arial" charset="0"/>
                <a:ea typeface="ＭＳ Ｐゴシック" pitchFamily="-107" charset="-128"/>
                <a:cs typeface="ＭＳ Ｐゴシック" pitchFamily="-107" charset="-128"/>
              </a:rPr>
              <a:t>at a different approach known as steganography. Chapters 4 and 6 introduce the two</a:t>
            </a:r>
          </a:p>
          <a:p>
            <a:r>
              <a:rPr lang="en-US" sz="1200" kern="1200" baseline="0" dirty="0" smtClean="0">
                <a:solidFill>
                  <a:schemeClr val="tx1"/>
                </a:solidFill>
                <a:latin typeface="Arial" charset="0"/>
                <a:ea typeface="ＭＳ Ｐゴシック" pitchFamily="-107" charset="-128"/>
                <a:cs typeface="ＭＳ Ｐゴシック" pitchFamily="-107" charset="-128"/>
              </a:rPr>
              <a:t>most widely used symmetric cipher: DES and AES.</a:t>
            </a:r>
            <a:endParaRPr lang="en-US" dirty="0" smtClean="0">
              <a:latin typeface="Arial" pitchFamily="-1" charset="0"/>
              <a:ea typeface="ＭＳ Ｐゴシック" pitchFamily="-1" charset="-128"/>
              <a:cs typeface="ＭＳ Ｐゴシック" pitchFamily="-1" charset="-128"/>
            </a:endParaRPr>
          </a:p>
        </p:txBody>
      </p:sp>
      <p:sp>
        <p:nvSpPr>
          <p:cNvPr id="20484" name="Slide Number Placeholder 3"/>
          <p:cNvSpPr>
            <a:spLocks noGrp="1"/>
          </p:cNvSpPr>
          <p:nvPr>
            <p:ph type="sldNum" sz="quarter" idx="5"/>
          </p:nvPr>
        </p:nvSpPr>
        <p:spPr>
          <a:noFill/>
        </p:spPr>
        <p:txBody>
          <a:bodyPr/>
          <a:lstStyle/>
          <a:p>
            <a:fld id="{B4852F0F-F7F9-FA4D-9838-FDF17326073C}" type="slidenum">
              <a:rPr lang="en-AU" smtClean="0">
                <a:latin typeface="Arial" pitchFamily="-1" charset="0"/>
              </a:rPr>
              <a:pPr/>
              <a:t>2</a:t>
            </a:fld>
            <a:endParaRPr lang="en-AU" dirty="0" smtClean="0">
              <a:latin typeface="Arial" pitchFamily="-1" charset="0"/>
            </a:endParaRPr>
          </a:p>
        </p:txBody>
      </p:sp>
    </p:spTree>
    <p:extLst>
      <p:ext uri="{BB962C8B-B14F-4D97-AF65-F5344CB8AC3E}">
        <p14:creationId xmlns:p14="http://schemas.microsoft.com/office/powerpoint/2010/main" val="329258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DFC5E7EF-9403-E243-B4D9-BFAD0F422ED5}" type="slidenum">
              <a:rPr lang="en-AU">
                <a:latin typeface="Arial" pitchFamily="-1" charset="0"/>
              </a:rPr>
              <a:pPr/>
              <a:t>23</a:t>
            </a:fld>
            <a:endParaRPr lang="en-AU" dirty="0">
              <a:latin typeface="Arial" pitchFamily="-1"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Arial" charset="0"/>
                <a:ea typeface="ＭＳ Ｐゴシック" pitchFamily="-107" charset="-128"/>
                <a:cs typeface="ＭＳ Ｐゴシック" pitchFamily="-107" charset="-128"/>
              </a:rPr>
              <a:t> Note that the alphabet is wrapped around, so that the letter following Z is A.</a:t>
            </a:r>
            <a:endParaRPr lang="en-AU" dirty="0" smtClean="0">
              <a:latin typeface="Arial" pitchFamily="-1" charset="0"/>
              <a:ea typeface="ＭＳ Ｐゴシック" pitchFamily="-1" charset="-128"/>
              <a:cs typeface="ＭＳ Ｐゴシック" pitchFamily="-1" charset="-128"/>
            </a:endParaRP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An algorithm can be expressed as follows. For each plaintext letter </a:t>
            </a:r>
            <a:r>
              <a:rPr lang="en-US" sz="1200" b="0" kern="1200" baseline="0" dirty="0" smtClean="0">
                <a:solidFill>
                  <a:schemeClr val="tx1"/>
                </a:solidFill>
                <a:latin typeface="Arial" charset="0"/>
                <a:ea typeface="ＭＳ Ｐゴシック" pitchFamily="-107" charset="-128"/>
                <a:cs typeface="ＭＳ Ｐゴシック" pitchFamily="-107" charset="-128"/>
              </a:rPr>
              <a:t>p , substitute</a:t>
            </a:r>
          </a:p>
          <a:p>
            <a:r>
              <a:rPr lang="en-US" sz="1200" kern="1200" baseline="0" dirty="0" smtClean="0">
                <a:solidFill>
                  <a:schemeClr val="tx1"/>
                </a:solidFill>
                <a:latin typeface="Arial" charset="0"/>
                <a:ea typeface="ＭＳ Ｐゴシック" pitchFamily="-107" charset="-128"/>
                <a:cs typeface="ＭＳ Ｐゴシック" pitchFamily="-107" charset="-128"/>
              </a:rPr>
              <a:t>the ciphertext letter </a:t>
            </a:r>
            <a:r>
              <a:rPr lang="en-US" sz="1200" b="0" kern="1200" baseline="0" dirty="0" smtClean="0">
                <a:solidFill>
                  <a:schemeClr val="tx1"/>
                </a:solidFill>
                <a:latin typeface="Arial" charset="0"/>
                <a:ea typeface="ＭＳ Ｐゴシック" pitchFamily="-107" charset="-128"/>
                <a:cs typeface="ＭＳ Ｐゴシック" pitchFamily="-107" charset="-128"/>
              </a:rPr>
              <a:t>C</a:t>
            </a:r>
            <a:endParaRPr lang="en-AU" b="0" dirty="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4099357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5929796-598E-6D45-A2E8-40C4AA531F9E}" type="slidenum">
              <a:rPr lang="en-AU">
                <a:latin typeface="Arial" pitchFamily="-1" charset="0"/>
              </a:rPr>
              <a:pPr/>
              <a:t>24</a:t>
            </a:fld>
            <a:endParaRPr lang="en-AU" dirty="0">
              <a:latin typeface="Arial" pitchFamily="-1"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With only 25 possible keys, the Caesar cipher is far from secure. A dramatic increase</a:t>
            </a:r>
          </a:p>
          <a:p>
            <a:r>
              <a:rPr lang="en-US" sz="1200" kern="1200" baseline="0" dirty="0" smtClean="0">
                <a:solidFill>
                  <a:schemeClr val="tx1"/>
                </a:solidFill>
                <a:latin typeface="Arial" charset="0"/>
                <a:ea typeface="ＭＳ Ｐゴシック" pitchFamily="-107" charset="-128"/>
                <a:cs typeface="ＭＳ Ｐゴシック" pitchFamily="-107" charset="-128"/>
              </a:rPr>
              <a:t>in the key space can be achieved by allowing an arbitrary substitution. Before proceeding,</a:t>
            </a:r>
          </a:p>
          <a:p>
            <a:r>
              <a:rPr lang="en-US" sz="1200" kern="1200" baseline="0" dirty="0" smtClean="0">
                <a:solidFill>
                  <a:schemeClr val="tx1"/>
                </a:solidFill>
                <a:latin typeface="Arial" charset="0"/>
                <a:ea typeface="ＭＳ Ｐゴシック" pitchFamily="-107" charset="-128"/>
                <a:cs typeface="ＭＳ Ｐゴシック" pitchFamily="-107" charset="-128"/>
              </a:rPr>
              <a:t>we define the term permutation . A permutation  of a finite set of elements </a:t>
            </a:r>
            <a:r>
              <a:rPr lang="en-US" sz="1200" i="1" kern="1200" baseline="0" dirty="0" smtClean="0">
                <a:solidFill>
                  <a:schemeClr val="tx1"/>
                </a:solidFill>
                <a:latin typeface="Arial" charset="0"/>
                <a:ea typeface="ＭＳ Ｐゴシック" pitchFamily="-107" charset="-128"/>
                <a:cs typeface="ＭＳ Ｐゴシック" pitchFamily="-107" charset="-128"/>
              </a:rPr>
              <a:t>S</a:t>
            </a:r>
          </a:p>
          <a:p>
            <a:r>
              <a:rPr lang="en-US" sz="1200" kern="1200" baseline="0" dirty="0" smtClean="0">
                <a:solidFill>
                  <a:schemeClr val="tx1"/>
                </a:solidFill>
                <a:latin typeface="Arial" charset="0"/>
                <a:ea typeface="ＭＳ Ｐゴシック" pitchFamily="-107" charset="-128"/>
                <a:cs typeface="ＭＳ Ｐゴシック" pitchFamily="-107" charset="-128"/>
              </a:rPr>
              <a:t> is an ordered sequence of all the elements of </a:t>
            </a:r>
            <a:r>
              <a:rPr lang="en-US" sz="1200" i="1" kern="1200" baseline="0" dirty="0" smtClean="0">
                <a:solidFill>
                  <a:schemeClr val="tx1"/>
                </a:solidFill>
                <a:latin typeface="Arial" charset="0"/>
                <a:ea typeface="ＭＳ Ｐゴシック" pitchFamily="-107" charset="-128"/>
                <a:cs typeface="ＭＳ Ｐゴシック" pitchFamily="-107" charset="-128"/>
              </a:rPr>
              <a:t>S</a:t>
            </a:r>
            <a:r>
              <a:rPr lang="en-US" sz="1200" kern="1200" baseline="0" dirty="0" smtClean="0">
                <a:solidFill>
                  <a:schemeClr val="tx1"/>
                </a:solidFill>
                <a:latin typeface="Arial" charset="0"/>
                <a:ea typeface="ＭＳ Ｐゴシック" pitchFamily="-107" charset="-128"/>
                <a:cs typeface="ＭＳ Ｐゴシック" pitchFamily="-107" charset="-128"/>
              </a:rPr>
              <a:t> , with each element appearing exactly</a:t>
            </a:r>
          </a:p>
          <a:p>
            <a:r>
              <a:rPr lang="en-US" sz="1200" kern="1200" baseline="0" dirty="0" smtClean="0">
                <a:solidFill>
                  <a:schemeClr val="tx1"/>
                </a:solidFill>
                <a:latin typeface="Arial" charset="0"/>
                <a:ea typeface="ＭＳ Ｐゴシック" pitchFamily="-107" charset="-128"/>
                <a:cs typeface="ＭＳ Ｐゴシック" pitchFamily="-107" charset="-128"/>
              </a:rPr>
              <a:t>once.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For example, if </a:t>
            </a:r>
            <a:r>
              <a:rPr lang="en-US" sz="1200" i="1" kern="1200" baseline="0" dirty="0" smtClean="0">
                <a:solidFill>
                  <a:schemeClr val="tx1"/>
                </a:solidFill>
                <a:latin typeface="Arial" charset="0"/>
                <a:ea typeface="ＭＳ Ｐゴシック" pitchFamily="-107" charset="-128"/>
                <a:cs typeface="ＭＳ Ｐゴシック" pitchFamily="-107" charset="-128"/>
              </a:rPr>
              <a:t>S</a:t>
            </a:r>
            <a:r>
              <a:rPr lang="en-US" sz="1200" kern="1200" baseline="0" dirty="0" smtClean="0">
                <a:solidFill>
                  <a:schemeClr val="tx1"/>
                </a:solidFill>
                <a:latin typeface="Arial" charset="0"/>
                <a:ea typeface="ＭＳ Ｐゴシック" pitchFamily="-107" charset="-128"/>
                <a:cs typeface="ＭＳ Ｐゴシック" pitchFamily="-107" charset="-128"/>
              </a:rPr>
              <a:t> =  {a, b, c}, there are six permutations of </a:t>
            </a:r>
            <a:r>
              <a:rPr lang="en-US" sz="1200" i="1" kern="1200" baseline="0" dirty="0" smtClean="0">
                <a:solidFill>
                  <a:schemeClr val="tx1"/>
                </a:solidFill>
                <a:latin typeface="Arial" charset="0"/>
                <a:ea typeface="ＭＳ Ｐゴシック" pitchFamily="-107" charset="-128"/>
                <a:cs typeface="ＭＳ Ｐゴシック" pitchFamily="-107" charset="-128"/>
              </a:rPr>
              <a:t>S</a:t>
            </a:r>
            <a:r>
              <a:rPr lang="en-US" sz="1200" kern="1200" baseline="0" dirty="0" smtClean="0">
                <a:solidFill>
                  <a:schemeClr val="tx1"/>
                </a:solidFill>
                <a:latin typeface="Arial" charset="0"/>
                <a:ea typeface="ＭＳ Ｐゴシック" pitchFamily="-107" charset="-128"/>
                <a:cs typeface="ＭＳ Ｐゴシック" pitchFamily="-107" charset="-128"/>
              </a:rPr>
              <a:t> :</a:t>
            </a:r>
          </a:p>
          <a:p>
            <a:r>
              <a:rPr lang="en-US" sz="1200" kern="1200" baseline="0" dirty="0" smtClean="0">
                <a:solidFill>
                  <a:schemeClr val="tx1"/>
                </a:solidFill>
                <a:latin typeface="Arial" charset="0"/>
                <a:ea typeface="ＭＳ Ｐゴシック" pitchFamily="-107" charset="-128"/>
                <a:cs typeface="ＭＳ Ｐゴシック" pitchFamily="-107" charset="-128"/>
              </a:rPr>
              <a:t>abc, acb, bac, bca, cab, cba</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a:t>
            </a:r>
            <a:r>
              <a:rPr lang="en-US" sz="1200" b="0" kern="1200" baseline="0" dirty="0" smtClean="0">
                <a:solidFill>
                  <a:schemeClr val="tx1"/>
                </a:solidFill>
                <a:latin typeface="Arial" charset="0"/>
                <a:ea typeface="ＭＳ Ｐゴシック" pitchFamily="-107" charset="-128"/>
                <a:cs typeface="ＭＳ Ｐゴシック" pitchFamily="-107" charset="-128"/>
              </a:rPr>
              <a:t>In general, there are n ! permutations of a set of n  elements, because the first</a:t>
            </a:r>
          </a:p>
          <a:p>
            <a:r>
              <a:rPr lang="en-US" sz="1200" b="0" kern="1200" baseline="0" dirty="0" smtClean="0">
                <a:solidFill>
                  <a:schemeClr val="tx1"/>
                </a:solidFill>
                <a:latin typeface="Arial" charset="0"/>
                <a:ea typeface="ＭＳ Ｐゴシック" pitchFamily="-107" charset="-128"/>
                <a:cs typeface="ＭＳ Ｐゴシック" pitchFamily="-107" charset="-128"/>
              </a:rPr>
              <a:t>element can be chosen in one of n  ways, the second in n -  1 ways, the third in n -  2</a:t>
            </a:r>
          </a:p>
          <a:p>
            <a:r>
              <a:rPr lang="en-US" sz="1200" b="0" kern="1200" baseline="0" dirty="0" smtClean="0">
                <a:solidFill>
                  <a:schemeClr val="tx1"/>
                </a:solidFill>
                <a:latin typeface="Arial" charset="0"/>
                <a:ea typeface="ＭＳ Ｐゴシック" pitchFamily="-107" charset="-128"/>
                <a:cs typeface="ＭＳ Ｐゴシック" pitchFamily="-107" charset="-128"/>
              </a:rPr>
              <a:t>ways, and so on.</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If, instead, the “cipher” line can be any permutation of the 26 alphabetic characters,</a:t>
            </a:r>
          </a:p>
          <a:p>
            <a:r>
              <a:rPr lang="en-US" sz="1200" kern="1200" baseline="0" dirty="0" smtClean="0">
                <a:solidFill>
                  <a:schemeClr val="tx1"/>
                </a:solidFill>
                <a:latin typeface="Arial" charset="0"/>
                <a:ea typeface="ＭＳ Ｐゴシック" pitchFamily="-107" charset="-128"/>
                <a:cs typeface="ＭＳ Ｐゴシック" pitchFamily="-107" charset="-128"/>
              </a:rPr>
              <a:t>then there are 26! or greater than 4 *  10</a:t>
            </a:r>
            <a:r>
              <a:rPr lang="en-US" sz="1200" kern="1200" baseline="30000" dirty="0" smtClean="0">
                <a:solidFill>
                  <a:schemeClr val="tx1"/>
                </a:solidFill>
                <a:latin typeface="Arial" charset="0"/>
                <a:ea typeface="ＭＳ Ｐゴシック" pitchFamily="-107" charset="-128"/>
                <a:cs typeface="ＭＳ Ｐゴシック" pitchFamily="-107" charset="-128"/>
              </a:rPr>
              <a:t>26</a:t>
            </a:r>
            <a:r>
              <a:rPr lang="en-US" sz="1200" kern="1200" baseline="0" dirty="0" smtClean="0">
                <a:solidFill>
                  <a:schemeClr val="tx1"/>
                </a:solidFill>
                <a:latin typeface="Arial" charset="0"/>
                <a:ea typeface="ＭＳ Ｐゴシック" pitchFamily="-107" charset="-128"/>
                <a:cs typeface="ＭＳ Ｐゴシック" pitchFamily="-107" charset="-128"/>
              </a:rPr>
              <a:t>  possible keys. This is 10 orders of magnitude</a:t>
            </a:r>
          </a:p>
          <a:p>
            <a:r>
              <a:rPr lang="en-US" sz="1200" kern="1200" baseline="0" dirty="0" smtClean="0">
                <a:solidFill>
                  <a:schemeClr val="tx1"/>
                </a:solidFill>
                <a:latin typeface="Arial" charset="0"/>
                <a:ea typeface="ＭＳ Ｐゴシック" pitchFamily="-107" charset="-128"/>
                <a:cs typeface="ＭＳ Ｐゴシック" pitchFamily="-107" charset="-128"/>
              </a:rPr>
              <a:t>greater than the key space for DES and would seem to eliminate brute-force</a:t>
            </a:r>
          </a:p>
          <a:p>
            <a:r>
              <a:rPr lang="en-US" sz="1200" kern="1200" baseline="0" dirty="0" smtClean="0">
                <a:solidFill>
                  <a:schemeClr val="tx1"/>
                </a:solidFill>
                <a:latin typeface="Arial" charset="0"/>
                <a:ea typeface="ＭＳ Ｐゴシック" pitchFamily="-107" charset="-128"/>
                <a:cs typeface="ＭＳ Ｐゴシック" pitchFamily="-107" charset="-128"/>
              </a:rPr>
              <a:t>techniques for cryptanalysis. Such an approach is referred to as a monoalphabetic</a:t>
            </a:r>
          </a:p>
          <a:p>
            <a:r>
              <a:rPr lang="en-US" sz="1200" kern="1200" baseline="0" dirty="0" smtClean="0">
                <a:solidFill>
                  <a:schemeClr val="tx1"/>
                </a:solidFill>
                <a:latin typeface="Arial" charset="0"/>
                <a:ea typeface="ＭＳ Ｐゴシック" pitchFamily="-107" charset="-128"/>
                <a:cs typeface="ＭＳ Ｐゴシック" pitchFamily="-107" charset="-128"/>
              </a:rPr>
              <a:t>substitution cipher , because a single cipher alphabet (mapping from plain alphabet</a:t>
            </a:r>
          </a:p>
          <a:p>
            <a:r>
              <a:rPr lang="en-US" sz="1200" kern="1200" baseline="0" dirty="0" smtClean="0">
                <a:solidFill>
                  <a:schemeClr val="tx1"/>
                </a:solidFill>
                <a:latin typeface="Arial" charset="0"/>
                <a:ea typeface="ＭＳ Ｐゴシック" pitchFamily="-107" charset="-128"/>
                <a:cs typeface="ＭＳ Ｐゴシック" pitchFamily="-107" charset="-128"/>
              </a:rPr>
              <a:t>to cipher alphabet) is used per message.</a:t>
            </a:r>
            <a:endParaRPr lang="en-US" b="0"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15293814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5929796-598E-6D45-A2E8-40C4AA531F9E}" type="slidenum">
              <a:rPr lang="en-AU">
                <a:latin typeface="Arial" pitchFamily="-1" charset="0"/>
              </a:rPr>
              <a:pPr/>
              <a:t>25</a:t>
            </a:fld>
            <a:endParaRPr lang="en-AU" dirty="0">
              <a:latin typeface="Arial" pitchFamily="-1"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There is, however, another line of attack. If the cryptanalyst knows the nature</a:t>
            </a:r>
          </a:p>
          <a:p>
            <a:r>
              <a:rPr lang="en-US" sz="1200" kern="1200" baseline="0" dirty="0" smtClean="0">
                <a:solidFill>
                  <a:schemeClr val="tx1"/>
                </a:solidFill>
                <a:latin typeface="Arial" charset="0"/>
                <a:ea typeface="ＭＳ Ｐゴシック" pitchFamily="-107" charset="-128"/>
                <a:cs typeface="ＭＳ Ｐゴシック" pitchFamily="-107" charset="-128"/>
              </a:rPr>
              <a:t>of the plaintext (e.g., noncompressed English text), then the analyst can exploit the</a:t>
            </a:r>
          </a:p>
          <a:p>
            <a:r>
              <a:rPr lang="en-US" sz="1200" kern="1200" baseline="0" dirty="0" smtClean="0">
                <a:solidFill>
                  <a:schemeClr val="tx1"/>
                </a:solidFill>
                <a:latin typeface="Arial" charset="0"/>
                <a:ea typeface="ＭＳ Ｐゴシック" pitchFamily="-107" charset="-128"/>
                <a:cs typeface="ＭＳ Ｐゴシック" pitchFamily="-107" charset="-128"/>
              </a:rPr>
              <a:t>regularities of the language. To see how such a cryptanalysis might proceed, we give</a:t>
            </a:r>
          </a:p>
          <a:p>
            <a:r>
              <a:rPr lang="en-US" sz="1200" kern="1200" baseline="0" dirty="0" smtClean="0">
                <a:solidFill>
                  <a:schemeClr val="tx1"/>
                </a:solidFill>
                <a:latin typeface="Arial" charset="0"/>
                <a:ea typeface="ＭＳ Ｐゴシック" pitchFamily="-107" charset="-128"/>
                <a:cs typeface="ＭＳ Ｐゴシック" pitchFamily="-107" charset="-128"/>
              </a:rPr>
              <a:t>a partial example here that is adapted from one in [SINK09]. The ciphertext to be</a:t>
            </a:r>
          </a:p>
          <a:p>
            <a:r>
              <a:rPr lang="en-US" sz="1200" kern="1200" baseline="0" dirty="0" smtClean="0">
                <a:solidFill>
                  <a:schemeClr val="tx1"/>
                </a:solidFill>
                <a:latin typeface="Arial" charset="0"/>
                <a:ea typeface="ＭＳ Ｐゴシック" pitchFamily="-107" charset="-128"/>
                <a:cs typeface="ＭＳ Ｐゴシック" pitchFamily="-107" charset="-128"/>
              </a:rPr>
              <a:t>solved is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UZQSOVUOHXMOPVGPOZPEVSGZWSZOPFPESXUDBMETSXAIZ</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VUEPHZHMDZSHZOWSFPAPPDTSVPQUZWYMXUZUHSX</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EPYEPOPDZSZUFPOMBZWPFUPZHMDJUDTMOHMQ</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As a first step, the relative frequency of the letters can be determined and</a:t>
            </a:r>
          </a:p>
          <a:p>
            <a:r>
              <a:rPr lang="en-US" sz="1200" kern="1200" baseline="0" dirty="0" smtClean="0">
                <a:solidFill>
                  <a:schemeClr val="tx1"/>
                </a:solidFill>
                <a:latin typeface="Arial" charset="0"/>
                <a:ea typeface="ＭＳ Ｐゴシック" pitchFamily="-107" charset="-128"/>
                <a:cs typeface="ＭＳ Ｐゴシック" pitchFamily="-107" charset="-128"/>
              </a:rPr>
              <a:t>compared to a standard frequency distribution for English, such as is shown in</a:t>
            </a:r>
          </a:p>
          <a:p>
            <a:r>
              <a:rPr lang="en-US" sz="1200" kern="1200" baseline="0" dirty="0" smtClean="0">
                <a:solidFill>
                  <a:schemeClr val="tx1"/>
                </a:solidFill>
                <a:latin typeface="Arial" charset="0"/>
                <a:ea typeface="ＭＳ Ｐゴシック" pitchFamily="-107" charset="-128"/>
                <a:cs typeface="ＭＳ Ｐゴシック" pitchFamily="-107" charset="-128"/>
              </a:rPr>
              <a:t>Figure 3.5 (based on [LEWA00]). If the message were long enough, this technique</a:t>
            </a:r>
          </a:p>
          <a:p>
            <a:r>
              <a:rPr lang="en-US" sz="1200" kern="1200" baseline="0" dirty="0" smtClean="0">
                <a:solidFill>
                  <a:schemeClr val="tx1"/>
                </a:solidFill>
                <a:latin typeface="Arial" charset="0"/>
                <a:ea typeface="ＭＳ Ｐゴシック" pitchFamily="-107" charset="-128"/>
                <a:cs typeface="ＭＳ Ｐゴシック" pitchFamily="-107" charset="-128"/>
              </a:rPr>
              <a:t>alone might be sufficient, but because this is a relatively short message, we cannot</a:t>
            </a:r>
          </a:p>
          <a:p>
            <a:r>
              <a:rPr lang="en-US" sz="1200" kern="1200" baseline="0" dirty="0" smtClean="0">
                <a:solidFill>
                  <a:schemeClr val="tx1"/>
                </a:solidFill>
                <a:latin typeface="Arial" charset="0"/>
                <a:ea typeface="ＭＳ Ｐゴシック" pitchFamily="-107" charset="-128"/>
                <a:cs typeface="ＭＳ Ｐゴシック" pitchFamily="-107" charset="-128"/>
              </a:rPr>
              <a:t>expect an exact match. In any case, the relative frequencies of the letters in the</a:t>
            </a:r>
          </a:p>
          <a:p>
            <a:r>
              <a:rPr lang="en-US" sz="1200" kern="1200" baseline="0" dirty="0" smtClean="0">
                <a:solidFill>
                  <a:schemeClr val="tx1"/>
                </a:solidFill>
                <a:latin typeface="Arial" charset="0"/>
                <a:ea typeface="ＭＳ Ｐゴシック" pitchFamily="-107" charset="-128"/>
                <a:cs typeface="ＭＳ Ｐゴシック" pitchFamily="-107" charset="-128"/>
              </a:rPr>
              <a:t>ciphertext (in percentages) are as follows: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P 13.33 	H 5.83 	F 3.33 	B 1.67 	C 0.00</a:t>
            </a:r>
          </a:p>
          <a:p>
            <a:r>
              <a:rPr lang="en-US" sz="1200" kern="1200" baseline="0" dirty="0" smtClean="0">
                <a:solidFill>
                  <a:schemeClr val="tx1"/>
                </a:solidFill>
                <a:latin typeface="Arial" charset="0"/>
                <a:ea typeface="ＭＳ Ｐゴシック" pitchFamily="-107" charset="-128"/>
                <a:cs typeface="ＭＳ Ｐゴシック" pitchFamily="-107" charset="-128"/>
              </a:rPr>
              <a:t>Z 11.67 	D 5.00 	W 3.33 	G 1.67 	K 0.00</a:t>
            </a:r>
          </a:p>
          <a:p>
            <a:r>
              <a:rPr lang="en-US" sz="1200" kern="1200" baseline="0" dirty="0" smtClean="0">
                <a:solidFill>
                  <a:schemeClr val="tx1"/>
                </a:solidFill>
                <a:latin typeface="Arial" charset="0"/>
                <a:ea typeface="ＭＳ Ｐゴシック" pitchFamily="-107" charset="-128"/>
                <a:cs typeface="ＭＳ Ｐゴシック" pitchFamily="-107" charset="-128"/>
              </a:rPr>
              <a:t>S 8.33 	E 5.00 	Q 2.50 	Y 1.67 	L 0.00</a:t>
            </a:r>
          </a:p>
          <a:p>
            <a:r>
              <a:rPr lang="en-US" sz="1200" kern="1200" baseline="0" dirty="0" smtClean="0">
                <a:solidFill>
                  <a:schemeClr val="tx1"/>
                </a:solidFill>
                <a:latin typeface="Arial" charset="0"/>
                <a:ea typeface="ＭＳ Ｐゴシック" pitchFamily="-107" charset="-128"/>
                <a:cs typeface="ＭＳ Ｐゴシック" pitchFamily="-107" charset="-128"/>
              </a:rPr>
              <a:t>U 8.33 	V 4.17 	T 2.50 	I 0.83 	N 0.00</a:t>
            </a:r>
          </a:p>
          <a:p>
            <a:r>
              <a:rPr lang="en-US" sz="1200" kern="1200" baseline="0" dirty="0" smtClean="0">
                <a:solidFill>
                  <a:schemeClr val="tx1"/>
                </a:solidFill>
                <a:latin typeface="Arial" charset="0"/>
                <a:ea typeface="ＭＳ Ｐゴシック" pitchFamily="-107" charset="-128"/>
                <a:cs typeface="ＭＳ Ｐゴシック" pitchFamily="-107" charset="-128"/>
              </a:rPr>
              <a:t>O 7.50 	X 4.17 	A 1.67 	J 0.83 	R 0.00</a:t>
            </a:r>
          </a:p>
          <a:p>
            <a:r>
              <a:rPr lang="en-US" sz="1200" kern="1200" baseline="0" dirty="0" smtClean="0">
                <a:solidFill>
                  <a:schemeClr val="tx1"/>
                </a:solidFill>
                <a:latin typeface="Arial" charset="0"/>
                <a:ea typeface="ＭＳ Ｐゴシック" pitchFamily="-107" charset="-128"/>
                <a:cs typeface="ＭＳ Ｐゴシック" pitchFamily="-107" charset="-128"/>
              </a:rPr>
              <a:t>M 6.67</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Comparing this breakdown with Figure 3.5, it seems likely that cipher letters P</a:t>
            </a:r>
          </a:p>
          <a:p>
            <a:r>
              <a:rPr lang="en-US" sz="1200" kern="1200" baseline="0" dirty="0" smtClean="0">
                <a:solidFill>
                  <a:schemeClr val="tx1"/>
                </a:solidFill>
                <a:latin typeface="Arial" charset="0"/>
                <a:ea typeface="ＭＳ Ｐゴシック" pitchFamily="-107" charset="-128"/>
                <a:cs typeface="ＭＳ Ｐゴシック" pitchFamily="-107" charset="-128"/>
              </a:rPr>
              <a:t>and Z are the equivalents of plain letters e and t, but it is not certain which is which.</a:t>
            </a:r>
          </a:p>
          <a:p>
            <a:r>
              <a:rPr lang="en-US" sz="1200" kern="1200" baseline="0" dirty="0" smtClean="0">
                <a:solidFill>
                  <a:schemeClr val="tx1"/>
                </a:solidFill>
                <a:latin typeface="Arial" charset="0"/>
                <a:ea typeface="ＭＳ Ｐゴシック" pitchFamily="-107" charset="-128"/>
                <a:cs typeface="ＭＳ Ｐゴシック" pitchFamily="-107" charset="-128"/>
              </a:rPr>
              <a:t>The letters S, U, O, M, and H are all of relatively high frequency and probably correspond</a:t>
            </a:r>
          </a:p>
          <a:p>
            <a:r>
              <a:rPr lang="en-US" sz="1200" kern="1200" baseline="0" dirty="0" smtClean="0">
                <a:solidFill>
                  <a:schemeClr val="tx1"/>
                </a:solidFill>
                <a:latin typeface="Arial" charset="0"/>
                <a:ea typeface="ＭＳ Ｐゴシック" pitchFamily="-107" charset="-128"/>
                <a:cs typeface="ＭＳ Ｐゴシック" pitchFamily="-107" charset="-128"/>
              </a:rPr>
              <a:t>to plain letters from the set {a, h, i, n, o, r, s}. The letters with the lowest</a:t>
            </a:r>
          </a:p>
          <a:p>
            <a:r>
              <a:rPr lang="en-US" sz="1200" kern="1200" baseline="0" dirty="0" smtClean="0">
                <a:solidFill>
                  <a:schemeClr val="tx1"/>
                </a:solidFill>
                <a:latin typeface="Arial" charset="0"/>
                <a:ea typeface="ＭＳ Ｐゴシック" pitchFamily="-107" charset="-128"/>
                <a:cs typeface="ＭＳ Ｐゴシック" pitchFamily="-107" charset="-128"/>
              </a:rPr>
              <a:t>frequencies (namely, A, B, G, Y, I, J) are likely included in the set {b, j, k, q, v, x, z}.</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There are a number of ways to proceed at this point. We could make some tentative</a:t>
            </a:r>
          </a:p>
          <a:p>
            <a:r>
              <a:rPr lang="en-US" sz="1200" kern="1200" baseline="0" dirty="0" smtClean="0">
                <a:solidFill>
                  <a:schemeClr val="tx1"/>
                </a:solidFill>
                <a:latin typeface="Arial" charset="0"/>
                <a:ea typeface="ＭＳ Ｐゴシック" pitchFamily="-107" charset="-128"/>
                <a:cs typeface="ＭＳ Ｐゴシック" pitchFamily="-107" charset="-128"/>
              </a:rPr>
              <a:t>assignments and start to fill in the plaintext to see if it looks like a reasonable</a:t>
            </a:r>
          </a:p>
          <a:p>
            <a:r>
              <a:rPr lang="en-US" sz="1200" kern="1200" baseline="0" dirty="0" smtClean="0">
                <a:solidFill>
                  <a:schemeClr val="tx1"/>
                </a:solidFill>
                <a:latin typeface="Arial" charset="0"/>
                <a:ea typeface="ＭＳ Ｐゴシック" pitchFamily="-107" charset="-128"/>
                <a:cs typeface="ＭＳ Ｐゴシック" pitchFamily="-107" charset="-128"/>
              </a:rPr>
              <a:t>“skeleton” of a message. A more systematic approach is to look for other regularities.</a:t>
            </a:r>
          </a:p>
          <a:p>
            <a:r>
              <a:rPr lang="en-US" sz="1200" kern="1200" baseline="0" dirty="0" smtClean="0">
                <a:solidFill>
                  <a:schemeClr val="tx1"/>
                </a:solidFill>
                <a:latin typeface="Arial" charset="0"/>
                <a:ea typeface="ＭＳ Ｐゴシック" pitchFamily="-107" charset="-128"/>
                <a:cs typeface="ＭＳ Ｐゴシック" pitchFamily="-107" charset="-128"/>
              </a:rPr>
              <a:t>For example, certain words may be known to be in the text. Or we could look for</a:t>
            </a:r>
          </a:p>
          <a:p>
            <a:r>
              <a:rPr lang="en-US" sz="1200" kern="1200" baseline="0" dirty="0" smtClean="0">
                <a:solidFill>
                  <a:schemeClr val="tx1"/>
                </a:solidFill>
                <a:latin typeface="Arial" charset="0"/>
                <a:ea typeface="ＭＳ Ｐゴシック" pitchFamily="-107" charset="-128"/>
                <a:cs typeface="ＭＳ Ｐゴシック" pitchFamily="-107" charset="-128"/>
              </a:rPr>
              <a:t>repeating sequences of cipher letters and try to deduce their plaintext equivalents.</a:t>
            </a:r>
            <a:endParaRPr lang="en-US"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42392562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7B6471F0-5DAE-F544-9BA4-C70E65D1CCAF}" type="slidenum">
              <a:rPr lang="en-AU">
                <a:latin typeface="Arial" pitchFamily="-1" charset="0"/>
              </a:rPr>
              <a:pPr/>
              <a:t>26</a:t>
            </a:fld>
            <a:endParaRPr lang="en-AU" dirty="0">
              <a:latin typeface="Arial" pitchFamily="-1"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 powerful tool is to look at the frequency of two-letter combinations, known</a:t>
            </a:r>
          </a:p>
          <a:p>
            <a:r>
              <a:rPr lang="en-US" sz="1200" kern="1200" baseline="0" dirty="0" smtClean="0">
                <a:solidFill>
                  <a:schemeClr val="tx1"/>
                </a:solidFill>
                <a:latin typeface="Arial" charset="0"/>
                <a:ea typeface="ＭＳ Ｐゴシック" pitchFamily="-107" charset="-128"/>
                <a:cs typeface="ＭＳ Ｐゴシック" pitchFamily="-107" charset="-128"/>
              </a:rPr>
              <a:t>as digrams . A table similar to Figure 3.5 could be drawn up showing the relative frequency</a:t>
            </a:r>
          </a:p>
          <a:p>
            <a:r>
              <a:rPr lang="en-US" sz="1200" kern="1200" baseline="0" dirty="0" smtClean="0">
                <a:solidFill>
                  <a:schemeClr val="tx1"/>
                </a:solidFill>
                <a:latin typeface="Arial" charset="0"/>
                <a:ea typeface="ＭＳ Ｐゴシック" pitchFamily="-107" charset="-128"/>
                <a:cs typeface="ＭＳ Ｐゴシック" pitchFamily="-107" charset="-128"/>
              </a:rPr>
              <a:t>of digrams. The most common such digram is th. In our ciphertext, the most</a:t>
            </a:r>
          </a:p>
          <a:p>
            <a:r>
              <a:rPr lang="en-US" sz="1200" kern="1200" baseline="0" dirty="0" smtClean="0">
                <a:solidFill>
                  <a:schemeClr val="tx1"/>
                </a:solidFill>
                <a:latin typeface="Arial" charset="0"/>
                <a:ea typeface="ＭＳ Ｐゴシック" pitchFamily="-107" charset="-128"/>
                <a:cs typeface="ＭＳ Ｐゴシック" pitchFamily="-107" charset="-128"/>
              </a:rPr>
              <a:t>common digram is ZW, which appears three times. So we make the correspondence</a:t>
            </a:r>
          </a:p>
          <a:p>
            <a:r>
              <a:rPr lang="en-US" sz="1200" kern="1200" baseline="0" dirty="0" smtClean="0">
                <a:solidFill>
                  <a:schemeClr val="tx1"/>
                </a:solidFill>
                <a:latin typeface="Arial" charset="0"/>
                <a:ea typeface="ＭＳ Ｐゴシック" pitchFamily="-107" charset="-128"/>
                <a:cs typeface="ＭＳ Ｐゴシック" pitchFamily="-107" charset="-128"/>
              </a:rPr>
              <a:t>of Z with t and W with h. Then, by our earlier hypothesis, we can equate P with e.</a:t>
            </a:r>
          </a:p>
          <a:p>
            <a:r>
              <a:rPr lang="en-US" sz="1200" kern="1200" baseline="0" dirty="0" smtClean="0">
                <a:solidFill>
                  <a:schemeClr val="tx1"/>
                </a:solidFill>
                <a:latin typeface="Arial" charset="0"/>
                <a:ea typeface="ＭＳ Ｐゴシック" pitchFamily="-107" charset="-128"/>
                <a:cs typeface="ＭＳ Ｐゴシック" pitchFamily="-107" charset="-128"/>
              </a:rPr>
              <a:t>Now notice that the sequence ZWP appears in the ciphertext, and we can translate</a:t>
            </a:r>
          </a:p>
          <a:p>
            <a:r>
              <a:rPr lang="en-US" sz="1200" kern="1200" baseline="0" dirty="0" smtClean="0">
                <a:solidFill>
                  <a:schemeClr val="tx1"/>
                </a:solidFill>
                <a:latin typeface="Arial" charset="0"/>
                <a:ea typeface="ＭＳ Ｐゴシック" pitchFamily="-107" charset="-128"/>
                <a:cs typeface="ＭＳ Ｐゴシック" pitchFamily="-107" charset="-128"/>
              </a:rPr>
              <a:t>that sequence as “the.” This is the most frequent trigram (three-letter combination)</a:t>
            </a:r>
          </a:p>
          <a:p>
            <a:r>
              <a:rPr lang="en-US" sz="1200" kern="1200" baseline="0" dirty="0" smtClean="0">
                <a:solidFill>
                  <a:schemeClr val="tx1"/>
                </a:solidFill>
                <a:latin typeface="Arial" charset="0"/>
                <a:ea typeface="ＭＳ Ｐゴシック" pitchFamily="-107" charset="-128"/>
                <a:cs typeface="ＭＳ Ｐゴシック" pitchFamily="-107" charset="-128"/>
              </a:rPr>
              <a:t>in English, which seems to indicate that we are on the right track.</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Next, notice the sequence ZWSZ in the first line. We do not know that these</a:t>
            </a:r>
          </a:p>
          <a:p>
            <a:r>
              <a:rPr lang="en-US" sz="1200" kern="1200" baseline="0" dirty="0" smtClean="0">
                <a:solidFill>
                  <a:schemeClr val="tx1"/>
                </a:solidFill>
                <a:latin typeface="Arial" charset="0"/>
                <a:ea typeface="ＭＳ Ｐゴシック" pitchFamily="-107" charset="-128"/>
                <a:cs typeface="ＭＳ Ｐゴシック" pitchFamily="-107" charset="-128"/>
              </a:rPr>
              <a:t>four letters form a complete word, but if they do, it is of the form th_t. If so, S</a:t>
            </a:r>
          </a:p>
          <a:p>
            <a:r>
              <a:rPr lang="en-US" sz="1200" kern="1200" baseline="0" dirty="0" smtClean="0">
                <a:solidFill>
                  <a:schemeClr val="tx1"/>
                </a:solidFill>
                <a:latin typeface="Arial" charset="0"/>
                <a:ea typeface="ＭＳ Ｐゴシック" pitchFamily="-107" charset="-128"/>
                <a:cs typeface="ＭＳ Ｐゴシック" pitchFamily="-107" charset="-128"/>
              </a:rPr>
              <a:t>equates with a.</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So far, then, we have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UZQSOVUOHXMOPVGPOZPEVSGZWSZOPFPESXUDBMETSXAIZ</a:t>
            </a:r>
          </a:p>
          <a:p>
            <a:r>
              <a:rPr lang="en-US" sz="1200" kern="1200" baseline="0" dirty="0" smtClean="0">
                <a:solidFill>
                  <a:schemeClr val="tx1"/>
                </a:solidFill>
                <a:latin typeface="Arial" charset="0"/>
                <a:ea typeface="ＭＳ Ｐゴシック" pitchFamily="-107" charset="-128"/>
                <a:cs typeface="ＭＳ Ｐゴシック" pitchFamily="-107" charset="-128"/>
              </a:rPr>
              <a:t>   t    a                     e      e    te      a    that     e   e   a                  a</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VUEPHZHMDZSHZOWSFPAPPDTSVPQUZWYMXUZUHSX</a:t>
            </a:r>
          </a:p>
          <a:p>
            <a:r>
              <a:rPr lang="en-US" sz="1200" kern="1200" baseline="0" dirty="0" smtClean="0">
                <a:solidFill>
                  <a:schemeClr val="tx1"/>
                </a:solidFill>
                <a:latin typeface="Arial" charset="0"/>
                <a:ea typeface="ＭＳ Ｐゴシック" pitchFamily="-107" charset="-128"/>
                <a:cs typeface="ＭＳ Ｐゴシック" pitchFamily="-107" charset="-128"/>
              </a:rPr>
              <a:t>        e   t          ta    t    ha   e   ee     a   e       th            t       a</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EPYEPOPDZSZUFPOMBZWPFUPZHMDJUDTMOHMQ</a:t>
            </a:r>
          </a:p>
          <a:p>
            <a:r>
              <a:rPr lang="en-US" sz="1200" kern="1200" baseline="0" dirty="0" smtClean="0">
                <a:solidFill>
                  <a:schemeClr val="tx1"/>
                </a:solidFill>
                <a:latin typeface="Arial" charset="0"/>
                <a:ea typeface="ＭＳ Ｐゴシック" pitchFamily="-107" charset="-128"/>
                <a:cs typeface="ＭＳ Ｐゴシック" pitchFamily="-107" charset="-128"/>
              </a:rPr>
              <a:t>   e     e   e    tat      e           the         t</a:t>
            </a:r>
          </a:p>
          <a:p>
            <a:r>
              <a:rPr lang="en-US" sz="1200" kern="1200" baseline="0" dirty="0" smtClean="0">
                <a:solidFill>
                  <a:schemeClr val="tx1"/>
                </a:solidFill>
                <a:latin typeface="Arial" charset="0"/>
                <a:ea typeface="ＭＳ Ｐゴシック" pitchFamily="-107" charset="-128"/>
                <a:cs typeface="ＭＳ Ｐゴシック" pitchFamily="-107" charset="-128"/>
              </a:rPr>
              <a:t> </a:t>
            </a:r>
          </a:p>
          <a:p>
            <a:r>
              <a:rPr lang="en-US" sz="1200" kern="1200" baseline="0" dirty="0" smtClean="0">
                <a:solidFill>
                  <a:schemeClr val="tx1"/>
                </a:solidFill>
                <a:latin typeface="Arial" charset="0"/>
                <a:ea typeface="ＭＳ Ｐゴシック" pitchFamily="-107" charset="-128"/>
                <a:cs typeface="ＭＳ Ｐゴシック" pitchFamily="-107" charset="-128"/>
              </a:rPr>
              <a:t>Only four letters have been identified, but already we have quite a bit of the</a:t>
            </a:r>
          </a:p>
          <a:p>
            <a:r>
              <a:rPr lang="en-US" sz="1200" kern="1200" baseline="0" dirty="0" smtClean="0">
                <a:solidFill>
                  <a:schemeClr val="tx1"/>
                </a:solidFill>
                <a:latin typeface="Arial" charset="0"/>
                <a:ea typeface="ＭＳ Ｐゴシック" pitchFamily="-107" charset="-128"/>
                <a:cs typeface="ＭＳ Ｐゴシック" pitchFamily="-107" charset="-128"/>
              </a:rPr>
              <a:t>message. Continued analysis of frequencies plus trial and error should easily yield a</a:t>
            </a:r>
          </a:p>
          <a:p>
            <a:r>
              <a:rPr lang="en-US" sz="1200" kern="1200" baseline="0" dirty="0" smtClean="0">
                <a:solidFill>
                  <a:schemeClr val="tx1"/>
                </a:solidFill>
                <a:latin typeface="Arial" charset="0"/>
                <a:ea typeface="ＭＳ Ｐゴシック" pitchFamily="-107" charset="-128"/>
                <a:cs typeface="ＭＳ Ｐゴシック" pitchFamily="-107" charset="-128"/>
              </a:rPr>
              <a:t>solution from this point. The complete plaintext, with spaces added between words,</a:t>
            </a:r>
          </a:p>
          <a:p>
            <a:r>
              <a:rPr lang="en-US" sz="1200" kern="1200" baseline="0" dirty="0" smtClean="0">
                <a:solidFill>
                  <a:schemeClr val="tx1"/>
                </a:solidFill>
                <a:latin typeface="Arial" charset="0"/>
                <a:ea typeface="ＭＳ Ｐゴシック" pitchFamily="-107" charset="-128"/>
                <a:cs typeface="ＭＳ Ｐゴシック" pitchFamily="-107" charset="-128"/>
              </a:rPr>
              <a:t>follows: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it was disclosed yesterday that several informal but</a:t>
            </a:r>
          </a:p>
          <a:p>
            <a:r>
              <a:rPr lang="en-US" sz="1200" kern="1200" baseline="0" dirty="0" smtClean="0">
                <a:solidFill>
                  <a:schemeClr val="tx1"/>
                </a:solidFill>
                <a:latin typeface="Arial" charset="0"/>
                <a:ea typeface="ＭＳ Ｐゴシック" pitchFamily="-107" charset="-128"/>
                <a:cs typeface="ＭＳ Ｐゴシック" pitchFamily="-107" charset="-128"/>
              </a:rPr>
              <a:t>direct contacts have been made with political</a:t>
            </a:r>
          </a:p>
          <a:p>
            <a:r>
              <a:rPr lang="en-US" sz="1200" kern="1200" baseline="0" dirty="0" smtClean="0">
                <a:solidFill>
                  <a:schemeClr val="tx1"/>
                </a:solidFill>
                <a:latin typeface="Arial" charset="0"/>
                <a:ea typeface="ＭＳ Ｐゴシック" pitchFamily="-107" charset="-128"/>
                <a:cs typeface="ＭＳ Ｐゴシック" pitchFamily="-107" charset="-128"/>
              </a:rPr>
              <a:t>representatives of the Viet cong in Moscow</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Monoalphabetic ciphers are easy to break because they reflect the frequency</a:t>
            </a:r>
          </a:p>
          <a:p>
            <a:r>
              <a:rPr lang="en-US" sz="1200" kern="1200" baseline="0" dirty="0" smtClean="0">
                <a:solidFill>
                  <a:schemeClr val="tx1"/>
                </a:solidFill>
                <a:latin typeface="Arial" charset="0"/>
                <a:ea typeface="ＭＳ Ｐゴシック" pitchFamily="-107" charset="-128"/>
                <a:cs typeface="ＭＳ Ｐゴシック" pitchFamily="-107" charset="-128"/>
              </a:rPr>
              <a:t>data of the original alphabet. A countermeasure is to provide multiple substitutes,</a:t>
            </a:r>
          </a:p>
          <a:p>
            <a:r>
              <a:rPr lang="en-US" sz="1200" kern="1200" baseline="0" dirty="0" smtClean="0">
                <a:solidFill>
                  <a:schemeClr val="tx1"/>
                </a:solidFill>
                <a:latin typeface="Arial" charset="0"/>
                <a:ea typeface="ＭＳ Ｐゴシック" pitchFamily="-107" charset="-128"/>
                <a:cs typeface="ＭＳ Ｐゴシック" pitchFamily="-107" charset="-128"/>
              </a:rPr>
              <a:t> known as homophones, for a single letter. For example, the letter e could be assigned</a:t>
            </a:r>
          </a:p>
          <a:p>
            <a:r>
              <a:rPr lang="en-US" sz="1200" kern="1200" baseline="0" dirty="0" smtClean="0">
                <a:solidFill>
                  <a:schemeClr val="tx1"/>
                </a:solidFill>
                <a:latin typeface="Arial" charset="0"/>
                <a:ea typeface="ＭＳ Ｐゴシック" pitchFamily="-107" charset="-128"/>
                <a:cs typeface="ＭＳ Ｐゴシック" pitchFamily="-107" charset="-128"/>
              </a:rPr>
              <a:t>a number of different cipher symbols, such as 16, 74, 35, and 21, with each</a:t>
            </a:r>
          </a:p>
          <a:p>
            <a:r>
              <a:rPr lang="en-US" sz="1200" kern="1200" baseline="0" dirty="0" smtClean="0">
                <a:solidFill>
                  <a:schemeClr val="tx1"/>
                </a:solidFill>
                <a:latin typeface="Arial" charset="0"/>
                <a:ea typeface="ＭＳ Ｐゴシック" pitchFamily="-107" charset="-128"/>
                <a:cs typeface="ＭＳ Ｐゴシック" pitchFamily="-107" charset="-128"/>
              </a:rPr>
              <a:t>homophone assigned to a letter in rotation or randomly. If the number of symbols</a:t>
            </a:r>
          </a:p>
          <a:p>
            <a:r>
              <a:rPr lang="en-US" sz="1200" kern="1200" baseline="0" dirty="0" smtClean="0">
                <a:solidFill>
                  <a:schemeClr val="tx1"/>
                </a:solidFill>
                <a:latin typeface="Arial" charset="0"/>
                <a:ea typeface="ＭＳ Ｐゴシック" pitchFamily="-107" charset="-128"/>
                <a:cs typeface="ＭＳ Ｐゴシック" pitchFamily="-107" charset="-128"/>
              </a:rPr>
              <a:t>assigned to each letter is proportional to the relative frequency of that letter, then</a:t>
            </a:r>
          </a:p>
          <a:p>
            <a:r>
              <a:rPr lang="en-US" sz="1200" kern="1200" baseline="0" dirty="0" smtClean="0">
                <a:solidFill>
                  <a:schemeClr val="tx1"/>
                </a:solidFill>
                <a:latin typeface="Arial" charset="0"/>
                <a:ea typeface="ＭＳ Ｐゴシック" pitchFamily="-107" charset="-128"/>
                <a:cs typeface="ＭＳ Ｐゴシック" pitchFamily="-107" charset="-128"/>
              </a:rPr>
              <a:t>single-letter frequency information is completely obliterated. The great mathematician</a:t>
            </a:r>
          </a:p>
          <a:p>
            <a:r>
              <a:rPr lang="en-US" sz="1200" kern="1200" baseline="0" dirty="0" smtClean="0">
                <a:solidFill>
                  <a:schemeClr val="tx1"/>
                </a:solidFill>
                <a:latin typeface="Arial" charset="0"/>
                <a:ea typeface="ＭＳ Ｐゴシック" pitchFamily="-107" charset="-128"/>
                <a:cs typeface="ＭＳ Ｐゴシック" pitchFamily="-107" charset="-128"/>
              </a:rPr>
              <a:t>Carl Friedrich Gauss believed that he had devised an unbreakable cipher using</a:t>
            </a:r>
          </a:p>
          <a:p>
            <a:r>
              <a:rPr lang="en-US" sz="1200" kern="1200" baseline="0" dirty="0" smtClean="0">
                <a:solidFill>
                  <a:schemeClr val="tx1"/>
                </a:solidFill>
                <a:latin typeface="Arial" charset="0"/>
                <a:ea typeface="ＭＳ Ｐゴシック" pitchFamily="-107" charset="-128"/>
                <a:cs typeface="ＭＳ Ｐゴシック" pitchFamily="-107" charset="-128"/>
              </a:rPr>
              <a:t>homophones. However, even with homophones, each element of plaintext affects</a:t>
            </a:r>
          </a:p>
          <a:p>
            <a:r>
              <a:rPr lang="en-US" sz="1200" kern="1200" baseline="0" dirty="0" smtClean="0">
                <a:solidFill>
                  <a:schemeClr val="tx1"/>
                </a:solidFill>
                <a:latin typeface="Arial" charset="0"/>
                <a:ea typeface="ＭＳ Ｐゴシック" pitchFamily="-107" charset="-128"/>
                <a:cs typeface="ＭＳ Ｐゴシック" pitchFamily="-107" charset="-128"/>
              </a:rPr>
              <a:t>only one element of ciphertext, and multiple-letter patterns (e.g., digram frequencies)</a:t>
            </a:r>
          </a:p>
          <a:p>
            <a:r>
              <a:rPr lang="en-US" sz="1200" kern="1200" baseline="0" dirty="0" smtClean="0">
                <a:solidFill>
                  <a:schemeClr val="tx1"/>
                </a:solidFill>
                <a:latin typeface="Arial" charset="0"/>
                <a:ea typeface="ＭＳ Ｐゴシック" pitchFamily="-107" charset="-128"/>
                <a:cs typeface="ＭＳ Ｐゴシック" pitchFamily="-107" charset="-128"/>
              </a:rPr>
              <a:t>still survive in the ciphertext, making cryptanalysis relatively straightforward.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Two principal methods are used in substitution ciphers to lessen the extent to</a:t>
            </a:r>
          </a:p>
          <a:p>
            <a:r>
              <a:rPr lang="en-US" sz="1200" kern="1200" baseline="0" dirty="0" smtClean="0">
                <a:solidFill>
                  <a:schemeClr val="tx1"/>
                </a:solidFill>
                <a:latin typeface="Arial" charset="0"/>
                <a:ea typeface="ＭＳ Ｐゴシック" pitchFamily="-107" charset="-128"/>
                <a:cs typeface="ＭＳ Ｐゴシック" pitchFamily="-107" charset="-128"/>
              </a:rPr>
              <a:t>which the structure of the plaintext survives in the ciphertext: One approach is to</a:t>
            </a:r>
          </a:p>
          <a:p>
            <a:r>
              <a:rPr lang="en-US" sz="1200" kern="1200" baseline="0" dirty="0" smtClean="0">
                <a:solidFill>
                  <a:schemeClr val="tx1"/>
                </a:solidFill>
                <a:latin typeface="Arial" charset="0"/>
                <a:ea typeface="ＭＳ Ｐゴシック" pitchFamily="-107" charset="-128"/>
                <a:cs typeface="ＭＳ Ｐゴシック" pitchFamily="-107" charset="-128"/>
              </a:rPr>
              <a:t>encrypt multiple letters of plaintext, and the other is to use multiple cipher alphabets.</a:t>
            </a:r>
          </a:p>
          <a:p>
            <a:r>
              <a:rPr lang="en-US" sz="1200" kern="1200" baseline="0" dirty="0" smtClean="0">
                <a:solidFill>
                  <a:schemeClr val="tx1"/>
                </a:solidFill>
                <a:latin typeface="Arial" charset="0"/>
                <a:ea typeface="ＭＳ Ｐゴシック" pitchFamily="-107" charset="-128"/>
                <a:cs typeface="ＭＳ Ｐゴシック" pitchFamily="-107" charset="-128"/>
              </a:rPr>
              <a:t>We briefly examine each.</a:t>
            </a:r>
            <a:endParaRPr lang="en-AU" dirty="0">
              <a:solidFill>
                <a:srgbClr val="000000"/>
              </a:solidFill>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15403588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7B6471F0-5DAE-F544-9BA4-C70E65D1CCAF}" type="slidenum">
              <a:rPr lang="en-AU">
                <a:latin typeface="Arial" pitchFamily="-1" charset="0"/>
              </a:rPr>
              <a:pPr/>
              <a:t>27</a:t>
            </a:fld>
            <a:endParaRPr lang="en-AU" dirty="0">
              <a:latin typeface="Arial" pitchFamily="-1"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AU" dirty="0">
              <a:solidFill>
                <a:srgbClr val="000000"/>
              </a:solidFill>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35174317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47F6A9FF-0307-7343-A6BD-216DAC30CE20}" type="slidenum">
              <a:rPr lang="en-AU">
                <a:latin typeface="Arial" pitchFamily="-1" charset="0"/>
              </a:rPr>
              <a:pPr/>
              <a:t>28</a:t>
            </a:fld>
            <a:endParaRPr lang="en-AU" dirty="0">
              <a:latin typeface="Arial" pitchFamily="-1"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best-known multiple-letter encryption cipher is the Playfair, which treats</a:t>
            </a:r>
          </a:p>
          <a:p>
            <a:r>
              <a:rPr lang="en-US" sz="1200" kern="1200" baseline="0" dirty="0" smtClean="0">
                <a:solidFill>
                  <a:schemeClr val="tx1"/>
                </a:solidFill>
                <a:latin typeface="Arial" charset="0"/>
                <a:ea typeface="ＭＳ Ｐゴシック" pitchFamily="-107" charset="-128"/>
                <a:cs typeface="ＭＳ Ｐゴシック" pitchFamily="-107" charset="-128"/>
              </a:rPr>
              <a:t>digrams in the plaintext as single units and translates these units into ciphertext</a:t>
            </a:r>
          </a:p>
          <a:p>
            <a:r>
              <a:rPr lang="en-US" sz="1200" kern="1200" baseline="0" dirty="0" smtClean="0">
                <a:solidFill>
                  <a:schemeClr val="tx1"/>
                </a:solidFill>
                <a:latin typeface="Arial" charset="0"/>
                <a:ea typeface="ＭＳ Ｐゴシック" pitchFamily="-107" charset="-128"/>
                <a:cs typeface="ＭＳ Ｐゴシック" pitchFamily="-107" charset="-128"/>
              </a:rPr>
              <a:t>Digrams.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 Playfair algorithm is based on the use of a 5 *  5 matrix of letters constructed</a:t>
            </a:r>
          </a:p>
          <a:p>
            <a:r>
              <a:rPr lang="en-US" sz="1200" kern="1200" baseline="0" dirty="0" smtClean="0">
                <a:solidFill>
                  <a:schemeClr val="tx1"/>
                </a:solidFill>
                <a:latin typeface="Arial" charset="0"/>
                <a:ea typeface="ＭＳ Ｐゴシック" pitchFamily="-107" charset="-128"/>
                <a:cs typeface="ＭＳ Ｐゴシック" pitchFamily="-107" charset="-128"/>
              </a:rPr>
              <a:t>using a keyword.</a:t>
            </a:r>
            <a:endParaRPr lang="en-AU" dirty="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11112589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AACF2F62-E652-A644-8EEF-6D043837A6C9}" type="slidenum">
              <a:rPr lang="en-AU">
                <a:latin typeface="Arial" pitchFamily="-1" charset="0"/>
              </a:rPr>
              <a:pPr/>
              <a:t>29</a:t>
            </a:fld>
            <a:endParaRPr lang="en-AU" dirty="0">
              <a:latin typeface="Arial" pitchFamily="-1"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In this case, the keyword is </a:t>
            </a:r>
            <a:r>
              <a:rPr lang="en-US" sz="1200" i="1" kern="1200" baseline="0" dirty="0" smtClean="0">
                <a:solidFill>
                  <a:schemeClr val="tx1"/>
                </a:solidFill>
                <a:latin typeface="Arial" charset="0"/>
                <a:ea typeface="ＭＳ Ｐゴシック" pitchFamily="-107" charset="-128"/>
                <a:cs typeface="ＭＳ Ｐゴシック" pitchFamily="-107" charset="-128"/>
              </a:rPr>
              <a:t>monarch</a:t>
            </a:r>
            <a:r>
              <a:rPr lang="en-US" sz="1200" kern="1200" baseline="0" dirty="0" smtClean="0">
                <a:solidFill>
                  <a:schemeClr val="tx1"/>
                </a:solidFill>
                <a:latin typeface="Arial" charset="0"/>
                <a:ea typeface="ＭＳ Ｐゴシック" pitchFamily="-107" charset="-128"/>
                <a:cs typeface="ＭＳ Ｐゴシック" pitchFamily="-107" charset="-128"/>
              </a:rPr>
              <a:t>y . The matrix is constructed by filling</a:t>
            </a:r>
          </a:p>
          <a:p>
            <a:r>
              <a:rPr lang="en-US" sz="1200" kern="1200" baseline="0" dirty="0" smtClean="0">
                <a:solidFill>
                  <a:schemeClr val="tx1"/>
                </a:solidFill>
                <a:latin typeface="Arial" charset="0"/>
                <a:ea typeface="ＭＳ Ｐゴシック" pitchFamily="-107" charset="-128"/>
                <a:cs typeface="ＭＳ Ｐゴシック" pitchFamily="-107" charset="-128"/>
              </a:rPr>
              <a:t>in the letters of the keyword (minus duplicates) from left to right and from top to</a:t>
            </a:r>
          </a:p>
          <a:p>
            <a:r>
              <a:rPr lang="en-US" sz="1200" kern="1200" baseline="0" dirty="0" smtClean="0">
                <a:solidFill>
                  <a:schemeClr val="tx1"/>
                </a:solidFill>
                <a:latin typeface="Arial" charset="0"/>
                <a:ea typeface="ＭＳ Ｐゴシック" pitchFamily="-107" charset="-128"/>
                <a:cs typeface="ＭＳ Ｐゴシック" pitchFamily="-107" charset="-128"/>
              </a:rPr>
              <a:t>bottom, and then filling in the remainder of the matrix with the remaining letters in</a:t>
            </a:r>
          </a:p>
          <a:p>
            <a:r>
              <a:rPr lang="en-US" sz="1200" kern="1200" baseline="0" dirty="0" smtClean="0">
                <a:solidFill>
                  <a:schemeClr val="tx1"/>
                </a:solidFill>
                <a:latin typeface="Arial" charset="0"/>
                <a:ea typeface="ＭＳ Ｐゴシック" pitchFamily="-107" charset="-128"/>
                <a:cs typeface="ＭＳ Ｐゴシック" pitchFamily="-107" charset="-128"/>
              </a:rPr>
              <a:t>alphabetic order. The letters I and J count as one letter. Plaintext is encrypted two</a:t>
            </a:r>
          </a:p>
          <a:p>
            <a:r>
              <a:rPr lang="en-US" sz="1200" kern="1200" baseline="0" dirty="0" smtClean="0">
                <a:solidFill>
                  <a:schemeClr val="tx1"/>
                </a:solidFill>
                <a:latin typeface="Arial" charset="0"/>
                <a:ea typeface="ＭＳ Ｐゴシック" pitchFamily="-107" charset="-128"/>
                <a:cs typeface="ＭＳ Ｐゴシック" pitchFamily="-107" charset="-128"/>
              </a:rPr>
              <a:t>letters at a time, according to the following rules: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1.  Repeating plaintext letters that are in the same pair are separated with a filler</a:t>
            </a:r>
          </a:p>
          <a:p>
            <a:r>
              <a:rPr lang="en-US" sz="1200" kern="1200" baseline="0" dirty="0" smtClean="0">
                <a:solidFill>
                  <a:schemeClr val="tx1"/>
                </a:solidFill>
                <a:latin typeface="Arial" charset="0"/>
                <a:ea typeface="ＭＳ Ｐゴシック" pitchFamily="-107" charset="-128"/>
                <a:cs typeface="ＭＳ Ｐゴシック" pitchFamily="-107" charset="-128"/>
              </a:rPr>
              <a:t>letter, such as x, so that balloon would be treated as ba lx lo 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2.  Two plaintext letters that fall in the same row of the matrix are each replaced</a:t>
            </a:r>
          </a:p>
          <a:p>
            <a:r>
              <a:rPr lang="en-US" sz="1200" kern="1200" baseline="0" dirty="0" smtClean="0">
                <a:solidFill>
                  <a:schemeClr val="tx1"/>
                </a:solidFill>
                <a:latin typeface="Arial" charset="0"/>
                <a:ea typeface="ＭＳ Ｐゴシック" pitchFamily="-107" charset="-128"/>
                <a:cs typeface="ＭＳ Ｐゴシック" pitchFamily="-107" charset="-128"/>
              </a:rPr>
              <a:t>by the letter to the right, with the first element of the row circularly following</a:t>
            </a:r>
          </a:p>
          <a:p>
            <a:r>
              <a:rPr lang="en-US" sz="1200" kern="1200" baseline="0" dirty="0" smtClean="0">
                <a:solidFill>
                  <a:schemeClr val="tx1"/>
                </a:solidFill>
                <a:latin typeface="Arial" charset="0"/>
                <a:ea typeface="ＭＳ Ｐゴシック" pitchFamily="-107" charset="-128"/>
                <a:cs typeface="ＭＳ Ｐゴシック" pitchFamily="-107" charset="-128"/>
              </a:rPr>
              <a:t>the last. For example, ar is encrypted as RM.</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3.  Two plaintext letters that fall in the same column are each replaced by the</a:t>
            </a:r>
          </a:p>
          <a:p>
            <a:r>
              <a:rPr lang="en-US" sz="1200" kern="1200" baseline="0" dirty="0" smtClean="0">
                <a:solidFill>
                  <a:schemeClr val="tx1"/>
                </a:solidFill>
                <a:latin typeface="Arial" charset="0"/>
                <a:ea typeface="ＭＳ Ｐゴシック" pitchFamily="-107" charset="-128"/>
                <a:cs typeface="ＭＳ Ｐゴシック" pitchFamily="-107" charset="-128"/>
              </a:rPr>
              <a:t>letter beneath, with the top element of the column circularly following the last.</a:t>
            </a:r>
          </a:p>
          <a:p>
            <a:r>
              <a:rPr lang="en-US" sz="1200" kern="1200" baseline="0" dirty="0" smtClean="0">
                <a:solidFill>
                  <a:schemeClr val="tx1"/>
                </a:solidFill>
                <a:latin typeface="Arial" charset="0"/>
                <a:ea typeface="ＭＳ Ｐゴシック" pitchFamily="-107" charset="-128"/>
                <a:cs typeface="ＭＳ Ｐゴシック" pitchFamily="-107" charset="-128"/>
              </a:rPr>
              <a:t>For example, mu is encrypted as CM.</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4. Otherwise, each plaintext letter in a pair is replaced by the letter that lies in</a:t>
            </a:r>
          </a:p>
          <a:p>
            <a:r>
              <a:rPr lang="en-US" sz="1200" kern="1200" baseline="0" dirty="0" smtClean="0">
                <a:solidFill>
                  <a:schemeClr val="tx1"/>
                </a:solidFill>
                <a:latin typeface="Arial" charset="0"/>
                <a:ea typeface="ＭＳ Ｐゴシック" pitchFamily="-107" charset="-128"/>
                <a:cs typeface="ＭＳ Ｐゴシック" pitchFamily="-107" charset="-128"/>
              </a:rPr>
              <a:t>its own row and the column occupied by the other plaintext letter. Thus, hs</a:t>
            </a:r>
          </a:p>
          <a:p>
            <a:r>
              <a:rPr lang="en-US" sz="1200" kern="1200" baseline="0" dirty="0" smtClean="0">
                <a:solidFill>
                  <a:schemeClr val="tx1"/>
                </a:solidFill>
                <a:latin typeface="Arial" charset="0"/>
                <a:ea typeface="ＭＳ Ｐゴシック" pitchFamily="-107" charset="-128"/>
                <a:cs typeface="ＭＳ Ｐゴシック" pitchFamily="-107" charset="-128"/>
              </a:rPr>
              <a:t>becomes BP and ea becomes IM (or JM, as the encipherer wishes).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Playfair cipher is a great advance over simple monoalphabetic ciphers.</a:t>
            </a:r>
          </a:p>
          <a:p>
            <a:r>
              <a:rPr lang="en-US" sz="1200" kern="1200" baseline="0" dirty="0" smtClean="0">
                <a:solidFill>
                  <a:schemeClr val="tx1"/>
                </a:solidFill>
                <a:latin typeface="Arial" charset="0"/>
                <a:ea typeface="ＭＳ Ｐゴシック" pitchFamily="-107" charset="-128"/>
                <a:cs typeface="ＭＳ Ｐゴシック" pitchFamily="-107" charset="-128"/>
              </a:rPr>
              <a:t>For one thing, whereas there are only 26 letters, there are 26 *  26 =  676 digrams, so</a:t>
            </a:r>
          </a:p>
          <a:p>
            <a:r>
              <a:rPr lang="en-US" sz="1200" kern="1200" baseline="0" dirty="0" smtClean="0">
                <a:solidFill>
                  <a:schemeClr val="tx1"/>
                </a:solidFill>
                <a:latin typeface="Arial" charset="0"/>
                <a:ea typeface="ＭＳ Ｐゴシック" pitchFamily="-107" charset="-128"/>
                <a:cs typeface="ＭＳ Ｐゴシック" pitchFamily="-107" charset="-128"/>
              </a:rPr>
              <a:t>that identification of individual digrams is more difficult. Furthermore, the relative</a:t>
            </a:r>
          </a:p>
          <a:p>
            <a:r>
              <a:rPr lang="en-US" sz="1200" kern="1200" baseline="0" dirty="0" smtClean="0">
                <a:solidFill>
                  <a:schemeClr val="tx1"/>
                </a:solidFill>
                <a:latin typeface="Arial" charset="0"/>
                <a:ea typeface="ＭＳ Ｐゴシック" pitchFamily="-107" charset="-128"/>
                <a:cs typeface="ＭＳ Ｐゴシック" pitchFamily="-107" charset="-128"/>
              </a:rPr>
              <a:t>frequencies of individual letters exhibit a much greater range than that of digrams,</a:t>
            </a:r>
          </a:p>
          <a:p>
            <a:r>
              <a:rPr lang="en-US" sz="1200" kern="1200" baseline="0" dirty="0" smtClean="0">
                <a:solidFill>
                  <a:schemeClr val="tx1"/>
                </a:solidFill>
                <a:latin typeface="Arial" charset="0"/>
                <a:ea typeface="ＭＳ Ｐゴシック" pitchFamily="-107" charset="-128"/>
                <a:cs typeface="ＭＳ Ｐゴシック" pitchFamily="-107" charset="-128"/>
              </a:rPr>
              <a:t>making frequency analysis much more difficult. For these reasons, the Playfair</a:t>
            </a:r>
          </a:p>
          <a:p>
            <a:r>
              <a:rPr lang="en-US" sz="1200" kern="1200" baseline="0" dirty="0" smtClean="0">
                <a:solidFill>
                  <a:schemeClr val="tx1"/>
                </a:solidFill>
                <a:latin typeface="Arial" charset="0"/>
                <a:ea typeface="ＭＳ Ｐゴシック" pitchFamily="-107" charset="-128"/>
                <a:cs typeface="ＭＳ Ｐゴシック" pitchFamily="-107" charset="-128"/>
              </a:rPr>
              <a:t>cipher was for a long time considered unbreakable. It was used as the standard field</a:t>
            </a:r>
          </a:p>
          <a:p>
            <a:r>
              <a:rPr lang="en-US" sz="1200" kern="1200" baseline="0" dirty="0" smtClean="0">
                <a:solidFill>
                  <a:schemeClr val="tx1"/>
                </a:solidFill>
                <a:latin typeface="Arial" charset="0"/>
                <a:ea typeface="ＭＳ Ｐゴシック" pitchFamily="-107" charset="-128"/>
                <a:cs typeface="ＭＳ Ｐゴシック" pitchFamily="-107" charset="-128"/>
              </a:rPr>
              <a:t>system by the British Army in World War I and still enjoyed considerable use by the</a:t>
            </a:r>
          </a:p>
          <a:p>
            <a:r>
              <a:rPr lang="en-US" sz="1200" kern="1200" baseline="0" dirty="0" smtClean="0">
                <a:solidFill>
                  <a:schemeClr val="tx1"/>
                </a:solidFill>
                <a:latin typeface="Arial" charset="0"/>
                <a:ea typeface="ＭＳ Ｐゴシック" pitchFamily="-107" charset="-128"/>
                <a:cs typeface="ＭＳ Ｐゴシック" pitchFamily="-107" charset="-128"/>
              </a:rPr>
              <a:t>U.S. Army and other Allied forces during World War II.</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Despite this level of confidence in its security, the Playfair cipher is relatively</a:t>
            </a:r>
          </a:p>
          <a:p>
            <a:r>
              <a:rPr lang="en-US" sz="1200" kern="1200" baseline="0" dirty="0" smtClean="0">
                <a:solidFill>
                  <a:schemeClr val="tx1"/>
                </a:solidFill>
                <a:latin typeface="Arial" charset="0"/>
                <a:ea typeface="ＭＳ Ｐゴシック" pitchFamily="-107" charset="-128"/>
                <a:cs typeface="ＭＳ Ｐゴシック" pitchFamily="-107" charset="-128"/>
              </a:rPr>
              <a:t>easy to break, because it still leaves much of the structure of the plaintext language</a:t>
            </a:r>
          </a:p>
          <a:p>
            <a:r>
              <a:rPr lang="en-US" sz="1200" kern="1200" baseline="0" dirty="0" smtClean="0">
                <a:solidFill>
                  <a:schemeClr val="tx1"/>
                </a:solidFill>
                <a:latin typeface="Arial" charset="0"/>
                <a:ea typeface="ＭＳ Ｐゴシック" pitchFamily="-107" charset="-128"/>
                <a:cs typeface="ＭＳ Ｐゴシック" pitchFamily="-107" charset="-128"/>
              </a:rPr>
              <a:t>intact. A few hundred letters of ciphertext are generally sufficient.</a:t>
            </a:r>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18263054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Another interesting multiletter cipher is the Hill cipher, developed by the mathematician</a:t>
            </a:r>
          </a:p>
          <a:p>
            <a:r>
              <a:rPr lang="en-US" sz="1200" kern="1200" baseline="0" dirty="0" smtClean="0">
                <a:solidFill>
                  <a:schemeClr val="tx1"/>
                </a:solidFill>
                <a:latin typeface="Arial" charset="0"/>
                <a:ea typeface="ＭＳ Ｐゴシック" pitchFamily="-107" charset="-128"/>
                <a:cs typeface="ＭＳ Ｐゴシック" pitchFamily="-107" charset="-128"/>
              </a:rPr>
              <a:t>Lester Hill in 1929.</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Before describing the Hill cipher, let us briefly</a:t>
            </a:r>
          </a:p>
          <a:p>
            <a:r>
              <a:rPr lang="en-US" sz="1200" kern="1200" baseline="0" dirty="0" smtClean="0">
                <a:solidFill>
                  <a:schemeClr val="tx1"/>
                </a:solidFill>
                <a:latin typeface="Arial" charset="0"/>
                <a:ea typeface="ＭＳ Ｐゴシック" pitchFamily="-107" charset="-128"/>
                <a:cs typeface="ＭＳ Ｐゴシック" pitchFamily="-107" charset="-128"/>
              </a:rPr>
              <a:t>review some terminology from linear algebra. In this discussion, we are concerned</a:t>
            </a:r>
          </a:p>
          <a:p>
            <a:r>
              <a:rPr lang="en-US" sz="1200" kern="1200" baseline="0" dirty="0" smtClean="0">
                <a:solidFill>
                  <a:schemeClr val="tx1"/>
                </a:solidFill>
                <a:latin typeface="Arial" charset="0"/>
                <a:ea typeface="ＭＳ Ｐゴシック" pitchFamily="-107" charset="-128"/>
                <a:cs typeface="ＭＳ Ｐゴシック" pitchFamily="-107" charset="-128"/>
              </a:rPr>
              <a:t>with matrix arithmetic modulo 26. For the reader who needs a refresher on matrix</a:t>
            </a:r>
          </a:p>
          <a:p>
            <a:r>
              <a:rPr lang="en-US" sz="1200" kern="1200" baseline="0" dirty="0" smtClean="0">
                <a:solidFill>
                  <a:schemeClr val="tx1"/>
                </a:solidFill>
                <a:latin typeface="Arial" charset="0"/>
                <a:ea typeface="ＭＳ Ｐゴシック" pitchFamily="-107" charset="-128"/>
                <a:cs typeface="ＭＳ Ｐゴシック" pitchFamily="-107" charset="-128"/>
              </a:rPr>
              <a:t>multiplication and inversion, see Appendix 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We define the inverse </a:t>
            </a:r>
            <a:r>
              <a:rPr lang="en-US" sz="1200" b="1" kern="1200" baseline="0" dirty="0" smtClean="0">
                <a:solidFill>
                  <a:schemeClr val="tx1"/>
                </a:solidFill>
                <a:latin typeface="Arial" charset="0"/>
                <a:ea typeface="ＭＳ Ｐゴシック" pitchFamily="-107" charset="-128"/>
                <a:cs typeface="ＭＳ Ｐゴシック" pitchFamily="-107" charset="-128"/>
              </a:rPr>
              <a:t>M</a:t>
            </a:r>
            <a:r>
              <a:rPr lang="en-US" sz="1200" b="0" kern="1200" baseline="30000" dirty="0" smtClean="0">
                <a:solidFill>
                  <a:schemeClr val="tx1"/>
                </a:solidFill>
                <a:latin typeface="Arial" charset="0"/>
                <a:ea typeface="ＭＳ Ｐゴシック" pitchFamily="-107" charset="-128"/>
                <a:cs typeface="ＭＳ Ｐゴシック" pitchFamily="-107" charset="-128"/>
              </a:rPr>
              <a:t>-1</a:t>
            </a:r>
            <a:r>
              <a:rPr lang="en-US" sz="1200" b="1" kern="1200" baseline="0" dirty="0" smtClean="0">
                <a:solidFill>
                  <a:schemeClr val="tx1"/>
                </a:solidFill>
                <a:latin typeface="Arial" charset="0"/>
                <a:ea typeface="ＭＳ Ｐゴシック" pitchFamily="-107" charset="-128"/>
                <a:cs typeface="ＭＳ Ｐゴシック" pitchFamily="-107" charset="-128"/>
              </a:rPr>
              <a:t>  </a:t>
            </a:r>
            <a:r>
              <a:rPr lang="en-US" sz="1200" b="0" kern="1200" baseline="0" dirty="0" smtClean="0">
                <a:solidFill>
                  <a:schemeClr val="tx1"/>
                </a:solidFill>
                <a:latin typeface="Arial" charset="0"/>
                <a:ea typeface="ＭＳ Ｐゴシック" pitchFamily="-107" charset="-128"/>
                <a:cs typeface="ＭＳ Ｐゴシック" pitchFamily="-107" charset="-128"/>
              </a:rPr>
              <a:t>of a square matrix </a:t>
            </a:r>
            <a:r>
              <a:rPr lang="en-US" sz="1200" b="1" kern="1200" baseline="0" dirty="0" smtClean="0">
                <a:solidFill>
                  <a:schemeClr val="tx1"/>
                </a:solidFill>
                <a:latin typeface="Arial" charset="0"/>
                <a:ea typeface="ＭＳ Ｐゴシック" pitchFamily="-107" charset="-128"/>
                <a:cs typeface="ＭＳ Ｐゴシック" pitchFamily="-107" charset="-128"/>
              </a:rPr>
              <a:t>M  </a:t>
            </a:r>
            <a:r>
              <a:rPr lang="en-US" sz="1200" b="0" kern="1200" baseline="0" dirty="0" smtClean="0">
                <a:solidFill>
                  <a:schemeClr val="tx1"/>
                </a:solidFill>
                <a:latin typeface="Arial" charset="0"/>
                <a:ea typeface="ＭＳ Ｐゴシック" pitchFamily="-107" charset="-128"/>
                <a:cs typeface="ＭＳ Ｐゴシック" pitchFamily="-107" charset="-128"/>
              </a:rPr>
              <a:t>by the equation</a:t>
            </a:r>
          </a:p>
          <a:p>
            <a:r>
              <a:rPr lang="en-US" sz="1200" b="1" kern="1200" baseline="0" dirty="0" smtClean="0">
                <a:solidFill>
                  <a:schemeClr val="tx1"/>
                </a:solidFill>
                <a:latin typeface="Arial" charset="0"/>
                <a:ea typeface="ＭＳ Ｐゴシック" pitchFamily="-107" charset="-128"/>
                <a:cs typeface="ＭＳ Ｐゴシック" pitchFamily="-107" charset="-128"/>
              </a:rPr>
              <a:t>M (M</a:t>
            </a:r>
            <a:r>
              <a:rPr lang="en-US" sz="1200" b="0" kern="1200" baseline="30000" dirty="0" smtClean="0">
                <a:solidFill>
                  <a:schemeClr val="tx1"/>
                </a:solidFill>
                <a:latin typeface="Arial" charset="0"/>
                <a:ea typeface="ＭＳ Ｐゴシック" pitchFamily="-107" charset="-128"/>
                <a:cs typeface="ＭＳ Ｐゴシック" pitchFamily="-107" charset="-128"/>
              </a:rPr>
              <a:t>-1</a:t>
            </a:r>
            <a:r>
              <a:rPr lang="en-US" sz="1200" b="1" kern="1200" baseline="0" dirty="0" smtClean="0">
                <a:solidFill>
                  <a:schemeClr val="tx1"/>
                </a:solidFill>
                <a:latin typeface="Arial" charset="0"/>
                <a:ea typeface="ＭＳ Ｐゴシック" pitchFamily="-107" charset="-128"/>
                <a:cs typeface="ＭＳ Ｐゴシック" pitchFamily="-107" charset="-128"/>
              </a:rPr>
              <a:t> ) = M</a:t>
            </a:r>
            <a:r>
              <a:rPr lang="en-US" sz="1200" b="1" kern="1200" baseline="30000" dirty="0" smtClean="0">
                <a:solidFill>
                  <a:schemeClr val="tx1"/>
                </a:solidFill>
                <a:latin typeface="Arial" charset="0"/>
                <a:ea typeface="ＭＳ Ｐゴシック" pitchFamily="-107" charset="-128"/>
                <a:cs typeface="ＭＳ Ｐゴシック" pitchFamily="-107" charset="-128"/>
              </a:rPr>
              <a:t>-1</a:t>
            </a:r>
            <a:r>
              <a:rPr lang="en-US" sz="1200" b="1" kern="1200" baseline="0" dirty="0" smtClean="0">
                <a:solidFill>
                  <a:schemeClr val="tx1"/>
                </a:solidFill>
                <a:latin typeface="Arial" charset="0"/>
                <a:ea typeface="ＭＳ Ｐゴシック" pitchFamily="-107" charset="-128"/>
                <a:cs typeface="ＭＳ Ｐゴシック" pitchFamily="-107" charset="-128"/>
              </a:rPr>
              <a:t>M = I , </a:t>
            </a:r>
            <a:r>
              <a:rPr lang="en-US" sz="1200" b="0" kern="1200" baseline="0" dirty="0" smtClean="0">
                <a:solidFill>
                  <a:schemeClr val="tx1"/>
                </a:solidFill>
                <a:latin typeface="Arial" charset="0"/>
                <a:ea typeface="ＭＳ Ｐゴシック" pitchFamily="-107" charset="-128"/>
                <a:cs typeface="ＭＳ Ｐゴシック" pitchFamily="-107" charset="-128"/>
              </a:rPr>
              <a:t>wher</a:t>
            </a:r>
            <a:r>
              <a:rPr lang="en-US" sz="1200" b="1" kern="1200" baseline="0" dirty="0" smtClean="0">
                <a:solidFill>
                  <a:schemeClr val="tx1"/>
                </a:solidFill>
                <a:latin typeface="Arial" charset="0"/>
                <a:ea typeface="ＭＳ Ｐゴシック" pitchFamily="-107" charset="-128"/>
                <a:cs typeface="ＭＳ Ｐゴシック" pitchFamily="-107" charset="-128"/>
              </a:rPr>
              <a:t>e I  </a:t>
            </a:r>
            <a:r>
              <a:rPr lang="en-US" sz="1200" b="0" kern="1200" baseline="0" dirty="0" smtClean="0">
                <a:solidFill>
                  <a:schemeClr val="tx1"/>
                </a:solidFill>
                <a:latin typeface="Arial" charset="0"/>
                <a:ea typeface="ＭＳ Ｐゴシック" pitchFamily="-107" charset="-128"/>
                <a:cs typeface="ＭＳ Ｐゴシック" pitchFamily="-107" charset="-128"/>
              </a:rPr>
              <a:t>is the identity matrix</a:t>
            </a:r>
            <a:r>
              <a:rPr lang="en-US" sz="1200" b="1" kern="1200" baseline="0" dirty="0" smtClean="0">
                <a:solidFill>
                  <a:schemeClr val="tx1"/>
                </a:solidFill>
                <a:latin typeface="Arial" charset="0"/>
                <a:ea typeface="ＭＳ Ｐゴシック" pitchFamily="-107" charset="-128"/>
                <a:cs typeface="ＭＳ Ｐゴシック" pitchFamily="-107" charset="-128"/>
              </a:rPr>
              <a:t>. I  </a:t>
            </a:r>
            <a:r>
              <a:rPr lang="en-US" sz="1200" b="0" kern="1200" baseline="0" dirty="0" smtClean="0">
                <a:solidFill>
                  <a:schemeClr val="tx1"/>
                </a:solidFill>
                <a:latin typeface="Arial" charset="0"/>
                <a:ea typeface="ＭＳ Ｐゴシック" pitchFamily="-107" charset="-128"/>
                <a:cs typeface="ＭＳ Ｐゴシック" pitchFamily="-107" charset="-128"/>
              </a:rPr>
              <a:t>is a square matrix that is all</a:t>
            </a:r>
          </a:p>
          <a:p>
            <a:r>
              <a:rPr lang="en-US" sz="1200" kern="1200" baseline="0" dirty="0" smtClean="0">
                <a:solidFill>
                  <a:schemeClr val="tx1"/>
                </a:solidFill>
                <a:latin typeface="Arial" charset="0"/>
                <a:ea typeface="ＭＳ Ｐゴシック" pitchFamily="-107" charset="-128"/>
                <a:cs typeface="ＭＳ Ｐゴシック" pitchFamily="-107" charset="-128"/>
              </a:rPr>
              <a:t>zeros except for ones along the main diagonal from upper left to lower right. The</a:t>
            </a:r>
          </a:p>
          <a:p>
            <a:r>
              <a:rPr lang="en-US" sz="1200" kern="1200" baseline="0" dirty="0" smtClean="0">
                <a:solidFill>
                  <a:schemeClr val="tx1"/>
                </a:solidFill>
                <a:latin typeface="Arial" charset="0"/>
                <a:ea typeface="ＭＳ Ｐゴシック" pitchFamily="-107" charset="-128"/>
                <a:cs typeface="ＭＳ Ｐゴシック" pitchFamily="-107" charset="-128"/>
              </a:rPr>
              <a:t>inverse of a matrix does not always exist, but when it does, it satisfies the preceding</a:t>
            </a:r>
          </a:p>
          <a:p>
            <a:r>
              <a:rPr lang="en-US" sz="1200" kern="1200" baseline="0" dirty="0" smtClean="0">
                <a:solidFill>
                  <a:schemeClr val="tx1"/>
                </a:solidFill>
                <a:latin typeface="Arial" charset="0"/>
                <a:ea typeface="ＭＳ Ｐゴシック" pitchFamily="-107" charset="-128"/>
                <a:cs typeface="ＭＳ Ｐゴシック" pitchFamily="-107" charset="-128"/>
              </a:rPr>
              <a:t>equation.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To explain how the inverse of a matrix is computed, we begin with the concept</a:t>
            </a:r>
          </a:p>
          <a:p>
            <a:r>
              <a:rPr lang="en-US" sz="1200" kern="1200" baseline="0" dirty="0" smtClean="0">
                <a:solidFill>
                  <a:schemeClr val="tx1"/>
                </a:solidFill>
                <a:latin typeface="Arial" charset="0"/>
                <a:ea typeface="ＭＳ Ｐゴシック" pitchFamily="-107" charset="-128"/>
                <a:cs typeface="ＭＳ Ｐゴシック" pitchFamily="-107" charset="-128"/>
              </a:rPr>
              <a:t>of determinant. For any square matrix (m * m ), the determinant  equals the sum of</a:t>
            </a:r>
          </a:p>
          <a:p>
            <a:r>
              <a:rPr lang="en-US" sz="1200" kern="1200" baseline="0" dirty="0" smtClean="0">
                <a:solidFill>
                  <a:schemeClr val="tx1"/>
                </a:solidFill>
                <a:latin typeface="Arial" charset="0"/>
                <a:ea typeface="ＭＳ Ｐゴシック" pitchFamily="-107" charset="-128"/>
                <a:cs typeface="ＭＳ Ｐゴシック" pitchFamily="-107" charset="-128"/>
              </a:rPr>
              <a:t>all the products that can be formed by taking exactly one element from each row</a:t>
            </a:r>
          </a:p>
          <a:p>
            <a:r>
              <a:rPr lang="en-US" sz="1200" kern="1200" baseline="0" dirty="0" smtClean="0">
                <a:solidFill>
                  <a:schemeClr val="tx1"/>
                </a:solidFill>
                <a:latin typeface="Arial" charset="0"/>
                <a:ea typeface="ＭＳ Ｐゴシック" pitchFamily="-107" charset="-128"/>
                <a:cs typeface="ＭＳ Ｐゴシック" pitchFamily="-107" charset="-128"/>
              </a:rPr>
              <a:t> and exactly one element from each column, with certain of the product terms preceded</a:t>
            </a:r>
          </a:p>
          <a:p>
            <a:r>
              <a:rPr lang="en-US" sz="1200" kern="1200" baseline="0" dirty="0" smtClean="0">
                <a:solidFill>
                  <a:schemeClr val="tx1"/>
                </a:solidFill>
                <a:latin typeface="Arial" charset="0"/>
                <a:ea typeface="ＭＳ Ｐゴシック" pitchFamily="-107" charset="-128"/>
                <a:cs typeface="ＭＳ Ｐゴシック" pitchFamily="-107" charset="-128"/>
              </a:rPr>
              <a:t>by a minus sign.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This encryption algorithm takes m  successive plaintext letters</a:t>
            </a:r>
          </a:p>
          <a:p>
            <a:r>
              <a:rPr lang="en-US" sz="1200" kern="1200" baseline="0" dirty="0" smtClean="0">
                <a:solidFill>
                  <a:schemeClr val="tx1"/>
                </a:solidFill>
                <a:latin typeface="Arial" charset="0"/>
                <a:ea typeface="ＭＳ Ｐゴシック" pitchFamily="-107" charset="-128"/>
                <a:cs typeface="ＭＳ Ｐゴシック" pitchFamily="-107" charset="-128"/>
              </a:rPr>
              <a:t>and substitutes for them m  ciphertext letters. The substitution is determined</a:t>
            </a:r>
          </a:p>
          <a:p>
            <a:r>
              <a:rPr lang="en-US" sz="1200" kern="1200" baseline="0" dirty="0" smtClean="0">
                <a:solidFill>
                  <a:schemeClr val="tx1"/>
                </a:solidFill>
                <a:latin typeface="Arial" charset="0"/>
                <a:ea typeface="ＭＳ Ｐゴシック" pitchFamily="-107" charset="-128"/>
                <a:cs typeface="ＭＳ Ｐゴシック" pitchFamily="-107" charset="-128"/>
              </a:rPr>
              <a:t>by m  linear equations in which each character is assigned a numerical value</a:t>
            </a:r>
          </a:p>
          <a:p>
            <a:r>
              <a:rPr lang="en-US" sz="1200" b="0" kern="1200" baseline="0" dirty="0" smtClean="0">
                <a:solidFill>
                  <a:schemeClr val="tx1"/>
                </a:solidFill>
                <a:latin typeface="Arial" charset="0"/>
                <a:ea typeface="ＭＳ Ｐゴシック" pitchFamily="-107" charset="-128"/>
                <a:cs typeface="ＭＳ Ｐゴシック" pitchFamily="-107" charset="-128"/>
              </a:rPr>
              <a:t>(a =  0, b =  1, …. , z =  25).</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As with Playfair, the strength of the Hill cipher is that it completely hides</a:t>
            </a:r>
          </a:p>
          <a:p>
            <a:r>
              <a:rPr lang="en-US" sz="1200" kern="1200" baseline="0" dirty="0" smtClean="0">
                <a:solidFill>
                  <a:schemeClr val="tx1"/>
                </a:solidFill>
                <a:latin typeface="Arial" charset="0"/>
                <a:ea typeface="ＭＳ Ｐゴシック" pitchFamily="-107" charset="-128"/>
                <a:cs typeface="ＭＳ Ｐゴシック" pitchFamily="-107" charset="-128"/>
              </a:rPr>
              <a:t>single-letter frequencies. Indeed, with Hill, the use of a larger matrix hides more</a:t>
            </a:r>
          </a:p>
          <a:p>
            <a:r>
              <a:rPr lang="en-US" sz="1200" kern="1200" baseline="0" dirty="0" smtClean="0">
                <a:solidFill>
                  <a:schemeClr val="tx1"/>
                </a:solidFill>
                <a:latin typeface="Arial" charset="0"/>
                <a:ea typeface="ＭＳ Ｐゴシック" pitchFamily="-107" charset="-128"/>
                <a:cs typeface="ＭＳ Ｐゴシック" pitchFamily="-107" charset="-128"/>
              </a:rPr>
              <a:t>frequency information. Thus, a 3 *  3 Hill cipher hides not only single-letter but</a:t>
            </a:r>
          </a:p>
          <a:p>
            <a:r>
              <a:rPr lang="en-US" sz="1200" kern="1200" baseline="0" dirty="0" smtClean="0">
                <a:solidFill>
                  <a:schemeClr val="tx1"/>
                </a:solidFill>
                <a:latin typeface="Arial" charset="0"/>
                <a:ea typeface="ＭＳ Ｐゴシック" pitchFamily="-107" charset="-128"/>
                <a:cs typeface="ＭＳ Ｐゴシック" pitchFamily="-107" charset="-128"/>
              </a:rPr>
              <a:t>also two-letter frequency information.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Although the Hill cipher is strong against a ciphertext-only attack, it is</a:t>
            </a:r>
          </a:p>
          <a:p>
            <a:r>
              <a:rPr lang="en-US" sz="1200" kern="1200" baseline="0" dirty="0" smtClean="0">
                <a:solidFill>
                  <a:schemeClr val="tx1"/>
                </a:solidFill>
                <a:latin typeface="Arial" charset="0"/>
                <a:ea typeface="ＭＳ Ｐゴシック" pitchFamily="-107" charset="-128"/>
                <a:cs typeface="ＭＳ Ｐゴシック" pitchFamily="-107" charset="-128"/>
              </a:rPr>
              <a:t>easily broken with a known plaintext attack.</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endParaRPr lang="en-US" b="0"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30</a:t>
            </a:fld>
            <a:endParaRPr lang="en-AU" dirty="0"/>
          </a:p>
        </p:txBody>
      </p:sp>
    </p:spTree>
    <p:extLst>
      <p:ext uri="{BB962C8B-B14F-4D97-AF65-F5344CB8AC3E}">
        <p14:creationId xmlns:p14="http://schemas.microsoft.com/office/powerpoint/2010/main" val="11057370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5A8A2807-5DAE-3149-A639-5FF06E7535C5}" type="slidenum">
              <a:rPr lang="en-AU">
                <a:latin typeface="Arial" pitchFamily="-1" charset="0"/>
              </a:rPr>
              <a:pPr/>
              <a:t>31</a:t>
            </a:fld>
            <a:endParaRPr lang="en-AU" dirty="0">
              <a:latin typeface="Arial" pitchFamily="-1"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Another way to improve on the simple monoalphabetic technique is to use different</a:t>
            </a:r>
          </a:p>
          <a:p>
            <a:r>
              <a:rPr lang="en-US" sz="1200" kern="1200" baseline="0" dirty="0" smtClean="0">
                <a:solidFill>
                  <a:schemeClr val="tx1"/>
                </a:solidFill>
                <a:latin typeface="Arial" charset="0"/>
                <a:ea typeface="ＭＳ Ｐゴシック" pitchFamily="-107" charset="-128"/>
                <a:cs typeface="ＭＳ Ｐゴシック" pitchFamily="-107" charset="-128"/>
              </a:rPr>
              <a:t>monoalphabetic substitutions as one proceeds through the plaintext message.</a:t>
            </a:r>
          </a:p>
          <a:p>
            <a:r>
              <a:rPr lang="en-US" sz="1200" kern="1200" baseline="0" dirty="0" smtClean="0">
                <a:solidFill>
                  <a:schemeClr val="tx1"/>
                </a:solidFill>
                <a:latin typeface="Arial" charset="0"/>
                <a:ea typeface="ＭＳ Ｐゴシック" pitchFamily="-107" charset="-128"/>
                <a:cs typeface="ＭＳ Ｐゴシック" pitchFamily="-107" charset="-128"/>
              </a:rPr>
              <a:t>The general name for this approach is polyalphabetic substitution cipher . All these</a:t>
            </a:r>
          </a:p>
          <a:p>
            <a:r>
              <a:rPr lang="en-US" sz="1200" kern="1200" baseline="0" dirty="0" smtClean="0">
                <a:solidFill>
                  <a:schemeClr val="tx1"/>
                </a:solidFill>
                <a:latin typeface="Arial" charset="0"/>
                <a:ea typeface="ＭＳ Ｐゴシック" pitchFamily="-107" charset="-128"/>
                <a:cs typeface="ＭＳ Ｐゴシック" pitchFamily="-107" charset="-128"/>
              </a:rPr>
              <a:t>techniques have the following features in common: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1.  A set of related monoalphabetic substitution rules is used.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2.  A key determines which particular rule is chosen for a given transformation.</a:t>
            </a:r>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14095299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FA90381F-9F59-7C47-AF34-604EC30E9B9F}" type="slidenum">
              <a:rPr lang="en-AU">
                <a:latin typeface="Arial" pitchFamily="-1" charset="0"/>
              </a:rPr>
              <a:pPr/>
              <a:t>32</a:t>
            </a:fld>
            <a:endParaRPr lang="en-AU" dirty="0">
              <a:latin typeface="Arial" pitchFamily="-1"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 best known, and one of the simplest, polyalphabetic ciphers</a:t>
            </a:r>
          </a:p>
          <a:p>
            <a:r>
              <a:rPr lang="en-US" sz="1200" kern="1200" baseline="0" dirty="0" smtClean="0">
                <a:solidFill>
                  <a:schemeClr val="tx1"/>
                </a:solidFill>
                <a:latin typeface="Arial" charset="0"/>
                <a:ea typeface="ＭＳ Ｐゴシック" pitchFamily="-107" charset="-128"/>
                <a:cs typeface="ＭＳ Ｐゴシック" pitchFamily="-107" charset="-128"/>
              </a:rPr>
              <a:t>is the Vigenère cipher. In this scheme, the set of related monoalphabetic substitution</a:t>
            </a:r>
          </a:p>
          <a:p>
            <a:r>
              <a:rPr lang="en-US" sz="1200" kern="1200" baseline="0" dirty="0" smtClean="0">
                <a:solidFill>
                  <a:schemeClr val="tx1"/>
                </a:solidFill>
                <a:latin typeface="Arial" charset="0"/>
                <a:ea typeface="ＭＳ Ｐゴシック" pitchFamily="-107" charset="-128"/>
                <a:cs typeface="ＭＳ Ｐゴシック" pitchFamily="-107" charset="-128"/>
              </a:rPr>
              <a:t>rules consists of the 26 Caesar ciphers with shifts of 0 through 25. Each cipher is</a:t>
            </a:r>
          </a:p>
          <a:p>
            <a:r>
              <a:rPr lang="en-US" sz="1200" kern="1200" baseline="0" dirty="0" smtClean="0">
                <a:solidFill>
                  <a:schemeClr val="tx1"/>
                </a:solidFill>
                <a:latin typeface="Arial" charset="0"/>
                <a:ea typeface="ＭＳ Ｐゴシック" pitchFamily="-107" charset="-128"/>
                <a:cs typeface="ＭＳ Ｐゴシック" pitchFamily="-107" charset="-128"/>
              </a:rPr>
              <a:t>denoted by a key letter, which is the ciphertext letter that substitutes for the plaintext</a:t>
            </a:r>
          </a:p>
          <a:p>
            <a:r>
              <a:rPr lang="en-US" sz="1200" kern="1200" baseline="0" dirty="0" smtClean="0">
                <a:solidFill>
                  <a:schemeClr val="tx1"/>
                </a:solidFill>
                <a:latin typeface="Arial" charset="0"/>
                <a:ea typeface="ＭＳ Ｐゴシック" pitchFamily="-107" charset="-128"/>
                <a:cs typeface="ＭＳ Ｐゴシック" pitchFamily="-107" charset="-128"/>
              </a:rPr>
              <a:t>letter a. Thus, a Caesar cipher with a shift of 3 is denoted by the key value 3.</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1701414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BEBAFD47-136D-274F-8F53-1A334E3EE086}" type="slidenum">
              <a:rPr lang="en-AU">
                <a:latin typeface="Arial" pitchFamily="-1" charset="0"/>
              </a:rPr>
              <a:pPr/>
              <a:t>3</a:t>
            </a:fld>
            <a:endParaRPr lang="en-AU" dirty="0">
              <a:latin typeface="Arial" pitchFamily="-1" charset="0"/>
            </a:endParaRPr>
          </a:p>
        </p:txBody>
      </p:sp>
      <p:sp>
        <p:nvSpPr>
          <p:cNvPr id="17411" name="Rectangle 1026"/>
          <p:cNvSpPr>
            <a:spLocks noGrp="1" noRot="1" noChangeAspect="1" noChangeArrowheads="1" noTextEdit="1"/>
          </p:cNvSpPr>
          <p:nvPr>
            <p:ph type="sldImg"/>
          </p:nvPr>
        </p:nvSpPr>
        <p:spPr>
          <a:ln/>
        </p:spPr>
      </p:sp>
      <p:sp>
        <p:nvSpPr>
          <p:cNvPr id="17412"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Before beginning, we define some terms. An original message is known as the</a:t>
            </a:r>
          </a:p>
          <a:p>
            <a:r>
              <a:rPr lang="en-US" sz="1200" kern="1200" baseline="0" dirty="0" smtClean="0">
                <a:solidFill>
                  <a:schemeClr val="tx1"/>
                </a:solidFill>
                <a:latin typeface="Arial" charset="0"/>
                <a:ea typeface="ＭＳ Ｐゴシック" pitchFamily="-107" charset="-128"/>
                <a:cs typeface="ＭＳ Ｐゴシック" pitchFamily="-107" charset="-128"/>
              </a:rPr>
              <a:t>plaintext , while the coded message is called the ciphertext . The process of converting</a:t>
            </a:r>
          </a:p>
          <a:p>
            <a:r>
              <a:rPr lang="en-US" sz="1200" kern="1200" baseline="0" dirty="0" smtClean="0">
                <a:solidFill>
                  <a:schemeClr val="tx1"/>
                </a:solidFill>
                <a:latin typeface="Arial" charset="0"/>
                <a:ea typeface="ＭＳ Ｐゴシック" pitchFamily="-107" charset="-128"/>
                <a:cs typeface="ＭＳ Ｐゴシック" pitchFamily="-107" charset="-128"/>
              </a:rPr>
              <a:t>from plaintext to ciphertext is known as enciphering  or encryption ; restoring the</a:t>
            </a:r>
          </a:p>
          <a:p>
            <a:r>
              <a:rPr lang="en-US" sz="1200" kern="1200" baseline="0" dirty="0" smtClean="0">
                <a:solidFill>
                  <a:schemeClr val="tx1"/>
                </a:solidFill>
                <a:latin typeface="Arial" charset="0"/>
                <a:ea typeface="ＭＳ Ｐゴシック" pitchFamily="-107" charset="-128"/>
                <a:cs typeface="ＭＳ Ｐゴシック" pitchFamily="-107" charset="-128"/>
              </a:rPr>
              <a:t>plaintext from the ciphertext is deciphering  or decryption . The many schemes used</a:t>
            </a:r>
          </a:p>
          <a:p>
            <a:r>
              <a:rPr lang="en-US" sz="1200" kern="1200" baseline="0" dirty="0" smtClean="0">
                <a:solidFill>
                  <a:schemeClr val="tx1"/>
                </a:solidFill>
                <a:latin typeface="Arial" charset="0"/>
                <a:ea typeface="ＭＳ Ｐゴシック" pitchFamily="-107" charset="-128"/>
                <a:cs typeface="ＭＳ Ｐゴシック" pitchFamily="-107" charset="-128"/>
              </a:rPr>
              <a:t>for encryption constitute the area of study known as cryptography . Such a scheme</a:t>
            </a:r>
          </a:p>
          <a:p>
            <a:r>
              <a:rPr lang="en-US" sz="1200" kern="1200" baseline="0" dirty="0" smtClean="0">
                <a:solidFill>
                  <a:schemeClr val="tx1"/>
                </a:solidFill>
                <a:latin typeface="Arial" charset="0"/>
                <a:ea typeface="ＭＳ Ｐゴシック" pitchFamily="-107" charset="-128"/>
                <a:cs typeface="ＭＳ Ｐゴシック" pitchFamily="-107" charset="-128"/>
              </a:rPr>
              <a:t>is known as a cryptographic system  or a cipher . Techniques used for deciphering a</a:t>
            </a:r>
          </a:p>
          <a:p>
            <a:r>
              <a:rPr lang="en-US" sz="1200" kern="1200" baseline="0" dirty="0" smtClean="0">
                <a:solidFill>
                  <a:schemeClr val="tx1"/>
                </a:solidFill>
                <a:latin typeface="Arial" charset="0"/>
                <a:ea typeface="ＭＳ Ｐゴシック" pitchFamily="-107" charset="-128"/>
                <a:cs typeface="ＭＳ Ｐゴシック" pitchFamily="-107" charset="-128"/>
              </a:rPr>
              <a:t>message without any knowledge of the enciphering details fall into the area of cryptanalysis .</a:t>
            </a:r>
          </a:p>
          <a:p>
            <a:r>
              <a:rPr lang="en-US" sz="1200" kern="1200" baseline="0" dirty="0" smtClean="0">
                <a:solidFill>
                  <a:schemeClr val="tx1"/>
                </a:solidFill>
                <a:latin typeface="Arial" charset="0"/>
                <a:ea typeface="ＭＳ Ｐゴシック" pitchFamily="-107" charset="-128"/>
                <a:cs typeface="ＭＳ Ｐゴシック" pitchFamily="-107" charset="-128"/>
              </a:rPr>
              <a:t>Cryptanalysis is what the layperson calls “breaking the code.” The areas of</a:t>
            </a:r>
          </a:p>
          <a:p>
            <a:r>
              <a:rPr lang="en-US" sz="1200" kern="1200" baseline="0" dirty="0" smtClean="0">
                <a:solidFill>
                  <a:schemeClr val="tx1"/>
                </a:solidFill>
                <a:latin typeface="Arial" charset="0"/>
                <a:ea typeface="ＭＳ Ｐゴシック" pitchFamily="-107" charset="-128"/>
                <a:cs typeface="ＭＳ Ｐゴシック" pitchFamily="-107" charset="-128"/>
              </a:rPr>
              <a:t>cryptography and cryptanalysis together are called cryptology .</a:t>
            </a:r>
            <a:endParaRPr lang="en-US" dirty="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2522759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FFFF8669-BCAD-DB40-8B65-094392C88ED0}" type="slidenum">
              <a:rPr lang="en-AU">
                <a:latin typeface="Arial" pitchFamily="-1" charset="0"/>
              </a:rPr>
              <a:pPr/>
              <a:t>33</a:t>
            </a:fld>
            <a:endParaRPr lang="en-AU" dirty="0">
              <a:latin typeface="Arial" pitchFamily="-1"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To encrypt a message, a key is needed that is as long as the message. Usually,</a:t>
            </a:r>
          </a:p>
          <a:p>
            <a:r>
              <a:rPr lang="en-US" sz="1200" kern="1200" baseline="0" dirty="0" smtClean="0">
                <a:solidFill>
                  <a:schemeClr val="tx1"/>
                </a:solidFill>
                <a:latin typeface="Arial" charset="0"/>
                <a:ea typeface="ＭＳ Ｐゴシック" pitchFamily="-107" charset="-128"/>
                <a:cs typeface="ＭＳ Ｐゴシック" pitchFamily="-107" charset="-128"/>
              </a:rPr>
              <a:t>the key is a repeating keyword. For example, if the keyword is deceptive , the</a:t>
            </a:r>
          </a:p>
          <a:p>
            <a:r>
              <a:rPr lang="en-US" sz="1200" kern="1200" baseline="0" dirty="0" smtClean="0">
                <a:solidFill>
                  <a:schemeClr val="tx1"/>
                </a:solidFill>
                <a:latin typeface="Arial" charset="0"/>
                <a:ea typeface="ＭＳ Ｐゴシック" pitchFamily="-107" charset="-128"/>
                <a:cs typeface="ＭＳ Ｐゴシック" pitchFamily="-107" charset="-128"/>
              </a:rPr>
              <a:t>message “we are discovered save yourself” is encrypted as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key: deceptivedeceptivedeceptive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plaintext: wearediscoveredsaveyourself</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ciphertext: ZICVTWQNGRZGVTWAVZHCQYGLMGJ</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 strength of this cipher is that there are multiple ciphertext letters for</a:t>
            </a:r>
          </a:p>
          <a:p>
            <a:r>
              <a:rPr lang="en-US" sz="1200" kern="1200" baseline="0" dirty="0" smtClean="0">
                <a:solidFill>
                  <a:schemeClr val="tx1"/>
                </a:solidFill>
                <a:latin typeface="Arial" charset="0"/>
                <a:ea typeface="ＭＳ Ｐゴシック" pitchFamily="-107" charset="-128"/>
                <a:cs typeface="ＭＳ Ｐゴシック" pitchFamily="-107" charset="-128"/>
              </a:rPr>
              <a:t>each plaintext letter, one for each unique letter of the keyword. Thus, the letter</a:t>
            </a:r>
          </a:p>
          <a:p>
            <a:r>
              <a:rPr lang="en-US" sz="1200" kern="1200" baseline="0" dirty="0" smtClean="0">
                <a:solidFill>
                  <a:schemeClr val="tx1"/>
                </a:solidFill>
                <a:latin typeface="Arial" charset="0"/>
                <a:ea typeface="ＭＳ Ｐゴシック" pitchFamily="-107" charset="-128"/>
                <a:cs typeface="ＭＳ Ｐゴシック" pitchFamily="-107" charset="-128"/>
              </a:rPr>
              <a:t>frequency information is obscured. However, not all knowledge of the plaintext</a:t>
            </a:r>
          </a:p>
          <a:p>
            <a:r>
              <a:rPr lang="en-US" sz="1200" kern="1200" baseline="0" dirty="0" smtClean="0">
                <a:solidFill>
                  <a:schemeClr val="tx1"/>
                </a:solidFill>
                <a:latin typeface="Arial" charset="0"/>
                <a:ea typeface="ＭＳ Ｐゴシック" pitchFamily="-107" charset="-128"/>
                <a:cs typeface="ＭＳ Ｐゴシック" pitchFamily="-107" charset="-128"/>
              </a:rPr>
              <a:t>structure is lost. For example, Figure 3.6 shows the frequency distribution for a</a:t>
            </a:r>
          </a:p>
          <a:p>
            <a:r>
              <a:rPr lang="en-US" sz="1200" kern="1200" baseline="0" dirty="0" smtClean="0">
                <a:solidFill>
                  <a:schemeClr val="tx1"/>
                </a:solidFill>
                <a:latin typeface="Arial" charset="0"/>
                <a:ea typeface="ＭＳ Ｐゴシック" pitchFamily="-107" charset="-128"/>
                <a:cs typeface="ＭＳ Ｐゴシック" pitchFamily="-107" charset="-128"/>
              </a:rPr>
              <a:t>Vigenère cipher with a keyword of length 9. An improvement is achieved over the</a:t>
            </a:r>
          </a:p>
          <a:p>
            <a:r>
              <a:rPr lang="en-US" sz="1200" kern="1200" baseline="0" dirty="0" smtClean="0">
                <a:solidFill>
                  <a:schemeClr val="tx1"/>
                </a:solidFill>
                <a:latin typeface="Arial" charset="0"/>
                <a:ea typeface="ＭＳ Ｐゴシック" pitchFamily="-107" charset="-128"/>
                <a:cs typeface="ＭＳ Ｐゴシック" pitchFamily="-107" charset="-128"/>
              </a:rPr>
              <a:t>Playfair cipher, but considerable frequency information remains.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38953165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smtClean="0"/>
              <a:t>Same</a:t>
            </a:r>
            <a:r>
              <a:rPr lang="tr-TR" baseline="0" dirty="0" smtClean="0"/>
              <a:t> </a:t>
            </a:r>
            <a:r>
              <a:rPr lang="tr-TR" baseline="0" dirty="0" err="1" smtClean="0"/>
              <a:t>process</a:t>
            </a:r>
            <a:r>
              <a:rPr lang="tr-TR" baseline="0" dirty="0" smtClean="0"/>
              <a:t> </a:t>
            </a:r>
            <a:r>
              <a:rPr lang="tr-TR" baseline="0" dirty="0" err="1" smtClean="0"/>
              <a:t>different</a:t>
            </a:r>
            <a:r>
              <a:rPr lang="tr-TR" baseline="0" dirty="0" smtClean="0"/>
              <a:t> </a:t>
            </a:r>
            <a:r>
              <a:rPr lang="tr-TR" baseline="0" dirty="0" err="1" smtClean="0"/>
              <a:t>representation</a:t>
            </a:r>
            <a:r>
              <a:rPr lang="tr-TR" baseline="0" dirty="0" smtClean="0"/>
              <a:t>. </a:t>
            </a:r>
            <a:endParaRPr lang="en-US" dirty="0"/>
          </a:p>
        </p:txBody>
      </p:sp>
      <p:sp>
        <p:nvSpPr>
          <p:cNvPr id="4" name="Slayt Numarası Yer Tutucusu 3"/>
          <p:cNvSpPr>
            <a:spLocks noGrp="1"/>
          </p:cNvSpPr>
          <p:nvPr>
            <p:ph type="sldNum" sz="quarter" idx="10"/>
          </p:nvPr>
        </p:nvSpPr>
        <p:spPr/>
        <p:txBody>
          <a:bodyPr/>
          <a:lstStyle/>
          <a:p>
            <a:pPr>
              <a:defRPr/>
            </a:pPr>
            <a:fld id="{4DDA18FF-09AB-534E-BCD5-8E9C52E261E8}" type="slidenum">
              <a:rPr lang="en-AU" smtClean="0"/>
              <a:pPr>
                <a:defRPr/>
              </a:pPr>
              <a:t>34</a:t>
            </a:fld>
            <a:endParaRPr lang="en-AU" dirty="0"/>
          </a:p>
        </p:txBody>
      </p:sp>
    </p:spTree>
    <p:extLst>
      <p:ext uri="{BB962C8B-B14F-4D97-AF65-F5344CB8AC3E}">
        <p14:creationId xmlns:p14="http://schemas.microsoft.com/office/powerpoint/2010/main" val="21578637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p:cNvSpPr>
          <p:nvPr>
            <p:ph type="sldImg"/>
          </p:nvPr>
        </p:nvSpPr>
        <p:spPr>
          <a:ln/>
        </p:spPr>
      </p:sp>
      <p:sp>
        <p:nvSpPr>
          <p:cNvPr id="80899"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 ultimate defense against such a cryptanalysis is to choose a</a:t>
            </a:r>
          </a:p>
          <a:p>
            <a:r>
              <a:rPr lang="en-US" sz="1200" kern="1200" baseline="0" dirty="0" smtClean="0">
                <a:solidFill>
                  <a:schemeClr val="tx1"/>
                </a:solidFill>
                <a:latin typeface="Arial" charset="0"/>
                <a:ea typeface="ＭＳ Ｐゴシック" pitchFamily="-107" charset="-128"/>
                <a:cs typeface="ＭＳ Ｐゴシック" pitchFamily="-107" charset="-128"/>
              </a:rPr>
              <a:t>keyword that is as long as the plaintext and has no statistical relationship to it. Such</a:t>
            </a:r>
          </a:p>
          <a:p>
            <a:r>
              <a:rPr lang="en-US" sz="1200" kern="1200" baseline="0" dirty="0" smtClean="0">
                <a:solidFill>
                  <a:schemeClr val="tx1"/>
                </a:solidFill>
                <a:latin typeface="Arial" charset="0"/>
                <a:ea typeface="ＭＳ Ｐゴシック" pitchFamily="-107" charset="-128"/>
                <a:cs typeface="ＭＳ Ｐゴシック" pitchFamily="-107" charset="-128"/>
              </a:rPr>
              <a:t>a system was introduced by an AT&amp;T engineer named Gilbert Vernam in 1918.</a:t>
            </a:r>
          </a:p>
          <a:p>
            <a:r>
              <a:rPr lang="en-US" sz="1200" kern="1200" baseline="0" dirty="0" smtClean="0">
                <a:solidFill>
                  <a:schemeClr val="tx1"/>
                </a:solidFill>
                <a:latin typeface="Arial" charset="0"/>
                <a:ea typeface="ＭＳ Ｐゴシック" pitchFamily="-107" charset="-128"/>
                <a:cs typeface="ＭＳ Ｐゴシック" pitchFamily="-107" charset="-128"/>
              </a:rPr>
              <a:t> His system works on binary data (bits) rather than letters.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essence of this technique is the means of construction of the key. Vernam</a:t>
            </a:r>
          </a:p>
          <a:p>
            <a:r>
              <a:rPr lang="en-US" sz="1200" kern="1200" baseline="0" dirty="0" smtClean="0">
                <a:solidFill>
                  <a:schemeClr val="tx1"/>
                </a:solidFill>
                <a:latin typeface="Arial" charset="0"/>
                <a:ea typeface="ＭＳ Ｐゴシック" pitchFamily="-107" charset="-128"/>
                <a:cs typeface="ＭＳ Ｐゴシック" pitchFamily="-107" charset="-128"/>
              </a:rPr>
              <a:t>proposed the use of a running loop of tape that eventually repeated the key, so</a:t>
            </a:r>
          </a:p>
          <a:p>
            <a:r>
              <a:rPr lang="en-US" sz="1200" kern="1200" baseline="0" dirty="0" smtClean="0">
                <a:solidFill>
                  <a:schemeClr val="tx1"/>
                </a:solidFill>
                <a:latin typeface="Arial" charset="0"/>
                <a:ea typeface="ＭＳ Ｐゴシック" pitchFamily="-107" charset="-128"/>
                <a:cs typeface="ＭＳ Ｐゴシック" pitchFamily="-107" charset="-128"/>
              </a:rPr>
              <a:t>that in fact the system worked with a very long but repeating keyword. Although</a:t>
            </a:r>
          </a:p>
          <a:p>
            <a:r>
              <a:rPr lang="en-US" sz="1200" kern="1200" baseline="0" dirty="0" smtClean="0">
                <a:solidFill>
                  <a:schemeClr val="tx1"/>
                </a:solidFill>
                <a:latin typeface="Arial" charset="0"/>
                <a:ea typeface="ＭＳ Ｐゴシック" pitchFamily="-107" charset="-128"/>
                <a:cs typeface="ＭＳ Ｐゴシック" pitchFamily="-107" charset="-128"/>
              </a:rPr>
              <a:t>such a scheme, with a long key, presents formidable cryptanalytic difficulties, it</a:t>
            </a:r>
          </a:p>
          <a:p>
            <a:r>
              <a:rPr lang="en-US" sz="1200" kern="1200" baseline="0" dirty="0" smtClean="0">
                <a:solidFill>
                  <a:schemeClr val="tx1"/>
                </a:solidFill>
                <a:latin typeface="Arial" charset="0"/>
                <a:ea typeface="ＭＳ Ｐゴシック" pitchFamily="-107" charset="-128"/>
                <a:cs typeface="ＭＳ Ｐゴシック" pitchFamily="-107" charset="-128"/>
              </a:rPr>
              <a:t>can be broken with sufficient ciphertext, the use of known or probable plaintext</a:t>
            </a:r>
          </a:p>
          <a:p>
            <a:r>
              <a:rPr lang="en-US" sz="1200" kern="1200" baseline="0" dirty="0" smtClean="0">
                <a:solidFill>
                  <a:schemeClr val="tx1"/>
                </a:solidFill>
                <a:latin typeface="Arial" charset="0"/>
                <a:ea typeface="ＭＳ Ｐゴシック" pitchFamily="-107" charset="-128"/>
                <a:cs typeface="ＭＳ Ｐゴシック" pitchFamily="-107" charset="-128"/>
              </a:rPr>
              <a:t>sequences, or both.</a:t>
            </a:r>
          </a:p>
          <a:p>
            <a:endParaRPr lang="en-US" dirty="0" smtClean="0">
              <a:latin typeface="Arial" pitchFamily="-1" charset="0"/>
              <a:ea typeface="ＭＳ Ｐゴシック" pitchFamily="-1" charset="-128"/>
              <a:cs typeface="ＭＳ Ｐゴシック" pitchFamily="-1" charset="-128"/>
            </a:endParaRPr>
          </a:p>
        </p:txBody>
      </p:sp>
      <p:sp>
        <p:nvSpPr>
          <p:cNvPr id="80900" name="Slide Number Placeholder 3"/>
          <p:cNvSpPr>
            <a:spLocks noGrp="1"/>
          </p:cNvSpPr>
          <p:nvPr>
            <p:ph type="sldNum" sz="quarter" idx="5"/>
          </p:nvPr>
        </p:nvSpPr>
        <p:spPr>
          <a:noFill/>
        </p:spPr>
        <p:txBody>
          <a:bodyPr/>
          <a:lstStyle/>
          <a:p>
            <a:fld id="{A942826E-0559-C440-8C80-9C4C8D85073A}" type="slidenum">
              <a:rPr lang="en-AU" smtClean="0">
                <a:latin typeface="Arial" pitchFamily="-1" charset="0"/>
              </a:rPr>
              <a:pPr/>
              <a:t>35</a:t>
            </a:fld>
            <a:endParaRPr lang="en-AU" dirty="0" smtClean="0">
              <a:latin typeface="Arial" pitchFamily="-1" charset="0"/>
            </a:endParaRPr>
          </a:p>
        </p:txBody>
      </p:sp>
    </p:spTree>
    <p:extLst>
      <p:ext uri="{BB962C8B-B14F-4D97-AF65-F5344CB8AC3E}">
        <p14:creationId xmlns:p14="http://schemas.microsoft.com/office/powerpoint/2010/main" val="36090675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8658335B-A0CF-614A-BF87-2F6B17A04B22}" type="slidenum">
              <a:rPr lang="en-AU">
                <a:latin typeface="Arial" pitchFamily="-1" charset="0"/>
              </a:rPr>
              <a:pPr/>
              <a:t>36</a:t>
            </a:fld>
            <a:endParaRPr lang="en-AU" dirty="0">
              <a:latin typeface="Arial" pitchFamily="-1"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An Army Signal Corp officer, Joseph Mauborgne, proposed an improvement to the</a:t>
            </a:r>
          </a:p>
          <a:p>
            <a:r>
              <a:rPr lang="en-US" sz="1200" kern="1200" baseline="0" dirty="0" smtClean="0">
                <a:solidFill>
                  <a:schemeClr val="tx1"/>
                </a:solidFill>
                <a:latin typeface="Arial" charset="0"/>
                <a:ea typeface="ＭＳ Ｐゴシック" pitchFamily="-107" charset="-128"/>
                <a:cs typeface="ＭＳ Ｐゴシック" pitchFamily="-107" charset="-128"/>
              </a:rPr>
              <a:t>Vernam cipher that yields the ultimate in security. Mauborgne suggested using a</a:t>
            </a:r>
          </a:p>
          <a:p>
            <a:r>
              <a:rPr lang="en-US" sz="1200" kern="1200" baseline="0" dirty="0" smtClean="0">
                <a:solidFill>
                  <a:schemeClr val="tx1"/>
                </a:solidFill>
                <a:latin typeface="Arial" charset="0"/>
                <a:ea typeface="ＭＳ Ｐゴシック" pitchFamily="-107" charset="-128"/>
                <a:cs typeface="ＭＳ Ｐゴシック" pitchFamily="-107" charset="-128"/>
              </a:rPr>
              <a:t>random key that is as long as the message, so that the key need not be repeated. In</a:t>
            </a:r>
          </a:p>
          <a:p>
            <a:r>
              <a:rPr lang="en-US" sz="1200" kern="1200" baseline="0" dirty="0" smtClean="0">
                <a:solidFill>
                  <a:schemeClr val="tx1"/>
                </a:solidFill>
                <a:latin typeface="Arial" charset="0"/>
                <a:ea typeface="ＭＳ Ｐゴシック" pitchFamily="-107" charset="-128"/>
                <a:cs typeface="ＭＳ Ｐゴシック" pitchFamily="-107" charset="-128"/>
              </a:rPr>
              <a:t>addition, the key is to be used to encrypt and decrypt a single message, and then is</a:t>
            </a:r>
          </a:p>
          <a:p>
            <a:r>
              <a:rPr lang="en-US" sz="1200" kern="1200" baseline="0" dirty="0" smtClean="0">
                <a:solidFill>
                  <a:schemeClr val="tx1"/>
                </a:solidFill>
                <a:latin typeface="Arial" charset="0"/>
                <a:ea typeface="ＭＳ Ｐゴシック" pitchFamily="-107" charset="-128"/>
                <a:cs typeface="ＭＳ Ｐゴシック" pitchFamily="-107" charset="-128"/>
              </a:rPr>
              <a:t>discarded. Each new message requires a new key of the same length as the new message.</a:t>
            </a:r>
          </a:p>
          <a:p>
            <a:r>
              <a:rPr lang="en-US" sz="1200" kern="1200" baseline="0" dirty="0" smtClean="0">
                <a:solidFill>
                  <a:schemeClr val="tx1"/>
                </a:solidFill>
                <a:latin typeface="Arial" charset="0"/>
                <a:ea typeface="ＭＳ Ｐゴシック" pitchFamily="-107" charset="-128"/>
                <a:cs typeface="ＭＳ Ｐゴシック" pitchFamily="-107" charset="-128"/>
              </a:rPr>
              <a:t>Such a scheme, known as a one-time pad , is unbreakable. It produces random</a:t>
            </a:r>
          </a:p>
          <a:p>
            <a:r>
              <a:rPr lang="en-US" sz="1200" kern="1200" baseline="0" dirty="0" smtClean="0">
                <a:solidFill>
                  <a:schemeClr val="tx1"/>
                </a:solidFill>
                <a:latin typeface="Arial" charset="0"/>
                <a:ea typeface="ＭＳ Ｐゴシック" pitchFamily="-107" charset="-128"/>
                <a:cs typeface="ＭＳ Ｐゴシック" pitchFamily="-107" charset="-128"/>
              </a:rPr>
              <a:t>output that bears no statistical relationship to the plaintext. Because the ciphertext</a:t>
            </a:r>
          </a:p>
          <a:p>
            <a:r>
              <a:rPr lang="en-US" sz="1200" kern="1200" baseline="0" dirty="0" smtClean="0">
                <a:solidFill>
                  <a:schemeClr val="tx1"/>
                </a:solidFill>
                <a:latin typeface="Arial" charset="0"/>
                <a:ea typeface="ＭＳ Ｐゴシック" pitchFamily="-107" charset="-128"/>
                <a:cs typeface="ＭＳ Ｐゴシック" pitchFamily="-107" charset="-128"/>
              </a:rPr>
              <a:t>contains no information whatsoever about the plaintext, there is simply no way to</a:t>
            </a:r>
          </a:p>
          <a:p>
            <a:r>
              <a:rPr lang="en-US" sz="1200" kern="1200" baseline="0" dirty="0" smtClean="0">
                <a:solidFill>
                  <a:schemeClr val="tx1"/>
                </a:solidFill>
                <a:latin typeface="Arial" charset="0"/>
                <a:ea typeface="ＭＳ Ｐゴシック" pitchFamily="-107" charset="-128"/>
                <a:cs typeface="ＭＳ Ｐゴシック" pitchFamily="-107" charset="-128"/>
              </a:rPr>
              <a:t>break the code.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In fact, given any plaintext of equal length to the ciphertext, there is a key that</a:t>
            </a:r>
          </a:p>
          <a:p>
            <a:r>
              <a:rPr lang="en-US" sz="1200" kern="1200" baseline="0" dirty="0" smtClean="0">
                <a:solidFill>
                  <a:schemeClr val="tx1"/>
                </a:solidFill>
                <a:latin typeface="Arial" charset="0"/>
                <a:ea typeface="ＭＳ Ｐゴシック" pitchFamily="-107" charset="-128"/>
                <a:cs typeface="ＭＳ Ｐゴシック" pitchFamily="-107" charset="-128"/>
              </a:rPr>
              <a:t>produces that plaintext. Therefore, if you did an exhaustive search of all possible</a:t>
            </a:r>
          </a:p>
          <a:p>
            <a:r>
              <a:rPr lang="en-US" sz="1200" kern="1200" baseline="0" dirty="0" smtClean="0">
                <a:solidFill>
                  <a:schemeClr val="tx1"/>
                </a:solidFill>
                <a:latin typeface="Arial" charset="0"/>
                <a:ea typeface="ＭＳ Ｐゴシック" pitchFamily="-107" charset="-128"/>
                <a:cs typeface="ＭＳ Ｐゴシック" pitchFamily="-107" charset="-128"/>
              </a:rPr>
              <a:t>keys, you would end up with many legible plaintexts, with no way of knowing which</a:t>
            </a:r>
          </a:p>
          <a:p>
            <a:r>
              <a:rPr lang="en-US" sz="1200" kern="1200" baseline="0" dirty="0" smtClean="0">
                <a:solidFill>
                  <a:schemeClr val="tx1"/>
                </a:solidFill>
                <a:latin typeface="Arial" charset="0"/>
                <a:ea typeface="ＭＳ Ｐゴシック" pitchFamily="-107" charset="-128"/>
                <a:cs typeface="ＭＳ Ｐゴシック" pitchFamily="-107" charset="-128"/>
              </a:rPr>
              <a:t>was the intended plaintext. Therefore, the code is unbreakable.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security of the one-time pad is entirely due to the randomness of</a:t>
            </a:r>
          </a:p>
          <a:p>
            <a:r>
              <a:rPr lang="en-US" sz="1200" kern="1200" baseline="0" dirty="0" smtClean="0">
                <a:solidFill>
                  <a:schemeClr val="tx1"/>
                </a:solidFill>
                <a:latin typeface="Arial" charset="0"/>
                <a:ea typeface="ＭＳ Ｐゴシック" pitchFamily="-107" charset="-128"/>
                <a:cs typeface="ＭＳ Ｐゴシック" pitchFamily="-107" charset="-128"/>
              </a:rPr>
              <a:t>the key. If the stream of characters that constitute the key is truly random, then the</a:t>
            </a:r>
          </a:p>
          <a:p>
            <a:r>
              <a:rPr lang="en-US" sz="1200" kern="1200" baseline="0" dirty="0" smtClean="0">
                <a:solidFill>
                  <a:schemeClr val="tx1"/>
                </a:solidFill>
                <a:latin typeface="Arial" charset="0"/>
                <a:ea typeface="ＭＳ Ｐゴシック" pitchFamily="-107" charset="-128"/>
                <a:cs typeface="ＭＳ Ｐゴシック" pitchFamily="-107" charset="-128"/>
              </a:rPr>
              <a:t>stream of characters that constitute the ciphertext will be truly random. Thus, there</a:t>
            </a:r>
          </a:p>
          <a:p>
            <a:r>
              <a:rPr lang="en-US" sz="1200" kern="1200" baseline="0" dirty="0" smtClean="0">
                <a:solidFill>
                  <a:schemeClr val="tx1"/>
                </a:solidFill>
                <a:latin typeface="Arial" charset="0"/>
                <a:ea typeface="ＭＳ Ｐゴシック" pitchFamily="-107" charset="-128"/>
                <a:cs typeface="ＭＳ Ｐゴシック" pitchFamily="-107" charset="-128"/>
              </a:rPr>
              <a:t>are no patterns or regularities that a cryptanalyst can use to attack the ciphertext.</a:t>
            </a:r>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8715993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8658335B-A0CF-614A-BF87-2F6B17A04B22}" type="slidenum">
              <a:rPr lang="en-AU">
                <a:latin typeface="Arial" pitchFamily="-1" charset="0"/>
              </a:rPr>
              <a:pPr/>
              <a:t>37</a:t>
            </a:fld>
            <a:endParaRPr lang="en-AU" dirty="0">
              <a:latin typeface="Arial" pitchFamily="-1"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An Army Signal Corp officer, Joseph Mauborgne, proposed an improvement to the</a:t>
            </a:r>
          </a:p>
          <a:p>
            <a:r>
              <a:rPr lang="en-US" sz="1200" kern="1200" baseline="0" dirty="0" smtClean="0">
                <a:solidFill>
                  <a:schemeClr val="tx1"/>
                </a:solidFill>
                <a:latin typeface="Arial" charset="0"/>
                <a:ea typeface="ＭＳ Ｐゴシック" pitchFamily="-107" charset="-128"/>
                <a:cs typeface="ＭＳ Ｐゴシック" pitchFamily="-107" charset="-128"/>
              </a:rPr>
              <a:t>Vernam cipher that yields the ultimate in security. Mauborgne suggested using a</a:t>
            </a:r>
          </a:p>
          <a:p>
            <a:r>
              <a:rPr lang="en-US" sz="1200" kern="1200" baseline="0" dirty="0" smtClean="0">
                <a:solidFill>
                  <a:schemeClr val="tx1"/>
                </a:solidFill>
                <a:latin typeface="Arial" charset="0"/>
                <a:ea typeface="ＭＳ Ｐゴシック" pitchFamily="-107" charset="-128"/>
                <a:cs typeface="ＭＳ Ｐゴシック" pitchFamily="-107" charset="-128"/>
              </a:rPr>
              <a:t>random key that is as long as the message, so that the key need not be repeated. In</a:t>
            </a:r>
          </a:p>
          <a:p>
            <a:r>
              <a:rPr lang="en-US" sz="1200" kern="1200" baseline="0" dirty="0" smtClean="0">
                <a:solidFill>
                  <a:schemeClr val="tx1"/>
                </a:solidFill>
                <a:latin typeface="Arial" charset="0"/>
                <a:ea typeface="ＭＳ Ｐゴシック" pitchFamily="-107" charset="-128"/>
                <a:cs typeface="ＭＳ Ｐゴシック" pitchFamily="-107" charset="-128"/>
              </a:rPr>
              <a:t>addition, the key is to be used to encrypt and decrypt a single message, and then is</a:t>
            </a:r>
          </a:p>
          <a:p>
            <a:r>
              <a:rPr lang="en-US" sz="1200" kern="1200" baseline="0" dirty="0" smtClean="0">
                <a:solidFill>
                  <a:schemeClr val="tx1"/>
                </a:solidFill>
                <a:latin typeface="Arial" charset="0"/>
                <a:ea typeface="ＭＳ Ｐゴシック" pitchFamily="-107" charset="-128"/>
                <a:cs typeface="ＭＳ Ｐゴシック" pitchFamily="-107" charset="-128"/>
              </a:rPr>
              <a:t>discarded. Each new message requires a new key of the same length as the new message.</a:t>
            </a:r>
          </a:p>
          <a:p>
            <a:r>
              <a:rPr lang="en-US" sz="1200" kern="1200" baseline="0" dirty="0" smtClean="0">
                <a:solidFill>
                  <a:schemeClr val="tx1"/>
                </a:solidFill>
                <a:latin typeface="Arial" charset="0"/>
                <a:ea typeface="ＭＳ Ｐゴシック" pitchFamily="-107" charset="-128"/>
                <a:cs typeface="ＭＳ Ｐゴシック" pitchFamily="-107" charset="-128"/>
              </a:rPr>
              <a:t>Such a scheme, known as a one-time pad , is unbreakable. It produces random</a:t>
            </a:r>
          </a:p>
          <a:p>
            <a:r>
              <a:rPr lang="en-US" sz="1200" kern="1200" baseline="0" dirty="0" smtClean="0">
                <a:solidFill>
                  <a:schemeClr val="tx1"/>
                </a:solidFill>
                <a:latin typeface="Arial" charset="0"/>
                <a:ea typeface="ＭＳ Ｐゴシック" pitchFamily="-107" charset="-128"/>
                <a:cs typeface="ＭＳ Ｐゴシック" pitchFamily="-107" charset="-128"/>
              </a:rPr>
              <a:t>output that bears no statistical relationship to the plaintext. Because the ciphertext</a:t>
            </a:r>
          </a:p>
          <a:p>
            <a:r>
              <a:rPr lang="en-US" sz="1200" kern="1200" baseline="0" dirty="0" smtClean="0">
                <a:solidFill>
                  <a:schemeClr val="tx1"/>
                </a:solidFill>
                <a:latin typeface="Arial" charset="0"/>
                <a:ea typeface="ＭＳ Ｐゴシック" pitchFamily="-107" charset="-128"/>
                <a:cs typeface="ＭＳ Ｐゴシック" pitchFamily="-107" charset="-128"/>
              </a:rPr>
              <a:t>contains no information whatsoever about the plaintext, there is simply no way to</a:t>
            </a:r>
          </a:p>
          <a:p>
            <a:r>
              <a:rPr lang="en-US" sz="1200" kern="1200" baseline="0" dirty="0" smtClean="0">
                <a:solidFill>
                  <a:schemeClr val="tx1"/>
                </a:solidFill>
                <a:latin typeface="Arial" charset="0"/>
                <a:ea typeface="ＭＳ Ｐゴシック" pitchFamily="-107" charset="-128"/>
                <a:cs typeface="ＭＳ Ｐゴシック" pitchFamily="-107" charset="-128"/>
              </a:rPr>
              <a:t>break the code.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In fact, given any plaintext of equal length to the ciphertext, there is a key that</a:t>
            </a:r>
          </a:p>
          <a:p>
            <a:r>
              <a:rPr lang="en-US" sz="1200" kern="1200" baseline="0" dirty="0" smtClean="0">
                <a:solidFill>
                  <a:schemeClr val="tx1"/>
                </a:solidFill>
                <a:latin typeface="Arial" charset="0"/>
                <a:ea typeface="ＭＳ Ｐゴシック" pitchFamily="-107" charset="-128"/>
                <a:cs typeface="ＭＳ Ｐゴシック" pitchFamily="-107" charset="-128"/>
              </a:rPr>
              <a:t>produces that plaintext. Therefore, if you did an exhaustive search of all possible</a:t>
            </a:r>
          </a:p>
          <a:p>
            <a:r>
              <a:rPr lang="en-US" sz="1200" kern="1200" baseline="0" dirty="0" smtClean="0">
                <a:solidFill>
                  <a:schemeClr val="tx1"/>
                </a:solidFill>
                <a:latin typeface="Arial" charset="0"/>
                <a:ea typeface="ＭＳ Ｐゴシック" pitchFamily="-107" charset="-128"/>
                <a:cs typeface="ＭＳ Ｐゴシック" pitchFamily="-107" charset="-128"/>
              </a:rPr>
              <a:t>keys, you would end up with many legible plaintexts, with no way of knowing which</a:t>
            </a:r>
          </a:p>
          <a:p>
            <a:r>
              <a:rPr lang="en-US" sz="1200" kern="1200" baseline="0" dirty="0" smtClean="0">
                <a:solidFill>
                  <a:schemeClr val="tx1"/>
                </a:solidFill>
                <a:latin typeface="Arial" charset="0"/>
                <a:ea typeface="ＭＳ Ｐゴシック" pitchFamily="-107" charset="-128"/>
                <a:cs typeface="ＭＳ Ｐゴシック" pitchFamily="-107" charset="-128"/>
              </a:rPr>
              <a:t>was the intended plaintext. Therefore, the code is unbreakable.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security of the one-time pad is entirely due to the randomness of</a:t>
            </a:r>
          </a:p>
          <a:p>
            <a:r>
              <a:rPr lang="en-US" sz="1200" kern="1200" baseline="0" dirty="0" smtClean="0">
                <a:solidFill>
                  <a:schemeClr val="tx1"/>
                </a:solidFill>
                <a:latin typeface="Arial" charset="0"/>
                <a:ea typeface="ＭＳ Ｐゴシック" pitchFamily="-107" charset="-128"/>
                <a:cs typeface="ＭＳ Ｐゴシック" pitchFamily="-107" charset="-128"/>
              </a:rPr>
              <a:t>the key. If the stream of characters that constitute the key is truly random, then the</a:t>
            </a:r>
          </a:p>
          <a:p>
            <a:r>
              <a:rPr lang="en-US" sz="1200" kern="1200" baseline="0" dirty="0" smtClean="0">
                <a:solidFill>
                  <a:schemeClr val="tx1"/>
                </a:solidFill>
                <a:latin typeface="Arial" charset="0"/>
                <a:ea typeface="ＭＳ Ｐゴシック" pitchFamily="-107" charset="-128"/>
                <a:cs typeface="ＭＳ Ｐゴシック" pitchFamily="-107" charset="-128"/>
              </a:rPr>
              <a:t>stream of characters that constitute the ciphertext will be truly random. Thus, there</a:t>
            </a:r>
          </a:p>
          <a:p>
            <a:r>
              <a:rPr lang="en-US" sz="1200" kern="1200" baseline="0" dirty="0" smtClean="0">
                <a:solidFill>
                  <a:schemeClr val="tx1"/>
                </a:solidFill>
                <a:latin typeface="Arial" charset="0"/>
                <a:ea typeface="ＭＳ Ｐゴシック" pitchFamily="-107" charset="-128"/>
                <a:cs typeface="ＭＳ Ｐゴシック" pitchFamily="-107" charset="-128"/>
              </a:rPr>
              <a:t>are no patterns or regularities that a cryptanalyst can use to attack the ciphertext.</a:t>
            </a:r>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37119927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In theory, we need look no further for a cipher. The one-time pad offers complete</a:t>
            </a:r>
          </a:p>
          <a:p>
            <a:r>
              <a:rPr lang="en-US" sz="1200" kern="1200" baseline="0" dirty="0" smtClean="0">
                <a:solidFill>
                  <a:schemeClr val="tx1"/>
                </a:solidFill>
                <a:latin typeface="Arial" charset="0"/>
                <a:ea typeface="ＭＳ Ｐゴシック" pitchFamily="-107" charset="-128"/>
                <a:cs typeface="ＭＳ Ｐゴシック" pitchFamily="-107" charset="-128"/>
              </a:rPr>
              <a:t>security but, in practice, has two fundamental difficulties: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1.  There is the practical problem of making large quantities of random keys.</a:t>
            </a:r>
          </a:p>
          <a:p>
            <a:r>
              <a:rPr lang="en-US" sz="1200" kern="1200" baseline="0" dirty="0" smtClean="0">
                <a:solidFill>
                  <a:schemeClr val="tx1"/>
                </a:solidFill>
                <a:latin typeface="Arial" charset="0"/>
                <a:ea typeface="ＭＳ Ｐゴシック" pitchFamily="-107" charset="-128"/>
                <a:cs typeface="ＭＳ Ｐゴシック" pitchFamily="-107" charset="-128"/>
              </a:rPr>
              <a:t>Any heavily used system might require millions of random characters</a:t>
            </a:r>
          </a:p>
          <a:p>
            <a:r>
              <a:rPr lang="en-US" sz="1200" kern="1200" baseline="0" dirty="0" smtClean="0">
                <a:solidFill>
                  <a:schemeClr val="tx1"/>
                </a:solidFill>
                <a:latin typeface="Arial" charset="0"/>
                <a:ea typeface="ＭＳ Ｐゴシック" pitchFamily="-107" charset="-128"/>
                <a:cs typeface="ＭＳ Ｐゴシック" pitchFamily="-107" charset="-128"/>
              </a:rPr>
              <a:t>on a regular basis. Supplying truly random characters in this volume is a</a:t>
            </a:r>
          </a:p>
          <a:p>
            <a:r>
              <a:rPr lang="en-US" sz="1200" kern="1200" baseline="0" dirty="0" smtClean="0">
                <a:solidFill>
                  <a:schemeClr val="tx1"/>
                </a:solidFill>
                <a:latin typeface="Arial" charset="0"/>
                <a:ea typeface="ＭＳ Ｐゴシック" pitchFamily="-107" charset="-128"/>
                <a:cs typeface="ＭＳ Ｐゴシック" pitchFamily="-107" charset="-128"/>
              </a:rPr>
              <a:t>significant task.</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2.  Even more daunting is the problem of key distribution and protection. For</a:t>
            </a:r>
          </a:p>
          <a:p>
            <a:r>
              <a:rPr lang="en-US" sz="1200" kern="1200" baseline="0" dirty="0" smtClean="0">
                <a:solidFill>
                  <a:schemeClr val="tx1"/>
                </a:solidFill>
                <a:latin typeface="Arial" charset="0"/>
                <a:ea typeface="ＭＳ Ｐゴシック" pitchFamily="-107" charset="-128"/>
                <a:cs typeface="ＭＳ Ｐゴシック" pitchFamily="-107" charset="-128"/>
              </a:rPr>
              <a:t>every message to be sent, a key of equal length is needed by both sender and</a:t>
            </a:r>
          </a:p>
          <a:p>
            <a:r>
              <a:rPr lang="en-US" sz="1200" kern="1200" baseline="0" dirty="0" smtClean="0">
                <a:solidFill>
                  <a:schemeClr val="tx1"/>
                </a:solidFill>
                <a:latin typeface="Arial" charset="0"/>
                <a:ea typeface="ＭＳ Ｐゴシック" pitchFamily="-107" charset="-128"/>
                <a:cs typeface="ＭＳ Ｐゴシック" pitchFamily="-107" charset="-128"/>
              </a:rPr>
              <a:t>receiver. Thus, a mammoth key distribution problem exists.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Because of these difficulties, the one-time pad is of limited utility and is useful</a:t>
            </a:r>
          </a:p>
          <a:p>
            <a:r>
              <a:rPr lang="en-US" sz="1200" kern="1200" baseline="0" dirty="0" smtClean="0">
                <a:solidFill>
                  <a:schemeClr val="tx1"/>
                </a:solidFill>
                <a:latin typeface="Arial" charset="0"/>
                <a:ea typeface="ＭＳ Ｐゴシック" pitchFamily="-107" charset="-128"/>
                <a:cs typeface="ＭＳ Ｐゴシック" pitchFamily="-107" charset="-128"/>
              </a:rPr>
              <a:t>primarily for low-bandwidth channels requiring very high security.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one-time pad is the only cryptosystem that exhibits what is referred to as</a:t>
            </a:r>
          </a:p>
          <a:p>
            <a:r>
              <a:rPr lang="en-US" sz="1200" kern="1200" baseline="0" dirty="0" smtClean="0">
                <a:solidFill>
                  <a:schemeClr val="tx1"/>
                </a:solidFill>
                <a:latin typeface="Arial" charset="0"/>
                <a:ea typeface="ＭＳ Ｐゴシック" pitchFamily="-107" charset="-128"/>
                <a:cs typeface="ＭＳ Ｐゴシック" pitchFamily="-107" charset="-128"/>
              </a:rPr>
              <a:t>perfect secrecy . This concept is explored in Appendix F.</a:t>
            </a:r>
          </a:p>
          <a:p>
            <a:endParaRPr lang="en-US"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38</a:t>
            </a:fld>
            <a:endParaRPr lang="en-AU" dirty="0"/>
          </a:p>
        </p:txBody>
      </p:sp>
    </p:spTree>
    <p:extLst>
      <p:ext uri="{BB962C8B-B14F-4D97-AF65-F5344CB8AC3E}">
        <p14:creationId xmlns:p14="http://schemas.microsoft.com/office/powerpoint/2010/main" val="10552660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ED3FD6A6-88A9-4841-9781-5EF64C011260}" type="slidenum">
              <a:rPr lang="en-AU">
                <a:latin typeface="Arial" pitchFamily="-1" charset="0"/>
              </a:rPr>
              <a:pPr/>
              <a:t>39</a:t>
            </a:fld>
            <a:endParaRPr lang="en-AU" dirty="0">
              <a:latin typeface="Arial" pitchFamily="-1"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All the techniques examined so far involve the substitution of a ciphertext symbol</a:t>
            </a:r>
          </a:p>
          <a:p>
            <a:r>
              <a:rPr lang="en-US" sz="1200" kern="1200" baseline="0" dirty="0" smtClean="0">
                <a:solidFill>
                  <a:schemeClr val="tx1"/>
                </a:solidFill>
                <a:latin typeface="Arial" charset="0"/>
                <a:ea typeface="ＭＳ Ｐゴシック" pitchFamily="-107" charset="-128"/>
                <a:cs typeface="ＭＳ Ｐゴシック" pitchFamily="-107" charset="-128"/>
              </a:rPr>
              <a:t>for a plaintext symbol. A very different kind of mapping is achieved by performing</a:t>
            </a:r>
          </a:p>
          <a:p>
            <a:r>
              <a:rPr lang="en-US" sz="1200" kern="1200" baseline="0" dirty="0" smtClean="0">
                <a:solidFill>
                  <a:schemeClr val="tx1"/>
                </a:solidFill>
                <a:latin typeface="Arial" charset="0"/>
                <a:ea typeface="ＭＳ Ｐゴシック" pitchFamily="-107" charset="-128"/>
                <a:cs typeface="ＭＳ Ｐゴシック" pitchFamily="-107" charset="-128"/>
              </a:rPr>
              <a:t>some sort of permutation on the plaintext letters. This technique is referred to as a</a:t>
            </a:r>
          </a:p>
          <a:p>
            <a:r>
              <a:rPr lang="en-US" sz="1200" kern="1200" baseline="0" dirty="0" smtClean="0">
                <a:solidFill>
                  <a:schemeClr val="tx1"/>
                </a:solidFill>
                <a:latin typeface="Arial" charset="0"/>
                <a:ea typeface="ＭＳ Ｐゴシック" pitchFamily="-107" charset="-128"/>
                <a:cs typeface="ＭＳ Ｐゴシック" pitchFamily="-107" charset="-128"/>
              </a:rPr>
              <a:t>transposition cipher.</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simplest such cipher is the rail fence  technique, in which the plaintext is</a:t>
            </a:r>
          </a:p>
          <a:p>
            <a:r>
              <a:rPr lang="en-US" sz="1200" kern="1200" baseline="0" dirty="0" smtClean="0">
                <a:solidFill>
                  <a:schemeClr val="tx1"/>
                </a:solidFill>
                <a:latin typeface="Arial" charset="0"/>
                <a:ea typeface="ＭＳ Ｐゴシック" pitchFamily="-107" charset="-128"/>
                <a:cs typeface="ＭＳ Ｐゴシック" pitchFamily="-107" charset="-128"/>
              </a:rPr>
              <a:t>written down as a sequence of diagonals and then read off as a sequence of rows.</a:t>
            </a:r>
          </a:p>
          <a:p>
            <a:r>
              <a:rPr lang="en-US" sz="1200" kern="1200" baseline="0" dirty="0" smtClean="0">
                <a:solidFill>
                  <a:schemeClr val="tx1"/>
                </a:solidFill>
                <a:latin typeface="Arial" charset="0"/>
                <a:ea typeface="ＭＳ Ｐゴシック" pitchFamily="-107" charset="-128"/>
                <a:cs typeface="ＭＳ Ｐゴシック" pitchFamily="-107" charset="-128"/>
              </a:rPr>
              <a:t>For example, to encipher the message “meet me after the toga party” with a rail</a:t>
            </a:r>
          </a:p>
          <a:p>
            <a:r>
              <a:rPr lang="en-US" sz="1200" kern="1200" baseline="0" dirty="0" smtClean="0">
                <a:solidFill>
                  <a:schemeClr val="tx1"/>
                </a:solidFill>
                <a:latin typeface="Arial" charset="0"/>
                <a:ea typeface="ＭＳ Ｐゴシック" pitchFamily="-107" charset="-128"/>
                <a:cs typeface="ＭＳ Ｐゴシック" pitchFamily="-107" charset="-128"/>
              </a:rPr>
              <a:t>fence of depth 2, we write the following:</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m e m a t r h t g p r y</a:t>
            </a:r>
          </a:p>
          <a:p>
            <a:r>
              <a:rPr lang="en-US" sz="1200" kern="1200" baseline="0" dirty="0" smtClean="0">
                <a:solidFill>
                  <a:schemeClr val="tx1"/>
                </a:solidFill>
                <a:latin typeface="Arial" charset="0"/>
                <a:ea typeface="ＭＳ Ｐゴシック" pitchFamily="-107" charset="-128"/>
                <a:cs typeface="ＭＳ Ｐゴシック" pitchFamily="-107" charset="-128"/>
              </a:rPr>
              <a:t>e t e f e t e o a a 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encrypted message is</a:t>
            </a:r>
          </a:p>
          <a:p>
            <a:r>
              <a:rPr lang="en-US" sz="1200" kern="1200" baseline="0" dirty="0" smtClean="0">
                <a:solidFill>
                  <a:schemeClr val="tx1"/>
                </a:solidFill>
                <a:latin typeface="Arial" charset="0"/>
                <a:ea typeface="ＭＳ Ｐゴシック" pitchFamily="-107" charset="-128"/>
                <a:cs typeface="ＭＳ Ｐゴシック" pitchFamily="-107" charset="-128"/>
              </a:rPr>
              <a:t>MEMATRHTGPRYETEFETEOAAT</a:t>
            </a:r>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32132551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86F1F88A-0B06-E849-82C6-CDBEA2A640FA}" type="slidenum">
              <a:rPr lang="en-AU">
                <a:latin typeface="Arial" pitchFamily="-1" charset="0"/>
              </a:rPr>
              <a:pPr/>
              <a:t>40</a:t>
            </a:fld>
            <a:endParaRPr lang="en-AU" dirty="0">
              <a:latin typeface="Arial" pitchFamily="-1"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 more complex scheme is</a:t>
            </a:r>
          </a:p>
          <a:p>
            <a:r>
              <a:rPr lang="en-US" sz="1200" kern="1200" baseline="0" dirty="0" smtClean="0">
                <a:solidFill>
                  <a:schemeClr val="tx1"/>
                </a:solidFill>
                <a:latin typeface="Arial" charset="0"/>
                <a:ea typeface="ＭＳ Ｐゴシック" pitchFamily="-107" charset="-128"/>
                <a:cs typeface="ＭＳ Ｐゴシック" pitchFamily="-107" charset="-128"/>
              </a:rPr>
              <a:t>to write the message in a rectangle, row by row, and read the message off, column</a:t>
            </a:r>
          </a:p>
          <a:p>
            <a:r>
              <a:rPr lang="en-US" sz="1200" kern="1200" baseline="0" dirty="0" smtClean="0">
                <a:solidFill>
                  <a:schemeClr val="tx1"/>
                </a:solidFill>
                <a:latin typeface="Arial" charset="0"/>
                <a:ea typeface="ＭＳ Ｐゴシック" pitchFamily="-107" charset="-128"/>
                <a:cs typeface="ＭＳ Ｐゴシック" pitchFamily="-107" charset="-128"/>
              </a:rPr>
              <a:t>by column, but permute the order of the columns. The order of the columns then</a:t>
            </a:r>
          </a:p>
          <a:p>
            <a:r>
              <a:rPr lang="en-US" sz="1200" kern="1200" baseline="0" dirty="0" smtClean="0">
                <a:solidFill>
                  <a:schemeClr val="tx1"/>
                </a:solidFill>
                <a:latin typeface="Arial" charset="0"/>
                <a:ea typeface="ＭＳ Ｐゴシック" pitchFamily="-107" charset="-128"/>
                <a:cs typeface="ＭＳ Ｐゴシック" pitchFamily="-107" charset="-128"/>
              </a:rPr>
              <a:t>becomes the key to the algorithm. For example,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Key: 	4 3 1 2 5 6 7</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Plaintext: 	a t t a c k p</a:t>
            </a:r>
          </a:p>
          <a:p>
            <a:r>
              <a:rPr lang="en-US" sz="1200" kern="1200" baseline="0" dirty="0" smtClean="0">
                <a:solidFill>
                  <a:schemeClr val="tx1"/>
                </a:solidFill>
                <a:latin typeface="Arial" charset="0"/>
                <a:ea typeface="ＭＳ Ｐゴシック" pitchFamily="-107" charset="-128"/>
                <a:cs typeface="ＭＳ Ｐゴシック" pitchFamily="-107" charset="-128"/>
              </a:rPr>
              <a:t>	o s t p o n e</a:t>
            </a:r>
          </a:p>
          <a:p>
            <a:r>
              <a:rPr lang="en-US" sz="1200" kern="1200" baseline="0" dirty="0" smtClean="0">
                <a:solidFill>
                  <a:schemeClr val="tx1"/>
                </a:solidFill>
                <a:latin typeface="Arial" charset="0"/>
                <a:ea typeface="ＭＳ Ｐゴシック" pitchFamily="-107" charset="-128"/>
                <a:cs typeface="ＭＳ Ｐゴシック" pitchFamily="-107" charset="-128"/>
              </a:rPr>
              <a:t>	d u n t i l t</a:t>
            </a:r>
          </a:p>
          <a:p>
            <a:r>
              <a:rPr lang="en-US" sz="1200" kern="1200" baseline="0" dirty="0" smtClean="0">
                <a:solidFill>
                  <a:schemeClr val="tx1"/>
                </a:solidFill>
                <a:latin typeface="Arial" charset="0"/>
                <a:ea typeface="ＭＳ Ｐゴシック" pitchFamily="-107" charset="-128"/>
                <a:cs typeface="ＭＳ Ｐゴシック" pitchFamily="-107" charset="-128"/>
              </a:rPr>
              <a:t>	w o a m x y z</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Ciphertext:	 TTNAAPTMTSUOAODWCOIXKNLYPETZ</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Thus, in this example, the key is 4312567. To encrypt, start with the column</a:t>
            </a:r>
          </a:p>
          <a:p>
            <a:r>
              <a:rPr lang="en-US" sz="1200" kern="1200" baseline="0" dirty="0" smtClean="0">
                <a:solidFill>
                  <a:schemeClr val="tx1"/>
                </a:solidFill>
                <a:latin typeface="Arial" charset="0"/>
                <a:ea typeface="ＭＳ Ｐゴシック" pitchFamily="-107" charset="-128"/>
                <a:cs typeface="ＭＳ Ｐゴシック" pitchFamily="-107" charset="-128"/>
              </a:rPr>
              <a:t>that is labeled 1, in this case column 3. Write down all the letters in that column.</a:t>
            </a:r>
          </a:p>
          <a:p>
            <a:r>
              <a:rPr lang="en-US" sz="1200" kern="1200" baseline="0" dirty="0" smtClean="0">
                <a:solidFill>
                  <a:schemeClr val="tx1"/>
                </a:solidFill>
                <a:latin typeface="Arial" charset="0"/>
                <a:ea typeface="ＭＳ Ｐゴシック" pitchFamily="-107" charset="-128"/>
                <a:cs typeface="ＭＳ Ｐゴシック" pitchFamily="-107" charset="-128"/>
              </a:rPr>
              <a:t>Proceed to column 4, which is labeled 2, then column 2, then column 1, then</a:t>
            </a:r>
          </a:p>
          <a:p>
            <a:r>
              <a:rPr lang="en-US" sz="1200" kern="1200" baseline="0" dirty="0" smtClean="0">
                <a:solidFill>
                  <a:schemeClr val="tx1"/>
                </a:solidFill>
                <a:latin typeface="Arial" charset="0"/>
                <a:ea typeface="ＭＳ Ｐゴシック" pitchFamily="-107" charset="-128"/>
                <a:cs typeface="ＭＳ Ｐゴシック" pitchFamily="-107" charset="-128"/>
              </a:rPr>
              <a:t>columns 5, 6, and 7.</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 pure transposition cipher is easily recognized because it has the same letter</a:t>
            </a:r>
          </a:p>
          <a:p>
            <a:r>
              <a:rPr lang="en-US" sz="1200" kern="1200" baseline="0" dirty="0" smtClean="0">
                <a:solidFill>
                  <a:schemeClr val="tx1"/>
                </a:solidFill>
                <a:latin typeface="Arial" charset="0"/>
                <a:ea typeface="ＭＳ Ｐゴシック" pitchFamily="-107" charset="-128"/>
                <a:cs typeface="ＭＳ Ｐゴシック" pitchFamily="-107" charset="-128"/>
              </a:rPr>
              <a:t>frequencies as the original plaintext. For the type of columnar transposition just</a:t>
            </a:r>
          </a:p>
          <a:p>
            <a:r>
              <a:rPr lang="en-US" sz="1200" kern="1200" baseline="0" dirty="0" smtClean="0">
                <a:solidFill>
                  <a:schemeClr val="tx1"/>
                </a:solidFill>
                <a:latin typeface="Arial" charset="0"/>
                <a:ea typeface="ＭＳ Ｐゴシック" pitchFamily="-107" charset="-128"/>
                <a:cs typeface="ＭＳ Ｐゴシック" pitchFamily="-107" charset="-128"/>
              </a:rPr>
              <a:t>shown, cryptanalysis is fairly straightforward and involves laying out the ciphertext</a:t>
            </a:r>
          </a:p>
          <a:p>
            <a:r>
              <a:rPr lang="en-US" sz="1200" kern="1200" baseline="0" dirty="0" smtClean="0">
                <a:solidFill>
                  <a:schemeClr val="tx1"/>
                </a:solidFill>
                <a:latin typeface="Arial" charset="0"/>
                <a:ea typeface="ＭＳ Ｐゴシック" pitchFamily="-107" charset="-128"/>
                <a:cs typeface="ＭＳ Ｐゴシック" pitchFamily="-107" charset="-128"/>
              </a:rPr>
              <a:t>in a matrix and playing around with column positions. Digram and trigram</a:t>
            </a:r>
          </a:p>
          <a:p>
            <a:r>
              <a:rPr lang="en-US" sz="1200" kern="1200" baseline="0" dirty="0" smtClean="0">
                <a:solidFill>
                  <a:schemeClr val="tx1"/>
                </a:solidFill>
                <a:latin typeface="Arial" charset="0"/>
                <a:ea typeface="ＭＳ Ｐゴシック" pitchFamily="-107" charset="-128"/>
                <a:cs typeface="ＭＳ Ｐゴシック" pitchFamily="-107" charset="-128"/>
              </a:rPr>
              <a:t>frequency tables can be useful.</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transposition cipher can be made significantly more secure by performing</a:t>
            </a:r>
          </a:p>
          <a:p>
            <a:r>
              <a:rPr lang="en-US" sz="1200" kern="1200" baseline="0" dirty="0" smtClean="0">
                <a:solidFill>
                  <a:schemeClr val="tx1"/>
                </a:solidFill>
                <a:latin typeface="Arial" charset="0"/>
                <a:ea typeface="ＭＳ Ｐゴシック" pitchFamily="-107" charset="-128"/>
                <a:cs typeface="ＭＳ Ｐゴシック" pitchFamily="-107" charset="-128"/>
              </a:rPr>
              <a:t>more than one stage of transposition. The result is a more complex permutation</a:t>
            </a:r>
          </a:p>
          <a:p>
            <a:r>
              <a:rPr lang="en-US" sz="1200" kern="1200" baseline="0" dirty="0" smtClean="0">
                <a:solidFill>
                  <a:schemeClr val="tx1"/>
                </a:solidFill>
                <a:latin typeface="Arial" charset="0"/>
                <a:ea typeface="ＭＳ Ｐゴシック" pitchFamily="-107" charset="-128"/>
                <a:cs typeface="ＭＳ Ｐゴシック" pitchFamily="-107" charset="-128"/>
              </a:rPr>
              <a:t>that is not easily reconstructed.</a:t>
            </a:r>
            <a:endParaRPr lang="en-US" dirty="0" smtClean="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27214330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54289542-9EBD-7441-AA65-EC7E3741B064}" type="slidenum">
              <a:rPr lang="en-AU">
                <a:latin typeface="Arial" pitchFamily="-1" charset="0"/>
              </a:rPr>
              <a:pPr/>
              <a:t>41</a:t>
            </a:fld>
            <a:endParaRPr lang="en-AU" dirty="0">
              <a:latin typeface="Arial" pitchFamily="-1"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We conclude with a discussion of a technique that (strictly speaking), is not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namely, steganography .</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 plaintext message may be hidden in one of two ways. The methods of</a:t>
            </a:r>
          </a:p>
          <a:p>
            <a:r>
              <a:rPr lang="en-US" sz="1200" kern="1200" baseline="0" dirty="0" smtClean="0">
                <a:solidFill>
                  <a:schemeClr val="tx1"/>
                </a:solidFill>
                <a:latin typeface="Arial" charset="0"/>
                <a:ea typeface="ＭＳ Ｐゴシック" pitchFamily="-107" charset="-128"/>
                <a:cs typeface="ＭＳ Ｐゴシック" pitchFamily="-107" charset="-128"/>
              </a:rPr>
              <a:t>steganography  conceal the existence of the message, whereas the methods of</a:t>
            </a:r>
          </a:p>
          <a:p>
            <a:r>
              <a:rPr lang="en-US" sz="1200" kern="1200" baseline="0" dirty="0" smtClean="0">
                <a:solidFill>
                  <a:schemeClr val="tx1"/>
                </a:solidFill>
                <a:latin typeface="Arial" charset="0"/>
                <a:ea typeface="ＭＳ Ｐゴシック" pitchFamily="-107" charset="-128"/>
                <a:cs typeface="ＭＳ Ｐゴシック" pitchFamily="-107" charset="-128"/>
              </a:rPr>
              <a:t> cryptography render the message unintelligible to outsiders by various transformations</a:t>
            </a:r>
          </a:p>
          <a:p>
            <a:r>
              <a:rPr lang="en-US" sz="1200" kern="1200" baseline="0" dirty="0" smtClean="0">
                <a:solidFill>
                  <a:schemeClr val="tx1"/>
                </a:solidFill>
                <a:latin typeface="Arial" charset="0"/>
                <a:ea typeface="ＭＳ Ｐゴシック" pitchFamily="-107" charset="-128"/>
                <a:cs typeface="ＭＳ Ｐゴシック" pitchFamily="-107" charset="-128"/>
              </a:rPr>
              <a:t>of the text.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 simple form of steganography, but one that is time-consuming to construct,</a:t>
            </a:r>
          </a:p>
          <a:p>
            <a:r>
              <a:rPr lang="en-US" sz="1200" kern="1200" baseline="0" dirty="0" smtClean="0">
                <a:solidFill>
                  <a:schemeClr val="tx1"/>
                </a:solidFill>
                <a:latin typeface="Arial" charset="0"/>
                <a:ea typeface="ＭＳ Ｐゴシック" pitchFamily="-107" charset="-128"/>
                <a:cs typeface="ＭＳ Ｐゴシック" pitchFamily="-107" charset="-128"/>
              </a:rPr>
              <a:t>is one in which an arrangement of words or letters within an apparently innocuous</a:t>
            </a:r>
          </a:p>
          <a:p>
            <a:r>
              <a:rPr lang="en-US" sz="1200" kern="1200" baseline="0" dirty="0" smtClean="0">
                <a:solidFill>
                  <a:schemeClr val="tx1"/>
                </a:solidFill>
                <a:latin typeface="Arial" charset="0"/>
                <a:ea typeface="ＭＳ Ｐゴシック" pitchFamily="-107" charset="-128"/>
                <a:cs typeface="ＭＳ Ｐゴシック" pitchFamily="-107" charset="-128"/>
              </a:rPr>
              <a:t>text spells out the real message. For example, the sequence of first letters of each</a:t>
            </a:r>
          </a:p>
          <a:p>
            <a:r>
              <a:rPr lang="en-US" sz="1200" kern="1200" baseline="0" dirty="0" smtClean="0">
                <a:solidFill>
                  <a:schemeClr val="tx1"/>
                </a:solidFill>
                <a:latin typeface="Arial" charset="0"/>
                <a:ea typeface="ＭＳ Ｐゴシック" pitchFamily="-107" charset="-128"/>
                <a:cs typeface="ＭＳ Ｐゴシック" pitchFamily="-107" charset="-128"/>
              </a:rPr>
              <a:t>word of the overall message spells out the hidden message. Figure 3.9 shows an</a:t>
            </a:r>
          </a:p>
          <a:p>
            <a:r>
              <a:rPr lang="en-US" sz="1200" kern="1200" baseline="0" dirty="0" smtClean="0">
                <a:solidFill>
                  <a:schemeClr val="tx1"/>
                </a:solidFill>
                <a:latin typeface="Arial" charset="0"/>
                <a:ea typeface="ＭＳ Ｐゴシック" pitchFamily="-107" charset="-128"/>
                <a:cs typeface="ＭＳ Ｐゴシック" pitchFamily="-107" charset="-128"/>
              </a:rPr>
              <a:t>example in which a subset of the words of the overall message is used to convey the</a:t>
            </a:r>
          </a:p>
          <a:p>
            <a:r>
              <a:rPr lang="en-US" sz="1200" kern="1200" baseline="0" dirty="0" smtClean="0">
                <a:solidFill>
                  <a:schemeClr val="tx1"/>
                </a:solidFill>
                <a:latin typeface="Arial" charset="0"/>
                <a:ea typeface="ＭＳ Ｐゴシック" pitchFamily="-107" charset="-128"/>
                <a:cs typeface="ＭＳ Ｐゴシック" pitchFamily="-107" charset="-128"/>
              </a:rPr>
              <a:t>hidden message. See if you can decipher this; it’s not too hard.</a:t>
            </a:r>
            <a:endParaRPr lang="en-US"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34268092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54289542-9EBD-7441-AA65-EC7E3741B064}" type="slidenum">
              <a:rPr lang="en-AU">
                <a:latin typeface="Arial" pitchFamily="-1" charset="0"/>
              </a:rPr>
              <a:pPr/>
              <a:t>42</a:t>
            </a:fld>
            <a:endParaRPr lang="en-AU" dirty="0">
              <a:latin typeface="Arial" pitchFamily="-1"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Various other techniques have been used historically; some examples are the</a:t>
            </a:r>
          </a:p>
          <a:p>
            <a:r>
              <a:rPr lang="en-US" sz="1200" kern="1200" baseline="0" dirty="0" smtClean="0">
                <a:solidFill>
                  <a:schemeClr val="tx1"/>
                </a:solidFill>
                <a:latin typeface="Arial" charset="0"/>
                <a:ea typeface="ＭＳ Ｐゴシック" pitchFamily="-107" charset="-128"/>
                <a:cs typeface="ＭＳ Ｐゴシック" pitchFamily="-107" charset="-128"/>
              </a:rPr>
              <a:t>following [MYER91]:</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Character marking:  Selected letters of printed or typewritten text are overwritten</a:t>
            </a:r>
          </a:p>
          <a:p>
            <a:r>
              <a:rPr lang="en-US" sz="1200" kern="1200" baseline="0" dirty="0" smtClean="0">
                <a:solidFill>
                  <a:schemeClr val="tx1"/>
                </a:solidFill>
                <a:latin typeface="Arial" charset="0"/>
                <a:ea typeface="ＭＳ Ｐゴシック" pitchFamily="-107" charset="-128"/>
                <a:cs typeface="ＭＳ Ｐゴシック" pitchFamily="-107" charset="-128"/>
              </a:rPr>
              <a:t>in pencil. The marks are ordinarily not visible unless the paper is held</a:t>
            </a:r>
          </a:p>
          <a:p>
            <a:r>
              <a:rPr lang="en-US" sz="1200" kern="1200" baseline="0" dirty="0" smtClean="0">
                <a:solidFill>
                  <a:schemeClr val="tx1"/>
                </a:solidFill>
                <a:latin typeface="Arial" charset="0"/>
                <a:ea typeface="ＭＳ Ｐゴシック" pitchFamily="-107" charset="-128"/>
                <a:cs typeface="ＭＳ Ｐゴシック" pitchFamily="-107" charset="-128"/>
              </a:rPr>
              <a:t>at an angle to bright light.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Invisible ink:  A number of substances can be used for writing but leave no</a:t>
            </a:r>
          </a:p>
          <a:p>
            <a:r>
              <a:rPr lang="en-US" sz="1200" kern="1200" baseline="0" dirty="0" smtClean="0">
                <a:solidFill>
                  <a:schemeClr val="tx1"/>
                </a:solidFill>
                <a:latin typeface="Arial" charset="0"/>
                <a:ea typeface="ＭＳ Ｐゴシック" pitchFamily="-107" charset="-128"/>
                <a:cs typeface="ＭＳ Ｐゴシック" pitchFamily="-107" charset="-128"/>
              </a:rPr>
              <a:t>visible trace until heat or some chemical is applied to the paper.</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Pin punctures:  Small pin punctures on selected letters are ordinarily not</a:t>
            </a:r>
          </a:p>
          <a:p>
            <a:r>
              <a:rPr lang="en-US" sz="1200" kern="1200" baseline="0" dirty="0" smtClean="0">
                <a:solidFill>
                  <a:schemeClr val="tx1"/>
                </a:solidFill>
                <a:latin typeface="Arial" charset="0"/>
                <a:ea typeface="ＭＳ Ｐゴシック" pitchFamily="-107" charset="-128"/>
                <a:cs typeface="ＭＳ Ｐゴシック" pitchFamily="-107" charset="-128"/>
              </a:rPr>
              <a:t>visible unless the paper is held up in front of a light.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Typewriter correction ribbon:  Used between lines typed with a black</a:t>
            </a:r>
          </a:p>
          <a:p>
            <a:r>
              <a:rPr lang="en-US" sz="1200" kern="1200" baseline="0" dirty="0" smtClean="0">
                <a:solidFill>
                  <a:schemeClr val="tx1"/>
                </a:solidFill>
                <a:latin typeface="Arial" charset="0"/>
                <a:ea typeface="ＭＳ Ｐゴシック" pitchFamily="-107" charset="-128"/>
                <a:cs typeface="ＭＳ Ｐゴシック" pitchFamily="-107" charset="-128"/>
              </a:rPr>
              <a:t>ribbon, the results of typing with the correction tape are visible only under</a:t>
            </a:r>
          </a:p>
          <a:p>
            <a:r>
              <a:rPr lang="en-US" sz="1200" kern="1200" baseline="0" dirty="0" smtClean="0">
                <a:solidFill>
                  <a:schemeClr val="tx1"/>
                </a:solidFill>
                <a:latin typeface="Arial" charset="0"/>
                <a:ea typeface="ＭＳ Ｐゴシック" pitchFamily="-107" charset="-128"/>
                <a:cs typeface="ＭＳ Ｐゴシック" pitchFamily="-107" charset="-128"/>
              </a:rPr>
              <a:t>a strong light.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195147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BEBAFD47-136D-274F-8F53-1A334E3EE086}" type="slidenum">
              <a:rPr lang="en-AU">
                <a:latin typeface="Arial" pitchFamily="-1" charset="0"/>
              </a:rPr>
              <a:pPr/>
              <a:t>4</a:t>
            </a:fld>
            <a:endParaRPr lang="en-AU" dirty="0">
              <a:latin typeface="Arial" pitchFamily="-1" charset="0"/>
            </a:endParaRPr>
          </a:p>
        </p:txBody>
      </p:sp>
      <p:sp>
        <p:nvSpPr>
          <p:cNvPr id="17411" name="Rectangle 1026"/>
          <p:cNvSpPr>
            <a:spLocks noGrp="1" noRot="1" noChangeAspect="1" noChangeArrowheads="1" noTextEdit="1"/>
          </p:cNvSpPr>
          <p:nvPr>
            <p:ph type="sldImg"/>
          </p:nvPr>
        </p:nvSpPr>
        <p:spPr>
          <a:ln/>
        </p:spPr>
      </p:sp>
      <p:sp>
        <p:nvSpPr>
          <p:cNvPr id="17412" name="Rectangle 1027"/>
          <p:cNvSpPr>
            <a:spLocks noGrp="1" noChangeArrowheads="1"/>
          </p:cNvSpPr>
          <p:nvPr>
            <p:ph type="body" idx="1"/>
          </p:nvPr>
        </p:nvSpPr>
        <p:spPr>
          <a:noFill/>
          <a:ln/>
        </p:spPr>
        <p:txBody>
          <a:bodyPr/>
          <a:lstStyle/>
          <a:p>
            <a:r>
              <a:rPr lang="tr-TR" dirty="0" err="1" smtClean="0">
                <a:latin typeface="Arial" pitchFamily="-1" charset="0"/>
                <a:ea typeface="ＭＳ Ｐゴシック" pitchFamily="-1" charset="-128"/>
                <a:cs typeface="ＭＳ Ｐゴシック" pitchFamily="-1" charset="-128"/>
              </a:rPr>
              <a:t>These</a:t>
            </a:r>
            <a:r>
              <a:rPr lang="tr-TR" baseline="0" dirty="0" smtClean="0">
                <a:latin typeface="Arial" pitchFamily="-1" charset="0"/>
                <a:ea typeface="ＭＳ Ｐゴシック" pitchFamily="-1" charset="-128"/>
                <a:cs typeface="ＭＳ Ｐゴシック" pitchFamily="-1" charset="-128"/>
              </a:rPr>
              <a:t> </a:t>
            </a:r>
            <a:r>
              <a:rPr lang="tr-TR" baseline="0" dirty="0" err="1" smtClean="0">
                <a:latin typeface="Arial" pitchFamily="-1" charset="0"/>
                <a:ea typeface="ＭＳ Ｐゴシック" pitchFamily="-1" charset="-128"/>
                <a:cs typeface="ＭＳ Ｐゴシック" pitchFamily="-1" charset="-128"/>
              </a:rPr>
              <a:t>definitions</a:t>
            </a:r>
            <a:r>
              <a:rPr lang="tr-TR" baseline="0" dirty="0" smtClean="0">
                <a:latin typeface="Arial" pitchFamily="-1" charset="0"/>
                <a:ea typeface="ＭＳ Ｐゴシック" pitchFamily="-1" charset="-128"/>
                <a:cs typeface="ＭＳ Ｐゴシック" pitchFamily="-1" charset="-128"/>
              </a:rPr>
              <a:t> </a:t>
            </a:r>
            <a:r>
              <a:rPr lang="tr-TR" baseline="0" dirty="0" err="1" smtClean="0">
                <a:latin typeface="Arial" pitchFamily="-1" charset="0"/>
                <a:ea typeface="ＭＳ Ｐゴシック" pitchFamily="-1" charset="-128"/>
                <a:cs typeface="ＭＳ Ｐゴシック" pitchFamily="-1" charset="-128"/>
              </a:rPr>
              <a:t>are</a:t>
            </a:r>
            <a:r>
              <a:rPr lang="tr-TR" baseline="0" dirty="0" smtClean="0">
                <a:latin typeface="Arial" pitchFamily="-1" charset="0"/>
                <a:ea typeface="ＭＳ Ｐゴシック" pitchFamily="-1" charset="-128"/>
                <a:cs typeface="ＭＳ Ｐゴシック" pitchFamily="-1" charset="-128"/>
              </a:rPr>
              <a:t> </a:t>
            </a:r>
            <a:r>
              <a:rPr lang="tr-TR" baseline="0" dirty="0" err="1" smtClean="0">
                <a:latin typeface="Arial" pitchFamily="-1" charset="0"/>
                <a:ea typeface="ＭＳ Ｐゴシック" pitchFamily="-1" charset="-128"/>
                <a:cs typeface="ＭＳ Ｐゴシック" pitchFamily="-1" charset="-128"/>
              </a:rPr>
              <a:t>from</a:t>
            </a:r>
            <a:r>
              <a:rPr lang="tr-TR" baseline="0" dirty="0" smtClean="0">
                <a:latin typeface="Arial" pitchFamily="-1" charset="0"/>
                <a:ea typeface="ＭＳ Ｐゴシック" pitchFamily="-1" charset="-128"/>
                <a:cs typeface="ＭＳ Ｐゴシック" pitchFamily="-1" charset="-128"/>
              </a:rPr>
              <a:t> RFC 4949. </a:t>
            </a:r>
            <a:endParaRPr lang="en-US" dirty="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23095385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Although these techniques may seem archaic, they have contemporary equivalents.</a:t>
            </a:r>
          </a:p>
          <a:p>
            <a:r>
              <a:rPr lang="en-US" sz="1200" kern="1200" baseline="0" dirty="0" smtClean="0">
                <a:solidFill>
                  <a:schemeClr val="tx1"/>
                </a:solidFill>
                <a:latin typeface="Arial" charset="0"/>
                <a:ea typeface="ＭＳ Ｐゴシック" pitchFamily="-107" charset="-128"/>
                <a:cs typeface="ＭＳ Ｐゴシック" pitchFamily="-107" charset="-128"/>
              </a:rPr>
              <a:t>[WAYN09] proposes hiding a message by using the least significant bits of</a:t>
            </a:r>
          </a:p>
          <a:p>
            <a:r>
              <a:rPr lang="en-US" sz="1200" kern="1200" baseline="0" dirty="0" smtClean="0">
                <a:solidFill>
                  <a:schemeClr val="tx1"/>
                </a:solidFill>
                <a:latin typeface="Arial" charset="0"/>
                <a:ea typeface="ＭＳ Ｐゴシック" pitchFamily="-107" charset="-128"/>
                <a:cs typeface="ＭＳ Ｐゴシック" pitchFamily="-107" charset="-128"/>
              </a:rPr>
              <a:t>frames on a CD. For example, the Kodak Photo CD format’s maximum resolution</a:t>
            </a:r>
          </a:p>
          <a:p>
            <a:r>
              <a:rPr lang="en-US" sz="1200" kern="1200" baseline="0" dirty="0" smtClean="0">
                <a:solidFill>
                  <a:schemeClr val="tx1"/>
                </a:solidFill>
                <a:latin typeface="Arial" charset="0"/>
                <a:ea typeface="ＭＳ Ｐゴシック" pitchFamily="-107" charset="-128"/>
                <a:cs typeface="ＭＳ Ｐゴシック" pitchFamily="-107" charset="-128"/>
              </a:rPr>
              <a:t>is 3096 *  6144 pixels, with each pixel containing 24 bits of RGB color information.</a:t>
            </a:r>
          </a:p>
          <a:p>
            <a:r>
              <a:rPr lang="en-US" sz="1200" kern="1200" baseline="0" dirty="0" smtClean="0">
                <a:solidFill>
                  <a:schemeClr val="tx1"/>
                </a:solidFill>
                <a:latin typeface="Arial" charset="0"/>
                <a:ea typeface="ＭＳ Ｐゴシック" pitchFamily="-107" charset="-128"/>
                <a:cs typeface="ＭＳ Ｐゴシック" pitchFamily="-107" charset="-128"/>
              </a:rPr>
              <a:t>The least significant bit of each 24-bit pixel can be changed without greatly affecting</a:t>
            </a:r>
          </a:p>
          <a:p>
            <a:r>
              <a:rPr lang="en-US" sz="1200" kern="1200" baseline="0" dirty="0" smtClean="0">
                <a:solidFill>
                  <a:schemeClr val="tx1"/>
                </a:solidFill>
                <a:latin typeface="Arial" charset="0"/>
                <a:ea typeface="ＭＳ Ｐゴシック" pitchFamily="-107" charset="-128"/>
                <a:cs typeface="ＭＳ Ｐゴシック" pitchFamily="-107" charset="-128"/>
              </a:rPr>
              <a:t>the quality of the image. The result is that you can hide a 130-kB message in a single</a:t>
            </a:r>
          </a:p>
          <a:p>
            <a:r>
              <a:rPr lang="en-US" sz="1200" kern="1200" baseline="0" dirty="0" smtClean="0">
                <a:solidFill>
                  <a:schemeClr val="tx1"/>
                </a:solidFill>
                <a:latin typeface="Arial" charset="0"/>
                <a:ea typeface="ＭＳ Ｐゴシック" pitchFamily="-107" charset="-128"/>
                <a:cs typeface="ＭＳ Ｐゴシック" pitchFamily="-107" charset="-128"/>
              </a:rPr>
              <a:t>digital snapshot. There are now a number of software packages available that take</a:t>
            </a:r>
          </a:p>
          <a:p>
            <a:r>
              <a:rPr lang="en-US" sz="1200" kern="1200" baseline="0" dirty="0" smtClean="0">
                <a:solidFill>
                  <a:schemeClr val="tx1"/>
                </a:solidFill>
                <a:latin typeface="Arial" charset="0"/>
                <a:ea typeface="ＭＳ Ｐゴシック" pitchFamily="-107" charset="-128"/>
                <a:cs typeface="ＭＳ Ｐゴシック" pitchFamily="-107" charset="-128"/>
              </a:rPr>
              <a:t>this type of approach to steganography.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Steganography has a number of drawbacks when compared to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It requires a lot of overhead to hide a relatively few bits of information, although</a:t>
            </a:r>
          </a:p>
          <a:p>
            <a:r>
              <a:rPr lang="en-US" sz="1200" kern="1200" baseline="0" dirty="0" smtClean="0">
                <a:solidFill>
                  <a:schemeClr val="tx1"/>
                </a:solidFill>
                <a:latin typeface="Arial" charset="0"/>
                <a:ea typeface="ＭＳ Ｐゴシック" pitchFamily="-107" charset="-128"/>
                <a:cs typeface="ＭＳ Ｐゴシック" pitchFamily="-107" charset="-128"/>
              </a:rPr>
              <a:t>using a scheme like that proposed in the preceding paragraph may make it more</a:t>
            </a:r>
          </a:p>
          <a:p>
            <a:r>
              <a:rPr lang="en-US" sz="1200" kern="1200" baseline="0" dirty="0" smtClean="0">
                <a:solidFill>
                  <a:schemeClr val="tx1"/>
                </a:solidFill>
                <a:latin typeface="Arial" charset="0"/>
                <a:ea typeface="ＭＳ Ｐゴシック" pitchFamily="-107" charset="-128"/>
                <a:cs typeface="ＭＳ Ｐゴシック" pitchFamily="-107" charset="-128"/>
              </a:rPr>
              <a:t>effective. Also, once the system is discovered, it becomes virtually worthless. This</a:t>
            </a:r>
          </a:p>
          <a:p>
            <a:r>
              <a:rPr lang="en-US" sz="1200" kern="1200" baseline="0" dirty="0" smtClean="0">
                <a:solidFill>
                  <a:schemeClr val="tx1"/>
                </a:solidFill>
                <a:latin typeface="Arial" charset="0"/>
                <a:ea typeface="ＭＳ Ｐゴシック" pitchFamily="-107" charset="-128"/>
                <a:cs typeface="ＭＳ Ｐゴシック" pitchFamily="-107" charset="-128"/>
              </a:rPr>
              <a:t>problem, too, can be overcome if the insertion method depends on some sort of key</a:t>
            </a:r>
          </a:p>
          <a:p>
            <a:r>
              <a:rPr lang="en-US" sz="1200" kern="1200" baseline="0" dirty="0" smtClean="0">
                <a:solidFill>
                  <a:schemeClr val="tx1"/>
                </a:solidFill>
                <a:latin typeface="Arial" charset="0"/>
                <a:ea typeface="ＭＳ Ｐゴシック" pitchFamily="-107" charset="-128"/>
                <a:cs typeface="ＭＳ Ｐゴシック" pitchFamily="-107" charset="-128"/>
              </a:rPr>
              <a:t>(e.g., see Problem 3.22). Alternatively, a message can be first encrypted and then</a:t>
            </a:r>
          </a:p>
          <a:p>
            <a:r>
              <a:rPr lang="en-US" sz="1200" kern="1200" baseline="0" dirty="0" smtClean="0">
                <a:solidFill>
                  <a:schemeClr val="tx1"/>
                </a:solidFill>
                <a:latin typeface="Arial" charset="0"/>
                <a:ea typeface="ＭＳ Ｐゴシック" pitchFamily="-107" charset="-128"/>
                <a:cs typeface="ＭＳ Ｐゴシック" pitchFamily="-107" charset="-128"/>
              </a:rPr>
              <a:t>hidden using steganography.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advantage of steganography is that it can be employed by parties who</a:t>
            </a:r>
          </a:p>
          <a:p>
            <a:r>
              <a:rPr lang="en-US" sz="1200" kern="1200" baseline="0" dirty="0" smtClean="0">
                <a:solidFill>
                  <a:schemeClr val="tx1"/>
                </a:solidFill>
                <a:latin typeface="Arial" charset="0"/>
                <a:ea typeface="ＭＳ Ｐゴシック" pitchFamily="-107" charset="-128"/>
                <a:cs typeface="ＭＳ Ｐゴシック" pitchFamily="-107" charset="-128"/>
              </a:rPr>
              <a:t>have something to lose should the fact of their secret communication (not necessarily</a:t>
            </a:r>
          </a:p>
          <a:p>
            <a:r>
              <a:rPr lang="en-US" sz="1200" kern="1200" baseline="0" dirty="0" smtClean="0">
                <a:solidFill>
                  <a:schemeClr val="tx1"/>
                </a:solidFill>
                <a:latin typeface="Arial" charset="0"/>
                <a:ea typeface="ＭＳ Ｐゴシック" pitchFamily="-107" charset="-128"/>
                <a:cs typeface="ＭＳ Ｐゴシック" pitchFamily="-107" charset="-128"/>
              </a:rPr>
              <a:t>the content) be discovered. Encryption flags traffic as important or secret or may</a:t>
            </a:r>
          </a:p>
          <a:p>
            <a:r>
              <a:rPr lang="en-US" sz="1200" kern="1200" baseline="0" dirty="0" smtClean="0">
                <a:solidFill>
                  <a:schemeClr val="tx1"/>
                </a:solidFill>
                <a:latin typeface="Arial" charset="0"/>
                <a:ea typeface="ＭＳ Ｐゴシック" pitchFamily="-107" charset="-128"/>
                <a:cs typeface="ＭＳ Ｐゴシック" pitchFamily="-107" charset="-128"/>
              </a:rPr>
              <a:t>identify the sender or receiver as someone with something to hide.</a:t>
            </a:r>
            <a:endParaRPr lang="en-US" dirty="0" smtClean="0">
              <a:latin typeface="Arial" pitchFamily="-1" charset="0"/>
              <a:ea typeface="Arial" pitchFamily="-1" charset="0"/>
              <a:cs typeface="Arial" pitchFamily="-1" charset="0"/>
            </a:endParaRPr>
          </a:p>
          <a:p>
            <a:endParaRPr lang="en-US"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43</a:t>
            </a:fld>
            <a:endParaRPr lang="en-AU" dirty="0"/>
          </a:p>
        </p:txBody>
      </p:sp>
    </p:spTree>
    <p:extLst>
      <p:ext uri="{BB962C8B-B14F-4D97-AF65-F5344CB8AC3E}">
        <p14:creationId xmlns:p14="http://schemas.microsoft.com/office/powerpoint/2010/main" val="1562814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 A symmetric encryption scheme has five ingredients (Figure 3.1)</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Plaintext:  This is the original intelligible message or data that is fed into the</a:t>
            </a:r>
          </a:p>
          <a:p>
            <a:r>
              <a:rPr lang="en-US" sz="1200" b="0" kern="1200" baseline="0" dirty="0" smtClean="0">
                <a:solidFill>
                  <a:schemeClr val="tx1"/>
                </a:solidFill>
                <a:latin typeface="Arial" charset="0"/>
                <a:ea typeface="ＭＳ Ｐゴシック" pitchFamily="-107" charset="-128"/>
                <a:cs typeface="ＭＳ Ｐゴシック" pitchFamily="-107" charset="-128"/>
              </a:rPr>
              <a:t>algorithm as input.</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Encryption algorithm:  The encryption algorithm performs various substitutions</a:t>
            </a:r>
          </a:p>
          <a:p>
            <a:r>
              <a:rPr lang="en-US" sz="1200" b="0" kern="1200" baseline="0" dirty="0" smtClean="0">
                <a:solidFill>
                  <a:schemeClr val="tx1"/>
                </a:solidFill>
                <a:latin typeface="Arial" charset="0"/>
                <a:ea typeface="ＭＳ Ｐゴシック" pitchFamily="-107" charset="-128"/>
                <a:cs typeface="ＭＳ Ｐゴシック" pitchFamily="-107" charset="-128"/>
              </a:rPr>
              <a:t>and transformations on the plaintext.</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Secret key:  The secret key is also input to the encryption algorithm. The key is</a:t>
            </a:r>
          </a:p>
          <a:p>
            <a:r>
              <a:rPr lang="en-US" sz="1200" b="0" kern="1200" baseline="0" dirty="0" smtClean="0">
                <a:solidFill>
                  <a:schemeClr val="tx1"/>
                </a:solidFill>
                <a:latin typeface="Arial" charset="0"/>
                <a:ea typeface="ＭＳ Ｐゴシック" pitchFamily="-107" charset="-128"/>
                <a:cs typeface="ＭＳ Ｐゴシック" pitchFamily="-107" charset="-128"/>
              </a:rPr>
              <a:t>a value independent of the plaintext and of the algorithm. The algorithm will</a:t>
            </a:r>
          </a:p>
          <a:p>
            <a:r>
              <a:rPr lang="en-US" sz="1200" b="0" kern="1200" baseline="0" dirty="0" smtClean="0">
                <a:solidFill>
                  <a:schemeClr val="tx1"/>
                </a:solidFill>
                <a:latin typeface="Arial" charset="0"/>
                <a:ea typeface="ＭＳ Ｐゴシック" pitchFamily="-107" charset="-128"/>
                <a:cs typeface="ＭＳ Ｐゴシック" pitchFamily="-107" charset="-128"/>
              </a:rPr>
              <a:t>produce a different output depending on the specific key being used at the</a:t>
            </a:r>
          </a:p>
          <a:p>
            <a:r>
              <a:rPr lang="en-US" sz="1200" b="0" kern="1200" baseline="0" dirty="0" smtClean="0">
                <a:solidFill>
                  <a:schemeClr val="tx1"/>
                </a:solidFill>
                <a:latin typeface="Arial" charset="0"/>
                <a:ea typeface="ＭＳ Ｐゴシック" pitchFamily="-107" charset="-128"/>
                <a:cs typeface="ＭＳ Ｐゴシック" pitchFamily="-107" charset="-128"/>
              </a:rPr>
              <a:t>time. The exact substitutions and transformations performed by the algorithm</a:t>
            </a:r>
          </a:p>
          <a:p>
            <a:r>
              <a:rPr lang="en-US" sz="1200" b="0" kern="1200" baseline="0" dirty="0" smtClean="0">
                <a:solidFill>
                  <a:schemeClr val="tx1"/>
                </a:solidFill>
                <a:latin typeface="Arial" charset="0"/>
                <a:ea typeface="ＭＳ Ｐゴシック" pitchFamily="-107" charset="-128"/>
                <a:cs typeface="ＭＳ Ｐゴシック" pitchFamily="-107" charset="-128"/>
              </a:rPr>
              <a:t>depend on the key.</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1" kern="1200" baseline="0" dirty="0" smtClean="0">
                <a:solidFill>
                  <a:schemeClr val="tx1"/>
                </a:solidFill>
                <a:latin typeface="Arial" charset="0"/>
                <a:ea typeface="ＭＳ Ｐゴシック" pitchFamily="-107" charset="-128"/>
                <a:cs typeface="ＭＳ Ｐゴシック" pitchFamily="-107" charset="-128"/>
              </a:rPr>
              <a:t>■ Ciphertext: This is the scrambled message produced as output. It depends on</a:t>
            </a:r>
          </a:p>
          <a:p>
            <a:r>
              <a:rPr lang="en-US" sz="1200" kern="1200" baseline="0" dirty="0" smtClean="0">
                <a:solidFill>
                  <a:schemeClr val="tx1"/>
                </a:solidFill>
                <a:latin typeface="Arial" charset="0"/>
                <a:ea typeface="ＭＳ Ｐゴシック" pitchFamily="-107" charset="-128"/>
                <a:cs typeface="ＭＳ Ｐゴシック" pitchFamily="-107" charset="-128"/>
              </a:rPr>
              <a:t>the plaintext and the secret key. For a given message, two different keys will</a:t>
            </a:r>
          </a:p>
          <a:p>
            <a:r>
              <a:rPr lang="en-US" sz="1200" kern="1200" baseline="0" dirty="0" smtClean="0">
                <a:solidFill>
                  <a:schemeClr val="tx1"/>
                </a:solidFill>
                <a:latin typeface="Arial" charset="0"/>
                <a:ea typeface="ＭＳ Ｐゴシック" pitchFamily="-107" charset="-128"/>
                <a:cs typeface="ＭＳ Ｐゴシック" pitchFamily="-107" charset="-128"/>
              </a:rPr>
              <a:t>produce two different </a:t>
            </a:r>
            <a:r>
              <a:rPr lang="en-US" sz="1200" kern="1200" baseline="0" dirty="0" err="1" smtClean="0">
                <a:solidFill>
                  <a:schemeClr val="tx1"/>
                </a:solidFill>
                <a:latin typeface="Arial" charset="0"/>
                <a:ea typeface="ＭＳ Ｐゴシック" pitchFamily="-107" charset="-128"/>
                <a:cs typeface="ＭＳ Ｐゴシック" pitchFamily="-107" charset="-128"/>
              </a:rPr>
              <a:t>ciphertexts</a:t>
            </a:r>
            <a:r>
              <a:rPr lang="en-US" sz="1200" kern="1200" baseline="0" dirty="0" smtClean="0">
                <a:solidFill>
                  <a:schemeClr val="tx1"/>
                </a:solidFill>
                <a:latin typeface="Arial" charset="0"/>
                <a:ea typeface="ＭＳ Ｐゴシック" pitchFamily="-107" charset="-128"/>
                <a:cs typeface="ＭＳ Ｐゴシック" pitchFamily="-107" charset="-128"/>
              </a:rPr>
              <a:t>. The ciphertext is an apparently random</a:t>
            </a:r>
          </a:p>
          <a:p>
            <a:r>
              <a:rPr lang="en-US" sz="1200" kern="1200" baseline="0" dirty="0" smtClean="0">
                <a:solidFill>
                  <a:schemeClr val="tx1"/>
                </a:solidFill>
                <a:latin typeface="Arial" charset="0"/>
                <a:ea typeface="ＭＳ Ｐゴシック" pitchFamily="-107" charset="-128"/>
                <a:cs typeface="ＭＳ Ｐゴシック" pitchFamily="-107" charset="-128"/>
              </a:rPr>
              <a:t>stream of data and, as it stands, is unintelligible.</a:t>
            </a:r>
          </a:p>
          <a:p>
            <a:endParaRPr lang="en-US" sz="1200" b="1" kern="1200" baseline="0" dirty="0" smtClean="0">
              <a:solidFill>
                <a:schemeClr val="tx1"/>
              </a:solidFill>
              <a:latin typeface="Arial" charset="0"/>
              <a:ea typeface="ＭＳ Ｐゴシック" pitchFamily="-107" charset="-128"/>
              <a:cs typeface="ＭＳ Ｐゴシック" pitchFamily="-107" charset="-128"/>
            </a:endParaRPr>
          </a:p>
          <a:p>
            <a:r>
              <a:rPr lang="en-US" sz="1200" b="1" kern="1200" baseline="0" dirty="0" smtClean="0">
                <a:solidFill>
                  <a:schemeClr val="tx1"/>
                </a:solidFill>
                <a:latin typeface="Arial" charset="0"/>
                <a:ea typeface="ＭＳ Ｐゴシック" pitchFamily="-107" charset="-128"/>
                <a:cs typeface="ＭＳ Ｐゴシック" pitchFamily="-107" charset="-128"/>
              </a:rPr>
              <a:t>■ Decryption algorithm: This is essentially the encryption algorithm run in</a:t>
            </a:r>
          </a:p>
          <a:p>
            <a:r>
              <a:rPr lang="en-US" sz="1200" kern="1200" baseline="0" dirty="0" smtClean="0">
                <a:solidFill>
                  <a:schemeClr val="tx1"/>
                </a:solidFill>
                <a:latin typeface="Arial" charset="0"/>
                <a:ea typeface="ＭＳ Ｐゴシック" pitchFamily="-107" charset="-128"/>
                <a:cs typeface="ＭＳ Ｐゴシック" pitchFamily="-107" charset="-128"/>
              </a:rPr>
              <a:t>reverse. It takes the ciphertext and the secret key and produces the original</a:t>
            </a:r>
          </a:p>
          <a:p>
            <a:r>
              <a:rPr lang="en-US" sz="1200" kern="1200" baseline="0" dirty="0" smtClean="0">
                <a:solidFill>
                  <a:schemeClr val="tx1"/>
                </a:solidFill>
                <a:latin typeface="Arial" charset="0"/>
                <a:ea typeface="ＭＳ Ｐゴシック" pitchFamily="-107" charset="-128"/>
                <a:cs typeface="ＭＳ Ｐゴシック" pitchFamily="-107" charset="-128"/>
              </a:rPr>
              <a:t>plaintext.</a:t>
            </a:r>
            <a:endParaRPr lang="en-US" b="0"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5</a:t>
            </a:fld>
            <a:endParaRPr lang="en-AU" dirty="0"/>
          </a:p>
        </p:txBody>
      </p:sp>
    </p:spTree>
    <p:extLst>
      <p:ext uri="{BB962C8B-B14F-4D97-AF65-F5344CB8AC3E}">
        <p14:creationId xmlns:p14="http://schemas.microsoft.com/office/powerpoint/2010/main" val="4008875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87AB4349-EBA6-734F-968E-76D033A1EA87}" type="slidenum">
              <a:rPr lang="en-AU">
                <a:latin typeface="Arial" pitchFamily="-1" charset="0"/>
              </a:rPr>
              <a:pPr/>
              <a:t>6</a:t>
            </a:fld>
            <a:endParaRPr lang="en-AU" dirty="0">
              <a:latin typeface="Arial" pitchFamily="-1"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There are two requirements for secure use of conventional encryption: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1.  We need a strong encryption algorithm. At a minimum, we would like the algorithm</a:t>
            </a:r>
          </a:p>
          <a:p>
            <a:r>
              <a:rPr lang="en-US" sz="1200" kern="1200" baseline="0" dirty="0" smtClean="0">
                <a:solidFill>
                  <a:schemeClr val="tx1"/>
                </a:solidFill>
                <a:latin typeface="Arial" charset="0"/>
                <a:ea typeface="ＭＳ Ｐゴシック" pitchFamily="-107" charset="-128"/>
                <a:cs typeface="ＭＳ Ｐゴシック" pitchFamily="-107" charset="-128"/>
              </a:rPr>
              <a:t>to be such that an opponent who knows the algorithm and has access to</a:t>
            </a:r>
          </a:p>
          <a:p>
            <a:r>
              <a:rPr lang="en-US" sz="1200" kern="1200" baseline="0" dirty="0" smtClean="0">
                <a:solidFill>
                  <a:schemeClr val="tx1"/>
                </a:solidFill>
                <a:latin typeface="Arial" charset="0"/>
                <a:ea typeface="ＭＳ Ｐゴシック" pitchFamily="-107" charset="-128"/>
                <a:cs typeface="ＭＳ Ｐゴシック" pitchFamily="-107" charset="-128"/>
              </a:rPr>
              <a:t>one or more </a:t>
            </a:r>
            <a:r>
              <a:rPr lang="en-US" sz="1200" kern="1200" baseline="0" dirty="0" err="1" smtClean="0">
                <a:solidFill>
                  <a:schemeClr val="tx1"/>
                </a:solidFill>
                <a:latin typeface="Arial" charset="0"/>
                <a:ea typeface="ＭＳ Ｐゴシック" pitchFamily="-107" charset="-128"/>
                <a:cs typeface="ＭＳ Ｐゴシック" pitchFamily="-107" charset="-128"/>
              </a:rPr>
              <a:t>ciphertexts</a:t>
            </a:r>
            <a:r>
              <a:rPr lang="en-US" sz="1200" kern="1200" baseline="0" dirty="0" smtClean="0">
                <a:solidFill>
                  <a:schemeClr val="tx1"/>
                </a:solidFill>
                <a:latin typeface="Arial" charset="0"/>
                <a:ea typeface="ＭＳ Ｐゴシック" pitchFamily="-107" charset="-128"/>
                <a:cs typeface="ＭＳ Ｐゴシック" pitchFamily="-107" charset="-128"/>
              </a:rPr>
              <a:t> would be unable to decipher the ciphertext or figure</a:t>
            </a:r>
          </a:p>
          <a:p>
            <a:r>
              <a:rPr lang="en-US" sz="1200" kern="1200" baseline="0" dirty="0" smtClean="0">
                <a:solidFill>
                  <a:schemeClr val="tx1"/>
                </a:solidFill>
                <a:latin typeface="Arial" charset="0"/>
                <a:ea typeface="ＭＳ Ｐゴシック" pitchFamily="-107" charset="-128"/>
                <a:cs typeface="ＭＳ Ｐゴシック" pitchFamily="-107" charset="-128"/>
              </a:rPr>
              <a:t>out the key. This requirement is usually stated in a stronger form: The opponent</a:t>
            </a:r>
          </a:p>
          <a:p>
            <a:r>
              <a:rPr lang="en-US" sz="1200" kern="1200" baseline="0" dirty="0" smtClean="0">
                <a:solidFill>
                  <a:schemeClr val="tx1"/>
                </a:solidFill>
                <a:latin typeface="Arial" charset="0"/>
                <a:ea typeface="ＭＳ Ｐゴシック" pitchFamily="-107" charset="-128"/>
                <a:cs typeface="ＭＳ Ｐゴシック" pitchFamily="-107" charset="-128"/>
              </a:rPr>
              <a:t>should be unable to decrypt ciphertext or discover the key even if he or</a:t>
            </a:r>
          </a:p>
          <a:p>
            <a:r>
              <a:rPr lang="en-US" sz="1200" kern="1200" baseline="0" dirty="0" smtClean="0">
                <a:solidFill>
                  <a:schemeClr val="tx1"/>
                </a:solidFill>
                <a:latin typeface="Arial" charset="0"/>
                <a:ea typeface="ＭＳ Ｐゴシック" pitchFamily="-107" charset="-128"/>
                <a:cs typeface="ＭＳ Ｐゴシック" pitchFamily="-107" charset="-128"/>
              </a:rPr>
              <a:t>she is in possession of a number of </a:t>
            </a:r>
            <a:r>
              <a:rPr lang="en-US" sz="1200" kern="1200" baseline="0" dirty="0" err="1" smtClean="0">
                <a:solidFill>
                  <a:schemeClr val="tx1"/>
                </a:solidFill>
                <a:latin typeface="Arial" charset="0"/>
                <a:ea typeface="ＭＳ Ｐゴシック" pitchFamily="-107" charset="-128"/>
                <a:cs typeface="ＭＳ Ｐゴシック" pitchFamily="-107" charset="-128"/>
              </a:rPr>
              <a:t>ciphertexts</a:t>
            </a:r>
            <a:r>
              <a:rPr lang="en-US" sz="1200" kern="1200" baseline="0" dirty="0" smtClean="0">
                <a:solidFill>
                  <a:schemeClr val="tx1"/>
                </a:solidFill>
                <a:latin typeface="Arial" charset="0"/>
                <a:ea typeface="ＭＳ Ｐゴシック" pitchFamily="-107" charset="-128"/>
                <a:cs typeface="ＭＳ Ｐゴシック" pitchFamily="-107" charset="-128"/>
              </a:rPr>
              <a:t> together with the plaintext that</a:t>
            </a:r>
          </a:p>
          <a:p>
            <a:r>
              <a:rPr lang="en-US" sz="1200" kern="1200" baseline="0" dirty="0" smtClean="0">
                <a:solidFill>
                  <a:schemeClr val="tx1"/>
                </a:solidFill>
                <a:latin typeface="Arial" charset="0"/>
                <a:ea typeface="ＭＳ Ｐゴシック" pitchFamily="-107" charset="-128"/>
                <a:cs typeface="ＭＳ Ｐゴシック" pitchFamily="-107" charset="-128"/>
              </a:rPr>
              <a:t>produced each ciphertext.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2.  Sender and receiver must have obtained copies of the secret key in a secure</a:t>
            </a:r>
          </a:p>
          <a:p>
            <a:r>
              <a:rPr lang="en-US" sz="1200" kern="1200" baseline="0" dirty="0" smtClean="0">
                <a:solidFill>
                  <a:schemeClr val="tx1"/>
                </a:solidFill>
                <a:latin typeface="Arial" charset="0"/>
                <a:ea typeface="ＭＳ Ｐゴシック" pitchFamily="-107" charset="-128"/>
                <a:cs typeface="ＭＳ Ｐゴシック" pitchFamily="-107" charset="-128"/>
              </a:rPr>
              <a:t>fashion and must keep the key secure. If someone can discover the key and</a:t>
            </a:r>
          </a:p>
          <a:p>
            <a:r>
              <a:rPr lang="en-US" sz="1200" kern="1200" baseline="0" dirty="0" smtClean="0">
                <a:solidFill>
                  <a:schemeClr val="tx1"/>
                </a:solidFill>
                <a:latin typeface="Arial" charset="0"/>
                <a:ea typeface="ＭＳ Ｐゴシック" pitchFamily="-107" charset="-128"/>
                <a:cs typeface="ＭＳ Ｐゴシック" pitchFamily="-107" charset="-128"/>
              </a:rPr>
              <a:t>knows the algorithm, all communication using this key is readable.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We assume that it is impractical to decrypt a message on the basis of the</a:t>
            </a:r>
          </a:p>
          <a:p>
            <a:r>
              <a:rPr lang="en-US" sz="1200" kern="1200" baseline="0" dirty="0" smtClean="0">
                <a:solidFill>
                  <a:schemeClr val="tx1"/>
                </a:solidFill>
                <a:latin typeface="Arial" charset="0"/>
                <a:ea typeface="ＭＳ Ｐゴシック" pitchFamily="-107" charset="-128"/>
                <a:cs typeface="ＭＳ Ｐゴシック" pitchFamily="-107" charset="-128"/>
              </a:rPr>
              <a:t>ciphertext plus  knowledge of the encryption/decryption algorithm. In other words,</a:t>
            </a:r>
          </a:p>
          <a:p>
            <a:r>
              <a:rPr lang="en-US" sz="1200" kern="1200" baseline="0" dirty="0" smtClean="0">
                <a:solidFill>
                  <a:schemeClr val="tx1"/>
                </a:solidFill>
                <a:latin typeface="Arial" charset="0"/>
                <a:ea typeface="ＭＳ Ｐゴシック" pitchFamily="-107" charset="-128"/>
                <a:cs typeface="ＭＳ Ｐゴシック" pitchFamily="-107" charset="-128"/>
              </a:rPr>
              <a:t>we do not need to keep the algorithm secret; we need to keep only the key secret.</a:t>
            </a:r>
          </a:p>
          <a:p>
            <a:r>
              <a:rPr lang="en-US" sz="1200" kern="1200" baseline="0" dirty="0" smtClean="0">
                <a:solidFill>
                  <a:schemeClr val="tx1"/>
                </a:solidFill>
                <a:latin typeface="Arial" charset="0"/>
                <a:ea typeface="ＭＳ Ｐゴシック" pitchFamily="-107" charset="-128"/>
                <a:cs typeface="ＭＳ Ｐゴシック" pitchFamily="-107" charset="-128"/>
              </a:rPr>
              <a:t>This feature of symmetric encryption is what makes it feasible for widespread use.</a:t>
            </a:r>
          </a:p>
          <a:p>
            <a:r>
              <a:rPr lang="en-US" sz="1200" kern="1200" baseline="0" dirty="0" smtClean="0">
                <a:solidFill>
                  <a:schemeClr val="tx1"/>
                </a:solidFill>
                <a:latin typeface="Arial" charset="0"/>
                <a:ea typeface="ＭＳ Ｐゴシック" pitchFamily="-107" charset="-128"/>
                <a:cs typeface="ＭＳ Ｐゴシック" pitchFamily="-107" charset="-128"/>
              </a:rPr>
              <a:t>The fact that the algorithm need not be kept secret means that manufacturers can</a:t>
            </a:r>
          </a:p>
          <a:p>
            <a:r>
              <a:rPr lang="en-US" sz="1200" kern="1200" baseline="0" dirty="0" smtClean="0">
                <a:solidFill>
                  <a:schemeClr val="tx1"/>
                </a:solidFill>
                <a:latin typeface="Arial" charset="0"/>
                <a:ea typeface="ＭＳ Ｐゴシック" pitchFamily="-107" charset="-128"/>
                <a:cs typeface="ＭＳ Ｐゴシック" pitchFamily="-107" charset="-128"/>
              </a:rPr>
              <a:t>and have developed low-cost chip implementations of data encryption algorithms.</a:t>
            </a:r>
          </a:p>
          <a:p>
            <a:r>
              <a:rPr lang="en-US" sz="1200" kern="1200" baseline="0" dirty="0" smtClean="0">
                <a:solidFill>
                  <a:schemeClr val="tx1"/>
                </a:solidFill>
                <a:latin typeface="Arial" charset="0"/>
                <a:ea typeface="ＭＳ Ｐゴシック" pitchFamily="-107" charset="-128"/>
                <a:cs typeface="ＭＳ Ｐゴシック" pitchFamily="-107" charset="-128"/>
              </a:rPr>
              <a:t>These chips are widely available and incorporated into a number of products. With</a:t>
            </a:r>
          </a:p>
          <a:p>
            <a:r>
              <a:rPr lang="en-US" sz="1200" kern="1200" baseline="0" dirty="0" smtClean="0">
                <a:solidFill>
                  <a:schemeClr val="tx1"/>
                </a:solidFill>
                <a:latin typeface="Arial" charset="0"/>
                <a:ea typeface="ＭＳ Ｐゴシック" pitchFamily="-107" charset="-128"/>
                <a:cs typeface="ＭＳ Ｐゴシック" pitchFamily="-107" charset="-128"/>
              </a:rPr>
              <a:t>the use of symmetric encryption, the principal security problem is maintaining the</a:t>
            </a:r>
          </a:p>
          <a:p>
            <a:r>
              <a:rPr lang="en-US" sz="1200" kern="1200" baseline="0" dirty="0" smtClean="0">
                <a:solidFill>
                  <a:schemeClr val="tx1"/>
                </a:solidFill>
                <a:latin typeface="Arial" charset="0"/>
                <a:ea typeface="ＭＳ Ｐゴシック" pitchFamily="-107" charset="-128"/>
                <a:cs typeface="ＭＳ Ｐゴシック" pitchFamily="-107" charset="-128"/>
              </a:rPr>
              <a:t>secrecy of the key.</a:t>
            </a:r>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1688265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Let us take a closer look at the essential elements of a symmetric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scheme, using Figure 3.2.</a:t>
            </a:r>
            <a:endParaRPr lang="en-US"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7</a:t>
            </a:fld>
            <a:endParaRPr lang="en-AU" dirty="0"/>
          </a:p>
        </p:txBody>
      </p:sp>
    </p:spTree>
    <p:extLst>
      <p:ext uri="{BB962C8B-B14F-4D97-AF65-F5344CB8AC3E}">
        <p14:creationId xmlns:p14="http://schemas.microsoft.com/office/powerpoint/2010/main" val="882245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B698B8A7-C3A7-6040-83AF-DBE4900DEC22}" type="slidenum">
              <a:rPr lang="en-AU">
                <a:latin typeface="Arial" pitchFamily="-1" charset="0"/>
              </a:rPr>
              <a:pPr/>
              <a:t>8</a:t>
            </a:fld>
            <a:endParaRPr lang="en-AU" dirty="0">
              <a:latin typeface="Arial" pitchFamily="-1" charset="0"/>
            </a:endParaRPr>
          </a:p>
        </p:txBody>
      </p:sp>
      <p:sp>
        <p:nvSpPr>
          <p:cNvPr id="27651" name="Rectangle 1026"/>
          <p:cNvSpPr>
            <a:spLocks noGrp="1" noRot="1" noChangeAspect="1" noChangeArrowheads="1" noTextEdit="1"/>
          </p:cNvSpPr>
          <p:nvPr>
            <p:ph type="sldImg"/>
          </p:nvPr>
        </p:nvSpPr>
        <p:spPr>
          <a:ln/>
        </p:spPr>
      </p:sp>
      <p:sp>
        <p:nvSpPr>
          <p:cNvPr id="27652"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Cryptographic systems are characterized along three independent dimensions: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1. The type of operations used for transforming plaintext to ciphertext.  All</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algorithms are based on two general principles: substitution, in</a:t>
            </a:r>
          </a:p>
          <a:p>
            <a:r>
              <a:rPr lang="en-US" sz="1200" kern="1200" baseline="0" dirty="0" smtClean="0">
                <a:solidFill>
                  <a:schemeClr val="tx1"/>
                </a:solidFill>
                <a:latin typeface="Arial" charset="0"/>
                <a:ea typeface="ＭＳ Ｐゴシック" pitchFamily="-107" charset="-128"/>
                <a:cs typeface="ＭＳ Ｐゴシック" pitchFamily="-107" charset="-128"/>
              </a:rPr>
              <a:t>which each element in the plaintext (bit, letter, group of bits or letters) is</a:t>
            </a:r>
          </a:p>
          <a:p>
            <a:r>
              <a:rPr lang="en-US" sz="1200" kern="1200" baseline="0" dirty="0" smtClean="0">
                <a:solidFill>
                  <a:schemeClr val="tx1"/>
                </a:solidFill>
                <a:latin typeface="Arial" charset="0"/>
                <a:ea typeface="ＭＳ Ｐゴシック" pitchFamily="-107" charset="-128"/>
                <a:cs typeface="ＭＳ Ｐゴシック" pitchFamily="-107" charset="-128"/>
              </a:rPr>
              <a:t>mapped into another element, and transposition, in which elements in the</a:t>
            </a:r>
          </a:p>
          <a:p>
            <a:r>
              <a:rPr lang="en-US" sz="1200" kern="1200" baseline="0" dirty="0" smtClean="0">
                <a:solidFill>
                  <a:schemeClr val="tx1"/>
                </a:solidFill>
                <a:latin typeface="Arial" charset="0"/>
                <a:ea typeface="ＭＳ Ｐゴシック" pitchFamily="-107" charset="-128"/>
                <a:cs typeface="ＭＳ Ｐゴシック" pitchFamily="-107" charset="-128"/>
              </a:rPr>
              <a:t>plaintext are rearranged. The fundamental requirement is that no information</a:t>
            </a:r>
          </a:p>
          <a:p>
            <a:r>
              <a:rPr lang="en-US" sz="1200" kern="1200" baseline="0" dirty="0" smtClean="0">
                <a:solidFill>
                  <a:schemeClr val="tx1"/>
                </a:solidFill>
                <a:latin typeface="Arial" charset="0"/>
                <a:ea typeface="ＭＳ Ｐゴシック" pitchFamily="-107" charset="-128"/>
                <a:cs typeface="ＭＳ Ｐゴシック" pitchFamily="-107" charset="-128"/>
              </a:rPr>
              <a:t>be lost (i.e., that all operations are reversible). Most systems, referred to as</a:t>
            </a:r>
          </a:p>
          <a:p>
            <a:r>
              <a:rPr lang="en-US" sz="1200" kern="1200" baseline="0" dirty="0" smtClean="0">
                <a:solidFill>
                  <a:schemeClr val="tx1"/>
                </a:solidFill>
                <a:latin typeface="Arial" charset="0"/>
                <a:ea typeface="ＭＳ Ｐゴシック" pitchFamily="-107" charset="-128"/>
                <a:cs typeface="ＭＳ Ｐゴシック" pitchFamily="-107" charset="-128"/>
              </a:rPr>
              <a:t>product systems , involve multiple stages of substitutions and transpositions.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2. The number of keys used.  If both sender and receiver use the same key, the</a:t>
            </a:r>
          </a:p>
          <a:p>
            <a:r>
              <a:rPr lang="en-US" sz="1200" kern="1200" baseline="0" dirty="0" smtClean="0">
                <a:solidFill>
                  <a:schemeClr val="tx1"/>
                </a:solidFill>
                <a:latin typeface="Arial" charset="0"/>
                <a:ea typeface="ＭＳ Ｐゴシック" pitchFamily="-107" charset="-128"/>
                <a:cs typeface="ＭＳ Ｐゴシック" pitchFamily="-107" charset="-128"/>
              </a:rPr>
              <a:t>system is referred to as symmetric, single-key, secret-key, or conventional</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If the sender and receiver use different keys, the system is referred</a:t>
            </a:r>
          </a:p>
          <a:p>
            <a:r>
              <a:rPr lang="en-US" sz="1200" kern="1200" baseline="0" dirty="0" smtClean="0">
                <a:solidFill>
                  <a:schemeClr val="tx1"/>
                </a:solidFill>
                <a:latin typeface="Arial" charset="0"/>
                <a:ea typeface="ＭＳ Ｐゴシック" pitchFamily="-107" charset="-128"/>
                <a:cs typeface="ＭＳ Ｐゴシック" pitchFamily="-107" charset="-128"/>
              </a:rPr>
              <a:t>to as asymmetric, two-key, or public-key encryption.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3. The way in which the plaintext is processed.  A block cipher  processes the</a:t>
            </a:r>
          </a:p>
          <a:p>
            <a:r>
              <a:rPr lang="en-US" sz="1200" kern="1200" baseline="0" dirty="0" smtClean="0">
                <a:solidFill>
                  <a:schemeClr val="tx1"/>
                </a:solidFill>
                <a:latin typeface="Arial" charset="0"/>
                <a:ea typeface="ＭＳ Ｐゴシック" pitchFamily="-107" charset="-128"/>
                <a:cs typeface="ＭＳ Ｐゴシック" pitchFamily="-107" charset="-128"/>
              </a:rPr>
              <a:t>input one block of elements at a time, producing an output block for each</a:t>
            </a:r>
          </a:p>
          <a:p>
            <a:r>
              <a:rPr lang="en-US" sz="1200" kern="1200" baseline="0" dirty="0" smtClean="0">
                <a:solidFill>
                  <a:schemeClr val="tx1"/>
                </a:solidFill>
                <a:latin typeface="Arial" charset="0"/>
                <a:ea typeface="ＭＳ Ｐゴシック" pitchFamily="-107" charset="-128"/>
                <a:cs typeface="ＭＳ Ｐゴシック" pitchFamily="-107" charset="-128"/>
              </a:rPr>
              <a:t>input block. A stream cipher  processes the input elements continuously,</a:t>
            </a:r>
          </a:p>
          <a:p>
            <a:r>
              <a:rPr lang="en-US" sz="1200" kern="1200" baseline="0" dirty="0" smtClean="0">
                <a:solidFill>
                  <a:schemeClr val="tx1"/>
                </a:solidFill>
                <a:latin typeface="Arial" charset="0"/>
                <a:ea typeface="ＭＳ Ｐゴシック" pitchFamily="-107" charset="-128"/>
                <a:cs typeface="ＭＳ Ｐゴシック" pitchFamily="-107" charset="-128"/>
              </a:rPr>
              <a:t>producing output one element at a time, as it goes along.</a:t>
            </a:r>
            <a:endParaRPr lang="en-US" dirty="0">
              <a:latin typeface="Times-Roman"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2391674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0552ACA2-F6C4-0C46-8D97-88B54CF583E6}" type="slidenum">
              <a:rPr lang="en-AU">
                <a:latin typeface="Arial" pitchFamily="-1" charset="0"/>
              </a:rPr>
              <a:pPr/>
              <a:t>9</a:t>
            </a:fld>
            <a:endParaRPr lang="en-AU" dirty="0">
              <a:latin typeface="Arial" pitchFamily="-1" charset="0"/>
            </a:endParaRPr>
          </a:p>
        </p:txBody>
      </p:sp>
      <p:sp>
        <p:nvSpPr>
          <p:cNvPr id="29699" name="Rectangle 1026"/>
          <p:cNvSpPr>
            <a:spLocks noGrp="1" noRot="1" noChangeAspect="1" noChangeArrowheads="1" noTextEdit="1"/>
          </p:cNvSpPr>
          <p:nvPr>
            <p:ph type="sldImg"/>
          </p:nvPr>
        </p:nvSpPr>
        <p:spPr>
          <a:ln/>
        </p:spPr>
      </p:sp>
      <p:sp>
        <p:nvSpPr>
          <p:cNvPr id="29700"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Typically, the objective of attacking an encryption system is to recover the key in</a:t>
            </a:r>
          </a:p>
          <a:p>
            <a:r>
              <a:rPr lang="en-US" sz="1200" kern="1200" baseline="0" dirty="0" smtClean="0">
                <a:solidFill>
                  <a:schemeClr val="tx1"/>
                </a:solidFill>
                <a:latin typeface="Arial" charset="0"/>
                <a:ea typeface="ＭＳ Ｐゴシック" pitchFamily="-107" charset="-128"/>
                <a:cs typeface="ＭＳ Ｐゴシック" pitchFamily="-107" charset="-128"/>
              </a:rPr>
              <a:t>use rather than simply to recover the plaintext of a single ciphertext. There are two</a:t>
            </a:r>
          </a:p>
          <a:p>
            <a:r>
              <a:rPr lang="en-US" sz="1200" kern="1200" baseline="0" dirty="0" smtClean="0">
                <a:solidFill>
                  <a:schemeClr val="tx1"/>
                </a:solidFill>
                <a:latin typeface="Arial" charset="0"/>
                <a:ea typeface="ＭＳ Ｐゴシック" pitchFamily="-107" charset="-128"/>
                <a:cs typeface="ＭＳ Ｐゴシック" pitchFamily="-107" charset="-128"/>
              </a:rPr>
              <a:t>general approaches to attacking a conventional encryption scheme: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Cryptanalysis:  Cryptanalytic attacks rely on the nature of the algorithm plus</a:t>
            </a:r>
          </a:p>
          <a:p>
            <a:r>
              <a:rPr lang="en-US" sz="1200" kern="1200" baseline="0" dirty="0" smtClean="0">
                <a:solidFill>
                  <a:schemeClr val="tx1"/>
                </a:solidFill>
                <a:latin typeface="Arial" charset="0"/>
                <a:ea typeface="ＭＳ Ｐゴシック" pitchFamily="-107" charset="-128"/>
                <a:cs typeface="ＭＳ Ｐゴシック" pitchFamily="-107" charset="-128"/>
              </a:rPr>
              <a:t>perhaps some knowledge of the general characteristics of the plaintext or</a:t>
            </a:r>
          </a:p>
          <a:p>
            <a:r>
              <a:rPr lang="en-US" sz="1200" kern="1200" baseline="0" dirty="0" smtClean="0">
                <a:solidFill>
                  <a:schemeClr val="tx1"/>
                </a:solidFill>
                <a:latin typeface="Arial" charset="0"/>
                <a:ea typeface="ＭＳ Ｐゴシック" pitchFamily="-107" charset="-128"/>
                <a:cs typeface="ＭＳ Ｐゴシック" pitchFamily="-107" charset="-128"/>
              </a:rPr>
              <a:t>even some sample plaintext–ciphertext pairs. This type of attack exploits the</a:t>
            </a:r>
          </a:p>
          <a:p>
            <a:r>
              <a:rPr lang="en-US" sz="1200" kern="1200" baseline="0" dirty="0" smtClean="0">
                <a:solidFill>
                  <a:schemeClr val="tx1"/>
                </a:solidFill>
                <a:latin typeface="Arial" charset="0"/>
                <a:ea typeface="ＭＳ Ｐゴシック" pitchFamily="-107" charset="-128"/>
                <a:cs typeface="ＭＳ Ｐゴシック" pitchFamily="-107" charset="-128"/>
              </a:rPr>
              <a:t>characteristics of the algorithm to attempt to deduce a specific plaintext or to</a:t>
            </a:r>
          </a:p>
          <a:p>
            <a:r>
              <a:rPr lang="en-US" sz="1200" kern="1200" baseline="0" dirty="0" smtClean="0">
                <a:solidFill>
                  <a:schemeClr val="tx1"/>
                </a:solidFill>
                <a:latin typeface="Arial" charset="0"/>
                <a:ea typeface="ＭＳ Ｐゴシック" pitchFamily="-107" charset="-128"/>
                <a:cs typeface="ＭＳ Ｐゴシック" pitchFamily="-107" charset="-128"/>
              </a:rPr>
              <a:t>deduce the key being used.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Brute-force attack:  The attacker tries every possible key on a piece of ciphertext</a:t>
            </a:r>
          </a:p>
          <a:p>
            <a:r>
              <a:rPr lang="en-US" sz="1200" kern="1200" baseline="0" dirty="0" smtClean="0">
                <a:solidFill>
                  <a:schemeClr val="tx1"/>
                </a:solidFill>
                <a:latin typeface="Arial" charset="0"/>
                <a:ea typeface="ＭＳ Ｐゴシック" pitchFamily="-107" charset="-128"/>
                <a:cs typeface="ＭＳ Ｐゴシック" pitchFamily="-107" charset="-128"/>
              </a:rPr>
              <a:t>until an intelligible translation into plaintext is obtained. On average, half</a:t>
            </a:r>
          </a:p>
          <a:p>
            <a:r>
              <a:rPr lang="en-US" sz="1200" kern="1200" baseline="0" dirty="0" smtClean="0">
                <a:solidFill>
                  <a:schemeClr val="tx1"/>
                </a:solidFill>
                <a:latin typeface="Arial" charset="0"/>
                <a:ea typeface="ＭＳ Ｐゴシック" pitchFamily="-107" charset="-128"/>
                <a:cs typeface="ＭＳ Ｐゴシック" pitchFamily="-107" charset="-128"/>
              </a:rPr>
              <a:t>of all possible keys must be tried to achieve success.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If either type of attack succeeds in deducing the key, the effect is catastrophic:</a:t>
            </a:r>
          </a:p>
          <a:p>
            <a:r>
              <a:rPr lang="en-US" sz="1200" kern="1200" baseline="0" dirty="0" smtClean="0">
                <a:solidFill>
                  <a:schemeClr val="tx1"/>
                </a:solidFill>
                <a:latin typeface="Arial" charset="0"/>
                <a:ea typeface="ＭＳ Ｐゴシック" pitchFamily="-107" charset="-128"/>
                <a:cs typeface="ＭＳ Ｐゴシック" pitchFamily="-107" charset="-128"/>
              </a:rPr>
              <a:t>All future and past messages encrypted with that key are compromised.</a:t>
            </a:r>
            <a:endParaRPr lang="en-US"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11145400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r>
              <a:rPr lang="en-US" smtClean="0"/>
              <a:t>© 2017 Pearson Education, Inc., Hoboken, NJ. All rights reserved.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dirty="0"/>
          </a:p>
        </p:txBody>
      </p:sp>
      <p:sp>
        <p:nvSpPr>
          <p:cNvPr id="8" name="Footer Placeholder 4"/>
          <p:cNvSpPr>
            <a:spLocks noGrp="1"/>
          </p:cNvSpPr>
          <p:nvPr>
            <p:ph type="ftr" sz="quarter" idx="11"/>
          </p:nvPr>
        </p:nvSpPr>
        <p:spPr/>
        <p:txBody>
          <a:bodyPr/>
          <a:lstStyle>
            <a:lvl1pPr>
              <a:defRPr dirty="0"/>
            </a:lvl1pPr>
          </a:lstStyle>
          <a:p>
            <a:pPr>
              <a:defRPr/>
            </a:pPr>
            <a:r>
              <a:rPr lang="en-US" smtClean="0"/>
              <a:t>© 2017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3686DFBD-27E2-E046-A517-7C0202BD7FAE}"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smtClean="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r>
              <a:rPr lang="en-US" smtClean="0"/>
              <a:t>© 2017 Pearson Education, Inc., Hoboken, NJ. All rights reserved.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6" name="Date Placeholder 2"/>
          <p:cNvSpPr>
            <a:spLocks noGrp="1"/>
          </p:cNvSpPr>
          <p:nvPr>
            <p:ph type="dt" sz="half" idx="10"/>
          </p:nvPr>
        </p:nvSpPr>
        <p:spPr/>
        <p:txBody>
          <a:bodyPr/>
          <a:lstStyle>
            <a:lvl1pPr>
              <a:defRPr dirty="0"/>
            </a:lvl1pPr>
          </a:lstStyle>
          <a:p>
            <a:pPr>
              <a:defRPr/>
            </a:pPr>
            <a:endParaRPr lang="en-US" dirty="0"/>
          </a:p>
        </p:txBody>
      </p:sp>
      <p:sp>
        <p:nvSpPr>
          <p:cNvPr id="7" name="Footer Placeholder 3"/>
          <p:cNvSpPr>
            <a:spLocks noGrp="1"/>
          </p:cNvSpPr>
          <p:nvPr>
            <p:ph type="ftr" sz="quarter" idx="11"/>
          </p:nvPr>
        </p:nvSpPr>
        <p:spPr/>
        <p:txBody>
          <a:bodyPr/>
          <a:lstStyle>
            <a:lvl1pPr>
              <a:defRPr dirty="0"/>
            </a:lvl1pPr>
          </a:lstStyle>
          <a:p>
            <a:pPr>
              <a:defRPr/>
            </a:pPr>
            <a:r>
              <a:rPr lang="en-US" smtClean="0"/>
              <a:t>© 2017 Pearson Education, Inc., Hoboken, NJ. All rights reserved. </a:t>
            </a: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CD487DAE-8C80-B544-80C4-9497E4FC796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dirty="0"/>
            </a:lvl1pPr>
          </a:lstStyle>
          <a:p>
            <a:pPr>
              <a:defRPr/>
            </a:pPr>
            <a:endParaRPr lang="en-US" dirty="0"/>
          </a:p>
        </p:txBody>
      </p:sp>
      <p:sp>
        <p:nvSpPr>
          <p:cNvPr id="4" name="Footer Placeholder 2"/>
          <p:cNvSpPr>
            <a:spLocks noGrp="1"/>
          </p:cNvSpPr>
          <p:nvPr>
            <p:ph type="ftr" sz="quarter" idx="11"/>
          </p:nvPr>
        </p:nvSpPr>
        <p:spPr/>
        <p:txBody>
          <a:bodyPr/>
          <a:lstStyle>
            <a:lvl1pPr>
              <a:defRPr dirty="0"/>
            </a:lvl1pPr>
          </a:lstStyle>
          <a:p>
            <a:pPr>
              <a:defRPr/>
            </a:pPr>
            <a:r>
              <a:rPr lang="en-US" smtClean="0"/>
              <a:t>© 2017 Pearson Education, Inc., Hoboken, NJ. All rights reserved. </a:t>
            </a: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3BF51CE2-3593-EE4E-B491-85B6833DF5C8}"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dirty="0"/>
            </a:lvl1pPr>
          </a:lstStyle>
          <a:p>
            <a:pPr>
              <a:defRPr/>
            </a:pPr>
            <a:endParaRPr lang="en-US" dirty="0"/>
          </a:p>
        </p:txBody>
      </p:sp>
      <p:sp>
        <p:nvSpPr>
          <p:cNvPr id="7" name="Footer Placeholder 5"/>
          <p:cNvSpPr>
            <a:spLocks noGrp="1"/>
          </p:cNvSpPr>
          <p:nvPr>
            <p:ph type="ftr" sz="quarter" idx="11"/>
          </p:nvPr>
        </p:nvSpPr>
        <p:spPr/>
        <p:txBody>
          <a:bodyPr/>
          <a:lstStyle>
            <a:lvl1pPr>
              <a:defRPr dirty="0"/>
            </a:lvl1pPr>
          </a:lstStyle>
          <a:p>
            <a:pPr>
              <a:defRPr/>
            </a:pPr>
            <a:r>
              <a:rPr lang="en-US" smtClean="0"/>
              <a:t>© 2017 Pearson Education, Inc., Hoboken, NJ. All rights reserved. </a:t>
            </a: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D88F6A25-87B4-714F-A465-0F8A51BF0F85}"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dirty="0"/>
          </a:p>
        </p:txBody>
      </p:sp>
      <p:sp>
        <p:nvSpPr>
          <p:cNvPr id="8" name="Footer Placeholder 4"/>
          <p:cNvSpPr>
            <a:spLocks noGrp="1"/>
          </p:cNvSpPr>
          <p:nvPr>
            <p:ph type="ftr" sz="quarter" idx="11"/>
          </p:nvPr>
        </p:nvSpPr>
        <p:spPr/>
        <p:txBody>
          <a:bodyPr/>
          <a:lstStyle>
            <a:lvl1pPr>
              <a:defRPr dirty="0"/>
            </a:lvl1pPr>
          </a:lstStyle>
          <a:p>
            <a:pPr>
              <a:defRPr/>
            </a:pPr>
            <a:r>
              <a:rPr lang="en-US" smtClean="0"/>
              <a:t>© 2017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EDBE6252-CF9A-1F42-9564-151AE148B48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smtClean="0"/>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dirty="0"/>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smtClean="0"/>
              <a:t>© 2017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lgn="ctr">
              <a:defRPr>
                <a:solidFill>
                  <a:schemeClr val="tx2">
                    <a:lumMod val="40000"/>
                    <a:lumOff val="60000"/>
                  </a:schemeClr>
                </a:solidFill>
              </a:defRPr>
            </a:lvl1pPr>
          </a:lstStyle>
          <a:p>
            <a:pPr>
              <a:defRPr/>
            </a:pPr>
            <a:fld id="{816E368C-1A76-764C-A4C6-A47FE0348898}" type="slidenum">
              <a:rPr lang="en-US"/>
              <a:pPr>
                <a:defRPr/>
              </a:pPr>
              <a:t>‹#›</a:t>
            </a:fld>
            <a:endParaRPr lang="en-US" dirty="0"/>
          </a:p>
        </p:txBody>
      </p:sp>
    </p:spTree>
    <p:extLst>
      <p:ext uri="{BB962C8B-B14F-4D97-AF65-F5344CB8AC3E}">
        <p14:creationId xmlns:p14="http://schemas.microsoft.com/office/powerpoint/2010/main" val="4106968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grpSp>
        <p:nvGrpSpPr>
          <p:cNvPr id="8" name="Group 7"/>
          <p:cNvGrpSpPr/>
          <p:nvPr/>
        </p:nvGrpSpPr>
        <p:grpSpPr>
          <a:xfrm>
            <a:off x="0" y="1372650"/>
            <a:ext cx="9144000" cy="5485350"/>
            <a:chOff x="0" y="1372650"/>
            <a:chExt cx="9144000" cy="5485350"/>
          </a:xfrm>
        </p:grpSpPr>
        <p:pic>
          <p:nvPicPr>
            <p:cNvPr id="9" name="Picture 8"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0" name="Picture 9"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BD3CBCFE-40EB-F940-80F7-007DE9F574D6}" type="slidenum">
              <a:rPr lang="en-US" smtClean="0"/>
              <a:pPr>
                <a:defRPr/>
              </a:pPr>
              <a:t>‹#›</a:t>
            </a:fld>
            <a:endParaRPr lang="en-US" dirty="0"/>
          </a:p>
        </p:txBody>
      </p:sp>
    </p:spTree>
    <p:extLst>
      <p:ext uri="{BB962C8B-B14F-4D97-AF65-F5344CB8AC3E}">
        <p14:creationId xmlns:p14="http://schemas.microsoft.com/office/powerpoint/2010/main" val="2016232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a:solidFill>
                  <a:schemeClr val="tx2">
                    <a:lumMod val="40000"/>
                    <a:lumOff val="60000"/>
                  </a:schemeClr>
                </a:solidFill>
              </a:defRPr>
            </a:lvl1pPr>
          </a:lstStyle>
          <a:p>
            <a:pPr>
              <a:defRPr/>
            </a:pPr>
            <a:fld id="{B9F3C192-4994-CF45-A7F4-386AB6D968C5}"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defRPr>
            </a:lvl1pPr>
          </a:lstStyle>
          <a:p>
            <a:pPr>
              <a:defRPr/>
            </a:pPr>
            <a:r>
              <a:rPr lang="en-US" smtClean="0"/>
              <a:t>© 2017 Pearson Education, Inc., Hoboken, NJ. All rights reserved. </a:t>
            </a:r>
            <a:endParaRPr lang="en-US" dirty="0"/>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4" r:id="rId4"/>
    <p:sldLayoutId id="2147483705" r:id="rId5"/>
    <p:sldLayoutId id="2147483707" r:id="rId6"/>
    <p:sldLayoutId id="2147483710" r:id="rId7"/>
    <p:sldLayoutId id="2147483711" r:id="rId8"/>
    <p:sldLayoutId id="2147483712" r:id="rId9"/>
  </p:sldLayoutIdLst>
  <p:hf hdr="0" dt="0"/>
  <p:txStyles>
    <p:titleStyle>
      <a:lvl1pPr algn="ctr" rtl="0" eaLnBrk="0" fontAlgn="base" hangingPunct="0">
        <a:lnSpc>
          <a:spcPts val="6000"/>
        </a:lnSpc>
        <a:spcBef>
          <a:spcPct val="0"/>
        </a:spcBef>
        <a:spcAft>
          <a:spcPct val="0"/>
        </a:spcAft>
        <a:defRPr sz="5400" kern="1200">
          <a:solidFill>
            <a:schemeClr val="tx2"/>
          </a:solidFill>
          <a:latin typeface="+mn-lt"/>
          <a:ea typeface="ＭＳ Ｐゴシック" pitchFamily="-1" charset="-128"/>
          <a:cs typeface="ＭＳ Ｐゴシック" pitchFamily="-1" charset="-128"/>
        </a:defRPr>
      </a:lvl1pPr>
      <a:lvl2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2pPr>
      <a:lvl3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3pPr>
      <a:lvl4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4pPr>
      <a:lvl5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5pPr>
      <a:lvl6pPr marL="4572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6pPr>
      <a:lvl7pPr marL="9144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7pPr>
      <a:lvl8pPr marL="13716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8pPr>
      <a:lvl9pPr marL="18288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9pPr>
    </p:titleStyle>
    <p:bodyStyle>
      <a:lvl1pPr marL="342900" indent="-342900" algn="l" rtl="0" eaLnBrk="0" fontAlgn="base" hangingPunct="0">
        <a:spcBef>
          <a:spcPts val="2400"/>
        </a:spcBef>
        <a:spcAft>
          <a:spcPct val="0"/>
        </a:spcAft>
        <a:buClr>
          <a:srgbClr val="BAABE3"/>
        </a:buClr>
        <a:buFont typeface="Candara" pitchFamily="-1" charset="0"/>
        <a:buChar char="•"/>
        <a:defRPr sz="2800" kern="1200">
          <a:solidFill>
            <a:schemeClr val="tx2"/>
          </a:solidFill>
          <a:latin typeface="+mn-lt"/>
          <a:ea typeface="ＭＳ Ｐゴシック" pitchFamily="-1" charset="-128"/>
          <a:cs typeface="ＭＳ Ｐゴシック" pitchFamily="-1" charset="-128"/>
        </a:defRPr>
      </a:lvl1pPr>
      <a:lvl2pPr marL="685800" indent="-336550" algn="l" rtl="0" eaLnBrk="0" fontAlgn="base" hangingPunct="0">
        <a:spcBef>
          <a:spcPts val="600"/>
        </a:spcBef>
        <a:spcAft>
          <a:spcPct val="0"/>
        </a:spcAft>
        <a:buClr>
          <a:schemeClr val="tx2"/>
        </a:buClr>
        <a:buFont typeface="Candara" pitchFamily="-1" charset="0"/>
        <a:buChar char="•"/>
        <a:defRPr sz="2600" kern="1200">
          <a:solidFill>
            <a:schemeClr val="tx2"/>
          </a:solidFill>
          <a:latin typeface="+mn-lt"/>
          <a:ea typeface="ＭＳ Ｐゴシック" pitchFamily="-1" charset="-128"/>
          <a:cs typeface="+mn-cs"/>
        </a:defRPr>
      </a:lvl2pPr>
      <a:lvl3pPr marL="1035050" indent="-349250" algn="l" rtl="0" eaLnBrk="0" fontAlgn="base" hangingPunct="0">
        <a:spcBef>
          <a:spcPts val="600"/>
        </a:spcBef>
        <a:spcAft>
          <a:spcPct val="0"/>
        </a:spcAft>
        <a:buClr>
          <a:srgbClr val="BAABE3"/>
        </a:buClr>
        <a:buFont typeface="Candara" pitchFamily="-1" charset="0"/>
        <a:buChar char="•"/>
        <a:defRPr sz="2400" kern="1200">
          <a:solidFill>
            <a:schemeClr val="tx2"/>
          </a:solidFill>
          <a:latin typeface="+mn-lt"/>
          <a:ea typeface="ＭＳ Ｐゴシック" pitchFamily="-1" charset="-128"/>
          <a:cs typeface="+mn-cs"/>
        </a:defRPr>
      </a:lvl3pPr>
      <a:lvl4pPr marL="1371600" indent="-336550" algn="l" rtl="0" eaLnBrk="0" fontAlgn="base" hangingPunct="0">
        <a:spcBef>
          <a:spcPts val="600"/>
        </a:spcBef>
        <a:spcAft>
          <a:spcPct val="0"/>
        </a:spcAft>
        <a:buClr>
          <a:schemeClr val="tx2"/>
        </a:buClr>
        <a:buFont typeface="Candara" pitchFamily="-1" charset="0"/>
        <a:buChar char="•"/>
        <a:defRPr sz="2200" kern="1200">
          <a:solidFill>
            <a:schemeClr val="tx2"/>
          </a:solidFill>
          <a:latin typeface="+mn-lt"/>
          <a:ea typeface="ＭＳ Ｐゴシック" pitchFamily="-1" charset="-128"/>
          <a:cs typeface="+mn-cs"/>
        </a:defRPr>
      </a:lvl4pPr>
      <a:lvl5pPr marL="1720850" indent="-349250" algn="l" rtl="0" eaLnBrk="0" fontAlgn="base" hangingPunct="0">
        <a:spcBef>
          <a:spcPts val="600"/>
        </a:spcBef>
        <a:spcAft>
          <a:spcPct val="0"/>
        </a:spcAft>
        <a:buClr>
          <a:srgbClr val="BAABE3"/>
        </a:buClr>
        <a:buFont typeface="Candara" pitchFamily="-1" charset="0"/>
        <a:buChar char="•"/>
        <a:defRPr sz="2000" kern="1200">
          <a:solidFill>
            <a:schemeClr val="tx2"/>
          </a:solidFill>
          <a:latin typeface="+mn-lt"/>
          <a:ea typeface="ＭＳ Ｐゴシック" pitchFamily="-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df"/><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3.wmf"/><Relationship Id="rId4" Type="http://schemas.openxmlformats.org/officeDocument/2006/relationships/image" Target="../media/image22.wmf"/></Relationships>
</file>

<file path=ppt/slides/_rels/slide2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df"/><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df"/><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54200" y="3694113"/>
            <a:ext cx="5446713" cy="1470025"/>
          </a:xfrm>
        </p:spPr>
        <p:txBody>
          <a:bodyPr>
            <a:noAutofit/>
          </a:bodyPr>
          <a:lstStyle/>
          <a:p>
            <a:pPr eaLnBrk="1" hangingPunct="1">
              <a:defRPr/>
            </a:pPr>
            <a:r>
              <a:rPr lang="en-US" dirty="0"/>
              <a:t>Cryptography and Network Security</a:t>
            </a:r>
            <a:endParaRPr lang="en-AU" dirty="0"/>
          </a:p>
        </p:txBody>
      </p:sp>
      <p:sp>
        <p:nvSpPr>
          <p:cNvPr id="17411" name="Rectangle 3"/>
          <p:cNvSpPr>
            <a:spLocks noGrp="1" noChangeArrowheads="1"/>
          </p:cNvSpPr>
          <p:nvPr>
            <p:ph type="subTitle" idx="1"/>
          </p:nvPr>
        </p:nvSpPr>
        <p:spPr>
          <a:xfrm>
            <a:off x="1854200" y="5203825"/>
            <a:ext cx="5446713" cy="852488"/>
          </a:xfrm>
        </p:spPr>
        <p:txBody>
          <a:bodyPr/>
          <a:lstStyle/>
          <a:p>
            <a:pPr eaLnBrk="1" hangingPunct="1">
              <a:buFont typeface="Wingdings" pitchFamily="-1" charset="2"/>
              <a:buNone/>
            </a:pPr>
            <a:r>
              <a:rPr lang="en-US" dirty="0" smtClean="0"/>
              <a:t>Seventh Edition</a:t>
            </a:r>
          </a:p>
          <a:p>
            <a:pPr eaLnBrk="1" hangingPunct="1">
              <a:buFont typeface="Wingdings" pitchFamily="-1" charset="2"/>
              <a:buNone/>
            </a:pPr>
            <a:r>
              <a:rPr lang="en-US" dirty="0" smtClean="0"/>
              <a:t>by William Stallings	</a:t>
            </a:r>
          </a:p>
          <a:p>
            <a:pPr eaLnBrk="1" hangingPunct="1">
              <a:buFont typeface="Wingdings" pitchFamily="-1" charset="2"/>
              <a:buNone/>
            </a:pPr>
            <a:endParaRPr lang="en-US" dirty="0" smtClean="0"/>
          </a:p>
        </p:txBody>
      </p:sp>
      <p:pic>
        <p:nvPicPr>
          <p:cNvPr id="5"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sp>
        <p:nvSpPr>
          <p:cNvPr id="6" name="Footer Placeholder 5"/>
          <p:cNvSpPr>
            <a:spLocks noGrp="1"/>
          </p:cNvSpPr>
          <p:nvPr>
            <p:ph type="ftr" sz="quarter" idx="14"/>
          </p:nvPr>
        </p:nvSpPr>
        <p:spPr>
          <a:xfrm>
            <a:off x="0" y="6492875"/>
            <a:ext cx="4648200"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orient="vert"/>
          </p:nvPr>
        </p:nvSpPr>
        <p:spPr>
          <a:xfrm>
            <a:off x="7620000" y="0"/>
            <a:ext cx="1447800" cy="6858000"/>
          </a:xfrm>
        </p:spPr>
        <p:txBody>
          <a:bodyPr>
            <a:normAutofit fontScale="90000"/>
            <a:scene3d>
              <a:camera prst="orthographicFront">
                <a:rot lat="0" lon="0" rev="5400000"/>
              </a:camera>
              <a:lightRig rig="threePt" dir="t"/>
            </a:scene3d>
          </a:bodyPr>
          <a:lstStyle/>
          <a:p>
            <a:pPr eaLnBrk="1" hangingPunct="1">
              <a:lnSpc>
                <a:spcPts val="3500"/>
              </a:lnSpc>
              <a:defRPr/>
            </a:pPr>
            <a:r>
              <a:rPr lang="en-US" sz="3556" dirty="0" smtClean="0"/>
              <a:t>Table 3.1  </a:t>
            </a:r>
            <a:r>
              <a:rPr lang="en-US" sz="4400" dirty="0" smtClean="0"/>
              <a:t/>
            </a:r>
            <a:br>
              <a:rPr lang="en-US" sz="4400" dirty="0" smtClean="0"/>
            </a:br>
            <a:r>
              <a:rPr lang="en-US" sz="2444" dirty="0" smtClean="0"/>
              <a:t>Types of </a:t>
            </a:r>
            <a:br>
              <a:rPr lang="en-US" sz="2444" dirty="0" smtClean="0"/>
            </a:br>
            <a:r>
              <a:rPr lang="en-US" sz="2444" dirty="0" smtClean="0"/>
              <a:t>Attacks </a:t>
            </a:r>
            <a:br>
              <a:rPr lang="en-US" sz="2444" dirty="0" smtClean="0"/>
            </a:br>
            <a:r>
              <a:rPr lang="en-US" sz="2444" dirty="0" smtClean="0"/>
              <a:t>on </a:t>
            </a:r>
            <a:br>
              <a:rPr lang="en-US" sz="2444" dirty="0" smtClean="0"/>
            </a:br>
            <a:r>
              <a:rPr lang="en-US" sz="2444" dirty="0" smtClean="0"/>
              <a:t>Encrypted </a:t>
            </a:r>
            <a:br>
              <a:rPr lang="en-US" sz="2444" dirty="0" smtClean="0"/>
            </a:br>
            <a:r>
              <a:rPr lang="en-US" sz="2444" dirty="0" smtClean="0"/>
              <a:t>Messages </a:t>
            </a:r>
            <a:endParaRPr lang="en-AU" sz="2444" dirty="0"/>
          </a:p>
        </p:txBody>
      </p:sp>
      <p:sp>
        <p:nvSpPr>
          <p:cNvPr id="6" name="Vertical Text Placeholder 5"/>
          <p:cNvSpPr>
            <a:spLocks noGrp="1"/>
          </p:cNvSpPr>
          <p:nvPr>
            <p:ph type="body" orient="vert" idx="1"/>
          </p:nvPr>
        </p:nvSpPr>
        <p:spPr/>
        <p:txBody>
          <a:bodyPr/>
          <a:lstStyle/>
          <a:p>
            <a:endParaRPr lang="en-US" dirty="0"/>
          </a:p>
        </p:txBody>
      </p:sp>
      <p:pic>
        <p:nvPicPr>
          <p:cNvPr id="5" name="Picture 4"/>
          <p:cNvPicPr>
            <a:picLocks noChangeAspect="1"/>
          </p:cNvPicPr>
          <p:nvPr/>
        </p:nvPicPr>
        <p:blipFill>
          <a:blip r:embed="rId3"/>
          <a:srcRect r="7115" b="1787"/>
          <a:stretch>
            <a:fillRect/>
          </a:stretch>
        </p:blipFill>
        <p:spPr>
          <a:xfrm>
            <a:off x="152400" y="381000"/>
            <a:ext cx="7329352" cy="6172200"/>
          </a:xfrm>
          <a:prstGeom prst="rect">
            <a:avLst/>
          </a:prstGeom>
        </p:spPr>
      </p:pic>
      <p:sp>
        <p:nvSpPr>
          <p:cNvPr id="7" name="Footer Placeholder 6"/>
          <p:cNvSpPr>
            <a:spLocks noGrp="1"/>
          </p:cNvSpPr>
          <p:nvPr>
            <p:ph type="ftr" sz="quarter" idx="11"/>
          </p:nvPr>
        </p:nvSpPr>
        <p:spPr>
          <a:xfrm>
            <a:off x="0" y="6492875"/>
            <a:ext cx="6248400" cy="365125"/>
          </a:xfrm>
        </p:spPr>
        <p:txBody>
          <a:bodyPr/>
          <a:lstStyle/>
          <a:p>
            <a:pPr>
              <a:defRPr/>
            </a:pPr>
            <a:r>
              <a:rPr lang="en-US" dirty="0" smtClean="0"/>
              <a:t>© 2017 Pearson Education, Inc., Hoboken, NJ. All rights reserved. </a:t>
            </a:r>
            <a:endParaRPr lang="en-US" dirty="0"/>
          </a:p>
        </p:txBody>
      </p:sp>
      <p:sp>
        <p:nvSpPr>
          <p:cNvPr id="2" name="Slayt Numarası Yer Tutucusu 1"/>
          <p:cNvSpPr>
            <a:spLocks noGrp="1"/>
          </p:cNvSpPr>
          <p:nvPr>
            <p:ph type="sldNum" sz="quarter" idx="12"/>
          </p:nvPr>
        </p:nvSpPr>
        <p:spPr/>
        <p:txBody>
          <a:bodyPr/>
          <a:lstStyle/>
          <a:p>
            <a:pPr>
              <a:defRPr/>
            </a:pPr>
            <a:fld id="{EDBE6252-CF9A-1F42-9564-151AE148B485}" type="slidenum">
              <a:rPr lang="en-US" smtClean="0"/>
              <a:pPr>
                <a:defRPr/>
              </a:pPr>
              <a:t>10</a:t>
            </a:fld>
            <a:endParaRPr lang="en-US" dirty="0"/>
          </a:p>
        </p:txBody>
      </p:sp>
    </p:spTree>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smtClean="0"/>
              <a:t>Brute-Force Attack</a:t>
            </a:r>
            <a:endParaRPr lang="en-AU" dirty="0"/>
          </a:p>
        </p:txBody>
      </p:sp>
      <p:graphicFrame>
        <p:nvGraphicFramePr>
          <p:cNvPr id="6" name="Content Placeholder 5"/>
          <p:cNvGraphicFramePr>
            <a:graphicFrameLocks noGrp="1"/>
          </p:cNvGraphicFramePr>
          <p:nvPr>
            <p:ph idx="1"/>
          </p:nvPr>
        </p:nvGraphicFramePr>
        <p:xfrm>
          <a:off x="533400" y="1752600"/>
          <a:ext cx="8077200" cy="47916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5715000" cy="365125"/>
          </a:xfrm>
        </p:spPr>
        <p:txBody>
          <a:bodyPr/>
          <a:lstStyle/>
          <a:p>
            <a:pPr>
              <a:defRPr/>
            </a:pPr>
            <a:r>
              <a:rPr lang="en-US" sz="1000" dirty="0" smtClean="0"/>
              <a:t>© 2017 Pearson Education, Inc., Hoboken, NJ. All rights reserved. </a:t>
            </a:r>
            <a:endParaRPr lang="en-US" sz="1000" dirty="0"/>
          </a:p>
        </p:txBody>
      </p:sp>
      <p:sp>
        <p:nvSpPr>
          <p:cNvPr id="2" name="Slayt Numarası Yer Tutucusu 1"/>
          <p:cNvSpPr>
            <a:spLocks noGrp="1"/>
          </p:cNvSpPr>
          <p:nvPr>
            <p:ph type="sldNum" sz="quarter" idx="12"/>
          </p:nvPr>
        </p:nvSpPr>
        <p:spPr/>
        <p:txBody>
          <a:bodyPr/>
          <a:lstStyle/>
          <a:p>
            <a:pPr>
              <a:defRPr/>
            </a:pPr>
            <a:fld id="{3686DFBD-27E2-E046-A517-7C0202BD7FAE}" type="slidenum">
              <a:rPr lang="en-US" smtClean="0"/>
              <a:pPr>
                <a:defRPr/>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173163" y="457200"/>
            <a:ext cx="7772400" cy="884238"/>
          </a:xfrm>
        </p:spPr>
        <p:txBody>
          <a:bodyPr/>
          <a:lstStyle/>
          <a:p>
            <a:pPr eaLnBrk="1" hangingPunct="1"/>
            <a:r>
              <a:rPr lang="tr-TR" altLang="tr-TR" dirty="0" err="1" smtClean="0"/>
              <a:t>Why</a:t>
            </a:r>
            <a:r>
              <a:rPr lang="tr-TR" altLang="tr-TR" dirty="0" smtClean="0"/>
              <a:t> </a:t>
            </a:r>
            <a:r>
              <a:rPr lang="tr-TR" altLang="tr-TR" dirty="0" err="1" smtClean="0"/>
              <a:t>to</a:t>
            </a:r>
            <a:r>
              <a:rPr lang="tr-TR" altLang="tr-TR" dirty="0" smtClean="0"/>
              <a:t> </a:t>
            </a:r>
            <a:r>
              <a:rPr lang="tr-TR" altLang="tr-TR" dirty="0" err="1" smtClean="0"/>
              <a:t>study</a:t>
            </a:r>
            <a:r>
              <a:rPr lang="tr-TR" altLang="tr-TR" dirty="0" smtClean="0"/>
              <a:t> </a:t>
            </a:r>
            <a:r>
              <a:rPr lang="en-US" altLang="tr-TR" dirty="0" smtClean="0"/>
              <a:t>Brute Force</a:t>
            </a:r>
            <a:r>
              <a:rPr lang="tr-TR" altLang="tr-TR" dirty="0" smtClean="0"/>
              <a:t>?</a:t>
            </a:r>
            <a:endParaRPr lang="en-AU" altLang="tr-TR" dirty="0" smtClean="0"/>
          </a:p>
        </p:txBody>
      </p:sp>
      <p:sp>
        <p:nvSpPr>
          <p:cNvPr id="1946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SzTx/>
              <a:buFontTx/>
              <a:buNone/>
            </a:pPr>
            <a:fld id="{9DADABEF-097E-45C6-9949-5F85D358A329}" type="slidenum">
              <a:rPr lang="en-US" altLang="tr-TR" sz="1400" smtClean="0"/>
              <a:pPr>
                <a:spcBef>
                  <a:spcPct val="50000"/>
                </a:spcBef>
                <a:buClrTx/>
                <a:buSzTx/>
                <a:buFontTx/>
                <a:buNone/>
              </a:pPr>
              <a:t>12</a:t>
            </a:fld>
            <a:endParaRPr lang="en-US" altLang="tr-TR" sz="1400" smtClean="0"/>
          </a:p>
        </p:txBody>
      </p:sp>
      <p:sp>
        <p:nvSpPr>
          <p:cNvPr id="2" name="Dikdörtgen 1"/>
          <p:cNvSpPr/>
          <p:nvPr/>
        </p:nvSpPr>
        <p:spPr>
          <a:xfrm>
            <a:off x="323528" y="1997839"/>
            <a:ext cx="8424936" cy="4031873"/>
          </a:xfrm>
          <a:prstGeom prst="rect">
            <a:avLst/>
          </a:prstGeom>
        </p:spPr>
        <p:txBody>
          <a:bodyPr wrap="square">
            <a:spAutoFit/>
          </a:bodyPr>
          <a:lstStyle/>
          <a:p>
            <a:pPr marL="342900" indent="-342900">
              <a:spcBef>
                <a:spcPts val="2400"/>
              </a:spcBef>
              <a:buClr>
                <a:schemeClr val="accent1">
                  <a:lumMod val="60000"/>
                  <a:lumOff val="40000"/>
                </a:schemeClr>
              </a:buClr>
              <a:buFont typeface="Candara" pitchFamily="34" charset="0"/>
              <a:buChar char="•"/>
            </a:pPr>
            <a:r>
              <a:rPr lang="en-US" sz="2800" dirty="0">
                <a:solidFill>
                  <a:schemeClr val="tx2"/>
                </a:solidFill>
                <a:latin typeface="+mn-lt"/>
              </a:rPr>
              <a:t>Simple to </a:t>
            </a:r>
            <a:r>
              <a:rPr lang="en-US" sz="2800" dirty="0" smtClean="0">
                <a:solidFill>
                  <a:schemeClr val="tx2"/>
                </a:solidFill>
                <a:latin typeface="+mn-lt"/>
              </a:rPr>
              <a:t>implement</a:t>
            </a:r>
            <a:r>
              <a:rPr lang="tr-TR" sz="2800" dirty="0" smtClean="0">
                <a:solidFill>
                  <a:schemeClr val="tx2"/>
                </a:solidFill>
                <a:latin typeface="+mn-lt"/>
              </a:rPr>
              <a:t> </a:t>
            </a:r>
          </a:p>
          <a:p>
            <a:pPr marL="342900" indent="-342900">
              <a:spcBef>
                <a:spcPts val="2400"/>
              </a:spcBef>
              <a:buClr>
                <a:schemeClr val="accent1">
                  <a:lumMod val="60000"/>
                  <a:lumOff val="40000"/>
                </a:schemeClr>
              </a:buClr>
              <a:buFont typeface="Candara" pitchFamily="34" charset="0"/>
              <a:buChar char="•"/>
            </a:pPr>
            <a:r>
              <a:rPr lang="en-US" sz="2800" dirty="0" smtClean="0">
                <a:solidFill>
                  <a:schemeClr val="tx2"/>
                </a:solidFill>
                <a:latin typeface="+mn-lt"/>
              </a:rPr>
              <a:t>Often </a:t>
            </a:r>
            <a:r>
              <a:rPr lang="en-US" sz="2800" dirty="0">
                <a:solidFill>
                  <a:schemeClr val="tx2"/>
                </a:solidFill>
                <a:latin typeface="+mn-lt"/>
              </a:rPr>
              <a:t>“good enough”, especially when n is </a:t>
            </a:r>
            <a:r>
              <a:rPr lang="en-US" sz="2800" dirty="0" smtClean="0">
                <a:solidFill>
                  <a:schemeClr val="tx2"/>
                </a:solidFill>
                <a:latin typeface="+mn-lt"/>
              </a:rPr>
              <a:t>small</a:t>
            </a:r>
            <a:endParaRPr lang="tr-TR" sz="2800" dirty="0" smtClean="0">
              <a:solidFill>
                <a:schemeClr val="tx2"/>
              </a:solidFill>
              <a:latin typeface="+mn-lt"/>
            </a:endParaRPr>
          </a:p>
          <a:p>
            <a:pPr marL="342900" indent="-342900">
              <a:spcBef>
                <a:spcPts val="2400"/>
              </a:spcBef>
              <a:buClr>
                <a:schemeClr val="accent1">
                  <a:lumMod val="60000"/>
                  <a:lumOff val="40000"/>
                </a:schemeClr>
              </a:buClr>
              <a:buFont typeface="Candara" pitchFamily="34" charset="0"/>
              <a:buChar char="•"/>
            </a:pPr>
            <a:r>
              <a:rPr lang="en-US" sz="2800" dirty="0" smtClean="0">
                <a:solidFill>
                  <a:schemeClr val="tx2"/>
                </a:solidFill>
                <a:latin typeface="+mn-lt"/>
              </a:rPr>
              <a:t>Widely applicable</a:t>
            </a:r>
            <a:r>
              <a:rPr lang="tr-TR" sz="2800" dirty="0" smtClean="0">
                <a:solidFill>
                  <a:schemeClr val="tx2"/>
                </a:solidFill>
                <a:latin typeface="+mn-lt"/>
              </a:rPr>
              <a:t>. </a:t>
            </a:r>
            <a:r>
              <a:rPr lang="en-US" sz="2800" dirty="0" smtClean="0">
                <a:solidFill>
                  <a:schemeClr val="tx2"/>
                </a:solidFill>
                <a:latin typeface="+mn-lt"/>
              </a:rPr>
              <a:t>Actually </a:t>
            </a:r>
            <a:r>
              <a:rPr lang="en-US" sz="2800" dirty="0">
                <a:solidFill>
                  <a:schemeClr val="tx2"/>
                </a:solidFill>
                <a:latin typeface="+mn-lt"/>
              </a:rPr>
              <a:t>OK for some </a:t>
            </a:r>
            <a:r>
              <a:rPr lang="en-US" sz="2800" dirty="0" smtClean="0">
                <a:solidFill>
                  <a:schemeClr val="tx2"/>
                </a:solidFill>
                <a:latin typeface="+mn-lt"/>
              </a:rPr>
              <a:t>problems,</a:t>
            </a:r>
            <a:endParaRPr lang="tr-TR" sz="2800" dirty="0" smtClean="0">
              <a:solidFill>
                <a:schemeClr val="tx2"/>
              </a:solidFill>
              <a:latin typeface="+mn-lt"/>
            </a:endParaRPr>
          </a:p>
          <a:p>
            <a:pPr marL="342900" indent="-342900">
              <a:spcBef>
                <a:spcPts val="2400"/>
              </a:spcBef>
              <a:buClr>
                <a:schemeClr val="accent1">
                  <a:lumMod val="60000"/>
                  <a:lumOff val="40000"/>
                </a:schemeClr>
              </a:buClr>
              <a:buFont typeface="Candara" pitchFamily="34" charset="0"/>
              <a:buChar char="•"/>
            </a:pPr>
            <a:r>
              <a:rPr lang="en-US" sz="2800" dirty="0" smtClean="0">
                <a:solidFill>
                  <a:schemeClr val="tx2"/>
                </a:solidFill>
                <a:latin typeface="+mn-lt"/>
              </a:rPr>
              <a:t>Can </a:t>
            </a:r>
            <a:r>
              <a:rPr lang="en-US" sz="2800" dirty="0">
                <a:solidFill>
                  <a:schemeClr val="tx2"/>
                </a:solidFill>
                <a:latin typeface="+mn-lt"/>
              </a:rPr>
              <a:t>be the starting point for an improved </a:t>
            </a:r>
            <a:r>
              <a:rPr lang="en-US" sz="2800" dirty="0" smtClean="0">
                <a:solidFill>
                  <a:schemeClr val="tx2"/>
                </a:solidFill>
                <a:latin typeface="+mn-lt"/>
              </a:rPr>
              <a:t>algorithm</a:t>
            </a:r>
            <a:r>
              <a:rPr lang="tr-TR" sz="2800" dirty="0" smtClean="0">
                <a:solidFill>
                  <a:schemeClr val="tx2"/>
                </a:solidFill>
                <a:latin typeface="+mn-lt"/>
              </a:rPr>
              <a:t>.</a:t>
            </a:r>
          </a:p>
          <a:p>
            <a:pPr marL="342900" indent="-342900">
              <a:spcBef>
                <a:spcPts val="2400"/>
              </a:spcBef>
              <a:buClr>
                <a:schemeClr val="accent1">
                  <a:lumMod val="60000"/>
                  <a:lumOff val="40000"/>
                </a:schemeClr>
              </a:buClr>
              <a:buFont typeface="Candara" pitchFamily="34" charset="0"/>
              <a:buChar char="•"/>
            </a:pPr>
            <a:r>
              <a:rPr lang="en-US" sz="2800" dirty="0" smtClean="0">
                <a:solidFill>
                  <a:schemeClr val="tx2"/>
                </a:solidFill>
                <a:latin typeface="+mn-lt"/>
              </a:rPr>
              <a:t>“</a:t>
            </a:r>
            <a:r>
              <a:rPr lang="en-US" sz="2800" dirty="0">
                <a:solidFill>
                  <a:schemeClr val="tx2"/>
                </a:solidFill>
                <a:latin typeface="+mn-lt"/>
              </a:rPr>
              <a:t>Baseline” against which we can compare better </a:t>
            </a:r>
            <a:r>
              <a:rPr lang="en-US" sz="2800" dirty="0" smtClean="0">
                <a:solidFill>
                  <a:schemeClr val="tx2"/>
                </a:solidFill>
                <a:latin typeface="+mn-lt"/>
              </a:rPr>
              <a:t>algorithms</a:t>
            </a:r>
            <a:r>
              <a:rPr lang="tr-TR" sz="2800" dirty="0" smtClean="0">
                <a:solidFill>
                  <a:schemeClr val="tx2"/>
                </a:solidFill>
                <a:latin typeface="+mn-lt"/>
              </a:rPr>
              <a:t>.</a:t>
            </a:r>
            <a:endParaRPr lang="en-US" sz="2800" dirty="0">
              <a:solidFill>
                <a:schemeClr val="tx2"/>
              </a:solidFill>
              <a:latin typeface="+mn-lt"/>
            </a:endParaRPr>
          </a:p>
        </p:txBody>
      </p:sp>
      <p:sp>
        <p:nvSpPr>
          <p:cNvPr id="3" name="Altbilgi Yer Tutucusu 2"/>
          <p:cNvSpPr>
            <a:spLocks noGrp="1"/>
          </p:cNvSpPr>
          <p:nvPr>
            <p:ph type="ftr" sz="quarter" idx="11"/>
          </p:nvPr>
        </p:nvSpPr>
        <p:spPr/>
        <p:txBody>
          <a:bodyPr/>
          <a:lstStyle/>
          <a:p>
            <a:pPr>
              <a:defRPr/>
            </a:pPr>
            <a:r>
              <a:rPr lang="en-US" smtClean="0"/>
              <a:t>© 2017 Pearson Education, Inc., Hoboken, NJ. All rights reserved. </a:t>
            </a:r>
            <a:endParaRPr lang="en-US" dirty="0"/>
          </a:p>
        </p:txBody>
      </p:sp>
    </p:spTree>
    <p:extLst>
      <p:ext uri="{BB962C8B-B14F-4D97-AF65-F5344CB8AC3E}">
        <p14:creationId xmlns:p14="http://schemas.microsoft.com/office/powerpoint/2010/main" val="35553018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173163" y="457200"/>
            <a:ext cx="7772400" cy="884238"/>
          </a:xfrm>
        </p:spPr>
        <p:txBody>
          <a:bodyPr/>
          <a:lstStyle/>
          <a:p>
            <a:pPr eaLnBrk="1" hangingPunct="1"/>
            <a:r>
              <a:rPr lang="en-US" altLang="tr-TR" smtClean="0"/>
              <a:t>Brute Force Search</a:t>
            </a:r>
            <a:endParaRPr lang="en-AU" altLang="tr-TR" smtClean="0"/>
          </a:p>
        </p:txBody>
      </p:sp>
      <p:sp>
        <p:nvSpPr>
          <p:cNvPr id="1946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SzTx/>
              <a:buFontTx/>
              <a:buNone/>
            </a:pPr>
            <a:fld id="{9DADABEF-097E-45C6-9949-5F85D358A329}" type="slidenum">
              <a:rPr lang="en-US" altLang="tr-TR" sz="1400" smtClean="0"/>
              <a:pPr>
                <a:spcBef>
                  <a:spcPct val="50000"/>
                </a:spcBef>
                <a:buClrTx/>
                <a:buSzTx/>
                <a:buFontTx/>
                <a:buNone/>
              </a:pPr>
              <a:t>13</a:t>
            </a:fld>
            <a:endParaRPr lang="en-US" altLang="tr-TR" sz="1400" smtClean="0"/>
          </a:p>
        </p:txBody>
      </p:sp>
      <p:pic>
        <p:nvPicPr>
          <p:cNvPr id="1946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281" y="1844824"/>
            <a:ext cx="8345437" cy="4298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Altbilgi Yer Tutucusu 1"/>
          <p:cNvSpPr>
            <a:spLocks noGrp="1"/>
          </p:cNvSpPr>
          <p:nvPr>
            <p:ph type="ftr" sz="quarter" idx="11"/>
          </p:nvPr>
        </p:nvSpPr>
        <p:spPr/>
        <p:txBody>
          <a:bodyPr/>
          <a:lstStyle/>
          <a:p>
            <a:pPr>
              <a:defRPr/>
            </a:pPr>
            <a:r>
              <a:rPr lang="en-US" smtClean="0"/>
              <a:t>© 2017 Pearson Education, Inc., Hoboken, NJ. All rights reserved. </a:t>
            </a:r>
            <a:endParaRPr lang="en-US" dirty="0"/>
          </a:p>
        </p:txBody>
      </p:sp>
    </p:spTree>
    <p:extLst>
      <p:ext uri="{BB962C8B-B14F-4D97-AF65-F5344CB8AC3E}">
        <p14:creationId xmlns:p14="http://schemas.microsoft.com/office/powerpoint/2010/main" val="1781235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0" y="40341"/>
            <a:ext cx="9144000" cy="1411941"/>
          </a:xfrm>
        </p:spPr>
        <p:txBody>
          <a:bodyPr/>
          <a:lstStyle/>
          <a:p>
            <a:r>
              <a:rPr lang="en-US" dirty="0" smtClean="0"/>
              <a:t>Encryption Scheme Security</a:t>
            </a:r>
            <a:endParaRPr lang="en-AU" dirty="0"/>
          </a:p>
        </p:txBody>
      </p:sp>
      <p:sp>
        <p:nvSpPr>
          <p:cNvPr id="56323" name="Rectangle 3"/>
          <p:cNvSpPr>
            <a:spLocks noGrp="1" noChangeArrowheads="1"/>
          </p:cNvSpPr>
          <p:nvPr>
            <p:ph idx="1"/>
          </p:nvPr>
        </p:nvSpPr>
        <p:spPr>
          <a:xfrm>
            <a:off x="792162" y="1761565"/>
            <a:ext cx="7570787" cy="4791635"/>
          </a:xfrm>
        </p:spPr>
        <p:txBody>
          <a:bodyPr>
            <a:normAutofit/>
          </a:bodyPr>
          <a:lstStyle/>
          <a:p>
            <a:r>
              <a:rPr lang="en-AU" dirty="0" smtClean="0"/>
              <a:t>Unconditionally secure</a:t>
            </a:r>
          </a:p>
          <a:p>
            <a:pPr lvl="1"/>
            <a:r>
              <a:rPr lang="tr-TR" dirty="0" err="1" smtClean="0"/>
              <a:t>Unbreakable</a:t>
            </a:r>
            <a:r>
              <a:rPr lang="tr-TR" dirty="0" smtClean="0"/>
              <a:t>.</a:t>
            </a:r>
            <a:endParaRPr lang="en-AU" dirty="0" smtClean="0"/>
          </a:p>
          <a:p>
            <a:r>
              <a:rPr lang="en-AU" dirty="0" smtClean="0"/>
              <a:t>Computationally secure</a:t>
            </a:r>
          </a:p>
          <a:p>
            <a:pPr lvl="1"/>
            <a:r>
              <a:rPr lang="tr-TR" dirty="0" err="1" smtClean="0"/>
              <a:t>Takes</a:t>
            </a:r>
            <a:r>
              <a:rPr lang="tr-TR" dirty="0" smtClean="0"/>
              <a:t> </a:t>
            </a:r>
            <a:r>
              <a:rPr lang="tr-TR" dirty="0" err="1" smtClean="0"/>
              <a:t>so</a:t>
            </a:r>
            <a:r>
              <a:rPr lang="tr-TR" dirty="0" smtClean="0"/>
              <a:t> </a:t>
            </a:r>
            <a:r>
              <a:rPr lang="tr-TR" dirty="0" err="1" smtClean="0"/>
              <a:t>much</a:t>
            </a:r>
            <a:r>
              <a:rPr lang="tr-TR" dirty="0" smtClean="0"/>
              <a:t> time. </a:t>
            </a:r>
            <a:endParaRPr lang="en-AU" dirty="0" smtClean="0"/>
          </a:p>
        </p:txBody>
      </p:sp>
      <p:sp>
        <p:nvSpPr>
          <p:cNvPr id="5" name="Footer Placeholder 4"/>
          <p:cNvSpPr>
            <a:spLocks noGrp="1"/>
          </p:cNvSpPr>
          <p:nvPr>
            <p:ph type="ftr" sz="quarter" idx="11"/>
          </p:nvPr>
        </p:nvSpPr>
        <p:spPr>
          <a:xfrm>
            <a:off x="0" y="6492875"/>
            <a:ext cx="6858000" cy="365125"/>
          </a:xfrm>
        </p:spPr>
        <p:txBody>
          <a:bodyPr/>
          <a:lstStyle/>
          <a:p>
            <a:pPr>
              <a:defRPr/>
            </a:pPr>
            <a:r>
              <a:rPr lang="en-US" dirty="0" smtClean="0"/>
              <a:t>© 2017 Pearson Education, Inc., Hoboken, NJ. All rights reserved. </a:t>
            </a:r>
            <a:endParaRPr lang="en-US" dirty="0"/>
          </a:p>
        </p:txBody>
      </p:sp>
      <p:pic>
        <p:nvPicPr>
          <p:cNvPr id="8" name="Picture 7"/>
          <p:cNvPicPr>
            <a:picLocks noChangeAspect="1"/>
          </p:cNvPicPr>
          <p:nvPr/>
        </p:nvPicPr>
        <p:blipFill>
          <a:blip r:embed="rId3"/>
          <a:stretch>
            <a:fillRect/>
          </a:stretch>
        </p:blipFill>
        <p:spPr>
          <a:xfrm>
            <a:off x="7162800" y="4953000"/>
            <a:ext cx="1733550" cy="1714500"/>
          </a:xfrm>
          <a:prstGeom prst="rect">
            <a:avLst/>
          </a:prstGeom>
        </p:spPr>
      </p:pic>
      <p:sp>
        <p:nvSpPr>
          <p:cNvPr id="2" name="Slayt Numarası Yer Tutucusu 1"/>
          <p:cNvSpPr>
            <a:spLocks noGrp="1"/>
          </p:cNvSpPr>
          <p:nvPr>
            <p:ph type="sldNum" sz="quarter" idx="12"/>
          </p:nvPr>
        </p:nvSpPr>
        <p:spPr/>
        <p:txBody>
          <a:bodyPr/>
          <a:lstStyle/>
          <a:p>
            <a:pPr>
              <a:defRPr/>
            </a:pPr>
            <a:fld id="{3686DFBD-27E2-E046-A517-7C0202BD7FAE}" type="slidenum">
              <a:rPr lang="en-US" smtClean="0"/>
              <a:pPr>
                <a:defRPr/>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tr-TR" dirty="0" smtClean="0"/>
              <a:t>Unconditionally Secure Encryption Scheme</a:t>
            </a:r>
          </a:p>
        </p:txBody>
      </p:sp>
      <p:sp>
        <p:nvSpPr>
          <p:cNvPr id="17411" name="Rectangle 3"/>
          <p:cNvSpPr>
            <a:spLocks noGrp="1" noChangeArrowheads="1"/>
          </p:cNvSpPr>
          <p:nvPr>
            <p:ph idx="1"/>
          </p:nvPr>
        </p:nvSpPr>
        <p:spPr/>
        <p:txBody>
          <a:bodyPr>
            <a:normAutofit lnSpcReduction="10000"/>
          </a:bodyPr>
          <a:lstStyle/>
          <a:p>
            <a:pPr eaLnBrk="1" hangingPunct="1"/>
            <a:r>
              <a:rPr lang="en-US" altLang="tr-TR" sz="2800" dirty="0" smtClean="0"/>
              <a:t>No matter </a:t>
            </a:r>
          </a:p>
          <a:p>
            <a:pPr lvl="1" eaLnBrk="1" hangingPunct="1"/>
            <a:r>
              <a:rPr lang="en-US" altLang="tr-TR" sz="2400" dirty="0" smtClean="0"/>
              <a:t>how much ciphertext is available to opponent</a:t>
            </a:r>
          </a:p>
          <a:p>
            <a:pPr lvl="1" eaLnBrk="1" hangingPunct="1"/>
            <a:r>
              <a:rPr lang="en-US" altLang="tr-TR" sz="2400" dirty="0" smtClean="0"/>
              <a:t>how much time and computing power that opponent has</a:t>
            </a:r>
          </a:p>
          <a:p>
            <a:pPr eaLnBrk="1" hangingPunct="1"/>
            <a:r>
              <a:rPr lang="en-US" altLang="tr-TR" sz="2800" dirty="0" smtClean="0"/>
              <a:t>it is impossible for the opponent to decrypt the ciphertext</a:t>
            </a:r>
          </a:p>
          <a:p>
            <a:pPr lvl="1" eaLnBrk="1" hangingPunct="1"/>
            <a:r>
              <a:rPr lang="en-US" altLang="tr-TR" sz="2400" dirty="0" smtClean="0"/>
              <a:t>because there is no statistical relationship between the ciphertext and plaintext</a:t>
            </a:r>
          </a:p>
          <a:p>
            <a:pPr eaLnBrk="1" hangingPunct="1"/>
            <a:r>
              <a:rPr lang="en-US" altLang="tr-TR" sz="2800" dirty="0" smtClean="0"/>
              <a:t>Only one-time pad is unconditionally secure</a:t>
            </a:r>
          </a:p>
        </p:txBody>
      </p:sp>
      <p:sp>
        <p:nvSpPr>
          <p:cNvPr id="5" name="Footer Placeholder 4"/>
          <p:cNvSpPr>
            <a:spLocks noGrp="1"/>
          </p:cNvSpPr>
          <p:nvPr>
            <p:ph type="ftr" sz="quarter" idx="11"/>
          </p:nvPr>
        </p:nvSpPr>
        <p:spPr>
          <a:xfrm>
            <a:off x="0" y="6492875"/>
            <a:ext cx="6858000" cy="365125"/>
          </a:xfrm>
        </p:spPr>
        <p:txBody>
          <a:bodyPr/>
          <a:lstStyle/>
          <a:p>
            <a:pPr>
              <a:defRPr/>
            </a:pPr>
            <a:r>
              <a:rPr lang="en-US" dirty="0" smtClean="0"/>
              <a:t>© 2017 Pearson Education, Inc., Hoboken, NJ. All rights reserved. </a:t>
            </a:r>
            <a:endParaRPr lang="en-US" dirty="0"/>
          </a:p>
        </p:txBody>
      </p:sp>
      <p:sp>
        <p:nvSpPr>
          <p:cNvPr id="1741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SzTx/>
              <a:buFontTx/>
              <a:buNone/>
            </a:pPr>
            <a:fld id="{7FF6184E-E6F0-4EDC-B30B-F27CB1C25A9A}" type="slidenum">
              <a:rPr lang="en-US" altLang="tr-TR" sz="1400" smtClean="0"/>
              <a:pPr>
                <a:spcBef>
                  <a:spcPct val="50000"/>
                </a:spcBef>
                <a:buClrTx/>
                <a:buSzTx/>
                <a:buFontTx/>
                <a:buNone/>
              </a:pPr>
              <a:t>15</a:t>
            </a:fld>
            <a:endParaRPr lang="en-US" altLang="tr-TR" sz="1400" smtClean="0"/>
          </a:p>
        </p:txBody>
      </p:sp>
    </p:spTree>
    <p:extLst>
      <p:ext uri="{BB962C8B-B14F-4D97-AF65-F5344CB8AC3E}">
        <p14:creationId xmlns:p14="http://schemas.microsoft.com/office/powerpoint/2010/main" val="30475487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tr-TR" dirty="0" smtClean="0"/>
              <a:t>Computationally Secure Encryption Scheme</a:t>
            </a:r>
          </a:p>
        </p:txBody>
      </p:sp>
      <p:sp>
        <p:nvSpPr>
          <p:cNvPr id="5" name="Footer Placeholder 4"/>
          <p:cNvSpPr>
            <a:spLocks noGrp="1"/>
          </p:cNvSpPr>
          <p:nvPr>
            <p:ph type="ftr" sz="quarter" idx="11"/>
          </p:nvPr>
        </p:nvSpPr>
        <p:spPr>
          <a:xfrm>
            <a:off x="0" y="6492875"/>
            <a:ext cx="6858000" cy="365125"/>
          </a:xfrm>
        </p:spPr>
        <p:txBody>
          <a:bodyPr/>
          <a:lstStyle/>
          <a:p>
            <a:pPr>
              <a:defRPr/>
            </a:pPr>
            <a:r>
              <a:rPr lang="en-US" dirty="0" smtClean="0"/>
              <a:t>© 2017 Pearson Education, Inc., Hoboken, NJ. All rights reserved. </a:t>
            </a:r>
            <a:endParaRPr lang="en-US" dirty="0"/>
          </a:p>
        </p:txBody>
      </p:sp>
      <p:sp>
        <p:nvSpPr>
          <p:cNvPr id="1741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SzTx/>
              <a:buFontTx/>
              <a:buNone/>
            </a:pPr>
            <a:fld id="{7FF6184E-E6F0-4EDC-B30B-F27CB1C25A9A}" type="slidenum">
              <a:rPr lang="en-US" altLang="tr-TR" sz="1400" smtClean="0"/>
              <a:pPr>
                <a:spcBef>
                  <a:spcPct val="50000"/>
                </a:spcBef>
                <a:buClrTx/>
                <a:buSzTx/>
                <a:buFontTx/>
                <a:buNone/>
              </a:pPr>
              <a:t>16</a:t>
            </a:fld>
            <a:endParaRPr lang="en-US" altLang="tr-TR" sz="1400" smtClean="0"/>
          </a:p>
        </p:txBody>
      </p:sp>
      <p:sp>
        <p:nvSpPr>
          <p:cNvPr id="6" name="Rectangle 3"/>
          <p:cNvSpPr>
            <a:spLocks noGrp="1" noChangeArrowheads="1"/>
          </p:cNvSpPr>
          <p:nvPr>
            <p:ph idx="1"/>
          </p:nvPr>
        </p:nvSpPr>
        <p:spPr/>
        <p:txBody>
          <a:bodyPr/>
          <a:lstStyle/>
          <a:p>
            <a:pPr eaLnBrk="1" hangingPunct="1">
              <a:lnSpc>
                <a:spcPct val="90000"/>
              </a:lnSpc>
            </a:pPr>
            <a:r>
              <a:rPr lang="en-US" altLang="tr-TR" dirty="0" smtClean="0"/>
              <a:t>An encryption schema is </a:t>
            </a:r>
            <a:r>
              <a:rPr lang="en-US" altLang="tr-TR" b="1" dirty="0" smtClean="0"/>
              <a:t>computationally secure </a:t>
            </a:r>
            <a:r>
              <a:rPr lang="en-US" altLang="tr-TR" dirty="0" smtClean="0"/>
              <a:t>if: </a:t>
            </a:r>
          </a:p>
          <a:p>
            <a:pPr lvl="1" eaLnBrk="1" hangingPunct="1">
              <a:lnSpc>
                <a:spcPct val="90000"/>
              </a:lnSpc>
            </a:pPr>
            <a:r>
              <a:rPr lang="en-US" altLang="tr-TR" dirty="0" smtClean="0"/>
              <a:t>the cost of breaking the cipher exceeds the value of encrypted information</a:t>
            </a:r>
          </a:p>
          <a:p>
            <a:pPr lvl="1" eaLnBrk="1" hangingPunct="1">
              <a:lnSpc>
                <a:spcPct val="90000"/>
              </a:lnSpc>
            </a:pPr>
            <a:r>
              <a:rPr lang="en-US" altLang="tr-TR" dirty="0" smtClean="0"/>
              <a:t>the time required to break the cipher exceeds the useful lifetime of the information</a:t>
            </a:r>
          </a:p>
          <a:p>
            <a:pPr eaLnBrk="1" hangingPunct="1">
              <a:lnSpc>
                <a:spcPct val="90000"/>
              </a:lnSpc>
            </a:pPr>
            <a:r>
              <a:rPr lang="en-US" altLang="tr-TR" dirty="0" smtClean="0"/>
              <a:t>Assumes the processing powers are limited and estimated breaking time is impractically long (millions of years!)</a:t>
            </a:r>
          </a:p>
        </p:txBody>
      </p:sp>
    </p:spTree>
    <p:extLst>
      <p:ext uri="{BB962C8B-B14F-4D97-AF65-F5344CB8AC3E}">
        <p14:creationId xmlns:p14="http://schemas.microsoft.com/office/powerpoint/2010/main" val="5946585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tr-TR" dirty="0" smtClean="0"/>
              <a:t>Computationally Secure Encryption Scheme</a:t>
            </a:r>
          </a:p>
        </p:txBody>
      </p:sp>
      <p:sp>
        <p:nvSpPr>
          <p:cNvPr id="5" name="Footer Placeholder 4"/>
          <p:cNvSpPr>
            <a:spLocks noGrp="1"/>
          </p:cNvSpPr>
          <p:nvPr>
            <p:ph type="ftr" sz="quarter" idx="11"/>
          </p:nvPr>
        </p:nvSpPr>
        <p:spPr>
          <a:xfrm>
            <a:off x="0" y="6492875"/>
            <a:ext cx="6858000" cy="365125"/>
          </a:xfrm>
        </p:spPr>
        <p:txBody>
          <a:bodyPr/>
          <a:lstStyle/>
          <a:p>
            <a:pPr>
              <a:defRPr/>
            </a:pPr>
            <a:r>
              <a:rPr lang="en-US" dirty="0" smtClean="0"/>
              <a:t>© 2017 Pearson Education, Inc., Hoboken, NJ. All rights reserved. </a:t>
            </a:r>
            <a:endParaRPr lang="en-US" dirty="0"/>
          </a:p>
        </p:txBody>
      </p:sp>
      <p:sp>
        <p:nvSpPr>
          <p:cNvPr id="1741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SzTx/>
              <a:buFontTx/>
              <a:buNone/>
            </a:pPr>
            <a:fld id="{7FF6184E-E6F0-4EDC-B30B-F27CB1C25A9A}" type="slidenum">
              <a:rPr lang="en-US" altLang="tr-TR" sz="1400" smtClean="0"/>
              <a:pPr>
                <a:spcBef>
                  <a:spcPct val="50000"/>
                </a:spcBef>
                <a:buClrTx/>
                <a:buSzTx/>
                <a:buFontTx/>
                <a:buNone/>
              </a:pPr>
              <a:t>17</a:t>
            </a:fld>
            <a:endParaRPr lang="en-US" altLang="tr-TR" sz="1400" smtClean="0"/>
          </a:p>
        </p:txBody>
      </p:sp>
      <p:sp>
        <p:nvSpPr>
          <p:cNvPr id="6" name="Rectangle 3"/>
          <p:cNvSpPr>
            <a:spLocks noGrp="1" noChangeArrowheads="1"/>
          </p:cNvSpPr>
          <p:nvPr>
            <p:ph idx="1"/>
          </p:nvPr>
        </p:nvSpPr>
        <p:spPr/>
        <p:txBody>
          <a:bodyPr/>
          <a:lstStyle/>
          <a:p>
            <a:r>
              <a:rPr lang="en-US" dirty="0"/>
              <a:t>The computational secure approach combines two relaxations of the notion of </a:t>
            </a:r>
            <a:r>
              <a:rPr lang="tr-TR" dirty="0" err="1" smtClean="0"/>
              <a:t>unconditional</a:t>
            </a:r>
            <a:r>
              <a:rPr lang="tr-TR" dirty="0" smtClean="0"/>
              <a:t> </a:t>
            </a:r>
            <a:r>
              <a:rPr lang="en-US" dirty="0" smtClean="0"/>
              <a:t>security</a:t>
            </a:r>
            <a:r>
              <a:rPr lang="en-US" dirty="0"/>
              <a:t>:</a:t>
            </a:r>
          </a:p>
          <a:p>
            <a:pPr lvl="1"/>
            <a:r>
              <a:rPr lang="en-US" dirty="0"/>
              <a:t>Security is only preserved against efficient </a:t>
            </a:r>
            <a:r>
              <a:rPr lang="en-US" dirty="0" smtClean="0"/>
              <a:t>adversaries</a:t>
            </a:r>
            <a:r>
              <a:rPr lang="tr-TR" dirty="0" smtClean="0"/>
              <a:t>, </a:t>
            </a:r>
            <a:endParaRPr lang="en-US" dirty="0"/>
          </a:p>
          <a:p>
            <a:pPr lvl="1"/>
            <a:r>
              <a:rPr lang="en-US" dirty="0"/>
              <a:t>Adversaries can potentially succeed with some very small probability (so small that most of the times it’s not really happening)</a:t>
            </a:r>
          </a:p>
          <a:p>
            <a:pPr eaLnBrk="1" hangingPunct="1">
              <a:lnSpc>
                <a:spcPct val="90000"/>
              </a:lnSpc>
            </a:pPr>
            <a:endParaRPr lang="en-US" altLang="tr-TR" dirty="0" smtClean="0"/>
          </a:p>
        </p:txBody>
      </p:sp>
    </p:spTree>
    <p:extLst>
      <p:ext uri="{BB962C8B-B14F-4D97-AF65-F5344CB8AC3E}">
        <p14:creationId xmlns:p14="http://schemas.microsoft.com/office/powerpoint/2010/main" val="7785118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tr-TR" smtClean="0"/>
              <a:t>Symmetric Cipher Model</a:t>
            </a:r>
            <a:endParaRPr lang="en-AU" altLang="tr-TR" smtClean="0"/>
          </a:p>
        </p:txBody>
      </p:sp>
      <p:sp>
        <p:nvSpPr>
          <p:cNvPr id="22532" name="Content Placeholder 1"/>
          <p:cNvSpPr>
            <a:spLocks noGrp="1"/>
          </p:cNvSpPr>
          <p:nvPr>
            <p:ph idx="1"/>
          </p:nvPr>
        </p:nvSpPr>
        <p:spPr/>
        <p:txBody>
          <a:bodyPr/>
          <a:lstStyle/>
          <a:p>
            <a:endParaRPr lang="tr-TR" altLang="tr-TR" smtClean="0"/>
          </a:p>
        </p:txBody>
      </p:sp>
      <p:sp>
        <p:nvSpPr>
          <p:cNvPr id="2253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SzTx/>
              <a:buFontTx/>
              <a:buNone/>
            </a:pPr>
            <a:fld id="{3C870AB8-C1AD-44F2-842C-C594F4353221}" type="slidenum">
              <a:rPr lang="en-US" altLang="tr-TR" sz="1400" smtClean="0"/>
              <a:pPr>
                <a:spcBef>
                  <a:spcPct val="50000"/>
                </a:spcBef>
                <a:buClrTx/>
                <a:buSzTx/>
                <a:buFontTx/>
                <a:buNone/>
              </a:pPr>
              <a:t>18</a:t>
            </a:fld>
            <a:endParaRPr lang="en-US" altLang="tr-TR" sz="1400" smtClean="0"/>
          </a:p>
        </p:txBody>
      </p:sp>
      <p:sp>
        <p:nvSpPr>
          <p:cNvPr id="22531" name="Text Box 4"/>
          <p:cNvSpPr txBox="1">
            <a:spLocks noChangeArrowheads="1"/>
          </p:cNvSpPr>
          <p:nvPr/>
        </p:nvSpPr>
        <p:spPr bwMode="auto">
          <a:xfrm>
            <a:off x="3810000" y="1905000"/>
            <a:ext cx="1676400" cy="8318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1"/>
              </a:buClr>
              <a:buSzPct val="8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tr-TR" sz="1200">
                <a:solidFill>
                  <a:schemeClr val="bg1"/>
                </a:solidFill>
                <a:latin typeface="Times New Roman" panose="02020603050405020304" pitchFamily="18" charset="0"/>
              </a:rPr>
              <a:t>there must be a secure mechanism for the distribution of this key a priori</a:t>
            </a:r>
          </a:p>
        </p:txBody>
      </p:sp>
      <p:pic>
        <p:nvPicPr>
          <p:cNvPr id="2253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 y="1600200"/>
            <a:ext cx="8210550" cy="4637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Altbilgi Yer Tutucusu 1"/>
          <p:cNvSpPr>
            <a:spLocks noGrp="1"/>
          </p:cNvSpPr>
          <p:nvPr>
            <p:ph type="ftr" sz="quarter" idx="11"/>
          </p:nvPr>
        </p:nvSpPr>
        <p:spPr/>
        <p:txBody>
          <a:bodyPr/>
          <a:lstStyle/>
          <a:p>
            <a:pPr>
              <a:defRPr/>
            </a:pPr>
            <a:r>
              <a:rPr lang="en-US" smtClean="0"/>
              <a:t>© 2017 Pearson Education, Inc., Hoboken, NJ. All rights reserved. </a:t>
            </a:r>
            <a:endParaRPr lang="en-US" dirty="0"/>
          </a:p>
        </p:txBody>
      </p:sp>
    </p:spTree>
    <p:extLst>
      <p:ext uri="{BB962C8B-B14F-4D97-AF65-F5344CB8AC3E}">
        <p14:creationId xmlns:p14="http://schemas.microsoft.com/office/powerpoint/2010/main" val="5700604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tr-TR" smtClean="0"/>
              <a:t>Requirements</a:t>
            </a:r>
            <a:endParaRPr lang="en-AU" altLang="tr-TR" smtClean="0"/>
          </a:p>
        </p:txBody>
      </p:sp>
      <p:sp>
        <p:nvSpPr>
          <p:cNvPr id="24579" name="Rectangle 3"/>
          <p:cNvSpPr>
            <a:spLocks noGrp="1" noChangeArrowheads="1"/>
          </p:cNvSpPr>
          <p:nvPr>
            <p:ph idx="1"/>
          </p:nvPr>
        </p:nvSpPr>
        <p:spPr>
          <a:xfrm>
            <a:off x="685800" y="1600200"/>
            <a:ext cx="7772400" cy="4343400"/>
          </a:xfrm>
        </p:spPr>
        <p:txBody>
          <a:bodyPr/>
          <a:lstStyle/>
          <a:p>
            <a:pPr eaLnBrk="1" hangingPunct="1"/>
            <a:r>
              <a:rPr lang="en-US" altLang="tr-TR" sz="2800" smtClean="0"/>
              <a:t>two requirements for secure use of symmetric encryption:</a:t>
            </a:r>
          </a:p>
          <a:p>
            <a:pPr lvl="1" eaLnBrk="1" hangingPunct="1"/>
            <a:r>
              <a:rPr lang="en-US" altLang="tr-TR" sz="2400" smtClean="0"/>
              <a:t>strong encryption</a:t>
            </a:r>
            <a:r>
              <a:rPr lang="tr-TR" altLang="tr-TR" sz="2400" smtClean="0"/>
              <a:t> and decryption</a:t>
            </a:r>
            <a:r>
              <a:rPr lang="en-US" altLang="tr-TR" sz="2400" smtClean="0"/>
              <a:t> algorithm</a:t>
            </a:r>
            <a:r>
              <a:rPr lang="tr-TR" altLang="tr-TR" sz="2400" smtClean="0"/>
              <a:t>s</a:t>
            </a:r>
            <a:endParaRPr lang="en-US" altLang="tr-TR" sz="2400" smtClean="0"/>
          </a:p>
          <a:p>
            <a:pPr lvl="1" eaLnBrk="1" hangingPunct="1"/>
            <a:r>
              <a:rPr lang="en-US" altLang="tr-TR" sz="2400" smtClean="0"/>
              <a:t>a secret key known only to sender / receiver</a:t>
            </a:r>
          </a:p>
          <a:p>
            <a:pPr lvl="4" eaLnBrk="1" hangingPunct="1">
              <a:buFontTx/>
              <a:buNone/>
            </a:pPr>
            <a:r>
              <a:rPr lang="en-US" altLang="tr-TR" sz="1800" i="1" smtClean="0"/>
              <a:t>	</a:t>
            </a:r>
            <a:r>
              <a:rPr lang="en-US" altLang="tr-TR" sz="2400" i="1" smtClean="0"/>
              <a:t>Y </a:t>
            </a:r>
            <a:r>
              <a:rPr lang="en-US" altLang="tr-TR" sz="2400" smtClean="0"/>
              <a:t>= E</a:t>
            </a:r>
            <a:r>
              <a:rPr lang="en-US" altLang="tr-TR" sz="2400" i="1" baseline="-25000" smtClean="0"/>
              <a:t>K</a:t>
            </a:r>
            <a:r>
              <a:rPr lang="en-US" altLang="tr-TR" sz="2400" smtClean="0"/>
              <a:t>(</a:t>
            </a:r>
            <a:r>
              <a:rPr lang="en-US" altLang="tr-TR" sz="2400" i="1" smtClean="0"/>
              <a:t>X</a:t>
            </a:r>
            <a:r>
              <a:rPr lang="en-US" altLang="tr-TR" sz="2400" smtClean="0"/>
              <a:t>)</a:t>
            </a:r>
            <a:r>
              <a:rPr lang="tr-TR" altLang="tr-TR" sz="2400" smtClean="0"/>
              <a:t>     or </a:t>
            </a:r>
            <a:r>
              <a:rPr lang="en-US" altLang="tr-TR" sz="2400" i="1" smtClean="0"/>
              <a:t>Y </a:t>
            </a:r>
            <a:r>
              <a:rPr lang="en-US" altLang="tr-TR" sz="2400" smtClean="0"/>
              <a:t>= E</a:t>
            </a:r>
            <a:r>
              <a:rPr lang="en-US" altLang="tr-TR" sz="2400" i="1" baseline="-25000" smtClean="0"/>
              <a:t> </a:t>
            </a:r>
            <a:r>
              <a:rPr lang="en-US" altLang="tr-TR" sz="2400" smtClean="0"/>
              <a:t>(</a:t>
            </a:r>
            <a:r>
              <a:rPr lang="tr-TR" altLang="tr-TR" sz="2400" i="1" smtClean="0"/>
              <a:t>K</a:t>
            </a:r>
            <a:r>
              <a:rPr lang="tr-TR" altLang="tr-TR" sz="2400" smtClean="0"/>
              <a:t>, </a:t>
            </a:r>
            <a:r>
              <a:rPr lang="en-US" altLang="tr-TR" sz="2400" i="1" smtClean="0"/>
              <a:t>X</a:t>
            </a:r>
            <a:r>
              <a:rPr lang="en-US" altLang="tr-TR" sz="2400" smtClean="0"/>
              <a:t>)</a:t>
            </a:r>
            <a:r>
              <a:rPr lang="tr-TR" altLang="tr-TR" sz="2400" smtClean="0"/>
              <a:t> </a:t>
            </a:r>
            <a:endParaRPr lang="en-US" altLang="tr-TR" sz="2400" smtClean="0"/>
          </a:p>
          <a:p>
            <a:pPr lvl="4" eaLnBrk="1" hangingPunct="1">
              <a:buFontTx/>
              <a:buNone/>
            </a:pPr>
            <a:r>
              <a:rPr lang="en-US" altLang="tr-TR" sz="2400" i="1" smtClean="0"/>
              <a:t>	X </a:t>
            </a:r>
            <a:r>
              <a:rPr lang="en-US" altLang="tr-TR" sz="2400" smtClean="0"/>
              <a:t>= D</a:t>
            </a:r>
            <a:r>
              <a:rPr lang="en-US" altLang="tr-TR" sz="2400" i="1" baseline="-25000" smtClean="0"/>
              <a:t>K</a:t>
            </a:r>
            <a:r>
              <a:rPr lang="en-US" altLang="tr-TR" sz="2400" smtClean="0"/>
              <a:t>(</a:t>
            </a:r>
            <a:r>
              <a:rPr lang="en-US" altLang="tr-TR" sz="2400" i="1" smtClean="0"/>
              <a:t>Y</a:t>
            </a:r>
            <a:r>
              <a:rPr lang="en-US" altLang="tr-TR" sz="2400" smtClean="0"/>
              <a:t>)</a:t>
            </a:r>
            <a:r>
              <a:rPr lang="tr-TR" altLang="tr-TR" sz="2400" smtClean="0"/>
              <a:t>     or </a:t>
            </a:r>
            <a:r>
              <a:rPr lang="tr-TR" altLang="tr-TR" sz="2400" i="1" smtClean="0"/>
              <a:t>X</a:t>
            </a:r>
            <a:r>
              <a:rPr lang="en-US" altLang="tr-TR" sz="2400" i="1" smtClean="0"/>
              <a:t> </a:t>
            </a:r>
            <a:r>
              <a:rPr lang="en-US" altLang="tr-TR" sz="2400" smtClean="0"/>
              <a:t>= </a:t>
            </a:r>
            <a:r>
              <a:rPr lang="tr-TR" altLang="tr-TR" sz="2400" smtClean="0"/>
              <a:t>D</a:t>
            </a:r>
            <a:r>
              <a:rPr lang="en-US" altLang="tr-TR" sz="2400" i="1" baseline="-25000" smtClean="0"/>
              <a:t> </a:t>
            </a:r>
            <a:r>
              <a:rPr lang="en-US" altLang="tr-TR" sz="2400" smtClean="0"/>
              <a:t>(</a:t>
            </a:r>
            <a:r>
              <a:rPr lang="tr-TR" altLang="tr-TR" sz="2400" i="1" smtClean="0"/>
              <a:t>K</a:t>
            </a:r>
            <a:r>
              <a:rPr lang="tr-TR" altLang="tr-TR" sz="2400" smtClean="0"/>
              <a:t>, </a:t>
            </a:r>
            <a:r>
              <a:rPr lang="tr-TR" altLang="tr-TR" sz="2400" i="1" smtClean="0"/>
              <a:t>Y</a:t>
            </a:r>
            <a:r>
              <a:rPr lang="en-US" altLang="tr-TR" sz="2400" smtClean="0"/>
              <a:t>)</a:t>
            </a:r>
            <a:r>
              <a:rPr lang="tr-TR" altLang="tr-TR" sz="2400" smtClean="0"/>
              <a:t> </a:t>
            </a:r>
            <a:endParaRPr lang="en-US" altLang="tr-TR" sz="2400" smtClean="0"/>
          </a:p>
          <a:p>
            <a:pPr eaLnBrk="1" hangingPunct="1"/>
            <a:r>
              <a:rPr lang="en-US" altLang="tr-TR" sz="2800" smtClean="0"/>
              <a:t>assume encryption algorithm is known</a:t>
            </a:r>
          </a:p>
          <a:p>
            <a:pPr eaLnBrk="1" hangingPunct="1"/>
            <a:r>
              <a:rPr lang="en-US" altLang="tr-TR" sz="2800" smtClean="0"/>
              <a:t>a secure channel is needed to distribute key</a:t>
            </a:r>
            <a:endParaRPr lang="en-AU" altLang="tr-TR" sz="2800" smtClean="0"/>
          </a:p>
        </p:txBody>
      </p:sp>
      <p:sp>
        <p:nvSpPr>
          <p:cNvPr id="2458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SzTx/>
              <a:buFontTx/>
              <a:buNone/>
            </a:pPr>
            <a:fld id="{0363BC06-EB7B-4065-A48C-26D929FC3A19}" type="slidenum">
              <a:rPr lang="en-US" altLang="tr-TR" sz="1400" smtClean="0"/>
              <a:pPr>
                <a:spcBef>
                  <a:spcPct val="50000"/>
                </a:spcBef>
                <a:buClrTx/>
                <a:buSzTx/>
                <a:buFontTx/>
                <a:buNone/>
              </a:pPr>
              <a:t>19</a:t>
            </a:fld>
            <a:endParaRPr lang="en-US" altLang="tr-TR" sz="1400" smtClean="0"/>
          </a:p>
        </p:txBody>
      </p:sp>
      <p:sp>
        <p:nvSpPr>
          <p:cNvPr id="2" name="Altbilgi Yer Tutucusu 1"/>
          <p:cNvSpPr>
            <a:spLocks noGrp="1"/>
          </p:cNvSpPr>
          <p:nvPr>
            <p:ph type="ftr" sz="quarter" idx="11"/>
          </p:nvPr>
        </p:nvSpPr>
        <p:spPr/>
        <p:txBody>
          <a:bodyPr/>
          <a:lstStyle/>
          <a:p>
            <a:pPr>
              <a:defRPr/>
            </a:pPr>
            <a:r>
              <a:rPr lang="en-US" smtClean="0"/>
              <a:t>© 2017 Pearson Education, Inc., Hoboken, NJ. All rights reserved. </a:t>
            </a:r>
            <a:endParaRPr lang="en-US" dirty="0"/>
          </a:p>
        </p:txBody>
      </p:sp>
    </p:spTree>
    <p:extLst>
      <p:ext uri="{BB962C8B-B14F-4D97-AF65-F5344CB8AC3E}">
        <p14:creationId xmlns:p14="http://schemas.microsoft.com/office/powerpoint/2010/main" val="195528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28800" y="3429000"/>
            <a:ext cx="5446713" cy="1470025"/>
          </a:xfrm>
        </p:spPr>
        <p:txBody>
          <a:bodyPr/>
          <a:lstStyle/>
          <a:p>
            <a:pPr eaLnBrk="1" hangingPunct="1">
              <a:defRPr/>
            </a:pPr>
            <a:r>
              <a:rPr lang="en-US" dirty="0" smtClean="0"/>
              <a:t>Chapter 3</a:t>
            </a:r>
            <a:endParaRPr lang="en-US" dirty="0"/>
          </a:p>
        </p:txBody>
      </p:sp>
      <p:sp>
        <p:nvSpPr>
          <p:cNvPr id="19459" name="Subtitle 13"/>
          <p:cNvSpPr>
            <a:spLocks noGrp="1"/>
          </p:cNvSpPr>
          <p:nvPr>
            <p:ph type="subTitle" idx="1"/>
          </p:nvPr>
        </p:nvSpPr>
        <p:spPr>
          <a:xfrm>
            <a:off x="1524000" y="4953000"/>
            <a:ext cx="6096000" cy="852488"/>
          </a:xfrm>
        </p:spPr>
        <p:txBody>
          <a:bodyPr>
            <a:noAutofit/>
          </a:bodyPr>
          <a:lstStyle/>
          <a:p>
            <a:pPr eaLnBrk="1" hangingPunct="1"/>
            <a:r>
              <a:rPr lang="en-US" sz="3600" dirty="0" smtClean="0"/>
              <a:t>Classical Encryption Techniques</a:t>
            </a:r>
          </a:p>
        </p:txBody>
      </p:sp>
      <p:pic>
        <p:nvPicPr>
          <p:cNvPr id="4"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6" name="Footer Placeholder 5"/>
          <p:cNvSpPr>
            <a:spLocks noGrp="1"/>
          </p:cNvSpPr>
          <p:nvPr>
            <p:ph type="ftr" sz="quarter" idx="4294967295"/>
          </p:nvPr>
        </p:nvSpPr>
        <p:spPr>
          <a:xfrm>
            <a:off x="0" y="6492875"/>
            <a:ext cx="4648200" cy="365125"/>
          </a:xfrm>
          <a:prstGeom prst="rect">
            <a:avLst/>
          </a:prstGeom>
        </p:spPr>
        <p:txBody>
          <a:bodyPr/>
          <a:lstStyle/>
          <a:p>
            <a:pPr>
              <a:defRPr/>
            </a:pPr>
            <a:r>
              <a:rPr lang="en-US" sz="1000" dirty="0" smtClean="0"/>
              <a:t>© 2017 Pearson Education, Inc., Hoboken, NJ. All rights reserved. </a:t>
            </a:r>
            <a:endParaRPr lang="en-US" sz="1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smtClean="0"/>
              <a:t>Substitution Technique</a:t>
            </a:r>
            <a:endParaRPr lang="en-AU" dirty="0"/>
          </a:p>
        </p:txBody>
      </p:sp>
      <p:sp>
        <p:nvSpPr>
          <p:cNvPr id="62467" name="Rectangle 3"/>
          <p:cNvSpPr>
            <a:spLocks noGrp="1" noChangeArrowheads="1"/>
          </p:cNvSpPr>
          <p:nvPr>
            <p:ph idx="1"/>
          </p:nvPr>
        </p:nvSpPr>
        <p:spPr>
          <a:xfrm>
            <a:off x="838200" y="2057400"/>
            <a:ext cx="7570787" cy="4486275"/>
          </a:xfrm>
        </p:spPr>
        <p:txBody>
          <a:bodyPr/>
          <a:lstStyle/>
          <a:p>
            <a:r>
              <a:rPr lang="en-AU" dirty="0" smtClean="0"/>
              <a:t>Is one in which the letters of plaintext are replaced by other letters or by numbers or symbols</a:t>
            </a:r>
          </a:p>
          <a:p>
            <a:r>
              <a:rPr lang="en-AU" dirty="0" smtClean="0"/>
              <a:t>If the plaintext is viewed as a sequence of bits, then substitution involves replacing plaintext bit patterns with ciphertext bit patterns</a:t>
            </a:r>
            <a:endParaRPr lang="en-AU" dirty="0"/>
          </a:p>
        </p:txBody>
      </p:sp>
      <p:pic>
        <p:nvPicPr>
          <p:cNvPr id="5" name="Picture 4"/>
          <p:cNvPicPr>
            <a:picLocks noChangeAspect="1"/>
          </p:cNvPicPr>
          <p:nvPr/>
        </p:nvPicPr>
        <p:blipFill>
          <a:blip r:embed="rId3"/>
          <a:stretch>
            <a:fillRect/>
          </a:stretch>
        </p:blipFill>
        <p:spPr>
          <a:xfrm>
            <a:off x="7848600" y="5638800"/>
            <a:ext cx="627063" cy="618105"/>
          </a:xfrm>
          <a:prstGeom prst="rect">
            <a:avLst/>
          </a:prstGeom>
        </p:spPr>
      </p:pic>
      <p:sp>
        <p:nvSpPr>
          <p:cNvPr id="6" name="Footer Placeholder 5"/>
          <p:cNvSpPr>
            <a:spLocks noGrp="1"/>
          </p:cNvSpPr>
          <p:nvPr>
            <p:ph type="ftr" sz="quarter" idx="11"/>
          </p:nvPr>
        </p:nvSpPr>
        <p:spPr>
          <a:xfrm>
            <a:off x="0" y="6492875"/>
            <a:ext cx="7391400" cy="365125"/>
          </a:xfrm>
        </p:spPr>
        <p:txBody>
          <a:bodyPr/>
          <a:lstStyle/>
          <a:p>
            <a:pPr>
              <a:defRPr/>
            </a:pPr>
            <a:r>
              <a:rPr lang="en-US" sz="1000" dirty="0" smtClean="0"/>
              <a:t>© 2017 Pearson Education, Inc., Hoboken, NJ. All rights reserved. </a:t>
            </a:r>
            <a:endParaRPr lang="en-US" sz="1000" dirty="0"/>
          </a:p>
        </p:txBody>
      </p:sp>
      <p:sp>
        <p:nvSpPr>
          <p:cNvPr id="2" name="Slayt Numarası Yer Tutucusu 1"/>
          <p:cNvSpPr>
            <a:spLocks noGrp="1"/>
          </p:cNvSpPr>
          <p:nvPr>
            <p:ph type="sldNum" sz="quarter" idx="12"/>
          </p:nvPr>
        </p:nvSpPr>
        <p:spPr/>
        <p:txBody>
          <a:bodyPr/>
          <a:lstStyle/>
          <a:p>
            <a:pPr>
              <a:defRPr/>
            </a:pPr>
            <a:fld id="{3686DFBD-27E2-E046-A517-7C0202BD7FAE}" type="slidenum">
              <a:rPr lang="en-US" smtClean="0"/>
              <a:pPr>
                <a:defRPr/>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AU" dirty="0" smtClean="0"/>
              <a:t>Caesar Cipher</a:t>
            </a:r>
            <a:endParaRPr lang="en-AU" dirty="0"/>
          </a:p>
        </p:txBody>
      </p:sp>
      <p:sp>
        <p:nvSpPr>
          <p:cNvPr id="5" name="Content Placeholder 4"/>
          <p:cNvSpPr>
            <a:spLocks noGrp="1"/>
          </p:cNvSpPr>
          <p:nvPr>
            <p:ph idx="1"/>
          </p:nvPr>
        </p:nvSpPr>
        <p:spPr>
          <a:xfrm>
            <a:off x="609600" y="1600200"/>
            <a:ext cx="8001000" cy="4791635"/>
          </a:xfrm>
        </p:spPr>
        <p:txBody>
          <a:bodyPr>
            <a:normAutofit fontScale="92500" lnSpcReduction="10000"/>
          </a:bodyPr>
          <a:lstStyle/>
          <a:p>
            <a:r>
              <a:rPr lang="en-US" dirty="0" smtClean="0"/>
              <a:t>Simplest and earliest known use of a substitution cipher</a:t>
            </a:r>
          </a:p>
          <a:p>
            <a:r>
              <a:rPr lang="en-US" dirty="0" smtClean="0"/>
              <a:t>Used by Julius Caesar</a:t>
            </a:r>
          </a:p>
          <a:p>
            <a:r>
              <a:rPr lang="en-US" dirty="0" smtClean="0"/>
              <a:t>Involves replacing each letter of the alphabet with the letter standing three places further down the alphabet</a:t>
            </a:r>
          </a:p>
          <a:p>
            <a:r>
              <a:rPr lang="en-US" dirty="0" smtClean="0"/>
              <a:t>Alphabet is wrapped around so that the letter following Z is A</a:t>
            </a:r>
          </a:p>
          <a:p>
            <a:pPr>
              <a:buNone/>
            </a:pPr>
            <a:r>
              <a:rPr lang="en-US" dirty="0" smtClean="0"/>
              <a:t>	</a:t>
            </a:r>
            <a:endParaRPr lang="en-US" dirty="0"/>
          </a:p>
        </p:txBody>
      </p:sp>
      <p:sp>
        <p:nvSpPr>
          <p:cNvPr id="7" name="Footer Placeholder 6"/>
          <p:cNvSpPr>
            <a:spLocks noGrp="1"/>
          </p:cNvSpPr>
          <p:nvPr>
            <p:ph type="ftr" sz="quarter" idx="11"/>
          </p:nvPr>
        </p:nvSpPr>
        <p:spPr>
          <a:xfrm>
            <a:off x="0" y="6492875"/>
            <a:ext cx="9144000" cy="365125"/>
          </a:xfrm>
        </p:spPr>
        <p:txBody>
          <a:bodyPr/>
          <a:lstStyle/>
          <a:p>
            <a:pPr>
              <a:defRPr/>
            </a:pPr>
            <a:r>
              <a:rPr lang="en-US" sz="1000" dirty="0" smtClean="0"/>
              <a:t>© 2017 Pearson Education, Inc., Hoboken, NJ. All rights reserved</a:t>
            </a:r>
            <a:r>
              <a:rPr lang="en-US" dirty="0" smtClean="0"/>
              <a:t>. </a:t>
            </a:r>
            <a:endParaRPr lang="en-US" dirty="0"/>
          </a:p>
        </p:txBody>
      </p:sp>
      <p:pic>
        <p:nvPicPr>
          <p:cNvPr id="6" name="Picture 5"/>
          <p:cNvPicPr>
            <a:picLocks noChangeAspect="1"/>
          </p:cNvPicPr>
          <p:nvPr/>
        </p:nvPicPr>
        <p:blipFill>
          <a:blip r:embed="rId3"/>
          <a:stretch>
            <a:fillRect/>
          </a:stretch>
        </p:blipFill>
        <p:spPr>
          <a:xfrm>
            <a:off x="7391400" y="228600"/>
            <a:ext cx="1005928" cy="990600"/>
          </a:xfrm>
          <a:prstGeom prst="rect">
            <a:avLst/>
          </a:prstGeom>
          <a:scene3d>
            <a:camera prst="orthographicFront">
              <a:rot lat="0" lon="21300001" rev="1200000"/>
            </a:camera>
            <a:lightRig rig="threePt" dir="t"/>
          </a:scene3d>
        </p:spPr>
      </p:pic>
      <p:sp>
        <p:nvSpPr>
          <p:cNvPr id="2" name="Slayt Numarası Yer Tutucusu 1"/>
          <p:cNvSpPr>
            <a:spLocks noGrp="1"/>
          </p:cNvSpPr>
          <p:nvPr>
            <p:ph type="sldNum" sz="quarter" idx="12"/>
          </p:nvPr>
        </p:nvSpPr>
        <p:spPr/>
        <p:txBody>
          <a:bodyPr/>
          <a:lstStyle/>
          <a:p>
            <a:pPr>
              <a:defRPr/>
            </a:pPr>
            <a:fld id="{3686DFBD-27E2-E046-A517-7C0202BD7FAE}" type="slidenum">
              <a:rPr lang="en-US" smtClean="0"/>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AU" dirty="0" smtClean="0"/>
              <a:t>Caesar Cipher Algorithm</a:t>
            </a:r>
            <a:endParaRPr lang="en-AU" dirty="0"/>
          </a:p>
        </p:txBody>
      </p:sp>
      <p:sp>
        <p:nvSpPr>
          <p:cNvPr id="66563" name="Rectangle 3"/>
          <p:cNvSpPr>
            <a:spLocks noGrp="1" noChangeArrowheads="1"/>
          </p:cNvSpPr>
          <p:nvPr>
            <p:ph idx="1"/>
          </p:nvPr>
        </p:nvSpPr>
        <p:spPr>
          <a:xfrm>
            <a:off x="762000" y="1676400"/>
            <a:ext cx="7818438" cy="5020235"/>
          </a:xfrm>
        </p:spPr>
        <p:txBody>
          <a:bodyPr>
            <a:normAutofit fontScale="70000" lnSpcReduction="20000"/>
          </a:bodyPr>
          <a:lstStyle/>
          <a:p>
            <a:pPr>
              <a:lnSpc>
                <a:spcPct val="80000"/>
              </a:lnSpc>
              <a:defRPr/>
            </a:pPr>
            <a:r>
              <a:rPr lang="en-US" sz="2600" dirty="0" smtClean="0"/>
              <a:t>Can define transformation as:</a:t>
            </a:r>
          </a:p>
          <a:p>
            <a:pPr lvl="1" eaLnBrk="1" hangingPunct="1">
              <a:buFont typeface="Wingdings" pitchFamily="-107" charset="2"/>
              <a:buNone/>
              <a:defRPr/>
            </a:pPr>
            <a:r>
              <a:rPr lang="en-AU" sz="1800" dirty="0" smtClean="0">
                <a:latin typeface="Courier" pitchFamily="-107" charset="0"/>
                <a:ea typeface="ＭＳ Ｐゴシック" pitchFamily="-107" charset="-128"/>
              </a:rPr>
              <a:t>a b c d e f g h i j k l m n o p q r s t u v w x y z</a:t>
            </a:r>
          </a:p>
          <a:p>
            <a:pPr lvl="1" eaLnBrk="1" hangingPunct="1">
              <a:buFont typeface="Wingdings" pitchFamily="-107" charset="2"/>
              <a:buNone/>
              <a:defRPr/>
            </a:pPr>
            <a:r>
              <a:rPr lang="en-AU" sz="1800" dirty="0" smtClean="0">
                <a:latin typeface="Courier" pitchFamily="-107" charset="0"/>
                <a:ea typeface="ＭＳ Ｐゴシック" pitchFamily="-107" charset="-128"/>
              </a:rPr>
              <a:t>D E F G H I J K L M N O P Q R S T U V W X Y Z A B C</a:t>
            </a:r>
          </a:p>
          <a:p>
            <a:pPr>
              <a:lnSpc>
                <a:spcPct val="80000"/>
              </a:lnSpc>
              <a:defRPr/>
            </a:pPr>
            <a:r>
              <a:rPr lang="en-US" sz="2600" dirty="0" smtClean="0"/>
              <a:t>Mathematically give each letter a number</a:t>
            </a:r>
          </a:p>
          <a:p>
            <a:pPr lvl="1" eaLnBrk="1" hangingPunct="1">
              <a:buFont typeface="Wingdings" pitchFamily="-107" charset="2"/>
              <a:buNone/>
              <a:defRPr/>
            </a:pPr>
            <a:r>
              <a:rPr lang="en-AU" sz="1400" dirty="0" smtClean="0">
                <a:latin typeface="Courier" pitchFamily="-107" charset="0"/>
                <a:ea typeface="ＭＳ Ｐゴシック" pitchFamily="-107" charset="-128"/>
              </a:rPr>
              <a:t>a b c d e f g h i j  k  l  m  n  o  p  q  r  s  t  u  v  w  x  y  z</a:t>
            </a:r>
          </a:p>
          <a:p>
            <a:pPr lvl="1" eaLnBrk="1" hangingPunct="1">
              <a:buFont typeface="Wingdings" pitchFamily="-107" charset="2"/>
              <a:buNone/>
              <a:defRPr/>
            </a:pPr>
            <a:r>
              <a:rPr lang="en-AU" sz="1400" dirty="0" smtClean="0">
                <a:latin typeface="Courier" pitchFamily="-107" charset="0"/>
                <a:ea typeface="ＭＳ Ｐゴシック" pitchFamily="-107" charset="-128"/>
              </a:rPr>
              <a:t>0 1 2 3 4 5 6 7 8 9 10 11 12 13 14 15 16 17 18 19 20 21 22 23 24 25</a:t>
            </a:r>
          </a:p>
          <a:p>
            <a:pPr>
              <a:lnSpc>
                <a:spcPct val="80000"/>
              </a:lnSpc>
              <a:defRPr/>
            </a:pPr>
            <a:r>
              <a:rPr lang="en-US" sz="2600" dirty="0" smtClean="0"/>
              <a:t>Algorithm can be expressed as:</a:t>
            </a:r>
            <a:endParaRPr lang="en-AU" i="1" dirty="0" smtClean="0">
              <a:ea typeface="ＭＳ Ｐゴシック" pitchFamily="-107" charset="-128"/>
            </a:endParaRPr>
          </a:p>
          <a:p>
            <a:pPr lvl="1" eaLnBrk="1" hangingPunct="1">
              <a:buFont typeface="Wingdings" pitchFamily="-107" charset="2"/>
              <a:buNone/>
              <a:defRPr/>
            </a:pPr>
            <a:r>
              <a:rPr lang="en-AU" i="1" dirty="0" smtClean="0">
                <a:ea typeface="ＭＳ Ｐゴシック" pitchFamily="-107" charset="-128"/>
              </a:rPr>
              <a:t>		c </a:t>
            </a:r>
            <a:r>
              <a:rPr lang="en-AU" dirty="0" smtClean="0">
                <a:ea typeface="ＭＳ Ｐゴシック" pitchFamily="-107" charset="-128"/>
              </a:rPr>
              <a:t>= E(3, </a:t>
            </a:r>
            <a:r>
              <a:rPr lang="en-AU" i="1" dirty="0" smtClean="0">
                <a:ea typeface="ＭＳ Ｐゴシック" pitchFamily="-107" charset="-128"/>
              </a:rPr>
              <a:t>p</a:t>
            </a:r>
            <a:r>
              <a:rPr lang="en-AU" dirty="0" smtClean="0">
                <a:ea typeface="ＭＳ Ｐゴシック" pitchFamily="-107" charset="-128"/>
              </a:rPr>
              <a:t>) = (</a:t>
            </a:r>
            <a:r>
              <a:rPr lang="en-AU" i="1" dirty="0" smtClean="0">
                <a:ea typeface="ＭＳ Ｐゴシック" pitchFamily="-107" charset="-128"/>
              </a:rPr>
              <a:t>p </a:t>
            </a:r>
            <a:r>
              <a:rPr lang="en-AU" dirty="0" smtClean="0">
                <a:ea typeface="ＭＳ Ｐゴシック" pitchFamily="-107" charset="-128"/>
              </a:rPr>
              <a:t>+ </a:t>
            </a:r>
            <a:r>
              <a:rPr lang="en-AU" i="1" dirty="0" smtClean="0">
                <a:ea typeface="ＭＳ Ｐゴシック" pitchFamily="-107" charset="-128"/>
              </a:rPr>
              <a:t>3</a:t>
            </a:r>
            <a:r>
              <a:rPr lang="en-AU" dirty="0" smtClean="0">
                <a:ea typeface="ＭＳ Ｐゴシック" pitchFamily="-107" charset="-128"/>
              </a:rPr>
              <a:t>) mod (26)</a:t>
            </a:r>
          </a:p>
          <a:p>
            <a:pPr lvl="1" eaLnBrk="1" hangingPunct="1">
              <a:buFont typeface="Wingdings" pitchFamily="-107" charset="2"/>
              <a:buNone/>
              <a:defRPr/>
            </a:pPr>
            <a:endParaRPr lang="en-AU" sz="2000" dirty="0" smtClean="0">
              <a:ea typeface="ＭＳ Ｐゴシック" pitchFamily="-107" charset="-128"/>
            </a:endParaRPr>
          </a:p>
          <a:p>
            <a:pPr marL="342900" lvl="1" indent="-342900">
              <a:lnSpc>
                <a:spcPct val="80000"/>
              </a:lnSpc>
              <a:spcBef>
                <a:spcPts val="2400"/>
              </a:spcBef>
              <a:buClr>
                <a:schemeClr val="accent1">
                  <a:lumMod val="60000"/>
                  <a:lumOff val="40000"/>
                </a:schemeClr>
              </a:buClr>
              <a:defRPr/>
            </a:pPr>
            <a:r>
              <a:rPr lang="en-US" sz="2581" dirty="0" smtClean="0"/>
              <a:t>A shift may be of any amount, so that the general Caesar algorithm is:</a:t>
            </a:r>
          </a:p>
          <a:p>
            <a:pPr marL="342900" lvl="1" indent="-342900">
              <a:lnSpc>
                <a:spcPct val="80000"/>
              </a:lnSpc>
              <a:spcBef>
                <a:spcPts val="2400"/>
              </a:spcBef>
              <a:buClr>
                <a:schemeClr val="accent1">
                  <a:lumMod val="60000"/>
                  <a:lumOff val="40000"/>
                </a:schemeClr>
              </a:buClr>
              <a:buNone/>
              <a:defRPr/>
            </a:pPr>
            <a:r>
              <a:rPr lang="en-US" sz="2581" i="1" dirty="0" smtClean="0">
                <a:ea typeface="ＭＳ Ｐゴシック" pitchFamily="-107" charset="-128"/>
              </a:rPr>
              <a:t>		</a:t>
            </a:r>
            <a:r>
              <a:rPr lang="en-US" sz="2571" i="1" dirty="0" smtClean="0">
                <a:ea typeface="ＭＳ Ｐゴシック" pitchFamily="-107" charset="-128"/>
              </a:rPr>
              <a:t>C =  E(k , p ) =  (p + k ) mod 26</a:t>
            </a:r>
          </a:p>
          <a:p>
            <a:pPr>
              <a:lnSpc>
                <a:spcPct val="80000"/>
              </a:lnSpc>
              <a:defRPr/>
            </a:pPr>
            <a:r>
              <a:rPr lang="en-US" sz="2571" dirty="0" smtClean="0"/>
              <a:t>Where k  takes on a value in the range 1 to 25; the decryption algorithm is simply:</a:t>
            </a:r>
          </a:p>
          <a:p>
            <a:pPr>
              <a:buNone/>
            </a:pPr>
            <a:r>
              <a:rPr lang="en-US" sz="2571" i="1" dirty="0" smtClean="0">
                <a:ea typeface="ＭＳ Ｐゴシック" pitchFamily="-107" charset="-128"/>
              </a:rPr>
              <a:t>		p =  D(k , C ) =  (C - k ) mod 26</a:t>
            </a:r>
            <a:endParaRPr lang="en-AU" sz="2571" i="1" dirty="0" smtClean="0">
              <a:ea typeface="ＭＳ Ｐゴシック" pitchFamily="-107" charset="-128"/>
            </a:endParaRPr>
          </a:p>
        </p:txBody>
      </p:sp>
      <p:sp>
        <p:nvSpPr>
          <p:cNvPr id="4" name="Footer Placeholder 3"/>
          <p:cNvSpPr>
            <a:spLocks noGrp="1"/>
          </p:cNvSpPr>
          <p:nvPr>
            <p:ph type="ftr" sz="quarter" idx="11"/>
          </p:nvPr>
        </p:nvSpPr>
        <p:spPr>
          <a:xfrm>
            <a:off x="0" y="6492875"/>
            <a:ext cx="7239000" cy="365125"/>
          </a:xfrm>
        </p:spPr>
        <p:txBody>
          <a:bodyPr/>
          <a:lstStyle/>
          <a:p>
            <a:pPr>
              <a:defRPr/>
            </a:pPr>
            <a:r>
              <a:rPr lang="en-US" sz="1000" dirty="0" smtClean="0"/>
              <a:t>© 2017 Pearson Education, Inc., Hoboken, NJ. All rights reserved. </a:t>
            </a:r>
            <a:endParaRPr lang="en-US" sz="1000" dirty="0"/>
          </a:p>
        </p:txBody>
      </p:sp>
      <p:sp>
        <p:nvSpPr>
          <p:cNvPr id="2" name="Slayt Numarası Yer Tutucusu 1"/>
          <p:cNvSpPr>
            <a:spLocks noGrp="1"/>
          </p:cNvSpPr>
          <p:nvPr>
            <p:ph type="sldNum" sz="quarter" idx="12"/>
          </p:nvPr>
        </p:nvSpPr>
        <p:spPr/>
        <p:txBody>
          <a:bodyPr/>
          <a:lstStyle/>
          <a:p>
            <a:pPr>
              <a:defRPr/>
            </a:pPr>
            <a:fld id="{3686DFBD-27E2-E046-A517-7C0202BD7FAE}" type="slidenum">
              <a:rPr lang="en-US" smtClean="0"/>
              <a:pPr>
                <a:defRPr/>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AU" dirty="0" smtClean="0"/>
              <a:t>Caesar Cipher Algorithm</a:t>
            </a:r>
            <a:endParaRPr lang="en-AU" dirty="0"/>
          </a:p>
        </p:txBody>
      </p:sp>
      <p:sp>
        <p:nvSpPr>
          <p:cNvPr id="66563" name="Rectangle 3"/>
          <p:cNvSpPr>
            <a:spLocks noGrp="1" noChangeArrowheads="1"/>
          </p:cNvSpPr>
          <p:nvPr>
            <p:ph idx="1"/>
          </p:nvPr>
        </p:nvSpPr>
        <p:spPr>
          <a:xfrm>
            <a:off x="762000" y="1676400"/>
            <a:ext cx="7818438" cy="5020235"/>
          </a:xfrm>
        </p:spPr>
        <p:txBody>
          <a:bodyPr>
            <a:normAutofit/>
          </a:bodyPr>
          <a:lstStyle/>
          <a:p>
            <a:pPr lvl="1">
              <a:defRPr/>
            </a:pPr>
            <a:r>
              <a:rPr lang="tr-TR" sz="2400" dirty="0" err="1"/>
              <a:t>Ex</a:t>
            </a:r>
            <a:r>
              <a:rPr lang="tr-TR" sz="2400" dirty="0"/>
              <a:t>: </a:t>
            </a:r>
          </a:p>
          <a:p>
            <a:pPr lvl="2">
              <a:defRPr/>
            </a:pPr>
            <a:r>
              <a:rPr lang="en-US" sz="2200" dirty="0"/>
              <a:t>plain</a:t>
            </a:r>
            <a:r>
              <a:rPr lang="tr-TR" sz="2200" dirty="0" err="1"/>
              <a:t>text</a:t>
            </a:r>
            <a:r>
              <a:rPr lang="en-US" sz="2200" dirty="0"/>
              <a:t>:    meet me after the </a:t>
            </a:r>
            <a:r>
              <a:rPr lang="tr-TR" sz="2200" dirty="0" smtClean="0"/>
              <a:t>t</a:t>
            </a:r>
            <a:r>
              <a:rPr lang="en-US" sz="2200" dirty="0" err="1" smtClean="0"/>
              <a:t>oga</a:t>
            </a:r>
            <a:r>
              <a:rPr lang="en-US" sz="2200" dirty="0" smtClean="0"/>
              <a:t> </a:t>
            </a:r>
            <a:r>
              <a:rPr lang="en-US" sz="2200" dirty="0"/>
              <a:t>party</a:t>
            </a:r>
            <a:endParaRPr lang="tr-TR" sz="2200" dirty="0"/>
          </a:p>
          <a:p>
            <a:pPr lvl="2">
              <a:defRPr/>
            </a:pPr>
            <a:r>
              <a:rPr lang="en-US" dirty="0"/>
              <a:t>cipher: PHHW PH DIWHU WKH WRJD SDUWB</a:t>
            </a:r>
            <a:r>
              <a:rPr lang="tr-TR" dirty="0"/>
              <a:t>	</a:t>
            </a:r>
          </a:p>
          <a:p>
            <a:pPr>
              <a:lnSpc>
                <a:spcPct val="80000"/>
              </a:lnSpc>
              <a:defRPr/>
            </a:pPr>
            <a:endParaRPr lang="en-AU" sz="2571" i="1" dirty="0" smtClean="0">
              <a:ea typeface="ＭＳ Ｐゴシック" pitchFamily="-107" charset="-128"/>
            </a:endParaRPr>
          </a:p>
        </p:txBody>
      </p:sp>
      <p:sp>
        <p:nvSpPr>
          <p:cNvPr id="4" name="Footer Placeholder 3"/>
          <p:cNvSpPr>
            <a:spLocks noGrp="1"/>
          </p:cNvSpPr>
          <p:nvPr>
            <p:ph type="ftr" sz="quarter" idx="11"/>
          </p:nvPr>
        </p:nvSpPr>
        <p:spPr>
          <a:xfrm>
            <a:off x="0" y="6492875"/>
            <a:ext cx="7239000" cy="365125"/>
          </a:xfrm>
        </p:spPr>
        <p:txBody>
          <a:bodyPr/>
          <a:lstStyle/>
          <a:p>
            <a:pPr>
              <a:defRPr/>
            </a:pPr>
            <a:r>
              <a:rPr lang="en-US" sz="1000" dirty="0" smtClean="0"/>
              <a:t>© 2017 Pearson Education, Inc., Hoboken, NJ. All rights reserved. </a:t>
            </a:r>
            <a:endParaRPr lang="en-US" sz="1000" dirty="0"/>
          </a:p>
        </p:txBody>
      </p:sp>
      <p:sp>
        <p:nvSpPr>
          <p:cNvPr id="2" name="Slayt Numarası Yer Tutucusu 1"/>
          <p:cNvSpPr>
            <a:spLocks noGrp="1"/>
          </p:cNvSpPr>
          <p:nvPr>
            <p:ph type="sldNum" sz="quarter" idx="12"/>
          </p:nvPr>
        </p:nvSpPr>
        <p:spPr/>
        <p:txBody>
          <a:bodyPr/>
          <a:lstStyle/>
          <a:p>
            <a:pPr>
              <a:defRPr/>
            </a:pPr>
            <a:fld id="{3686DFBD-27E2-E046-A517-7C0202BD7FAE}" type="slidenum">
              <a:rPr lang="en-US" smtClean="0"/>
              <a:pPr>
                <a:defRPr/>
              </a:pPr>
              <a:t>23</a:t>
            </a:fld>
            <a:endParaRPr lang="en-US" dirty="0"/>
          </a:p>
        </p:txBody>
      </p:sp>
    </p:spTree>
    <p:extLst>
      <p:ext uri="{BB962C8B-B14F-4D97-AF65-F5344CB8AC3E}">
        <p14:creationId xmlns:p14="http://schemas.microsoft.com/office/powerpoint/2010/main" val="232450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AU" dirty="0"/>
              <a:t>Monoalphabetic Cipher</a:t>
            </a:r>
          </a:p>
        </p:txBody>
      </p:sp>
      <p:sp>
        <p:nvSpPr>
          <p:cNvPr id="4" name="Content Placeholder 3"/>
          <p:cNvSpPr>
            <a:spLocks noGrp="1"/>
          </p:cNvSpPr>
          <p:nvPr>
            <p:ph idx="1"/>
          </p:nvPr>
        </p:nvSpPr>
        <p:spPr>
          <a:xfrm>
            <a:off x="609600" y="1762125"/>
            <a:ext cx="7753351" cy="4867275"/>
          </a:xfrm>
        </p:spPr>
        <p:txBody>
          <a:bodyPr>
            <a:normAutofit fontScale="92500" lnSpcReduction="10000"/>
          </a:bodyPr>
          <a:lstStyle/>
          <a:p>
            <a:r>
              <a:rPr lang="en-US" dirty="0" smtClean="0"/>
              <a:t>Permutation</a:t>
            </a:r>
          </a:p>
          <a:p>
            <a:pPr lvl="1"/>
            <a:r>
              <a:rPr lang="en-US" sz="2378" dirty="0" smtClean="0"/>
              <a:t>Of a finite set of elements </a:t>
            </a:r>
            <a:r>
              <a:rPr lang="en-US" sz="2378" i="1" dirty="0" smtClean="0"/>
              <a:t>S </a:t>
            </a:r>
            <a:r>
              <a:rPr lang="en-US" sz="2378" dirty="0" smtClean="0"/>
              <a:t>is an ordered sequence of all the elements of </a:t>
            </a:r>
            <a:r>
              <a:rPr lang="en-US" sz="2378" i="1" dirty="0" smtClean="0"/>
              <a:t>S </a:t>
            </a:r>
            <a:r>
              <a:rPr lang="en-US" sz="2378" dirty="0" smtClean="0"/>
              <a:t>, with each element appearing exactly once</a:t>
            </a:r>
          </a:p>
          <a:p>
            <a:pPr marL="342900" lvl="1" indent="-342900">
              <a:spcBef>
                <a:spcPts val="2400"/>
              </a:spcBef>
              <a:buClr>
                <a:srgbClr val="BAABE3"/>
              </a:buClr>
            </a:pPr>
            <a:r>
              <a:rPr lang="en-US" sz="2800" dirty="0" smtClean="0">
                <a:cs typeface="ＭＳ Ｐゴシック" pitchFamily="-1" charset="-128"/>
              </a:rPr>
              <a:t>If the “cipher” line can be any permutation of the 26 alphabetic characters, then there are 26! or greater than 4 x 10</a:t>
            </a:r>
            <a:r>
              <a:rPr lang="en-US" sz="2800" baseline="30000" dirty="0" smtClean="0">
                <a:cs typeface="ＭＳ Ｐゴシック" pitchFamily="-1" charset="-128"/>
              </a:rPr>
              <a:t>26</a:t>
            </a:r>
            <a:r>
              <a:rPr lang="en-US" sz="2800" dirty="0" smtClean="0">
                <a:cs typeface="ＭＳ Ｐゴシック" pitchFamily="-1" charset="-128"/>
              </a:rPr>
              <a:t> possible keys</a:t>
            </a:r>
          </a:p>
          <a:p>
            <a:pPr lvl="1"/>
            <a:r>
              <a:rPr lang="en-US" sz="2378" dirty="0" smtClean="0"/>
              <a:t>This is 10 orders of magnitude greater than the key space for DES</a:t>
            </a:r>
          </a:p>
          <a:p>
            <a:pPr lvl="1"/>
            <a:r>
              <a:rPr lang="en-US" sz="2378" dirty="0" smtClean="0"/>
              <a:t>Approach is referred to as a </a:t>
            </a:r>
            <a:r>
              <a:rPr lang="en-US" sz="2378" b="1" i="1" dirty="0" smtClean="0"/>
              <a:t>monoalphabetic substitution </a:t>
            </a:r>
            <a:r>
              <a:rPr lang="en-US" sz="2378" i="1" dirty="0" smtClean="0"/>
              <a:t>cipher</a:t>
            </a:r>
            <a:r>
              <a:rPr lang="en-US" sz="2378" dirty="0" smtClean="0"/>
              <a:t> because a single cipher alphabet is used per message</a:t>
            </a:r>
            <a:endParaRPr lang="en-US" sz="2378" dirty="0"/>
          </a:p>
        </p:txBody>
      </p:sp>
      <p:sp>
        <p:nvSpPr>
          <p:cNvPr id="5" name="Footer Placeholder 4"/>
          <p:cNvSpPr>
            <a:spLocks noGrp="1"/>
          </p:cNvSpPr>
          <p:nvPr>
            <p:ph type="ftr" sz="quarter" idx="11"/>
          </p:nvPr>
        </p:nvSpPr>
        <p:spPr>
          <a:xfrm>
            <a:off x="0" y="6492875"/>
            <a:ext cx="6172200" cy="365125"/>
          </a:xfrm>
        </p:spPr>
        <p:txBody>
          <a:bodyPr/>
          <a:lstStyle/>
          <a:p>
            <a:pPr>
              <a:defRPr/>
            </a:pPr>
            <a:r>
              <a:rPr lang="en-US" sz="1000" dirty="0" smtClean="0"/>
              <a:t>© 2017 Pearson Education, Inc., Hoboken, NJ. All rights reserved. </a:t>
            </a:r>
            <a:endParaRPr lang="en-US" sz="1000" dirty="0"/>
          </a:p>
        </p:txBody>
      </p:sp>
      <p:sp>
        <p:nvSpPr>
          <p:cNvPr id="2" name="Slayt Numarası Yer Tutucusu 1"/>
          <p:cNvSpPr>
            <a:spLocks noGrp="1"/>
          </p:cNvSpPr>
          <p:nvPr>
            <p:ph type="sldNum" sz="quarter" idx="12"/>
          </p:nvPr>
        </p:nvSpPr>
        <p:spPr/>
        <p:txBody>
          <a:bodyPr/>
          <a:lstStyle/>
          <a:p>
            <a:pPr>
              <a:defRPr/>
            </a:pPr>
            <a:fld id="{3686DFBD-27E2-E046-A517-7C0202BD7FAE}" type="slidenum">
              <a:rPr lang="en-US" smtClean="0"/>
              <a:pPr>
                <a:defRPr/>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5562600" cy="365125"/>
          </a:xfrm>
        </p:spPr>
        <p:txBody>
          <a:bodyPr/>
          <a:lstStyle/>
          <a:p>
            <a:pPr>
              <a:defRPr/>
            </a:pPr>
            <a:r>
              <a:rPr lang="en-US" smtClean="0"/>
              <a:t>© 2017 Pearson Education, Inc., Hoboken, NJ. All rights reserved. </a:t>
            </a:r>
            <a:endParaRPr lang="en-US" dirty="0"/>
          </a:p>
        </p:txBody>
      </p:sp>
      <p:pic>
        <p:nvPicPr>
          <p:cNvPr id="4" name="Picture 3" descr="f0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7273" t="9412" r="11818" b="5882"/>
              <a:stretch>
                <a:fillRect/>
              </a:stretch>
            </p:blipFill>
          </mc:Choice>
          <mc:Fallback>
            <p:blipFill>
              <a:blip r:embed="rId4"/>
              <a:srcRect l="7273" t="9412" r="11818" b="5882"/>
              <a:stretch>
                <a:fillRect/>
              </a:stretch>
            </p:blipFill>
          </mc:Fallback>
        </mc:AlternateContent>
        <p:spPr>
          <a:xfrm>
            <a:off x="685800" y="0"/>
            <a:ext cx="8001000" cy="6472658"/>
          </a:xfrm>
          <a:prstGeom prst="rect">
            <a:avLst/>
          </a:prstGeom>
        </p:spPr>
      </p:pic>
      <p:sp>
        <p:nvSpPr>
          <p:cNvPr id="2" name="Slayt Numarası Yer Tutucusu 1"/>
          <p:cNvSpPr>
            <a:spLocks noGrp="1"/>
          </p:cNvSpPr>
          <p:nvPr>
            <p:ph type="sldNum" sz="quarter" idx="12"/>
          </p:nvPr>
        </p:nvSpPr>
        <p:spPr/>
        <p:txBody>
          <a:bodyPr/>
          <a:lstStyle/>
          <a:p>
            <a:pPr>
              <a:defRPr/>
            </a:pPr>
            <a:fld id="{3BF51CE2-3593-EE4E-B491-85B6833DF5C8}" type="slidenum">
              <a:rPr lang="en-US" smtClean="0"/>
              <a:pPr>
                <a:defRPr/>
              </a:pPr>
              <a:t>25</a:t>
            </a:fld>
            <a:endParaRPr lang="en-US" dirty="0"/>
          </a:p>
        </p:txBody>
      </p:sp>
    </p:spTree>
  </p:cSld>
  <p:clrMapOvr>
    <a:masterClrMapping/>
  </p:clrMapOvr>
  <p:transition spd="slow">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defRPr/>
            </a:pPr>
            <a:r>
              <a:rPr lang="en-AU" dirty="0" smtClean="0"/>
              <a:t>Monoalphabetic Ciphers</a:t>
            </a:r>
            <a:endParaRPr lang="en-AU" dirty="0"/>
          </a:p>
        </p:txBody>
      </p:sp>
      <p:sp>
        <p:nvSpPr>
          <p:cNvPr id="4" name="Content Placeholder 3"/>
          <p:cNvSpPr>
            <a:spLocks noGrp="1"/>
          </p:cNvSpPr>
          <p:nvPr>
            <p:ph idx="1"/>
          </p:nvPr>
        </p:nvSpPr>
        <p:spPr>
          <a:xfrm>
            <a:off x="792163" y="1762125"/>
            <a:ext cx="7570787" cy="4714875"/>
          </a:xfrm>
        </p:spPr>
        <p:txBody>
          <a:bodyPr>
            <a:normAutofit/>
          </a:bodyPr>
          <a:lstStyle/>
          <a:p>
            <a:r>
              <a:rPr lang="en-US" dirty="0" smtClean="0"/>
              <a:t>Easy to break because they reflect the frequency data of the original alphabet</a:t>
            </a:r>
          </a:p>
          <a:p>
            <a:r>
              <a:rPr lang="en-US" dirty="0" err="1" smtClean="0"/>
              <a:t>Digram</a:t>
            </a:r>
            <a:endParaRPr lang="en-US" dirty="0" smtClean="0"/>
          </a:p>
          <a:p>
            <a:pPr lvl="1"/>
            <a:r>
              <a:rPr lang="en-US" dirty="0" smtClean="0"/>
              <a:t>Two-letter combination</a:t>
            </a:r>
          </a:p>
          <a:p>
            <a:pPr lvl="1"/>
            <a:r>
              <a:rPr lang="en-US" dirty="0" smtClean="0"/>
              <a:t>Most common is </a:t>
            </a:r>
            <a:r>
              <a:rPr lang="en-US" i="1" dirty="0" smtClean="0"/>
              <a:t>th</a:t>
            </a:r>
            <a:endParaRPr lang="en-US" dirty="0" smtClean="0"/>
          </a:p>
          <a:p>
            <a:r>
              <a:rPr lang="en-US" dirty="0" smtClean="0"/>
              <a:t>Trigram </a:t>
            </a:r>
          </a:p>
          <a:p>
            <a:pPr lvl="1"/>
            <a:r>
              <a:rPr lang="en-US" dirty="0" smtClean="0"/>
              <a:t>Three-letter combination</a:t>
            </a:r>
          </a:p>
          <a:p>
            <a:pPr lvl="1"/>
            <a:r>
              <a:rPr lang="en-US" dirty="0" smtClean="0"/>
              <a:t>Most frequent is </a:t>
            </a:r>
            <a:r>
              <a:rPr lang="en-US" i="1" dirty="0" smtClean="0"/>
              <a:t>the </a:t>
            </a:r>
            <a:endParaRPr lang="en-US" dirty="0"/>
          </a:p>
        </p:txBody>
      </p:sp>
      <p:pic>
        <p:nvPicPr>
          <p:cNvPr id="5" name="Picture 4"/>
          <p:cNvPicPr>
            <a:picLocks noChangeAspect="1"/>
          </p:cNvPicPr>
          <p:nvPr/>
        </p:nvPicPr>
        <p:blipFill>
          <a:blip r:embed="rId3"/>
          <a:stretch>
            <a:fillRect/>
          </a:stretch>
        </p:blipFill>
        <p:spPr>
          <a:xfrm>
            <a:off x="6477000" y="3581400"/>
            <a:ext cx="768742" cy="1036637"/>
          </a:xfrm>
          <a:prstGeom prst="rect">
            <a:avLst/>
          </a:prstGeom>
        </p:spPr>
      </p:pic>
      <p:pic>
        <p:nvPicPr>
          <p:cNvPr id="6" name="Picture 5"/>
          <p:cNvPicPr>
            <a:picLocks noChangeAspect="1"/>
          </p:cNvPicPr>
          <p:nvPr/>
        </p:nvPicPr>
        <p:blipFill>
          <a:blip r:embed="rId4"/>
          <a:stretch>
            <a:fillRect/>
          </a:stretch>
        </p:blipFill>
        <p:spPr>
          <a:xfrm>
            <a:off x="5486400" y="3581400"/>
            <a:ext cx="838200" cy="1257299"/>
          </a:xfrm>
          <a:prstGeom prst="rect">
            <a:avLst/>
          </a:prstGeom>
        </p:spPr>
      </p:pic>
      <p:pic>
        <p:nvPicPr>
          <p:cNvPr id="8" name="Picture 7"/>
          <p:cNvPicPr>
            <a:picLocks noChangeAspect="1"/>
          </p:cNvPicPr>
          <p:nvPr/>
        </p:nvPicPr>
        <p:blipFill>
          <a:blip r:embed="rId5"/>
          <a:stretch>
            <a:fillRect/>
          </a:stretch>
        </p:blipFill>
        <p:spPr>
          <a:xfrm>
            <a:off x="8305800" y="5181600"/>
            <a:ext cx="838200" cy="1077686"/>
          </a:xfrm>
          <a:prstGeom prst="rect">
            <a:avLst/>
          </a:prstGeom>
        </p:spPr>
      </p:pic>
      <p:pic>
        <p:nvPicPr>
          <p:cNvPr id="9" name="Picture 8"/>
          <p:cNvPicPr>
            <a:picLocks noChangeAspect="1"/>
          </p:cNvPicPr>
          <p:nvPr/>
        </p:nvPicPr>
        <p:blipFill>
          <a:blip r:embed="rId3"/>
          <a:stretch>
            <a:fillRect/>
          </a:stretch>
        </p:blipFill>
        <p:spPr>
          <a:xfrm>
            <a:off x="7391400" y="5562600"/>
            <a:ext cx="768742" cy="1036637"/>
          </a:xfrm>
          <a:prstGeom prst="rect">
            <a:avLst/>
          </a:prstGeom>
        </p:spPr>
      </p:pic>
      <p:pic>
        <p:nvPicPr>
          <p:cNvPr id="10" name="Picture 9"/>
          <p:cNvPicPr>
            <a:picLocks noChangeAspect="1"/>
          </p:cNvPicPr>
          <p:nvPr/>
        </p:nvPicPr>
        <p:blipFill>
          <a:blip r:embed="rId4"/>
          <a:stretch>
            <a:fillRect/>
          </a:stretch>
        </p:blipFill>
        <p:spPr>
          <a:xfrm>
            <a:off x="6324600" y="5600701"/>
            <a:ext cx="838200" cy="1257299"/>
          </a:xfrm>
          <a:prstGeom prst="rect">
            <a:avLst/>
          </a:prstGeom>
        </p:spPr>
      </p:pic>
      <p:sp>
        <p:nvSpPr>
          <p:cNvPr id="11" name="Footer Placeholder 10"/>
          <p:cNvSpPr>
            <a:spLocks noGrp="1"/>
          </p:cNvSpPr>
          <p:nvPr>
            <p:ph type="ftr" sz="quarter" idx="11"/>
          </p:nvPr>
        </p:nvSpPr>
        <p:spPr>
          <a:xfrm>
            <a:off x="0" y="6492875"/>
            <a:ext cx="5181600" cy="365125"/>
          </a:xfrm>
        </p:spPr>
        <p:txBody>
          <a:bodyPr/>
          <a:lstStyle/>
          <a:p>
            <a:pPr>
              <a:defRPr/>
            </a:pPr>
            <a:r>
              <a:rPr lang="en-US" sz="1000" dirty="0" smtClean="0"/>
              <a:t>© 2017 Pearson Education, Inc., Hoboken, NJ. All rights reserved. </a:t>
            </a:r>
            <a:endParaRPr lang="en-US" sz="1000" dirty="0"/>
          </a:p>
        </p:txBody>
      </p:sp>
      <p:sp>
        <p:nvSpPr>
          <p:cNvPr id="2" name="Slayt Numarası Yer Tutucusu 1"/>
          <p:cNvSpPr>
            <a:spLocks noGrp="1"/>
          </p:cNvSpPr>
          <p:nvPr>
            <p:ph type="sldNum" sz="quarter" idx="12"/>
          </p:nvPr>
        </p:nvSpPr>
        <p:spPr/>
        <p:txBody>
          <a:bodyPr/>
          <a:lstStyle/>
          <a:p>
            <a:pPr>
              <a:defRPr/>
            </a:pPr>
            <a:fld id="{3686DFBD-27E2-E046-A517-7C0202BD7FAE}" type="slidenum">
              <a:rPr lang="en-US" smtClean="0"/>
              <a:pPr>
                <a:defRPr/>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defRPr/>
            </a:pPr>
            <a:r>
              <a:rPr lang="tr-TR" dirty="0" err="1" smtClean="0"/>
              <a:t>Homophones</a:t>
            </a:r>
            <a:endParaRPr lang="en-AU" dirty="0"/>
          </a:p>
        </p:txBody>
      </p:sp>
      <p:sp>
        <p:nvSpPr>
          <p:cNvPr id="4" name="Content Placeholder 3"/>
          <p:cNvSpPr>
            <a:spLocks noGrp="1"/>
          </p:cNvSpPr>
          <p:nvPr>
            <p:ph idx="1"/>
          </p:nvPr>
        </p:nvSpPr>
        <p:spPr>
          <a:xfrm>
            <a:off x="792163" y="1762126"/>
            <a:ext cx="7570787" cy="3338322"/>
          </a:xfrm>
        </p:spPr>
        <p:txBody>
          <a:bodyPr>
            <a:normAutofit fontScale="92500" lnSpcReduction="10000"/>
          </a:bodyPr>
          <a:lstStyle/>
          <a:p>
            <a:r>
              <a:rPr lang="en-US" dirty="0" smtClean="0"/>
              <a:t>Countermeasure is to provide </a:t>
            </a:r>
            <a:r>
              <a:rPr lang="en-US" b="1" dirty="0" smtClean="0"/>
              <a:t>multiple substitutes </a:t>
            </a:r>
            <a:r>
              <a:rPr lang="en-US" dirty="0" smtClean="0"/>
              <a:t>(homophones) for a single letter</a:t>
            </a:r>
            <a:r>
              <a:rPr lang="tr-TR" dirty="0" smtClean="0"/>
              <a:t>.</a:t>
            </a:r>
            <a:endParaRPr lang="en-US" dirty="0" smtClean="0"/>
          </a:p>
          <a:p>
            <a:r>
              <a:rPr lang="en-US" dirty="0" smtClean="0"/>
              <a:t>If </a:t>
            </a:r>
            <a:r>
              <a:rPr lang="en-US" dirty="0"/>
              <a:t>the number </a:t>
            </a:r>
            <a:r>
              <a:rPr lang="en-US" dirty="0" smtClean="0"/>
              <a:t>of</a:t>
            </a:r>
            <a:r>
              <a:rPr lang="tr-TR" dirty="0" smtClean="0"/>
              <a:t> </a:t>
            </a:r>
            <a:r>
              <a:rPr lang="en-US" dirty="0" smtClean="0"/>
              <a:t>symbols </a:t>
            </a:r>
            <a:r>
              <a:rPr lang="en-US" dirty="0"/>
              <a:t>assigned to each letter is proportional to the relative frequency of that </a:t>
            </a:r>
            <a:r>
              <a:rPr lang="en-US" dirty="0" smtClean="0"/>
              <a:t>letter,</a:t>
            </a:r>
            <a:r>
              <a:rPr lang="tr-TR" dirty="0" smtClean="0"/>
              <a:t> </a:t>
            </a:r>
            <a:r>
              <a:rPr lang="en-US" dirty="0" smtClean="0"/>
              <a:t>then </a:t>
            </a:r>
            <a:r>
              <a:rPr lang="en-US" dirty="0"/>
              <a:t>single-letter frequency information is completely </a:t>
            </a:r>
            <a:r>
              <a:rPr lang="tr-TR" dirty="0" err="1" smtClean="0"/>
              <a:t>hidden</a:t>
            </a:r>
            <a:r>
              <a:rPr lang="en-US" dirty="0" smtClean="0"/>
              <a:t>.</a:t>
            </a:r>
            <a:r>
              <a:rPr lang="tr-TR" dirty="0" smtClean="0"/>
              <a:t> </a:t>
            </a:r>
          </a:p>
          <a:p>
            <a:r>
              <a:rPr lang="tr-TR" dirty="0" smtClean="0"/>
              <a:t>Not </a:t>
            </a:r>
            <a:r>
              <a:rPr lang="tr-TR" dirty="0" err="1" smtClean="0"/>
              <a:t>solution</a:t>
            </a:r>
            <a:r>
              <a:rPr lang="tr-TR" dirty="0" smtClean="0"/>
              <a:t> </a:t>
            </a:r>
            <a:r>
              <a:rPr lang="tr-TR" dirty="0" err="1" smtClean="0"/>
              <a:t>for</a:t>
            </a:r>
            <a:r>
              <a:rPr lang="tr-TR" dirty="0" smtClean="0"/>
              <a:t> </a:t>
            </a:r>
            <a:r>
              <a:rPr lang="tr-TR" dirty="0" err="1" smtClean="0"/>
              <a:t>digrams</a:t>
            </a:r>
            <a:r>
              <a:rPr lang="tr-TR" dirty="0" smtClean="0"/>
              <a:t> </a:t>
            </a:r>
            <a:r>
              <a:rPr lang="tr-TR" dirty="0" err="1" smtClean="0"/>
              <a:t>and</a:t>
            </a:r>
            <a:r>
              <a:rPr lang="tr-TR" dirty="0" smtClean="0"/>
              <a:t> </a:t>
            </a:r>
            <a:r>
              <a:rPr lang="tr-TR" dirty="0" err="1" smtClean="0"/>
              <a:t>trigrams</a:t>
            </a:r>
            <a:r>
              <a:rPr lang="tr-TR" dirty="0" smtClean="0"/>
              <a:t>. </a:t>
            </a:r>
            <a:endParaRPr lang="en-US" dirty="0"/>
          </a:p>
        </p:txBody>
      </p:sp>
      <p:sp>
        <p:nvSpPr>
          <p:cNvPr id="11" name="Footer Placeholder 10"/>
          <p:cNvSpPr>
            <a:spLocks noGrp="1"/>
          </p:cNvSpPr>
          <p:nvPr>
            <p:ph type="ftr" sz="quarter" idx="11"/>
          </p:nvPr>
        </p:nvSpPr>
        <p:spPr>
          <a:xfrm>
            <a:off x="0" y="6492875"/>
            <a:ext cx="5181600" cy="365125"/>
          </a:xfrm>
        </p:spPr>
        <p:txBody>
          <a:bodyPr/>
          <a:lstStyle/>
          <a:p>
            <a:pPr>
              <a:defRPr/>
            </a:pPr>
            <a:r>
              <a:rPr lang="en-US" sz="1000" dirty="0" smtClean="0"/>
              <a:t>© 2017 Pearson Education, Inc., Hoboken, NJ. All rights reserved. </a:t>
            </a:r>
            <a:endParaRPr lang="en-US" sz="1000" dirty="0"/>
          </a:p>
        </p:txBody>
      </p:sp>
      <p:sp>
        <p:nvSpPr>
          <p:cNvPr id="2" name="Slayt Numarası Yer Tutucusu 1"/>
          <p:cNvSpPr>
            <a:spLocks noGrp="1"/>
          </p:cNvSpPr>
          <p:nvPr>
            <p:ph type="sldNum" sz="quarter" idx="12"/>
          </p:nvPr>
        </p:nvSpPr>
        <p:spPr/>
        <p:txBody>
          <a:bodyPr/>
          <a:lstStyle/>
          <a:p>
            <a:pPr>
              <a:defRPr/>
            </a:pPr>
            <a:fld id="{3686DFBD-27E2-E046-A517-7C0202BD7FAE}" type="slidenum">
              <a:rPr lang="en-US" smtClean="0"/>
              <a:pPr>
                <a:defRPr/>
              </a:pPr>
              <a:t>27</a:t>
            </a:fld>
            <a:endParaRPr lang="en-US" dirty="0"/>
          </a:p>
        </p:txBody>
      </p:sp>
      <p:pic>
        <p:nvPicPr>
          <p:cNvPr id="7" name="Resim 6"/>
          <p:cNvPicPr>
            <a:picLocks noChangeAspect="1"/>
          </p:cNvPicPr>
          <p:nvPr/>
        </p:nvPicPr>
        <p:blipFill>
          <a:blip r:embed="rId3"/>
          <a:stretch>
            <a:fillRect/>
          </a:stretch>
        </p:blipFill>
        <p:spPr>
          <a:xfrm>
            <a:off x="215122" y="5048060"/>
            <a:ext cx="8713755" cy="1308290"/>
          </a:xfrm>
          <a:prstGeom prst="rect">
            <a:avLst/>
          </a:prstGeom>
        </p:spPr>
      </p:pic>
    </p:spTree>
    <p:extLst>
      <p:ext uri="{BB962C8B-B14F-4D97-AF65-F5344CB8AC3E}">
        <p14:creationId xmlns:p14="http://schemas.microsoft.com/office/powerpoint/2010/main" val="1457338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defRPr/>
            </a:pPr>
            <a:r>
              <a:rPr lang="en-AU" dirty="0"/>
              <a:t>Playfair Cipher</a:t>
            </a:r>
          </a:p>
        </p:txBody>
      </p:sp>
      <p:sp>
        <p:nvSpPr>
          <p:cNvPr id="4" name="Content Placeholder 3"/>
          <p:cNvSpPr>
            <a:spLocks noGrp="1"/>
          </p:cNvSpPr>
          <p:nvPr>
            <p:ph idx="1"/>
          </p:nvPr>
        </p:nvSpPr>
        <p:spPr>
          <a:xfrm>
            <a:off x="792163" y="1762125"/>
            <a:ext cx="7570787" cy="4867275"/>
          </a:xfrm>
        </p:spPr>
        <p:txBody>
          <a:bodyPr>
            <a:normAutofit/>
          </a:bodyPr>
          <a:lstStyle/>
          <a:p>
            <a:r>
              <a:rPr lang="en-US" dirty="0" smtClean="0"/>
              <a:t>Best-known multiple-letter encryption cipher</a:t>
            </a:r>
          </a:p>
          <a:p>
            <a:r>
              <a:rPr lang="en-US" dirty="0" smtClean="0"/>
              <a:t>Treats digrams in the plaintext as single units and translates these units into ciphertext digrams</a:t>
            </a:r>
          </a:p>
          <a:p>
            <a:r>
              <a:rPr lang="en-US" dirty="0" smtClean="0"/>
              <a:t>Based on the use of a 5 x 5 matrix of letters constructed using a keyword</a:t>
            </a:r>
          </a:p>
          <a:p>
            <a:r>
              <a:rPr lang="en-US" dirty="0" smtClean="0"/>
              <a:t>Used as the standard field system by the British Army in World War I and the U.S. Army and other Allied forces during World War II</a:t>
            </a:r>
            <a:endParaRPr lang="en-US" dirty="0"/>
          </a:p>
        </p:txBody>
      </p:sp>
      <p:sp>
        <p:nvSpPr>
          <p:cNvPr id="5" name="Footer Placeholder 4"/>
          <p:cNvSpPr>
            <a:spLocks noGrp="1"/>
          </p:cNvSpPr>
          <p:nvPr>
            <p:ph type="ftr" sz="quarter" idx="11"/>
          </p:nvPr>
        </p:nvSpPr>
        <p:spPr>
          <a:xfrm>
            <a:off x="0" y="6492875"/>
            <a:ext cx="5867400" cy="365125"/>
          </a:xfrm>
        </p:spPr>
        <p:txBody>
          <a:bodyPr/>
          <a:lstStyle/>
          <a:p>
            <a:pPr>
              <a:defRPr/>
            </a:pPr>
            <a:r>
              <a:rPr lang="en-US" sz="1000" dirty="0" smtClean="0"/>
              <a:t>© 2017 Pearson Education, Inc., Hoboken, NJ. All rights reserved. </a:t>
            </a:r>
            <a:endParaRPr lang="en-US" sz="1000" dirty="0"/>
          </a:p>
        </p:txBody>
      </p:sp>
      <p:sp>
        <p:nvSpPr>
          <p:cNvPr id="2" name="Slayt Numarası Yer Tutucusu 1"/>
          <p:cNvSpPr>
            <a:spLocks noGrp="1"/>
          </p:cNvSpPr>
          <p:nvPr>
            <p:ph type="sldNum" sz="quarter" idx="12"/>
          </p:nvPr>
        </p:nvSpPr>
        <p:spPr/>
        <p:txBody>
          <a:bodyPr/>
          <a:lstStyle/>
          <a:p>
            <a:pPr>
              <a:defRPr/>
            </a:pPr>
            <a:fld id="{3686DFBD-27E2-E046-A517-7C0202BD7FAE}" type="slidenum">
              <a:rPr lang="en-US" smtClean="0"/>
              <a:pPr>
                <a:defRPr/>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AU" dirty="0" smtClean="0"/>
              <a:t>Playfair Key Matrix</a:t>
            </a:r>
            <a:endParaRPr lang="en-AU" dirty="0"/>
          </a:p>
        </p:txBody>
      </p:sp>
      <p:sp>
        <p:nvSpPr>
          <p:cNvPr id="80899" name="Rectangle 3"/>
          <p:cNvSpPr>
            <a:spLocks noGrp="1" noChangeArrowheads="1"/>
          </p:cNvSpPr>
          <p:nvPr>
            <p:ph idx="1"/>
          </p:nvPr>
        </p:nvSpPr>
        <p:spPr>
          <a:xfrm>
            <a:off x="838200" y="1524000"/>
            <a:ext cx="7848600" cy="4375150"/>
          </a:xfrm>
        </p:spPr>
        <p:txBody>
          <a:bodyPr/>
          <a:lstStyle/>
          <a:p>
            <a:r>
              <a:rPr lang="en-AU" dirty="0" smtClean="0"/>
              <a:t>Fill in letters of keyword (minus duplicates) from left to right and from top to bottom, then fill in the remainder of the matrix with the remaining letters in alphabetic order</a:t>
            </a:r>
          </a:p>
          <a:p>
            <a:r>
              <a:rPr lang="en-AU" dirty="0" smtClean="0"/>
              <a:t>Using the keyword MONARCHY:</a:t>
            </a:r>
            <a:endParaRPr lang="en-AU" dirty="0"/>
          </a:p>
        </p:txBody>
      </p:sp>
      <p:graphicFrame>
        <p:nvGraphicFramePr>
          <p:cNvPr id="80947" name="Group 51"/>
          <p:cNvGraphicFramePr>
            <a:graphicFrameLocks noGrp="1"/>
          </p:cNvGraphicFramePr>
          <p:nvPr/>
        </p:nvGraphicFramePr>
        <p:xfrm>
          <a:off x="3429000" y="4191000"/>
          <a:ext cx="4724400" cy="2229803"/>
        </p:xfrm>
        <a:graphic>
          <a:graphicData uri="http://schemas.openxmlformats.org/drawingml/2006/table">
            <a:tbl>
              <a:tblPr/>
              <a:tblGrid>
                <a:gridCol w="946150">
                  <a:extLst>
                    <a:ext uri="{9D8B030D-6E8A-4147-A177-3AD203B41FA5}">
                      <a16:colId xmlns:a16="http://schemas.microsoft.com/office/drawing/2014/main" val="20000"/>
                    </a:ext>
                  </a:extLst>
                </a:gridCol>
                <a:gridCol w="942975">
                  <a:extLst>
                    <a:ext uri="{9D8B030D-6E8A-4147-A177-3AD203B41FA5}">
                      <a16:colId xmlns:a16="http://schemas.microsoft.com/office/drawing/2014/main" val="20001"/>
                    </a:ext>
                  </a:extLst>
                </a:gridCol>
                <a:gridCol w="911225">
                  <a:extLst>
                    <a:ext uri="{9D8B030D-6E8A-4147-A177-3AD203B41FA5}">
                      <a16:colId xmlns:a16="http://schemas.microsoft.com/office/drawing/2014/main" val="20002"/>
                    </a:ext>
                  </a:extLst>
                </a:gridCol>
                <a:gridCol w="977900">
                  <a:extLst>
                    <a:ext uri="{9D8B030D-6E8A-4147-A177-3AD203B41FA5}">
                      <a16:colId xmlns:a16="http://schemas.microsoft.com/office/drawing/2014/main" val="20003"/>
                    </a:ext>
                  </a:extLst>
                </a:gridCol>
                <a:gridCol w="946150">
                  <a:extLst>
                    <a:ext uri="{9D8B030D-6E8A-4147-A177-3AD203B41FA5}">
                      <a16:colId xmlns:a16="http://schemas.microsoft.com/office/drawing/2014/main" val="20004"/>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I/J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53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Footer Placeholder 4"/>
          <p:cNvSpPr>
            <a:spLocks noGrp="1"/>
          </p:cNvSpPr>
          <p:nvPr>
            <p:ph type="ftr" sz="quarter" idx="11"/>
          </p:nvPr>
        </p:nvSpPr>
        <p:spPr>
          <a:xfrm>
            <a:off x="0" y="6492875"/>
            <a:ext cx="4800600" cy="365125"/>
          </a:xfrm>
        </p:spPr>
        <p:txBody>
          <a:bodyPr/>
          <a:lstStyle/>
          <a:p>
            <a:pPr>
              <a:defRPr/>
            </a:pPr>
            <a:r>
              <a:rPr lang="en-US" sz="1000" dirty="0" smtClean="0"/>
              <a:t>© 2017 Pearson Education, Inc., Hoboken, NJ. All rights reserved. </a:t>
            </a:r>
            <a:endParaRPr lang="en-US" sz="1000" dirty="0"/>
          </a:p>
        </p:txBody>
      </p:sp>
      <p:sp>
        <p:nvSpPr>
          <p:cNvPr id="2" name="Slayt Numarası Yer Tutucusu 1"/>
          <p:cNvSpPr>
            <a:spLocks noGrp="1"/>
          </p:cNvSpPr>
          <p:nvPr>
            <p:ph type="sldNum" sz="quarter" idx="12"/>
          </p:nvPr>
        </p:nvSpPr>
        <p:spPr/>
        <p:txBody>
          <a:bodyPr/>
          <a:lstStyle/>
          <a:p>
            <a:pPr>
              <a:defRPr/>
            </a:pPr>
            <a:fld id="{3686DFBD-27E2-E046-A517-7C0202BD7FAE}" type="slidenum">
              <a:rPr lang="en-US" smtClean="0"/>
              <a:pPr>
                <a:defRPr/>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Definitions</a:t>
            </a:r>
            <a:endParaRPr lang="en-US" dirty="0"/>
          </a:p>
        </p:txBody>
      </p:sp>
      <p:graphicFrame>
        <p:nvGraphicFramePr>
          <p:cNvPr id="11" name="Content Placeholder 10"/>
          <p:cNvGraphicFramePr>
            <a:graphicFrameLocks noGrp="1"/>
          </p:cNvGraphicFramePr>
          <p:nvPr>
            <p:ph idx="1"/>
          </p:nvPr>
        </p:nvGraphicFramePr>
        <p:xfrm>
          <a:off x="838200" y="1524000"/>
          <a:ext cx="7570787" cy="4943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a:xfrm>
            <a:off x="0" y="6492875"/>
            <a:ext cx="4876800" cy="365125"/>
          </a:xfrm>
        </p:spPr>
        <p:txBody>
          <a:bodyPr/>
          <a:lstStyle/>
          <a:p>
            <a:r>
              <a:rPr lang="en-US" sz="1000" dirty="0" smtClean="0"/>
              <a:t>© 2017 Pearson Education, Inc., Hoboken, NJ. All rights reserved. </a:t>
            </a:r>
            <a:endParaRPr lang="en-US" sz="1000" dirty="0"/>
          </a:p>
        </p:txBody>
      </p:sp>
      <p:sp>
        <p:nvSpPr>
          <p:cNvPr id="2" name="Slayt Numarası Yer Tutucusu 1"/>
          <p:cNvSpPr>
            <a:spLocks noGrp="1"/>
          </p:cNvSpPr>
          <p:nvPr>
            <p:ph type="sldNum" sz="quarter" idx="12"/>
          </p:nvPr>
        </p:nvSpPr>
        <p:spPr/>
        <p:txBody>
          <a:bodyPr/>
          <a:lstStyle/>
          <a:p>
            <a:pPr>
              <a:defRPr/>
            </a:pPr>
            <a:fld id="{3686DFBD-27E2-E046-A517-7C0202BD7FAE}"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Hill Cipher</a:t>
            </a:r>
            <a:endParaRPr lang="en-US" dirty="0"/>
          </a:p>
        </p:txBody>
      </p:sp>
      <p:sp>
        <p:nvSpPr>
          <p:cNvPr id="6" name="Content Placeholder 5"/>
          <p:cNvSpPr>
            <a:spLocks noGrp="1"/>
          </p:cNvSpPr>
          <p:nvPr>
            <p:ph idx="1"/>
          </p:nvPr>
        </p:nvSpPr>
        <p:spPr>
          <a:xfrm>
            <a:off x="838200" y="1676400"/>
            <a:ext cx="7570787" cy="4791075"/>
          </a:xfrm>
        </p:spPr>
        <p:txBody>
          <a:bodyPr>
            <a:normAutofit lnSpcReduction="10000"/>
          </a:bodyPr>
          <a:lstStyle/>
          <a:p>
            <a:r>
              <a:rPr lang="en-US" dirty="0" smtClean="0"/>
              <a:t>Developed by the mathematician Lester Hill in 1929</a:t>
            </a:r>
          </a:p>
          <a:p>
            <a:r>
              <a:rPr lang="en-US" dirty="0" smtClean="0"/>
              <a:t>Strength is that it completely hides single-letter frequencies</a:t>
            </a:r>
          </a:p>
          <a:p>
            <a:pPr lvl="1"/>
            <a:r>
              <a:rPr lang="en-US" dirty="0" smtClean="0"/>
              <a:t>The use of a larger matrix hides more frequency information</a:t>
            </a:r>
          </a:p>
          <a:p>
            <a:pPr lvl="1"/>
            <a:r>
              <a:rPr lang="en-US" dirty="0" smtClean="0"/>
              <a:t>A 3 x 3 Hill cipher hides not only single-letter but also two-letter frequency information</a:t>
            </a:r>
          </a:p>
          <a:p>
            <a:r>
              <a:rPr lang="en-US" dirty="0" smtClean="0"/>
              <a:t>Strong against a ciphertext-only attack but easily broken with a known plaintext attack</a:t>
            </a:r>
            <a:endParaRPr lang="en-US" dirty="0"/>
          </a:p>
        </p:txBody>
      </p:sp>
      <p:sp>
        <p:nvSpPr>
          <p:cNvPr id="4" name="Footer Placeholder 3"/>
          <p:cNvSpPr>
            <a:spLocks noGrp="1"/>
          </p:cNvSpPr>
          <p:nvPr>
            <p:ph type="ftr" sz="quarter" idx="11"/>
          </p:nvPr>
        </p:nvSpPr>
        <p:spPr>
          <a:xfrm>
            <a:off x="0" y="6492875"/>
            <a:ext cx="9601200" cy="365125"/>
          </a:xfrm>
        </p:spPr>
        <p:txBody>
          <a:bodyPr/>
          <a:lstStyle/>
          <a:p>
            <a:pPr>
              <a:defRPr/>
            </a:pPr>
            <a:r>
              <a:rPr lang="en-US" sz="1000" dirty="0" smtClean="0"/>
              <a:t>© 2017 Pearson Education, Inc., Hoboken, NJ. All rights reserved. </a:t>
            </a:r>
            <a:endParaRPr lang="en-US" sz="1000" dirty="0"/>
          </a:p>
        </p:txBody>
      </p:sp>
    </p:spTree>
    <p:extLst>
      <p:ext uri="{BB962C8B-B14F-4D97-AF65-F5344CB8AC3E}">
        <p14:creationId xmlns:p14="http://schemas.microsoft.com/office/powerpoint/2010/main" val="36171282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defRPr/>
            </a:pPr>
            <a:r>
              <a:rPr lang="en-AU" dirty="0"/>
              <a:t>Polyalphabetic Ciphers</a:t>
            </a:r>
          </a:p>
        </p:txBody>
      </p:sp>
      <p:sp>
        <p:nvSpPr>
          <p:cNvPr id="4" name="Content Placeholder 3"/>
          <p:cNvSpPr>
            <a:spLocks noGrp="1"/>
          </p:cNvSpPr>
          <p:nvPr>
            <p:ph idx="1"/>
          </p:nvPr>
        </p:nvSpPr>
        <p:spPr>
          <a:xfrm>
            <a:off x="609600" y="1600200"/>
            <a:ext cx="8153400" cy="2276475"/>
          </a:xfrm>
        </p:spPr>
        <p:txBody>
          <a:bodyPr>
            <a:normAutofit/>
          </a:bodyPr>
          <a:lstStyle/>
          <a:p>
            <a:r>
              <a:rPr lang="en-US" dirty="0" smtClean="0"/>
              <a:t>Polyalphabetic substitution cipher</a:t>
            </a:r>
          </a:p>
          <a:p>
            <a:pPr lvl="1"/>
            <a:r>
              <a:rPr lang="en-US" dirty="0" smtClean="0"/>
              <a:t>Improves on the simple monoalphabetic technique by using different monoalphabetic substitutions as one proceeds through the plaintext message</a:t>
            </a:r>
          </a:p>
        </p:txBody>
      </p:sp>
      <p:graphicFrame>
        <p:nvGraphicFramePr>
          <p:cNvPr id="5" name="Diagram 4"/>
          <p:cNvGraphicFramePr/>
          <p:nvPr/>
        </p:nvGraphicFramePr>
        <p:xfrm>
          <a:off x="1676400" y="3657600"/>
          <a:ext cx="6096000" cy="261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0" y="6492875"/>
            <a:ext cx="5257800" cy="365125"/>
          </a:xfrm>
        </p:spPr>
        <p:txBody>
          <a:bodyPr/>
          <a:lstStyle/>
          <a:p>
            <a:pPr>
              <a:defRPr/>
            </a:pPr>
            <a:r>
              <a:rPr lang="en-US" sz="1000" dirty="0" smtClean="0"/>
              <a:t>© 2017 Pearson Education, Inc., Hoboken, NJ. All rights reserved</a:t>
            </a:r>
            <a:r>
              <a:rPr lang="en-US" dirty="0" smtClean="0"/>
              <a:t>. </a:t>
            </a:r>
            <a:endParaRPr lang="en-US" dirty="0"/>
          </a:p>
        </p:txBody>
      </p:sp>
    </p:spTree>
    <p:extLst>
      <p:ext uri="{BB962C8B-B14F-4D97-AF65-F5344CB8AC3E}">
        <p14:creationId xmlns:p14="http://schemas.microsoft.com/office/powerpoint/2010/main" val="19019031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AU" dirty="0" smtClean="0"/>
              <a:t>Vigenère Cipher</a:t>
            </a:r>
            <a:endParaRPr lang="en-AU" dirty="0"/>
          </a:p>
        </p:txBody>
      </p:sp>
      <p:sp>
        <p:nvSpPr>
          <p:cNvPr id="89091" name="Rectangle 3"/>
          <p:cNvSpPr>
            <a:spLocks noGrp="1" noChangeArrowheads="1"/>
          </p:cNvSpPr>
          <p:nvPr>
            <p:ph idx="1"/>
          </p:nvPr>
        </p:nvSpPr>
        <p:spPr>
          <a:xfrm>
            <a:off x="838200" y="1676400"/>
            <a:ext cx="7570787" cy="4289425"/>
          </a:xfrm>
        </p:spPr>
        <p:txBody>
          <a:bodyPr/>
          <a:lstStyle/>
          <a:p>
            <a:r>
              <a:rPr lang="en-AU" dirty="0" smtClean="0"/>
              <a:t>Best known and one of the simplest polyalphabetic substitution ciphers</a:t>
            </a:r>
          </a:p>
          <a:p>
            <a:r>
              <a:rPr lang="en-AU" dirty="0" smtClean="0"/>
              <a:t>In this scheme the set of related monoalphabetic substitution rules consists of the 26 Caesar ciphers with shifts of 0 through 25</a:t>
            </a:r>
          </a:p>
          <a:p>
            <a:r>
              <a:rPr lang="en-AU" dirty="0" smtClean="0"/>
              <a:t>Each cipher is denoted by a key letter which is the ciphertext letter that substitutes for the plaintext letter a</a:t>
            </a:r>
          </a:p>
          <a:p>
            <a:endParaRPr lang="en-AU" dirty="0" smtClean="0"/>
          </a:p>
        </p:txBody>
      </p:sp>
      <p:sp>
        <p:nvSpPr>
          <p:cNvPr id="4" name="Footer Placeholder 3"/>
          <p:cNvSpPr>
            <a:spLocks noGrp="1"/>
          </p:cNvSpPr>
          <p:nvPr>
            <p:ph type="ftr" sz="quarter" idx="11"/>
          </p:nvPr>
        </p:nvSpPr>
        <p:spPr>
          <a:xfrm>
            <a:off x="0" y="6492875"/>
            <a:ext cx="5257800" cy="365125"/>
          </a:xfrm>
        </p:spPr>
        <p:txBody>
          <a:bodyPr/>
          <a:lstStyle/>
          <a:p>
            <a:pPr>
              <a:defRPr/>
            </a:pPr>
            <a:r>
              <a:rPr lang="en-US" sz="1000" dirty="0" smtClean="0"/>
              <a:t>© 2017 Pearson Education, Inc., Hoboken, NJ. All rights reserved</a:t>
            </a:r>
            <a:r>
              <a:rPr lang="en-US" dirty="0" smtClean="0"/>
              <a:t>. </a:t>
            </a:r>
            <a:endParaRPr lang="en-US" dirty="0"/>
          </a:p>
        </p:txBody>
      </p:sp>
    </p:spTree>
    <p:extLst>
      <p:ext uri="{BB962C8B-B14F-4D97-AF65-F5344CB8AC3E}">
        <p14:creationId xmlns:p14="http://schemas.microsoft.com/office/powerpoint/2010/main" val="3518328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0" y="39688"/>
            <a:ext cx="9143999" cy="1412875"/>
          </a:xfrm>
        </p:spPr>
        <p:txBody>
          <a:bodyPr/>
          <a:lstStyle/>
          <a:p>
            <a:r>
              <a:rPr lang="en-US" dirty="0" smtClean="0"/>
              <a:t>Example of </a:t>
            </a:r>
            <a:r>
              <a:rPr lang="en-AU" dirty="0" smtClean="0"/>
              <a:t>Vigenère Cipher</a:t>
            </a:r>
            <a:endParaRPr lang="en-AU" dirty="0"/>
          </a:p>
        </p:txBody>
      </p:sp>
      <p:sp>
        <p:nvSpPr>
          <p:cNvPr id="91139" name="Rectangle 3"/>
          <p:cNvSpPr>
            <a:spLocks noGrp="1" noChangeArrowheads="1"/>
          </p:cNvSpPr>
          <p:nvPr>
            <p:ph idx="1"/>
          </p:nvPr>
        </p:nvSpPr>
        <p:spPr>
          <a:xfrm>
            <a:off x="533400" y="1600200"/>
            <a:ext cx="8305800" cy="4791075"/>
          </a:xfrm>
        </p:spPr>
        <p:txBody>
          <a:bodyPr>
            <a:normAutofit lnSpcReduction="10000"/>
          </a:bodyPr>
          <a:lstStyle/>
          <a:p>
            <a:r>
              <a:rPr lang="en-US" dirty="0" smtClean="0">
                <a:solidFill>
                  <a:schemeClr val="tx1"/>
                </a:solidFill>
                <a:latin typeface="Arial" charset="0"/>
                <a:ea typeface="ＭＳ Ｐゴシック" pitchFamily="-107" charset="-128"/>
                <a:cs typeface="ＭＳ Ｐゴシック" pitchFamily="-107" charset="-128"/>
              </a:rPr>
              <a:t>To encrypt a message, a key is needed that is as long as the message</a:t>
            </a:r>
          </a:p>
          <a:p>
            <a:r>
              <a:rPr lang="en-US" dirty="0" smtClean="0">
                <a:solidFill>
                  <a:schemeClr val="tx1"/>
                </a:solidFill>
                <a:latin typeface="Arial" charset="0"/>
                <a:ea typeface="ＭＳ Ｐゴシック" pitchFamily="-107" charset="-128"/>
                <a:cs typeface="ＭＳ Ｐゴシック" pitchFamily="-107" charset="-128"/>
              </a:rPr>
              <a:t> Usually, the key is a repeating keyword </a:t>
            </a:r>
          </a:p>
          <a:p>
            <a:r>
              <a:rPr lang="en-US" dirty="0" smtClean="0">
                <a:solidFill>
                  <a:schemeClr val="tx1"/>
                </a:solidFill>
                <a:latin typeface="Arial" charset="0"/>
                <a:ea typeface="ＭＳ Ｐゴシック" pitchFamily="-107" charset="-128"/>
                <a:cs typeface="ＭＳ Ｐゴシック" pitchFamily="-107" charset="-128"/>
              </a:rPr>
              <a:t>For example, if the keyword is </a:t>
            </a:r>
            <a:r>
              <a:rPr lang="en-US" i="1" dirty="0" smtClean="0">
                <a:solidFill>
                  <a:schemeClr val="tx1"/>
                </a:solidFill>
                <a:latin typeface="Arial" charset="0"/>
                <a:ea typeface="ＭＳ Ｐゴシック" pitchFamily="-107" charset="-128"/>
                <a:cs typeface="ＭＳ Ｐゴシック" pitchFamily="-107" charset="-128"/>
              </a:rPr>
              <a:t>deceptive</a:t>
            </a:r>
            <a:r>
              <a:rPr lang="en-US" dirty="0" smtClean="0">
                <a:solidFill>
                  <a:schemeClr val="tx1"/>
                </a:solidFill>
                <a:latin typeface="Arial" charset="0"/>
                <a:ea typeface="ＭＳ Ｐゴシック" pitchFamily="-107" charset="-128"/>
                <a:cs typeface="ＭＳ Ｐゴシック" pitchFamily="-107" charset="-128"/>
              </a:rPr>
              <a:t>, the message “we are discovered save yourself” is encrypted as:</a:t>
            </a:r>
          </a:p>
          <a:p>
            <a:pPr>
              <a:buNone/>
            </a:pPr>
            <a:r>
              <a:rPr lang="en-US" dirty="0" smtClean="0">
                <a:solidFill>
                  <a:schemeClr val="tx1"/>
                </a:solidFill>
                <a:latin typeface="Arial" charset="0"/>
                <a:ea typeface="ＭＳ Ｐゴシック" pitchFamily="-107" charset="-128"/>
                <a:cs typeface="ＭＳ Ｐゴシック" pitchFamily="-107" charset="-128"/>
              </a:rPr>
              <a:t>	</a:t>
            </a:r>
            <a:r>
              <a:rPr lang="en-AU" dirty="0" smtClean="0"/>
              <a:t>key:             deceptivedeceptivedeceptive</a:t>
            </a:r>
          </a:p>
          <a:p>
            <a:pPr lvl="1">
              <a:buNone/>
            </a:pPr>
            <a:r>
              <a:rPr lang="en-AU" dirty="0" smtClean="0">
                <a:solidFill>
                  <a:schemeClr val="tx1"/>
                </a:solidFill>
              </a:rPr>
              <a:t>plaintext:    wearediscoveredsaveyourself</a:t>
            </a:r>
          </a:p>
          <a:p>
            <a:pPr lvl="1">
              <a:buNone/>
            </a:pPr>
            <a:r>
              <a:rPr lang="en-AU" dirty="0" smtClean="0"/>
              <a:t>ciphertext:  ZICVTWQNGRZGVTWAVZHCQYGLMGJ</a:t>
            </a:r>
          </a:p>
        </p:txBody>
      </p:sp>
      <p:sp>
        <p:nvSpPr>
          <p:cNvPr id="4" name="Footer Placeholder 3"/>
          <p:cNvSpPr>
            <a:spLocks noGrp="1"/>
          </p:cNvSpPr>
          <p:nvPr>
            <p:ph type="ftr" sz="quarter" idx="11"/>
          </p:nvPr>
        </p:nvSpPr>
        <p:spPr>
          <a:xfrm>
            <a:off x="0" y="6492875"/>
            <a:ext cx="6019800" cy="365125"/>
          </a:xfrm>
        </p:spPr>
        <p:txBody>
          <a:bodyPr/>
          <a:lstStyle/>
          <a:p>
            <a:pPr>
              <a:defRPr/>
            </a:pPr>
            <a:r>
              <a:rPr lang="en-US" sz="1000" dirty="0" smtClean="0"/>
              <a:t>© 2017 Pearson Education, Inc., Hoboken, NJ. All rights reserved. </a:t>
            </a:r>
            <a:endParaRPr lang="en-US" sz="1000" dirty="0"/>
          </a:p>
        </p:txBody>
      </p:sp>
      <p:graphicFrame>
        <p:nvGraphicFramePr>
          <p:cNvPr id="2" name="Tablo 1"/>
          <p:cNvGraphicFramePr>
            <a:graphicFrameLocks noGrp="1"/>
          </p:cNvGraphicFramePr>
          <p:nvPr>
            <p:extLst/>
          </p:nvPr>
        </p:nvGraphicFramePr>
        <p:xfrm>
          <a:off x="217651" y="6196978"/>
          <a:ext cx="8458805" cy="591794"/>
        </p:xfrm>
        <a:graphic>
          <a:graphicData uri="http://schemas.openxmlformats.org/drawingml/2006/table">
            <a:tbl>
              <a:tblPr firstRow="1" firstCol="1" bandRow="1">
                <a:tableStyleId>{5C22544A-7EE6-4342-B048-85BDC9FD1C3A}</a:tableStyleId>
              </a:tblPr>
              <a:tblGrid>
                <a:gridCol w="284368">
                  <a:extLst>
                    <a:ext uri="{9D8B030D-6E8A-4147-A177-3AD203B41FA5}">
                      <a16:colId xmlns:a16="http://schemas.microsoft.com/office/drawing/2014/main" val="20000"/>
                    </a:ext>
                  </a:extLst>
                </a:gridCol>
                <a:gridCol w="295897">
                  <a:extLst>
                    <a:ext uri="{9D8B030D-6E8A-4147-A177-3AD203B41FA5}">
                      <a16:colId xmlns:a16="http://schemas.microsoft.com/office/drawing/2014/main" val="20001"/>
                    </a:ext>
                  </a:extLst>
                </a:gridCol>
                <a:gridCol w="270534">
                  <a:extLst>
                    <a:ext uri="{9D8B030D-6E8A-4147-A177-3AD203B41FA5}">
                      <a16:colId xmlns:a16="http://schemas.microsoft.com/office/drawing/2014/main" val="20002"/>
                    </a:ext>
                  </a:extLst>
                </a:gridCol>
                <a:gridCol w="295897">
                  <a:extLst>
                    <a:ext uri="{9D8B030D-6E8A-4147-A177-3AD203B41FA5}">
                      <a16:colId xmlns:a16="http://schemas.microsoft.com/office/drawing/2014/main" val="20003"/>
                    </a:ext>
                  </a:extLst>
                </a:gridCol>
                <a:gridCol w="288980">
                  <a:extLst>
                    <a:ext uri="{9D8B030D-6E8A-4147-A177-3AD203B41FA5}">
                      <a16:colId xmlns:a16="http://schemas.microsoft.com/office/drawing/2014/main" val="20004"/>
                    </a:ext>
                  </a:extLst>
                </a:gridCol>
                <a:gridCol w="259774">
                  <a:extLst>
                    <a:ext uri="{9D8B030D-6E8A-4147-A177-3AD203B41FA5}">
                      <a16:colId xmlns:a16="http://schemas.microsoft.com/office/drawing/2014/main" val="20005"/>
                    </a:ext>
                  </a:extLst>
                </a:gridCol>
                <a:gridCol w="282063">
                  <a:extLst>
                    <a:ext uri="{9D8B030D-6E8A-4147-A177-3AD203B41FA5}">
                      <a16:colId xmlns:a16="http://schemas.microsoft.com/office/drawing/2014/main" val="20006"/>
                    </a:ext>
                  </a:extLst>
                </a:gridCol>
                <a:gridCol w="295897">
                  <a:extLst>
                    <a:ext uri="{9D8B030D-6E8A-4147-A177-3AD203B41FA5}">
                      <a16:colId xmlns:a16="http://schemas.microsoft.com/office/drawing/2014/main" val="20007"/>
                    </a:ext>
                  </a:extLst>
                </a:gridCol>
                <a:gridCol w="259774">
                  <a:extLst>
                    <a:ext uri="{9D8B030D-6E8A-4147-A177-3AD203B41FA5}">
                      <a16:colId xmlns:a16="http://schemas.microsoft.com/office/drawing/2014/main" val="20008"/>
                    </a:ext>
                  </a:extLst>
                </a:gridCol>
                <a:gridCol w="259774">
                  <a:extLst>
                    <a:ext uri="{9D8B030D-6E8A-4147-A177-3AD203B41FA5}">
                      <a16:colId xmlns:a16="http://schemas.microsoft.com/office/drawing/2014/main" val="20009"/>
                    </a:ext>
                  </a:extLst>
                </a:gridCol>
                <a:gridCol w="353539">
                  <a:extLst>
                    <a:ext uri="{9D8B030D-6E8A-4147-A177-3AD203B41FA5}">
                      <a16:colId xmlns:a16="http://schemas.microsoft.com/office/drawing/2014/main" val="20010"/>
                    </a:ext>
                  </a:extLst>
                </a:gridCol>
                <a:gridCol w="353539">
                  <a:extLst>
                    <a:ext uri="{9D8B030D-6E8A-4147-A177-3AD203B41FA5}">
                      <a16:colId xmlns:a16="http://schemas.microsoft.com/office/drawing/2014/main" val="20011"/>
                    </a:ext>
                  </a:extLst>
                </a:gridCol>
                <a:gridCol w="362762">
                  <a:extLst>
                    <a:ext uri="{9D8B030D-6E8A-4147-A177-3AD203B41FA5}">
                      <a16:colId xmlns:a16="http://schemas.microsoft.com/office/drawing/2014/main" val="20012"/>
                    </a:ext>
                  </a:extLst>
                </a:gridCol>
                <a:gridCol w="353539">
                  <a:extLst>
                    <a:ext uri="{9D8B030D-6E8A-4147-A177-3AD203B41FA5}">
                      <a16:colId xmlns:a16="http://schemas.microsoft.com/office/drawing/2014/main" val="20013"/>
                    </a:ext>
                  </a:extLst>
                </a:gridCol>
                <a:gridCol w="353539">
                  <a:extLst>
                    <a:ext uri="{9D8B030D-6E8A-4147-A177-3AD203B41FA5}">
                      <a16:colId xmlns:a16="http://schemas.microsoft.com/office/drawing/2014/main" val="20014"/>
                    </a:ext>
                  </a:extLst>
                </a:gridCol>
                <a:gridCol w="353539">
                  <a:extLst>
                    <a:ext uri="{9D8B030D-6E8A-4147-A177-3AD203B41FA5}">
                      <a16:colId xmlns:a16="http://schemas.microsoft.com/office/drawing/2014/main" val="20015"/>
                    </a:ext>
                  </a:extLst>
                </a:gridCol>
                <a:gridCol w="353539">
                  <a:extLst>
                    <a:ext uri="{9D8B030D-6E8A-4147-A177-3AD203B41FA5}">
                      <a16:colId xmlns:a16="http://schemas.microsoft.com/office/drawing/2014/main" val="20016"/>
                    </a:ext>
                  </a:extLst>
                </a:gridCol>
                <a:gridCol w="353539">
                  <a:extLst>
                    <a:ext uri="{9D8B030D-6E8A-4147-A177-3AD203B41FA5}">
                      <a16:colId xmlns:a16="http://schemas.microsoft.com/office/drawing/2014/main" val="20017"/>
                    </a:ext>
                  </a:extLst>
                </a:gridCol>
                <a:gridCol w="353539">
                  <a:extLst>
                    <a:ext uri="{9D8B030D-6E8A-4147-A177-3AD203B41FA5}">
                      <a16:colId xmlns:a16="http://schemas.microsoft.com/office/drawing/2014/main" val="20018"/>
                    </a:ext>
                  </a:extLst>
                </a:gridCol>
                <a:gridCol w="353539">
                  <a:extLst>
                    <a:ext uri="{9D8B030D-6E8A-4147-A177-3AD203B41FA5}">
                      <a16:colId xmlns:a16="http://schemas.microsoft.com/office/drawing/2014/main" val="20019"/>
                    </a:ext>
                  </a:extLst>
                </a:gridCol>
                <a:gridCol w="353539">
                  <a:extLst>
                    <a:ext uri="{9D8B030D-6E8A-4147-A177-3AD203B41FA5}">
                      <a16:colId xmlns:a16="http://schemas.microsoft.com/office/drawing/2014/main" val="20020"/>
                    </a:ext>
                  </a:extLst>
                </a:gridCol>
                <a:gridCol w="353539">
                  <a:extLst>
                    <a:ext uri="{9D8B030D-6E8A-4147-A177-3AD203B41FA5}">
                      <a16:colId xmlns:a16="http://schemas.microsoft.com/office/drawing/2014/main" val="20021"/>
                    </a:ext>
                  </a:extLst>
                </a:gridCol>
                <a:gridCol w="353539">
                  <a:extLst>
                    <a:ext uri="{9D8B030D-6E8A-4147-A177-3AD203B41FA5}">
                      <a16:colId xmlns:a16="http://schemas.microsoft.com/office/drawing/2014/main" val="20022"/>
                    </a:ext>
                  </a:extLst>
                </a:gridCol>
                <a:gridCol w="353539">
                  <a:extLst>
                    <a:ext uri="{9D8B030D-6E8A-4147-A177-3AD203B41FA5}">
                      <a16:colId xmlns:a16="http://schemas.microsoft.com/office/drawing/2014/main" val="20023"/>
                    </a:ext>
                  </a:extLst>
                </a:gridCol>
                <a:gridCol w="353539">
                  <a:extLst>
                    <a:ext uri="{9D8B030D-6E8A-4147-A177-3AD203B41FA5}">
                      <a16:colId xmlns:a16="http://schemas.microsoft.com/office/drawing/2014/main" val="20024"/>
                    </a:ext>
                  </a:extLst>
                </a:gridCol>
                <a:gridCol w="353539">
                  <a:extLst>
                    <a:ext uri="{9D8B030D-6E8A-4147-A177-3AD203B41FA5}">
                      <a16:colId xmlns:a16="http://schemas.microsoft.com/office/drawing/2014/main" val="20025"/>
                    </a:ext>
                  </a:extLst>
                </a:gridCol>
              </a:tblGrid>
              <a:tr h="338094">
                <a:tc>
                  <a:txBody>
                    <a:bodyPr/>
                    <a:lstStyle/>
                    <a:p>
                      <a:pPr algn="just">
                        <a:lnSpc>
                          <a:spcPct val="107000"/>
                        </a:lnSpc>
                        <a:spcAft>
                          <a:spcPts val="0"/>
                        </a:spcAft>
                      </a:pPr>
                      <a:r>
                        <a:rPr lang="en-US" sz="1600">
                          <a:effectLst/>
                        </a:rPr>
                        <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600">
                          <a:effectLst/>
                        </a:rPr>
                        <a:t>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600">
                          <a:effectLst/>
                        </a:rPr>
                        <a:t>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600">
                          <a:effectLst/>
                        </a:rPr>
                        <a:t>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600">
                          <a:effectLst/>
                        </a:rPr>
                        <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600">
                          <a:effectLst/>
                        </a:rPr>
                        <a:t>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600">
                          <a:effectLst/>
                        </a:rPr>
                        <a:t>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600">
                          <a:effectLst/>
                        </a:rPr>
                        <a: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600">
                          <a:effectLst/>
                        </a:rPr>
                        <a:t>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600">
                          <a:effectLst/>
                        </a:rPr>
                        <a:t>j</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600">
                          <a:effectLst/>
                        </a:rPr>
                        <a:t>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600">
                          <a:effectLst/>
                        </a:rPr>
                        <a:t>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600">
                          <a:effectLst/>
                        </a:rPr>
                        <a:t>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600">
                          <a:effectLst/>
                        </a:rPr>
                        <a:t>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600">
                          <a:effectLst/>
                        </a:rPr>
                        <a:t>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600">
                          <a:effectLst/>
                        </a:rPr>
                        <a:t>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600">
                          <a:effectLst/>
                        </a:rPr>
                        <a:t>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600">
                          <a:effectLst/>
                        </a:rPr>
                        <a:t>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600">
                          <a:effectLst/>
                        </a:rPr>
                        <a: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6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600">
                          <a:effectLst/>
                        </a:rPr>
                        <a:t>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600">
                          <a:effectLst/>
                        </a:rPr>
                        <a:t>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600">
                          <a:effectLst/>
                        </a:rPr>
                        <a:t>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6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600">
                          <a:effectLst/>
                        </a:rPr>
                        <a:t>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600">
                          <a:effectLst/>
                        </a:rPr>
                        <a:t>z</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53700">
                <a:tc>
                  <a:txBody>
                    <a:bodyPr/>
                    <a:lstStyle/>
                    <a:p>
                      <a:pPr algn="just">
                        <a:lnSpc>
                          <a:spcPct val="107000"/>
                        </a:lnSpc>
                        <a:spcAft>
                          <a:spcPts val="0"/>
                        </a:spcAft>
                      </a:pPr>
                      <a:r>
                        <a:rPr lang="en-US" sz="12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dirty="0">
                          <a:effectLst/>
                        </a:rPr>
                        <a:t>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Dikdörtgen 2"/>
          <p:cNvSpPr/>
          <p:nvPr/>
        </p:nvSpPr>
        <p:spPr>
          <a:xfrm>
            <a:off x="236379" y="5229200"/>
            <a:ext cx="8602821" cy="432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81140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US"/>
          </a:p>
        </p:txBody>
      </p:sp>
      <p:sp>
        <p:nvSpPr>
          <p:cNvPr id="4" name="Altbilgi Yer Tutucusu 3"/>
          <p:cNvSpPr>
            <a:spLocks noGrp="1"/>
          </p:cNvSpPr>
          <p:nvPr>
            <p:ph type="ftr" sz="quarter" idx="11"/>
          </p:nvPr>
        </p:nvSpPr>
        <p:spPr/>
        <p:txBody>
          <a:bodyPr/>
          <a:lstStyle/>
          <a:p>
            <a:pPr>
              <a:defRPr/>
            </a:pPr>
            <a:r>
              <a:rPr lang="en-US" smtClean="0"/>
              <a:t>© 2017 Pearson Education, Inc., Hoboken, NJ. All rights reserved. </a:t>
            </a:r>
            <a:endParaRPr lang="en-US" dirty="0"/>
          </a:p>
        </p:txBody>
      </p:sp>
      <p:pic>
        <p:nvPicPr>
          <p:cNvPr id="1026" name="Picture 2" descr="https://pages.mtu.edu/~shene/NSF-4/Tutorial/VIG/FIG-VIG-Tab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163" y="60648"/>
            <a:ext cx="7497483" cy="4748406"/>
          </a:xfrm>
          <a:prstGeom prst="rect">
            <a:avLst/>
          </a:prstGeom>
          <a:noFill/>
          <a:extLst>
            <a:ext uri="{909E8E84-426E-40DD-AFC4-6F175D3DCCD1}">
              <a14:hiddenFill xmlns:a14="http://schemas.microsoft.com/office/drawing/2010/main">
                <a:solidFill>
                  <a:srgbClr val="FFFFFF"/>
                </a:solidFill>
              </a14:hiddenFill>
            </a:ext>
          </a:extLst>
        </p:spPr>
      </p:pic>
      <p:sp>
        <p:nvSpPr>
          <p:cNvPr id="6" name="Dikdörtgen 5"/>
          <p:cNvSpPr/>
          <p:nvPr/>
        </p:nvSpPr>
        <p:spPr>
          <a:xfrm>
            <a:off x="611561" y="4844038"/>
            <a:ext cx="7751388" cy="1477328"/>
          </a:xfrm>
          <a:prstGeom prst="rect">
            <a:avLst/>
          </a:prstGeom>
        </p:spPr>
        <p:txBody>
          <a:bodyPr wrap="square">
            <a:spAutoFit/>
          </a:bodyPr>
          <a:lstStyle/>
          <a:p>
            <a:pPr marL="342900" lvl="0" indent="-342900" eaLnBrk="0" hangingPunct="0">
              <a:spcBef>
                <a:spcPts val="2400"/>
              </a:spcBef>
              <a:buClr>
                <a:srgbClr val="BAABE3"/>
              </a:buClr>
            </a:pPr>
            <a:r>
              <a:rPr lang="en-AU" sz="2800" dirty="0">
                <a:solidFill>
                  <a:srgbClr val="2F1F58"/>
                </a:solidFill>
                <a:latin typeface="Candara"/>
                <a:ea typeface="ＭＳ Ｐゴシック" pitchFamily="-1" charset="-128"/>
              </a:rPr>
              <a:t>key:            </a:t>
            </a:r>
            <a:r>
              <a:rPr lang="tr-TR" sz="2800" dirty="0" smtClean="0">
                <a:solidFill>
                  <a:srgbClr val="2F1F58"/>
                </a:solidFill>
                <a:latin typeface="Candara"/>
                <a:ea typeface="ＭＳ Ｐゴシック" pitchFamily="-1" charset="-128"/>
              </a:rPr>
              <a:t>	</a:t>
            </a:r>
            <a:r>
              <a:rPr lang="en-AU" sz="2800" dirty="0" smtClean="0">
                <a:solidFill>
                  <a:srgbClr val="2F1F58"/>
                </a:solidFill>
                <a:latin typeface="Candara"/>
                <a:ea typeface="ＭＳ Ｐゴシック" pitchFamily="-1" charset="-128"/>
              </a:rPr>
              <a:t> </a:t>
            </a:r>
            <a:r>
              <a:rPr lang="en-AU" sz="2800" dirty="0" err="1">
                <a:solidFill>
                  <a:srgbClr val="2F1F58"/>
                </a:solidFill>
                <a:latin typeface="Candara"/>
                <a:ea typeface="ＭＳ Ｐゴシック" pitchFamily="-1" charset="-128"/>
              </a:rPr>
              <a:t>deceptivedeceptivedeceptive</a:t>
            </a:r>
            <a:endParaRPr lang="en-AU" sz="2800" dirty="0">
              <a:solidFill>
                <a:srgbClr val="2F1F58"/>
              </a:solidFill>
              <a:latin typeface="Candara"/>
              <a:ea typeface="ＭＳ Ｐゴシック" pitchFamily="-1" charset="-128"/>
            </a:endParaRPr>
          </a:p>
          <a:p>
            <a:pPr marL="685800" lvl="1" indent="-336550" eaLnBrk="0" hangingPunct="0">
              <a:spcBef>
                <a:spcPts val="600"/>
              </a:spcBef>
              <a:buClr>
                <a:srgbClr val="2F1F58"/>
              </a:buClr>
            </a:pPr>
            <a:r>
              <a:rPr lang="en-AU" sz="2600" dirty="0">
                <a:solidFill>
                  <a:srgbClr val="2F1F58"/>
                </a:solidFill>
                <a:latin typeface="Candara"/>
                <a:ea typeface="ＭＳ Ｐゴシック" pitchFamily="-1" charset="-128"/>
              </a:rPr>
              <a:t>plaintext:    </a:t>
            </a:r>
            <a:r>
              <a:rPr lang="en-AU" sz="2600" dirty="0" err="1">
                <a:solidFill>
                  <a:srgbClr val="2F1F58"/>
                </a:solidFill>
                <a:latin typeface="Candara"/>
                <a:ea typeface="ＭＳ Ｐゴシック" pitchFamily="-1" charset="-128"/>
              </a:rPr>
              <a:t>wearediscoveredsaveyourself</a:t>
            </a:r>
            <a:endParaRPr lang="en-AU" sz="2600" dirty="0">
              <a:solidFill>
                <a:srgbClr val="2F1F58"/>
              </a:solidFill>
              <a:latin typeface="Candara"/>
              <a:ea typeface="ＭＳ Ｐゴシック" pitchFamily="-1" charset="-128"/>
            </a:endParaRPr>
          </a:p>
          <a:p>
            <a:pPr marL="685800" lvl="1" indent="-336550" eaLnBrk="0" hangingPunct="0">
              <a:spcBef>
                <a:spcPts val="600"/>
              </a:spcBef>
              <a:buClr>
                <a:srgbClr val="2F1F58"/>
              </a:buClr>
            </a:pPr>
            <a:r>
              <a:rPr lang="en-AU" sz="2600" dirty="0">
                <a:solidFill>
                  <a:srgbClr val="2F1F58"/>
                </a:solidFill>
                <a:latin typeface="Candara"/>
                <a:ea typeface="ＭＳ Ｐゴシック" pitchFamily="-1" charset="-128"/>
              </a:rPr>
              <a:t>ciphertext:  ZICVTWQNGRZGVTWAVZHCQYGLMGJ</a:t>
            </a:r>
          </a:p>
        </p:txBody>
      </p:sp>
    </p:spTree>
    <p:extLst>
      <p:ext uri="{BB962C8B-B14F-4D97-AF65-F5344CB8AC3E}">
        <p14:creationId xmlns:p14="http://schemas.microsoft.com/office/powerpoint/2010/main" val="12984572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Vernam Cipher</a:t>
            </a:r>
          </a:p>
        </p:txBody>
      </p:sp>
      <p:sp>
        <p:nvSpPr>
          <p:cNvPr id="4" name="Footer Placeholder 3"/>
          <p:cNvSpPr>
            <a:spLocks noGrp="1"/>
          </p:cNvSpPr>
          <p:nvPr>
            <p:ph type="ftr" sz="quarter" idx="11"/>
          </p:nvPr>
        </p:nvSpPr>
        <p:spPr>
          <a:xfrm>
            <a:off x="0" y="6492875"/>
            <a:ext cx="8229600" cy="365125"/>
          </a:xfrm>
        </p:spPr>
        <p:txBody>
          <a:bodyPr/>
          <a:lstStyle/>
          <a:p>
            <a:pPr>
              <a:defRPr/>
            </a:pPr>
            <a:r>
              <a:rPr lang="en-US" sz="1000" dirty="0" smtClean="0"/>
              <a:t>© 2017 Pearson Education, Inc., Hoboken, NJ. All rights reserved. </a:t>
            </a:r>
            <a:endParaRPr lang="en-US" sz="1000" dirty="0"/>
          </a:p>
        </p:txBody>
      </p:sp>
      <p:pic>
        <p:nvPicPr>
          <p:cNvPr id="5" name="Picture 4" descr="f0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5455" b="38182"/>
              <a:stretch>
                <a:fillRect/>
              </a:stretch>
            </p:blipFill>
          </mc:Choice>
          <mc:Fallback>
            <p:blipFill>
              <a:blip r:embed="rId4"/>
              <a:srcRect t="15455" b="38182"/>
              <a:stretch>
                <a:fillRect/>
              </a:stretch>
            </p:blipFill>
          </mc:Fallback>
        </mc:AlternateContent>
        <p:spPr>
          <a:xfrm>
            <a:off x="-103992" y="1219200"/>
            <a:ext cx="9247992" cy="5548693"/>
          </a:xfrm>
          <a:prstGeom prst="rect">
            <a:avLst/>
          </a:prstGeom>
        </p:spPr>
      </p:pic>
    </p:spTree>
    <p:extLst>
      <p:ext uri="{BB962C8B-B14F-4D97-AF65-F5344CB8AC3E}">
        <p14:creationId xmlns:p14="http://schemas.microsoft.com/office/powerpoint/2010/main" val="3884627270"/>
      </p:ext>
    </p:extLst>
  </p:cSld>
  <p:clrMapOvr>
    <a:masterClrMapping/>
  </p:clrMapOvr>
  <p:transition spd="med">
    <p:wipe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dirty="0" smtClean="0"/>
              <a:t>One-Time Pad</a:t>
            </a:r>
            <a:endParaRPr lang="en-AU" dirty="0"/>
          </a:p>
        </p:txBody>
      </p:sp>
      <p:sp>
        <p:nvSpPr>
          <p:cNvPr id="7" name="Content Placeholder 6"/>
          <p:cNvSpPr>
            <a:spLocks noGrp="1"/>
          </p:cNvSpPr>
          <p:nvPr>
            <p:ph idx="1"/>
          </p:nvPr>
        </p:nvSpPr>
        <p:spPr>
          <a:xfrm>
            <a:off x="228600" y="1828800"/>
            <a:ext cx="8058150" cy="4724399"/>
          </a:xfrm>
        </p:spPr>
        <p:txBody>
          <a:bodyPr>
            <a:normAutofit fontScale="70000" lnSpcReduction="20000"/>
          </a:bodyPr>
          <a:lstStyle/>
          <a:p>
            <a:r>
              <a:rPr lang="en-US" dirty="0" smtClean="0"/>
              <a:t>Improvement to Vernam cipher proposed by an Army Signal Corp officer, Joseph Mauborgne</a:t>
            </a:r>
          </a:p>
          <a:p>
            <a:r>
              <a:rPr lang="en-US" dirty="0" smtClean="0"/>
              <a:t>Use a random key that is as long as the message so that the key need not be repeated</a:t>
            </a:r>
          </a:p>
          <a:p>
            <a:r>
              <a:rPr lang="en-US" dirty="0" smtClean="0"/>
              <a:t>Key is used to encrypt and decrypt a single message and then is discarded</a:t>
            </a:r>
          </a:p>
          <a:p>
            <a:r>
              <a:rPr lang="en-US" dirty="0" smtClean="0"/>
              <a:t>Each new message requires a new key of the same length as the new message</a:t>
            </a:r>
          </a:p>
          <a:p>
            <a:r>
              <a:rPr lang="en-US" dirty="0" smtClean="0"/>
              <a:t>Scheme is unbreakable</a:t>
            </a:r>
          </a:p>
          <a:p>
            <a:pPr lvl="1"/>
            <a:r>
              <a:rPr lang="en-US" dirty="0" smtClean="0"/>
              <a:t>Produces random output that bears no statistical relationship to the plaintext</a:t>
            </a:r>
          </a:p>
          <a:p>
            <a:pPr lvl="1"/>
            <a:r>
              <a:rPr lang="en-US" dirty="0" smtClean="0"/>
              <a:t>Because the ciphertext contains no information whatsoever about the plaintext, there is simply no way to break the code</a:t>
            </a:r>
            <a:endParaRPr lang="en-US" dirty="0"/>
          </a:p>
        </p:txBody>
      </p:sp>
      <p:pic>
        <p:nvPicPr>
          <p:cNvPr id="8" name="Picture 7"/>
          <p:cNvPicPr>
            <a:picLocks noChangeAspect="1"/>
          </p:cNvPicPr>
          <p:nvPr/>
        </p:nvPicPr>
        <p:blipFill>
          <a:blip r:embed="rId3"/>
          <a:stretch>
            <a:fillRect/>
          </a:stretch>
        </p:blipFill>
        <p:spPr>
          <a:xfrm>
            <a:off x="8074176" y="4797745"/>
            <a:ext cx="1069824" cy="2060255"/>
          </a:xfrm>
          <a:prstGeom prst="rect">
            <a:avLst/>
          </a:prstGeom>
        </p:spPr>
      </p:pic>
      <p:sp>
        <p:nvSpPr>
          <p:cNvPr id="5" name="Footer Placeholder 4"/>
          <p:cNvSpPr>
            <a:spLocks noGrp="1"/>
          </p:cNvSpPr>
          <p:nvPr>
            <p:ph type="ftr" sz="quarter" idx="11"/>
          </p:nvPr>
        </p:nvSpPr>
        <p:spPr>
          <a:xfrm>
            <a:off x="0" y="6492875"/>
            <a:ext cx="7086600" cy="365125"/>
          </a:xfrm>
        </p:spPr>
        <p:txBody>
          <a:bodyPr/>
          <a:lstStyle/>
          <a:p>
            <a:pPr>
              <a:defRPr/>
            </a:pPr>
            <a:r>
              <a:rPr lang="en-US" sz="1000" dirty="0" smtClean="0"/>
              <a:t>© 2017 Pearson Education, Inc., Hoboken, NJ. All rights reserved. </a:t>
            </a:r>
            <a:endParaRPr lang="en-US" sz="1000" dirty="0"/>
          </a:p>
        </p:txBody>
      </p:sp>
    </p:spTree>
    <p:extLst>
      <p:ext uri="{BB962C8B-B14F-4D97-AF65-F5344CB8AC3E}">
        <p14:creationId xmlns:p14="http://schemas.microsoft.com/office/powerpoint/2010/main" val="35152270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dirty="0" smtClean="0"/>
              <a:t>One-Time Pad</a:t>
            </a:r>
            <a:endParaRPr lang="en-AU" dirty="0"/>
          </a:p>
        </p:txBody>
      </p:sp>
      <p:sp>
        <p:nvSpPr>
          <p:cNvPr id="5" name="Footer Placeholder 4"/>
          <p:cNvSpPr>
            <a:spLocks noGrp="1"/>
          </p:cNvSpPr>
          <p:nvPr>
            <p:ph type="ftr" sz="quarter" idx="11"/>
          </p:nvPr>
        </p:nvSpPr>
        <p:spPr>
          <a:xfrm>
            <a:off x="0" y="6492875"/>
            <a:ext cx="7086600" cy="365125"/>
          </a:xfrm>
        </p:spPr>
        <p:txBody>
          <a:bodyPr/>
          <a:lstStyle/>
          <a:p>
            <a:pPr>
              <a:defRPr/>
            </a:pPr>
            <a:r>
              <a:rPr lang="en-US" sz="1000" dirty="0" smtClean="0"/>
              <a:t>© 2017 Pearson Education, Inc., Hoboken, NJ. All rights reserved. </a:t>
            </a:r>
            <a:endParaRPr lang="en-US" sz="1000" dirty="0"/>
          </a:p>
        </p:txBody>
      </p:sp>
      <p:pic>
        <p:nvPicPr>
          <p:cNvPr id="3" name="Resim 2"/>
          <p:cNvPicPr>
            <a:picLocks noChangeAspect="1"/>
          </p:cNvPicPr>
          <p:nvPr/>
        </p:nvPicPr>
        <p:blipFill>
          <a:blip r:embed="rId3"/>
          <a:stretch>
            <a:fillRect/>
          </a:stretch>
        </p:blipFill>
        <p:spPr>
          <a:xfrm>
            <a:off x="0" y="2420888"/>
            <a:ext cx="8976923" cy="2952328"/>
          </a:xfrm>
          <a:prstGeom prst="rect">
            <a:avLst/>
          </a:prstGeom>
        </p:spPr>
      </p:pic>
    </p:spTree>
    <p:extLst>
      <p:ext uri="{BB962C8B-B14F-4D97-AF65-F5344CB8AC3E}">
        <p14:creationId xmlns:p14="http://schemas.microsoft.com/office/powerpoint/2010/main" val="8803149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a:t>
            </a:r>
            <a:endParaRPr lang="en-US" dirty="0"/>
          </a:p>
        </p:txBody>
      </p:sp>
      <p:sp>
        <p:nvSpPr>
          <p:cNvPr id="3" name="Content Placeholder 2"/>
          <p:cNvSpPr>
            <a:spLocks noGrp="1"/>
          </p:cNvSpPr>
          <p:nvPr>
            <p:ph idx="1"/>
          </p:nvPr>
        </p:nvSpPr>
        <p:spPr>
          <a:xfrm>
            <a:off x="533400" y="1600200"/>
            <a:ext cx="8077200" cy="4867275"/>
          </a:xfrm>
        </p:spPr>
        <p:txBody>
          <a:bodyPr>
            <a:normAutofit fontScale="77500" lnSpcReduction="20000"/>
          </a:bodyPr>
          <a:lstStyle/>
          <a:p>
            <a:r>
              <a:rPr lang="en-US" dirty="0" smtClean="0"/>
              <a:t>The one-time pad offers complete security but, in practice, has two fundamental difficulties:</a:t>
            </a:r>
          </a:p>
          <a:p>
            <a:pPr lvl="1"/>
            <a:r>
              <a:rPr lang="en-US" dirty="0" smtClean="0"/>
              <a:t>There is the practical problem of making large quantities of random keys</a:t>
            </a:r>
          </a:p>
          <a:p>
            <a:pPr lvl="2"/>
            <a:r>
              <a:rPr lang="en-US" dirty="0" smtClean="0"/>
              <a:t>Any heavily used system might require millions of random characters on a regular basis</a:t>
            </a:r>
          </a:p>
          <a:p>
            <a:pPr lvl="1"/>
            <a:r>
              <a:rPr lang="en-US" dirty="0" smtClean="0"/>
              <a:t>Mammoth key distribution problem</a:t>
            </a:r>
          </a:p>
          <a:p>
            <a:pPr lvl="2"/>
            <a:r>
              <a:rPr lang="en-US" dirty="0" smtClean="0"/>
              <a:t>For every message to be sent, a key of equal length is needed by both sender and receiver</a:t>
            </a:r>
          </a:p>
          <a:p>
            <a:r>
              <a:rPr lang="en-US" dirty="0" smtClean="0"/>
              <a:t>Because of these difficulties, the one-time pad is of limited utility</a:t>
            </a:r>
          </a:p>
          <a:p>
            <a:pPr lvl="1"/>
            <a:r>
              <a:rPr lang="en-US" dirty="0" smtClean="0"/>
              <a:t>Useful primarily for low-bandwidth channels requiring very high security</a:t>
            </a:r>
          </a:p>
          <a:p>
            <a:r>
              <a:rPr lang="en-US" dirty="0" smtClean="0"/>
              <a:t>The one-time pad is the only cryptosystem that exhibits </a:t>
            </a:r>
            <a:r>
              <a:rPr lang="en-US" i="1" dirty="0" smtClean="0"/>
              <a:t>perfect secrecy </a:t>
            </a:r>
            <a:r>
              <a:rPr lang="en-US" dirty="0" smtClean="0"/>
              <a:t>(see Appendix F)</a:t>
            </a:r>
            <a:endParaRPr lang="en-US" dirty="0"/>
          </a:p>
        </p:txBody>
      </p:sp>
      <p:sp>
        <p:nvSpPr>
          <p:cNvPr id="4" name="Footer Placeholder 3"/>
          <p:cNvSpPr>
            <a:spLocks noGrp="1"/>
          </p:cNvSpPr>
          <p:nvPr>
            <p:ph type="ftr" sz="quarter" idx="11"/>
          </p:nvPr>
        </p:nvSpPr>
        <p:spPr>
          <a:xfrm>
            <a:off x="0" y="6492875"/>
            <a:ext cx="6477000" cy="365125"/>
          </a:xfrm>
        </p:spPr>
        <p:txBody>
          <a:bodyPr/>
          <a:lstStyle/>
          <a:p>
            <a:pPr>
              <a:defRPr/>
            </a:pPr>
            <a:r>
              <a:rPr lang="en-US" sz="1000" dirty="0" smtClean="0"/>
              <a:t>© 2017 Pearson Education, Inc., Hoboken, NJ. All rights reserved. </a:t>
            </a:r>
            <a:endParaRPr lang="en-US" sz="1000" dirty="0"/>
          </a:p>
        </p:txBody>
      </p:sp>
    </p:spTree>
    <p:extLst>
      <p:ext uri="{BB962C8B-B14F-4D97-AF65-F5344CB8AC3E}">
        <p14:creationId xmlns:p14="http://schemas.microsoft.com/office/powerpoint/2010/main" val="18804070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AU" dirty="0" smtClean="0"/>
              <a:t>Rail Fence Cipher</a:t>
            </a:r>
            <a:endParaRPr lang="en-AU" dirty="0"/>
          </a:p>
        </p:txBody>
      </p:sp>
      <p:sp>
        <p:nvSpPr>
          <p:cNvPr id="102403" name="Rectangle 3"/>
          <p:cNvSpPr>
            <a:spLocks noGrp="1" noChangeArrowheads="1"/>
          </p:cNvSpPr>
          <p:nvPr>
            <p:ph idx="1"/>
          </p:nvPr>
        </p:nvSpPr>
        <p:spPr>
          <a:xfrm>
            <a:off x="792163" y="1762125"/>
            <a:ext cx="7570787" cy="4714875"/>
          </a:xfrm>
        </p:spPr>
        <p:txBody>
          <a:bodyPr>
            <a:normAutofit fontScale="92500" lnSpcReduction="10000"/>
          </a:bodyPr>
          <a:lstStyle/>
          <a:p>
            <a:r>
              <a:rPr lang="en-AU" dirty="0" smtClean="0"/>
              <a:t>Simplest transposition cipher</a:t>
            </a:r>
          </a:p>
          <a:p>
            <a:r>
              <a:rPr lang="en-AU" dirty="0" smtClean="0"/>
              <a:t>Plaintext is written down as a sequence of diagonals and then read off as a sequence of rows</a:t>
            </a:r>
          </a:p>
          <a:p>
            <a:r>
              <a:rPr lang="en-AU" dirty="0" smtClean="0"/>
              <a:t>To encipher the message “meet me after the toga party” with a rail fence of depth 2, we would write:</a:t>
            </a:r>
          </a:p>
          <a:p>
            <a:pPr lvl="1">
              <a:buNone/>
            </a:pPr>
            <a:r>
              <a:rPr lang="en-AU" dirty="0" smtClean="0"/>
              <a:t>		m e m a t r h t g p r y</a:t>
            </a:r>
          </a:p>
          <a:p>
            <a:pPr lvl="1">
              <a:buNone/>
            </a:pPr>
            <a:r>
              <a:rPr lang="en-AU" dirty="0" smtClean="0"/>
              <a:t>		    e t e f e t e o a a t</a:t>
            </a:r>
          </a:p>
          <a:p>
            <a:pPr lvl="1">
              <a:buNone/>
            </a:pPr>
            <a:r>
              <a:rPr lang="en-AU" dirty="0" smtClean="0"/>
              <a:t>Encrypted message is:</a:t>
            </a:r>
          </a:p>
          <a:p>
            <a:pPr lvl="1">
              <a:buNone/>
            </a:pPr>
            <a:r>
              <a:rPr lang="en-AU" dirty="0" smtClean="0"/>
              <a:t>	MEMATRHTGPRYETEFETEOAAT</a:t>
            </a:r>
          </a:p>
          <a:p>
            <a:pPr lvl="1"/>
            <a:endParaRPr lang="en-AU" dirty="0" smtClean="0"/>
          </a:p>
          <a:p>
            <a:pPr lvl="1"/>
            <a:endParaRPr lang="en-AU" dirty="0"/>
          </a:p>
        </p:txBody>
      </p:sp>
      <p:pic>
        <p:nvPicPr>
          <p:cNvPr id="6" name="Picture 5"/>
          <p:cNvPicPr>
            <a:picLocks noChangeAspect="1"/>
          </p:cNvPicPr>
          <p:nvPr/>
        </p:nvPicPr>
        <p:blipFill>
          <a:blip r:embed="rId3"/>
          <a:stretch>
            <a:fillRect/>
          </a:stretch>
        </p:blipFill>
        <p:spPr>
          <a:xfrm>
            <a:off x="7315200" y="4527612"/>
            <a:ext cx="1371600" cy="2330388"/>
          </a:xfrm>
          <a:prstGeom prst="rect">
            <a:avLst/>
          </a:prstGeom>
        </p:spPr>
      </p:pic>
      <p:sp>
        <p:nvSpPr>
          <p:cNvPr id="5" name="Footer Placeholder 4"/>
          <p:cNvSpPr>
            <a:spLocks noGrp="1"/>
          </p:cNvSpPr>
          <p:nvPr>
            <p:ph type="ftr" sz="quarter" idx="11"/>
          </p:nvPr>
        </p:nvSpPr>
        <p:spPr>
          <a:xfrm>
            <a:off x="0" y="6492875"/>
            <a:ext cx="4876800" cy="365125"/>
          </a:xfrm>
        </p:spPr>
        <p:txBody>
          <a:bodyPr/>
          <a:lstStyle/>
          <a:p>
            <a:pPr>
              <a:defRPr/>
            </a:pPr>
            <a:r>
              <a:rPr lang="en-US" sz="1000" dirty="0" smtClean="0"/>
              <a:t>© 2017 Pearson Education, Inc., Hoboken, NJ. All rights reserved. </a:t>
            </a:r>
            <a:endParaRPr lang="en-US" sz="1000" dirty="0"/>
          </a:p>
        </p:txBody>
      </p:sp>
    </p:spTree>
    <p:extLst>
      <p:ext uri="{BB962C8B-B14F-4D97-AF65-F5344CB8AC3E}">
        <p14:creationId xmlns:p14="http://schemas.microsoft.com/office/powerpoint/2010/main" val="35201662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Definitions</a:t>
            </a:r>
            <a:endParaRPr lang="en-US" dirty="0"/>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1861310682"/>
              </p:ext>
            </p:extLst>
          </p:nvPr>
        </p:nvGraphicFramePr>
        <p:xfrm>
          <a:off x="838200" y="1524000"/>
          <a:ext cx="7570787" cy="4943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a:xfrm>
            <a:off x="0" y="6492875"/>
            <a:ext cx="4876800" cy="365125"/>
          </a:xfrm>
        </p:spPr>
        <p:txBody>
          <a:bodyPr/>
          <a:lstStyle/>
          <a:p>
            <a:r>
              <a:rPr lang="en-US" sz="1000" dirty="0" smtClean="0"/>
              <a:t>© 2017 Pearson Education, Inc., Hoboken, NJ. All rights reserved. </a:t>
            </a:r>
            <a:endParaRPr lang="en-US" sz="1000" dirty="0"/>
          </a:p>
        </p:txBody>
      </p:sp>
      <p:sp>
        <p:nvSpPr>
          <p:cNvPr id="2" name="Slayt Numarası Yer Tutucusu 1"/>
          <p:cNvSpPr>
            <a:spLocks noGrp="1"/>
          </p:cNvSpPr>
          <p:nvPr>
            <p:ph type="sldNum" sz="quarter" idx="12"/>
          </p:nvPr>
        </p:nvSpPr>
        <p:spPr/>
        <p:txBody>
          <a:bodyPr/>
          <a:lstStyle/>
          <a:p>
            <a:pPr>
              <a:defRPr/>
            </a:pPr>
            <a:fld id="{3686DFBD-27E2-E046-A517-7C0202BD7FAE}" type="slidenum">
              <a:rPr lang="en-US" smtClean="0"/>
              <a:pPr>
                <a:defRPr/>
              </a:pPr>
              <a:t>4</a:t>
            </a:fld>
            <a:endParaRPr lang="en-US" dirty="0"/>
          </a:p>
        </p:txBody>
      </p:sp>
    </p:spTree>
    <p:extLst>
      <p:ext uri="{BB962C8B-B14F-4D97-AF65-F5344CB8AC3E}">
        <p14:creationId xmlns:p14="http://schemas.microsoft.com/office/powerpoint/2010/main" val="5362455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0" y="39688"/>
            <a:ext cx="9143999" cy="1412875"/>
          </a:xfrm>
        </p:spPr>
        <p:txBody>
          <a:bodyPr/>
          <a:lstStyle/>
          <a:p>
            <a:r>
              <a:rPr lang="en-AU" dirty="0" smtClean="0"/>
              <a:t>Row Transposition Cipher</a:t>
            </a:r>
            <a:endParaRPr lang="en-AU" dirty="0"/>
          </a:p>
        </p:txBody>
      </p:sp>
      <p:sp>
        <p:nvSpPr>
          <p:cNvPr id="104451" name="Rectangle 3"/>
          <p:cNvSpPr>
            <a:spLocks noGrp="1" noChangeArrowheads="1"/>
          </p:cNvSpPr>
          <p:nvPr>
            <p:ph idx="1"/>
          </p:nvPr>
        </p:nvSpPr>
        <p:spPr>
          <a:xfrm>
            <a:off x="762000" y="1676400"/>
            <a:ext cx="7696200" cy="4714875"/>
          </a:xfrm>
        </p:spPr>
        <p:txBody>
          <a:bodyPr>
            <a:normAutofit fontScale="85000" lnSpcReduction="10000"/>
          </a:bodyPr>
          <a:lstStyle/>
          <a:p>
            <a:r>
              <a:rPr lang="en-US" dirty="0" smtClean="0"/>
              <a:t>Is a more complex transposition</a:t>
            </a:r>
            <a:endParaRPr lang="en-AU" dirty="0" smtClean="0"/>
          </a:p>
          <a:p>
            <a:r>
              <a:rPr lang="en-AU" dirty="0" smtClean="0"/>
              <a:t>Write the message in a rectangle, row by row, and read the message off, column by column, but permute the order of the columns</a:t>
            </a:r>
          </a:p>
          <a:p>
            <a:pPr lvl="1"/>
            <a:r>
              <a:rPr lang="en-AU" dirty="0" smtClean="0"/>
              <a:t>The order of the columns then becomes the key to the algorithm</a:t>
            </a:r>
          </a:p>
          <a:p>
            <a:pPr lvl="1">
              <a:buNone/>
            </a:pPr>
            <a:r>
              <a:rPr lang="en-AU" dirty="0" smtClean="0"/>
              <a:t>	Key: 		</a:t>
            </a:r>
            <a:r>
              <a:rPr lang="en-US" dirty="0" smtClean="0"/>
              <a:t>4 3 1 2  5  6 7</a:t>
            </a:r>
            <a:endParaRPr lang="en-AU" dirty="0" smtClean="0"/>
          </a:p>
          <a:p>
            <a:pPr lvl="1">
              <a:buNone/>
            </a:pPr>
            <a:r>
              <a:rPr lang="en-AU" dirty="0" smtClean="0"/>
              <a:t>     Plaintext:                 a t t a  c  k p</a:t>
            </a:r>
          </a:p>
          <a:p>
            <a:pPr lvl="1">
              <a:buNone/>
            </a:pPr>
            <a:r>
              <a:rPr lang="en-AU" dirty="0" smtClean="0"/>
              <a:t>				 o s t p o n e</a:t>
            </a:r>
          </a:p>
          <a:p>
            <a:pPr lvl="1">
              <a:buNone/>
            </a:pPr>
            <a:r>
              <a:rPr lang="en-AU" dirty="0" smtClean="0"/>
              <a:t>				 d u n t  i  l  t</a:t>
            </a:r>
          </a:p>
          <a:p>
            <a:pPr lvl="1">
              <a:buNone/>
            </a:pPr>
            <a:r>
              <a:rPr lang="en-AU" dirty="0" smtClean="0"/>
              <a:t>				w o a mx y z</a:t>
            </a:r>
          </a:p>
          <a:p>
            <a:pPr lvl="1">
              <a:buNone/>
            </a:pPr>
            <a:r>
              <a:rPr lang="en-AU" dirty="0" smtClean="0"/>
              <a:t>   Ciphertext:               TTNAAPTMTSUOAODWCOIXKNLYPETZ</a:t>
            </a:r>
          </a:p>
        </p:txBody>
      </p:sp>
      <p:sp>
        <p:nvSpPr>
          <p:cNvPr id="4" name="Footer Placeholder 3"/>
          <p:cNvSpPr>
            <a:spLocks noGrp="1"/>
          </p:cNvSpPr>
          <p:nvPr>
            <p:ph type="ftr" sz="quarter" idx="11"/>
          </p:nvPr>
        </p:nvSpPr>
        <p:spPr>
          <a:xfrm>
            <a:off x="0" y="6492875"/>
            <a:ext cx="5562600" cy="365125"/>
          </a:xfrm>
        </p:spPr>
        <p:txBody>
          <a:bodyPr/>
          <a:lstStyle/>
          <a:p>
            <a:pPr>
              <a:defRPr/>
            </a:pPr>
            <a:r>
              <a:rPr lang="en-US" sz="1000" dirty="0" smtClean="0"/>
              <a:t>© 2017 Pearson Education, Inc., Hoboken, NJ. All rights reserved. </a:t>
            </a:r>
            <a:endParaRPr lang="en-US" sz="1000" dirty="0"/>
          </a:p>
        </p:txBody>
      </p:sp>
    </p:spTree>
    <p:extLst>
      <p:ext uri="{BB962C8B-B14F-4D97-AF65-F5344CB8AC3E}">
        <p14:creationId xmlns:p14="http://schemas.microsoft.com/office/powerpoint/2010/main" val="21538657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6791325" cy="365125"/>
          </a:xfrm>
        </p:spPr>
        <p:txBody>
          <a:bodyPr/>
          <a:lstStyle/>
          <a:p>
            <a:pPr>
              <a:defRPr/>
            </a:pPr>
            <a:r>
              <a:rPr lang="en-US" sz="1000" dirty="0" smtClean="0"/>
              <a:t>© 2017 Pearson Education, Inc., Hoboken, NJ. All rights reserved. </a:t>
            </a:r>
            <a:endParaRPr lang="en-US" sz="1000" dirty="0"/>
          </a:p>
        </p:txBody>
      </p:sp>
      <p:sp>
        <p:nvSpPr>
          <p:cNvPr id="107522" name="Rectangle 2"/>
          <p:cNvSpPr>
            <a:spLocks noGrp="1" noChangeArrowheads="1"/>
          </p:cNvSpPr>
          <p:nvPr>
            <p:ph type="title" idx="4294967295"/>
          </p:nvPr>
        </p:nvSpPr>
        <p:spPr>
          <a:xfrm>
            <a:off x="0" y="-152400"/>
            <a:ext cx="7570787" cy="1412875"/>
          </a:xfrm>
        </p:spPr>
        <p:txBody>
          <a:bodyPr/>
          <a:lstStyle/>
          <a:p>
            <a:pPr algn="l" eaLnBrk="1" hangingPunct="1">
              <a:defRPr/>
            </a:pPr>
            <a:r>
              <a:rPr lang="en-AU" dirty="0" smtClean="0"/>
              <a:t>   Steganography</a:t>
            </a:r>
            <a:endParaRPr lang="en-AU" dirty="0"/>
          </a:p>
        </p:txBody>
      </p:sp>
      <p:pic>
        <p:nvPicPr>
          <p:cNvPr id="6" name="Picture 5"/>
          <p:cNvPicPr>
            <a:picLocks noChangeAspect="1"/>
          </p:cNvPicPr>
          <p:nvPr/>
        </p:nvPicPr>
        <p:blipFill>
          <a:blip r:embed="rId3"/>
          <a:stretch>
            <a:fillRect/>
          </a:stretch>
        </p:blipFill>
        <p:spPr>
          <a:xfrm>
            <a:off x="1752600" y="1056054"/>
            <a:ext cx="7135790" cy="5290852"/>
          </a:xfrm>
          <a:prstGeom prst="rect">
            <a:avLst/>
          </a:prstGeom>
        </p:spPr>
      </p:pic>
      <p:sp>
        <p:nvSpPr>
          <p:cNvPr id="7" name="TextBox 6"/>
          <p:cNvSpPr txBox="1"/>
          <p:nvPr/>
        </p:nvSpPr>
        <p:spPr>
          <a:xfrm>
            <a:off x="3581400" y="5943600"/>
            <a:ext cx="990600" cy="228600"/>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761787281"/>
      </p:ext>
    </p:extLst>
  </p:cSld>
  <p:clrMapOvr>
    <a:masterClrMapping/>
  </p:clrMapOvr>
  <p:transition>
    <p:dissolv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81000" y="304800"/>
            <a:ext cx="3612776" cy="2438400"/>
          </a:xfrm>
        </p:spPr>
        <p:txBody>
          <a:bodyPr/>
          <a:lstStyle/>
          <a:p>
            <a:pPr eaLnBrk="1" hangingPunct="1">
              <a:defRPr/>
            </a:pPr>
            <a:r>
              <a:rPr lang="en-AU" dirty="0" smtClean="0"/>
              <a:t>Other Steganography Techniques</a:t>
            </a:r>
            <a:endParaRPr lang="en-AU" dirty="0"/>
          </a:p>
        </p:txBody>
      </p:sp>
      <p:pic>
        <p:nvPicPr>
          <p:cNvPr id="9" name="Content Placeholder 8"/>
          <p:cNvPicPr>
            <a:picLocks noGrp="1" noChangeAspect="1"/>
          </p:cNvPicPr>
          <p:nvPr>
            <p:ph idx="1"/>
          </p:nvPr>
        </p:nvPicPr>
        <p:blipFill>
          <a:blip r:embed="rId3"/>
          <a:srcRect t="-15845" b="-15845"/>
          <a:stretch>
            <a:fillRect/>
          </a:stretch>
        </p:blipFill>
        <p:spPr>
          <a:xfrm>
            <a:off x="1066800" y="3048000"/>
            <a:ext cx="2298233" cy="3433955"/>
          </a:xfrm>
          <a:scene3d>
            <a:camera prst="orthographicFront">
              <a:rot lat="0" lon="10799977" rev="0"/>
            </a:camera>
            <a:lightRig rig="threePt" dir="t"/>
          </a:scene3d>
        </p:spPr>
      </p:pic>
      <p:sp>
        <p:nvSpPr>
          <p:cNvPr id="14" name="TextBox 13"/>
          <p:cNvSpPr txBox="1"/>
          <p:nvPr/>
        </p:nvSpPr>
        <p:spPr>
          <a:xfrm>
            <a:off x="4572000" y="228600"/>
            <a:ext cx="4343400" cy="6430683"/>
          </a:xfrm>
          <a:prstGeom prst="rect">
            <a:avLst/>
          </a:prstGeom>
          <a:noFill/>
        </p:spPr>
        <p:txBody>
          <a:bodyPr wrap="square" rtlCol="0">
            <a:spAutoFit/>
          </a:bodyPr>
          <a:lstStyle/>
          <a:p>
            <a:pPr marL="342900" indent="-342900" eaLnBrk="0" hangingPunct="0">
              <a:lnSpc>
                <a:spcPct val="90000"/>
              </a:lnSpc>
              <a:spcBef>
                <a:spcPts val="600"/>
              </a:spcBef>
              <a:buClr>
                <a:srgbClr val="BAABE3"/>
              </a:buClr>
              <a:buFont typeface="Candara" pitchFamily="-1" charset="0"/>
              <a:buChar char="•"/>
            </a:pPr>
            <a:r>
              <a:rPr lang="en-US" sz="2400" dirty="0">
                <a:solidFill>
                  <a:schemeClr val="tx2"/>
                </a:solidFill>
                <a:latin typeface="+mn-lt"/>
                <a:ea typeface="ＭＳ Ｐゴシック" pitchFamily="-1" charset="-128"/>
                <a:cs typeface="ＭＳ Ｐゴシック" pitchFamily="-1" charset="-128"/>
              </a:rPr>
              <a:t>Character </a:t>
            </a:r>
            <a:r>
              <a:rPr lang="en-US" sz="2400" dirty="0" smtClean="0">
                <a:solidFill>
                  <a:schemeClr val="tx2"/>
                </a:solidFill>
                <a:latin typeface="+mn-lt"/>
                <a:ea typeface="ＭＳ Ｐゴシック" pitchFamily="-1" charset="-128"/>
                <a:cs typeface="ＭＳ Ｐゴシック" pitchFamily="-1" charset="-128"/>
              </a:rPr>
              <a:t>marking</a:t>
            </a:r>
          </a:p>
          <a:p>
            <a:pPr marL="685800" lvl="1" indent="-336550" eaLnBrk="0" hangingPunct="0">
              <a:lnSpc>
                <a:spcPct val="88000"/>
              </a:lnSpc>
              <a:spcBef>
                <a:spcPts val="600"/>
              </a:spcBef>
              <a:buClr>
                <a:schemeClr val="tx2"/>
              </a:buClr>
              <a:buFont typeface="Candara" pitchFamily="-1" charset="0"/>
              <a:buChar char="•"/>
            </a:pPr>
            <a:r>
              <a:rPr lang="en-US" dirty="0">
                <a:solidFill>
                  <a:schemeClr val="tx2"/>
                </a:solidFill>
                <a:latin typeface="+mn-lt"/>
                <a:ea typeface="ＭＳ Ｐゴシック" pitchFamily="-1" charset="-128"/>
              </a:rPr>
              <a:t>Selected letters of printed or typewritten text are over-written in pencil</a:t>
            </a:r>
          </a:p>
          <a:p>
            <a:pPr marL="685800" lvl="1" indent="-336550" eaLnBrk="0" hangingPunct="0">
              <a:lnSpc>
                <a:spcPct val="88000"/>
              </a:lnSpc>
              <a:spcBef>
                <a:spcPts val="600"/>
              </a:spcBef>
              <a:buClr>
                <a:schemeClr val="tx2"/>
              </a:buClr>
              <a:buFont typeface="Candara" pitchFamily="-1" charset="0"/>
              <a:buChar char="•"/>
            </a:pPr>
            <a:r>
              <a:rPr lang="en-US" dirty="0">
                <a:solidFill>
                  <a:schemeClr val="tx2"/>
                </a:solidFill>
                <a:latin typeface="+mn-lt"/>
                <a:ea typeface="ＭＳ Ｐゴシック" pitchFamily="-1" charset="-128"/>
              </a:rPr>
              <a:t>The marks are ordinarily not visible unless the paper is held at an angle to bright light</a:t>
            </a:r>
          </a:p>
          <a:p>
            <a:pPr marL="342900" indent="-342900" eaLnBrk="0" hangingPunct="0">
              <a:lnSpc>
                <a:spcPct val="90000"/>
              </a:lnSpc>
              <a:spcBef>
                <a:spcPts val="600"/>
              </a:spcBef>
              <a:buClr>
                <a:srgbClr val="BAABE3"/>
              </a:buClr>
              <a:buFont typeface="Candara" pitchFamily="-1" charset="0"/>
              <a:buChar char="•"/>
            </a:pPr>
            <a:r>
              <a:rPr lang="en-US" sz="2400" dirty="0">
                <a:solidFill>
                  <a:schemeClr val="tx2"/>
                </a:solidFill>
                <a:latin typeface="+mn-lt"/>
                <a:ea typeface="ＭＳ Ｐゴシック" pitchFamily="-1" charset="-128"/>
                <a:cs typeface="ＭＳ Ｐゴシック" pitchFamily="-1" charset="-128"/>
              </a:rPr>
              <a:t>Invisible </a:t>
            </a:r>
            <a:r>
              <a:rPr lang="en-US" sz="2400" dirty="0" smtClean="0">
                <a:solidFill>
                  <a:schemeClr val="tx2"/>
                </a:solidFill>
                <a:latin typeface="+mn-lt"/>
                <a:ea typeface="ＭＳ Ｐゴシック" pitchFamily="-1" charset="-128"/>
                <a:cs typeface="ＭＳ Ｐゴシック" pitchFamily="-1" charset="-128"/>
              </a:rPr>
              <a:t>ink</a:t>
            </a:r>
          </a:p>
          <a:p>
            <a:pPr marL="685800" lvl="1" indent="-336550" eaLnBrk="0" hangingPunct="0">
              <a:lnSpc>
                <a:spcPct val="88000"/>
              </a:lnSpc>
              <a:spcBef>
                <a:spcPts val="600"/>
              </a:spcBef>
              <a:buClr>
                <a:schemeClr val="tx2"/>
              </a:buClr>
              <a:buFont typeface="Candara" pitchFamily="-1" charset="0"/>
              <a:buChar char="•"/>
            </a:pPr>
            <a:r>
              <a:rPr lang="en-US" dirty="0">
                <a:solidFill>
                  <a:schemeClr val="tx2"/>
                </a:solidFill>
                <a:latin typeface="+mn-lt"/>
                <a:ea typeface="ＭＳ Ｐゴシック" pitchFamily="-1" charset="-128"/>
              </a:rPr>
              <a:t>A number of substances can be used for writing but leave no visible trace until heat or some chemical is applied to the paper</a:t>
            </a:r>
          </a:p>
          <a:p>
            <a:pPr marL="342900" indent="-342900" eaLnBrk="0" hangingPunct="0">
              <a:lnSpc>
                <a:spcPct val="90000"/>
              </a:lnSpc>
              <a:spcBef>
                <a:spcPts val="600"/>
              </a:spcBef>
              <a:buClr>
                <a:srgbClr val="BAABE3"/>
              </a:buClr>
              <a:buFont typeface="Candara" pitchFamily="-1" charset="0"/>
              <a:buChar char="•"/>
            </a:pPr>
            <a:r>
              <a:rPr lang="en-US" sz="2400" dirty="0">
                <a:solidFill>
                  <a:schemeClr val="tx2"/>
                </a:solidFill>
                <a:latin typeface="+mn-lt"/>
                <a:ea typeface="ＭＳ Ｐゴシック" pitchFamily="-1" charset="-128"/>
                <a:cs typeface="ＭＳ Ｐゴシック" pitchFamily="-1" charset="-128"/>
              </a:rPr>
              <a:t>Pin punctures</a:t>
            </a:r>
          </a:p>
          <a:p>
            <a:pPr marL="685800" lvl="1" indent="-336550" eaLnBrk="0" hangingPunct="0">
              <a:lnSpc>
                <a:spcPct val="88000"/>
              </a:lnSpc>
              <a:spcBef>
                <a:spcPts val="600"/>
              </a:spcBef>
              <a:buClr>
                <a:schemeClr val="tx2"/>
              </a:buClr>
              <a:buFont typeface="Candara" pitchFamily="-1" charset="0"/>
              <a:buChar char="•"/>
            </a:pPr>
            <a:r>
              <a:rPr lang="en-US" dirty="0">
                <a:solidFill>
                  <a:schemeClr val="tx2"/>
                </a:solidFill>
                <a:latin typeface="+mn-lt"/>
                <a:ea typeface="ＭＳ Ｐゴシック" pitchFamily="-1" charset="-128"/>
              </a:rPr>
              <a:t>Small pin punctures on selected letters are ordinarily not visible unless the paper is held up in front of a light</a:t>
            </a:r>
          </a:p>
          <a:p>
            <a:pPr marL="342900" indent="-342900" eaLnBrk="0" hangingPunct="0">
              <a:lnSpc>
                <a:spcPct val="90000"/>
              </a:lnSpc>
              <a:spcBef>
                <a:spcPts val="600"/>
              </a:spcBef>
              <a:buClr>
                <a:srgbClr val="BAABE3"/>
              </a:buClr>
              <a:buFont typeface="Candara" pitchFamily="-1" charset="0"/>
              <a:buChar char="•"/>
            </a:pPr>
            <a:r>
              <a:rPr lang="en-US" sz="2400" dirty="0">
                <a:solidFill>
                  <a:schemeClr val="tx2"/>
                </a:solidFill>
                <a:latin typeface="+mn-lt"/>
                <a:ea typeface="ＭＳ Ｐゴシック" pitchFamily="-1" charset="-128"/>
                <a:cs typeface="ＭＳ Ｐゴシック" pitchFamily="-1" charset="-128"/>
              </a:rPr>
              <a:t>Typewriter correction ribbon</a:t>
            </a:r>
          </a:p>
          <a:p>
            <a:pPr marL="685800" lvl="1" indent="-336550" eaLnBrk="0" hangingPunct="0">
              <a:lnSpc>
                <a:spcPct val="88000"/>
              </a:lnSpc>
              <a:spcBef>
                <a:spcPts val="600"/>
              </a:spcBef>
              <a:buClr>
                <a:schemeClr val="tx2"/>
              </a:buClr>
              <a:buFont typeface="Candara" pitchFamily="-1" charset="0"/>
              <a:buChar char="•"/>
            </a:pPr>
            <a:r>
              <a:rPr lang="en-US" dirty="0">
                <a:solidFill>
                  <a:schemeClr val="tx2"/>
                </a:solidFill>
                <a:latin typeface="+mn-lt"/>
                <a:ea typeface="ＭＳ Ｐゴシック" pitchFamily="-1" charset="-128"/>
              </a:rPr>
              <a:t>Used between lines typed with a black ribbon, the results of typing with the correction tape are visible only under a strong light</a:t>
            </a:r>
          </a:p>
        </p:txBody>
      </p:sp>
      <p:sp>
        <p:nvSpPr>
          <p:cNvPr id="5" name="Footer Placeholder 4"/>
          <p:cNvSpPr>
            <a:spLocks noGrp="1"/>
          </p:cNvSpPr>
          <p:nvPr>
            <p:ph type="ftr" sz="quarter" idx="11"/>
          </p:nvPr>
        </p:nvSpPr>
        <p:spPr>
          <a:xfrm>
            <a:off x="0" y="6492875"/>
            <a:ext cx="4343400" cy="365125"/>
          </a:xfrm>
        </p:spPr>
        <p:txBody>
          <a:bodyPr/>
          <a:lstStyle/>
          <a:p>
            <a:pPr>
              <a:defRPr/>
            </a:pPr>
            <a:r>
              <a:rPr lang="en-US" sz="1000" dirty="0" smtClean="0"/>
              <a:t>© 2017 Pearson Education, Inc., Hoboken, NJ. All rights reserved. </a:t>
            </a:r>
            <a:endParaRPr lang="en-US" sz="1000" dirty="0"/>
          </a:p>
        </p:txBody>
      </p:sp>
    </p:spTree>
    <p:extLst>
      <p:ext uri="{BB962C8B-B14F-4D97-AF65-F5344CB8AC3E}">
        <p14:creationId xmlns:p14="http://schemas.microsoft.com/office/powerpoint/2010/main" val="19731779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Steganography vs. Encryption</a:t>
            </a:r>
          </a:p>
        </p:txBody>
      </p:sp>
      <p:sp>
        <p:nvSpPr>
          <p:cNvPr id="3" name="Content Placeholder 2"/>
          <p:cNvSpPr>
            <a:spLocks noGrp="1"/>
          </p:cNvSpPr>
          <p:nvPr>
            <p:ph sz="half" idx="1"/>
          </p:nvPr>
        </p:nvSpPr>
        <p:spPr>
          <a:ln w="57150" cmpd="thickThin">
            <a:solidFill>
              <a:schemeClr val="tx2"/>
            </a:solidFill>
          </a:ln>
        </p:spPr>
        <p:txBody>
          <a:bodyPr>
            <a:normAutofit fontScale="92500"/>
          </a:bodyPr>
          <a:lstStyle/>
          <a:p>
            <a:r>
              <a:rPr lang="en-US" dirty="0" smtClean="0"/>
              <a:t>Steganography</a:t>
            </a:r>
            <a:br>
              <a:rPr lang="en-US" dirty="0" smtClean="0"/>
            </a:br>
            <a:r>
              <a:rPr lang="en-US" dirty="0" smtClean="0"/>
              <a:t>has a number of drawbacks when compared to encryption</a:t>
            </a:r>
          </a:p>
          <a:p>
            <a:pPr lvl="1"/>
            <a:r>
              <a:rPr lang="en-US" dirty="0" smtClean="0"/>
              <a:t>It requires a lot of overhead to hide a relatively few bits of information</a:t>
            </a:r>
          </a:p>
          <a:p>
            <a:pPr lvl="1"/>
            <a:r>
              <a:rPr lang="en-US" dirty="0" smtClean="0"/>
              <a:t>Once the system is discovered, it becomes virtually worthless</a:t>
            </a:r>
            <a:endParaRPr lang="en-US" dirty="0"/>
          </a:p>
        </p:txBody>
      </p:sp>
      <p:sp>
        <p:nvSpPr>
          <p:cNvPr id="8" name="Content Placeholder 7"/>
          <p:cNvSpPr>
            <a:spLocks noGrp="1"/>
          </p:cNvSpPr>
          <p:nvPr>
            <p:ph sz="half" idx="2"/>
          </p:nvPr>
        </p:nvSpPr>
        <p:spPr>
          <a:xfrm>
            <a:off x="5105400" y="1676400"/>
            <a:ext cx="3566160" cy="4625975"/>
          </a:xfrm>
          <a:solidFill>
            <a:schemeClr val="bg1"/>
          </a:solidFill>
          <a:ln w="57150" cmpd="thickThin">
            <a:solidFill>
              <a:schemeClr val="tx2"/>
            </a:solidFill>
          </a:ln>
        </p:spPr>
        <p:txBody>
          <a:bodyPr>
            <a:normAutofit fontScale="92500"/>
          </a:bodyPr>
          <a:lstStyle/>
          <a:p>
            <a:pPr lvl="1"/>
            <a:r>
              <a:rPr lang="en-US" sz="2378" dirty="0" smtClean="0"/>
              <a:t>The advantage of steganography</a:t>
            </a:r>
          </a:p>
          <a:p>
            <a:pPr lvl="2"/>
            <a:r>
              <a:rPr lang="en-US" sz="1800" dirty="0" smtClean="0"/>
              <a:t>It can be employed by parties who have something to lose should the fact of their secret communication (not necessarily the content) be discovered</a:t>
            </a:r>
          </a:p>
          <a:p>
            <a:pPr lvl="1"/>
            <a:r>
              <a:rPr lang="en-US" sz="2000" dirty="0" smtClean="0"/>
              <a:t>Encryption flags traffic as important or secret or may identify the sender or receiver as someone with something to hide</a:t>
            </a:r>
          </a:p>
        </p:txBody>
      </p:sp>
      <p:sp>
        <p:nvSpPr>
          <p:cNvPr id="5" name="Footer Placeholder 4"/>
          <p:cNvSpPr>
            <a:spLocks noGrp="1"/>
          </p:cNvSpPr>
          <p:nvPr>
            <p:ph type="ftr" sz="quarter" idx="11"/>
          </p:nvPr>
        </p:nvSpPr>
        <p:spPr>
          <a:xfrm>
            <a:off x="0" y="6492875"/>
            <a:ext cx="6248400" cy="365125"/>
          </a:xfrm>
        </p:spPr>
        <p:txBody>
          <a:bodyPr/>
          <a:lstStyle/>
          <a:p>
            <a:pPr>
              <a:defRPr/>
            </a:pPr>
            <a:r>
              <a:rPr lang="en-US" sz="1000" dirty="0" smtClean="0"/>
              <a:t>© 2017 Pearson Education, Inc., Hoboken, NJ. All rights reserved. </a:t>
            </a:r>
            <a:endParaRPr lang="en-US" sz="1000" dirty="0"/>
          </a:p>
        </p:txBody>
      </p:sp>
    </p:spTree>
    <p:extLst>
      <p:ext uri="{BB962C8B-B14F-4D97-AF65-F5344CB8AC3E}">
        <p14:creationId xmlns:p14="http://schemas.microsoft.com/office/powerpoint/2010/main" val="14024937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1"/>
          </p:nvPr>
        </p:nvSpPr>
        <p:spPr>
          <a:xfrm>
            <a:off x="0" y="6492875"/>
            <a:ext cx="5495925" cy="365125"/>
          </a:xfrm>
        </p:spPr>
        <p:txBody>
          <a:bodyPr/>
          <a:lstStyle/>
          <a:p>
            <a:r>
              <a:rPr lang="en-US" sz="1000" dirty="0" smtClean="0"/>
              <a:t>© 2017 Pearson Education, Inc., Hoboken, NJ. All rights reserved. </a:t>
            </a:r>
            <a:endParaRPr lang="en-US" sz="1000" dirty="0"/>
          </a:p>
        </p:txBody>
      </p:sp>
      <p:pic>
        <p:nvPicPr>
          <p:cNvPr id="7" name="Picture 6" descr="f0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16364" b="40909"/>
              <a:stretch>
                <a:fillRect/>
              </a:stretch>
            </p:blipFill>
          </mc:Choice>
          <mc:Fallback>
            <p:blipFill>
              <a:blip r:embed="rId4"/>
              <a:srcRect t="16364" b="40909"/>
              <a:stretch>
                <a:fillRect/>
              </a:stretch>
            </p:blipFill>
          </mc:Fallback>
        </mc:AlternateContent>
        <p:spPr>
          <a:xfrm>
            <a:off x="0" y="1371600"/>
            <a:ext cx="9144000" cy="5056198"/>
          </a:xfrm>
          <a:prstGeom prst="rect">
            <a:avLst/>
          </a:prstGeom>
        </p:spPr>
      </p:pic>
      <p:sp>
        <p:nvSpPr>
          <p:cNvPr id="2" name="Slayt Numarası Yer Tutucusu 1"/>
          <p:cNvSpPr>
            <a:spLocks noGrp="1"/>
          </p:cNvSpPr>
          <p:nvPr>
            <p:ph type="sldNum" sz="quarter" idx="12"/>
          </p:nvPr>
        </p:nvSpPr>
        <p:spPr/>
        <p:txBody>
          <a:bodyPr/>
          <a:lstStyle/>
          <a:p>
            <a:pPr>
              <a:defRPr/>
            </a:pPr>
            <a:fld id="{CD487DAE-8C80-B544-80C4-9497E4FC7967}" type="slidenum">
              <a:rPr lang="en-US" smtClean="0"/>
              <a:pPr>
                <a:defRPr/>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smtClean="0"/>
              <a:t>Symmetric Cipher Model</a:t>
            </a:r>
            <a:endParaRPr lang="en-AU" dirty="0"/>
          </a:p>
        </p:txBody>
      </p:sp>
      <p:sp>
        <p:nvSpPr>
          <p:cNvPr id="46083" name="Rectangle 3"/>
          <p:cNvSpPr>
            <a:spLocks noGrp="1" noChangeArrowheads="1"/>
          </p:cNvSpPr>
          <p:nvPr>
            <p:ph idx="1"/>
          </p:nvPr>
        </p:nvSpPr>
        <p:spPr/>
        <p:txBody>
          <a:bodyPr/>
          <a:lstStyle/>
          <a:p>
            <a:r>
              <a:rPr lang="en-US" dirty="0" smtClean="0"/>
              <a:t>There are two requirements for secure use of conventional encryption:</a:t>
            </a:r>
          </a:p>
          <a:p>
            <a:pPr lvl="1">
              <a:spcBef>
                <a:spcPts val="2400"/>
              </a:spcBef>
            </a:pPr>
            <a:r>
              <a:rPr lang="en-US" dirty="0" smtClean="0"/>
              <a:t>A strong encryption algorithm</a:t>
            </a:r>
          </a:p>
          <a:p>
            <a:pPr lvl="1">
              <a:spcBef>
                <a:spcPts val="2400"/>
              </a:spcBef>
            </a:pPr>
            <a:r>
              <a:rPr lang="en-US" dirty="0" smtClean="0"/>
              <a:t>Sender and receiver must have obtained copies of the secret key in a secure fashion and must keep the key secure</a:t>
            </a:r>
            <a:endParaRPr lang="en-AU" dirty="0"/>
          </a:p>
        </p:txBody>
      </p:sp>
      <p:pic>
        <p:nvPicPr>
          <p:cNvPr id="8" name="Picture 7"/>
          <p:cNvPicPr>
            <a:picLocks noChangeAspect="1"/>
          </p:cNvPicPr>
          <p:nvPr/>
        </p:nvPicPr>
        <p:blipFill>
          <a:blip r:embed="rId3"/>
          <a:stretch>
            <a:fillRect/>
          </a:stretch>
        </p:blipFill>
        <p:spPr>
          <a:xfrm>
            <a:off x="6324600" y="5033211"/>
            <a:ext cx="2667000" cy="1824789"/>
          </a:xfrm>
          <a:prstGeom prst="rect">
            <a:avLst/>
          </a:prstGeom>
        </p:spPr>
      </p:pic>
      <p:sp>
        <p:nvSpPr>
          <p:cNvPr id="5" name="Footer Placeholder 4"/>
          <p:cNvSpPr>
            <a:spLocks noGrp="1"/>
          </p:cNvSpPr>
          <p:nvPr>
            <p:ph type="ftr" sz="quarter" idx="11"/>
          </p:nvPr>
        </p:nvSpPr>
        <p:spPr>
          <a:xfrm>
            <a:off x="0" y="6492875"/>
            <a:ext cx="5486400" cy="365125"/>
          </a:xfrm>
        </p:spPr>
        <p:txBody>
          <a:bodyPr/>
          <a:lstStyle/>
          <a:p>
            <a:pPr>
              <a:defRPr/>
            </a:pPr>
            <a:r>
              <a:rPr lang="en-US" sz="1000" dirty="0" smtClean="0"/>
              <a:t>© 2017 Pearson Education, Inc., Hoboken, NJ. All rights reserved. </a:t>
            </a:r>
            <a:endParaRPr lang="en-US" sz="1000" dirty="0"/>
          </a:p>
        </p:txBody>
      </p:sp>
      <p:sp>
        <p:nvSpPr>
          <p:cNvPr id="2" name="Slayt Numarası Yer Tutucusu 1"/>
          <p:cNvSpPr>
            <a:spLocks noGrp="1"/>
          </p:cNvSpPr>
          <p:nvPr>
            <p:ph type="sldNum" sz="quarter" idx="12"/>
          </p:nvPr>
        </p:nvSpPr>
        <p:spPr/>
        <p:txBody>
          <a:bodyPr/>
          <a:lstStyle/>
          <a:p>
            <a:pPr>
              <a:defRPr/>
            </a:pPr>
            <a:fld id="{3686DFBD-27E2-E046-A517-7C0202BD7FAE}" type="slidenum">
              <a:rPr lang="en-US" smtClean="0"/>
              <a:pPr>
                <a:defRPr/>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492875"/>
            <a:ext cx="5486400" cy="365125"/>
          </a:xfrm>
        </p:spPr>
        <p:txBody>
          <a:bodyPr/>
          <a:lstStyle/>
          <a:p>
            <a:pPr>
              <a:defRPr/>
            </a:pPr>
            <a:r>
              <a:rPr lang="en-US" sz="1000" dirty="0" smtClean="0"/>
              <a:t>© 2017 Pearson Education, Inc., Hoboken, NJ. All rights reserved. </a:t>
            </a:r>
            <a:endParaRPr lang="en-US" sz="1000" dirty="0"/>
          </a:p>
        </p:txBody>
      </p:sp>
      <p:pic>
        <p:nvPicPr>
          <p:cNvPr id="7" name="Picture 6" descr="f0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0909" b="17273"/>
              <a:stretch>
                <a:fillRect/>
              </a:stretch>
            </p:blipFill>
          </mc:Choice>
          <mc:Fallback>
            <p:blipFill>
              <a:blip r:embed="rId4"/>
              <a:srcRect t="20909" b="17273"/>
              <a:stretch>
                <a:fillRect/>
              </a:stretch>
            </p:blipFill>
          </mc:Fallback>
        </mc:AlternateContent>
        <p:spPr>
          <a:xfrm>
            <a:off x="-228600" y="-457121"/>
            <a:ext cx="9144000" cy="7315121"/>
          </a:xfrm>
          <a:prstGeom prst="rect">
            <a:avLst/>
          </a:prstGeom>
        </p:spPr>
      </p:pic>
      <p:sp>
        <p:nvSpPr>
          <p:cNvPr id="2" name="Slayt Numarası Yer Tutucusu 1"/>
          <p:cNvSpPr>
            <a:spLocks noGrp="1"/>
          </p:cNvSpPr>
          <p:nvPr>
            <p:ph type="sldNum" sz="quarter" idx="12"/>
          </p:nvPr>
        </p:nvSpPr>
        <p:spPr/>
        <p:txBody>
          <a:bodyPr/>
          <a:lstStyle/>
          <a:p>
            <a:pPr>
              <a:defRPr/>
            </a:pPr>
            <a:fld id="{3BF51CE2-3593-EE4E-B491-85B6833DF5C8}" type="slidenum">
              <a:rPr lang="en-US" smtClean="0"/>
              <a:pPr>
                <a:defRPr/>
              </a:pPr>
              <a:t>7</a:t>
            </a:fld>
            <a:endParaRPr lang="en-US" dirty="0"/>
          </a:p>
        </p:txBody>
      </p:sp>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smtClean="0"/>
              <a:t>Cryptographic Systems</a:t>
            </a:r>
            <a:endParaRPr lang="en-AU" dirty="0"/>
          </a:p>
        </p:txBody>
      </p:sp>
      <p:sp>
        <p:nvSpPr>
          <p:cNvPr id="54275" name="Rectangle 3"/>
          <p:cNvSpPr>
            <a:spLocks noGrp="1" noChangeArrowheads="1"/>
          </p:cNvSpPr>
          <p:nvPr>
            <p:ph idx="1"/>
          </p:nvPr>
        </p:nvSpPr>
        <p:spPr>
          <a:xfrm>
            <a:off x="228600" y="1600200"/>
            <a:ext cx="8610600" cy="914400"/>
          </a:xfrm>
        </p:spPr>
        <p:txBody>
          <a:bodyPr>
            <a:normAutofit/>
          </a:bodyPr>
          <a:lstStyle/>
          <a:p>
            <a:r>
              <a:rPr lang="en-US" dirty="0" smtClean="0"/>
              <a:t>Characterized along three independent dimensions:</a:t>
            </a:r>
          </a:p>
        </p:txBody>
      </p:sp>
      <p:graphicFrame>
        <p:nvGraphicFramePr>
          <p:cNvPr id="4" name="Diagram 3"/>
          <p:cNvGraphicFramePr/>
          <p:nvPr/>
        </p:nvGraphicFramePr>
        <p:xfrm>
          <a:off x="1447800" y="2438400"/>
          <a:ext cx="62484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6477000" cy="365125"/>
          </a:xfrm>
        </p:spPr>
        <p:txBody>
          <a:bodyPr/>
          <a:lstStyle/>
          <a:p>
            <a:pPr>
              <a:defRPr/>
            </a:pPr>
            <a:r>
              <a:rPr lang="en-US" sz="1000" dirty="0" smtClean="0"/>
              <a:t>© 2017 Pearson Education, Inc., Hoboken, NJ. All rights reserved. </a:t>
            </a:r>
            <a:endParaRPr lang="en-US" sz="1000" dirty="0"/>
          </a:p>
        </p:txBody>
      </p:sp>
      <p:sp>
        <p:nvSpPr>
          <p:cNvPr id="2" name="Slayt Numarası Yer Tutucusu 1"/>
          <p:cNvSpPr>
            <a:spLocks noGrp="1"/>
          </p:cNvSpPr>
          <p:nvPr>
            <p:ph type="sldNum" sz="quarter" idx="12"/>
          </p:nvPr>
        </p:nvSpPr>
        <p:spPr/>
        <p:txBody>
          <a:bodyPr/>
          <a:lstStyle/>
          <a:p>
            <a:pPr>
              <a:defRPr/>
            </a:pPr>
            <a:fld id="{3686DFBD-27E2-E046-A517-7C0202BD7FAE}" type="slidenum">
              <a:rPr lang="en-US" smtClean="0"/>
              <a:pPr>
                <a:defRPr/>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smtClean="0"/>
              <a:t>Cryptanalysis and </a:t>
            </a:r>
            <a:br>
              <a:rPr lang="en-US" dirty="0" smtClean="0"/>
            </a:br>
            <a:r>
              <a:rPr lang="en-US" dirty="0" smtClean="0"/>
              <a:t>Brute-Force Attack</a:t>
            </a:r>
            <a:endParaRPr lang="en-AU" dirty="0"/>
          </a:p>
        </p:txBody>
      </p:sp>
      <p:graphicFrame>
        <p:nvGraphicFramePr>
          <p:cNvPr id="8" name="Content Placeholder 7"/>
          <p:cNvGraphicFramePr>
            <a:graphicFrameLocks noGrp="1"/>
          </p:cNvGraphicFramePr>
          <p:nvPr>
            <p:ph idx="1"/>
          </p:nvPr>
        </p:nvGraphicFramePr>
        <p:xfrm>
          <a:off x="228600" y="609600"/>
          <a:ext cx="8763000" cy="6477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4876800" cy="365125"/>
          </a:xfrm>
        </p:spPr>
        <p:txBody>
          <a:bodyPr/>
          <a:lstStyle/>
          <a:p>
            <a:pPr>
              <a:defRPr/>
            </a:pPr>
            <a:r>
              <a:rPr lang="en-US" sz="1000" dirty="0" smtClean="0"/>
              <a:t>© 2017 Pearson Education, Inc., Hoboken, NJ. All rights reserved. </a:t>
            </a:r>
            <a:endParaRPr lang="en-US" sz="1000" dirty="0"/>
          </a:p>
        </p:txBody>
      </p:sp>
      <p:sp>
        <p:nvSpPr>
          <p:cNvPr id="2" name="Slayt Numarası Yer Tutucusu 1"/>
          <p:cNvSpPr>
            <a:spLocks noGrp="1"/>
          </p:cNvSpPr>
          <p:nvPr>
            <p:ph type="sldNum" sz="quarter" idx="12"/>
          </p:nvPr>
        </p:nvSpPr>
        <p:spPr/>
        <p:txBody>
          <a:bodyPr/>
          <a:lstStyle/>
          <a:p>
            <a:pPr>
              <a:defRPr/>
            </a:pPr>
            <a:fld id="{3686DFBD-27E2-E046-A517-7C0202BD7FAE}" type="slidenum">
              <a:rPr lang="en-US" smtClean="0"/>
              <a:pPr>
                <a:defRPr/>
              </a:pPr>
              <a:t>9</a:t>
            </a:fld>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12448</TotalTime>
  <Words>9498</Words>
  <Application>Microsoft Office PowerPoint</Application>
  <PresentationFormat>On-screen Show (4:3)</PresentationFormat>
  <Paragraphs>1001</Paragraphs>
  <Slides>43</Slides>
  <Notes>40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ＭＳ Ｐゴシック</vt:lpstr>
      <vt:lpstr>Arial</vt:lpstr>
      <vt:lpstr>Calibri</vt:lpstr>
      <vt:lpstr>Candara</vt:lpstr>
      <vt:lpstr>Courier</vt:lpstr>
      <vt:lpstr>Mistral</vt:lpstr>
      <vt:lpstr>Times New Roman</vt:lpstr>
      <vt:lpstr>Times-Roman</vt:lpstr>
      <vt:lpstr>Wingdings</vt:lpstr>
      <vt:lpstr>Infusion</vt:lpstr>
      <vt:lpstr>Cryptography and Network Security</vt:lpstr>
      <vt:lpstr>Chapter 3</vt:lpstr>
      <vt:lpstr>Definitions</vt:lpstr>
      <vt:lpstr>Definitions</vt:lpstr>
      <vt:lpstr>PowerPoint Presentation</vt:lpstr>
      <vt:lpstr>Symmetric Cipher Model</vt:lpstr>
      <vt:lpstr>PowerPoint Presentation</vt:lpstr>
      <vt:lpstr>Cryptographic Systems</vt:lpstr>
      <vt:lpstr>Cryptanalysis and  Brute-Force Attack</vt:lpstr>
      <vt:lpstr>Table 3.1   Types of  Attacks  on  Encrypted  Messages </vt:lpstr>
      <vt:lpstr>Brute-Force Attack</vt:lpstr>
      <vt:lpstr>Why to study Brute Force?</vt:lpstr>
      <vt:lpstr>Brute Force Search</vt:lpstr>
      <vt:lpstr>Encryption Scheme Security</vt:lpstr>
      <vt:lpstr>Unconditionally Secure Encryption Scheme</vt:lpstr>
      <vt:lpstr>Computationally Secure Encryption Scheme</vt:lpstr>
      <vt:lpstr>Computationally Secure Encryption Scheme</vt:lpstr>
      <vt:lpstr>Symmetric Cipher Model</vt:lpstr>
      <vt:lpstr>Requirements</vt:lpstr>
      <vt:lpstr>Substitution Technique</vt:lpstr>
      <vt:lpstr>Caesar Cipher</vt:lpstr>
      <vt:lpstr>Caesar Cipher Algorithm</vt:lpstr>
      <vt:lpstr>Caesar Cipher Algorithm</vt:lpstr>
      <vt:lpstr>Monoalphabetic Cipher</vt:lpstr>
      <vt:lpstr>PowerPoint Presentation</vt:lpstr>
      <vt:lpstr>Monoalphabetic Ciphers</vt:lpstr>
      <vt:lpstr>Homophones</vt:lpstr>
      <vt:lpstr>Playfair Cipher</vt:lpstr>
      <vt:lpstr>Playfair Key Matrix</vt:lpstr>
      <vt:lpstr>Hill Cipher</vt:lpstr>
      <vt:lpstr>Polyalphabetic Ciphers</vt:lpstr>
      <vt:lpstr>Vigenère Cipher</vt:lpstr>
      <vt:lpstr>Example of Vigenère Cipher</vt:lpstr>
      <vt:lpstr>PowerPoint Presentation</vt:lpstr>
      <vt:lpstr>Vernam Cipher</vt:lpstr>
      <vt:lpstr>One-Time Pad</vt:lpstr>
      <vt:lpstr>One-Time Pad</vt:lpstr>
      <vt:lpstr>Difficulties</vt:lpstr>
      <vt:lpstr>Rail Fence Cipher</vt:lpstr>
      <vt:lpstr>Row Transposition Cipher</vt:lpstr>
      <vt:lpstr>   Steganography</vt:lpstr>
      <vt:lpstr>Other Steganography Techniques</vt:lpstr>
      <vt:lpstr>Steganography vs. Encryption</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2</dc:subject>
  <dc:creator>Dr Lawrie Brown</dc:creator>
  <cp:keywords/>
  <dc:description/>
  <cp:lastModifiedBy>Haydar Çukurtepe</cp:lastModifiedBy>
  <cp:revision>129</cp:revision>
  <cp:lastPrinted>2009-08-04T04:48:40Z</cp:lastPrinted>
  <dcterms:created xsi:type="dcterms:W3CDTF">2016-03-13T02:05:22Z</dcterms:created>
  <dcterms:modified xsi:type="dcterms:W3CDTF">2022-02-22T15:53:34Z</dcterms:modified>
  <cp:category/>
</cp:coreProperties>
</file>