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8" r:id="rId3"/>
    <p:sldId id="260" r:id="rId4"/>
    <p:sldId id="264" r:id="rId5"/>
    <p:sldId id="259" r:id="rId6"/>
    <p:sldId id="261" r:id="rId7"/>
    <p:sldId id="267" r:id="rId8"/>
    <p:sldId id="266" r:id="rId9"/>
    <p:sldId id="268" r:id="rId10"/>
    <p:sldId id="262" r:id="rId11"/>
    <p:sldId id="269" r:id="rId12"/>
    <p:sldId id="270" r:id="rId13"/>
    <p:sldId id="272" r:id="rId14"/>
    <p:sldId id="285" r:id="rId15"/>
    <p:sldId id="273" r:id="rId16"/>
    <p:sldId id="320" r:id="rId17"/>
    <p:sldId id="263" r:id="rId18"/>
    <p:sldId id="274" r:id="rId19"/>
    <p:sldId id="284" r:id="rId20"/>
    <p:sldId id="265" r:id="rId21"/>
    <p:sldId id="292" r:id="rId22"/>
    <p:sldId id="276" r:id="rId23"/>
    <p:sldId id="286" r:id="rId24"/>
    <p:sldId id="289" r:id="rId25"/>
    <p:sldId id="288" r:id="rId26"/>
    <p:sldId id="279" r:id="rId27"/>
    <p:sldId id="277" r:id="rId28"/>
    <p:sldId id="281" r:id="rId29"/>
    <p:sldId id="278" r:id="rId30"/>
    <p:sldId id="295" r:id="rId31"/>
    <p:sldId id="296" r:id="rId32"/>
    <p:sldId id="297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275" r:id="rId41"/>
    <p:sldId id="282" r:id="rId42"/>
    <p:sldId id="283" r:id="rId43"/>
    <p:sldId id="307" r:id="rId44"/>
    <p:sldId id="306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7" r:id="rId54"/>
    <p:sldId id="318" r:id="rId55"/>
    <p:sldId id="319" r:id="rId5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610" autoAdjust="0"/>
  </p:normalViewPr>
  <p:slideViewPr>
    <p:cSldViewPr snapToGrid="0">
      <p:cViewPr varScale="1">
        <p:scale>
          <a:sx n="60" d="100"/>
          <a:sy n="60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D6ECF-BFE8-4D1E-9D41-34D58266FD6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8BF27-9DDD-4135-BA5E-3BF12D16F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5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BF27-9DDD-4135-BA5E-3BF12D16F6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assume that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plaintext string is ordinary English text, without punctuation or “spaces.”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(This makes cryptanalysis more difficult than if punctuation and spaces were encrypted.)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BF27-9DDD-4135-BA5E-3BF12D16F6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0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BF27-9DDD-4135-BA5E-3BF12D16F6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7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BF27-9DDD-4135-BA5E-3BF12D16F6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67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11D1AFE-495B-4C42-933A-8A8FA7044D3E}" type="slidenum">
              <a:rPr lang="en-US" altLang="en-US" sz="1300"/>
              <a:pPr eaLnBrk="1" hangingPunct="1"/>
              <a:t>16</a:t>
            </a:fld>
            <a:endParaRPr lang="en-US" altLang="en-US" sz="130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Can still be broken, by using frequency features beyond single character frequency.</a:t>
            </a:r>
          </a:p>
          <a:p>
            <a:pPr eaLnBrk="1" hangingPunct="1"/>
            <a:r>
              <a:rPr lang="en-US" altLang="en-US" smtClean="0"/>
              <a:t>E.g., q is followed only by u.</a:t>
            </a:r>
          </a:p>
        </p:txBody>
      </p:sp>
    </p:spTree>
    <p:extLst>
      <p:ext uri="{BB962C8B-B14F-4D97-AF65-F5344CB8AC3E}">
        <p14:creationId xmlns:p14="http://schemas.microsoft.com/office/powerpoint/2010/main" val="13932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BF27-9DDD-4135-BA5E-3BF12D16F6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2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BF27-9DDD-4135-BA5E-3BF12D16F6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45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BF27-9DDD-4135-BA5E-3BF12D16F6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5E05-48A3-4BB0-92E6-D8B24760AE3E}" type="datetimeFigureOut">
              <a:rPr lang="tr-TR" smtClean="0"/>
              <a:t>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8488-C84B-4032-91E5-D75F0DA8E78D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ounded Rectangle 6"/>
          <p:cNvSpPr/>
          <p:nvPr userDrawn="1"/>
        </p:nvSpPr>
        <p:spPr>
          <a:xfrm>
            <a:off x="1320801" y="1025237"/>
            <a:ext cx="9494982" cy="4405746"/>
          </a:xfrm>
          <a:prstGeom prst="roundRect">
            <a:avLst>
              <a:gd name="adj" fmla="val 3866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33393" y="3467101"/>
            <a:ext cx="82509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2389" y="3586740"/>
            <a:ext cx="4575611" cy="152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0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5E05-48A3-4BB0-92E6-D8B24760AE3E}" type="datetimeFigureOut">
              <a:rPr lang="tr-TR" smtClean="0"/>
              <a:t>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8488-C84B-4032-91E5-D75F0DA8E78D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ounded Rectangle 7"/>
          <p:cNvSpPr/>
          <p:nvPr userDrawn="1"/>
        </p:nvSpPr>
        <p:spPr>
          <a:xfrm>
            <a:off x="240150" y="265544"/>
            <a:ext cx="11702473" cy="6492875"/>
          </a:xfrm>
          <a:prstGeom prst="roundRect">
            <a:avLst>
              <a:gd name="adj" fmla="val 3866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1964" y="1690688"/>
            <a:ext cx="101692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5421745" y="1825625"/>
            <a:ext cx="62622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35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5E05-48A3-4BB0-92E6-D8B24760AE3E}" type="datetimeFigureOut">
              <a:rPr lang="tr-TR" smtClean="0"/>
              <a:t>4.03.2022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8488-C84B-4032-91E5-D75F0DA8E78D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Rounded Rectangle 9"/>
          <p:cNvSpPr/>
          <p:nvPr userDrawn="1"/>
        </p:nvSpPr>
        <p:spPr>
          <a:xfrm>
            <a:off x="240150" y="265544"/>
            <a:ext cx="11702473" cy="6492875"/>
          </a:xfrm>
          <a:prstGeom prst="roundRect">
            <a:avLst>
              <a:gd name="adj" fmla="val 3866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01964" y="1690688"/>
            <a:ext cx="101692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421745" y="1825625"/>
            <a:ext cx="62622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54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05E05-48A3-4BB0-92E6-D8B24760AE3E}" type="datetimeFigureOut">
              <a:rPr lang="tr-TR" smtClean="0"/>
              <a:t>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8488-C84B-4032-91E5-D75F0DA8E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859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</a:t>
            </a:r>
            <a:r>
              <a:rPr lang="en-US" dirty="0"/>
              <a:t>Security and </a:t>
            </a:r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CMPE 325 </a:t>
            </a:r>
            <a:endParaRPr lang="tr-TR" dirty="0" smtClean="0"/>
          </a:p>
          <a:p>
            <a:r>
              <a:rPr lang="tr-TR" dirty="0" smtClean="0"/>
              <a:t>Spring </a:t>
            </a:r>
            <a:r>
              <a:rPr lang="en-US" dirty="0" smtClean="0"/>
              <a:t>202</a:t>
            </a:r>
            <a:r>
              <a:rPr lang="tr-TR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 of the Substitution </a:t>
            </a:r>
            <a:r>
              <a:rPr lang="en-US" dirty="0" smtClean="0"/>
              <a:t>Cipher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5300" y="1903810"/>
            <a:ext cx="7848600" cy="580139"/>
          </a:xfrm>
        </p:spPr>
        <p:txBody>
          <a:bodyPr/>
          <a:lstStyle/>
          <a:p>
            <a:r>
              <a:rPr lang="en-US" dirty="0"/>
              <a:t>Ciphertext obtained from a Substitution </a:t>
            </a:r>
            <a:r>
              <a:rPr lang="en-US" dirty="0" smtClean="0"/>
              <a:t>Cipher</a:t>
            </a:r>
            <a:r>
              <a:rPr lang="tr-TR" dirty="0" smtClean="0"/>
              <a:t>:</a:t>
            </a:r>
            <a:endParaRPr lang="en-US" dirty="0"/>
          </a:p>
        </p:txBody>
      </p:sp>
      <p:sp>
        <p:nvSpPr>
          <p:cNvPr id="5" name="Dikdörtgen 4"/>
          <p:cNvSpPr/>
          <p:nvPr/>
        </p:nvSpPr>
        <p:spPr>
          <a:xfrm>
            <a:off x="400050" y="2514020"/>
            <a:ext cx="7943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TT10"/>
              </a:rPr>
              <a:t>YIFQFMZRWQFYVECFMDZPCVMRZWNMDZVEJBTXCDDUMJ</a:t>
            </a:r>
          </a:p>
          <a:p>
            <a:r>
              <a:rPr lang="en-US" dirty="0">
                <a:latin typeface="CMTT10"/>
              </a:rPr>
              <a:t>NDIFEFMDZCDMQZKCEYFCJMYRNCWJCSZREXCHZUNMXZ</a:t>
            </a:r>
          </a:p>
          <a:p>
            <a:r>
              <a:rPr lang="en-US" dirty="0">
                <a:latin typeface="CMTT10"/>
              </a:rPr>
              <a:t>NZUCDRJXYYSMRTMEYIFZWDYVZVYFZUMRZCRWNZDZJJ</a:t>
            </a:r>
          </a:p>
          <a:p>
            <a:r>
              <a:rPr lang="en-US" dirty="0">
                <a:latin typeface="CMTT10"/>
              </a:rPr>
              <a:t>XZWGCHSMRNMDHNCMFQCHZJMXJZWIEJYUCFWDJNZDIR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56" y="2697071"/>
            <a:ext cx="4425993" cy="3958547"/>
          </a:xfrm>
          <a:prstGeom prst="rect">
            <a:avLst/>
          </a:prstGeom>
        </p:spPr>
      </p:pic>
      <p:sp>
        <p:nvSpPr>
          <p:cNvPr id="8" name="İçerik Yer Tutucusu 2"/>
          <p:cNvSpPr txBox="1">
            <a:spLocks/>
          </p:cNvSpPr>
          <p:nvPr/>
        </p:nvSpPr>
        <p:spPr>
          <a:xfrm>
            <a:off x="4533900" y="5781695"/>
            <a:ext cx="2952750" cy="582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Letter</a:t>
            </a:r>
            <a:r>
              <a:rPr lang="tr-TR" dirty="0" smtClean="0"/>
              <a:t> </a:t>
            </a:r>
            <a:r>
              <a:rPr lang="tr-TR" dirty="0" err="1" smtClean="0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5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 of the Substitution Cipher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Z occurs significantly more often than any other ciphertext character, we might conjecture that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(Z) = 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remaining ciphertext characters that occur at least ten times (each) are </a:t>
            </a:r>
            <a:r>
              <a:rPr lang="en-US" i="1" dirty="0" smtClean="0"/>
              <a:t>C, D, F, J,M, R,Y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might expect that these letters are encryptions of (a subset of) </a:t>
            </a:r>
            <a:r>
              <a:rPr lang="en-US" i="1" dirty="0" smtClean="0"/>
              <a:t>t, a, o, </a:t>
            </a:r>
            <a:r>
              <a:rPr lang="en-US" i="1" dirty="0" err="1" smtClean="0"/>
              <a:t>i</a:t>
            </a:r>
            <a:r>
              <a:rPr lang="en-US" i="1" dirty="0" smtClean="0"/>
              <a:t>, n, s, h, r. </a:t>
            </a:r>
          </a:p>
          <a:p>
            <a:r>
              <a:rPr lang="en-US" dirty="0" smtClean="0"/>
              <a:t>It is not obvious to distinguish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1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 of the Substitution Cipher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Lets</a:t>
            </a:r>
            <a:r>
              <a:rPr lang="tr-TR" dirty="0" smtClean="0"/>
              <a:t> </a:t>
            </a:r>
            <a:r>
              <a:rPr lang="tr-TR" dirty="0" err="1" smtClean="0"/>
              <a:t>look</a:t>
            </a:r>
            <a:r>
              <a:rPr lang="tr-TR" dirty="0" smtClean="0"/>
              <a:t> at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digrams</a:t>
            </a:r>
            <a:r>
              <a:rPr lang="tr-TR" dirty="0" smtClean="0"/>
              <a:t>.</a:t>
            </a:r>
          </a:p>
          <a:p>
            <a:r>
              <a:rPr lang="en-US" dirty="0" smtClean="0"/>
              <a:t>The most </a:t>
            </a:r>
            <a:r>
              <a:rPr lang="en-US" dirty="0"/>
              <a:t>common </a:t>
            </a:r>
            <a:r>
              <a:rPr lang="en-US" dirty="0" err="1" smtClean="0"/>
              <a:t>digrams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endParaRPr lang="tr-TR" dirty="0" smtClean="0"/>
          </a:p>
          <a:p>
            <a:pPr lvl="1"/>
            <a:r>
              <a:rPr lang="en-US" dirty="0" smtClean="0"/>
              <a:t>DZ </a:t>
            </a:r>
            <a:r>
              <a:rPr lang="en-US" dirty="0"/>
              <a:t>and ZW (four times each</a:t>
            </a:r>
            <a:r>
              <a:rPr lang="en-US" dirty="0" smtClean="0"/>
              <a:t>)</a:t>
            </a:r>
            <a:r>
              <a:rPr lang="tr-TR" dirty="0" smtClean="0"/>
              <a:t>,</a:t>
            </a:r>
          </a:p>
          <a:p>
            <a:pPr lvl="1"/>
            <a:r>
              <a:rPr lang="en-US" dirty="0" smtClean="0"/>
              <a:t>NZ </a:t>
            </a:r>
            <a:r>
              <a:rPr lang="en-US" dirty="0"/>
              <a:t>and ZU (three times each</a:t>
            </a:r>
            <a:r>
              <a:rPr lang="en-US" dirty="0" smtClean="0"/>
              <a:t>)</a:t>
            </a:r>
            <a:r>
              <a:rPr lang="tr-TR" dirty="0" smtClean="0"/>
              <a:t>,</a:t>
            </a:r>
          </a:p>
          <a:p>
            <a:pPr lvl="1"/>
            <a:r>
              <a:rPr lang="en-US" dirty="0"/>
              <a:t>RZ, HZ, XZ, FZ, ZR, ZV, ZC, ZD, and ZJ (twice each</a:t>
            </a:r>
            <a:r>
              <a:rPr lang="en-US" dirty="0" smtClean="0"/>
              <a:t>).</a:t>
            </a:r>
            <a:endParaRPr lang="tr-TR" dirty="0" smtClean="0"/>
          </a:p>
          <a:p>
            <a:r>
              <a:rPr lang="en-US" dirty="0"/>
              <a:t>Since ZW occurs </a:t>
            </a:r>
            <a:r>
              <a:rPr lang="en-US" dirty="0" smtClean="0"/>
              <a:t>four</a:t>
            </a:r>
            <a:r>
              <a:rPr lang="tr-TR" dirty="0" smtClean="0"/>
              <a:t> </a:t>
            </a:r>
            <a:r>
              <a:rPr lang="en-US" dirty="0" smtClean="0"/>
              <a:t>times </a:t>
            </a:r>
            <a:r>
              <a:rPr lang="en-US" dirty="0"/>
              <a:t>and WZ not at all, and W occurs less often than many other characters, </a:t>
            </a:r>
            <a:r>
              <a:rPr lang="en-US" dirty="0" smtClean="0"/>
              <a:t>we</a:t>
            </a:r>
            <a:r>
              <a:rPr lang="tr-TR" dirty="0" smtClean="0"/>
              <a:t> </a:t>
            </a:r>
            <a:r>
              <a:rPr lang="en-US" dirty="0" smtClean="0"/>
              <a:t>might </a:t>
            </a:r>
            <a:r>
              <a:rPr lang="en-US" dirty="0"/>
              <a:t>guess that </a:t>
            </a:r>
            <a:r>
              <a:rPr lang="en-US" i="1" dirty="0" err="1"/>
              <a:t>d</a:t>
            </a:r>
            <a:r>
              <a:rPr lang="en-US" i="1" baseline="-25000" dirty="0" err="1"/>
              <a:t>K</a:t>
            </a:r>
            <a:r>
              <a:rPr lang="en-US" i="1" dirty="0"/>
              <a:t>(W) = 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77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 of the Substitution Cipher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proceed on the assumption that </a:t>
            </a:r>
            <a:r>
              <a:rPr lang="en-US" i="1" dirty="0" err="1"/>
              <a:t>d</a:t>
            </a:r>
            <a:r>
              <a:rPr lang="en-US" i="1" baseline="-25000" dirty="0" err="1"/>
              <a:t>K</a:t>
            </a:r>
            <a:r>
              <a:rPr lang="en-US" i="1" dirty="0"/>
              <a:t>(Z) = e </a:t>
            </a:r>
            <a:r>
              <a:rPr lang="en-US" dirty="0"/>
              <a:t>and </a:t>
            </a:r>
            <a:r>
              <a:rPr lang="en-US" i="1" dirty="0" err="1"/>
              <a:t>d</a:t>
            </a:r>
            <a:r>
              <a:rPr lang="en-US" i="1" baseline="-25000" dirty="0" err="1"/>
              <a:t>K</a:t>
            </a:r>
            <a:r>
              <a:rPr lang="en-US" i="1" dirty="0"/>
              <a:t>(W) = d</a:t>
            </a:r>
            <a:r>
              <a:rPr lang="en-US" dirty="0"/>
              <a:t>, we might </a:t>
            </a:r>
            <a:r>
              <a:rPr lang="en-US" dirty="0" smtClean="0"/>
              <a:t>look</a:t>
            </a:r>
            <a:r>
              <a:rPr lang="tr-TR" dirty="0" smtClean="0"/>
              <a:t> </a:t>
            </a:r>
            <a:r>
              <a:rPr lang="en-US" dirty="0" smtClean="0"/>
              <a:t>back </a:t>
            </a:r>
            <a:r>
              <a:rPr lang="en-US" dirty="0"/>
              <a:t>at the ciphertext and notice that we have </a:t>
            </a:r>
            <a:r>
              <a:rPr lang="en-US" i="1" dirty="0"/>
              <a:t>ZRW</a:t>
            </a:r>
            <a:r>
              <a:rPr lang="en-US" dirty="0"/>
              <a:t> occurring near the </a:t>
            </a:r>
            <a:r>
              <a:rPr lang="en-US" dirty="0" smtClean="0"/>
              <a:t>beginning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ciphertext, and </a:t>
            </a:r>
            <a:r>
              <a:rPr lang="en-US" i="1" dirty="0"/>
              <a:t>RW</a:t>
            </a:r>
            <a:r>
              <a:rPr lang="en-US" dirty="0"/>
              <a:t> occurs again later on. </a:t>
            </a:r>
            <a:endParaRPr lang="tr-TR" dirty="0" smtClean="0"/>
          </a:p>
          <a:p>
            <a:r>
              <a:rPr lang="en-US" dirty="0" smtClean="0"/>
              <a:t>Since </a:t>
            </a:r>
            <a:r>
              <a:rPr lang="en-US" dirty="0"/>
              <a:t>R occurs frequently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ciphertext </a:t>
            </a:r>
            <a:r>
              <a:rPr lang="en-US" dirty="0"/>
              <a:t>and </a:t>
            </a:r>
            <a:r>
              <a:rPr lang="en-US" i="1" dirty="0" err="1"/>
              <a:t>nd</a:t>
            </a:r>
            <a:r>
              <a:rPr lang="en-US" dirty="0"/>
              <a:t> is a common </a:t>
            </a:r>
            <a:r>
              <a:rPr lang="en-US" dirty="0" err="1"/>
              <a:t>digram</a:t>
            </a:r>
            <a:r>
              <a:rPr lang="en-US" dirty="0"/>
              <a:t>, we might try </a:t>
            </a:r>
            <a:r>
              <a:rPr lang="en-US" i="1" dirty="0" err="1"/>
              <a:t>d</a:t>
            </a:r>
            <a:r>
              <a:rPr lang="en-US" i="1" baseline="-25000" dirty="0" err="1"/>
              <a:t>K</a:t>
            </a:r>
            <a:r>
              <a:rPr lang="en-US" i="1" dirty="0"/>
              <a:t>(R) = n </a:t>
            </a:r>
            <a:r>
              <a:rPr lang="en-US" dirty="0"/>
              <a:t>as the most </a:t>
            </a:r>
            <a:r>
              <a:rPr lang="en-US" dirty="0" smtClean="0"/>
              <a:t>likely</a:t>
            </a:r>
            <a:r>
              <a:rPr lang="tr-TR" dirty="0" smtClean="0"/>
              <a:t> </a:t>
            </a:r>
            <a:r>
              <a:rPr lang="en-US" dirty="0" smtClean="0"/>
              <a:t>possibility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004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CIT 380: Securing Computer Systems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#</a:t>
            </a:r>
            <a:fld id="{5A3257AF-D894-48EF-AF61-529C874B667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Additional Frequency Features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dirty="0" err="1"/>
              <a:t>Digram</a:t>
            </a:r>
            <a:r>
              <a:rPr lang="en-US" altLang="en-US" dirty="0"/>
              <a:t> frequencies</a:t>
            </a:r>
          </a:p>
          <a:p>
            <a:pPr marL="990600" lvl="1" indent="-533400"/>
            <a:r>
              <a:rPr lang="en-US" altLang="en-US" dirty="0"/>
              <a:t>Common digraphs: EN, RE, ER, NT, TH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Trigram frequencies</a:t>
            </a:r>
          </a:p>
          <a:p>
            <a:pPr marL="990600" lvl="1" indent="-533400"/>
            <a:r>
              <a:rPr lang="en-US" altLang="en-US" dirty="0"/>
              <a:t>Common trigrams: THE, ING, THA, ENT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Vowels other than E rarely followed by another vowel.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The letter Q is followed only by U.</a:t>
            </a:r>
          </a:p>
          <a:p>
            <a:pPr marL="609600" indent="-609600">
              <a:buFontTx/>
              <a:buAutoNum type="arabicPeriod"/>
            </a:pPr>
            <a:r>
              <a:rPr lang="tr-TR" altLang="en-US" dirty="0" smtClean="0"/>
              <a:t>…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007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 of the Substitution Cipher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 this point, we have the following:</a:t>
            </a:r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838200" y="5959475"/>
            <a:ext cx="10515600" cy="441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The</a:t>
            </a:r>
            <a:r>
              <a:rPr lang="tr-TR" dirty="0" smtClean="0"/>
              <a:t> rest is on </a:t>
            </a:r>
            <a:r>
              <a:rPr lang="tr-TR" dirty="0" err="1" smtClean="0"/>
              <a:t>you</a:t>
            </a:r>
            <a:r>
              <a:rPr lang="tr-TR" dirty="0" smtClean="0"/>
              <a:t>…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79" y="2401887"/>
            <a:ext cx="6449641" cy="36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98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Topic 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14B56CF-720B-4871-93D6-3A81B12BDC22}" type="slidenum">
              <a:rPr lang="en-US" altLang="en-US" sz="1400">
                <a:solidFill>
                  <a:srgbClr val="254C9C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Substitution </a:t>
            </a:r>
            <a:r>
              <a:rPr lang="en-US" altLang="en-US" sz="4000" dirty="0"/>
              <a:t>Cipher </a:t>
            </a:r>
            <a:r>
              <a:rPr lang="tr-TR" altLang="en-US" sz="4000" dirty="0" err="1" smtClean="0"/>
              <a:t>counter</a:t>
            </a:r>
            <a:r>
              <a:rPr lang="tr-TR" altLang="en-US" sz="4000" dirty="0" smtClean="0"/>
              <a:t> </a:t>
            </a:r>
            <a:r>
              <a:rPr lang="tr-TR" altLang="en-US" sz="4000" dirty="0" err="1" smtClean="0"/>
              <a:t>measures</a:t>
            </a:r>
            <a:r>
              <a:rPr lang="tr-TR" altLang="en-US" sz="4000" dirty="0" smtClean="0"/>
              <a:t> </a:t>
            </a:r>
            <a:r>
              <a:rPr lang="en-US" altLang="en-US" sz="4000" dirty="0" smtClean="0"/>
              <a:t>against </a:t>
            </a:r>
            <a:r>
              <a:rPr lang="en-US" altLang="en-US" sz="4000" dirty="0"/>
              <a:t>Frequency Analysis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557" y="1690688"/>
            <a:ext cx="10603831" cy="4481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Using nulls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e.g., using numbers from 1 to 99 as the ciphertext alphabet, some numbers representing nothing and are inserted randomly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Deliberately misspell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e.g., “Thys </a:t>
            </a:r>
            <a:r>
              <a:rPr lang="en-US" altLang="en-US" dirty="0" err="1" smtClean="0"/>
              <a:t>haz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ifekkt</a:t>
            </a:r>
            <a:r>
              <a:rPr lang="en-US" altLang="en-US" dirty="0" smtClean="0"/>
              <a:t> off </a:t>
            </a:r>
            <a:r>
              <a:rPr lang="en-US" altLang="en-US" dirty="0" err="1" smtClean="0"/>
              <a:t>diztaughting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ballans</a:t>
            </a:r>
            <a:r>
              <a:rPr lang="en-US" altLang="en-US" dirty="0" smtClean="0"/>
              <a:t> off </a:t>
            </a:r>
            <a:r>
              <a:rPr lang="en-US" altLang="en-US" dirty="0" err="1" smtClean="0"/>
              <a:t>frikwenseas</a:t>
            </a:r>
            <a:r>
              <a:rPr lang="en-US" altLang="en-US" dirty="0" smtClean="0"/>
              <a:t>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Homophonic substitution cipher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each letter is replaced by a variety of substitutes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These make frequency analysis more difficult, but not impossible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CS555</a:t>
            </a:r>
          </a:p>
        </p:txBody>
      </p:sp>
    </p:spTree>
    <p:extLst>
      <p:ext uri="{BB962C8B-B14F-4D97-AF65-F5344CB8AC3E}">
        <p14:creationId xmlns:p14="http://schemas.microsoft.com/office/powerpoint/2010/main" val="1379836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Recall</a:t>
            </a:r>
            <a:r>
              <a:rPr lang="tr-TR" dirty="0" smtClean="0"/>
              <a:t> </a:t>
            </a:r>
            <a:r>
              <a:rPr lang="en-US" altLang="en-US" dirty="0" err="1"/>
              <a:t>Vigènere</a:t>
            </a:r>
            <a:r>
              <a:rPr lang="en-US" altLang="en-US" dirty="0"/>
              <a:t> </a:t>
            </a:r>
            <a:r>
              <a:rPr lang="tr-TR" dirty="0" err="1" smtClean="0"/>
              <a:t>Cipher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24" y="1867897"/>
            <a:ext cx="11592747" cy="4247152"/>
          </a:xfrm>
          <a:prstGeom prst="rect">
            <a:avLst/>
          </a:prstGeom>
        </p:spPr>
      </p:pic>
      <p:sp>
        <p:nvSpPr>
          <p:cNvPr id="5" name="İçerik Yer Tutucusu 2"/>
          <p:cNvSpPr txBox="1">
            <a:spLocks/>
          </p:cNvSpPr>
          <p:nvPr/>
        </p:nvSpPr>
        <p:spPr>
          <a:xfrm>
            <a:off x="461097" y="6235107"/>
            <a:ext cx="10515600" cy="441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m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length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keyword</a:t>
            </a:r>
            <a:r>
              <a:rPr lang="tr-TR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3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r>
              <a:rPr lang="tr-TR" dirty="0" smtClean="0"/>
              <a:t> of </a:t>
            </a:r>
            <a:r>
              <a:rPr lang="en-US" altLang="en-US" dirty="0" err="1"/>
              <a:t>Vigènere</a:t>
            </a:r>
            <a:r>
              <a:rPr lang="en-US" altLang="en-US" dirty="0"/>
              <a:t> </a:t>
            </a:r>
            <a:r>
              <a:rPr lang="tr-TR" dirty="0" err="1" smtClean="0"/>
              <a:t>Cipher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err="1" smtClean="0"/>
              <a:t>Keyword</a:t>
            </a:r>
            <a:r>
              <a:rPr lang="tr-TR" dirty="0" smtClean="0"/>
              <a:t>: </a:t>
            </a:r>
            <a:r>
              <a:rPr lang="tr-TR" dirty="0" err="1" smtClean="0"/>
              <a:t>deceptive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en-AU" dirty="0" smtClean="0"/>
              <a:t>key</a:t>
            </a:r>
            <a:r>
              <a:rPr lang="tr-TR" dirty="0" smtClean="0"/>
              <a:t>		</a:t>
            </a:r>
            <a:r>
              <a:rPr lang="en-AU" dirty="0" smtClean="0"/>
              <a:t>:</a:t>
            </a:r>
            <a:r>
              <a:rPr lang="tr-TR" dirty="0" smtClean="0"/>
              <a:t>	</a:t>
            </a:r>
            <a:r>
              <a:rPr lang="en-AU" dirty="0" err="1" smtClean="0"/>
              <a:t>deceptivedeceptivedeceptive</a:t>
            </a:r>
            <a:endParaRPr lang="tr-TR" dirty="0" smtClean="0"/>
          </a:p>
          <a:p>
            <a:pPr>
              <a:buNone/>
            </a:pPr>
            <a:r>
              <a:rPr lang="tr-TR" dirty="0"/>
              <a:t>	</a:t>
            </a:r>
            <a:r>
              <a:rPr lang="en-AU" dirty="0" smtClean="0"/>
              <a:t>plaintext</a:t>
            </a:r>
            <a:r>
              <a:rPr lang="tr-TR" dirty="0" smtClean="0"/>
              <a:t>	</a:t>
            </a:r>
            <a:r>
              <a:rPr lang="en-AU" dirty="0" smtClean="0"/>
              <a:t>:</a:t>
            </a:r>
            <a:r>
              <a:rPr lang="tr-TR" dirty="0" smtClean="0"/>
              <a:t>	</a:t>
            </a:r>
            <a:r>
              <a:rPr lang="en-AU" dirty="0" err="1" smtClean="0"/>
              <a:t>wearediscoveredsaveyourself</a:t>
            </a:r>
            <a:endParaRPr lang="tr-TR" dirty="0" smtClean="0"/>
          </a:p>
          <a:p>
            <a:pPr>
              <a:buNone/>
            </a:pPr>
            <a:r>
              <a:rPr lang="tr-TR" dirty="0"/>
              <a:t>	</a:t>
            </a:r>
            <a:r>
              <a:rPr lang="en-AU" dirty="0" smtClean="0"/>
              <a:t>ciphertext</a:t>
            </a:r>
            <a:r>
              <a:rPr lang="tr-TR" dirty="0" smtClean="0"/>
              <a:t>	</a:t>
            </a:r>
            <a:r>
              <a:rPr lang="en-AU" dirty="0" smtClean="0"/>
              <a:t>:</a:t>
            </a:r>
            <a:r>
              <a:rPr lang="tr-TR" dirty="0" smtClean="0"/>
              <a:t>	</a:t>
            </a:r>
            <a:r>
              <a:rPr lang="en-AU" dirty="0" smtClean="0"/>
              <a:t>Z</a:t>
            </a:r>
            <a:r>
              <a:rPr lang="tr-TR" dirty="0"/>
              <a:t>E</a:t>
            </a:r>
            <a:r>
              <a:rPr lang="en-AU" dirty="0"/>
              <a:t>CVTWQNGRZGVTWAVZHCQYGLMGJ</a:t>
            </a:r>
          </a:p>
          <a:p>
            <a:pPr lvl="1"/>
            <a:endParaRPr lang="en-US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99951"/>
              </p:ext>
            </p:extLst>
          </p:nvPr>
        </p:nvGraphicFramePr>
        <p:xfrm>
          <a:off x="514351" y="4344194"/>
          <a:ext cx="10839449" cy="9707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9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9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67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92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703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293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6149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922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3293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3293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5310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5310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6492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5310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53101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453101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453101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453101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453101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453101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453101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453101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453101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453101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453101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453101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</a:tblGrid>
              <a:tr h="5545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6159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İçerik Yer Tutucusu 2"/>
          <p:cNvSpPr txBox="1">
            <a:spLocks/>
          </p:cNvSpPr>
          <p:nvPr/>
        </p:nvSpPr>
        <p:spPr>
          <a:xfrm>
            <a:off x="514351" y="5735638"/>
            <a:ext cx="10515600" cy="441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Is it </a:t>
            </a:r>
            <a:r>
              <a:rPr lang="tr-TR" dirty="0" err="1" smtClean="0"/>
              <a:t>possible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guess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keyword</a:t>
            </a:r>
            <a:r>
              <a:rPr lang="tr-TR" dirty="0"/>
              <a:t>?</a:t>
            </a:r>
            <a:r>
              <a:rPr lang="tr-T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49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</a:t>
            </a:r>
            <a:r>
              <a:rPr lang="tr-TR" dirty="0"/>
              <a:t> of </a:t>
            </a:r>
            <a:r>
              <a:rPr lang="en-US" altLang="en-US" dirty="0" err="1"/>
              <a:t>Vigènere</a:t>
            </a:r>
            <a:r>
              <a:rPr lang="en-US" altLang="en-US" dirty="0"/>
              <a:t> </a:t>
            </a:r>
            <a:r>
              <a:rPr lang="tr-TR" dirty="0" err="1" smtClean="0"/>
              <a:t>Cipher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:</a:t>
            </a:r>
          </a:p>
          <a:p>
            <a:pPr lvl="1"/>
            <a:r>
              <a:rPr lang="tr-TR" dirty="0" err="1" smtClean="0"/>
              <a:t>Indentify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 err="1" smtClean="0"/>
              <a:t>length</a:t>
            </a:r>
            <a:r>
              <a:rPr lang="tr-TR" dirty="0" smtClean="0"/>
              <a:t>,</a:t>
            </a:r>
          </a:p>
          <a:p>
            <a:pPr lvl="1"/>
            <a:endParaRPr lang="tr-TR" dirty="0" smtClean="0"/>
          </a:p>
          <a:p>
            <a:pPr lvl="1"/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out</a:t>
            </a:r>
            <a:r>
              <a:rPr lang="tr-TR" dirty="0" smtClean="0"/>
              <a:t> </a:t>
            </a:r>
            <a:r>
              <a:rPr lang="tr-TR" dirty="0" err="1" smtClean="0"/>
              <a:t>repeating</a:t>
            </a:r>
            <a:r>
              <a:rPr lang="tr-TR" dirty="0" smtClean="0"/>
              <a:t> </a:t>
            </a:r>
            <a:r>
              <a:rPr lang="tr-TR" dirty="0" err="1" smtClean="0"/>
              <a:t>patterns</a:t>
            </a:r>
            <a:r>
              <a:rPr lang="tr-TR" dirty="0" smtClean="0"/>
              <a:t>,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smaller</a:t>
            </a:r>
            <a:r>
              <a:rPr lang="tr-TR" dirty="0" smtClean="0"/>
              <a:t> </a:t>
            </a:r>
            <a:r>
              <a:rPr lang="tr-TR" dirty="0" err="1" smtClean="0"/>
              <a:t>substitution</a:t>
            </a:r>
            <a:r>
              <a:rPr lang="tr-TR" dirty="0" smtClean="0"/>
              <a:t> </a:t>
            </a:r>
            <a:r>
              <a:rPr lang="tr-TR" dirty="0" err="1" smtClean="0"/>
              <a:t>parts</a:t>
            </a:r>
            <a:r>
              <a:rPr lang="tr-TR" dirty="0" smtClean="0"/>
              <a:t> in </a:t>
            </a:r>
            <a:r>
              <a:rPr lang="tr-TR" dirty="0" err="1" smtClean="0"/>
              <a:t>length</a:t>
            </a:r>
            <a:r>
              <a:rPr lang="tr-TR" dirty="0" smtClean="0"/>
              <a:t> of </a:t>
            </a:r>
            <a:r>
              <a:rPr lang="tr-TR" dirty="0" err="1" smtClean="0"/>
              <a:t>key</a:t>
            </a:r>
            <a:r>
              <a:rPr lang="tr-TR" dirty="0" smtClean="0"/>
              <a:t>,  </a:t>
            </a:r>
          </a:p>
          <a:p>
            <a:pPr lvl="1"/>
            <a:endParaRPr lang="tr-TR" dirty="0" smtClean="0"/>
          </a:p>
          <a:p>
            <a:pPr lvl="1"/>
            <a:r>
              <a:rPr lang="tr-TR" dirty="0" err="1" smtClean="0"/>
              <a:t>Solve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resulting</a:t>
            </a:r>
            <a:r>
              <a:rPr lang="tr-TR" dirty="0" smtClean="0"/>
              <a:t> </a:t>
            </a:r>
            <a:r>
              <a:rPr lang="tr-TR" dirty="0" err="1" smtClean="0"/>
              <a:t>substitution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frequency</a:t>
            </a:r>
            <a:r>
              <a:rPr lang="tr-TR" dirty="0" smtClean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 of </a:t>
            </a:r>
            <a:r>
              <a:rPr lang="tr-TR" dirty="0" err="1" smtClean="0"/>
              <a:t>letters</a:t>
            </a:r>
            <a:r>
              <a:rPr lang="tr-TR" dirty="0" smtClean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1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Kerckhoffs</a:t>
            </a:r>
            <a:r>
              <a:rPr lang="en-US" b="1" dirty="0" smtClean="0"/>
              <a:t>’ Principle</a:t>
            </a:r>
          </a:p>
          <a:p>
            <a:pPr lvl="1"/>
            <a:r>
              <a:rPr lang="en-US" dirty="0" smtClean="0"/>
              <a:t>The security of a cryptosystem must lie in the choice of its keys only; everything else (including the algorithm itself) should be considered public knowledge.</a:t>
            </a:r>
          </a:p>
          <a:p>
            <a:endParaRPr lang="tr-TR" dirty="0" smtClean="0"/>
          </a:p>
          <a:p>
            <a:r>
              <a:rPr lang="en-US" b="1" dirty="0" smtClean="0"/>
              <a:t>Cryptanalysis</a:t>
            </a:r>
            <a:endParaRPr lang="tr-TR" b="1" dirty="0" smtClean="0"/>
          </a:p>
          <a:p>
            <a:pPr lvl="1"/>
            <a:r>
              <a:rPr lang="en-US" dirty="0"/>
              <a:t>Cryptanalytic attacks rely on the nature of the algorithm </a:t>
            </a:r>
            <a:r>
              <a:rPr lang="en-US" dirty="0" smtClean="0"/>
              <a:t>plus</a:t>
            </a:r>
            <a:r>
              <a:rPr lang="tr-TR" dirty="0" smtClean="0"/>
              <a:t> </a:t>
            </a:r>
            <a:r>
              <a:rPr lang="en-US" dirty="0" smtClean="0"/>
              <a:t>perhaps </a:t>
            </a:r>
            <a:r>
              <a:rPr lang="en-US" dirty="0"/>
              <a:t>some knowledge of the general characteristics of the plaintext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even </a:t>
            </a:r>
            <a:r>
              <a:rPr lang="en-US" dirty="0"/>
              <a:t>some sample plaintext–ciphertext pairs. This type of attack exploits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characteristics </a:t>
            </a:r>
            <a:r>
              <a:rPr lang="en-US" dirty="0"/>
              <a:t>of the algorithm to attempt to deduce a specific plaintext or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deduce </a:t>
            </a:r>
            <a:r>
              <a:rPr lang="en-US" dirty="0"/>
              <a:t>the key being used.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8903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r>
              <a:rPr lang="tr-TR" dirty="0" smtClean="0"/>
              <a:t> of </a:t>
            </a:r>
            <a:r>
              <a:rPr lang="en-US" altLang="en-US" dirty="0" err="1"/>
              <a:t>Vigènere</a:t>
            </a:r>
            <a:r>
              <a:rPr lang="en-US" altLang="en-US" dirty="0"/>
              <a:t> </a:t>
            </a:r>
            <a:r>
              <a:rPr lang="tr-TR" dirty="0" err="1" smtClean="0"/>
              <a:t>Cipher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Kasiski</a:t>
            </a:r>
            <a:r>
              <a:rPr lang="en-US" b="1" dirty="0"/>
              <a:t> </a:t>
            </a:r>
            <a:r>
              <a:rPr lang="en-US" b="1" dirty="0" smtClean="0"/>
              <a:t>test</a:t>
            </a:r>
            <a:r>
              <a:rPr lang="tr-TR" b="1" dirty="0" smtClean="0"/>
              <a:t>:</a:t>
            </a:r>
          </a:p>
          <a:p>
            <a:r>
              <a:rPr lang="en-US" dirty="0"/>
              <a:t>It is based on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observation </a:t>
            </a:r>
            <a:r>
              <a:rPr lang="en-US" dirty="0"/>
              <a:t>that two identical segments of plaintext will be encrypted to the </a:t>
            </a:r>
            <a:r>
              <a:rPr lang="en-US" dirty="0" smtClean="0"/>
              <a:t>same</a:t>
            </a:r>
            <a:r>
              <a:rPr lang="tr-TR" dirty="0" smtClean="0"/>
              <a:t> </a:t>
            </a:r>
            <a:r>
              <a:rPr lang="en-US" dirty="0" smtClean="0"/>
              <a:t>ciphertext </a:t>
            </a:r>
            <a:r>
              <a:rPr lang="en-US" dirty="0"/>
              <a:t>whenever their occurrence in the plaintext is </a:t>
            </a:r>
            <a:r>
              <a:rPr lang="en-US" i="1" dirty="0" smtClean="0">
                <a:sym typeface="Symbol" panose="05050102010706020507" pitchFamily="18" charset="2"/>
              </a:rPr>
              <a:t></a:t>
            </a:r>
            <a:r>
              <a:rPr lang="en-US" i="1" dirty="0" smtClean="0"/>
              <a:t> </a:t>
            </a:r>
            <a:r>
              <a:rPr lang="en-US" dirty="0"/>
              <a:t>positions apart, </a:t>
            </a:r>
            <a:r>
              <a:rPr lang="en-US" dirty="0" smtClean="0"/>
              <a:t>where</a:t>
            </a:r>
            <a:r>
              <a:rPr lang="tr-TR" dirty="0" smtClean="0"/>
              <a:t> </a:t>
            </a:r>
            <a:r>
              <a:rPr lang="en-US" i="1" dirty="0">
                <a:sym typeface="Symbol" panose="05050102010706020507" pitchFamily="18" charset="2"/>
              </a:rPr>
              <a:t>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0 </a:t>
            </a:r>
            <a:r>
              <a:rPr lang="en-US" dirty="0"/>
              <a:t>(mod m). </a:t>
            </a:r>
            <a:endParaRPr lang="tr-TR" dirty="0" smtClean="0"/>
          </a:p>
          <a:p>
            <a:r>
              <a:rPr lang="en-US" dirty="0" smtClean="0"/>
              <a:t>Conversely</a:t>
            </a:r>
            <a:r>
              <a:rPr lang="en-US" dirty="0"/>
              <a:t>, if we observe two identical segments of </a:t>
            </a:r>
            <a:r>
              <a:rPr lang="en-US" dirty="0" smtClean="0"/>
              <a:t>ciphertext,</a:t>
            </a:r>
            <a:r>
              <a:rPr lang="tr-TR" dirty="0" smtClean="0"/>
              <a:t> </a:t>
            </a:r>
            <a:r>
              <a:rPr lang="en-US" dirty="0" smtClean="0"/>
              <a:t>each </a:t>
            </a:r>
            <a:r>
              <a:rPr lang="en-US" dirty="0"/>
              <a:t>of length at least three, say, then there is a good chance that they </a:t>
            </a:r>
            <a:r>
              <a:rPr lang="en-US" dirty="0" smtClean="0"/>
              <a:t>correspond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identical segments of plaintext.</a:t>
            </a:r>
          </a:p>
        </p:txBody>
      </p:sp>
    </p:spTree>
    <p:extLst>
      <p:ext uri="{BB962C8B-B14F-4D97-AF65-F5344CB8AC3E}">
        <p14:creationId xmlns:p14="http://schemas.microsoft.com/office/powerpoint/2010/main" val="3151622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1053" y="1825625"/>
            <a:ext cx="11502189" cy="4351338"/>
          </a:xfrm>
        </p:spPr>
        <p:txBody>
          <a:bodyPr/>
          <a:lstStyle/>
          <a:p>
            <a:r>
              <a:rPr lang="pt-BR" dirty="0"/>
              <a:t>His Observation	</a:t>
            </a:r>
          </a:p>
          <a:p>
            <a:pPr marL="0" indent="0">
              <a:buNone/>
            </a:pPr>
            <a:r>
              <a:rPr lang="pt-BR" dirty="0"/>
              <a:t>Key                 </a:t>
            </a:r>
            <a:r>
              <a:rPr lang="pt-BR" dirty="0" smtClean="0"/>
              <a:t>:K  </a:t>
            </a:r>
            <a:r>
              <a:rPr lang="pt-BR" dirty="0"/>
              <a:t>I  N  G     K  I  N  G    K  I  N  G    K  I  N  G    K  I  N  G    K  I  N  G </a:t>
            </a:r>
          </a:p>
          <a:p>
            <a:pPr marL="0" indent="0">
              <a:buNone/>
            </a:pPr>
            <a:r>
              <a:rPr lang="pt-BR" dirty="0"/>
              <a:t>Plain text       </a:t>
            </a:r>
            <a:r>
              <a:rPr lang="pt-BR" dirty="0" smtClean="0"/>
              <a:t>:T </a:t>
            </a:r>
            <a:r>
              <a:rPr lang="pt-BR" dirty="0"/>
              <a:t>H  E  S     U  N A N     D </a:t>
            </a:r>
            <a:r>
              <a:rPr lang="pt-BR" dirty="0">
                <a:solidFill>
                  <a:srgbClr val="FF0000"/>
                </a:solidFill>
              </a:rPr>
              <a:t>T H  E</a:t>
            </a:r>
            <a:r>
              <a:rPr lang="pt-BR" dirty="0"/>
              <a:t>     M A N  I    N </a:t>
            </a:r>
            <a:r>
              <a:rPr lang="pt-BR" dirty="0">
                <a:solidFill>
                  <a:srgbClr val="FF0000"/>
                </a:solidFill>
              </a:rPr>
              <a:t> T  H  E</a:t>
            </a:r>
            <a:r>
              <a:rPr lang="pt-BR" dirty="0"/>
              <a:t>    M O O N</a:t>
            </a:r>
          </a:p>
          <a:p>
            <a:pPr marL="0" indent="0">
              <a:buNone/>
            </a:pPr>
            <a:r>
              <a:rPr lang="pt-BR" dirty="0"/>
              <a:t>Cipher text </a:t>
            </a:r>
            <a:r>
              <a:rPr lang="tr-TR" dirty="0" smtClean="0"/>
              <a:t>   :</a:t>
            </a:r>
            <a:r>
              <a:rPr lang="pt-BR" dirty="0" smtClean="0"/>
              <a:t>B  </a:t>
            </a:r>
            <a:r>
              <a:rPr lang="pt-BR" dirty="0"/>
              <a:t>P  R Y     E  V  N T     N </a:t>
            </a:r>
            <a:r>
              <a:rPr lang="pt-BR" dirty="0">
                <a:solidFill>
                  <a:srgbClr val="FF0000"/>
                </a:solidFill>
              </a:rPr>
              <a:t>B  U K</a:t>
            </a:r>
            <a:r>
              <a:rPr lang="pt-BR" dirty="0"/>
              <a:t>     W I  A O    X  </a:t>
            </a:r>
            <a:r>
              <a:rPr lang="pt-BR" dirty="0">
                <a:solidFill>
                  <a:srgbClr val="FF0000"/>
                </a:solidFill>
              </a:rPr>
              <a:t>B U K     </a:t>
            </a:r>
            <a:r>
              <a:rPr lang="pt-BR" dirty="0"/>
              <a:t>W W B 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68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r>
              <a:rPr lang="tr-TR" dirty="0" smtClean="0"/>
              <a:t> of </a:t>
            </a:r>
            <a:r>
              <a:rPr lang="en-US" altLang="en-US" dirty="0" err="1"/>
              <a:t>Vigènere</a:t>
            </a:r>
            <a:r>
              <a:rPr lang="en-US" altLang="en-US" dirty="0"/>
              <a:t> </a:t>
            </a:r>
            <a:r>
              <a:rPr lang="tr-TR" dirty="0" err="1" smtClean="0"/>
              <a:t>Cipher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Kasiski</a:t>
            </a:r>
            <a:r>
              <a:rPr lang="en-US" dirty="0"/>
              <a:t> </a:t>
            </a:r>
            <a:r>
              <a:rPr lang="en-US" dirty="0" smtClean="0"/>
              <a:t>test</a:t>
            </a:r>
            <a:r>
              <a:rPr lang="tr-TR" dirty="0"/>
              <a:t> </a:t>
            </a:r>
            <a:r>
              <a:rPr lang="tr-TR" dirty="0" err="1" smtClean="0"/>
              <a:t>works</a:t>
            </a:r>
            <a:r>
              <a:rPr lang="tr-TR" dirty="0" smtClean="0"/>
              <a:t> as </a:t>
            </a:r>
            <a:r>
              <a:rPr lang="tr-TR" dirty="0" err="1" smtClean="0"/>
              <a:t>follows</a:t>
            </a:r>
            <a:r>
              <a:rPr lang="tr-TR" dirty="0" smtClean="0"/>
              <a:t>:</a:t>
            </a:r>
          </a:p>
          <a:p>
            <a:pPr lvl="1"/>
            <a:r>
              <a:rPr lang="tr-TR" sz="2800" dirty="0" smtClean="0"/>
              <a:t>S</a:t>
            </a:r>
            <a:r>
              <a:rPr lang="en-US" sz="2800" dirty="0" err="1" smtClean="0"/>
              <a:t>earch</a:t>
            </a:r>
            <a:r>
              <a:rPr lang="en-US" sz="2800" dirty="0" smtClean="0"/>
              <a:t> </a:t>
            </a:r>
            <a:r>
              <a:rPr lang="en-US" sz="2800" dirty="0"/>
              <a:t>the ciphertext for </a:t>
            </a:r>
            <a:r>
              <a:rPr lang="en-US" sz="2800" b="1" dirty="0"/>
              <a:t>pairs of </a:t>
            </a:r>
            <a:r>
              <a:rPr lang="en-US" sz="2800" b="1" dirty="0" smtClean="0"/>
              <a:t>identical</a:t>
            </a:r>
            <a:r>
              <a:rPr lang="tr-TR" sz="2800" b="1" dirty="0" smtClean="0"/>
              <a:t> </a:t>
            </a:r>
            <a:r>
              <a:rPr lang="en-US" sz="2800" b="1" dirty="0" smtClean="0"/>
              <a:t>segments </a:t>
            </a:r>
            <a:r>
              <a:rPr lang="en-US" sz="2800" dirty="0"/>
              <a:t>of length at least three, </a:t>
            </a:r>
            <a:r>
              <a:rPr lang="tr-TR" sz="2800" dirty="0" smtClean="0"/>
              <a:t>(</a:t>
            </a:r>
            <a:r>
              <a:rPr lang="en-US" altLang="en-US" sz="2800" dirty="0"/>
              <a:t>identical segments of plaintext, will be encrypted to the same ciphertext</a:t>
            </a:r>
            <a:r>
              <a:rPr lang="tr-TR" sz="2800" dirty="0" smtClean="0"/>
              <a:t>)</a:t>
            </a:r>
          </a:p>
          <a:p>
            <a:pPr lvl="1"/>
            <a:endParaRPr lang="tr-TR" sz="2800" dirty="0" smtClean="0"/>
          </a:p>
          <a:p>
            <a:pPr lvl="1"/>
            <a:r>
              <a:rPr lang="en-US" sz="2800" dirty="0" smtClean="0"/>
              <a:t>record </a:t>
            </a:r>
            <a:r>
              <a:rPr lang="en-US" sz="2800" dirty="0"/>
              <a:t>the </a:t>
            </a:r>
            <a:r>
              <a:rPr lang="en-US" sz="2800" b="1" dirty="0"/>
              <a:t>distance between the </a:t>
            </a:r>
            <a:r>
              <a:rPr lang="en-US" sz="2800" b="1" dirty="0" smtClean="0"/>
              <a:t>starting</a:t>
            </a:r>
            <a:r>
              <a:rPr lang="tr-TR" sz="2800" b="1" dirty="0" smtClean="0"/>
              <a:t> </a:t>
            </a:r>
            <a:r>
              <a:rPr lang="en-US" sz="2800" b="1" dirty="0" smtClean="0"/>
              <a:t>positions </a:t>
            </a:r>
            <a:r>
              <a:rPr lang="en-US" sz="2800" dirty="0"/>
              <a:t>of the two segments. </a:t>
            </a:r>
            <a:endParaRPr lang="tr-TR" sz="2800" dirty="0" smtClean="0"/>
          </a:p>
          <a:p>
            <a:pPr lvl="1"/>
            <a:endParaRPr lang="tr-TR" sz="2800" dirty="0" smtClean="0"/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we obtain several such distances, say </a:t>
            </a:r>
            <a:r>
              <a:rPr lang="en-US" sz="2800" i="1" dirty="0" smtClean="0">
                <a:sym typeface="Symbol" panose="05050102010706020507" pitchFamily="18" charset="2"/>
              </a:rPr>
              <a:t></a:t>
            </a:r>
            <a:r>
              <a:rPr lang="en-US" sz="2800" baseline="-25000" dirty="0" smtClean="0"/>
              <a:t>1</a:t>
            </a:r>
            <a:r>
              <a:rPr lang="en-US" sz="2800" dirty="0"/>
              <a:t>, </a:t>
            </a:r>
            <a:r>
              <a:rPr lang="en-US" sz="2800" i="1" dirty="0" smtClean="0">
                <a:sym typeface="Symbol" panose="05050102010706020507" pitchFamily="18" charset="2"/>
              </a:rPr>
              <a:t></a:t>
            </a:r>
            <a:r>
              <a:rPr lang="en-US" sz="2800" baseline="-25000" dirty="0"/>
              <a:t> </a:t>
            </a:r>
            <a:r>
              <a:rPr lang="tr-TR" sz="2800" baseline="-25000" dirty="0" smtClean="0"/>
              <a:t>2</a:t>
            </a:r>
            <a:r>
              <a:rPr lang="en-US" sz="2800" i="1" dirty="0" smtClean="0">
                <a:sym typeface="Symbol" panose="05050102010706020507" pitchFamily="18" charset="2"/>
              </a:rPr>
              <a:t> </a:t>
            </a:r>
            <a:r>
              <a:rPr lang="en-US" sz="2800" dirty="0" smtClean="0"/>
              <a:t>, </a:t>
            </a:r>
            <a:r>
              <a:rPr lang="en-US" sz="2800" dirty="0"/>
              <a:t>. . </a:t>
            </a:r>
            <a:r>
              <a:rPr lang="en-US" sz="2800" dirty="0" smtClean="0"/>
              <a:t>.,</a:t>
            </a:r>
            <a:r>
              <a:rPr lang="tr-TR" sz="2800" dirty="0"/>
              <a:t> </a:t>
            </a:r>
            <a:r>
              <a:rPr lang="en-US" sz="2800" dirty="0" smtClean="0"/>
              <a:t>then </a:t>
            </a:r>
            <a:r>
              <a:rPr lang="en-US" sz="2800" dirty="0"/>
              <a:t>we would </a:t>
            </a:r>
            <a:r>
              <a:rPr lang="en-US" sz="2800" b="1" dirty="0"/>
              <a:t>conjecture that m divides all of the </a:t>
            </a:r>
            <a:r>
              <a:rPr lang="en-US" sz="2800" b="1" i="1" dirty="0" smtClean="0">
                <a:sym typeface="Symbol" panose="05050102010706020507" pitchFamily="18" charset="2"/>
              </a:rPr>
              <a:t></a:t>
            </a:r>
            <a:r>
              <a:rPr lang="en-US" sz="2800" b="1" baseline="-25000" dirty="0"/>
              <a:t> </a:t>
            </a:r>
            <a:r>
              <a:rPr lang="tr-TR" sz="2800" b="1" baseline="-25000" dirty="0" smtClean="0"/>
              <a:t>i</a:t>
            </a:r>
            <a:r>
              <a:rPr lang="en-US" sz="2800" b="1" dirty="0" smtClean="0"/>
              <a:t>’s</a:t>
            </a:r>
            <a:r>
              <a:rPr lang="en-US" sz="2800" dirty="0"/>
              <a:t>, and hence m divides </a:t>
            </a:r>
            <a:r>
              <a:rPr lang="en-US" sz="2800" dirty="0" smtClean="0"/>
              <a:t>the</a:t>
            </a:r>
            <a:r>
              <a:rPr lang="tr-TR" sz="2800" dirty="0" smtClean="0"/>
              <a:t> </a:t>
            </a:r>
            <a:r>
              <a:rPr lang="en-US" sz="2800" dirty="0" smtClean="0"/>
              <a:t>greatest </a:t>
            </a:r>
            <a:r>
              <a:rPr lang="en-US" sz="2800" dirty="0"/>
              <a:t>common </a:t>
            </a:r>
            <a:r>
              <a:rPr lang="en-US" sz="2800" dirty="0" smtClean="0"/>
              <a:t>divisor </a:t>
            </a:r>
            <a:r>
              <a:rPr lang="en-US" sz="2800" dirty="0"/>
              <a:t>of the </a:t>
            </a:r>
            <a:r>
              <a:rPr lang="en-US" sz="2800" i="1" dirty="0" smtClean="0">
                <a:sym typeface="Symbol" panose="05050102010706020507" pitchFamily="18" charset="2"/>
              </a:rPr>
              <a:t></a:t>
            </a:r>
            <a:r>
              <a:rPr lang="en-US" sz="2800" baseline="-25000" dirty="0"/>
              <a:t> </a:t>
            </a:r>
            <a:r>
              <a:rPr lang="tr-TR" sz="2800" baseline="-25000" dirty="0" smtClean="0"/>
              <a:t>i</a:t>
            </a:r>
            <a:r>
              <a:rPr lang="en-US" sz="2800" i="1" dirty="0" smtClean="0">
                <a:sym typeface="Symbol" panose="05050102010706020507" pitchFamily="18" charset="2"/>
              </a:rPr>
              <a:t> </a:t>
            </a:r>
            <a:r>
              <a:rPr lang="en-US" sz="2800" dirty="0" smtClean="0"/>
              <a:t>’s.</a:t>
            </a:r>
            <a:endParaRPr lang="tr-TR" sz="2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13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CIT 380: Securing Computer Systems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#</a:t>
            </a:r>
            <a:fld id="{F69AC21D-661F-45FF-85D7-2D80A84B3AB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Example </a:t>
            </a:r>
            <a:r>
              <a:rPr lang="en-US" altLang="en-US" dirty="0" err="1"/>
              <a:t>Vigènere</a:t>
            </a:r>
            <a:r>
              <a:rPr lang="en-US" altLang="en-US" dirty="0"/>
              <a:t> Ciphertext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lvl="1" indent="0">
              <a:buNone/>
            </a:pPr>
            <a:r>
              <a:rPr lang="tr-TR" altLang="en-US" sz="2800" dirty="0" smtClean="0"/>
              <a:t>	</a:t>
            </a:r>
            <a:r>
              <a:rPr lang="en-US" altLang="en-US" sz="2800" dirty="0" smtClean="0"/>
              <a:t>ADQYS </a:t>
            </a:r>
            <a:r>
              <a:rPr lang="tr-TR" altLang="en-US" sz="2800" dirty="0" smtClean="0"/>
              <a:t>	</a:t>
            </a:r>
            <a:r>
              <a:rPr lang="en-US" altLang="en-US" sz="2800" dirty="0" smtClean="0"/>
              <a:t>MIUSB </a:t>
            </a:r>
            <a:r>
              <a:rPr lang="tr-TR" altLang="en-US" sz="2800" dirty="0" smtClean="0"/>
              <a:t>	</a:t>
            </a:r>
            <a:r>
              <a:rPr lang="en-US" altLang="en-US" sz="2800" dirty="0" smtClean="0"/>
              <a:t>OXKKT </a:t>
            </a:r>
            <a:r>
              <a:rPr lang="tr-TR" altLang="en-US" sz="2800" dirty="0" smtClean="0"/>
              <a:t>	</a:t>
            </a:r>
            <a:r>
              <a:rPr lang="en-US" altLang="en-US" sz="2800" dirty="0" smtClean="0"/>
              <a:t>MIBHK </a:t>
            </a:r>
            <a:r>
              <a:rPr lang="tr-TR" altLang="en-US" sz="2800" dirty="0" smtClean="0"/>
              <a:t>	</a:t>
            </a:r>
            <a:r>
              <a:rPr lang="en-US" altLang="en-US" sz="2800" dirty="0" smtClean="0"/>
              <a:t>IZOOO</a:t>
            </a:r>
            <a:endParaRPr lang="en-US" altLang="en-US" sz="2800" dirty="0"/>
          </a:p>
          <a:p>
            <a:pPr marL="457200" lvl="1" indent="0">
              <a:buNone/>
            </a:pPr>
            <a:r>
              <a:rPr lang="tr-TR" altLang="en-US" sz="2800" dirty="0" smtClean="0"/>
              <a:t>	</a:t>
            </a:r>
            <a:r>
              <a:rPr lang="en-US" altLang="en-US" sz="2800" dirty="0" smtClean="0"/>
              <a:t>EQOOG </a:t>
            </a:r>
            <a:r>
              <a:rPr lang="tr-TR" altLang="en-US" sz="2800" dirty="0" smtClean="0"/>
              <a:t>	</a:t>
            </a:r>
            <a:r>
              <a:rPr lang="en-US" altLang="en-US" sz="2800" dirty="0" smtClean="0"/>
              <a:t>IFBAG </a:t>
            </a:r>
            <a:r>
              <a:rPr lang="tr-TR" altLang="en-US" sz="2800" dirty="0" smtClean="0"/>
              <a:t>	</a:t>
            </a:r>
            <a:r>
              <a:rPr lang="en-US" altLang="en-US" sz="2800" dirty="0" smtClean="0"/>
              <a:t>KAUMF </a:t>
            </a:r>
            <a:r>
              <a:rPr lang="tr-TR" altLang="en-US" sz="2800" dirty="0" smtClean="0"/>
              <a:t>	</a:t>
            </a:r>
            <a:r>
              <a:rPr lang="en-US" altLang="en-US" sz="2800" dirty="0" smtClean="0"/>
              <a:t>VVTAA </a:t>
            </a:r>
            <a:r>
              <a:rPr lang="tr-TR" altLang="en-US" sz="2800" dirty="0" smtClean="0"/>
              <a:t>	</a:t>
            </a:r>
            <a:r>
              <a:rPr lang="en-US" altLang="en-US" sz="2800" dirty="0" smtClean="0"/>
              <a:t>CIDTW</a:t>
            </a:r>
            <a:endParaRPr lang="en-US" altLang="en-US" sz="2800" dirty="0"/>
          </a:p>
          <a:p>
            <a:pPr marL="457200" lvl="1" indent="0">
              <a:buNone/>
            </a:pPr>
            <a:r>
              <a:rPr lang="tr-TR" altLang="en-US" sz="2800" dirty="0" smtClean="0"/>
              <a:t>	</a:t>
            </a:r>
            <a:r>
              <a:rPr lang="en-US" altLang="en-US" sz="2800" dirty="0" smtClean="0"/>
              <a:t>MOCIO </a:t>
            </a:r>
            <a:r>
              <a:rPr lang="tr-TR" altLang="en-US" sz="2800" dirty="0" smtClean="0"/>
              <a:t>	</a:t>
            </a:r>
            <a:r>
              <a:rPr lang="en-US" altLang="en-US" sz="2800" dirty="0" smtClean="0"/>
              <a:t>EQOOG </a:t>
            </a:r>
            <a:r>
              <a:rPr lang="tr-TR" altLang="en-US" sz="2800" dirty="0" smtClean="0"/>
              <a:t>	</a:t>
            </a:r>
            <a:r>
              <a:rPr lang="en-US" altLang="en-US" sz="2800" dirty="0" smtClean="0"/>
              <a:t>BMBFV </a:t>
            </a:r>
            <a:r>
              <a:rPr lang="tr-TR" altLang="en-US" sz="2800" dirty="0" smtClean="0"/>
              <a:t>	</a:t>
            </a:r>
            <a:r>
              <a:rPr lang="en-US" altLang="en-US" sz="2800" dirty="0" smtClean="0"/>
              <a:t>ZGGWP </a:t>
            </a:r>
            <a:r>
              <a:rPr lang="tr-TR" altLang="en-US" sz="2800" dirty="0" smtClean="0"/>
              <a:t>	</a:t>
            </a:r>
            <a:r>
              <a:rPr lang="en-US" altLang="en-US" sz="2800" dirty="0" smtClean="0"/>
              <a:t>CIEKQ</a:t>
            </a:r>
            <a:endParaRPr lang="en-US" altLang="en-US" sz="2800" dirty="0"/>
          </a:p>
          <a:p>
            <a:pPr marL="457200" lvl="1" indent="0">
              <a:buNone/>
            </a:pPr>
            <a:r>
              <a:rPr lang="tr-TR" altLang="en-US" sz="2800" dirty="0" smtClean="0"/>
              <a:t>	</a:t>
            </a:r>
            <a:r>
              <a:rPr lang="en-US" altLang="en-US" sz="2800" dirty="0" smtClean="0"/>
              <a:t>HSNEW </a:t>
            </a:r>
            <a:r>
              <a:rPr lang="tr-TR" altLang="en-US" sz="2800" dirty="0" smtClean="0"/>
              <a:t>	</a:t>
            </a:r>
            <a:r>
              <a:rPr lang="en-US" altLang="en-US" sz="2800" dirty="0" smtClean="0"/>
              <a:t>VECNE </a:t>
            </a:r>
            <a:r>
              <a:rPr lang="tr-TR" altLang="en-US" sz="2800" dirty="0" smtClean="0"/>
              <a:t>	</a:t>
            </a:r>
            <a:r>
              <a:rPr lang="en-US" altLang="en-US" sz="2800" dirty="0" smtClean="0"/>
              <a:t>DLAAV </a:t>
            </a:r>
            <a:r>
              <a:rPr lang="tr-TR" altLang="en-US" sz="2800" dirty="0" smtClean="0"/>
              <a:t>	</a:t>
            </a:r>
            <a:r>
              <a:rPr lang="en-US" altLang="en-US" sz="2800" dirty="0" smtClean="0"/>
              <a:t>RWKXS </a:t>
            </a:r>
            <a:r>
              <a:rPr lang="tr-TR" altLang="en-US" sz="2800" dirty="0" smtClean="0"/>
              <a:t>	</a:t>
            </a:r>
            <a:r>
              <a:rPr lang="en-US" altLang="en-US" sz="2800" dirty="0" smtClean="0"/>
              <a:t>VNSVP</a:t>
            </a:r>
            <a:endParaRPr lang="en-US" altLang="en-US" sz="2800" dirty="0"/>
          </a:p>
          <a:p>
            <a:pPr marL="457200" lvl="1" indent="0">
              <a:buNone/>
            </a:pPr>
            <a:r>
              <a:rPr lang="tr-TR" altLang="en-US" sz="2800" dirty="0" smtClean="0"/>
              <a:t>	</a:t>
            </a:r>
            <a:r>
              <a:rPr lang="en-US" altLang="en-US" sz="2800" dirty="0" smtClean="0"/>
              <a:t>HCEUT </a:t>
            </a:r>
            <a:r>
              <a:rPr lang="tr-TR" altLang="en-US" sz="2800" dirty="0" smtClean="0"/>
              <a:t>	</a:t>
            </a:r>
            <a:r>
              <a:rPr lang="en-US" altLang="en-US" sz="2800" dirty="0" smtClean="0"/>
              <a:t>QOIOF </a:t>
            </a:r>
            <a:r>
              <a:rPr lang="tr-TR" altLang="en-US" sz="2800" dirty="0" smtClean="0"/>
              <a:t>	</a:t>
            </a:r>
            <a:r>
              <a:rPr lang="en-US" altLang="en-US" sz="2800" dirty="0" smtClean="0"/>
              <a:t>MEGJS </a:t>
            </a:r>
            <a:r>
              <a:rPr lang="tr-TR" altLang="en-US" sz="2800" dirty="0" smtClean="0"/>
              <a:t>	</a:t>
            </a:r>
            <a:r>
              <a:rPr lang="en-US" altLang="en-US" sz="2800" dirty="0" smtClean="0"/>
              <a:t>WTPCH </a:t>
            </a:r>
            <a:r>
              <a:rPr lang="tr-TR" altLang="en-US" sz="2800" dirty="0" smtClean="0"/>
              <a:t>	</a:t>
            </a:r>
            <a:r>
              <a:rPr lang="en-US" altLang="en-US" sz="2800" dirty="0" smtClean="0"/>
              <a:t>AJMOC</a:t>
            </a:r>
            <a:endParaRPr lang="en-US" altLang="en-US" sz="2800" dirty="0"/>
          </a:p>
          <a:p>
            <a:pPr marL="457200" lvl="1" indent="0">
              <a:buNone/>
            </a:pPr>
            <a:r>
              <a:rPr lang="tr-TR" altLang="en-US" sz="2800" dirty="0" smtClean="0"/>
              <a:t>	</a:t>
            </a:r>
            <a:r>
              <a:rPr lang="en-US" altLang="en-US" sz="2800" dirty="0" smtClean="0"/>
              <a:t>HIUIX</a:t>
            </a:r>
            <a:endParaRPr lang="tr-TR" altLang="en-US" sz="2800" dirty="0"/>
          </a:p>
          <a:p>
            <a:pPr lvl="1"/>
            <a:endParaRPr lang="tr-TR" altLang="en-US" sz="2800" dirty="0"/>
          </a:p>
          <a:p>
            <a:pPr lvl="1"/>
            <a:endParaRPr lang="tr-TR" altLang="en-US" sz="2800" dirty="0"/>
          </a:p>
          <a:p>
            <a:pPr lvl="1"/>
            <a:r>
              <a:rPr lang="tr-TR" altLang="en-US" sz="2800" dirty="0" err="1"/>
              <a:t>Given</a:t>
            </a:r>
            <a:r>
              <a:rPr lang="tr-TR" altLang="en-US" sz="2800" dirty="0"/>
              <a:t> </a:t>
            </a:r>
            <a:r>
              <a:rPr lang="tr-TR" altLang="en-US" sz="2800" dirty="0" err="1"/>
              <a:t>encrypted</a:t>
            </a:r>
            <a:r>
              <a:rPr lang="tr-TR" altLang="en-US" sz="2800" dirty="0"/>
              <a:t> </a:t>
            </a:r>
            <a:r>
              <a:rPr lang="tr-TR" altLang="en-US" sz="2800" dirty="0" err="1" smtClean="0"/>
              <a:t>text</a:t>
            </a:r>
            <a:r>
              <a:rPr lang="tr-TR" altLang="en-US" sz="2800" dirty="0" smtClean="0"/>
              <a:t>, </a:t>
            </a:r>
            <a:r>
              <a:rPr lang="tr-TR" altLang="en-US" sz="2800" dirty="0" err="1" smtClean="0"/>
              <a:t>find</a:t>
            </a:r>
            <a:r>
              <a:rPr lang="tr-TR" altLang="en-US" sz="2800" dirty="0" smtClean="0"/>
              <a:t> </a:t>
            </a:r>
            <a:r>
              <a:rPr lang="tr-TR" altLang="en-US" sz="2800" dirty="0" err="1" smtClean="0"/>
              <a:t>the</a:t>
            </a:r>
            <a:r>
              <a:rPr lang="tr-TR" altLang="en-US" sz="2800" dirty="0" smtClean="0"/>
              <a:t> </a:t>
            </a:r>
            <a:r>
              <a:rPr lang="tr-TR" altLang="en-US" sz="2800" dirty="0" err="1" smtClean="0"/>
              <a:t>plain</a:t>
            </a:r>
            <a:r>
              <a:rPr lang="tr-TR" altLang="en-US" sz="2800" dirty="0" smtClean="0"/>
              <a:t> </a:t>
            </a:r>
            <a:r>
              <a:rPr lang="tr-TR" altLang="en-US" sz="2800" dirty="0" err="1" smtClean="0"/>
              <a:t>text</a:t>
            </a:r>
            <a:r>
              <a:rPr lang="tr-TR" altLang="en-US" sz="2800" dirty="0" smtClean="0"/>
              <a:t>.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0121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Repetition</a:t>
            </a:r>
            <a:r>
              <a:rPr lang="tr-TR" altLang="en-US" dirty="0" smtClean="0"/>
              <a:t>s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482656"/>
              </p:ext>
            </p:extLst>
          </p:nvPr>
        </p:nvGraphicFramePr>
        <p:xfrm>
          <a:off x="2209800" y="1690688"/>
          <a:ext cx="7772400" cy="4953000"/>
        </p:xfrm>
        <a:graphic>
          <a:graphicData uri="http://schemas.openxmlformats.org/drawingml/2006/table">
            <a:tbl>
              <a:tblPr/>
              <a:tblGrid>
                <a:gridCol w="1554163"/>
                <a:gridCol w="731837"/>
                <a:gridCol w="685800"/>
                <a:gridCol w="1066800"/>
                <a:gridCol w="3733800"/>
              </a:tblGrid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Letters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Start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Distance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Factors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_TERMINAL" pitchFamily="49" charset="0"/>
                        </a:rPr>
                        <a:t>MI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_TERMINAL" pitchFamily="49" charset="0"/>
                        </a:rPr>
                        <a:t>OO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_TERMINAL" pitchFamily="49" charset="0"/>
                        </a:rPr>
                        <a:t>OEQOOG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2, 3, 5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_TERMINAL" pitchFamily="49" charset="0"/>
                        </a:rPr>
                        <a:t>FV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2, 2, 2, 3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_TERMINAL" pitchFamily="49" charset="0"/>
                        </a:rPr>
                        <a:t>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2, 2, 11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_TERMINAL" pitchFamily="49" charset="0"/>
                        </a:rPr>
                        <a:t>MOC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2, 2, 2, 3, 3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_TERMINAL" pitchFamily="49" charset="0"/>
                        </a:rPr>
                        <a:t>QO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7, 7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_TERMINAL" pitchFamily="49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2, 2, 2, 2, 3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_TERMINAL" pitchFamily="49" charset="0"/>
                        </a:rPr>
                        <a:t>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_TERMINAL" pitchFamily="49" charset="0"/>
                        </a:rPr>
                        <a:t>SV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_TERMINAL" pitchFamily="49" charset="0"/>
                        </a:rPr>
                        <a:t>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180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CIT 380: Securing Computer Systems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#</a:t>
            </a:r>
            <a:fld id="{2230B725-99E1-4851-819C-6C9A2104F5A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Estimate of </a:t>
            </a:r>
            <a:r>
              <a:rPr lang="tr-TR" altLang="en-US" dirty="0" err="1" smtClean="0"/>
              <a:t>key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length</a:t>
            </a:r>
            <a:endParaRPr lang="en-US" alt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OEQOOG</a:t>
            </a:r>
            <a:r>
              <a:rPr lang="en-US" altLang="en-US" dirty="0"/>
              <a:t> is probably not a coincidence</a:t>
            </a:r>
          </a:p>
          <a:p>
            <a:pPr lvl="1"/>
            <a:r>
              <a:rPr lang="en-US" altLang="en-US" dirty="0"/>
              <a:t>Two character repetitions may be chance.</a:t>
            </a:r>
          </a:p>
          <a:p>
            <a:pPr lvl="1"/>
            <a:r>
              <a:rPr lang="tr-TR" altLang="en-US" dirty="0" err="1" smtClean="0"/>
              <a:t>Key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length</a:t>
            </a:r>
            <a:r>
              <a:rPr lang="tr-TR" altLang="en-US" dirty="0" smtClean="0"/>
              <a:t> </a:t>
            </a:r>
            <a:r>
              <a:rPr lang="en-US" altLang="en-US" dirty="0" smtClean="0"/>
              <a:t>may </a:t>
            </a:r>
            <a:r>
              <a:rPr lang="en-US" altLang="en-US" dirty="0"/>
              <a:t>be 1, 2, 3, 5, 6, 10, 15, or 30</a:t>
            </a:r>
          </a:p>
          <a:p>
            <a:r>
              <a:rPr lang="en-US" altLang="en-US" dirty="0"/>
              <a:t>Most others (7/10) have 2 in their factors</a:t>
            </a:r>
          </a:p>
          <a:p>
            <a:r>
              <a:rPr lang="en-US" altLang="en-US" dirty="0"/>
              <a:t>Almost as many (6/10) have 3 in their factors.</a:t>
            </a:r>
          </a:p>
          <a:p>
            <a:r>
              <a:rPr lang="en-US" altLang="en-US" dirty="0"/>
              <a:t>Begin with </a:t>
            </a:r>
            <a:r>
              <a:rPr lang="tr-TR" altLang="en-US" dirty="0" err="1" smtClean="0"/>
              <a:t>length</a:t>
            </a:r>
            <a:r>
              <a:rPr lang="tr-TR" altLang="en-US" dirty="0" smtClean="0"/>
              <a:t> </a:t>
            </a:r>
            <a:r>
              <a:rPr lang="en-US" altLang="en-US" dirty="0" smtClean="0"/>
              <a:t>of </a:t>
            </a:r>
            <a:r>
              <a:rPr lang="en-US" altLang="en-US" dirty="0"/>
              <a:t>2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dirty="0"/>
              <a:t> 3 = 6.</a:t>
            </a:r>
          </a:p>
        </p:txBody>
      </p:sp>
    </p:spTree>
    <p:extLst>
      <p:ext uri="{BB962C8B-B14F-4D97-AF65-F5344CB8AC3E}">
        <p14:creationId xmlns:p14="http://schemas.microsoft.com/office/powerpoint/2010/main" val="2282335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r>
              <a:rPr lang="tr-TR" dirty="0" smtClean="0"/>
              <a:t> of </a:t>
            </a:r>
            <a:r>
              <a:rPr lang="en-US" altLang="en-US" dirty="0" err="1"/>
              <a:t>Vigènere</a:t>
            </a:r>
            <a:r>
              <a:rPr lang="en-US" altLang="en-US" dirty="0"/>
              <a:t> </a:t>
            </a:r>
            <a:r>
              <a:rPr lang="tr-TR" dirty="0" err="1" smtClean="0"/>
              <a:t>Cipher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b="1" i="1" dirty="0"/>
              <a:t>Coincidence</a:t>
            </a:r>
            <a:r>
              <a:rPr lang="en-US" altLang="en-US" dirty="0"/>
              <a:t>: Picking two letters at random from a message that are identical.</a:t>
            </a:r>
          </a:p>
          <a:p>
            <a:endParaRPr lang="tr-TR" b="1" dirty="0" smtClean="0"/>
          </a:p>
          <a:p>
            <a:r>
              <a:rPr lang="tr-TR" b="1" dirty="0" smtClean="0"/>
              <a:t>Index </a:t>
            </a:r>
            <a:r>
              <a:rPr lang="tr-TR" b="1" dirty="0"/>
              <a:t>of </a:t>
            </a:r>
            <a:r>
              <a:rPr lang="tr-TR" b="1" dirty="0" err="1" smtClean="0"/>
              <a:t>coincidence</a:t>
            </a:r>
            <a:r>
              <a:rPr lang="tr-TR" b="1" dirty="0" smtClean="0"/>
              <a:t>: </a:t>
            </a:r>
            <a:endParaRPr lang="tr-TR" b="1" dirty="0"/>
          </a:p>
          <a:p>
            <a:pPr lvl="1"/>
            <a:r>
              <a:rPr lang="en-US" altLang="en-US" sz="2800" dirty="0"/>
              <a:t>Measures the probability that two random elements of the n-letters string x are identical.</a:t>
            </a:r>
          </a:p>
          <a:p>
            <a:pPr lvl="1"/>
            <a:endParaRPr lang="tr-TR" sz="2800" dirty="0" smtClean="0"/>
          </a:p>
          <a:p>
            <a:pPr lvl="1"/>
            <a:r>
              <a:rPr lang="en-US" sz="2800" dirty="0" smtClean="0"/>
              <a:t>Suppose </a:t>
            </a:r>
            <a:r>
              <a:rPr lang="en-US" sz="2800" b="1" i="1" dirty="0"/>
              <a:t>x </a:t>
            </a:r>
            <a:r>
              <a:rPr lang="en-US" sz="2800" i="1" dirty="0"/>
              <a:t>= x</a:t>
            </a:r>
            <a:r>
              <a:rPr lang="en-US" sz="2800" i="1" baseline="-25000" dirty="0"/>
              <a:t>1</a:t>
            </a:r>
            <a:r>
              <a:rPr lang="en-US" sz="2800" i="1" dirty="0"/>
              <a:t>x</a:t>
            </a:r>
            <a:r>
              <a:rPr lang="en-US" sz="2800" i="1" baseline="-25000" dirty="0"/>
              <a:t>2</a:t>
            </a:r>
            <a:r>
              <a:rPr lang="en-US" sz="2800" i="1" dirty="0"/>
              <a:t>   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n</a:t>
            </a:r>
            <a:r>
              <a:rPr lang="en-US" sz="2800" dirty="0"/>
              <a:t> is a string of n alphabetic characters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The </a:t>
            </a:r>
            <a:r>
              <a:rPr lang="en-US" sz="2800" b="1" dirty="0"/>
              <a:t>index of coincidence </a:t>
            </a:r>
            <a:r>
              <a:rPr lang="en-US" sz="2800" dirty="0"/>
              <a:t>of </a:t>
            </a:r>
            <a:r>
              <a:rPr lang="en-US" sz="2800" b="1" dirty="0"/>
              <a:t>x</a:t>
            </a:r>
            <a:r>
              <a:rPr lang="en-US" sz="2800" dirty="0"/>
              <a:t>, denoted </a:t>
            </a:r>
            <a:r>
              <a:rPr lang="en-US" sz="2800" dirty="0" err="1"/>
              <a:t>I</a:t>
            </a:r>
            <a:r>
              <a:rPr lang="en-US" sz="2800" baseline="-25000" dirty="0" err="1"/>
              <a:t>c</a:t>
            </a:r>
            <a:r>
              <a:rPr lang="en-US" sz="2800" dirty="0"/>
              <a:t>(</a:t>
            </a:r>
            <a:r>
              <a:rPr lang="en-US" sz="2800" b="1" dirty="0"/>
              <a:t>x</a:t>
            </a:r>
            <a:r>
              <a:rPr lang="en-US" sz="2800" dirty="0"/>
              <a:t>), is defined to be the probability </a:t>
            </a:r>
            <a:r>
              <a:rPr lang="en-US" sz="2800" dirty="0" smtClean="0"/>
              <a:t>that</a:t>
            </a:r>
            <a:r>
              <a:rPr lang="tr-TR" sz="2800" dirty="0" smtClean="0"/>
              <a:t> </a:t>
            </a:r>
            <a:r>
              <a:rPr lang="en-US" sz="2800" dirty="0" smtClean="0"/>
              <a:t>two </a:t>
            </a:r>
            <a:r>
              <a:rPr lang="en-US" sz="2800" dirty="0"/>
              <a:t>random elements of </a:t>
            </a:r>
            <a:r>
              <a:rPr lang="en-US" sz="2800" b="1" dirty="0"/>
              <a:t>x </a:t>
            </a:r>
            <a:r>
              <a:rPr lang="en-US" sz="2800" dirty="0"/>
              <a:t>are </a:t>
            </a:r>
            <a:r>
              <a:rPr lang="en-US" sz="2800" dirty="0" smtClean="0"/>
              <a:t>identical</a:t>
            </a:r>
            <a:r>
              <a:rPr lang="tr-TR" sz="2800" dirty="0" smtClean="0"/>
              <a:t>, </a:t>
            </a:r>
            <a:r>
              <a:rPr lang="en-US" altLang="en-US" sz="2800" dirty="0"/>
              <a:t>when 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j</a:t>
            </a:r>
            <a:r>
              <a:rPr lang="en-US" altLang="en-US" sz="2800" dirty="0"/>
              <a:t> are uniformly randomly chosen from [1..n</a:t>
            </a:r>
            <a:r>
              <a:rPr lang="en-US" altLang="en-US" sz="2800" dirty="0" smtClean="0"/>
              <a:t>]</a:t>
            </a:r>
            <a:r>
              <a:rPr lang="tr-TR" altLang="en-US" sz="2800" dirty="0" smtClean="0"/>
              <a:t>. </a:t>
            </a:r>
            <a:endParaRPr lang="en-US" altLang="en-US" sz="2800" dirty="0"/>
          </a:p>
          <a:p>
            <a:pPr lvl="1"/>
            <a:endParaRPr lang="tr-TR" sz="2800" dirty="0" smtClean="0"/>
          </a:p>
          <a:p>
            <a:pPr lvl="1"/>
            <a:endParaRPr lang="en-US" sz="2800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368703"/>
              </p:ext>
            </p:extLst>
          </p:nvPr>
        </p:nvGraphicFramePr>
        <p:xfrm>
          <a:off x="3514725" y="5826125"/>
          <a:ext cx="32861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Equation" r:id="rId4" imgW="1129810" imgH="241195" progId="Equation.3">
                  <p:embed/>
                </p:oleObj>
              </mc:Choice>
              <mc:Fallback>
                <p:oleObj name="Equation" r:id="rId4" imgW="112981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5826125"/>
                        <a:ext cx="32861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256904"/>
              </p:ext>
            </p:extLst>
          </p:nvPr>
        </p:nvGraphicFramePr>
        <p:xfrm>
          <a:off x="4879975" y="3475038"/>
          <a:ext cx="19208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Denklem" r:id="rId6" imgW="660240" imgH="241200" progId="Equation.3">
                  <p:embed/>
                </p:oleObj>
              </mc:Choice>
              <mc:Fallback>
                <p:oleObj name="Denklem" r:id="rId6" imgW="660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3475038"/>
                        <a:ext cx="19208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15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r>
              <a:rPr lang="tr-TR" dirty="0" smtClean="0"/>
              <a:t> of </a:t>
            </a:r>
            <a:r>
              <a:rPr lang="en-US" altLang="en-US" dirty="0" err="1"/>
              <a:t>Vigènere</a:t>
            </a:r>
            <a:r>
              <a:rPr lang="en-US" altLang="en-US" dirty="0"/>
              <a:t> </a:t>
            </a:r>
            <a:r>
              <a:rPr lang="tr-TR" dirty="0" err="1" smtClean="0"/>
              <a:t>Cipher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Suppose we represent </a:t>
                </a:r>
                <a:r>
                  <a:rPr lang="en-US" dirty="0"/>
                  <a:t>the frequencies of </a:t>
                </a:r>
                <a:endParaRPr lang="tr-TR" dirty="0" smtClean="0"/>
              </a:p>
              <a:p>
                <a:pPr lvl="1"/>
                <a:r>
                  <a:rPr lang="en-US" dirty="0" smtClean="0"/>
                  <a:t>A</a:t>
                </a:r>
                <a:r>
                  <a:rPr lang="en-US" dirty="0"/>
                  <a:t>, B, C, . . . , Z in </a:t>
                </a:r>
                <a:r>
                  <a:rPr lang="en-US" b="1" dirty="0"/>
                  <a:t>x </a:t>
                </a:r>
                <a:r>
                  <a:rPr lang="en-US" dirty="0"/>
                  <a:t>by f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smtClean="0"/>
                  <a:t>f</a:t>
                </a:r>
                <a:r>
                  <a:rPr lang="tr-TR" baseline="-25000" dirty="0" smtClean="0"/>
                  <a:t>1</a:t>
                </a:r>
                <a:r>
                  <a:rPr lang="en-US" dirty="0" smtClean="0"/>
                  <a:t>, </a:t>
                </a:r>
                <a:r>
                  <a:rPr lang="en-US" dirty="0"/>
                  <a:t>. . . , </a:t>
                </a:r>
                <a:r>
                  <a:rPr lang="en-US" dirty="0" smtClean="0"/>
                  <a:t>f</a:t>
                </a:r>
                <a:r>
                  <a:rPr lang="tr-TR" baseline="-25000" dirty="0" smtClean="0"/>
                  <a:t>25</a:t>
                </a:r>
                <a:r>
                  <a:rPr lang="en-US" dirty="0" smtClean="0"/>
                  <a:t> </a:t>
                </a:r>
                <a:r>
                  <a:rPr lang="en-US" dirty="0"/>
                  <a:t>(respectively).</a:t>
                </a:r>
              </a:p>
              <a:p>
                <a:r>
                  <a:rPr lang="en-US" dirty="0"/>
                  <a:t>We can choose two elements of </a:t>
                </a:r>
                <a:r>
                  <a:rPr lang="en-US" b="1" dirty="0"/>
                  <a:t>x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tr-TR" dirty="0" smtClean="0"/>
                  <a:t> </a:t>
                </a:r>
                <a:r>
                  <a:rPr lang="en-US" dirty="0" smtClean="0"/>
                  <a:t>ways.</a:t>
                </a:r>
                <a:endParaRPr lang="tr-TR" dirty="0" smtClean="0"/>
              </a:p>
              <a:p>
                <a:pPr lvl="1"/>
                <a:r>
                  <a:rPr lang="en-US" b="1" dirty="0"/>
                  <a:t>binomial </a:t>
                </a:r>
                <a:r>
                  <a:rPr lang="en-US" b="1" dirty="0" smtClean="0"/>
                  <a:t>coefficient</a:t>
                </a:r>
                <a:r>
                  <a:rPr lang="tr-TR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!/(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!</m:t>
                    </m:r>
                    <m:d>
                      <m:d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tr-TR" dirty="0"/>
              </a:p>
              <a:p>
                <a:pPr lvl="1"/>
                <a:r>
                  <a:rPr lang="en-US" dirty="0"/>
                  <a:t>the number of ways of choosing a </a:t>
                </a:r>
                <a:r>
                  <a:rPr lang="en-US" dirty="0" smtClean="0"/>
                  <a:t>subset</a:t>
                </a:r>
                <a:r>
                  <a:rPr lang="tr-TR" dirty="0" smtClean="0"/>
                  <a:t> </a:t>
                </a:r>
                <a:r>
                  <a:rPr lang="en-US" dirty="0" smtClean="0"/>
                  <a:t>of </a:t>
                </a:r>
                <a:r>
                  <a:rPr lang="en-US" i="1" dirty="0"/>
                  <a:t>k</a:t>
                </a:r>
                <a:r>
                  <a:rPr lang="en-US" dirty="0"/>
                  <a:t> objects from a set of </a:t>
                </a:r>
                <a:r>
                  <a:rPr lang="en-US" i="1" dirty="0"/>
                  <a:t>n</a:t>
                </a:r>
                <a:r>
                  <a:rPr lang="en-US" dirty="0"/>
                  <a:t> objects</a:t>
                </a:r>
                <a:r>
                  <a:rPr lang="en-US" dirty="0" smtClean="0"/>
                  <a:t>.</a:t>
                </a:r>
                <a:endParaRPr lang="tr-TR" dirty="0" smtClean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28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r>
              <a:rPr lang="tr-TR" dirty="0" smtClean="0"/>
              <a:t> of </a:t>
            </a:r>
            <a:r>
              <a:rPr lang="en-US" altLang="en-US" dirty="0" err="1"/>
              <a:t>Vigènere</a:t>
            </a:r>
            <a:r>
              <a:rPr lang="en-US" altLang="en-US" dirty="0"/>
              <a:t> </a:t>
            </a:r>
            <a:r>
              <a:rPr lang="tr-TR" dirty="0" err="1" smtClean="0"/>
              <a:t>Cipher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ct val="20000"/>
                  </a:spcBef>
                  <a:buSzPct val="100000"/>
                  <a:buFont typeface="Times" panose="02020603050405020304" pitchFamily="18" charset="0"/>
                  <a:buChar char="•"/>
                </a:pPr>
                <a:r>
                  <a:rPr lang="en-US" altLang="en-US" dirty="0"/>
                  <a:t>We want to compute </a:t>
                </a:r>
                <a:r>
                  <a:rPr lang="en-US" altLang="en-US" dirty="0" err="1"/>
                  <a:t>I</a:t>
                </a:r>
                <a:r>
                  <a:rPr lang="en-US" altLang="en-US" baseline="-25000" dirty="0" err="1"/>
                  <a:t>c</a:t>
                </a:r>
                <a:r>
                  <a:rPr lang="en-US" altLang="en-US" dirty="0"/>
                  <a:t>(x).</a:t>
                </a:r>
              </a:p>
              <a:p>
                <a:pPr>
                  <a:spcBef>
                    <a:spcPct val="20000"/>
                  </a:spcBef>
                  <a:buSzPct val="100000"/>
                  <a:buFont typeface="Times" panose="02020603050405020304" pitchFamily="18" charset="0"/>
                  <a:buChar char="•"/>
                </a:pPr>
                <a:r>
                  <a:rPr lang="en-US" dirty="0" smtClean="0"/>
                  <a:t>For </a:t>
                </a:r>
                <a:r>
                  <a:rPr lang="en-US" dirty="0"/>
                  <a:t>each </a:t>
                </a:r>
                <a:r>
                  <a:rPr lang="en-US" dirty="0" err="1"/>
                  <a:t>i</a:t>
                </a:r>
                <a:r>
                  <a:rPr lang="en-US" dirty="0"/>
                  <a:t>, </a:t>
                </a:r>
                <a:r>
                  <a:rPr lang="tr-TR" i="1" dirty="0"/>
                  <a:t>0 ≤ i ≤ 25</a:t>
                </a:r>
                <a:r>
                  <a:rPr lang="en-US" dirty="0"/>
                  <a:t>,</a:t>
                </a:r>
                <a:r>
                  <a:rPr lang="tr-TR" dirty="0"/>
                  <a:t> </a:t>
                </a: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tr-TR" i="1" baseline="-2500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tr-T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tr-TR" dirty="0"/>
                  <a:t> </a:t>
                </a:r>
                <a:r>
                  <a:rPr lang="en-US" dirty="0"/>
                  <a:t>ways of choosing both elements to be </a:t>
                </a:r>
                <a:r>
                  <a:rPr lang="en-US" i="1" dirty="0" err="1"/>
                  <a:t>i</a:t>
                </a:r>
                <a:r>
                  <a:rPr lang="en-US" dirty="0"/>
                  <a:t>. </a:t>
                </a:r>
              </a:p>
              <a:p>
                <a:pPr>
                  <a:spcBef>
                    <a:spcPct val="20000"/>
                  </a:spcBef>
                  <a:buSzPct val="100000"/>
                  <a:buFont typeface="Times" panose="02020603050405020304" pitchFamily="18" charset="0"/>
                  <a:buChar char="•"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>
                  <a:spcBef>
                    <a:spcPct val="20000"/>
                  </a:spcBef>
                  <a:buSzPct val="100000"/>
                  <a:buFont typeface="Times" panose="02020603050405020304" pitchFamily="18" charset="0"/>
                  <a:buChar char="•"/>
                </a:pPr>
                <a:r>
                  <a:rPr lang="en-US" altLang="en-US" dirty="0"/>
                  <a:t>Given frequencies of all letters in an alphabet, index of coincidence is a feature of the frequencies</a:t>
                </a:r>
              </a:p>
              <a:p>
                <a:pPr lvl="1">
                  <a:spcBef>
                    <a:spcPct val="20000"/>
                  </a:spcBef>
                  <a:buSzPct val="100000"/>
                  <a:buFont typeface="Times" panose="02020603050405020304" pitchFamily="18" charset="0"/>
                  <a:buChar char="•"/>
                </a:pPr>
                <a:r>
                  <a:rPr lang="en-US" altLang="en-US" dirty="0"/>
                  <a:t>It does not change under substitution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099652"/>
              </p:ext>
            </p:extLst>
          </p:nvPr>
        </p:nvGraphicFramePr>
        <p:xfrm>
          <a:off x="5806281" y="4919663"/>
          <a:ext cx="5684838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4" imgW="3073400" imgH="927100" progId="Equation.3">
                  <p:embed/>
                </p:oleObj>
              </mc:Choice>
              <mc:Fallback>
                <p:oleObj name="Equation" r:id="rId4" imgW="30734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6281" y="4919663"/>
                        <a:ext cx="5684838" cy="171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45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r>
              <a:rPr lang="tr-TR" dirty="0" smtClean="0"/>
              <a:t> of </a:t>
            </a:r>
            <a:r>
              <a:rPr lang="en-US" altLang="en-US" dirty="0" err="1"/>
              <a:t>Vigènere</a:t>
            </a:r>
            <a:r>
              <a:rPr lang="en-US" altLang="en-US" dirty="0"/>
              <a:t> </a:t>
            </a:r>
            <a:r>
              <a:rPr lang="tr-TR" dirty="0" err="1" smtClean="0"/>
              <a:t>Cipher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For English,  </a:t>
            </a:r>
            <a:r>
              <a:rPr lang="en-US" altLang="en-US" i="1" dirty="0">
                <a:cs typeface="Times New Roman" panose="02020603050405020304" pitchFamily="18" charset="0"/>
              </a:rPr>
              <a:t>S</a:t>
            </a:r>
            <a:r>
              <a:rPr lang="en-US" altLang="en-US" dirty="0">
                <a:cs typeface="Times New Roman" panose="02020603050405020304" pitchFamily="18" charset="0"/>
              </a:rPr>
              <a:t> = 25 and p</a:t>
            </a:r>
            <a:r>
              <a:rPr lang="en-US" altLang="en-US" baseline="-25000" dirty="0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 can be </a:t>
            </a:r>
            <a:r>
              <a:rPr lang="en-US" altLang="en-US" dirty="0" smtClean="0">
                <a:cs typeface="Times New Roman" panose="02020603050405020304" pitchFamily="18" charset="0"/>
              </a:rPr>
              <a:t>estimated</a:t>
            </a:r>
            <a:r>
              <a:rPr lang="tr-TR" altLang="en-US" dirty="0" smtClean="0">
                <a:cs typeface="Times New Roman" panose="02020603050405020304" pitchFamily="18" charset="0"/>
              </a:rPr>
              <a:t>:</a:t>
            </a:r>
          </a:p>
          <a:p>
            <a:endParaRPr lang="tr-TR" altLang="en-US" dirty="0">
              <a:cs typeface="Times New Roman" panose="02020603050405020304" pitchFamily="18" charset="0"/>
            </a:endParaRPr>
          </a:p>
          <a:p>
            <a:endParaRPr lang="tr-TR" altLang="en-US" dirty="0" smtClean="0">
              <a:cs typeface="Times New Roman" panose="02020603050405020304" pitchFamily="18" charset="0"/>
            </a:endParaRPr>
          </a:p>
          <a:p>
            <a:endParaRPr lang="tr-TR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If m is the key length, then the text ``looks like’’ </a:t>
            </a:r>
            <a:r>
              <a:rPr lang="en-US" altLang="en-US" dirty="0">
                <a:solidFill>
                  <a:srgbClr val="CC3300"/>
                </a:solidFill>
              </a:rPr>
              <a:t>English</a:t>
            </a:r>
            <a:r>
              <a:rPr lang="en-US" altLang="en-US" dirty="0">
                <a:cs typeface="Times New Roman" panose="02020603050405020304" pitchFamily="18" charset="0"/>
              </a:rPr>
              <a:t> text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sz="2400" dirty="0"/>
          </a:p>
          <a:p>
            <a:endParaRPr lang="en-US" altLang="en-US" dirty="0"/>
          </a:p>
          <a:p>
            <a:r>
              <a:rPr lang="en-US" altLang="en-US" dirty="0"/>
              <a:t>If m is not the key length, the text ``looks like’’ </a:t>
            </a:r>
            <a:r>
              <a:rPr lang="en-US" altLang="en-US" dirty="0">
                <a:solidFill>
                  <a:srgbClr val="CC3300"/>
                </a:solidFill>
              </a:rPr>
              <a:t>random</a:t>
            </a:r>
            <a:r>
              <a:rPr lang="en-US" altLang="en-US" dirty="0"/>
              <a:t> text and:</a:t>
            </a:r>
          </a:p>
          <a:p>
            <a:endParaRPr lang="tr-TR" altLang="en-US" dirty="0" smtClean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717404"/>
              </p:ext>
            </p:extLst>
          </p:nvPr>
        </p:nvGraphicFramePr>
        <p:xfrm>
          <a:off x="3508375" y="2400300"/>
          <a:ext cx="28162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Equation" r:id="rId4" imgW="1422400" imgH="431800" progId="Equation.3">
                  <p:embed/>
                </p:oleObj>
              </mc:Choice>
              <mc:Fallback>
                <p:oleObj name="Equation" r:id="rId4" imgW="1422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2400300"/>
                        <a:ext cx="2816225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886311"/>
              </p:ext>
            </p:extLst>
          </p:nvPr>
        </p:nvGraphicFramePr>
        <p:xfrm>
          <a:off x="3371850" y="4288631"/>
          <a:ext cx="440055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Equation" r:id="rId6" imgW="2222500" imgH="431800" progId="Equation.3">
                  <p:embed/>
                </p:oleObj>
              </mc:Choice>
              <mc:Fallback>
                <p:oleObj name="Equation" r:id="rId6" imgW="2222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4288631"/>
                        <a:ext cx="440055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152874"/>
              </p:ext>
            </p:extLst>
          </p:nvPr>
        </p:nvGraphicFramePr>
        <p:xfrm>
          <a:off x="3719512" y="5882481"/>
          <a:ext cx="475297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Equation" r:id="rId8" imgW="2400300" imgH="431800" progId="Equation.3">
                  <p:embed/>
                </p:oleObj>
              </mc:Choice>
              <mc:Fallback>
                <p:oleObj name="Equation" r:id="rId8" imgW="2400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2" y="5882481"/>
                        <a:ext cx="475297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2645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objective </a:t>
            </a:r>
            <a:r>
              <a:rPr lang="en-US" dirty="0"/>
              <a:t>of the adversary is to determine the </a:t>
            </a:r>
            <a:r>
              <a:rPr lang="en-US" dirty="0" smtClean="0"/>
              <a:t>key</a:t>
            </a:r>
            <a:r>
              <a:rPr lang="tr-TR" dirty="0" smtClean="0"/>
              <a:t>, </a:t>
            </a:r>
            <a:r>
              <a:rPr lang="tr-TR" dirty="0" err="1" smtClean="0"/>
              <a:t>hence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plaintext</a:t>
            </a:r>
            <a:r>
              <a:rPr lang="tr-TR" dirty="0" smtClean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Today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study</a:t>
            </a:r>
            <a:r>
              <a:rPr lang="tr-TR" dirty="0" smtClean="0"/>
              <a:t> </a:t>
            </a:r>
            <a:r>
              <a:rPr lang="tr-TR" dirty="0" err="1" smtClean="0"/>
              <a:t>cryptanalysis</a:t>
            </a:r>
            <a:r>
              <a:rPr lang="tr-TR" dirty="0" smtClean="0"/>
              <a:t> of </a:t>
            </a:r>
            <a:r>
              <a:rPr lang="tr-TR" dirty="0" err="1" smtClean="0"/>
              <a:t>classical</a:t>
            </a:r>
            <a:r>
              <a:rPr lang="tr-TR" dirty="0" smtClean="0"/>
              <a:t> </a:t>
            </a:r>
            <a:r>
              <a:rPr lang="tr-TR" dirty="0" err="1" smtClean="0"/>
              <a:t>encryption</a:t>
            </a:r>
            <a:r>
              <a:rPr lang="tr-TR" dirty="0" smtClean="0"/>
              <a:t> </a:t>
            </a:r>
            <a:r>
              <a:rPr lang="tr-TR" dirty="0" err="1" smtClean="0"/>
              <a:t>algorithms</a:t>
            </a:r>
            <a:r>
              <a:rPr lang="tr-TR" dirty="0" smtClean="0"/>
              <a:t>. </a:t>
            </a:r>
          </a:p>
          <a:p>
            <a:pPr lvl="1"/>
            <a:r>
              <a:rPr lang="tr-TR" dirty="0" err="1" smtClean="0"/>
              <a:t>Substitution</a:t>
            </a:r>
            <a:r>
              <a:rPr lang="tr-TR" dirty="0" smtClean="0"/>
              <a:t> </a:t>
            </a:r>
            <a:r>
              <a:rPr lang="tr-TR" dirty="0" err="1" smtClean="0"/>
              <a:t>Cipher</a:t>
            </a:r>
            <a:endParaRPr lang="tr-TR" dirty="0" smtClean="0"/>
          </a:p>
          <a:p>
            <a:pPr lvl="1"/>
            <a:r>
              <a:rPr lang="en-US" altLang="en-US" dirty="0" err="1"/>
              <a:t>Vigènere</a:t>
            </a:r>
            <a:r>
              <a:rPr lang="en-US" altLang="en-US" dirty="0"/>
              <a:t> </a:t>
            </a:r>
            <a:r>
              <a:rPr lang="tr-TR" dirty="0" err="1" smtClean="0"/>
              <a:t>Cipher</a:t>
            </a:r>
            <a:endParaRPr lang="tr-TR" dirty="0" smtClean="0"/>
          </a:p>
          <a:p>
            <a:pPr lvl="1"/>
            <a:r>
              <a:rPr lang="tr-TR" dirty="0" err="1" smtClean="0"/>
              <a:t>Hill</a:t>
            </a:r>
            <a:r>
              <a:rPr lang="tr-TR" dirty="0" smtClean="0"/>
              <a:t> </a:t>
            </a:r>
            <a:r>
              <a:rPr lang="tr-TR" dirty="0" err="1" smtClean="0"/>
              <a:t>Cipher</a:t>
            </a:r>
            <a:endParaRPr lang="tr-TR" dirty="0" smtClean="0"/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study</a:t>
            </a:r>
            <a:r>
              <a:rPr lang="tr-TR" dirty="0" smtClean="0"/>
              <a:t>: </a:t>
            </a:r>
            <a:endParaRPr lang="tr-TR" dirty="0" smtClean="0"/>
          </a:p>
          <a:p>
            <a:pPr lvl="1"/>
            <a:r>
              <a:rPr lang="tr-TR" dirty="0" err="1" smtClean="0"/>
              <a:t>Affine</a:t>
            </a:r>
            <a:r>
              <a:rPr lang="tr-TR" dirty="0" smtClean="0"/>
              <a:t> </a:t>
            </a:r>
            <a:r>
              <a:rPr lang="tr-TR" dirty="0" err="1" smtClean="0"/>
              <a:t>Cipher</a:t>
            </a:r>
            <a:r>
              <a:rPr lang="tr-TR" dirty="0" smtClean="0"/>
              <a:t>, </a:t>
            </a:r>
            <a:endParaRPr lang="tr-TR" dirty="0" smtClean="0"/>
          </a:p>
          <a:p>
            <a:pPr lvl="1"/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math</a:t>
            </a:r>
            <a:r>
              <a:rPr lang="tr-TR" dirty="0" smtClean="0"/>
              <a:t>… </a:t>
            </a:r>
            <a:endParaRPr lang="tr-TR" dirty="0" smtClean="0"/>
          </a:p>
          <a:p>
            <a:pPr lvl="1"/>
            <a:endParaRPr lang="tr-TR" dirty="0" smtClean="0"/>
          </a:p>
          <a:p>
            <a:r>
              <a:rPr lang="tr-TR" dirty="0" err="1" smtClean="0"/>
              <a:t>Cryptanalysis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modern </a:t>
            </a:r>
            <a:r>
              <a:rPr lang="tr-TR" dirty="0" err="1"/>
              <a:t>cryptographic</a:t>
            </a:r>
            <a:r>
              <a:rPr lang="tr-TR" dirty="0"/>
              <a:t> </a:t>
            </a:r>
            <a:r>
              <a:rPr lang="tr-TR" dirty="0" err="1" smtClean="0"/>
              <a:t>algorithms</a:t>
            </a:r>
            <a:r>
              <a:rPr lang="tr-TR" dirty="0" smtClean="0"/>
              <a:t>, </a:t>
            </a:r>
            <a:r>
              <a:rPr lang="tr-TR" dirty="0" err="1" smtClean="0"/>
              <a:t>later</a:t>
            </a:r>
            <a:r>
              <a:rPr lang="tr-TR" dirty="0" smtClean="0"/>
              <a:t> on.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27592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Coincidence </a:t>
            </a:r>
            <a:r>
              <a:rPr lang="en-US" altLang="en-US" dirty="0" smtClean="0"/>
              <a:t>Counting</a:t>
            </a:r>
            <a:r>
              <a:rPr lang="tr-TR" altLang="en-US" dirty="0" smtClean="0"/>
              <a:t> - </a:t>
            </a:r>
            <a:r>
              <a:rPr lang="tr-TR" altLang="en-US" dirty="0" err="1" smtClean="0"/>
              <a:t>Example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Language: f(A)=0.75, f(B)=0.25</a:t>
            </a:r>
          </a:p>
          <a:p>
            <a:r>
              <a:rPr lang="en-US" dirty="0"/>
              <a:t>Simple Cipher: Swap A’s and B’s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r>
              <a:rPr lang="en-US" dirty="0"/>
              <a:t>Left Table: Plaintext and plaintext; probability of coincidence = 62.5%</a:t>
            </a:r>
          </a:p>
          <a:p>
            <a:r>
              <a:rPr lang="en-US" dirty="0"/>
              <a:t>Right Table: Plaintext and ciphertext; probability of coincidence = 37.5</a:t>
            </a:r>
            <a:r>
              <a:rPr lang="en-US" dirty="0" smtClean="0"/>
              <a:t>%</a:t>
            </a:r>
            <a:endParaRPr lang="en-US" dirty="0"/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151393"/>
              </p:ext>
            </p:extLst>
          </p:nvPr>
        </p:nvGraphicFramePr>
        <p:xfrm>
          <a:off x="2133600" y="3144256"/>
          <a:ext cx="3810000" cy="207264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.5625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.0625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.1875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.1875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533470"/>
              </p:ext>
            </p:extLst>
          </p:nvPr>
        </p:nvGraphicFramePr>
        <p:xfrm>
          <a:off x="6096000" y="3144256"/>
          <a:ext cx="3810000" cy="207264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</a:tblGrid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.1875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.1875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.5625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.0625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38"/>
          <p:cNvSpPr txBox="1">
            <a:spLocks noChangeArrowheads="1"/>
          </p:cNvSpPr>
          <p:nvPr/>
        </p:nvSpPr>
        <p:spPr bwMode="auto">
          <a:xfrm>
            <a:off x="3200401" y="2534657"/>
            <a:ext cx="1547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Plaintext</a:t>
            </a:r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6324601" y="2534657"/>
            <a:ext cx="328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Plaintext/Ciphertext</a:t>
            </a:r>
          </a:p>
        </p:txBody>
      </p:sp>
    </p:spTree>
    <p:extLst>
      <p:ext uri="{BB962C8B-B14F-4D97-AF65-F5344CB8AC3E}">
        <p14:creationId xmlns:p14="http://schemas.microsoft.com/office/powerpoint/2010/main" val="4079125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Friedman Test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65421" y="2081464"/>
            <a:ext cx="35814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 smtClean="0"/>
              <a:t>Expected I</a:t>
            </a:r>
            <a:r>
              <a:rPr lang="en-US" altLang="en-US" baseline="-25000" dirty="0" smtClean="0"/>
              <a:t>C</a:t>
            </a:r>
          </a:p>
          <a:p>
            <a:pPr lvl="1"/>
            <a:r>
              <a:rPr lang="en-US" altLang="en-US" dirty="0" smtClean="0"/>
              <a:t>Random: 0.0385</a:t>
            </a:r>
          </a:p>
          <a:p>
            <a:pPr lvl="1"/>
            <a:r>
              <a:rPr lang="en-US" altLang="en-US" dirty="0" smtClean="0"/>
              <a:t>Plaintext: 0.0667</a:t>
            </a:r>
            <a:endParaRPr lang="en-US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13022" y="6348664"/>
            <a:ext cx="8274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0.0385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494420" y="2157664"/>
            <a:ext cx="518962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 </a:t>
            </a:r>
            <a:r>
              <a:rPr lang="en-US" altLang="en-US" dirty="0"/>
              <a:t>Expected I</a:t>
            </a:r>
            <a:r>
              <a:rPr lang="en-US" altLang="en-US" baseline="-25000" dirty="0"/>
              <a:t>C</a:t>
            </a:r>
            <a:r>
              <a:rPr lang="en-US" altLang="en-US" dirty="0"/>
              <a:t> by </a:t>
            </a:r>
            <a:r>
              <a:rPr lang="tr-TR" altLang="en-US" dirty="0" err="1" smtClean="0"/>
              <a:t>key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length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2: 0.052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3: 0.047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4: 0.045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5: 0.044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10: 0.041</a:t>
            </a:r>
            <a:endParaRPr lang="en-US" altLang="en-US" sz="240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2065421" y="5053265"/>
            <a:ext cx="7761288" cy="1589088"/>
            <a:chOff x="528" y="2688"/>
            <a:chExt cx="4889" cy="1001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V="1">
              <a:off x="528" y="3360"/>
              <a:ext cx="470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896" y="3456"/>
              <a:ext cx="5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0.0667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872" y="2688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dirty="0"/>
                <a:t>Index of Coincidence</a:t>
              </a: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2400" y="3168"/>
              <a:ext cx="100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2352" y="3552"/>
              <a:ext cx="100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3408" y="3024"/>
              <a:ext cx="8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Shorter Key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1296" y="3408"/>
              <a:ext cx="7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Longer Key</a:t>
              </a: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5136" y="3264"/>
              <a:ext cx="0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624" y="3264"/>
              <a:ext cx="0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08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 </a:t>
            </a:r>
            <a:r>
              <a:rPr lang="en-US" altLang="en-US" dirty="0" smtClean="0"/>
              <a:t>I</a:t>
            </a:r>
            <a:r>
              <a:rPr lang="en-US" altLang="en-US" baseline="-25000" dirty="0" smtClean="0"/>
              <a:t>C</a:t>
            </a:r>
            <a:r>
              <a:rPr lang="en-US" altLang="en-US" dirty="0" smtClean="0"/>
              <a:t> </a:t>
            </a:r>
            <a:r>
              <a:rPr lang="en-US" altLang="en-US" dirty="0"/>
              <a:t>for Example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For our ciphertext, I</a:t>
            </a:r>
            <a:r>
              <a:rPr lang="en-US" altLang="en-US" baseline="-25000" dirty="0"/>
              <a:t>C</a:t>
            </a:r>
            <a:r>
              <a:rPr lang="en-US" altLang="en-US" dirty="0"/>
              <a:t> = 0.043</a:t>
            </a:r>
          </a:p>
          <a:p>
            <a:pPr lvl="1"/>
            <a:r>
              <a:rPr lang="en-US" altLang="en-US" dirty="0"/>
              <a:t>Indicates a key of slightly more than 5.</a:t>
            </a:r>
          </a:p>
          <a:p>
            <a:pPr lvl="1"/>
            <a:r>
              <a:rPr lang="en-US" altLang="en-US" dirty="0"/>
              <a:t>A statistical measure, so it can be in error, but it agrees with the previous estimate (6).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If the key has m characters, then every </a:t>
            </a:r>
            <a:r>
              <a:rPr lang="en-US" altLang="en-US" dirty="0" err="1" smtClean="0"/>
              <a:t>m</a:t>
            </a:r>
            <a:r>
              <a:rPr lang="en-US" altLang="en-US" baseline="30000" dirty="0" err="1" smtClean="0"/>
              <a:t>th</a:t>
            </a:r>
            <a:r>
              <a:rPr lang="tr-TR" altLang="en-US" baseline="30000" dirty="0" smtClean="0"/>
              <a:t> </a:t>
            </a:r>
            <a:r>
              <a:rPr lang="en-US" altLang="en-US" dirty="0" smtClean="0"/>
              <a:t>character </a:t>
            </a:r>
            <a:r>
              <a:rPr lang="en-US" altLang="en-US" dirty="0"/>
              <a:t>is enciphered with the same shift.</a:t>
            </a:r>
          </a:p>
          <a:p>
            <a:pPr lvl="1"/>
            <a:r>
              <a:rPr lang="en-US" altLang="en-US" dirty="0"/>
              <a:t>The string of letters won’t be recognizable.</a:t>
            </a:r>
          </a:p>
          <a:p>
            <a:pPr lvl="1"/>
            <a:r>
              <a:rPr lang="en-US" altLang="en-US" dirty="0"/>
              <a:t>But its letter frequencies should be the same as English as it’s a </a:t>
            </a:r>
            <a:r>
              <a:rPr lang="en-US" altLang="en-US" dirty="0" err="1"/>
              <a:t>monoalphabetic</a:t>
            </a:r>
            <a:r>
              <a:rPr lang="en-US" altLang="en-US" dirty="0"/>
              <a:t> ciphertext.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08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Splitting Into </a:t>
            </a:r>
            <a:r>
              <a:rPr lang="tr-TR" altLang="en-US" dirty="0" err="1" smtClean="0"/>
              <a:t>parts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Divide cipher into 6 </a:t>
            </a:r>
            <a:r>
              <a:rPr lang="en-US" altLang="en-US" dirty="0" smtClean="0"/>
              <a:t>(</a:t>
            </a:r>
            <a:r>
              <a:rPr lang="tr-TR" altLang="en-US" dirty="0" err="1" smtClean="0"/>
              <a:t>estimated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key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length</a:t>
            </a:r>
            <a:r>
              <a:rPr lang="en-US" altLang="en-US" dirty="0" smtClean="0"/>
              <a:t>) </a:t>
            </a:r>
            <a:r>
              <a:rPr lang="en-US" altLang="en-US" dirty="0"/>
              <a:t>alphabets.</a:t>
            </a:r>
          </a:p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2514600"/>
            <a:ext cx="6781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 smtClean="0"/>
              <a:t>		      </a:t>
            </a:r>
            <a:r>
              <a:rPr lang="en-US" altLang="en-US" b="1" dirty="0" smtClean="0"/>
              <a:t>Alphabet			I</a:t>
            </a:r>
            <a:r>
              <a:rPr lang="en-US" altLang="en-US" b="1" baseline="-25000" dirty="0" smtClean="0"/>
              <a:t>C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HE_TERMINAL" pitchFamily="49" charset="0"/>
              </a:rPr>
              <a:t>AIKHOIATTOBGEEERNEOSAI  0.069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HE_TERMINAL" pitchFamily="49" charset="0"/>
              </a:rPr>
              <a:t>DUKKEFUAWEMGKWDWSUFWJU  0.078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HE_TERMINAL" pitchFamily="49" charset="0"/>
              </a:rPr>
              <a:t>QSTIQBMAMQBWQVLKVTMTMI  0.078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HE_TERMINAL" pitchFamily="49" charset="0"/>
              </a:rPr>
              <a:t>YBMZOAFCOOFPHEAXPQEPOX  0.056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HE_TERMINAL" pitchFamily="49" charset="0"/>
              </a:rPr>
              <a:t>SOIOOGVICOVCSVASHOGCC   0.124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HE_TERMINAL" pitchFamily="49" charset="0"/>
              </a:rPr>
              <a:t>MXBOGKVDIGZINNVVCIJHH	  </a:t>
            </a:r>
            <a:r>
              <a:rPr lang="tr-TR" altLang="en-US" dirty="0" smtClean="0">
                <a:latin typeface="HE_TERMINAL" pitchFamily="49" charset="0"/>
              </a:rPr>
              <a:t> </a:t>
            </a:r>
            <a:r>
              <a:rPr lang="en-US" altLang="en-US" dirty="0" smtClean="0">
                <a:latin typeface="HE_TERMINAL" pitchFamily="49" charset="0"/>
              </a:rPr>
              <a:t>0.043</a:t>
            </a:r>
            <a:endParaRPr lang="en-US" altLang="en-US" dirty="0">
              <a:latin typeface="HE_TERMINAL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66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Frequency Examination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>
                <a:latin typeface="HE_TERMINAL" pitchFamily="49" charset="0"/>
              </a:rPr>
              <a:t>ABCDEFGHIJKLMNOPQRSTUVWXYZ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latin typeface="HE_TERMINAL" pitchFamily="49" charset="0"/>
              </a:rPr>
              <a:t>1</a:t>
            </a:r>
            <a:r>
              <a:rPr lang="en-US" altLang="en-US" sz="2800" dirty="0">
                <a:latin typeface="HE_TERMINAL" pitchFamily="49" charset="0"/>
              </a:rPr>
              <a:t>	31004011301001300112000000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latin typeface="HE_TERMINAL" pitchFamily="49" charset="0"/>
              </a:rPr>
              <a:t>2</a:t>
            </a:r>
            <a:r>
              <a:rPr lang="en-US" altLang="en-US" sz="2800" dirty="0">
                <a:latin typeface="HE_TERMINAL" pitchFamily="49" charset="0"/>
              </a:rPr>
              <a:t>	10022210013010000010404000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latin typeface="HE_TERMINAL" pitchFamily="49" charset="0"/>
              </a:rPr>
              <a:t>3</a:t>
            </a:r>
            <a:r>
              <a:rPr lang="en-US" altLang="en-US" sz="2800" dirty="0">
                <a:latin typeface="HE_TERMINAL" pitchFamily="49" charset="0"/>
              </a:rPr>
              <a:t>	12000000201140004013021000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latin typeface="HE_TERMINAL" pitchFamily="49" charset="0"/>
              </a:rPr>
              <a:t>4</a:t>
            </a:r>
            <a:r>
              <a:rPr lang="en-US" altLang="en-US" sz="2800" dirty="0">
                <a:latin typeface="HE_TERMINAL" pitchFamily="49" charset="0"/>
              </a:rPr>
              <a:t>	21102201000010431000000211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HE_TERMINAL" pitchFamily="49" charset="0"/>
              </a:rPr>
              <a:t>5	10500021200000500030020000</a:t>
            </a:r>
          </a:p>
          <a:p>
            <a:pPr marL="609600" indent="-609600">
              <a:lnSpc>
                <a:spcPct val="80000"/>
              </a:lnSpc>
              <a:buFont typeface="Times" panose="02020603050405020304" pitchFamily="18" charset="0"/>
              <a:buAutoNum type="arabicPlain" startAt="6"/>
            </a:pPr>
            <a:r>
              <a:rPr lang="en-US" altLang="en-US" sz="2800" dirty="0">
                <a:latin typeface="HE_TERMINAL" pitchFamily="49" charset="0"/>
              </a:rPr>
              <a:t>01110022311012100000030101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Courier" pitchFamily="49" charset="0"/>
              </a:rPr>
              <a:t>	</a:t>
            </a:r>
            <a:r>
              <a:rPr lang="en-US" altLang="en-US" sz="2800" dirty="0">
                <a:latin typeface="HE_TERMINAL" pitchFamily="49" charset="0"/>
              </a:rPr>
              <a:t>HMMMHMMHHMMMMHHMLHHHMLLLLL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800" dirty="0" err="1"/>
              <a:t>Unshifted</a:t>
            </a:r>
            <a:r>
              <a:rPr lang="en-US" altLang="en-US" sz="2800" dirty="0"/>
              <a:t> frequencies (H high, M medium, L low)</a:t>
            </a:r>
            <a:endParaRPr lang="en-US" altLang="en-US" sz="2800" dirty="0">
              <a:latin typeface="HE_TERMINAL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723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Begin Decryption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matches characteristics of </a:t>
            </a:r>
            <a:r>
              <a:rPr lang="en-US" dirty="0" err="1"/>
              <a:t>unshifted</a:t>
            </a:r>
            <a:r>
              <a:rPr lang="en-US" dirty="0"/>
              <a:t> alphabet</a:t>
            </a:r>
          </a:p>
          <a:p>
            <a:r>
              <a:rPr lang="en-US" dirty="0"/>
              <a:t>Third matches if I shifted to A</a:t>
            </a:r>
          </a:p>
          <a:p>
            <a:r>
              <a:rPr lang="en-US" dirty="0"/>
              <a:t>Sixth matches if V shifted to A</a:t>
            </a:r>
          </a:p>
          <a:p>
            <a:r>
              <a:rPr lang="en-US" dirty="0"/>
              <a:t>Substitute into ciphertext (bold are </a:t>
            </a:r>
            <a:r>
              <a:rPr lang="en-US" dirty="0" smtClean="0"/>
              <a:t>substitutions</a:t>
            </a:r>
            <a:r>
              <a:rPr lang="tr-TR" dirty="0" smtClean="0"/>
              <a:t>, </a:t>
            </a:r>
            <a:r>
              <a:rPr lang="tr-TR" dirty="0" err="1" smtClean="0"/>
              <a:t>letters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plaintext</a:t>
            </a:r>
            <a:r>
              <a:rPr lang="en-US" dirty="0" smtClean="0"/>
              <a:t>)</a:t>
            </a:r>
            <a:endParaRPr lang="tr-TR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HE_TERMINAL" pitchFamily="49" charset="0"/>
              </a:rPr>
              <a:t>A</a:t>
            </a:r>
            <a:r>
              <a:rPr lang="en-US" altLang="en-US" dirty="0">
                <a:latin typeface="HE_TERMINAL" pitchFamily="49" charset="0"/>
              </a:rPr>
              <a:t>D</a:t>
            </a:r>
            <a:r>
              <a:rPr lang="en-US" altLang="en-US" b="1" dirty="0">
                <a:latin typeface="HE_TERMINAL" pitchFamily="49" charset="0"/>
              </a:rPr>
              <a:t>I</a:t>
            </a:r>
            <a:r>
              <a:rPr lang="en-US" altLang="en-US" dirty="0">
                <a:latin typeface="HE_TERMINAL" pitchFamily="49" charset="0"/>
              </a:rPr>
              <a:t>YS </a:t>
            </a:r>
            <a:r>
              <a:rPr lang="en-US" altLang="en-US" b="1" dirty="0">
                <a:latin typeface="HE_TERMINAL" pitchFamily="49" charset="0"/>
              </a:rPr>
              <a:t>RI</a:t>
            </a:r>
            <a:r>
              <a:rPr lang="en-US" altLang="en-US" dirty="0">
                <a:latin typeface="HE_TERMINAL" pitchFamily="49" charset="0"/>
              </a:rPr>
              <a:t>U</a:t>
            </a:r>
            <a:r>
              <a:rPr lang="en-US" altLang="en-US" b="1" dirty="0">
                <a:latin typeface="HE_TERMINAL" pitchFamily="49" charset="0"/>
              </a:rPr>
              <a:t>K</a:t>
            </a:r>
            <a:r>
              <a:rPr lang="en-US" altLang="en-US" dirty="0">
                <a:latin typeface="HE_TERMINAL" pitchFamily="49" charset="0"/>
              </a:rPr>
              <a:t>B O</a:t>
            </a:r>
            <a:r>
              <a:rPr lang="en-US" altLang="en-US" b="1" dirty="0">
                <a:latin typeface="HE_TERMINAL" pitchFamily="49" charset="0"/>
              </a:rPr>
              <a:t>CK</a:t>
            </a:r>
            <a:r>
              <a:rPr lang="en-US" altLang="en-US" dirty="0">
                <a:latin typeface="HE_TERMINAL" pitchFamily="49" charset="0"/>
              </a:rPr>
              <a:t>K</a:t>
            </a:r>
            <a:r>
              <a:rPr lang="en-US" altLang="en-US" b="1" dirty="0">
                <a:latin typeface="HE_TERMINAL" pitchFamily="49" charset="0"/>
              </a:rPr>
              <a:t>L</a:t>
            </a:r>
            <a:r>
              <a:rPr lang="en-US" altLang="en-US" dirty="0">
                <a:latin typeface="HE_TERMINAL" pitchFamily="49" charset="0"/>
              </a:rPr>
              <a:t> MI</a:t>
            </a:r>
            <a:r>
              <a:rPr lang="en-US" altLang="en-US" b="1" dirty="0">
                <a:latin typeface="HE_TERMINAL" pitchFamily="49" charset="0"/>
              </a:rPr>
              <a:t>GH</a:t>
            </a:r>
            <a:r>
              <a:rPr lang="en-US" altLang="en-US" dirty="0">
                <a:latin typeface="HE_TERMINAL" pitchFamily="49" charset="0"/>
              </a:rPr>
              <a:t>K	</a:t>
            </a:r>
            <a:r>
              <a:rPr lang="en-US" altLang="en-US" b="1" dirty="0">
                <a:latin typeface="HE_TERMINAL" pitchFamily="49" charset="0"/>
              </a:rPr>
              <a:t>A</a:t>
            </a:r>
            <a:r>
              <a:rPr lang="en-US" altLang="en-US" dirty="0">
                <a:latin typeface="HE_TERMINAL" pitchFamily="49" charset="0"/>
              </a:rPr>
              <a:t>ZO</a:t>
            </a:r>
            <a:r>
              <a:rPr lang="en-US" altLang="en-US" b="1" dirty="0">
                <a:latin typeface="HE_TERMINAL" pitchFamily="49" charset="0"/>
              </a:rPr>
              <a:t>TO</a:t>
            </a:r>
            <a:r>
              <a:rPr lang="en-US" altLang="en-US" dirty="0">
                <a:latin typeface="HE_TERMINAL" pitchFamily="49" charset="0"/>
              </a:rPr>
              <a:t> E</a:t>
            </a:r>
            <a:r>
              <a:rPr lang="en-US" altLang="en-US" b="1" dirty="0">
                <a:latin typeface="HE_TERMINAL" pitchFamily="49" charset="0"/>
              </a:rPr>
              <a:t>I</a:t>
            </a:r>
            <a:r>
              <a:rPr lang="en-US" altLang="en-US" dirty="0">
                <a:latin typeface="HE_TERMINAL" pitchFamily="49" charset="0"/>
              </a:rPr>
              <a:t>OO</a:t>
            </a:r>
            <a:r>
              <a:rPr lang="en-US" altLang="en-US" b="1" dirty="0">
                <a:latin typeface="HE_TERMINAL" pitchFamily="49" charset="0"/>
              </a:rPr>
              <a:t>L I</a:t>
            </a:r>
            <a:r>
              <a:rPr lang="en-US" altLang="en-US" dirty="0">
                <a:latin typeface="HE_TERMINAL" pitchFamily="49" charset="0"/>
              </a:rPr>
              <a:t>F</a:t>
            </a:r>
            <a:r>
              <a:rPr lang="en-US" altLang="en-US" b="1" dirty="0">
                <a:latin typeface="HE_TERMINAL" pitchFamily="49" charset="0"/>
              </a:rPr>
              <a:t>T</a:t>
            </a:r>
            <a:r>
              <a:rPr lang="en-US" altLang="en-US" dirty="0">
                <a:latin typeface="HE_TERMINAL" pitchFamily="49" charset="0"/>
              </a:rPr>
              <a:t>AG </a:t>
            </a:r>
            <a:r>
              <a:rPr lang="en-US" altLang="en-US" b="1" dirty="0">
                <a:latin typeface="HE_TERMINAL" pitchFamily="49" charset="0"/>
              </a:rPr>
              <a:t>PA</a:t>
            </a:r>
            <a:r>
              <a:rPr lang="en-US" altLang="en-US" dirty="0">
                <a:latin typeface="HE_TERMINAL" pitchFamily="49" charset="0"/>
              </a:rPr>
              <a:t>U</a:t>
            </a:r>
            <a:r>
              <a:rPr lang="en-US" altLang="en-US" b="1" dirty="0">
                <a:latin typeface="HE_TERMINAL" pitchFamily="49" charset="0"/>
              </a:rPr>
              <a:t>E</a:t>
            </a:r>
            <a:r>
              <a:rPr lang="en-US" altLang="en-US" dirty="0">
                <a:latin typeface="HE_TERMINAL" pitchFamily="49" charset="0"/>
              </a:rPr>
              <a:t>F V</a:t>
            </a:r>
            <a:r>
              <a:rPr lang="en-US" altLang="en-US" b="1" dirty="0">
                <a:latin typeface="HE_TERMINAL" pitchFamily="49" charset="0"/>
              </a:rPr>
              <a:t>AT</a:t>
            </a:r>
            <a:r>
              <a:rPr lang="en-US" altLang="en-US" dirty="0">
                <a:latin typeface="HE_TERMINAL" pitchFamily="49" charset="0"/>
              </a:rPr>
              <a:t>A</a:t>
            </a:r>
            <a:r>
              <a:rPr lang="en-US" altLang="en-US" b="1" dirty="0">
                <a:latin typeface="HE_TERMINAL" pitchFamily="49" charset="0"/>
              </a:rPr>
              <a:t>S</a:t>
            </a:r>
            <a:r>
              <a:rPr lang="en-US" altLang="en-US" dirty="0">
                <a:latin typeface="HE_TERMINAL" pitchFamily="49" charset="0"/>
              </a:rPr>
              <a:t> CI</a:t>
            </a:r>
            <a:r>
              <a:rPr lang="en-US" altLang="en-US" b="1" dirty="0">
                <a:latin typeface="HE_TERMINAL" pitchFamily="49" charset="0"/>
              </a:rPr>
              <a:t>IT</a:t>
            </a:r>
            <a:r>
              <a:rPr lang="en-US" altLang="en-US" dirty="0">
                <a:latin typeface="HE_TERMINAL" pitchFamily="49" charset="0"/>
              </a:rPr>
              <a:t>W </a:t>
            </a:r>
            <a:r>
              <a:rPr lang="en-US" altLang="en-US" b="1" dirty="0">
                <a:latin typeface="HE_TERMINAL" pitchFamily="49" charset="0"/>
              </a:rPr>
              <a:t>E</a:t>
            </a:r>
            <a:r>
              <a:rPr lang="en-US" altLang="en-US" dirty="0">
                <a:latin typeface="HE_TERMINAL" pitchFamily="49" charset="0"/>
              </a:rPr>
              <a:t>OC</a:t>
            </a:r>
            <a:r>
              <a:rPr lang="en-US" altLang="en-US" b="1" dirty="0">
                <a:latin typeface="HE_TERMINAL" pitchFamily="49" charset="0"/>
              </a:rPr>
              <a:t>NO</a:t>
            </a:r>
            <a:r>
              <a:rPr lang="en-US" altLang="en-US" dirty="0">
                <a:latin typeface="HE_TERMINAL" pitchFamily="49" charset="0"/>
              </a:rPr>
              <a:t> E</a:t>
            </a:r>
            <a:r>
              <a:rPr lang="en-US" altLang="en-US" b="1" dirty="0">
                <a:latin typeface="HE_TERMINAL" pitchFamily="49" charset="0"/>
              </a:rPr>
              <a:t>I</a:t>
            </a:r>
            <a:r>
              <a:rPr lang="en-US" altLang="en-US" dirty="0">
                <a:latin typeface="HE_TERMINAL" pitchFamily="49" charset="0"/>
              </a:rPr>
              <a:t>OO</a:t>
            </a:r>
            <a:r>
              <a:rPr lang="en-US" altLang="en-US" b="1" dirty="0">
                <a:latin typeface="HE_TERMINAL" pitchFamily="49" charset="0"/>
              </a:rPr>
              <a:t>L B</a:t>
            </a:r>
            <a:r>
              <a:rPr lang="en-US" altLang="en-US" dirty="0">
                <a:latin typeface="HE_TERMINAL" pitchFamily="49" charset="0"/>
              </a:rPr>
              <a:t>M</a:t>
            </a:r>
            <a:r>
              <a:rPr lang="en-US" altLang="en-US" b="1" dirty="0">
                <a:latin typeface="HE_TERMINAL" pitchFamily="49" charset="0"/>
              </a:rPr>
              <a:t>T</a:t>
            </a:r>
            <a:r>
              <a:rPr lang="en-US" altLang="en-US" dirty="0">
                <a:latin typeface="HE_TERMINAL" pitchFamily="49" charset="0"/>
              </a:rPr>
              <a:t>FV </a:t>
            </a:r>
            <a:r>
              <a:rPr lang="en-US" altLang="en-US" b="1" dirty="0">
                <a:latin typeface="HE_TERMINAL" pitchFamily="49" charset="0"/>
              </a:rPr>
              <a:t>EG</a:t>
            </a:r>
            <a:r>
              <a:rPr lang="en-US" altLang="en-US" dirty="0">
                <a:latin typeface="HE_TERMINAL" pitchFamily="49" charset="0"/>
              </a:rPr>
              <a:t>G</a:t>
            </a:r>
            <a:r>
              <a:rPr lang="en-US" altLang="en-US" b="1" dirty="0">
                <a:latin typeface="HE_TERMINAL" pitchFamily="49" charset="0"/>
              </a:rPr>
              <a:t>O</a:t>
            </a:r>
            <a:r>
              <a:rPr lang="en-US" altLang="en-US" dirty="0">
                <a:latin typeface="HE_TERMINAL" pitchFamily="49" charset="0"/>
              </a:rPr>
              <a:t>P </a:t>
            </a:r>
            <a:r>
              <a:rPr lang="en-US" altLang="en-US" dirty="0" smtClean="0">
                <a:latin typeface="HE_TERMINAL" pitchFamily="49" charset="0"/>
              </a:rPr>
              <a:t>C</a:t>
            </a:r>
            <a:r>
              <a:rPr lang="en-US" altLang="en-US" b="1" dirty="0" smtClean="0">
                <a:latin typeface="HE_TERMINAL" pitchFamily="49" charset="0"/>
              </a:rPr>
              <a:t>NE</a:t>
            </a:r>
            <a:r>
              <a:rPr lang="en-US" altLang="en-US" dirty="0" smtClean="0">
                <a:latin typeface="HE_TERMINAL" pitchFamily="49" charset="0"/>
              </a:rPr>
              <a:t>K</a:t>
            </a:r>
            <a:r>
              <a:rPr lang="en-US" altLang="en-US" b="1" dirty="0" smtClean="0">
                <a:latin typeface="HE_TERMINAL" pitchFamily="49" charset="0"/>
              </a:rPr>
              <a:t>I</a:t>
            </a:r>
            <a:r>
              <a:rPr lang="tr-TR" altLang="en-US" dirty="0" smtClean="0">
                <a:latin typeface="HE_TERMINAL" pitchFamily="49" charset="0"/>
              </a:rPr>
              <a:t> </a:t>
            </a:r>
            <a:r>
              <a:rPr lang="en-US" altLang="en-US" dirty="0" smtClean="0">
                <a:latin typeface="HE_TERMINAL" pitchFamily="49" charset="0"/>
              </a:rPr>
              <a:t>HS</a:t>
            </a:r>
            <a:r>
              <a:rPr lang="en-US" altLang="en-US" b="1" dirty="0" smtClean="0">
                <a:latin typeface="HE_TERMINAL" pitchFamily="49" charset="0"/>
              </a:rPr>
              <a:t>SE</a:t>
            </a:r>
            <a:r>
              <a:rPr lang="en-US" altLang="en-US" dirty="0" smtClean="0">
                <a:latin typeface="HE_TERMINAL" pitchFamily="49" charset="0"/>
              </a:rPr>
              <a:t>W </a:t>
            </a:r>
            <a:r>
              <a:rPr lang="en-US" altLang="en-US" b="1" dirty="0">
                <a:latin typeface="HE_TERMINAL" pitchFamily="49" charset="0"/>
              </a:rPr>
              <a:t>N</a:t>
            </a:r>
            <a:r>
              <a:rPr lang="en-US" altLang="en-US" dirty="0">
                <a:latin typeface="HE_TERMINAL" pitchFamily="49" charset="0"/>
              </a:rPr>
              <a:t>EC</a:t>
            </a:r>
            <a:r>
              <a:rPr lang="en-US" altLang="en-US" b="1" dirty="0">
                <a:latin typeface="HE_TERMINAL" pitchFamily="49" charset="0"/>
              </a:rPr>
              <a:t>SE</a:t>
            </a:r>
            <a:r>
              <a:rPr lang="en-US" altLang="en-US" dirty="0">
                <a:latin typeface="HE_TERMINAL" pitchFamily="49" charset="0"/>
              </a:rPr>
              <a:t> D</a:t>
            </a:r>
            <a:r>
              <a:rPr lang="en-US" altLang="en-US" b="1" dirty="0">
                <a:latin typeface="HE_TERMINAL" pitchFamily="49" charset="0"/>
              </a:rPr>
              <a:t>D</a:t>
            </a:r>
            <a:r>
              <a:rPr lang="en-US" altLang="en-US" dirty="0">
                <a:latin typeface="HE_TERMINAL" pitchFamily="49" charset="0"/>
              </a:rPr>
              <a:t>AA</a:t>
            </a:r>
            <a:r>
              <a:rPr lang="en-US" altLang="en-US" b="1" dirty="0">
                <a:latin typeface="HE_TERMINAL" pitchFamily="49" charset="0"/>
              </a:rPr>
              <a:t>A R</a:t>
            </a:r>
            <a:r>
              <a:rPr lang="en-US" altLang="en-US" dirty="0">
                <a:latin typeface="HE_TERMINAL" pitchFamily="49" charset="0"/>
              </a:rPr>
              <a:t>W</a:t>
            </a:r>
            <a:r>
              <a:rPr lang="en-US" altLang="en-US" b="1" dirty="0">
                <a:latin typeface="HE_TERMINAL" pitchFamily="49" charset="0"/>
              </a:rPr>
              <a:t>C</a:t>
            </a:r>
            <a:r>
              <a:rPr lang="en-US" altLang="en-US" dirty="0">
                <a:latin typeface="HE_TERMINAL" pitchFamily="49" charset="0"/>
              </a:rPr>
              <a:t>XS </a:t>
            </a:r>
            <a:r>
              <a:rPr lang="en-US" altLang="en-US" b="1" dirty="0">
                <a:latin typeface="HE_TERMINAL" pitchFamily="49" charset="0"/>
              </a:rPr>
              <a:t>AN</a:t>
            </a:r>
            <a:r>
              <a:rPr lang="en-US" altLang="en-US" dirty="0">
                <a:latin typeface="HE_TERMINAL" pitchFamily="49" charset="0"/>
              </a:rPr>
              <a:t>S</a:t>
            </a:r>
            <a:r>
              <a:rPr lang="en-US" altLang="en-US" b="1" dirty="0">
                <a:latin typeface="HE_TERMINAL" pitchFamily="49" charset="0"/>
              </a:rPr>
              <a:t>N</a:t>
            </a:r>
            <a:r>
              <a:rPr lang="en-US" altLang="en-US" dirty="0">
                <a:latin typeface="HE_TERMINAL" pitchFamily="49" charset="0"/>
              </a:rPr>
              <a:t>P	H</a:t>
            </a:r>
            <a:r>
              <a:rPr lang="en-US" altLang="en-US" b="1" dirty="0">
                <a:latin typeface="HE_TERMINAL" pitchFamily="49" charset="0"/>
              </a:rPr>
              <a:t>HE</a:t>
            </a:r>
            <a:r>
              <a:rPr lang="en-US" altLang="en-US" dirty="0">
                <a:latin typeface="HE_TERMINAL" pitchFamily="49" charset="0"/>
              </a:rPr>
              <a:t>U</a:t>
            </a:r>
            <a:r>
              <a:rPr lang="en-US" altLang="en-US" b="1" dirty="0">
                <a:latin typeface="HE_TERMINAL" pitchFamily="49" charset="0"/>
              </a:rPr>
              <a:t>L</a:t>
            </a:r>
            <a:r>
              <a:rPr lang="en-US" altLang="en-US" dirty="0">
                <a:latin typeface="HE_TERMINAL" pitchFamily="49" charset="0"/>
              </a:rPr>
              <a:t> QO</a:t>
            </a:r>
            <a:r>
              <a:rPr lang="en-US" altLang="en-US" b="1" dirty="0">
                <a:latin typeface="HE_TERMINAL" pitchFamily="49" charset="0"/>
              </a:rPr>
              <a:t>NO</a:t>
            </a:r>
            <a:r>
              <a:rPr lang="en-US" altLang="en-US" dirty="0">
                <a:latin typeface="HE_TERMINAL" pitchFamily="49" charset="0"/>
              </a:rPr>
              <a:t>F </a:t>
            </a:r>
            <a:r>
              <a:rPr lang="en-US" altLang="en-US" b="1" dirty="0">
                <a:latin typeface="HE_TERMINAL" pitchFamily="49" charset="0"/>
              </a:rPr>
              <a:t>E</a:t>
            </a:r>
            <a:r>
              <a:rPr lang="en-US" altLang="en-US" dirty="0">
                <a:latin typeface="HE_TERMINAL" pitchFamily="49" charset="0"/>
              </a:rPr>
              <a:t>EG</a:t>
            </a:r>
            <a:r>
              <a:rPr lang="en-US" altLang="en-US" b="1" dirty="0">
                <a:latin typeface="HE_TERMINAL" pitchFamily="49" charset="0"/>
              </a:rPr>
              <a:t>OS</a:t>
            </a:r>
            <a:r>
              <a:rPr lang="en-US" altLang="en-US" dirty="0">
                <a:latin typeface="HE_TERMINAL" pitchFamily="49" charset="0"/>
              </a:rPr>
              <a:t> W</a:t>
            </a:r>
            <a:r>
              <a:rPr lang="en-US" altLang="en-US" b="1" dirty="0">
                <a:latin typeface="HE_TERMINAL" pitchFamily="49" charset="0"/>
              </a:rPr>
              <a:t>L</a:t>
            </a:r>
            <a:r>
              <a:rPr lang="en-US" altLang="en-US" dirty="0">
                <a:latin typeface="HE_TERMINAL" pitchFamily="49" charset="0"/>
              </a:rPr>
              <a:t>PC</a:t>
            </a:r>
            <a:r>
              <a:rPr lang="en-US" altLang="en-US" b="1" dirty="0">
                <a:latin typeface="HE_TERMINAL" pitchFamily="49" charset="0"/>
              </a:rPr>
              <a:t>M </a:t>
            </a:r>
            <a:r>
              <a:rPr lang="en-US" altLang="en-US" b="1" i="1" dirty="0">
                <a:latin typeface="HE_TERMINAL" pitchFamily="49" charset="0"/>
              </a:rPr>
              <a:t>A</a:t>
            </a:r>
            <a:r>
              <a:rPr lang="en-US" altLang="en-US" i="1" dirty="0">
                <a:latin typeface="HE_TERMINAL" pitchFamily="49" charset="0"/>
              </a:rPr>
              <a:t>J</a:t>
            </a:r>
            <a:r>
              <a:rPr lang="en-US" altLang="en-US" b="1" i="1" dirty="0">
                <a:latin typeface="HE_TERMINAL" pitchFamily="49" charset="0"/>
              </a:rPr>
              <a:t>E</a:t>
            </a:r>
            <a:r>
              <a:rPr lang="en-US" altLang="en-US" dirty="0">
                <a:latin typeface="HE_TERMINAL" pitchFamily="49" charset="0"/>
              </a:rPr>
              <a:t>OC </a:t>
            </a:r>
            <a:r>
              <a:rPr lang="en-US" altLang="en-US" b="1" dirty="0">
                <a:latin typeface="HE_TERMINAL" pitchFamily="49" charset="0"/>
              </a:rPr>
              <a:t>MI</a:t>
            </a:r>
            <a:r>
              <a:rPr lang="en-US" altLang="en-US" dirty="0">
                <a:latin typeface="HE_TERMINAL" pitchFamily="49" charset="0"/>
              </a:rPr>
              <a:t>U</a:t>
            </a:r>
            <a:r>
              <a:rPr lang="en-US" altLang="en-US" b="1" dirty="0">
                <a:latin typeface="HE_TERMINAL" pitchFamily="49" charset="0"/>
              </a:rPr>
              <a:t>A</a:t>
            </a:r>
            <a:r>
              <a:rPr lang="en-US" altLang="en-US" dirty="0">
                <a:latin typeface="HE_TERMINAL" pitchFamily="49" charset="0"/>
              </a:rPr>
              <a:t>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1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Look For Clues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0453" cy="4351338"/>
          </a:xfrm>
        </p:spPr>
        <p:txBody>
          <a:bodyPr/>
          <a:lstStyle/>
          <a:p>
            <a:r>
              <a:rPr lang="en-US" b="1" dirty="0" smtClean="0"/>
              <a:t>A</a:t>
            </a:r>
            <a:r>
              <a:rPr lang="en-US" dirty="0" smtClean="0"/>
              <a:t>J</a:t>
            </a:r>
            <a:r>
              <a:rPr lang="en-US" b="1" dirty="0" smtClean="0"/>
              <a:t>E</a:t>
            </a:r>
            <a:r>
              <a:rPr lang="en-US" dirty="0" smtClean="0"/>
              <a:t> </a:t>
            </a:r>
            <a:r>
              <a:rPr lang="en-US" dirty="0"/>
              <a:t>in last line suggests “are”, meaning second alphabet maps A into S:</a:t>
            </a:r>
          </a:p>
          <a:p>
            <a:pPr marL="0" indent="0">
              <a:buNone/>
            </a:pPr>
            <a:endParaRPr lang="tr-TR" dirty="0" smtClean="0"/>
          </a:p>
          <a:p>
            <a:pPr>
              <a:buFontTx/>
              <a:buNone/>
            </a:pPr>
            <a:r>
              <a:rPr lang="en-US" altLang="en-US" dirty="0">
                <a:latin typeface="Courier" pitchFamily="49" charset="0"/>
              </a:rPr>
              <a:t>	</a:t>
            </a:r>
            <a:r>
              <a:rPr lang="en-US" altLang="en-US" b="1" dirty="0">
                <a:latin typeface="HE_TERMINAL" pitchFamily="49" charset="0"/>
              </a:rPr>
              <a:t>ALI</a:t>
            </a:r>
            <a:r>
              <a:rPr lang="en-US" altLang="en-US" dirty="0">
                <a:latin typeface="HE_TERMINAL" pitchFamily="49" charset="0"/>
              </a:rPr>
              <a:t>YS </a:t>
            </a:r>
            <a:r>
              <a:rPr lang="en-US" altLang="en-US" b="1" dirty="0">
                <a:latin typeface="HE_TERMINAL" pitchFamily="49" charset="0"/>
              </a:rPr>
              <a:t>RICK</a:t>
            </a:r>
            <a:r>
              <a:rPr lang="en-US" altLang="en-US" dirty="0">
                <a:latin typeface="HE_TERMINAL" pitchFamily="49" charset="0"/>
              </a:rPr>
              <a:t>B O</a:t>
            </a:r>
            <a:r>
              <a:rPr lang="en-US" altLang="en-US" b="1" dirty="0">
                <a:latin typeface="HE_TERMINAL" pitchFamily="49" charset="0"/>
              </a:rPr>
              <a:t>CKSL</a:t>
            </a:r>
            <a:r>
              <a:rPr lang="en-US" altLang="en-US" dirty="0">
                <a:latin typeface="HE_TERMINAL" pitchFamily="49" charset="0"/>
              </a:rPr>
              <a:t> MI</a:t>
            </a:r>
            <a:r>
              <a:rPr lang="en-US" altLang="en-US" b="1" dirty="0">
                <a:latin typeface="HE_TERMINAL" pitchFamily="49" charset="0"/>
              </a:rPr>
              <a:t>GHS A</a:t>
            </a:r>
            <a:r>
              <a:rPr lang="en-US" altLang="en-US" dirty="0">
                <a:latin typeface="HE_TERMINAL" pitchFamily="49" charset="0"/>
              </a:rPr>
              <a:t>ZO</a:t>
            </a:r>
            <a:r>
              <a:rPr lang="en-US" altLang="en-US" b="1" dirty="0">
                <a:latin typeface="HE_TERMINAL" pitchFamily="49" charset="0"/>
              </a:rPr>
              <a:t>TO</a:t>
            </a:r>
          </a:p>
          <a:p>
            <a:pPr>
              <a:buFontTx/>
              <a:buNone/>
            </a:pPr>
            <a:r>
              <a:rPr lang="en-US" altLang="en-US" b="1" dirty="0">
                <a:latin typeface="HE_TERMINAL" pitchFamily="49" charset="0"/>
              </a:rPr>
              <a:t>	MI</a:t>
            </a:r>
            <a:r>
              <a:rPr lang="en-US" altLang="en-US" dirty="0">
                <a:latin typeface="HE_TERMINAL" pitchFamily="49" charset="0"/>
              </a:rPr>
              <a:t>OO</a:t>
            </a:r>
            <a:r>
              <a:rPr lang="en-US" altLang="en-US" b="1" dirty="0">
                <a:latin typeface="HE_TERMINAL" pitchFamily="49" charset="0"/>
              </a:rPr>
              <a:t>L INT</a:t>
            </a:r>
            <a:r>
              <a:rPr lang="en-US" altLang="en-US" dirty="0">
                <a:latin typeface="HE_TERMINAL" pitchFamily="49" charset="0"/>
              </a:rPr>
              <a:t>AG </a:t>
            </a:r>
            <a:r>
              <a:rPr lang="en-US" altLang="en-US" b="1" dirty="0">
                <a:latin typeface="HE_TERMINAL" pitchFamily="49" charset="0"/>
              </a:rPr>
              <a:t>PACE</a:t>
            </a:r>
            <a:r>
              <a:rPr lang="en-US" altLang="en-US" dirty="0">
                <a:latin typeface="HE_TERMINAL" pitchFamily="49" charset="0"/>
              </a:rPr>
              <a:t>F V</a:t>
            </a:r>
            <a:r>
              <a:rPr lang="en-US" altLang="en-US" b="1" dirty="0">
                <a:latin typeface="HE_TERMINAL" pitchFamily="49" charset="0"/>
              </a:rPr>
              <a:t>ATIS</a:t>
            </a:r>
            <a:r>
              <a:rPr lang="en-US" altLang="en-US" dirty="0">
                <a:latin typeface="HE_TERMINAL" pitchFamily="49" charset="0"/>
              </a:rPr>
              <a:t> CI</a:t>
            </a:r>
            <a:r>
              <a:rPr lang="en-US" altLang="en-US" b="1" dirty="0">
                <a:latin typeface="HE_TERMINAL" pitchFamily="49" charset="0"/>
              </a:rPr>
              <a:t>ITE</a:t>
            </a:r>
          </a:p>
          <a:p>
            <a:pPr>
              <a:buFontTx/>
              <a:buNone/>
            </a:pPr>
            <a:r>
              <a:rPr lang="en-US" altLang="en-US" b="1" dirty="0">
                <a:latin typeface="HE_TERMINAL" pitchFamily="49" charset="0"/>
              </a:rPr>
              <a:t>	E</a:t>
            </a:r>
            <a:r>
              <a:rPr lang="en-US" altLang="en-US" dirty="0">
                <a:latin typeface="HE_TERMINAL" pitchFamily="49" charset="0"/>
              </a:rPr>
              <a:t>OC</a:t>
            </a:r>
            <a:r>
              <a:rPr lang="en-US" altLang="en-US" b="1" dirty="0">
                <a:latin typeface="HE_TERMINAL" pitchFamily="49" charset="0"/>
              </a:rPr>
              <a:t>NO MI</a:t>
            </a:r>
            <a:r>
              <a:rPr lang="en-US" altLang="en-US" dirty="0">
                <a:latin typeface="HE_TERMINAL" pitchFamily="49" charset="0"/>
              </a:rPr>
              <a:t>OO</a:t>
            </a:r>
            <a:r>
              <a:rPr lang="en-US" altLang="en-US" b="1" dirty="0">
                <a:latin typeface="HE_TERMINAL" pitchFamily="49" charset="0"/>
              </a:rPr>
              <a:t>L BUT</a:t>
            </a:r>
            <a:r>
              <a:rPr lang="en-US" altLang="en-US" dirty="0">
                <a:latin typeface="HE_TERMINAL" pitchFamily="49" charset="0"/>
              </a:rPr>
              <a:t>FV </a:t>
            </a:r>
            <a:r>
              <a:rPr lang="en-US" altLang="en-US" b="1" dirty="0">
                <a:latin typeface="HE_TERMINAL" pitchFamily="49" charset="0"/>
              </a:rPr>
              <a:t>EGOO</a:t>
            </a:r>
            <a:r>
              <a:rPr lang="en-US" altLang="en-US" dirty="0">
                <a:latin typeface="HE_TERMINAL" pitchFamily="49" charset="0"/>
              </a:rPr>
              <a:t>P C</a:t>
            </a:r>
            <a:r>
              <a:rPr lang="en-US" altLang="en-US" b="1" dirty="0">
                <a:latin typeface="HE_TERMINAL" pitchFamily="49" charset="0"/>
              </a:rPr>
              <a:t>NESI</a:t>
            </a:r>
            <a:endParaRPr lang="en-US" altLang="en-US" dirty="0">
              <a:latin typeface="HE_TERMINAL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HE_TERMINAL" pitchFamily="49" charset="0"/>
              </a:rPr>
              <a:t>	HS</a:t>
            </a:r>
            <a:r>
              <a:rPr lang="en-US" altLang="en-US" b="1" dirty="0">
                <a:latin typeface="HE_TERMINAL" pitchFamily="49" charset="0"/>
              </a:rPr>
              <a:t>SEE N</a:t>
            </a:r>
            <a:r>
              <a:rPr lang="en-US" altLang="en-US" dirty="0">
                <a:latin typeface="HE_TERMINAL" pitchFamily="49" charset="0"/>
              </a:rPr>
              <a:t>EC</a:t>
            </a:r>
            <a:r>
              <a:rPr lang="en-US" altLang="en-US" b="1" dirty="0">
                <a:latin typeface="HE_TERMINAL" pitchFamily="49" charset="0"/>
              </a:rPr>
              <a:t>SE LD</a:t>
            </a:r>
            <a:r>
              <a:rPr lang="en-US" altLang="en-US" dirty="0">
                <a:latin typeface="HE_TERMINAL" pitchFamily="49" charset="0"/>
              </a:rPr>
              <a:t>AA</a:t>
            </a:r>
            <a:r>
              <a:rPr lang="en-US" altLang="en-US" b="1" dirty="0">
                <a:latin typeface="HE_TERMINAL" pitchFamily="49" charset="0"/>
              </a:rPr>
              <a:t>A REC</a:t>
            </a:r>
            <a:r>
              <a:rPr lang="en-US" altLang="en-US" dirty="0">
                <a:latin typeface="HE_TERMINAL" pitchFamily="49" charset="0"/>
              </a:rPr>
              <a:t>XS </a:t>
            </a:r>
            <a:r>
              <a:rPr lang="en-US" altLang="en-US" b="1" dirty="0">
                <a:latin typeface="HE_TERMINAL" pitchFamily="49" charset="0"/>
              </a:rPr>
              <a:t>ANAN</a:t>
            </a:r>
            <a:r>
              <a:rPr lang="en-US" altLang="en-US" dirty="0">
                <a:latin typeface="HE_TERMINAL" pitchFamily="49" charset="0"/>
              </a:rPr>
              <a:t>P</a:t>
            </a:r>
          </a:p>
          <a:p>
            <a:pPr>
              <a:buFontTx/>
              <a:buNone/>
            </a:pPr>
            <a:r>
              <a:rPr lang="en-US" altLang="en-US" dirty="0">
                <a:latin typeface="HE_TERMINAL" pitchFamily="49" charset="0"/>
              </a:rPr>
              <a:t>	H</a:t>
            </a:r>
            <a:r>
              <a:rPr lang="en-US" altLang="en-US" b="1" dirty="0">
                <a:latin typeface="HE_TERMINAL" pitchFamily="49" charset="0"/>
              </a:rPr>
              <a:t>HECL</a:t>
            </a:r>
            <a:r>
              <a:rPr lang="en-US" altLang="en-US" dirty="0">
                <a:latin typeface="HE_TERMINAL" pitchFamily="49" charset="0"/>
              </a:rPr>
              <a:t> QO</a:t>
            </a:r>
            <a:r>
              <a:rPr lang="en-US" altLang="en-US" b="1" dirty="0">
                <a:latin typeface="HE_TERMINAL" pitchFamily="49" charset="0"/>
              </a:rPr>
              <a:t>NON E</a:t>
            </a:r>
            <a:r>
              <a:rPr lang="en-US" altLang="en-US" dirty="0">
                <a:latin typeface="HE_TERMINAL" pitchFamily="49" charset="0"/>
              </a:rPr>
              <a:t>EG</a:t>
            </a:r>
            <a:r>
              <a:rPr lang="en-US" altLang="en-US" b="1" dirty="0">
                <a:latin typeface="HE_TERMINAL" pitchFamily="49" charset="0"/>
              </a:rPr>
              <a:t>OS EL</a:t>
            </a:r>
            <a:r>
              <a:rPr lang="en-US" altLang="en-US" dirty="0">
                <a:latin typeface="HE_TERMINAL" pitchFamily="49" charset="0"/>
              </a:rPr>
              <a:t>PC</a:t>
            </a:r>
            <a:r>
              <a:rPr lang="en-US" altLang="en-US" b="1" dirty="0">
                <a:latin typeface="HE_TERMINAL" pitchFamily="49" charset="0"/>
              </a:rPr>
              <a:t>M ARE</a:t>
            </a:r>
            <a:r>
              <a:rPr lang="en-US" altLang="en-US" dirty="0">
                <a:latin typeface="HE_TERMINAL" pitchFamily="49" charset="0"/>
              </a:rPr>
              <a:t>OC</a:t>
            </a:r>
          </a:p>
          <a:p>
            <a:pPr>
              <a:buFontTx/>
              <a:buNone/>
            </a:pPr>
            <a:r>
              <a:rPr lang="en-US" altLang="en-US" dirty="0">
                <a:latin typeface="HE_TERMINAL" pitchFamily="49" charset="0"/>
              </a:rPr>
              <a:t>	</a:t>
            </a:r>
            <a:r>
              <a:rPr lang="en-US" altLang="en-US" b="1" i="1" dirty="0" smtClean="0">
                <a:latin typeface="HE_TERMINAL" pitchFamily="49" charset="0"/>
              </a:rPr>
              <a:t>MICA</a:t>
            </a:r>
            <a:r>
              <a:rPr lang="en-US" altLang="en-US" i="1" dirty="0" smtClean="0">
                <a:latin typeface="HE_TERMINAL" pitchFamily="49" charset="0"/>
              </a:rPr>
              <a:t>X</a:t>
            </a:r>
            <a:endParaRPr lang="en-US" altLang="en-US" b="1" i="1" dirty="0">
              <a:latin typeface="HE_TERMINAL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902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Next Alphabet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MICA</a:t>
            </a:r>
            <a:r>
              <a:rPr lang="en-US" altLang="en-US" dirty="0"/>
              <a:t>X in last line suggests “</a:t>
            </a:r>
            <a:r>
              <a:rPr lang="en-US" altLang="en-US" dirty="0" err="1"/>
              <a:t>mical</a:t>
            </a:r>
            <a:r>
              <a:rPr lang="en-US" altLang="en-US" dirty="0"/>
              <a:t>” (a common ending for an adjective), meaning fourth alphabet maps O into A: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altLang="en-US" b="1" dirty="0">
                <a:latin typeface="HE_TERMINAL" pitchFamily="49" charset="0"/>
              </a:rPr>
              <a:t>ALIM</a:t>
            </a:r>
            <a:r>
              <a:rPr lang="en-US" altLang="en-US" dirty="0">
                <a:latin typeface="HE_TERMINAL" pitchFamily="49" charset="0"/>
              </a:rPr>
              <a:t>S </a:t>
            </a:r>
            <a:r>
              <a:rPr lang="en-US" altLang="en-US" b="1" dirty="0">
                <a:latin typeface="HE_TERMINAL" pitchFamily="49" charset="0"/>
              </a:rPr>
              <a:t>RICKP</a:t>
            </a:r>
            <a:r>
              <a:rPr lang="en-US" altLang="en-US" dirty="0">
                <a:latin typeface="HE_TERMINAL" pitchFamily="49" charset="0"/>
              </a:rPr>
              <a:t> O</a:t>
            </a:r>
            <a:r>
              <a:rPr lang="en-US" altLang="en-US" b="1" dirty="0">
                <a:latin typeface="HE_TERMINAL" pitchFamily="49" charset="0"/>
              </a:rPr>
              <a:t>CKSL A</a:t>
            </a:r>
            <a:r>
              <a:rPr lang="en-US" altLang="en-US" dirty="0">
                <a:latin typeface="HE_TERMINAL" pitchFamily="49" charset="0"/>
              </a:rPr>
              <a:t>I</a:t>
            </a:r>
            <a:r>
              <a:rPr lang="en-US" altLang="en-US" b="1" dirty="0">
                <a:latin typeface="HE_TERMINAL" pitchFamily="49" charset="0"/>
              </a:rPr>
              <a:t>GHS AN</a:t>
            </a:r>
            <a:r>
              <a:rPr lang="en-US" altLang="en-US" dirty="0">
                <a:latin typeface="HE_TERMINAL" pitchFamily="49" charset="0"/>
              </a:rPr>
              <a:t>O</a:t>
            </a:r>
            <a:r>
              <a:rPr lang="en-US" altLang="en-US" b="1" dirty="0">
                <a:latin typeface="HE_TERMINAL" pitchFamily="49" charset="0"/>
              </a:rPr>
              <a:t>TO MIC</a:t>
            </a:r>
            <a:r>
              <a:rPr lang="en-US" altLang="en-US" dirty="0">
                <a:latin typeface="HE_TERMINAL" pitchFamily="49" charset="0"/>
              </a:rPr>
              <a:t>O</a:t>
            </a:r>
            <a:r>
              <a:rPr lang="en-US" altLang="en-US" b="1" dirty="0">
                <a:latin typeface="HE_TERMINAL" pitchFamily="49" charset="0"/>
              </a:rPr>
              <a:t>L INTO</a:t>
            </a:r>
            <a:r>
              <a:rPr lang="en-US" altLang="en-US" dirty="0">
                <a:latin typeface="HE_TERMINAL" pitchFamily="49" charset="0"/>
              </a:rPr>
              <a:t>G </a:t>
            </a:r>
            <a:r>
              <a:rPr lang="en-US" altLang="en-US" b="1" dirty="0">
                <a:latin typeface="HE_TERMINAL" pitchFamily="49" charset="0"/>
              </a:rPr>
              <a:t>PACET</a:t>
            </a:r>
            <a:r>
              <a:rPr lang="en-US" altLang="en-US" dirty="0">
                <a:latin typeface="HE_TERMINAL" pitchFamily="49" charset="0"/>
              </a:rPr>
              <a:t> V</a:t>
            </a:r>
            <a:r>
              <a:rPr lang="en-US" altLang="en-US" b="1" dirty="0">
                <a:latin typeface="HE_TERMINAL" pitchFamily="49" charset="0"/>
              </a:rPr>
              <a:t>ATIS </a:t>
            </a:r>
            <a:r>
              <a:rPr lang="en-US" altLang="en-US" b="1" i="1" dirty="0">
                <a:latin typeface="HE_TERMINAL" pitchFamily="49" charset="0"/>
              </a:rPr>
              <a:t>Q</a:t>
            </a:r>
            <a:r>
              <a:rPr lang="en-US" altLang="en-US" i="1" dirty="0">
                <a:latin typeface="HE_TERMINAL" pitchFamily="49" charset="0"/>
              </a:rPr>
              <a:t>I</a:t>
            </a:r>
            <a:r>
              <a:rPr lang="en-US" altLang="en-US" b="1" dirty="0">
                <a:latin typeface="HE_TERMINAL" pitchFamily="49" charset="0"/>
              </a:rPr>
              <a:t>ITE EC</a:t>
            </a:r>
            <a:r>
              <a:rPr lang="en-US" altLang="en-US" dirty="0">
                <a:latin typeface="HE_TERMINAL" pitchFamily="49" charset="0"/>
              </a:rPr>
              <a:t>C</a:t>
            </a:r>
            <a:r>
              <a:rPr lang="en-US" altLang="en-US" b="1" dirty="0">
                <a:latin typeface="HE_TERMINAL" pitchFamily="49" charset="0"/>
              </a:rPr>
              <a:t>NO MIC</a:t>
            </a:r>
            <a:r>
              <a:rPr lang="en-US" altLang="en-US" dirty="0">
                <a:latin typeface="HE_TERMINAL" pitchFamily="49" charset="0"/>
              </a:rPr>
              <a:t>O</a:t>
            </a:r>
            <a:r>
              <a:rPr lang="en-US" altLang="en-US" b="1" dirty="0">
                <a:latin typeface="HE_TERMINAL" pitchFamily="49" charset="0"/>
              </a:rPr>
              <a:t>L BUTT</a:t>
            </a:r>
            <a:r>
              <a:rPr lang="en-US" altLang="en-US" dirty="0">
                <a:latin typeface="HE_TERMINAL" pitchFamily="49" charset="0"/>
              </a:rPr>
              <a:t>V </a:t>
            </a:r>
            <a:r>
              <a:rPr lang="en-US" altLang="en-US" b="1" dirty="0">
                <a:latin typeface="HE_TERMINAL" pitchFamily="49" charset="0"/>
              </a:rPr>
              <a:t>EGOOD</a:t>
            </a:r>
            <a:r>
              <a:rPr lang="en-US" altLang="en-US" dirty="0">
                <a:latin typeface="HE_TERMINAL" pitchFamily="49" charset="0"/>
              </a:rPr>
              <a:t> C</a:t>
            </a:r>
            <a:r>
              <a:rPr lang="en-US" altLang="en-US" b="1" dirty="0">
                <a:latin typeface="HE_TERMINAL" pitchFamily="49" charset="0"/>
              </a:rPr>
              <a:t>NESI V</a:t>
            </a:r>
            <a:r>
              <a:rPr lang="en-US" altLang="en-US" dirty="0">
                <a:latin typeface="HE_TERMINAL" pitchFamily="49" charset="0"/>
              </a:rPr>
              <a:t>S</a:t>
            </a:r>
            <a:r>
              <a:rPr lang="en-US" altLang="en-US" b="1" dirty="0">
                <a:latin typeface="HE_TERMINAL" pitchFamily="49" charset="0"/>
              </a:rPr>
              <a:t>SEE NS</a:t>
            </a:r>
            <a:r>
              <a:rPr lang="en-US" altLang="en-US" dirty="0">
                <a:latin typeface="HE_TERMINAL" pitchFamily="49" charset="0"/>
              </a:rPr>
              <a:t>C</a:t>
            </a:r>
            <a:r>
              <a:rPr lang="en-US" altLang="en-US" b="1" dirty="0">
                <a:latin typeface="HE_TERMINAL" pitchFamily="49" charset="0"/>
              </a:rPr>
              <a:t>SE LDO</a:t>
            </a:r>
            <a:r>
              <a:rPr lang="en-US" altLang="en-US" dirty="0">
                <a:latin typeface="HE_TERMINAL" pitchFamily="49" charset="0"/>
              </a:rPr>
              <a:t>A</a:t>
            </a:r>
            <a:r>
              <a:rPr lang="en-US" altLang="en-US" b="1" dirty="0">
                <a:latin typeface="HE_TERMINAL" pitchFamily="49" charset="0"/>
              </a:rPr>
              <a:t>A RECL</a:t>
            </a:r>
            <a:r>
              <a:rPr lang="en-US" altLang="en-US" dirty="0">
                <a:latin typeface="HE_TERMINAL" pitchFamily="49" charset="0"/>
              </a:rPr>
              <a:t>S </a:t>
            </a:r>
            <a:r>
              <a:rPr lang="en-US" altLang="en-US" b="1" dirty="0">
                <a:latin typeface="HE_TERMINAL" pitchFamily="49" charset="0"/>
              </a:rPr>
              <a:t>ANAND</a:t>
            </a:r>
            <a:r>
              <a:rPr lang="en-US" altLang="en-US" dirty="0">
                <a:latin typeface="HE_TERMINAL" pitchFamily="49" charset="0"/>
              </a:rPr>
              <a:t> H</a:t>
            </a:r>
            <a:r>
              <a:rPr lang="en-US" altLang="en-US" b="1" dirty="0">
                <a:latin typeface="HE_TERMINAL" pitchFamily="49" charset="0"/>
              </a:rPr>
              <a:t>HECL E</a:t>
            </a:r>
            <a:r>
              <a:rPr lang="en-US" altLang="en-US" dirty="0">
                <a:latin typeface="HE_TERMINAL" pitchFamily="49" charset="0"/>
              </a:rPr>
              <a:t>O</a:t>
            </a:r>
            <a:r>
              <a:rPr lang="en-US" altLang="en-US" b="1" dirty="0">
                <a:latin typeface="HE_TERMINAL" pitchFamily="49" charset="0"/>
              </a:rPr>
              <a:t>NON ES</a:t>
            </a:r>
            <a:r>
              <a:rPr lang="en-US" altLang="en-US" dirty="0">
                <a:latin typeface="HE_TERMINAL" pitchFamily="49" charset="0"/>
              </a:rPr>
              <a:t>G</a:t>
            </a:r>
            <a:r>
              <a:rPr lang="en-US" altLang="en-US" b="1" dirty="0">
                <a:latin typeface="HE_TERMINAL" pitchFamily="49" charset="0"/>
              </a:rPr>
              <a:t>OS ELD</a:t>
            </a:r>
            <a:r>
              <a:rPr lang="en-US" altLang="en-US" dirty="0">
                <a:latin typeface="HE_TERMINAL" pitchFamily="49" charset="0"/>
              </a:rPr>
              <a:t>C</a:t>
            </a:r>
            <a:r>
              <a:rPr lang="en-US" altLang="en-US" b="1" dirty="0">
                <a:latin typeface="HE_TERMINAL" pitchFamily="49" charset="0"/>
              </a:rPr>
              <a:t>M AREC</a:t>
            </a:r>
            <a:r>
              <a:rPr lang="en-US" altLang="en-US" dirty="0">
                <a:latin typeface="HE_TERMINAL" pitchFamily="49" charset="0"/>
              </a:rPr>
              <a:t>C </a:t>
            </a:r>
            <a:r>
              <a:rPr lang="en-US" altLang="en-US" b="1" dirty="0">
                <a:latin typeface="HE_TERMINAL" pitchFamily="49" charset="0"/>
              </a:rPr>
              <a:t>MICAL</a:t>
            </a:r>
            <a:endParaRPr lang="en-US" altLang="en-US" dirty="0">
              <a:latin typeface="HE_TERMINAL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7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Finally</a:t>
            </a:r>
            <a:r>
              <a:rPr lang="tr-TR" dirty="0"/>
              <a:t>!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QI means that U maps into I, as Q is always followed by U:</a:t>
            </a:r>
          </a:p>
          <a:p>
            <a:pPr marL="0" indent="0">
              <a:buNone/>
            </a:pPr>
            <a:endParaRPr lang="tr-TR" altLang="en-US" b="1" dirty="0" smtClean="0">
              <a:latin typeface="HE_TERMINAL" pitchFamily="49" charset="0"/>
            </a:endParaRPr>
          </a:p>
          <a:p>
            <a:pPr marL="0" indent="0">
              <a:buNone/>
            </a:pPr>
            <a:r>
              <a:rPr lang="en-US" altLang="en-US" b="1" dirty="0" smtClean="0">
                <a:latin typeface="HE_TERMINAL" pitchFamily="49" charset="0"/>
              </a:rPr>
              <a:t>ALIME </a:t>
            </a:r>
            <a:r>
              <a:rPr lang="en-US" altLang="en-US" b="1" dirty="0">
                <a:latin typeface="HE_TERMINAL" pitchFamily="49" charset="0"/>
              </a:rPr>
              <a:t>RICKP ACKSL AUGHS ANATO MICAL INTOS PACET HATIS QUITE ECONO MICAL BUTTH EGOOD ONESI VESEE NSOSE LDOMA RECLE ANAND THECL EANON ESSOS ELDOM ARECO </a:t>
            </a:r>
            <a:r>
              <a:rPr lang="en-US" altLang="en-US" b="1" dirty="0" smtClean="0">
                <a:latin typeface="HE_TERMINAL" pitchFamily="49" charset="0"/>
              </a:rPr>
              <a:t>MICAL</a:t>
            </a:r>
            <a:endParaRPr lang="tr-TR" altLang="en-US" b="1" dirty="0" smtClean="0">
              <a:latin typeface="HE_TERMINAL" pitchFamily="49" charset="0"/>
            </a:endParaRPr>
          </a:p>
          <a:p>
            <a:pPr marL="0" indent="0">
              <a:buNone/>
            </a:pPr>
            <a:endParaRPr lang="en-US" altLang="en-US" b="1" dirty="0">
              <a:latin typeface="HE_TERMINAL" pitchFamily="49" charset="0"/>
            </a:endParaRPr>
          </a:p>
          <a:p>
            <a:pPr marL="0" indent="0">
              <a:buNone/>
            </a:pPr>
            <a:r>
              <a:rPr lang="en-US" altLang="en-US" dirty="0"/>
              <a:t>A limerick packs laughs anatomical</a:t>
            </a:r>
          </a:p>
          <a:p>
            <a:pPr marL="0" indent="0">
              <a:buNone/>
            </a:pPr>
            <a:r>
              <a:rPr lang="en-US" altLang="en-US" dirty="0"/>
              <a:t>Into space that is quite economical</a:t>
            </a:r>
          </a:p>
          <a:p>
            <a:pPr marL="0" indent="0">
              <a:buNone/>
            </a:pPr>
            <a:r>
              <a:rPr lang="en-US" altLang="en-US" dirty="0"/>
              <a:t>But the good ones I’ve seen</a:t>
            </a:r>
          </a:p>
          <a:p>
            <a:pPr marL="0" indent="0">
              <a:buNone/>
            </a:pPr>
            <a:r>
              <a:rPr lang="en-US" altLang="en-US" dirty="0"/>
              <a:t>So seldom are clean</a:t>
            </a:r>
          </a:p>
          <a:p>
            <a:pPr marL="0" indent="0">
              <a:buNone/>
            </a:pPr>
            <a:r>
              <a:rPr lang="en-US" altLang="en-US" dirty="0"/>
              <a:t>And the clean ones so seldom are comical.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</a:t>
            </a:r>
            <a:r>
              <a:rPr lang="tr-TR" dirty="0"/>
              <a:t> of </a:t>
            </a:r>
            <a:r>
              <a:rPr lang="en-US" altLang="en-US" dirty="0" err="1"/>
              <a:t>Vigènere</a:t>
            </a:r>
            <a:r>
              <a:rPr lang="en-US" altLang="en-US" dirty="0"/>
              <a:t> </a:t>
            </a:r>
            <a:r>
              <a:rPr lang="tr-TR" dirty="0" err="1"/>
              <a:t>Cipher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Observation: If </a:t>
            </a:r>
            <a:r>
              <a:rPr lang="en-US" altLang="en-US" dirty="0" err="1"/>
              <a:t>Vigènere</a:t>
            </a:r>
            <a:r>
              <a:rPr lang="en-US" altLang="en-US" dirty="0"/>
              <a:t> key is very long, frequency analysis won’t work.</a:t>
            </a:r>
          </a:p>
          <a:p>
            <a:r>
              <a:rPr lang="en-US" altLang="en-US" dirty="0"/>
              <a:t>Problem: Long keys are hard to remember.</a:t>
            </a:r>
          </a:p>
          <a:p>
            <a:r>
              <a:rPr lang="en-US" altLang="en-US" dirty="0"/>
              <a:t>Solution: Use multiple encryptions</a:t>
            </a:r>
            <a:r>
              <a:rPr lang="en-US" altLang="en-US" dirty="0" smtClean="0"/>
              <a:t>.</a:t>
            </a:r>
            <a:endParaRPr lang="tr-TR" altLang="en-US" dirty="0" smtClean="0"/>
          </a:p>
          <a:p>
            <a:pPr lvl="1"/>
            <a:r>
              <a:rPr lang="tr-TR" altLang="en-US" dirty="0" err="1" smtClean="0"/>
              <a:t>Enigma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nature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?</a:t>
            </a:r>
          </a:p>
          <a:p>
            <a:r>
              <a:rPr lang="tr-TR" dirty="0" smtClean="0"/>
              <a:t>How </a:t>
            </a:r>
            <a:r>
              <a:rPr lang="tr-TR" dirty="0" err="1" smtClean="0"/>
              <a:t>strong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?</a:t>
            </a:r>
          </a:p>
          <a:p>
            <a:r>
              <a:rPr lang="tr-TR" dirty="0" smtClean="0"/>
              <a:t>How can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exploit</a:t>
            </a:r>
            <a:r>
              <a:rPr lang="tr-TR" dirty="0" smtClean="0"/>
              <a:t> it?</a:t>
            </a:r>
          </a:p>
          <a:p>
            <a:r>
              <a:rPr lang="tr-TR" dirty="0" smtClean="0"/>
              <a:t>…</a:t>
            </a:r>
          </a:p>
          <a:p>
            <a:endParaRPr lang="tr-TR" dirty="0"/>
          </a:p>
          <a:p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way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make</a:t>
            </a:r>
            <a:r>
              <a:rPr lang="tr-TR" dirty="0" smtClean="0"/>
              <a:t> it </a:t>
            </a:r>
            <a:r>
              <a:rPr lang="tr-TR" dirty="0" err="1" smtClean="0"/>
              <a:t>difficult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adversary</a:t>
            </a:r>
            <a:r>
              <a:rPr lang="tr-TR" dirty="0" smtClean="0"/>
              <a:t>?</a:t>
            </a:r>
          </a:p>
          <a:p>
            <a:r>
              <a:rPr lang="tr-TR" dirty="0" smtClean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923947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r>
              <a:rPr lang="tr-TR" dirty="0" smtClean="0"/>
              <a:t> of </a:t>
            </a:r>
            <a:r>
              <a:rPr lang="tr-TR" dirty="0" err="1" smtClean="0"/>
              <a:t>Hill</a:t>
            </a:r>
            <a:r>
              <a:rPr lang="tr-TR" dirty="0" smtClean="0"/>
              <a:t> </a:t>
            </a:r>
            <a:r>
              <a:rPr lang="tr-TR" dirty="0" err="1" smtClean="0"/>
              <a:t>Cipher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Hill Cipher can be difficult to break with a ciphertext-only attack, but </a:t>
            </a:r>
            <a:r>
              <a:rPr lang="en-US" dirty="0" smtClean="0"/>
              <a:t>it</a:t>
            </a:r>
            <a:r>
              <a:rPr lang="tr-TR" dirty="0" smtClean="0"/>
              <a:t> is </a:t>
            </a:r>
            <a:r>
              <a:rPr lang="tr-TR" dirty="0" err="1" smtClean="0"/>
              <a:t>broken</a:t>
            </a:r>
            <a:r>
              <a:rPr lang="tr-TR" dirty="0" smtClean="0"/>
              <a:t> </a:t>
            </a:r>
            <a:r>
              <a:rPr lang="en-US" dirty="0" smtClean="0"/>
              <a:t>easily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i="1" dirty="0"/>
              <a:t>known </a:t>
            </a:r>
            <a:r>
              <a:rPr lang="en-US" i="1" dirty="0" smtClean="0"/>
              <a:t>plaintext </a:t>
            </a:r>
            <a:r>
              <a:rPr lang="en-US" i="1" dirty="0"/>
              <a:t>attack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Suppose they have at </a:t>
            </a:r>
            <a:r>
              <a:rPr lang="en-US" dirty="0" smtClean="0"/>
              <a:t>least </a:t>
            </a:r>
            <a:r>
              <a:rPr lang="en-US" dirty="0"/>
              <a:t>m </a:t>
            </a:r>
            <a:r>
              <a:rPr lang="en-US" dirty="0" smtClean="0"/>
              <a:t>distinct</a:t>
            </a:r>
            <a:r>
              <a:rPr lang="tr-TR" dirty="0" smtClean="0"/>
              <a:t> </a:t>
            </a:r>
            <a:r>
              <a:rPr lang="en-US" dirty="0" smtClean="0"/>
              <a:t>plaintext-ciphertext pairs</a:t>
            </a:r>
            <a:endParaRPr lang="tr-TR" dirty="0" smtClean="0"/>
          </a:p>
          <a:p>
            <a:pPr lvl="1"/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= (x</a:t>
            </a:r>
            <a:r>
              <a:rPr lang="en-US" baseline="-25000" dirty="0"/>
              <a:t>1,j</a:t>
            </a:r>
            <a:r>
              <a:rPr lang="en-US" dirty="0"/>
              <a:t>, x</a:t>
            </a:r>
            <a:r>
              <a:rPr lang="en-US" baseline="-25000" dirty="0"/>
              <a:t>2,j</a:t>
            </a:r>
            <a:r>
              <a:rPr lang="en-US" dirty="0"/>
              <a:t>, . . . , </a:t>
            </a:r>
            <a:r>
              <a:rPr lang="en-US" dirty="0" err="1"/>
              <a:t>x</a:t>
            </a:r>
            <a:r>
              <a:rPr lang="en-US" baseline="-25000" dirty="0" err="1"/>
              <a:t>m,j</a:t>
            </a:r>
            <a:r>
              <a:rPr lang="en-US" dirty="0" smtClean="0"/>
              <a:t>)</a:t>
            </a:r>
            <a:endParaRPr lang="tr-TR" dirty="0" smtClean="0"/>
          </a:p>
          <a:p>
            <a:pPr lvl="1"/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dirty="0"/>
              <a:t> = (y</a:t>
            </a:r>
            <a:r>
              <a:rPr lang="en-US" baseline="-25000" dirty="0"/>
              <a:t>1,j</a:t>
            </a:r>
            <a:r>
              <a:rPr lang="en-US" dirty="0"/>
              <a:t>, y</a:t>
            </a:r>
            <a:r>
              <a:rPr lang="en-US" baseline="-25000" dirty="0"/>
              <a:t>2,j</a:t>
            </a:r>
            <a:r>
              <a:rPr lang="en-US" dirty="0"/>
              <a:t>, . . . , </a:t>
            </a:r>
            <a:r>
              <a:rPr lang="en-US" dirty="0" err="1"/>
              <a:t>y</a:t>
            </a:r>
            <a:r>
              <a:rPr lang="en-US" baseline="-25000" dirty="0" err="1"/>
              <a:t>m,j</a:t>
            </a:r>
            <a:r>
              <a:rPr lang="en-US" dirty="0" smtClean="0"/>
              <a:t>),</a:t>
            </a:r>
            <a:endParaRPr lang="tr-TR" dirty="0" smtClean="0"/>
          </a:p>
          <a:p>
            <a:pPr lvl="1"/>
            <a:endParaRPr lang="tr-TR" dirty="0"/>
          </a:p>
          <a:p>
            <a:pPr marL="457200" lvl="1" indent="0">
              <a:buNone/>
            </a:pPr>
            <a:r>
              <a:rPr lang="en-US" dirty="0"/>
              <a:t>for </a:t>
            </a:r>
            <a:r>
              <a:rPr lang="en-US" dirty="0" smtClean="0"/>
              <a:t>1</a:t>
            </a:r>
            <a:r>
              <a:rPr lang="tr-TR" dirty="0" smtClean="0"/>
              <a:t> </a:t>
            </a:r>
            <a:r>
              <a:rPr lang="en-US" dirty="0" smtClean="0"/>
              <a:t>≤</a:t>
            </a:r>
            <a:r>
              <a:rPr lang="tr-TR" dirty="0" smtClean="0"/>
              <a:t> </a:t>
            </a:r>
            <a:r>
              <a:rPr lang="en-US" dirty="0" smtClean="0"/>
              <a:t>j</a:t>
            </a:r>
            <a:r>
              <a:rPr lang="tr-TR" dirty="0" smtClean="0"/>
              <a:t> </a:t>
            </a:r>
            <a:r>
              <a:rPr lang="en-US" dirty="0" smtClean="0"/>
              <a:t>≤</a:t>
            </a:r>
            <a:r>
              <a:rPr lang="tr-TR" dirty="0" smtClean="0"/>
              <a:t> </a:t>
            </a:r>
            <a:r>
              <a:rPr lang="en-US" dirty="0" smtClean="0"/>
              <a:t>m</a:t>
            </a:r>
            <a:r>
              <a:rPr lang="en-US" dirty="0"/>
              <a:t>, such that 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dirty="0"/>
              <a:t> = </a:t>
            </a:r>
            <a:r>
              <a:rPr lang="en-US" dirty="0" err="1"/>
              <a:t>e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 smtClean="0"/>
              <a:t>),</a:t>
            </a:r>
            <a:endParaRPr lang="tr-TR" dirty="0" smtClean="0"/>
          </a:p>
          <a:p>
            <a:pPr marL="457200" lvl="1" indent="0">
              <a:buNone/>
            </a:pPr>
            <a:endParaRPr lang="tr-TR" dirty="0"/>
          </a:p>
          <a:p>
            <a:r>
              <a:rPr lang="en-US" dirty="0"/>
              <a:t>If we define two </a:t>
            </a:r>
            <a:r>
              <a:rPr lang="en-US" dirty="0" smtClean="0"/>
              <a:t>m</a:t>
            </a:r>
            <a:r>
              <a:rPr lang="tr-TR" dirty="0" smtClean="0"/>
              <a:t>*</a:t>
            </a:r>
            <a:r>
              <a:rPr lang="en-US" dirty="0" smtClean="0"/>
              <a:t>m matrices</a:t>
            </a:r>
            <a:r>
              <a:rPr lang="tr-TR" dirty="0" smtClean="0"/>
              <a:t> </a:t>
            </a:r>
          </a:p>
          <a:p>
            <a:pPr lvl="1"/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smtClean="0"/>
              <a:t>(x</a:t>
            </a:r>
            <a:r>
              <a:rPr lang="tr-TR" baseline="-25000" dirty="0" smtClean="0"/>
              <a:t>i</a:t>
            </a:r>
            <a:r>
              <a:rPr lang="en-US" baseline="-25000" dirty="0" smtClean="0"/>
              <a:t>,j</a:t>
            </a:r>
            <a:r>
              <a:rPr lang="en-US" dirty="0" smtClean="0"/>
              <a:t>) </a:t>
            </a:r>
            <a:r>
              <a:rPr lang="en-US" dirty="0"/>
              <a:t>and Y = </a:t>
            </a:r>
            <a:r>
              <a:rPr lang="en-US" dirty="0" smtClean="0"/>
              <a:t>(</a:t>
            </a:r>
            <a:r>
              <a:rPr lang="tr-TR" dirty="0" err="1" smtClean="0"/>
              <a:t>y</a:t>
            </a:r>
            <a:r>
              <a:rPr lang="tr-TR" baseline="-25000" dirty="0" err="1" smtClean="0"/>
              <a:t>i</a:t>
            </a:r>
            <a:r>
              <a:rPr lang="en-US" baseline="-25000" dirty="0" smtClean="0"/>
              <a:t>,j</a:t>
            </a:r>
            <a:r>
              <a:rPr lang="en-US" dirty="0" smtClean="0"/>
              <a:t>),</a:t>
            </a:r>
            <a:endParaRPr lang="tr-TR" dirty="0" smtClean="0"/>
          </a:p>
          <a:p>
            <a:r>
              <a:rPr lang="en-US" dirty="0"/>
              <a:t>then we have the matrix equation Y = </a:t>
            </a:r>
            <a:r>
              <a:rPr lang="en-US" dirty="0" smtClean="0"/>
              <a:t>XK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81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r>
              <a:rPr lang="tr-TR" dirty="0" smtClean="0"/>
              <a:t> of </a:t>
            </a:r>
            <a:r>
              <a:rPr lang="tr-TR" dirty="0" err="1" smtClean="0"/>
              <a:t>Hill</a:t>
            </a:r>
            <a:r>
              <a:rPr lang="tr-TR" dirty="0" smtClean="0"/>
              <a:t> </a:t>
            </a:r>
            <a:r>
              <a:rPr lang="tr-TR" dirty="0" err="1" smtClean="0"/>
              <a:t>Cipher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 </a:t>
            </a:r>
            <a:r>
              <a:rPr lang="en-US" dirty="0"/>
              <a:t>Provided that the matrix X is invertible, </a:t>
            </a:r>
            <a:r>
              <a:rPr lang="tr-TR" dirty="0" err="1" smtClean="0"/>
              <a:t>adversary</a:t>
            </a:r>
            <a:r>
              <a:rPr lang="tr-TR" dirty="0" smtClean="0"/>
              <a:t> </a:t>
            </a:r>
            <a:r>
              <a:rPr lang="en-US" dirty="0" smtClean="0"/>
              <a:t>can compute</a:t>
            </a:r>
            <a:r>
              <a:rPr lang="tr-TR" dirty="0" smtClean="0"/>
              <a:t>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		</a:t>
            </a:r>
            <a:r>
              <a:rPr lang="en-US" dirty="0" smtClean="0"/>
              <a:t>K </a:t>
            </a:r>
            <a:r>
              <a:rPr lang="en-US" dirty="0"/>
              <a:t>= </a:t>
            </a:r>
            <a:r>
              <a:rPr lang="en-US" dirty="0" smtClean="0"/>
              <a:t>X</a:t>
            </a:r>
            <a:r>
              <a:rPr lang="tr-TR" baseline="30000" dirty="0" smtClean="0"/>
              <a:t>-1</a:t>
            </a:r>
            <a:r>
              <a:rPr lang="en-US" dirty="0" smtClean="0"/>
              <a:t>Y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If </a:t>
            </a:r>
            <a:r>
              <a:rPr lang="en-US" dirty="0"/>
              <a:t>X is not invertible, </a:t>
            </a:r>
            <a:r>
              <a:rPr lang="en-US" dirty="0" smtClean="0"/>
              <a:t>then</a:t>
            </a:r>
            <a:r>
              <a:rPr lang="tr-TR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will be necessary to try other sets of m plaintext-ciphertext pairs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09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Affine</a:t>
            </a:r>
            <a:r>
              <a:rPr lang="tr-TR" dirty="0" smtClean="0"/>
              <a:t> </a:t>
            </a:r>
            <a:r>
              <a:rPr lang="tr-TR" dirty="0" err="1" smtClean="0"/>
              <a:t>Cipher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Special case 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Substitution </a:t>
            </a:r>
            <a:r>
              <a:rPr lang="en-US" dirty="0" smtClean="0"/>
              <a:t>Cipher</a:t>
            </a:r>
            <a:r>
              <a:rPr lang="tr-TR" dirty="0" smtClean="0"/>
              <a:t>. </a:t>
            </a:r>
            <a:r>
              <a:rPr lang="tr-TR" dirty="0" err="1" smtClean="0"/>
              <a:t>Uses</a:t>
            </a:r>
            <a:r>
              <a:rPr lang="tr-TR" dirty="0" smtClean="0"/>
              <a:t> a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has </a:t>
            </a:r>
            <a:r>
              <a:rPr lang="tr-TR" dirty="0" err="1" smtClean="0"/>
              <a:t>multiplication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addition</a:t>
            </a:r>
            <a:r>
              <a:rPr lang="tr-TR" dirty="0" smtClean="0"/>
              <a:t>. </a:t>
            </a:r>
          </a:p>
          <a:p>
            <a:endParaRPr lang="tr-TR" dirty="0" smtClean="0"/>
          </a:p>
          <a:p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encryption functions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in </a:t>
            </a:r>
            <a:r>
              <a:rPr lang="tr-TR" dirty="0" err="1" smtClean="0"/>
              <a:t>the</a:t>
            </a:r>
            <a:r>
              <a:rPr lang="tr-TR" dirty="0" smtClean="0"/>
              <a:t> form </a:t>
            </a:r>
            <a:r>
              <a:rPr lang="en-US" dirty="0" smtClean="0"/>
              <a:t>of</a:t>
            </a:r>
            <a:r>
              <a:rPr lang="tr-TR" dirty="0" smtClean="0"/>
              <a:t>: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da-DK" dirty="0" smtClean="0"/>
              <a:t>e(x</a:t>
            </a:r>
            <a:r>
              <a:rPr lang="da-DK" dirty="0"/>
              <a:t>) = (ax </a:t>
            </a:r>
            <a:r>
              <a:rPr lang="da-DK" dirty="0" smtClean="0"/>
              <a:t>+ </a:t>
            </a:r>
            <a:r>
              <a:rPr lang="da-DK" dirty="0"/>
              <a:t>b) mod </a:t>
            </a:r>
            <a:r>
              <a:rPr lang="da-DK" dirty="0" smtClean="0"/>
              <a:t>26</a:t>
            </a:r>
            <a:r>
              <a:rPr lang="tr-TR" dirty="0"/>
              <a:t> </a:t>
            </a:r>
            <a:r>
              <a:rPr lang="tr-TR" dirty="0" smtClean="0"/>
              <a:t>     </a:t>
            </a:r>
            <a:r>
              <a:rPr lang="tr-TR" dirty="0" err="1" smtClean="0"/>
              <a:t>where</a:t>
            </a:r>
            <a:r>
              <a:rPr lang="tr-TR" dirty="0" smtClean="0"/>
              <a:t>  </a:t>
            </a:r>
            <a:r>
              <a:rPr lang="en-US" dirty="0" smtClean="0"/>
              <a:t>a</a:t>
            </a:r>
            <a:r>
              <a:rPr lang="en-US" dirty="0"/>
              <a:t>, b 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en-US" dirty="0" smtClean="0"/>
              <a:t> </a:t>
            </a:r>
            <a:r>
              <a:rPr lang="en-US" b="1" dirty="0"/>
              <a:t>Z</a:t>
            </a:r>
            <a:r>
              <a:rPr lang="en-US" baseline="-25000" dirty="0"/>
              <a:t>26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en-US" dirty="0"/>
              <a:t>Such a function is called </a:t>
            </a:r>
            <a:r>
              <a:rPr lang="en-US" dirty="0" smtClean="0"/>
              <a:t>an </a:t>
            </a:r>
            <a:r>
              <a:rPr lang="en-US" b="1" dirty="0" smtClean="0"/>
              <a:t>Affine Function</a:t>
            </a:r>
            <a:r>
              <a:rPr lang="en-US" dirty="0" smtClean="0"/>
              <a:t>;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is a </a:t>
            </a:r>
            <a:r>
              <a:rPr lang="tr-TR" dirty="0" err="1" smtClean="0"/>
              <a:t>pair</a:t>
            </a:r>
            <a:r>
              <a:rPr lang="tr-TR" dirty="0" smtClean="0"/>
              <a:t>: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	k=(</a:t>
            </a:r>
            <a:r>
              <a:rPr lang="tr-TR" dirty="0" err="1" smtClean="0"/>
              <a:t>a,b</a:t>
            </a:r>
            <a:r>
              <a:rPr lang="tr-T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04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Affine</a:t>
            </a:r>
            <a:r>
              <a:rPr lang="tr-TR" dirty="0" smtClean="0"/>
              <a:t> </a:t>
            </a:r>
            <a:r>
              <a:rPr lang="tr-TR" dirty="0" err="1" smtClean="0"/>
              <a:t>Cipher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 smtClean="0"/>
              <a:t> k = (15,22)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p=</a:t>
            </a:r>
            <a:r>
              <a:rPr lang="tr-TR" dirty="0" err="1" smtClean="0"/>
              <a:t>xyz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C=c</a:t>
            </a:r>
            <a:r>
              <a:rPr lang="tr-TR" baseline="-25000" dirty="0" smtClean="0"/>
              <a:t>1</a:t>
            </a:r>
            <a:r>
              <a:rPr lang="tr-TR" dirty="0" smtClean="0"/>
              <a:t>c</a:t>
            </a:r>
            <a:r>
              <a:rPr lang="tr-TR" baseline="-25000" dirty="0" smtClean="0"/>
              <a:t>2</a:t>
            </a:r>
            <a:r>
              <a:rPr lang="tr-TR" dirty="0" smtClean="0"/>
              <a:t>c</a:t>
            </a:r>
            <a:r>
              <a:rPr lang="tr-TR" baseline="-25000" dirty="0" smtClean="0"/>
              <a:t>3</a:t>
            </a:r>
          </a:p>
          <a:p>
            <a:pPr marL="0" indent="0">
              <a:buNone/>
            </a:pPr>
            <a:r>
              <a:rPr lang="tr-TR" dirty="0"/>
              <a:t>	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Affine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: </a:t>
            </a:r>
            <a:r>
              <a:rPr lang="tr-TR" dirty="0" err="1" smtClean="0"/>
              <a:t>c</a:t>
            </a:r>
            <a:r>
              <a:rPr lang="tr-TR" baseline="-25000" dirty="0" err="1" smtClean="0"/>
              <a:t>i</a:t>
            </a:r>
            <a:r>
              <a:rPr lang="tr-TR" dirty="0" smtClean="0"/>
              <a:t>*15+22 </a:t>
            </a:r>
            <a:r>
              <a:rPr lang="tr-TR" dirty="0"/>
              <a:t>(</a:t>
            </a:r>
            <a:r>
              <a:rPr lang="tr-TR" dirty="0" err="1"/>
              <a:t>mod</a:t>
            </a:r>
            <a:r>
              <a:rPr lang="tr-TR" dirty="0"/>
              <a:t> 26)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c</a:t>
            </a:r>
            <a:r>
              <a:rPr lang="tr-TR" baseline="-25000" dirty="0" smtClean="0"/>
              <a:t>1</a:t>
            </a:r>
            <a:r>
              <a:rPr lang="tr-TR" dirty="0" smtClean="0"/>
              <a:t>= x*15+22 (</a:t>
            </a:r>
            <a:r>
              <a:rPr lang="tr-TR" dirty="0" err="1"/>
              <a:t>m</a:t>
            </a:r>
            <a:r>
              <a:rPr lang="tr-TR" dirty="0" err="1" smtClean="0"/>
              <a:t>od</a:t>
            </a:r>
            <a:r>
              <a:rPr lang="tr-TR" dirty="0" smtClean="0"/>
              <a:t> 26) </a:t>
            </a:r>
            <a:r>
              <a:rPr lang="tr-TR" dirty="0" smtClean="0">
                <a:sym typeface="Symbol" panose="05050102010706020507" pitchFamily="18" charset="2"/>
              </a:rPr>
              <a:t></a:t>
            </a:r>
            <a:r>
              <a:rPr lang="tr-TR" dirty="0">
                <a:sym typeface="Symbol" panose="05050102010706020507" pitchFamily="18" charset="2"/>
              </a:rPr>
              <a:t>3</a:t>
            </a:r>
            <a:r>
              <a:rPr lang="tr-TR" dirty="0" smtClean="0"/>
              <a:t> </a:t>
            </a:r>
            <a:r>
              <a:rPr lang="tr-TR" dirty="0" err="1" smtClean="0"/>
              <a:t>mod</a:t>
            </a:r>
            <a:r>
              <a:rPr lang="tr-TR" dirty="0" smtClean="0"/>
              <a:t> 26</a:t>
            </a:r>
          </a:p>
          <a:p>
            <a:pPr marL="0" indent="0">
              <a:buNone/>
            </a:pPr>
            <a:r>
              <a:rPr lang="tr-TR" dirty="0"/>
              <a:t>c</a:t>
            </a:r>
            <a:r>
              <a:rPr lang="tr-TR" baseline="-25000" dirty="0"/>
              <a:t>1</a:t>
            </a:r>
            <a:r>
              <a:rPr lang="tr-TR" dirty="0"/>
              <a:t>= </a:t>
            </a:r>
            <a:r>
              <a:rPr lang="tr-TR" dirty="0" smtClean="0"/>
              <a:t>y*15+22 </a:t>
            </a:r>
            <a:r>
              <a:rPr lang="tr-TR" dirty="0"/>
              <a:t>(</a:t>
            </a:r>
            <a:r>
              <a:rPr lang="tr-TR" dirty="0" err="1"/>
              <a:t>mod</a:t>
            </a:r>
            <a:r>
              <a:rPr lang="tr-TR" dirty="0"/>
              <a:t> 26</a:t>
            </a:r>
            <a:r>
              <a:rPr lang="tr-TR" dirty="0" smtClean="0"/>
              <a:t>) </a:t>
            </a:r>
            <a:r>
              <a:rPr lang="tr-TR" dirty="0" smtClean="0">
                <a:sym typeface="Symbol" panose="05050102010706020507" pitchFamily="18" charset="2"/>
              </a:rPr>
              <a:t>18</a:t>
            </a:r>
            <a:r>
              <a:rPr lang="tr-TR" dirty="0" smtClean="0"/>
              <a:t> </a:t>
            </a:r>
            <a:r>
              <a:rPr lang="tr-TR" dirty="0" err="1"/>
              <a:t>mod</a:t>
            </a:r>
            <a:r>
              <a:rPr lang="tr-TR" dirty="0"/>
              <a:t> </a:t>
            </a:r>
            <a:r>
              <a:rPr lang="tr-TR" dirty="0" smtClean="0"/>
              <a:t>26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c</a:t>
            </a:r>
            <a:r>
              <a:rPr lang="tr-TR" baseline="-25000" dirty="0"/>
              <a:t>1</a:t>
            </a:r>
            <a:r>
              <a:rPr lang="tr-TR" dirty="0"/>
              <a:t>= </a:t>
            </a:r>
            <a:r>
              <a:rPr lang="tr-TR" dirty="0" smtClean="0"/>
              <a:t>z*15+22 </a:t>
            </a:r>
            <a:r>
              <a:rPr lang="tr-TR" dirty="0"/>
              <a:t>(</a:t>
            </a:r>
            <a:r>
              <a:rPr lang="tr-TR" dirty="0" err="1"/>
              <a:t>mod</a:t>
            </a:r>
            <a:r>
              <a:rPr lang="tr-TR" dirty="0"/>
              <a:t> 26</a:t>
            </a:r>
            <a:r>
              <a:rPr lang="tr-TR" dirty="0" smtClean="0"/>
              <a:t>) </a:t>
            </a:r>
            <a:r>
              <a:rPr lang="tr-TR" dirty="0">
                <a:sym typeface="Symbol" panose="05050102010706020507" pitchFamily="18" charset="2"/>
              </a:rPr>
              <a:t></a:t>
            </a:r>
            <a:r>
              <a:rPr lang="tr-TR" dirty="0"/>
              <a:t>7 </a:t>
            </a:r>
            <a:r>
              <a:rPr lang="tr-TR" dirty="0" err="1"/>
              <a:t>mod</a:t>
            </a:r>
            <a:r>
              <a:rPr lang="tr-TR" dirty="0"/>
              <a:t> </a:t>
            </a:r>
            <a:r>
              <a:rPr lang="tr-TR" dirty="0" smtClean="0"/>
              <a:t>26</a:t>
            </a:r>
          </a:p>
          <a:p>
            <a:pPr marL="0" indent="0">
              <a:buNone/>
            </a:pPr>
            <a:r>
              <a:rPr lang="tr-TR" dirty="0" smtClean="0"/>
              <a:t>	</a:t>
            </a:r>
          </a:p>
          <a:p>
            <a:pPr marL="0" indent="0">
              <a:buNone/>
            </a:pPr>
            <a:r>
              <a:rPr lang="tr-TR" dirty="0" smtClean="0"/>
              <a:t>C = DSH</a:t>
            </a:r>
            <a:endParaRPr lang="en-US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33790"/>
              </p:ext>
            </p:extLst>
          </p:nvPr>
        </p:nvGraphicFramePr>
        <p:xfrm>
          <a:off x="2598819" y="2440079"/>
          <a:ext cx="9160033" cy="736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634"/>
                <a:gridCol w="343529"/>
                <a:gridCol w="284341"/>
                <a:gridCol w="293304"/>
                <a:gridCol w="284341"/>
                <a:gridCol w="284341"/>
                <a:gridCol w="284341"/>
                <a:gridCol w="293304"/>
                <a:gridCol w="284341"/>
                <a:gridCol w="284341"/>
                <a:gridCol w="392701"/>
                <a:gridCol w="392701"/>
                <a:gridCol w="392701"/>
                <a:gridCol w="392701"/>
                <a:gridCol w="392701"/>
                <a:gridCol w="392701"/>
                <a:gridCol w="392701"/>
                <a:gridCol w="392701"/>
                <a:gridCol w="392701"/>
                <a:gridCol w="392701"/>
                <a:gridCol w="392701"/>
                <a:gridCol w="392701"/>
                <a:gridCol w="392701"/>
                <a:gridCol w="392701"/>
                <a:gridCol w="392701"/>
                <a:gridCol w="392701"/>
              </a:tblGrid>
              <a:tr h="4047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331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67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Affine</a:t>
            </a:r>
            <a:r>
              <a:rPr lang="tr-TR" dirty="0"/>
              <a:t> </a:t>
            </a:r>
            <a:r>
              <a:rPr lang="tr-TR" dirty="0" err="1"/>
              <a:t>Cipher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that decryption is possible</a:t>
            </a:r>
            <a:r>
              <a:rPr lang="en-US" dirty="0" smtClean="0"/>
              <a:t>, affine function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injective. </a:t>
            </a:r>
            <a:r>
              <a:rPr lang="tr-TR" dirty="0" smtClean="0"/>
              <a:t>,</a:t>
            </a:r>
          </a:p>
          <a:p>
            <a:r>
              <a:rPr lang="en-US" dirty="0" smtClean="0"/>
              <a:t>In </a:t>
            </a:r>
            <a:r>
              <a:rPr lang="en-US" dirty="0"/>
              <a:t>other words, for any </a:t>
            </a:r>
            <a:r>
              <a:rPr lang="en-US" i="1" dirty="0"/>
              <a:t>y </a:t>
            </a:r>
            <a:r>
              <a:rPr lang="en-US" i="1" dirty="0" smtClean="0">
                <a:sym typeface="Symbol" panose="05050102010706020507" pitchFamily="18" charset="2"/>
              </a:rPr>
              <a:t></a:t>
            </a:r>
            <a:r>
              <a:rPr lang="tr-TR" i="1" dirty="0" smtClean="0">
                <a:sym typeface="Symbol" panose="05050102010706020507" pitchFamily="18" charset="2"/>
              </a:rPr>
              <a:t> </a:t>
            </a:r>
            <a:r>
              <a:rPr lang="en-US" b="1" i="1" dirty="0" smtClean="0"/>
              <a:t>Z</a:t>
            </a:r>
            <a:r>
              <a:rPr lang="en-US" i="1" baseline="-25000" dirty="0" smtClean="0"/>
              <a:t>26</a:t>
            </a:r>
            <a:r>
              <a:rPr lang="en-US" dirty="0"/>
              <a:t>, we want the </a:t>
            </a:r>
            <a:r>
              <a:rPr lang="en-US" dirty="0" smtClean="0"/>
              <a:t>congruence</a:t>
            </a:r>
            <a:r>
              <a:rPr lang="tr-TR" dirty="0" smtClean="0"/>
              <a:t> </a:t>
            </a:r>
            <a:r>
              <a:rPr lang="en-US" dirty="0"/>
              <a:t>to have a unique solution for </a:t>
            </a:r>
            <a:r>
              <a:rPr lang="en-US" dirty="0" smtClean="0"/>
              <a:t>x</a:t>
            </a:r>
            <a:r>
              <a:rPr lang="tr-TR" dirty="0" smtClean="0"/>
              <a:t>. 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smtClean="0"/>
              <a:t>ax </a:t>
            </a:r>
            <a:r>
              <a:rPr lang="en-US" dirty="0"/>
              <a:t>+ </a:t>
            </a:r>
            <a:r>
              <a:rPr lang="en-US" dirty="0" smtClean="0"/>
              <a:t>b</a:t>
            </a:r>
            <a:r>
              <a:rPr lang="tr-TR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tr-TR" dirty="0" smtClean="0">
                <a:sym typeface="Symbol" panose="05050102010706020507" pitchFamily="18" charset="2"/>
              </a:rPr>
              <a:t> </a:t>
            </a:r>
            <a:r>
              <a:rPr lang="en-US" dirty="0" smtClean="0"/>
              <a:t>y </a:t>
            </a:r>
            <a:r>
              <a:rPr lang="en-US" dirty="0"/>
              <a:t>(mod 26</a:t>
            </a:r>
            <a:r>
              <a:rPr lang="en-US" dirty="0" smtClean="0"/>
              <a:t>)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da-DK" dirty="0" smtClean="0"/>
              <a:t>ax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da-DK" dirty="0" smtClean="0"/>
              <a:t>y </a:t>
            </a:r>
            <a:r>
              <a:rPr lang="tr-TR" dirty="0" smtClean="0"/>
              <a:t>- </a:t>
            </a:r>
            <a:r>
              <a:rPr lang="da-DK" dirty="0" smtClean="0"/>
              <a:t>b </a:t>
            </a:r>
            <a:r>
              <a:rPr lang="da-DK" dirty="0"/>
              <a:t>(mod 26</a:t>
            </a:r>
            <a:r>
              <a:rPr lang="da-DK" dirty="0" smtClean="0"/>
              <a:t>)</a:t>
            </a:r>
            <a:r>
              <a:rPr lang="tr-TR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3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Affine</a:t>
            </a:r>
            <a:r>
              <a:rPr lang="tr-TR" dirty="0"/>
              <a:t> </a:t>
            </a:r>
            <a:r>
              <a:rPr lang="tr-TR" dirty="0" err="1"/>
              <a:t>Cipher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Now, as </a:t>
            </a:r>
            <a:r>
              <a:rPr lang="en-US" i="1" dirty="0" smtClean="0"/>
              <a:t>y </a:t>
            </a:r>
            <a:r>
              <a:rPr lang="en-US" dirty="0" smtClean="0"/>
              <a:t>varies over </a:t>
            </a:r>
            <a:r>
              <a:rPr lang="en-US" b="1" i="1" dirty="0" smtClean="0"/>
              <a:t>Z</a:t>
            </a:r>
            <a:r>
              <a:rPr lang="en-US" i="1" baseline="-25000" dirty="0" smtClean="0"/>
              <a:t>26</a:t>
            </a:r>
            <a:r>
              <a:rPr lang="en-US" dirty="0" smtClean="0"/>
              <a:t>, so, too, does </a:t>
            </a:r>
            <a:r>
              <a:rPr lang="en-US" i="1" dirty="0" smtClean="0"/>
              <a:t>y</a:t>
            </a:r>
            <a:r>
              <a:rPr lang="tr-TR" i="1" dirty="0" smtClean="0"/>
              <a:t>-</a:t>
            </a:r>
            <a:r>
              <a:rPr lang="en-US" i="1" dirty="0" smtClean="0"/>
              <a:t>b </a:t>
            </a:r>
            <a:r>
              <a:rPr lang="en-US" dirty="0" smtClean="0"/>
              <a:t>vary over </a:t>
            </a:r>
            <a:r>
              <a:rPr lang="en-US" b="1" i="1" dirty="0" smtClean="0"/>
              <a:t>Z</a:t>
            </a:r>
            <a:r>
              <a:rPr lang="en-US" i="1" baseline="-25000" dirty="0" smtClean="0"/>
              <a:t>26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en-US" dirty="0" smtClean="0"/>
              <a:t>Hence, it suffices to</a:t>
            </a:r>
            <a:r>
              <a:rPr lang="tr-TR" dirty="0" smtClean="0"/>
              <a:t> </a:t>
            </a:r>
            <a:r>
              <a:rPr lang="en-US" dirty="0" smtClean="0"/>
              <a:t>study the congruence ax</a:t>
            </a:r>
            <a:r>
              <a:rPr lang="en-US" dirty="0" smtClean="0">
                <a:sym typeface="Symbol" panose="05050102010706020507" pitchFamily="18" charset="2"/>
              </a:rPr>
              <a:t>  </a:t>
            </a:r>
            <a:r>
              <a:rPr lang="en-US" dirty="0" smtClean="0"/>
              <a:t>y (mod 26) (y </a:t>
            </a:r>
            <a:r>
              <a:rPr lang="en-US" i="1" dirty="0" smtClean="0">
                <a:sym typeface="Symbol" panose="05050102010706020507" pitchFamily="18" charset="2"/>
              </a:rPr>
              <a:t> </a:t>
            </a:r>
            <a:r>
              <a:rPr lang="en-US" b="1" i="1" dirty="0" smtClean="0"/>
              <a:t>Z</a:t>
            </a:r>
            <a:r>
              <a:rPr lang="en-US" i="1" baseline="-25000" dirty="0" smtClean="0"/>
              <a:t>26</a:t>
            </a:r>
            <a:r>
              <a:rPr lang="en-US" dirty="0" smtClean="0"/>
              <a:t>).</a:t>
            </a:r>
            <a:r>
              <a:rPr lang="tr-TR" dirty="0" smtClean="0"/>
              <a:t> </a:t>
            </a:r>
          </a:p>
          <a:p>
            <a:r>
              <a:rPr lang="en-US" dirty="0" smtClean="0"/>
              <a:t>We claim that this congruence has a unique solution for every y if and only if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		</a:t>
            </a:r>
            <a:r>
              <a:rPr lang="en-US" dirty="0" err="1" smtClean="0"/>
              <a:t>gcd</a:t>
            </a:r>
            <a:r>
              <a:rPr lang="en-US" dirty="0" smtClean="0"/>
              <a:t>(a</a:t>
            </a:r>
            <a:r>
              <a:rPr lang="en-US" dirty="0"/>
              <a:t>, 26) = 1</a:t>
            </a:r>
            <a:endParaRPr lang="tr-TR" dirty="0"/>
          </a:p>
          <a:p>
            <a:endParaRPr lang="tr-TR" b="1" dirty="0" smtClean="0"/>
          </a:p>
          <a:p>
            <a:r>
              <a:rPr lang="en-US" b="1" dirty="0" smtClean="0"/>
              <a:t>THEOREM 2.1</a:t>
            </a:r>
            <a:r>
              <a:rPr lang="tr-TR" b="1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The congruence </a:t>
            </a:r>
            <a:r>
              <a:rPr lang="en-US" dirty="0" err="1" smtClean="0"/>
              <a:t>ax</a:t>
            </a:r>
            <a:r>
              <a:rPr lang="en-US" dirty="0" err="1" smtClean="0">
                <a:sym typeface="Symbol" panose="05050102010706020507" pitchFamily="18" charset="2"/>
              </a:rPr>
              <a:t></a:t>
            </a:r>
            <a:r>
              <a:rPr lang="en-US" dirty="0" err="1" smtClean="0"/>
              <a:t>b</a:t>
            </a:r>
            <a:r>
              <a:rPr lang="en-US" dirty="0" smtClean="0"/>
              <a:t> (mod m) has a unique solution </a:t>
            </a:r>
            <a:r>
              <a:rPr lang="en-US" dirty="0" err="1" smtClean="0"/>
              <a:t>x</a:t>
            </a:r>
            <a:r>
              <a:rPr lang="en-US" dirty="0" err="1" smtClean="0">
                <a:sym typeface="Symbol" panose="05050102010706020507" pitchFamily="18" charset="2"/>
              </a:rPr>
              <a:t></a:t>
            </a:r>
            <a:r>
              <a:rPr lang="en-US" b="1" dirty="0" err="1" smtClean="0"/>
              <a:t>Z</a:t>
            </a:r>
            <a:r>
              <a:rPr lang="en-US" baseline="-25000" dirty="0" err="1" smtClean="0"/>
              <a:t>m</a:t>
            </a:r>
            <a:r>
              <a:rPr lang="en-US" dirty="0" smtClean="0"/>
              <a:t> for</a:t>
            </a:r>
            <a:r>
              <a:rPr lang="tr-TR" dirty="0" smtClean="0"/>
              <a:t> </a:t>
            </a:r>
            <a:r>
              <a:rPr lang="en-US" dirty="0" smtClean="0"/>
              <a:t>every </a:t>
            </a:r>
            <a:r>
              <a:rPr lang="en-US" dirty="0" err="1" smtClean="0"/>
              <a:t>b</a:t>
            </a:r>
            <a:r>
              <a:rPr lang="en-US" dirty="0" err="1" smtClean="0">
                <a:sym typeface="Symbol" panose="05050102010706020507" pitchFamily="18" charset="2"/>
              </a:rPr>
              <a:t></a:t>
            </a:r>
            <a:r>
              <a:rPr lang="en-US" b="1" dirty="0" err="1" smtClean="0"/>
              <a:t>Z</a:t>
            </a:r>
            <a:r>
              <a:rPr lang="en-US" baseline="-25000" dirty="0" err="1" smtClean="0"/>
              <a:t>m</a:t>
            </a:r>
            <a:r>
              <a:rPr lang="en-US" dirty="0" smtClean="0"/>
              <a:t> if and only if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a,m</a:t>
            </a:r>
            <a:r>
              <a:rPr lang="en-US" dirty="0" smtClean="0"/>
              <a:t>) =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88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Affine</a:t>
            </a:r>
            <a:r>
              <a:rPr lang="tr-TR" dirty="0"/>
              <a:t> </a:t>
            </a:r>
            <a:r>
              <a:rPr lang="tr-TR" dirty="0" err="1" smtClean="0"/>
              <a:t>Cipher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size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26 = 2 </a:t>
            </a:r>
            <a:r>
              <a:rPr lang="tr-TR" dirty="0" smtClean="0"/>
              <a:t>*</a:t>
            </a:r>
            <a:r>
              <a:rPr lang="en-US" dirty="0" smtClean="0"/>
              <a:t>13</a:t>
            </a:r>
            <a:r>
              <a:rPr lang="en-US" dirty="0"/>
              <a:t>, the values of </a:t>
            </a:r>
            <a:r>
              <a:rPr lang="en-US" dirty="0" smtClean="0"/>
              <a:t>a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en-US" b="1" i="1" dirty="0" smtClean="0"/>
              <a:t>Z</a:t>
            </a:r>
            <a:r>
              <a:rPr lang="en-US" i="1" baseline="-25000" dirty="0" smtClean="0"/>
              <a:t>26 </a:t>
            </a:r>
            <a:r>
              <a:rPr lang="tr-TR" i="1" baseline="-25000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that </a:t>
            </a:r>
            <a:r>
              <a:rPr lang="en-US" dirty="0" err="1"/>
              <a:t>gcd</a:t>
            </a:r>
            <a:r>
              <a:rPr lang="en-US" dirty="0"/>
              <a:t>(a, 26) = 1 are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smtClean="0"/>
              <a:t>1,</a:t>
            </a:r>
            <a:r>
              <a:rPr lang="tr-TR" dirty="0" smtClean="0"/>
              <a:t> </a:t>
            </a:r>
            <a:r>
              <a:rPr lang="en-US" dirty="0" smtClean="0"/>
              <a:t>3</a:t>
            </a:r>
            <a:r>
              <a:rPr lang="en-US" dirty="0"/>
              <a:t>, 5, 7, 9, 11, 15, 17, 19, 21, 23, and 25.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 smtClean="0"/>
              <a:t>The </a:t>
            </a:r>
            <a:r>
              <a:rPr lang="en-US" dirty="0"/>
              <a:t>parameter b can be any element in </a:t>
            </a:r>
            <a:r>
              <a:rPr lang="en-US" b="1" i="1" dirty="0"/>
              <a:t>Z</a:t>
            </a:r>
            <a:r>
              <a:rPr lang="en-US" i="1" baseline="-25000" dirty="0"/>
              <a:t>26</a:t>
            </a:r>
            <a:r>
              <a:rPr lang="en-US" dirty="0" smtClean="0"/>
              <a:t>.</a:t>
            </a:r>
            <a:endParaRPr lang="en-US" dirty="0"/>
          </a:p>
          <a:p>
            <a:endParaRPr lang="tr-TR" dirty="0" smtClean="0"/>
          </a:p>
          <a:p>
            <a:r>
              <a:rPr lang="tr-TR" dirty="0" smtClean="0"/>
              <a:t>b can be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b="1" i="1" dirty="0"/>
              <a:t>Z</a:t>
            </a:r>
            <a:r>
              <a:rPr lang="en-US" i="1" baseline="-25000" dirty="0"/>
              <a:t>26</a:t>
            </a:r>
            <a:endParaRPr lang="tr-TR" dirty="0" smtClean="0"/>
          </a:p>
          <a:p>
            <a:r>
              <a:rPr lang="en-US" dirty="0" smtClean="0"/>
              <a:t>Hence </a:t>
            </a:r>
            <a:r>
              <a:rPr lang="en-US" dirty="0"/>
              <a:t>the Affine Cipher has </a:t>
            </a:r>
            <a:r>
              <a:rPr lang="en-US" dirty="0" smtClean="0"/>
              <a:t>12</a:t>
            </a:r>
            <a:r>
              <a:rPr lang="tr-TR" dirty="0" smtClean="0"/>
              <a:t>*</a:t>
            </a:r>
            <a:r>
              <a:rPr lang="en-US" dirty="0" smtClean="0"/>
              <a:t>26 </a:t>
            </a:r>
            <a:r>
              <a:rPr lang="en-US" dirty="0"/>
              <a:t>= 312 possible keys.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39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Euler</a:t>
            </a:r>
            <a:r>
              <a:rPr lang="tr-TR" b="1" dirty="0" smtClean="0"/>
              <a:t>’s </a:t>
            </a:r>
            <a:r>
              <a:rPr lang="en-US" b="1" dirty="0" smtClean="0"/>
              <a:t>phi-function</a:t>
            </a:r>
            <a:r>
              <a:rPr lang="tr-TR" b="1" dirty="0" smtClean="0"/>
              <a:t> (</a:t>
            </a:r>
            <a:r>
              <a:rPr lang="el-GR" b="1" dirty="0" smtClean="0"/>
              <a:t>φ</a:t>
            </a:r>
            <a:r>
              <a:rPr lang="tr-TR" b="1" dirty="0"/>
              <a:t>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number of integers </a:t>
            </a:r>
            <a:r>
              <a:rPr lang="en-US" dirty="0" smtClean="0"/>
              <a:t>in </a:t>
            </a:r>
            <a:r>
              <a:rPr lang="en-US" b="1" dirty="0" err="1" smtClean="0"/>
              <a:t>Z</a:t>
            </a:r>
            <a:r>
              <a:rPr lang="en-US" baseline="-25000" dirty="0" err="1" smtClean="0"/>
              <a:t>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that are relatively prime to m is </a:t>
            </a:r>
          </a:p>
          <a:p>
            <a:pPr marL="0" indent="0">
              <a:buNone/>
            </a:pPr>
            <a:r>
              <a:rPr lang="en-US" dirty="0" smtClean="0"/>
              <a:t>	denoted by </a:t>
            </a:r>
            <a:r>
              <a:rPr lang="en-US" i="1" dirty="0" smtClean="0"/>
              <a:t>φ</a:t>
            </a:r>
            <a:r>
              <a:rPr lang="en-US" dirty="0" smtClean="0"/>
              <a:t>(m).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(this function is called the </a:t>
            </a:r>
            <a:r>
              <a:rPr lang="en-US" b="1" dirty="0" smtClean="0"/>
              <a:t>Euler’s phi-function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Think about prime numbers. </a:t>
            </a:r>
          </a:p>
          <a:p>
            <a:pPr marL="0" indent="0">
              <a:buNone/>
            </a:pPr>
            <a:r>
              <a:rPr lang="en-US" dirty="0" smtClean="0"/>
              <a:t>More on Euler’s phi-function will be later</a:t>
            </a:r>
            <a:r>
              <a:rPr lang="tr-TR" dirty="0" smtClean="0"/>
              <a:t>, RSA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82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Multiplicative</a:t>
            </a:r>
            <a:r>
              <a:rPr lang="tr-TR" dirty="0" smtClean="0"/>
              <a:t> </a:t>
            </a:r>
            <a:r>
              <a:rPr lang="tr-TR" dirty="0" err="1" smtClean="0"/>
              <a:t>Inverse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</a:t>
            </a:r>
            <a:r>
              <a:rPr lang="en-US" dirty="0" err="1" smtClean="0"/>
              <a:t>a</a:t>
            </a:r>
            <a:r>
              <a:rPr lang="en-US" dirty="0" err="1" smtClean="0">
                <a:sym typeface="Symbol" panose="05050102010706020507" pitchFamily="18" charset="2"/>
              </a:rPr>
              <a:t></a:t>
            </a:r>
            <a:r>
              <a:rPr lang="en-US" b="1" dirty="0" err="1" smtClean="0"/>
              <a:t>Z</a:t>
            </a:r>
            <a:r>
              <a:rPr lang="en-US" baseline="-25000" dirty="0" err="1" smtClean="0"/>
              <a:t>m</a:t>
            </a:r>
            <a:r>
              <a:rPr lang="tr-TR" dirty="0"/>
              <a:t>,</a:t>
            </a:r>
            <a:r>
              <a:rPr lang="en-US" dirty="0" smtClean="0"/>
              <a:t> </a:t>
            </a:r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b="1" dirty="0"/>
              <a:t>multiplicative inverse </a:t>
            </a:r>
            <a:r>
              <a:rPr lang="en-US" dirty="0"/>
              <a:t>of </a:t>
            </a:r>
            <a:r>
              <a:rPr lang="en-US" i="1" dirty="0"/>
              <a:t>a modulo </a:t>
            </a:r>
            <a:r>
              <a:rPr lang="en-US" i="1" dirty="0" smtClean="0"/>
              <a:t>m</a:t>
            </a:r>
            <a:r>
              <a:rPr lang="en-US" dirty="0" smtClean="0"/>
              <a:t>,</a:t>
            </a:r>
            <a:r>
              <a:rPr lang="tr-TR" dirty="0" smtClean="0"/>
              <a:t> is </a:t>
            </a:r>
            <a:r>
              <a:rPr lang="tr-TR" dirty="0" err="1" smtClean="0"/>
              <a:t>denoted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i="1" dirty="0"/>
              <a:t>	</a:t>
            </a:r>
            <a:r>
              <a:rPr lang="en-US" i="1" dirty="0" smtClean="0"/>
              <a:t>a</a:t>
            </a:r>
            <a:r>
              <a:rPr lang="tr-TR" i="1" baseline="30000" dirty="0"/>
              <a:t>-</a:t>
            </a:r>
            <a:r>
              <a:rPr lang="tr-TR" i="1" baseline="30000" dirty="0" smtClean="0"/>
              <a:t>1</a:t>
            </a:r>
            <a:r>
              <a:rPr lang="en-US" i="1" dirty="0" smtClean="0"/>
              <a:t> </a:t>
            </a:r>
            <a:r>
              <a:rPr lang="en-US" i="1" dirty="0"/>
              <a:t>mod m</a:t>
            </a:r>
            <a:r>
              <a:rPr lang="en-US" dirty="0"/>
              <a:t>, is an element </a:t>
            </a:r>
            <a:r>
              <a:rPr lang="en-US" dirty="0" smtClean="0"/>
              <a:t>a</a:t>
            </a:r>
            <a:r>
              <a:rPr lang="tr-TR" i="1" baseline="30000" dirty="0" smtClean="0"/>
              <a:t>-1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en-US" b="1" dirty="0" err="1" smtClean="0"/>
              <a:t>Z</a:t>
            </a:r>
            <a:r>
              <a:rPr lang="en-US" baseline="-25000" dirty="0" err="1" smtClean="0"/>
              <a:t>m</a:t>
            </a:r>
            <a:r>
              <a:rPr lang="en-US" dirty="0" smtClean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 smtClean="0"/>
              <a:t>such </a:t>
            </a:r>
            <a:r>
              <a:rPr lang="en-US" dirty="0"/>
              <a:t>that </a:t>
            </a:r>
            <a:r>
              <a:rPr lang="en-US" dirty="0" smtClean="0"/>
              <a:t>aa</a:t>
            </a:r>
            <a:r>
              <a:rPr lang="tr-TR" i="1" baseline="30000" dirty="0"/>
              <a:t> -1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a</a:t>
            </a:r>
            <a:r>
              <a:rPr lang="tr-TR" i="1" baseline="30000" dirty="0" smtClean="0"/>
              <a:t> </a:t>
            </a:r>
            <a:r>
              <a:rPr lang="tr-TR" i="1" baseline="30000" dirty="0"/>
              <a:t>-1</a:t>
            </a:r>
            <a:r>
              <a:rPr lang="en-US" i="1" dirty="0"/>
              <a:t> </a:t>
            </a:r>
            <a:r>
              <a:rPr lang="en-US" dirty="0" smtClean="0"/>
              <a:t>a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 smtClean="0"/>
              <a:t>1 </a:t>
            </a:r>
            <a:r>
              <a:rPr lang="en-US" dirty="0"/>
              <a:t>(mod m).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tr-TR" i="1" baseline="30000" dirty="0"/>
              <a:t> -1</a:t>
            </a:r>
            <a:r>
              <a:rPr lang="en-US" dirty="0" smtClean="0"/>
              <a:t> </a:t>
            </a:r>
            <a:r>
              <a:rPr lang="en-US" dirty="0"/>
              <a:t>= 21,</a:t>
            </a:r>
          </a:p>
          <a:p>
            <a:pPr marL="0" indent="0">
              <a:buNone/>
            </a:pPr>
            <a:r>
              <a:rPr lang="en-US" dirty="0" smtClean="0"/>
              <a:t>7</a:t>
            </a:r>
            <a:r>
              <a:rPr lang="tr-TR" i="1" baseline="30000" dirty="0"/>
              <a:t> -1 </a:t>
            </a:r>
            <a:r>
              <a:rPr lang="en-US" dirty="0" smtClean="0"/>
              <a:t>= </a:t>
            </a:r>
            <a:r>
              <a:rPr lang="en-US" dirty="0"/>
              <a:t>15,</a:t>
            </a:r>
          </a:p>
          <a:p>
            <a:pPr marL="0" indent="0">
              <a:buNone/>
            </a:pPr>
            <a:r>
              <a:rPr lang="en-US" dirty="0" smtClean="0"/>
              <a:t>11</a:t>
            </a:r>
            <a:r>
              <a:rPr lang="tr-TR" i="1" baseline="30000" dirty="0"/>
              <a:t> -1 </a:t>
            </a:r>
            <a:r>
              <a:rPr lang="en-US" dirty="0" smtClean="0"/>
              <a:t>= </a:t>
            </a:r>
            <a:r>
              <a:rPr lang="en-US" dirty="0"/>
              <a:t>19</a:t>
            </a:r>
            <a:r>
              <a:rPr lang="en-US" dirty="0" smtClean="0"/>
              <a:t>,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…</a:t>
            </a:r>
          </a:p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size is </a:t>
            </a:r>
            <a:r>
              <a:rPr lang="tr-TR" dirty="0" err="1" smtClean="0"/>
              <a:t>small</a:t>
            </a:r>
            <a:r>
              <a:rPr lang="tr-TR" dirty="0" smtClean="0"/>
              <a:t>,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within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trials</a:t>
            </a:r>
            <a:r>
              <a:rPr lang="tr-TR" dirty="0" smtClean="0"/>
              <a:t>. But,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size is </a:t>
            </a:r>
            <a:r>
              <a:rPr lang="tr-TR" dirty="0" err="1" smtClean="0"/>
              <a:t>large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efficient</a:t>
            </a:r>
            <a:r>
              <a:rPr lang="tr-TR" dirty="0" smtClean="0"/>
              <a:t> </a:t>
            </a:r>
            <a:r>
              <a:rPr lang="tr-TR" dirty="0" err="1" smtClean="0"/>
              <a:t>techniques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multiplicative</a:t>
            </a:r>
            <a:r>
              <a:rPr lang="tr-TR" dirty="0" smtClean="0"/>
              <a:t> </a:t>
            </a:r>
            <a:r>
              <a:rPr lang="tr-TR" dirty="0" err="1" smtClean="0"/>
              <a:t>incverse</a:t>
            </a:r>
            <a:r>
              <a:rPr lang="tr-TR" dirty="0" smtClean="0"/>
              <a:t>. </a:t>
            </a:r>
            <a:r>
              <a:rPr lang="en-US" dirty="0"/>
              <a:t>More </a:t>
            </a:r>
            <a:r>
              <a:rPr lang="en-US" dirty="0" smtClean="0"/>
              <a:t>will </a:t>
            </a:r>
            <a:r>
              <a:rPr lang="en-US" dirty="0"/>
              <a:t>be later</a:t>
            </a:r>
            <a:r>
              <a:rPr lang="tr-TR" dirty="0"/>
              <a:t>, RSA</a:t>
            </a:r>
            <a:r>
              <a:rPr lang="en-US" dirty="0"/>
              <a:t>. </a:t>
            </a:r>
          </a:p>
          <a:p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1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</a:t>
            </a:r>
            <a:r>
              <a:rPr lang="tr-TR" dirty="0"/>
              <a:t> of </a:t>
            </a:r>
            <a:r>
              <a:rPr lang="tr-TR" dirty="0" err="1" smtClean="0"/>
              <a:t>Affine</a:t>
            </a:r>
            <a:r>
              <a:rPr lang="tr-TR" dirty="0" smtClean="0"/>
              <a:t> </a:t>
            </a:r>
            <a:r>
              <a:rPr lang="tr-TR" dirty="0" err="1"/>
              <a:t>Cipher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Can be a </a:t>
            </a:r>
            <a:r>
              <a:rPr lang="tr-TR" dirty="0" err="1" smtClean="0"/>
              <a:t>good</a:t>
            </a:r>
            <a:r>
              <a:rPr lang="tr-TR" dirty="0" smtClean="0"/>
              <a:t> </a:t>
            </a:r>
            <a:r>
              <a:rPr lang="tr-TR" dirty="0" err="1" smtClean="0"/>
              <a:t>exam</a:t>
            </a:r>
            <a:r>
              <a:rPr lang="tr-TR" dirty="0" smtClean="0"/>
              <a:t> </a:t>
            </a:r>
            <a:r>
              <a:rPr lang="tr-TR" dirty="0" err="1" smtClean="0"/>
              <a:t>question</a:t>
            </a:r>
            <a:r>
              <a:rPr lang="tr-TR" dirty="0" smtClean="0"/>
              <a:t>.  </a:t>
            </a:r>
          </a:p>
          <a:p>
            <a:r>
              <a:rPr lang="tr-TR" dirty="0" err="1" smtClean="0"/>
              <a:t>Stinson</a:t>
            </a:r>
            <a:r>
              <a:rPr lang="tr-TR" dirty="0" smtClean="0"/>
              <a:t>, </a:t>
            </a:r>
            <a:r>
              <a:rPr lang="tr-TR" dirty="0" err="1" smtClean="0"/>
              <a:t>Section</a:t>
            </a:r>
            <a:r>
              <a:rPr lang="tr-TR" dirty="0" smtClean="0"/>
              <a:t> </a:t>
            </a:r>
            <a:r>
              <a:rPr lang="en-US" b="1" dirty="0" smtClean="0"/>
              <a:t>2.2.1</a:t>
            </a:r>
            <a:r>
              <a:rPr lang="tr-TR" b="1" dirty="0" smtClean="0"/>
              <a:t>.</a:t>
            </a:r>
            <a:r>
              <a:rPr lang="en-US" b="1" dirty="0" smtClean="0"/>
              <a:t> </a:t>
            </a:r>
            <a:endParaRPr lang="tr-TR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1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</a:t>
            </a:r>
            <a:r>
              <a:rPr lang="en-US" dirty="0" err="1" smtClean="0"/>
              <a:t>ttack</a:t>
            </a:r>
            <a:r>
              <a:rPr lang="en-US" dirty="0" smtClean="0"/>
              <a:t> </a:t>
            </a:r>
            <a:r>
              <a:rPr lang="tr-TR" dirty="0" smtClean="0"/>
              <a:t>M</a:t>
            </a:r>
            <a:r>
              <a:rPr lang="en-US" dirty="0" err="1" smtClean="0"/>
              <a:t>odel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Attack Model s</a:t>
            </a:r>
            <a:r>
              <a:rPr lang="en-US" dirty="0" err="1" smtClean="0"/>
              <a:t>pecifies</a:t>
            </a:r>
            <a:r>
              <a:rPr lang="en-US" dirty="0" smtClean="0"/>
              <a:t> </a:t>
            </a:r>
            <a:r>
              <a:rPr lang="en-US" dirty="0"/>
              <a:t>the information available to the adversary </a:t>
            </a:r>
            <a:r>
              <a:rPr lang="en-US" dirty="0" smtClean="0"/>
              <a:t>when</a:t>
            </a:r>
            <a:r>
              <a:rPr lang="tr-TR" dirty="0" smtClean="0"/>
              <a:t> </a:t>
            </a:r>
            <a:r>
              <a:rPr lang="en-US" dirty="0" smtClean="0"/>
              <a:t>he </a:t>
            </a:r>
            <a:r>
              <a:rPr lang="en-US" dirty="0"/>
              <a:t>mounts his attack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err="1" smtClean="0"/>
              <a:t>Models</a:t>
            </a:r>
            <a:r>
              <a:rPr lang="tr-TR" dirty="0" smtClean="0"/>
              <a:t>: </a:t>
            </a:r>
          </a:p>
          <a:p>
            <a:pPr lvl="1"/>
            <a:r>
              <a:rPr lang="en-US" b="1" dirty="0"/>
              <a:t>ciphertext-only </a:t>
            </a:r>
            <a:r>
              <a:rPr lang="en-US" b="1" dirty="0" smtClean="0"/>
              <a:t>attack</a:t>
            </a:r>
            <a:endParaRPr lang="tr-TR" b="1" dirty="0" smtClean="0"/>
          </a:p>
          <a:p>
            <a:pPr lvl="2"/>
            <a:r>
              <a:rPr lang="en-US" dirty="0"/>
              <a:t>The opponent possesses a string of ciphertext, </a:t>
            </a:r>
            <a:r>
              <a:rPr lang="en-US" b="1" dirty="0" smtClean="0"/>
              <a:t>y</a:t>
            </a:r>
            <a:r>
              <a:rPr lang="tr-TR" b="1" dirty="0" smtClean="0"/>
              <a:t> (</a:t>
            </a:r>
            <a:r>
              <a:rPr lang="tr-TR" b="1" dirty="0" err="1" smtClean="0"/>
              <a:t>or</a:t>
            </a:r>
            <a:r>
              <a:rPr lang="tr-TR" b="1" dirty="0" smtClean="0"/>
              <a:t> C)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b="1" dirty="0"/>
              <a:t>known plaintext attack</a:t>
            </a:r>
          </a:p>
          <a:p>
            <a:pPr lvl="2"/>
            <a:r>
              <a:rPr lang="en-US" dirty="0"/>
              <a:t>The opponent possesses a string of plaintext, </a:t>
            </a:r>
            <a:r>
              <a:rPr lang="en-US" b="1" dirty="0" smtClean="0"/>
              <a:t>x</a:t>
            </a:r>
            <a:r>
              <a:rPr lang="tr-TR" b="1" dirty="0" smtClean="0"/>
              <a:t> </a:t>
            </a:r>
            <a:r>
              <a:rPr lang="tr-TR" b="1" dirty="0"/>
              <a:t>(</a:t>
            </a:r>
            <a:r>
              <a:rPr lang="tr-TR" b="1" dirty="0" err="1"/>
              <a:t>or</a:t>
            </a:r>
            <a:r>
              <a:rPr lang="tr-TR" b="1" dirty="0"/>
              <a:t> </a:t>
            </a:r>
            <a:r>
              <a:rPr lang="tr-TR" b="1" dirty="0" smtClean="0"/>
              <a:t>P)</a:t>
            </a:r>
            <a:r>
              <a:rPr lang="en-US" dirty="0" smtClean="0"/>
              <a:t>, </a:t>
            </a:r>
            <a:r>
              <a:rPr lang="en-US" dirty="0"/>
              <a:t>and the corresponding </a:t>
            </a:r>
            <a:r>
              <a:rPr lang="en-US" dirty="0" smtClean="0"/>
              <a:t>ciphertext,</a:t>
            </a:r>
            <a:r>
              <a:rPr lang="tr-TR" dirty="0" smtClean="0"/>
              <a:t> </a:t>
            </a:r>
            <a:r>
              <a:rPr lang="en-US" b="1" dirty="0" smtClean="0"/>
              <a:t>y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chosen plaintext attack</a:t>
            </a:r>
          </a:p>
          <a:p>
            <a:pPr lvl="2"/>
            <a:r>
              <a:rPr lang="en-US" dirty="0"/>
              <a:t>The opponent has obtained temporary access to the encryption </a:t>
            </a:r>
            <a:r>
              <a:rPr lang="en-US" dirty="0" smtClean="0"/>
              <a:t>machinery.</a:t>
            </a:r>
            <a:r>
              <a:rPr lang="tr-TR" dirty="0" smtClean="0"/>
              <a:t> </a:t>
            </a:r>
            <a:r>
              <a:rPr lang="en-US" dirty="0" smtClean="0"/>
              <a:t>Hence </a:t>
            </a:r>
            <a:r>
              <a:rPr lang="en-US" dirty="0"/>
              <a:t>he can choose a plaintext string, </a:t>
            </a:r>
            <a:r>
              <a:rPr lang="en-US" b="1" dirty="0"/>
              <a:t>x</a:t>
            </a:r>
            <a:r>
              <a:rPr lang="en-US" dirty="0"/>
              <a:t>, and construct the </a:t>
            </a:r>
            <a:r>
              <a:rPr lang="en-US" dirty="0" smtClean="0"/>
              <a:t>corresponding</a:t>
            </a:r>
            <a:r>
              <a:rPr lang="tr-TR" dirty="0" smtClean="0"/>
              <a:t> </a:t>
            </a:r>
            <a:r>
              <a:rPr lang="en-US" dirty="0" smtClean="0"/>
              <a:t>ciphertext </a:t>
            </a:r>
            <a:r>
              <a:rPr lang="en-US" dirty="0"/>
              <a:t>string, </a:t>
            </a:r>
            <a:r>
              <a:rPr lang="en-US" b="1" dirty="0"/>
              <a:t>y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chosen ciphertext attack</a:t>
            </a:r>
          </a:p>
          <a:p>
            <a:pPr lvl="2"/>
            <a:r>
              <a:rPr lang="en-US" dirty="0"/>
              <a:t>The opponent has obtained temporary access to the decryption </a:t>
            </a:r>
            <a:r>
              <a:rPr lang="en-US" dirty="0" smtClean="0"/>
              <a:t>machinery.</a:t>
            </a:r>
            <a:r>
              <a:rPr lang="tr-TR" dirty="0" smtClean="0"/>
              <a:t> </a:t>
            </a:r>
            <a:r>
              <a:rPr lang="en-US" dirty="0" smtClean="0"/>
              <a:t>Hence </a:t>
            </a:r>
            <a:r>
              <a:rPr lang="en-US" dirty="0"/>
              <a:t>he can choose a ciphertext string, </a:t>
            </a:r>
            <a:r>
              <a:rPr lang="en-US" b="1" dirty="0"/>
              <a:t>y</a:t>
            </a:r>
            <a:r>
              <a:rPr lang="en-US" dirty="0"/>
              <a:t>, and construct the </a:t>
            </a:r>
            <a:r>
              <a:rPr lang="en-US" dirty="0" smtClean="0"/>
              <a:t>corresponding</a:t>
            </a:r>
            <a:r>
              <a:rPr lang="tr-TR" dirty="0" smtClean="0"/>
              <a:t> </a:t>
            </a:r>
            <a:r>
              <a:rPr lang="en-US" dirty="0" smtClean="0"/>
              <a:t>plaintext </a:t>
            </a:r>
            <a:r>
              <a:rPr lang="en-US" dirty="0"/>
              <a:t>string, </a:t>
            </a:r>
            <a:r>
              <a:rPr lang="en-US" b="1" dirty="0"/>
              <a:t>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4207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Probability </a:t>
            </a:r>
            <a:r>
              <a:rPr lang="en-US" b="1" dirty="0"/>
              <a:t>Theory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Random </a:t>
            </a:r>
            <a:r>
              <a:rPr lang="en-US" altLang="en-US" dirty="0" smtClean="0"/>
              <a:t>Variable</a:t>
            </a:r>
            <a:endParaRPr lang="tr-TR" altLang="en-US" dirty="0" smtClean="0"/>
          </a:p>
          <a:p>
            <a:pPr marL="0" indent="0">
              <a:buNone/>
            </a:pPr>
            <a:r>
              <a:rPr lang="en-US" altLang="en-US" dirty="0"/>
              <a:t>A </a:t>
            </a:r>
            <a:r>
              <a:rPr lang="en-US" altLang="en-US" b="1" dirty="0"/>
              <a:t>discrete random variable, </a:t>
            </a:r>
            <a:r>
              <a:rPr lang="en-US" altLang="en-US" b="1" dirty="0">
                <a:latin typeface="Verdana" panose="020B0604030504040204" pitchFamily="34" charset="0"/>
              </a:rPr>
              <a:t>X</a:t>
            </a:r>
            <a:r>
              <a:rPr lang="en-US" altLang="en-US" b="1" dirty="0"/>
              <a:t>,</a:t>
            </a:r>
            <a:r>
              <a:rPr lang="en-US" altLang="en-US" dirty="0"/>
              <a:t> consists of a finite set </a:t>
            </a:r>
            <a:r>
              <a:rPr lang="en-US" altLang="en-US" dirty="0">
                <a:latin typeface="Brush Script MT" panose="03060802040406070304" pitchFamily="66" charset="0"/>
              </a:rPr>
              <a:t>X</a:t>
            </a:r>
            <a:r>
              <a:rPr lang="en-US" altLang="en-US" dirty="0"/>
              <a:t>, and a probability distribution defined on </a:t>
            </a:r>
            <a:r>
              <a:rPr lang="en-US" altLang="en-US" dirty="0">
                <a:latin typeface="Brush Script MT" panose="03060802040406070304" pitchFamily="66" charset="0"/>
              </a:rPr>
              <a:t>X</a:t>
            </a:r>
            <a:r>
              <a:rPr lang="en-US" altLang="en-US" dirty="0"/>
              <a:t>.  The probability that the random variable </a:t>
            </a:r>
            <a:r>
              <a:rPr lang="en-US" altLang="en-US" b="1" dirty="0">
                <a:latin typeface="Verdana" panose="020B0604030504040204" pitchFamily="34" charset="0"/>
              </a:rPr>
              <a:t>X </a:t>
            </a:r>
            <a:r>
              <a:rPr lang="en-US" altLang="en-US" dirty="0"/>
              <a:t>takes on the value x is denoted  </a:t>
            </a:r>
            <a:r>
              <a:rPr lang="en-US" altLang="en-US" b="1" dirty="0" err="1"/>
              <a:t>Pr</a:t>
            </a:r>
            <a:r>
              <a:rPr lang="en-US" altLang="en-US" dirty="0"/>
              <a:t>[</a:t>
            </a:r>
            <a:r>
              <a:rPr lang="en-US" altLang="en-US" b="1" dirty="0">
                <a:latin typeface="Verdana" panose="020B0604030504040204" pitchFamily="34" charset="0"/>
              </a:rPr>
              <a:t>X</a:t>
            </a:r>
            <a:r>
              <a:rPr lang="en-US" altLang="en-US" dirty="0"/>
              <a:t> =x]; sometimes, we will abbreviate this to </a:t>
            </a:r>
            <a:r>
              <a:rPr lang="en-US" altLang="en-US" b="1" dirty="0" err="1"/>
              <a:t>Pr</a:t>
            </a:r>
            <a:r>
              <a:rPr lang="en-US" altLang="en-US" dirty="0"/>
              <a:t>[x] if the random variable </a:t>
            </a:r>
            <a:r>
              <a:rPr lang="en-US" altLang="en-US" b="1" dirty="0">
                <a:latin typeface="Verdana" panose="020B0604030504040204" pitchFamily="34" charset="0"/>
              </a:rPr>
              <a:t>X </a:t>
            </a:r>
            <a:r>
              <a:rPr lang="en-US" altLang="en-US" dirty="0"/>
              <a:t>is fixed.  It must be that	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237725"/>
              </p:ext>
            </p:extLst>
          </p:nvPr>
        </p:nvGraphicFramePr>
        <p:xfrm>
          <a:off x="2493544" y="4215063"/>
          <a:ext cx="3238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3" imgW="1397000" imgH="558800" progId="Equation.3">
                  <p:embed/>
                </p:oleObj>
              </mc:Choice>
              <mc:Fallback>
                <p:oleObj name="Equation" r:id="rId3" imgW="13970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544" y="4215063"/>
                        <a:ext cx="32385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1534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Let random variable </a:t>
            </a:r>
            <a:r>
              <a:rPr lang="tr-TR" altLang="en-US" b="1" dirty="0" smtClean="0">
                <a:latin typeface="Verdana" panose="020B0604030504040204" pitchFamily="34" charset="0"/>
              </a:rPr>
              <a:t>e</a:t>
            </a:r>
            <a:r>
              <a:rPr lang="en-US" altLang="en-US" b="1" baseline="-25000" dirty="0" smtClean="0">
                <a:latin typeface="Verdana" panose="020B0604030504040204" pitchFamily="34" charset="0"/>
              </a:rPr>
              <a:t>1</a:t>
            </a:r>
            <a:r>
              <a:rPr lang="en-US" altLang="en-US" dirty="0" smtClean="0"/>
              <a:t> </a:t>
            </a:r>
            <a:r>
              <a:rPr lang="en-US" altLang="en-US" dirty="0"/>
              <a:t>denote the </a:t>
            </a:r>
            <a:r>
              <a:rPr lang="en-US" altLang="en-US" dirty="0" smtClean="0"/>
              <a:t>outcome</a:t>
            </a:r>
            <a:r>
              <a:rPr lang="tr-TR" altLang="en-US" dirty="0" smtClean="0"/>
              <a:t> (</a:t>
            </a:r>
            <a:r>
              <a:rPr lang="tr-TR" altLang="en-US" dirty="0" err="1" smtClean="0"/>
              <a:t>event</a:t>
            </a:r>
            <a:r>
              <a:rPr lang="tr-TR" altLang="en-US" dirty="0" smtClean="0"/>
              <a:t>)</a:t>
            </a:r>
            <a:r>
              <a:rPr lang="en-US" altLang="en-US" dirty="0" smtClean="0"/>
              <a:t> </a:t>
            </a:r>
            <a:r>
              <a:rPr lang="en-US" altLang="en-US" dirty="0"/>
              <a:t>of throw one dice (with numbers </a:t>
            </a:r>
            <a:r>
              <a:rPr lang="tr-TR" altLang="en-US" dirty="0" smtClean="0"/>
              <a:t>1</a:t>
            </a:r>
            <a:r>
              <a:rPr lang="en-US" altLang="en-US" dirty="0" smtClean="0"/>
              <a:t> </a:t>
            </a:r>
            <a:r>
              <a:rPr lang="en-US" altLang="en-US" dirty="0"/>
              <a:t>to </a:t>
            </a:r>
            <a:r>
              <a:rPr lang="tr-TR" altLang="en-US" dirty="0" smtClean="0"/>
              <a:t>6</a:t>
            </a:r>
            <a:r>
              <a:rPr lang="en-US" altLang="en-US" dirty="0" smtClean="0"/>
              <a:t> </a:t>
            </a:r>
            <a:r>
              <a:rPr lang="en-US" altLang="en-US" dirty="0"/>
              <a:t>on the 6 sides) randomly, then </a:t>
            </a:r>
            <a:r>
              <a:rPr lang="tr-TR" altLang="en-US" dirty="0" smtClean="0">
                <a:latin typeface="Brush Script MT" panose="03060802040406070304" pitchFamily="66" charset="0"/>
              </a:rPr>
              <a:t>E</a:t>
            </a:r>
            <a:r>
              <a:rPr lang="en-US" altLang="en-US" dirty="0" smtClean="0"/>
              <a:t>={1,2,3,4,5</a:t>
            </a:r>
            <a:r>
              <a:rPr lang="tr-TR" altLang="en-US" dirty="0" smtClean="0"/>
              <a:t>,6</a:t>
            </a:r>
            <a:r>
              <a:rPr lang="en-US" altLang="en-US" dirty="0" smtClean="0"/>
              <a:t>} </a:t>
            </a:r>
            <a:r>
              <a:rPr lang="en-US" altLang="en-US" dirty="0"/>
              <a:t>and </a:t>
            </a:r>
            <a:r>
              <a:rPr lang="en-US" altLang="en-US" b="1" dirty="0" err="1" smtClean="0"/>
              <a:t>Pr</a:t>
            </a:r>
            <a:r>
              <a:rPr lang="en-US" altLang="en-US" dirty="0" smtClean="0"/>
              <a:t>[</a:t>
            </a:r>
            <a:r>
              <a:rPr lang="tr-TR" altLang="en-US" b="1" dirty="0" smtClean="0">
                <a:latin typeface="Verdana" panose="020B0604030504040204" pitchFamily="34" charset="0"/>
              </a:rPr>
              <a:t>e</a:t>
            </a:r>
            <a:r>
              <a:rPr lang="en-US" altLang="en-US" b="1" baseline="-25000" dirty="0" smtClean="0">
                <a:latin typeface="Verdana" panose="020B0604030504040204" pitchFamily="34" charset="0"/>
              </a:rPr>
              <a:t>1</a:t>
            </a:r>
            <a:r>
              <a:rPr lang="en-US" altLang="en-US" dirty="0" smtClean="0"/>
              <a:t>=</a:t>
            </a:r>
            <a:r>
              <a:rPr lang="en-US" altLang="en-US" dirty="0" err="1" smtClean="0"/>
              <a:t>i</a:t>
            </a:r>
            <a:r>
              <a:rPr lang="en-US" altLang="en-US" dirty="0"/>
              <a:t>] = 1/6  for </a:t>
            </a:r>
            <a:r>
              <a:rPr lang="tr-TR" altLang="en-US" dirty="0" smtClean="0"/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 </a:t>
            </a:r>
            <a:r>
              <a:rPr lang="en-US" altLang="en-US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</a:t>
            </a:r>
            <a:r>
              <a:rPr lang="tr-TR" altLang="en-US" dirty="0" smtClean="0">
                <a:sym typeface="Symbol" panose="05050102010706020507" pitchFamily="18" charset="2"/>
              </a:rPr>
              <a:t>6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Let random variable </a:t>
            </a:r>
            <a:r>
              <a:rPr lang="tr-TR" altLang="en-US" b="1" dirty="0">
                <a:latin typeface="Verdana" panose="020B0604030504040204" pitchFamily="34" charset="0"/>
                <a:sym typeface="Symbol" panose="05050102010706020507" pitchFamily="18" charset="2"/>
              </a:rPr>
              <a:t>e</a:t>
            </a:r>
            <a:r>
              <a:rPr lang="en-US" altLang="en-US" b="1" baseline="-25000" dirty="0" smtClean="0">
                <a:latin typeface="Verdana" panose="020B0604030504040204" pitchFamily="34" charset="0"/>
              </a:rPr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denote the outcome of throw a second such dice randomly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Let random variable </a:t>
            </a:r>
            <a:r>
              <a:rPr lang="en-US" altLang="en-US" b="1" dirty="0">
                <a:latin typeface="Verdana" panose="020B0604030504040204" pitchFamily="34" charset="0"/>
                <a:sym typeface="Symbol" panose="05050102010706020507" pitchFamily="18" charset="2"/>
              </a:rPr>
              <a:t>S</a:t>
            </a:r>
            <a:r>
              <a:rPr lang="en-US" altLang="en-US" b="1" baseline="-25000" dirty="0">
                <a:latin typeface="Verdan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denote the sum of the two dices, then </a:t>
            </a:r>
            <a:r>
              <a:rPr lang="en-US" altLang="en-US" dirty="0" smtClean="0">
                <a:latin typeface="Brush Script MT" panose="03060802040406070304" pitchFamily="66" charset="0"/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sym typeface="Symbol" panose="05050102010706020507" pitchFamily="18" charset="2"/>
              </a:rPr>
              <a:t>={</a:t>
            </a:r>
            <a:r>
              <a:rPr lang="en-US" altLang="en-US" dirty="0">
                <a:sym typeface="Symbol" panose="05050102010706020507" pitchFamily="18" charset="2"/>
              </a:rPr>
              <a:t>0,1,2,…,10}, and 				</a:t>
            </a:r>
            <a:endParaRPr lang="tr-TR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tr-TR" altLang="en-US" b="1" dirty="0">
                <a:sym typeface="Symbol" panose="05050102010706020507" pitchFamily="18" charset="2"/>
              </a:rPr>
              <a:t>	</a:t>
            </a:r>
            <a:r>
              <a:rPr lang="en-US" altLang="en-US" b="1" dirty="0" err="1" smtClean="0">
                <a:sym typeface="Symbol" panose="05050102010706020507" pitchFamily="18" charset="2"/>
              </a:rPr>
              <a:t>Pr</a:t>
            </a:r>
            <a:r>
              <a:rPr lang="en-US" altLang="en-US" dirty="0" smtClean="0">
                <a:sym typeface="Symbol" panose="05050102010706020507" pitchFamily="18" charset="2"/>
              </a:rPr>
              <a:t>[</a:t>
            </a:r>
            <a:r>
              <a:rPr lang="en-US" altLang="en-US" b="1" dirty="0" smtClean="0">
                <a:latin typeface="Verdana" panose="020B0604030504040204" pitchFamily="34" charset="0"/>
                <a:sym typeface="Symbol" panose="05050102010706020507" pitchFamily="18" charset="2"/>
              </a:rPr>
              <a:t>S</a:t>
            </a:r>
            <a:r>
              <a:rPr lang="en-US" altLang="en-US" b="1" baseline="-25000" dirty="0" smtClean="0">
                <a:latin typeface="Verdan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=</a:t>
            </a:r>
            <a:r>
              <a:rPr lang="tr-TR" altLang="en-US" dirty="0" smtClean="0"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ym typeface="Symbol" panose="05050102010706020507" pitchFamily="18" charset="2"/>
              </a:rPr>
              <a:t>]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b="1" dirty="0" err="1" smtClean="0">
                <a:sym typeface="Symbol" panose="05050102010706020507" pitchFamily="18" charset="2"/>
              </a:rPr>
              <a:t>Pr</a:t>
            </a:r>
            <a:r>
              <a:rPr lang="en-US" altLang="en-US" dirty="0" smtClean="0">
                <a:sym typeface="Symbol" panose="05050102010706020507" pitchFamily="18" charset="2"/>
              </a:rPr>
              <a:t>[</a:t>
            </a:r>
            <a:r>
              <a:rPr lang="en-US" altLang="en-US" b="1" dirty="0" smtClean="0">
                <a:latin typeface="Verdana" panose="020B0604030504040204" pitchFamily="34" charset="0"/>
                <a:sym typeface="Symbol" panose="05050102010706020507" pitchFamily="18" charset="2"/>
              </a:rPr>
              <a:t>S</a:t>
            </a:r>
            <a:r>
              <a:rPr lang="en-US" altLang="en-US" b="1" baseline="-25000" dirty="0" smtClean="0">
                <a:latin typeface="Verdan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=1</a:t>
            </a:r>
            <a:r>
              <a:rPr lang="tr-TR" altLang="en-US" dirty="0" smtClean="0"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ym typeface="Symbol" panose="05050102010706020507" pitchFamily="18" charset="2"/>
              </a:rPr>
              <a:t>] </a:t>
            </a:r>
            <a:r>
              <a:rPr lang="en-US" altLang="en-US" dirty="0">
                <a:sym typeface="Symbol" panose="05050102010706020507" pitchFamily="18" charset="2"/>
              </a:rPr>
              <a:t>= 1/36				</a:t>
            </a:r>
            <a:endParaRPr lang="tr-TR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tr-TR" altLang="en-US" b="1" dirty="0">
                <a:sym typeface="Symbol" panose="05050102010706020507" pitchFamily="18" charset="2"/>
              </a:rPr>
              <a:t>	</a:t>
            </a:r>
            <a:r>
              <a:rPr lang="en-US" altLang="en-US" b="1" dirty="0" err="1" smtClean="0">
                <a:sym typeface="Symbol" panose="05050102010706020507" pitchFamily="18" charset="2"/>
              </a:rPr>
              <a:t>Pr</a:t>
            </a:r>
            <a:r>
              <a:rPr lang="en-US" altLang="en-US" dirty="0" smtClean="0">
                <a:sym typeface="Symbol" panose="05050102010706020507" pitchFamily="18" charset="2"/>
              </a:rPr>
              <a:t>[</a:t>
            </a:r>
            <a:r>
              <a:rPr lang="en-US" altLang="en-US" b="1" dirty="0" smtClean="0">
                <a:latin typeface="Verdana" panose="020B0604030504040204" pitchFamily="34" charset="0"/>
                <a:sym typeface="Symbol" panose="05050102010706020507" pitchFamily="18" charset="2"/>
              </a:rPr>
              <a:t>S</a:t>
            </a:r>
            <a:r>
              <a:rPr lang="en-US" altLang="en-US" b="1" baseline="-25000" dirty="0" smtClean="0">
                <a:latin typeface="Verdan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=</a:t>
            </a:r>
            <a:r>
              <a:rPr lang="tr-TR" altLang="en-US" dirty="0" smtClean="0">
                <a:sym typeface="Symbol" panose="05050102010706020507" pitchFamily="18" charset="2"/>
              </a:rPr>
              <a:t>3</a:t>
            </a:r>
            <a:r>
              <a:rPr lang="en-US" altLang="en-US" dirty="0" smtClean="0">
                <a:sym typeface="Symbol" panose="05050102010706020507" pitchFamily="18" charset="2"/>
              </a:rPr>
              <a:t>]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b="1" dirty="0" err="1" smtClean="0">
                <a:sym typeface="Symbol" panose="05050102010706020507" pitchFamily="18" charset="2"/>
              </a:rPr>
              <a:t>Pr</a:t>
            </a:r>
            <a:r>
              <a:rPr lang="en-US" altLang="en-US" dirty="0" smtClean="0">
                <a:sym typeface="Symbol" panose="05050102010706020507" pitchFamily="18" charset="2"/>
              </a:rPr>
              <a:t>[</a:t>
            </a:r>
            <a:r>
              <a:rPr lang="en-US" altLang="en-US" b="1" dirty="0" smtClean="0">
                <a:latin typeface="Verdana" panose="020B0604030504040204" pitchFamily="34" charset="0"/>
                <a:sym typeface="Symbol" panose="05050102010706020507" pitchFamily="18" charset="2"/>
              </a:rPr>
              <a:t>S</a:t>
            </a:r>
            <a:r>
              <a:rPr lang="en-US" altLang="en-US" b="1" baseline="-25000" dirty="0" smtClean="0">
                <a:latin typeface="Verdan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=</a:t>
            </a:r>
            <a:r>
              <a:rPr lang="tr-TR" altLang="en-US" dirty="0" smtClean="0">
                <a:sym typeface="Symbol" panose="05050102010706020507" pitchFamily="18" charset="2"/>
              </a:rPr>
              <a:t>11</a:t>
            </a:r>
            <a:r>
              <a:rPr lang="en-US" altLang="en-US" dirty="0" smtClean="0">
                <a:sym typeface="Symbol" panose="05050102010706020507" pitchFamily="18" charset="2"/>
              </a:rPr>
              <a:t>] </a:t>
            </a:r>
            <a:r>
              <a:rPr lang="en-US" altLang="en-US" dirty="0">
                <a:sym typeface="Symbol" panose="05050102010706020507" pitchFamily="18" charset="2"/>
              </a:rPr>
              <a:t>= 2/36 = 1/18				…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Let random variable </a:t>
            </a:r>
            <a:r>
              <a:rPr lang="en-US" altLang="en-US" b="1" dirty="0">
                <a:latin typeface="Verdana" panose="020B0604030504040204" pitchFamily="34" charset="0"/>
                <a:sym typeface="Symbol" panose="05050102010706020507" pitchFamily="18" charset="2"/>
              </a:rPr>
              <a:t>S</a:t>
            </a:r>
            <a:r>
              <a:rPr lang="en-US" altLang="en-US" b="1" baseline="-25000" dirty="0">
                <a:latin typeface="Verdan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denote the sum of the two dices modulo 6, what is the distribution of </a:t>
            </a:r>
            <a:r>
              <a:rPr lang="en-US" altLang="en-US" b="1" dirty="0">
                <a:latin typeface="Verdana" panose="020B0604030504040204" pitchFamily="34" charset="0"/>
                <a:sym typeface="Symbol" panose="05050102010706020507" pitchFamily="18" charset="2"/>
              </a:rPr>
              <a:t>S</a:t>
            </a:r>
            <a:r>
              <a:rPr lang="en-US" altLang="en-US" b="1" baseline="-25000" dirty="0">
                <a:latin typeface="Verdana" panose="020B0604030504040204" pitchFamily="34" charset="0"/>
                <a:sym typeface="Symbol" panose="05050102010706020507" pitchFamily="18" charset="2"/>
              </a:rPr>
              <a:t>2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188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Probabilities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33400" indent="-533400">
              <a:buNone/>
            </a:pPr>
            <a:r>
              <a:rPr lang="tr-TR" dirty="0" smtClean="0"/>
              <a:t> </a:t>
            </a:r>
            <a:r>
              <a:rPr lang="en-US" altLang="en-US" dirty="0"/>
              <a:t>Assume 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en-US" dirty="0"/>
              <a:t> and 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r>
              <a:rPr lang="en-US" altLang="en-US" dirty="0"/>
              <a:t> are two random variables, </a:t>
            </a:r>
          </a:p>
          <a:p>
            <a:pPr marL="533400" indent="-533400">
              <a:buNone/>
            </a:pPr>
            <a:r>
              <a:rPr lang="en-US" altLang="en-US" dirty="0"/>
              <a:t>    then we define:</a:t>
            </a:r>
          </a:p>
          <a:p>
            <a:pPr marL="533400" indent="-533400">
              <a:buNone/>
            </a:pPr>
            <a:r>
              <a:rPr lang="en-US" altLang="en-US" dirty="0">
                <a:solidFill>
                  <a:srgbClr val="CC0099"/>
                </a:solidFill>
              </a:rPr>
              <a:t>		</a:t>
            </a:r>
            <a:r>
              <a:rPr lang="en-US" altLang="en-US" dirty="0">
                <a:solidFill>
                  <a:schemeClr val="tx2"/>
                </a:solidFill>
              </a:rPr>
              <a:t>- </a:t>
            </a:r>
            <a:r>
              <a:rPr lang="en-US" altLang="en-US" dirty="0">
                <a:solidFill>
                  <a:srgbClr val="FF6600"/>
                </a:solidFill>
              </a:rPr>
              <a:t>joint probability:</a:t>
            </a:r>
            <a:r>
              <a:rPr lang="en-US" altLang="en-US" dirty="0"/>
              <a:t> </a:t>
            </a:r>
            <a:r>
              <a:rPr lang="en-US" altLang="en-US" b="1" dirty="0" err="1"/>
              <a:t>Pr</a:t>
            </a:r>
            <a:r>
              <a:rPr lang="en-US" altLang="en-US" dirty="0"/>
              <a:t>[x, y] is the probability that </a:t>
            </a:r>
          </a:p>
          <a:p>
            <a:pPr marL="533400" indent="-533400">
              <a:buNone/>
            </a:pPr>
            <a:r>
              <a:rPr lang="en-US" altLang="en-US" dirty="0"/>
              <a:t>             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en-US" dirty="0"/>
              <a:t> takes value x and 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r>
              <a:rPr lang="en-US" altLang="en-US" dirty="0"/>
              <a:t> takes value y.</a:t>
            </a:r>
          </a:p>
          <a:p>
            <a:pPr marL="533400" indent="-533400">
              <a:buNone/>
            </a:pPr>
            <a:r>
              <a:rPr lang="en-US" altLang="en-US" dirty="0"/>
              <a:t>    		- </a:t>
            </a:r>
            <a:r>
              <a:rPr lang="en-US" altLang="en-US" dirty="0">
                <a:solidFill>
                  <a:srgbClr val="FF6600"/>
                </a:solidFill>
              </a:rPr>
              <a:t>conditional probability</a:t>
            </a:r>
            <a:r>
              <a:rPr lang="en-US" altLang="en-US" dirty="0">
                <a:solidFill>
                  <a:srgbClr val="CC0099"/>
                </a:solidFill>
              </a:rPr>
              <a:t>:</a:t>
            </a:r>
            <a:r>
              <a:rPr lang="en-US" altLang="en-US" dirty="0"/>
              <a:t> </a:t>
            </a:r>
            <a:r>
              <a:rPr lang="en-US" altLang="en-US" b="1" dirty="0" err="1"/>
              <a:t>Pr</a:t>
            </a:r>
            <a:r>
              <a:rPr lang="en-US" altLang="en-US" dirty="0"/>
              <a:t>[</a:t>
            </a:r>
            <a:r>
              <a:rPr lang="en-US" altLang="en-US" dirty="0" err="1"/>
              <a:t>x|y</a:t>
            </a:r>
            <a:r>
              <a:rPr lang="en-US" altLang="en-US" dirty="0"/>
              <a:t>] is the probability</a:t>
            </a:r>
          </a:p>
          <a:p>
            <a:pPr marL="533400" indent="-533400">
              <a:buNone/>
            </a:pPr>
            <a:r>
              <a:rPr lang="en-US" altLang="en-US" dirty="0"/>
              <a:t>             that 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en-US" dirty="0"/>
              <a:t> takes on the value x given that 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r>
              <a:rPr lang="en-US" altLang="en-US" dirty="0"/>
              <a:t> takes</a:t>
            </a:r>
          </a:p>
          <a:p>
            <a:pPr marL="533400" indent="-533400">
              <a:buNone/>
            </a:pPr>
            <a:r>
              <a:rPr lang="en-US" altLang="en-US" dirty="0"/>
              <a:t>             value y.</a:t>
            </a:r>
          </a:p>
          <a:p>
            <a:pPr marL="533400" indent="-533400">
              <a:buNone/>
            </a:pPr>
            <a:r>
              <a:rPr lang="en-US" altLang="en-US" dirty="0"/>
              <a:t>			</a:t>
            </a:r>
            <a:r>
              <a:rPr lang="en-US" altLang="en-US" b="1" dirty="0"/>
              <a:t> </a:t>
            </a:r>
            <a:r>
              <a:rPr lang="en-US" altLang="en-US" b="1" dirty="0" err="1"/>
              <a:t>Pr</a:t>
            </a:r>
            <a:r>
              <a:rPr lang="en-US" altLang="en-US" dirty="0"/>
              <a:t>[</a:t>
            </a:r>
            <a:r>
              <a:rPr lang="en-US" altLang="en-US" dirty="0" err="1"/>
              <a:t>x|y</a:t>
            </a:r>
            <a:r>
              <a:rPr lang="en-US" altLang="en-US" dirty="0"/>
              <a:t>] = </a:t>
            </a:r>
            <a:r>
              <a:rPr lang="en-US" altLang="en-US" b="1" dirty="0" err="1"/>
              <a:t>Pr</a:t>
            </a:r>
            <a:r>
              <a:rPr lang="en-US" altLang="en-US" dirty="0"/>
              <a:t>[x, y]  / </a:t>
            </a:r>
            <a:r>
              <a:rPr lang="en-US" altLang="en-US" b="1" dirty="0" err="1"/>
              <a:t>Pr</a:t>
            </a:r>
            <a:r>
              <a:rPr lang="en-US" altLang="en-US" dirty="0"/>
              <a:t>[y]</a:t>
            </a:r>
          </a:p>
          <a:p>
            <a:pPr marL="533400" indent="-533400">
              <a:buNone/>
            </a:pPr>
            <a:r>
              <a:rPr lang="en-US" altLang="en-US" dirty="0"/>
              <a:t>           - </a:t>
            </a:r>
            <a:r>
              <a:rPr lang="en-US" altLang="en-US" dirty="0">
                <a:solidFill>
                  <a:srgbClr val="FF6600"/>
                </a:solidFill>
              </a:rPr>
              <a:t>independent random variables</a:t>
            </a:r>
            <a:r>
              <a:rPr lang="en-US" altLang="en-US" dirty="0"/>
              <a:t>: 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en-US" dirty="0"/>
              <a:t> and 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</a:p>
          <a:p>
            <a:pPr marL="533400" indent="-533400">
              <a:buNone/>
            </a:pPr>
            <a:r>
              <a:rPr lang="en-US" altLang="en-US" dirty="0"/>
              <a:t>             are said to be independent if </a:t>
            </a:r>
            <a:r>
              <a:rPr lang="en-US" altLang="en-US" b="1" dirty="0" err="1"/>
              <a:t>Pr</a:t>
            </a:r>
            <a:r>
              <a:rPr lang="en-US" altLang="en-US" dirty="0"/>
              <a:t>[</a:t>
            </a:r>
            <a:r>
              <a:rPr lang="en-US" altLang="en-US" dirty="0" err="1"/>
              <a:t>x,y</a:t>
            </a:r>
            <a:r>
              <a:rPr lang="en-US" altLang="en-US" dirty="0"/>
              <a:t>] = </a:t>
            </a:r>
            <a:r>
              <a:rPr lang="en-US" altLang="en-US" b="1" dirty="0" err="1"/>
              <a:t>Pr</a:t>
            </a:r>
            <a:r>
              <a:rPr lang="en-US" altLang="en-US" dirty="0"/>
              <a:t>[x]P[y],</a:t>
            </a:r>
          </a:p>
          <a:p>
            <a:pPr marL="533400" indent="-533400">
              <a:buNone/>
            </a:pPr>
            <a:r>
              <a:rPr lang="en-US" altLang="en-US" dirty="0"/>
              <a:t>             for all x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</a:t>
            </a:r>
            <a:r>
              <a:rPr lang="en-US" altLang="en-US" dirty="0">
                <a:latin typeface="Brush Script MT" panose="030608020404060703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en-US" dirty="0"/>
              <a:t> and all y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</a:t>
            </a:r>
            <a:r>
              <a:rPr lang="en-US" altLang="en-US" b="1" dirty="0">
                <a:latin typeface="Curlz MT" pitchFamily="82" charset="0"/>
              </a:rPr>
              <a:t>Y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01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6600"/>
                </a:solidFill>
              </a:rPr>
              <a:t>Bayes’ Theorem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/>
              <a:t>    If P[y] &gt; 0 then 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 dirty="0"/>
          </a:p>
          <a:p>
            <a:pPr>
              <a:buFont typeface="Times" panose="02020603050405020304" pitchFamily="18" charset="0"/>
              <a:buNone/>
            </a:pPr>
            <a:endParaRPr lang="en-US" altLang="en-US" dirty="0"/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/>
              <a:t>   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2400" dirty="0">
                <a:solidFill>
                  <a:srgbClr val="FF6600"/>
                </a:solidFill>
              </a:rPr>
              <a:t>   Corollary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/>
              <a:t>   </a:t>
            </a:r>
            <a:r>
              <a:rPr lang="en-US" altLang="en-US" dirty="0" smtClean="0"/>
              <a:t>X </a:t>
            </a:r>
            <a:r>
              <a:rPr lang="en-US" altLang="en-US" dirty="0"/>
              <a:t>and Y are independent random variables </a:t>
            </a:r>
            <a:r>
              <a:rPr lang="en-US" altLang="en-US" dirty="0" err="1"/>
              <a:t>iff</a:t>
            </a:r>
            <a:r>
              <a:rPr lang="en-US" altLang="en-US" dirty="0"/>
              <a:t> P[</a:t>
            </a:r>
            <a:r>
              <a:rPr lang="en-US" altLang="en-US" dirty="0" err="1"/>
              <a:t>x|y</a:t>
            </a:r>
            <a:r>
              <a:rPr lang="en-US" altLang="en-US" dirty="0"/>
              <a:t>] = P[x], for all x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X and all y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Y.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965098"/>
              </p:ext>
            </p:extLst>
          </p:nvPr>
        </p:nvGraphicFramePr>
        <p:xfrm>
          <a:off x="3907256" y="2975769"/>
          <a:ext cx="41338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Microsoft Equation 3.0" r:id="rId3" imgW="1409700" imgH="419100" progId="Equation.3">
                  <p:embed/>
                </p:oleObj>
              </mc:Choice>
              <mc:Fallback>
                <p:oleObj name="Microsoft Equation 3.0" r:id="rId3" imgW="1409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7256" y="2975769"/>
                        <a:ext cx="41338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20550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consider a random throw of a pair of dice. Let </a:t>
            </a:r>
            <a:r>
              <a:rPr lang="en-US" b="1" dirty="0"/>
              <a:t>X </a:t>
            </a:r>
            <a:r>
              <a:rPr lang="en-US" dirty="0"/>
              <a:t>be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random </a:t>
            </a:r>
            <a:r>
              <a:rPr lang="en-US" dirty="0"/>
              <a:t>variable defined on the set X = </a:t>
            </a:r>
            <a:r>
              <a:rPr lang="tr-TR" dirty="0" smtClean="0"/>
              <a:t>{2</a:t>
            </a:r>
            <a:r>
              <a:rPr lang="en-US" dirty="0" smtClean="0"/>
              <a:t>, </a:t>
            </a:r>
            <a:r>
              <a:rPr lang="en-US" dirty="0"/>
              <a:t>. . . , </a:t>
            </a:r>
            <a:r>
              <a:rPr lang="en-US" dirty="0" smtClean="0"/>
              <a:t>1</a:t>
            </a:r>
            <a:r>
              <a:rPr lang="tr-TR" dirty="0" smtClean="0"/>
              <a:t>2}</a:t>
            </a:r>
            <a:r>
              <a:rPr lang="en-US" dirty="0" smtClean="0"/>
              <a:t>, </a:t>
            </a:r>
            <a:r>
              <a:rPr lang="en-US" dirty="0"/>
              <a:t>obtained by considering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sum </a:t>
            </a:r>
            <a:r>
              <a:rPr lang="en-US" dirty="0"/>
              <a:t>of two </a:t>
            </a:r>
            <a:r>
              <a:rPr lang="en-US" dirty="0" smtClean="0"/>
              <a:t>dice. </a:t>
            </a:r>
            <a:endParaRPr lang="tr-TR" dirty="0" smtClean="0"/>
          </a:p>
          <a:p>
            <a:r>
              <a:rPr lang="en-US" dirty="0" smtClean="0"/>
              <a:t>Further</a:t>
            </a:r>
            <a:r>
              <a:rPr lang="en-US" dirty="0"/>
              <a:t>, suppose that </a:t>
            </a:r>
            <a:r>
              <a:rPr lang="en-US" b="1" dirty="0"/>
              <a:t>Y </a:t>
            </a:r>
            <a:r>
              <a:rPr lang="en-US" dirty="0"/>
              <a:t>is a random </a:t>
            </a:r>
            <a:r>
              <a:rPr lang="en-US" dirty="0" smtClean="0"/>
              <a:t>variable</a:t>
            </a:r>
            <a:r>
              <a:rPr lang="tr-TR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takes on the value D if the two dice are the same (i.e., if we throw “doubles</a:t>
            </a:r>
            <a:r>
              <a:rPr lang="en-US" dirty="0" smtClean="0"/>
              <a:t>”),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the value N, otherwise. Then we have that </a:t>
            </a:r>
            <a:r>
              <a:rPr lang="en-US" b="1" dirty="0" err="1"/>
              <a:t>Pr</a:t>
            </a:r>
            <a:r>
              <a:rPr lang="en-US" dirty="0"/>
              <a:t>[D] = 1/6, </a:t>
            </a:r>
            <a:r>
              <a:rPr lang="en-US" b="1" dirty="0" err="1"/>
              <a:t>Pr</a:t>
            </a:r>
            <a:r>
              <a:rPr lang="en-US" dirty="0"/>
              <a:t>[N] = 5/6.</a:t>
            </a:r>
          </a:p>
          <a:p>
            <a:r>
              <a:rPr lang="tr-TR" dirty="0" err="1" smtClean="0"/>
              <a:t>Please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r>
              <a:rPr lang="en-US" b="1" dirty="0" err="1" smtClean="0"/>
              <a:t>Pr</a:t>
            </a:r>
            <a:r>
              <a:rPr lang="en-US" dirty="0" smtClean="0"/>
              <a:t>[D</a:t>
            </a:r>
            <a:r>
              <a:rPr lang="tr-TR" dirty="0" smtClean="0"/>
              <a:t>|</a:t>
            </a:r>
            <a:r>
              <a:rPr lang="en-US" dirty="0" smtClean="0"/>
              <a:t>4</a:t>
            </a:r>
            <a:r>
              <a:rPr lang="en-US" dirty="0"/>
              <a:t>] = 1/3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b="1" dirty="0" err="1" smtClean="0"/>
              <a:t>Pr</a:t>
            </a:r>
            <a:r>
              <a:rPr lang="en-US" dirty="0" smtClean="0"/>
              <a:t>[4</a:t>
            </a:r>
            <a:r>
              <a:rPr lang="tr-TR" dirty="0" smtClean="0"/>
              <a:t>|</a:t>
            </a:r>
            <a:r>
              <a:rPr lang="en-US" dirty="0" smtClean="0"/>
              <a:t>D</a:t>
            </a:r>
            <a:r>
              <a:rPr lang="en-US" dirty="0"/>
              <a:t>] = 1/6, so</a:t>
            </a:r>
          </a:p>
          <a:p>
            <a:pPr marL="0" indent="0">
              <a:buNone/>
            </a:pPr>
            <a:r>
              <a:rPr lang="tr-TR" b="1" dirty="0" smtClean="0"/>
              <a:t>	</a:t>
            </a:r>
            <a:r>
              <a:rPr lang="en-US" b="1" dirty="0" err="1" smtClean="0"/>
              <a:t>Pr</a:t>
            </a:r>
            <a:r>
              <a:rPr lang="en-US" dirty="0" smtClean="0"/>
              <a:t>[D</a:t>
            </a:r>
            <a:r>
              <a:rPr lang="tr-TR" dirty="0" smtClean="0"/>
              <a:t>|</a:t>
            </a:r>
            <a:r>
              <a:rPr lang="en-US" dirty="0" smtClean="0"/>
              <a:t>4]</a:t>
            </a:r>
            <a:r>
              <a:rPr lang="en-US" b="1" dirty="0" err="1" smtClean="0"/>
              <a:t>Pr</a:t>
            </a:r>
            <a:r>
              <a:rPr lang="en-US" dirty="0" smtClean="0"/>
              <a:t>[4</a:t>
            </a:r>
            <a:r>
              <a:rPr lang="en-US" dirty="0"/>
              <a:t>] = </a:t>
            </a:r>
            <a:r>
              <a:rPr lang="en-US" b="1" dirty="0" err="1" smtClean="0"/>
              <a:t>Pr</a:t>
            </a:r>
            <a:r>
              <a:rPr lang="en-US" dirty="0" smtClean="0"/>
              <a:t>[D]</a:t>
            </a:r>
            <a:r>
              <a:rPr lang="en-US" b="1" dirty="0" err="1" smtClean="0"/>
              <a:t>Pr</a:t>
            </a:r>
            <a:r>
              <a:rPr lang="en-US" dirty="0" smtClean="0"/>
              <a:t>[4</a:t>
            </a:r>
            <a:r>
              <a:rPr lang="tr-TR" dirty="0" smtClean="0"/>
              <a:t>|</a:t>
            </a:r>
            <a:r>
              <a:rPr lang="en-US" dirty="0" smtClean="0"/>
              <a:t>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911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Recall</a:t>
            </a:r>
            <a:r>
              <a:rPr lang="tr-TR" dirty="0" smtClean="0"/>
              <a:t> </a:t>
            </a:r>
            <a:r>
              <a:rPr lang="tr-TR" dirty="0" err="1" smtClean="0"/>
              <a:t>Substitution</a:t>
            </a:r>
            <a:r>
              <a:rPr lang="tr-TR" dirty="0" smtClean="0"/>
              <a:t> </a:t>
            </a:r>
            <a:r>
              <a:rPr lang="tr-TR" dirty="0" err="1" smtClean="0"/>
              <a:t>Cipher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89" y="2033588"/>
            <a:ext cx="11563621" cy="4210399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838200" y="6245255"/>
            <a:ext cx="171874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Z</a:t>
            </a:r>
            <a:r>
              <a:rPr lang="en-US" altLang="en-US" baseline="-25000" dirty="0"/>
              <a:t>n</a:t>
            </a:r>
            <a:r>
              <a:rPr lang="en-US" altLang="en-US" dirty="0"/>
              <a:t>= {0, 1, …, n-1}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09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Permutation</a:t>
            </a:r>
            <a:r>
              <a:rPr lang="tr-TR" dirty="0"/>
              <a:t> </a:t>
            </a:r>
            <a:r>
              <a:rPr lang="tr-TR" dirty="0" smtClean="0"/>
              <a:t>in </a:t>
            </a:r>
            <a:r>
              <a:rPr lang="tr-TR" dirty="0" err="1" smtClean="0"/>
              <a:t>Substitution</a:t>
            </a:r>
            <a:r>
              <a:rPr lang="tr-TR" dirty="0" smtClean="0"/>
              <a:t> </a:t>
            </a:r>
            <a:r>
              <a:rPr lang="tr-TR" dirty="0" err="1" smtClean="0"/>
              <a:t>Cipher</a:t>
            </a:r>
            <a:endParaRPr lang="en-US" dirty="0"/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8864126" cy="574675"/>
          </a:xfrm>
        </p:spPr>
        <p:txBody>
          <a:bodyPr>
            <a:noAutofit/>
          </a:bodyPr>
          <a:lstStyle/>
          <a:p>
            <a:r>
              <a:rPr lang="tr-TR" dirty="0" err="1" smtClean="0"/>
              <a:t>Encryption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 is a  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permutation</a:t>
            </a:r>
            <a:r>
              <a:rPr lang="tr-TR" dirty="0" smtClean="0"/>
              <a:t>, </a:t>
            </a:r>
            <a:r>
              <a:rPr lang="tr-TR" dirty="0" smtClean="0">
                <a:sym typeface="Symbol" panose="05050102010706020507" pitchFamily="18" charset="2"/>
              </a:rPr>
              <a:t></a:t>
            </a:r>
            <a:endParaRPr lang="en-US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302370"/>
              </p:ext>
            </p:extLst>
          </p:nvPr>
        </p:nvGraphicFramePr>
        <p:xfrm>
          <a:off x="641824" y="2478088"/>
          <a:ext cx="9969492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</a:tblGrid>
              <a:tr h="370682">
                <a:tc>
                  <a:txBody>
                    <a:bodyPr/>
                    <a:lstStyle/>
                    <a:p>
                      <a:r>
                        <a:rPr lang="tr-TR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682">
                <a:tc>
                  <a:txBody>
                    <a:bodyPr/>
                    <a:lstStyle/>
                    <a:p>
                      <a:r>
                        <a:rPr lang="tr-TR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61652"/>
              </p:ext>
            </p:extLst>
          </p:nvPr>
        </p:nvGraphicFramePr>
        <p:xfrm>
          <a:off x="838200" y="4845050"/>
          <a:ext cx="9969492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  <a:gridCol w="383442"/>
              </a:tblGrid>
              <a:tr h="370682">
                <a:tc>
                  <a:txBody>
                    <a:bodyPr/>
                    <a:lstStyle/>
                    <a:p>
                      <a:r>
                        <a:rPr lang="tr-TR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682">
                <a:tc>
                  <a:txBody>
                    <a:bodyPr/>
                    <a:lstStyle/>
                    <a:p>
                      <a:r>
                        <a:rPr lang="tr-TR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İçerik Yer Tutucusu 2"/>
          <p:cNvSpPr txBox="1">
            <a:spLocks/>
          </p:cNvSpPr>
          <p:nvPr/>
        </p:nvSpPr>
        <p:spPr>
          <a:xfrm>
            <a:off x="838200" y="3371850"/>
            <a:ext cx="4788370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So</a:t>
            </a:r>
            <a:r>
              <a:rPr lang="tr-TR" dirty="0" smtClean="0"/>
              <a:t>, </a:t>
            </a:r>
            <a:r>
              <a:rPr lang="tr-TR" i="1" dirty="0" smtClean="0"/>
              <a:t>e</a:t>
            </a:r>
            <a:r>
              <a:rPr lang="tr-TR" i="1" baseline="-25000" dirty="0" smtClean="0">
                <a:sym typeface="Symbol" panose="05050102010706020507" pitchFamily="18" charset="2"/>
              </a:rPr>
              <a:t></a:t>
            </a:r>
            <a:r>
              <a:rPr lang="tr-TR" i="1" dirty="0" smtClean="0"/>
              <a:t>(a)=G, </a:t>
            </a:r>
            <a:r>
              <a:rPr lang="tr-TR" i="1" dirty="0"/>
              <a:t>e</a:t>
            </a:r>
            <a:r>
              <a:rPr lang="tr-TR" i="1" baseline="-25000" dirty="0">
                <a:sym typeface="Symbol" panose="05050102010706020507" pitchFamily="18" charset="2"/>
              </a:rPr>
              <a:t></a:t>
            </a:r>
            <a:r>
              <a:rPr lang="tr-TR" i="1" dirty="0" smtClean="0"/>
              <a:t>(k)=Q</a:t>
            </a:r>
            <a:endParaRPr lang="en-US" i="1" dirty="0"/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>
          <a:xfrm>
            <a:off x="641824" y="4184649"/>
            <a:ext cx="8864126" cy="574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Dencryption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 is </a:t>
            </a:r>
            <a:r>
              <a:rPr lang="tr-TR" dirty="0" err="1" smtClean="0"/>
              <a:t>inverse</a:t>
            </a:r>
            <a:r>
              <a:rPr lang="tr-TR" dirty="0" smtClean="0"/>
              <a:t> of </a:t>
            </a:r>
            <a:r>
              <a:rPr lang="tr-TR" dirty="0" err="1" smtClean="0"/>
              <a:t>permutation</a:t>
            </a:r>
            <a:r>
              <a:rPr lang="tr-TR" dirty="0" smtClean="0"/>
              <a:t> </a:t>
            </a:r>
            <a:r>
              <a:rPr lang="tr-TR" dirty="0" smtClean="0">
                <a:sym typeface="Symbol" panose="05050102010706020507" pitchFamily="18" charset="2"/>
              </a:rPr>
              <a:t>, </a:t>
            </a:r>
            <a:r>
              <a:rPr lang="tr-TR" baseline="30000" dirty="0" smtClean="0">
                <a:sym typeface="Symbol" panose="05050102010706020507" pitchFamily="18" charset="2"/>
              </a:rPr>
              <a:t>-1</a:t>
            </a:r>
            <a:r>
              <a:rPr lang="tr-TR" dirty="0" smtClean="0">
                <a:sym typeface="Symbol" panose="05050102010706020507" pitchFamily="18" charset="2"/>
              </a:rPr>
              <a:t> </a:t>
            </a:r>
            <a:endParaRPr lang="en-US" dirty="0"/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>
          <a:xfrm>
            <a:off x="641824" y="5810247"/>
            <a:ext cx="8864126" cy="574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7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Scale</a:t>
            </a:r>
            <a:r>
              <a:rPr lang="tr-TR" dirty="0" smtClean="0"/>
              <a:t> of </a:t>
            </a:r>
            <a:r>
              <a:rPr lang="tr-TR" dirty="0" err="1" smtClean="0"/>
              <a:t>Substitution</a:t>
            </a:r>
            <a:r>
              <a:rPr lang="tr-TR" dirty="0" smtClean="0"/>
              <a:t> </a:t>
            </a:r>
            <a:r>
              <a:rPr lang="tr-TR" dirty="0" err="1" smtClean="0"/>
              <a:t>Cipher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1000" y="1825625"/>
            <a:ext cx="10972800" cy="3032125"/>
          </a:xfrm>
        </p:spPr>
        <p:txBody>
          <a:bodyPr>
            <a:normAutofit/>
          </a:bodyPr>
          <a:lstStyle/>
          <a:p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permutations</a:t>
            </a:r>
            <a:r>
              <a:rPr lang="tr-TR" dirty="0"/>
              <a:t> 26!=</a:t>
            </a:r>
            <a:r>
              <a:rPr lang="tr-TR" dirty="0" smtClean="0"/>
              <a:t>4.0*10</a:t>
            </a:r>
            <a:r>
              <a:rPr lang="tr-TR" baseline="30000" dirty="0" smtClean="0"/>
              <a:t>26</a:t>
            </a:r>
            <a:r>
              <a:rPr lang="tr-TR" dirty="0">
                <a:sym typeface="Symbol" panose="05050102010706020507" pitchFamily="18" charset="2"/>
              </a:rPr>
              <a:t>.</a:t>
            </a:r>
            <a:endParaRPr lang="en-US" dirty="0"/>
          </a:p>
          <a:p>
            <a:r>
              <a:rPr lang="tr-TR" dirty="0" smtClean="0"/>
              <a:t>E</a:t>
            </a:r>
            <a:r>
              <a:rPr lang="en-US" dirty="0" err="1" smtClean="0"/>
              <a:t>xhaustive</a:t>
            </a:r>
            <a:r>
              <a:rPr lang="en-US" dirty="0" smtClean="0"/>
              <a:t> </a:t>
            </a:r>
            <a:r>
              <a:rPr lang="en-US" dirty="0"/>
              <a:t>key search </a:t>
            </a:r>
            <a:r>
              <a:rPr lang="tr-TR" dirty="0" smtClean="0"/>
              <a:t>(Brute Force) </a:t>
            </a:r>
            <a:r>
              <a:rPr lang="en-US" dirty="0" smtClean="0"/>
              <a:t>is </a:t>
            </a:r>
            <a:r>
              <a:rPr lang="en-US" dirty="0" smtClean="0"/>
              <a:t>infeasible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BUT!!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2885308"/>
            <a:ext cx="7658100" cy="3944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98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r>
              <a:rPr lang="tr-TR" dirty="0" smtClean="0"/>
              <a:t> of </a:t>
            </a:r>
            <a:r>
              <a:rPr lang="tr-TR" dirty="0" err="1" smtClean="0"/>
              <a:t>Substitution</a:t>
            </a:r>
            <a:r>
              <a:rPr lang="tr-TR" dirty="0" smtClean="0"/>
              <a:t> </a:t>
            </a:r>
            <a:r>
              <a:rPr lang="tr-TR" dirty="0" err="1" smtClean="0"/>
              <a:t>Cipher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1000" y="1825625"/>
            <a:ext cx="5448300" cy="3032125"/>
          </a:xfrm>
        </p:spPr>
        <p:txBody>
          <a:bodyPr>
            <a:normAutofit/>
          </a:bodyPr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permutation</a:t>
            </a:r>
            <a:r>
              <a:rPr lang="tr-TR" dirty="0" smtClean="0"/>
              <a:t> can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ordering</a:t>
            </a:r>
            <a:r>
              <a:rPr lang="tr-TR" dirty="0" smtClean="0"/>
              <a:t> but it </a:t>
            </a:r>
            <a:r>
              <a:rPr lang="tr-TR" dirty="0" err="1" smtClean="0"/>
              <a:t>uses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matching</a:t>
            </a:r>
            <a:r>
              <a:rPr lang="tr-TR" dirty="0" smtClean="0"/>
              <a:t> at </a:t>
            </a:r>
            <a:r>
              <a:rPr lang="tr-TR" dirty="0" err="1" smtClean="0"/>
              <a:t>each</a:t>
            </a:r>
            <a:r>
              <a:rPr lang="tr-TR" dirty="0" smtClean="0"/>
              <a:t> time. </a:t>
            </a:r>
          </a:p>
          <a:p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make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characteristic</a:t>
            </a:r>
            <a:r>
              <a:rPr lang="tr-TR" dirty="0" smtClean="0"/>
              <a:t> of </a:t>
            </a:r>
            <a:r>
              <a:rPr lang="tr-TR" dirty="0" err="1" smtClean="0"/>
              <a:t>language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Frequency</a:t>
            </a:r>
            <a:r>
              <a:rPr lang="tr-TR" dirty="0" smtClean="0"/>
              <a:t> of </a:t>
            </a:r>
            <a:r>
              <a:rPr lang="tr-TR" dirty="0" err="1" smtClean="0"/>
              <a:t>letters</a:t>
            </a:r>
            <a:r>
              <a:rPr lang="tr-TR" dirty="0" smtClean="0"/>
              <a:t>. </a:t>
            </a:r>
          </a:p>
          <a:p>
            <a:pPr lvl="1"/>
            <a:r>
              <a:rPr lang="tr-TR" dirty="0" err="1" smtClean="0"/>
              <a:t>Digrams</a:t>
            </a:r>
            <a:r>
              <a:rPr lang="tr-TR" dirty="0" smtClean="0"/>
              <a:t>, </a:t>
            </a:r>
            <a:r>
              <a:rPr lang="tr-TR" dirty="0" err="1" smtClean="0"/>
              <a:t>trigrams</a:t>
            </a:r>
            <a:r>
              <a:rPr lang="tr-TR" dirty="0" smtClean="0"/>
              <a:t>.</a:t>
            </a:r>
          </a:p>
          <a:p>
            <a:pPr lvl="1"/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180" y="1504950"/>
            <a:ext cx="6480172" cy="517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8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7375</TotalTime>
  <Words>2838</Words>
  <Application>Microsoft Office PowerPoint</Application>
  <PresentationFormat>Geniş ekran</PresentationFormat>
  <Paragraphs>688</Paragraphs>
  <Slides>55</Slides>
  <Notes>8</Notes>
  <HiddenSlides>8</HiddenSlides>
  <MMClips>0</MMClips>
  <ScaleCrop>false</ScaleCrop>
  <HeadingPairs>
    <vt:vector size="8" baseType="variant">
      <vt:variant>
        <vt:lpstr>Kullanılan Yazı Tipleri</vt:lpstr>
      </vt:variant>
      <vt:variant>
        <vt:i4>14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55</vt:i4>
      </vt:variant>
    </vt:vector>
  </HeadingPairs>
  <TitlesOfParts>
    <vt:vector size="72" baseType="lpstr">
      <vt:lpstr>Arial</vt:lpstr>
      <vt:lpstr>Brush Script MT</vt:lpstr>
      <vt:lpstr>Calibri</vt:lpstr>
      <vt:lpstr>Calibri Light</vt:lpstr>
      <vt:lpstr>Cambria</vt:lpstr>
      <vt:lpstr>Cambria Math</vt:lpstr>
      <vt:lpstr>CMTT10</vt:lpstr>
      <vt:lpstr>Courier</vt:lpstr>
      <vt:lpstr>Curlz MT</vt:lpstr>
      <vt:lpstr>HE_TERMINAL</vt:lpstr>
      <vt:lpstr>Symbol</vt:lpstr>
      <vt:lpstr>Times</vt:lpstr>
      <vt:lpstr>Times New Roman</vt:lpstr>
      <vt:lpstr>Verdana</vt:lpstr>
      <vt:lpstr>Office Theme</vt:lpstr>
      <vt:lpstr>Equation</vt:lpstr>
      <vt:lpstr>Microsoft Equation 3.0</vt:lpstr>
      <vt:lpstr>Information Security and Cryptography</vt:lpstr>
      <vt:lpstr>Cryptanalysis</vt:lpstr>
      <vt:lpstr>Cryptanalysis</vt:lpstr>
      <vt:lpstr>Cryptanalysis</vt:lpstr>
      <vt:lpstr>Attack Model</vt:lpstr>
      <vt:lpstr>Recall Substitution Cipher</vt:lpstr>
      <vt:lpstr>Permutation in Substitution Cipher</vt:lpstr>
      <vt:lpstr>Scale of Substitution Cipher</vt:lpstr>
      <vt:lpstr>Cryptanalysis of Substitution Cipher</vt:lpstr>
      <vt:lpstr>Cryptanalysis of the Substitution Cipher</vt:lpstr>
      <vt:lpstr>Cryptanalysis of the Substitution Cipher</vt:lpstr>
      <vt:lpstr>Cryptanalysis of the Substitution Cipher</vt:lpstr>
      <vt:lpstr>Cryptanalysis of the Substitution Cipher</vt:lpstr>
      <vt:lpstr>Additional Frequency Features</vt:lpstr>
      <vt:lpstr>Cryptanalysis of the Substitution Cipher</vt:lpstr>
      <vt:lpstr>Substitution Cipher counter measures against Frequency Analysis</vt:lpstr>
      <vt:lpstr>Recall Vigènere Cipher</vt:lpstr>
      <vt:lpstr>Example of Vigènere Cipher</vt:lpstr>
      <vt:lpstr>Cryptanalysis of Vigènere Cipher</vt:lpstr>
      <vt:lpstr>Cryptanalysis of Vigènere Cipher</vt:lpstr>
      <vt:lpstr>PowerPoint Sunusu</vt:lpstr>
      <vt:lpstr>Cryptanalysis of Vigènere Cipher</vt:lpstr>
      <vt:lpstr>Example Vigènere Ciphertext</vt:lpstr>
      <vt:lpstr>Repetitions</vt:lpstr>
      <vt:lpstr>Estimate of key length</vt:lpstr>
      <vt:lpstr>Cryptanalysis of Vigènere Cipher</vt:lpstr>
      <vt:lpstr>Cryptanalysis of Vigènere Cipher</vt:lpstr>
      <vt:lpstr>Cryptanalysis of Vigènere Cipher</vt:lpstr>
      <vt:lpstr>Cryptanalysis of Vigènere Cipher</vt:lpstr>
      <vt:lpstr>Coincidence Counting - Example</vt:lpstr>
      <vt:lpstr>Friedman Test</vt:lpstr>
      <vt:lpstr>Compute IC for Example</vt:lpstr>
      <vt:lpstr>Splitting Into parts</vt:lpstr>
      <vt:lpstr>Frequency Examination</vt:lpstr>
      <vt:lpstr>Begin Decryption</vt:lpstr>
      <vt:lpstr>Look For Clues</vt:lpstr>
      <vt:lpstr>Next Alphabet</vt:lpstr>
      <vt:lpstr>Finally!</vt:lpstr>
      <vt:lpstr>Cryptanalysis of Vigènere Cipher</vt:lpstr>
      <vt:lpstr>Cryptanalysis of Hill Cipher</vt:lpstr>
      <vt:lpstr>Cryptanalysis of Hill Cipher</vt:lpstr>
      <vt:lpstr>Affine Cipher</vt:lpstr>
      <vt:lpstr>Affine Cipher Example</vt:lpstr>
      <vt:lpstr>Affine Cipher</vt:lpstr>
      <vt:lpstr>Affine Cipher</vt:lpstr>
      <vt:lpstr>Affine Cipher Key size</vt:lpstr>
      <vt:lpstr>Euler’s phi-function (φ)</vt:lpstr>
      <vt:lpstr>Multiplicative Inverse</vt:lpstr>
      <vt:lpstr>Cryptanalysis of Affine Cipher</vt:lpstr>
      <vt:lpstr>Probability Theory</vt:lpstr>
      <vt:lpstr>Example</vt:lpstr>
      <vt:lpstr>Conditional Probabilities</vt:lpstr>
      <vt:lpstr>Bayes’ Theorem</vt:lpstr>
      <vt:lpstr>Example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Haydar Çukurtepe</dc:creator>
  <cp:lastModifiedBy>Microsoft hesabı</cp:lastModifiedBy>
  <cp:revision>169</cp:revision>
  <dcterms:created xsi:type="dcterms:W3CDTF">2021-08-25T12:43:32Z</dcterms:created>
  <dcterms:modified xsi:type="dcterms:W3CDTF">2022-03-06T20:54:41Z</dcterms:modified>
</cp:coreProperties>
</file>