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38"/>
  </p:notesMasterIdLst>
  <p:handoutMasterIdLst>
    <p:handoutMasterId r:id="rId39"/>
  </p:handoutMasterIdLst>
  <p:sldIdLst>
    <p:sldId id="329" r:id="rId3"/>
    <p:sldId id="330" r:id="rId4"/>
    <p:sldId id="279" r:id="rId5"/>
    <p:sldId id="360" r:id="rId6"/>
    <p:sldId id="326" r:id="rId7"/>
    <p:sldId id="351" r:id="rId8"/>
    <p:sldId id="352" r:id="rId9"/>
    <p:sldId id="350" r:id="rId10"/>
    <p:sldId id="354" r:id="rId11"/>
    <p:sldId id="356" r:id="rId12"/>
    <p:sldId id="353" r:id="rId13"/>
    <p:sldId id="334" r:id="rId14"/>
    <p:sldId id="282" r:id="rId15"/>
    <p:sldId id="284" r:id="rId16"/>
    <p:sldId id="358" r:id="rId17"/>
    <p:sldId id="287" r:id="rId18"/>
    <p:sldId id="344" r:id="rId19"/>
    <p:sldId id="357" r:id="rId20"/>
    <p:sldId id="345" r:id="rId21"/>
    <p:sldId id="359" r:id="rId22"/>
    <p:sldId id="335" r:id="rId23"/>
    <p:sldId id="336" r:id="rId24"/>
    <p:sldId id="337" r:id="rId25"/>
    <p:sldId id="346" r:id="rId26"/>
    <p:sldId id="288" r:id="rId27"/>
    <p:sldId id="289" r:id="rId28"/>
    <p:sldId id="347" r:id="rId29"/>
    <p:sldId id="338" r:id="rId30"/>
    <p:sldId id="339" r:id="rId31"/>
    <p:sldId id="363" r:id="rId32"/>
    <p:sldId id="362" r:id="rId33"/>
    <p:sldId id="364" r:id="rId34"/>
    <p:sldId id="365" r:id="rId35"/>
    <p:sldId id="366" r:id="rId36"/>
    <p:sldId id="367"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9" autoAdjust="0"/>
    <p:restoredTop sz="76440" autoAdjust="0"/>
  </p:normalViewPr>
  <p:slideViewPr>
    <p:cSldViewPr>
      <p:cViewPr varScale="1">
        <p:scale>
          <a:sx n="52" d="100"/>
          <a:sy n="52" d="100"/>
        </p:scale>
        <p:origin x="192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smtClean="0"/>
            <a:t>Substitutions</a:t>
          </a:r>
          <a:endParaRPr lang="en-US" dirty="0"/>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smtClean="0"/>
            <a:t>Each plaintext element or group of elements is uniquely replaced by a corresponding </a:t>
          </a:r>
          <a:r>
            <a:rPr lang="en-US" dirty="0" err="1" smtClean="0"/>
            <a:t>ciphertext</a:t>
          </a:r>
          <a:r>
            <a:rPr lang="en-US" dirty="0" smtClean="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smtClean="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339B6737-1E45-4247-A5FB-A7F6697B4194}">
      <dgm:prSet/>
      <dgm:spPr/>
      <dgm:t>
        <a:bodyPr/>
        <a:lstStyle/>
        <a:p>
          <a:r>
            <a:rPr lang="en-US" dirty="0" smtClean="0"/>
            <a:t>Permutation </a:t>
          </a:r>
        </a:p>
      </dgm:t>
    </dgm:pt>
    <dgm:pt modelId="{E8411049-E3D5-3F43-9238-F68E21A832B4}" type="sibTrans" cxnId="{2CE6CAC8-EF12-F14F-8FB3-102F41E71AE5}">
      <dgm:prSet/>
      <dgm:spPr/>
      <dgm:t>
        <a:bodyPr/>
        <a:lstStyle/>
        <a:p>
          <a:endParaRPr lang="en-US"/>
        </a:p>
      </dgm:t>
    </dgm:pt>
    <dgm:pt modelId="{12890E1A-C856-A447-A138-F64C65B8111C}" type="parTrans" cxnId="{2CE6CAC8-EF12-F14F-8FB3-102F41E71AE5}">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t>
        <a:bodyPr/>
        <a:lstStyle/>
        <a:p>
          <a:endParaRPr lang="en-US"/>
        </a:p>
      </dgm:t>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t>
        <a:bodyPr/>
        <a:lstStyle/>
        <a:p>
          <a:endParaRPr lang="en-US"/>
        </a:p>
      </dgm:t>
    </dgm:pt>
    <dgm:pt modelId="{9B1769EE-F32D-4B41-951F-64C6336B81AD}" type="pres">
      <dgm:prSet presAssocID="{A9024AA8-48CB-4542-A772-07573CAF7362}" presName="childShp" presStyleLbl="bgAccFollowNode1" presStyleIdx="0" presStyleCnt="2">
        <dgm:presLayoutVars>
          <dgm:bulletEnabled val="1"/>
        </dgm:presLayoutVars>
      </dgm:prSet>
      <dgm:spPr/>
      <dgm:t>
        <a:bodyPr/>
        <a:lstStyle/>
        <a:p>
          <a:endParaRPr lang="en-US"/>
        </a:p>
      </dgm:t>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t>
        <a:bodyPr/>
        <a:lstStyle/>
        <a:p>
          <a:endParaRPr lang="en-US"/>
        </a:p>
      </dgm:t>
    </dgm:pt>
    <dgm:pt modelId="{A41ED0DD-C2EF-014C-9055-C4A81ADD72A3}" type="pres">
      <dgm:prSet presAssocID="{339B6737-1E45-4247-A5FB-A7F6697B4194}" presName="childShp" presStyleLbl="bgAccFollowNode1" presStyleIdx="1" presStyleCnt="2">
        <dgm:presLayoutVars>
          <dgm:bulletEnabled val="1"/>
        </dgm:presLayoutVars>
      </dgm:prSet>
      <dgm:spPr/>
      <dgm:t>
        <a:bodyPr/>
        <a:lstStyle/>
        <a:p>
          <a:endParaRPr lang="en-US"/>
        </a:p>
      </dgm:t>
    </dgm:pt>
  </dgm:ptLst>
  <dgm:cxnLst>
    <dgm:cxn modelId="{0FB4AEA4-4F64-44C3-90C1-EEF74F1C9D18}" type="presOf" srcId="{A9024AA8-48CB-4542-A772-07573CAF7362}" destId="{57A62681-1A56-7D44-BFF6-76AD004454BD}" srcOrd="0" destOrd="0" presId="urn:microsoft.com/office/officeart/2005/8/layout/vList6"/>
    <dgm:cxn modelId="{65D90CDB-8CDF-734C-A7EA-CBB53CB6B9FF}" srcId="{3C0C7DEF-6978-3340-B693-74DE05CA3281}" destId="{A9024AA8-48CB-4542-A772-07573CAF7362}" srcOrd="0" destOrd="0" parTransId="{CDB53F6A-0AF0-6745-ACC9-998E95F27A79}" sibTransId="{E5AE1784-F24C-FD48-AB88-4D531BD73195}"/>
    <dgm:cxn modelId="{510D4786-628C-4426-9671-7474D9DC6FB2}" type="presOf" srcId="{3C0C7DEF-6978-3340-B693-74DE05CA3281}" destId="{7F5A2714-1920-DB43-B513-905BC1B3D794}" srcOrd="0" destOrd="0" presId="urn:microsoft.com/office/officeart/2005/8/layout/vList6"/>
    <dgm:cxn modelId="{DCED4273-A50B-4886-8C6D-575FEE9132BA}" type="presOf" srcId="{5492F155-BB51-7D45-BD7B-554B01F584EA}" destId="{A41ED0DD-C2EF-014C-9055-C4A81ADD72A3}"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C9875715-680F-3C4A-8FF4-4F2976F2EF9E}" srcId="{A9024AA8-48CB-4542-A772-07573CAF7362}" destId="{55BECFDC-A5D7-BE4B-A8D6-4BBE040FDDBC}" srcOrd="0" destOrd="0" parTransId="{C3AF525D-4946-3A46-9919-E319EE856F1E}" sibTransId="{DEDE1FD2-5E9B-7044-945A-CA349919BAD6}"/>
    <dgm:cxn modelId="{EE3C1735-AA99-4FDF-9F4D-7D9DF447F4F0}" type="presOf" srcId="{339B6737-1E45-4247-A5FB-A7F6697B4194}" destId="{14881E42-CC0D-1E43-8416-8DF6501C7DFC}" srcOrd="0" destOrd="0" presId="urn:microsoft.com/office/officeart/2005/8/layout/vList6"/>
    <dgm:cxn modelId="{9C2D0816-1443-8742-BCCC-E56A01364534}" srcId="{339B6737-1E45-4247-A5FB-A7F6697B4194}" destId="{5492F155-BB51-7D45-BD7B-554B01F584EA}" srcOrd="0" destOrd="0" parTransId="{D4A359E2-6C03-574E-A3BB-D6865DD41D8D}" sibTransId="{F8717277-A6DE-A54F-8813-09A308431CA4}"/>
    <dgm:cxn modelId="{F06AF334-AA19-4C07-B7B0-8B63E911C1AC}" type="presOf" srcId="{55BECFDC-A5D7-BE4B-A8D6-4BBE040FDDBC}" destId="{9B1769EE-F32D-4B41-951F-64C6336B81AD}" srcOrd="0" destOrd="0" presId="urn:microsoft.com/office/officeart/2005/8/layout/vList6"/>
    <dgm:cxn modelId="{2496E329-E502-4278-9715-A506BDBA15DC}" type="presParOf" srcId="{7F5A2714-1920-DB43-B513-905BC1B3D794}" destId="{449B0BB3-376A-4E4B-8015-24B4B0F95B77}" srcOrd="0" destOrd="0" presId="urn:microsoft.com/office/officeart/2005/8/layout/vList6"/>
    <dgm:cxn modelId="{0D99BD1C-0AEE-47F8-8E36-888A32660B23}" type="presParOf" srcId="{449B0BB3-376A-4E4B-8015-24B4B0F95B77}" destId="{57A62681-1A56-7D44-BFF6-76AD004454BD}" srcOrd="0" destOrd="0" presId="urn:microsoft.com/office/officeart/2005/8/layout/vList6"/>
    <dgm:cxn modelId="{939CD30F-0106-409E-97E3-6DCD9830DE5B}" type="presParOf" srcId="{449B0BB3-376A-4E4B-8015-24B4B0F95B77}" destId="{9B1769EE-F32D-4B41-951F-64C6336B81AD}" srcOrd="1" destOrd="0" presId="urn:microsoft.com/office/officeart/2005/8/layout/vList6"/>
    <dgm:cxn modelId="{0055D5E9-13EA-4D8A-BBA0-FF846C5298C9}" type="presParOf" srcId="{7F5A2714-1920-DB43-B513-905BC1B3D794}" destId="{FD600B4A-CDAD-6B41-A0FB-72EC82208D93}" srcOrd="1" destOrd="0" presId="urn:microsoft.com/office/officeart/2005/8/layout/vList6"/>
    <dgm:cxn modelId="{6FBA2958-4D9C-4F51-92DF-4131560E4ED3}" type="presParOf" srcId="{7F5A2714-1920-DB43-B513-905BC1B3D794}" destId="{8D4971D1-432F-E849-A28B-5C03DDA12A27}" srcOrd="2" destOrd="0" presId="urn:microsoft.com/office/officeart/2005/8/layout/vList6"/>
    <dgm:cxn modelId="{6E42089B-2B17-46F3-83AF-6043D7316025}" type="presParOf" srcId="{8D4971D1-432F-E849-A28B-5C03DDA12A27}" destId="{14881E42-CC0D-1E43-8416-8DF6501C7DFC}" srcOrd="0" destOrd="0" presId="urn:microsoft.com/office/officeart/2005/8/layout/vList6"/>
    <dgm:cxn modelId="{E96A4594-708E-48EE-A815-081B06C78E5B}"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smtClean="0">
              <a:effectLst>
                <a:outerShdw blurRad="38100" dist="38100" dir="2700000" algn="tl">
                  <a:srgbClr val="000000">
                    <a:alpha val="43137"/>
                  </a:srgbClr>
                </a:outerShdw>
              </a:effectLst>
            </a:rPr>
            <a:t>Diffusion</a:t>
          </a:r>
          <a:endParaRPr lang="en-US" sz="1800" b="1" i="0" dirty="0">
            <a:effectLst>
              <a:outerShdw blurRad="38100" dist="38100" dir="2700000" algn="tl">
                <a:srgbClr val="000000">
                  <a:alpha val="43137"/>
                </a:srgbClr>
              </a:outerShdw>
            </a:effectLst>
          </a:endParaRP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dirty="0" smtClean="0"/>
            <a:t>The statistical structure of the plaintext is dissipated into long-range statistics of the ciphertext</a:t>
          </a:r>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smtClean="0"/>
            <a:t>This is achieved by having each plaintext digit affect the value of many ciphertext digits</a:t>
          </a:r>
          <a:endParaRPr lang="en-US" dirty="0" smtClean="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smtClean="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smtClean="0"/>
            <a:t>Seeks to make the relationship between the statistics of the ciphertext and the value of the encryption key as complex as possible </a:t>
          </a:r>
          <a:endParaRPr lang="en-US" dirty="0" smtClean="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smtClean="0"/>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t>
        <a:bodyPr/>
        <a:lstStyle/>
        <a:p>
          <a:endParaRPr lang="en-US"/>
        </a:p>
      </dgm:t>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t>
        <a:bodyPr/>
        <a:lstStyle/>
        <a:p>
          <a:endParaRPr lang="en-US"/>
        </a:p>
      </dgm:t>
    </dgm:pt>
    <dgm:pt modelId="{05C59622-ED4A-404E-B3CC-481B6A564661}" type="pres">
      <dgm:prSet presAssocID="{BE08394E-9AD7-5E4F-A326-5B7BCF55AA1C}" presName="parentText" presStyleLbl="node1" presStyleIdx="0" presStyleCnt="2">
        <dgm:presLayoutVars>
          <dgm:chMax val="0"/>
          <dgm:bulletEnabled val="1"/>
        </dgm:presLayoutVars>
      </dgm:prSet>
      <dgm:spPr/>
      <dgm:t>
        <a:bodyPr/>
        <a:lstStyle/>
        <a:p>
          <a:endParaRPr lang="en-US"/>
        </a:p>
      </dgm:t>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t>
        <a:bodyPr/>
        <a:lstStyle/>
        <a:p>
          <a:endParaRPr lang="en-US"/>
        </a:p>
      </dgm:t>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t>
        <a:bodyPr/>
        <a:lstStyle/>
        <a:p>
          <a:endParaRPr lang="en-US"/>
        </a:p>
      </dgm:t>
    </dgm:pt>
    <dgm:pt modelId="{C63903A1-0277-2D4F-AE67-0F382A9588E9}" type="pres">
      <dgm:prSet presAssocID="{65D6BF23-DB72-CC43-B7E4-995E1C14E107}" presName="parentText" presStyleLbl="node1" presStyleIdx="1" presStyleCnt="2">
        <dgm:presLayoutVars>
          <dgm:chMax val="0"/>
          <dgm:bulletEnabled val="1"/>
        </dgm:presLayoutVars>
      </dgm:prSet>
      <dgm:spPr/>
      <dgm:t>
        <a:bodyPr/>
        <a:lstStyle/>
        <a:p>
          <a:endParaRPr lang="en-US"/>
        </a:p>
      </dgm:t>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t>
        <a:bodyPr/>
        <a:lstStyle/>
        <a:p>
          <a:endParaRPr lang="en-US"/>
        </a:p>
      </dgm:t>
    </dgm:pt>
  </dgm:ptLst>
  <dgm:cxnLst>
    <dgm:cxn modelId="{83BDB50B-2FA2-4832-A35C-8AB6805375A7}" type="presOf" srcId="{F0B9F18A-62A8-384E-9782-9A1E72013E03}" destId="{4CE21CE3-8983-D147-AD39-20FB2089897E}"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3C1D307E-C179-E14B-BA53-0AD24B904437}" srcId="{BE08394E-9AD7-5E4F-A326-5B7BCF55AA1C}" destId="{C3D06ADD-F431-2143-80BC-B22BC6F2DA0D}" srcOrd="1" destOrd="0" parTransId="{DE6CE59B-8C70-ED46-B72E-16AC488006E1}" sibTransId="{DD59126B-07A3-F146-B6FB-E0ACE6B3393B}"/>
    <dgm:cxn modelId="{1D3E6518-336F-4669-81C5-FAC5058785E2}" type="presOf" srcId="{31AD0D93-4FB8-3E4D-950A-AB56031F9305}" destId="{4FEE6985-9E03-6C45-BF93-562135E96DEF}" srcOrd="0" destOrd="1" presId="urn:microsoft.com/office/officeart/2005/8/layout/list1"/>
    <dgm:cxn modelId="{B287CE91-C0E8-B34D-A5C8-C34D2B14FD37}" srcId="{65D6BF23-DB72-CC43-B7E4-995E1C14E107}" destId="{9AA27611-41C1-C445-A0CA-1078FC1C9091}" srcOrd="0" destOrd="0" parTransId="{CA7C1E19-21B8-CC40-9C64-C6BCD922C2D8}" sibTransId="{9ACCB5B7-BE48-7548-B8A2-4AAE5C0F6CEA}"/>
    <dgm:cxn modelId="{033E7C79-8A29-482C-B4EA-4830BC31B6ED}" type="presOf" srcId="{C3D06ADD-F431-2143-80BC-B22BC6F2DA0D}" destId="{5A30085D-7AF6-344F-B216-B72909C92BD4}" srcOrd="0" destOrd="1" presId="urn:microsoft.com/office/officeart/2005/8/layout/list1"/>
    <dgm:cxn modelId="{628CBF3A-5529-405C-AA7D-5D1FA869B399}" type="presOf" srcId="{E9DC9C48-40B7-AA4E-A20F-5CD3DCA99CA5}" destId="{5A30085D-7AF6-344F-B216-B72909C92BD4}" srcOrd="0" destOrd="0" presId="urn:microsoft.com/office/officeart/2005/8/layout/list1"/>
    <dgm:cxn modelId="{DCC354DB-91E5-48B7-8837-83BB3BB46BEF}" type="presOf" srcId="{65D6BF23-DB72-CC43-B7E4-995E1C14E107}" destId="{89B32479-792E-384D-B0B3-EE8A262AE718}" srcOrd="0" destOrd="0" presId="urn:microsoft.com/office/officeart/2005/8/layout/list1"/>
    <dgm:cxn modelId="{33698C9D-59CA-449D-A213-988BF8A5EA6C}" type="presOf" srcId="{BE08394E-9AD7-5E4F-A326-5B7BCF55AA1C}" destId="{05C59622-ED4A-404E-B3CC-481B6A564661}" srcOrd="1" destOrd="0" presId="urn:microsoft.com/office/officeart/2005/8/layout/list1"/>
    <dgm:cxn modelId="{A1C9A291-E3BB-A04D-876C-63B4935EE369}" srcId="{BE08394E-9AD7-5E4F-A326-5B7BCF55AA1C}" destId="{E9DC9C48-40B7-AA4E-A20F-5CD3DCA99CA5}" srcOrd="0" destOrd="0" parTransId="{122ECC78-3244-E644-AE42-512AA6D16D55}" sibTransId="{8352DB6A-D6F8-B043-936D-D33454945EF7}"/>
    <dgm:cxn modelId="{4E072F9F-006C-4244-AE95-5D645744810C}" type="presOf" srcId="{9AA27611-41C1-C445-A0CA-1078FC1C9091}" destId="{4FEE6985-9E03-6C45-BF93-562135E96DEF}" srcOrd="0" destOrd="0" presId="urn:microsoft.com/office/officeart/2005/8/layout/list1"/>
    <dgm:cxn modelId="{26884814-65CC-4209-B1D0-B425680E7A92}" type="presOf" srcId="{65D6BF23-DB72-CC43-B7E4-995E1C14E107}" destId="{C63903A1-0277-2D4F-AE67-0F382A9588E9}" srcOrd="1" destOrd="0" presId="urn:microsoft.com/office/officeart/2005/8/layout/list1"/>
    <dgm:cxn modelId="{B7E3C01F-7058-304F-94C1-95E630F0C58F}" srcId="{F0B9F18A-62A8-384E-9782-9A1E72013E03}" destId="{65D6BF23-DB72-CC43-B7E4-995E1C14E107}" srcOrd="1" destOrd="0" parTransId="{29303A03-59AC-FD42-8008-D94CD202C61F}" sibTransId="{AA64C3FA-BBB0-7F47-96EE-9EB013DFE407}"/>
    <dgm:cxn modelId="{77078090-EFD4-6E46-9F47-7779E2992AB9}" srcId="{65D6BF23-DB72-CC43-B7E4-995E1C14E107}" destId="{31AD0D93-4FB8-3E4D-950A-AB56031F9305}" srcOrd="1" destOrd="0" parTransId="{2B7CC783-1C66-AB40-8311-6C9B7FA4BDEE}" sibTransId="{47074CFB-D989-EE49-A911-5E54ECD522ED}"/>
    <dgm:cxn modelId="{50A5B802-9ABE-4D39-8FA9-E35077C410B3}" type="presOf" srcId="{BE08394E-9AD7-5E4F-A326-5B7BCF55AA1C}" destId="{E5CD465B-0119-FF42-8436-E2F5ABEC7799}" srcOrd="0" destOrd="0" presId="urn:microsoft.com/office/officeart/2005/8/layout/list1"/>
    <dgm:cxn modelId="{0332DAC4-5689-4D1A-A9EE-13A79E315405}" type="presParOf" srcId="{4CE21CE3-8983-D147-AD39-20FB2089897E}" destId="{48A31F7C-2DEB-184B-83A5-FCE332CCFE22}" srcOrd="0" destOrd="0" presId="urn:microsoft.com/office/officeart/2005/8/layout/list1"/>
    <dgm:cxn modelId="{37155936-BDE2-4C99-9499-37E849C7B6A1}" type="presParOf" srcId="{48A31F7C-2DEB-184B-83A5-FCE332CCFE22}" destId="{E5CD465B-0119-FF42-8436-E2F5ABEC7799}" srcOrd="0" destOrd="0" presId="urn:microsoft.com/office/officeart/2005/8/layout/list1"/>
    <dgm:cxn modelId="{71865708-FF2C-403C-8E3D-6B48C3F31DD6}" type="presParOf" srcId="{48A31F7C-2DEB-184B-83A5-FCE332CCFE22}" destId="{05C59622-ED4A-404E-B3CC-481B6A564661}" srcOrd="1" destOrd="0" presId="urn:microsoft.com/office/officeart/2005/8/layout/list1"/>
    <dgm:cxn modelId="{D76441B5-20B0-48CA-91C2-42016D356F60}" type="presParOf" srcId="{4CE21CE3-8983-D147-AD39-20FB2089897E}" destId="{F002A7B1-F69B-FC48-A10E-ABED41691BD7}" srcOrd="1" destOrd="0" presId="urn:microsoft.com/office/officeart/2005/8/layout/list1"/>
    <dgm:cxn modelId="{7EFD1879-5C0F-4E78-B5C9-E078314B4384}" type="presParOf" srcId="{4CE21CE3-8983-D147-AD39-20FB2089897E}" destId="{5A30085D-7AF6-344F-B216-B72909C92BD4}" srcOrd="2" destOrd="0" presId="urn:microsoft.com/office/officeart/2005/8/layout/list1"/>
    <dgm:cxn modelId="{F44603FA-A32F-4FB8-89D4-E65305AB12EE}" type="presParOf" srcId="{4CE21CE3-8983-D147-AD39-20FB2089897E}" destId="{82D29F07-F9A2-5F49-A26F-F876A3C91D86}" srcOrd="3" destOrd="0" presId="urn:microsoft.com/office/officeart/2005/8/layout/list1"/>
    <dgm:cxn modelId="{47FA44BA-0F19-491D-A066-4509F9196E7B}" type="presParOf" srcId="{4CE21CE3-8983-D147-AD39-20FB2089897E}" destId="{30DE4323-1996-0242-BD6F-65019117E0DF}" srcOrd="4" destOrd="0" presId="urn:microsoft.com/office/officeart/2005/8/layout/list1"/>
    <dgm:cxn modelId="{F6B10950-391D-4505-A6DE-92D8448DBB2B}" type="presParOf" srcId="{30DE4323-1996-0242-BD6F-65019117E0DF}" destId="{89B32479-792E-384D-B0B3-EE8A262AE718}" srcOrd="0" destOrd="0" presId="urn:microsoft.com/office/officeart/2005/8/layout/list1"/>
    <dgm:cxn modelId="{1D2B8E94-7A78-421D-B5BB-08EA15F2E152}" type="presParOf" srcId="{30DE4323-1996-0242-BD6F-65019117E0DF}" destId="{C63903A1-0277-2D4F-AE67-0F382A9588E9}" srcOrd="1" destOrd="0" presId="urn:microsoft.com/office/officeart/2005/8/layout/list1"/>
    <dgm:cxn modelId="{A27501FF-3325-46A3-A317-E4024C8A78FA}" type="presParOf" srcId="{4CE21CE3-8983-D147-AD39-20FB2089897E}" destId="{0F7E7C06-F391-6745-A9A9-3ABA1A24AFF5}" srcOrd="5" destOrd="0" presId="urn:microsoft.com/office/officeart/2005/8/layout/list1"/>
    <dgm:cxn modelId="{CCA63DA8-2EB9-4F76-9886-C1FB981F758B}"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24100-F683-7442-8546-46A307660D9F}"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C0D7C49E-7333-9343-B168-34A1F95D9CDA}">
      <dgm:prSet/>
      <dgm:spPr/>
      <dgm:t>
        <a:bodyPr/>
        <a:lstStyle/>
        <a:p>
          <a:pPr rtl="0"/>
          <a:r>
            <a:rPr lang="en-US" dirty="0" smtClean="0"/>
            <a:t>The greater the number of rounds, the more difficult it is to perform cryptanalysis</a:t>
          </a:r>
          <a:endParaRPr lang="en-US" dirty="0"/>
        </a:p>
      </dgm:t>
    </dgm:pt>
    <dgm:pt modelId="{A1E02984-CC10-5049-AE69-BF834CD05262}" type="parTrans" cxnId="{7407E578-2A9B-E145-940E-4547417F6F95}">
      <dgm:prSet/>
      <dgm:spPr/>
      <dgm:t>
        <a:bodyPr/>
        <a:lstStyle/>
        <a:p>
          <a:endParaRPr lang="en-US"/>
        </a:p>
      </dgm:t>
    </dgm:pt>
    <dgm:pt modelId="{E09D74B4-392D-3241-BDDE-9A5B6599A569}" type="sibTrans" cxnId="{7407E578-2A9B-E145-940E-4547417F6F95}">
      <dgm:prSet/>
      <dgm:spPr/>
      <dgm:t>
        <a:bodyPr/>
        <a:lstStyle/>
        <a:p>
          <a:endParaRPr lang="en-US"/>
        </a:p>
      </dgm:t>
    </dgm:pt>
    <dgm:pt modelId="{E550DBD6-872A-614A-BABE-7F7B2644EEB1}">
      <dgm:prSet/>
      <dgm:spPr/>
      <dgm:t>
        <a:bodyPr/>
        <a:lstStyle/>
        <a:p>
          <a:pPr rtl="0"/>
          <a:r>
            <a:rPr lang="en-US" dirty="0" smtClean="0"/>
            <a:t>In general, the criterion should be that the number of rounds is chosen so that known cryptanalytic efforts require greater effort than a simple brute-force key search attack</a:t>
          </a:r>
          <a:endParaRPr lang="en-US" dirty="0"/>
        </a:p>
      </dgm:t>
    </dgm:pt>
    <dgm:pt modelId="{E699D0A6-060C-5D4C-ABC2-6FD344C9DD06}" type="parTrans" cxnId="{BE9BA361-9FF9-CF42-B300-FD791EA32E95}">
      <dgm:prSet/>
      <dgm:spPr/>
      <dgm:t>
        <a:bodyPr/>
        <a:lstStyle/>
        <a:p>
          <a:endParaRPr lang="en-US"/>
        </a:p>
      </dgm:t>
    </dgm:pt>
    <dgm:pt modelId="{C9062FCA-4835-F746-BC00-166047EC6962}" type="sibTrans" cxnId="{BE9BA361-9FF9-CF42-B300-FD791EA32E95}">
      <dgm:prSet/>
      <dgm:spPr/>
      <dgm:t>
        <a:bodyPr/>
        <a:lstStyle/>
        <a:p>
          <a:endParaRPr lang="en-US"/>
        </a:p>
      </dgm:t>
    </dgm:pt>
    <dgm:pt modelId="{18C3894F-E923-B549-9001-21DAB31EC56B}">
      <dgm:prSet/>
      <dgm:spPr/>
      <dgm:t>
        <a:bodyPr/>
        <a:lstStyle/>
        <a:p>
          <a:pPr rtl="0"/>
          <a:r>
            <a:rPr lang="en-US" dirty="0" smtClean="0"/>
            <a:t>If DES had 15 or fewer rounds, differential cryptanalysis would require less effort than a brute-force key search</a:t>
          </a:r>
          <a:endParaRPr lang="en-US" dirty="0"/>
        </a:p>
      </dgm:t>
    </dgm:pt>
    <dgm:pt modelId="{C08E283B-4F15-6444-9257-089E9030941B}" type="parTrans" cxnId="{B733681D-CF2F-0541-AEA9-E0759A1D82BB}">
      <dgm:prSet/>
      <dgm:spPr/>
      <dgm:t>
        <a:bodyPr/>
        <a:lstStyle/>
        <a:p>
          <a:endParaRPr lang="en-US"/>
        </a:p>
      </dgm:t>
    </dgm:pt>
    <dgm:pt modelId="{43E2982F-585D-9F42-8AA2-DA6AAD7A9126}" type="sibTrans" cxnId="{B733681D-CF2F-0541-AEA9-E0759A1D82BB}">
      <dgm:prSet/>
      <dgm:spPr/>
      <dgm:t>
        <a:bodyPr/>
        <a:lstStyle/>
        <a:p>
          <a:endParaRPr lang="en-US"/>
        </a:p>
      </dgm:t>
    </dgm:pt>
    <dgm:pt modelId="{BE3D77DA-6FC8-4A4A-927C-03CA93689343}" type="pres">
      <dgm:prSet presAssocID="{BB824100-F683-7442-8546-46A307660D9F}" presName="Name0" presStyleCnt="0">
        <dgm:presLayoutVars>
          <dgm:dir/>
          <dgm:resizeHandles val="exact"/>
        </dgm:presLayoutVars>
      </dgm:prSet>
      <dgm:spPr/>
      <dgm:t>
        <a:bodyPr/>
        <a:lstStyle/>
        <a:p>
          <a:endParaRPr lang="en-US"/>
        </a:p>
      </dgm:t>
    </dgm:pt>
    <dgm:pt modelId="{5327F60F-A784-384C-B58A-62C653C68FA1}" type="pres">
      <dgm:prSet presAssocID="{C0D7C49E-7333-9343-B168-34A1F95D9CDA}" presName="node" presStyleLbl="node1" presStyleIdx="0" presStyleCnt="3">
        <dgm:presLayoutVars>
          <dgm:bulletEnabled val="1"/>
        </dgm:presLayoutVars>
      </dgm:prSet>
      <dgm:spPr/>
      <dgm:t>
        <a:bodyPr/>
        <a:lstStyle/>
        <a:p>
          <a:endParaRPr lang="en-US"/>
        </a:p>
      </dgm:t>
    </dgm:pt>
    <dgm:pt modelId="{6612EB39-BCD4-BA4C-93F2-68A8B18440FD}" type="pres">
      <dgm:prSet presAssocID="{E09D74B4-392D-3241-BDDE-9A5B6599A569}" presName="sibTrans" presStyleCnt="0"/>
      <dgm:spPr/>
    </dgm:pt>
    <dgm:pt modelId="{C6EB64C4-B5C9-C743-A1A7-1A64563D4CEA}" type="pres">
      <dgm:prSet presAssocID="{E550DBD6-872A-614A-BABE-7F7B2644EEB1}" presName="node" presStyleLbl="node1" presStyleIdx="1" presStyleCnt="3">
        <dgm:presLayoutVars>
          <dgm:bulletEnabled val="1"/>
        </dgm:presLayoutVars>
      </dgm:prSet>
      <dgm:spPr/>
      <dgm:t>
        <a:bodyPr/>
        <a:lstStyle/>
        <a:p>
          <a:endParaRPr lang="en-US"/>
        </a:p>
      </dgm:t>
    </dgm:pt>
    <dgm:pt modelId="{E187F006-4E9D-B241-9148-C3903DA70BC9}" type="pres">
      <dgm:prSet presAssocID="{C9062FCA-4835-F746-BC00-166047EC6962}" presName="sibTrans" presStyleCnt="0"/>
      <dgm:spPr/>
    </dgm:pt>
    <dgm:pt modelId="{E1154581-721E-2545-9322-E695E86733C2}" type="pres">
      <dgm:prSet presAssocID="{18C3894F-E923-B549-9001-21DAB31EC56B}" presName="node" presStyleLbl="node1" presStyleIdx="2" presStyleCnt="3">
        <dgm:presLayoutVars>
          <dgm:bulletEnabled val="1"/>
        </dgm:presLayoutVars>
      </dgm:prSet>
      <dgm:spPr/>
      <dgm:t>
        <a:bodyPr/>
        <a:lstStyle/>
        <a:p>
          <a:endParaRPr lang="en-US"/>
        </a:p>
      </dgm:t>
    </dgm:pt>
  </dgm:ptLst>
  <dgm:cxnLst>
    <dgm:cxn modelId="{B733681D-CF2F-0541-AEA9-E0759A1D82BB}" srcId="{BB824100-F683-7442-8546-46A307660D9F}" destId="{18C3894F-E923-B549-9001-21DAB31EC56B}" srcOrd="2" destOrd="0" parTransId="{C08E283B-4F15-6444-9257-089E9030941B}" sibTransId="{43E2982F-585D-9F42-8AA2-DA6AAD7A9126}"/>
    <dgm:cxn modelId="{DF521B84-483D-2645-918E-C2F8944F3524}" type="presOf" srcId="{E550DBD6-872A-614A-BABE-7F7B2644EEB1}" destId="{C6EB64C4-B5C9-C743-A1A7-1A64563D4CEA}" srcOrd="0" destOrd="0" presId="urn:microsoft.com/office/officeart/2005/8/layout/hList6"/>
    <dgm:cxn modelId="{598A7AD2-AAA0-FC4E-82DB-68F4174E846E}" type="presOf" srcId="{BB824100-F683-7442-8546-46A307660D9F}" destId="{BE3D77DA-6FC8-4A4A-927C-03CA93689343}" srcOrd="0" destOrd="0" presId="urn:microsoft.com/office/officeart/2005/8/layout/hList6"/>
    <dgm:cxn modelId="{7407E578-2A9B-E145-940E-4547417F6F95}" srcId="{BB824100-F683-7442-8546-46A307660D9F}" destId="{C0D7C49E-7333-9343-B168-34A1F95D9CDA}" srcOrd="0" destOrd="0" parTransId="{A1E02984-CC10-5049-AE69-BF834CD05262}" sibTransId="{E09D74B4-392D-3241-BDDE-9A5B6599A569}"/>
    <dgm:cxn modelId="{7247D0E1-F878-1F49-8DA0-49F04D249BD8}" type="presOf" srcId="{18C3894F-E923-B549-9001-21DAB31EC56B}" destId="{E1154581-721E-2545-9322-E695E86733C2}" srcOrd="0" destOrd="0" presId="urn:microsoft.com/office/officeart/2005/8/layout/hList6"/>
    <dgm:cxn modelId="{BE9BA361-9FF9-CF42-B300-FD791EA32E95}" srcId="{BB824100-F683-7442-8546-46A307660D9F}" destId="{E550DBD6-872A-614A-BABE-7F7B2644EEB1}" srcOrd="1" destOrd="0" parTransId="{E699D0A6-060C-5D4C-ABC2-6FD344C9DD06}" sibTransId="{C9062FCA-4835-F746-BC00-166047EC6962}"/>
    <dgm:cxn modelId="{715CAF53-884F-3C40-AAF5-EB46B5C9DB98}" type="presOf" srcId="{C0D7C49E-7333-9343-B168-34A1F95D9CDA}" destId="{5327F60F-A784-384C-B58A-62C653C68FA1}" srcOrd="0" destOrd="0" presId="urn:microsoft.com/office/officeart/2005/8/layout/hList6"/>
    <dgm:cxn modelId="{A769BF06-4D27-2844-9419-66E0C9C9B8B5}" type="presParOf" srcId="{BE3D77DA-6FC8-4A4A-927C-03CA93689343}" destId="{5327F60F-A784-384C-B58A-62C653C68FA1}" srcOrd="0" destOrd="0" presId="urn:microsoft.com/office/officeart/2005/8/layout/hList6"/>
    <dgm:cxn modelId="{486EB763-0481-CC4B-B636-D567314D5EF8}" type="presParOf" srcId="{BE3D77DA-6FC8-4A4A-927C-03CA93689343}" destId="{6612EB39-BCD4-BA4C-93F2-68A8B18440FD}" srcOrd="1" destOrd="0" presId="urn:microsoft.com/office/officeart/2005/8/layout/hList6"/>
    <dgm:cxn modelId="{CCABF16E-34D8-E84B-90F3-EF53DDBEC2E0}" type="presParOf" srcId="{BE3D77DA-6FC8-4A4A-927C-03CA93689343}" destId="{C6EB64C4-B5C9-C743-A1A7-1A64563D4CEA}" srcOrd="2" destOrd="0" presId="urn:microsoft.com/office/officeart/2005/8/layout/hList6"/>
    <dgm:cxn modelId="{4EFF1B4B-E839-D548-BD75-74ABA54980D5}" type="presParOf" srcId="{BE3D77DA-6FC8-4A4A-927C-03CA93689343}" destId="{E187F006-4E9D-B241-9148-C3903DA70BC9}" srcOrd="3" destOrd="0" presId="urn:microsoft.com/office/officeart/2005/8/layout/hList6"/>
    <dgm:cxn modelId="{6D89D105-C967-BB49-B1AF-09F1F0DB7CD7}" type="presParOf" srcId="{BE3D77DA-6FC8-4A4A-927C-03CA93689343}" destId="{E1154581-721E-2545-9322-E695E86733C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20B7EC-D7AB-F140-AC63-0890D900A184}"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084056F-5ED9-8446-AB6C-FE166A2BE96E}">
      <dgm:prSet phldrT="[Text]"/>
      <dgm:spPr/>
      <dgm:t>
        <a:bodyPr/>
        <a:lstStyle/>
        <a:p>
          <a:r>
            <a:rPr lang="en-US" dirty="0" smtClean="0"/>
            <a:t>Strict avalanche criterion (SAC)</a:t>
          </a:r>
          <a:endParaRPr lang="en-US" dirty="0"/>
        </a:p>
      </dgm:t>
    </dgm:pt>
    <dgm:pt modelId="{6A1D46E9-A610-DF43-AA6A-0FE945D3B683}" type="parTrans" cxnId="{3A33E2B2-05BC-164D-B299-8CFC34292C1D}">
      <dgm:prSet/>
      <dgm:spPr/>
      <dgm:t>
        <a:bodyPr/>
        <a:lstStyle/>
        <a:p>
          <a:endParaRPr lang="en-US"/>
        </a:p>
      </dgm:t>
    </dgm:pt>
    <dgm:pt modelId="{91037BC8-83D2-D041-886B-BE7D7B819449}" type="sibTrans" cxnId="{3A33E2B2-05BC-164D-B299-8CFC34292C1D}">
      <dgm:prSet/>
      <dgm:spPr/>
      <dgm:t>
        <a:bodyPr/>
        <a:lstStyle/>
        <a:p>
          <a:endParaRPr lang="en-US"/>
        </a:p>
      </dgm:t>
    </dgm:pt>
    <dgm:pt modelId="{610A6039-E7E4-5F4C-9982-E8772178BC1A}">
      <dgm:prSet custT="1"/>
      <dgm:spPr/>
      <dgm:t>
        <a:bodyPr/>
        <a:lstStyle/>
        <a:p>
          <a:r>
            <a:rPr lang="en-US" sz="1400" b="1" dirty="0" smtClean="0"/>
            <a:t>States that any output bit </a:t>
          </a:r>
          <a:r>
            <a:rPr lang="en-US" sz="1400" b="1" dirty="0" err="1" smtClean="0"/>
            <a:t>j</a:t>
          </a:r>
          <a:r>
            <a:rPr lang="en-US" sz="1400" b="1" dirty="0" smtClean="0"/>
            <a:t> of an S-box should change with probability 1/2 when any single input bit i  is inverted for all i , </a:t>
          </a:r>
          <a:r>
            <a:rPr lang="en-US" sz="1400" b="1" dirty="0" err="1" smtClean="0"/>
            <a:t>j</a:t>
          </a:r>
          <a:r>
            <a:rPr lang="en-US" sz="1400" b="1" dirty="0" smtClean="0"/>
            <a:t> </a:t>
          </a:r>
        </a:p>
      </dgm:t>
    </dgm:pt>
    <dgm:pt modelId="{DC4CFE8E-8778-9546-AE7B-E3C530B892F3}" type="parTrans" cxnId="{5FA8314A-BD09-7D42-8B26-957A5C618317}">
      <dgm:prSet/>
      <dgm:spPr/>
      <dgm:t>
        <a:bodyPr/>
        <a:lstStyle/>
        <a:p>
          <a:endParaRPr lang="en-US"/>
        </a:p>
      </dgm:t>
    </dgm:pt>
    <dgm:pt modelId="{6EBAD108-49B9-5F49-BB36-186F1971EAE7}" type="sibTrans" cxnId="{5FA8314A-BD09-7D42-8B26-957A5C618317}">
      <dgm:prSet/>
      <dgm:spPr/>
      <dgm:t>
        <a:bodyPr/>
        <a:lstStyle/>
        <a:p>
          <a:endParaRPr lang="en-US"/>
        </a:p>
      </dgm:t>
    </dgm:pt>
    <dgm:pt modelId="{9EBEDA6A-0F8F-274A-95EB-91A768A4B1B9}">
      <dgm:prSet/>
      <dgm:spPr/>
      <dgm:t>
        <a:bodyPr/>
        <a:lstStyle/>
        <a:p>
          <a:r>
            <a:rPr lang="en-US" dirty="0" smtClean="0"/>
            <a:t>Bit independence criterion (BIC) </a:t>
          </a:r>
        </a:p>
      </dgm:t>
    </dgm:pt>
    <dgm:pt modelId="{04A83C82-AC0E-3541-8389-4C00BBA8776D}" type="parTrans" cxnId="{2507F090-3B14-7449-A132-EE836FDE4D7D}">
      <dgm:prSet/>
      <dgm:spPr/>
      <dgm:t>
        <a:bodyPr/>
        <a:lstStyle/>
        <a:p>
          <a:endParaRPr lang="en-US"/>
        </a:p>
      </dgm:t>
    </dgm:pt>
    <dgm:pt modelId="{C28ABE69-F5DA-B148-BAD4-C2A394609361}" type="sibTrans" cxnId="{2507F090-3B14-7449-A132-EE836FDE4D7D}">
      <dgm:prSet/>
      <dgm:spPr/>
      <dgm:t>
        <a:bodyPr/>
        <a:lstStyle/>
        <a:p>
          <a:endParaRPr lang="en-US"/>
        </a:p>
      </dgm:t>
    </dgm:pt>
    <dgm:pt modelId="{8DFEFA92-0C94-2C46-BE58-366094032659}">
      <dgm:prSet custT="1"/>
      <dgm:spPr/>
      <dgm:t>
        <a:bodyPr/>
        <a:lstStyle/>
        <a:p>
          <a:r>
            <a:rPr lang="en-US" sz="1400" b="1" dirty="0" smtClean="0"/>
            <a:t>States that output bits </a:t>
          </a:r>
          <a:r>
            <a:rPr lang="en-US" sz="1400" b="1" dirty="0" err="1" smtClean="0"/>
            <a:t>j</a:t>
          </a:r>
          <a:r>
            <a:rPr lang="en-US" sz="1400" b="1" dirty="0" smtClean="0"/>
            <a:t>  and k  should change independently when any single input bit i  is inverted for all i , </a:t>
          </a:r>
          <a:r>
            <a:rPr lang="en-US" sz="1400" b="1" dirty="0" err="1" smtClean="0"/>
            <a:t>j</a:t>
          </a:r>
          <a:r>
            <a:rPr lang="en-US" sz="1400" b="1" dirty="0" smtClean="0"/>
            <a:t> , and k </a:t>
          </a:r>
        </a:p>
      </dgm:t>
    </dgm:pt>
    <dgm:pt modelId="{01148441-222C-AE4B-803E-CACAD20F3A84}" type="parTrans" cxnId="{7CBD06CE-D06C-674E-804C-04EAC99ED9EF}">
      <dgm:prSet/>
      <dgm:spPr/>
      <dgm:t>
        <a:bodyPr/>
        <a:lstStyle/>
        <a:p>
          <a:endParaRPr lang="en-US"/>
        </a:p>
      </dgm:t>
    </dgm:pt>
    <dgm:pt modelId="{597EEF34-181A-874D-A8B7-1772C98A072C}" type="sibTrans" cxnId="{7CBD06CE-D06C-674E-804C-04EAC99ED9EF}">
      <dgm:prSet/>
      <dgm:spPr/>
      <dgm:t>
        <a:bodyPr/>
        <a:lstStyle/>
        <a:p>
          <a:endParaRPr lang="en-US"/>
        </a:p>
      </dgm:t>
    </dgm:pt>
    <dgm:pt modelId="{A078B777-D8A7-B84B-BC72-12BDF7DD8432}" type="pres">
      <dgm:prSet presAssocID="{8620B7EC-D7AB-F140-AC63-0890D900A184}" presName="diagram" presStyleCnt="0">
        <dgm:presLayoutVars>
          <dgm:chPref val="1"/>
          <dgm:dir/>
          <dgm:animOne val="branch"/>
          <dgm:animLvl val="lvl"/>
          <dgm:resizeHandles/>
        </dgm:presLayoutVars>
      </dgm:prSet>
      <dgm:spPr/>
      <dgm:t>
        <a:bodyPr/>
        <a:lstStyle/>
        <a:p>
          <a:endParaRPr lang="en-US"/>
        </a:p>
      </dgm:t>
    </dgm:pt>
    <dgm:pt modelId="{3473B4C5-FCE0-334C-8FB9-01ACD4A1A5F6}" type="pres">
      <dgm:prSet presAssocID="{F084056F-5ED9-8446-AB6C-FE166A2BE96E}" presName="root" presStyleCnt="0"/>
      <dgm:spPr/>
    </dgm:pt>
    <dgm:pt modelId="{31CAFA9D-D7E3-624F-BAF5-138487862F27}" type="pres">
      <dgm:prSet presAssocID="{F084056F-5ED9-8446-AB6C-FE166A2BE96E}" presName="rootComposite" presStyleCnt="0"/>
      <dgm:spPr/>
    </dgm:pt>
    <dgm:pt modelId="{44090F6D-665B-0D42-B86A-838C5A250F6E}" type="pres">
      <dgm:prSet presAssocID="{F084056F-5ED9-8446-AB6C-FE166A2BE96E}" presName="rootText" presStyleLbl="node1" presStyleIdx="0" presStyleCnt="2"/>
      <dgm:spPr/>
      <dgm:t>
        <a:bodyPr/>
        <a:lstStyle/>
        <a:p>
          <a:endParaRPr lang="en-US"/>
        </a:p>
      </dgm:t>
    </dgm:pt>
    <dgm:pt modelId="{A61CB4B1-6C72-7B49-8871-5CEFC20D0E5D}" type="pres">
      <dgm:prSet presAssocID="{F084056F-5ED9-8446-AB6C-FE166A2BE96E}" presName="rootConnector" presStyleLbl="node1" presStyleIdx="0" presStyleCnt="2"/>
      <dgm:spPr/>
      <dgm:t>
        <a:bodyPr/>
        <a:lstStyle/>
        <a:p>
          <a:endParaRPr lang="en-US"/>
        </a:p>
      </dgm:t>
    </dgm:pt>
    <dgm:pt modelId="{CB9FEA7E-A4FE-F54B-9ABA-91241B402F29}" type="pres">
      <dgm:prSet presAssocID="{F084056F-5ED9-8446-AB6C-FE166A2BE96E}" presName="childShape" presStyleCnt="0"/>
      <dgm:spPr/>
    </dgm:pt>
    <dgm:pt modelId="{4BD2DE4C-E223-654B-B0BF-A79C96CFA141}" type="pres">
      <dgm:prSet presAssocID="{DC4CFE8E-8778-9546-AE7B-E3C530B892F3}" presName="Name13" presStyleLbl="parChTrans1D2" presStyleIdx="0" presStyleCnt="2"/>
      <dgm:spPr/>
      <dgm:t>
        <a:bodyPr/>
        <a:lstStyle/>
        <a:p>
          <a:endParaRPr lang="en-US"/>
        </a:p>
      </dgm:t>
    </dgm:pt>
    <dgm:pt modelId="{A5CB3649-28F4-9543-8872-A278744EBE09}" type="pres">
      <dgm:prSet presAssocID="{610A6039-E7E4-5F4C-9982-E8772178BC1A}" presName="childText" presStyleLbl="bgAcc1" presStyleIdx="0" presStyleCnt="2" custScaleX="166180" custScaleY="180923">
        <dgm:presLayoutVars>
          <dgm:bulletEnabled val="1"/>
        </dgm:presLayoutVars>
      </dgm:prSet>
      <dgm:spPr/>
      <dgm:t>
        <a:bodyPr/>
        <a:lstStyle/>
        <a:p>
          <a:endParaRPr lang="en-US"/>
        </a:p>
      </dgm:t>
    </dgm:pt>
    <dgm:pt modelId="{4B094B75-9862-7C42-B39B-58F127A65B5F}" type="pres">
      <dgm:prSet presAssocID="{9EBEDA6A-0F8F-274A-95EB-91A768A4B1B9}" presName="root" presStyleCnt="0"/>
      <dgm:spPr/>
    </dgm:pt>
    <dgm:pt modelId="{CA3B6CD8-DC29-B44C-A734-D33880628248}" type="pres">
      <dgm:prSet presAssocID="{9EBEDA6A-0F8F-274A-95EB-91A768A4B1B9}" presName="rootComposite" presStyleCnt="0"/>
      <dgm:spPr/>
    </dgm:pt>
    <dgm:pt modelId="{7509DE55-50A4-FC45-A6DB-0CDE54EAC023}" type="pres">
      <dgm:prSet presAssocID="{9EBEDA6A-0F8F-274A-95EB-91A768A4B1B9}" presName="rootText" presStyleLbl="node1" presStyleIdx="1" presStyleCnt="2"/>
      <dgm:spPr/>
      <dgm:t>
        <a:bodyPr/>
        <a:lstStyle/>
        <a:p>
          <a:endParaRPr lang="en-US"/>
        </a:p>
      </dgm:t>
    </dgm:pt>
    <dgm:pt modelId="{D85CBEF6-97AD-DF4E-9458-BEC969CB084E}" type="pres">
      <dgm:prSet presAssocID="{9EBEDA6A-0F8F-274A-95EB-91A768A4B1B9}" presName="rootConnector" presStyleLbl="node1" presStyleIdx="1" presStyleCnt="2"/>
      <dgm:spPr/>
      <dgm:t>
        <a:bodyPr/>
        <a:lstStyle/>
        <a:p>
          <a:endParaRPr lang="en-US"/>
        </a:p>
      </dgm:t>
    </dgm:pt>
    <dgm:pt modelId="{AF711959-DDEF-3E4D-BBC4-66C9A728BC5A}" type="pres">
      <dgm:prSet presAssocID="{9EBEDA6A-0F8F-274A-95EB-91A768A4B1B9}" presName="childShape" presStyleCnt="0"/>
      <dgm:spPr/>
    </dgm:pt>
    <dgm:pt modelId="{3EA1399D-C415-844E-9115-DE9139D75A24}" type="pres">
      <dgm:prSet presAssocID="{01148441-222C-AE4B-803E-CACAD20F3A84}" presName="Name13" presStyleLbl="parChTrans1D2" presStyleIdx="1" presStyleCnt="2"/>
      <dgm:spPr/>
      <dgm:t>
        <a:bodyPr/>
        <a:lstStyle/>
        <a:p>
          <a:endParaRPr lang="en-US"/>
        </a:p>
      </dgm:t>
    </dgm:pt>
    <dgm:pt modelId="{57426E53-09A4-1D43-8F7D-7CF574920A7A}" type="pres">
      <dgm:prSet presAssocID="{8DFEFA92-0C94-2C46-BE58-366094032659}" presName="childText" presStyleLbl="bgAcc1" presStyleIdx="1" presStyleCnt="2" custScaleX="120012" custScaleY="158857" custLinFactY="27025" custLinFactNeighborX="-2912" custLinFactNeighborY="100000">
        <dgm:presLayoutVars>
          <dgm:bulletEnabled val="1"/>
        </dgm:presLayoutVars>
      </dgm:prSet>
      <dgm:spPr/>
      <dgm:t>
        <a:bodyPr/>
        <a:lstStyle/>
        <a:p>
          <a:endParaRPr lang="en-US"/>
        </a:p>
      </dgm:t>
    </dgm:pt>
  </dgm:ptLst>
  <dgm:cxnLst>
    <dgm:cxn modelId="{D12E1AFA-F4BE-1C4D-BB02-1A7785F1E4BC}" type="presOf" srcId="{9EBEDA6A-0F8F-274A-95EB-91A768A4B1B9}" destId="{7509DE55-50A4-FC45-A6DB-0CDE54EAC023}" srcOrd="0" destOrd="0" presId="urn:microsoft.com/office/officeart/2005/8/layout/hierarchy3"/>
    <dgm:cxn modelId="{7CBD06CE-D06C-674E-804C-04EAC99ED9EF}" srcId="{9EBEDA6A-0F8F-274A-95EB-91A768A4B1B9}" destId="{8DFEFA92-0C94-2C46-BE58-366094032659}" srcOrd="0" destOrd="0" parTransId="{01148441-222C-AE4B-803E-CACAD20F3A84}" sibTransId="{597EEF34-181A-874D-A8B7-1772C98A072C}"/>
    <dgm:cxn modelId="{817A13D1-1E8D-3F43-9D75-070E97652ABB}" type="presOf" srcId="{F084056F-5ED9-8446-AB6C-FE166A2BE96E}" destId="{A61CB4B1-6C72-7B49-8871-5CEFC20D0E5D}" srcOrd="1" destOrd="0" presId="urn:microsoft.com/office/officeart/2005/8/layout/hierarchy3"/>
    <dgm:cxn modelId="{D96B2EFE-710B-9C4C-A37F-D52338EEA2D7}" type="presOf" srcId="{8620B7EC-D7AB-F140-AC63-0890D900A184}" destId="{A078B777-D8A7-B84B-BC72-12BDF7DD8432}" srcOrd="0" destOrd="0" presId="urn:microsoft.com/office/officeart/2005/8/layout/hierarchy3"/>
    <dgm:cxn modelId="{5FA8314A-BD09-7D42-8B26-957A5C618317}" srcId="{F084056F-5ED9-8446-AB6C-FE166A2BE96E}" destId="{610A6039-E7E4-5F4C-9982-E8772178BC1A}" srcOrd="0" destOrd="0" parTransId="{DC4CFE8E-8778-9546-AE7B-E3C530B892F3}" sibTransId="{6EBAD108-49B9-5F49-BB36-186F1971EAE7}"/>
    <dgm:cxn modelId="{D0F04F1A-5F0B-044A-A8BB-0F51492F4EDA}" type="presOf" srcId="{DC4CFE8E-8778-9546-AE7B-E3C530B892F3}" destId="{4BD2DE4C-E223-654B-B0BF-A79C96CFA141}" srcOrd="0" destOrd="0" presId="urn:microsoft.com/office/officeart/2005/8/layout/hierarchy3"/>
    <dgm:cxn modelId="{3A33E2B2-05BC-164D-B299-8CFC34292C1D}" srcId="{8620B7EC-D7AB-F140-AC63-0890D900A184}" destId="{F084056F-5ED9-8446-AB6C-FE166A2BE96E}" srcOrd="0" destOrd="0" parTransId="{6A1D46E9-A610-DF43-AA6A-0FE945D3B683}" sibTransId="{91037BC8-83D2-D041-886B-BE7D7B819449}"/>
    <dgm:cxn modelId="{36E21213-A759-4740-AEED-4FD9C8663A5E}" type="presOf" srcId="{9EBEDA6A-0F8F-274A-95EB-91A768A4B1B9}" destId="{D85CBEF6-97AD-DF4E-9458-BEC969CB084E}" srcOrd="1" destOrd="0" presId="urn:microsoft.com/office/officeart/2005/8/layout/hierarchy3"/>
    <dgm:cxn modelId="{59D9B3B9-BBCE-2547-8879-814EC58FD4EA}" type="presOf" srcId="{8DFEFA92-0C94-2C46-BE58-366094032659}" destId="{57426E53-09A4-1D43-8F7D-7CF574920A7A}" srcOrd="0" destOrd="0" presId="urn:microsoft.com/office/officeart/2005/8/layout/hierarchy3"/>
    <dgm:cxn modelId="{D82FD614-C6AA-9946-80AA-2ED12C223D9B}" type="presOf" srcId="{F084056F-5ED9-8446-AB6C-FE166A2BE96E}" destId="{44090F6D-665B-0D42-B86A-838C5A250F6E}" srcOrd="0" destOrd="0" presId="urn:microsoft.com/office/officeart/2005/8/layout/hierarchy3"/>
    <dgm:cxn modelId="{8AFD06B1-6ADB-0340-9CCF-D71FC06677C0}" type="presOf" srcId="{01148441-222C-AE4B-803E-CACAD20F3A84}" destId="{3EA1399D-C415-844E-9115-DE9139D75A24}" srcOrd="0" destOrd="0" presId="urn:microsoft.com/office/officeart/2005/8/layout/hierarchy3"/>
    <dgm:cxn modelId="{2507F090-3B14-7449-A132-EE836FDE4D7D}" srcId="{8620B7EC-D7AB-F140-AC63-0890D900A184}" destId="{9EBEDA6A-0F8F-274A-95EB-91A768A4B1B9}" srcOrd="1" destOrd="0" parTransId="{04A83C82-AC0E-3541-8389-4C00BBA8776D}" sibTransId="{C28ABE69-F5DA-B148-BAD4-C2A394609361}"/>
    <dgm:cxn modelId="{CE7E75D8-0A7F-DE41-A613-EB05D3541CEB}" type="presOf" srcId="{610A6039-E7E4-5F4C-9982-E8772178BC1A}" destId="{A5CB3649-28F4-9543-8872-A278744EBE09}" srcOrd="0" destOrd="0" presId="urn:microsoft.com/office/officeart/2005/8/layout/hierarchy3"/>
    <dgm:cxn modelId="{367F2B8F-CA09-A545-83D2-827F3805FC88}" type="presParOf" srcId="{A078B777-D8A7-B84B-BC72-12BDF7DD8432}" destId="{3473B4C5-FCE0-334C-8FB9-01ACD4A1A5F6}" srcOrd="0" destOrd="0" presId="urn:microsoft.com/office/officeart/2005/8/layout/hierarchy3"/>
    <dgm:cxn modelId="{104786F2-7A00-2346-8D13-93C9EBD6755F}" type="presParOf" srcId="{3473B4C5-FCE0-334C-8FB9-01ACD4A1A5F6}" destId="{31CAFA9D-D7E3-624F-BAF5-138487862F27}" srcOrd="0" destOrd="0" presId="urn:microsoft.com/office/officeart/2005/8/layout/hierarchy3"/>
    <dgm:cxn modelId="{40F51D02-4233-D548-A6BD-60CE9D2888FE}" type="presParOf" srcId="{31CAFA9D-D7E3-624F-BAF5-138487862F27}" destId="{44090F6D-665B-0D42-B86A-838C5A250F6E}" srcOrd="0" destOrd="0" presId="urn:microsoft.com/office/officeart/2005/8/layout/hierarchy3"/>
    <dgm:cxn modelId="{C6C85764-FF10-3C42-B119-979FF39CF17B}" type="presParOf" srcId="{31CAFA9D-D7E3-624F-BAF5-138487862F27}" destId="{A61CB4B1-6C72-7B49-8871-5CEFC20D0E5D}" srcOrd="1" destOrd="0" presId="urn:microsoft.com/office/officeart/2005/8/layout/hierarchy3"/>
    <dgm:cxn modelId="{E030DA50-1B53-984C-AD44-D49C12100AFE}" type="presParOf" srcId="{3473B4C5-FCE0-334C-8FB9-01ACD4A1A5F6}" destId="{CB9FEA7E-A4FE-F54B-9ABA-91241B402F29}" srcOrd="1" destOrd="0" presId="urn:microsoft.com/office/officeart/2005/8/layout/hierarchy3"/>
    <dgm:cxn modelId="{FEEC8B88-CDEA-1647-8B3F-6A35645E99D1}" type="presParOf" srcId="{CB9FEA7E-A4FE-F54B-9ABA-91241B402F29}" destId="{4BD2DE4C-E223-654B-B0BF-A79C96CFA141}" srcOrd="0" destOrd="0" presId="urn:microsoft.com/office/officeart/2005/8/layout/hierarchy3"/>
    <dgm:cxn modelId="{8659D0FC-7890-804F-AA5C-9B0E542B66D4}" type="presParOf" srcId="{CB9FEA7E-A4FE-F54B-9ABA-91241B402F29}" destId="{A5CB3649-28F4-9543-8872-A278744EBE09}" srcOrd="1" destOrd="0" presId="urn:microsoft.com/office/officeart/2005/8/layout/hierarchy3"/>
    <dgm:cxn modelId="{F4989F59-646E-454A-B0E5-552FDC5AF910}" type="presParOf" srcId="{A078B777-D8A7-B84B-BC72-12BDF7DD8432}" destId="{4B094B75-9862-7C42-B39B-58F127A65B5F}" srcOrd="1" destOrd="0" presId="urn:microsoft.com/office/officeart/2005/8/layout/hierarchy3"/>
    <dgm:cxn modelId="{E1184803-272F-6044-B282-7046E70F4DE9}" type="presParOf" srcId="{4B094B75-9862-7C42-B39B-58F127A65B5F}" destId="{CA3B6CD8-DC29-B44C-A734-D33880628248}" srcOrd="0" destOrd="0" presId="urn:microsoft.com/office/officeart/2005/8/layout/hierarchy3"/>
    <dgm:cxn modelId="{6C47D72F-AFAA-1D40-AE80-28609E2BD743}" type="presParOf" srcId="{CA3B6CD8-DC29-B44C-A734-D33880628248}" destId="{7509DE55-50A4-FC45-A6DB-0CDE54EAC023}" srcOrd="0" destOrd="0" presId="urn:microsoft.com/office/officeart/2005/8/layout/hierarchy3"/>
    <dgm:cxn modelId="{65A4F3BA-2445-9040-BB4B-FEF5FD21E175}" type="presParOf" srcId="{CA3B6CD8-DC29-B44C-A734-D33880628248}" destId="{D85CBEF6-97AD-DF4E-9458-BEC969CB084E}" srcOrd="1" destOrd="0" presId="urn:microsoft.com/office/officeart/2005/8/layout/hierarchy3"/>
    <dgm:cxn modelId="{5F05B659-CFC8-454E-9410-8590299E46F9}" type="presParOf" srcId="{4B094B75-9862-7C42-B39B-58F127A65B5F}" destId="{AF711959-DDEF-3E4D-BBC4-66C9A728BC5A}" srcOrd="1" destOrd="0" presId="urn:microsoft.com/office/officeart/2005/8/layout/hierarchy3"/>
    <dgm:cxn modelId="{F9D1D974-DF0A-DF40-B9BF-41145AF3FF39}" type="presParOf" srcId="{AF711959-DDEF-3E4D-BBC4-66C9A728BC5A}" destId="{3EA1399D-C415-844E-9115-DE9139D75A24}" srcOrd="0" destOrd="0" presId="urn:microsoft.com/office/officeart/2005/8/layout/hierarchy3"/>
    <dgm:cxn modelId="{CBFA3458-06C0-BE47-903F-1E74A8B2A596}" type="presParOf" srcId="{AF711959-DDEF-3E4D-BBC4-66C9A728BC5A}" destId="{57426E53-09A4-1D43-8F7D-7CF574920A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0A5A06-352A-F343-A538-22EA1C5C333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556B1CD2-8455-7E4B-96D7-414CB80DCB21}">
      <dgm:prSet/>
      <dgm:spPr/>
      <dgm:t>
        <a:bodyPr/>
        <a:lstStyle/>
        <a:p>
          <a:pPr rtl="0"/>
          <a:r>
            <a:rPr lang="en-US" dirty="0" smtClean="0">
              <a:effectLst>
                <a:outerShdw blurRad="38100" dist="38100" dir="2700000" algn="tl">
                  <a:srgbClr val="000000">
                    <a:alpha val="43137"/>
                  </a:srgbClr>
                </a:outerShdw>
              </a:effectLst>
            </a:rPr>
            <a:t>The use of double DES results in a mapping that is not equivalent to a single DES encryption</a:t>
          </a:r>
          <a:endParaRPr lang="en-US" dirty="0">
            <a:effectLst>
              <a:outerShdw blurRad="38100" dist="38100" dir="2700000" algn="tl">
                <a:srgbClr val="000000">
                  <a:alpha val="43137"/>
                </a:srgbClr>
              </a:outerShdw>
            </a:effectLst>
          </a:endParaRPr>
        </a:p>
      </dgm:t>
    </dgm:pt>
    <dgm:pt modelId="{59E3FD17-B4A4-7C45-88C0-20819969C39B}" type="parTrans" cxnId="{FDE91803-A9F0-8749-9D97-93C6C728F0B7}">
      <dgm:prSet/>
      <dgm:spPr/>
      <dgm:t>
        <a:bodyPr/>
        <a:lstStyle/>
        <a:p>
          <a:endParaRPr lang="en-US"/>
        </a:p>
      </dgm:t>
    </dgm:pt>
    <dgm:pt modelId="{ABCF0EFD-C3DE-BE4F-B2F8-E8F911CBF43A}" type="sibTrans" cxnId="{FDE91803-A9F0-8749-9D97-93C6C728F0B7}">
      <dgm:prSet/>
      <dgm:spPr/>
      <dgm:t>
        <a:bodyPr/>
        <a:lstStyle/>
        <a:p>
          <a:endParaRPr lang="en-US"/>
        </a:p>
      </dgm:t>
    </dgm:pt>
    <dgm:pt modelId="{ABBB2B24-D95A-3840-AD62-5975B77AA795}">
      <dgm:prSet/>
      <dgm:spPr/>
      <dgm:t>
        <a:bodyPr/>
        <a:lstStyle/>
        <a:p>
          <a:pPr rtl="0"/>
          <a:r>
            <a:rPr lang="en-US" dirty="0" smtClean="0">
              <a:effectLst>
                <a:outerShdw blurRad="38100" dist="38100" dir="2700000" algn="tl">
                  <a:srgbClr val="000000">
                    <a:alpha val="43137"/>
                  </a:srgbClr>
                </a:outerShdw>
              </a:effectLst>
            </a:rPr>
            <a:t>The meet-in-the-middle attack algorithm will attack this scheme and does not depend on any particular property of DES but will work against any block encryption cipher</a:t>
          </a:r>
          <a:endParaRPr lang="en-US" dirty="0">
            <a:effectLst>
              <a:outerShdw blurRad="38100" dist="38100" dir="2700000" algn="tl">
                <a:srgbClr val="000000">
                  <a:alpha val="43137"/>
                </a:srgbClr>
              </a:outerShdw>
            </a:effectLst>
          </a:endParaRPr>
        </a:p>
      </dgm:t>
    </dgm:pt>
    <dgm:pt modelId="{29DE476F-6BD2-884A-9AA9-24E0768961D7}" type="parTrans" cxnId="{B49C7608-0DA3-2D4C-A441-1D1785AEE941}">
      <dgm:prSet/>
      <dgm:spPr/>
      <dgm:t>
        <a:bodyPr/>
        <a:lstStyle/>
        <a:p>
          <a:endParaRPr lang="en-US"/>
        </a:p>
      </dgm:t>
    </dgm:pt>
    <dgm:pt modelId="{1A96AAF2-091E-8A48-807B-D5CEA818EB70}" type="sibTrans" cxnId="{B49C7608-0DA3-2D4C-A441-1D1785AEE941}">
      <dgm:prSet/>
      <dgm:spPr/>
      <dgm:t>
        <a:bodyPr/>
        <a:lstStyle/>
        <a:p>
          <a:endParaRPr lang="en-US"/>
        </a:p>
      </dgm:t>
    </dgm:pt>
    <dgm:pt modelId="{372E3E5B-EF8D-A24F-B8EF-C03EC62A8B69}" type="pres">
      <dgm:prSet presAssocID="{940A5A06-352A-F343-A538-22EA1C5C333F}" presName="diagram" presStyleCnt="0">
        <dgm:presLayoutVars>
          <dgm:dir/>
          <dgm:resizeHandles val="exact"/>
        </dgm:presLayoutVars>
      </dgm:prSet>
      <dgm:spPr/>
      <dgm:t>
        <a:bodyPr/>
        <a:lstStyle/>
        <a:p>
          <a:endParaRPr lang="en-US"/>
        </a:p>
      </dgm:t>
    </dgm:pt>
    <dgm:pt modelId="{CABB9488-165E-AF46-AD09-198A95CA42D5}" type="pres">
      <dgm:prSet presAssocID="{556B1CD2-8455-7E4B-96D7-414CB80DCB21}" presName="arrow" presStyleLbl="node1" presStyleIdx="0" presStyleCnt="2">
        <dgm:presLayoutVars>
          <dgm:bulletEnabled val="1"/>
        </dgm:presLayoutVars>
      </dgm:prSet>
      <dgm:spPr/>
      <dgm:t>
        <a:bodyPr/>
        <a:lstStyle/>
        <a:p>
          <a:endParaRPr lang="en-US"/>
        </a:p>
      </dgm:t>
    </dgm:pt>
    <dgm:pt modelId="{53700B98-CB5D-6E42-991E-36901AA3DD8A}" type="pres">
      <dgm:prSet presAssocID="{ABBB2B24-D95A-3840-AD62-5975B77AA795}" presName="arrow" presStyleLbl="node1" presStyleIdx="1" presStyleCnt="2">
        <dgm:presLayoutVars>
          <dgm:bulletEnabled val="1"/>
        </dgm:presLayoutVars>
      </dgm:prSet>
      <dgm:spPr/>
      <dgm:t>
        <a:bodyPr/>
        <a:lstStyle/>
        <a:p>
          <a:endParaRPr lang="en-US"/>
        </a:p>
      </dgm:t>
    </dgm:pt>
  </dgm:ptLst>
  <dgm:cxnLst>
    <dgm:cxn modelId="{3337FB5F-D0A2-4AF5-BF78-60AC3D917202}" type="presOf" srcId="{556B1CD2-8455-7E4B-96D7-414CB80DCB21}" destId="{CABB9488-165E-AF46-AD09-198A95CA42D5}" srcOrd="0" destOrd="0" presId="urn:microsoft.com/office/officeart/2005/8/layout/arrow5"/>
    <dgm:cxn modelId="{7A32C798-40E8-4CCE-8AEB-3BD249CB6300}" type="presOf" srcId="{ABBB2B24-D95A-3840-AD62-5975B77AA795}" destId="{53700B98-CB5D-6E42-991E-36901AA3DD8A}" srcOrd="0" destOrd="0" presId="urn:microsoft.com/office/officeart/2005/8/layout/arrow5"/>
    <dgm:cxn modelId="{9BF89106-1BFC-40E0-AF17-BD522261EA9F}" type="presOf" srcId="{940A5A06-352A-F343-A538-22EA1C5C333F}" destId="{372E3E5B-EF8D-A24F-B8EF-C03EC62A8B69}" srcOrd="0" destOrd="0" presId="urn:microsoft.com/office/officeart/2005/8/layout/arrow5"/>
    <dgm:cxn modelId="{B49C7608-0DA3-2D4C-A441-1D1785AEE941}" srcId="{940A5A06-352A-F343-A538-22EA1C5C333F}" destId="{ABBB2B24-D95A-3840-AD62-5975B77AA795}" srcOrd="1" destOrd="0" parTransId="{29DE476F-6BD2-884A-9AA9-24E0768961D7}" sibTransId="{1A96AAF2-091E-8A48-807B-D5CEA818EB70}"/>
    <dgm:cxn modelId="{FDE91803-A9F0-8749-9D97-93C6C728F0B7}" srcId="{940A5A06-352A-F343-A538-22EA1C5C333F}" destId="{556B1CD2-8455-7E4B-96D7-414CB80DCB21}" srcOrd="0" destOrd="0" parTransId="{59E3FD17-B4A4-7C45-88C0-20819969C39B}" sibTransId="{ABCF0EFD-C3DE-BE4F-B2F8-E8F911CBF43A}"/>
    <dgm:cxn modelId="{90F2C7D1-822F-4CED-B6B7-1EB447AF2ACC}" type="presParOf" srcId="{372E3E5B-EF8D-A24F-B8EF-C03EC62A8B69}" destId="{CABB9488-165E-AF46-AD09-198A95CA42D5}" srcOrd="0" destOrd="0" presId="urn:microsoft.com/office/officeart/2005/8/layout/arrow5"/>
    <dgm:cxn modelId="{3A1AC903-D8BA-4EB5-B925-0595C89C3D33}" type="presParOf" srcId="{372E3E5B-EF8D-A24F-B8EF-C03EC62A8B69}" destId="{53700B98-CB5D-6E42-991E-36901AA3DD8A}"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C216DB-ED2B-1644-B547-B90E16F29DD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583B06D-8E94-E942-B828-2F655F2F04A0}">
      <dgm:prSet phldrT="[Text]" custT="1"/>
      <dgm:spPr/>
      <dgm:t>
        <a:bodyPr/>
        <a:lstStyle/>
        <a:p>
          <a:r>
            <a:rPr lang="en-US" sz="1800" dirty="0" smtClean="0">
              <a:effectLst>
                <a:outerShdw blurRad="38100" dist="38100" dir="2700000" algn="tl">
                  <a:srgbClr val="000000">
                    <a:alpha val="43137"/>
                  </a:srgbClr>
                </a:outerShdw>
              </a:effectLst>
              <a:ea typeface="+mn-ea"/>
              <a:cs typeface="+mn-cs"/>
            </a:rPr>
            <a:t>Three-key 3DES has an effective key length of 168 bits and is defined as:</a:t>
          </a:r>
          <a:endParaRPr lang="en-US" sz="1800" dirty="0">
            <a:effectLst>
              <a:outerShdw blurRad="38100" dist="38100" dir="2700000" algn="tl">
                <a:srgbClr val="000000">
                  <a:alpha val="43137"/>
                </a:srgbClr>
              </a:outerShdw>
            </a:effectLst>
          </a:endParaRPr>
        </a:p>
      </dgm:t>
    </dgm:pt>
    <dgm:pt modelId="{5CB920F1-553D-2D46-8465-E4F4CF910A57}" type="parTrans" cxnId="{5E24A378-C063-0546-8EE6-D8B851A66715}">
      <dgm:prSet/>
      <dgm:spPr/>
      <dgm:t>
        <a:bodyPr/>
        <a:lstStyle/>
        <a:p>
          <a:endParaRPr lang="en-US"/>
        </a:p>
      </dgm:t>
    </dgm:pt>
    <dgm:pt modelId="{BEC42A92-1379-B24C-A141-0F2FAB9EBC34}" type="sibTrans" cxnId="{5E24A378-C063-0546-8EE6-D8B851A66715}">
      <dgm:prSet/>
      <dgm:spPr/>
      <dgm:t>
        <a:bodyPr/>
        <a:lstStyle/>
        <a:p>
          <a:endParaRPr lang="en-US"/>
        </a:p>
      </dgm:t>
    </dgm:pt>
    <dgm:pt modelId="{E7380C2F-715F-564D-960A-EFF975110623}">
      <dgm:prSet custT="1"/>
      <dgm:spPr>
        <a:solidFill>
          <a:schemeClr val="bg1"/>
        </a:solidFill>
        <a:ln>
          <a:solidFill>
            <a:schemeClr val="accent1"/>
          </a:solidFill>
        </a:ln>
      </dgm:spPr>
      <dgm:t>
        <a:bodyPr/>
        <a:lstStyle/>
        <a:p>
          <a:r>
            <a:rPr lang="en-US" sz="1800" i="1" dirty="0" smtClean="0">
              <a:ea typeface="+mn-ea"/>
              <a:cs typeface="+mn-cs"/>
            </a:rPr>
            <a:t>C</a:t>
          </a:r>
          <a:r>
            <a:rPr lang="en-US" sz="1800" dirty="0" smtClean="0">
              <a:ea typeface="+mn-ea"/>
              <a:cs typeface="+mn-cs"/>
            </a:rPr>
            <a:t> = E( </a:t>
          </a:r>
          <a:r>
            <a:rPr lang="en-US" sz="1800" i="1" dirty="0" smtClean="0">
              <a:ea typeface="+mn-ea"/>
              <a:cs typeface="+mn-cs"/>
            </a:rPr>
            <a:t>K</a:t>
          </a:r>
          <a:r>
            <a:rPr lang="en-US" sz="1800" i="1" baseline="-25000" dirty="0" smtClean="0">
              <a:ea typeface="+mn-ea"/>
              <a:cs typeface="+mn-cs"/>
            </a:rPr>
            <a:t>3</a:t>
          </a:r>
          <a:r>
            <a:rPr lang="en-US" sz="1800" dirty="0" smtClean="0">
              <a:ea typeface="+mn-ea"/>
              <a:cs typeface="+mn-cs"/>
            </a:rPr>
            <a:t>, D( </a:t>
          </a:r>
          <a:r>
            <a:rPr lang="en-US" sz="1800" i="1" dirty="0" smtClean="0">
              <a:ea typeface="+mn-ea"/>
              <a:cs typeface="+mn-cs"/>
            </a:rPr>
            <a:t>K</a:t>
          </a:r>
          <a:r>
            <a:rPr lang="en-US" sz="1800" i="1" baseline="-25000" dirty="0" smtClean="0">
              <a:ea typeface="+mn-ea"/>
              <a:cs typeface="+mn-cs"/>
            </a:rPr>
            <a:t>2</a:t>
          </a:r>
          <a:r>
            <a:rPr lang="en-US" sz="1800" dirty="0" smtClean="0">
              <a:ea typeface="+mn-ea"/>
              <a:cs typeface="+mn-cs"/>
            </a:rPr>
            <a:t>, E( </a:t>
          </a:r>
          <a:r>
            <a:rPr lang="en-US" sz="1800" i="1" dirty="0" smtClean="0">
              <a:ea typeface="+mn-ea"/>
              <a:cs typeface="+mn-cs"/>
            </a:rPr>
            <a:t>K</a:t>
          </a:r>
          <a:r>
            <a:rPr lang="en-US" sz="1800" i="1" baseline="-25000" dirty="0" smtClean="0">
              <a:ea typeface="+mn-ea"/>
              <a:cs typeface="+mn-cs"/>
            </a:rPr>
            <a:t>1</a:t>
          </a:r>
          <a:r>
            <a:rPr lang="en-US" sz="1800" i="1" dirty="0" smtClean="0">
              <a:ea typeface="+mn-ea"/>
              <a:cs typeface="+mn-cs"/>
            </a:rPr>
            <a:t>,  P</a:t>
          </a:r>
          <a:r>
            <a:rPr lang="en-US" sz="1800" dirty="0" smtClean="0">
              <a:ea typeface="+mn-ea"/>
              <a:cs typeface="+mn-cs"/>
            </a:rPr>
            <a:t>)))</a:t>
          </a:r>
        </a:p>
      </dgm:t>
    </dgm:pt>
    <dgm:pt modelId="{90D40BFD-6BF0-6042-9114-72968A472306}" type="parTrans" cxnId="{CFA63F32-8365-C341-B5FA-457121D21D4F}">
      <dgm:prSet/>
      <dgm:spPr/>
      <dgm:t>
        <a:bodyPr/>
        <a:lstStyle/>
        <a:p>
          <a:endParaRPr lang="en-US"/>
        </a:p>
      </dgm:t>
    </dgm:pt>
    <dgm:pt modelId="{644890B0-9A52-BA4B-81CD-E482EF13A0B4}" type="sibTrans" cxnId="{CFA63F32-8365-C341-B5FA-457121D21D4F}">
      <dgm:prSet/>
      <dgm:spPr/>
      <dgm:t>
        <a:bodyPr/>
        <a:lstStyle/>
        <a:p>
          <a:endParaRPr lang="en-US"/>
        </a:p>
      </dgm:t>
    </dgm:pt>
    <dgm:pt modelId="{1F6D968B-9C81-7149-825C-4C1B5DBBAF05}">
      <dgm:prSet custT="1"/>
      <dgm:spPr/>
      <dgm:t>
        <a:bodyPr/>
        <a:lstStyle/>
        <a:p>
          <a:r>
            <a:rPr lang="en-US" sz="1800" dirty="0" smtClean="0">
              <a:effectLst>
                <a:outerShdw blurRad="38100" dist="38100" dir="2700000" algn="tl">
                  <a:srgbClr val="000000">
                    <a:alpha val="43137"/>
                  </a:srgbClr>
                </a:outerShdw>
              </a:effectLst>
              <a:ea typeface="+mn-ea"/>
              <a:cs typeface="+mn-cs"/>
            </a:rPr>
            <a:t>Backward compatibility with DES is provided by putting:</a:t>
          </a:r>
        </a:p>
      </dgm:t>
    </dgm:pt>
    <dgm:pt modelId="{DDC030CC-236E-6D4D-8E64-83324EC40F52}" type="parTrans" cxnId="{7B4EE2F3-0065-0C43-B34D-A1DF098B1CE3}">
      <dgm:prSet/>
      <dgm:spPr/>
      <dgm:t>
        <a:bodyPr/>
        <a:lstStyle/>
        <a:p>
          <a:endParaRPr lang="en-US"/>
        </a:p>
      </dgm:t>
    </dgm:pt>
    <dgm:pt modelId="{E6D289FB-2828-1443-8E24-3175B3B78C5D}" type="sibTrans" cxnId="{7B4EE2F3-0065-0C43-B34D-A1DF098B1CE3}">
      <dgm:prSet/>
      <dgm:spPr/>
      <dgm:t>
        <a:bodyPr/>
        <a:lstStyle/>
        <a:p>
          <a:endParaRPr lang="en-US"/>
        </a:p>
      </dgm:t>
    </dgm:pt>
    <dgm:pt modelId="{3F4EDAF9-9D08-1D44-AB52-71601EE4E50A}">
      <dgm:prSet custT="1"/>
      <dgm:spPr>
        <a:solidFill>
          <a:schemeClr val="bg1"/>
        </a:solidFill>
        <a:ln>
          <a:solidFill>
            <a:schemeClr val="accent1"/>
          </a:solidFill>
        </a:ln>
      </dgm:spPr>
      <dgm:t>
        <a:bodyPr/>
        <a:lstStyle/>
        <a:p>
          <a:r>
            <a:rPr lang="en-US" sz="1800" dirty="0" smtClean="0">
              <a:ea typeface="+mn-ea"/>
              <a:cs typeface="+mn-cs"/>
            </a:rPr>
            <a:t>K</a:t>
          </a:r>
          <a:r>
            <a:rPr lang="en-US" sz="1800" i="1" baseline="-25000" dirty="0" smtClean="0">
              <a:ea typeface="+mn-ea"/>
              <a:cs typeface="+mn-cs"/>
            </a:rPr>
            <a:t>3</a:t>
          </a:r>
          <a:r>
            <a:rPr lang="en-US" sz="1800" dirty="0" smtClean="0">
              <a:ea typeface="+mn-ea"/>
              <a:cs typeface="+mn-cs"/>
            </a:rPr>
            <a:t> = K</a:t>
          </a:r>
          <a:r>
            <a:rPr lang="en-US" sz="1800" i="1" baseline="-25000" dirty="0" smtClean="0">
              <a:ea typeface="+mn-ea"/>
              <a:cs typeface="+mn-cs"/>
            </a:rPr>
            <a:t>2</a:t>
          </a:r>
          <a:r>
            <a:rPr lang="en-US" sz="1800" dirty="0" smtClean="0">
              <a:ea typeface="+mn-ea"/>
              <a:cs typeface="+mn-cs"/>
            </a:rPr>
            <a:t> or K</a:t>
          </a:r>
          <a:r>
            <a:rPr lang="en-US" sz="1800" i="1" baseline="-25000" dirty="0" smtClean="0">
              <a:ea typeface="+mn-ea"/>
              <a:cs typeface="+mn-cs"/>
            </a:rPr>
            <a:t>1</a:t>
          </a:r>
          <a:r>
            <a:rPr lang="en-US" sz="1800" dirty="0" smtClean="0">
              <a:ea typeface="+mn-ea"/>
              <a:cs typeface="+mn-cs"/>
            </a:rPr>
            <a:t> = K</a:t>
          </a:r>
          <a:r>
            <a:rPr lang="en-US" sz="1800" i="1" baseline="-25000" dirty="0" smtClean="0">
              <a:ea typeface="+mn-ea"/>
              <a:cs typeface="+mn-cs"/>
            </a:rPr>
            <a:t>2</a:t>
          </a:r>
        </a:p>
      </dgm:t>
    </dgm:pt>
    <dgm:pt modelId="{8D97F396-8791-D143-904C-8BCA1AFBE763}" type="parTrans" cxnId="{9CF644C9-2F36-0F4E-88D0-D264FC9C6EE0}">
      <dgm:prSet/>
      <dgm:spPr/>
      <dgm:t>
        <a:bodyPr/>
        <a:lstStyle/>
        <a:p>
          <a:endParaRPr lang="en-US"/>
        </a:p>
      </dgm:t>
    </dgm:pt>
    <dgm:pt modelId="{D4836390-ABAF-D748-893E-862820630DC5}" type="sibTrans" cxnId="{9CF644C9-2F36-0F4E-88D0-D264FC9C6EE0}">
      <dgm:prSet/>
      <dgm:spPr/>
      <dgm:t>
        <a:bodyPr/>
        <a:lstStyle/>
        <a:p>
          <a:endParaRPr lang="en-US"/>
        </a:p>
      </dgm:t>
    </dgm:pt>
    <dgm:pt modelId="{3969A5AD-E6FA-AF46-8F98-FB5D920FDA77}" type="pres">
      <dgm:prSet presAssocID="{93C216DB-ED2B-1644-B547-B90E16F29DD5}" presName="Name0" presStyleCnt="0">
        <dgm:presLayoutVars>
          <dgm:dir/>
          <dgm:animLvl val="lvl"/>
          <dgm:resizeHandles val="exact"/>
        </dgm:presLayoutVars>
      </dgm:prSet>
      <dgm:spPr/>
      <dgm:t>
        <a:bodyPr/>
        <a:lstStyle/>
        <a:p>
          <a:endParaRPr lang="en-US"/>
        </a:p>
      </dgm:t>
    </dgm:pt>
    <dgm:pt modelId="{B2783D83-5AD2-1A44-A143-B88620F77D99}" type="pres">
      <dgm:prSet presAssocID="{E583B06D-8E94-E942-B828-2F655F2F04A0}" presName="linNode" presStyleCnt="0"/>
      <dgm:spPr/>
    </dgm:pt>
    <dgm:pt modelId="{555409E5-3EC4-B74F-9976-846F69623AD6}" type="pres">
      <dgm:prSet presAssocID="{E583B06D-8E94-E942-B828-2F655F2F04A0}" presName="parentText" presStyleLbl="node1" presStyleIdx="0" presStyleCnt="2">
        <dgm:presLayoutVars>
          <dgm:chMax val="1"/>
          <dgm:bulletEnabled val="1"/>
        </dgm:presLayoutVars>
      </dgm:prSet>
      <dgm:spPr/>
      <dgm:t>
        <a:bodyPr/>
        <a:lstStyle/>
        <a:p>
          <a:endParaRPr lang="en-US"/>
        </a:p>
      </dgm:t>
    </dgm:pt>
    <dgm:pt modelId="{0F5C4D4F-71A5-CF46-84AE-1A1B3AAB815F}" type="pres">
      <dgm:prSet presAssocID="{E583B06D-8E94-E942-B828-2F655F2F04A0}" presName="descendantText" presStyleLbl="alignAccFollowNode1" presStyleIdx="0" presStyleCnt="2">
        <dgm:presLayoutVars>
          <dgm:bulletEnabled val="1"/>
        </dgm:presLayoutVars>
      </dgm:prSet>
      <dgm:spPr/>
      <dgm:t>
        <a:bodyPr/>
        <a:lstStyle/>
        <a:p>
          <a:endParaRPr lang="en-US"/>
        </a:p>
      </dgm:t>
    </dgm:pt>
    <dgm:pt modelId="{31F88A7A-726D-D546-84B2-30A1F6D47072}" type="pres">
      <dgm:prSet presAssocID="{BEC42A92-1379-B24C-A141-0F2FAB9EBC34}" presName="sp" presStyleCnt="0"/>
      <dgm:spPr/>
    </dgm:pt>
    <dgm:pt modelId="{7F344B22-0B58-694F-8B66-08433083ED11}" type="pres">
      <dgm:prSet presAssocID="{1F6D968B-9C81-7149-825C-4C1B5DBBAF05}" presName="linNode" presStyleCnt="0"/>
      <dgm:spPr/>
    </dgm:pt>
    <dgm:pt modelId="{89932878-5AE7-6E41-B546-D00826EE62FB}" type="pres">
      <dgm:prSet presAssocID="{1F6D968B-9C81-7149-825C-4C1B5DBBAF05}" presName="parentText" presStyleLbl="node1" presStyleIdx="1" presStyleCnt="2">
        <dgm:presLayoutVars>
          <dgm:chMax val="1"/>
          <dgm:bulletEnabled val="1"/>
        </dgm:presLayoutVars>
      </dgm:prSet>
      <dgm:spPr/>
      <dgm:t>
        <a:bodyPr/>
        <a:lstStyle/>
        <a:p>
          <a:endParaRPr lang="en-US"/>
        </a:p>
      </dgm:t>
    </dgm:pt>
    <dgm:pt modelId="{3454F1FB-1E63-E44A-A2B5-AFACABCAA9C9}" type="pres">
      <dgm:prSet presAssocID="{1F6D968B-9C81-7149-825C-4C1B5DBBAF05}" presName="descendantText" presStyleLbl="alignAccFollowNode1" presStyleIdx="1" presStyleCnt="2">
        <dgm:presLayoutVars>
          <dgm:bulletEnabled val="1"/>
        </dgm:presLayoutVars>
      </dgm:prSet>
      <dgm:spPr/>
      <dgm:t>
        <a:bodyPr/>
        <a:lstStyle/>
        <a:p>
          <a:endParaRPr lang="en-US"/>
        </a:p>
      </dgm:t>
    </dgm:pt>
  </dgm:ptLst>
  <dgm:cxnLst>
    <dgm:cxn modelId="{DC0EF11A-1B20-4269-865D-6AF5B3949489}" type="presOf" srcId="{E7380C2F-715F-564D-960A-EFF975110623}" destId="{0F5C4D4F-71A5-CF46-84AE-1A1B3AAB815F}" srcOrd="0" destOrd="0" presId="urn:microsoft.com/office/officeart/2005/8/layout/vList5"/>
    <dgm:cxn modelId="{F07B717A-D12D-4CE3-A9DE-55FC3C9BD535}" type="presOf" srcId="{1F6D968B-9C81-7149-825C-4C1B5DBBAF05}" destId="{89932878-5AE7-6E41-B546-D00826EE62FB}" srcOrd="0" destOrd="0" presId="urn:microsoft.com/office/officeart/2005/8/layout/vList5"/>
    <dgm:cxn modelId="{0B7C9F23-5815-428C-AB39-485E7C03092E}" type="presOf" srcId="{E583B06D-8E94-E942-B828-2F655F2F04A0}" destId="{555409E5-3EC4-B74F-9976-846F69623AD6}" srcOrd="0" destOrd="0" presId="urn:microsoft.com/office/officeart/2005/8/layout/vList5"/>
    <dgm:cxn modelId="{9E15A192-E279-4962-ACD5-D5144B6E6693}" type="presOf" srcId="{93C216DB-ED2B-1644-B547-B90E16F29DD5}" destId="{3969A5AD-E6FA-AF46-8F98-FB5D920FDA77}" srcOrd="0" destOrd="0" presId="urn:microsoft.com/office/officeart/2005/8/layout/vList5"/>
    <dgm:cxn modelId="{7B4EE2F3-0065-0C43-B34D-A1DF098B1CE3}" srcId="{93C216DB-ED2B-1644-B547-B90E16F29DD5}" destId="{1F6D968B-9C81-7149-825C-4C1B5DBBAF05}" srcOrd="1" destOrd="0" parTransId="{DDC030CC-236E-6D4D-8E64-83324EC40F52}" sibTransId="{E6D289FB-2828-1443-8E24-3175B3B78C5D}"/>
    <dgm:cxn modelId="{CFA63F32-8365-C341-B5FA-457121D21D4F}" srcId="{E583B06D-8E94-E942-B828-2F655F2F04A0}" destId="{E7380C2F-715F-564D-960A-EFF975110623}" srcOrd="0" destOrd="0" parTransId="{90D40BFD-6BF0-6042-9114-72968A472306}" sibTransId="{644890B0-9A52-BA4B-81CD-E482EF13A0B4}"/>
    <dgm:cxn modelId="{9CF644C9-2F36-0F4E-88D0-D264FC9C6EE0}" srcId="{1F6D968B-9C81-7149-825C-4C1B5DBBAF05}" destId="{3F4EDAF9-9D08-1D44-AB52-71601EE4E50A}" srcOrd="0" destOrd="0" parTransId="{8D97F396-8791-D143-904C-8BCA1AFBE763}" sibTransId="{D4836390-ABAF-D748-893E-862820630DC5}"/>
    <dgm:cxn modelId="{5E24A378-C063-0546-8EE6-D8B851A66715}" srcId="{93C216DB-ED2B-1644-B547-B90E16F29DD5}" destId="{E583B06D-8E94-E942-B828-2F655F2F04A0}" srcOrd="0" destOrd="0" parTransId="{5CB920F1-553D-2D46-8465-E4F4CF910A57}" sibTransId="{BEC42A92-1379-B24C-A141-0F2FAB9EBC34}"/>
    <dgm:cxn modelId="{5368C0CF-374C-47C6-BB84-548BD6BC6421}" type="presOf" srcId="{3F4EDAF9-9D08-1D44-AB52-71601EE4E50A}" destId="{3454F1FB-1E63-E44A-A2B5-AFACABCAA9C9}" srcOrd="0" destOrd="0" presId="urn:microsoft.com/office/officeart/2005/8/layout/vList5"/>
    <dgm:cxn modelId="{93E3A131-1E25-473C-B3DE-27B8241DE923}" type="presParOf" srcId="{3969A5AD-E6FA-AF46-8F98-FB5D920FDA77}" destId="{B2783D83-5AD2-1A44-A143-B88620F77D99}" srcOrd="0" destOrd="0" presId="urn:microsoft.com/office/officeart/2005/8/layout/vList5"/>
    <dgm:cxn modelId="{23AB72D0-2447-4FF1-BEEC-9F1D98593F35}" type="presParOf" srcId="{B2783D83-5AD2-1A44-A143-B88620F77D99}" destId="{555409E5-3EC4-B74F-9976-846F69623AD6}" srcOrd="0" destOrd="0" presId="urn:microsoft.com/office/officeart/2005/8/layout/vList5"/>
    <dgm:cxn modelId="{723BBD16-DDF9-4F73-9A26-EDE45CDF6FD8}" type="presParOf" srcId="{B2783D83-5AD2-1A44-A143-B88620F77D99}" destId="{0F5C4D4F-71A5-CF46-84AE-1A1B3AAB815F}" srcOrd="1" destOrd="0" presId="urn:microsoft.com/office/officeart/2005/8/layout/vList5"/>
    <dgm:cxn modelId="{5D304F76-1B47-4BC4-A1A2-6A1CFA992721}" type="presParOf" srcId="{3969A5AD-E6FA-AF46-8F98-FB5D920FDA77}" destId="{31F88A7A-726D-D546-84B2-30A1F6D47072}" srcOrd="1" destOrd="0" presId="urn:microsoft.com/office/officeart/2005/8/layout/vList5"/>
    <dgm:cxn modelId="{7C02AE2E-A80F-4DBD-A458-D85FADB9C011}" type="presParOf" srcId="{3969A5AD-E6FA-AF46-8F98-FB5D920FDA77}" destId="{7F344B22-0B58-694F-8B66-08433083ED11}" srcOrd="2" destOrd="0" presId="urn:microsoft.com/office/officeart/2005/8/layout/vList5"/>
    <dgm:cxn modelId="{32E96FA4-3CD4-4020-9898-D1BBA10A54FB}" type="presParOf" srcId="{7F344B22-0B58-694F-8B66-08433083ED11}" destId="{89932878-5AE7-6E41-B546-D00826EE62FB}" srcOrd="0" destOrd="0" presId="urn:microsoft.com/office/officeart/2005/8/layout/vList5"/>
    <dgm:cxn modelId="{D3FF3761-22C2-45CA-89EB-DA263E52CDC9}" type="presParOf" srcId="{7F344B22-0B58-694F-8B66-08433083ED11}" destId="{3454F1FB-1E63-E44A-A2B5-AFACABCAA9C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94488" y="492"/>
          <a:ext cx="4341733" cy="1919744"/>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Each plaintext element or group of elements is uniquely replaced by a corresponding </a:t>
          </a:r>
          <a:r>
            <a:rPr lang="en-US" sz="2000" kern="1200" dirty="0" err="1" smtClean="0"/>
            <a:t>ciphertext</a:t>
          </a:r>
          <a:r>
            <a:rPr lang="en-US" sz="2000" kern="1200" dirty="0" smtClean="0"/>
            <a:t> element or group of elements</a:t>
          </a:r>
        </a:p>
      </dsp:txBody>
      <dsp:txXfrm>
        <a:off x="2894488" y="240460"/>
        <a:ext cx="3621829" cy="1439808"/>
      </dsp:txXfrm>
    </dsp:sp>
    <dsp:sp modelId="{57A62681-1A56-7D44-BFF6-76AD004454BD}">
      <dsp:nvSpPr>
        <dsp:cNvPr id="0" name=""/>
        <dsp:cNvSpPr/>
      </dsp:nvSpPr>
      <dsp:spPr>
        <a:xfrm>
          <a:off x="0" y="492"/>
          <a:ext cx="2894488" cy="191974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Substitutions</a:t>
          </a:r>
          <a:endParaRPr lang="en-US" sz="3300" kern="1200" dirty="0"/>
        </a:p>
      </dsp:txBody>
      <dsp:txXfrm>
        <a:off x="93714" y="94206"/>
        <a:ext cx="2707060" cy="1732316"/>
      </dsp:txXfrm>
    </dsp:sp>
    <dsp:sp modelId="{A41ED0DD-C2EF-014C-9055-C4A81ADD72A3}">
      <dsp:nvSpPr>
        <dsp:cNvPr id="0" name=""/>
        <dsp:cNvSpPr/>
      </dsp:nvSpPr>
      <dsp:spPr>
        <a:xfrm>
          <a:off x="2894488" y="2112211"/>
          <a:ext cx="4341733" cy="1919744"/>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No elements are added or deleted or replaced in the sequence, rather the order in which the elements appear in the sequence is changed</a:t>
          </a:r>
        </a:p>
      </dsp:txBody>
      <dsp:txXfrm>
        <a:off x="2894488" y="2352179"/>
        <a:ext cx="3621829" cy="1439808"/>
      </dsp:txXfrm>
    </dsp:sp>
    <dsp:sp modelId="{14881E42-CC0D-1E43-8416-8DF6501C7DFC}">
      <dsp:nvSpPr>
        <dsp:cNvPr id="0" name=""/>
        <dsp:cNvSpPr/>
      </dsp:nvSpPr>
      <dsp:spPr>
        <a:xfrm>
          <a:off x="0" y="2112211"/>
          <a:ext cx="2894488" cy="191974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Permutation </a:t>
          </a:r>
        </a:p>
      </dsp:txBody>
      <dsp:txXfrm>
        <a:off x="93714" y="2205925"/>
        <a:ext cx="2707060" cy="1732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338708"/>
          <a:ext cx="7894638" cy="1732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12712" tIns="416560" rIns="61271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The statistical structure of the plaintext is dissipated into long-range statistics of the ciphertext</a:t>
          </a:r>
        </a:p>
        <a:p>
          <a:pPr marL="228600" lvl="1" indent="-228600" algn="l" defTabSz="889000">
            <a:lnSpc>
              <a:spcPct val="90000"/>
            </a:lnSpc>
            <a:spcBef>
              <a:spcPct val="0"/>
            </a:spcBef>
            <a:spcAft>
              <a:spcPct val="15000"/>
            </a:spcAft>
            <a:buChar char="••"/>
          </a:pPr>
          <a:r>
            <a:rPr lang="en-US" sz="2000" kern="1200" smtClean="0"/>
            <a:t>This is achieved by having each plaintext digit affect the value of many ciphertext digits</a:t>
          </a:r>
          <a:endParaRPr lang="en-US" sz="2000" kern="1200" dirty="0" smtClean="0"/>
        </a:p>
      </dsp:txBody>
      <dsp:txXfrm>
        <a:off x="0" y="338708"/>
        <a:ext cx="7894638" cy="1732500"/>
      </dsp:txXfrm>
    </dsp:sp>
    <dsp:sp modelId="{05C59622-ED4A-404E-B3CC-481B6A564661}">
      <dsp:nvSpPr>
        <dsp:cNvPr id="0" name=""/>
        <dsp:cNvSpPr/>
      </dsp:nvSpPr>
      <dsp:spPr>
        <a:xfrm>
          <a:off x="394731" y="43508"/>
          <a:ext cx="5526246" cy="59040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8879" tIns="0" rIns="208879" bIns="0" numCol="1" spcCol="1270" anchor="ctr" anchorCtr="0">
          <a:noAutofit/>
        </a:bodyPr>
        <a:lstStyle/>
        <a:p>
          <a:pPr lvl="0" algn="l" defTabSz="800100">
            <a:lnSpc>
              <a:spcPct val="90000"/>
            </a:lnSpc>
            <a:spcBef>
              <a:spcPct val="0"/>
            </a:spcBef>
            <a:spcAft>
              <a:spcPct val="35000"/>
            </a:spcAft>
          </a:pPr>
          <a:r>
            <a:rPr lang="en-US" sz="1800" b="1" i="0" kern="1200" dirty="0" smtClean="0">
              <a:effectLst>
                <a:outerShdw blurRad="38100" dist="38100" dir="2700000" algn="tl">
                  <a:srgbClr val="000000">
                    <a:alpha val="43137"/>
                  </a:srgbClr>
                </a:outerShdw>
              </a:effectLst>
            </a:rPr>
            <a:t>Diffusion</a:t>
          </a:r>
          <a:endParaRPr lang="en-US" sz="1800" b="1" i="0" kern="1200" dirty="0">
            <a:effectLst>
              <a:outerShdw blurRad="38100" dist="38100" dir="2700000" algn="tl">
                <a:srgbClr val="000000">
                  <a:alpha val="43137"/>
                </a:srgbClr>
              </a:outerShdw>
            </a:effectLst>
          </a:endParaRPr>
        </a:p>
      </dsp:txBody>
      <dsp:txXfrm>
        <a:off x="423552" y="72329"/>
        <a:ext cx="5468604" cy="532758"/>
      </dsp:txXfrm>
    </dsp:sp>
    <dsp:sp modelId="{4FEE6985-9E03-6C45-BF93-562135E96DEF}">
      <dsp:nvSpPr>
        <dsp:cNvPr id="0" name=""/>
        <dsp:cNvSpPr/>
      </dsp:nvSpPr>
      <dsp:spPr>
        <a:xfrm>
          <a:off x="0" y="2474409"/>
          <a:ext cx="7894638" cy="2583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12712" tIns="416560" rIns="61271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smtClean="0"/>
            <a:t>Seeks to make the relationship between the statistics of the ciphertext and the value of the encryption key as complex as possible </a:t>
          </a:r>
          <a:endParaRPr lang="en-US" sz="2000" kern="1200" dirty="0" smtClean="0"/>
        </a:p>
        <a:p>
          <a:pPr marL="228600" lvl="1" indent="-228600" algn="l" defTabSz="889000">
            <a:lnSpc>
              <a:spcPct val="90000"/>
            </a:lnSpc>
            <a:spcBef>
              <a:spcPct val="0"/>
            </a:spcBef>
            <a:spcAft>
              <a:spcPct val="15000"/>
            </a:spcAft>
            <a:buChar char="••"/>
          </a:pPr>
          <a:r>
            <a:rPr lang="en-US" sz="2000" kern="1200" smtClean="0"/>
            <a:t>Even if the attacker can get some handle on the statistics of the ciphertext, the way in which the key was used to produce that ciphertext is so complex as to make it difficult to deduce the key</a:t>
          </a:r>
          <a:endParaRPr lang="en-US" sz="2000" kern="1200" dirty="0"/>
        </a:p>
      </dsp:txBody>
      <dsp:txXfrm>
        <a:off x="0" y="2474409"/>
        <a:ext cx="7894638" cy="2583000"/>
      </dsp:txXfrm>
    </dsp:sp>
    <dsp:sp modelId="{C63903A1-0277-2D4F-AE67-0F382A9588E9}">
      <dsp:nvSpPr>
        <dsp:cNvPr id="0" name=""/>
        <dsp:cNvSpPr/>
      </dsp:nvSpPr>
      <dsp:spPr>
        <a:xfrm>
          <a:off x="394731" y="2179208"/>
          <a:ext cx="5526246" cy="59040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8879" tIns="0" rIns="208879" bIns="0" numCol="1" spcCol="1270" anchor="ctr" anchorCtr="0">
          <a:noAutofit/>
        </a:bodyPr>
        <a:lstStyle/>
        <a:p>
          <a:pPr lvl="0" algn="l" defTabSz="800100">
            <a:lnSpc>
              <a:spcPct val="90000"/>
            </a:lnSpc>
            <a:spcBef>
              <a:spcPct val="0"/>
            </a:spcBef>
            <a:spcAft>
              <a:spcPct val="35000"/>
            </a:spcAft>
          </a:pPr>
          <a:r>
            <a:rPr lang="en-US" sz="1800" b="1" i="0" kern="1200" dirty="0" smtClean="0">
              <a:effectLst>
                <a:outerShdw blurRad="38100" dist="38100" dir="2700000" algn="tl">
                  <a:srgbClr val="000000">
                    <a:alpha val="43137"/>
                  </a:srgbClr>
                </a:outerShdw>
              </a:effectLst>
            </a:rPr>
            <a:t>Confusion</a:t>
          </a:r>
        </a:p>
      </dsp:txBody>
      <dsp:txXfrm>
        <a:off x="423552" y="2208029"/>
        <a:ext cx="546860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F60F-A784-384C-B58A-62C653C68FA1}">
      <dsp:nvSpPr>
        <dsp:cNvPr id="0" name=""/>
        <dsp:cNvSpPr/>
      </dsp:nvSpPr>
      <dsp:spPr>
        <a:xfrm rot="16200000">
          <a:off x="-1193474"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lvl="0" algn="ctr" defTabSz="844550" rtl="0">
            <a:lnSpc>
              <a:spcPct val="90000"/>
            </a:lnSpc>
            <a:spcBef>
              <a:spcPct val="0"/>
            </a:spcBef>
            <a:spcAft>
              <a:spcPct val="35000"/>
            </a:spcAft>
          </a:pPr>
          <a:r>
            <a:rPr lang="en-US" sz="1900" kern="1200" dirty="0" smtClean="0"/>
            <a:t>The greater the number of rounds, the more difficult it is to perform cryptanalysis</a:t>
          </a:r>
          <a:endParaRPr lang="en-US" sz="1900" kern="1200" dirty="0"/>
        </a:p>
      </dsp:txBody>
      <dsp:txXfrm rot="5400000">
        <a:off x="925" y="958326"/>
        <a:ext cx="2402837" cy="2874981"/>
      </dsp:txXfrm>
    </dsp:sp>
    <dsp:sp modelId="{C6EB64C4-B5C9-C743-A1A7-1A64563D4CEA}">
      <dsp:nvSpPr>
        <dsp:cNvPr id="0" name=""/>
        <dsp:cNvSpPr/>
      </dsp:nvSpPr>
      <dsp:spPr>
        <a:xfrm rot="16200000">
          <a:off x="1389575"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lvl="0" algn="ctr" defTabSz="844550" rtl="0">
            <a:lnSpc>
              <a:spcPct val="90000"/>
            </a:lnSpc>
            <a:spcBef>
              <a:spcPct val="0"/>
            </a:spcBef>
            <a:spcAft>
              <a:spcPct val="35000"/>
            </a:spcAft>
          </a:pPr>
          <a:r>
            <a:rPr lang="en-US" sz="1900" kern="1200" dirty="0" smtClean="0"/>
            <a:t>In general, the criterion should be that the number of rounds is chosen so that known cryptanalytic efforts require greater effort than a simple brute-force key search attack</a:t>
          </a:r>
          <a:endParaRPr lang="en-US" sz="1900" kern="1200" dirty="0"/>
        </a:p>
      </dsp:txBody>
      <dsp:txXfrm rot="5400000">
        <a:off x="2583974" y="958326"/>
        <a:ext cx="2402837" cy="2874981"/>
      </dsp:txXfrm>
    </dsp:sp>
    <dsp:sp modelId="{E1154581-721E-2545-9322-E695E86733C2}">
      <dsp:nvSpPr>
        <dsp:cNvPr id="0" name=""/>
        <dsp:cNvSpPr/>
      </dsp:nvSpPr>
      <dsp:spPr>
        <a:xfrm rot="16200000">
          <a:off x="3972626"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lvl="0" algn="ctr" defTabSz="844550" rtl="0">
            <a:lnSpc>
              <a:spcPct val="90000"/>
            </a:lnSpc>
            <a:spcBef>
              <a:spcPct val="0"/>
            </a:spcBef>
            <a:spcAft>
              <a:spcPct val="35000"/>
            </a:spcAft>
          </a:pPr>
          <a:r>
            <a:rPr lang="en-US" sz="1900" kern="1200" dirty="0" smtClean="0"/>
            <a:t>If DES had 15 or fewer rounds, differential cryptanalysis would require less effort than a brute-force key search</a:t>
          </a:r>
          <a:endParaRPr lang="en-US" sz="1900" kern="1200" dirty="0"/>
        </a:p>
      </dsp:txBody>
      <dsp:txXfrm rot="5400000">
        <a:off x="5167025" y="958326"/>
        <a:ext cx="2402837" cy="2874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90F6D-665B-0D42-B86A-838C5A250F6E}">
      <dsp:nvSpPr>
        <dsp:cNvPr id="0" name=""/>
        <dsp:cNvSpPr/>
      </dsp:nvSpPr>
      <dsp:spPr>
        <a:xfrm>
          <a:off x="1865" y="1344665"/>
          <a:ext cx="1778793" cy="8893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Strict avalanche criterion (SAC)</a:t>
          </a:r>
          <a:endParaRPr lang="en-US" sz="1800" kern="1200" dirty="0"/>
        </a:p>
      </dsp:txBody>
      <dsp:txXfrm>
        <a:off x="27915" y="1370715"/>
        <a:ext cx="1726693" cy="837296"/>
      </dsp:txXfrm>
    </dsp:sp>
    <dsp:sp modelId="{4BD2DE4C-E223-654B-B0BF-A79C96CFA141}">
      <dsp:nvSpPr>
        <dsp:cNvPr id="0" name=""/>
        <dsp:cNvSpPr/>
      </dsp:nvSpPr>
      <dsp:spPr>
        <a:xfrm>
          <a:off x="179744" y="2234062"/>
          <a:ext cx="177879" cy="1026910"/>
        </a:xfrm>
        <a:custGeom>
          <a:avLst/>
          <a:gdLst/>
          <a:ahLst/>
          <a:cxnLst/>
          <a:rect l="0" t="0" r="0" b="0"/>
          <a:pathLst>
            <a:path>
              <a:moveTo>
                <a:pt x="0" y="0"/>
              </a:moveTo>
              <a:lnTo>
                <a:pt x="0" y="1026910"/>
              </a:lnTo>
              <a:lnTo>
                <a:pt x="177879" y="1026910"/>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A5CB3649-28F4-9543-8872-A278744EBE09}">
      <dsp:nvSpPr>
        <dsp:cNvPr id="0" name=""/>
        <dsp:cNvSpPr/>
      </dsp:nvSpPr>
      <dsp:spPr>
        <a:xfrm>
          <a:off x="357623" y="2456411"/>
          <a:ext cx="2364799" cy="1609123"/>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States that any output bit </a:t>
          </a:r>
          <a:r>
            <a:rPr lang="en-US" sz="1400" b="1" kern="1200" dirty="0" err="1" smtClean="0"/>
            <a:t>j</a:t>
          </a:r>
          <a:r>
            <a:rPr lang="en-US" sz="1400" b="1" kern="1200" dirty="0" smtClean="0"/>
            <a:t> of an S-box should change with probability 1/2 when any single input bit i  is inverted for all i , </a:t>
          </a:r>
          <a:r>
            <a:rPr lang="en-US" sz="1400" b="1" kern="1200" dirty="0" err="1" smtClean="0"/>
            <a:t>j</a:t>
          </a:r>
          <a:r>
            <a:rPr lang="en-US" sz="1400" b="1" kern="1200" dirty="0" smtClean="0"/>
            <a:t> </a:t>
          </a:r>
        </a:p>
      </dsp:txBody>
      <dsp:txXfrm>
        <a:off x="404753" y="2503541"/>
        <a:ext cx="2270539" cy="1514863"/>
      </dsp:txXfrm>
    </dsp:sp>
    <dsp:sp modelId="{7509DE55-50A4-FC45-A6DB-0CDE54EAC023}">
      <dsp:nvSpPr>
        <dsp:cNvPr id="0" name=""/>
        <dsp:cNvSpPr/>
      </dsp:nvSpPr>
      <dsp:spPr>
        <a:xfrm>
          <a:off x="2811363" y="1344665"/>
          <a:ext cx="1778793" cy="8893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Bit independence criterion (BIC) </a:t>
          </a:r>
        </a:p>
      </dsp:txBody>
      <dsp:txXfrm>
        <a:off x="2837413" y="1370715"/>
        <a:ext cx="1726693" cy="837296"/>
      </dsp:txXfrm>
    </dsp:sp>
    <dsp:sp modelId="{3EA1399D-C415-844E-9115-DE9139D75A24}">
      <dsp:nvSpPr>
        <dsp:cNvPr id="0" name=""/>
        <dsp:cNvSpPr/>
      </dsp:nvSpPr>
      <dsp:spPr>
        <a:xfrm>
          <a:off x="2989242" y="2234062"/>
          <a:ext cx="136440" cy="2058540"/>
        </a:xfrm>
        <a:custGeom>
          <a:avLst/>
          <a:gdLst/>
          <a:ahLst/>
          <a:cxnLst/>
          <a:rect l="0" t="0" r="0" b="0"/>
          <a:pathLst>
            <a:path>
              <a:moveTo>
                <a:pt x="0" y="0"/>
              </a:moveTo>
              <a:lnTo>
                <a:pt x="0" y="2058540"/>
              </a:lnTo>
              <a:lnTo>
                <a:pt x="136440" y="2058540"/>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57426E53-09A4-1D43-8F7D-7CF574920A7A}">
      <dsp:nvSpPr>
        <dsp:cNvPr id="0" name=""/>
        <dsp:cNvSpPr/>
      </dsp:nvSpPr>
      <dsp:spPr>
        <a:xfrm>
          <a:off x="3125683" y="3586167"/>
          <a:ext cx="1707812" cy="141286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States that output bits </a:t>
          </a:r>
          <a:r>
            <a:rPr lang="en-US" sz="1400" b="1" kern="1200" dirty="0" err="1" smtClean="0"/>
            <a:t>j</a:t>
          </a:r>
          <a:r>
            <a:rPr lang="en-US" sz="1400" b="1" kern="1200" dirty="0" smtClean="0"/>
            <a:t>  and k  should change independently when any single input bit i  is inverted for all i , </a:t>
          </a:r>
          <a:r>
            <a:rPr lang="en-US" sz="1400" b="1" kern="1200" dirty="0" err="1" smtClean="0"/>
            <a:t>j</a:t>
          </a:r>
          <a:r>
            <a:rPr lang="en-US" sz="1400" b="1" kern="1200" dirty="0" smtClean="0"/>
            <a:t> , and k </a:t>
          </a:r>
        </a:p>
      </dsp:txBody>
      <dsp:txXfrm>
        <a:off x="3167065" y="3627549"/>
        <a:ext cx="1625048" cy="1330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B9488-165E-AF46-AD09-198A95CA42D5}">
      <dsp:nvSpPr>
        <dsp:cNvPr id="0" name=""/>
        <dsp:cNvSpPr/>
      </dsp:nvSpPr>
      <dsp:spPr>
        <a:xfrm rot="16200000">
          <a:off x="654" y="340872"/>
          <a:ext cx="4109330" cy="4109330"/>
        </a:xfrm>
        <a:prstGeom prst="down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The use of double DES results in a mapping that is not equivalent to a single DES encryption</a:t>
          </a:r>
          <a:endParaRPr lang="en-US" sz="1900" kern="1200" dirty="0">
            <a:effectLst>
              <a:outerShdw blurRad="38100" dist="38100" dir="2700000" algn="tl">
                <a:srgbClr val="000000">
                  <a:alpha val="43137"/>
                </a:srgbClr>
              </a:outerShdw>
            </a:effectLst>
          </a:endParaRPr>
        </a:p>
      </dsp:txBody>
      <dsp:txXfrm rot="5400000">
        <a:off x="654" y="1368204"/>
        <a:ext cx="3390197" cy="2054665"/>
      </dsp:txXfrm>
    </dsp:sp>
    <dsp:sp modelId="{53700B98-CB5D-6E42-991E-36901AA3DD8A}">
      <dsp:nvSpPr>
        <dsp:cNvPr id="0" name=""/>
        <dsp:cNvSpPr/>
      </dsp:nvSpPr>
      <dsp:spPr>
        <a:xfrm rot="5400000">
          <a:off x="4348215" y="340872"/>
          <a:ext cx="4109330" cy="4109330"/>
        </a:xfrm>
        <a:prstGeom prst="downArrow">
          <a:avLst>
            <a:gd name="adj1" fmla="val 50000"/>
            <a:gd name="adj2" fmla="val 35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The meet-in-the-middle attack algorithm will attack this scheme and does not depend on any particular property of DES but will work against any block encryption cipher</a:t>
          </a:r>
          <a:endParaRPr lang="en-US" sz="1900" kern="1200" dirty="0">
            <a:effectLst>
              <a:outerShdw blurRad="38100" dist="38100" dir="2700000" algn="tl">
                <a:srgbClr val="000000">
                  <a:alpha val="43137"/>
                </a:srgbClr>
              </a:outerShdw>
            </a:effectLst>
          </a:endParaRPr>
        </a:p>
      </dsp:txBody>
      <dsp:txXfrm rot="-5400000">
        <a:off x="5067348" y="1368205"/>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C4D4F-71A5-CF46-84AE-1A1B3AAB815F}">
      <dsp:nvSpPr>
        <dsp:cNvPr id="0" name=""/>
        <dsp:cNvSpPr/>
      </dsp:nvSpPr>
      <dsp:spPr>
        <a:xfrm rot="5400000">
          <a:off x="3881726" y="-1459704"/>
          <a:ext cx="941635" cy="4096512"/>
        </a:xfrm>
        <a:prstGeom prst="round2SameRect">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i="1" kern="1200" dirty="0" smtClean="0">
              <a:ea typeface="+mn-ea"/>
              <a:cs typeface="+mn-cs"/>
            </a:rPr>
            <a:t>C</a:t>
          </a:r>
          <a:r>
            <a:rPr lang="en-US" sz="1800" kern="1200" dirty="0" smtClean="0">
              <a:ea typeface="+mn-ea"/>
              <a:cs typeface="+mn-cs"/>
            </a:rPr>
            <a:t> = E( </a:t>
          </a:r>
          <a:r>
            <a:rPr lang="en-US" sz="1800" i="1" kern="1200" dirty="0" smtClean="0">
              <a:ea typeface="+mn-ea"/>
              <a:cs typeface="+mn-cs"/>
            </a:rPr>
            <a:t>K</a:t>
          </a:r>
          <a:r>
            <a:rPr lang="en-US" sz="1800" i="1" kern="1200" baseline="-25000" dirty="0" smtClean="0">
              <a:ea typeface="+mn-ea"/>
              <a:cs typeface="+mn-cs"/>
            </a:rPr>
            <a:t>3</a:t>
          </a:r>
          <a:r>
            <a:rPr lang="en-US" sz="1800" kern="1200" dirty="0" smtClean="0">
              <a:ea typeface="+mn-ea"/>
              <a:cs typeface="+mn-cs"/>
            </a:rPr>
            <a:t>, D( </a:t>
          </a:r>
          <a:r>
            <a:rPr lang="en-US" sz="1800" i="1" kern="1200" dirty="0" smtClean="0">
              <a:ea typeface="+mn-ea"/>
              <a:cs typeface="+mn-cs"/>
            </a:rPr>
            <a:t>K</a:t>
          </a:r>
          <a:r>
            <a:rPr lang="en-US" sz="1800" i="1" kern="1200" baseline="-25000" dirty="0" smtClean="0">
              <a:ea typeface="+mn-ea"/>
              <a:cs typeface="+mn-cs"/>
            </a:rPr>
            <a:t>2</a:t>
          </a:r>
          <a:r>
            <a:rPr lang="en-US" sz="1800" kern="1200" dirty="0" smtClean="0">
              <a:ea typeface="+mn-ea"/>
              <a:cs typeface="+mn-cs"/>
            </a:rPr>
            <a:t>, E( </a:t>
          </a:r>
          <a:r>
            <a:rPr lang="en-US" sz="1800" i="1" kern="1200" dirty="0" smtClean="0">
              <a:ea typeface="+mn-ea"/>
              <a:cs typeface="+mn-cs"/>
            </a:rPr>
            <a:t>K</a:t>
          </a:r>
          <a:r>
            <a:rPr lang="en-US" sz="1800" i="1" kern="1200" baseline="-25000" dirty="0" smtClean="0">
              <a:ea typeface="+mn-ea"/>
              <a:cs typeface="+mn-cs"/>
            </a:rPr>
            <a:t>1</a:t>
          </a:r>
          <a:r>
            <a:rPr lang="en-US" sz="1800" i="1" kern="1200" dirty="0" smtClean="0">
              <a:ea typeface="+mn-ea"/>
              <a:cs typeface="+mn-cs"/>
            </a:rPr>
            <a:t>,  P</a:t>
          </a:r>
          <a:r>
            <a:rPr lang="en-US" sz="1800" kern="1200" dirty="0" smtClean="0">
              <a:ea typeface="+mn-ea"/>
              <a:cs typeface="+mn-cs"/>
            </a:rPr>
            <a:t>)))</a:t>
          </a:r>
        </a:p>
      </dsp:txBody>
      <dsp:txXfrm rot="-5400000">
        <a:off x="2304288" y="163701"/>
        <a:ext cx="4050545" cy="849701"/>
      </dsp:txXfrm>
    </dsp:sp>
    <dsp:sp modelId="{555409E5-3EC4-B74F-9976-846F69623AD6}">
      <dsp:nvSpPr>
        <dsp:cNvPr id="0" name=""/>
        <dsp:cNvSpPr/>
      </dsp:nvSpPr>
      <dsp:spPr>
        <a:xfrm>
          <a:off x="0" y="29"/>
          <a:ext cx="2304288" cy="117704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ea typeface="+mn-ea"/>
              <a:cs typeface="+mn-cs"/>
            </a:rPr>
            <a:t>Three-key 3DES has an effective key length of 168 bits and is defined as:</a:t>
          </a:r>
          <a:endParaRPr lang="en-US" sz="1800" kern="1200" dirty="0">
            <a:effectLst>
              <a:outerShdw blurRad="38100" dist="38100" dir="2700000" algn="tl">
                <a:srgbClr val="000000">
                  <a:alpha val="43137"/>
                </a:srgbClr>
              </a:outerShdw>
            </a:effectLst>
          </a:endParaRPr>
        </a:p>
      </dsp:txBody>
      <dsp:txXfrm>
        <a:off x="57459" y="57488"/>
        <a:ext cx="2189370" cy="1062126"/>
      </dsp:txXfrm>
    </dsp:sp>
    <dsp:sp modelId="{3454F1FB-1E63-E44A-A2B5-AFACABCAA9C9}">
      <dsp:nvSpPr>
        <dsp:cNvPr id="0" name=""/>
        <dsp:cNvSpPr/>
      </dsp:nvSpPr>
      <dsp:spPr>
        <a:xfrm rot="5400000">
          <a:off x="3881726" y="-223807"/>
          <a:ext cx="941635" cy="4096512"/>
        </a:xfrm>
        <a:prstGeom prst="round2SameRect">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a typeface="+mn-ea"/>
              <a:cs typeface="+mn-cs"/>
            </a:rPr>
            <a:t>K</a:t>
          </a:r>
          <a:r>
            <a:rPr lang="en-US" sz="1800" i="1" kern="1200" baseline="-25000" dirty="0" smtClean="0">
              <a:ea typeface="+mn-ea"/>
              <a:cs typeface="+mn-cs"/>
            </a:rPr>
            <a:t>3</a:t>
          </a:r>
          <a:r>
            <a:rPr lang="en-US" sz="1800" kern="1200" dirty="0" smtClean="0">
              <a:ea typeface="+mn-ea"/>
              <a:cs typeface="+mn-cs"/>
            </a:rPr>
            <a:t> = K</a:t>
          </a:r>
          <a:r>
            <a:rPr lang="en-US" sz="1800" i="1" kern="1200" baseline="-25000" dirty="0" smtClean="0">
              <a:ea typeface="+mn-ea"/>
              <a:cs typeface="+mn-cs"/>
            </a:rPr>
            <a:t>2</a:t>
          </a:r>
          <a:r>
            <a:rPr lang="en-US" sz="1800" kern="1200" dirty="0" smtClean="0">
              <a:ea typeface="+mn-ea"/>
              <a:cs typeface="+mn-cs"/>
            </a:rPr>
            <a:t> or K</a:t>
          </a:r>
          <a:r>
            <a:rPr lang="en-US" sz="1800" i="1" kern="1200" baseline="-25000" dirty="0" smtClean="0">
              <a:ea typeface="+mn-ea"/>
              <a:cs typeface="+mn-cs"/>
            </a:rPr>
            <a:t>1</a:t>
          </a:r>
          <a:r>
            <a:rPr lang="en-US" sz="1800" kern="1200" dirty="0" smtClean="0">
              <a:ea typeface="+mn-ea"/>
              <a:cs typeface="+mn-cs"/>
            </a:rPr>
            <a:t> = K</a:t>
          </a:r>
          <a:r>
            <a:rPr lang="en-US" sz="1800" i="1" kern="1200" baseline="-25000" dirty="0" smtClean="0">
              <a:ea typeface="+mn-ea"/>
              <a:cs typeface="+mn-cs"/>
            </a:rPr>
            <a:t>2</a:t>
          </a:r>
        </a:p>
      </dsp:txBody>
      <dsp:txXfrm rot="-5400000">
        <a:off x="2304288" y="1399598"/>
        <a:ext cx="4050545" cy="849701"/>
      </dsp:txXfrm>
    </dsp:sp>
    <dsp:sp modelId="{89932878-5AE7-6E41-B546-D00826EE62FB}">
      <dsp:nvSpPr>
        <dsp:cNvPr id="0" name=""/>
        <dsp:cNvSpPr/>
      </dsp:nvSpPr>
      <dsp:spPr>
        <a:xfrm>
          <a:off x="0" y="1235926"/>
          <a:ext cx="2304288" cy="117704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ea typeface="+mn-ea"/>
              <a:cs typeface="+mn-cs"/>
            </a:rPr>
            <a:t>Backward compatibility with DES is provided by putting:</a:t>
          </a:r>
        </a:p>
      </dsp:txBody>
      <dsp:txXfrm>
        <a:off x="57459" y="1293385"/>
        <a:ext cx="2189370" cy="106212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extLst>
      <p:ext uri="{BB962C8B-B14F-4D97-AF65-F5344CB8AC3E}">
        <p14:creationId xmlns:p14="http://schemas.microsoft.com/office/powerpoint/2010/main" val="30338343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extLst>
      <p:ext uri="{BB962C8B-B14F-4D97-AF65-F5344CB8AC3E}">
        <p14:creationId xmlns:p14="http://schemas.microsoft.com/office/powerpoint/2010/main" val="1681497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smtClean="0">
                <a:latin typeface="Arial" pitchFamily="-1" charset="0"/>
                <a:ea typeface="ＭＳ Ｐゴシック" pitchFamily="-1" charset="-128"/>
                <a:cs typeface="ＭＳ Ｐゴシック" pitchFamily="-1" charset="-128"/>
              </a:rPr>
              <a:t>, Chapter 4 – “</a:t>
            </a:r>
            <a:r>
              <a:rPr lang="en-AU" dirty="0" smtClean="0">
                <a:latin typeface="Arial" pitchFamily="-1" charset="0"/>
                <a:ea typeface="ＭＳ Ｐゴシック" pitchFamily="-1" charset="-128"/>
                <a:cs typeface="ＭＳ Ｐゴシック" pitchFamily="-1" charset="-128"/>
              </a:rPr>
              <a:t>Block</a:t>
            </a:r>
            <a:r>
              <a:rPr lang="en-AU" baseline="0" dirty="0" smtClean="0">
                <a:latin typeface="Arial" pitchFamily="-1" charset="0"/>
                <a:ea typeface="ＭＳ Ｐゴシック" pitchFamily="-1" charset="-128"/>
                <a:cs typeface="ＭＳ Ｐゴシック" pitchFamily="-1" charset="-128"/>
              </a:rPr>
              <a:t> Ciphers and the Data Encryption Standard</a:t>
            </a:r>
            <a:r>
              <a:rPr lang="en-US" dirty="0" smtClean="0">
                <a:latin typeface="Arial" pitchFamily="-1" charset="0"/>
                <a:ea typeface="ＭＳ Ｐゴシック" pitchFamily="-1" charset="-128"/>
                <a:cs typeface="ＭＳ Ｐゴシック" pitchFamily="-1" charset="-128"/>
              </a:rPr>
              <a:t>”.</a:t>
            </a:r>
            <a:endParaRPr lang="en-AU" dirty="0" smtClean="0">
              <a:latin typeface="Arial" pitchFamily="-1" charset="0"/>
              <a:ea typeface="ＭＳ Ｐゴシック" pitchFamily="-1" charset="-128"/>
              <a:cs typeface="ＭＳ Ｐゴシック" pitchFamily="-1" charset="-128"/>
            </a:endParaRPr>
          </a:p>
          <a:p>
            <a:pPr eaLnBrk="1" hangingPunct="1"/>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230734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10</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828595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11</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2336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The process of decryption with a Feistel cipher</a:t>
            </a:r>
          </a:p>
          <a:p>
            <a:r>
              <a:rPr lang="en-US" sz="1200" b="0" kern="1200" baseline="0" dirty="0" smtClean="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ciphertext as input to the algorithm, but use the subkeys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i="1"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smtClean="0">
                <a:solidFill>
                  <a:schemeClr val="tx1"/>
                </a:solidFill>
                <a:latin typeface="Arial" charset="0"/>
                <a:ea typeface="ＭＳ Ｐゴシック" pitchFamily="-107" charset="-128"/>
                <a:cs typeface="ＭＳ Ｐゴシック" pitchFamily="-107" charset="-128"/>
              </a:rPr>
              <a:t>is, use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2500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in the first round,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i="1" kern="1200" baseline="-25000" dirty="0" smtClean="0">
                <a:solidFill>
                  <a:schemeClr val="tx1"/>
                </a:solidFill>
                <a:latin typeface="Arial" charset="0"/>
                <a:ea typeface="ＭＳ Ｐゴシック" pitchFamily="-107" charset="-128"/>
                <a:cs typeface="ＭＳ Ｐゴシック" pitchFamily="-107" charset="-128"/>
              </a:rPr>
              <a:t>n-</a:t>
            </a:r>
            <a:r>
              <a:rPr lang="en-US" sz="1200" b="0" kern="1200" baseline="-25000" dirty="0" smtClean="0">
                <a:solidFill>
                  <a:schemeClr val="tx1"/>
                </a:solidFill>
                <a:latin typeface="Arial" charset="0"/>
                <a:ea typeface="ＭＳ Ｐゴシック" pitchFamily="-107" charset="-128"/>
                <a:cs typeface="ＭＳ Ｐゴシック" pitchFamily="-107" charset="-128"/>
              </a:rPr>
              <a:t>1  </a:t>
            </a:r>
            <a:r>
              <a:rPr lang="en-US" sz="1200" b="0" kern="1200" baseline="0" dirty="0" smtClean="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i="1" kern="1200" baseline="-25000" dirty="0" smtClean="0">
                <a:solidFill>
                  <a:schemeClr val="tx1"/>
                </a:solidFill>
                <a:latin typeface="Arial" charset="0"/>
                <a:ea typeface="ＭＳ Ｐゴシック" pitchFamily="-107" charset="-128"/>
                <a:cs typeface="ＭＳ Ｐゴシック" pitchFamily="-107" charset="-128"/>
              </a:rPr>
              <a:t>1</a:t>
            </a:r>
            <a:r>
              <a:rPr lang="en-US" sz="1200" b="0" kern="1200" baseline="0" dirty="0" smtClean="0">
                <a:solidFill>
                  <a:schemeClr val="tx1"/>
                </a:solidFill>
                <a:latin typeface="Arial" charset="0"/>
                <a:ea typeface="ＭＳ Ｐゴシック" pitchFamily="-107" charset="-128"/>
                <a:cs typeface="ＭＳ Ｐゴシック" pitchFamily="-107" charset="-128"/>
              </a:rPr>
              <a:t>  is used in</a:t>
            </a:r>
          </a:p>
          <a:p>
            <a:r>
              <a:rPr lang="en-US" sz="1200" b="0" kern="1200" baseline="0" dirty="0" smtClean="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smtClean="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12</a:t>
            </a:fld>
            <a:endParaRPr lang="en-AU" dirty="0"/>
          </a:p>
        </p:txBody>
      </p:sp>
    </p:spTree>
    <p:extLst>
      <p:ext uri="{BB962C8B-B14F-4D97-AF65-F5344CB8AC3E}">
        <p14:creationId xmlns:p14="http://schemas.microsoft.com/office/powerpoint/2010/main" val="421040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13</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smtClean="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smtClean="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smtClean="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smtClean="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smtClean="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smtClean="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smtClean="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smtClean="0">
                <a:solidFill>
                  <a:schemeClr val="tx1"/>
                </a:solidFill>
                <a:latin typeface="Arial" charset="0"/>
                <a:ea typeface="ＭＳ Ｐゴシック" pitchFamily="-107" charset="-128"/>
                <a:cs typeface="ＭＳ Ｐゴシック" pitchFamily="-107" charset="-128"/>
              </a:rPr>
              <a:t>to cryptanalysis.</a:t>
            </a:r>
            <a:endParaRPr lang="tr-TR" sz="1200" kern="1200" baseline="0" dirty="0" smtClean="0">
              <a:solidFill>
                <a:schemeClr val="tx1"/>
              </a:solidFill>
              <a:latin typeface="Arial" charset="0"/>
              <a:ea typeface="ＭＳ Ｐゴシック" pitchFamily="-107" charset="-128"/>
              <a:cs typeface="ＭＳ Ｐゴシック" pitchFamily="-107" charset="-128"/>
            </a:endParaRPr>
          </a:p>
          <a:p>
            <a:r>
              <a:rPr lang="en-US" dirty="0" smtClean="0"/>
              <a:t>We observe that the function f does not need to satisfy any type of injective</a:t>
            </a:r>
            <a:r>
              <a:rPr lang="tr-TR" dirty="0" smtClean="0"/>
              <a:t>. </a:t>
            </a:r>
          </a:p>
          <a:p>
            <a:endParaRPr lang="tr-TR" dirty="0" smtClean="0"/>
          </a:p>
          <a:p>
            <a:r>
              <a:rPr lang="tr-TR" dirty="0" err="1" smtClean="0"/>
              <a:t>You</a:t>
            </a:r>
            <a:r>
              <a:rPr lang="tr-TR" dirty="0" smtClean="0"/>
              <a:t> </a:t>
            </a:r>
            <a:r>
              <a:rPr lang="tr-TR" dirty="0" err="1" smtClean="0"/>
              <a:t>may</a:t>
            </a:r>
            <a:r>
              <a:rPr lang="tr-TR" dirty="0" smtClean="0"/>
              <a:t> </a:t>
            </a:r>
            <a:r>
              <a:rPr lang="tr-TR" dirty="0" err="1" smtClean="0"/>
              <a:t>have</a:t>
            </a:r>
            <a:r>
              <a:rPr lang="tr-TR" dirty="0" smtClean="0"/>
              <a:t> </a:t>
            </a:r>
            <a:r>
              <a:rPr lang="tr-TR" dirty="0" err="1" smtClean="0"/>
              <a:t>unbalanced</a:t>
            </a:r>
            <a:r>
              <a:rPr lang="tr-TR" dirty="0" smtClean="0"/>
              <a:t> </a:t>
            </a:r>
            <a:r>
              <a:rPr lang="tr-TR" dirty="0" err="1" smtClean="0"/>
              <a:t>cipher</a:t>
            </a:r>
            <a:r>
              <a:rPr lang="tr-TR" dirty="0" smtClean="0"/>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49996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14</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smtClean="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smtClean="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smtClean="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smtClean="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smtClean="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smtClean="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smtClean="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smtClean="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smtClean="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27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15</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904293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16</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smtClean="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smtClean="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smtClean="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smtClean="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smtClean="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smtClean="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smtClean="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smtClean="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smtClean="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smtClean="0">
                <a:solidFill>
                  <a:schemeClr val="tx1"/>
                </a:solidFill>
                <a:latin typeface="Arial" charset="0"/>
                <a:ea typeface="ＭＳ Ｐゴシック" pitchFamily="-107" charset="-128"/>
                <a:cs typeface="ＭＳ Ｐゴシック" pitchFamily="-107" charset="-128"/>
              </a:rPr>
              <a:t>permutation [IP</a:t>
            </a:r>
            <a:r>
              <a:rPr lang="en-US" sz="1200" b="0" kern="1200" baseline="30000" dirty="0" smtClean="0">
                <a:solidFill>
                  <a:schemeClr val="tx1"/>
                </a:solidFill>
                <a:latin typeface="Arial" charset="0"/>
                <a:ea typeface="ＭＳ Ｐゴシック" pitchFamily="-107" charset="-128"/>
                <a:cs typeface="ＭＳ Ｐゴシック" pitchFamily="-107" charset="-128"/>
              </a:rPr>
              <a:t> -1 </a:t>
            </a:r>
            <a:r>
              <a:rPr lang="en-US" sz="1200" b="0" kern="1200" baseline="0" dirty="0" smtClean="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smtClean="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smtClean="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smtClean="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smtClean="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smtClean="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smtClean="0">
                <a:solidFill>
                  <a:schemeClr val="tx1"/>
                </a:solidFill>
                <a:latin typeface="Arial" charset="0"/>
                <a:ea typeface="ＭＳ Ｐゴシック" pitchFamily="-107" charset="-128"/>
                <a:cs typeface="ＭＳ Ｐゴシック" pitchFamily="-107" charset="-128"/>
              </a:rPr>
              <a:t>(K</a:t>
            </a:r>
            <a:r>
              <a:rPr lang="en-US" sz="1200" i="1" kern="1200" baseline="-25000" dirty="0" smtClean="0">
                <a:solidFill>
                  <a:schemeClr val="tx1"/>
                </a:solidFill>
                <a:latin typeface="Arial" charset="0"/>
                <a:ea typeface="ＭＳ Ｐゴシック" pitchFamily="-107" charset="-128"/>
                <a:cs typeface="ＭＳ Ｐゴシック" pitchFamily="-107" charset="-128"/>
              </a:rPr>
              <a:t>i </a:t>
            </a:r>
            <a:r>
              <a:rPr lang="en-US" sz="1200" i="1" kern="1200" baseline="0" dirty="0" smtClean="0">
                <a:solidFill>
                  <a:schemeClr val="tx1"/>
                </a:solidFill>
                <a:latin typeface="Arial" charset="0"/>
                <a:ea typeface="ＭＳ Ｐゴシック" pitchFamily="-107" charset="-128"/>
                <a:cs typeface="ＭＳ Ｐゴシック" pitchFamily="-107" charset="-128"/>
              </a:rPr>
              <a:t>) </a:t>
            </a:r>
            <a:r>
              <a:rPr lang="en-US" sz="1200" kern="1200" baseline="0" dirty="0" smtClean="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smtClean="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smtClean="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smtClean="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67582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17</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06012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18</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221548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19</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51842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smtClean="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smtClean="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smtClean="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smtClean="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smtClean="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smtClean="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smtClean="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smtClean="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smtClean="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smtClean="0">
                <a:solidFill>
                  <a:schemeClr val="tx1"/>
                </a:solidFill>
                <a:latin typeface="Arial" charset="0"/>
                <a:ea typeface="ＭＳ Ｐゴシック" pitchFamily="-107" charset="-128"/>
                <a:cs typeface="ＭＳ Ｐゴシック" pitchFamily="-107" charset="-128"/>
              </a:rPr>
              <a:t>version enhances understanding of 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smtClean="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smtClean="0">
                <a:solidFill>
                  <a:schemeClr val="tx1"/>
                </a:solidFill>
                <a:latin typeface="Arial" charset="0"/>
                <a:ea typeface="ＭＳ Ｐゴシック" pitchFamily="-107" charset="-128"/>
                <a:cs typeface="ＭＳ Ｐゴシック" pitchFamily="-107" charset="-128"/>
              </a:rPr>
              <a:t>Feistel</a:t>
            </a:r>
            <a:r>
              <a:rPr lang="en-US" sz="1200" kern="1200" baseline="0" dirty="0" smtClean="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smtClean="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smtClean="0">
                <a:solidFill>
                  <a:schemeClr val="tx1"/>
                </a:solidFill>
                <a:latin typeface="Arial" charset="0"/>
                <a:ea typeface="ＭＳ Ｐゴシック" pitchFamily="-107" charset="-128"/>
                <a:cs typeface="ＭＳ Ｐゴシック" pitchFamily="-107" charset="-128"/>
              </a:rPr>
              <a:t>Feistel</a:t>
            </a:r>
            <a:r>
              <a:rPr lang="en-US" sz="1200" kern="1200" baseline="0" dirty="0" smtClean="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smtClean="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smtClean="0">
                <a:solidFill>
                  <a:schemeClr val="tx1"/>
                </a:solidFill>
                <a:latin typeface="Arial" charset="0"/>
                <a:ea typeface="ＭＳ Ｐゴシック" pitchFamily="-107" charset="-128"/>
                <a:cs typeface="ＭＳ Ｐゴシック" pitchFamily="-107" charset="-128"/>
              </a:rPr>
              <a:t>the </a:t>
            </a:r>
            <a:r>
              <a:rPr lang="en-US" sz="1200" kern="1200" baseline="0" dirty="0" err="1" smtClean="0">
                <a:solidFill>
                  <a:schemeClr val="tx1"/>
                </a:solidFill>
                <a:latin typeface="Arial" charset="0"/>
                <a:ea typeface="ＭＳ Ｐゴシック" pitchFamily="-107" charset="-128"/>
                <a:cs typeface="ＭＳ Ｐゴシック" pitchFamily="-107" charset="-128"/>
              </a:rPr>
              <a:t>Feistel</a:t>
            </a:r>
            <a:r>
              <a:rPr lang="en-US" sz="1200" kern="1200" baseline="0" dirty="0" smtClean="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1783615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20</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7835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now work through an example and consider some of its implications.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you are not expected to duplicate the example by hand, you will find it informative</a:t>
            </a:r>
          </a:p>
          <a:p>
            <a:r>
              <a:rPr lang="en-US" sz="1200" kern="1200" baseline="0" dirty="0" smtClean="0">
                <a:solidFill>
                  <a:schemeClr val="tx1"/>
                </a:solidFill>
                <a:latin typeface="Arial" charset="0"/>
                <a:ea typeface="ＭＳ Ｐゴシック" pitchFamily="-107" charset="-128"/>
                <a:cs typeface="ＭＳ Ｐゴシック" pitchFamily="-107" charset="-128"/>
              </a:rPr>
              <a:t>to study the hex patterns that occur from one step to the next.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this example, the plaintext is a hexadecimal palindrome.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key, and resulting ciphertext 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02468aceeca86420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0f1571c947d9e859</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da02ce3a89ecac3b</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Table 4.2 shows the progression of the algorithm. The first row shows the 32-bit</a:t>
            </a:r>
          </a:p>
          <a:p>
            <a:r>
              <a:rPr lang="en-US" sz="1200" kern="1200" baseline="0" dirty="0" smtClean="0">
                <a:solidFill>
                  <a:schemeClr val="tx1"/>
                </a:solidFill>
                <a:latin typeface="Arial" charset="0"/>
                <a:ea typeface="ＭＳ Ｐゴシック" pitchFamily="-107" charset="-128"/>
                <a:cs typeface="ＭＳ Ｐゴシック" pitchFamily="-107" charset="-128"/>
              </a:rPr>
              <a:t>values of the left and right halves of data after the initial permutation. The next 16</a:t>
            </a:r>
          </a:p>
          <a:p>
            <a:r>
              <a:rPr lang="en-US" sz="1200" kern="1200" baseline="0" dirty="0" smtClean="0">
                <a:solidFill>
                  <a:schemeClr val="tx1"/>
                </a:solidFill>
                <a:latin typeface="Arial" charset="0"/>
                <a:ea typeface="ＭＳ Ｐゴシック" pitchFamily="-107" charset="-128"/>
                <a:cs typeface="ＭＳ Ｐゴシック" pitchFamily="-107" charset="-128"/>
              </a:rPr>
              <a:t>rows show the results after each round. Also shown is the value of the 48-bit subkey</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generated for each round. Note that </a:t>
            </a:r>
            <a:r>
              <a:rPr lang="en-US" sz="1200" b="0" i="1" kern="1200" baseline="0" dirty="0" smtClean="0">
                <a:solidFill>
                  <a:schemeClr val="tx1"/>
                </a:solidFill>
                <a:latin typeface="Arial" charset="0"/>
                <a:ea typeface="ＭＳ Ｐゴシック" pitchFamily="-107" charset="-128"/>
                <a:cs typeface="ＭＳ Ｐゴシック" pitchFamily="-107" charset="-128"/>
              </a:rPr>
              <a:t>L</a:t>
            </a:r>
            <a:r>
              <a:rPr lang="en-US" sz="1200" b="0" i="1" kern="1200" baseline="-25000" dirty="0" smtClean="0">
                <a:solidFill>
                  <a:schemeClr val="tx1"/>
                </a:solidFill>
                <a:latin typeface="Arial" charset="0"/>
                <a:ea typeface="ＭＳ Ｐゴシック" pitchFamily="-107" charset="-128"/>
                <a:cs typeface="ＭＳ Ｐゴシック" pitchFamily="-107" charset="-128"/>
              </a:rPr>
              <a:t>i</a:t>
            </a:r>
            <a:r>
              <a:rPr lang="en-US" sz="1200" b="0" i="1" kern="1200" baseline="0" dirty="0" smtClean="0">
                <a:solidFill>
                  <a:schemeClr val="tx1"/>
                </a:solidFill>
                <a:latin typeface="Arial" charset="0"/>
                <a:ea typeface="ＭＳ Ｐゴシック" pitchFamily="-107" charset="-128"/>
                <a:cs typeface="ＭＳ Ｐゴシック" pitchFamily="-107" charset="-128"/>
              </a:rPr>
              <a:t> = R</a:t>
            </a:r>
            <a:r>
              <a:rPr lang="en-US" sz="1200" b="0" i="1"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The final row shows the left- and</a:t>
            </a:r>
          </a:p>
          <a:p>
            <a:r>
              <a:rPr lang="en-US" sz="1200" b="0" kern="1200" baseline="0" dirty="0" smtClean="0">
                <a:solidFill>
                  <a:schemeClr val="tx1"/>
                </a:solidFill>
                <a:latin typeface="Arial" charset="0"/>
                <a:ea typeface="ＭＳ Ｐゴシック" pitchFamily="-107" charset="-128"/>
                <a:cs typeface="ＭＳ Ｐゴシック" pitchFamily="-107" charset="-128"/>
              </a:rPr>
              <a:t>right-hand values after the inverse initial permutation. These two values combined</a:t>
            </a:r>
          </a:p>
          <a:p>
            <a:r>
              <a:rPr lang="en-US" sz="1200" b="0" kern="1200" baseline="0" dirty="0" smtClean="0">
                <a:solidFill>
                  <a:schemeClr val="tx1"/>
                </a:solidFill>
                <a:latin typeface="Arial" charset="0"/>
                <a:ea typeface="ＭＳ Ｐゴシック" pitchFamily="-107" charset="-128"/>
                <a:cs typeface="ＭＳ Ｐゴシック" pitchFamily="-107" charset="-128"/>
              </a:rPr>
              <a:t>form the ciphertext.</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21</a:t>
            </a:fld>
            <a:endParaRPr lang="en-AU" dirty="0"/>
          </a:p>
        </p:txBody>
      </p:sp>
    </p:spTree>
    <p:extLst>
      <p:ext uri="{BB962C8B-B14F-4D97-AF65-F5344CB8AC3E}">
        <p14:creationId xmlns:p14="http://schemas.microsoft.com/office/powerpoint/2010/main" val="323710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desirable property of any encryption algorithm is that a small change in either</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or the key should produce a significant change in the ciphertext. In</a:t>
            </a:r>
          </a:p>
          <a:p>
            <a:r>
              <a:rPr lang="en-US" sz="1200" kern="1200" baseline="0" dirty="0" smtClean="0">
                <a:solidFill>
                  <a:schemeClr val="tx1"/>
                </a:solidFill>
                <a:latin typeface="Arial" charset="0"/>
                <a:ea typeface="ＭＳ Ｐゴシック" pitchFamily="-107" charset="-128"/>
                <a:cs typeface="ＭＳ Ｐゴシック" pitchFamily="-107" charset="-128"/>
              </a:rPr>
              <a:t>particular, a change in one bit of the plaintext or one bit of the key should produce</a:t>
            </a:r>
          </a:p>
          <a:p>
            <a:r>
              <a:rPr lang="en-US" sz="1200" kern="1200" baseline="0" dirty="0" smtClean="0">
                <a:solidFill>
                  <a:schemeClr val="tx1"/>
                </a:solidFill>
                <a:latin typeface="Arial" charset="0"/>
                <a:ea typeface="ＭＳ Ｐゴシック" pitchFamily="-107" charset="-128"/>
                <a:cs typeface="ＭＳ Ｐゴシック" pitchFamily="-107" charset="-128"/>
              </a:rPr>
              <a:t>a change in many bits of the ciphertext. This is referred to as the avalanche effect. If</a:t>
            </a:r>
          </a:p>
          <a:p>
            <a:r>
              <a:rPr lang="en-US" sz="1200" kern="1200" baseline="0" dirty="0" smtClean="0">
                <a:solidFill>
                  <a:schemeClr val="tx1"/>
                </a:solidFill>
                <a:latin typeface="Arial" charset="0"/>
                <a:ea typeface="ＭＳ Ｐゴシック" pitchFamily="-107" charset="-128"/>
                <a:cs typeface="ＭＳ Ｐゴシック" pitchFamily="-107" charset="-128"/>
              </a:rPr>
              <a:t>the change were small, this might provide a way to reduce the size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or key space to be searched.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Using the example from Table 4.2, Table 4.3 shows the result when the fourth</a:t>
            </a:r>
          </a:p>
          <a:p>
            <a:r>
              <a:rPr lang="en-US" sz="1200" kern="1200" baseline="0" dirty="0" smtClean="0">
                <a:solidFill>
                  <a:schemeClr val="tx1"/>
                </a:solidFill>
                <a:latin typeface="Arial" charset="0"/>
                <a:ea typeface="ＭＳ Ｐゴシック" pitchFamily="-107" charset="-128"/>
                <a:cs typeface="ＭＳ Ｐゴシック" pitchFamily="-107" charset="-128"/>
              </a:rPr>
              <a:t>bit of the plaintext is changed, so that the plaintext is 12468aceeca86420 . The</a:t>
            </a:r>
          </a:p>
          <a:p>
            <a:r>
              <a:rPr lang="en-US" sz="1200" kern="1200" baseline="0" dirty="0" smtClean="0">
                <a:solidFill>
                  <a:schemeClr val="tx1"/>
                </a:solidFill>
                <a:latin typeface="Arial" charset="0"/>
                <a:ea typeface="ＭＳ Ｐゴシック" pitchFamily="-107" charset="-128"/>
                <a:cs typeface="ＭＳ Ｐゴシック" pitchFamily="-107" charset="-128"/>
              </a:rPr>
              <a:t>second column of the table shows the intermediate 64-bit values at the end of each</a:t>
            </a:r>
          </a:p>
          <a:p>
            <a:r>
              <a:rPr lang="en-US" sz="1200" kern="1200" baseline="0" dirty="0" smtClean="0">
                <a:solidFill>
                  <a:schemeClr val="tx1"/>
                </a:solidFill>
                <a:latin typeface="Arial" charset="0"/>
                <a:ea typeface="ＭＳ Ｐゴシック" pitchFamily="-107" charset="-128"/>
                <a:cs typeface="ＭＳ Ｐゴシック" pitchFamily="-107" charset="-128"/>
              </a:rPr>
              <a:t>round for the two plaintexts. The third column shows the number of bits that differ</a:t>
            </a:r>
          </a:p>
          <a:p>
            <a:r>
              <a:rPr lang="en-US" sz="1200" kern="1200" baseline="0" dirty="0" smtClean="0">
                <a:solidFill>
                  <a:schemeClr val="tx1"/>
                </a:solidFill>
                <a:latin typeface="Arial" charset="0"/>
                <a:ea typeface="ＭＳ Ｐゴシック" pitchFamily="-107" charset="-128"/>
                <a:cs typeface="ＭＳ Ｐゴシック" pitchFamily="-107" charset="-128"/>
              </a:rPr>
              <a:t>between the two intermediate values. The table shows that, after just three rounds,</a:t>
            </a:r>
          </a:p>
          <a:p>
            <a:r>
              <a:rPr lang="en-US" sz="1200" kern="1200" baseline="0" dirty="0" smtClean="0">
                <a:solidFill>
                  <a:schemeClr val="tx1"/>
                </a:solidFill>
                <a:latin typeface="Arial" charset="0"/>
                <a:ea typeface="ＭＳ Ｐゴシック" pitchFamily="-107" charset="-128"/>
                <a:cs typeface="ＭＳ Ｐゴシック" pitchFamily="-107" charset="-128"/>
              </a:rPr>
              <a:t>18 bits differ between the two blocks. On completion, the two ciphertexts differ in</a:t>
            </a:r>
          </a:p>
          <a:p>
            <a:r>
              <a:rPr lang="en-US" sz="1200" kern="1200" baseline="0" dirty="0" smtClean="0">
                <a:solidFill>
                  <a:schemeClr val="tx1"/>
                </a:solidFill>
                <a:latin typeface="Arial" charset="0"/>
                <a:ea typeface="ＭＳ Ｐゴシック" pitchFamily="-107" charset="-128"/>
                <a:cs typeface="ＭＳ Ｐゴシック" pitchFamily="-107" charset="-128"/>
              </a:rPr>
              <a:t>32 bit positions.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22</a:t>
            </a:fld>
            <a:endParaRPr lang="en-AU" dirty="0"/>
          </a:p>
        </p:txBody>
      </p:sp>
    </p:spTree>
    <p:extLst>
      <p:ext uri="{BB962C8B-B14F-4D97-AF65-F5344CB8AC3E}">
        <p14:creationId xmlns:p14="http://schemas.microsoft.com/office/powerpoint/2010/main" val="334102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4.4 shows a similar test using the original plaintext of with two keys that</a:t>
            </a:r>
          </a:p>
          <a:p>
            <a:r>
              <a:rPr lang="en-US" sz="1200" kern="1200" baseline="0" dirty="0" smtClean="0">
                <a:solidFill>
                  <a:schemeClr val="tx1"/>
                </a:solidFill>
                <a:latin typeface="Arial" charset="0"/>
                <a:ea typeface="ＭＳ Ｐゴシック" pitchFamily="-107" charset="-128"/>
                <a:cs typeface="ＭＳ Ｐゴシック" pitchFamily="-107" charset="-128"/>
              </a:rPr>
              <a:t>differ in only the fourth bit position: the original key, 0f1571c947d9e859 , and</a:t>
            </a:r>
          </a:p>
          <a:p>
            <a:r>
              <a:rPr lang="en-US" sz="1200" kern="1200" baseline="0" dirty="0" smtClean="0">
                <a:solidFill>
                  <a:schemeClr val="tx1"/>
                </a:solidFill>
                <a:latin typeface="Arial" charset="0"/>
                <a:ea typeface="ＭＳ Ｐゴシック" pitchFamily="-107" charset="-128"/>
                <a:cs typeface="ＭＳ Ｐゴシック" pitchFamily="-107" charset="-128"/>
              </a:rPr>
              <a:t>the altered key, 1f1571c947d9e859 . Again, the results show that about half of</a:t>
            </a:r>
          </a:p>
          <a:p>
            <a:r>
              <a:rPr lang="en-US" sz="1200" kern="1200" baseline="0" dirty="0" smtClean="0">
                <a:solidFill>
                  <a:schemeClr val="tx1"/>
                </a:solidFill>
                <a:latin typeface="Arial" charset="0"/>
                <a:ea typeface="ＭＳ Ｐゴシック" pitchFamily="-107" charset="-128"/>
                <a:cs typeface="ＭＳ Ｐゴシック" pitchFamily="-107" charset="-128"/>
              </a:rPr>
              <a:t>the bits in the ciphertext differ and that the avalanche effect is pronounced after just</a:t>
            </a:r>
          </a:p>
          <a:p>
            <a:r>
              <a:rPr lang="en-US" sz="1200" kern="1200" baseline="0" dirty="0" smtClean="0">
                <a:solidFill>
                  <a:schemeClr val="tx1"/>
                </a:solidFill>
                <a:latin typeface="Arial" charset="0"/>
                <a:ea typeface="ＭＳ Ｐゴシック" pitchFamily="-107" charset="-128"/>
                <a:cs typeface="ＭＳ Ｐゴシック" pitchFamily="-107" charset="-128"/>
              </a:rPr>
              <a:t>a few rounds.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23</a:t>
            </a:fld>
            <a:endParaRPr lang="en-AU" dirty="0"/>
          </a:p>
        </p:txBody>
      </p:sp>
    </p:spTree>
    <p:extLst>
      <p:ext uri="{BB962C8B-B14F-4D97-AF65-F5344CB8AC3E}">
        <p14:creationId xmlns:p14="http://schemas.microsoft.com/office/powerpoint/2010/main" val="1876492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24</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544183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25</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Since its adoption as a federal standard, there have been lingering concerns about</a:t>
            </a:r>
          </a:p>
          <a:p>
            <a:r>
              <a:rPr lang="en-US" sz="1200" kern="1200" baseline="0" dirty="0" smtClean="0">
                <a:solidFill>
                  <a:schemeClr val="tx1"/>
                </a:solidFill>
                <a:latin typeface="Arial" charset="0"/>
                <a:ea typeface="ＭＳ Ｐゴシック" pitchFamily="-107" charset="-128"/>
                <a:cs typeface="ＭＳ Ｐゴシック" pitchFamily="-107" charset="-128"/>
              </a:rPr>
              <a:t>the level of security provided by DES. These concerns, by and large, fall into two</a:t>
            </a:r>
          </a:p>
          <a:p>
            <a:r>
              <a:rPr lang="en-US" sz="1200" kern="1200" baseline="0" dirty="0" smtClean="0">
                <a:solidFill>
                  <a:schemeClr val="tx1"/>
                </a:solidFill>
                <a:latin typeface="Arial" charset="0"/>
                <a:ea typeface="ＭＳ Ｐゴシック" pitchFamily="-107" charset="-128"/>
                <a:cs typeface="ＭＳ Ｐゴシック" pitchFamily="-107" charset="-128"/>
              </a:rPr>
              <a:t>areas: key size and the nature of the algorithm.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a key length of 56 bits, there are 2</a:t>
            </a:r>
            <a:r>
              <a:rPr lang="en-US" sz="1200" kern="1200" baseline="30000" dirty="0" smtClean="0">
                <a:solidFill>
                  <a:schemeClr val="tx1"/>
                </a:solidFill>
                <a:latin typeface="Arial" charset="0"/>
                <a:ea typeface="ＭＳ Ｐゴシック" pitchFamily="-107" charset="-128"/>
                <a:cs typeface="ＭＳ Ｐゴシック" pitchFamily="-107" charset="-128"/>
              </a:rPr>
              <a:t>56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which is approximately</a:t>
            </a:r>
          </a:p>
          <a:p>
            <a:r>
              <a:rPr lang="en-US" sz="1200" kern="1200" baseline="0" dirty="0" smtClean="0">
                <a:solidFill>
                  <a:schemeClr val="tx1"/>
                </a:solidFill>
                <a:latin typeface="Arial" charset="0"/>
                <a:ea typeface="ＭＳ Ｐゴシック" pitchFamily="-107" charset="-128"/>
                <a:cs typeface="ＭＳ Ｐゴシック" pitchFamily="-107" charset="-128"/>
              </a:rPr>
              <a:t>7.2 *  10</a:t>
            </a:r>
            <a:r>
              <a:rPr lang="en-US" sz="1200" kern="1200" baseline="30000" dirty="0" smtClean="0">
                <a:solidFill>
                  <a:schemeClr val="tx1"/>
                </a:solidFill>
                <a:latin typeface="Arial" charset="0"/>
                <a:ea typeface="ＭＳ Ｐゴシック" pitchFamily="-107" charset="-128"/>
                <a:cs typeface="ＭＳ Ｐゴシック" pitchFamily="-107" charset="-128"/>
              </a:rPr>
              <a:t>16</a:t>
            </a:r>
            <a:r>
              <a:rPr lang="en-US" sz="1200" kern="1200" baseline="0" dirty="0" smtClean="0">
                <a:solidFill>
                  <a:schemeClr val="tx1"/>
                </a:solidFill>
                <a:latin typeface="Arial" charset="0"/>
                <a:ea typeface="ＭＳ Ｐゴシック" pitchFamily="-107" charset="-128"/>
                <a:cs typeface="ＭＳ Ｐゴシック" pitchFamily="-107" charset="-128"/>
              </a:rPr>
              <a:t>  keys. Thus, on the face of it, a brute-force attack appears impractical.</a:t>
            </a:r>
          </a:p>
          <a:p>
            <a:r>
              <a:rPr lang="en-US" sz="1200" kern="1200" baseline="0" dirty="0" smtClean="0">
                <a:solidFill>
                  <a:schemeClr val="tx1"/>
                </a:solidFill>
                <a:latin typeface="Arial" charset="0"/>
                <a:ea typeface="ＭＳ Ｐゴシック" pitchFamily="-107" charset="-128"/>
                <a:cs typeface="ＭＳ Ｐゴシック" pitchFamily="-107" charset="-128"/>
              </a:rPr>
              <a:t>Assuming that, on average, half the key space has to be searched, a single machine</a:t>
            </a:r>
          </a:p>
          <a:p>
            <a:r>
              <a:rPr lang="en-US" sz="1200" kern="1200" baseline="0" dirty="0" smtClean="0">
                <a:solidFill>
                  <a:schemeClr val="tx1"/>
                </a:solidFill>
                <a:latin typeface="Arial" charset="0"/>
                <a:ea typeface="ＭＳ Ｐゴシック" pitchFamily="-107" charset="-128"/>
                <a:cs typeface="ＭＳ Ｐゴシック" pitchFamily="-107" charset="-128"/>
              </a:rPr>
              <a:t>performing one DES encryption per microsecond would take more than a thousand</a:t>
            </a:r>
          </a:p>
          <a:p>
            <a:r>
              <a:rPr lang="en-US" sz="1200" kern="1200" baseline="0" dirty="0" smtClean="0">
                <a:solidFill>
                  <a:schemeClr val="tx1"/>
                </a:solidFill>
                <a:latin typeface="Arial" charset="0"/>
                <a:ea typeface="ＭＳ Ｐゴシック" pitchFamily="-107" charset="-128"/>
                <a:cs typeface="ＭＳ Ｐゴシック" pitchFamily="-107" charset="-128"/>
              </a:rPr>
              <a:t>years to break the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However, the assumption of one encryption per microsecond is overly conservative.</a:t>
            </a:r>
          </a:p>
          <a:p>
            <a:r>
              <a:rPr lang="en-US" sz="1200" kern="1200" baseline="0" dirty="0" smtClean="0">
                <a:solidFill>
                  <a:schemeClr val="tx1"/>
                </a:solidFill>
                <a:latin typeface="Arial" charset="0"/>
                <a:ea typeface="ＭＳ Ｐゴシック" pitchFamily="-107" charset="-128"/>
                <a:cs typeface="ＭＳ Ｐゴシック" pitchFamily="-107" charset="-128"/>
              </a:rPr>
              <a:t>As far back as 1977, Diffie and Hellman postulated that the technology</a:t>
            </a:r>
          </a:p>
          <a:p>
            <a:r>
              <a:rPr lang="en-US" sz="1200" kern="1200" baseline="0" dirty="0" smtClean="0">
                <a:solidFill>
                  <a:schemeClr val="tx1"/>
                </a:solidFill>
                <a:latin typeface="Arial" charset="0"/>
                <a:ea typeface="ＭＳ Ｐゴシック" pitchFamily="-107" charset="-128"/>
                <a:cs typeface="ＭＳ Ｐゴシック" pitchFamily="-107" charset="-128"/>
              </a:rPr>
              <a:t>existed to build a parallel machine with 1 million encryption devices, each of which</a:t>
            </a:r>
          </a:p>
          <a:p>
            <a:r>
              <a:rPr lang="en-US" sz="1200" kern="1200" baseline="0" dirty="0" smtClean="0">
                <a:solidFill>
                  <a:schemeClr val="tx1"/>
                </a:solidFill>
                <a:latin typeface="Arial" charset="0"/>
                <a:ea typeface="ＭＳ Ｐゴシック" pitchFamily="-107" charset="-128"/>
                <a:cs typeface="ＭＳ Ｐゴシック" pitchFamily="-107" charset="-128"/>
              </a:rPr>
              <a:t>could perform one encryption per microsecond [DIFF77]. This would bring the</a:t>
            </a:r>
          </a:p>
          <a:p>
            <a:r>
              <a:rPr lang="en-US" sz="1200" kern="1200" baseline="0" dirty="0" smtClean="0">
                <a:solidFill>
                  <a:schemeClr val="tx1"/>
                </a:solidFill>
                <a:latin typeface="Arial" charset="0"/>
                <a:ea typeface="ＭＳ Ｐゴシック" pitchFamily="-107" charset="-128"/>
                <a:cs typeface="ＭＳ Ｐゴシック" pitchFamily="-107" charset="-128"/>
              </a:rPr>
              <a:t>average search time down to about 10 hours. The authors estimated that the cost</a:t>
            </a:r>
          </a:p>
          <a:p>
            <a:r>
              <a:rPr lang="en-US" sz="1200" kern="1200" baseline="0" dirty="0" smtClean="0">
                <a:solidFill>
                  <a:schemeClr val="tx1"/>
                </a:solidFill>
                <a:latin typeface="Arial" charset="0"/>
                <a:ea typeface="ＭＳ Ｐゴシック" pitchFamily="-107" charset="-128"/>
                <a:cs typeface="ＭＳ Ｐゴシック" pitchFamily="-107" charset="-128"/>
              </a:rPr>
              <a:t>would be about $20 million in 1977 dollars.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DES. A recent paper from Seagate Technology [SEAG08] suggests that</a:t>
            </a:r>
          </a:p>
          <a:p>
            <a:r>
              <a:rPr lang="en-US" sz="1200" kern="1200" baseline="0" dirty="0" smtClean="0">
                <a:solidFill>
                  <a:schemeClr val="tx1"/>
                </a:solidFill>
                <a:latin typeface="Arial" charset="0"/>
                <a:ea typeface="ＭＳ Ｐゴシック" pitchFamily="-107" charset="-128"/>
                <a:cs typeface="ＭＳ Ｐゴシック" pitchFamily="-107" charset="-128"/>
              </a:rPr>
              <a:t>a rate of 1 billion (10</a:t>
            </a:r>
            <a:r>
              <a:rPr lang="en-US" sz="1200" kern="1200" baseline="30000" dirty="0" smtClean="0">
                <a:solidFill>
                  <a:schemeClr val="tx1"/>
                </a:solidFill>
                <a:latin typeface="Arial" charset="0"/>
                <a:ea typeface="ＭＳ Ｐゴシック" pitchFamily="-107" charset="-128"/>
                <a:cs typeface="ＭＳ Ｐゴシック" pitchFamily="-107" charset="-128"/>
              </a:rPr>
              <a:t>9</a:t>
            </a:r>
            <a:r>
              <a:rPr lang="en-US" sz="1200" kern="1200" baseline="0" dirty="0" smtClean="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smtClean="0">
                <a:solidFill>
                  <a:schemeClr val="tx1"/>
                </a:solidFill>
                <a:latin typeface="Arial" charset="0"/>
                <a:ea typeface="ＭＳ Ｐゴシック" pitchFamily="-107" charset="-128"/>
                <a:cs typeface="ＭＳ Ｐゴシック" pitchFamily="-107" charset="-128"/>
              </a:rPr>
              <a:t>computers. Recent offerings confirm this. Both Intel and AMD now offer</a:t>
            </a:r>
          </a:p>
          <a:p>
            <a:r>
              <a:rPr lang="en-US" sz="1200" kern="1200" baseline="0" dirty="0" smtClean="0">
                <a:solidFill>
                  <a:schemeClr val="tx1"/>
                </a:solidFill>
                <a:latin typeface="Arial" charset="0"/>
                <a:ea typeface="ＭＳ Ｐゴシック" pitchFamily="-107" charset="-128"/>
                <a:cs typeface="ＭＳ Ｐゴシック" pitchFamily="-107" charset="-128"/>
              </a:rPr>
              <a:t>hardware-based instructions to accelerate the use of AES. Tests run on a contemporary</a:t>
            </a:r>
          </a:p>
          <a:p>
            <a:r>
              <a:rPr lang="en-US" sz="1200" kern="1200" baseline="0" dirty="0" smtClean="0">
                <a:solidFill>
                  <a:schemeClr val="tx1"/>
                </a:solidFill>
                <a:latin typeface="Arial" charset="0"/>
                <a:ea typeface="ＭＳ Ｐゴシック" pitchFamily="-107" charset="-128"/>
                <a:cs typeface="ＭＳ Ｐゴシック" pitchFamily="-107" charset="-128"/>
              </a:rPr>
              <a:t>multicore Intel machine resulted in an encryption rate of about half a billion</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encryptions per second [BASU12]. Another recent analysis suggests that with</a:t>
            </a:r>
          </a:p>
          <a:p>
            <a:r>
              <a:rPr lang="en-US" sz="1200" kern="1200" baseline="0" dirty="0" smtClean="0">
                <a:solidFill>
                  <a:schemeClr val="tx1"/>
                </a:solidFill>
                <a:latin typeface="Arial" charset="0"/>
                <a:ea typeface="ＭＳ Ｐゴシック" pitchFamily="-107" charset="-128"/>
                <a:cs typeface="ＭＳ Ｐゴシック" pitchFamily="-107" charset="-128"/>
              </a:rPr>
              <a:t>contemporary supercomputer technology, a rate of 10</a:t>
            </a:r>
            <a:r>
              <a:rPr lang="en-US" sz="1200" kern="1200" baseline="30000" dirty="0" smtClean="0">
                <a:solidFill>
                  <a:schemeClr val="tx1"/>
                </a:solidFill>
                <a:latin typeface="Arial" charset="0"/>
                <a:ea typeface="ＭＳ Ｐゴシック" pitchFamily="-107" charset="-128"/>
                <a:cs typeface="ＭＳ Ｐゴシック" pitchFamily="-107" charset="-128"/>
              </a:rPr>
              <a:t>13</a:t>
            </a:r>
            <a:r>
              <a:rPr lang="en-US" sz="1200" kern="1200" baseline="0" dirty="0" smtClean="0">
                <a:solidFill>
                  <a:schemeClr val="tx1"/>
                </a:solidFill>
                <a:latin typeface="Arial" charset="0"/>
                <a:ea typeface="ＭＳ Ｐゴシック" pitchFamily="-107" charset="-128"/>
                <a:cs typeface="ＭＳ Ｐゴシック" pitchFamily="-107" charset="-128"/>
              </a:rPr>
              <a:t>  encryptions per second is</a:t>
            </a:r>
          </a:p>
          <a:p>
            <a:r>
              <a:rPr lang="en-US" sz="1200" kern="1200" baseline="0" dirty="0" smtClean="0">
                <a:solidFill>
                  <a:schemeClr val="tx1"/>
                </a:solidFill>
                <a:latin typeface="Arial" charset="0"/>
                <a:ea typeface="ＭＳ Ｐゴシック" pitchFamily="-107" charset="-128"/>
                <a:cs typeface="ＭＳ Ｐゴシック" pitchFamily="-107" charset="-128"/>
              </a:rPr>
              <a:t>reasonable [AROR12].</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these results in mind, Table 4.5 shows how much time is required for</a:t>
            </a:r>
          </a:p>
          <a:p>
            <a:r>
              <a:rPr lang="en-US" sz="1200" kern="1200" baseline="0" dirty="0" smtClean="0">
                <a:solidFill>
                  <a:schemeClr val="tx1"/>
                </a:solidFill>
                <a:latin typeface="Arial" charset="0"/>
                <a:ea typeface="ＭＳ Ｐゴシック" pitchFamily="-107" charset="-128"/>
                <a:cs typeface="ＭＳ Ｐゴシック" pitchFamily="-107" charset="-128"/>
              </a:rPr>
              <a:t>a brute-force attack for various key sizes. As can be seen, a single PC can break</a:t>
            </a:r>
          </a:p>
          <a:p>
            <a:r>
              <a:rPr lang="en-US" sz="1200" kern="1200" baseline="0" dirty="0" smtClean="0">
                <a:solidFill>
                  <a:schemeClr val="tx1"/>
                </a:solidFill>
                <a:latin typeface="Arial" charset="0"/>
                <a:ea typeface="ＭＳ Ｐゴシック" pitchFamily="-107" charset="-128"/>
                <a:cs typeface="ＭＳ Ｐゴシック" pitchFamily="-107" charset="-128"/>
              </a:rPr>
              <a:t>DES in about a year; if multiple PCs work in parallel, the time is drastically shortened.</a:t>
            </a:r>
          </a:p>
          <a:p>
            <a:r>
              <a:rPr lang="en-US" sz="1200" kern="1200" baseline="0" dirty="0" smtClean="0">
                <a:solidFill>
                  <a:schemeClr val="tx1"/>
                </a:solidFill>
                <a:latin typeface="Arial" charset="0"/>
                <a:ea typeface="ＭＳ Ｐゴシック" pitchFamily="-107" charset="-128"/>
                <a:cs typeface="ＭＳ Ｐゴシック" pitchFamily="-107" charset="-128"/>
              </a:rPr>
              <a:t>And today’s supercomputers should be able to find a key in about an hour.</a:t>
            </a:r>
          </a:p>
          <a:p>
            <a:r>
              <a:rPr lang="en-US" sz="1200" kern="1200" baseline="0" dirty="0" smtClean="0">
                <a:solidFill>
                  <a:schemeClr val="tx1"/>
                </a:solidFill>
                <a:latin typeface="Arial" charset="0"/>
                <a:ea typeface="ＭＳ Ｐゴシック" pitchFamily="-107" charset="-128"/>
                <a:cs typeface="ＭＳ Ｐゴシック" pitchFamily="-107" charset="-128"/>
              </a:rPr>
              <a:t>Key sizes of 128 bits or greater are effectively unbreakable using simply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Even if we managed to speed up the attacking system by a factor</a:t>
            </a:r>
          </a:p>
          <a:p>
            <a:r>
              <a:rPr lang="en-US" sz="1200" kern="1200" baseline="0" dirty="0" smtClean="0">
                <a:solidFill>
                  <a:schemeClr val="tx1"/>
                </a:solidFill>
                <a:latin typeface="Arial" charset="0"/>
                <a:ea typeface="ＭＳ Ｐゴシック" pitchFamily="-107" charset="-128"/>
                <a:cs typeface="ＭＳ Ｐゴシック" pitchFamily="-107" charset="-128"/>
              </a:rPr>
              <a:t>of 1 trillion (10</a:t>
            </a:r>
            <a:r>
              <a:rPr lang="en-US" sz="1200" kern="1200" baseline="30000" dirty="0" smtClean="0">
                <a:solidFill>
                  <a:schemeClr val="tx1"/>
                </a:solidFill>
                <a:latin typeface="Arial" charset="0"/>
                <a:ea typeface="ＭＳ Ｐゴシック" pitchFamily="-107" charset="-128"/>
                <a:cs typeface="ＭＳ Ｐゴシック" pitchFamily="-107" charset="-128"/>
              </a:rPr>
              <a:t>12</a:t>
            </a:r>
            <a:r>
              <a:rPr lang="en-US" sz="1200" kern="1200" baseline="0" dirty="0" smtClean="0">
                <a:solidFill>
                  <a:schemeClr val="tx1"/>
                </a:solidFill>
                <a:latin typeface="Arial" charset="0"/>
                <a:ea typeface="ＭＳ Ｐゴシック" pitchFamily="-107" charset="-128"/>
                <a:cs typeface="ＭＳ Ｐゴシック" pitchFamily="-107" charset="-128"/>
              </a:rPr>
              <a:t> ), it would still take over 100,000 years to break a code using a</a:t>
            </a:r>
          </a:p>
          <a:p>
            <a:r>
              <a:rPr lang="en-US" sz="1200" kern="1200" baseline="0" dirty="0" smtClean="0">
                <a:solidFill>
                  <a:schemeClr val="tx1"/>
                </a:solidFill>
                <a:latin typeface="Arial" charset="0"/>
                <a:ea typeface="ＭＳ Ｐゴシック" pitchFamily="-107" charset="-128"/>
                <a:cs typeface="ＭＳ Ｐゴシック" pitchFamily="-107" charset="-128"/>
              </a:rPr>
              <a:t>128-bit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Fortunately, there are a number of alternatives to DES, the most important of</a:t>
            </a:r>
          </a:p>
          <a:p>
            <a:r>
              <a:rPr lang="en-US" sz="1200" kern="1200" baseline="0" dirty="0" smtClean="0">
                <a:solidFill>
                  <a:schemeClr val="tx1"/>
                </a:solidFill>
                <a:latin typeface="Arial" charset="0"/>
                <a:ea typeface="ＭＳ Ｐゴシック" pitchFamily="-107" charset="-128"/>
                <a:cs typeface="ＭＳ Ｐゴシック" pitchFamily="-107" charset="-128"/>
              </a:rPr>
              <a:t>which are AES and triple DES, discussed in Chapters 6 and 7, respectively.</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568213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26</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cryptographic strength of a Feistel cipher derives from three aspects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smtClean="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494082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27</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number of </a:t>
            </a:r>
            <a:r>
              <a:rPr lang="en-US" sz="1200" kern="1200" baseline="0" dirty="0" err="1" smtClean="0">
                <a:solidFill>
                  <a:schemeClr val="tx1"/>
                </a:solidFill>
                <a:latin typeface="Arial" charset="0"/>
                <a:ea typeface="ＭＳ Ｐゴシック" pitchFamily="-107" charset="-128"/>
                <a:cs typeface="ＭＳ Ｐゴシック" pitchFamily="-107" charset="-128"/>
              </a:rPr>
              <a:t>roun</a:t>
            </a:r>
            <a:r>
              <a:rPr lang="tr-TR" sz="1200" kern="1200" baseline="0" dirty="0" smtClean="0">
                <a:solidFill>
                  <a:schemeClr val="tx1"/>
                </a:solidFill>
                <a:latin typeface="Arial" charset="0"/>
                <a:ea typeface="ＭＳ Ｐゴシック" pitchFamily="-107" charset="-128"/>
                <a:cs typeface="ＭＳ Ｐゴシック" pitchFamily="-107" charset="-128"/>
              </a:rPr>
              <a:t>d </a:t>
            </a:r>
            <a:r>
              <a:rPr lang="en-US" sz="1200" kern="1200" baseline="0" dirty="0" smtClean="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ds is chosen so that known cryptanalytic efforts require greater</a:t>
            </a:r>
          </a:p>
          <a:p>
            <a:r>
              <a:rPr lang="en-US" sz="1200" kern="1200" baseline="0" dirty="0" smtClean="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design of DES. </a:t>
            </a:r>
            <a:r>
              <a:rPr lang="en-US" sz="1200" kern="1200" baseline="0" dirty="0" err="1" smtClean="0">
                <a:solidFill>
                  <a:schemeClr val="tx1"/>
                </a:solidFill>
                <a:latin typeface="Arial" charset="0"/>
                <a:ea typeface="ＭＳ Ｐゴシック" pitchFamily="-107" charset="-128"/>
                <a:cs typeface="ＭＳ Ｐゴシック" pitchFamily="-107" charset="-128"/>
              </a:rPr>
              <a:t>Schneier</a:t>
            </a:r>
            <a:r>
              <a:rPr lang="en-US" sz="1200" kern="1200" baseline="0" dirty="0" smtClean="0">
                <a:solidFill>
                  <a:schemeClr val="tx1"/>
                </a:solidFill>
                <a:latin typeface="Arial" charset="0"/>
                <a:ea typeface="ＭＳ Ｐゴシック" pitchFamily="-107" charset="-128"/>
                <a:cs typeface="ＭＳ Ｐゴシック" pitchFamily="-107" charset="-128"/>
              </a:rPr>
              <a:t> [SCHN96] observes that for 16-round DES, a differential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smtClean="0">
                <a:solidFill>
                  <a:schemeClr val="tx1"/>
                </a:solidFill>
                <a:latin typeface="Arial" charset="0"/>
                <a:ea typeface="ＭＳ Ｐゴシック" pitchFamily="-107" charset="-128"/>
                <a:cs typeface="ＭＳ Ｐゴシック" pitchFamily="-107" charset="-128"/>
              </a:rPr>
              <a:t>55.1</a:t>
            </a:r>
            <a:r>
              <a:rPr lang="en-US" sz="1200" kern="1200" baseline="0" dirty="0" smtClean="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smtClean="0">
                <a:solidFill>
                  <a:schemeClr val="tx1"/>
                </a:solidFill>
                <a:latin typeface="Arial" charset="0"/>
                <a:ea typeface="ＭＳ Ｐゴシック" pitchFamily="-107" charset="-128"/>
                <a:cs typeface="ＭＳ Ｐゴシック" pitchFamily="-107" charset="-128"/>
              </a:rPr>
              <a:t>55</a:t>
            </a:r>
            <a:r>
              <a:rPr lang="en-US" sz="1200" kern="1200" baseline="0" dirty="0" smtClean="0">
                <a:solidFill>
                  <a:schemeClr val="tx1"/>
                </a:solidFill>
                <a:latin typeface="Arial" charset="0"/>
                <a:ea typeface="ＭＳ Ｐゴシック" pitchFamily="-107" charset="-128"/>
                <a:cs typeface="ＭＳ Ｐゴシック" pitchFamily="-107" charset="-128"/>
              </a:rPr>
              <a:t> . If</a:t>
            </a:r>
          </a:p>
          <a:p>
            <a:r>
              <a:rPr lang="en-US" sz="1200" kern="1200" baseline="0" dirty="0" smtClean="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smtClean="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smtClean="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smtClean="0">
                <a:solidFill>
                  <a:schemeClr val="tx1"/>
                </a:solidFill>
                <a:latin typeface="Arial" charset="0"/>
                <a:ea typeface="ＭＳ Ｐゴシック" pitchFamily="-107" charset="-128"/>
                <a:cs typeface="ＭＳ Ｐゴシック" pitchFamily="-107" charset="-128"/>
              </a:rPr>
              <a:t>judged solely on key length.</a:t>
            </a:r>
            <a:endParaRPr lang="en-AU" dirty="0" smtClean="0">
              <a:latin typeface="Arial" pitchFamily="-1" charset="0"/>
              <a:ea typeface="ＭＳ Ｐゴシック" pitchFamily="-1" charset="-128"/>
              <a:cs typeface="ＭＳ Ｐゴシック" pitchFamily="-1" charset="-128"/>
            </a:endParaRPr>
          </a:p>
          <a:p>
            <a:endParaRPr lang="en-AU"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94557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28</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heart of a Feistel block cipher is the function F, which provides the element</a:t>
            </a:r>
          </a:p>
          <a:p>
            <a:r>
              <a:rPr lang="en-US" sz="1200" kern="1200" baseline="0" dirty="0" smtClean="0">
                <a:solidFill>
                  <a:schemeClr val="tx1"/>
                </a:solidFill>
                <a:latin typeface="Arial" charset="0"/>
                <a:ea typeface="ＭＳ Ｐゴシック" pitchFamily="-107" charset="-128"/>
                <a:cs typeface="ＭＳ Ｐゴシック" pitchFamily="-107" charset="-128"/>
              </a:rPr>
              <a:t>of confusion in a Feistel cipher. Thus, it must be difficult to “unscramble” the</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dirty="0" smtClean="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dirty="0" smtClean="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dirty="0" smtClean="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dirty="0" smtClean="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dirty="0" smtClean="0">
                <a:solidFill>
                  <a:schemeClr val="tx1"/>
                </a:solidFill>
                <a:latin typeface="Arial" charset="0"/>
                <a:ea typeface="ＭＳ Ｐゴシック" pitchFamily="-107" charset="-128"/>
                <a:cs typeface="ＭＳ Ｐゴシック" pitchFamily="-107" charset="-128"/>
              </a:rPr>
              <a:t>A more stringent version of this is the strict avalanche criterion (SAC)  [WEBS86],</a:t>
            </a:r>
          </a:p>
          <a:p>
            <a:r>
              <a:rPr lang="en-US" sz="1200" kern="1200" baseline="0" dirty="0" smtClean="0">
                <a:solidFill>
                  <a:schemeClr val="tx1"/>
                </a:solidFill>
                <a:latin typeface="Arial" charset="0"/>
                <a:ea typeface="ＭＳ Ｐゴシック" pitchFamily="-107" charset="-128"/>
                <a:cs typeface="ＭＳ Ｐゴシック" pitchFamily="-107" charset="-128"/>
              </a:rPr>
              <a:t>which states that any output bit j  of an S-box (see Appendix S for a discussion of</a:t>
            </a:r>
          </a:p>
          <a:p>
            <a:r>
              <a:rPr lang="en-US" sz="1200" kern="1200" baseline="0" dirty="0" smtClean="0">
                <a:solidFill>
                  <a:schemeClr val="tx1"/>
                </a:solidFill>
                <a:latin typeface="Arial" charset="0"/>
                <a:ea typeface="ＭＳ Ｐゴシック" pitchFamily="-107" charset="-128"/>
                <a:cs typeface="ＭＳ Ｐゴシック" pitchFamily="-107" charset="-128"/>
              </a:rPr>
              <a:t>S-boxes) should change with probability 1/2 when any single input bit i  is inverted</a:t>
            </a:r>
          </a:p>
          <a:p>
            <a:r>
              <a:rPr lang="en-US" sz="1200" kern="1200" baseline="0" dirty="0" smtClean="0">
                <a:solidFill>
                  <a:schemeClr val="tx1"/>
                </a:solidFill>
                <a:latin typeface="Arial" charset="0"/>
                <a:ea typeface="ＭＳ Ｐゴシック" pitchFamily="-107" charset="-128"/>
                <a:cs typeface="ＭＳ Ｐゴシック" pitchFamily="-107" charset="-128"/>
              </a:rPr>
              <a:t>for all i , j . Although SAC is expressed in terms of S-boxes, a similar criterion could</a:t>
            </a:r>
          </a:p>
          <a:p>
            <a:r>
              <a:rPr lang="en-US" sz="1200" kern="1200" baseline="0" dirty="0" smtClean="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dirty="0" smtClean="0">
                <a:solidFill>
                  <a:schemeClr val="tx1"/>
                </a:solidFill>
                <a:latin typeface="Arial" charset="0"/>
                <a:ea typeface="ＭＳ Ｐゴシック" pitchFamily="-107" charset="-128"/>
                <a:cs typeface="ＭＳ Ｐゴシック" pitchFamily="-107" charset="-128"/>
              </a:rPr>
              <a:t>include S-boxes.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criterion proposed in [WEBS86] is the bit independence criterion</a:t>
            </a:r>
          </a:p>
          <a:p>
            <a:r>
              <a:rPr lang="en-US" sz="1200" kern="1200" baseline="0" dirty="0" smtClean="0">
                <a:solidFill>
                  <a:schemeClr val="tx1"/>
                </a:solidFill>
                <a:latin typeface="Arial" charset="0"/>
                <a:ea typeface="ＭＳ Ｐゴシック" pitchFamily="-107" charset="-128"/>
                <a:cs typeface="ＭＳ Ｐゴシック" pitchFamily="-107" charset="-128"/>
              </a:rPr>
              <a:t>(BIC) , which states that output bits j  and k  should change independently when any</a:t>
            </a:r>
          </a:p>
          <a:p>
            <a:r>
              <a:rPr lang="en-US" sz="1200" kern="1200" baseline="0" dirty="0" smtClean="0">
                <a:solidFill>
                  <a:schemeClr val="tx1"/>
                </a:solidFill>
                <a:latin typeface="Arial" charset="0"/>
                <a:ea typeface="ＭＳ Ｐゴシック" pitchFamily="-107" charset="-128"/>
                <a:cs typeface="ＭＳ Ｐゴシック" pitchFamily="-107" charset="-128"/>
              </a:rPr>
              <a:t>single input bit i  is inverted for all i , j , and k . The SAC and BIC criteria appear to</a:t>
            </a:r>
          </a:p>
          <a:p>
            <a:r>
              <a:rPr lang="en-US" sz="1200" kern="1200" baseline="0" dirty="0" smtClean="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49904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29</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With any Feistel block cipher, the key is used to generate one subkey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round. In general, we would like to select subkeys to maximize the difficulty of</a:t>
            </a:r>
          </a:p>
          <a:p>
            <a:r>
              <a:rPr lang="en-US" sz="1200" kern="1200" baseline="0" dirty="0" smtClean="0">
                <a:solidFill>
                  <a:schemeClr val="tx1"/>
                </a:solidFill>
                <a:latin typeface="Arial" charset="0"/>
                <a:ea typeface="ＭＳ Ｐゴシック" pitchFamily="-107" charset="-128"/>
                <a:cs typeface="ＭＳ Ｐゴシック" pitchFamily="-107" charset="-128"/>
              </a:rPr>
              <a:t>deducing individual subkeys and the difficulty of working back to the main key. No</a:t>
            </a:r>
          </a:p>
          <a:p>
            <a:r>
              <a:rPr lang="en-US" sz="1200" kern="1200" baseline="0" dirty="0" smtClean="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smtClean="0">
                <a:solidFill>
                  <a:schemeClr val="tx1"/>
                </a:solidFill>
                <a:latin typeface="Arial" charset="0"/>
                <a:ea typeface="ＭＳ Ｐゴシック" pitchFamily="-107" charset="-128"/>
                <a:cs typeface="ＭＳ Ｐゴシック" pitchFamily="-107" charset="-128"/>
              </a:rPr>
              <a:t>guarantee key/ciphertext Strict Avalanche Criterion and Bit Independence</a:t>
            </a:r>
          </a:p>
          <a:p>
            <a:r>
              <a:rPr lang="en-US" sz="1200" kern="1200" baseline="0" dirty="0" smtClean="0">
                <a:solidFill>
                  <a:schemeClr val="tx1"/>
                </a:solidFill>
                <a:latin typeface="Arial" charset="0"/>
                <a:ea typeface="ＭＳ Ｐゴシック" pitchFamily="-107" charset="-128"/>
                <a:cs typeface="ＭＳ Ｐゴシック" pitchFamily="-107" charset="-128"/>
              </a:rPr>
              <a:t>Criterion.</a:t>
            </a:r>
            <a:endParaRPr lang="en-AU"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20621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3</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667963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ED3A70E-C97E-DC4B-9C68-0A144DA905F7}" type="slidenum">
              <a:rPr lang="en-AU">
                <a:latin typeface="Arial" pitchFamily="-84" charset="0"/>
              </a:rPr>
              <a:pPr/>
              <a:t>30</a:t>
            </a:fld>
            <a:endParaRPr lang="en-AU">
              <a:latin typeface="Arial" pitchFamily="-84" charset="0"/>
            </a:endParaRPr>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a:t>
            </a:r>
            <a:r>
              <a:rPr lang="en-US" sz="1200" kern="1200" baseline="0" dirty="0" smtClean="0">
                <a:solidFill>
                  <a:schemeClr val="tx1"/>
                </a:solidFill>
                <a:latin typeface="Arial" charset="0"/>
                <a:ea typeface="ＭＳ Ｐゴシック" charset="-128"/>
                <a:cs typeface="ＭＳ Ｐゴシック" charset="-128"/>
              </a:rPr>
              <a:t>Because of its vulnerability to brute-force attack, DES, once the most widely used</a:t>
            </a:r>
          </a:p>
          <a:p>
            <a:r>
              <a:rPr lang="en-US" sz="1200" kern="1200" baseline="0" dirty="0" smtClean="0">
                <a:solidFill>
                  <a:schemeClr val="tx1"/>
                </a:solidFill>
                <a:latin typeface="Arial" charset="0"/>
                <a:ea typeface="ＭＳ Ｐゴシック" charset="-128"/>
                <a:cs typeface="ＭＳ Ｐゴシック" charset="-128"/>
              </a:rPr>
              <a:t>symmetric cipher, has been largely replaced by stronger encryption schemes. Two</a:t>
            </a:r>
          </a:p>
          <a:p>
            <a:r>
              <a:rPr lang="en-US" sz="1200" kern="1200" baseline="0" dirty="0" smtClean="0">
                <a:solidFill>
                  <a:schemeClr val="tx1"/>
                </a:solidFill>
                <a:latin typeface="Arial" charset="0"/>
                <a:ea typeface="ＭＳ Ｐゴシック" charset="-128"/>
                <a:cs typeface="ＭＳ Ｐゴシック" charset="-128"/>
              </a:rPr>
              <a:t>approaches have been taken. One approach is to design a completely new algorithm</a:t>
            </a:r>
          </a:p>
          <a:p>
            <a:r>
              <a:rPr lang="en-US" sz="1200" kern="1200" baseline="0" dirty="0" smtClean="0">
                <a:solidFill>
                  <a:schemeClr val="tx1"/>
                </a:solidFill>
                <a:latin typeface="Arial" charset="0"/>
                <a:ea typeface="ＭＳ Ｐゴシック" charset="-128"/>
                <a:cs typeface="ＭＳ Ｐゴシック" charset="-128"/>
              </a:rPr>
              <a:t>that is resistant to both cryptanalytic and brute-force attacks, of which AES</a:t>
            </a:r>
          </a:p>
          <a:p>
            <a:r>
              <a:rPr lang="en-US" sz="1200" kern="1200" baseline="0" dirty="0" smtClean="0">
                <a:solidFill>
                  <a:schemeClr val="tx1"/>
                </a:solidFill>
                <a:latin typeface="Arial" charset="0"/>
                <a:ea typeface="ＭＳ Ｐゴシック" charset="-128"/>
                <a:cs typeface="ＭＳ Ｐゴシック" charset="-128"/>
              </a:rPr>
              <a:t>is a prime example. Another alternative, which preserves the existing investment in</a:t>
            </a:r>
          </a:p>
          <a:p>
            <a:r>
              <a:rPr lang="en-US" sz="1200" kern="1200" baseline="0" dirty="0" smtClean="0">
                <a:solidFill>
                  <a:schemeClr val="tx1"/>
                </a:solidFill>
                <a:latin typeface="Arial" charset="0"/>
                <a:ea typeface="ＭＳ Ｐゴシック" charset="-128"/>
                <a:cs typeface="ＭＳ Ｐゴシック" charset="-128"/>
              </a:rPr>
              <a:t>software and equipment, is to use multiple encryption with DES and multiple keys.</a:t>
            </a:r>
          </a:p>
          <a:p>
            <a:r>
              <a:rPr lang="en-US" sz="1200" kern="1200" baseline="0" dirty="0" smtClean="0">
                <a:solidFill>
                  <a:schemeClr val="tx1"/>
                </a:solidFill>
                <a:latin typeface="Arial" charset="0"/>
                <a:ea typeface="ＭＳ Ｐゴシック" charset="-128"/>
                <a:cs typeface="ＭＳ Ｐゴシック" charset="-128"/>
              </a:rPr>
              <a:t>We begin by examining the simplest example of this second alternative. We then</a:t>
            </a:r>
          </a:p>
          <a:p>
            <a:r>
              <a:rPr lang="en-US" sz="1200" kern="1200" baseline="0" dirty="0" smtClean="0">
                <a:solidFill>
                  <a:schemeClr val="tx1"/>
                </a:solidFill>
                <a:latin typeface="Arial" charset="0"/>
                <a:ea typeface="ＭＳ Ｐゴシック" charset="-128"/>
                <a:cs typeface="ＭＳ Ｐゴシック" charset="-128"/>
              </a:rPr>
              <a:t>look at the widely accepted triple DES (3DES) algorithm.</a:t>
            </a:r>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The simplest form of multiple encryption has two encryption stages and two keys</a:t>
            </a:r>
          </a:p>
          <a:p>
            <a:r>
              <a:rPr lang="en-US" dirty="0" smtClean="0">
                <a:latin typeface="Arial" pitchFamily="-84" charset="0"/>
                <a:ea typeface="ＭＳ Ｐゴシック" pitchFamily="-84" charset="-128"/>
                <a:cs typeface="ＭＳ Ｐゴシック" pitchFamily="-84" charset="-128"/>
              </a:rPr>
              <a:t>(Figure 7.1a).</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Given a plaintext </a:t>
            </a:r>
            <a:r>
              <a:rPr lang="en-US" i="1" dirty="0" smtClean="0">
                <a:latin typeface="Arial" pitchFamily="-84" charset="0"/>
                <a:ea typeface="ＭＳ Ｐゴシック" pitchFamily="-84" charset="-128"/>
                <a:cs typeface="ＭＳ Ｐゴシック" pitchFamily="-84" charset="-128"/>
              </a:rPr>
              <a:t>P</a:t>
            </a:r>
            <a:r>
              <a:rPr lang="en-US" dirty="0" smtClean="0">
                <a:latin typeface="Arial" pitchFamily="-84" charset="0"/>
                <a:ea typeface="ＭＳ Ｐゴシック" pitchFamily="-84" charset="-128"/>
                <a:cs typeface="ＭＳ Ｐゴシック" pitchFamily="-84" charset="-128"/>
              </a:rPr>
              <a:t> and two encryption keys </a:t>
            </a:r>
            <a:r>
              <a:rPr lang="en-US" i="1" dirty="0" smtClean="0">
                <a:latin typeface="Arial" pitchFamily="-84" charset="0"/>
                <a:ea typeface="ＭＳ Ｐゴシック" pitchFamily="-84" charset="-128"/>
                <a:cs typeface="ＭＳ Ｐゴシック" pitchFamily="-84" charset="-128"/>
              </a:rPr>
              <a:t>K</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and </a:t>
            </a:r>
            <a:r>
              <a:rPr lang="en-US" i="1" dirty="0" smtClean="0">
                <a:latin typeface="Arial" pitchFamily="-84" charset="0"/>
                <a:ea typeface="ＭＳ Ｐゴシック" pitchFamily="-84" charset="-128"/>
                <a:cs typeface="ＭＳ Ｐゴシック" pitchFamily="-84" charset="-128"/>
              </a:rPr>
              <a:t>K</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ciphertext</a:t>
            </a:r>
            <a:r>
              <a:rPr lang="en-US" i="1" dirty="0" smtClean="0">
                <a:latin typeface="Arial" pitchFamily="-84" charset="0"/>
                <a:ea typeface="ＭＳ Ｐゴシック" pitchFamily="-84" charset="-128"/>
                <a:cs typeface="ＭＳ Ｐゴシック" pitchFamily="-84" charset="-128"/>
              </a:rPr>
              <a:t> C</a:t>
            </a:r>
          </a:p>
          <a:p>
            <a:r>
              <a:rPr lang="en-US" dirty="0" smtClean="0">
                <a:latin typeface="Arial" pitchFamily="-84" charset="0"/>
                <a:ea typeface="ＭＳ Ｐゴシック" pitchFamily="-84" charset="-128"/>
                <a:cs typeface="ＭＳ Ｐゴシック" pitchFamily="-84" charset="-128"/>
              </a:rPr>
              <a:t> is generated as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C =  E(K</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E(K</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P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Decryption requires that the keys be applied in reverse order:</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P =  D(K</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D(K</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C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For DES, this scheme apparently involves a key length of 56 *  2 =  112 bits, resulting</a:t>
            </a:r>
          </a:p>
          <a:p>
            <a:r>
              <a:rPr lang="en-US" dirty="0" smtClean="0">
                <a:latin typeface="Arial" pitchFamily="-84" charset="0"/>
                <a:ea typeface="ＭＳ Ｐゴシック" pitchFamily="-84" charset="-128"/>
                <a:cs typeface="ＭＳ Ｐゴシック" pitchFamily="-84" charset="-128"/>
              </a:rPr>
              <a:t>in a dramatic increase in cryptographic strength. But we need to examine the</a:t>
            </a:r>
          </a:p>
          <a:p>
            <a:r>
              <a:rPr lang="en-US" dirty="0" smtClean="0">
                <a:latin typeface="Arial" pitchFamily="-84" charset="0"/>
                <a:ea typeface="ＭＳ Ｐゴシック" pitchFamily="-84" charset="-128"/>
                <a:cs typeface="ＭＳ Ｐゴシック" pitchFamily="-84" charset="-128"/>
              </a:rPr>
              <a:t>algorithm more closely.</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it is reasonable to assume that if DES is used twice with different keys, it</a:t>
            </a:r>
          </a:p>
          <a:p>
            <a:r>
              <a:rPr lang="en-US" dirty="0" smtClean="0">
                <a:latin typeface="Arial" pitchFamily="-84" charset="0"/>
                <a:ea typeface="ＭＳ Ｐゴシック" pitchFamily="-84" charset="-128"/>
                <a:cs typeface="ＭＳ Ｐゴシック" pitchFamily="-84" charset="-128"/>
              </a:rPr>
              <a:t>will produce one of the many mappings that are not defined by a single application</a:t>
            </a:r>
          </a:p>
          <a:p>
            <a:r>
              <a:rPr lang="en-US" dirty="0" smtClean="0">
                <a:latin typeface="Arial" pitchFamily="-84" charset="0"/>
                <a:ea typeface="ＭＳ Ｐゴシック" pitchFamily="-84" charset="-128"/>
                <a:cs typeface="ＭＳ Ｐゴシック" pitchFamily="-84" charset="-128"/>
              </a:rPr>
              <a:t>of DES. Although there was much supporting evidence for this assumption, it was</a:t>
            </a:r>
          </a:p>
          <a:p>
            <a:r>
              <a:rPr lang="en-US" dirty="0" smtClean="0">
                <a:latin typeface="Arial" pitchFamily="-84" charset="0"/>
                <a:ea typeface="ＭＳ Ｐゴシック" pitchFamily="-84" charset="-128"/>
                <a:cs typeface="ＭＳ Ｐゴシック" pitchFamily="-84" charset="-128"/>
              </a:rPr>
              <a:t>not until 1992 that the assumption was proven [CAMP92].</a:t>
            </a:r>
          </a:p>
        </p:txBody>
      </p:sp>
    </p:spTree>
    <p:extLst>
      <p:ext uri="{BB962C8B-B14F-4D97-AF65-F5344CB8AC3E}">
        <p14:creationId xmlns:p14="http://schemas.microsoft.com/office/powerpoint/2010/main" val="3642364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Thus, the use of double DES results in a mapping</a:t>
            </a:r>
          </a:p>
          <a:p>
            <a:r>
              <a:rPr lang="en-US" dirty="0" smtClean="0">
                <a:latin typeface="Arial" pitchFamily="-84" charset="0"/>
                <a:ea typeface="ＭＳ Ｐゴシック" pitchFamily="-84" charset="-128"/>
                <a:cs typeface="ＭＳ Ｐゴシック" pitchFamily="-84" charset="-128"/>
              </a:rPr>
              <a:t>that is not equivalent to a single DES encryption. But there is a way to attack this</a:t>
            </a:r>
          </a:p>
          <a:p>
            <a:r>
              <a:rPr lang="en-US" dirty="0" smtClean="0">
                <a:latin typeface="Arial" pitchFamily="-84" charset="0"/>
                <a:ea typeface="ＭＳ Ｐゴシック" pitchFamily="-84" charset="-128"/>
                <a:cs typeface="ＭＳ Ｐゴシック" pitchFamily="-84" charset="-128"/>
              </a:rPr>
              <a:t>scheme, one that does not depend on any particular property of DES but that will</a:t>
            </a:r>
          </a:p>
          <a:p>
            <a:r>
              <a:rPr lang="en-US" dirty="0" smtClean="0">
                <a:latin typeface="Arial" pitchFamily="-84" charset="0"/>
                <a:ea typeface="ＭＳ Ｐゴシック" pitchFamily="-84" charset="-128"/>
                <a:cs typeface="ＭＳ Ｐゴシック" pitchFamily="-84" charset="-128"/>
              </a:rPr>
              <a:t>work against any block encryption cipher.</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The algorithm, known as a meet-in-the-middle attack , was first described in</a:t>
            </a:r>
          </a:p>
          <a:p>
            <a:r>
              <a:rPr lang="en-US" dirty="0" smtClean="0">
                <a:latin typeface="Arial" pitchFamily="-84" charset="0"/>
                <a:ea typeface="ＭＳ Ｐゴシック" pitchFamily="-84" charset="-128"/>
                <a:cs typeface="ＭＳ Ｐゴシック" pitchFamily="-84" charset="-128"/>
              </a:rPr>
              <a:t>[DIFF77].</a:t>
            </a:r>
            <a:endParaRPr lang="tr-TR" dirty="0" smtClean="0">
              <a:latin typeface="Arial" pitchFamily="-84" charset="0"/>
              <a:ea typeface="ＭＳ Ｐゴシック" pitchFamily="-84" charset="-128"/>
              <a:cs typeface="ＭＳ Ｐゴシック" pitchFamily="-84" charset="-128"/>
            </a:endParaRP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Given a known pair,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P, C</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 the attack proceeds as follows. First, encrypt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P </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for all</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256 possible values of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K</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1. Store these results in a table and then sort the table by the</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values of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X</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 Next, decrypt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C </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using all 256 possible values of </a:t>
            </a:r>
            <a:r>
              <a:rPr lang="en-US" sz="1200" b="0" i="1" u="none" strike="noStrike" kern="1200" baseline="0" dirty="0" smtClean="0">
                <a:solidFill>
                  <a:schemeClr val="tx1"/>
                </a:solidFill>
                <a:latin typeface="Arial" charset="0"/>
                <a:ea typeface="ＭＳ Ｐゴシック" pitchFamily="-107" charset="-128"/>
                <a:cs typeface="ＭＳ Ｐゴシック" pitchFamily="-107" charset="-128"/>
              </a:rPr>
              <a:t>K</a:t>
            </a:r>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2. As each decryption</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is produced, check the result against the table for a match. If a match occurs, then</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test the two resulting keys against a new known plaintext–ciphertext pair. If the two</a:t>
            </a:r>
          </a:p>
          <a:p>
            <a:r>
              <a:rPr lang="en-US" sz="1200" b="0" i="0" u="none" strike="noStrike" kern="1200" baseline="0" dirty="0" smtClean="0">
                <a:solidFill>
                  <a:schemeClr val="tx1"/>
                </a:solidFill>
                <a:latin typeface="Arial" charset="0"/>
                <a:ea typeface="ＭＳ Ｐゴシック" pitchFamily="-107" charset="-128"/>
                <a:cs typeface="ＭＳ Ｐゴシック" pitchFamily="-107" charset="-128"/>
              </a:rPr>
              <a:t>keys produce the correct ciphertext, accept them as the correct keys.</a:t>
            </a:r>
            <a:endParaRPr lang="en-US" dirty="0" smtClean="0">
              <a:latin typeface="Arial" pitchFamily="-84" charset="0"/>
              <a:ea typeface="ＭＳ Ｐゴシック" pitchFamily="-84" charset="-128"/>
              <a:cs typeface="ＭＳ Ｐゴシック" pitchFamily="-84" charset="-128"/>
            </a:endParaRPr>
          </a:p>
        </p:txBody>
      </p:sp>
      <p:sp>
        <p:nvSpPr>
          <p:cNvPr id="25604" name="Slide Number Placeholder 3"/>
          <p:cNvSpPr>
            <a:spLocks noGrp="1"/>
          </p:cNvSpPr>
          <p:nvPr>
            <p:ph type="sldNum" sz="quarter" idx="5"/>
          </p:nvPr>
        </p:nvSpPr>
        <p:spPr>
          <a:noFill/>
        </p:spPr>
        <p:txBody>
          <a:bodyPr/>
          <a:lstStyle/>
          <a:p>
            <a:fld id="{F060A7CE-322E-B748-A38B-12157840A821}" type="slidenum">
              <a:rPr lang="en-AU" smtClean="0">
                <a:latin typeface="Arial" pitchFamily="-84" charset="0"/>
              </a:rPr>
              <a:pPr/>
              <a:t>31</a:t>
            </a:fld>
            <a:endParaRPr lang="en-AU" smtClean="0">
              <a:latin typeface="Arial" pitchFamily="-84" charset="0"/>
            </a:endParaRPr>
          </a:p>
        </p:txBody>
      </p:sp>
    </p:spTree>
    <p:extLst>
      <p:ext uri="{BB962C8B-B14F-4D97-AF65-F5344CB8AC3E}">
        <p14:creationId xmlns:p14="http://schemas.microsoft.com/office/powerpoint/2010/main" val="2187380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AA26369-A0B6-224A-81CC-EF1238DA308E}" type="slidenum">
              <a:rPr lang="en-AU">
                <a:latin typeface="Arial" pitchFamily="-84" charset="0"/>
              </a:rPr>
              <a:pPr/>
              <a:t>32</a:t>
            </a:fld>
            <a:endParaRPr lang="en-AU">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An obvious counter to the meet-in-the-middle attack is to use three stages of encryption</a:t>
            </a:r>
          </a:p>
          <a:p>
            <a:r>
              <a:rPr lang="en-US" dirty="0" smtClean="0">
                <a:latin typeface="Arial" pitchFamily="-84" charset="0"/>
                <a:ea typeface="ＭＳ Ｐゴシック" pitchFamily="-84" charset="-128"/>
                <a:cs typeface="ＭＳ Ｐゴシック" pitchFamily="-84" charset="-128"/>
              </a:rPr>
              <a:t>with three different keys. This raises the cost of the meet-in-the-middle attack</a:t>
            </a:r>
          </a:p>
          <a:p>
            <a:r>
              <a:rPr lang="en-US" dirty="0" smtClean="0">
                <a:latin typeface="Arial" pitchFamily="-84" charset="0"/>
                <a:ea typeface="ＭＳ Ｐゴシック" pitchFamily="-84" charset="-128"/>
                <a:cs typeface="ＭＳ Ｐゴシック" pitchFamily="-84" charset="-128"/>
              </a:rPr>
              <a:t> to 2</a:t>
            </a:r>
            <a:r>
              <a:rPr lang="en-US" baseline="30000" dirty="0" smtClean="0">
                <a:latin typeface="Arial" pitchFamily="-84" charset="0"/>
                <a:ea typeface="ＭＳ Ｐゴシック" pitchFamily="-84" charset="-128"/>
                <a:cs typeface="ＭＳ Ｐゴシック" pitchFamily="-84" charset="-128"/>
              </a:rPr>
              <a:t>112</a:t>
            </a:r>
            <a:r>
              <a:rPr lang="en-US" dirty="0" smtClean="0">
                <a:latin typeface="Arial" pitchFamily="-84" charset="0"/>
                <a:ea typeface="ＭＳ Ｐゴシック" pitchFamily="-84" charset="-128"/>
                <a:cs typeface="ＭＳ Ｐゴシック" pitchFamily="-84" charset="-128"/>
              </a:rPr>
              <a:t> , which is beyond what is practical now and far into the future. However, it</a:t>
            </a:r>
          </a:p>
          <a:p>
            <a:r>
              <a:rPr lang="en-US" dirty="0" smtClean="0">
                <a:latin typeface="Arial" pitchFamily="-84" charset="0"/>
                <a:ea typeface="ＭＳ Ｐゴシック" pitchFamily="-84" charset="-128"/>
                <a:cs typeface="ＭＳ Ｐゴシック" pitchFamily="-84" charset="-128"/>
              </a:rPr>
              <a:t>has the drawback of requiring a key length of 56 *  3 =  168 bits, which may be</a:t>
            </a:r>
          </a:p>
          <a:p>
            <a:r>
              <a:rPr lang="en-US" dirty="0" smtClean="0">
                <a:latin typeface="Arial" pitchFamily="-84" charset="0"/>
                <a:ea typeface="ＭＳ Ｐゴシック" pitchFamily="-84" charset="-128"/>
                <a:cs typeface="ＭＳ Ｐゴシック" pitchFamily="-84" charset="-128"/>
              </a:rPr>
              <a:t>somewhat unwieldy.</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As an alternative, Tuchman proposed a triple encryption method that uses</a:t>
            </a:r>
          </a:p>
          <a:p>
            <a:r>
              <a:rPr lang="en-US" dirty="0" smtClean="0">
                <a:latin typeface="Arial" pitchFamily="-84" charset="0"/>
                <a:ea typeface="ＭＳ Ｐゴシック" pitchFamily="-84" charset="-128"/>
                <a:cs typeface="ＭＳ Ｐゴシック" pitchFamily="-84" charset="-128"/>
              </a:rPr>
              <a:t>only two keys [TUCH79].</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3DES with two keys is a relatively popular alternative to DES and has been</a:t>
            </a:r>
          </a:p>
          <a:p>
            <a:r>
              <a:rPr lang="en-US" dirty="0" smtClean="0">
                <a:latin typeface="Arial" pitchFamily="-84" charset="0"/>
                <a:ea typeface="ＭＳ Ｐゴシック" pitchFamily="-84" charset="-128"/>
                <a:cs typeface="ＭＳ Ｐゴシック" pitchFamily="-84" charset="-128"/>
              </a:rPr>
              <a:t>adopted for use in the key management standards ANSI X9.17 and ISO 8732.1</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2225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B2A333F-2D17-9744-BE06-B6D2230133E3}" type="slidenum">
              <a:rPr lang="en-AU">
                <a:latin typeface="Arial" pitchFamily="-84" charset="0"/>
              </a:rPr>
              <a:pPr/>
              <a:t>33</a:t>
            </a:fld>
            <a:endParaRPr lang="en-AU">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The first serious proposal came from </a:t>
            </a:r>
            <a:r>
              <a:rPr lang="en-US" dirty="0" err="1" smtClean="0">
                <a:latin typeface="Arial" pitchFamily="-84" charset="0"/>
                <a:ea typeface="ＭＳ Ｐゴシック" pitchFamily="-84" charset="-128"/>
                <a:cs typeface="ＭＳ Ｐゴシック" pitchFamily="-84" charset="-128"/>
              </a:rPr>
              <a:t>Merkle</a:t>
            </a:r>
            <a:r>
              <a:rPr lang="en-US" dirty="0" smtClean="0">
                <a:latin typeface="Arial" pitchFamily="-84" charset="0"/>
                <a:ea typeface="ＭＳ Ｐゴシック" pitchFamily="-84" charset="-128"/>
                <a:cs typeface="ＭＳ Ｐゴシック" pitchFamily="-84" charset="-128"/>
              </a:rPr>
              <a:t> and Hellman [MERK81]. Their</a:t>
            </a:r>
          </a:p>
          <a:p>
            <a:r>
              <a:rPr lang="en-US" dirty="0" smtClean="0">
                <a:latin typeface="Arial" pitchFamily="-84" charset="0"/>
                <a:ea typeface="ＭＳ Ｐゴシック" pitchFamily="-84" charset="-128"/>
                <a:cs typeface="ＭＳ Ｐゴシック" pitchFamily="-84" charset="-128"/>
              </a:rPr>
              <a:t>plan involves finding plaintext values that produce a first intermediate value of</a:t>
            </a:r>
          </a:p>
          <a:p>
            <a:r>
              <a:rPr lang="en-US" dirty="0" smtClean="0">
                <a:latin typeface="Arial" pitchFamily="-84" charset="0"/>
                <a:ea typeface="ＭＳ Ｐゴシック" pitchFamily="-84" charset="-128"/>
                <a:cs typeface="ＭＳ Ｐゴシック" pitchFamily="-84" charset="-128"/>
              </a:rPr>
              <a:t>A =  0 (Figure 7.1b) and then using the meet-in-the-middle attack to determine</a:t>
            </a:r>
          </a:p>
          <a:p>
            <a:r>
              <a:rPr lang="en-US" dirty="0" smtClean="0">
                <a:latin typeface="Arial" pitchFamily="-84" charset="0"/>
                <a:ea typeface="ＭＳ Ｐゴシック" pitchFamily="-84" charset="-128"/>
                <a:cs typeface="ＭＳ Ｐゴシック" pitchFamily="-84" charset="-128"/>
              </a:rPr>
              <a:t>the two keys. The level of effort is 2</a:t>
            </a:r>
            <a:r>
              <a:rPr lang="en-US" baseline="30000" dirty="0" smtClean="0">
                <a:latin typeface="Arial" pitchFamily="-84" charset="0"/>
                <a:ea typeface="ＭＳ Ｐゴシック" pitchFamily="-84" charset="-128"/>
                <a:cs typeface="ＭＳ Ｐゴシック" pitchFamily="-84" charset="-128"/>
              </a:rPr>
              <a:t>56</a:t>
            </a:r>
            <a:r>
              <a:rPr lang="en-US" dirty="0" smtClean="0">
                <a:latin typeface="Arial" pitchFamily="-84" charset="0"/>
                <a:ea typeface="ＭＳ Ｐゴシック" pitchFamily="-84" charset="-128"/>
                <a:cs typeface="ＭＳ Ｐゴシック" pitchFamily="-84" charset="-128"/>
              </a:rPr>
              <a:t> , but the technique requires 2</a:t>
            </a:r>
            <a:r>
              <a:rPr lang="en-US" baseline="30000" dirty="0" smtClean="0">
                <a:latin typeface="Arial" pitchFamily="-84" charset="0"/>
                <a:ea typeface="ＭＳ Ｐゴシック" pitchFamily="-84" charset="-128"/>
                <a:cs typeface="ＭＳ Ｐゴシック" pitchFamily="-84" charset="-128"/>
              </a:rPr>
              <a:t>56</a:t>
            </a:r>
            <a:r>
              <a:rPr lang="en-US" dirty="0" smtClean="0">
                <a:latin typeface="Arial" pitchFamily="-84" charset="0"/>
                <a:ea typeface="ＭＳ Ｐゴシック" pitchFamily="-84" charset="-128"/>
                <a:cs typeface="ＭＳ Ｐゴシック" pitchFamily="-84" charset="-128"/>
              </a:rPr>
              <a:t>  chosen plaintext–</a:t>
            </a:r>
          </a:p>
          <a:p>
            <a:r>
              <a:rPr lang="en-US" dirty="0" smtClean="0">
                <a:latin typeface="Arial" pitchFamily="-84" charset="0"/>
                <a:ea typeface="ＭＳ Ｐゴシック" pitchFamily="-84" charset="-128"/>
                <a:cs typeface="ＭＳ Ｐゴシック" pitchFamily="-84" charset="-128"/>
              </a:rPr>
              <a:t>ciphertext pairs, which is a number unlikely to be provided by the holder of</a:t>
            </a:r>
          </a:p>
          <a:p>
            <a:r>
              <a:rPr lang="en-US" dirty="0" smtClean="0">
                <a:latin typeface="Arial" pitchFamily="-84" charset="0"/>
                <a:ea typeface="ＭＳ Ｐゴシック" pitchFamily="-84" charset="-128"/>
                <a:cs typeface="ＭＳ Ｐゴシック" pitchFamily="-84" charset="-128"/>
              </a:rPr>
              <a:t>the keys.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A known-plaintext attack is outlined in [VANO90]. This method is an improvement</a:t>
            </a:r>
          </a:p>
          <a:p>
            <a:r>
              <a:rPr lang="en-US" dirty="0" smtClean="0">
                <a:latin typeface="Arial" pitchFamily="-84" charset="0"/>
                <a:ea typeface="ＭＳ Ｐゴシック" pitchFamily="-84" charset="-128"/>
                <a:cs typeface="ＭＳ Ｐゴシック" pitchFamily="-84" charset="-128"/>
              </a:rPr>
              <a:t>over the chosen-plaintext approach but requires more effort. The attack</a:t>
            </a:r>
          </a:p>
          <a:p>
            <a:r>
              <a:rPr lang="en-US" dirty="0" smtClean="0">
                <a:latin typeface="Arial" pitchFamily="-84" charset="0"/>
                <a:ea typeface="ＭＳ Ｐゴシック" pitchFamily="-84" charset="-128"/>
                <a:cs typeface="ＭＳ Ｐゴシック" pitchFamily="-84" charset="-128"/>
              </a:rPr>
              <a:t>is based on the observation that if we know A  and C  (Figure 7.1b), then the problem</a:t>
            </a:r>
          </a:p>
          <a:p>
            <a:r>
              <a:rPr lang="en-US" dirty="0" smtClean="0">
                <a:latin typeface="Arial" pitchFamily="-84" charset="0"/>
                <a:ea typeface="ＭＳ Ｐゴシック" pitchFamily="-84" charset="-128"/>
                <a:cs typeface="ＭＳ Ｐゴシック" pitchFamily="-84" charset="-128"/>
              </a:rPr>
              <a:t>reduces to that of an attack on double DES. Of course, the attacker does not know</a:t>
            </a:r>
          </a:p>
          <a:p>
            <a:r>
              <a:rPr lang="en-US" dirty="0" smtClean="0">
                <a:latin typeface="Arial" pitchFamily="-84" charset="0"/>
                <a:ea typeface="ＭＳ Ｐゴシック" pitchFamily="-84" charset="-128"/>
                <a:cs typeface="ＭＳ Ｐゴシック" pitchFamily="-84" charset="-128"/>
              </a:rPr>
              <a:t>A , even if P  and C  are known, as long as the two keys are unknown. However, the</a:t>
            </a:r>
          </a:p>
          <a:p>
            <a:r>
              <a:rPr lang="en-US" dirty="0" smtClean="0">
                <a:latin typeface="Arial" pitchFamily="-84" charset="0"/>
                <a:ea typeface="ＭＳ Ｐゴシック" pitchFamily="-84" charset="-128"/>
                <a:cs typeface="ＭＳ Ｐゴシック" pitchFamily="-84" charset="-128"/>
              </a:rPr>
              <a:t>attacker can choose a potential value of A  and then try to find a known (P , C ) pair</a:t>
            </a:r>
          </a:p>
          <a:p>
            <a:r>
              <a:rPr lang="en-US" dirty="0" smtClean="0">
                <a:latin typeface="Arial" pitchFamily="-84" charset="0"/>
                <a:ea typeface="ＭＳ Ｐゴシック" pitchFamily="-84" charset="-128"/>
                <a:cs typeface="ＭＳ Ｐゴシック" pitchFamily="-84" charset="-128"/>
              </a:rPr>
              <a:t>that produces A .</a:t>
            </a:r>
          </a:p>
        </p:txBody>
      </p:sp>
    </p:spTree>
    <p:extLst>
      <p:ext uri="{BB962C8B-B14F-4D97-AF65-F5344CB8AC3E}">
        <p14:creationId xmlns:p14="http://schemas.microsoft.com/office/powerpoint/2010/main" val="3666419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r>
              <a:rPr lang="en-US" dirty="0" smtClean="0"/>
              <a:t> The attack proceeds as follows.</a:t>
            </a:r>
          </a:p>
          <a:p>
            <a:pPr>
              <a:defRPr/>
            </a:pPr>
            <a:endParaRPr lang="en-US" dirty="0" smtClean="0"/>
          </a:p>
          <a:p>
            <a:pPr>
              <a:defRPr/>
            </a:pPr>
            <a:r>
              <a:rPr lang="en-US" dirty="0" smtClean="0"/>
              <a:t>1.  Obtain </a:t>
            </a:r>
            <a:r>
              <a:rPr lang="en-US" i="1" dirty="0" smtClean="0"/>
              <a:t>n</a:t>
            </a:r>
            <a:r>
              <a:rPr lang="en-US" dirty="0" smtClean="0"/>
              <a:t>  (</a:t>
            </a:r>
            <a:r>
              <a:rPr lang="en-US" i="1" dirty="0" smtClean="0"/>
              <a:t>P , C </a:t>
            </a:r>
            <a:r>
              <a:rPr lang="en-US" dirty="0" smtClean="0"/>
              <a:t>) pairs. This is the known plaintext. Place these in a table</a:t>
            </a:r>
          </a:p>
          <a:p>
            <a:pPr>
              <a:defRPr/>
            </a:pPr>
            <a:r>
              <a:rPr lang="en-US" dirty="0" smtClean="0"/>
              <a:t>(Table 1) sorted on the values of </a:t>
            </a:r>
            <a:r>
              <a:rPr lang="en-US" i="1" dirty="0" smtClean="0"/>
              <a:t>P</a:t>
            </a:r>
            <a:r>
              <a:rPr lang="en-US" dirty="0" smtClean="0"/>
              <a:t>  (Figure7.2b).</a:t>
            </a:r>
          </a:p>
          <a:p>
            <a:pPr>
              <a:defRPr/>
            </a:pPr>
            <a:endParaRPr lang="en-US" dirty="0" smtClean="0"/>
          </a:p>
          <a:p>
            <a:pPr>
              <a:defRPr/>
            </a:pPr>
            <a:r>
              <a:rPr lang="en-US" dirty="0" smtClean="0"/>
              <a:t>2. Pick an arbitrary value </a:t>
            </a:r>
            <a:r>
              <a:rPr lang="en-US" i="1" dirty="0" smtClean="0"/>
              <a:t>a</a:t>
            </a:r>
            <a:r>
              <a:rPr lang="en-US" dirty="0" smtClean="0"/>
              <a:t> for </a:t>
            </a:r>
            <a:r>
              <a:rPr lang="en-US" i="1" dirty="0" smtClean="0"/>
              <a:t>A</a:t>
            </a:r>
            <a:r>
              <a:rPr lang="en-US" dirty="0" smtClean="0"/>
              <a:t>, and create a second table (Figure 6.2c) with entries</a:t>
            </a:r>
          </a:p>
          <a:p>
            <a:pPr>
              <a:defRPr/>
            </a:pPr>
            <a:r>
              <a:rPr lang="en-US" dirty="0" smtClean="0"/>
              <a:t>defined in the following fashion. For each of the 2</a:t>
            </a:r>
            <a:r>
              <a:rPr lang="en-US" baseline="30000" dirty="0" smtClean="0"/>
              <a:t>56</a:t>
            </a:r>
            <a:r>
              <a:rPr lang="en-US" dirty="0" smtClean="0"/>
              <a:t> possible keys </a:t>
            </a:r>
            <a:r>
              <a:rPr lang="en-US" i="1" dirty="0" smtClean="0"/>
              <a:t>K</a:t>
            </a:r>
            <a:r>
              <a:rPr lang="en-US" i="1" baseline="-25000" dirty="0" smtClean="0"/>
              <a:t>1</a:t>
            </a:r>
            <a:r>
              <a:rPr lang="en-US" i="1" dirty="0" smtClean="0"/>
              <a:t> = i,</a:t>
            </a:r>
          </a:p>
          <a:p>
            <a:pPr>
              <a:defRPr/>
            </a:pPr>
            <a:r>
              <a:rPr lang="en-US" dirty="0" smtClean="0"/>
              <a:t>calculate the plaintext value P</a:t>
            </a:r>
            <a:r>
              <a:rPr lang="en-US" i="1" baseline="-25000" dirty="0" smtClean="0"/>
              <a:t>i </a:t>
            </a:r>
            <a:r>
              <a:rPr lang="en-US" dirty="0" smtClean="0"/>
              <a:t>that produces </a:t>
            </a:r>
            <a:r>
              <a:rPr lang="en-US" i="1" dirty="0" smtClean="0"/>
              <a:t>a:</a:t>
            </a:r>
          </a:p>
          <a:p>
            <a:pPr>
              <a:defRPr/>
            </a:pPr>
            <a:endParaRPr lang="en-US" i="1" dirty="0" smtClean="0"/>
          </a:p>
          <a:p>
            <a:pPr>
              <a:defRPr/>
            </a:pPr>
            <a:r>
              <a:rPr lang="en-US" i="1" dirty="0" smtClean="0"/>
              <a:t>P</a:t>
            </a:r>
            <a:r>
              <a:rPr lang="en-US" i="1" baseline="-25000" dirty="0" smtClean="0"/>
              <a:t>i </a:t>
            </a:r>
            <a:r>
              <a:rPr lang="en-US" i="1" dirty="0" smtClean="0"/>
              <a:t>= </a:t>
            </a:r>
            <a:r>
              <a:rPr lang="en-US" dirty="0" smtClean="0"/>
              <a:t>D</a:t>
            </a:r>
            <a:r>
              <a:rPr lang="en-US" i="1" dirty="0" smtClean="0"/>
              <a:t>(i, a)</a:t>
            </a:r>
          </a:p>
          <a:p>
            <a:pPr>
              <a:defRPr/>
            </a:pPr>
            <a:endParaRPr lang="en-US" dirty="0" smtClean="0"/>
          </a:p>
          <a:p>
            <a:pPr>
              <a:defRPr/>
            </a:pPr>
            <a:r>
              <a:rPr lang="en-US" dirty="0" smtClean="0"/>
              <a:t>For each </a:t>
            </a:r>
            <a:r>
              <a:rPr lang="en-US" i="1" dirty="0" smtClean="0"/>
              <a:t>P</a:t>
            </a:r>
            <a:r>
              <a:rPr lang="en-US" i="1" baseline="-25000" dirty="0" smtClean="0"/>
              <a:t>i  </a:t>
            </a:r>
            <a:r>
              <a:rPr lang="en-US" dirty="0" smtClean="0"/>
              <a:t>that matches an entry in Table 1, create an entry in Table 2 consisting</a:t>
            </a:r>
          </a:p>
          <a:p>
            <a:pPr>
              <a:defRPr/>
            </a:pPr>
            <a:r>
              <a:rPr lang="en-US" dirty="0" smtClean="0"/>
              <a:t>of the </a:t>
            </a:r>
            <a:r>
              <a:rPr lang="en-US" i="1" dirty="0" smtClean="0"/>
              <a:t>K</a:t>
            </a:r>
            <a:r>
              <a:rPr lang="en-US" i="1" baseline="-25000" dirty="0" smtClean="0"/>
              <a:t>1</a:t>
            </a:r>
            <a:r>
              <a:rPr lang="en-US" dirty="0" smtClean="0"/>
              <a:t> value and the value of </a:t>
            </a:r>
            <a:r>
              <a:rPr lang="en-US" i="1" dirty="0" smtClean="0"/>
              <a:t>B</a:t>
            </a:r>
            <a:r>
              <a:rPr lang="en-US" dirty="0" smtClean="0"/>
              <a:t> that is produced for the </a:t>
            </a:r>
            <a:r>
              <a:rPr lang="en-US" i="1" dirty="0" smtClean="0"/>
              <a:t>(P, C) </a:t>
            </a:r>
            <a:r>
              <a:rPr lang="en-US" dirty="0" smtClean="0"/>
              <a:t>pair from</a:t>
            </a:r>
          </a:p>
          <a:p>
            <a:pPr>
              <a:defRPr/>
            </a:pPr>
            <a:r>
              <a:rPr lang="en-US" dirty="0" smtClean="0"/>
              <a:t>Table 1, assuming that value of K</a:t>
            </a:r>
            <a:r>
              <a:rPr lang="en-US" i="1" baseline="-25000" dirty="0" smtClean="0"/>
              <a:t>1</a:t>
            </a:r>
            <a:r>
              <a:rPr lang="en-US" dirty="0" smtClean="0"/>
              <a:t>:</a:t>
            </a:r>
          </a:p>
          <a:p>
            <a:pPr>
              <a:defRPr/>
            </a:pPr>
            <a:endParaRPr lang="en-US" dirty="0" smtClean="0"/>
          </a:p>
          <a:p>
            <a:pPr>
              <a:defRPr/>
            </a:pPr>
            <a:r>
              <a:rPr lang="en-US" i="1" dirty="0" smtClean="0"/>
              <a:t>B </a:t>
            </a:r>
            <a:r>
              <a:rPr lang="en-US" dirty="0" smtClean="0"/>
              <a:t>= D</a:t>
            </a:r>
            <a:r>
              <a:rPr lang="en-US" i="1" dirty="0" smtClean="0"/>
              <a:t>(i, C)</a:t>
            </a:r>
          </a:p>
          <a:p>
            <a:pPr>
              <a:defRPr/>
            </a:pPr>
            <a:endParaRPr lang="en-US" dirty="0" smtClean="0"/>
          </a:p>
          <a:p>
            <a:pPr>
              <a:defRPr/>
            </a:pPr>
            <a:r>
              <a:rPr lang="en-US" dirty="0" smtClean="0"/>
              <a:t>At the end of this step, sort Table 2 on the values of </a:t>
            </a:r>
            <a:r>
              <a:rPr lang="en-US" i="1" dirty="0" smtClean="0"/>
              <a:t>B</a:t>
            </a:r>
            <a:r>
              <a:rPr lang="en-US" dirty="0" smtClean="0"/>
              <a:t>.</a:t>
            </a:r>
          </a:p>
          <a:p>
            <a:pPr>
              <a:defRPr/>
            </a:pPr>
            <a:endParaRPr lang="en-US" dirty="0" smtClean="0"/>
          </a:p>
          <a:p>
            <a:pPr>
              <a:defRPr/>
            </a:pPr>
            <a:r>
              <a:rPr lang="en-US" dirty="0" smtClean="0"/>
              <a:t>3. We now have a number of candidate values of </a:t>
            </a:r>
            <a:r>
              <a:rPr lang="en-US" i="1" dirty="0" smtClean="0"/>
              <a:t>K</a:t>
            </a:r>
            <a:r>
              <a:rPr lang="en-US" i="1" baseline="-25000" dirty="0" smtClean="0"/>
              <a:t>1</a:t>
            </a:r>
            <a:r>
              <a:rPr lang="en-US" dirty="0" smtClean="0"/>
              <a:t> in Table 2 and are in a position</a:t>
            </a:r>
          </a:p>
          <a:p>
            <a:pPr>
              <a:defRPr/>
            </a:pPr>
            <a:r>
              <a:rPr lang="en-US" dirty="0" smtClean="0"/>
              <a:t>to search for a value of </a:t>
            </a:r>
            <a:r>
              <a:rPr lang="en-US" i="1" dirty="0" smtClean="0"/>
              <a:t>K</a:t>
            </a:r>
            <a:r>
              <a:rPr lang="en-US" i="1" baseline="-25000" dirty="0" smtClean="0"/>
              <a:t>2</a:t>
            </a:r>
            <a:r>
              <a:rPr lang="en-US" dirty="0" smtClean="0"/>
              <a:t>. For each of the 2</a:t>
            </a:r>
            <a:r>
              <a:rPr lang="en-US" baseline="30000" dirty="0" smtClean="0"/>
              <a:t>56</a:t>
            </a:r>
            <a:r>
              <a:rPr lang="en-US" dirty="0" smtClean="0"/>
              <a:t> possible keys </a:t>
            </a:r>
            <a:r>
              <a:rPr lang="en-US" i="1" dirty="0" smtClean="0"/>
              <a:t>K</a:t>
            </a:r>
            <a:r>
              <a:rPr lang="en-US" i="1" baseline="-25000" dirty="0" smtClean="0"/>
              <a:t>2</a:t>
            </a:r>
            <a:r>
              <a:rPr lang="en-US" i="1" dirty="0" smtClean="0"/>
              <a:t> = j</a:t>
            </a:r>
            <a:r>
              <a:rPr lang="en-US" dirty="0" smtClean="0"/>
              <a:t>, calculate</a:t>
            </a:r>
          </a:p>
          <a:p>
            <a:pPr>
              <a:defRPr/>
            </a:pPr>
            <a:r>
              <a:rPr lang="en-US" dirty="0" smtClean="0"/>
              <a:t>the second intermediate value for our chosen value of </a:t>
            </a:r>
            <a:r>
              <a:rPr lang="en-US" i="1" dirty="0" smtClean="0"/>
              <a:t>a</a:t>
            </a:r>
            <a:r>
              <a:rPr lang="en-US" dirty="0" smtClean="0"/>
              <a:t>:</a:t>
            </a:r>
          </a:p>
          <a:p>
            <a:pPr>
              <a:defRPr/>
            </a:pPr>
            <a:endParaRPr lang="en-US" dirty="0" smtClean="0"/>
          </a:p>
          <a:p>
            <a:pPr>
              <a:defRPr/>
            </a:pPr>
            <a:r>
              <a:rPr lang="en-US" i="1" dirty="0" smtClean="0"/>
              <a:t>B</a:t>
            </a:r>
            <a:r>
              <a:rPr lang="en-US" i="1" baseline="-25000" dirty="0" smtClean="0"/>
              <a:t>j</a:t>
            </a:r>
            <a:r>
              <a:rPr lang="en-US" i="1" dirty="0" smtClean="0"/>
              <a:t> </a:t>
            </a:r>
            <a:r>
              <a:rPr lang="en-US" dirty="0" smtClean="0"/>
              <a:t>= D</a:t>
            </a:r>
            <a:r>
              <a:rPr lang="en-US" i="1" dirty="0" smtClean="0"/>
              <a:t>(j, a)</a:t>
            </a:r>
          </a:p>
          <a:p>
            <a:pPr>
              <a:defRPr/>
            </a:pPr>
            <a:endParaRPr lang="en-US" dirty="0" smtClean="0"/>
          </a:p>
          <a:p>
            <a:pPr>
              <a:defRPr/>
            </a:pPr>
            <a:r>
              <a:rPr lang="en-US" dirty="0" smtClean="0"/>
              <a:t>At each step, look up </a:t>
            </a:r>
            <a:r>
              <a:rPr lang="en-US" i="1" dirty="0" smtClean="0"/>
              <a:t>B</a:t>
            </a:r>
            <a:r>
              <a:rPr lang="en-US" i="1" baseline="-25000" dirty="0" smtClean="0"/>
              <a:t>j </a:t>
            </a:r>
            <a:r>
              <a:rPr lang="en-US" dirty="0" smtClean="0"/>
              <a:t>in Table 2. If there is a match, then the corresponding</a:t>
            </a:r>
          </a:p>
          <a:p>
            <a:pPr>
              <a:defRPr/>
            </a:pPr>
            <a:r>
              <a:rPr lang="en-US" dirty="0" smtClean="0"/>
              <a:t>key</a:t>
            </a:r>
            <a:r>
              <a:rPr lang="en-US" i="1" dirty="0" smtClean="0"/>
              <a:t> i </a:t>
            </a:r>
            <a:r>
              <a:rPr lang="en-US" dirty="0" smtClean="0"/>
              <a:t>from Table 2 plus this value of</a:t>
            </a:r>
            <a:r>
              <a:rPr lang="en-US" i="1" dirty="0" smtClean="0"/>
              <a:t> j </a:t>
            </a:r>
            <a:r>
              <a:rPr lang="en-US" dirty="0" smtClean="0"/>
              <a:t>are candidate values for the unknown</a:t>
            </a:r>
          </a:p>
          <a:p>
            <a:pPr>
              <a:defRPr/>
            </a:pPr>
            <a:r>
              <a:rPr lang="en-US" dirty="0" smtClean="0"/>
              <a:t>keys (</a:t>
            </a:r>
            <a:r>
              <a:rPr lang="en-US" i="1" dirty="0" smtClean="0"/>
              <a:t>K</a:t>
            </a:r>
            <a:r>
              <a:rPr lang="en-US" i="1" baseline="-25000" dirty="0" smtClean="0"/>
              <a:t>1</a:t>
            </a:r>
            <a:r>
              <a:rPr lang="en-US" i="1" dirty="0" smtClean="0"/>
              <a:t>, K</a:t>
            </a:r>
            <a:r>
              <a:rPr lang="en-US" i="1" baseline="-25000" dirty="0" smtClean="0"/>
              <a:t>2</a:t>
            </a:r>
            <a:r>
              <a:rPr lang="en-US" dirty="0" smtClean="0"/>
              <a:t>). Why? Because we have found a pair of keys </a:t>
            </a:r>
            <a:r>
              <a:rPr lang="en-US" i="1" dirty="0" smtClean="0"/>
              <a:t>(i, j</a:t>
            </a:r>
            <a:r>
              <a:rPr lang="en-US" dirty="0" smtClean="0"/>
              <a:t>) that produce a</a:t>
            </a:r>
          </a:p>
          <a:p>
            <a:pPr>
              <a:defRPr/>
            </a:pPr>
            <a:r>
              <a:rPr lang="en-US" dirty="0" smtClean="0"/>
              <a:t>known (</a:t>
            </a:r>
            <a:r>
              <a:rPr lang="en-US" i="1" dirty="0" smtClean="0"/>
              <a:t>P, C</a:t>
            </a:r>
            <a:r>
              <a:rPr lang="en-US" dirty="0" smtClean="0"/>
              <a:t>) pair (Figure 7.2a).</a:t>
            </a:r>
          </a:p>
          <a:p>
            <a:pPr>
              <a:defRPr/>
            </a:pPr>
            <a:endParaRPr lang="en-US" dirty="0" smtClean="0"/>
          </a:p>
          <a:p>
            <a:pPr>
              <a:defRPr/>
            </a:pPr>
            <a:r>
              <a:rPr lang="en-US" dirty="0" smtClean="0"/>
              <a:t>4. Test each candidate pair of keys (</a:t>
            </a:r>
            <a:r>
              <a:rPr lang="en-US" i="1" dirty="0" smtClean="0"/>
              <a:t>i, j</a:t>
            </a:r>
            <a:r>
              <a:rPr lang="en-US" dirty="0" smtClean="0"/>
              <a:t>) on a few other plaintext–ciphertext</a:t>
            </a:r>
          </a:p>
          <a:p>
            <a:pPr>
              <a:defRPr/>
            </a:pPr>
            <a:r>
              <a:rPr lang="en-US" dirty="0" smtClean="0"/>
              <a:t>pairs. If a pair of keys produces the desired ciphertext, the task is complete. If</a:t>
            </a:r>
          </a:p>
          <a:p>
            <a:pPr>
              <a:defRPr/>
            </a:pPr>
            <a:r>
              <a:rPr lang="en-US" dirty="0" smtClean="0"/>
              <a:t>no pair succeeds, repeat from step 1 with a new value of </a:t>
            </a:r>
            <a:r>
              <a:rPr lang="en-US" i="1" dirty="0" smtClean="0"/>
              <a:t>a</a:t>
            </a:r>
            <a:r>
              <a:rPr lang="en-US" dirty="0" smtClean="0"/>
              <a:t>.</a:t>
            </a:r>
          </a:p>
          <a:p>
            <a:pPr>
              <a:defRPr/>
            </a:pPr>
            <a:endParaRPr lang="en-US" dirty="0" smtClean="0"/>
          </a:p>
          <a:p>
            <a:pPr>
              <a:defRPr/>
            </a:pPr>
            <a:r>
              <a:rPr lang="en-US" dirty="0" smtClean="0"/>
              <a:t> For a given known (</a:t>
            </a:r>
            <a:r>
              <a:rPr lang="en-US" i="1" dirty="0" smtClean="0"/>
              <a:t>P , C </a:t>
            </a:r>
            <a:r>
              <a:rPr lang="en-US" dirty="0" smtClean="0"/>
              <a:t>), the probability of selecting the unique value of </a:t>
            </a:r>
            <a:r>
              <a:rPr lang="en-US" i="1" dirty="0" smtClean="0"/>
              <a:t>a</a:t>
            </a:r>
          </a:p>
          <a:p>
            <a:pPr>
              <a:defRPr/>
            </a:pPr>
            <a:r>
              <a:rPr lang="en-US" dirty="0" smtClean="0"/>
              <a:t> that leads to success is 1/2</a:t>
            </a:r>
            <a:r>
              <a:rPr lang="en-US" baseline="30000" dirty="0" smtClean="0"/>
              <a:t>64</a:t>
            </a:r>
            <a:r>
              <a:rPr lang="en-US" dirty="0" smtClean="0"/>
              <a:t> . Thus, given </a:t>
            </a:r>
            <a:r>
              <a:rPr lang="en-US" i="1" dirty="0" smtClean="0"/>
              <a:t>n  (P , C </a:t>
            </a:r>
            <a:r>
              <a:rPr lang="en-US" dirty="0" smtClean="0"/>
              <a:t>) pairs, the probability of success for</a:t>
            </a:r>
          </a:p>
          <a:p>
            <a:pPr>
              <a:defRPr/>
            </a:pPr>
            <a:r>
              <a:rPr lang="en-US" dirty="0" smtClean="0"/>
              <a:t>a single selected value of </a:t>
            </a:r>
            <a:r>
              <a:rPr lang="en-US" i="1" dirty="0" smtClean="0"/>
              <a:t>a</a:t>
            </a:r>
            <a:r>
              <a:rPr lang="en-US" dirty="0" smtClean="0"/>
              <a:t>  is </a:t>
            </a:r>
            <a:r>
              <a:rPr lang="en-US" i="1" dirty="0" smtClean="0"/>
              <a:t>n</a:t>
            </a:r>
            <a:r>
              <a:rPr lang="en-US" dirty="0" smtClean="0"/>
              <a:t> /2</a:t>
            </a:r>
            <a:r>
              <a:rPr lang="en-US" baseline="30000" dirty="0" smtClean="0"/>
              <a:t>64 </a:t>
            </a:r>
            <a:r>
              <a:rPr lang="en-US" dirty="0" smtClean="0"/>
              <a:t>.</a:t>
            </a:r>
            <a:endParaRPr lang="en-US" dirty="0"/>
          </a:p>
        </p:txBody>
      </p:sp>
      <p:sp>
        <p:nvSpPr>
          <p:cNvPr id="31748" name="Slide Number Placeholder 3"/>
          <p:cNvSpPr>
            <a:spLocks noGrp="1"/>
          </p:cNvSpPr>
          <p:nvPr>
            <p:ph type="sldNum" sz="quarter" idx="5"/>
          </p:nvPr>
        </p:nvSpPr>
        <p:spPr>
          <a:noFill/>
        </p:spPr>
        <p:txBody>
          <a:bodyPr/>
          <a:lstStyle/>
          <a:p>
            <a:fld id="{E460F62B-9800-6C42-98CB-BF35256CC925}" type="slidenum">
              <a:rPr lang="en-AU" smtClean="0">
                <a:latin typeface="Arial" pitchFamily="-84" charset="0"/>
              </a:rPr>
              <a:pPr/>
              <a:t>34</a:t>
            </a:fld>
            <a:endParaRPr lang="en-AU" smtClean="0">
              <a:latin typeface="Arial" pitchFamily="-84" charset="0"/>
            </a:endParaRPr>
          </a:p>
        </p:txBody>
      </p:sp>
    </p:spTree>
    <p:extLst>
      <p:ext uri="{BB962C8B-B14F-4D97-AF65-F5344CB8AC3E}">
        <p14:creationId xmlns:p14="http://schemas.microsoft.com/office/powerpoint/2010/main" val="3002156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Although the attacks just described appear impractical, anyone using two-key 3DES</a:t>
            </a:r>
          </a:p>
          <a:p>
            <a:r>
              <a:rPr lang="en-US" dirty="0" smtClean="0">
                <a:latin typeface="Arial" pitchFamily="-84" charset="0"/>
                <a:ea typeface="ＭＳ Ｐゴシック" pitchFamily="-84" charset="-128"/>
                <a:cs typeface="ＭＳ Ｐゴシック" pitchFamily="-84" charset="-128"/>
              </a:rPr>
              <a:t>may feel some concern. Thus, many researchers feel that three-key 3DES is</a:t>
            </a:r>
          </a:p>
          <a:p>
            <a:r>
              <a:rPr lang="en-US" dirty="0" smtClean="0">
                <a:latin typeface="Arial" pitchFamily="-84" charset="0"/>
                <a:ea typeface="ＭＳ Ｐゴシック" pitchFamily="-84" charset="-128"/>
                <a:cs typeface="ＭＳ Ｐゴシック" pitchFamily="-84" charset="-128"/>
              </a:rPr>
              <a:t>the preferred alternative (e.g., [KALI96a]). Three-key 3DES has an effective key</a:t>
            </a:r>
          </a:p>
          <a:p>
            <a:r>
              <a:rPr lang="en-US" dirty="0" smtClean="0">
                <a:latin typeface="Arial" pitchFamily="-84" charset="0"/>
                <a:ea typeface="ＭＳ Ｐゴシック" pitchFamily="-84" charset="-128"/>
                <a:cs typeface="ＭＳ Ｐゴシック" pitchFamily="-84" charset="-128"/>
              </a:rPr>
              <a:t>length of 168 bits and is defined as</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a:t>
            </a:r>
            <a:r>
              <a:rPr lang="en-US" i="1" dirty="0" smtClean="0">
                <a:latin typeface="Arial" pitchFamily="-84" charset="0"/>
                <a:ea typeface="ＭＳ Ｐゴシック" pitchFamily="-84" charset="-128"/>
                <a:cs typeface="ＭＳ Ｐゴシック" pitchFamily="-84" charset="-128"/>
              </a:rPr>
              <a:t>C</a:t>
            </a:r>
            <a:r>
              <a:rPr lang="en-US" dirty="0" smtClean="0">
                <a:latin typeface="Arial" pitchFamily="-84" charset="0"/>
                <a:ea typeface="ＭＳ Ｐゴシック" pitchFamily="-84" charset="-128"/>
                <a:cs typeface="ＭＳ Ｐゴシック" pitchFamily="-84" charset="-128"/>
              </a:rPr>
              <a:t> = E( </a:t>
            </a:r>
            <a:r>
              <a:rPr lang="en-US" i="1" dirty="0" smtClean="0">
                <a:latin typeface="Arial" pitchFamily="-84" charset="0"/>
                <a:ea typeface="ＭＳ Ｐゴシック" pitchFamily="-84" charset="-128"/>
                <a:cs typeface="ＭＳ Ｐゴシック" pitchFamily="-84" charset="-128"/>
              </a:rPr>
              <a:t>K</a:t>
            </a:r>
            <a:r>
              <a:rPr lang="en-US" i="1" baseline="-25000" dirty="0" smtClean="0">
                <a:latin typeface="Arial" pitchFamily="-84" charset="0"/>
                <a:ea typeface="ＭＳ Ｐゴシック" pitchFamily="-84" charset="-128"/>
                <a:cs typeface="ＭＳ Ｐゴシック" pitchFamily="-84" charset="-128"/>
              </a:rPr>
              <a:t>3</a:t>
            </a:r>
            <a:r>
              <a:rPr lang="en-US" dirty="0" smtClean="0">
                <a:latin typeface="Arial" pitchFamily="-84" charset="0"/>
                <a:ea typeface="ＭＳ Ｐゴシック" pitchFamily="-84" charset="-128"/>
                <a:cs typeface="ＭＳ Ｐゴシック" pitchFamily="-84" charset="-128"/>
              </a:rPr>
              <a:t>, D( </a:t>
            </a:r>
            <a:r>
              <a:rPr lang="en-US" i="1" dirty="0" smtClean="0">
                <a:latin typeface="Arial" pitchFamily="-84" charset="0"/>
                <a:ea typeface="ＭＳ Ｐゴシック" pitchFamily="-84" charset="-128"/>
                <a:cs typeface="ＭＳ Ｐゴシック" pitchFamily="-84" charset="-128"/>
              </a:rPr>
              <a:t>K</a:t>
            </a:r>
            <a:r>
              <a:rPr lang="en-US" i="1"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E( </a:t>
            </a:r>
            <a:r>
              <a:rPr lang="en-US" i="1" dirty="0" smtClean="0">
                <a:latin typeface="Arial" pitchFamily="-84" charset="0"/>
                <a:ea typeface="ＭＳ Ｐゴシック" pitchFamily="-84" charset="-128"/>
                <a:cs typeface="ＭＳ Ｐゴシック" pitchFamily="-84" charset="-128"/>
              </a:rPr>
              <a:t>K</a:t>
            </a:r>
            <a:r>
              <a:rPr lang="en-US" i="1" baseline="-25000" dirty="0" smtClean="0">
                <a:latin typeface="Arial" pitchFamily="-84" charset="0"/>
                <a:ea typeface="ＭＳ Ｐゴシック" pitchFamily="-84" charset="-128"/>
                <a:cs typeface="ＭＳ Ｐゴシック" pitchFamily="-84" charset="-128"/>
              </a:rPr>
              <a:t>1</a:t>
            </a:r>
            <a:r>
              <a:rPr lang="en-US" i="1" dirty="0" smtClean="0">
                <a:latin typeface="Arial" pitchFamily="-84" charset="0"/>
                <a:ea typeface="ＭＳ Ｐゴシック" pitchFamily="-84" charset="-128"/>
                <a:cs typeface="ＭＳ Ｐゴシック" pitchFamily="-84" charset="-128"/>
              </a:rPr>
              <a:t>,  P</a:t>
            </a:r>
            <a:r>
              <a:rPr lang="en-US" dirty="0" smtClean="0">
                <a:latin typeface="Arial" pitchFamily="-84" charset="0"/>
                <a:ea typeface="ＭＳ Ｐゴシック" pitchFamily="-84" charset="-128"/>
                <a:cs typeface="ＭＳ Ｐゴシック" pitchFamily="-84" charset="-128"/>
              </a:rPr>
              <a:t>)))</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Backward compatibility with DES is provided by putting</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K</a:t>
            </a:r>
            <a:r>
              <a:rPr lang="en-US" sz="1400" i="1" baseline="-25000" dirty="0" smtClean="0">
                <a:latin typeface="Arial" pitchFamily="-84" charset="0"/>
                <a:ea typeface="ＭＳ Ｐゴシック" pitchFamily="-84" charset="-128"/>
                <a:cs typeface="ＭＳ Ｐゴシック" pitchFamily="-84" charset="-128"/>
              </a:rPr>
              <a:t>3</a:t>
            </a:r>
            <a:r>
              <a:rPr lang="en-US" dirty="0" smtClean="0">
                <a:latin typeface="Arial" pitchFamily="-84" charset="0"/>
                <a:ea typeface="ＭＳ Ｐゴシック" pitchFamily="-84" charset="-128"/>
                <a:cs typeface="ＭＳ Ｐゴシック" pitchFamily="-84" charset="-128"/>
              </a:rPr>
              <a:t> = K</a:t>
            </a:r>
            <a:r>
              <a:rPr lang="en-US" sz="1400" i="1"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or K</a:t>
            </a:r>
            <a:r>
              <a:rPr lang="en-US" sz="1400" i="1"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K</a:t>
            </a:r>
            <a:r>
              <a:rPr lang="en-US" sz="1400" i="1" baseline="-25000" dirty="0" smtClean="0">
                <a:latin typeface="Arial" pitchFamily="-84" charset="0"/>
                <a:ea typeface="ＭＳ Ｐゴシック" pitchFamily="-84" charset="-128"/>
                <a:cs typeface="ＭＳ Ｐゴシック" pitchFamily="-84" charset="-128"/>
              </a:rPr>
              <a:t>2</a:t>
            </a:r>
          </a:p>
          <a:p>
            <a:endParaRPr lang="en-US" b="1"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A number of Internet-based applications have adopted three-key 3DES, including</a:t>
            </a:r>
          </a:p>
          <a:p>
            <a:r>
              <a:rPr lang="en-US" dirty="0" smtClean="0">
                <a:latin typeface="Arial" pitchFamily="-84" charset="0"/>
                <a:ea typeface="ＭＳ Ｐゴシック" pitchFamily="-84" charset="-128"/>
                <a:cs typeface="ＭＳ Ｐゴシック" pitchFamily="-84" charset="-128"/>
              </a:rPr>
              <a:t>PGP and S/MIME, both discussed in Chapter 19.</a:t>
            </a:r>
          </a:p>
        </p:txBody>
      </p:sp>
      <p:sp>
        <p:nvSpPr>
          <p:cNvPr id="33796" name="Slide Number Placeholder 3"/>
          <p:cNvSpPr>
            <a:spLocks noGrp="1"/>
          </p:cNvSpPr>
          <p:nvPr>
            <p:ph type="sldNum" sz="quarter" idx="5"/>
          </p:nvPr>
        </p:nvSpPr>
        <p:spPr>
          <a:noFill/>
        </p:spPr>
        <p:txBody>
          <a:bodyPr/>
          <a:lstStyle/>
          <a:p>
            <a:fld id="{731E1BE9-2DB0-9443-A29F-B27DFB5E21C0}" type="slidenum">
              <a:rPr lang="en-AU" smtClean="0">
                <a:latin typeface="Arial" pitchFamily="-84" charset="0"/>
              </a:rPr>
              <a:pPr/>
              <a:t>35</a:t>
            </a:fld>
            <a:endParaRPr lang="en-AU" smtClean="0">
              <a:latin typeface="Arial" pitchFamily="-84" charset="0"/>
            </a:endParaRPr>
          </a:p>
        </p:txBody>
      </p:sp>
    </p:spTree>
    <p:extLst>
      <p:ext uri="{BB962C8B-B14F-4D97-AF65-F5344CB8AC3E}">
        <p14:creationId xmlns:p14="http://schemas.microsoft.com/office/powerpoint/2010/main" val="196009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4</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03409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smtClean="0">
                <a:latin typeface="Arial" pitchFamily="-1" charset="0"/>
                <a:ea typeface="ＭＳ Ｐゴシック" pitchFamily="-1" charset="-128"/>
                <a:cs typeface="ＭＳ Ｐゴシック" pitchFamily="-1" charset="-128"/>
              </a:rPr>
              <a:t>Examples</a:t>
            </a:r>
            <a:r>
              <a:rPr lang="en-US" baseline="0" dirty="0" smtClean="0">
                <a:latin typeface="Arial" pitchFamily="-1" charset="0"/>
                <a:ea typeface="ＭＳ Ｐゴシック" pitchFamily="-1" charset="-128"/>
                <a:cs typeface="ＭＳ Ｐゴシック" pitchFamily="-1" charset="-128"/>
              </a:rPr>
              <a:t> of stream and block ciphers.</a:t>
            </a:r>
            <a:endParaRPr lang="en-US" dirty="0" smtClean="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5</a:t>
            </a:fld>
            <a:endParaRPr lang="en-AU" dirty="0" smtClean="0">
              <a:latin typeface="Arial" pitchFamily="-1" charset="0"/>
            </a:endParaRPr>
          </a:p>
        </p:txBody>
      </p:sp>
    </p:spTree>
    <p:extLst>
      <p:ext uri="{BB962C8B-B14F-4D97-AF65-F5344CB8AC3E}">
        <p14:creationId xmlns:p14="http://schemas.microsoft.com/office/powerpoint/2010/main" val="172569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142CC718-D2C5-D843-8F1F-82D5966BFACF}" type="slidenum">
              <a:rPr lang="en-AU">
                <a:latin typeface="Arial" pitchFamily="-1" charset="0"/>
              </a:rPr>
              <a:pPr/>
              <a:t>6</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block cipher operates on a plaintext block of n  bits to produce a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n  bits. There are 2</a:t>
            </a:r>
            <a:r>
              <a:rPr lang="en-US" sz="12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smtClean="0">
                <a:solidFill>
                  <a:schemeClr val="tx1"/>
                </a:solidFill>
                <a:latin typeface="Arial" charset="0"/>
                <a:ea typeface="ＭＳ Ｐゴシック" pitchFamily="-107" charset="-128"/>
                <a:cs typeface="ＭＳ Ｐゴシック" pitchFamily="-107" charset="-128"/>
              </a:rPr>
              <a:t>a unique ciphertext block. Such a transformation is called reversible, or  nonsingular.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  4.</a:t>
            </a:r>
          </a:p>
          <a:p>
            <a:r>
              <a:rPr lang="en-US" sz="1200" kern="1200" baseline="0" dirty="0" smtClean="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smtClean="0">
                <a:solidFill>
                  <a:schemeClr val="tx1"/>
                </a:solidFill>
                <a:latin typeface="Arial" charset="0"/>
                <a:ea typeface="ＭＳ Ｐゴシック" pitchFamily="-107" charset="-128"/>
                <a:cs typeface="ＭＳ Ｐゴシック" pitchFamily="-107" charset="-128"/>
              </a:rPr>
              <a:t>by 4 ciphertext bits.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03826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smtClean="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smtClean="0">
                <a:solidFill>
                  <a:schemeClr val="tx1"/>
                </a:solidFill>
                <a:latin typeface="Arial" charset="0"/>
                <a:ea typeface="ＭＳ Ｐゴシック" pitchFamily="-107" charset="-128"/>
                <a:cs typeface="ＭＳ Ｐゴシック" pitchFamily="-107" charset="-128"/>
              </a:rPr>
              <a:t>and can be used to define any reversible mapping between plaintext and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 Feistel refers to this as the ideal block cipher , because it allows for the maximum</a:t>
            </a:r>
          </a:p>
          <a:p>
            <a:r>
              <a:rPr lang="en-US" sz="1200" kern="1200" baseline="0" dirty="0" smtClean="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7</a:t>
            </a:fld>
            <a:endParaRPr lang="en-AU" dirty="0"/>
          </a:p>
        </p:txBody>
      </p:sp>
    </p:spTree>
    <p:extLst>
      <p:ext uri="{BB962C8B-B14F-4D97-AF65-F5344CB8AC3E}">
        <p14:creationId xmlns:p14="http://schemas.microsoft.com/office/powerpoint/2010/main" val="55358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8</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smtClean="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smtClean="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smtClean="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smtClean="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smtClean="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smtClean="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smtClean="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smtClean="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smtClean="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a:t>
            </a:r>
            <a:endParaRPr lang="tr-TR" sz="1200" kern="1200" baseline="0" dirty="0" smtClean="0">
              <a:solidFill>
                <a:schemeClr val="tx1"/>
              </a:solidFill>
              <a:latin typeface="Arial" charset="0"/>
              <a:ea typeface="ＭＳ Ｐゴシック" pitchFamily="-107" charset="-128"/>
              <a:cs typeface="ＭＳ Ｐゴシック" pitchFamily="-107" charset="-128"/>
            </a:endParaRPr>
          </a:p>
          <a:p>
            <a:endParaRPr lang="tr-TR"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a:t>
            </a:r>
            <a:r>
              <a:rPr lang="tr-TR" sz="1200" kern="1200" baseline="0" dirty="0" smtClean="0">
                <a:solidFill>
                  <a:schemeClr val="tx1"/>
                </a:solidFill>
                <a:latin typeface="Arial" charset="0"/>
                <a:ea typeface="ＭＳ Ｐゴシック" pitchFamily="-107" charset="-128"/>
                <a:cs typeface="ＭＳ Ｐゴシック" pitchFamily="-107" charset="-128"/>
              </a:rPr>
              <a:t> </a:t>
            </a:r>
            <a:r>
              <a:rPr lang="en-US" sz="1200" kern="1200" baseline="0" dirty="0" smtClean="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smtClean="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smtClean="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smtClean="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4730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9</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56692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smtClean="0"/>
              <a:t>© 2017 Pearson Education, Inc., Hoboken, NJ.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11.pdf"/></Relationships>
</file>

<file path=ppt/slides/_rels/slide34.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34.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en-US" dirty="0" smtClean="0"/>
              <a:t>Seventh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tr-TR" sz="4400" dirty="0" err="1" smtClean="0"/>
              <a:t>Iterated</a:t>
            </a:r>
            <a:r>
              <a:rPr lang="tr-TR" sz="4400" dirty="0" smtClean="0"/>
              <a:t> </a:t>
            </a:r>
            <a:r>
              <a:rPr lang="tr-TR" sz="4400" dirty="0" err="1" smtClean="0"/>
              <a:t>Cipher</a:t>
            </a:r>
            <a:endParaRPr lang="en-AU" sz="4400" dirty="0"/>
          </a:p>
        </p:txBody>
      </p:sp>
      <p:sp>
        <p:nvSpPr>
          <p:cNvPr id="4" name="Content Placeholder 3"/>
          <p:cNvSpPr>
            <a:spLocks noGrp="1"/>
          </p:cNvSpPr>
          <p:nvPr>
            <p:ph idx="1"/>
          </p:nvPr>
        </p:nvSpPr>
        <p:spPr>
          <a:xfrm>
            <a:off x="323528" y="1828800"/>
            <a:ext cx="8210872" cy="4715435"/>
          </a:xfrm>
        </p:spPr>
        <p:txBody>
          <a:bodyPr>
            <a:normAutofit/>
          </a:bodyPr>
          <a:lstStyle/>
          <a:p>
            <a:r>
              <a:rPr lang="en-US" sz="2400" dirty="0" smtClean="0">
                <a:solidFill>
                  <a:schemeClr val="tx1"/>
                </a:solidFill>
                <a:latin typeface="Arial" charset="0"/>
                <a:ea typeface="ＭＳ Ｐゴシック" pitchFamily="-107" charset="-128"/>
                <a:cs typeface="ＭＳ Ｐゴシック" pitchFamily="-107" charset="-128"/>
              </a:rPr>
              <a:t>In order decryption to be possible, the function must have the property</a:t>
            </a:r>
            <a:r>
              <a:rPr lang="tr-TR" sz="2400" dirty="0" smtClean="0">
                <a:solidFill>
                  <a:schemeClr val="tx1"/>
                </a:solidFill>
                <a:latin typeface="Arial" charset="0"/>
                <a:ea typeface="ＭＳ Ｐゴシック" pitchFamily="-107" charset="-128"/>
                <a:cs typeface="ＭＳ Ｐゴシック" pitchFamily="-107" charset="-128"/>
              </a:rPr>
              <a:t> </a:t>
            </a:r>
            <a:r>
              <a:rPr lang="en-US" sz="2400" dirty="0" smtClean="0">
                <a:solidFill>
                  <a:schemeClr val="tx1"/>
                </a:solidFill>
                <a:latin typeface="Arial" charset="0"/>
                <a:ea typeface="ＭＳ Ｐゴシック" pitchFamily="-107" charset="-128"/>
                <a:cs typeface="ＭＳ Ｐゴシック" pitchFamily="-107" charset="-128"/>
              </a:rPr>
              <a:t>that it is injective (i.e., one-to-one) if its second argument is fixed.</a:t>
            </a:r>
            <a:r>
              <a:rPr lang="tr-TR" sz="2400" dirty="0" smtClean="0">
                <a:solidFill>
                  <a:schemeClr val="tx1"/>
                </a:solidFill>
                <a:latin typeface="Arial" charset="0"/>
                <a:ea typeface="ＭＳ Ｐゴシック" pitchFamily="-107" charset="-128"/>
                <a:cs typeface="ＭＳ Ｐゴシック" pitchFamily="-107" charset="-128"/>
              </a:rPr>
              <a:t> </a:t>
            </a:r>
            <a:r>
              <a:rPr lang="tr-TR" sz="2400" dirty="0" err="1" smtClean="0">
                <a:solidFill>
                  <a:schemeClr val="tx1"/>
                </a:solidFill>
                <a:latin typeface="Arial" charset="0"/>
                <a:ea typeface="ＭＳ Ｐゴシック" pitchFamily="-107" charset="-128"/>
                <a:cs typeface="ＭＳ Ｐゴシック" pitchFamily="-107" charset="-128"/>
              </a:rPr>
              <a:t>That</a:t>
            </a:r>
            <a:r>
              <a:rPr lang="tr-TR" sz="2400" dirty="0" smtClean="0">
                <a:solidFill>
                  <a:schemeClr val="tx1"/>
                </a:solidFill>
                <a:latin typeface="Arial" charset="0"/>
                <a:ea typeface="ＭＳ Ｐゴシック" pitchFamily="-107" charset="-128"/>
                <a:cs typeface="ＭＳ Ｐゴシック" pitchFamily="-107" charset="-128"/>
              </a:rPr>
              <a:t> is: </a:t>
            </a:r>
          </a:p>
          <a:p>
            <a:pPr marL="0" indent="0">
              <a:buNone/>
            </a:pPr>
            <a:r>
              <a:rPr lang="tr-TR"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g</a:t>
            </a:r>
            <a:r>
              <a:rPr lang="tr-TR" b="1" i="1" baseline="30000" dirty="0" smtClean="0">
                <a:latin typeface="Times New Roman" panose="02020603050405020304" pitchFamily="18" charset="0"/>
                <a:cs typeface="Times New Roman" panose="02020603050405020304" pitchFamily="18" charset="0"/>
              </a:rPr>
              <a:t>-1</a:t>
            </a:r>
            <a:r>
              <a:rPr lang="en-US" b="1" i="1" dirty="0" smtClean="0">
                <a:latin typeface="Times New Roman" panose="02020603050405020304" pitchFamily="18" charset="0"/>
                <a:cs typeface="Times New Roman" panose="02020603050405020304" pitchFamily="18" charset="0"/>
              </a:rPr>
              <a:t> (g(w, y), y) = w</a:t>
            </a:r>
            <a:r>
              <a:rPr lang="tr-TR" b="1" i="1" dirty="0" smtClean="0">
                <a:latin typeface="Times New Roman" panose="02020603050405020304" pitchFamily="18" charset="0"/>
                <a:cs typeface="Times New Roman" panose="02020603050405020304" pitchFamily="18" charset="0"/>
              </a:rPr>
              <a:t>  </a:t>
            </a:r>
            <a:r>
              <a:rPr lang="tr-TR" sz="2000" dirty="0" err="1" smtClean="0">
                <a:solidFill>
                  <a:schemeClr val="tx1"/>
                </a:solidFill>
                <a:latin typeface="Arial" charset="0"/>
                <a:ea typeface="ＭＳ Ｐゴシック" pitchFamily="-107" charset="-128"/>
                <a:cs typeface="ＭＳ Ｐゴシック" pitchFamily="-107" charset="-128"/>
              </a:rPr>
              <a:t>for</a:t>
            </a:r>
            <a:r>
              <a:rPr lang="tr-TR" sz="2000" dirty="0" smtClean="0">
                <a:solidFill>
                  <a:schemeClr val="tx1"/>
                </a:solidFill>
                <a:latin typeface="Arial" charset="0"/>
                <a:ea typeface="ＭＳ Ｐゴシック" pitchFamily="-107" charset="-128"/>
                <a:cs typeface="ＭＳ Ｐゴシック" pitchFamily="-107" charset="-128"/>
              </a:rPr>
              <a:t> </a:t>
            </a:r>
            <a:r>
              <a:rPr lang="tr-TR" sz="2000" dirty="0" err="1">
                <a:solidFill>
                  <a:schemeClr val="tx1"/>
                </a:solidFill>
                <a:latin typeface="Arial" charset="0"/>
                <a:ea typeface="ＭＳ Ｐゴシック" pitchFamily="-107" charset="-128"/>
                <a:cs typeface="ＭＳ Ｐゴシック" pitchFamily="-107" charset="-128"/>
              </a:rPr>
              <a:t>all</a:t>
            </a:r>
            <a:r>
              <a:rPr lang="tr-TR" sz="2000" dirty="0">
                <a:solidFill>
                  <a:schemeClr val="tx1"/>
                </a:solidFill>
                <a:latin typeface="Arial" charset="0"/>
                <a:ea typeface="ＭＳ Ｐゴシック" pitchFamily="-107" charset="-128"/>
                <a:cs typeface="ＭＳ Ｐゴシック" pitchFamily="-107" charset="-128"/>
              </a:rPr>
              <a:t> w </a:t>
            </a:r>
            <a:r>
              <a:rPr lang="tr-TR" sz="2000" dirty="0" err="1">
                <a:solidFill>
                  <a:schemeClr val="tx1"/>
                </a:solidFill>
                <a:latin typeface="Arial" charset="0"/>
                <a:ea typeface="ＭＳ Ｐゴシック" pitchFamily="-107" charset="-128"/>
                <a:cs typeface="ＭＳ Ｐゴシック" pitchFamily="-107" charset="-128"/>
              </a:rPr>
              <a:t>and</a:t>
            </a:r>
            <a:r>
              <a:rPr lang="tr-TR" sz="2000" dirty="0">
                <a:solidFill>
                  <a:schemeClr val="tx1"/>
                </a:solidFill>
                <a:latin typeface="Arial" charset="0"/>
                <a:ea typeface="ＭＳ Ｐゴシック" pitchFamily="-107" charset="-128"/>
                <a:cs typeface="ＭＳ Ｐゴシック" pitchFamily="-107" charset="-128"/>
              </a:rPr>
              <a:t> y. </a:t>
            </a:r>
          </a:p>
          <a:p>
            <a:pPr marL="0" indent="0">
              <a:buNone/>
            </a:pPr>
            <a:endParaRPr lang="en-US" sz="3600"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14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40341"/>
            <a:ext cx="8362949" cy="1411941"/>
          </a:xfrm>
        </p:spPr>
        <p:txBody>
          <a:bodyPr/>
          <a:lstStyle/>
          <a:p>
            <a:pPr algn="l">
              <a:defRPr/>
            </a:pPr>
            <a:r>
              <a:rPr lang="en-AU" sz="4400" dirty="0" err="1" smtClean="0"/>
              <a:t>Feistel</a:t>
            </a:r>
            <a:r>
              <a:rPr lang="en-AU" sz="4400" dirty="0" smtClean="0"/>
              <a:t> Cipher</a:t>
            </a:r>
            <a:endParaRPr lang="en-AU" sz="4400" dirty="0"/>
          </a:p>
        </p:txBody>
      </p:sp>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pic>
        <p:nvPicPr>
          <p:cNvPr id="7" name="Picture 4" descr="f03.pdf"/>
          <p:cNvPicPr>
            <a:picLocks noChangeAspect="1"/>
          </p:cNvPicPr>
          <p:nvPr/>
        </p:nvPicPr>
        <p:blipFill rotWithShape="1">
          <a:blip r:embed="rId3"/>
          <a:srcRect t="4061" b="5912"/>
          <a:stretch/>
        </p:blipFill>
        <p:spPr>
          <a:xfrm>
            <a:off x="3347864" y="0"/>
            <a:ext cx="5788669" cy="6744102"/>
          </a:xfrm>
          <a:prstGeom prst="rect">
            <a:avLst/>
          </a:prstGeom>
        </p:spPr>
      </p:pic>
      <p:sp>
        <p:nvSpPr>
          <p:cNvPr id="8" name="Content Placeholder 4"/>
          <p:cNvSpPr>
            <a:spLocks noGrp="1"/>
          </p:cNvSpPr>
          <p:nvPr>
            <p:ph sz="half" idx="1"/>
          </p:nvPr>
        </p:nvSpPr>
        <p:spPr>
          <a:xfrm>
            <a:off x="0" y="1844823"/>
            <a:ext cx="4038600" cy="4534153"/>
          </a:xfrm>
        </p:spPr>
        <p:txBody>
          <a:bodyPr>
            <a:normAutofit lnSpcReduction="10000"/>
          </a:bodyPr>
          <a:lstStyle/>
          <a:p>
            <a:r>
              <a:rPr lang="tr-TR" dirty="0" err="1" smtClean="0"/>
              <a:t>A.k.a</a:t>
            </a:r>
            <a:r>
              <a:rPr lang="tr-TR" dirty="0" smtClean="0"/>
              <a:t> </a:t>
            </a:r>
            <a:r>
              <a:rPr lang="tr-TR" dirty="0" err="1" smtClean="0"/>
              <a:t>Feistel</a:t>
            </a:r>
            <a:r>
              <a:rPr lang="tr-TR" dirty="0" smtClean="0"/>
              <a:t> Network.</a:t>
            </a:r>
          </a:p>
          <a:p>
            <a:r>
              <a:rPr lang="en-US" dirty="0" smtClean="0"/>
              <a:t>The</a:t>
            </a:r>
            <a:r>
              <a:rPr lang="tr-TR" dirty="0" smtClean="0"/>
              <a:t> </a:t>
            </a:r>
            <a:r>
              <a:rPr lang="en-US" dirty="0" smtClean="0"/>
              <a:t>round </a:t>
            </a:r>
            <a:r>
              <a:rPr lang="en-US" dirty="0"/>
              <a:t>function </a:t>
            </a:r>
            <a:r>
              <a:rPr lang="en-US" dirty="0" smtClean="0"/>
              <a:t>g </a:t>
            </a:r>
            <a:r>
              <a:rPr lang="en-US" dirty="0"/>
              <a:t>has the following form: </a:t>
            </a:r>
            <a:endParaRPr lang="tr-TR" dirty="0" smtClean="0"/>
          </a:p>
          <a:p>
            <a:pPr marL="0" indent="0">
              <a:buNone/>
            </a:pPr>
            <a:r>
              <a:rPr lang="tr-TR" b="1" dirty="0"/>
              <a:t> </a:t>
            </a:r>
            <a:r>
              <a:rPr lang="tr-TR" b="1" dirty="0" smtClean="0"/>
              <a:t>      </a:t>
            </a:r>
            <a:r>
              <a:rPr lang="en-US" b="1" dirty="0" smtClean="0"/>
              <a:t>g(L</a:t>
            </a:r>
            <a:r>
              <a:rPr lang="en-US" b="1" baseline="-25000" dirty="0" smtClean="0"/>
              <a:t>i</a:t>
            </a:r>
            <a:r>
              <a:rPr lang="tr-TR" b="1" baseline="-25000" dirty="0"/>
              <a:t>-</a:t>
            </a:r>
            <a:r>
              <a:rPr lang="tr-TR" b="1" baseline="-25000" dirty="0" smtClean="0"/>
              <a:t>1</a:t>
            </a:r>
            <a:r>
              <a:rPr lang="en-US" b="1" dirty="0" smtClean="0"/>
              <a:t>, </a:t>
            </a:r>
            <a:r>
              <a:rPr lang="en-US" b="1" dirty="0" err="1" smtClean="0"/>
              <a:t>R</a:t>
            </a:r>
            <a:r>
              <a:rPr lang="en-US" b="1" baseline="-25000" dirty="0" err="1" smtClean="0"/>
              <a:t>i</a:t>
            </a:r>
            <a:r>
              <a:rPr lang="tr-TR" b="1" baseline="-25000" dirty="0" smtClean="0"/>
              <a:t>-1</a:t>
            </a:r>
            <a:r>
              <a:rPr lang="en-US" b="1" dirty="0" smtClean="0"/>
              <a:t>, </a:t>
            </a:r>
            <a:r>
              <a:rPr lang="en-US" b="1" dirty="0"/>
              <a:t>K</a:t>
            </a:r>
            <a:r>
              <a:rPr lang="en-US" b="1" baseline="-25000" dirty="0"/>
              <a:t>i</a:t>
            </a:r>
            <a:r>
              <a:rPr lang="en-US" b="1" dirty="0"/>
              <a:t>) = (L</a:t>
            </a:r>
            <a:r>
              <a:rPr lang="en-US" b="1" baseline="-25000" dirty="0"/>
              <a:t>i</a:t>
            </a:r>
            <a:r>
              <a:rPr lang="en-US" b="1" dirty="0"/>
              <a:t>, </a:t>
            </a:r>
            <a:r>
              <a:rPr lang="en-US" b="1" dirty="0" err="1"/>
              <a:t>R</a:t>
            </a:r>
            <a:r>
              <a:rPr lang="en-US" b="1" baseline="-25000" dirty="0" err="1"/>
              <a:t>i</a:t>
            </a:r>
            <a:r>
              <a:rPr lang="en-US" b="1" dirty="0"/>
              <a:t>)</a:t>
            </a:r>
            <a:endParaRPr lang="tr-TR" b="1" dirty="0" smtClean="0"/>
          </a:p>
          <a:p>
            <a:pPr marL="0" indent="0">
              <a:buNone/>
            </a:pPr>
            <a:r>
              <a:rPr lang="tr-TR" dirty="0" err="1" smtClean="0"/>
              <a:t>where</a:t>
            </a:r>
            <a:r>
              <a:rPr lang="tr-TR" dirty="0" smtClean="0"/>
              <a:t>:</a:t>
            </a:r>
          </a:p>
          <a:p>
            <a:pPr marL="0" indent="0">
              <a:buNone/>
            </a:pPr>
            <a:r>
              <a:rPr lang="tr-TR" b="1" dirty="0" smtClean="0"/>
              <a:t>	</a:t>
            </a:r>
            <a:r>
              <a:rPr lang="tr-TR" b="1" dirty="0" err="1" smtClean="0"/>
              <a:t>L</a:t>
            </a:r>
            <a:r>
              <a:rPr lang="tr-TR" b="1" baseline="-25000" dirty="0" err="1" smtClean="0"/>
              <a:t>i</a:t>
            </a:r>
            <a:r>
              <a:rPr lang="tr-TR" b="1" dirty="0" smtClean="0"/>
              <a:t>=R</a:t>
            </a:r>
            <a:r>
              <a:rPr lang="tr-TR" b="1" baseline="-25000" dirty="0" smtClean="0"/>
              <a:t>i-1</a:t>
            </a:r>
          </a:p>
          <a:p>
            <a:pPr marL="0" indent="0">
              <a:buNone/>
            </a:pPr>
            <a:r>
              <a:rPr lang="tr-TR" b="1" dirty="0" smtClean="0"/>
              <a:t>	</a:t>
            </a:r>
            <a:r>
              <a:rPr lang="tr-TR" b="1" dirty="0" err="1" smtClean="0"/>
              <a:t>R</a:t>
            </a:r>
            <a:r>
              <a:rPr lang="tr-TR" b="1" baseline="-25000" dirty="0" err="1" smtClean="0"/>
              <a:t>i</a:t>
            </a:r>
            <a:r>
              <a:rPr lang="tr-TR" b="1" dirty="0" smtClean="0"/>
              <a:t>=L</a:t>
            </a:r>
            <a:r>
              <a:rPr lang="tr-TR" b="1" baseline="-25000" dirty="0" smtClean="0"/>
              <a:t>i-1</a:t>
            </a:r>
            <a:r>
              <a:rPr lang="tr-TR" b="1" dirty="0" smtClean="0"/>
              <a:t> </a:t>
            </a:r>
            <a:r>
              <a:rPr lang="tr-TR" b="1" dirty="0" smtClean="0">
                <a:sym typeface="Symbol" panose="05050102010706020507" pitchFamily="18" charset="2"/>
              </a:rPr>
              <a:t> </a:t>
            </a:r>
            <a:r>
              <a:rPr lang="tr-TR" b="1" dirty="0" smtClean="0"/>
              <a:t>f(R</a:t>
            </a:r>
            <a:r>
              <a:rPr lang="tr-TR" b="1" baseline="-25000" dirty="0" smtClean="0"/>
              <a:t>i-1</a:t>
            </a:r>
            <a:r>
              <a:rPr lang="tr-TR" b="1" dirty="0" smtClean="0"/>
              <a:t> , K</a:t>
            </a:r>
            <a:r>
              <a:rPr lang="tr-TR" b="1" baseline="-25000" dirty="0" smtClean="0"/>
              <a:t>i</a:t>
            </a:r>
            <a:r>
              <a:rPr lang="tr-TR" b="1" dirty="0" smtClean="0"/>
              <a:t>)</a:t>
            </a:r>
            <a:endParaRPr lang="en-US" b="1" dirty="0"/>
          </a:p>
        </p:txBody>
      </p:sp>
    </p:spTree>
    <p:extLst>
      <p:ext uri="{BB962C8B-B14F-4D97-AF65-F5344CB8AC3E}">
        <p14:creationId xmlns:p14="http://schemas.microsoft.com/office/powerpoint/2010/main" val="3992277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Feistel Example</a:t>
            </a:r>
            <a:endParaRPr lang="en-US" sz="4400" dirty="0"/>
          </a:p>
        </p:txBody>
      </p:sp>
      <p:sp>
        <p:nvSpPr>
          <p:cNvPr id="4" name="Footer Placeholder 3"/>
          <p:cNvSpPr>
            <a:spLocks noGrp="1"/>
          </p:cNvSpPr>
          <p:nvPr>
            <p:ph type="ftr" sz="quarter" idx="11"/>
          </p:nvPr>
        </p:nvSpPr>
        <p:spPr>
          <a:xfrm>
            <a:off x="0" y="6492875"/>
            <a:ext cx="6172200" cy="365125"/>
          </a:xfrm>
        </p:spPr>
        <p:txBody>
          <a:bodyPr/>
          <a:lstStyle/>
          <a:p>
            <a:pPr>
              <a:defRPr/>
            </a:pPr>
            <a:r>
              <a:rPr lang="en-US" sz="1000" dirty="0" smtClean="0"/>
              <a:t>© 2017 Pearson Education, Inc., Hoboken, NJ. All rights reserved. </a:t>
            </a:r>
            <a:endParaRPr lang="en-US" sz="1000" dirty="0"/>
          </a:p>
        </p:txBody>
      </p:sp>
      <p:pic>
        <p:nvPicPr>
          <p:cNvPr id="6" name="Picture 5"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0909" b="17273"/>
              <a:stretch>
                <a:fillRect/>
              </a:stretch>
            </p:blipFill>
          </mc:Choice>
          <mc:Fallback>
            <p:blipFill>
              <a:blip r:embed="rId4"/>
              <a:srcRect t="40909" b="17273"/>
              <a:stretch>
                <a:fillRect/>
              </a:stretch>
            </p:blipFill>
          </mc:Fallback>
        </mc:AlternateContent>
        <p:spPr>
          <a:xfrm>
            <a:off x="0" y="1524000"/>
            <a:ext cx="9144000" cy="5037332"/>
          </a:xfrm>
          <a:prstGeom prst="rect">
            <a:avLst/>
          </a:prstGeom>
        </p:spPr>
      </p:pic>
      <p:sp>
        <p:nvSpPr>
          <p:cNvPr id="2" name="Dikdörtgen 1"/>
          <p:cNvSpPr/>
          <p:nvPr/>
        </p:nvSpPr>
        <p:spPr>
          <a:xfrm>
            <a:off x="0" y="6236491"/>
            <a:ext cx="7603673" cy="369332"/>
          </a:xfrm>
          <a:prstGeom prst="rect">
            <a:avLst/>
          </a:prstGeom>
        </p:spPr>
        <p:txBody>
          <a:bodyPr wrap="square">
            <a:spAutoFit/>
          </a:bodyPr>
          <a:lstStyle/>
          <a:p>
            <a:r>
              <a:rPr lang="tr-TR" dirty="0" err="1"/>
              <a:t>After</a:t>
            </a:r>
            <a:r>
              <a:rPr lang="tr-TR" dirty="0"/>
              <a:t> </a:t>
            </a:r>
            <a:r>
              <a:rPr lang="tr-TR" dirty="0" err="1"/>
              <a:t>the</a:t>
            </a:r>
            <a:r>
              <a:rPr lang="tr-TR" dirty="0"/>
              <a:t> </a:t>
            </a:r>
            <a:r>
              <a:rPr lang="tr-TR" dirty="0" err="1"/>
              <a:t>last</a:t>
            </a:r>
            <a:r>
              <a:rPr lang="tr-TR" dirty="0"/>
              <a:t> </a:t>
            </a:r>
            <a:r>
              <a:rPr lang="tr-TR" dirty="0" err="1"/>
              <a:t>round</a:t>
            </a:r>
            <a:r>
              <a:rPr lang="tr-TR" dirty="0"/>
              <a:t> </a:t>
            </a:r>
            <a:r>
              <a:rPr lang="tr-TR" dirty="0" err="1"/>
              <a:t>you</a:t>
            </a:r>
            <a:r>
              <a:rPr lang="tr-TR" dirty="0"/>
              <a:t> </a:t>
            </a:r>
            <a:r>
              <a:rPr lang="tr-TR" dirty="0" err="1"/>
              <a:t>flip</a:t>
            </a:r>
            <a:r>
              <a:rPr lang="tr-TR" dirty="0"/>
              <a:t> </a:t>
            </a:r>
            <a:r>
              <a:rPr lang="tr-TR" dirty="0" err="1"/>
              <a:t>the</a:t>
            </a:r>
            <a:r>
              <a:rPr lang="tr-TR" dirty="0"/>
              <a:t> </a:t>
            </a:r>
            <a:r>
              <a:rPr lang="tr-TR" dirty="0" err="1"/>
              <a:t>output</a:t>
            </a:r>
            <a:r>
              <a:rPr lang="tr-TR" dirty="0"/>
              <a:t>. </a:t>
            </a:r>
            <a:endParaRPr lang="en-US" dirty="0"/>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sz="4400" dirty="0"/>
              <a:t>Feistel Cipher Design</a:t>
            </a:r>
            <a:r>
              <a:rPr lang="en-AU" sz="4400" dirty="0" smtClean="0"/>
              <a:t> Features</a:t>
            </a:r>
            <a:endParaRPr lang="en-AU" sz="4400" dirty="0"/>
          </a:p>
        </p:txBody>
      </p:sp>
      <p:sp>
        <p:nvSpPr>
          <p:cNvPr id="5" name="Content Placeholder 4"/>
          <p:cNvSpPr>
            <a:spLocks noGrp="1"/>
          </p:cNvSpPr>
          <p:nvPr>
            <p:ph sz="half" idx="1"/>
          </p:nvPr>
        </p:nvSpPr>
        <p:spPr>
          <a:xfrm>
            <a:off x="533400" y="1600200"/>
            <a:ext cx="8143056" cy="4953000"/>
          </a:xfrm>
        </p:spPr>
        <p:txBody>
          <a:bodyPr>
            <a:normAutofit fontScale="77500" lnSpcReduction="20000"/>
          </a:bodyPr>
          <a:lstStyle/>
          <a:p>
            <a:r>
              <a:rPr lang="en-US" b="1" dirty="0" smtClean="0"/>
              <a:t>Block size</a:t>
            </a:r>
          </a:p>
          <a:p>
            <a:pPr lvl="1"/>
            <a:r>
              <a:rPr lang="en-US" dirty="0" smtClean="0"/>
              <a:t>Larger block sizes mean greater security but reduced encryption/decryption speed for a given algorithm</a:t>
            </a:r>
          </a:p>
          <a:p>
            <a:r>
              <a:rPr lang="en-US" b="1" dirty="0" smtClean="0"/>
              <a:t>Key size</a:t>
            </a:r>
          </a:p>
          <a:p>
            <a:pPr lvl="1"/>
            <a:r>
              <a:rPr lang="en-US" dirty="0" smtClean="0"/>
              <a:t>Larger key size means greater security but may decrease encryption/decryption speeds</a:t>
            </a:r>
          </a:p>
          <a:p>
            <a:r>
              <a:rPr lang="en-US" b="1" dirty="0" smtClean="0"/>
              <a:t>Number of rounds</a:t>
            </a:r>
          </a:p>
          <a:p>
            <a:pPr lvl="1"/>
            <a:r>
              <a:rPr lang="en-US" dirty="0" smtClean="0"/>
              <a:t>The essence of the Feistel cipher is that a single round offers inadequate security but that multiple rounds offer increasing security</a:t>
            </a:r>
          </a:p>
          <a:p>
            <a:r>
              <a:rPr lang="en-US" b="1" dirty="0" smtClean="0"/>
              <a:t>Subkey generation algorithm</a:t>
            </a:r>
          </a:p>
          <a:p>
            <a:pPr lvl="1"/>
            <a:r>
              <a:rPr lang="en-US" dirty="0" smtClean="0"/>
              <a:t>Greater complexity in this algorithm should lead to greater difficulty of cryptanalysis</a:t>
            </a:r>
            <a:endParaRPr lang="tr-TR" dirty="0" smtClean="0"/>
          </a:p>
          <a:p>
            <a:r>
              <a:rPr lang="en-US" b="1" dirty="0"/>
              <a:t>Round function F</a:t>
            </a:r>
          </a:p>
          <a:p>
            <a:pPr lvl="1"/>
            <a:r>
              <a:rPr lang="en-US" dirty="0"/>
              <a:t>Greater complexity generally means greater resistance to cryptanalysis</a:t>
            </a:r>
            <a:endParaRPr lang="tr-TR" dirty="0"/>
          </a:p>
          <a:p>
            <a:pPr lvl="1"/>
            <a:endParaRPr lang="en-US" dirty="0"/>
          </a:p>
        </p:txBody>
      </p:sp>
      <p:sp>
        <p:nvSpPr>
          <p:cNvPr id="7" name="Footer Placeholder 6"/>
          <p:cNvSpPr>
            <a:spLocks noGrp="1"/>
          </p:cNvSpPr>
          <p:nvPr>
            <p:ph type="ftr" sz="quarter" idx="11"/>
          </p:nvPr>
        </p:nvSpPr>
        <p:spPr>
          <a:xfrm>
            <a:off x="0" y="6492875"/>
            <a:ext cx="4572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92500" lnSpcReduction="20000"/>
          </a:bodyPr>
          <a:lstStyle/>
          <a:p>
            <a:r>
              <a:rPr lang="en-US" dirty="0" smtClean="0"/>
              <a:t>Issued in 1977 by the National Bureau of Standards (now NIST) as Federal Information Processing Standard 46</a:t>
            </a:r>
          </a:p>
          <a:p>
            <a:r>
              <a:rPr lang="en-US" dirty="0" smtClean="0"/>
              <a:t>Was the most widely used encryption scheme until the introduction of the Advanced Encryption Standard (AES) in 2001</a:t>
            </a:r>
          </a:p>
          <a:p>
            <a:r>
              <a:rPr lang="en-US" dirty="0" smtClean="0"/>
              <a:t>Algorithm </a:t>
            </a:r>
            <a:r>
              <a:rPr lang="tr-TR" dirty="0" smtClean="0"/>
              <a:t>:</a:t>
            </a:r>
            <a:endParaRPr lang="en-US" dirty="0" smtClean="0"/>
          </a:p>
          <a:p>
            <a:pPr lvl="1"/>
            <a:r>
              <a:rPr lang="en-US" dirty="0" smtClean="0"/>
              <a:t>Data are encrypted in 64-bit blocks using a 56-bit key</a:t>
            </a:r>
          </a:p>
          <a:p>
            <a:pPr lvl="1"/>
            <a:r>
              <a:rPr lang="en-US" dirty="0" smtClean="0"/>
              <a:t>The algorithm transforms </a:t>
            </a:r>
            <a:r>
              <a:rPr lang="en-US" b="1" dirty="0" smtClean="0"/>
              <a:t>64-bit input </a:t>
            </a:r>
            <a:r>
              <a:rPr lang="en-US" dirty="0" smtClean="0"/>
              <a:t>in a series of steps into a </a:t>
            </a:r>
            <a:r>
              <a:rPr lang="en-US" b="1" dirty="0" smtClean="0"/>
              <a:t>64-bit output</a:t>
            </a:r>
          </a:p>
          <a:p>
            <a:pPr lvl="1"/>
            <a:r>
              <a:rPr lang="en-US" dirty="0" smtClean="0"/>
              <a:t>The same steps, with the same key, are used to reverse the encryption</a:t>
            </a:r>
            <a:endParaRPr lang="en-US" dirty="0"/>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smtClean="0"/>
              <a:t>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tr-TR" dirty="0" smtClean="0"/>
              <a:t>56 bit </a:t>
            </a:r>
            <a:r>
              <a:rPr lang="tr-TR" dirty="0" err="1" smtClean="0"/>
              <a:t>initial</a:t>
            </a:r>
            <a:r>
              <a:rPr lang="tr-TR" dirty="0" smtClean="0"/>
              <a:t> </a:t>
            </a:r>
            <a:r>
              <a:rPr lang="tr-TR" dirty="0" err="1" smtClean="0"/>
              <a:t>key</a:t>
            </a:r>
            <a:r>
              <a:rPr lang="tr-TR" dirty="0" smtClean="0"/>
              <a:t> </a:t>
            </a:r>
            <a:r>
              <a:rPr lang="tr-TR" dirty="0" err="1" smtClean="0"/>
              <a:t>length</a:t>
            </a:r>
            <a:r>
              <a:rPr lang="tr-TR" dirty="0" smtClean="0"/>
              <a:t>,</a:t>
            </a:r>
          </a:p>
          <a:p>
            <a:pPr lvl="1"/>
            <a:r>
              <a:rPr lang="tr-TR" dirty="0" smtClean="0"/>
              <a:t>8 bit </a:t>
            </a:r>
            <a:r>
              <a:rPr lang="tr-TR" dirty="0" err="1" smtClean="0"/>
              <a:t>parity</a:t>
            </a:r>
            <a:r>
              <a:rPr lang="tr-TR" dirty="0" smtClean="0"/>
              <a:t>, in total 64 bit.</a:t>
            </a:r>
          </a:p>
          <a:p>
            <a:pPr lvl="1"/>
            <a:r>
              <a:rPr lang="tr-TR" dirty="0" err="1" smtClean="0"/>
              <a:t>Uses</a:t>
            </a:r>
            <a:r>
              <a:rPr lang="tr-TR" dirty="0" smtClean="0"/>
              <a:t> 48 bit </a:t>
            </a:r>
            <a:r>
              <a:rPr lang="tr-TR" dirty="0" err="1" smtClean="0"/>
              <a:t>keys</a:t>
            </a:r>
            <a:r>
              <a:rPr lang="tr-TR" dirty="0" smtClean="0"/>
              <a:t> </a:t>
            </a:r>
            <a:r>
              <a:rPr lang="tr-TR" dirty="0" err="1" smtClean="0"/>
              <a:t>for</a:t>
            </a:r>
            <a:r>
              <a:rPr lang="tr-TR" dirty="0" smtClean="0"/>
              <a:t> </a:t>
            </a:r>
            <a:r>
              <a:rPr lang="tr-TR" dirty="0" err="1" smtClean="0"/>
              <a:t>each</a:t>
            </a:r>
            <a:r>
              <a:rPr lang="tr-TR" dirty="0" smtClean="0"/>
              <a:t> </a:t>
            </a:r>
            <a:r>
              <a:rPr lang="tr-TR" dirty="0" err="1" smtClean="0"/>
              <a:t>round</a:t>
            </a:r>
            <a:r>
              <a:rPr lang="tr-TR" dirty="0" smtClean="0"/>
              <a:t> </a:t>
            </a:r>
          </a:p>
          <a:p>
            <a:r>
              <a:rPr lang="tr-TR" dirty="0" err="1" smtClean="0"/>
              <a:t>Uses</a:t>
            </a:r>
            <a:r>
              <a:rPr lang="tr-TR" dirty="0" smtClean="0"/>
              <a:t> </a:t>
            </a:r>
            <a:r>
              <a:rPr lang="tr-TR" dirty="0" err="1" smtClean="0"/>
              <a:t>both</a:t>
            </a:r>
            <a:r>
              <a:rPr lang="tr-TR" dirty="0" smtClean="0"/>
              <a:t> </a:t>
            </a:r>
            <a:r>
              <a:rPr lang="tr-TR" dirty="0" err="1" smtClean="0"/>
              <a:t>permutation</a:t>
            </a:r>
            <a:r>
              <a:rPr lang="tr-TR" dirty="0" smtClean="0"/>
              <a:t> </a:t>
            </a:r>
            <a:r>
              <a:rPr lang="tr-TR" dirty="0" err="1" smtClean="0"/>
              <a:t>and</a:t>
            </a:r>
            <a:r>
              <a:rPr lang="tr-TR" dirty="0" smtClean="0"/>
              <a:t> </a:t>
            </a:r>
            <a:r>
              <a:rPr lang="tr-TR" dirty="0" err="1" smtClean="0"/>
              <a:t>substitution</a:t>
            </a:r>
            <a:r>
              <a:rPr lang="tr-TR" dirty="0" smtClean="0"/>
              <a:t>, </a:t>
            </a:r>
            <a:r>
              <a:rPr lang="tr-TR" dirty="0" err="1" smtClean="0"/>
              <a:t>for</a:t>
            </a:r>
            <a:r>
              <a:rPr lang="tr-TR" dirty="0" smtClean="0"/>
              <a:t> </a:t>
            </a:r>
            <a:r>
              <a:rPr lang="tr-TR" dirty="0" err="1" smtClean="0"/>
              <a:t>each</a:t>
            </a:r>
            <a:r>
              <a:rPr lang="tr-TR" dirty="0" smtClean="0"/>
              <a:t> </a:t>
            </a:r>
            <a:r>
              <a:rPr lang="tr-TR" dirty="0" err="1" smtClean="0"/>
              <a:t>round</a:t>
            </a:r>
            <a:r>
              <a:rPr lang="tr-TR" dirty="0" smtClean="0"/>
              <a:t>.</a:t>
            </a:r>
          </a:p>
          <a:p>
            <a:endParaRPr lang="tr-TR" dirty="0" smtClean="0"/>
          </a:p>
          <a:p>
            <a:endParaRPr lang="tr-TR" dirty="0" smtClean="0"/>
          </a:p>
          <a:p>
            <a:endParaRPr lang="tr-TR" dirty="0" smtClean="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745613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953000" cy="365125"/>
          </a:xfrm>
        </p:spPr>
        <p:txBody>
          <a:bodyPr/>
          <a:lstStyle/>
          <a:p>
            <a:r>
              <a:rPr lang="en-US" sz="1000" dirty="0" smtClean="0"/>
              <a:t>© 2017 Pearson Education, Inc., Hoboken, NJ. All rights reserved</a:t>
            </a:r>
            <a:r>
              <a:rPr lang="en-US" dirty="0" smtClean="0"/>
              <a:t>. </a:t>
            </a:r>
            <a:endParaRPr lang="en-US" dirty="0"/>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11" name="Picture 10"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133600" y="-304800"/>
            <a:ext cx="5638800" cy="7297270"/>
          </a:xfrm>
          <a:prstGeom prst="rect">
            <a:avLst/>
          </a:prstGeom>
        </p:spPr>
      </p:pic>
    </p:spTree>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65" name="Yuvarlatılmış Dikdörtgen 68664"/>
          <p:cNvSpPr/>
          <p:nvPr/>
        </p:nvSpPr>
        <p:spPr>
          <a:xfrm>
            <a:off x="-18030" y="2739387"/>
            <a:ext cx="8712968" cy="2993869"/>
          </a:xfrm>
          <a:prstGeom prst="roundRect">
            <a:avLst>
              <a:gd name="adj" fmla="val 8300"/>
            </a:avLst>
          </a:prstGeom>
          <a:solidFill>
            <a:srgbClr val="FFFFCC"/>
          </a:solidFill>
          <a:ln>
            <a:solidFill>
              <a:srgbClr val="FFC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tr-TR" sz="4400" dirty="0" smtClean="0"/>
              <a:t>DES</a:t>
            </a:r>
            <a:endParaRPr lang="en-AU" sz="4400" dirty="0"/>
          </a:p>
        </p:txBody>
      </p:sp>
      <p:sp>
        <p:nvSpPr>
          <p:cNvPr id="9" name="Dikdörtgen 8"/>
          <p:cNvSpPr/>
          <p:nvPr/>
        </p:nvSpPr>
        <p:spPr>
          <a:xfrm>
            <a:off x="4806506" y="1578626"/>
            <a:ext cx="1368152"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a:t>b</a:t>
            </a:r>
            <a:r>
              <a:rPr lang="tr-TR" dirty="0" smtClean="0"/>
              <a:t>it </a:t>
            </a:r>
            <a:r>
              <a:rPr lang="tr-TR" dirty="0" err="1" smtClean="0"/>
              <a:t>blocks</a:t>
            </a:r>
            <a:endParaRPr lang="en-US" dirty="0"/>
          </a:p>
        </p:txBody>
      </p:sp>
      <p:sp>
        <p:nvSpPr>
          <p:cNvPr id="10" name="Dikdörtgen 9"/>
          <p:cNvSpPr/>
          <p:nvPr/>
        </p:nvSpPr>
        <p:spPr>
          <a:xfrm>
            <a:off x="3438354" y="1578626"/>
            <a:ext cx="1368152"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a:t>i</a:t>
            </a:r>
            <a:r>
              <a:rPr lang="tr-TR" dirty="0" err="1" smtClean="0"/>
              <a:t>nto</a:t>
            </a:r>
            <a:r>
              <a:rPr lang="tr-TR" dirty="0" smtClean="0"/>
              <a:t> 64</a:t>
            </a:r>
            <a:endParaRPr lang="en-US" dirty="0"/>
          </a:p>
        </p:txBody>
      </p:sp>
      <p:sp>
        <p:nvSpPr>
          <p:cNvPr id="11" name="Dikdörtgen 10"/>
          <p:cNvSpPr/>
          <p:nvPr/>
        </p:nvSpPr>
        <p:spPr>
          <a:xfrm>
            <a:off x="2070202" y="1584929"/>
            <a:ext cx="1368152"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broken</a:t>
            </a:r>
            <a:endParaRPr lang="en-US" dirty="0"/>
          </a:p>
        </p:txBody>
      </p:sp>
      <p:sp>
        <p:nvSpPr>
          <p:cNvPr id="12" name="Dikdörtgen 11"/>
          <p:cNvSpPr/>
          <p:nvPr/>
        </p:nvSpPr>
        <p:spPr>
          <a:xfrm>
            <a:off x="702050" y="1584929"/>
            <a:ext cx="1368152"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Plaintext</a:t>
            </a:r>
            <a:endParaRPr lang="en-US" dirty="0"/>
          </a:p>
        </p:txBody>
      </p:sp>
      <p:sp>
        <p:nvSpPr>
          <p:cNvPr id="4" name="Yuvarlatılmış Dikdörtgen 3"/>
          <p:cNvSpPr/>
          <p:nvPr/>
        </p:nvSpPr>
        <p:spPr>
          <a:xfrm>
            <a:off x="630042" y="2276872"/>
            <a:ext cx="1512168" cy="504056"/>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Initial</a:t>
            </a:r>
            <a:r>
              <a:rPr lang="tr-TR" dirty="0" smtClean="0">
                <a:solidFill>
                  <a:schemeClr val="tx1"/>
                </a:solidFill>
              </a:rPr>
              <a:t> </a:t>
            </a:r>
            <a:r>
              <a:rPr lang="tr-TR" dirty="0" err="1" smtClean="0">
                <a:solidFill>
                  <a:schemeClr val="tx1"/>
                </a:solidFill>
              </a:rPr>
              <a:t>Permutation</a:t>
            </a:r>
            <a:endParaRPr lang="en-US" dirty="0">
              <a:solidFill>
                <a:schemeClr val="tx1"/>
              </a:solidFill>
            </a:endParaRPr>
          </a:p>
        </p:txBody>
      </p:sp>
      <p:sp>
        <p:nvSpPr>
          <p:cNvPr id="5" name="Dikdörtgen 4"/>
          <p:cNvSpPr/>
          <p:nvPr/>
        </p:nvSpPr>
        <p:spPr>
          <a:xfrm>
            <a:off x="270002" y="3068960"/>
            <a:ext cx="11161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Left</a:t>
            </a:r>
            <a:endParaRPr lang="en-US" dirty="0"/>
          </a:p>
        </p:txBody>
      </p:sp>
      <p:sp>
        <p:nvSpPr>
          <p:cNvPr id="14" name="Dikdörtgen 13"/>
          <p:cNvSpPr/>
          <p:nvPr/>
        </p:nvSpPr>
        <p:spPr>
          <a:xfrm>
            <a:off x="1512140" y="3056947"/>
            <a:ext cx="11161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t>Right</a:t>
            </a:r>
            <a:endParaRPr lang="en-US" dirty="0"/>
          </a:p>
        </p:txBody>
      </p:sp>
      <p:sp>
        <p:nvSpPr>
          <p:cNvPr id="13" name="Metin kutusu 12"/>
          <p:cNvSpPr txBox="1"/>
          <p:nvPr/>
        </p:nvSpPr>
        <p:spPr>
          <a:xfrm>
            <a:off x="1512140" y="1304709"/>
            <a:ext cx="748923" cy="369332"/>
          </a:xfrm>
          <a:prstGeom prst="rect">
            <a:avLst/>
          </a:prstGeom>
          <a:noFill/>
        </p:spPr>
        <p:txBody>
          <a:bodyPr wrap="none" rtlCol="0">
            <a:spAutoFit/>
          </a:bodyPr>
          <a:lstStyle/>
          <a:p>
            <a:r>
              <a:rPr lang="tr-TR" dirty="0" smtClean="0"/>
              <a:t>64 bit</a:t>
            </a:r>
            <a:endParaRPr lang="en-US" dirty="0"/>
          </a:p>
        </p:txBody>
      </p:sp>
      <p:sp>
        <p:nvSpPr>
          <p:cNvPr id="16" name="Metin kutusu 15"/>
          <p:cNvSpPr txBox="1"/>
          <p:nvPr/>
        </p:nvSpPr>
        <p:spPr>
          <a:xfrm>
            <a:off x="2837155" y="1304709"/>
            <a:ext cx="748923" cy="369332"/>
          </a:xfrm>
          <a:prstGeom prst="rect">
            <a:avLst/>
          </a:prstGeom>
          <a:noFill/>
        </p:spPr>
        <p:txBody>
          <a:bodyPr wrap="none" rtlCol="0">
            <a:spAutoFit/>
          </a:bodyPr>
          <a:lstStyle/>
          <a:p>
            <a:r>
              <a:rPr lang="tr-TR" dirty="0" smtClean="0"/>
              <a:t>64 bit</a:t>
            </a:r>
            <a:endParaRPr lang="en-US" dirty="0"/>
          </a:p>
        </p:txBody>
      </p:sp>
      <p:sp>
        <p:nvSpPr>
          <p:cNvPr id="17" name="Metin kutusu 16"/>
          <p:cNvSpPr txBox="1"/>
          <p:nvPr/>
        </p:nvSpPr>
        <p:spPr>
          <a:xfrm>
            <a:off x="4241183" y="1304709"/>
            <a:ext cx="748923" cy="369332"/>
          </a:xfrm>
          <a:prstGeom prst="rect">
            <a:avLst/>
          </a:prstGeom>
          <a:noFill/>
        </p:spPr>
        <p:txBody>
          <a:bodyPr wrap="none" rtlCol="0">
            <a:spAutoFit/>
          </a:bodyPr>
          <a:lstStyle/>
          <a:p>
            <a:r>
              <a:rPr lang="tr-TR" dirty="0" smtClean="0"/>
              <a:t>64 bit</a:t>
            </a:r>
            <a:endParaRPr lang="en-US" dirty="0"/>
          </a:p>
        </p:txBody>
      </p:sp>
      <p:sp>
        <p:nvSpPr>
          <p:cNvPr id="18" name="Metin kutusu 17"/>
          <p:cNvSpPr txBox="1"/>
          <p:nvPr/>
        </p:nvSpPr>
        <p:spPr>
          <a:xfrm>
            <a:off x="763217" y="2897759"/>
            <a:ext cx="748923" cy="369332"/>
          </a:xfrm>
          <a:prstGeom prst="rect">
            <a:avLst/>
          </a:prstGeom>
          <a:noFill/>
        </p:spPr>
        <p:txBody>
          <a:bodyPr wrap="none" rtlCol="0">
            <a:spAutoFit/>
          </a:bodyPr>
          <a:lstStyle/>
          <a:p>
            <a:r>
              <a:rPr lang="tr-TR" dirty="0" smtClean="0"/>
              <a:t>32 bit</a:t>
            </a:r>
            <a:endParaRPr lang="en-US" dirty="0"/>
          </a:p>
        </p:txBody>
      </p:sp>
      <p:sp>
        <p:nvSpPr>
          <p:cNvPr id="19" name="Metin kutusu 18"/>
          <p:cNvSpPr txBox="1"/>
          <p:nvPr/>
        </p:nvSpPr>
        <p:spPr>
          <a:xfrm>
            <a:off x="2005768" y="2897759"/>
            <a:ext cx="748923" cy="369332"/>
          </a:xfrm>
          <a:prstGeom prst="rect">
            <a:avLst/>
          </a:prstGeom>
          <a:noFill/>
        </p:spPr>
        <p:txBody>
          <a:bodyPr wrap="none" rtlCol="0">
            <a:spAutoFit/>
          </a:bodyPr>
          <a:lstStyle/>
          <a:p>
            <a:r>
              <a:rPr lang="tr-TR" dirty="0" smtClean="0"/>
              <a:t>32 bit</a:t>
            </a:r>
            <a:endParaRPr lang="en-US" dirty="0"/>
          </a:p>
        </p:txBody>
      </p:sp>
      <p:cxnSp>
        <p:nvCxnSpPr>
          <p:cNvPr id="20" name="Düz Ok Bağlayıcısı 19"/>
          <p:cNvCxnSpPr>
            <a:stCxn id="12" idx="2"/>
            <a:endCxn id="4" idx="0"/>
          </p:cNvCxnSpPr>
          <p:nvPr/>
        </p:nvCxnSpPr>
        <p:spPr>
          <a:xfrm>
            <a:off x="1386126" y="1800953"/>
            <a:ext cx="0" cy="475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Düz Ok Bağlayıcısı 21"/>
          <p:cNvCxnSpPr>
            <a:stCxn id="4" idx="2"/>
            <a:endCxn id="5" idx="0"/>
          </p:cNvCxnSpPr>
          <p:nvPr/>
        </p:nvCxnSpPr>
        <p:spPr>
          <a:xfrm flipH="1">
            <a:off x="828064" y="2780928"/>
            <a:ext cx="558062" cy="288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Düz Ok Bağlayıcısı 23"/>
          <p:cNvCxnSpPr>
            <a:stCxn id="4" idx="2"/>
          </p:cNvCxnSpPr>
          <p:nvPr/>
        </p:nvCxnSpPr>
        <p:spPr>
          <a:xfrm>
            <a:off x="1386126" y="2780928"/>
            <a:ext cx="723867" cy="276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Düz Ok Bağlayıcısı 25"/>
          <p:cNvCxnSpPr>
            <a:stCxn id="5" idx="2"/>
            <a:endCxn id="29" idx="2"/>
          </p:cNvCxnSpPr>
          <p:nvPr/>
        </p:nvCxnSpPr>
        <p:spPr>
          <a:xfrm>
            <a:off x="828064" y="3429000"/>
            <a:ext cx="1800200" cy="1231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2628264" y="4444073"/>
            <a:ext cx="374462" cy="432048"/>
          </a:xfrm>
          <a:prstGeom prst="ellipse">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Düz Bağlayıcı 30"/>
          <p:cNvCxnSpPr>
            <a:stCxn id="29" idx="0"/>
            <a:endCxn id="29" idx="4"/>
          </p:cNvCxnSpPr>
          <p:nvPr/>
        </p:nvCxnSpPr>
        <p:spPr>
          <a:xfrm>
            <a:off x="2815495" y="4444073"/>
            <a:ext cx="0" cy="432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Düz Bağlayıcı 32"/>
          <p:cNvCxnSpPr>
            <a:stCxn id="29" idx="2"/>
            <a:endCxn id="29" idx="6"/>
          </p:cNvCxnSpPr>
          <p:nvPr/>
        </p:nvCxnSpPr>
        <p:spPr>
          <a:xfrm>
            <a:off x="2628264" y="4660097"/>
            <a:ext cx="374462" cy="0"/>
          </a:xfrm>
          <a:prstGeom prst="line">
            <a:avLst/>
          </a:prstGeom>
        </p:spPr>
        <p:style>
          <a:lnRef idx="2">
            <a:schemeClr val="accent1"/>
          </a:lnRef>
          <a:fillRef idx="0">
            <a:schemeClr val="accent1"/>
          </a:fillRef>
          <a:effectRef idx="1">
            <a:schemeClr val="accent1"/>
          </a:effectRef>
          <a:fontRef idx="minor">
            <a:schemeClr val="tx1"/>
          </a:fontRef>
        </p:style>
      </p:cxnSp>
      <p:sp>
        <p:nvSpPr>
          <p:cNvPr id="36" name="Metin kutusu 35"/>
          <p:cNvSpPr txBox="1"/>
          <p:nvPr/>
        </p:nvSpPr>
        <p:spPr>
          <a:xfrm>
            <a:off x="4080497" y="2556605"/>
            <a:ext cx="748923" cy="369332"/>
          </a:xfrm>
          <a:prstGeom prst="rect">
            <a:avLst/>
          </a:prstGeom>
          <a:noFill/>
        </p:spPr>
        <p:txBody>
          <a:bodyPr wrap="none" rtlCol="0">
            <a:spAutoFit/>
          </a:bodyPr>
          <a:lstStyle/>
          <a:p>
            <a:r>
              <a:rPr lang="tr-TR" dirty="0" smtClean="0"/>
              <a:t>48 bit</a:t>
            </a:r>
            <a:endParaRPr lang="en-US" dirty="0"/>
          </a:p>
        </p:txBody>
      </p:sp>
      <p:cxnSp>
        <p:nvCxnSpPr>
          <p:cNvPr id="37" name="Düz Ok Bağlayıcısı 36"/>
          <p:cNvCxnSpPr>
            <a:stCxn id="14" idx="3"/>
            <a:endCxn id="60" idx="0"/>
          </p:cNvCxnSpPr>
          <p:nvPr/>
        </p:nvCxnSpPr>
        <p:spPr>
          <a:xfrm flipV="1">
            <a:off x="2628264" y="3236617"/>
            <a:ext cx="796480" cy="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4908497" y="3041980"/>
            <a:ext cx="383964" cy="420070"/>
          </a:xfrm>
          <a:prstGeom prst="ellipse">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Düz Bağlayıcı 43"/>
          <p:cNvCxnSpPr>
            <a:stCxn id="43" idx="0"/>
            <a:endCxn id="43" idx="4"/>
          </p:cNvCxnSpPr>
          <p:nvPr/>
        </p:nvCxnSpPr>
        <p:spPr>
          <a:xfrm>
            <a:off x="5100479" y="3041980"/>
            <a:ext cx="0" cy="420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Düz Bağlayıcı 44"/>
          <p:cNvCxnSpPr>
            <a:stCxn id="43" idx="2"/>
            <a:endCxn id="43" idx="6"/>
          </p:cNvCxnSpPr>
          <p:nvPr/>
        </p:nvCxnSpPr>
        <p:spPr>
          <a:xfrm>
            <a:off x="4908497" y="3252015"/>
            <a:ext cx="3839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Düz Ok Bağlayıcısı 45"/>
          <p:cNvCxnSpPr>
            <a:stCxn id="60" idx="2"/>
            <a:endCxn id="43" idx="2"/>
          </p:cNvCxnSpPr>
          <p:nvPr/>
        </p:nvCxnSpPr>
        <p:spPr>
          <a:xfrm>
            <a:off x="4151743" y="3236617"/>
            <a:ext cx="756754" cy="15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Yuvarlatılmış Dikdörtgen 55"/>
          <p:cNvSpPr/>
          <p:nvPr/>
        </p:nvSpPr>
        <p:spPr>
          <a:xfrm>
            <a:off x="6467973" y="1996818"/>
            <a:ext cx="1692023" cy="648072"/>
          </a:xfrm>
          <a:prstGeom prst="round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Subkey</a:t>
            </a:r>
            <a:endParaRPr lang="en-US" dirty="0">
              <a:solidFill>
                <a:schemeClr val="tx1"/>
              </a:solidFill>
            </a:endParaRPr>
          </a:p>
        </p:txBody>
      </p:sp>
      <p:cxnSp>
        <p:nvCxnSpPr>
          <p:cNvPr id="57" name="Düz Ok Bağlayıcısı 56"/>
          <p:cNvCxnSpPr>
            <a:stCxn id="56" idx="1"/>
            <a:endCxn id="43" idx="6"/>
          </p:cNvCxnSpPr>
          <p:nvPr/>
        </p:nvCxnSpPr>
        <p:spPr>
          <a:xfrm flipH="1">
            <a:off x="5292461" y="2320854"/>
            <a:ext cx="1175512" cy="9311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Metin kutusu 62"/>
          <p:cNvSpPr txBox="1"/>
          <p:nvPr/>
        </p:nvSpPr>
        <p:spPr>
          <a:xfrm>
            <a:off x="7754179" y="1951522"/>
            <a:ext cx="748923" cy="369332"/>
          </a:xfrm>
          <a:prstGeom prst="rect">
            <a:avLst/>
          </a:prstGeom>
          <a:noFill/>
        </p:spPr>
        <p:txBody>
          <a:bodyPr wrap="none" rtlCol="0">
            <a:spAutoFit/>
          </a:bodyPr>
          <a:lstStyle/>
          <a:p>
            <a:r>
              <a:rPr lang="tr-TR" dirty="0" smtClean="0"/>
              <a:t>48 bit</a:t>
            </a:r>
            <a:endParaRPr lang="en-US" dirty="0"/>
          </a:p>
        </p:txBody>
      </p:sp>
      <p:sp>
        <p:nvSpPr>
          <p:cNvPr id="60" name="Yamuk 59"/>
          <p:cNvSpPr/>
          <p:nvPr/>
        </p:nvSpPr>
        <p:spPr>
          <a:xfrm rot="16200000">
            <a:off x="3124667" y="2873118"/>
            <a:ext cx="1327153" cy="726999"/>
          </a:xfrm>
          <a:prstGeom prst="trapezoid">
            <a:avLst>
              <a:gd name="adj" fmla="val 39145"/>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dirty="0" err="1">
                <a:solidFill>
                  <a:schemeClr val="tx1"/>
                </a:solidFill>
              </a:rPr>
              <a:t>Expanded</a:t>
            </a:r>
            <a:endParaRPr lang="en-US" sz="1400" dirty="0">
              <a:solidFill>
                <a:schemeClr val="tx1"/>
              </a:solidFill>
            </a:endParaRPr>
          </a:p>
        </p:txBody>
      </p:sp>
      <p:sp>
        <p:nvSpPr>
          <p:cNvPr id="68620" name="Akış Çizelgesi: El İle İşlem 68619"/>
          <p:cNvSpPr/>
          <p:nvPr/>
        </p:nvSpPr>
        <p:spPr>
          <a:xfrm>
            <a:off x="6300192" y="3900194"/>
            <a:ext cx="1453987" cy="543879"/>
          </a:xfrm>
          <a:prstGeom prst="flowChartManualOperation">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400" dirty="0" err="1" smtClean="0">
                <a:solidFill>
                  <a:schemeClr val="tx1"/>
                </a:solidFill>
              </a:rPr>
              <a:t>Shrinked</a:t>
            </a:r>
            <a:endParaRPr lang="en-US" sz="1400" dirty="0">
              <a:solidFill>
                <a:schemeClr val="tx1"/>
              </a:solidFill>
            </a:endParaRPr>
          </a:p>
        </p:txBody>
      </p:sp>
      <p:sp>
        <p:nvSpPr>
          <p:cNvPr id="78" name="Metin kutusu 77"/>
          <p:cNvSpPr txBox="1"/>
          <p:nvPr/>
        </p:nvSpPr>
        <p:spPr>
          <a:xfrm>
            <a:off x="7071652" y="4269502"/>
            <a:ext cx="748923" cy="369332"/>
          </a:xfrm>
          <a:prstGeom prst="rect">
            <a:avLst/>
          </a:prstGeom>
          <a:noFill/>
        </p:spPr>
        <p:txBody>
          <a:bodyPr wrap="none" rtlCol="0">
            <a:spAutoFit/>
          </a:bodyPr>
          <a:lstStyle/>
          <a:p>
            <a:r>
              <a:rPr lang="tr-TR" dirty="0" smtClean="0"/>
              <a:t>32 bit</a:t>
            </a:r>
            <a:endParaRPr lang="en-US" dirty="0"/>
          </a:p>
        </p:txBody>
      </p:sp>
      <p:cxnSp>
        <p:nvCxnSpPr>
          <p:cNvPr id="68622" name="Düz Ok Bağlayıcısı 68621"/>
          <p:cNvCxnSpPr>
            <a:stCxn id="43" idx="4"/>
            <a:endCxn id="68620" idx="0"/>
          </p:cNvCxnSpPr>
          <p:nvPr/>
        </p:nvCxnSpPr>
        <p:spPr>
          <a:xfrm>
            <a:off x="5100479" y="3462050"/>
            <a:ext cx="1926707" cy="438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Yuvarlatılmış Dikdörtgen 82"/>
          <p:cNvSpPr/>
          <p:nvPr/>
        </p:nvSpPr>
        <p:spPr>
          <a:xfrm>
            <a:off x="4107870" y="4420253"/>
            <a:ext cx="1512168" cy="504056"/>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Permutation</a:t>
            </a:r>
            <a:endParaRPr lang="en-US" dirty="0">
              <a:solidFill>
                <a:schemeClr val="tx1"/>
              </a:solidFill>
            </a:endParaRPr>
          </a:p>
        </p:txBody>
      </p:sp>
      <p:cxnSp>
        <p:nvCxnSpPr>
          <p:cNvPr id="68626" name="Düz Ok Bağlayıcısı 68625"/>
          <p:cNvCxnSpPr>
            <a:stCxn id="68620" idx="2"/>
            <a:endCxn id="83" idx="3"/>
          </p:cNvCxnSpPr>
          <p:nvPr/>
        </p:nvCxnSpPr>
        <p:spPr>
          <a:xfrm flipH="1">
            <a:off x="5620038" y="4444073"/>
            <a:ext cx="1407148" cy="22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629" name="Düz Ok Bağlayıcısı 68628"/>
          <p:cNvCxnSpPr>
            <a:stCxn id="83" idx="1"/>
            <a:endCxn id="29" idx="6"/>
          </p:cNvCxnSpPr>
          <p:nvPr/>
        </p:nvCxnSpPr>
        <p:spPr>
          <a:xfrm flipH="1" flipV="1">
            <a:off x="3002726" y="4660097"/>
            <a:ext cx="1105144" cy="12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Dikdörtgen 93"/>
          <p:cNvSpPr/>
          <p:nvPr/>
        </p:nvSpPr>
        <p:spPr>
          <a:xfrm>
            <a:off x="205568" y="5189694"/>
            <a:ext cx="11161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Left</a:t>
            </a:r>
            <a:endParaRPr lang="en-US" dirty="0"/>
          </a:p>
        </p:txBody>
      </p:sp>
      <p:sp>
        <p:nvSpPr>
          <p:cNvPr id="95" name="Dikdörtgen 94"/>
          <p:cNvSpPr/>
          <p:nvPr/>
        </p:nvSpPr>
        <p:spPr>
          <a:xfrm>
            <a:off x="1447706" y="5177681"/>
            <a:ext cx="11161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t>Right</a:t>
            </a:r>
            <a:endParaRPr lang="en-US" dirty="0"/>
          </a:p>
        </p:txBody>
      </p:sp>
      <p:sp>
        <p:nvSpPr>
          <p:cNvPr id="96" name="Metin kutusu 95"/>
          <p:cNvSpPr txBox="1"/>
          <p:nvPr/>
        </p:nvSpPr>
        <p:spPr>
          <a:xfrm>
            <a:off x="698783" y="5018493"/>
            <a:ext cx="748923" cy="369332"/>
          </a:xfrm>
          <a:prstGeom prst="rect">
            <a:avLst/>
          </a:prstGeom>
          <a:noFill/>
        </p:spPr>
        <p:txBody>
          <a:bodyPr wrap="square" rtlCol="0">
            <a:spAutoFit/>
          </a:bodyPr>
          <a:lstStyle/>
          <a:p>
            <a:r>
              <a:rPr lang="tr-TR" dirty="0" smtClean="0"/>
              <a:t>32 bit</a:t>
            </a:r>
            <a:endParaRPr lang="en-US" dirty="0"/>
          </a:p>
        </p:txBody>
      </p:sp>
      <p:sp>
        <p:nvSpPr>
          <p:cNvPr id="97" name="Metin kutusu 96"/>
          <p:cNvSpPr txBox="1"/>
          <p:nvPr/>
        </p:nvSpPr>
        <p:spPr>
          <a:xfrm>
            <a:off x="1941334" y="5018493"/>
            <a:ext cx="748923" cy="369332"/>
          </a:xfrm>
          <a:prstGeom prst="rect">
            <a:avLst/>
          </a:prstGeom>
          <a:noFill/>
        </p:spPr>
        <p:txBody>
          <a:bodyPr wrap="square" rtlCol="0">
            <a:spAutoFit/>
          </a:bodyPr>
          <a:lstStyle/>
          <a:p>
            <a:r>
              <a:rPr lang="tr-TR" dirty="0" smtClean="0"/>
              <a:t>32 bit</a:t>
            </a:r>
            <a:endParaRPr lang="en-US" dirty="0"/>
          </a:p>
        </p:txBody>
      </p:sp>
      <p:cxnSp>
        <p:nvCxnSpPr>
          <p:cNvPr id="68636" name="Düz Ok Bağlayıcısı 68635"/>
          <p:cNvCxnSpPr>
            <a:stCxn id="29" idx="4"/>
            <a:endCxn id="95" idx="0"/>
          </p:cNvCxnSpPr>
          <p:nvPr/>
        </p:nvCxnSpPr>
        <p:spPr>
          <a:xfrm flipH="1">
            <a:off x="2005768" y="4876121"/>
            <a:ext cx="809727" cy="3015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664" name="Düz Ok Bağlayıcısı 68663"/>
          <p:cNvCxnSpPr>
            <a:stCxn id="14" idx="2"/>
          </p:cNvCxnSpPr>
          <p:nvPr/>
        </p:nvCxnSpPr>
        <p:spPr>
          <a:xfrm flipH="1">
            <a:off x="630042" y="3416987"/>
            <a:ext cx="1440160" cy="1772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666" name="Metin kutusu 68665"/>
          <p:cNvSpPr txBox="1"/>
          <p:nvPr/>
        </p:nvSpPr>
        <p:spPr>
          <a:xfrm>
            <a:off x="7754180" y="5404228"/>
            <a:ext cx="864339" cy="369332"/>
          </a:xfrm>
          <a:prstGeom prst="rect">
            <a:avLst/>
          </a:prstGeom>
          <a:noFill/>
        </p:spPr>
        <p:txBody>
          <a:bodyPr wrap="none" rtlCol="0">
            <a:spAutoFit/>
          </a:bodyPr>
          <a:lstStyle/>
          <a:p>
            <a:r>
              <a:rPr lang="tr-TR" dirty="0" err="1" smtClean="0"/>
              <a:t>Round</a:t>
            </a:r>
            <a:endParaRPr lang="en-US" dirty="0"/>
          </a:p>
        </p:txBody>
      </p:sp>
      <p:sp>
        <p:nvSpPr>
          <p:cNvPr id="131" name="Dikdörtgen 130"/>
          <p:cNvSpPr/>
          <p:nvPr/>
        </p:nvSpPr>
        <p:spPr>
          <a:xfrm>
            <a:off x="205155" y="5851412"/>
            <a:ext cx="1116124"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Left</a:t>
            </a:r>
            <a:endParaRPr lang="en-US" dirty="0"/>
          </a:p>
        </p:txBody>
      </p:sp>
      <p:sp>
        <p:nvSpPr>
          <p:cNvPr id="132" name="Dikdörtgen 131"/>
          <p:cNvSpPr/>
          <p:nvPr/>
        </p:nvSpPr>
        <p:spPr>
          <a:xfrm>
            <a:off x="1447293" y="5839399"/>
            <a:ext cx="1116124"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t>Right</a:t>
            </a:r>
            <a:endParaRPr lang="en-US" dirty="0"/>
          </a:p>
        </p:txBody>
      </p:sp>
      <p:cxnSp>
        <p:nvCxnSpPr>
          <p:cNvPr id="68669" name="Düz Ok Bağlayıcısı 68668"/>
          <p:cNvCxnSpPr>
            <a:stCxn id="95" idx="2"/>
            <a:endCxn id="131" idx="0"/>
          </p:cNvCxnSpPr>
          <p:nvPr/>
        </p:nvCxnSpPr>
        <p:spPr>
          <a:xfrm flipH="1">
            <a:off x="763217" y="5537721"/>
            <a:ext cx="1242551" cy="313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671" name="Düz Ok Bağlayıcısı 68670"/>
          <p:cNvCxnSpPr>
            <a:stCxn id="94" idx="2"/>
            <a:endCxn id="132" idx="0"/>
          </p:cNvCxnSpPr>
          <p:nvPr/>
        </p:nvCxnSpPr>
        <p:spPr>
          <a:xfrm>
            <a:off x="763630" y="5549734"/>
            <a:ext cx="1241725" cy="289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Yuvarlatılmış Dikdörtgen 138"/>
          <p:cNvSpPr/>
          <p:nvPr/>
        </p:nvSpPr>
        <p:spPr>
          <a:xfrm>
            <a:off x="3183245" y="6287925"/>
            <a:ext cx="1725252" cy="504056"/>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Permutation</a:t>
            </a:r>
            <a:r>
              <a:rPr lang="tr-TR" baseline="30000" dirty="0" smtClean="0">
                <a:solidFill>
                  <a:schemeClr val="tx1"/>
                </a:solidFill>
              </a:rPr>
              <a:t>-1</a:t>
            </a:r>
            <a:endParaRPr lang="en-US" baseline="30000" dirty="0">
              <a:solidFill>
                <a:schemeClr val="tx1"/>
              </a:solidFill>
            </a:endParaRPr>
          </a:p>
        </p:txBody>
      </p:sp>
      <p:sp>
        <p:nvSpPr>
          <p:cNvPr id="141" name="Dikdörtgen 140"/>
          <p:cNvSpPr/>
          <p:nvPr/>
        </p:nvSpPr>
        <p:spPr>
          <a:xfrm>
            <a:off x="183125" y="6359933"/>
            <a:ext cx="2420255"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t>Output</a:t>
            </a:r>
            <a:endParaRPr lang="en-US" dirty="0"/>
          </a:p>
        </p:txBody>
      </p:sp>
      <p:cxnSp>
        <p:nvCxnSpPr>
          <p:cNvPr id="68" name="Düz Ok Bağlayıcısı 67"/>
          <p:cNvCxnSpPr>
            <a:stCxn id="141" idx="3"/>
            <a:endCxn id="139" idx="1"/>
          </p:cNvCxnSpPr>
          <p:nvPr/>
        </p:nvCxnSpPr>
        <p:spPr>
          <a:xfrm>
            <a:off x="2603380" y="6539953"/>
            <a:ext cx="5798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7" name="Yuvarlatılmış Dikdörtgen 146"/>
          <p:cNvSpPr/>
          <p:nvPr/>
        </p:nvSpPr>
        <p:spPr>
          <a:xfrm>
            <a:off x="5811528" y="6287925"/>
            <a:ext cx="1725252" cy="504056"/>
          </a:xfrm>
          <a:prstGeom prst="roundRect">
            <a:avLst/>
          </a:prstGeom>
          <a:solidFill>
            <a:srgbClr val="FF0000"/>
          </a:solidFill>
          <a:ln>
            <a:solidFill>
              <a:srgbClr val="C0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Ciphertext</a:t>
            </a:r>
            <a:endParaRPr lang="en-US" baseline="30000" dirty="0">
              <a:solidFill>
                <a:schemeClr val="tx1"/>
              </a:solidFill>
            </a:endParaRPr>
          </a:p>
        </p:txBody>
      </p:sp>
      <p:cxnSp>
        <p:nvCxnSpPr>
          <p:cNvPr id="74" name="Düz Ok Bağlayıcısı 73"/>
          <p:cNvCxnSpPr>
            <a:stCxn id="139" idx="3"/>
            <a:endCxn id="147" idx="1"/>
          </p:cNvCxnSpPr>
          <p:nvPr/>
        </p:nvCxnSpPr>
        <p:spPr>
          <a:xfrm>
            <a:off x="4908497" y="6539953"/>
            <a:ext cx="9030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Yuvarlatılmış Dikdörtgen 83"/>
          <p:cNvSpPr/>
          <p:nvPr/>
        </p:nvSpPr>
        <p:spPr>
          <a:xfrm>
            <a:off x="3183245" y="2415351"/>
            <a:ext cx="4750470" cy="2774343"/>
          </a:xfrm>
          <a:prstGeom prst="roundRect">
            <a:avLst/>
          </a:prstGeom>
          <a:noFill/>
          <a:ln>
            <a:solidFill>
              <a:srgbClr val="C0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Metin kutusu 84"/>
          <p:cNvSpPr txBox="1"/>
          <p:nvPr/>
        </p:nvSpPr>
        <p:spPr>
          <a:xfrm>
            <a:off x="5888154" y="4788160"/>
            <a:ext cx="1967205" cy="369332"/>
          </a:xfrm>
          <a:prstGeom prst="rect">
            <a:avLst/>
          </a:prstGeom>
          <a:noFill/>
        </p:spPr>
        <p:txBody>
          <a:bodyPr wrap="none" rtlCol="0">
            <a:spAutoFit/>
          </a:bodyPr>
          <a:lstStyle/>
          <a:p>
            <a:r>
              <a:rPr lang="tr-TR" dirty="0" err="1" smtClean="0">
                <a:solidFill>
                  <a:srgbClr val="C00000"/>
                </a:solidFill>
              </a:rPr>
              <a:t>Mangler</a:t>
            </a:r>
            <a:r>
              <a:rPr lang="tr-TR" dirty="0" smtClean="0">
                <a:solidFill>
                  <a:srgbClr val="C00000"/>
                </a:solidFill>
              </a:rPr>
              <a:t> </a:t>
            </a:r>
            <a:r>
              <a:rPr lang="tr-TR" dirty="0" err="1" smtClean="0">
                <a:solidFill>
                  <a:srgbClr val="C00000"/>
                </a:solidFill>
              </a:rPr>
              <a:t>Function</a:t>
            </a:r>
            <a:endParaRPr lang="en-US" dirty="0">
              <a:solidFill>
                <a:srgbClr val="C00000"/>
              </a:solidFill>
            </a:endParaRPr>
          </a:p>
        </p:txBody>
      </p:sp>
      <p:sp>
        <p:nvSpPr>
          <p:cNvPr id="159" name="Metin kutusu 158"/>
          <p:cNvSpPr txBox="1"/>
          <p:nvPr/>
        </p:nvSpPr>
        <p:spPr>
          <a:xfrm>
            <a:off x="7073929" y="3604150"/>
            <a:ext cx="813043" cy="369332"/>
          </a:xfrm>
          <a:prstGeom prst="rect">
            <a:avLst/>
          </a:prstGeom>
          <a:noFill/>
        </p:spPr>
        <p:txBody>
          <a:bodyPr wrap="none" rtlCol="0">
            <a:spAutoFit/>
          </a:bodyPr>
          <a:lstStyle/>
          <a:p>
            <a:r>
              <a:rPr lang="tr-TR" dirty="0" smtClean="0"/>
              <a:t>S-Box</a:t>
            </a:r>
            <a:endParaRPr lang="en-US" dirty="0"/>
          </a:p>
        </p:txBody>
      </p:sp>
    </p:spTree>
    <p:extLst>
      <p:ext uri="{BB962C8B-B14F-4D97-AF65-F5344CB8AC3E}">
        <p14:creationId xmlns:p14="http://schemas.microsoft.com/office/powerpoint/2010/main" val="17558646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6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5" grpId="0" animBg="1"/>
      <p:bldP spid="68666" grpId="0"/>
      <p:bldP spid="131" grpId="0" animBg="1"/>
      <p:bldP spid="132" grpId="0" animBg="1"/>
      <p:bldP spid="139" grpId="0" animBg="1"/>
      <p:bldP spid="141" grpId="0" animBg="1"/>
      <p:bldP spid="147" grpId="0" animBg="1"/>
      <p:bldP spid="84" grpId="0" animBg="1"/>
      <p:bldP spid="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tr-TR" sz="4400" dirty="0" smtClean="0"/>
              <a:t>DES </a:t>
            </a:r>
            <a:r>
              <a:rPr lang="tr-TR" sz="4400" i="1" dirty="0" err="1" smtClean="0"/>
              <a:t>Initial</a:t>
            </a:r>
            <a:r>
              <a:rPr lang="tr-TR" sz="4400" i="1" dirty="0" smtClean="0"/>
              <a:t> </a:t>
            </a:r>
            <a:r>
              <a:rPr lang="tr-TR" sz="4400" i="1" dirty="0" err="1" smtClean="0"/>
              <a:t>Permutation</a:t>
            </a:r>
            <a:endParaRPr lang="en-AU" sz="4400" dirty="0"/>
          </a:p>
        </p:txBody>
      </p:sp>
      <p:graphicFrame>
        <p:nvGraphicFramePr>
          <p:cNvPr id="3" name="Tablo 2"/>
          <p:cNvGraphicFramePr>
            <a:graphicFrameLocks noGrp="1"/>
          </p:cNvGraphicFramePr>
          <p:nvPr>
            <p:extLst>
              <p:ext uri="{D42A27DB-BD31-4B8C-83A1-F6EECF244321}">
                <p14:modId xmlns:p14="http://schemas.microsoft.com/office/powerpoint/2010/main" val="3570737141"/>
              </p:ext>
            </p:extLst>
          </p:nvPr>
        </p:nvGraphicFramePr>
        <p:xfrm>
          <a:off x="786608" y="2096751"/>
          <a:ext cx="7570784" cy="2926080"/>
        </p:xfrm>
        <a:graphic>
          <a:graphicData uri="http://schemas.openxmlformats.org/drawingml/2006/table">
            <a:tbl>
              <a:tblPr/>
              <a:tblGrid>
                <a:gridCol w="946348">
                  <a:extLst>
                    <a:ext uri="{9D8B030D-6E8A-4147-A177-3AD203B41FA5}">
                      <a16:colId xmlns:a16="http://schemas.microsoft.com/office/drawing/2014/main" val="20000"/>
                    </a:ext>
                  </a:extLst>
                </a:gridCol>
                <a:gridCol w="946348">
                  <a:extLst>
                    <a:ext uri="{9D8B030D-6E8A-4147-A177-3AD203B41FA5}">
                      <a16:colId xmlns:a16="http://schemas.microsoft.com/office/drawing/2014/main" val="20001"/>
                    </a:ext>
                  </a:extLst>
                </a:gridCol>
                <a:gridCol w="946348">
                  <a:extLst>
                    <a:ext uri="{9D8B030D-6E8A-4147-A177-3AD203B41FA5}">
                      <a16:colId xmlns:a16="http://schemas.microsoft.com/office/drawing/2014/main" val="20002"/>
                    </a:ext>
                  </a:extLst>
                </a:gridCol>
                <a:gridCol w="946348">
                  <a:extLst>
                    <a:ext uri="{9D8B030D-6E8A-4147-A177-3AD203B41FA5}">
                      <a16:colId xmlns:a16="http://schemas.microsoft.com/office/drawing/2014/main" val="20003"/>
                    </a:ext>
                  </a:extLst>
                </a:gridCol>
                <a:gridCol w="946348">
                  <a:extLst>
                    <a:ext uri="{9D8B030D-6E8A-4147-A177-3AD203B41FA5}">
                      <a16:colId xmlns:a16="http://schemas.microsoft.com/office/drawing/2014/main" val="20004"/>
                    </a:ext>
                  </a:extLst>
                </a:gridCol>
                <a:gridCol w="946348">
                  <a:extLst>
                    <a:ext uri="{9D8B030D-6E8A-4147-A177-3AD203B41FA5}">
                      <a16:colId xmlns:a16="http://schemas.microsoft.com/office/drawing/2014/main" val="20005"/>
                    </a:ext>
                  </a:extLst>
                </a:gridCol>
                <a:gridCol w="946348">
                  <a:extLst>
                    <a:ext uri="{9D8B030D-6E8A-4147-A177-3AD203B41FA5}">
                      <a16:colId xmlns:a16="http://schemas.microsoft.com/office/drawing/2014/main" val="20006"/>
                    </a:ext>
                  </a:extLst>
                </a:gridCol>
                <a:gridCol w="946348">
                  <a:extLst>
                    <a:ext uri="{9D8B030D-6E8A-4147-A177-3AD203B41FA5}">
                      <a16:colId xmlns:a16="http://schemas.microsoft.com/office/drawing/2014/main" val="20007"/>
                    </a:ext>
                  </a:extLst>
                </a:gridCol>
              </a:tblGrid>
              <a:tr h="0">
                <a:tc>
                  <a:txBody>
                    <a:bodyPr/>
                    <a:lstStyle/>
                    <a:p>
                      <a:r>
                        <a:rPr lang="tr-TR" dirty="0" smtClean="0">
                          <a:effectLst/>
                        </a:rPr>
                        <a:t>46</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tr-TR" dirty="0" smtClean="0">
                          <a:effectLst/>
                        </a:rPr>
                        <a:t>25</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0"/>
                  </a:ext>
                </a:extLst>
              </a:tr>
              <a:tr h="0">
                <a:tc>
                  <a:txBody>
                    <a:bodyPr/>
                    <a:lstStyle/>
                    <a:p>
                      <a:r>
                        <a:rPr lang="en-US">
                          <a:effectLst/>
                        </a:rPr>
                        <a:t>60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0">
                <a:tc>
                  <a:txBody>
                    <a:bodyPr/>
                    <a:lstStyle/>
                    <a:p>
                      <a:r>
                        <a:rPr lang="en-US">
                          <a:effectLst/>
                        </a:rPr>
                        <a:t>62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tr-TR" dirty="0" smtClean="0">
                          <a:effectLst/>
                        </a:rPr>
                        <a:t>58</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0">
                <a:tc>
                  <a:txBody>
                    <a:bodyPr/>
                    <a:lstStyle/>
                    <a:p>
                      <a:r>
                        <a:rPr lang="en-US">
                          <a:effectLst/>
                        </a:rPr>
                        <a:t>64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0">
                <a:tc>
                  <a:txBody>
                    <a:bodyPr/>
                    <a:lstStyle/>
                    <a:p>
                      <a:r>
                        <a:rPr lang="en-US">
                          <a:effectLst/>
                        </a:rPr>
                        <a:t>57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tr-TR" dirty="0" smtClean="0">
                          <a:effectLst/>
                        </a:rPr>
                        <a:t>50</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0">
                <a:tc>
                  <a:txBody>
                    <a:bodyPr/>
                    <a:lstStyle/>
                    <a:p>
                      <a:r>
                        <a:rPr lang="en-US">
                          <a:effectLst/>
                        </a:rPr>
                        <a:t>59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tr-TR" dirty="0" smtClean="0">
                          <a:effectLst/>
                        </a:rPr>
                        <a:t>7</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0">
                <a:tc>
                  <a:txBody>
                    <a:bodyPr/>
                    <a:lstStyle/>
                    <a:p>
                      <a:r>
                        <a:rPr lang="en-US">
                          <a:effectLst/>
                        </a:rPr>
                        <a:t>61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0">
                <a:tc>
                  <a:txBody>
                    <a:bodyPr/>
                    <a:lstStyle/>
                    <a:p>
                      <a:r>
                        <a:rPr lang="en-US">
                          <a:effectLst/>
                        </a:rPr>
                        <a:t>63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47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31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23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15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tr-TR" dirty="0" smtClean="0">
                          <a:effectLst/>
                        </a:rPr>
                        <a:t>35</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bl>
          </a:graphicData>
        </a:graphic>
      </p:graphicFrame>
      <p:sp>
        <p:nvSpPr>
          <p:cNvPr id="6" name="Metin kutusu 5"/>
          <p:cNvSpPr txBox="1"/>
          <p:nvPr/>
        </p:nvSpPr>
        <p:spPr>
          <a:xfrm>
            <a:off x="323528" y="1727419"/>
            <a:ext cx="1937390" cy="369332"/>
          </a:xfrm>
          <a:prstGeom prst="rect">
            <a:avLst/>
          </a:prstGeom>
          <a:noFill/>
        </p:spPr>
        <p:txBody>
          <a:bodyPr wrap="none" rtlCol="0">
            <a:spAutoFit/>
          </a:bodyPr>
          <a:lstStyle/>
          <a:p>
            <a:r>
              <a:rPr lang="tr-TR" dirty="0" err="1" smtClean="0"/>
              <a:t>Sample</a:t>
            </a:r>
            <a:r>
              <a:rPr lang="tr-TR" dirty="0" smtClean="0"/>
              <a:t> IP </a:t>
            </a:r>
            <a:r>
              <a:rPr lang="tr-TR" dirty="0" err="1" smtClean="0"/>
              <a:t>table</a:t>
            </a:r>
            <a:r>
              <a:rPr lang="tr-TR" dirty="0" smtClean="0"/>
              <a:t>: </a:t>
            </a:r>
            <a:endParaRPr lang="en-US" dirty="0"/>
          </a:p>
        </p:txBody>
      </p:sp>
      <p:sp>
        <p:nvSpPr>
          <p:cNvPr id="8" name="Metin kutusu 7"/>
          <p:cNvSpPr txBox="1"/>
          <p:nvPr/>
        </p:nvSpPr>
        <p:spPr>
          <a:xfrm>
            <a:off x="539552" y="5286435"/>
            <a:ext cx="7686720" cy="1477328"/>
          </a:xfrm>
          <a:prstGeom prst="rect">
            <a:avLst/>
          </a:prstGeom>
          <a:noFill/>
        </p:spPr>
        <p:txBody>
          <a:bodyPr wrap="none" rtlCol="0">
            <a:spAutoFit/>
          </a:bodyPr>
          <a:lstStyle/>
          <a:p>
            <a:r>
              <a:rPr lang="en-US" dirty="0"/>
              <a:t>This table specifies the input permutation on a 64-bit block. </a:t>
            </a:r>
            <a:endParaRPr lang="tr-TR" dirty="0" smtClean="0"/>
          </a:p>
          <a:p>
            <a:r>
              <a:rPr lang="en-US" dirty="0" smtClean="0"/>
              <a:t>The </a:t>
            </a:r>
            <a:r>
              <a:rPr lang="en-US" dirty="0"/>
              <a:t>meaning is as follows: </a:t>
            </a:r>
            <a:endParaRPr lang="tr-TR" dirty="0" smtClean="0"/>
          </a:p>
          <a:p>
            <a:r>
              <a:rPr lang="tr-TR" dirty="0"/>
              <a:t>	</a:t>
            </a:r>
            <a:r>
              <a:rPr lang="tr-TR" dirty="0" smtClean="0"/>
              <a:t>- </a:t>
            </a:r>
            <a:r>
              <a:rPr lang="en-US" dirty="0" smtClean="0"/>
              <a:t>the </a:t>
            </a:r>
            <a:r>
              <a:rPr lang="en-US" dirty="0"/>
              <a:t>first bit of the output is taken from the </a:t>
            </a:r>
            <a:r>
              <a:rPr lang="tr-TR" dirty="0" smtClean="0"/>
              <a:t>46</a:t>
            </a:r>
            <a:r>
              <a:rPr lang="en-US" dirty="0" err="1" smtClean="0"/>
              <a:t>th</a:t>
            </a:r>
            <a:r>
              <a:rPr lang="en-US" dirty="0" smtClean="0"/>
              <a:t> </a:t>
            </a:r>
            <a:r>
              <a:rPr lang="en-US" dirty="0"/>
              <a:t>bit of the input; </a:t>
            </a:r>
            <a:endParaRPr lang="tr-TR" dirty="0"/>
          </a:p>
          <a:p>
            <a:r>
              <a:rPr lang="tr-TR" dirty="0" smtClean="0"/>
              <a:t>	- </a:t>
            </a:r>
            <a:r>
              <a:rPr lang="en-US" dirty="0" smtClean="0"/>
              <a:t>the </a:t>
            </a:r>
            <a:r>
              <a:rPr lang="en-US" dirty="0"/>
              <a:t>second bit from the </a:t>
            </a:r>
            <a:r>
              <a:rPr lang="tr-TR" dirty="0" smtClean="0"/>
              <a:t>25</a:t>
            </a:r>
            <a:r>
              <a:rPr lang="en-US" dirty="0" err="1" smtClean="0"/>
              <a:t>th</a:t>
            </a:r>
            <a:r>
              <a:rPr lang="en-US" dirty="0" smtClean="0"/>
              <a:t> </a:t>
            </a:r>
            <a:r>
              <a:rPr lang="en-US" dirty="0"/>
              <a:t>bit, and so on, </a:t>
            </a:r>
            <a:endParaRPr lang="tr-TR" dirty="0" smtClean="0"/>
          </a:p>
          <a:p>
            <a:r>
              <a:rPr lang="tr-TR" dirty="0"/>
              <a:t>	</a:t>
            </a:r>
            <a:r>
              <a:rPr lang="tr-TR" dirty="0" smtClean="0"/>
              <a:t>- </a:t>
            </a:r>
            <a:r>
              <a:rPr lang="en-US" dirty="0" smtClean="0"/>
              <a:t>with </a:t>
            </a:r>
            <a:r>
              <a:rPr lang="en-US" dirty="0"/>
              <a:t>the last bit of the output taken from the </a:t>
            </a:r>
            <a:r>
              <a:rPr lang="tr-TR" dirty="0" smtClean="0"/>
              <a:t>35</a:t>
            </a:r>
            <a:r>
              <a:rPr lang="en-US" dirty="0" err="1" smtClean="0"/>
              <a:t>th</a:t>
            </a:r>
            <a:r>
              <a:rPr lang="en-US" dirty="0" smtClean="0"/>
              <a:t> </a:t>
            </a:r>
            <a:r>
              <a:rPr lang="en-US" dirty="0"/>
              <a:t>bit of the input.</a:t>
            </a:r>
          </a:p>
        </p:txBody>
      </p:sp>
    </p:spTree>
    <p:extLst>
      <p:ext uri="{BB962C8B-B14F-4D97-AF65-F5344CB8AC3E}">
        <p14:creationId xmlns:p14="http://schemas.microsoft.com/office/powerpoint/2010/main" val="2569412165"/>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tr-TR" sz="4400" dirty="0" smtClean="0"/>
              <a:t>DES </a:t>
            </a:r>
            <a:r>
              <a:rPr lang="tr-TR" sz="4400" i="1" dirty="0" smtClean="0"/>
              <a:t>S-Bo</a:t>
            </a:r>
            <a:r>
              <a:rPr lang="tr-TR" sz="4400" dirty="0" smtClean="0"/>
              <a:t>x</a:t>
            </a:r>
            <a:endParaRPr lang="en-AU" sz="4400" dirty="0"/>
          </a:p>
        </p:txBody>
      </p:sp>
      <p:graphicFrame>
        <p:nvGraphicFramePr>
          <p:cNvPr id="2" name="Tablo 1"/>
          <p:cNvGraphicFramePr>
            <a:graphicFrameLocks noGrp="1"/>
          </p:cNvGraphicFramePr>
          <p:nvPr>
            <p:extLst>
              <p:ext uri="{D42A27DB-BD31-4B8C-83A1-F6EECF244321}">
                <p14:modId xmlns:p14="http://schemas.microsoft.com/office/powerpoint/2010/main" val="13090028"/>
              </p:ext>
            </p:extLst>
          </p:nvPr>
        </p:nvGraphicFramePr>
        <p:xfrm>
          <a:off x="-9" y="1762124"/>
          <a:ext cx="9036504" cy="4289427"/>
        </p:xfrm>
        <a:graphic>
          <a:graphicData uri="http://schemas.openxmlformats.org/drawingml/2006/table">
            <a:tbl>
              <a:tblPr/>
              <a:tblGrid>
                <a:gridCol w="502028">
                  <a:extLst>
                    <a:ext uri="{9D8B030D-6E8A-4147-A177-3AD203B41FA5}">
                      <a16:colId xmlns:a16="http://schemas.microsoft.com/office/drawing/2014/main" val="20000"/>
                    </a:ext>
                  </a:extLst>
                </a:gridCol>
                <a:gridCol w="502028">
                  <a:extLst>
                    <a:ext uri="{9D8B030D-6E8A-4147-A177-3AD203B41FA5}">
                      <a16:colId xmlns:a16="http://schemas.microsoft.com/office/drawing/2014/main" val="20001"/>
                    </a:ext>
                  </a:extLst>
                </a:gridCol>
                <a:gridCol w="502028">
                  <a:extLst>
                    <a:ext uri="{9D8B030D-6E8A-4147-A177-3AD203B41FA5}">
                      <a16:colId xmlns:a16="http://schemas.microsoft.com/office/drawing/2014/main" val="20002"/>
                    </a:ext>
                  </a:extLst>
                </a:gridCol>
                <a:gridCol w="502028">
                  <a:extLst>
                    <a:ext uri="{9D8B030D-6E8A-4147-A177-3AD203B41FA5}">
                      <a16:colId xmlns:a16="http://schemas.microsoft.com/office/drawing/2014/main" val="20003"/>
                    </a:ext>
                  </a:extLst>
                </a:gridCol>
                <a:gridCol w="502028">
                  <a:extLst>
                    <a:ext uri="{9D8B030D-6E8A-4147-A177-3AD203B41FA5}">
                      <a16:colId xmlns:a16="http://schemas.microsoft.com/office/drawing/2014/main" val="20004"/>
                    </a:ext>
                  </a:extLst>
                </a:gridCol>
                <a:gridCol w="502028">
                  <a:extLst>
                    <a:ext uri="{9D8B030D-6E8A-4147-A177-3AD203B41FA5}">
                      <a16:colId xmlns:a16="http://schemas.microsoft.com/office/drawing/2014/main" val="20005"/>
                    </a:ext>
                  </a:extLst>
                </a:gridCol>
                <a:gridCol w="502028">
                  <a:extLst>
                    <a:ext uri="{9D8B030D-6E8A-4147-A177-3AD203B41FA5}">
                      <a16:colId xmlns:a16="http://schemas.microsoft.com/office/drawing/2014/main" val="20006"/>
                    </a:ext>
                  </a:extLst>
                </a:gridCol>
                <a:gridCol w="502028">
                  <a:extLst>
                    <a:ext uri="{9D8B030D-6E8A-4147-A177-3AD203B41FA5}">
                      <a16:colId xmlns:a16="http://schemas.microsoft.com/office/drawing/2014/main" val="20007"/>
                    </a:ext>
                  </a:extLst>
                </a:gridCol>
                <a:gridCol w="502028">
                  <a:extLst>
                    <a:ext uri="{9D8B030D-6E8A-4147-A177-3AD203B41FA5}">
                      <a16:colId xmlns:a16="http://schemas.microsoft.com/office/drawing/2014/main" val="20008"/>
                    </a:ext>
                  </a:extLst>
                </a:gridCol>
                <a:gridCol w="502028">
                  <a:extLst>
                    <a:ext uri="{9D8B030D-6E8A-4147-A177-3AD203B41FA5}">
                      <a16:colId xmlns:a16="http://schemas.microsoft.com/office/drawing/2014/main" val="20009"/>
                    </a:ext>
                  </a:extLst>
                </a:gridCol>
                <a:gridCol w="502028">
                  <a:extLst>
                    <a:ext uri="{9D8B030D-6E8A-4147-A177-3AD203B41FA5}">
                      <a16:colId xmlns:a16="http://schemas.microsoft.com/office/drawing/2014/main" val="20010"/>
                    </a:ext>
                  </a:extLst>
                </a:gridCol>
                <a:gridCol w="502028">
                  <a:extLst>
                    <a:ext uri="{9D8B030D-6E8A-4147-A177-3AD203B41FA5}">
                      <a16:colId xmlns:a16="http://schemas.microsoft.com/office/drawing/2014/main" val="20011"/>
                    </a:ext>
                  </a:extLst>
                </a:gridCol>
                <a:gridCol w="502028">
                  <a:extLst>
                    <a:ext uri="{9D8B030D-6E8A-4147-A177-3AD203B41FA5}">
                      <a16:colId xmlns:a16="http://schemas.microsoft.com/office/drawing/2014/main" val="20012"/>
                    </a:ext>
                  </a:extLst>
                </a:gridCol>
                <a:gridCol w="502028">
                  <a:extLst>
                    <a:ext uri="{9D8B030D-6E8A-4147-A177-3AD203B41FA5}">
                      <a16:colId xmlns:a16="http://schemas.microsoft.com/office/drawing/2014/main" val="20013"/>
                    </a:ext>
                  </a:extLst>
                </a:gridCol>
                <a:gridCol w="502028">
                  <a:extLst>
                    <a:ext uri="{9D8B030D-6E8A-4147-A177-3AD203B41FA5}">
                      <a16:colId xmlns:a16="http://schemas.microsoft.com/office/drawing/2014/main" val="20014"/>
                    </a:ext>
                  </a:extLst>
                </a:gridCol>
                <a:gridCol w="502028">
                  <a:extLst>
                    <a:ext uri="{9D8B030D-6E8A-4147-A177-3AD203B41FA5}">
                      <a16:colId xmlns:a16="http://schemas.microsoft.com/office/drawing/2014/main" val="20015"/>
                    </a:ext>
                  </a:extLst>
                </a:gridCol>
                <a:gridCol w="502028">
                  <a:extLst>
                    <a:ext uri="{9D8B030D-6E8A-4147-A177-3AD203B41FA5}">
                      <a16:colId xmlns:a16="http://schemas.microsoft.com/office/drawing/2014/main" val="20016"/>
                    </a:ext>
                  </a:extLst>
                </a:gridCol>
                <a:gridCol w="502028">
                  <a:extLst>
                    <a:ext uri="{9D8B030D-6E8A-4147-A177-3AD203B41FA5}">
                      <a16:colId xmlns:a16="http://schemas.microsoft.com/office/drawing/2014/main" val="20017"/>
                    </a:ext>
                  </a:extLst>
                </a:gridCol>
              </a:tblGrid>
              <a:tr h="248662">
                <a:tc rowSpan="2" gridSpan="2">
                  <a:txBody>
                    <a:bodyPr/>
                    <a:lstStyle/>
                    <a:p>
                      <a:pPr algn="ctr"/>
                      <a:r>
                        <a:rPr lang="en-US" sz="1200">
                          <a:effectLst/>
                        </a:rPr>
                        <a:t>S</a:t>
                      </a:r>
                      <a:r>
                        <a:rPr lang="en-US" sz="1200" baseline="-25000">
                          <a:effectLst/>
                        </a:rPr>
                        <a:t>5</a:t>
                      </a:r>
                      <a:endParaRPr lang="en-US" sz="1200">
                        <a:effectLst/>
                      </a:endParaRP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hMerge="1">
                  <a:txBody>
                    <a:bodyPr/>
                    <a:lstStyle/>
                    <a:p>
                      <a:endParaRPr lang="en-US"/>
                    </a:p>
                  </a:txBody>
                  <a:tcPr/>
                </a:tc>
                <a:tc gridSpan="16">
                  <a:txBody>
                    <a:bodyPr/>
                    <a:lstStyle/>
                    <a:p>
                      <a:pPr algn="ctr"/>
                      <a:r>
                        <a:rPr lang="en-US" sz="1200">
                          <a:effectLst/>
                        </a:rPr>
                        <a:t>Middle 4 bits of input</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8153">
                <a:tc gridSpan="2" vMerge="1">
                  <a:txBody>
                    <a:bodyPr/>
                    <a:lstStyle/>
                    <a:p>
                      <a:endParaRPr lang="en-US"/>
                    </a:p>
                  </a:txBody>
                  <a:tcPr/>
                </a:tc>
                <a:tc hMerge="1" vMerge="1">
                  <a:txBody>
                    <a:bodyPr/>
                    <a:lstStyle/>
                    <a:p>
                      <a:endParaRPr lang="en-US"/>
                    </a:p>
                  </a:txBody>
                  <a:tcPr/>
                </a:tc>
                <a:tc>
                  <a:txBody>
                    <a:bodyPr/>
                    <a:lstStyle/>
                    <a:p>
                      <a:pPr algn="ctr"/>
                      <a:r>
                        <a:rPr lang="en-US" sz="1200">
                          <a:effectLst/>
                        </a:rPr>
                        <a:t>0000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EAD"/>
                    </a:solidFill>
                  </a:tcPr>
                </a:tc>
                <a:tc>
                  <a:txBody>
                    <a:bodyPr/>
                    <a:lstStyle/>
                    <a:p>
                      <a:pPr algn="ctr"/>
                      <a:r>
                        <a:rPr lang="en-US" sz="1200">
                          <a:effectLst/>
                        </a:rPr>
                        <a:t>1110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1111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1"/>
                  </a:ext>
                </a:extLst>
              </a:tr>
              <a:tr h="808153">
                <a:tc rowSpan="4">
                  <a:txBody>
                    <a:bodyPr/>
                    <a:lstStyle/>
                    <a:p>
                      <a:pPr algn="ctr"/>
                      <a:r>
                        <a:rPr lang="en-US" sz="1200">
                          <a:effectLst/>
                        </a:rPr>
                        <a:t>Outer bits</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200">
                          <a:effectLst/>
                        </a:rPr>
                        <a:t>0010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EAD"/>
                    </a:solidFill>
                  </a:tcPr>
                </a:tc>
                <a:tc>
                  <a:txBody>
                    <a:bodyPr/>
                    <a:lstStyle/>
                    <a:p>
                      <a:r>
                        <a:rPr lang="en-US" sz="1200">
                          <a:effectLst/>
                        </a:rPr>
                        <a:t>1110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808153">
                <a:tc vMerge="1">
                  <a:txBody>
                    <a:bodyPr/>
                    <a:lstStyle/>
                    <a:p>
                      <a:endParaRPr lang="en-US"/>
                    </a:p>
                  </a:txBody>
                  <a:tcPr/>
                </a:tc>
                <a:tc>
                  <a:txBody>
                    <a:bodyPr/>
                    <a:lstStyle/>
                    <a:p>
                      <a:pPr algn="ctr"/>
                      <a:r>
                        <a:rPr lang="en-US" sz="1200">
                          <a:effectLst/>
                        </a:rPr>
                        <a:t>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1001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E2D"/>
                    </a:solidFill>
                  </a:tcPr>
                </a:tc>
                <a:tc>
                  <a:txBody>
                    <a:bodyPr/>
                    <a:lstStyle/>
                    <a:p>
                      <a:r>
                        <a:rPr lang="en-US" sz="1200">
                          <a:effectLst/>
                        </a:rPr>
                        <a:t>1000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tc>
                  <a:txBody>
                    <a:bodyPr/>
                    <a:lstStyle/>
                    <a:p>
                      <a:r>
                        <a:rPr lang="en-US" sz="1200">
                          <a:effectLst/>
                        </a:rPr>
                        <a:t>0110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EFFAD"/>
                    </a:solidFill>
                  </a:tcPr>
                </a:tc>
                <a:extLst>
                  <a:ext uri="{0D108BD9-81ED-4DB2-BD59-A6C34878D82A}">
                    <a16:rowId xmlns:a16="http://schemas.microsoft.com/office/drawing/2014/main" val="10003"/>
                  </a:ext>
                </a:extLst>
              </a:tr>
              <a:tr h="808153">
                <a:tc vMerge="1">
                  <a:txBody>
                    <a:bodyPr/>
                    <a:lstStyle/>
                    <a:p>
                      <a:endParaRPr lang="en-US"/>
                    </a:p>
                  </a:txBody>
                  <a:tcPr/>
                </a:tc>
                <a:tc>
                  <a:txBody>
                    <a:bodyPr/>
                    <a:lstStyle/>
                    <a:p>
                      <a:pPr algn="ctr"/>
                      <a:r>
                        <a:rPr lang="en-US" sz="1200">
                          <a:effectLst/>
                        </a:rPr>
                        <a:t>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200">
                          <a:effectLst/>
                        </a:rPr>
                        <a:t>0100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EAD"/>
                    </a:solidFill>
                  </a:tcPr>
                </a:tc>
                <a:tc>
                  <a:txBody>
                    <a:bodyPr/>
                    <a:lstStyle/>
                    <a:p>
                      <a:r>
                        <a:rPr lang="en-US" sz="1200">
                          <a:effectLst/>
                        </a:rPr>
                        <a:t>0000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808153">
                <a:tc vMerge="1">
                  <a:txBody>
                    <a:bodyPr/>
                    <a:lstStyle/>
                    <a:p>
                      <a:endParaRPr lang="en-US"/>
                    </a:p>
                  </a:txBody>
                  <a:tcPr/>
                </a:tc>
                <a:tc>
                  <a:txBody>
                    <a:bodyPr/>
                    <a:lstStyle/>
                    <a:p>
                      <a:pPr algn="ctr"/>
                      <a:r>
                        <a:rPr lang="en-US" sz="1200">
                          <a:effectLst/>
                        </a:rPr>
                        <a:t>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en-US" sz="1200">
                          <a:effectLst/>
                        </a:rPr>
                        <a:t>1011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1111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0000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1010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0100</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DEAD"/>
                    </a:solidFill>
                  </a:tcPr>
                </a:tc>
                <a:tc>
                  <a:txBody>
                    <a:bodyPr/>
                    <a:lstStyle/>
                    <a:p>
                      <a:r>
                        <a:rPr lang="en-US" sz="1200">
                          <a:effectLst/>
                        </a:rPr>
                        <a:t>0101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0011</a:t>
                      </a:r>
                    </a:p>
                  </a:txBody>
                  <a:tcPr marL="62166" marR="62166" marT="31083" marB="3108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bl>
          </a:graphicData>
        </a:graphic>
      </p:graphicFrame>
      <p:sp>
        <p:nvSpPr>
          <p:cNvPr id="3" name="Metin kutusu 2"/>
          <p:cNvSpPr txBox="1"/>
          <p:nvPr/>
        </p:nvSpPr>
        <p:spPr>
          <a:xfrm>
            <a:off x="827584" y="1577458"/>
            <a:ext cx="919867" cy="369332"/>
          </a:xfrm>
          <a:prstGeom prst="rect">
            <a:avLst/>
          </a:prstGeom>
          <a:noFill/>
        </p:spPr>
        <p:txBody>
          <a:bodyPr wrap="none" rtlCol="0">
            <a:spAutoFit/>
          </a:bodyPr>
          <a:lstStyle/>
          <a:p>
            <a:r>
              <a:rPr lang="tr-TR" b="1" dirty="0" smtClean="0">
                <a:solidFill>
                  <a:srgbClr val="C00000"/>
                </a:solidFill>
              </a:rPr>
              <a:t>011011</a:t>
            </a:r>
            <a:endParaRPr lang="en-US" b="1" dirty="0">
              <a:solidFill>
                <a:srgbClr val="C00000"/>
              </a:solidFill>
            </a:endParaRPr>
          </a:p>
        </p:txBody>
      </p:sp>
      <p:cxnSp>
        <p:nvCxnSpPr>
          <p:cNvPr id="5" name="Düz Ok Bağlayıcısı 4"/>
          <p:cNvCxnSpPr/>
          <p:nvPr/>
        </p:nvCxnSpPr>
        <p:spPr>
          <a:xfrm flipH="1">
            <a:off x="755576" y="1762124"/>
            <a:ext cx="216024" cy="214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Düz Ok Bağlayıcısı 6"/>
          <p:cNvCxnSpPr/>
          <p:nvPr/>
        </p:nvCxnSpPr>
        <p:spPr>
          <a:xfrm flipH="1">
            <a:off x="755576" y="1762124"/>
            <a:ext cx="864096" cy="214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971600" y="1577458"/>
            <a:ext cx="576064" cy="27699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Düz Ok Bağlayıcısı 9"/>
          <p:cNvCxnSpPr>
            <a:stCxn id="8" idx="4"/>
          </p:cNvCxnSpPr>
          <p:nvPr/>
        </p:nvCxnSpPr>
        <p:spPr>
          <a:xfrm>
            <a:off x="1259632" y="1854457"/>
            <a:ext cx="6408712" cy="402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7027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505200"/>
            <a:ext cx="5446713" cy="1470025"/>
          </a:xfrm>
        </p:spPr>
        <p:txBody>
          <a:bodyPr/>
          <a:lstStyle/>
          <a:p>
            <a:pPr eaLnBrk="1" hangingPunct="1">
              <a:defRPr/>
            </a:pPr>
            <a:r>
              <a:rPr lang="en-US" dirty="0" smtClean="0"/>
              <a:t>Chapter 4</a:t>
            </a:r>
            <a:endParaRPr lang="en-US" dirty="0"/>
          </a:p>
        </p:txBody>
      </p:sp>
      <p:sp>
        <p:nvSpPr>
          <p:cNvPr id="19459" name="Subtitle 13"/>
          <p:cNvSpPr>
            <a:spLocks noGrp="1"/>
          </p:cNvSpPr>
          <p:nvPr>
            <p:ph type="subTitle" idx="1"/>
          </p:nvPr>
        </p:nvSpPr>
        <p:spPr>
          <a:xfrm>
            <a:off x="1524000" y="5105400"/>
            <a:ext cx="6096000" cy="852488"/>
          </a:xfrm>
        </p:spPr>
        <p:txBody>
          <a:bodyPr>
            <a:noAutofit/>
          </a:bodyPr>
          <a:lstStyle/>
          <a:p>
            <a:pPr eaLnBrk="1" hangingPunct="1"/>
            <a:r>
              <a:rPr lang="en-US" sz="3600" dirty="0" smtClean="0"/>
              <a:t>Block Ciphers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Yuvarlatılmış Dikdörtgen 66"/>
          <p:cNvSpPr/>
          <p:nvPr/>
        </p:nvSpPr>
        <p:spPr>
          <a:xfrm>
            <a:off x="592604" y="2322765"/>
            <a:ext cx="1692023" cy="2673874"/>
          </a:xfrm>
          <a:prstGeom prst="roundRect">
            <a:avLst>
              <a:gd name="adj" fmla="val 7231"/>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Initial</a:t>
            </a:r>
            <a:r>
              <a:rPr lang="tr-TR" dirty="0" smtClean="0">
                <a:solidFill>
                  <a:schemeClr val="tx1"/>
                </a:solidFill>
              </a:rPr>
              <a:t> </a:t>
            </a:r>
            <a:r>
              <a:rPr lang="tr-TR" dirty="0" err="1" smtClean="0">
                <a:solidFill>
                  <a:schemeClr val="tx1"/>
                </a:solidFill>
              </a:rPr>
              <a:t>Key</a:t>
            </a:r>
            <a:endParaRPr lang="en-US" dirty="0">
              <a:solidFill>
                <a:schemeClr val="tx1"/>
              </a:solidFill>
            </a:endParaRPr>
          </a:p>
        </p:txBody>
      </p:sp>
      <p:sp>
        <p:nvSpPr>
          <p:cNvPr id="68610" name="Rectangle 2"/>
          <p:cNvSpPr>
            <a:spLocks noGrp="1" noChangeArrowheads="1"/>
          </p:cNvSpPr>
          <p:nvPr>
            <p:ph type="title"/>
          </p:nvPr>
        </p:nvSpPr>
        <p:spPr>
          <a:xfrm>
            <a:off x="-12959" y="54859"/>
            <a:ext cx="9144000" cy="1411941"/>
          </a:xfrm>
        </p:spPr>
        <p:txBody>
          <a:bodyPr/>
          <a:lstStyle/>
          <a:p>
            <a:pPr>
              <a:lnSpc>
                <a:spcPts val="4600"/>
              </a:lnSpc>
              <a:defRPr/>
            </a:pPr>
            <a:r>
              <a:rPr lang="tr-TR" sz="4400" dirty="0" smtClean="0"/>
              <a:t>DES </a:t>
            </a:r>
            <a:r>
              <a:rPr lang="tr-TR" sz="4400" i="1" dirty="0" err="1" smtClean="0"/>
              <a:t>Key</a:t>
            </a:r>
            <a:endParaRPr lang="en-AU" sz="4400" dirty="0"/>
          </a:p>
        </p:txBody>
      </p:sp>
      <p:sp>
        <p:nvSpPr>
          <p:cNvPr id="16" name="Yuvarlatılmış Dikdörtgen 15"/>
          <p:cNvSpPr/>
          <p:nvPr/>
        </p:nvSpPr>
        <p:spPr>
          <a:xfrm>
            <a:off x="3729391" y="3195760"/>
            <a:ext cx="2100061" cy="1581105"/>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Permutation</a:t>
            </a:r>
            <a:r>
              <a:rPr lang="tr-TR" dirty="0" smtClean="0">
                <a:solidFill>
                  <a:schemeClr val="tx1"/>
                </a:solidFill>
              </a:rPr>
              <a:t> 56 bit </a:t>
            </a:r>
            <a:r>
              <a:rPr lang="tr-TR" dirty="0" err="1" smtClean="0">
                <a:solidFill>
                  <a:schemeClr val="tx1"/>
                </a:solidFill>
              </a:rPr>
              <a:t>shift</a:t>
            </a:r>
            <a:endParaRPr lang="en-US" dirty="0">
              <a:solidFill>
                <a:schemeClr val="tx1"/>
              </a:solidFill>
            </a:endParaRPr>
          </a:p>
        </p:txBody>
      </p:sp>
      <p:sp>
        <p:nvSpPr>
          <p:cNvPr id="39" name="Metin kutusu 38"/>
          <p:cNvSpPr txBox="1"/>
          <p:nvPr/>
        </p:nvSpPr>
        <p:spPr>
          <a:xfrm>
            <a:off x="1843740" y="2199268"/>
            <a:ext cx="748923" cy="369332"/>
          </a:xfrm>
          <a:prstGeom prst="rect">
            <a:avLst/>
          </a:prstGeom>
          <a:noFill/>
        </p:spPr>
        <p:txBody>
          <a:bodyPr wrap="none" rtlCol="0">
            <a:spAutoFit/>
          </a:bodyPr>
          <a:lstStyle/>
          <a:p>
            <a:r>
              <a:rPr lang="tr-TR" dirty="0" smtClean="0"/>
              <a:t>48 bit</a:t>
            </a:r>
            <a:endParaRPr lang="en-US" dirty="0"/>
          </a:p>
        </p:txBody>
      </p:sp>
      <p:sp>
        <p:nvSpPr>
          <p:cNvPr id="68" name="Yuvarlatılmış Dikdörtgen 67"/>
          <p:cNvSpPr/>
          <p:nvPr/>
        </p:nvSpPr>
        <p:spPr>
          <a:xfrm>
            <a:off x="590299" y="5045156"/>
            <a:ext cx="1692023" cy="931595"/>
          </a:xfrm>
          <a:prstGeom prst="round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err="1" smtClean="0">
                <a:solidFill>
                  <a:schemeClr val="tx1"/>
                </a:solidFill>
              </a:rPr>
              <a:t>Parity</a:t>
            </a:r>
            <a:endParaRPr lang="en-US" dirty="0">
              <a:solidFill>
                <a:schemeClr val="tx1"/>
              </a:solidFill>
            </a:endParaRPr>
          </a:p>
        </p:txBody>
      </p:sp>
      <p:sp>
        <p:nvSpPr>
          <p:cNvPr id="69" name="Metin kutusu 68"/>
          <p:cNvSpPr txBox="1"/>
          <p:nvPr/>
        </p:nvSpPr>
        <p:spPr>
          <a:xfrm>
            <a:off x="1971980" y="4996639"/>
            <a:ext cx="620683" cy="369332"/>
          </a:xfrm>
          <a:prstGeom prst="rect">
            <a:avLst/>
          </a:prstGeom>
          <a:noFill/>
        </p:spPr>
        <p:txBody>
          <a:bodyPr wrap="none" rtlCol="0">
            <a:spAutoFit/>
          </a:bodyPr>
          <a:lstStyle/>
          <a:p>
            <a:r>
              <a:rPr lang="tr-TR" dirty="0" smtClean="0"/>
              <a:t>8 bit</a:t>
            </a:r>
            <a:endParaRPr lang="en-US" dirty="0"/>
          </a:p>
        </p:txBody>
      </p:sp>
      <p:sp>
        <p:nvSpPr>
          <p:cNvPr id="68609" name="Sağ Ok 68608"/>
          <p:cNvSpPr/>
          <p:nvPr/>
        </p:nvSpPr>
        <p:spPr>
          <a:xfrm>
            <a:off x="2526912" y="3632734"/>
            <a:ext cx="1128204" cy="6314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Yuvarlatılmış Dikdörtgen 71"/>
          <p:cNvSpPr/>
          <p:nvPr/>
        </p:nvSpPr>
        <p:spPr>
          <a:xfrm>
            <a:off x="7108064" y="2647612"/>
            <a:ext cx="1692023" cy="515894"/>
          </a:xfrm>
          <a:prstGeom prst="roundRect">
            <a:avLst>
              <a:gd name="adj" fmla="val 7231"/>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10010010…</a:t>
            </a:r>
            <a:endParaRPr lang="en-US" dirty="0">
              <a:solidFill>
                <a:schemeClr val="tx1"/>
              </a:solidFill>
            </a:endParaRPr>
          </a:p>
        </p:txBody>
      </p:sp>
      <p:sp>
        <p:nvSpPr>
          <p:cNvPr id="73" name="Sağ Ok 72"/>
          <p:cNvSpPr/>
          <p:nvPr/>
        </p:nvSpPr>
        <p:spPr>
          <a:xfrm>
            <a:off x="5890920" y="3632733"/>
            <a:ext cx="1128204" cy="6314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Yuvarlatılmış Dikdörtgen 73"/>
          <p:cNvSpPr/>
          <p:nvPr/>
        </p:nvSpPr>
        <p:spPr>
          <a:xfrm>
            <a:off x="7108064" y="3264498"/>
            <a:ext cx="1692023" cy="515894"/>
          </a:xfrm>
          <a:prstGeom prst="roundRect">
            <a:avLst>
              <a:gd name="adj" fmla="val 7231"/>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11110010…</a:t>
            </a:r>
            <a:endParaRPr lang="en-US" dirty="0">
              <a:solidFill>
                <a:schemeClr val="tx1"/>
              </a:solidFill>
            </a:endParaRPr>
          </a:p>
        </p:txBody>
      </p:sp>
      <p:sp>
        <p:nvSpPr>
          <p:cNvPr id="75" name="Yuvarlatılmış Dikdörtgen 74"/>
          <p:cNvSpPr/>
          <p:nvPr/>
        </p:nvSpPr>
        <p:spPr>
          <a:xfrm>
            <a:off x="7128506" y="3929311"/>
            <a:ext cx="1692023" cy="515894"/>
          </a:xfrm>
          <a:prstGeom prst="roundRect">
            <a:avLst>
              <a:gd name="adj" fmla="val 7231"/>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10000010…</a:t>
            </a:r>
            <a:endParaRPr lang="en-US" dirty="0">
              <a:solidFill>
                <a:schemeClr val="tx1"/>
              </a:solidFill>
            </a:endParaRPr>
          </a:p>
        </p:txBody>
      </p:sp>
      <p:sp>
        <p:nvSpPr>
          <p:cNvPr id="76" name="Yuvarlatılmış Dikdörtgen 75"/>
          <p:cNvSpPr/>
          <p:nvPr/>
        </p:nvSpPr>
        <p:spPr>
          <a:xfrm>
            <a:off x="7108064" y="5904470"/>
            <a:ext cx="1692023" cy="515894"/>
          </a:xfrm>
          <a:prstGeom prst="roundRect">
            <a:avLst>
              <a:gd name="adj" fmla="val 7231"/>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dirty="0" smtClean="0">
                <a:solidFill>
                  <a:schemeClr val="tx1"/>
                </a:solidFill>
              </a:rPr>
              <a:t>10011110…</a:t>
            </a:r>
            <a:endParaRPr lang="en-US" dirty="0">
              <a:solidFill>
                <a:schemeClr val="tx1"/>
              </a:solidFill>
            </a:endParaRPr>
          </a:p>
        </p:txBody>
      </p:sp>
      <p:sp>
        <p:nvSpPr>
          <p:cNvPr id="68611" name="Metin kutusu 68610"/>
          <p:cNvSpPr txBox="1"/>
          <p:nvPr/>
        </p:nvSpPr>
        <p:spPr>
          <a:xfrm>
            <a:off x="7524328" y="5181305"/>
            <a:ext cx="415498" cy="369332"/>
          </a:xfrm>
          <a:prstGeom prst="rect">
            <a:avLst/>
          </a:prstGeom>
          <a:noFill/>
        </p:spPr>
        <p:txBody>
          <a:bodyPr wrap="none" rtlCol="0">
            <a:spAutoFit/>
          </a:bodyPr>
          <a:lstStyle/>
          <a:p>
            <a:r>
              <a:rPr lang="tr-TR" dirty="0" smtClean="0"/>
              <a:t>…</a:t>
            </a:r>
            <a:endParaRPr lang="en-US" dirty="0"/>
          </a:p>
        </p:txBody>
      </p:sp>
      <p:sp>
        <p:nvSpPr>
          <p:cNvPr id="68612" name="Dikdörtgen 68611"/>
          <p:cNvSpPr/>
          <p:nvPr/>
        </p:nvSpPr>
        <p:spPr>
          <a:xfrm>
            <a:off x="7036113" y="2104945"/>
            <a:ext cx="1784416" cy="46805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613" name="Metin kutusu 68612"/>
          <p:cNvSpPr txBox="1"/>
          <p:nvPr/>
        </p:nvSpPr>
        <p:spPr>
          <a:xfrm>
            <a:off x="6789204" y="1678535"/>
            <a:ext cx="2031325" cy="369332"/>
          </a:xfrm>
          <a:prstGeom prst="rect">
            <a:avLst/>
          </a:prstGeom>
          <a:noFill/>
        </p:spPr>
        <p:txBody>
          <a:bodyPr wrap="none" rtlCol="0">
            <a:spAutoFit/>
          </a:bodyPr>
          <a:lstStyle/>
          <a:p>
            <a:r>
              <a:rPr lang="tr-TR" dirty="0" smtClean="0"/>
              <a:t>16*48 bit </a:t>
            </a:r>
            <a:r>
              <a:rPr lang="tr-TR" dirty="0" err="1" smtClean="0"/>
              <a:t>Subkeys</a:t>
            </a:r>
            <a:endParaRPr lang="en-US" dirty="0"/>
          </a:p>
        </p:txBody>
      </p:sp>
      <p:sp>
        <p:nvSpPr>
          <p:cNvPr id="68614" name="Metin kutusu 68613"/>
          <p:cNvSpPr txBox="1"/>
          <p:nvPr/>
        </p:nvSpPr>
        <p:spPr>
          <a:xfrm>
            <a:off x="8182727" y="2497940"/>
            <a:ext cx="748923" cy="369332"/>
          </a:xfrm>
          <a:prstGeom prst="rect">
            <a:avLst/>
          </a:prstGeom>
          <a:noFill/>
        </p:spPr>
        <p:txBody>
          <a:bodyPr wrap="none" rtlCol="0">
            <a:spAutoFit/>
          </a:bodyPr>
          <a:lstStyle/>
          <a:p>
            <a:r>
              <a:rPr lang="tr-TR" dirty="0" smtClean="0"/>
              <a:t>48 bit</a:t>
            </a:r>
            <a:endParaRPr lang="en-US" dirty="0"/>
          </a:p>
        </p:txBody>
      </p:sp>
      <p:sp>
        <p:nvSpPr>
          <p:cNvPr id="81" name="Metin kutusu 80"/>
          <p:cNvSpPr txBox="1"/>
          <p:nvPr/>
        </p:nvSpPr>
        <p:spPr>
          <a:xfrm>
            <a:off x="8216185" y="3180873"/>
            <a:ext cx="748923" cy="369332"/>
          </a:xfrm>
          <a:prstGeom prst="rect">
            <a:avLst/>
          </a:prstGeom>
          <a:noFill/>
        </p:spPr>
        <p:txBody>
          <a:bodyPr wrap="none" rtlCol="0">
            <a:spAutoFit/>
          </a:bodyPr>
          <a:lstStyle/>
          <a:p>
            <a:r>
              <a:rPr lang="tr-TR" dirty="0" smtClean="0"/>
              <a:t>48 bit</a:t>
            </a:r>
            <a:endParaRPr lang="en-US" dirty="0"/>
          </a:p>
        </p:txBody>
      </p:sp>
      <p:sp>
        <p:nvSpPr>
          <p:cNvPr id="84" name="Metin kutusu 83"/>
          <p:cNvSpPr txBox="1"/>
          <p:nvPr/>
        </p:nvSpPr>
        <p:spPr>
          <a:xfrm>
            <a:off x="409336" y="6245439"/>
            <a:ext cx="4301242" cy="369332"/>
          </a:xfrm>
          <a:prstGeom prst="rect">
            <a:avLst/>
          </a:prstGeom>
          <a:noFill/>
        </p:spPr>
        <p:txBody>
          <a:bodyPr wrap="none" rtlCol="0">
            <a:spAutoFit/>
          </a:bodyPr>
          <a:lstStyle/>
          <a:p>
            <a:r>
              <a:rPr lang="tr-TR" dirty="0" err="1" smtClean="0"/>
              <a:t>Every</a:t>
            </a:r>
            <a:r>
              <a:rPr lang="tr-TR" dirty="0" smtClean="0"/>
              <a:t> 8 bit has a </a:t>
            </a:r>
            <a:r>
              <a:rPr lang="tr-TR" dirty="0" err="1" smtClean="0"/>
              <a:t>parity</a:t>
            </a:r>
            <a:r>
              <a:rPr lang="tr-TR" dirty="0" smtClean="0"/>
              <a:t> bit. </a:t>
            </a:r>
            <a:r>
              <a:rPr lang="tr-TR" dirty="0" err="1" smtClean="0"/>
              <a:t>Odd</a:t>
            </a:r>
            <a:r>
              <a:rPr lang="tr-TR" dirty="0" smtClean="0"/>
              <a:t> </a:t>
            </a:r>
            <a:r>
              <a:rPr lang="tr-TR" dirty="0" err="1" smtClean="0"/>
              <a:t>number</a:t>
            </a:r>
            <a:r>
              <a:rPr lang="tr-TR" dirty="0" smtClean="0"/>
              <a:t>.</a:t>
            </a:r>
            <a:endParaRPr lang="en-US" dirty="0"/>
          </a:p>
        </p:txBody>
      </p:sp>
    </p:spTree>
    <p:extLst>
      <p:ext uri="{BB962C8B-B14F-4D97-AF65-F5344CB8AC3E}">
        <p14:creationId xmlns:p14="http://schemas.microsoft.com/office/powerpoint/2010/main" val="263802809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2286000" cy="3429000"/>
          </a:xfrm>
        </p:spPr>
        <p:txBody>
          <a:bodyPr/>
          <a:lstStyle/>
          <a:p>
            <a:r>
              <a:rPr lang="en-US" sz="4400" dirty="0" smtClean="0"/>
              <a:t/>
            </a:r>
            <a:br>
              <a:rPr lang="en-US" sz="4400" dirty="0" smtClean="0"/>
            </a:br>
            <a:r>
              <a:rPr lang="en-US" sz="4400" dirty="0" smtClean="0">
                <a:solidFill>
                  <a:schemeClr val="bg2">
                    <a:lumMod val="50000"/>
                  </a:schemeClr>
                </a:solidFill>
              </a:rPr>
              <a:t>Table 4.2</a:t>
            </a:r>
            <a:br>
              <a:rPr lang="en-US" sz="4400" dirty="0" smtClean="0">
                <a:solidFill>
                  <a:schemeClr val="bg2">
                    <a:lumMod val="50000"/>
                  </a:schemeClr>
                </a:solidFill>
              </a:rPr>
            </a:br>
            <a:r>
              <a:rPr lang="en-US" sz="4400" dirty="0" smtClean="0">
                <a:solidFill>
                  <a:schemeClr val="bg2">
                    <a:lumMod val="50000"/>
                  </a:schemeClr>
                </a:solidFill>
              </a:rPr>
              <a:t/>
            </a:r>
            <a:br>
              <a:rPr lang="en-US" sz="4400" dirty="0" smtClean="0">
                <a:solidFill>
                  <a:schemeClr val="bg2">
                    <a:lumMod val="50000"/>
                  </a:schemeClr>
                </a:solidFill>
              </a:rPr>
            </a:br>
            <a:r>
              <a:rPr lang="en-US" sz="4400" dirty="0" smtClean="0">
                <a:solidFill>
                  <a:schemeClr val="bg2">
                    <a:lumMod val="50000"/>
                  </a:schemeClr>
                </a:solidFill>
              </a:rPr>
              <a:t>DES Example</a:t>
            </a:r>
            <a:endParaRPr lang="en-US" sz="4400" dirty="0">
              <a:solidFill>
                <a:schemeClr val="bg2">
                  <a:lumMod val="50000"/>
                </a:schemeClr>
              </a:solidFill>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81200" y="152400"/>
            <a:ext cx="7443448" cy="6324600"/>
          </a:xfrm>
          <a:prstGeom prst="rect">
            <a:avLst/>
          </a:prstGeom>
        </p:spPr>
      </p:pic>
      <p:sp>
        <p:nvSpPr>
          <p:cNvPr id="10" name="Rectangle 9"/>
          <p:cNvSpPr/>
          <p:nvPr/>
        </p:nvSpPr>
        <p:spPr>
          <a:xfrm>
            <a:off x="3048000" y="6324600"/>
            <a:ext cx="6477000" cy="276999"/>
          </a:xfrm>
          <a:prstGeom prst="rect">
            <a:avLst/>
          </a:prstGeom>
        </p:spPr>
        <p:txBody>
          <a:bodyPr wrap="square">
            <a:spAutoFit/>
          </a:bodyPr>
          <a:lstStyle/>
          <a:p>
            <a:pPr algn="ctr"/>
            <a:r>
              <a:rPr lang="en-US" sz="1200" i="1" dirty="0"/>
              <a:t>Note:</a:t>
            </a:r>
            <a:r>
              <a:rPr lang="en-US" sz="1200" dirty="0"/>
              <a:t> DES subkeys are shown as eight 6-bit values in hex format</a:t>
            </a:r>
            <a:r>
              <a:rPr lang="en-US" sz="1200" dirty="0" smtClean="0"/>
              <a:t> </a:t>
            </a:r>
            <a:endParaRPr lang="en-US" sz="1200" dirty="0"/>
          </a:p>
        </p:txBody>
      </p:sp>
      <p:sp>
        <p:nvSpPr>
          <p:cNvPr id="11" name="TextBox 10"/>
          <p:cNvSpPr txBox="1"/>
          <p:nvPr/>
        </p:nvSpPr>
        <p:spPr>
          <a:xfrm>
            <a:off x="152400" y="4953000"/>
            <a:ext cx="2133600" cy="523220"/>
          </a:xfrm>
          <a:prstGeom prst="rect">
            <a:avLst/>
          </a:prstGeom>
          <a:noFill/>
        </p:spPr>
        <p:txBody>
          <a:bodyPr wrap="square" rtlCol="0">
            <a:spAutoFit/>
          </a:bodyPr>
          <a:lstStyle/>
          <a:p>
            <a:r>
              <a:rPr lang="en-US" sz="1400" dirty="0" smtClean="0"/>
              <a:t>(Table can be found on page 114 in textbook)</a:t>
            </a:r>
            <a:endParaRPr lang="en-US" sz="1400" dirty="0"/>
          </a:p>
        </p:txBody>
      </p:sp>
      <p:sp>
        <p:nvSpPr>
          <p:cNvPr id="6" name="Footer Placeholder 5"/>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smtClean="0"/>
              <a:t>Table 4.3  Avalanche Effect in DES: Change in Plaintext </a:t>
            </a:r>
            <a:endParaRPr lang="en-US" sz="2400" dirty="0"/>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09600" y="152400"/>
            <a:ext cx="8146626" cy="6105717"/>
          </a:xfrm>
          <a:prstGeom prst="rect">
            <a:avLst/>
          </a:prstGeom>
        </p:spPr>
      </p:pic>
      <p:sp>
        <p:nvSpPr>
          <p:cNvPr id="4" name="Footer Placeholder 3"/>
          <p:cNvSpPr>
            <a:spLocks noGrp="1"/>
          </p:cNvSpPr>
          <p:nvPr>
            <p:ph type="ftr" sz="quarter" idx="11"/>
          </p:nvPr>
        </p:nvSpPr>
        <p:spPr>
          <a:xfrm>
            <a:off x="0" y="6492875"/>
            <a:ext cx="5410200" cy="365125"/>
          </a:xfrm>
        </p:spPr>
        <p:txBody>
          <a:bodyPr/>
          <a:lstStyle/>
          <a:p>
            <a:pPr>
              <a:defRPr/>
            </a:pPr>
            <a:r>
              <a:rPr lang="en-US" sz="1000" dirty="0" smtClean="0"/>
              <a:t>© 2017 Pearson Education, Inc., Hoboken, NJ. All rights reserved. </a:t>
            </a:r>
            <a:endParaRPr lang="en-US" sz="1000" dirty="0"/>
          </a:p>
        </p:txBody>
      </p:sp>
      <p:sp>
        <p:nvSpPr>
          <p:cNvPr id="2" name="Dikdörtgen 1"/>
          <p:cNvSpPr/>
          <p:nvPr/>
        </p:nvSpPr>
        <p:spPr>
          <a:xfrm>
            <a:off x="1907704" y="152400"/>
            <a:ext cx="2236510" cy="369332"/>
          </a:xfrm>
          <a:prstGeom prst="rect">
            <a:avLst/>
          </a:prstGeom>
        </p:spPr>
        <p:txBody>
          <a:bodyPr wrap="none">
            <a:spAutoFit/>
          </a:bodyPr>
          <a:lstStyle/>
          <a:p>
            <a:r>
              <a:rPr lang="en-US" b="1" dirty="0">
                <a:solidFill>
                  <a:srgbClr val="FF0000"/>
                </a:solidFill>
                <a:latin typeface="CourierPSPro-Bold"/>
              </a:rPr>
              <a:t>12468aceeca86420</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smtClean="0"/>
              <a:t>Table 4.4  Avalanche Effect in DES: Change in Key </a:t>
            </a:r>
            <a:endParaRPr lang="en-US" sz="24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12386" y="181416"/>
            <a:ext cx="8258042" cy="6189222"/>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 </a:t>
            </a:r>
            <a:endParaRPr lang="en-US" sz="1000" dirty="0"/>
          </a:p>
        </p:txBody>
      </p:sp>
      <p:sp>
        <p:nvSpPr>
          <p:cNvPr id="2" name="Dikdörtgen 1"/>
          <p:cNvSpPr/>
          <p:nvPr/>
        </p:nvSpPr>
        <p:spPr>
          <a:xfrm>
            <a:off x="-9443" y="323229"/>
            <a:ext cx="2198038" cy="369332"/>
          </a:xfrm>
          <a:prstGeom prst="rect">
            <a:avLst/>
          </a:prstGeom>
        </p:spPr>
        <p:txBody>
          <a:bodyPr wrap="none">
            <a:spAutoFit/>
          </a:bodyPr>
          <a:lstStyle/>
          <a:p>
            <a:r>
              <a:rPr lang="en-US" b="1" dirty="0" smtClean="0">
                <a:solidFill>
                  <a:srgbClr val="FF0000"/>
                </a:solidFill>
                <a:latin typeface="CourierPSPro-Bold"/>
              </a:rPr>
              <a:t>0f1571c947d9e859</a:t>
            </a:r>
            <a:endParaRPr lang="en-US" dirty="0">
              <a:solidFill>
                <a:srgbClr val="FF0000"/>
              </a:solidFill>
            </a:endParaRPr>
          </a:p>
        </p:txBody>
      </p:sp>
      <p:sp>
        <p:nvSpPr>
          <p:cNvPr id="3" name="Dikdörtgen 2"/>
          <p:cNvSpPr/>
          <p:nvPr/>
        </p:nvSpPr>
        <p:spPr>
          <a:xfrm>
            <a:off x="-12261" y="614140"/>
            <a:ext cx="2198038" cy="369332"/>
          </a:xfrm>
          <a:prstGeom prst="rect">
            <a:avLst/>
          </a:prstGeom>
        </p:spPr>
        <p:txBody>
          <a:bodyPr wrap="none">
            <a:spAutoFit/>
          </a:bodyPr>
          <a:lstStyle/>
          <a:p>
            <a:r>
              <a:rPr lang="en-US" b="1" dirty="0">
                <a:solidFill>
                  <a:srgbClr val="FF0000"/>
                </a:solidFill>
                <a:latin typeface="CourierPSPro-Bold"/>
              </a:rPr>
              <a:t>1f1571c947d9e859</a:t>
            </a:r>
            <a:endParaRPr lang="en-US" dirty="0">
              <a:solidFill>
                <a:srgbClr val="FF0000"/>
              </a:solidFill>
            </a:endParaRPr>
          </a:p>
        </p:txBody>
      </p:sp>
    </p:spTree>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Strength of </a:t>
            </a:r>
            <a:r>
              <a:rPr lang="en-US" dirty="0" smtClean="0"/>
              <a:t>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tr-TR" sz="3000" dirty="0" err="1" smtClean="0"/>
              <a:t>Discussions</a:t>
            </a:r>
            <a:r>
              <a:rPr lang="tr-TR" sz="3000" dirty="0" smtClean="0"/>
              <a:t> on </a:t>
            </a:r>
            <a:r>
              <a:rPr lang="tr-TR" sz="3000" dirty="0" err="1" smtClean="0"/>
              <a:t>two</a:t>
            </a:r>
            <a:r>
              <a:rPr lang="tr-TR" sz="3000" dirty="0" smtClean="0"/>
              <a:t> </a:t>
            </a:r>
            <a:r>
              <a:rPr lang="tr-TR" sz="3000" dirty="0" err="1" smtClean="0"/>
              <a:t>topics</a:t>
            </a:r>
            <a:endParaRPr lang="en-US" sz="3000" dirty="0" smtClean="0"/>
          </a:p>
          <a:p>
            <a:pPr lvl="1"/>
            <a:r>
              <a:rPr lang="tr-TR" sz="2400" dirty="0" smtClean="0"/>
              <a:t>56 bit </a:t>
            </a:r>
            <a:r>
              <a:rPr lang="tr-TR" sz="2400" dirty="0" err="1" smtClean="0"/>
              <a:t>key</a:t>
            </a:r>
            <a:r>
              <a:rPr lang="tr-TR" sz="2400" dirty="0" smtClean="0"/>
              <a:t> </a:t>
            </a:r>
            <a:r>
              <a:rPr lang="tr-TR" sz="2400" dirty="0" err="1" smtClean="0"/>
              <a:t>length</a:t>
            </a:r>
            <a:endParaRPr lang="tr-TR" sz="2400" dirty="0" smtClean="0"/>
          </a:p>
          <a:p>
            <a:pPr lvl="2"/>
            <a:r>
              <a:rPr lang="en-US" sz="2200" dirty="0"/>
              <a:t>With a key length of 56 bits, there are </a:t>
            </a:r>
            <a:r>
              <a:rPr lang="en-US" sz="2200" dirty="0" smtClean="0"/>
              <a:t>2</a:t>
            </a:r>
            <a:r>
              <a:rPr lang="tr-TR" sz="2200" dirty="0"/>
              <a:t>^</a:t>
            </a:r>
            <a:r>
              <a:rPr lang="en-US" sz="2200" dirty="0" smtClean="0"/>
              <a:t>56 </a:t>
            </a:r>
            <a:r>
              <a:rPr lang="en-US" sz="2200" dirty="0"/>
              <a:t>possible keys, which is </a:t>
            </a:r>
            <a:r>
              <a:rPr lang="en-US" sz="2200" dirty="0" smtClean="0"/>
              <a:t>approximately</a:t>
            </a:r>
            <a:r>
              <a:rPr lang="tr-TR" sz="2200" dirty="0" smtClean="0"/>
              <a:t> </a:t>
            </a:r>
            <a:r>
              <a:rPr lang="en-US" sz="2200" dirty="0" smtClean="0"/>
              <a:t>7.2 </a:t>
            </a:r>
            <a:r>
              <a:rPr lang="en-US" sz="2200" dirty="0"/>
              <a:t>* </a:t>
            </a:r>
            <a:r>
              <a:rPr lang="en-US" sz="2200" dirty="0" smtClean="0"/>
              <a:t>10</a:t>
            </a:r>
            <a:r>
              <a:rPr lang="tr-TR" sz="2200" dirty="0" smtClean="0"/>
              <a:t>^</a:t>
            </a:r>
            <a:r>
              <a:rPr lang="en-US" sz="2200" dirty="0" smtClean="0"/>
              <a:t>16 keys</a:t>
            </a:r>
            <a:r>
              <a:rPr lang="tr-TR" sz="2200" dirty="0" smtClean="0"/>
              <a:t>.</a:t>
            </a:r>
          </a:p>
          <a:p>
            <a:pPr lvl="2"/>
            <a:r>
              <a:rPr lang="en-US" sz="2000" dirty="0"/>
              <a:t>brute-force attack appears </a:t>
            </a:r>
            <a:r>
              <a:rPr lang="en-US" sz="2000" dirty="0" smtClean="0"/>
              <a:t>impractical</a:t>
            </a:r>
            <a:r>
              <a:rPr lang="tr-TR" sz="2000" dirty="0" smtClean="0"/>
              <a:t>.</a:t>
            </a:r>
          </a:p>
          <a:p>
            <a:pPr lvl="3"/>
            <a:r>
              <a:rPr lang="en-US" sz="1800" dirty="0"/>
              <a:t>DES encryption per microsecond would take more than a </a:t>
            </a:r>
            <a:r>
              <a:rPr lang="en-US" sz="1800" dirty="0" smtClean="0"/>
              <a:t>thousand</a:t>
            </a:r>
            <a:r>
              <a:rPr lang="tr-TR" sz="1800" dirty="0" smtClean="0"/>
              <a:t> </a:t>
            </a:r>
            <a:r>
              <a:rPr lang="en-US" sz="1800" dirty="0" smtClean="0"/>
              <a:t>years</a:t>
            </a:r>
            <a:endParaRPr lang="tr-TR" sz="1800" dirty="0" smtClean="0"/>
          </a:p>
          <a:p>
            <a:pPr lvl="2"/>
            <a:r>
              <a:rPr lang="tr-TR" sz="2200" dirty="0" err="1" smtClean="0"/>
              <a:t>Parallel</a:t>
            </a:r>
            <a:r>
              <a:rPr lang="tr-TR" sz="2200" dirty="0" smtClean="0"/>
              <a:t> </a:t>
            </a:r>
            <a:r>
              <a:rPr lang="tr-TR" sz="2200" dirty="0" err="1" smtClean="0"/>
              <a:t>computing</a:t>
            </a:r>
            <a:r>
              <a:rPr lang="tr-TR" sz="2200" dirty="0" smtClean="0"/>
              <a:t> </a:t>
            </a:r>
            <a:r>
              <a:rPr lang="tr-TR" sz="2200" dirty="0" err="1" smtClean="0"/>
              <a:t>makes</a:t>
            </a:r>
            <a:r>
              <a:rPr lang="tr-TR" sz="2200" dirty="0" smtClean="0"/>
              <a:t> it </a:t>
            </a:r>
            <a:r>
              <a:rPr lang="tr-TR" sz="2200" dirty="0" err="1" smtClean="0"/>
              <a:t>possible</a:t>
            </a:r>
            <a:r>
              <a:rPr lang="tr-TR" sz="2200" dirty="0" smtClean="0"/>
              <a:t>. </a:t>
            </a:r>
          </a:p>
          <a:p>
            <a:pPr lvl="3"/>
            <a:r>
              <a:rPr lang="tr-TR" sz="2000" dirty="0" smtClean="0"/>
              <a:t>*1000000 </a:t>
            </a:r>
            <a:r>
              <a:rPr lang="tr-TR" sz="2000" dirty="0" err="1" smtClean="0"/>
              <a:t>makes</a:t>
            </a:r>
            <a:r>
              <a:rPr lang="tr-TR" sz="2000" dirty="0" smtClean="0"/>
              <a:t> it 10 HRS</a:t>
            </a:r>
          </a:p>
          <a:p>
            <a:pPr lvl="1"/>
            <a:r>
              <a:rPr lang="tr-TR" sz="2400" dirty="0" smtClean="0"/>
              <a:t>Nature of </a:t>
            </a:r>
            <a:r>
              <a:rPr lang="tr-TR" sz="2400" dirty="0" err="1" smtClean="0"/>
              <a:t>the</a:t>
            </a:r>
            <a:r>
              <a:rPr lang="tr-TR" sz="2400" dirty="0" smtClean="0"/>
              <a:t> </a:t>
            </a:r>
            <a:r>
              <a:rPr lang="tr-TR" sz="2400" dirty="0" err="1" smtClean="0"/>
              <a:t>algorithm</a:t>
            </a:r>
            <a:endParaRPr lang="tr-TR" sz="2400" dirty="0" smtClean="0"/>
          </a:p>
          <a:p>
            <a:pPr lvl="2"/>
            <a:r>
              <a:rPr lang="tr-TR" sz="2200" dirty="0" smtClean="0"/>
              <a:t>S-</a:t>
            </a:r>
            <a:r>
              <a:rPr lang="tr-TR" sz="2200" dirty="0" err="1" smtClean="0"/>
              <a:t>boxes</a:t>
            </a:r>
            <a:endParaRPr lang="tr-TR" sz="2200" dirty="0" smtClean="0"/>
          </a:p>
          <a:p>
            <a:pPr lvl="3"/>
            <a:r>
              <a:rPr lang="tr-TR" sz="2000" dirty="0" smtClean="0"/>
              <a:t>Not </a:t>
            </a:r>
            <a:r>
              <a:rPr lang="tr-TR" sz="2000" dirty="0" err="1" smtClean="0"/>
              <a:t>public</a:t>
            </a:r>
            <a:endParaRPr lang="en-US" sz="2000"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933295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en-US" sz="4400" dirty="0" smtClean="0"/>
              <a:t>Table 4.5  </a:t>
            </a:r>
            <a:br>
              <a:rPr lang="en-US" sz="4400" dirty="0" smtClean="0"/>
            </a:br>
            <a:r>
              <a:rPr lang="en-US" sz="3200" dirty="0" smtClean="0"/>
              <a:t>Average Time Required for Exhaustive Key Search </a:t>
            </a:r>
            <a:endParaRPr lang="en-AU" sz="4400" dirty="0"/>
          </a:p>
        </p:txBody>
      </p:sp>
      <p:sp>
        <p:nvSpPr>
          <p:cNvPr id="4" name="Footer Placeholder 3"/>
          <p:cNvSpPr>
            <a:spLocks noGrp="1"/>
          </p:cNvSpPr>
          <p:nvPr>
            <p:ph type="ftr" sz="quarter" idx="11"/>
          </p:nvPr>
        </p:nvSpPr>
        <p:spPr>
          <a:xfrm>
            <a:off x="0" y="6492875"/>
            <a:ext cx="5105400" cy="365125"/>
          </a:xfrm>
        </p:spPr>
        <p:txBody>
          <a:bodyPr/>
          <a:lstStyle/>
          <a:p>
            <a:pPr>
              <a:defRPr/>
            </a:pPr>
            <a:r>
              <a:rPr lang="en-US" sz="1000" dirty="0" smtClean="0"/>
              <a:t>© 2017 Pearson Education, Inc., Hoboken, NJ. All rights reserved. </a:t>
            </a:r>
            <a:endParaRPr lang="en-US" sz="1000" dirty="0"/>
          </a:p>
        </p:txBody>
      </p:sp>
      <p:graphicFrame>
        <p:nvGraphicFramePr>
          <p:cNvPr id="6" name="Group 137"/>
          <p:cNvGraphicFramePr>
            <a:graphicFrameLocks noGrp="1"/>
          </p:cNvGraphicFramePr>
          <p:nvPr>
            <p:extLst>
              <p:ext uri="{D42A27DB-BD31-4B8C-83A1-F6EECF244321}">
                <p14:modId xmlns:p14="http://schemas.microsoft.com/office/powerpoint/2010/main" val="774110789"/>
              </p:ext>
            </p:extLst>
          </p:nvPr>
        </p:nvGraphicFramePr>
        <p:xfrm>
          <a:off x="371475" y="2204864"/>
          <a:ext cx="8574089" cy="3600400"/>
        </p:xfrm>
        <a:graphic>
          <a:graphicData uri="http://schemas.openxmlformats.org/drawingml/2006/table">
            <a:tbl>
              <a:tblPr/>
              <a:tblGrid>
                <a:gridCol w="1597531">
                  <a:extLst>
                    <a:ext uri="{9D8B030D-6E8A-4147-A177-3AD203B41FA5}">
                      <a16:colId xmlns:a16="http://schemas.microsoft.com/office/drawing/2014/main" val="20000"/>
                    </a:ext>
                  </a:extLst>
                </a:gridCol>
                <a:gridCol w="2055894">
                  <a:extLst>
                    <a:ext uri="{9D8B030D-6E8A-4147-A177-3AD203B41FA5}">
                      <a16:colId xmlns:a16="http://schemas.microsoft.com/office/drawing/2014/main" val="20001"/>
                    </a:ext>
                  </a:extLst>
                </a:gridCol>
                <a:gridCol w="2568182">
                  <a:extLst>
                    <a:ext uri="{9D8B030D-6E8A-4147-A177-3AD203B41FA5}">
                      <a16:colId xmlns:a16="http://schemas.microsoft.com/office/drawing/2014/main" val="20002"/>
                    </a:ext>
                  </a:extLst>
                </a:gridCol>
                <a:gridCol w="2352482">
                  <a:extLst>
                    <a:ext uri="{9D8B030D-6E8A-4147-A177-3AD203B41FA5}">
                      <a16:colId xmlns:a16="http://schemas.microsoft.com/office/drawing/2014/main" val="20003"/>
                    </a:ext>
                  </a:extLst>
                </a:gridCol>
              </a:tblGrid>
              <a:tr h="66946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dirty="0" smtClean="0">
                          <a:ln>
                            <a:noFill/>
                          </a:ln>
                          <a:solidFill>
                            <a:schemeClr val="tx1"/>
                          </a:solidFill>
                          <a:effectLst/>
                          <a:latin typeface="Times" panose="02020603050405020304" pitchFamily="18" charset="0"/>
                        </a:rPr>
                        <a:t>Key Size (bits)</a:t>
                      </a:r>
                      <a:endPar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rPr>
                        <a:t>Number of Alternative Keys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50405020304" pitchFamily="18" charset="0"/>
                        </a:rPr>
                        <a:t>Time required at 1 decryption/µs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dirty="0" smtClean="0">
                          <a:ln>
                            <a:noFill/>
                          </a:ln>
                          <a:solidFill>
                            <a:schemeClr val="tx1"/>
                          </a:solidFill>
                          <a:effectLst/>
                          <a:latin typeface="Times" panose="02020603050405020304" pitchFamily="18" charset="0"/>
                        </a:rPr>
                        <a:t>Time required at 10</a:t>
                      </a:r>
                      <a:r>
                        <a:rPr kumimoji="0" lang="en-US" altLang="en-US" sz="1400" b="0" i="0" u="none" strike="noStrike" cap="none" normalizeH="0" baseline="30000" dirty="0" smtClean="0">
                          <a:ln>
                            <a:noFill/>
                          </a:ln>
                          <a:solidFill>
                            <a:schemeClr val="tx1"/>
                          </a:solidFill>
                          <a:effectLst/>
                          <a:latin typeface="Times" panose="02020603050405020304" pitchFamily="18" charset="0"/>
                        </a:rPr>
                        <a:t>6</a:t>
                      </a:r>
                      <a:r>
                        <a:rPr kumimoji="0" lang="en-US" altLang="en-US" sz="1400" b="1" i="0" u="none" strike="noStrike" cap="none" normalizeH="0" baseline="0" dirty="0" smtClean="0">
                          <a:ln>
                            <a:noFill/>
                          </a:ln>
                          <a:solidFill>
                            <a:schemeClr val="tx1"/>
                          </a:solidFill>
                          <a:effectLst/>
                          <a:latin typeface="Times" panose="02020603050405020304" pitchFamily="18" charset="0"/>
                        </a:rPr>
                        <a:t> decryptions/µs</a:t>
                      </a:r>
                      <a:endPar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097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32</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32</a:t>
                      </a:r>
                      <a:r>
                        <a:rPr kumimoji="0" lang="en-US" altLang="en-US" sz="1400" b="0" i="0" u="none" strike="noStrike" cap="none" normalizeH="0" baseline="0" smtClean="0">
                          <a:ln>
                            <a:noFill/>
                          </a:ln>
                          <a:solidFill>
                            <a:schemeClr val="tx1"/>
                          </a:solidFill>
                          <a:effectLst/>
                          <a:latin typeface="Times" panose="02020603050405020304" pitchFamily="18" charset="0"/>
                        </a:rPr>
                        <a:t>  = 4.3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9</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31</a:t>
                      </a:r>
                      <a:r>
                        <a:rPr kumimoji="0" lang="en-US" altLang="en-US" sz="1400" b="0" i="0" u="none" strike="noStrike" cap="none" normalizeH="0" baseline="0" smtClean="0">
                          <a:ln>
                            <a:noFill/>
                          </a:ln>
                          <a:solidFill>
                            <a:schemeClr val="tx1"/>
                          </a:solidFill>
                          <a:effectLst/>
                          <a:latin typeface="Times" panose="02020603050405020304" pitchFamily="18" charset="0"/>
                        </a:rPr>
                        <a:t> µs	= 35.8 minutes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2.15 milliseconds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097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56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56</a:t>
                      </a:r>
                      <a:r>
                        <a:rPr kumimoji="0" lang="en-US" altLang="en-US" sz="1400" b="0" i="0" u="none" strike="noStrike" cap="none" normalizeH="0" baseline="0" smtClean="0">
                          <a:ln>
                            <a:noFill/>
                          </a:ln>
                          <a:solidFill>
                            <a:schemeClr val="tx1"/>
                          </a:solidFill>
                          <a:effectLst/>
                          <a:latin typeface="Times" panose="02020603050405020304" pitchFamily="18" charset="0"/>
                        </a:rPr>
                        <a:t>  = 7.2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16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55</a:t>
                      </a:r>
                      <a:r>
                        <a:rPr kumimoji="0" lang="en-US" altLang="en-US" sz="1400" b="0" i="0" u="none" strike="noStrike" cap="none" normalizeH="0" baseline="0" smtClean="0">
                          <a:ln>
                            <a:noFill/>
                          </a:ln>
                          <a:solidFill>
                            <a:schemeClr val="tx1"/>
                          </a:solidFill>
                          <a:effectLst/>
                          <a:latin typeface="Times" panose="02020603050405020304" pitchFamily="18" charset="0"/>
                        </a:rPr>
                        <a:t> µs	= 1142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10.01 hours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58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128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128</a:t>
                      </a:r>
                      <a:r>
                        <a:rPr kumimoji="0" lang="en-US" altLang="en-US" sz="1400" b="0" i="0" u="none" strike="noStrike" cap="none" normalizeH="0" baseline="0" smtClean="0">
                          <a:ln>
                            <a:noFill/>
                          </a:ln>
                          <a:solidFill>
                            <a:schemeClr val="tx1"/>
                          </a:solidFill>
                          <a:effectLst/>
                          <a:latin typeface="Times" panose="02020603050405020304" pitchFamily="18" charset="0"/>
                        </a:rPr>
                        <a:t>  = 3.4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38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127</a:t>
                      </a:r>
                      <a:r>
                        <a:rPr kumimoji="0" lang="en-US" altLang="en-US" sz="1400" b="0" i="0" u="none" strike="noStrike" cap="none" normalizeH="0" baseline="0" smtClean="0">
                          <a:ln>
                            <a:noFill/>
                          </a:ln>
                          <a:solidFill>
                            <a:schemeClr val="tx1"/>
                          </a:solidFill>
                          <a:effectLst/>
                          <a:latin typeface="Times" panose="02020603050405020304" pitchFamily="18" charset="0"/>
                        </a:rPr>
                        <a:t> µs	= 5.4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24</a:t>
                      </a:r>
                      <a:r>
                        <a:rPr kumimoji="0" lang="en-US" altLang="en-US" sz="1400" b="0" i="0" u="none" strike="noStrike" cap="none" normalizeH="0" baseline="0" smtClean="0">
                          <a:ln>
                            <a:noFill/>
                          </a:ln>
                          <a:solidFill>
                            <a:schemeClr val="tx1"/>
                          </a:solidFill>
                          <a:effectLst/>
                          <a:latin typeface="Times" panose="02020603050405020304" pitchFamily="18" charset="0"/>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5.4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18</a:t>
                      </a:r>
                      <a:r>
                        <a:rPr kumimoji="0" lang="en-US" altLang="en-US" sz="1400" b="0" i="0" u="none" strike="noStrike" cap="none" normalizeH="0" baseline="0" smtClean="0">
                          <a:ln>
                            <a:noFill/>
                          </a:ln>
                          <a:solidFill>
                            <a:schemeClr val="tx1"/>
                          </a:solidFill>
                          <a:effectLst/>
                          <a:latin typeface="Times" panose="02020603050405020304" pitchFamily="18" charset="0"/>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6589">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168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168</a:t>
                      </a:r>
                      <a:r>
                        <a:rPr kumimoji="0" lang="en-US" altLang="en-US" sz="1400" b="0" i="0" u="none" strike="noStrike" cap="none" normalizeH="0" baseline="0" smtClean="0">
                          <a:ln>
                            <a:noFill/>
                          </a:ln>
                          <a:solidFill>
                            <a:schemeClr val="tx1"/>
                          </a:solidFill>
                          <a:effectLst/>
                          <a:latin typeface="Times" panose="02020603050405020304" pitchFamily="18" charset="0"/>
                        </a:rPr>
                        <a:t>  = 3.7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50</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a:t>
                      </a:r>
                      <a:r>
                        <a:rPr kumimoji="0" lang="en-US" altLang="en-US" sz="1400" b="0" i="0" u="none" strike="noStrike" cap="none" normalizeH="0" baseline="30000" smtClean="0">
                          <a:ln>
                            <a:noFill/>
                          </a:ln>
                          <a:solidFill>
                            <a:schemeClr val="tx1"/>
                          </a:solidFill>
                          <a:effectLst/>
                          <a:latin typeface="Times" panose="02020603050405020304" pitchFamily="18" charset="0"/>
                        </a:rPr>
                        <a:t>167</a:t>
                      </a:r>
                      <a:r>
                        <a:rPr kumimoji="0" lang="en-US" altLang="en-US" sz="1400" b="0" i="0" u="none" strike="noStrike" cap="none" normalizeH="0" baseline="0" smtClean="0">
                          <a:ln>
                            <a:noFill/>
                          </a:ln>
                          <a:solidFill>
                            <a:schemeClr val="tx1"/>
                          </a:solidFill>
                          <a:effectLst/>
                          <a:latin typeface="Times" panose="02020603050405020304" pitchFamily="18" charset="0"/>
                        </a:rPr>
                        <a:t> µs	= 5.9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36</a:t>
                      </a:r>
                      <a:r>
                        <a:rPr kumimoji="0" lang="en-US" altLang="en-US" sz="1400" b="0" i="0" u="none" strike="noStrike" cap="none" normalizeH="0" baseline="0" smtClean="0">
                          <a:ln>
                            <a:noFill/>
                          </a:ln>
                          <a:solidFill>
                            <a:schemeClr val="tx1"/>
                          </a:solidFill>
                          <a:effectLst/>
                          <a:latin typeface="Times" panose="02020603050405020304" pitchFamily="18" charset="0"/>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5.9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30</a:t>
                      </a:r>
                      <a:r>
                        <a:rPr kumimoji="0" lang="en-US" altLang="en-US" sz="1400" b="0" i="0" u="none" strike="noStrike" cap="none" normalizeH="0" baseline="0" smtClean="0">
                          <a:ln>
                            <a:noFill/>
                          </a:ln>
                          <a:solidFill>
                            <a:schemeClr val="tx1"/>
                          </a:solidFill>
                          <a:effectLst/>
                          <a:latin typeface="Times" panose="02020603050405020304" pitchFamily="18" charset="0"/>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5814">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26 characters (permutation)</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26! = 4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26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50405020304" pitchFamily="18" charset="0"/>
                        </a:rPr>
                        <a:t>2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26</a:t>
                      </a:r>
                      <a:r>
                        <a:rPr kumimoji="0" lang="en-US" altLang="en-US" sz="1400" b="0" i="0" u="none" strike="noStrike" cap="none" normalizeH="0" baseline="0" smtClean="0">
                          <a:ln>
                            <a:noFill/>
                          </a:ln>
                          <a:solidFill>
                            <a:schemeClr val="tx1"/>
                          </a:solidFill>
                          <a:effectLst/>
                          <a:latin typeface="Times" panose="02020603050405020304" pitchFamily="18" charset="0"/>
                        </a:rPr>
                        <a:t> µs	= 6.4 </a:t>
                      </a:r>
                      <a:r>
                        <a:rPr kumimoji="0" lang="en-US" altLang="en-US" sz="14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50405020304" pitchFamily="18" charset="0"/>
                        </a:rPr>
                        <a:t> 10</a:t>
                      </a:r>
                      <a:r>
                        <a:rPr kumimoji="0" lang="en-US" altLang="en-US" sz="1400" b="0" i="0" u="none" strike="noStrike" cap="none" normalizeH="0" baseline="30000" smtClean="0">
                          <a:ln>
                            <a:noFill/>
                          </a:ln>
                          <a:solidFill>
                            <a:schemeClr val="tx1"/>
                          </a:solidFill>
                          <a:effectLst/>
                          <a:latin typeface="Times" panose="02020603050405020304" pitchFamily="18" charset="0"/>
                        </a:rPr>
                        <a:t>12</a:t>
                      </a:r>
                      <a:r>
                        <a:rPr kumimoji="0" lang="en-US" altLang="en-US" sz="1400" b="0" i="0" u="none" strike="noStrike" cap="none" normalizeH="0" baseline="0" smtClean="0">
                          <a:ln>
                            <a:noFill/>
                          </a:ln>
                          <a:solidFill>
                            <a:schemeClr val="tx1"/>
                          </a:solidFill>
                          <a:effectLst/>
                          <a:latin typeface="Times" panose="02020603050405020304" pitchFamily="18" charset="0"/>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dirty="0" smtClean="0">
                          <a:ln>
                            <a:noFill/>
                          </a:ln>
                          <a:solidFill>
                            <a:schemeClr val="tx1"/>
                          </a:solidFill>
                          <a:effectLst/>
                          <a:latin typeface="Times" panose="02020603050405020304" pitchFamily="18" charset="0"/>
                        </a:rPr>
                        <a:t>6.4 </a:t>
                      </a:r>
                      <a:r>
                        <a:rPr kumimoji="0" lang="en-US" altLang="en-US" sz="1400" b="0" i="0" u="none" strike="noStrike" cap="none" normalizeH="0" baseline="0" dirty="0" smtClean="0">
                          <a:ln>
                            <a:noFill/>
                          </a:ln>
                          <a:solidFill>
                            <a:schemeClr val="tx1"/>
                          </a:solidFill>
                          <a:effectLst/>
                          <a:latin typeface="Symbol" panose="05050102010706020507" pitchFamily="18" charset="2"/>
                          <a:sym typeface="Symbol" panose="05050102010706020507" pitchFamily="18" charset="2"/>
                        </a:rPr>
                        <a:t></a:t>
                      </a:r>
                      <a:r>
                        <a:rPr kumimoji="0" lang="en-US" altLang="en-US" sz="1400" b="0" i="0" u="none" strike="noStrike" cap="none" normalizeH="0" baseline="0" dirty="0" smtClean="0">
                          <a:ln>
                            <a:noFill/>
                          </a:ln>
                          <a:solidFill>
                            <a:schemeClr val="tx1"/>
                          </a:solidFill>
                          <a:effectLst/>
                          <a:latin typeface="Times" panose="02020603050405020304" pitchFamily="18" charset="0"/>
                        </a:rPr>
                        <a:t> 10</a:t>
                      </a:r>
                      <a:r>
                        <a:rPr kumimoji="0" lang="en-US" altLang="en-US" sz="1400" b="0" i="0" u="none" strike="noStrike" cap="none" normalizeH="0" baseline="30000" dirty="0" smtClean="0">
                          <a:ln>
                            <a:noFill/>
                          </a:ln>
                          <a:solidFill>
                            <a:schemeClr val="tx1"/>
                          </a:solidFill>
                          <a:effectLst/>
                          <a:latin typeface="Times" panose="02020603050405020304" pitchFamily="18" charset="0"/>
                        </a:rPr>
                        <a:t>6</a:t>
                      </a:r>
                      <a:r>
                        <a:rPr kumimoji="0" lang="en-US" altLang="en-US" sz="1400" b="0" i="0" u="none" strike="noStrike" cap="none" normalizeH="0" baseline="0" dirty="0" smtClean="0">
                          <a:ln>
                            <a:noFill/>
                          </a:ln>
                          <a:solidFill>
                            <a:schemeClr val="tx1"/>
                          </a:solidFill>
                          <a:effectLst/>
                          <a:latin typeface="Times" panose="02020603050405020304" pitchFamily="18" charset="0"/>
                        </a:rPr>
                        <a:t> years</a:t>
                      </a:r>
                      <a:endPar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smtClean="0"/>
              <a:t>Block Cipher Design Principles:</a:t>
            </a:r>
            <a:br>
              <a:rPr lang="en-US" sz="4800" dirty="0" smtClean="0"/>
            </a:br>
            <a:r>
              <a:rPr lang="en-US" sz="4400" dirty="0" smtClean="0"/>
              <a:t>Number of Rounds</a:t>
            </a:r>
            <a:endParaRPr lang="en-AU" sz="4400" dirty="0"/>
          </a:p>
        </p:txBody>
      </p:sp>
      <p:graphicFrame>
        <p:nvGraphicFramePr>
          <p:cNvPr id="6" name="Content Placeholder 5"/>
          <p:cNvGraphicFramePr>
            <a:graphicFrameLocks noGrp="1"/>
          </p:cNvGraphicFramePr>
          <p:nvPr>
            <p:ph idx="1"/>
          </p:nvPr>
        </p:nvGraphicFramePr>
        <p:xfrm>
          <a:off x="792162" y="1761565"/>
          <a:ext cx="7570787"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572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smtClean="0"/>
              <a:t>Block Cipher Design Principles:</a:t>
            </a:r>
            <a:br>
              <a:rPr lang="en-US" sz="4800" dirty="0" smtClean="0"/>
            </a:br>
            <a:r>
              <a:rPr lang="tr-TR" sz="4400" dirty="0" err="1" smtClean="0"/>
              <a:t>Number</a:t>
            </a:r>
            <a:r>
              <a:rPr lang="tr-TR" sz="4400" dirty="0" smtClean="0"/>
              <a:t> of </a:t>
            </a:r>
            <a:r>
              <a:rPr lang="tr-TR" sz="4400" dirty="0" err="1" smtClean="0"/>
              <a:t>Rounds</a:t>
            </a:r>
            <a:endParaRPr lang="en-AU" sz="4400" dirty="0"/>
          </a:p>
        </p:txBody>
      </p:sp>
      <p:sp>
        <p:nvSpPr>
          <p:cNvPr id="5" name="Content Placeholder 4"/>
          <p:cNvSpPr>
            <a:spLocks noGrp="1"/>
          </p:cNvSpPr>
          <p:nvPr>
            <p:ph idx="1"/>
          </p:nvPr>
        </p:nvSpPr>
        <p:spPr>
          <a:xfrm>
            <a:off x="323528" y="1628800"/>
            <a:ext cx="8208912" cy="4968551"/>
          </a:xfrm>
        </p:spPr>
        <p:txBody>
          <a:bodyPr>
            <a:noAutofit/>
          </a:bodyPr>
          <a:lstStyle/>
          <a:p>
            <a:r>
              <a:rPr lang="en-US" sz="1800" dirty="0"/>
              <a:t>The </a:t>
            </a:r>
            <a:r>
              <a:rPr lang="en-US" sz="1800" b="1" dirty="0"/>
              <a:t>greater the number of rounds, the more difficult it is to perform </a:t>
            </a:r>
            <a:r>
              <a:rPr lang="en-US" sz="1800" b="1" dirty="0" smtClean="0"/>
              <a:t>cryptanalysis</a:t>
            </a:r>
            <a:r>
              <a:rPr lang="en-US" sz="1800" dirty="0" smtClean="0"/>
              <a:t>,</a:t>
            </a:r>
            <a:r>
              <a:rPr lang="tr-TR" sz="1800" dirty="0" smtClean="0"/>
              <a:t> </a:t>
            </a:r>
          </a:p>
          <a:p>
            <a:pPr lvl="1"/>
            <a:r>
              <a:rPr lang="en-US" sz="1800" dirty="0" smtClean="0"/>
              <a:t>even </a:t>
            </a:r>
            <a:r>
              <a:rPr lang="en-US" sz="1800" dirty="0"/>
              <a:t>for a relatively weak F. </a:t>
            </a:r>
            <a:endParaRPr lang="tr-TR" sz="1800" dirty="0" smtClean="0"/>
          </a:p>
          <a:p>
            <a:r>
              <a:rPr lang="en-US" sz="1800" dirty="0" smtClean="0"/>
              <a:t>In </a:t>
            </a:r>
            <a:r>
              <a:rPr lang="en-US" sz="1800" dirty="0"/>
              <a:t>general, the criterion should be that </a:t>
            </a:r>
            <a:r>
              <a:rPr lang="en-US" sz="1800" dirty="0" smtClean="0"/>
              <a:t>the</a:t>
            </a:r>
            <a:r>
              <a:rPr lang="tr-TR" sz="1800" dirty="0" smtClean="0"/>
              <a:t> </a:t>
            </a:r>
            <a:r>
              <a:rPr lang="tr-TR" sz="1800" dirty="0" err="1" smtClean="0"/>
              <a:t>number</a:t>
            </a:r>
            <a:r>
              <a:rPr lang="tr-TR" sz="1800" dirty="0" smtClean="0"/>
              <a:t> </a:t>
            </a:r>
            <a:r>
              <a:rPr lang="en-US" sz="1800" dirty="0" smtClean="0"/>
              <a:t>is </a:t>
            </a:r>
            <a:r>
              <a:rPr lang="en-US" sz="1800" dirty="0"/>
              <a:t>chosen so that known cryptanalytic efforts require </a:t>
            </a:r>
            <a:r>
              <a:rPr lang="en-US" sz="1800" dirty="0" smtClean="0"/>
              <a:t>greater</a:t>
            </a:r>
            <a:r>
              <a:rPr lang="tr-TR" sz="1800" dirty="0" smtClean="0"/>
              <a:t> </a:t>
            </a:r>
            <a:r>
              <a:rPr lang="en-US" sz="1800" dirty="0" smtClean="0"/>
              <a:t>effort </a:t>
            </a:r>
            <a:r>
              <a:rPr lang="en-US" sz="1800" dirty="0"/>
              <a:t>than a simple brute-force key search </a:t>
            </a:r>
            <a:r>
              <a:rPr lang="en-US" sz="1800" dirty="0" smtClean="0"/>
              <a:t>attack.</a:t>
            </a:r>
            <a:endParaRPr lang="tr-TR" sz="1800" dirty="0" smtClean="0"/>
          </a:p>
          <a:p>
            <a:r>
              <a:rPr lang="en-US" sz="1800" dirty="0" smtClean="0"/>
              <a:t>16-round </a:t>
            </a:r>
            <a:r>
              <a:rPr lang="en-US" sz="1800" dirty="0"/>
              <a:t>DES, a </a:t>
            </a:r>
            <a:r>
              <a:rPr lang="en-US" sz="1800" dirty="0" smtClean="0"/>
              <a:t>differential</a:t>
            </a:r>
            <a:r>
              <a:rPr lang="tr-TR" sz="1800" dirty="0" smtClean="0"/>
              <a:t> </a:t>
            </a:r>
            <a:r>
              <a:rPr lang="en-US" sz="1800" dirty="0" smtClean="0"/>
              <a:t>cryptanalysis </a:t>
            </a:r>
            <a:r>
              <a:rPr lang="en-US" sz="1800" dirty="0"/>
              <a:t>attack is slightly less efficient than brute force: </a:t>
            </a:r>
            <a:r>
              <a:rPr lang="tr-TR" sz="1800" dirty="0" smtClean="0"/>
              <a:t> </a:t>
            </a:r>
            <a:r>
              <a:rPr lang="en-US" sz="1800" dirty="0" smtClean="0"/>
              <a:t>The differential</a:t>
            </a:r>
            <a:r>
              <a:rPr lang="tr-TR" sz="1800" dirty="0" smtClean="0"/>
              <a:t> </a:t>
            </a:r>
            <a:r>
              <a:rPr lang="en-US" sz="1800" dirty="0" smtClean="0"/>
              <a:t>cryptanalysis </a:t>
            </a:r>
            <a:r>
              <a:rPr lang="en-US" sz="1800" dirty="0"/>
              <a:t>attack requires </a:t>
            </a:r>
            <a:r>
              <a:rPr lang="en-US" sz="1800" dirty="0" smtClean="0"/>
              <a:t>2</a:t>
            </a:r>
            <a:r>
              <a:rPr lang="en-US" sz="1800" baseline="30000" dirty="0" smtClean="0"/>
              <a:t>55</a:t>
            </a:r>
            <a:r>
              <a:rPr lang="tr-TR" sz="1800" baseline="30000" dirty="0" smtClean="0"/>
              <a:t>.</a:t>
            </a:r>
            <a:r>
              <a:rPr lang="en-US" sz="1800" baseline="30000" dirty="0" smtClean="0"/>
              <a:t>1</a:t>
            </a:r>
            <a:r>
              <a:rPr lang="en-US" sz="1800" dirty="0" smtClean="0"/>
              <a:t>  </a:t>
            </a:r>
            <a:r>
              <a:rPr lang="en-US" sz="1800" dirty="0"/>
              <a:t>operations,  whereas brute force requires 2</a:t>
            </a:r>
            <a:r>
              <a:rPr lang="en-US" sz="1800" baseline="30000" dirty="0"/>
              <a:t>55</a:t>
            </a:r>
            <a:r>
              <a:rPr lang="en-US" sz="1800" dirty="0"/>
              <a:t> . </a:t>
            </a:r>
            <a:endParaRPr lang="tr-TR" sz="1800" dirty="0" smtClean="0"/>
          </a:p>
          <a:p>
            <a:r>
              <a:rPr lang="en-US" sz="1800" dirty="0" smtClean="0"/>
              <a:t>If</a:t>
            </a:r>
            <a:r>
              <a:rPr lang="tr-TR" sz="1800" dirty="0" smtClean="0"/>
              <a:t> </a:t>
            </a:r>
            <a:r>
              <a:rPr lang="en-US" sz="1800" dirty="0" smtClean="0"/>
              <a:t>DES </a:t>
            </a:r>
            <a:r>
              <a:rPr lang="en-US" sz="1800" dirty="0"/>
              <a:t>had 15 or fewer rounds, differential cryptanalysis would require less </a:t>
            </a:r>
            <a:r>
              <a:rPr lang="en-US" sz="1800" dirty="0" smtClean="0"/>
              <a:t>effort</a:t>
            </a:r>
            <a:r>
              <a:rPr lang="tr-TR" sz="1800" dirty="0" smtClean="0"/>
              <a:t> </a:t>
            </a:r>
            <a:r>
              <a:rPr lang="en-US" sz="1800" dirty="0" smtClean="0"/>
              <a:t>than </a:t>
            </a:r>
            <a:r>
              <a:rPr lang="en-US" sz="1800" dirty="0"/>
              <a:t>a brute-force key search</a:t>
            </a:r>
            <a:r>
              <a:rPr lang="en-US" sz="1800" dirty="0" smtClean="0"/>
              <a:t>.</a:t>
            </a:r>
            <a:endParaRPr lang="en-US" sz="1800"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850702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40341"/>
            <a:ext cx="8839200" cy="1411941"/>
          </a:xfrm>
        </p:spPr>
        <p:txBody>
          <a:bodyPr/>
          <a:lstStyle/>
          <a:p>
            <a:pPr eaLnBrk="1" hangingPunct="1">
              <a:defRPr/>
            </a:pPr>
            <a:r>
              <a:rPr lang="en-US" sz="4800" dirty="0" smtClean="0"/>
              <a:t>Block Cipher Design Principles:</a:t>
            </a:r>
            <a:br>
              <a:rPr lang="en-US" sz="4800" dirty="0" smtClean="0"/>
            </a:br>
            <a:r>
              <a:rPr lang="en-US" sz="4400" dirty="0" smtClean="0"/>
              <a:t>Design of Function F</a:t>
            </a:r>
            <a:endParaRPr lang="en-AU" sz="4400" dirty="0"/>
          </a:p>
        </p:txBody>
      </p:sp>
      <p:sp>
        <p:nvSpPr>
          <p:cNvPr id="4" name="Content Placeholder 3"/>
          <p:cNvSpPr>
            <a:spLocks noGrp="1"/>
          </p:cNvSpPr>
          <p:nvPr>
            <p:ph sz="half" idx="1"/>
          </p:nvPr>
        </p:nvSpPr>
        <p:spPr>
          <a:xfrm>
            <a:off x="381000" y="1828800"/>
            <a:ext cx="3566160" cy="4532313"/>
          </a:xfrm>
        </p:spPr>
        <p:txBody>
          <a:bodyPr>
            <a:normAutofit fontScale="62500" lnSpcReduction="20000"/>
          </a:bodyPr>
          <a:lstStyle/>
          <a:p>
            <a:r>
              <a:rPr lang="en-US" sz="3613" dirty="0" smtClean="0"/>
              <a:t>The heart of a Feistel block cipher is the function F</a:t>
            </a:r>
          </a:p>
          <a:p>
            <a:r>
              <a:rPr lang="en-US" sz="3613" dirty="0" smtClean="0"/>
              <a:t>The more nonlinear F, the more difficult any type of </a:t>
            </a:r>
            <a:r>
              <a:rPr lang="en-US" sz="3680" dirty="0" smtClean="0"/>
              <a:t>cryptanalysis</a:t>
            </a:r>
            <a:r>
              <a:rPr lang="en-US" sz="3613" dirty="0" smtClean="0"/>
              <a:t> will be</a:t>
            </a:r>
            <a:endParaRPr lang="en-US" sz="4000" dirty="0" smtClean="0"/>
          </a:p>
          <a:p>
            <a:r>
              <a:rPr lang="en-US" sz="4000" dirty="0" smtClean="0"/>
              <a:t>The SAC and BIC criteria appear to strengthen the effectiveness of the confusion function</a:t>
            </a:r>
            <a:endParaRPr lang="en-US" sz="4000" dirty="0"/>
          </a:p>
        </p:txBody>
      </p:sp>
      <p:graphicFrame>
        <p:nvGraphicFramePr>
          <p:cNvPr id="5" name="Diagram 4"/>
          <p:cNvGraphicFramePr/>
          <p:nvPr>
            <p:extLst>
              <p:ext uri="{D42A27DB-BD31-4B8C-83A1-F6EECF244321}">
                <p14:modId xmlns:p14="http://schemas.microsoft.com/office/powerpoint/2010/main" val="1946843214"/>
              </p:ext>
            </p:extLst>
          </p:nvPr>
        </p:nvGraphicFramePr>
        <p:xfrm>
          <a:off x="4038600" y="1447800"/>
          <a:ext cx="487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343400" y="1828800"/>
            <a:ext cx="4343400" cy="800219"/>
          </a:xfrm>
          <a:prstGeom prst="rect">
            <a:avLst/>
          </a:prstGeom>
          <a:noFill/>
        </p:spPr>
        <p:txBody>
          <a:bodyPr wrap="square" rtlCol="0">
            <a:spAutoFit/>
          </a:bodyPr>
          <a:lstStyle/>
          <a:p>
            <a:r>
              <a:rPr lang="en-US" sz="2300" dirty="0" smtClean="0">
                <a:solidFill>
                  <a:schemeClr val="tx2"/>
                </a:solidFill>
                <a:latin typeface="+mn-lt"/>
              </a:rPr>
              <a:t>The algorithm should have good  </a:t>
            </a:r>
          </a:p>
          <a:p>
            <a:r>
              <a:rPr lang="en-US" sz="2300" dirty="0" smtClean="0">
                <a:solidFill>
                  <a:schemeClr val="tx2"/>
                </a:solidFill>
                <a:latin typeface="+mn-lt"/>
              </a:rPr>
              <a:t>            avalanche properties</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smtClean="0"/>
              <a:t>Block Cipher Design Principles:</a:t>
            </a:r>
            <a:br>
              <a:rPr lang="en-US" sz="4800" dirty="0" smtClean="0"/>
            </a:br>
            <a:r>
              <a:rPr lang="en-US" sz="4400" dirty="0" smtClean="0"/>
              <a:t>Key Schedule Algorithm</a:t>
            </a:r>
            <a:endParaRPr lang="en-AU" sz="4400" dirty="0"/>
          </a:p>
        </p:txBody>
      </p:sp>
      <p:sp>
        <p:nvSpPr>
          <p:cNvPr id="5" name="Content Placeholder 4"/>
          <p:cNvSpPr>
            <a:spLocks noGrp="1"/>
          </p:cNvSpPr>
          <p:nvPr>
            <p:ph idx="1"/>
          </p:nvPr>
        </p:nvSpPr>
        <p:spPr>
          <a:xfrm>
            <a:off x="838200" y="2057400"/>
            <a:ext cx="7570787" cy="4639235"/>
          </a:xfrm>
        </p:spPr>
        <p:txBody>
          <a:bodyPr>
            <a:normAutofit fontScale="92500" lnSpcReduction="10000"/>
          </a:bodyPr>
          <a:lstStyle/>
          <a:p>
            <a:r>
              <a:rPr lang="en-US" dirty="0" smtClean="0"/>
              <a:t>With any Feistel block cipher, the key is used to generate one subkey for each round</a:t>
            </a:r>
          </a:p>
          <a:p>
            <a:r>
              <a:rPr lang="en-US" dirty="0" smtClean="0"/>
              <a:t>In general, we would like to select subkeys to maximize the difficulty of deducing individual subkeys and the difficulty of working back to the main key</a:t>
            </a:r>
          </a:p>
          <a:p>
            <a:r>
              <a:rPr lang="en-US" dirty="0" smtClean="0"/>
              <a:t>It is suggested that, at a minimum, the key schedule should guarantee key/ciphertext Strict Avalanche Criterion and Bit Independence Criterion</a:t>
            </a:r>
          </a:p>
          <a:p>
            <a:endParaRPr lang="en-US"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smtClean="0"/>
              <a:t>© 2017 Pearson Education, Inc., Hoboken, NJ. All rights reserved. </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AU" sz="4400" dirty="0" smtClean="0"/>
              <a:t>Cipher</a:t>
            </a:r>
            <a:endParaRPr lang="en-AU" sz="4400" dirty="0"/>
          </a:p>
        </p:txBody>
      </p:sp>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graphicFrame>
        <p:nvGraphicFramePr>
          <p:cNvPr id="10" name="Diagram 5"/>
          <p:cNvGraphicFramePr/>
          <p:nvPr>
            <p:extLst>
              <p:ext uri="{D42A27DB-BD31-4B8C-83A1-F6EECF244321}">
                <p14:modId xmlns:p14="http://schemas.microsoft.com/office/powerpoint/2010/main" val="1949951318"/>
              </p:ext>
            </p:extLst>
          </p:nvPr>
        </p:nvGraphicFramePr>
        <p:xfrm>
          <a:off x="792162" y="1916832"/>
          <a:ext cx="7236222"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953000" cy="365125"/>
          </a:xfrm>
        </p:spPr>
        <p:txBody>
          <a:bodyPr/>
          <a:lstStyle/>
          <a:p>
            <a:pPr>
              <a:defRPr/>
            </a:pPr>
            <a:r>
              <a:rPr lang="en-US" sz="1000" b="0" dirty="0" smtClean="0"/>
              <a:t>© 2017 Pearson Education, Inc., Hoboken, NJ. All rights reserved. </a:t>
            </a:r>
            <a:endParaRPr lang="en-US" sz="1000" b="0" dirty="0"/>
          </a:p>
        </p:txBody>
      </p:sp>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r="17647" b="56364"/>
              <a:stretch>
                <a:fillRect/>
              </a:stretch>
            </p:blipFill>
          </mc:Choice>
          <mc:Fallback>
            <p:blipFill>
              <a:blip r:embed="rId4"/>
              <a:srcRect l="12941" r="17647" b="56364"/>
              <a:stretch>
                <a:fillRect/>
              </a:stretch>
            </p:blipFill>
          </mc:Fallback>
        </mc:AlternateContent>
        <p:spPr>
          <a:xfrm>
            <a:off x="609600" y="-609600"/>
            <a:ext cx="7872424" cy="6404729"/>
          </a:xfrm>
          <a:prstGeom prst="rect">
            <a:avLst/>
          </a:prstGeom>
        </p:spPr>
      </p:pic>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8182" b="2727"/>
              <a:stretch>
                <a:fillRect/>
              </a:stretch>
            </p:blipFill>
          </mc:Choice>
          <mc:Fallback>
            <p:blipFill>
              <a:blip r:embed="rId4"/>
              <a:srcRect t="88182" b="2727"/>
              <a:stretch>
                <a:fillRect/>
              </a:stretch>
            </p:blipFill>
          </mc:Fallback>
        </mc:AlternateContent>
        <p:spPr>
          <a:xfrm>
            <a:off x="2209800" y="5943600"/>
            <a:ext cx="5638800" cy="663397"/>
          </a:xfrm>
          <a:prstGeom prst="rect">
            <a:avLst/>
          </a:prstGeom>
        </p:spPr>
      </p:pic>
    </p:spTree>
    <p:extLst>
      <p:ext uri="{BB962C8B-B14F-4D97-AF65-F5344CB8AC3E}">
        <p14:creationId xmlns:p14="http://schemas.microsoft.com/office/powerpoint/2010/main" val="991476656"/>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39688"/>
            <a:ext cx="9144000" cy="1412875"/>
          </a:xfrm>
        </p:spPr>
        <p:txBody>
          <a:bodyPr/>
          <a:lstStyle/>
          <a:p>
            <a:pPr eaLnBrk="1" hangingPunct="1"/>
            <a:r>
              <a:rPr lang="en-US" smtClean="0"/>
              <a:t>Meet-in-the-Middle Attack</a:t>
            </a:r>
          </a:p>
        </p:txBody>
      </p:sp>
      <p:graphicFrame>
        <p:nvGraphicFramePr>
          <p:cNvPr id="6" name="Content Placeholder 5"/>
          <p:cNvGraphicFramePr>
            <a:graphicFrameLocks noGrp="1"/>
          </p:cNvGraphicFramePr>
          <p:nvPr>
            <p:ph idx="1"/>
          </p:nvPr>
        </p:nvGraphicFramePr>
        <p:xfrm>
          <a:off x="304801" y="1762125"/>
          <a:ext cx="84582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3810000" y="4495800"/>
            <a:ext cx="1557337" cy="1793297"/>
          </a:xfrm>
          <a:prstGeom prst="rect">
            <a:avLst/>
          </a:prstGeom>
        </p:spPr>
      </p:pic>
      <p:sp>
        <p:nvSpPr>
          <p:cNvPr id="5" name="Footer Placeholder 4"/>
          <p:cNvSpPr>
            <a:spLocks noGrp="1"/>
          </p:cNvSpPr>
          <p:nvPr>
            <p:ph type="ftr" sz="quarter" idx="11"/>
          </p:nvPr>
        </p:nvSpPr>
        <p:spPr>
          <a:xfrm>
            <a:off x="0" y="6492875"/>
            <a:ext cx="4191000" cy="365125"/>
          </a:xfrm>
        </p:spPr>
        <p:txBody>
          <a:bodyPr/>
          <a:lstStyle/>
          <a:p>
            <a:pPr>
              <a:defRPr/>
            </a:pPr>
            <a:r>
              <a:rPr lang="en-US" sz="1000" b="0" dirty="0" smtClean="0"/>
              <a:t>© 2017 Pearson Education, Inc., Hoboken, NJ. All rights reserved. </a:t>
            </a:r>
            <a:endParaRPr lang="en-US" sz="1000" b="0" dirty="0"/>
          </a:p>
        </p:txBody>
      </p:sp>
      <p:sp>
        <p:nvSpPr>
          <p:cNvPr id="2" name="Dikdörtgen 1"/>
          <p:cNvSpPr/>
          <p:nvPr/>
        </p:nvSpPr>
        <p:spPr>
          <a:xfrm>
            <a:off x="2339752" y="1545650"/>
            <a:ext cx="4464496" cy="584775"/>
          </a:xfrm>
          <a:prstGeom prst="rect">
            <a:avLst/>
          </a:prstGeom>
        </p:spPr>
        <p:txBody>
          <a:bodyPr wrap="square">
            <a:spAutoFit/>
          </a:bodyPr>
          <a:lstStyle/>
          <a:p>
            <a:r>
              <a:rPr lang="en-US" sz="3200" i="1" dirty="0">
                <a:latin typeface="TimesTenLTStd-Italic"/>
              </a:rPr>
              <a:t>X </a:t>
            </a:r>
            <a:r>
              <a:rPr lang="en-US" sz="3200" dirty="0">
                <a:latin typeface="PearsonMATHPRO08"/>
              </a:rPr>
              <a:t>= </a:t>
            </a:r>
            <a:r>
              <a:rPr lang="en-US" sz="3200" dirty="0">
                <a:latin typeface="TimesTenLTStd-Roman"/>
              </a:rPr>
              <a:t>E(</a:t>
            </a:r>
            <a:r>
              <a:rPr lang="en-US" sz="3200" i="1" dirty="0">
                <a:latin typeface="TimesTenLTStd-Italic"/>
              </a:rPr>
              <a:t>K</a:t>
            </a:r>
            <a:r>
              <a:rPr lang="en-US" sz="1100" dirty="0">
                <a:latin typeface="TimesTenLTStd-Roman"/>
              </a:rPr>
              <a:t>1</a:t>
            </a:r>
            <a:r>
              <a:rPr lang="en-US" sz="3200" dirty="0">
                <a:latin typeface="TimesTenLTStd-Roman"/>
              </a:rPr>
              <a:t>, </a:t>
            </a:r>
            <a:r>
              <a:rPr lang="en-US" sz="3200" i="1" dirty="0">
                <a:latin typeface="TimesTenLTStd-Italic"/>
              </a:rPr>
              <a:t>P</a:t>
            </a:r>
            <a:r>
              <a:rPr lang="en-US" sz="3200" dirty="0">
                <a:latin typeface="TimesTenLTStd-Roman"/>
              </a:rPr>
              <a:t>) </a:t>
            </a:r>
            <a:r>
              <a:rPr lang="en-US" sz="3200" dirty="0">
                <a:latin typeface="PearsonMATHPRO08"/>
              </a:rPr>
              <a:t>= </a:t>
            </a:r>
            <a:r>
              <a:rPr lang="en-US" sz="3200" dirty="0">
                <a:latin typeface="TimesTenLTStd-Roman"/>
              </a:rPr>
              <a:t>D(</a:t>
            </a:r>
            <a:r>
              <a:rPr lang="en-US" sz="3200" i="1" dirty="0">
                <a:latin typeface="TimesTenLTStd-Italic"/>
              </a:rPr>
              <a:t>K</a:t>
            </a:r>
            <a:r>
              <a:rPr lang="en-US" sz="1100" dirty="0">
                <a:latin typeface="TimesTenLTStd-Roman"/>
              </a:rPr>
              <a:t>2</a:t>
            </a:r>
            <a:r>
              <a:rPr lang="en-US" sz="3200" dirty="0">
                <a:latin typeface="TimesTenLTStd-Roman"/>
              </a:rPr>
              <a:t>, </a:t>
            </a:r>
            <a:r>
              <a:rPr lang="en-US" sz="3200" i="1" dirty="0">
                <a:latin typeface="TimesTenLTStd-Italic"/>
              </a:rPr>
              <a:t>C</a:t>
            </a:r>
            <a:r>
              <a:rPr lang="en-US" sz="3200" dirty="0">
                <a:latin typeface="TimesTenLTStd-Roman"/>
              </a:rPr>
              <a:t>)</a:t>
            </a:r>
            <a:endParaRPr lang="en-US" sz="3200" dirty="0"/>
          </a:p>
        </p:txBody>
      </p:sp>
    </p:spTree>
    <p:extLst>
      <p:ext uri="{BB962C8B-B14F-4D97-AF65-F5344CB8AC3E}">
        <p14:creationId xmlns:p14="http://schemas.microsoft.com/office/powerpoint/2010/main" val="55816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Triple-DES with Two-Keys</a:t>
            </a:r>
            <a:endParaRPr lang="en-AU" smtClean="0"/>
          </a:p>
        </p:txBody>
      </p:sp>
      <p:sp>
        <p:nvSpPr>
          <p:cNvPr id="48131" name="Rectangle 3"/>
          <p:cNvSpPr>
            <a:spLocks noGrp="1" noChangeArrowheads="1"/>
          </p:cNvSpPr>
          <p:nvPr>
            <p:ph idx="1"/>
          </p:nvPr>
        </p:nvSpPr>
        <p:spPr>
          <a:xfrm>
            <a:off x="792163" y="1762125"/>
            <a:ext cx="7570787" cy="4562475"/>
          </a:xfrm>
        </p:spPr>
        <p:txBody>
          <a:bodyPr rtlCol="0">
            <a:normAutofit fontScale="85000" lnSpcReduction="10000"/>
          </a:bodyPr>
          <a:lstStyle/>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Obvious counter to the meet-in-the-middle attack is to use three stages of encryption with three different keys</a:t>
            </a:r>
          </a:p>
          <a:p>
            <a:pPr lvl="1" eaLnBrk="1" fontAlgn="auto" hangingPunct="1">
              <a:spcAft>
                <a:spcPts val="0"/>
              </a:spcAft>
              <a:buFont typeface="Candara" pitchFamily="34" charset="0"/>
              <a:buChar char="•"/>
              <a:defRPr/>
            </a:pPr>
            <a:r>
              <a:rPr lang="en-US" dirty="0" smtClean="0">
                <a:ea typeface="+mn-ea"/>
              </a:rPr>
              <a:t>This raises the cost of the meet-in-the-middle attack to 2</a:t>
            </a:r>
            <a:r>
              <a:rPr lang="en-US" baseline="30000" dirty="0" smtClean="0">
                <a:ea typeface="+mn-ea"/>
              </a:rPr>
              <a:t>112</a:t>
            </a:r>
            <a:r>
              <a:rPr lang="en-US" dirty="0" smtClean="0">
                <a:ea typeface="+mn-ea"/>
              </a:rPr>
              <a:t>, which is beyond what is practical</a:t>
            </a:r>
          </a:p>
          <a:p>
            <a:pPr lvl="1" eaLnBrk="1" fontAlgn="auto" hangingPunct="1">
              <a:spcAft>
                <a:spcPts val="0"/>
              </a:spcAft>
              <a:buFont typeface="Candara" pitchFamily="34" charset="0"/>
              <a:buChar char="•"/>
              <a:defRPr/>
            </a:pPr>
            <a:r>
              <a:rPr lang="en-US" dirty="0" smtClean="0">
                <a:ea typeface="+mn-ea"/>
              </a:rPr>
              <a:t>Has the drawback of requiring a key length of                  56 x 3 = 168 bits, which may be somewhat unwieldy</a:t>
            </a:r>
          </a:p>
          <a:p>
            <a:pPr lvl="1" eaLnBrk="1" fontAlgn="auto" hangingPunct="1">
              <a:spcAft>
                <a:spcPts val="0"/>
              </a:spcAft>
              <a:buFont typeface="Candara" pitchFamily="34" charset="0"/>
              <a:buChar char="•"/>
              <a:defRPr/>
            </a:pPr>
            <a:r>
              <a:rPr lang="en-US" dirty="0" smtClean="0">
                <a:ea typeface="+mn-ea"/>
              </a:rPr>
              <a:t>As an alternative Tuchman proposed a triple encryption method that uses only two keys</a:t>
            </a:r>
          </a:p>
          <a:p>
            <a:pPr eaLnBrk="1" fontAlgn="auto" hangingPunct="1">
              <a:spcAft>
                <a:spcPts val="0"/>
              </a:spcAft>
              <a:buClr>
                <a:schemeClr val="accent1">
                  <a:lumMod val="60000"/>
                  <a:lumOff val="40000"/>
                </a:schemeClr>
              </a:buClr>
              <a:buFont typeface="Candara" pitchFamily="34" charset="0"/>
              <a:buChar char="•"/>
              <a:defRPr/>
            </a:pPr>
            <a:r>
              <a:rPr lang="en-US" sz="2839" dirty="0" smtClean="0">
                <a:ea typeface="+mn-ea"/>
                <a:cs typeface="+mn-cs"/>
              </a:rPr>
              <a:t> 3DES with two keys is a relatively popular alternative to DES and has been </a:t>
            </a:r>
            <a:r>
              <a:rPr lang="en-US" dirty="0" smtClean="0">
                <a:ea typeface="+mn-ea"/>
                <a:cs typeface="+mn-cs"/>
              </a:rPr>
              <a:t>adopted for use in the key management standards ANSI X9.17 and ISO 8732</a:t>
            </a:r>
            <a:endParaRPr lang="en-AU" dirty="0">
              <a:ea typeface="+mn-ea"/>
              <a:cs typeface="+mn-cs"/>
            </a:endParaRPr>
          </a:p>
        </p:txBody>
      </p:sp>
      <p:sp>
        <p:nvSpPr>
          <p:cNvPr id="4" name="Footer Placeholder 3"/>
          <p:cNvSpPr>
            <a:spLocks noGrp="1"/>
          </p:cNvSpPr>
          <p:nvPr>
            <p:ph type="ftr" sz="quarter" idx="11"/>
          </p:nvPr>
        </p:nvSpPr>
        <p:spPr>
          <a:xfrm>
            <a:off x="0" y="6492875"/>
            <a:ext cx="47244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2455980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z="1000" b="0" dirty="0" smtClean="0"/>
              <a:t>© 2017 Pearson Education, Inc., Hoboken, NJ. All rights reserved. </a:t>
            </a:r>
            <a:endParaRPr lang="en-US" sz="1000" b="0" dirty="0"/>
          </a:p>
        </p:txBody>
      </p:sp>
      <p:pic>
        <p:nvPicPr>
          <p:cNvPr id="28675" name="Picture 6" descr="f1.pdf"/>
          <p:cNvPicPr>
            <a:picLocks noChangeAspect="1"/>
          </p:cNvPicPr>
          <p:nvPr/>
        </p:nvPicPr>
        <p:blipFill>
          <a:blip r:embed="rId3"/>
          <a:srcRect l="4706" t="46364" r="7059" b="10909"/>
          <a:stretch>
            <a:fillRect/>
          </a:stretch>
        </p:blipFill>
        <p:spPr bwMode="auto">
          <a:xfrm>
            <a:off x="-45326" y="0"/>
            <a:ext cx="8997410" cy="5638800"/>
          </a:xfrm>
          <a:prstGeom prst="rect">
            <a:avLst/>
          </a:prstGeom>
          <a:noFill/>
          <a:ln w="9525">
            <a:noFill/>
            <a:miter lim="800000"/>
            <a:headEnd/>
            <a:tailEnd/>
          </a:ln>
        </p:spPr>
      </p:pic>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88182" b="2727"/>
              <a:stretch>
                <a:fillRect/>
              </a:stretch>
            </p:blipFill>
          </mc:Choice>
          <mc:Fallback>
            <p:blipFill>
              <a:blip r:embed="rId5"/>
              <a:srcRect t="88182" b="2727"/>
              <a:stretch>
                <a:fillRect/>
              </a:stretch>
            </p:blipFill>
          </mc:Fallback>
        </mc:AlternateContent>
        <p:spPr>
          <a:xfrm>
            <a:off x="1828800" y="5638800"/>
            <a:ext cx="5638800" cy="663397"/>
          </a:xfrm>
          <a:prstGeom prst="rect">
            <a:avLst/>
          </a:prstGeom>
        </p:spPr>
      </p:pic>
    </p:spTree>
    <p:extLst>
      <p:ext uri="{BB962C8B-B14F-4D97-AF65-F5344CB8AC3E}">
        <p14:creationId xmlns:p14="http://schemas.microsoft.com/office/powerpoint/2010/main" val="4073897820"/>
      </p:ext>
    </p:extLst>
  </p:cSld>
  <p:clrMapOvr>
    <a:masterClrMapping/>
  </p:clrMapOvr>
  <p:transition spd="med">
    <p:pull dir="l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105400" cy="365125"/>
          </a:xfrm>
        </p:spPr>
        <p:txBody>
          <a:bodyPr/>
          <a:lstStyle/>
          <a:p>
            <a:pPr>
              <a:defRPr/>
            </a:pPr>
            <a:r>
              <a:rPr lang="en-US" sz="1000" b="0" dirty="0" smtClean="0"/>
              <a:t>© 2017 Pearson Education, Inc., Hoboken, NJ. All rights reserved. </a:t>
            </a:r>
            <a:endParaRPr lang="en-US" sz="1000" b="0" dirty="0"/>
          </a:p>
        </p:txBody>
      </p:sp>
      <p:pic>
        <p:nvPicPr>
          <p:cNvPr id="4" name="Picture 3"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8182"/>
              <a:stretch>
                <a:fillRect/>
              </a:stretch>
            </p:blipFill>
          </mc:Choice>
          <mc:Fallback>
            <p:blipFill>
              <a:blip r:embed="rId4"/>
              <a:srcRect t="8182" b="18182"/>
              <a:stretch>
                <a:fillRect/>
              </a:stretch>
            </p:blipFill>
          </mc:Fallback>
        </mc:AlternateContent>
        <p:spPr>
          <a:xfrm>
            <a:off x="914400" y="-152400"/>
            <a:ext cx="7356610" cy="7010400"/>
          </a:xfrm>
          <a:prstGeom prst="rect">
            <a:avLst/>
          </a:prstGeom>
        </p:spPr>
      </p:pic>
    </p:spTree>
    <p:extLst>
      <p:ext uri="{BB962C8B-B14F-4D97-AF65-F5344CB8AC3E}">
        <p14:creationId xmlns:p14="http://schemas.microsoft.com/office/powerpoint/2010/main" val="416229666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39688"/>
            <a:ext cx="9144000" cy="1412875"/>
          </a:xfrm>
        </p:spPr>
        <p:txBody>
          <a:bodyPr/>
          <a:lstStyle/>
          <a:p>
            <a:pPr eaLnBrk="1" hangingPunct="1"/>
            <a:r>
              <a:rPr lang="en-US" smtClean="0"/>
              <a:t>Triple DES with Three Keys</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Many researchers feel that three-key 3DES is the preferred alternative</a:t>
            </a:r>
          </a:p>
          <a:p>
            <a:pPr eaLnBrk="1" fontAlgn="auto" hangingPunct="1">
              <a:spcAft>
                <a:spcPts val="0"/>
              </a:spcAft>
              <a:buClr>
                <a:schemeClr val="accent1">
                  <a:lumMod val="60000"/>
                  <a:lumOff val="40000"/>
                </a:schemeClr>
              </a:buClr>
              <a:buFont typeface="Candara" pitchFamily="34" charset="0"/>
              <a:buChar char="•"/>
              <a:defRPr/>
            </a:pPr>
            <a:endParaRPr lang="en-US" dirty="0" smtClean="0">
              <a:ea typeface="+mn-ea"/>
              <a:cs typeface="+mn-cs"/>
            </a:endParaRPr>
          </a:p>
          <a:p>
            <a:pPr eaLnBrk="1" fontAlgn="auto" hangingPunct="1">
              <a:spcAft>
                <a:spcPts val="0"/>
              </a:spcAft>
              <a:buClr>
                <a:schemeClr val="accent1">
                  <a:lumMod val="60000"/>
                  <a:lumOff val="40000"/>
                </a:schemeClr>
              </a:buClr>
              <a:buFont typeface="Candara" pitchFamily="34" charset="0"/>
              <a:buChar char="•"/>
              <a:defRPr/>
            </a:pPr>
            <a:endParaRPr lang="en-US" dirty="0" smtClean="0">
              <a:ea typeface="+mn-ea"/>
              <a:cs typeface="+mn-cs"/>
            </a:endParaRPr>
          </a:p>
          <a:p>
            <a:pPr eaLnBrk="1" fontAlgn="auto" hangingPunct="1">
              <a:spcAft>
                <a:spcPts val="0"/>
              </a:spcAft>
              <a:buClr>
                <a:schemeClr val="accent1">
                  <a:lumMod val="60000"/>
                  <a:lumOff val="40000"/>
                </a:schemeClr>
              </a:buClr>
              <a:buFont typeface="Candara" pitchFamily="34" charset="0"/>
              <a:buChar char="•"/>
              <a:defRPr/>
            </a:pPr>
            <a:endParaRPr lang="en-US" dirty="0" smtClean="0">
              <a:ea typeface="+mn-ea"/>
              <a:cs typeface="+mn-cs"/>
            </a:endParaRPr>
          </a:p>
          <a:p>
            <a:pPr eaLnBrk="1" fontAlgn="auto" hangingPunct="1">
              <a:spcAft>
                <a:spcPts val="0"/>
              </a:spcAft>
              <a:buClr>
                <a:schemeClr val="accent1">
                  <a:lumMod val="60000"/>
                  <a:lumOff val="40000"/>
                </a:schemeClr>
              </a:buClr>
              <a:buFont typeface="Candara" pitchFamily="34" charset="0"/>
              <a:buChar char="•"/>
              <a:defRPr/>
            </a:pPr>
            <a:endParaRPr lang="en-US" dirty="0" smtClean="0">
              <a:ea typeface="+mn-ea"/>
              <a:cs typeface="+mn-cs"/>
            </a:endParaRPr>
          </a:p>
          <a:p>
            <a:pPr eaLnBrk="1" fontAlgn="auto" hangingPunct="1">
              <a:spcAft>
                <a:spcPts val="0"/>
              </a:spcAft>
              <a:buClr>
                <a:schemeClr val="accent1">
                  <a:lumMod val="60000"/>
                  <a:lumOff val="40000"/>
                </a:schemeClr>
              </a:buClr>
              <a:buFont typeface="Candara" pitchFamily="34" charset="0"/>
              <a:buChar char="•"/>
              <a:defRPr/>
            </a:pPr>
            <a:r>
              <a:rPr lang="en-US" dirty="0" smtClean="0">
                <a:ea typeface="+mn-ea"/>
                <a:cs typeface="+mn-cs"/>
              </a:rPr>
              <a:t>A number of Internet-based applications have adopted three-key 3DES including PGP and S/MIME</a:t>
            </a:r>
          </a:p>
        </p:txBody>
      </p:sp>
      <p:graphicFrame>
        <p:nvGraphicFramePr>
          <p:cNvPr id="5" name="Diagram 4"/>
          <p:cNvGraphicFramePr/>
          <p:nvPr/>
        </p:nvGraphicFramePr>
        <p:xfrm>
          <a:off x="1219200" y="2667000"/>
          <a:ext cx="6400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4102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156580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tr-TR" sz="4400" dirty="0" smtClean="0"/>
              <a:t>XOR</a:t>
            </a:r>
            <a:endParaRPr lang="en-AU" sz="4400" dirty="0"/>
          </a:p>
        </p:txBody>
      </p:sp>
      <p:graphicFrame>
        <p:nvGraphicFramePr>
          <p:cNvPr id="2" name="Tablo 1"/>
          <p:cNvGraphicFramePr>
            <a:graphicFrameLocks noGrp="1"/>
          </p:cNvGraphicFramePr>
          <p:nvPr>
            <p:extLst>
              <p:ext uri="{D42A27DB-BD31-4B8C-83A1-F6EECF244321}">
                <p14:modId xmlns:p14="http://schemas.microsoft.com/office/powerpoint/2010/main" val="2634464668"/>
              </p:ext>
            </p:extLst>
          </p:nvPr>
        </p:nvGraphicFramePr>
        <p:xfrm>
          <a:off x="1547663" y="2462636"/>
          <a:ext cx="6712830" cy="2194560"/>
        </p:xfrm>
        <a:graphic>
          <a:graphicData uri="http://schemas.openxmlformats.org/drawingml/2006/table">
            <a:tbl>
              <a:tblPr/>
              <a:tblGrid>
                <a:gridCol w="2237610">
                  <a:extLst>
                    <a:ext uri="{9D8B030D-6E8A-4147-A177-3AD203B41FA5}">
                      <a16:colId xmlns:a16="http://schemas.microsoft.com/office/drawing/2014/main" val="20000"/>
                    </a:ext>
                  </a:extLst>
                </a:gridCol>
                <a:gridCol w="2237610">
                  <a:extLst>
                    <a:ext uri="{9D8B030D-6E8A-4147-A177-3AD203B41FA5}">
                      <a16:colId xmlns:a16="http://schemas.microsoft.com/office/drawing/2014/main" val="20001"/>
                    </a:ext>
                  </a:extLst>
                </a:gridCol>
                <a:gridCol w="2237610">
                  <a:extLst>
                    <a:ext uri="{9D8B030D-6E8A-4147-A177-3AD203B41FA5}">
                      <a16:colId xmlns:a16="http://schemas.microsoft.com/office/drawing/2014/main" val="20002"/>
                    </a:ext>
                  </a:extLst>
                </a:gridCol>
              </a:tblGrid>
              <a:tr h="365760">
                <a:tc gridSpan="2">
                  <a:txBody>
                    <a:bodyPr/>
                    <a:lstStyle/>
                    <a:p>
                      <a:pPr algn="ctr"/>
                      <a:r>
                        <a:rPr lang="en-US" sz="1800" b="1" dirty="0">
                          <a:effectLst/>
                        </a:rPr>
                        <a:t>Input</a:t>
                      </a:r>
                      <a:endParaRPr lang="en-US" sz="18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EEFF"/>
                    </a:solidFill>
                  </a:tcPr>
                </a:tc>
                <a:tc hMerge="1">
                  <a:txBody>
                    <a:bodyPr/>
                    <a:lstStyle/>
                    <a:p>
                      <a:endParaRPr lang="en-US"/>
                    </a:p>
                  </a:txBody>
                  <a:tcPr/>
                </a:tc>
                <a:tc>
                  <a:txBody>
                    <a:bodyPr/>
                    <a:lstStyle/>
                    <a:p>
                      <a:pPr algn="ctr"/>
                      <a:r>
                        <a:rPr lang="en-US" sz="1800" b="1">
                          <a:effectLst/>
                        </a:rPr>
                        <a:t>Output</a:t>
                      </a:r>
                      <a:endParaRPr lang="en-US" sz="18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EEFF"/>
                    </a:solidFill>
                  </a:tcPr>
                </a:tc>
                <a:extLst>
                  <a:ext uri="{0D108BD9-81ED-4DB2-BD59-A6C34878D82A}">
                    <a16:rowId xmlns:a16="http://schemas.microsoft.com/office/drawing/2014/main" val="10000"/>
                  </a:ext>
                </a:extLst>
              </a:tr>
              <a:tr h="365760">
                <a:tc>
                  <a:txBody>
                    <a:bodyPr/>
                    <a:lstStyle/>
                    <a:p>
                      <a:pPr algn="ctr"/>
                      <a:r>
                        <a:rPr lang="en-US" sz="1800">
                          <a:effectLst/>
                        </a:rPr>
                        <a:t>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EEFF"/>
                    </a:solidFill>
                  </a:tcPr>
                </a:tc>
                <a:tc>
                  <a:txBody>
                    <a:bodyPr/>
                    <a:lstStyle/>
                    <a:p>
                      <a:pPr algn="ctr"/>
                      <a:r>
                        <a:rPr lang="en-US" sz="1800">
                          <a:effectLst/>
                        </a:rPr>
                        <a:t>B</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EEFF"/>
                    </a:solidFill>
                  </a:tcPr>
                </a:tc>
                <a:tc>
                  <a:txBody>
                    <a:bodyPr/>
                    <a:lstStyle/>
                    <a:p>
                      <a:pPr algn="ctr"/>
                      <a:r>
                        <a:rPr lang="en-US" sz="1800">
                          <a:effectLst/>
                        </a:rPr>
                        <a:t>A XOR B</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EEFF"/>
                    </a:solidFill>
                  </a:tcPr>
                </a:tc>
                <a:extLst>
                  <a:ext uri="{0D108BD9-81ED-4DB2-BD59-A6C34878D82A}">
                    <a16:rowId xmlns:a16="http://schemas.microsoft.com/office/drawing/2014/main" val="10001"/>
                  </a:ext>
                </a:extLst>
              </a:tr>
              <a:tr h="365760">
                <a:tc>
                  <a:txBody>
                    <a:bodyPr/>
                    <a:lstStyle/>
                    <a:p>
                      <a:pPr algn="ctr"/>
                      <a:r>
                        <a:rPr lang="en-US" sz="180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extLst>
                  <a:ext uri="{0D108BD9-81ED-4DB2-BD59-A6C34878D82A}">
                    <a16:rowId xmlns:a16="http://schemas.microsoft.com/office/drawing/2014/main" val="10002"/>
                  </a:ext>
                </a:extLst>
              </a:tr>
              <a:tr h="365760">
                <a:tc>
                  <a:txBody>
                    <a:bodyPr/>
                    <a:lstStyle/>
                    <a:p>
                      <a:pPr algn="ctr"/>
                      <a:r>
                        <a:rPr lang="en-US" sz="1800" dirty="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extLst>
                  <a:ext uri="{0D108BD9-81ED-4DB2-BD59-A6C34878D82A}">
                    <a16:rowId xmlns:a16="http://schemas.microsoft.com/office/drawing/2014/main" val="10003"/>
                  </a:ext>
                </a:extLst>
              </a:tr>
              <a:tr h="365760">
                <a:tc>
                  <a:txBody>
                    <a:bodyPr/>
                    <a:lstStyle/>
                    <a:p>
                      <a:pPr algn="ctr"/>
                      <a:r>
                        <a:rPr lang="en-US" sz="180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extLst>
                  <a:ext uri="{0D108BD9-81ED-4DB2-BD59-A6C34878D82A}">
                    <a16:rowId xmlns:a16="http://schemas.microsoft.com/office/drawing/2014/main" val="10004"/>
                  </a:ext>
                </a:extLst>
              </a:tr>
              <a:tr h="365760">
                <a:tc>
                  <a:txBody>
                    <a:bodyPr/>
                    <a:lstStyle/>
                    <a:p>
                      <a:pPr algn="ctr"/>
                      <a:r>
                        <a:rPr lang="en-US" sz="1800" dirty="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tc>
                  <a:txBody>
                    <a:bodyPr/>
                    <a:lstStyle/>
                    <a:p>
                      <a:pPr algn="ctr"/>
                      <a:r>
                        <a:rPr lang="en-US" sz="1800" dirty="0">
                          <a:effectLst/>
                        </a:rPr>
                        <a:t>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DFFDD"/>
                    </a:solidFill>
                  </a:tcPr>
                </a:tc>
                <a:extLst>
                  <a:ext uri="{0D108BD9-81ED-4DB2-BD59-A6C34878D82A}">
                    <a16:rowId xmlns:a16="http://schemas.microsoft.com/office/drawing/2014/main" val="10005"/>
                  </a:ext>
                </a:extLst>
              </a:tr>
            </a:tbl>
          </a:graphicData>
        </a:graphic>
      </p:graphicFrame>
      <p:sp>
        <p:nvSpPr>
          <p:cNvPr id="6" name="Oval 5"/>
          <p:cNvSpPr/>
          <p:nvPr/>
        </p:nvSpPr>
        <p:spPr>
          <a:xfrm>
            <a:off x="513094" y="3290463"/>
            <a:ext cx="383964" cy="420070"/>
          </a:xfrm>
          <a:prstGeom prst="ellipse">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Düz Bağlayıcı 6"/>
          <p:cNvCxnSpPr>
            <a:stCxn id="6" idx="0"/>
            <a:endCxn id="6" idx="4"/>
          </p:cNvCxnSpPr>
          <p:nvPr/>
        </p:nvCxnSpPr>
        <p:spPr>
          <a:xfrm>
            <a:off x="705076" y="3290463"/>
            <a:ext cx="0" cy="420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Düz Bağlayıcı 7"/>
          <p:cNvCxnSpPr>
            <a:stCxn id="6" idx="2"/>
            <a:endCxn id="6" idx="6"/>
          </p:cNvCxnSpPr>
          <p:nvPr/>
        </p:nvCxnSpPr>
        <p:spPr>
          <a:xfrm>
            <a:off x="513094" y="3500498"/>
            <a:ext cx="383964"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Dikdörtgen 10"/>
          <p:cNvSpPr/>
          <p:nvPr/>
        </p:nvSpPr>
        <p:spPr>
          <a:xfrm>
            <a:off x="705076" y="1676193"/>
            <a:ext cx="7899372" cy="923330"/>
          </a:xfrm>
          <a:prstGeom prst="rect">
            <a:avLst/>
          </a:prstGeom>
        </p:spPr>
        <p:txBody>
          <a:bodyPr wrap="square">
            <a:spAutoFit/>
          </a:bodyPr>
          <a:lstStyle/>
          <a:p>
            <a:pPr marL="285750" indent="-285750">
              <a:buFont typeface="Arial" panose="020B0604020202020204" pitchFamily="34" charset="0"/>
              <a:buChar char="•"/>
            </a:pPr>
            <a:r>
              <a:rPr lang="tr-TR" dirty="0" smtClean="0"/>
              <a:t>D</a:t>
            </a:r>
            <a:r>
              <a:rPr lang="en-US" dirty="0" err="1" smtClean="0"/>
              <a:t>igital</a:t>
            </a:r>
            <a:r>
              <a:rPr lang="en-US" dirty="0" smtClean="0"/>
              <a:t> </a:t>
            </a:r>
            <a:r>
              <a:rPr lang="en-US" dirty="0"/>
              <a:t>logic gate that gives a </a:t>
            </a:r>
            <a:r>
              <a:rPr lang="en-US" b="1" dirty="0"/>
              <a:t>true</a:t>
            </a:r>
            <a:r>
              <a:rPr lang="en-US" dirty="0"/>
              <a:t> </a:t>
            </a:r>
            <a:r>
              <a:rPr lang="en-US" dirty="0" smtClean="0"/>
              <a:t>output </a:t>
            </a:r>
            <a:r>
              <a:rPr lang="en-US" dirty="0"/>
              <a:t>when the number of true inputs is </a:t>
            </a:r>
            <a:r>
              <a:rPr lang="en-US" b="1" dirty="0"/>
              <a:t>odd</a:t>
            </a:r>
            <a:r>
              <a:rPr lang="en-US" dirty="0"/>
              <a:t>. </a:t>
            </a:r>
            <a:r>
              <a:rPr lang="tr-TR" dirty="0" smtClean="0"/>
              <a:t>(</a:t>
            </a:r>
            <a:r>
              <a:rPr lang="en-US" dirty="0" smtClean="0"/>
              <a:t>XOR </a:t>
            </a:r>
            <a:r>
              <a:rPr lang="en-US" dirty="0"/>
              <a:t>can also be viewed as addition modulo 2</a:t>
            </a:r>
            <a:r>
              <a:rPr lang="en-US" dirty="0" smtClean="0"/>
              <a:t>.</a:t>
            </a:r>
            <a:r>
              <a:rPr lang="tr-TR" dirty="0" smtClean="0"/>
              <a:t>) </a:t>
            </a:r>
            <a:endParaRPr lang="en-US" dirty="0"/>
          </a:p>
          <a:p>
            <a:pPr marL="285750" indent="-285750">
              <a:buFont typeface="Arial" panose="020B0604020202020204" pitchFamily="34" charset="0"/>
              <a:buChar char="•"/>
            </a:pPr>
            <a:endParaRPr lang="en-US" dirty="0"/>
          </a:p>
        </p:txBody>
      </p:sp>
      <p:sp>
        <p:nvSpPr>
          <p:cNvPr id="16" name="Dikdörtgen 15"/>
          <p:cNvSpPr/>
          <p:nvPr/>
        </p:nvSpPr>
        <p:spPr>
          <a:xfrm>
            <a:off x="513094" y="4981974"/>
            <a:ext cx="7899372" cy="1477328"/>
          </a:xfrm>
          <a:prstGeom prst="rect">
            <a:avLst/>
          </a:prstGeom>
        </p:spPr>
        <p:txBody>
          <a:bodyPr wrap="square">
            <a:spAutoFit/>
          </a:bodyPr>
          <a:lstStyle/>
          <a:p>
            <a:pPr marL="285750" indent="-285750">
              <a:buFont typeface="Arial" panose="020B0604020202020204" pitchFamily="34" charset="0"/>
              <a:buChar char="•"/>
            </a:pPr>
            <a:r>
              <a:rPr lang="tr-TR" dirty="0" err="1" smtClean="0"/>
              <a:t>Bitwise</a:t>
            </a:r>
            <a:r>
              <a:rPr lang="tr-TR" dirty="0" smtClean="0"/>
              <a:t> </a:t>
            </a:r>
            <a:r>
              <a:rPr lang="tr-TR" dirty="0" err="1" smtClean="0"/>
              <a:t>operations</a:t>
            </a:r>
            <a:r>
              <a:rPr lang="tr-TR" dirty="0" smtClean="0"/>
              <a:t>. </a:t>
            </a:r>
          </a:p>
          <a:p>
            <a:pPr marL="285750" indent="-285750">
              <a:buFont typeface="Arial" panose="020B0604020202020204" pitchFamily="34" charset="0"/>
              <a:buChar char="•"/>
            </a:pPr>
            <a:r>
              <a:rPr lang="tr-TR" dirty="0" err="1" smtClean="0"/>
              <a:t>If</a:t>
            </a:r>
            <a:r>
              <a:rPr lang="tr-TR" dirty="0" smtClean="0"/>
              <a:t> </a:t>
            </a:r>
            <a:r>
              <a:rPr lang="tr-TR" dirty="0" err="1" smtClean="0"/>
              <a:t>you</a:t>
            </a:r>
            <a:r>
              <a:rPr lang="tr-TR" dirty="0" smtClean="0"/>
              <a:t> XOR </a:t>
            </a:r>
            <a:r>
              <a:rPr lang="tr-TR" dirty="0" err="1" smtClean="0"/>
              <a:t>some</a:t>
            </a:r>
            <a:r>
              <a:rPr lang="tr-TR" dirty="0" smtClean="0"/>
              <a:t> A </a:t>
            </a:r>
            <a:r>
              <a:rPr lang="tr-TR" dirty="0" err="1" smtClean="0"/>
              <a:t>value</a:t>
            </a:r>
            <a:r>
              <a:rPr lang="tr-TR" dirty="0" smtClean="0"/>
              <a:t> </a:t>
            </a:r>
            <a:r>
              <a:rPr lang="tr-TR" dirty="0" err="1" smtClean="0"/>
              <a:t>itself</a:t>
            </a:r>
            <a:r>
              <a:rPr lang="tr-TR" dirty="0" smtClean="0"/>
              <a:t> </a:t>
            </a:r>
            <a:r>
              <a:rPr lang="tr-TR" dirty="0" err="1" smtClean="0"/>
              <a:t>you</a:t>
            </a:r>
            <a:r>
              <a:rPr lang="tr-TR" dirty="0" smtClean="0"/>
              <a:t> </a:t>
            </a:r>
            <a:r>
              <a:rPr lang="tr-TR" dirty="0" err="1" smtClean="0"/>
              <a:t>will</a:t>
            </a:r>
            <a:r>
              <a:rPr lang="tr-TR" dirty="0" smtClean="0"/>
              <a:t> </a:t>
            </a:r>
            <a:r>
              <a:rPr lang="tr-TR" dirty="0" err="1" smtClean="0"/>
              <a:t>get</a:t>
            </a:r>
            <a:r>
              <a:rPr lang="tr-TR" dirty="0" smtClean="0"/>
              <a:t> 0 </a:t>
            </a:r>
            <a:r>
              <a:rPr lang="tr-TR" dirty="0" err="1" smtClean="0"/>
              <a:t>for</a:t>
            </a:r>
            <a:r>
              <a:rPr lang="tr-TR" dirty="0" smtClean="0"/>
              <a:t> </a:t>
            </a:r>
            <a:r>
              <a:rPr lang="tr-TR" dirty="0" err="1" smtClean="0"/>
              <a:t>each</a:t>
            </a:r>
            <a:r>
              <a:rPr lang="tr-TR" dirty="0" smtClean="0"/>
              <a:t> bit.</a:t>
            </a:r>
          </a:p>
          <a:p>
            <a:pPr marL="285750" indent="-285750">
              <a:buFont typeface="Arial" panose="020B0604020202020204" pitchFamily="34" charset="0"/>
              <a:buChar char="•"/>
            </a:pPr>
            <a:r>
              <a:rPr lang="tr-TR" dirty="0" err="1" smtClean="0"/>
              <a:t>If</a:t>
            </a:r>
            <a:r>
              <a:rPr lang="tr-TR" dirty="0" smtClean="0"/>
              <a:t> C = A XOR B </a:t>
            </a:r>
            <a:r>
              <a:rPr lang="tr-TR" dirty="0" err="1" smtClean="0"/>
              <a:t>then</a:t>
            </a:r>
            <a:r>
              <a:rPr lang="tr-TR" dirty="0" smtClean="0"/>
              <a:t>: </a:t>
            </a:r>
          </a:p>
          <a:p>
            <a:pPr marL="742950" lvl="1" indent="-285750">
              <a:buFont typeface="Arial" panose="020B0604020202020204" pitchFamily="34" charset="0"/>
              <a:buChar char="•"/>
            </a:pPr>
            <a:r>
              <a:rPr lang="tr-TR" dirty="0" smtClean="0"/>
              <a:t>B= A XOR C</a:t>
            </a:r>
          </a:p>
          <a:p>
            <a:pPr marL="742950" lvl="1" indent="-285750">
              <a:buFont typeface="Arial" panose="020B0604020202020204" pitchFamily="34" charset="0"/>
              <a:buChar char="•"/>
            </a:pPr>
            <a:r>
              <a:rPr lang="tr-TR" dirty="0" smtClean="0"/>
              <a:t>A= B XOR C</a:t>
            </a:r>
          </a:p>
        </p:txBody>
      </p:sp>
    </p:spTree>
    <p:extLst>
      <p:ext uri="{BB962C8B-B14F-4D97-AF65-F5344CB8AC3E}">
        <p14:creationId xmlns:p14="http://schemas.microsoft.com/office/powerpoint/2010/main" val="2623276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545" b="16364"/>
              <a:stretch>
                <a:fillRect/>
              </a:stretch>
            </p:blipFill>
          </mc:Choice>
          <mc:Fallback>
            <p:blipFill>
              <a:blip r:embed="rId4"/>
              <a:srcRect t="4545" b="16364"/>
              <a:stretch>
                <a:fillRect/>
              </a:stretch>
            </p:blipFill>
          </mc:Fallback>
        </mc:AlternateContent>
        <p:spPr>
          <a:xfrm>
            <a:off x="1524000" y="0"/>
            <a:ext cx="6629400" cy="6785271"/>
          </a:xfrm>
          <a:prstGeom prst="rect">
            <a:avLst/>
          </a:prstGeo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dirty="0" smtClean="0"/>
              <a:t>© 2017 Pearson Education, Inc., Hoboken, NJ. All rights reserved. </a:t>
            </a:r>
            <a:endParaRPr lang="en-US" sz="1000" dirty="0"/>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152400"/>
            <a:ext cx="9072283" cy="7010400"/>
          </a:xfrm>
          <a:prstGeom prst="rect">
            <a:avLst/>
          </a:prstGeom>
        </p:spPr>
      </p:pic>
    </p:spTree>
    <p:extLst>
      <p:ext uri="{BB962C8B-B14F-4D97-AF65-F5344CB8AC3E}">
        <p14:creationId xmlns:p14="http://schemas.microsoft.com/office/powerpoint/2010/main" val="2186301754"/>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38" t="-2236" r="9038" b="2236"/>
              <a:stretch>
                <a:fillRect/>
              </a:stretch>
            </p:blipFill>
          </mc:Choice>
          <mc:Fallback>
            <p:blipFill>
              <a:blip r:embed="rId4"/>
              <a:srcRect l="9038" t="-2236" r="9038" b="2236"/>
              <a:stretch>
                <a:fillRect/>
              </a:stretch>
            </p:blipFill>
          </mc:Fallback>
        </mc:AlternateContent>
        <p:spPr>
          <a:xfrm>
            <a:off x="1524000" y="1371600"/>
            <a:ext cx="6486974" cy="5334000"/>
          </a:xfrm>
          <a:prstGeom prst="rect">
            <a:avLst/>
          </a:prstGeom>
        </p:spPr>
      </p:pic>
      <p:sp>
        <p:nvSpPr>
          <p:cNvPr id="26" name="Vertical Title 25"/>
          <p:cNvSpPr>
            <a:spLocks noGrp="1"/>
          </p:cNvSpPr>
          <p:nvPr>
            <p:ph type="title"/>
          </p:nvPr>
        </p:nvSpPr>
        <p:spPr>
          <a:xfrm>
            <a:off x="0" y="40341"/>
            <a:ext cx="9144000" cy="1411941"/>
          </a:xfrm>
        </p:spPr>
        <p:txBody>
          <a:bodyPr/>
          <a:lstStyle/>
          <a:p>
            <a:pPr>
              <a:lnSpc>
                <a:spcPts val="3800"/>
              </a:lnSpc>
            </a:pPr>
            <a:r>
              <a:rPr lang="en-US" sz="4000" dirty="0" smtClean="0"/>
              <a:t>Table 4.1   </a:t>
            </a:r>
            <a:r>
              <a:rPr lang="en-US" sz="2800" dirty="0" smtClean="0"/>
              <a:t/>
            </a:r>
            <a:br>
              <a:rPr lang="en-US" sz="2800" dirty="0" smtClean="0"/>
            </a:br>
            <a:r>
              <a:rPr lang="en-US" sz="2400" dirty="0" smtClean="0"/>
              <a:t>Encryption and Decryption Tables for Substitution Cipher of Figure 4.2 </a:t>
            </a:r>
            <a:endParaRPr lang="en-US" sz="2800"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1583767939"/>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tr-TR" sz="4400" dirty="0" err="1" smtClean="0"/>
              <a:t>Two</a:t>
            </a:r>
            <a:r>
              <a:rPr lang="tr-TR" sz="4400" dirty="0" smtClean="0"/>
              <a:t> </a:t>
            </a:r>
            <a:r>
              <a:rPr lang="tr-TR" sz="4400" dirty="0" err="1" smtClean="0"/>
              <a:t>important</a:t>
            </a:r>
            <a:r>
              <a:rPr lang="tr-TR" sz="4400" dirty="0" smtClean="0"/>
              <a:t> </a:t>
            </a:r>
            <a:r>
              <a:rPr lang="tr-TR" sz="4400" dirty="0" err="1" smtClean="0"/>
              <a:t>principles</a:t>
            </a:r>
            <a:endParaRPr lang="en-AU" sz="4400" dirty="0"/>
          </a:p>
        </p:txBody>
      </p:sp>
      <p:graphicFrame>
        <p:nvGraphicFramePr>
          <p:cNvPr id="6" name="Diagram 5"/>
          <p:cNvGraphicFramePr/>
          <p:nvPr>
            <p:extLst>
              <p:ext uri="{D42A27DB-BD31-4B8C-83A1-F6EECF244321}">
                <p14:modId xmlns:p14="http://schemas.microsoft.com/office/powerpoint/2010/main" val="2994152326"/>
              </p:ext>
            </p:extLst>
          </p:nvPr>
        </p:nvGraphicFramePr>
        <p:xfrm>
          <a:off x="792162" y="1452282"/>
          <a:ext cx="7894638" cy="5100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527917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tr-TR" sz="4400" dirty="0" err="1" smtClean="0"/>
              <a:t>Iterated</a:t>
            </a:r>
            <a:r>
              <a:rPr lang="tr-TR" sz="4400" dirty="0" smtClean="0"/>
              <a:t> </a:t>
            </a:r>
            <a:r>
              <a:rPr lang="tr-TR" sz="4400" dirty="0" err="1" smtClean="0"/>
              <a:t>Cipher</a:t>
            </a:r>
            <a:endParaRPr lang="en-AU" sz="4400" dirty="0"/>
          </a:p>
        </p:txBody>
      </p:sp>
      <p:sp>
        <p:nvSpPr>
          <p:cNvPr id="4" name="Content Placeholder 3"/>
          <p:cNvSpPr>
            <a:spLocks noGrp="1"/>
          </p:cNvSpPr>
          <p:nvPr>
            <p:ph idx="1"/>
          </p:nvPr>
        </p:nvSpPr>
        <p:spPr>
          <a:xfrm>
            <a:off x="315411" y="1468306"/>
            <a:ext cx="8210872" cy="4715435"/>
          </a:xfrm>
        </p:spPr>
        <p:txBody>
          <a:bodyPr>
            <a:normAutofit/>
          </a:bodyPr>
          <a:lstStyle/>
          <a:p>
            <a:r>
              <a:rPr lang="en-US" sz="2400" dirty="0">
                <a:solidFill>
                  <a:schemeClr val="tx1"/>
                </a:solidFill>
                <a:latin typeface="Arial" charset="0"/>
                <a:ea typeface="ＭＳ Ｐゴシック" pitchFamily="-107" charset="-128"/>
                <a:cs typeface="ＭＳ Ｐゴシック" pitchFamily="-107" charset="-128"/>
              </a:rPr>
              <a:t>An</a:t>
            </a:r>
            <a:r>
              <a:rPr lang="tr-TR" sz="2400" dirty="0">
                <a:solidFill>
                  <a:schemeClr val="tx1"/>
                </a:solidFill>
                <a:latin typeface="Arial" charset="0"/>
                <a:ea typeface="ＭＳ Ｐゴシック" pitchFamily="-107" charset="-128"/>
                <a:cs typeface="ＭＳ Ｐゴシック" pitchFamily="-107" charset="-128"/>
              </a:rPr>
              <a:t> </a:t>
            </a:r>
            <a:r>
              <a:rPr lang="en-US" sz="2400" dirty="0">
                <a:solidFill>
                  <a:schemeClr val="tx1"/>
                </a:solidFill>
                <a:latin typeface="Arial" charset="0"/>
                <a:ea typeface="ＭＳ Ｐゴシック" pitchFamily="-107" charset="-128"/>
                <a:cs typeface="ＭＳ Ｐゴシック" pitchFamily="-107" charset="-128"/>
              </a:rPr>
              <a:t>iterated cipher requires the specification of a </a:t>
            </a:r>
            <a:r>
              <a:rPr lang="en-US" sz="2400" b="1" dirty="0">
                <a:solidFill>
                  <a:schemeClr val="tx1"/>
                </a:solidFill>
                <a:latin typeface="Arial" charset="0"/>
                <a:ea typeface="ＭＳ Ｐゴシック" pitchFamily="-107" charset="-128"/>
                <a:cs typeface="ＭＳ Ｐゴシック" pitchFamily="-107" charset="-128"/>
              </a:rPr>
              <a:t>round function </a:t>
            </a:r>
            <a:r>
              <a:rPr lang="en-US" sz="2400" dirty="0">
                <a:solidFill>
                  <a:schemeClr val="tx1"/>
                </a:solidFill>
                <a:latin typeface="Arial" charset="0"/>
                <a:ea typeface="ＭＳ Ｐゴシック" pitchFamily="-107" charset="-128"/>
                <a:cs typeface="ＭＳ Ｐゴシック" pitchFamily="-107" charset="-128"/>
              </a:rPr>
              <a:t>and a </a:t>
            </a:r>
            <a:r>
              <a:rPr lang="en-US" sz="2400" b="1" dirty="0">
                <a:solidFill>
                  <a:schemeClr val="tx1"/>
                </a:solidFill>
                <a:latin typeface="Arial" charset="0"/>
                <a:ea typeface="ＭＳ Ｐゴシック" pitchFamily="-107" charset="-128"/>
                <a:cs typeface="ＭＳ Ｐゴシック" pitchFamily="-107" charset="-128"/>
              </a:rPr>
              <a:t>key </a:t>
            </a:r>
            <a:r>
              <a:rPr lang="en-US" sz="2400" b="1" dirty="0" smtClean="0">
                <a:solidFill>
                  <a:schemeClr val="tx1"/>
                </a:solidFill>
                <a:latin typeface="Arial" charset="0"/>
                <a:ea typeface="ＭＳ Ｐゴシック" pitchFamily="-107" charset="-128"/>
                <a:cs typeface="ＭＳ Ｐゴシック" pitchFamily="-107" charset="-128"/>
              </a:rPr>
              <a:t>schedule</a:t>
            </a:r>
            <a:r>
              <a:rPr lang="en-US" sz="2400" dirty="0" smtClean="0">
                <a:solidFill>
                  <a:schemeClr val="tx1"/>
                </a:solidFill>
                <a:latin typeface="Arial" charset="0"/>
                <a:ea typeface="ＭＳ Ｐゴシック" pitchFamily="-107" charset="-128"/>
                <a:cs typeface="ＭＳ Ｐゴシック" pitchFamily="-107" charset="-128"/>
              </a:rPr>
              <a:t>,</a:t>
            </a:r>
            <a:r>
              <a:rPr lang="tr-TR" sz="2400" dirty="0" smtClean="0">
                <a:solidFill>
                  <a:schemeClr val="tx1"/>
                </a:solidFill>
                <a:latin typeface="Arial" charset="0"/>
                <a:ea typeface="ＭＳ Ｐゴシック" pitchFamily="-107" charset="-128"/>
                <a:cs typeface="ＭＳ Ｐゴシック" pitchFamily="-107" charset="-128"/>
              </a:rPr>
              <a:t> </a:t>
            </a:r>
            <a:r>
              <a:rPr lang="en-US" sz="2400" dirty="0" smtClean="0">
                <a:solidFill>
                  <a:schemeClr val="tx1"/>
                </a:solidFill>
                <a:latin typeface="Arial" charset="0"/>
                <a:ea typeface="ＭＳ Ｐゴシック" pitchFamily="-107" charset="-128"/>
                <a:cs typeface="ＭＳ Ｐゴシック" pitchFamily="-107" charset="-128"/>
              </a:rPr>
              <a:t>and </a:t>
            </a:r>
            <a:r>
              <a:rPr lang="en-US" sz="2400" dirty="0">
                <a:solidFill>
                  <a:schemeClr val="tx1"/>
                </a:solidFill>
                <a:latin typeface="Arial" charset="0"/>
                <a:ea typeface="ＭＳ Ｐゴシック" pitchFamily="-107" charset="-128"/>
                <a:cs typeface="ＭＳ Ｐゴシック" pitchFamily="-107" charset="-128"/>
              </a:rPr>
              <a:t>the encryption of a plaintext will proceed through N similar </a:t>
            </a:r>
            <a:r>
              <a:rPr lang="en-US" sz="2400" b="1" dirty="0">
                <a:solidFill>
                  <a:schemeClr val="tx1"/>
                </a:solidFill>
                <a:latin typeface="Arial" charset="0"/>
                <a:ea typeface="ＭＳ Ｐゴシック" pitchFamily="-107" charset="-128"/>
                <a:cs typeface="ＭＳ Ｐゴシック" pitchFamily="-107" charset="-128"/>
              </a:rPr>
              <a:t>rounds</a:t>
            </a:r>
            <a:r>
              <a:rPr lang="en-US" sz="2400" dirty="0" smtClean="0">
                <a:solidFill>
                  <a:schemeClr val="tx1"/>
                </a:solidFill>
                <a:latin typeface="Arial" charset="0"/>
                <a:ea typeface="ＭＳ Ｐゴシック" pitchFamily="-107" charset="-128"/>
                <a:cs typeface="ＭＳ Ｐゴシック" pitchFamily="-107" charset="-128"/>
              </a:rPr>
              <a:t>.</a:t>
            </a:r>
            <a:endParaRPr lang="tr-TR" sz="2400" dirty="0" smtClean="0">
              <a:solidFill>
                <a:schemeClr val="tx1"/>
              </a:solidFill>
              <a:latin typeface="Arial" charset="0"/>
              <a:ea typeface="ＭＳ Ｐゴシック" pitchFamily="-107" charset="-128"/>
              <a:cs typeface="ＭＳ Ｐゴシック" pitchFamily="-107" charset="-128"/>
            </a:endParaRPr>
          </a:p>
          <a:p>
            <a:r>
              <a:rPr lang="tr-TR" sz="2400" dirty="0" err="1">
                <a:solidFill>
                  <a:schemeClr val="tx1"/>
                </a:solidFill>
                <a:latin typeface="Arial" charset="0"/>
                <a:ea typeface="ＭＳ Ｐゴシック" pitchFamily="-107" charset="-128"/>
                <a:cs typeface="ＭＳ Ｐゴシック" pitchFamily="-107" charset="-128"/>
              </a:rPr>
              <a:t>The</a:t>
            </a:r>
            <a:r>
              <a:rPr lang="tr-TR" sz="2400" dirty="0">
                <a:solidFill>
                  <a:schemeClr val="tx1"/>
                </a:solidFill>
                <a:latin typeface="Arial" charset="0"/>
                <a:ea typeface="ＭＳ Ｐゴシック" pitchFamily="-107" charset="-128"/>
                <a:cs typeface="ＭＳ Ｐゴシック" pitchFamily="-107" charset="-128"/>
              </a:rPr>
              <a:t> </a:t>
            </a:r>
            <a:r>
              <a:rPr lang="tr-TR" sz="2400" dirty="0" err="1">
                <a:solidFill>
                  <a:schemeClr val="tx1"/>
                </a:solidFill>
                <a:latin typeface="Arial" charset="0"/>
                <a:ea typeface="ＭＳ Ｐゴシック" pitchFamily="-107" charset="-128"/>
                <a:cs typeface="ＭＳ Ｐゴシック" pitchFamily="-107" charset="-128"/>
              </a:rPr>
              <a:t>round</a:t>
            </a:r>
            <a:r>
              <a:rPr lang="tr-TR" sz="2400" dirty="0">
                <a:solidFill>
                  <a:schemeClr val="tx1"/>
                </a:solidFill>
                <a:latin typeface="Arial" charset="0"/>
                <a:ea typeface="ＭＳ Ｐゴシック" pitchFamily="-107" charset="-128"/>
                <a:cs typeface="ＭＳ Ｐゴシック" pitchFamily="-107" charset="-128"/>
              </a:rPr>
              <a:t> </a:t>
            </a:r>
            <a:r>
              <a:rPr lang="tr-TR" sz="2400" dirty="0" err="1">
                <a:solidFill>
                  <a:schemeClr val="tx1"/>
                </a:solidFill>
                <a:latin typeface="Arial" charset="0"/>
                <a:ea typeface="ＭＳ Ｐゴシック" pitchFamily="-107" charset="-128"/>
                <a:cs typeface="ＭＳ Ｐゴシック" pitchFamily="-107" charset="-128"/>
              </a:rPr>
              <a:t>function</a:t>
            </a:r>
            <a:r>
              <a:rPr lang="tr-TR" sz="2400" dirty="0">
                <a:solidFill>
                  <a:schemeClr val="tx1"/>
                </a:solidFill>
                <a:latin typeface="Arial" charset="0"/>
                <a:ea typeface="ＭＳ Ｐゴシック" pitchFamily="-107" charset="-128"/>
                <a:cs typeface="ＭＳ Ｐゴシック" pitchFamily="-107" charset="-128"/>
              </a:rPr>
              <a:t> </a:t>
            </a:r>
            <a:r>
              <a:rPr lang="tr-TR" sz="2400" dirty="0" err="1">
                <a:solidFill>
                  <a:schemeClr val="tx1"/>
                </a:solidFill>
                <a:latin typeface="Arial" charset="0"/>
                <a:ea typeface="ＭＳ Ｐゴシック" pitchFamily="-107" charset="-128"/>
                <a:cs typeface="ＭＳ Ｐゴシック" pitchFamily="-107" charset="-128"/>
              </a:rPr>
              <a:t>takes</a:t>
            </a:r>
            <a:r>
              <a:rPr lang="tr-TR" sz="2400" dirty="0">
                <a:solidFill>
                  <a:schemeClr val="tx1"/>
                </a:solidFill>
                <a:latin typeface="Arial" charset="0"/>
                <a:ea typeface="ＭＳ Ｐゴシック" pitchFamily="-107" charset="-128"/>
                <a:cs typeface="ＭＳ Ｐゴシック" pitchFamily="-107" charset="-128"/>
              </a:rPr>
              <a:t> </a:t>
            </a:r>
            <a:r>
              <a:rPr lang="tr-TR" sz="2400" dirty="0" err="1">
                <a:solidFill>
                  <a:schemeClr val="tx1"/>
                </a:solidFill>
                <a:latin typeface="Arial" charset="0"/>
                <a:ea typeface="ＭＳ Ｐゴシック" pitchFamily="-107" charset="-128"/>
                <a:cs typeface="ＭＳ Ｐゴシック" pitchFamily="-107" charset="-128"/>
              </a:rPr>
              <a:t>two</a:t>
            </a:r>
            <a:r>
              <a:rPr lang="tr-TR" sz="2400" dirty="0">
                <a:solidFill>
                  <a:schemeClr val="tx1"/>
                </a:solidFill>
                <a:latin typeface="Arial" charset="0"/>
                <a:ea typeface="ＭＳ Ｐゴシック" pitchFamily="-107" charset="-128"/>
                <a:cs typeface="ＭＳ Ｐゴシック" pitchFamily="-107" charset="-128"/>
              </a:rPr>
              <a:t> </a:t>
            </a:r>
            <a:r>
              <a:rPr lang="tr-TR" sz="2400" dirty="0" err="1" smtClean="0">
                <a:solidFill>
                  <a:schemeClr val="tx1"/>
                </a:solidFill>
                <a:latin typeface="Arial" charset="0"/>
                <a:ea typeface="ＭＳ Ｐゴシック" pitchFamily="-107" charset="-128"/>
                <a:cs typeface="ＭＳ Ｐゴシック" pitchFamily="-107" charset="-128"/>
              </a:rPr>
              <a:t>inputs</a:t>
            </a:r>
            <a:r>
              <a:rPr lang="tr-TR" sz="2400" dirty="0" smtClean="0">
                <a:solidFill>
                  <a:schemeClr val="tx1"/>
                </a:solidFill>
                <a:latin typeface="Arial" charset="0"/>
                <a:ea typeface="ＭＳ Ｐゴシック" pitchFamily="-107" charset="-128"/>
                <a:cs typeface="ＭＳ Ｐゴシック" pitchFamily="-107" charset="-128"/>
              </a:rPr>
              <a:t>: </a:t>
            </a:r>
            <a:r>
              <a:rPr lang="tr-TR" sz="2400" dirty="0" err="1" smtClean="0">
                <a:solidFill>
                  <a:schemeClr val="tx1"/>
                </a:solidFill>
                <a:latin typeface="Arial" charset="0"/>
                <a:ea typeface="ＭＳ Ｐゴシック" pitchFamily="-107" charset="-128"/>
                <a:cs typeface="ＭＳ Ｐゴシック" pitchFamily="-107" charset="-128"/>
              </a:rPr>
              <a:t>Current</a:t>
            </a:r>
            <a:r>
              <a:rPr lang="tr-TR" sz="2400" dirty="0" smtClean="0">
                <a:solidFill>
                  <a:schemeClr val="tx1"/>
                </a:solidFill>
                <a:latin typeface="Arial" charset="0"/>
                <a:ea typeface="ＭＳ Ｐゴシック" pitchFamily="-107" charset="-128"/>
                <a:cs typeface="ＭＳ Ｐゴシック" pitchFamily="-107" charset="-128"/>
              </a:rPr>
              <a:t> </a:t>
            </a:r>
            <a:r>
              <a:rPr lang="tr-TR" sz="2400" dirty="0" err="1">
                <a:solidFill>
                  <a:schemeClr val="tx1"/>
                </a:solidFill>
                <a:latin typeface="Arial" charset="0"/>
                <a:ea typeface="ＭＳ Ｐゴシック" pitchFamily="-107" charset="-128"/>
                <a:cs typeface="ＭＳ Ｐゴシック" pitchFamily="-107" charset="-128"/>
              </a:rPr>
              <a:t>state</a:t>
            </a:r>
            <a:r>
              <a:rPr lang="tr-TR" sz="2400" dirty="0">
                <a:solidFill>
                  <a:schemeClr val="tx1"/>
                </a:solidFill>
                <a:latin typeface="Arial" charset="0"/>
                <a:ea typeface="ＭＳ Ｐゴシック" pitchFamily="-107" charset="-128"/>
                <a:cs typeface="ＭＳ Ｐゴシック" pitchFamily="-107" charset="-128"/>
              </a:rPr>
              <a:t>, </a:t>
            </a:r>
            <a:r>
              <a:rPr lang="tr-TR" sz="1800" b="1" i="1" dirty="0">
                <a:latin typeface="Times New Roman" panose="02020603050405020304" pitchFamily="18" charset="0"/>
                <a:cs typeface="Times New Roman" panose="02020603050405020304" pitchFamily="18" charset="0"/>
                <a:sym typeface="Symbol" panose="05050102010706020507" pitchFamily="18" charset="2"/>
              </a:rPr>
              <a:t>w</a:t>
            </a:r>
            <a:r>
              <a:rPr lang="tr-TR" sz="1800" b="1" i="1" baseline="30000" dirty="0">
                <a:latin typeface="Times New Roman" panose="02020603050405020304" pitchFamily="18" charset="0"/>
                <a:cs typeface="Times New Roman" panose="02020603050405020304" pitchFamily="18" charset="0"/>
                <a:sym typeface="Symbol" panose="05050102010706020507" pitchFamily="18" charset="2"/>
              </a:rPr>
              <a:t>r-1</a:t>
            </a:r>
            <a:r>
              <a:rPr lang="tr-TR" sz="1800" b="1" i="1" dirty="0">
                <a:latin typeface="Times New Roman" panose="02020603050405020304" pitchFamily="18" charset="0"/>
                <a:cs typeface="Times New Roman" panose="02020603050405020304" pitchFamily="18" charset="0"/>
                <a:sym typeface="Symbol" panose="05050102010706020507" pitchFamily="18" charset="2"/>
              </a:rPr>
              <a:t> </a:t>
            </a:r>
            <a:r>
              <a:rPr lang="tr-TR" sz="2400" dirty="0" err="1" smtClean="0">
                <a:solidFill>
                  <a:schemeClr val="tx1"/>
                </a:solidFill>
                <a:latin typeface="Arial" charset="0"/>
                <a:ea typeface="ＭＳ Ｐゴシック" pitchFamily="-107" charset="-128"/>
                <a:cs typeface="ＭＳ Ｐゴシック" pitchFamily="-107" charset="-128"/>
              </a:rPr>
              <a:t>Key</a:t>
            </a:r>
            <a:r>
              <a:rPr lang="tr-TR" sz="2400" dirty="0">
                <a:solidFill>
                  <a:schemeClr val="tx1"/>
                </a:solidFill>
                <a:latin typeface="Arial" charset="0"/>
                <a:ea typeface="ＭＳ Ｐゴシック" pitchFamily="-107" charset="-128"/>
                <a:cs typeface="ＭＳ Ｐゴシック" pitchFamily="-107" charset="-128"/>
              </a:rPr>
              <a:t>, </a:t>
            </a:r>
            <a:r>
              <a:rPr lang="tr-TR" sz="1800" b="1" i="1" dirty="0" err="1">
                <a:latin typeface="Times New Roman" panose="02020603050405020304" pitchFamily="18" charset="0"/>
                <a:cs typeface="Times New Roman" panose="02020603050405020304" pitchFamily="18" charset="0"/>
              </a:rPr>
              <a:t>K</a:t>
            </a:r>
            <a:r>
              <a:rPr lang="tr-TR" sz="1800" b="1" i="1" baseline="30000" dirty="0" err="1">
                <a:latin typeface="Times New Roman" panose="02020603050405020304" pitchFamily="18" charset="0"/>
                <a:cs typeface="Times New Roman" panose="02020603050405020304" pitchFamily="18" charset="0"/>
              </a:rPr>
              <a:t>r</a:t>
            </a:r>
            <a:r>
              <a:rPr lang="tr-TR" sz="1800" b="1" i="1" dirty="0">
                <a:latin typeface="Times New Roman" panose="02020603050405020304" pitchFamily="18" charset="0"/>
                <a:cs typeface="Times New Roman" panose="02020603050405020304" pitchFamily="18" charset="0"/>
              </a:rPr>
              <a:t> </a:t>
            </a:r>
            <a:r>
              <a:rPr lang="tr-TR" sz="2400" dirty="0">
                <a:solidFill>
                  <a:schemeClr val="tx1"/>
                </a:solidFill>
                <a:latin typeface="Arial" charset="0"/>
                <a:ea typeface="ＭＳ Ｐゴシック" pitchFamily="-107" charset="-128"/>
                <a:cs typeface="ＭＳ Ｐゴシック" pitchFamily="-107" charset="-128"/>
              </a:rPr>
              <a:t>.</a:t>
            </a:r>
          </a:p>
        </p:txBody>
      </p:sp>
      <p:pic>
        <p:nvPicPr>
          <p:cNvPr id="8" name="Resim 7"/>
          <p:cNvPicPr>
            <a:picLocks noChangeAspect="1"/>
          </p:cNvPicPr>
          <p:nvPr/>
        </p:nvPicPr>
        <p:blipFill>
          <a:blip r:embed="rId3"/>
          <a:stretch>
            <a:fillRect/>
          </a:stretch>
        </p:blipFill>
        <p:spPr>
          <a:xfrm>
            <a:off x="321147" y="3863436"/>
            <a:ext cx="3682237" cy="2994564"/>
          </a:xfrm>
          <a:prstGeom prst="rect">
            <a:avLst/>
          </a:prstGeom>
        </p:spPr>
      </p:pic>
      <p:sp>
        <p:nvSpPr>
          <p:cNvPr id="9" name="Content Placeholder 4"/>
          <p:cNvSpPr txBox="1">
            <a:spLocks/>
          </p:cNvSpPr>
          <p:nvPr/>
        </p:nvSpPr>
        <p:spPr>
          <a:xfrm>
            <a:off x="4420847" y="4005064"/>
            <a:ext cx="4213102" cy="2852936"/>
          </a:xfrm>
          <a:prstGeom prst="rect">
            <a:avLst/>
          </a:prstGeom>
        </p:spPr>
        <p:txBody>
          <a:bodyPr vert="horz" lIns="91440" tIns="45720" rIns="91440" bIns="45720" rtlCol="0">
            <a:noAutofit/>
          </a:bodyPr>
          <a:lst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tr-TR" sz="2000" b="1" i="1" dirty="0" smtClean="0">
                <a:latin typeface="Times New Roman" panose="02020603050405020304" pitchFamily="18" charset="0"/>
                <a:cs typeface="Times New Roman" panose="02020603050405020304" pitchFamily="18" charset="0"/>
                <a:sym typeface="Symbol" panose="05050102010706020507" pitchFamily="18" charset="2"/>
              </a:rPr>
              <a:t>w</a:t>
            </a:r>
            <a:r>
              <a:rPr lang="tr-TR" sz="2000" b="1" i="1" baseline="30000" dirty="0" smtClean="0">
                <a:latin typeface="Times New Roman" panose="02020603050405020304" pitchFamily="18" charset="0"/>
                <a:cs typeface="Times New Roman" panose="02020603050405020304" pitchFamily="18" charset="0"/>
                <a:sym typeface="Symbol" panose="05050102010706020507" pitchFamily="18" charset="2"/>
              </a:rPr>
              <a:t>0</a:t>
            </a:r>
            <a:r>
              <a:rPr lang="tr-TR" sz="2000" b="1" baseline="30000" dirty="0" smtClean="0">
                <a:latin typeface="Lucida Calligraphy" panose="03010101010101010101" pitchFamily="66" charset="0"/>
                <a:sym typeface="Symbol" panose="05050102010706020507" pitchFamily="18" charset="2"/>
              </a:rPr>
              <a:t>  </a:t>
            </a:r>
            <a:r>
              <a:rPr lang="tr-TR" sz="2000" b="1" dirty="0">
                <a:sym typeface="Symbol" panose="05050102010706020507" pitchFamily="18" charset="2"/>
              </a:rPr>
              <a:t>is </a:t>
            </a:r>
            <a:r>
              <a:rPr lang="tr-TR" sz="2000" b="1" dirty="0" err="1">
                <a:sym typeface="Symbol" panose="05050102010706020507" pitchFamily="18" charset="2"/>
              </a:rPr>
              <a:t>initial</a:t>
            </a:r>
            <a:r>
              <a:rPr lang="tr-TR" sz="2000" b="1" dirty="0">
                <a:sym typeface="Symbol" panose="05050102010706020507" pitchFamily="18" charset="2"/>
              </a:rPr>
              <a:t> </a:t>
            </a:r>
            <a:r>
              <a:rPr lang="tr-TR" sz="2000" b="1" dirty="0" err="1">
                <a:sym typeface="Symbol" panose="05050102010706020507" pitchFamily="18" charset="2"/>
              </a:rPr>
              <a:t>state</a:t>
            </a:r>
            <a:endParaRPr lang="tr-TR" sz="2000" b="1" dirty="0"/>
          </a:p>
          <a:p>
            <a:pPr fontAlgn="auto">
              <a:spcAft>
                <a:spcPts val="0"/>
              </a:spcAft>
            </a:pPr>
            <a:r>
              <a:rPr lang="tr-TR" sz="2000" b="1" i="1" dirty="0">
                <a:latin typeface="Times New Roman" panose="02020603050405020304" pitchFamily="18" charset="0"/>
                <a:cs typeface="Times New Roman" panose="02020603050405020304" pitchFamily="18" charset="0"/>
              </a:rPr>
              <a:t>g</a:t>
            </a:r>
            <a:r>
              <a:rPr lang="tr-TR" sz="2000" b="1" dirty="0" smtClean="0"/>
              <a:t> is </a:t>
            </a:r>
            <a:r>
              <a:rPr lang="tr-TR" sz="2000" b="1" dirty="0" err="1" smtClean="0"/>
              <a:t>round</a:t>
            </a:r>
            <a:r>
              <a:rPr lang="tr-TR" sz="2000" b="1" dirty="0" smtClean="0"/>
              <a:t> </a:t>
            </a:r>
            <a:r>
              <a:rPr lang="tr-TR" sz="2000" b="1" dirty="0" err="1" smtClean="0"/>
              <a:t>function</a:t>
            </a:r>
            <a:endParaRPr lang="tr-TR" sz="2000" b="1" dirty="0" smtClean="0"/>
          </a:p>
          <a:p>
            <a:pPr fontAlgn="auto">
              <a:spcAft>
                <a:spcPts val="0"/>
              </a:spcAft>
            </a:pPr>
            <a:r>
              <a:rPr lang="tr-TR" sz="2000" b="1" i="1" dirty="0">
                <a:latin typeface="Times New Roman" panose="02020603050405020304" pitchFamily="18" charset="0"/>
                <a:cs typeface="Times New Roman" panose="02020603050405020304" pitchFamily="18" charset="0"/>
              </a:rPr>
              <a:t>K</a:t>
            </a:r>
            <a:r>
              <a:rPr lang="tr-TR" sz="2000" b="1" i="1" baseline="30000" dirty="0">
                <a:latin typeface="Times New Roman" panose="02020603050405020304" pitchFamily="18" charset="0"/>
                <a:cs typeface="Times New Roman" panose="02020603050405020304" pitchFamily="18" charset="0"/>
              </a:rPr>
              <a:t>i</a:t>
            </a:r>
            <a:r>
              <a:rPr lang="tr-TR" sz="2000" b="1" dirty="0" smtClean="0"/>
              <a:t> is </a:t>
            </a:r>
            <a:r>
              <a:rPr lang="tr-TR" sz="2000" b="1" dirty="0" err="1" smtClean="0"/>
              <a:t>round</a:t>
            </a:r>
            <a:r>
              <a:rPr lang="tr-TR" sz="2000" b="1" dirty="0" smtClean="0"/>
              <a:t> </a:t>
            </a:r>
            <a:r>
              <a:rPr lang="tr-TR" sz="2000" b="1" dirty="0" err="1" smtClean="0"/>
              <a:t>key</a:t>
            </a:r>
            <a:r>
              <a:rPr lang="tr-TR" sz="2000" b="1" dirty="0" smtClean="0"/>
              <a:t>. </a:t>
            </a:r>
          </a:p>
          <a:p>
            <a:pPr fontAlgn="auto">
              <a:spcAft>
                <a:spcPts val="0"/>
              </a:spcAft>
            </a:pPr>
            <a:r>
              <a:rPr lang="tr-TR" sz="2000" b="1" i="1" dirty="0">
                <a:latin typeface="Times New Roman" panose="02020603050405020304" pitchFamily="18" charset="0"/>
                <a:cs typeface="Times New Roman" panose="02020603050405020304" pitchFamily="18" charset="0"/>
              </a:rPr>
              <a:t>N</a:t>
            </a:r>
            <a:r>
              <a:rPr lang="tr-TR" sz="2000" b="1" dirty="0" smtClean="0"/>
              <a:t> is </a:t>
            </a:r>
            <a:r>
              <a:rPr lang="tr-TR" sz="2000" b="1" dirty="0" err="1" smtClean="0"/>
              <a:t>the</a:t>
            </a:r>
            <a:r>
              <a:rPr lang="tr-TR" sz="2000" b="1" dirty="0" smtClean="0"/>
              <a:t> </a:t>
            </a:r>
            <a:r>
              <a:rPr lang="tr-TR" sz="2000" b="1" dirty="0" err="1" smtClean="0"/>
              <a:t>round</a:t>
            </a:r>
            <a:r>
              <a:rPr lang="tr-TR" sz="2000" b="1" dirty="0" smtClean="0"/>
              <a:t> </a:t>
            </a:r>
            <a:r>
              <a:rPr lang="tr-TR" sz="2000" b="1" dirty="0" err="1" smtClean="0"/>
              <a:t>number</a:t>
            </a:r>
            <a:r>
              <a:rPr lang="tr-TR" sz="2000" b="1" dirty="0" smtClean="0"/>
              <a:t>. </a:t>
            </a:r>
          </a:p>
          <a:p>
            <a:pPr fontAlgn="auto">
              <a:spcAft>
                <a:spcPts val="0"/>
              </a:spcAft>
            </a:pPr>
            <a:r>
              <a:rPr lang="tr-TR" sz="2000" b="1" i="1" dirty="0" err="1">
                <a:latin typeface="Times New Roman" panose="02020603050405020304" pitchFamily="18" charset="0"/>
                <a:cs typeface="Times New Roman" panose="02020603050405020304" pitchFamily="18" charset="0"/>
              </a:rPr>
              <a:t>x,y</a:t>
            </a:r>
            <a:r>
              <a:rPr lang="tr-TR" sz="2000" b="1" dirty="0" smtClean="0"/>
              <a:t> </a:t>
            </a:r>
            <a:r>
              <a:rPr lang="tr-TR" sz="2000" b="1" dirty="0" err="1" smtClean="0"/>
              <a:t>are</a:t>
            </a:r>
            <a:r>
              <a:rPr lang="tr-TR" sz="2000" b="1" dirty="0" smtClean="0"/>
              <a:t> </a:t>
            </a:r>
            <a:r>
              <a:rPr lang="tr-TR" sz="2000" b="1" dirty="0" err="1" smtClean="0"/>
              <a:t>plaintext</a:t>
            </a:r>
            <a:r>
              <a:rPr lang="tr-TR" sz="2000" b="1" dirty="0" smtClean="0"/>
              <a:t> </a:t>
            </a:r>
            <a:r>
              <a:rPr lang="tr-TR" sz="2000" b="1" dirty="0" err="1" smtClean="0"/>
              <a:t>and</a:t>
            </a:r>
            <a:r>
              <a:rPr lang="tr-TR" sz="2000" b="1" dirty="0" smtClean="0"/>
              <a:t> ciphertext. </a:t>
            </a:r>
            <a:endParaRPr lang="tr-TR" sz="2000" b="1" baseline="30000" dirty="0" smtClean="0"/>
          </a:p>
          <a:p>
            <a:pPr fontAlgn="auto">
              <a:spcAft>
                <a:spcPts val="0"/>
              </a:spcAft>
            </a:pPr>
            <a:endParaRPr lang="en-US" sz="2000" dirty="0"/>
          </a:p>
        </p:txBody>
      </p:sp>
    </p:spTree>
    <p:extLst>
      <p:ext uri="{BB962C8B-B14F-4D97-AF65-F5344CB8AC3E}">
        <p14:creationId xmlns:p14="http://schemas.microsoft.com/office/powerpoint/2010/main" val="1156564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11131</TotalTime>
  <Words>6895</Words>
  <Application>Microsoft Office PowerPoint</Application>
  <PresentationFormat>On-screen Show (4:3)</PresentationFormat>
  <Paragraphs>837</Paragraphs>
  <Slides>35</Slides>
  <Notes>35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35</vt:i4>
      </vt:variant>
    </vt:vector>
  </HeadingPairs>
  <TitlesOfParts>
    <vt:vector size="50" baseType="lpstr">
      <vt:lpstr>ＭＳ Ｐゴシック</vt:lpstr>
      <vt:lpstr>Arial</vt:lpstr>
      <vt:lpstr>Candara</vt:lpstr>
      <vt:lpstr>CourierPSPro-Bold</vt:lpstr>
      <vt:lpstr>Lucida Calligraphy</vt:lpstr>
      <vt:lpstr>Mistral</vt:lpstr>
      <vt:lpstr>PearsonMATHPRO08</vt:lpstr>
      <vt:lpstr>Symbol</vt:lpstr>
      <vt:lpstr>Times</vt:lpstr>
      <vt:lpstr>Times New Roman</vt:lpstr>
      <vt:lpstr>TimesTenLTStd-Italic</vt:lpstr>
      <vt:lpstr>TimesTenLTStd-Roman</vt:lpstr>
      <vt:lpstr>Wingdings</vt:lpstr>
      <vt:lpstr>Infusion</vt:lpstr>
      <vt:lpstr>1_Infusion</vt:lpstr>
      <vt:lpstr>Cryptography and Network Security</vt:lpstr>
      <vt:lpstr>Chapter 4</vt:lpstr>
      <vt:lpstr>Cipher</vt:lpstr>
      <vt:lpstr>XOR</vt:lpstr>
      <vt:lpstr>PowerPoint Presentation</vt:lpstr>
      <vt:lpstr>PowerPoint Presentation</vt:lpstr>
      <vt:lpstr>Table 4.1    Encryption and Decryption Tables for Substitution Cipher of Figure 4.2 </vt:lpstr>
      <vt:lpstr>Two important principles</vt:lpstr>
      <vt:lpstr>Iterated Cipher</vt:lpstr>
      <vt:lpstr>Iterated Cipher</vt:lpstr>
      <vt:lpstr>Feistel Cipher</vt:lpstr>
      <vt:lpstr>Feistel Example</vt:lpstr>
      <vt:lpstr>Feistel Cipher Design Features</vt:lpstr>
      <vt:lpstr>Data Encryption Standard (DES)</vt:lpstr>
      <vt:lpstr>DES</vt:lpstr>
      <vt:lpstr>PowerPoint Presentation</vt:lpstr>
      <vt:lpstr>DES</vt:lpstr>
      <vt:lpstr>DES Initial Permutation</vt:lpstr>
      <vt:lpstr>DES S-Box</vt:lpstr>
      <vt:lpstr>DES Key</vt:lpstr>
      <vt:lpstr> Table 4.2  DES Example</vt:lpstr>
      <vt:lpstr>Table 4.3  Avalanche Effect in DES: Change in Plaintext </vt:lpstr>
      <vt:lpstr>Table 4.4  Avalanche Effect in DES: Change in Key </vt:lpstr>
      <vt:lpstr>Strength of DES</vt:lpstr>
      <vt:lpstr>Table 4.5   Average Time Required for Exhaustive Key Search </vt:lpstr>
      <vt:lpstr>Block Cipher Design Principles: Number of Rounds</vt:lpstr>
      <vt:lpstr>Block Cipher Design Principles: Number of Rounds</vt:lpstr>
      <vt:lpstr>Block Cipher Design Principles: Design of Function F</vt:lpstr>
      <vt:lpstr>Block Cipher Design Principles: Key Schedule Algorithm</vt:lpstr>
      <vt:lpstr>PowerPoint Presentation</vt:lpstr>
      <vt:lpstr>Meet-in-the-Middle Attack</vt:lpstr>
      <vt:lpstr>Triple-DES with Two-Keys</vt:lpstr>
      <vt:lpstr>PowerPoint Presentation</vt:lpstr>
      <vt:lpstr>PowerPoint Presentation</vt:lpstr>
      <vt:lpstr>Triple DES with Three Keys</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Haydar Çukurtepe</cp:lastModifiedBy>
  <cp:revision>142</cp:revision>
  <cp:lastPrinted>2009-08-04T06:08:06Z</cp:lastPrinted>
  <dcterms:created xsi:type="dcterms:W3CDTF">2016-03-13T01:59:00Z</dcterms:created>
  <dcterms:modified xsi:type="dcterms:W3CDTF">2022-03-14T13:56:41Z</dcterms:modified>
  <cp:category/>
</cp:coreProperties>
</file>