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  <p:sldMasterId id="2147483811" r:id="rId2"/>
  </p:sldMasterIdLst>
  <p:notesMasterIdLst>
    <p:notesMasterId r:id="rId37"/>
  </p:notesMasterIdLst>
  <p:handoutMasterIdLst>
    <p:handoutMasterId r:id="rId38"/>
  </p:handoutMasterIdLst>
  <p:sldIdLst>
    <p:sldId id="320" r:id="rId3"/>
    <p:sldId id="373" r:id="rId4"/>
    <p:sldId id="390" r:id="rId5"/>
    <p:sldId id="391" r:id="rId6"/>
    <p:sldId id="393" r:id="rId7"/>
    <p:sldId id="394" r:id="rId8"/>
    <p:sldId id="392" r:id="rId9"/>
    <p:sldId id="400" r:id="rId10"/>
    <p:sldId id="375" r:id="rId11"/>
    <p:sldId id="397" r:id="rId12"/>
    <p:sldId id="398" r:id="rId13"/>
    <p:sldId id="376" r:id="rId14"/>
    <p:sldId id="344" r:id="rId15"/>
    <p:sldId id="346" r:id="rId16"/>
    <p:sldId id="377" r:id="rId17"/>
    <p:sldId id="405" r:id="rId18"/>
    <p:sldId id="378" r:id="rId19"/>
    <p:sldId id="381" r:id="rId20"/>
    <p:sldId id="384" r:id="rId21"/>
    <p:sldId id="402" r:id="rId22"/>
    <p:sldId id="403" r:id="rId23"/>
    <p:sldId id="404" r:id="rId24"/>
    <p:sldId id="382" r:id="rId25"/>
    <p:sldId id="383" r:id="rId26"/>
    <p:sldId id="385" r:id="rId27"/>
    <p:sldId id="401" r:id="rId28"/>
    <p:sldId id="386" r:id="rId29"/>
    <p:sldId id="387" r:id="rId30"/>
    <p:sldId id="399" r:id="rId31"/>
    <p:sldId id="388" r:id="rId32"/>
    <p:sldId id="389" r:id="rId33"/>
    <p:sldId id="349" r:id="rId34"/>
    <p:sldId id="347" r:id="rId35"/>
    <p:sldId id="348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30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00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70491-3A5A-E341-8AF3-E55A7DE8548A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9D67A-3F7D-AA4E-B63C-FB49E8AD37CB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4800" dirty="0" smtClean="0">
              <a:ea typeface="+mn-ea"/>
            </a:rPr>
            <a:t>Rationale:</a:t>
          </a:r>
          <a:endParaRPr lang="en-US" sz="4800" dirty="0"/>
        </a:p>
      </dgm:t>
    </dgm:pt>
    <dgm:pt modelId="{C2A33959-A12E-EE4B-9321-4B35FF6472F5}" type="parTrans" cxnId="{37CE3564-0713-F445-BC70-0EF7031988D7}">
      <dgm:prSet/>
      <dgm:spPr/>
      <dgm:t>
        <a:bodyPr/>
        <a:lstStyle/>
        <a:p>
          <a:endParaRPr lang="en-US"/>
        </a:p>
      </dgm:t>
    </dgm:pt>
    <dgm:pt modelId="{7B5B575B-B4FC-3F41-A39D-EC476FE35502}" type="sibTrans" cxnId="{37CE3564-0713-F445-BC70-0EF7031988D7}">
      <dgm:prSet/>
      <dgm:spPr/>
      <dgm:t>
        <a:bodyPr/>
        <a:lstStyle/>
        <a:p>
          <a:endParaRPr lang="en-US"/>
        </a:p>
      </dgm:t>
    </dgm:pt>
    <dgm:pt modelId="{A34C1AB0-108F-0D48-A37B-3E6AEB03F04C}">
      <dgm:prSet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Is as simple as possible and affects every bit of State</a:t>
          </a:r>
        </a:p>
      </dgm:t>
    </dgm:pt>
    <dgm:pt modelId="{64027232-2DBE-9A4D-B7A0-5AC3EB424AFF}" type="parTrans" cxnId="{1430671B-2F9F-8F43-A89F-6B9F1F7867EA}">
      <dgm:prSet/>
      <dgm:spPr/>
      <dgm:t>
        <a:bodyPr/>
        <a:lstStyle/>
        <a:p>
          <a:endParaRPr lang="en-US"/>
        </a:p>
      </dgm:t>
    </dgm:pt>
    <dgm:pt modelId="{EDA6D999-4F07-F645-8BAE-F250750D3A18}" type="sibTrans" cxnId="{1430671B-2F9F-8F43-A89F-6B9F1F7867EA}">
      <dgm:prSet/>
      <dgm:spPr/>
      <dgm:t>
        <a:bodyPr/>
        <a:lstStyle/>
        <a:p>
          <a:endParaRPr lang="en-US"/>
        </a:p>
      </dgm:t>
    </dgm:pt>
    <dgm:pt modelId="{082CBD4A-E8BF-624E-82D5-5CF738684921}">
      <dgm:prSet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The complexity of the round key expansion plus the complexity of the other stages of AES ensure security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+mn-ea"/>
          </a:endParaRPr>
        </a:p>
      </dgm:t>
    </dgm:pt>
    <dgm:pt modelId="{CE69DE65-E2E8-6F4B-988D-774964907128}" type="parTrans" cxnId="{E89A5584-1344-A24D-A077-8D1D2959CAF5}">
      <dgm:prSet/>
      <dgm:spPr/>
      <dgm:t>
        <a:bodyPr/>
        <a:lstStyle/>
        <a:p>
          <a:endParaRPr lang="en-US"/>
        </a:p>
      </dgm:t>
    </dgm:pt>
    <dgm:pt modelId="{273E629E-BBAB-9F40-8CD2-BDC1BE45B4B2}" type="sibTrans" cxnId="{E89A5584-1344-A24D-A077-8D1D2959CAF5}">
      <dgm:prSet/>
      <dgm:spPr/>
      <dgm:t>
        <a:bodyPr/>
        <a:lstStyle/>
        <a:p>
          <a:endParaRPr lang="en-US"/>
        </a:p>
      </dgm:t>
    </dgm:pt>
    <dgm:pt modelId="{1E9ED761-7147-DC41-95EA-502DA8E39AD9}" type="pres">
      <dgm:prSet presAssocID="{06E70491-3A5A-E341-8AF3-E55A7DE854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6B63D-6819-F149-BE24-03926EE96672}" type="pres">
      <dgm:prSet presAssocID="{3869D67A-3F7D-AA4E-B63C-FB49E8AD37CB}" presName="compNode" presStyleCnt="0"/>
      <dgm:spPr/>
    </dgm:pt>
    <dgm:pt modelId="{AE031E95-656C-0046-BF22-0866F7A08318}" type="pres">
      <dgm:prSet presAssocID="{3869D67A-3F7D-AA4E-B63C-FB49E8AD37CB}" presName="aNode" presStyleLbl="bgShp" presStyleIdx="0" presStyleCnt="1"/>
      <dgm:spPr/>
      <dgm:t>
        <a:bodyPr/>
        <a:lstStyle/>
        <a:p>
          <a:endParaRPr lang="en-US"/>
        </a:p>
      </dgm:t>
    </dgm:pt>
    <dgm:pt modelId="{94800995-0937-414A-A9DD-3CC8FF5CBEEF}" type="pres">
      <dgm:prSet presAssocID="{3869D67A-3F7D-AA4E-B63C-FB49E8AD37CB}" presName="textNode" presStyleLbl="bgShp" presStyleIdx="0" presStyleCnt="1"/>
      <dgm:spPr/>
      <dgm:t>
        <a:bodyPr/>
        <a:lstStyle/>
        <a:p>
          <a:endParaRPr lang="en-US"/>
        </a:p>
      </dgm:t>
    </dgm:pt>
    <dgm:pt modelId="{0A9CBDE6-83C0-634C-B979-1FEADC9B08CF}" type="pres">
      <dgm:prSet presAssocID="{3869D67A-3F7D-AA4E-B63C-FB49E8AD37CB}" presName="compChildNode" presStyleCnt="0"/>
      <dgm:spPr/>
    </dgm:pt>
    <dgm:pt modelId="{18E87D01-36B5-C74E-AFB4-48AA4A8839CA}" type="pres">
      <dgm:prSet presAssocID="{3869D67A-3F7D-AA4E-B63C-FB49E8AD37CB}" presName="theInnerList" presStyleCnt="0"/>
      <dgm:spPr/>
    </dgm:pt>
    <dgm:pt modelId="{B4BF46BC-3A33-6149-9393-EC1CD0316560}" type="pres">
      <dgm:prSet presAssocID="{A34C1AB0-108F-0D48-A37B-3E6AEB03F04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3D8A2-BBB0-9C44-A25E-98A4D3F42D2E}" type="pres">
      <dgm:prSet presAssocID="{A34C1AB0-108F-0D48-A37B-3E6AEB03F04C}" presName="aSpace2" presStyleCnt="0"/>
      <dgm:spPr/>
    </dgm:pt>
    <dgm:pt modelId="{681F0B88-DB2E-FB4E-836C-9656ECDCAECA}" type="pres">
      <dgm:prSet presAssocID="{082CBD4A-E8BF-624E-82D5-5CF73868492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AD1EAE-7788-4D17-B0B6-6D3736AFAA93}" type="presOf" srcId="{3869D67A-3F7D-AA4E-B63C-FB49E8AD37CB}" destId="{AE031E95-656C-0046-BF22-0866F7A08318}" srcOrd="0" destOrd="0" presId="urn:microsoft.com/office/officeart/2005/8/layout/lProcess2"/>
    <dgm:cxn modelId="{CB18160B-D354-45C2-A681-F484221A644F}" type="presOf" srcId="{3869D67A-3F7D-AA4E-B63C-FB49E8AD37CB}" destId="{94800995-0937-414A-A9DD-3CC8FF5CBEEF}" srcOrd="1" destOrd="0" presId="urn:microsoft.com/office/officeart/2005/8/layout/lProcess2"/>
    <dgm:cxn modelId="{1430671B-2F9F-8F43-A89F-6B9F1F7867EA}" srcId="{3869D67A-3F7D-AA4E-B63C-FB49E8AD37CB}" destId="{A34C1AB0-108F-0D48-A37B-3E6AEB03F04C}" srcOrd="0" destOrd="0" parTransId="{64027232-2DBE-9A4D-B7A0-5AC3EB424AFF}" sibTransId="{EDA6D999-4F07-F645-8BAE-F250750D3A18}"/>
    <dgm:cxn modelId="{3A448514-FA26-4272-8F2F-7DD267FCFFEE}" type="presOf" srcId="{06E70491-3A5A-E341-8AF3-E55A7DE8548A}" destId="{1E9ED761-7147-DC41-95EA-502DA8E39AD9}" srcOrd="0" destOrd="0" presId="urn:microsoft.com/office/officeart/2005/8/layout/lProcess2"/>
    <dgm:cxn modelId="{E89A5584-1344-A24D-A077-8D1D2959CAF5}" srcId="{3869D67A-3F7D-AA4E-B63C-FB49E8AD37CB}" destId="{082CBD4A-E8BF-624E-82D5-5CF738684921}" srcOrd="1" destOrd="0" parTransId="{CE69DE65-E2E8-6F4B-988D-774964907128}" sibTransId="{273E629E-BBAB-9F40-8CD2-BDC1BE45B4B2}"/>
    <dgm:cxn modelId="{E20DF676-2D38-4177-A656-C6CE516CEF43}" type="presOf" srcId="{A34C1AB0-108F-0D48-A37B-3E6AEB03F04C}" destId="{B4BF46BC-3A33-6149-9393-EC1CD0316560}" srcOrd="0" destOrd="0" presId="urn:microsoft.com/office/officeart/2005/8/layout/lProcess2"/>
    <dgm:cxn modelId="{5B13DCF9-98E6-4D11-A1FC-A910D06E5CE7}" type="presOf" srcId="{082CBD4A-E8BF-624E-82D5-5CF738684921}" destId="{681F0B88-DB2E-FB4E-836C-9656ECDCAECA}" srcOrd="0" destOrd="0" presId="urn:microsoft.com/office/officeart/2005/8/layout/lProcess2"/>
    <dgm:cxn modelId="{37CE3564-0713-F445-BC70-0EF7031988D7}" srcId="{06E70491-3A5A-E341-8AF3-E55A7DE8548A}" destId="{3869D67A-3F7D-AA4E-B63C-FB49E8AD37CB}" srcOrd="0" destOrd="0" parTransId="{C2A33959-A12E-EE4B-9321-4B35FF6472F5}" sibTransId="{7B5B575B-B4FC-3F41-A39D-EC476FE35502}"/>
    <dgm:cxn modelId="{505319C7-11CE-492B-864F-C746FD2DB951}" type="presParOf" srcId="{1E9ED761-7147-DC41-95EA-502DA8E39AD9}" destId="{3606B63D-6819-F149-BE24-03926EE96672}" srcOrd="0" destOrd="0" presId="urn:microsoft.com/office/officeart/2005/8/layout/lProcess2"/>
    <dgm:cxn modelId="{234E38EE-B216-43EA-87D4-A7799DACB2DE}" type="presParOf" srcId="{3606B63D-6819-F149-BE24-03926EE96672}" destId="{AE031E95-656C-0046-BF22-0866F7A08318}" srcOrd="0" destOrd="0" presId="urn:microsoft.com/office/officeart/2005/8/layout/lProcess2"/>
    <dgm:cxn modelId="{C731492C-853A-4A64-8D2B-5475FC66B338}" type="presParOf" srcId="{3606B63D-6819-F149-BE24-03926EE96672}" destId="{94800995-0937-414A-A9DD-3CC8FF5CBEEF}" srcOrd="1" destOrd="0" presId="urn:microsoft.com/office/officeart/2005/8/layout/lProcess2"/>
    <dgm:cxn modelId="{7E0AC6C1-05CD-484D-A9AB-6E743FC47F71}" type="presParOf" srcId="{3606B63D-6819-F149-BE24-03926EE96672}" destId="{0A9CBDE6-83C0-634C-B979-1FEADC9B08CF}" srcOrd="2" destOrd="0" presId="urn:microsoft.com/office/officeart/2005/8/layout/lProcess2"/>
    <dgm:cxn modelId="{F37D61E6-A819-4943-ABF9-A03F787F41CD}" type="presParOf" srcId="{0A9CBDE6-83C0-634C-B979-1FEADC9B08CF}" destId="{18E87D01-36B5-C74E-AFB4-48AA4A8839CA}" srcOrd="0" destOrd="0" presId="urn:microsoft.com/office/officeart/2005/8/layout/lProcess2"/>
    <dgm:cxn modelId="{C8B2D5BE-E28B-4F32-8BE5-D7FD80C2EFCF}" type="presParOf" srcId="{18E87D01-36B5-C74E-AFB4-48AA4A8839CA}" destId="{B4BF46BC-3A33-6149-9393-EC1CD0316560}" srcOrd="0" destOrd="0" presId="urn:microsoft.com/office/officeart/2005/8/layout/lProcess2"/>
    <dgm:cxn modelId="{7A7CB1CF-558E-4101-8B32-19A510FB7AFF}" type="presParOf" srcId="{18E87D01-36B5-C74E-AFB4-48AA4A8839CA}" destId="{36F3D8A2-BBB0-9C44-A25E-98A4D3F42D2E}" srcOrd="1" destOrd="0" presId="urn:microsoft.com/office/officeart/2005/8/layout/lProcess2"/>
    <dgm:cxn modelId="{81B636F1-7061-4ED2-B799-DB613821C686}" type="presParOf" srcId="{18E87D01-36B5-C74E-AFB4-48AA4A8839CA}" destId="{681F0B88-DB2E-FB4E-836C-9656ECDCAEC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CCAD9-680A-D743-971E-975DA0224500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D3E8B-1B70-344E-A794-392708999AB0}">
      <dgm:prSet custT="1"/>
      <dgm:spPr/>
      <dgm:t>
        <a:bodyPr/>
        <a:lstStyle/>
        <a:p>
          <a:pPr rtl="0"/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specific criteria that were used are</a:t>
          </a:r>
          <a:r>
            <a:rPr lang="en-US" sz="1800" dirty="0" smtClean="0"/>
            <a:t>:</a:t>
          </a:r>
          <a:endParaRPr lang="en-US" sz="1800" dirty="0"/>
        </a:p>
      </dgm:t>
    </dgm:pt>
    <dgm:pt modelId="{DCA46CED-2F94-B94B-A2C2-0C4CCC493AEB}" type="parTrans" cxnId="{1DCB708E-82D2-0649-84C5-D4BF55A19B1B}">
      <dgm:prSet/>
      <dgm:spPr/>
      <dgm:t>
        <a:bodyPr/>
        <a:lstStyle/>
        <a:p>
          <a:endParaRPr lang="en-US"/>
        </a:p>
      </dgm:t>
    </dgm:pt>
    <dgm:pt modelId="{7E3DC81C-27BE-EC4A-ACF0-E95A9E8F3E82}" type="sibTrans" cxnId="{1DCB708E-82D2-0649-84C5-D4BF55A19B1B}">
      <dgm:prSet/>
      <dgm:spPr/>
      <dgm:t>
        <a:bodyPr/>
        <a:lstStyle/>
        <a:p>
          <a:endParaRPr lang="en-US"/>
        </a:p>
      </dgm:t>
    </dgm:pt>
    <dgm:pt modelId="{1382CF7B-C7F1-3E47-B8E6-38E73A1E0D68}">
      <dgm:prSet/>
      <dgm:spPr/>
      <dgm:t>
        <a:bodyPr/>
        <a:lstStyle/>
        <a:p>
          <a:pPr rtl="0"/>
          <a:r>
            <a:rPr lang="en-US" dirty="0" smtClean="0"/>
            <a:t>Knowledge of a part of the cipher key or round key does not enable calculation of many other round-key bits</a:t>
          </a:r>
          <a:endParaRPr lang="en-US" dirty="0"/>
        </a:p>
      </dgm:t>
    </dgm:pt>
    <dgm:pt modelId="{32639EB1-8FAB-7F44-8D51-D0EAFE63F5ED}" type="parTrans" cxnId="{318FFD8D-63B7-5D4F-B38F-7A5580A54F77}">
      <dgm:prSet/>
      <dgm:spPr/>
      <dgm:t>
        <a:bodyPr/>
        <a:lstStyle/>
        <a:p>
          <a:endParaRPr lang="en-US"/>
        </a:p>
      </dgm:t>
    </dgm:pt>
    <dgm:pt modelId="{1CE5FDF6-4CA0-E649-9D45-5484D7563AE2}" type="sibTrans" cxnId="{318FFD8D-63B7-5D4F-B38F-7A5580A54F77}">
      <dgm:prSet/>
      <dgm:spPr/>
      <dgm:t>
        <a:bodyPr/>
        <a:lstStyle/>
        <a:p>
          <a:endParaRPr lang="en-US"/>
        </a:p>
      </dgm:t>
    </dgm:pt>
    <dgm:pt modelId="{1FFB88C8-D23A-284C-B6EB-3EBEF80E1869}">
      <dgm:prSet/>
      <dgm:spPr/>
      <dgm:t>
        <a:bodyPr/>
        <a:lstStyle/>
        <a:p>
          <a:pPr rtl="0"/>
          <a:r>
            <a:rPr lang="en-US" dirty="0" smtClean="0"/>
            <a:t>An invertible transformation</a:t>
          </a:r>
          <a:endParaRPr lang="en-US" dirty="0"/>
        </a:p>
      </dgm:t>
    </dgm:pt>
    <dgm:pt modelId="{D607BA16-35F5-2840-86BD-DEFC0DB66376}" type="parTrans" cxnId="{AC6A97A0-5FB6-D34F-B39D-B9D55E15250B}">
      <dgm:prSet/>
      <dgm:spPr/>
      <dgm:t>
        <a:bodyPr/>
        <a:lstStyle/>
        <a:p>
          <a:endParaRPr lang="en-US"/>
        </a:p>
      </dgm:t>
    </dgm:pt>
    <dgm:pt modelId="{1C9CADD0-2208-7D41-B311-47D1058A3334}" type="sibTrans" cxnId="{AC6A97A0-5FB6-D34F-B39D-B9D55E15250B}">
      <dgm:prSet/>
      <dgm:spPr/>
      <dgm:t>
        <a:bodyPr/>
        <a:lstStyle/>
        <a:p>
          <a:endParaRPr lang="en-US"/>
        </a:p>
      </dgm:t>
    </dgm:pt>
    <dgm:pt modelId="{7E81624B-ED97-894F-AAA0-53E6672DAD9B}">
      <dgm:prSet/>
      <dgm:spPr/>
      <dgm:t>
        <a:bodyPr/>
        <a:lstStyle/>
        <a:p>
          <a:pPr rtl="0"/>
          <a:r>
            <a:rPr lang="en-US" dirty="0" smtClean="0"/>
            <a:t>Speed on a wide range of processors</a:t>
          </a:r>
          <a:endParaRPr lang="en-US" dirty="0"/>
        </a:p>
      </dgm:t>
    </dgm:pt>
    <dgm:pt modelId="{459D7936-5325-AA4E-971B-4B64742D5FAE}" type="parTrans" cxnId="{D6CAF3B9-DA0C-AD4B-B0E5-E11CDCD286C0}">
      <dgm:prSet/>
      <dgm:spPr/>
      <dgm:t>
        <a:bodyPr/>
        <a:lstStyle/>
        <a:p>
          <a:endParaRPr lang="en-US"/>
        </a:p>
      </dgm:t>
    </dgm:pt>
    <dgm:pt modelId="{6BCF9763-FC8A-094F-8F95-48FBBECCACC0}" type="sibTrans" cxnId="{D6CAF3B9-DA0C-AD4B-B0E5-E11CDCD286C0}">
      <dgm:prSet/>
      <dgm:spPr/>
      <dgm:t>
        <a:bodyPr/>
        <a:lstStyle/>
        <a:p>
          <a:endParaRPr lang="en-US"/>
        </a:p>
      </dgm:t>
    </dgm:pt>
    <dgm:pt modelId="{700BFEFE-33AE-304F-BA09-BF4B94815E12}">
      <dgm:prSet/>
      <dgm:spPr/>
      <dgm:t>
        <a:bodyPr/>
        <a:lstStyle/>
        <a:p>
          <a:pPr rtl="0"/>
          <a:r>
            <a:rPr lang="en-US" dirty="0" smtClean="0"/>
            <a:t>Usage of round constants to eliminate symmetries</a:t>
          </a:r>
          <a:endParaRPr lang="en-US" dirty="0"/>
        </a:p>
      </dgm:t>
    </dgm:pt>
    <dgm:pt modelId="{407A0D4A-DBED-6443-9178-E67F3E877D1C}" type="parTrans" cxnId="{263A83DD-E6D1-8C43-B0F8-DC116B949D18}">
      <dgm:prSet/>
      <dgm:spPr/>
      <dgm:t>
        <a:bodyPr/>
        <a:lstStyle/>
        <a:p>
          <a:endParaRPr lang="en-US"/>
        </a:p>
      </dgm:t>
    </dgm:pt>
    <dgm:pt modelId="{88594F36-7FD7-0E4A-9A59-212C7171504A}" type="sibTrans" cxnId="{263A83DD-E6D1-8C43-B0F8-DC116B949D18}">
      <dgm:prSet/>
      <dgm:spPr/>
      <dgm:t>
        <a:bodyPr/>
        <a:lstStyle/>
        <a:p>
          <a:endParaRPr lang="en-US"/>
        </a:p>
      </dgm:t>
    </dgm:pt>
    <dgm:pt modelId="{4AF0CCD5-2CF2-D744-8446-4426FFC10C6E}">
      <dgm:prSet/>
      <dgm:spPr/>
      <dgm:t>
        <a:bodyPr/>
        <a:lstStyle/>
        <a:p>
          <a:pPr rtl="0"/>
          <a:r>
            <a:rPr lang="en-US" dirty="0" smtClean="0"/>
            <a:t>Diffusion of cipher key differences into the round keys</a:t>
          </a:r>
          <a:endParaRPr lang="en-US" dirty="0"/>
        </a:p>
      </dgm:t>
    </dgm:pt>
    <dgm:pt modelId="{8DAB9A00-1D09-A54F-8993-4572FB68EA76}" type="parTrans" cxnId="{27D765EB-7939-624E-825C-272619E25FC3}">
      <dgm:prSet/>
      <dgm:spPr/>
      <dgm:t>
        <a:bodyPr/>
        <a:lstStyle/>
        <a:p>
          <a:endParaRPr lang="en-US"/>
        </a:p>
      </dgm:t>
    </dgm:pt>
    <dgm:pt modelId="{82CD27FE-83EE-B04E-B181-1B66876054B7}" type="sibTrans" cxnId="{27D765EB-7939-624E-825C-272619E25FC3}">
      <dgm:prSet/>
      <dgm:spPr/>
      <dgm:t>
        <a:bodyPr/>
        <a:lstStyle/>
        <a:p>
          <a:endParaRPr lang="en-US"/>
        </a:p>
      </dgm:t>
    </dgm:pt>
    <dgm:pt modelId="{823A72AC-C6E8-FE4C-97D8-12A83A1687D0}">
      <dgm:prSet/>
      <dgm:spPr/>
      <dgm:t>
        <a:bodyPr/>
        <a:lstStyle/>
        <a:p>
          <a:pPr rtl="0"/>
          <a:r>
            <a:rPr lang="en-US" dirty="0" smtClean="0"/>
            <a:t>Enough nonlinearity to prohibit the full determination of round key differences from cipher key differences only</a:t>
          </a:r>
          <a:endParaRPr lang="en-US" dirty="0"/>
        </a:p>
      </dgm:t>
    </dgm:pt>
    <dgm:pt modelId="{8B25F851-DA21-9F46-BF9D-C0B596311C16}" type="parTrans" cxnId="{BCFBC629-6DBC-DC4C-8B99-81D49AF0C67A}">
      <dgm:prSet/>
      <dgm:spPr/>
      <dgm:t>
        <a:bodyPr/>
        <a:lstStyle/>
        <a:p>
          <a:endParaRPr lang="en-US"/>
        </a:p>
      </dgm:t>
    </dgm:pt>
    <dgm:pt modelId="{CFD30177-65EB-1B4C-8258-BE4F42EC0E71}" type="sibTrans" cxnId="{BCFBC629-6DBC-DC4C-8B99-81D49AF0C67A}">
      <dgm:prSet/>
      <dgm:spPr/>
      <dgm:t>
        <a:bodyPr/>
        <a:lstStyle/>
        <a:p>
          <a:endParaRPr lang="en-US"/>
        </a:p>
      </dgm:t>
    </dgm:pt>
    <dgm:pt modelId="{2EDC8CE7-B207-F84C-A98F-CCF647DBB921}">
      <dgm:prSet/>
      <dgm:spPr/>
      <dgm:t>
        <a:bodyPr/>
        <a:lstStyle/>
        <a:p>
          <a:pPr rtl="0"/>
          <a:r>
            <a:rPr lang="en-US" dirty="0" smtClean="0"/>
            <a:t>Simplicity of description</a:t>
          </a:r>
          <a:endParaRPr lang="en-US" dirty="0"/>
        </a:p>
      </dgm:t>
    </dgm:pt>
    <dgm:pt modelId="{F4DFC3F1-EC5B-344E-A21E-42BA4521D281}" type="parTrans" cxnId="{7C50E06D-5BB5-F64C-92B1-48EA9E9367F3}">
      <dgm:prSet/>
      <dgm:spPr/>
      <dgm:t>
        <a:bodyPr/>
        <a:lstStyle/>
        <a:p>
          <a:endParaRPr lang="en-US"/>
        </a:p>
      </dgm:t>
    </dgm:pt>
    <dgm:pt modelId="{D49B164B-4506-9347-A1F1-8D19B6565466}" type="sibTrans" cxnId="{7C50E06D-5BB5-F64C-92B1-48EA9E9367F3}">
      <dgm:prSet/>
      <dgm:spPr/>
      <dgm:t>
        <a:bodyPr/>
        <a:lstStyle/>
        <a:p>
          <a:endParaRPr lang="en-US"/>
        </a:p>
      </dgm:t>
    </dgm:pt>
    <dgm:pt modelId="{DE38E8B3-13D2-6E46-877C-EFD3AFC6EB89}" type="pres">
      <dgm:prSet presAssocID="{83ACCAD9-680A-D743-971E-975DA022450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ACF56D-2B57-6242-BC98-AB71118E2C73}" type="pres">
      <dgm:prSet presAssocID="{8F2D3E8B-1B70-344E-A794-392708999AB0}" presName="parentLin" presStyleCnt="0"/>
      <dgm:spPr/>
    </dgm:pt>
    <dgm:pt modelId="{50C18710-530A-714A-ABE0-1A9F41FF5A5F}" type="pres">
      <dgm:prSet presAssocID="{8F2D3E8B-1B70-344E-A794-392708999AB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45B3E17-2DA7-6B45-BEAA-2B9A7D3B217D}" type="pres">
      <dgm:prSet presAssocID="{8F2D3E8B-1B70-344E-A794-392708999AB0}" presName="parentText" presStyleLbl="node1" presStyleIdx="0" presStyleCnt="1" custScaleX="140816" custLinFactNeighborX="-100000" custLinFactNeighborY="-9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63CEC-6BAC-4E46-9B93-2E21867DEA51}" type="pres">
      <dgm:prSet presAssocID="{8F2D3E8B-1B70-344E-A794-392708999AB0}" presName="negativeSpace" presStyleCnt="0"/>
      <dgm:spPr/>
    </dgm:pt>
    <dgm:pt modelId="{4389547B-5732-A94A-AD6A-3AA2B292FE31}" type="pres">
      <dgm:prSet presAssocID="{8F2D3E8B-1B70-344E-A794-392708999AB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BC629-6DBC-DC4C-8B99-81D49AF0C67A}" srcId="{8F2D3E8B-1B70-344E-A794-392708999AB0}" destId="{823A72AC-C6E8-FE4C-97D8-12A83A1687D0}" srcOrd="5" destOrd="0" parTransId="{8B25F851-DA21-9F46-BF9D-C0B596311C16}" sibTransId="{CFD30177-65EB-1B4C-8258-BE4F42EC0E71}"/>
    <dgm:cxn modelId="{C604A186-0176-41AC-8347-013643430355}" type="presOf" srcId="{83ACCAD9-680A-D743-971E-975DA0224500}" destId="{DE38E8B3-13D2-6E46-877C-EFD3AFC6EB89}" srcOrd="0" destOrd="0" presId="urn:microsoft.com/office/officeart/2005/8/layout/list1"/>
    <dgm:cxn modelId="{D06BD454-459F-42A8-9BF5-00F7432FAC17}" type="presOf" srcId="{2EDC8CE7-B207-F84C-A98F-CCF647DBB921}" destId="{4389547B-5732-A94A-AD6A-3AA2B292FE31}" srcOrd="0" destOrd="6" presId="urn:microsoft.com/office/officeart/2005/8/layout/list1"/>
    <dgm:cxn modelId="{A4C7CEAA-9C6B-47DC-B5F1-01B1AA846AAB}" type="presOf" srcId="{4AF0CCD5-2CF2-D744-8446-4426FFC10C6E}" destId="{4389547B-5732-A94A-AD6A-3AA2B292FE31}" srcOrd="0" destOrd="4" presId="urn:microsoft.com/office/officeart/2005/8/layout/list1"/>
    <dgm:cxn modelId="{263A83DD-E6D1-8C43-B0F8-DC116B949D18}" srcId="{8F2D3E8B-1B70-344E-A794-392708999AB0}" destId="{700BFEFE-33AE-304F-BA09-BF4B94815E12}" srcOrd="3" destOrd="0" parTransId="{407A0D4A-DBED-6443-9178-E67F3E877D1C}" sibTransId="{88594F36-7FD7-0E4A-9A59-212C7171504A}"/>
    <dgm:cxn modelId="{7C50E06D-5BB5-F64C-92B1-48EA9E9367F3}" srcId="{8F2D3E8B-1B70-344E-A794-392708999AB0}" destId="{2EDC8CE7-B207-F84C-A98F-CCF647DBB921}" srcOrd="6" destOrd="0" parTransId="{F4DFC3F1-EC5B-344E-A21E-42BA4521D281}" sibTransId="{D49B164B-4506-9347-A1F1-8D19B6565466}"/>
    <dgm:cxn modelId="{27D765EB-7939-624E-825C-272619E25FC3}" srcId="{8F2D3E8B-1B70-344E-A794-392708999AB0}" destId="{4AF0CCD5-2CF2-D744-8446-4426FFC10C6E}" srcOrd="4" destOrd="0" parTransId="{8DAB9A00-1D09-A54F-8993-4572FB68EA76}" sibTransId="{82CD27FE-83EE-B04E-B181-1B66876054B7}"/>
    <dgm:cxn modelId="{922FE62C-362A-4C12-A02C-1BA73D13C235}" type="presOf" srcId="{8F2D3E8B-1B70-344E-A794-392708999AB0}" destId="{50C18710-530A-714A-ABE0-1A9F41FF5A5F}" srcOrd="0" destOrd="0" presId="urn:microsoft.com/office/officeart/2005/8/layout/list1"/>
    <dgm:cxn modelId="{44FA9881-B9F7-471B-834C-30ABF1A4B773}" type="presOf" srcId="{1382CF7B-C7F1-3E47-B8E6-38E73A1E0D68}" destId="{4389547B-5732-A94A-AD6A-3AA2B292FE31}" srcOrd="0" destOrd="0" presId="urn:microsoft.com/office/officeart/2005/8/layout/list1"/>
    <dgm:cxn modelId="{AC6A97A0-5FB6-D34F-B39D-B9D55E15250B}" srcId="{8F2D3E8B-1B70-344E-A794-392708999AB0}" destId="{1FFB88C8-D23A-284C-B6EB-3EBEF80E1869}" srcOrd="1" destOrd="0" parTransId="{D607BA16-35F5-2840-86BD-DEFC0DB66376}" sibTransId="{1C9CADD0-2208-7D41-B311-47D1058A3334}"/>
    <dgm:cxn modelId="{1DCB708E-82D2-0649-84C5-D4BF55A19B1B}" srcId="{83ACCAD9-680A-D743-971E-975DA0224500}" destId="{8F2D3E8B-1B70-344E-A794-392708999AB0}" srcOrd="0" destOrd="0" parTransId="{DCA46CED-2F94-B94B-A2C2-0C4CCC493AEB}" sibTransId="{7E3DC81C-27BE-EC4A-ACF0-E95A9E8F3E82}"/>
    <dgm:cxn modelId="{75FB2727-E33F-464C-A34E-2727AE5C2BEF}" type="presOf" srcId="{823A72AC-C6E8-FE4C-97D8-12A83A1687D0}" destId="{4389547B-5732-A94A-AD6A-3AA2B292FE31}" srcOrd="0" destOrd="5" presId="urn:microsoft.com/office/officeart/2005/8/layout/list1"/>
    <dgm:cxn modelId="{318FFD8D-63B7-5D4F-B38F-7A5580A54F77}" srcId="{8F2D3E8B-1B70-344E-A794-392708999AB0}" destId="{1382CF7B-C7F1-3E47-B8E6-38E73A1E0D68}" srcOrd="0" destOrd="0" parTransId="{32639EB1-8FAB-7F44-8D51-D0EAFE63F5ED}" sibTransId="{1CE5FDF6-4CA0-E649-9D45-5484D7563AE2}"/>
    <dgm:cxn modelId="{2E0030C2-8E06-42D8-B8AA-2E64DC77BD81}" type="presOf" srcId="{1FFB88C8-D23A-284C-B6EB-3EBEF80E1869}" destId="{4389547B-5732-A94A-AD6A-3AA2B292FE31}" srcOrd="0" destOrd="1" presId="urn:microsoft.com/office/officeart/2005/8/layout/list1"/>
    <dgm:cxn modelId="{7B37C1F1-4ACC-4A88-950E-9BF0DC03E161}" type="presOf" srcId="{700BFEFE-33AE-304F-BA09-BF4B94815E12}" destId="{4389547B-5732-A94A-AD6A-3AA2B292FE31}" srcOrd="0" destOrd="3" presId="urn:microsoft.com/office/officeart/2005/8/layout/list1"/>
    <dgm:cxn modelId="{9670A684-B43C-4AC7-B4E1-D8A26AD630C8}" type="presOf" srcId="{7E81624B-ED97-894F-AAA0-53E6672DAD9B}" destId="{4389547B-5732-A94A-AD6A-3AA2B292FE31}" srcOrd="0" destOrd="2" presId="urn:microsoft.com/office/officeart/2005/8/layout/list1"/>
    <dgm:cxn modelId="{6CEF2414-6679-40A1-86FE-7249CD14CF49}" type="presOf" srcId="{8F2D3E8B-1B70-344E-A794-392708999AB0}" destId="{145B3E17-2DA7-6B45-BEAA-2B9A7D3B217D}" srcOrd="1" destOrd="0" presId="urn:microsoft.com/office/officeart/2005/8/layout/list1"/>
    <dgm:cxn modelId="{D6CAF3B9-DA0C-AD4B-B0E5-E11CDCD286C0}" srcId="{8F2D3E8B-1B70-344E-A794-392708999AB0}" destId="{7E81624B-ED97-894F-AAA0-53E6672DAD9B}" srcOrd="2" destOrd="0" parTransId="{459D7936-5325-AA4E-971B-4B64742D5FAE}" sibTransId="{6BCF9763-FC8A-094F-8F95-48FBBECCACC0}"/>
    <dgm:cxn modelId="{5CD18B93-A0C3-409F-81B0-C7E82BCDCB6F}" type="presParOf" srcId="{DE38E8B3-13D2-6E46-877C-EFD3AFC6EB89}" destId="{46ACF56D-2B57-6242-BC98-AB71118E2C73}" srcOrd="0" destOrd="0" presId="urn:microsoft.com/office/officeart/2005/8/layout/list1"/>
    <dgm:cxn modelId="{B585A4E1-05B0-4416-B66B-13CAF8AFD03D}" type="presParOf" srcId="{46ACF56D-2B57-6242-BC98-AB71118E2C73}" destId="{50C18710-530A-714A-ABE0-1A9F41FF5A5F}" srcOrd="0" destOrd="0" presId="urn:microsoft.com/office/officeart/2005/8/layout/list1"/>
    <dgm:cxn modelId="{E11A6CCD-5189-454C-8CEF-FE8499E91041}" type="presParOf" srcId="{46ACF56D-2B57-6242-BC98-AB71118E2C73}" destId="{145B3E17-2DA7-6B45-BEAA-2B9A7D3B217D}" srcOrd="1" destOrd="0" presId="urn:microsoft.com/office/officeart/2005/8/layout/list1"/>
    <dgm:cxn modelId="{B26882AB-0DDD-49CE-8AD3-606515C599F6}" type="presParOf" srcId="{DE38E8B3-13D2-6E46-877C-EFD3AFC6EB89}" destId="{A8F63CEC-6BAC-4E46-9B93-2E21867DEA51}" srcOrd="1" destOrd="0" presId="urn:microsoft.com/office/officeart/2005/8/layout/list1"/>
    <dgm:cxn modelId="{7A0FB842-261C-49E1-830F-F8B1B83E17FD}" type="presParOf" srcId="{DE38E8B3-13D2-6E46-877C-EFD3AFC6EB89}" destId="{4389547B-5732-A94A-AD6A-3AA2B292FE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7AD63-7D06-8248-ABD2-9E5936D31DE7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53825-9D97-584A-898C-1C11CAF6AD95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Four different stages are used: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D417EA-3AFF-FA43-A2AB-D743084A39C4}" type="parTrans" cxnId="{58CDB699-8103-1A4B-942F-069F5410EA36}">
      <dgm:prSet/>
      <dgm:spPr/>
      <dgm:t>
        <a:bodyPr/>
        <a:lstStyle/>
        <a:p>
          <a:endParaRPr lang="en-US"/>
        </a:p>
      </dgm:t>
    </dgm:pt>
    <dgm:pt modelId="{032FB97B-4EDA-BB46-95FC-3CB6DD5A0523}" type="sibTrans" cxnId="{58CDB699-8103-1A4B-942F-069F5410EA36}">
      <dgm:prSet/>
      <dgm:spPr/>
      <dgm:t>
        <a:bodyPr/>
        <a:lstStyle/>
        <a:p>
          <a:endParaRPr lang="en-US"/>
        </a:p>
      </dgm:t>
    </dgm:pt>
    <dgm:pt modelId="{FD478CD5-B496-2D43-973B-D634346F1657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>
              <a:ea typeface="+mn-ea"/>
            </a:rPr>
            <a:t>Substitute bytes – uses an S-box to perform a byte-by-byte substitution of the block</a:t>
          </a:r>
          <a:endParaRPr lang="en-US" dirty="0" smtClean="0">
            <a:ea typeface="+mn-ea"/>
          </a:endParaRPr>
        </a:p>
      </dgm:t>
    </dgm:pt>
    <dgm:pt modelId="{9D9E8158-993F-084E-B1E6-FB437FCC2DC0}" type="parTrans" cxnId="{B278EF8A-1090-6F41-940E-9189F66A57BD}">
      <dgm:prSet/>
      <dgm:spPr/>
      <dgm:t>
        <a:bodyPr/>
        <a:lstStyle/>
        <a:p>
          <a:endParaRPr lang="en-US"/>
        </a:p>
      </dgm:t>
    </dgm:pt>
    <dgm:pt modelId="{B4C6FE8E-87AC-704C-8CD2-EFD030F4F804}" type="sibTrans" cxnId="{B278EF8A-1090-6F41-940E-9189F66A57BD}">
      <dgm:prSet/>
      <dgm:spPr/>
      <dgm:t>
        <a:bodyPr/>
        <a:lstStyle/>
        <a:p>
          <a:endParaRPr lang="en-US"/>
        </a:p>
      </dgm:t>
    </dgm:pt>
    <dgm:pt modelId="{3A5A80A1-0823-4E48-BAA9-60D647BD179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>
              <a:ea typeface="+mn-ea"/>
            </a:rPr>
            <a:t>ShiftRows – a simple permutation</a:t>
          </a:r>
          <a:endParaRPr lang="en-US" dirty="0" smtClean="0">
            <a:ea typeface="+mn-ea"/>
          </a:endParaRPr>
        </a:p>
      </dgm:t>
    </dgm:pt>
    <dgm:pt modelId="{DE5E0F10-A72B-D341-8EB8-F54DD3D77EAB}" type="parTrans" cxnId="{EF72870E-E9EA-2741-BBDD-D95D5B2529F5}">
      <dgm:prSet/>
      <dgm:spPr/>
      <dgm:t>
        <a:bodyPr/>
        <a:lstStyle/>
        <a:p>
          <a:endParaRPr lang="en-US"/>
        </a:p>
      </dgm:t>
    </dgm:pt>
    <dgm:pt modelId="{332AABC2-9D8E-AB48-9566-0373AF4E29CB}" type="sibTrans" cxnId="{EF72870E-E9EA-2741-BBDD-D95D5B2529F5}">
      <dgm:prSet/>
      <dgm:spPr/>
      <dgm:t>
        <a:bodyPr/>
        <a:lstStyle/>
        <a:p>
          <a:endParaRPr lang="en-US"/>
        </a:p>
      </dgm:t>
    </dgm:pt>
    <dgm:pt modelId="{4033CD6D-2876-604D-BE7A-E05AAB5AE07F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 smtClean="0">
              <a:ea typeface="+mn-ea"/>
            </a:rPr>
            <a:t>MixColumns</a:t>
          </a:r>
          <a:r>
            <a:rPr lang="en-US" dirty="0" smtClean="0">
              <a:ea typeface="+mn-ea"/>
            </a:rPr>
            <a:t> – a substitution that makes use of arithmetic over GF(2</a:t>
          </a:r>
          <a:r>
            <a:rPr lang="en-US" baseline="30000" dirty="0" smtClean="0">
              <a:ea typeface="+mn-ea"/>
            </a:rPr>
            <a:t>8</a:t>
          </a:r>
          <a:r>
            <a:rPr lang="en-US" dirty="0" smtClean="0">
              <a:ea typeface="+mn-ea"/>
            </a:rPr>
            <a:t>)</a:t>
          </a:r>
        </a:p>
      </dgm:t>
    </dgm:pt>
    <dgm:pt modelId="{E5241A44-0BDF-DD40-8C56-6029EE670BFE}" type="parTrans" cxnId="{1B5174DE-0717-B740-AF08-A4E0E68C8681}">
      <dgm:prSet/>
      <dgm:spPr/>
      <dgm:t>
        <a:bodyPr/>
        <a:lstStyle/>
        <a:p>
          <a:endParaRPr lang="en-US"/>
        </a:p>
      </dgm:t>
    </dgm:pt>
    <dgm:pt modelId="{A8283F94-A158-6C4F-BEF4-BC3FB635C876}" type="sibTrans" cxnId="{1B5174DE-0717-B740-AF08-A4E0E68C8681}">
      <dgm:prSet/>
      <dgm:spPr/>
      <dgm:t>
        <a:bodyPr/>
        <a:lstStyle/>
        <a:p>
          <a:endParaRPr lang="en-US"/>
        </a:p>
      </dgm:t>
    </dgm:pt>
    <dgm:pt modelId="{CCEFF276-B24A-AC4C-805F-165E96CC6EE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 smtClean="0">
              <a:ea typeface="+mn-ea"/>
            </a:rPr>
            <a:t>AddRoundKey</a:t>
          </a:r>
          <a:r>
            <a:rPr lang="en-US" dirty="0" smtClean="0">
              <a:ea typeface="+mn-ea"/>
            </a:rPr>
            <a:t> – a simple bitwise XOR of the current block with a portion of the expanded key</a:t>
          </a:r>
        </a:p>
      </dgm:t>
    </dgm:pt>
    <dgm:pt modelId="{2BA28E47-7DDD-214A-B667-DF2B8B19ED9C}" type="parTrans" cxnId="{B3D7B8EB-E450-D949-ABC9-B3A867F1370B}">
      <dgm:prSet/>
      <dgm:spPr/>
      <dgm:t>
        <a:bodyPr/>
        <a:lstStyle/>
        <a:p>
          <a:endParaRPr lang="en-US"/>
        </a:p>
      </dgm:t>
    </dgm:pt>
    <dgm:pt modelId="{1AAAA0D5-3971-7549-810F-0C36AC65881D}" type="sibTrans" cxnId="{B3D7B8EB-E450-D949-ABC9-B3A867F1370B}">
      <dgm:prSet/>
      <dgm:spPr/>
      <dgm:t>
        <a:bodyPr/>
        <a:lstStyle/>
        <a:p>
          <a:endParaRPr lang="en-US"/>
        </a:p>
      </dgm:t>
    </dgm:pt>
    <dgm:pt modelId="{880A8E55-3839-B547-A88F-D9CB845457FE}" type="pres">
      <dgm:prSet presAssocID="{A347AD63-7D06-8248-ABD2-9E5936D31D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E24192-F4B8-3E4C-A177-8E6D7BDDDC86}" type="pres">
      <dgm:prSet presAssocID="{F6553825-9D97-584A-898C-1C11CAF6AD95}" presName="composite" presStyleCnt="0"/>
      <dgm:spPr/>
    </dgm:pt>
    <dgm:pt modelId="{662F98EA-7723-4F41-B030-8D4B9072EB45}" type="pres">
      <dgm:prSet presAssocID="{F6553825-9D97-584A-898C-1C11CAF6AD95}" presName="parTx" presStyleLbl="alignNode1" presStyleIdx="0" presStyleCnt="1" custLinFactNeighborY="-733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3BE8B-F126-A64F-83F6-C9B6AB912E3B}" type="pres">
      <dgm:prSet presAssocID="{F6553825-9D97-584A-898C-1C11CAF6AD9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5174DE-0717-B740-AF08-A4E0E68C8681}" srcId="{F6553825-9D97-584A-898C-1C11CAF6AD95}" destId="{4033CD6D-2876-604D-BE7A-E05AAB5AE07F}" srcOrd="2" destOrd="0" parTransId="{E5241A44-0BDF-DD40-8C56-6029EE670BFE}" sibTransId="{A8283F94-A158-6C4F-BEF4-BC3FB635C876}"/>
    <dgm:cxn modelId="{B3D7B8EB-E450-D949-ABC9-B3A867F1370B}" srcId="{F6553825-9D97-584A-898C-1C11CAF6AD95}" destId="{CCEFF276-B24A-AC4C-805F-165E96CC6EE0}" srcOrd="3" destOrd="0" parTransId="{2BA28E47-7DDD-214A-B667-DF2B8B19ED9C}" sibTransId="{1AAAA0D5-3971-7549-810F-0C36AC65881D}"/>
    <dgm:cxn modelId="{58CDB699-8103-1A4B-942F-069F5410EA36}" srcId="{A347AD63-7D06-8248-ABD2-9E5936D31DE7}" destId="{F6553825-9D97-584A-898C-1C11CAF6AD95}" srcOrd="0" destOrd="0" parTransId="{2AD417EA-3AFF-FA43-A2AB-D743084A39C4}" sibTransId="{032FB97B-4EDA-BB46-95FC-3CB6DD5A0523}"/>
    <dgm:cxn modelId="{08E4E1AF-0B7B-4114-B77D-D85175BDF9AB}" type="presOf" srcId="{A347AD63-7D06-8248-ABD2-9E5936D31DE7}" destId="{880A8E55-3839-B547-A88F-D9CB845457FE}" srcOrd="0" destOrd="0" presId="urn:microsoft.com/office/officeart/2005/8/layout/hList1"/>
    <dgm:cxn modelId="{EF72870E-E9EA-2741-BBDD-D95D5B2529F5}" srcId="{F6553825-9D97-584A-898C-1C11CAF6AD95}" destId="{3A5A80A1-0823-4E48-BAA9-60D647BD1794}" srcOrd="1" destOrd="0" parTransId="{DE5E0F10-A72B-D341-8EB8-F54DD3D77EAB}" sibTransId="{332AABC2-9D8E-AB48-9566-0373AF4E29CB}"/>
    <dgm:cxn modelId="{6482AAA2-253F-4472-AE74-E7E967F9C98B}" type="presOf" srcId="{F6553825-9D97-584A-898C-1C11CAF6AD95}" destId="{662F98EA-7723-4F41-B030-8D4B9072EB45}" srcOrd="0" destOrd="0" presId="urn:microsoft.com/office/officeart/2005/8/layout/hList1"/>
    <dgm:cxn modelId="{EE86C652-04AC-4D03-9B81-8216CD54777B}" type="presOf" srcId="{3A5A80A1-0823-4E48-BAA9-60D647BD1794}" destId="{4543BE8B-F126-A64F-83F6-C9B6AB912E3B}" srcOrd="0" destOrd="1" presId="urn:microsoft.com/office/officeart/2005/8/layout/hList1"/>
    <dgm:cxn modelId="{9400C562-91E9-45AA-ACB1-5A2DEA5C2BCA}" type="presOf" srcId="{FD478CD5-B496-2D43-973B-D634346F1657}" destId="{4543BE8B-F126-A64F-83F6-C9B6AB912E3B}" srcOrd="0" destOrd="0" presId="urn:microsoft.com/office/officeart/2005/8/layout/hList1"/>
    <dgm:cxn modelId="{23801364-6E74-4469-B2CF-C767F37C55ED}" type="presOf" srcId="{CCEFF276-B24A-AC4C-805F-165E96CC6EE0}" destId="{4543BE8B-F126-A64F-83F6-C9B6AB912E3B}" srcOrd="0" destOrd="3" presId="urn:microsoft.com/office/officeart/2005/8/layout/hList1"/>
    <dgm:cxn modelId="{B278EF8A-1090-6F41-940E-9189F66A57BD}" srcId="{F6553825-9D97-584A-898C-1C11CAF6AD95}" destId="{FD478CD5-B496-2D43-973B-D634346F1657}" srcOrd="0" destOrd="0" parTransId="{9D9E8158-993F-084E-B1E6-FB437FCC2DC0}" sibTransId="{B4C6FE8E-87AC-704C-8CD2-EFD030F4F804}"/>
    <dgm:cxn modelId="{52C329B6-7D18-4451-8B8E-9E0ED5589F07}" type="presOf" srcId="{4033CD6D-2876-604D-BE7A-E05AAB5AE07F}" destId="{4543BE8B-F126-A64F-83F6-C9B6AB912E3B}" srcOrd="0" destOrd="2" presId="urn:microsoft.com/office/officeart/2005/8/layout/hList1"/>
    <dgm:cxn modelId="{63534A75-0EA7-4916-915A-989B8DDC20BB}" type="presParOf" srcId="{880A8E55-3839-B547-A88F-D9CB845457FE}" destId="{7FE24192-F4B8-3E4C-A177-8E6D7BDDDC86}" srcOrd="0" destOrd="0" presId="urn:microsoft.com/office/officeart/2005/8/layout/hList1"/>
    <dgm:cxn modelId="{0368746D-0CE7-4B6C-A2E6-C3724A086F53}" type="presParOf" srcId="{7FE24192-F4B8-3E4C-A177-8E6D7BDDDC86}" destId="{662F98EA-7723-4F41-B030-8D4B9072EB45}" srcOrd="0" destOrd="0" presId="urn:microsoft.com/office/officeart/2005/8/layout/hList1"/>
    <dgm:cxn modelId="{0B58442E-6DAC-44A5-AB22-B0FFEF829E42}" type="presParOf" srcId="{7FE24192-F4B8-3E4C-A177-8E6D7BDDDC86}" destId="{4543BE8B-F126-A64F-83F6-C9B6AB912E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31E95-656C-0046-BF22-0866F7A08318}">
      <dsp:nvSpPr>
        <dsp:cNvPr id="0" name=""/>
        <dsp:cNvSpPr/>
      </dsp:nvSpPr>
      <dsp:spPr>
        <a:xfrm>
          <a:off x="0" y="0"/>
          <a:ext cx="3565525" cy="4303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ea typeface="+mn-ea"/>
            </a:rPr>
            <a:t>Rationale:</a:t>
          </a:r>
          <a:endParaRPr lang="en-US" sz="4800" kern="1200" dirty="0"/>
        </a:p>
      </dsp:txBody>
      <dsp:txXfrm>
        <a:off x="0" y="0"/>
        <a:ext cx="3565525" cy="1291113"/>
      </dsp:txXfrm>
    </dsp:sp>
    <dsp:sp modelId="{B4BF46BC-3A33-6149-9393-EC1CD0316560}">
      <dsp:nvSpPr>
        <dsp:cNvPr id="0" name=""/>
        <dsp:cNvSpPr/>
      </dsp:nvSpPr>
      <dsp:spPr>
        <a:xfrm>
          <a:off x="356552" y="1292374"/>
          <a:ext cx="2852420" cy="12976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Is as simple as possible and affects every bit of State</a:t>
          </a:r>
        </a:p>
      </dsp:txBody>
      <dsp:txXfrm>
        <a:off x="394558" y="1330380"/>
        <a:ext cx="2776408" cy="1221616"/>
      </dsp:txXfrm>
    </dsp:sp>
    <dsp:sp modelId="{681F0B88-DB2E-FB4E-836C-9656ECDCAECA}">
      <dsp:nvSpPr>
        <dsp:cNvPr id="0" name=""/>
        <dsp:cNvSpPr/>
      </dsp:nvSpPr>
      <dsp:spPr>
        <a:xfrm>
          <a:off x="356552" y="2789638"/>
          <a:ext cx="2852420" cy="12976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The complexity of the round key expansion plus the complexity of the other stages of AES ensure security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+mn-ea"/>
          </a:endParaRPr>
        </a:p>
      </dsp:txBody>
      <dsp:txXfrm>
        <a:off x="394558" y="2827644"/>
        <a:ext cx="2776408" cy="1221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547B-5732-A94A-AD6A-3AA2B292FE31}">
      <dsp:nvSpPr>
        <dsp:cNvPr id="0" name=""/>
        <dsp:cNvSpPr/>
      </dsp:nvSpPr>
      <dsp:spPr>
        <a:xfrm>
          <a:off x="0" y="518927"/>
          <a:ext cx="4800600" cy="408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74904" rIns="3725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Knowledge of a part of the cipher key or round key does not enable calculation of many other round-key bits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 invertible transformation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Speed on a wide range of processors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Usage of round constants to eliminate symmetries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Diffusion of cipher key differences into the round keys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Enough nonlinearity to prohibit the full determination of round key differences from cipher key differences only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Simplicity of description</a:t>
          </a:r>
          <a:endParaRPr lang="en-US" sz="1800" kern="1200" dirty="0"/>
        </a:p>
      </dsp:txBody>
      <dsp:txXfrm>
        <a:off x="0" y="518927"/>
        <a:ext cx="4800600" cy="4082400"/>
      </dsp:txXfrm>
    </dsp:sp>
    <dsp:sp modelId="{145B3E17-2DA7-6B45-BEAA-2B9A7D3B217D}">
      <dsp:nvSpPr>
        <dsp:cNvPr id="0" name=""/>
        <dsp:cNvSpPr/>
      </dsp:nvSpPr>
      <dsp:spPr>
        <a:xfrm>
          <a:off x="0" y="248098"/>
          <a:ext cx="456564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specific criteria that were used are</a:t>
          </a:r>
          <a:r>
            <a:rPr lang="en-US" sz="1800" kern="1200" dirty="0" smtClean="0"/>
            <a:t>:</a:t>
          </a:r>
          <a:endParaRPr lang="en-US" sz="1800" kern="1200" dirty="0"/>
        </a:p>
      </dsp:txBody>
      <dsp:txXfrm>
        <a:off x="25939" y="274037"/>
        <a:ext cx="451377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F98EA-7723-4F41-B030-8D4B9072EB45}">
      <dsp:nvSpPr>
        <dsp:cNvPr id="0" name=""/>
        <dsp:cNvSpPr/>
      </dsp:nvSpPr>
      <dsp:spPr>
        <a:xfrm>
          <a:off x="0" y="0"/>
          <a:ext cx="7239000" cy="3744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Four different stages are used: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7239000" cy="374400"/>
      </dsp:txXfrm>
    </dsp:sp>
    <dsp:sp modelId="{4543BE8B-F126-A64F-83F6-C9B6AB912E3B}">
      <dsp:nvSpPr>
        <dsp:cNvPr id="0" name=""/>
        <dsp:cNvSpPr/>
      </dsp:nvSpPr>
      <dsp:spPr>
        <a:xfrm>
          <a:off x="0" y="411510"/>
          <a:ext cx="7239000" cy="999180"/>
        </a:xfrm>
        <a:prstGeom prst="rect">
          <a:avLst/>
        </a:prstGeom>
        <a:solidFill>
          <a:schemeClr val="bg1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ea typeface="+mn-ea"/>
            </a:rPr>
            <a:t>Substitute bytes – uses an S-box to perform a byte-by-byte substitution of the block</a:t>
          </a:r>
          <a:endParaRPr lang="en-US" sz="1300" kern="1200" dirty="0" smtClean="0"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ea typeface="+mn-ea"/>
            </a:rPr>
            <a:t>ShiftRows – a simple permutation</a:t>
          </a:r>
          <a:endParaRPr lang="en-US" sz="1300" kern="1200" dirty="0" smtClean="0"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ea typeface="+mn-ea"/>
            </a:rPr>
            <a:t>MixColumns</a:t>
          </a:r>
          <a:r>
            <a:rPr lang="en-US" sz="1300" kern="1200" dirty="0" smtClean="0">
              <a:ea typeface="+mn-ea"/>
            </a:rPr>
            <a:t> – a substitution that makes use of arithmetic over GF(2</a:t>
          </a:r>
          <a:r>
            <a:rPr lang="en-US" sz="1300" kern="1200" baseline="30000" dirty="0" smtClean="0">
              <a:ea typeface="+mn-ea"/>
            </a:rPr>
            <a:t>8</a:t>
          </a:r>
          <a:r>
            <a:rPr lang="en-US" sz="1300" kern="1200" dirty="0" smtClean="0">
              <a:ea typeface="+mn-ea"/>
            </a:rPr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ea typeface="+mn-ea"/>
            </a:rPr>
            <a:t>AddRoundKey</a:t>
          </a:r>
          <a:r>
            <a:rPr lang="en-US" sz="1300" kern="1200" dirty="0" smtClean="0">
              <a:ea typeface="+mn-ea"/>
            </a:rPr>
            <a:t> – a simple bitwise XOR of the current block with a portion of the expanded key</a:t>
          </a:r>
        </a:p>
      </dsp:txBody>
      <dsp:txXfrm>
        <a:off x="0" y="411510"/>
        <a:ext cx="7239000" cy="999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7A15-62B5-1148-96E2-BA2999B5E40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1B32-3298-3B4C-A413-EF612BF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6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8076705-864B-4D45-B85F-06B6083622B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954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AC19D-5794-124D-943B-99E3BD3527A0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7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Cipher Operation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98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7186A-DEB4-6843-9C4A-CDE6A09B60D1}" type="slidenum">
              <a:rPr lang="en-AU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the forward add round key transformation 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128 bits of State  are bitwise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128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of the round key. As shown in Figure 6.5b, the operation is viewed as a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columnwise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operation between the 4 bytes of a State  column and one word of the round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key; it can also be viewed as a byte-level operation.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add round key transformation is as simple as possible and affects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every bit of State . The complexity of the round key expansion, plus the complexity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other stages of AES, ensure security.</a:t>
            </a:r>
          </a:p>
        </p:txBody>
      </p:sp>
    </p:spTree>
    <p:extLst>
      <p:ext uri="{BB962C8B-B14F-4D97-AF65-F5344CB8AC3E}">
        <p14:creationId xmlns:p14="http://schemas.microsoft.com/office/powerpoint/2010/main" val="363366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2D02-F99A-5645-A151-A53B4131D954}" type="slidenum">
              <a:rPr lang="en-AU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6.8 is another view of a single round of AES, emphasizing the mechanisms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inputs of each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265931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0BF03-7E2C-C345-A609-7EB917678F68}" type="slidenum">
              <a:rPr lang="en-AU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AES key expansion algorithm takes as input a four-word (16-byte) key and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produces a linear array of 44 words (176 bytes). This is sufficient to provide a four word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round key for the initial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and each of the 10 rounds of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cipher.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pseudocode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the next page describes the expansion.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key is copied into the first four words of the expanded key. The remainder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expanded key is filled in four words at a time. Each added word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[i]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depends on the immediately preceding word,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-  1], and the word four positions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back,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-  4]. In three out of four cases, a simple XOR is used. For a word whose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position in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array is a multiple of 4, a more complex function is used.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511A4-E535-6742-AB8A-0C6D2D1966EA}" type="slidenum">
              <a:rPr lang="en-AU">
                <a:latin typeface="Arial" pitchFamily="-84" charset="0"/>
              </a:rPr>
              <a:pPr/>
              <a:t>29</a:t>
            </a:fld>
            <a:endParaRPr lang="en-AU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input to the encryption and decryption algorithms is a single 128-bit block.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FIPS PUB 197, this block is depicted as a 4 *  4 square matrix of bytes. This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is copied into the State  array, which is modified at each stage of encryption 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decryption. After the final stage, State  is copied to an output matrix. These operations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depicted in Figure 6.2a. Similarly, the key is depicted as a square matrix of bytes.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key is then expanded into an array of key schedule words. Figure 6.2b shows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expansion for the 128-bit key. Each word is four bytes, and the total key schedule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44 words for the 128-bit key. Note that the ordering of bytes within a matrix is by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column. So, for example, the first four bytes of a 128-bit plaintext input to the encryption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occupy the first column of the in  matrix, the second four bytes occupy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second column, and so on. Similarly, the first four bytes of the expanded key, which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form a word, occupy the first column of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matrix.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3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FE621-EEF9-6041-BC1C-8ABF6C760EE6}" type="slidenum">
              <a:rPr lang="en-AU">
                <a:latin typeface="Arial" pitchFamily="-84" charset="0"/>
              </a:rPr>
              <a:pPr/>
              <a:t>30</a:t>
            </a:fld>
            <a:endParaRPr lang="en-AU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6.9 illustrates the generation of the expanded key, using the symbol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represent that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complex function.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119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21BAF-D79C-924B-B52C-F6C67F3DDD4A}" type="slidenum">
              <a:rPr lang="en-AU">
                <a:latin typeface="Arial" pitchFamily="-84" charset="0"/>
              </a:rPr>
              <a:pPr/>
              <a:t>31</a:t>
            </a:fld>
            <a:endParaRPr lang="en-AU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Rijndael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developers designed the expansion key algorithm to be resistant 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cryptanalytic attacks. The inclusion of a round-dependent round constant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eliminates the symmetry, or similarity, between the ways in which round keys are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generated in different rounds. The specific criteria that were used are [DAEM99]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Knowledge of a part of the cipher key or round key does not enable calculation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many other round-key bits.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An invertible transformation [i.e., knowledge of any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consecutive words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expanded key enables regeneration of the entire expanded key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key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in words)].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Speed on a wide range of processors.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Usage of round constants to eliminate symmetries.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Diffusion of cipher key differences into the round keys; that is, each key bit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affects many round key bits.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Enough nonlinearity to prohibit the full determination of round key differences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cipher key differences only.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Simplicity of description.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authors do not quantify the first point on the preceding list, but the idea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that if you know less than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consecutive words of either the cipher key or one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round keys, then it is difficult to reconstruct the remaining unknown bits.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fewer bits one knows, the more difficult it is to do the reconstruction or to determine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other bits in the key expansion.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84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6.4 depicts the structure of a full encryption round.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51186-7F84-1D42-B3A8-BF536C04C5E0}" type="slidenum">
              <a:rPr lang="en-AU" smtClean="0">
                <a:latin typeface="Arial" pitchFamily="-84" charset="0"/>
              </a:rPr>
              <a:pPr/>
              <a:t>32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78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178CD-E717-E34A-A881-B019EC9117C1}" type="slidenum">
              <a:rPr lang="en-AU">
                <a:latin typeface="Arial" pitchFamily="-84" charset="0"/>
              </a:rPr>
              <a:pPr/>
              <a:t>33</a:t>
            </a:fld>
            <a:endParaRPr lang="en-AU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6.3 shows the AES cipher in more detail, indicating the sequence of transformations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each round and showing the corresponding decryption function. As was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done in Chapter 4, we show encryption proceeding down the page and decryption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proceeding up the page.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8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A352C-0EEA-EE41-BEA7-D86846AD522C}" type="slidenum">
              <a:rPr lang="en-AU">
                <a:latin typeface="Arial" pitchFamily="-84" charset="0"/>
              </a:rPr>
              <a:pPr/>
              <a:t>34</a:t>
            </a:fld>
            <a:endParaRPr lang="en-AU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Before delving into details, we can make several comments about the overall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AES structure.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One noteworthy feature of this structure is that it is not a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Feistel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structure.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Recall that, in the classic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Feistel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structure, half of the data block is used 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modify the other half of the data block and then the halves are swapped. AES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instead processes the entire data block as a single matrix during each round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substitutions and permutation.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The key that is provided as input is expanded into an array of forty-four 32-bit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words,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]. Four distinct words (128 bits) serve as a round key for each round;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these are indicated in Figure 6.3.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3.  Four different stages are used, one of permutation and three of substitution: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Substitute bytes:  Uses an S-box to perform a byte-by-byte substitution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block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simple permutation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substitution that makes use of arithmetic over GF(2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simple bitwise XOR of the current block with a portion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expanded key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4.  The structure is quite simple. For both encryption and decryption,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begins with 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stage, followed by nine rounds that each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includes all four stages, followed by a tenth round of three stages.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5.  Only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makes use of the key. For this reason, the cipher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begins and ends with 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stage. Any other stage, applied at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beginning or end, is reversible without knowledge of the key and so would add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security.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6. 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is, in effect, a form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Vernam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cipher and by itself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would not be formidable. The other three stages together provide confusion,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diffusion, and nonlinearity, but by themselves would provide no security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they do not use the key. We can view the cipher as alternating operations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XOR encryption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of a block, followed by scrambling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the block (the other three stages), followed by XOR encryption, and so on.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scheme is both efficient and highly secure.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7.  Each stage is easily reversible. For the Substitute Byte,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</a:t>
            </a:r>
          </a:p>
          <a:p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stages, an inverse function is used in the decryption algorithm.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stage, the inverse is achieved by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XORing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same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round key to the block.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8.  As with most block ciphers, the decryption algorithm makes use of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expanded key in reverse order. However, the decryption algorithm is not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identical to the encryption algorithm. This is a consequence of the particular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structure of AES.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9.  Once it is established that all four stages are reversible, it is easy to verify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decryption does recover the plaintext. Figure 6.3 lays out encryption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decryption going in opposite vertical directions. At each horizontal point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(e.g., the dashed line in the figure), State  is the same for both encryption and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10.  The final round of both encryption and decryption consists of only three stages.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Again, this is a consequence of the particular structure of AES and is required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make the cipher reversible.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1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75397-88F1-B841-BCAE-5B838BFB5C3F}" type="slidenum">
              <a:rPr lang="en-AU" smtClean="0">
                <a:latin typeface="Arial" pitchFamily="-84" charset="0"/>
              </a:rPr>
              <a:pPr/>
              <a:t>2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3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076705-864B-4D45-B85F-06B6083622B7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70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74D2-3F03-3243-A1F1-330250C6D9FA}" type="slidenum">
              <a:rPr lang="en-AU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6.1 shows the overall structure of the AES encryption process. The cipher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takes a plaintext block size of 128 bits, or 16 bytes. The key length can be 16, 24, 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 bytes (128, 192, or 256 bits). The algorithm is referred to as AES-128, AES-192, 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AES-256, depending on the key length.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7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 The cipher consists of </a:t>
            </a:r>
            <a:r>
              <a:rPr lang="en-US" i="1" dirty="0" smtClean="0"/>
              <a:t>N</a:t>
            </a:r>
            <a:r>
              <a:rPr lang="en-US" dirty="0" smtClean="0"/>
              <a:t>  rounds, where the number of rounds depends on the</a:t>
            </a:r>
          </a:p>
          <a:p>
            <a:pPr>
              <a:defRPr/>
            </a:pPr>
            <a:r>
              <a:rPr lang="en-US" dirty="0" smtClean="0"/>
              <a:t>key length: 10 rounds for a 16-byte key, 12 rounds for a 24-byte key, and 14 rounds</a:t>
            </a:r>
          </a:p>
          <a:p>
            <a:pPr>
              <a:defRPr/>
            </a:pPr>
            <a:r>
              <a:rPr lang="en-US" dirty="0" smtClean="0"/>
              <a:t>for a 32-byte key (Table 6.1). The first </a:t>
            </a:r>
            <a:r>
              <a:rPr lang="en-US" i="1" dirty="0" smtClean="0"/>
              <a:t>N</a:t>
            </a:r>
            <a:r>
              <a:rPr lang="en-US" dirty="0" smtClean="0"/>
              <a:t> -  1 rounds consist of four distinct transformation</a:t>
            </a:r>
          </a:p>
          <a:p>
            <a:pPr>
              <a:defRPr/>
            </a:pPr>
            <a:r>
              <a:rPr lang="en-US" dirty="0" smtClean="0"/>
              <a:t>functions: SubBytes, ShiftRows, MixColumns, and AddRoundKey, which are</a:t>
            </a:r>
          </a:p>
          <a:p>
            <a:pPr>
              <a:defRPr/>
            </a:pPr>
            <a:r>
              <a:rPr lang="en-US" dirty="0" smtClean="0"/>
              <a:t>described subsequently. The final round contains only three transformations, and</a:t>
            </a:r>
          </a:p>
          <a:p>
            <a:pPr>
              <a:defRPr/>
            </a:pPr>
            <a:r>
              <a:rPr lang="en-US" dirty="0" smtClean="0"/>
              <a:t>there is a initial single transformation (AddRoundKey) before the first round, which</a:t>
            </a:r>
          </a:p>
          <a:p>
            <a:pPr>
              <a:defRPr/>
            </a:pPr>
            <a:r>
              <a:rPr lang="en-US" dirty="0" smtClean="0"/>
              <a:t>can be considered Round 0. Each transformation takes one or more 4 *  4 matrices</a:t>
            </a:r>
          </a:p>
          <a:p>
            <a:pPr>
              <a:defRPr/>
            </a:pPr>
            <a:r>
              <a:rPr lang="en-US" dirty="0" smtClean="0"/>
              <a:t> as input and produces a 4 *  4 matrix as output. Figure 6.1 shows that the output of</a:t>
            </a:r>
          </a:p>
          <a:p>
            <a:pPr>
              <a:defRPr/>
            </a:pPr>
            <a:r>
              <a:rPr lang="en-US" dirty="0" smtClean="0"/>
              <a:t>each round is a 4 *  4 matrix, with the output of the final round being the ciphertext.</a:t>
            </a:r>
          </a:p>
          <a:p>
            <a:pPr>
              <a:defRPr/>
            </a:pPr>
            <a:r>
              <a:rPr lang="en-US" dirty="0" smtClean="0"/>
              <a:t>Also, the key expansion function generates N +  1 round keys, each of which is a distinct</a:t>
            </a:r>
          </a:p>
          <a:p>
            <a:pPr>
              <a:defRPr/>
            </a:pPr>
            <a:r>
              <a:rPr lang="en-US" dirty="0" smtClean="0"/>
              <a:t>4 *  4 matrix. Each round key serves as one of the inputs to the AddRoundKey</a:t>
            </a:r>
          </a:p>
          <a:p>
            <a:pPr>
              <a:defRPr/>
            </a:pPr>
            <a:r>
              <a:rPr lang="en-US" dirty="0" smtClean="0"/>
              <a:t>transformation in each round.</a:t>
            </a: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32D76-911A-2040-9CE2-098566D28153}" type="slidenum">
              <a:rPr lang="en-AU" smtClean="0">
                <a:latin typeface="Arial" pitchFamily="-84" charset="0"/>
              </a:rPr>
              <a:pPr/>
              <a:t>14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B20F2-45C8-0547-817A-711951A798F9}" type="slidenum">
              <a:rPr lang="en-AU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shift row transformation is more substantial than it may first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appear. This is because the State , as well as the cipher input and output, is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treated as an array of four 4-byte columns. Thus, on encryption, the first 4 bytes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plaintext are copied to the first column of State , and so on. Furthermore,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will be seen, the round key is applied to State  column by column. Thus, a row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 moves an individual byte from one column to another, which is a linear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distance of a multiple of 4 bytes. Also note that the transformation ensures that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4 bytes of one column are spread out to four different columns. Figure 6.4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illustrates the effect.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Matrix</a:t>
            </a:r>
            <a:r>
              <a:rPr lang="tr-TR" dirty="0" smtClean="0"/>
              <a:t> is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fixed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enough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scramble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elements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it is </a:t>
            </a:r>
            <a:r>
              <a:rPr lang="tr-TR" baseline="0" dirty="0" err="1" smtClean="0"/>
              <a:t>fast</a:t>
            </a:r>
            <a:r>
              <a:rPr lang="tr-TR" baseline="0" dirty="0" smtClean="0"/>
              <a:t>. </a:t>
            </a:r>
            <a:endParaRPr lang="tr-TR" dirty="0" smtClean="0"/>
          </a:p>
          <a:p>
            <a:r>
              <a:rPr lang="tr-TR" dirty="0" err="1" smtClean="0"/>
              <a:t>Columnwise</a:t>
            </a:r>
            <a:r>
              <a:rPr lang="tr-TR" dirty="0" smtClean="0"/>
              <a:t>: </a:t>
            </a:r>
            <a:r>
              <a:rPr lang="tr-TR" dirty="0" err="1" smtClean="0"/>
              <a:t>starts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2,1,1,3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shifts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position</a:t>
            </a:r>
            <a:r>
              <a:rPr lang="tr-TR" baseline="0" dirty="0" smtClean="0"/>
              <a:t> at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column</a:t>
            </a:r>
            <a:r>
              <a:rPr lang="tr-TR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076705-864B-4D45-B85F-06B6083622B7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459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coefficients of the matrix in Equation (6.3) are based on a linear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code with maximal distance between code words, which ensures a good mixing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among the bytes of each column. The mix column transformation combined with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shift row transformation ensures that after a few rounds all output bits depend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all input bits. See [DAEM99] for a discussion.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addition, the choice of coefficients in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which are all {01}, { 02},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{ 03}, was influenced by implementation considerations. As was discussed, multiplication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these coefficients involves at most a shift and an XOR. The coefficients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InvMixColumns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more formidable to implement. However, encryption was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deemed more important than decryption for two reasons: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For the CFB and OFB cipher modes (Figures 7.5 and 7.6; described in Chapter 7),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encryption is used.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As with any block cipher, AES can be used to construct a message authentication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code (Chapter 13), and for this, only encryption is used.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FD9-6E7C-AB47-82CB-1B1003815B61}" type="slidenum">
              <a:rPr lang="en-AU" smtClean="0">
                <a:latin typeface="Arial" pitchFamily="-84" charset="0"/>
              </a:rPr>
              <a:pPr/>
              <a:t>23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3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BA1AE-ED2C-4F4A-9C73-B690BC5BF729}" type="slidenum">
              <a:rPr lang="en-AU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forward shift row transformation 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is depicted in Figure 6.7a. The first row of State  is not altered. For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second row, a 1-byte circular left shift is performed. For the third row, a 2-byte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circular left shift is performed. For the fourth row, a 3-byte circular left shift is performed.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following is an example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inverse shift row transformation , called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InvShiftRows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performs the circular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shifts in the opposite direction for each of the last three rows, with a 1-byte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circular right shift for the second row, and so 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forward mix column transformation,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operates on each column individually. Each byte of a column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mapped into a new value that is a function of all four bytes in that column.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transformation can be defined by the following matrix multiplication on State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(Figure 6.7b)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Each element in the product matrix is the sum of products of elements of one row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one column. In this case, the individual additions and multiplications  are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performed in GF(2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93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9E9F-8B4C-D14E-916C-94EE5D15A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FA3E-02AA-4347-A8B7-25086473D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B96-5106-F246-86FE-363CF815F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64BF8-F63F-4542-8D4F-18AA23E61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8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6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5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3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77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A52A-DEDD-8B48-A1A9-86710A9BD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36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8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26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23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2017 Pearson Education, Inc., Hoboken, NJ.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E39F-087E-504B-9397-D16438C77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3710C-E6C4-314D-9C2D-EC5776BDD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AAC1-1608-C646-A661-28DAF77D6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822-8447-B24E-AE7F-D1C17ADC1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DC2E-1A2E-5148-9006-D07698661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6499D577-E5A2-D04C-A286-E08280E1E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D5C58473-7B4C-2A41-A28F-1EC9C1D9C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© 2017 Pearson Education, Inc., Hoboken, NJ. All rights reserved.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8C382BF-7377-4D0F-8303-AF9CF0DB1EB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73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smtClean="0"/>
              <a:t>© 2017 Pearson Education, Inc., Hoboken, NJ. All rights reserved.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750"/>
              </a:spcBef>
              <a:buFont typeface="Arial" panose="020B0604020202020204" pitchFamily="34" charset="0"/>
            </a:pPr>
            <a:r>
              <a:rPr lang="en-US" sz="3600" dirty="0">
                <a:latin typeface="+mn-lt"/>
                <a:ea typeface="+mn-ea"/>
                <a:cs typeface="+mn-cs"/>
              </a:rPr>
              <a:t>AES is a Subs-Perm network (not </a:t>
            </a:r>
            <a:r>
              <a:rPr lang="en-US" sz="3600" dirty="0" err="1">
                <a:latin typeface="+mn-lt"/>
                <a:ea typeface="+mn-ea"/>
                <a:cs typeface="+mn-cs"/>
              </a:rPr>
              <a:t>Feistel</a:t>
            </a:r>
            <a:r>
              <a:rPr lang="en-US" sz="3600" dirty="0"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613366" y="3655178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84518" y="2297183"/>
            <a:ext cx="1934883" cy="3017348"/>
            <a:chOff x="884517" y="1861529"/>
            <a:chExt cx="1934883" cy="3017348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919047" y="325349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>
              <a:off x="250308" y="3346450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1638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638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1638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1638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1638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1638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836738" y="186152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6738" y="2395426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6738" y="2904903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6738" y="442961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V="1">
              <a:off x="1882576" y="3579393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⋯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6200000">
              <a:off x="2400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2400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2400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2400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>
              <a:off x="2400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2400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16200000">
              <a:off x="1240465" y="3194050"/>
              <a:ext cx="2853070" cy="304800"/>
              <a:chOff x="990600" y="3486150"/>
              <a:chExt cx="42672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16200000" flipH="1">
              <a:off x="1404515" y="3322739"/>
              <a:ext cx="1382" cy="14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960025" y="3320506"/>
              <a:ext cx="1383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 rot="16200000">
            <a:off x="6930436" y="3620770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61124" y="529340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ubs.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346885" y="5273534"/>
            <a:ext cx="77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erm.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5334000" y="5491392"/>
            <a:ext cx="2438400" cy="400110"/>
            <a:chOff x="5334000" y="4634142"/>
            <a:chExt cx="2438400" cy="400110"/>
          </a:xfrm>
        </p:grpSpPr>
        <p:cxnSp>
          <p:nvCxnSpPr>
            <p:cNvPr id="143" name="Straight Arrow Connector 142"/>
            <p:cNvCxnSpPr/>
            <p:nvPr/>
          </p:nvCxnSpPr>
          <p:spPr>
            <a:xfrm flipH="1">
              <a:off x="5334000" y="4705350"/>
              <a:ext cx="2438400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867400" y="4634142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inversion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90600" y="1905000"/>
            <a:ext cx="452368" cy="1752600"/>
            <a:chOff x="990600" y="1047750"/>
            <a:chExt cx="452368" cy="1752600"/>
          </a:xfrm>
        </p:grpSpPr>
        <p:sp>
          <p:nvSpPr>
            <p:cNvPr id="146" name="TextBox 145"/>
            <p:cNvSpPr txBox="1"/>
            <p:nvPr/>
          </p:nvSpPr>
          <p:spPr>
            <a:xfrm>
              <a:off x="990600" y="1047750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tr-TR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H="1">
              <a:off x="1178610" y="1416882"/>
              <a:ext cx="11870" cy="138346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2819401" y="1909992"/>
            <a:ext cx="1934883" cy="3383412"/>
            <a:chOff x="2819400" y="1052742"/>
            <a:chExt cx="1934883" cy="3383412"/>
          </a:xfrm>
        </p:grpSpPr>
        <p:grpSp>
          <p:nvGrpSpPr>
            <p:cNvPr id="74" name="Group 73"/>
            <p:cNvGrpSpPr/>
            <p:nvPr/>
          </p:nvGrpSpPr>
          <p:grpSpPr>
            <a:xfrm>
              <a:off x="2819400" y="1418806"/>
              <a:ext cx="1934883" cy="3017348"/>
              <a:chOff x="884517" y="1861529"/>
              <a:chExt cx="1934883" cy="3017348"/>
            </a:xfrm>
          </p:grpSpPr>
          <p:sp>
            <p:nvSpPr>
              <p:cNvPr id="75" name="TextBox 74"/>
              <p:cNvSpPr txBox="1"/>
              <p:nvPr/>
            </p:nvSpPr>
            <p:spPr>
              <a:xfrm rot="16200000">
                <a:off x="919047" y="3253492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⨁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16200000">
                <a:off x="250308" y="3346450"/>
                <a:ext cx="25473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6200000">
                <a:off x="1638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6200000">
                <a:off x="1638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6200000">
                <a:off x="1638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>
                <a:off x="1638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16200000">
                <a:off x="1638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>
                <a:off x="1638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1836738" y="1861529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836738" y="2395426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836738" y="2904903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836738" y="4429614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8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5400000" flipV="1">
                <a:off x="1882576" y="3579393"/>
                <a:ext cx="233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⋯</a:t>
                </a: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16200000">
                <a:off x="2400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>
                <a:off x="2400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>
                <a:off x="2400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>
                <a:off x="2400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6200000">
                <a:off x="2400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>
                <a:off x="2400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 rot="16200000">
                <a:off x="1240465" y="3194050"/>
                <a:ext cx="2853070" cy="304800"/>
                <a:chOff x="990600" y="3486150"/>
                <a:chExt cx="4267200" cy="4572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1404515" y="3322739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H="1">
                <a:off x="960025" y="3320506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2919340" y="1052742"/>
              <a:ext cx="452368" cy="1752600"/>
              <a:chOff x="990600" y="1047750"/>
              <a:chExt cx="452368" cy="175260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990600" y="1047750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k</a:t>
                </a:r>
                <a:r>
                  <a:rPr lang="tr-TR" sz="2400" baseline="-25000" dirty="0" smtClean="0"/>
                  <a:t>1</a:t>
                </a:r>
                <a:endParaRPr lang="en-US" sz="2400" baseline="-250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5105400" y="1786320"/>
            <a:ext cx="2956856" cy="3476432"/>
            <a:chOff x="5105400" y="929070"/>
            <a:chExt cx="2956856" cy="3476432"/>
          </a:xfrm>
        </p:grpSpPr>
        <p:cxnSp>
          <p:nvCxnSpPr>
            <p:cNvPr id="106" name="Straight Connector 105"/>
            <p:cNvCxnSpPr/>
            <p:nvPr/>
          </p:nvCxnSpPr>
          <p:spPr>
            <a:xfrm rot="16200000">
              <a:off x="4898508" y="2873075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>
              <a:off x="6286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>
              <a:off x="6286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6286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6286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>
              <a:off x="6286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6286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6484938" y="138815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484938" y="1922051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484938" y="2431528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484938" y="395623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5400000" flipV="1">
              <a:off x="6530776" y="3106018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⋯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16200000">
              <a:off x="7048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>
              <a:off x="7048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>
              <a:off x="7048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>
              <a:off x="7048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>
              <a:off x="7048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>
              <a:off x="7048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16200000">
              <a:off x="5888665" y="2720675"/>
              <a:ext cx="2853070" cy="304800"/>
              <a:chOff x="990600" y="3486150"/>
              <a:chExt cx="4267200" cy="4572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7467600" y="2687795"/>
              <a:ext cx="594656" cy="452368"/>
              <a:chOff x="6218517" y="3282562"/>
              <a:chExt cx="594656" cy="452368"/>
            </a:xfrm>
          </p:grpSpPr>
          <p:sp>
            <p:nvSpPr>
              <p:cNvPr id="105" name="TextBox 104"/>
              <p:cNvSpPr txBox="1"/>
              <p:nvPr/>
            </p:nvSpPr>
            <p:spPr>
              <a:xfrm rot="16200000">
                <a:off x="6253047" y="3277913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⨁</a:t>
                </a: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6738515" y="3347160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6200000" flipH="1">
                <a:off x="6294025" y="3344927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5105400" y="2585268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⋯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7572427" y="929070"/>
              <a:ext cx="452368" cy="1752600"/>
              <a:chOff x="990600" y="1047750"/>
              <a:chExt cx="452368" cy="1752600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90600" y="1047750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baseline="-25000" dirty="0" err="1"/>
                  <a:t>n</a:t>
                </a:r>
                <a:endParaRPr lang="en-US" sz="2400" baseline="-25000" dirty="0"/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750"/>
              </a:spcBef>
              <a:buFont typeface="Arial" panose="020B0604020202020204" pitchFamily="34" charset="0"/>
            </a:pPr>
            <a:r>
              <a:rPr lang="en-US" sz="3600" dirty="0">
                <a:latin typeface="+mn-lt"/>
                <a:ea typeface="+mn-ea"/>
                <a:cs typeface="+mn-cs"/>
              </a:rPr>
              <a:t>AES-128 schematic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736324"/>
            <a:ext cx="7620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130" y="2431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0" y="2876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69495" y="1752600"/>
            <a:ext cx="5867400" cy="609600"/>
            <a:chOff x="1828800" y="895350"/>
            <a:chExt cx="5867400" cy="609600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4572000" y="-1619250"/>
              <a:ext cx="381000" cy="5867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0600" y="895350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rounds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21810" y="2431525"/>
            <a:ext cx="2240430" cy="1868055"/>
            <a:chOff x="3921810" y="1574274"/>
            <a:chExt cx="2240430" cy="1868055"/>
          </a:xfrm>
        </p:grpSpPr>
        <p:grpSp>
          <p:nvGrpSpPr>
            <p:cNvPr id="40" name="Group 39"/>
            <p:cNvGrpSpPr/>
            <p:nvPr/>
          </p:nvGrpSpPr>
          <p:grpSpPr>
            <a:xfrm>
              <a:off x="3921810" y="1574274"/>
              <a:ext cx="2240430" cy="1219200"/>
              <a:chOff x="3733800" y="1574274"/>
              <a:chExt cx="2240430" cy="1219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733800" y="1574274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MixColumn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404889" y="2026075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⨁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335910" y="2178882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821830" y="2172006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46875" y="2343150"/>
              <a:ext cx="609600" cy="1099179"/>
              <a:chOff x="3032275" y="2451729"/>
              <a:chExt cx="609600" cy="109917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032275" y="3061329"/>
                <a:ext cx="6096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2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248400" y="2660125"/>
            <a:ext cx="1011160" cy="1639455"/>
            <a:chOff x="6248400" y="1802874"/>
            <a:chExt cx="1011160" cy="1639455"/>
          </a:xfrm>
        </p:grpSpPr>
        <p:sp>
          <p:nvSpPr>
            <p:cNvPr id="36" name="TextBox 35"/>
            <p:cNvSpPr txBox="1"/>
            <p:nvPr/>
          </p:nvSpPr>
          <p:spPr>
            <a:xfrm>
              <a:off x="6248400" y="1802874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⋯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726160" y="2343150"/>
              <a:ext cx="533400" cy="1099179"/>
              <a:chOff x="3068560" y="2451729"/>
              <a:chExt cx="533400" cy="1099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068560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9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 rot="16200000">
              <a:off x="6758629" y="2046408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66800" y="2472121"/>
            <a:ext cx="2819400" cy="1827459"/>
            <a:chOff x="1066800" y="1614870"/>
            <a:chExt cx="2819400" cy="1827459"/>
          </a:xfrm>
        </p:grpSpPr>
        <p:sp>
          <p:nvSpPr>
            <p:cNvPr id="7" name="Rectangle 6"/>
            <p:cNvSpPr/>
            <p:nvPr/>
          </p:nvSpPr>
          <p:spPr>
            <a:xfrm>
              <a:off x="1698455" y="1614870"/>
              <a:ext cx="1600200" cy="1219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342900" indent="-342900">
                <a:buAutoNum type="arabicParenBoth"/>
              </a:pPr>
              <a:r>
                <a:rPr lang="en-US" dirty="0" err="1" smtClean="0"/>
                <a:t>ByteSub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ShiftRow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MixColumn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353819" y="2054576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00565" y="2219478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33800" y="221260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352800" y="2343150"/>
              <a:ext cx="533400" cy="1099179"/>
              <a:chOff x="3080655" y="2451729"/>
              <a:chExt cx="533400" cy="1099179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080655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066800" y="2242760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1119829" y="2078766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524000" y="2254855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094620" y="2343150"/>
              <a:ext cx="533400" cy="1066800"/>
              <a:chOff x="3075820" y="2451729"/>
              <a:chExt cx="533400" cy="106680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075820" y="3028950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0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6781800" y="2395920"/>
            <a:ext cx="2209800" cy="3471480"/>
            <a:chOff x="6781800" y="1538670"/>
            <a:chExt cx="2209800" cy="3471480"/>
          </a:xfrm>
        </p:grpSpPr>
        <p:grpSp>
          <p:nvGrpSpPr>
            <p:cNvPr id="41" name="Group 40"/>
            <p:cNvGrpSpPr/>
            <p:nvPr/>
          </p:nvGrpSpPr>
          <p:grpSpPr>
            <a:xfrm>
              <a:off x="7203390" y="1538670"/>
              <a:ext cx="1788210" cy="3471480"/>
              <a:chOff x="6629400" y="1538670"/>
              <a:chExt cx="1788210" cy="34714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629400" y="2176998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6817410" y="1538670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39000" y="4019550"/>
                <a:ext cx="838200" cy="76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output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30150" y="46408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3550" y="41836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7620000" y="2793474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 rot="16200000">
              <a:off x="7929449" y="325349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⨁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8193315" y="356235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781800" y="3790950"/>
              <a:ext cx="533400" cy="4895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10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315200" y="3409951"/>
              <a:ext cx="688034" cy="380999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81000" y="4267200"/>
            <a:ext cx="6400800" cy="1588532"/>
            <a:chOff x="381000" y="3409950"/>
            <a:chExt cx="6400800" cy="1588532"/>
          </a:xfrm>
        </p:grpSpPr>
        <p:grpSp>
          <p:nvGrpSpPr>
            <p:cNvPr id="66" name="Group 65"/>
            <p:cNvGrpSpPr/>
            <p:nvPr/>
          </p:nvGrpSpPr>
          <p:grpSpPr>
            <a:xfrm>
              <a:off x="381000" y="3442329"/>
              <a:ext cx="5470675" cy="1556153"/>
              <a:chOff x="381000" y="3442329"/>
              <a:chExt cx="5470675" cy="155615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81000" y="3442329"/>
                <a:ext cx="5470675" cy="1556153"/>
                <a:chOff x="381000" y="3442329"/>
                <a:chExt cx="5470675" cy="1556153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57200" y="4019550"/>
                  <a:ext cx="838200" cy="685800"/>
                </a:xfrm>
                <a:prstGeom prst="rect">
                  <a:avLst/>
                </a:prstGeom>
                <a:solidFill>
                  <a:srgbClr val="E46C0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key</a:t>
                  </a:r>
                </a:p>
              </p:txBody>
            </p:sp>
            <p:cxnSp>
              <p:nvCxnSpPr>
                <p:cNvPr id="54" name="Curved Connector 53"/>
                <p:cNvCxnSpPr>
                  <a:stCxn id="52" idx="3"/>
                  <a:endCxn id="47" idx="2"/>
                </p:cNvCxnSpPr>
                <p:nvPr/>
              </p:nvCxnSpPr>
              <p:spPr>
                <a:xfrm flipV="1">
                  <a:off x="1295400" y="3442329"/>
                  <a:ext cx="2324100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2" idx="3"/>
                  <a:endCxn id="51" idx="2"/>
                </p:cNvCxnSpPr>
                <p:nvPr/>
              </p:nvCxnSpPr>
              <p:spPr>
                <a:xfrm flipV="1">
                  <a:off x="1295400" y="3442329"/>
                  <a:ext cx="4556275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381000" y="4629150"/>
                  <a:ext cx="105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16 bytes</a:t>
                  </a:r>
                  <a:endParaRPr lang="en-US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676400" y="4336018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  <a:r>
                  <a:rPr lang="en-US" dirty="0" smtClean="0"/>
                  <a:t>ey expansion: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>
              <a:stCxn id="52" idx="3"/>
              <a:endCxn id="59" idx="2"/>
            </p:cNvCxnSpPr>
            <p:nvPr/>
          </p:nvCxnSpPr>
          <p:spPr>
            <a:xfrm flipV="1">
              <a:off x="1295400" y="3409950"/>
              <a:ext cx="65920" cy="9525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52" idx="3"/>
              <a:endCxn id="71" idx="1"/>
            </p:cNvCxnSpPr>
            <p:nvPr/>
          </p:nvCxnSpPr>
          <p:spPr>
            <a:xfrm flipV="1">
              <a:off x="1295400" y="4035740"/>
              <a:ext cx="5486400" cy="326710"/>
            </a:xfrm>
            <a:prstGeom prst="curvedConnector3">
              <a:avLst>
                <a:gd name="adj1" fmla="val 755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1981201" y="3657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invertible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514601" y="542186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bytes ⟶176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 20"/>
          <p:cNvGrpSpPr/>
          <p:nvPr/>
        </p:nvGrpSpPr>
        <p:grpSpPr>
          <a:xfrm>
            <a:off x="2339752" y="1641022"/>
            <a:ext cx="2743200" cy="2743200"/>
            <a:chOff x="2873829" y="1045029"/>
            <a:chExt cx="3657600" cy="3657600"/>
          </a:xfrm>
        </p:grpSpPr>
        <p:sp>
          <p:nvSpPr>
            <p:cNvPr id="5" name="Dikdörtgen 4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Dikdörtgen 5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Dikdörtgen 6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kdörtgen 7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kdörtgen 16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441497" y="2364922"/>
            <a:ext cx="2743200" cy="2743200"/>
            <a:chOff x="2873829" y="1045029"/>
            <a:chExt cx="3657600" cy="36576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" name="Dikdörtgen 22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s4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ikdörtgen 27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Dikdörtgen 28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Metin kutusu 38"/>
          <p:cNvSpPr txBox="1"/>
          <p:nvPr/>
        </p:nvSpPr>
        <p:spPr>
          <a:xfrm>
            <a:off x="2971801" y="12477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Plaintext</a:t>
            </a:r>
            <a:endParaRPr lang="en-US" dirty="0"/>
          </a:p>
        </p:txBody>
      </p:sp>
      <p:sp>
        <p:nvSpPr>
          <p:cNvPr id="40" name="Metin kutusu 39"/>
          <p:cNvSpPr txBox="1"/>
          <p:nvPr/>
        </p:nvSpPr>
        <p:spPr>
          <a:xfrm>
            <a:off x="6387539" y="9986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Key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155998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604694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ikdörtgen 42"/>
          <p:cNvSpPr/>
          <p:nvPr/>
        </p:nvSpPr>
        <p:spPr>
          <a:xfrm>
            <a:off x="1053390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f6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ikdörtgen 43"/>
          <p:cNvSpPr/>
          <p:nvPr/>
        </p:nvSpPr>
        <p:spPr>
          <a:xfrm>
            <a:off x="1502086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ikdörtgen 44"/>
          <p:cNvSpPr/>
          <p:nvPr/>
        </p:nvSpPr>
        <p:spPr>
          <a:xfrm>
            <a:off x="1950782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88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Dikdörtgen 45"/>
          <p:cNvSpPr/>
          <p:nvPr/>
        </p:nvSpPr>
        <p:spPr>
          <a:xfrm>
            <a:off x="2399478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5a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/>
          <p:cNvSpPr/>
          <p:nvPr/>
        </p:nvSpPr>
        <p:spPr>
          <a:xfrm>
            <a:off x="2868671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3341152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8d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ikdörtgen 49"/>
          <p:cNvSpPr/>
          <p:nvPr/>
        </p:nvSpPr>
        <p:spPr>
          <a:xfrm>
            <a:off x="3786560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Dikdörtgen 50"/>
          <p:cNvSpPr/>
          <p:nvPr/>
        </p:nvSpPr>
        <p:spPr>
          <a:xfrm>
            <a:off x="4251331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4710455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98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Dikdörtgen 52"/>
          <p:cNvSpPr/>
          <p:nvPr/>
        </p:nvSpPr>
        <p:spPr>
          <a:xfrm>
            <a:off x="5169220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2a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5616142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Dikdörtgen 55"/>
          <p:cNvSpPr/>
          <p:nvPr/>
        </p:nvSpPr>
        <p:spPr>
          <a:xfrm>
            <a:off x="6074907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Dikdörtgen 56"/>
          <p:cNvSpPr/>
          <p:nvPr/>
        </p:nvSpPr>
        <p:spPr>
          <a:xfrm>
            <a:off x="6521054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6983894" y="998649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etin kutusu 59"/>
          <p:cNvSpPr txBox="1"/>
          <p:nvPr/>
        </p:nvSpPr>
        <p:spPr>
          <a:xfrm>
            <a:off x="1463599" y="57081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HEX </a:t>
            </a:r>
            <a:r>
              <a:rPr lang="tr-TR" dirty="0" err="1" smtClean="0"/>
              <a:t>Notation</a:t>
            </a:r>
            <a:r>
              <a:rPr lang="tr-TR" dirty="0" smtClean="0"/>
              <a:t>: </a:t>
            </a:r>
            <a:endParaRPr lang="en-US" dirty="0"/>
          </a:p>
        </p:txBody>
      </p:sp>
      <p:sp>
        <p:nvSpPr>
          <p:cNvPr id="61" name="Dikdörtgen 60"/>
          <p:cNvSpPr/>
          <p:nvPr/>
        </p:nvSpPr>
        <p:spPr>
          <a:xfrm>
            <a:off x="3646154" y="5401962"/>
            <a:ext cx="448696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2a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3093019" y="5795729"/>
            <a:ext cx="1420925" cy="28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0010 1010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4585636" y="57519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8 </a:t>
            </a:r>
            <a:r>
              <a:rPr lang="tr-TR" dirty="0" err="1" smtClean="0"/>
              <a:t>bits</a:t>
            </a:r>
            <a:endParaRPr lang="en-US" dirty="0"/>
          </a:p>
        </p:txBody>
      </p:sp>
      <p:sp>
        <p:nvSpPr>
          <p:cNvPr id="66" name="Subtitle 13"/>
          <p:cNvSpPr txBox="1">
            <a:spLocks/>
          </p:cNvSpPr>
          <p:nvPr/>
        </p:nvSpPr>
        <p:spPr>
          <a:xfrm>
            <a:off x="1329860" y="58582"/>
            <a:ext cx="6096000" cy="85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dirty="0" smtClean="0"/>
              <a:t>Advanced Encryption Standard</a:t>
            </a:r>
            <a:endParaRPr lang="en-US" sz="3600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3063799" y="44375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4*4 </a:t>
            </a:r>
            <a:r>
              <a:rPr lang="tr-TR" dirty="0" err="1" smtClean="0"/>
              <a:t>Grid</a:t>
            </a:r>
            <a:endParaRPr lang="en-US" dirty="0"/>
          </a:p>
        </p:txBody>
      </p:sp>
      <p:sp>
        <p:nvSpPr>
          <p:cNvPr id="68" name="Metin kutusu 67"/>
          <p:cNvSpPr txBox="1"/>
          <p:nvPr/>
        </p:nvSpPr>
        <p:spPr>
          <a:xfrm>
            <a:off x="537278" y="2815909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Column</a:t>
            </a:r>
            <a:r>
              <a:rPr lang="tr-TR" sz="1400" dirty="0" smtClean="0"/>
              <a:t> </a:t>
            </a:r>
            <a:r>
              <a:rPr lang="tr-TR" sz="1400" dirty="0" err="1" smtClean="0"/>
              <a:t>major</a:t>
            </a:r>
            <a:r>
              <a:rPr lang="tr-TR" sz="1400" dirty="0" smtClean="0"/>
              <a:t> </a:t>
            </a:r>
            <a:r>
              <a:rPr lang="tr-TR" sz="1400" dirty="0" err="1" smtClean="0"/>
              <a:t>order</a:t>
            </a:r>
            <a:endParaRPr lang="en-US" sz="1400" dirty="0"/>
          </a:p>
        </p:txBody>
      </p:sp>
      <p:cxnSp>
        <p:nvCxnSpPr>
          <p:cNvPr id="4" name="Düz Ok Bağlayıcısı 3"/>
          <p:cNvCxnSpPr/>
          <p:nvPr/>
        </p:nvCxnSpPr>
        <p:spPr>
          <a:xfrm flipV="1">
            <a:off x="688260" y="3123686"/>
            <a:ext cx="1550678" cy="1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ayt Numarası Yer Tutucusu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3" name="Metin kutusu 72"/>
          <p:cNvSpPr txBox="1"/>
          <p:nvPr/>
        </p:nvSpPr>
        <p:spPr>
          <a:xfrm>
            <a:off x="6417126" y="1957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Key</a:t>
            </a:r>
            <a:endParaRPr lang="en-US" dirty="0"/>
          </a:p>
        </p:txBody>
      </p:sp>
      <p:sp>
        <p:nvSpPr>
          <p:cNvPr id="74" name="Metin kutusu 73"/>
          <p:cNvSpPr txBox="1"/>
          <p:nvPr/>
        </p:nvSpPr>
        <p:spPr>
          <a:xfrm>
            <a:off x="1183440" y="4402587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STATE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066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95500" y="116632"/>
            <a:ext cx="5299364" cy="6858000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459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6.1</a:t>
            </a:r>
            <a:br>
              <a:rPr lang="en-US" dirty="0" smtClean="0"/>
            </a:br>
            <a:r>
              <a:rPr lang="en-US" dirty="0" smtClean="0"/>
              <a:t>AES Parameters</a:t>
            </a:r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2692400"/>
            <a:ext cx="870585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9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Sub</a:t>
            </a:r>
            <a:r>
              <a:rPr lang="tr-TR" dirty="0" smtClean="0"/>
              <a:t> </a:t>
            </a:r>
            <a:r>
              <a:rPr lang="tr-TR" dirty="0" err="1" smtClean="0"/>
              <a:t>bytes</a:t>
            </a:r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4338"/>
              </p:ext>
            </p:extLst>
          </p:nvPr>
        </p:nvGraphicFramePr>
        <p:xfrm>
          <a:off x="3707904" y="1755013"/>
          <a:ext cx="5002012" cy="4318878"/>
        </p:xfrm>
        <a:graphic>
          <a:graphicData uri="http://schemas.openxmlformats.org/drawingml/2006/table">
            <a:tbl>
              <a:tblPr/>
              <a:tblGrid>
                <a:gridCol w="29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2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2290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414" marR="60414" marT="30207" marB="30207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8a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03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87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ce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55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6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8c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42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68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99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2d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0f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b0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54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bb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16</a:t>
                      </a:r>
                    </a:p>
                  </a:txBody>
                  <a:tcPr marL="60414" marR="60414" marT="30207" marB="3020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56915" y="2276872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</a:rPr>
              <a:t>Sub</a:t>
            </a:r>
            <a:r>
              <a:rPr lang="tr-TR" sz="1400" dirty="0" smtClean="0">
                <a:solidFill>
                  <a:prstClr val="white"/>
                </a:solidFill>
              </a:rPr>
              <a:t> </a:t>
            </a:r>
            <a:r>
              <a:rPr lang="en-US" sz="1400" dirty="0" smtClean="0">
                <a:solidFill>
                  <a:prstClr val="white"/>
                </a:solidFill>
              </a:rPr>
              <a:t>bytes</a:t>
            </a:r>
          </a:p>
        </p:txBody>
      </p:sp>
      <p:grpSp>
        <p:nvGrpSpPr>
          <p:cNvPr id="6" name="Grup 5"/>
          <p:cNvGrpSpPr/>
          <p:nvPr/>
        </p:nvGrpSpPr>
        <p:grpSpPr>
          <a:xfrm>
            <a:off x="447675" y="3124981"/>
            <a:ext cx="2743200" cy="2743200"/>
            <a:chOff x="2873829" y="1045029"/>
            <a:chExt cx="3657600" cy="3657600"/>
          </a:xfrm>
        </p:grpSpPr>
        <p:sp>
          <p:nvSpPr>
            <p:cNvPr id="7" name="Dikdörtgen 6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kdörtgen 7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kdörtgen 16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5940152" y="61695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S-BOX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5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Substitution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2163" y="1762125"/>
            <a:ext cx="7570787" cy="4791075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tr-TR" dirty="0" err="1" smtClean="0">
                <a:ea typeface="+mn-ea"/>
                <a:cs typeface="+mn-cs"/>
              </a:rPr>
              <a:t>Happens</a:t>
            </a:r>
            <a:r>
              <a:rPr lang="tr-TR" dirty="0" smtClean="0">
                <a:ea typeface="+mn-ea"/>
                <a:cs typeface="+mn-cs"/>
              </a:rPr>
              <a:t> on a </a:t>
            </a:r>
            <a:r>
              <a:rPr lang="tr-TR" dirty="0" err="1" smtClean="0">
                <a:ea typeface="+mn-ea"/>
                <a:cs typeface="+mn-cs"/>
              </a:rPr>
              <a:t>lookup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table</a:t>
            </a:r>
            <a:r>
              <a:rPr lang="tr-TR" dirty="0" smtClean="0">
                <a:ea typeface="+mn-ea"/>
                <a:cs typeface="+mn-cs"/>
              </a:rPr>
              <a:t>,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tr-TR" dirty="0" err="1" smtClean="0">
                <a:ea typeface="+mn-ea"/>
                <a:cs typeface="+mn-cs"/>
              </a:rPr>
              <a:t>Each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byte</a:t>
            </a:r>
            <a:r>
              <a:rPr lang="tr-TR" dirty="0" smtClean="0">
                <a:ea typeface="+mn-ea"/>
                <a:cs typeface="+mn-cs"/>
              </a:rPr>
              <a:t> is </a:t>
            </a:r>
            <a:r>
              <a:rPr lang="tr-TR" dirty="0" err="1" smtClean="0">
                <a:ea typeface="+mn-ea"/>
                <a:cs typeface="+mn-cs"/>
              </a:rPr>
              <a:t>mapped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to</a:t>
            </a:r>
            <a:r>
              <a:rPr lang="tr-TR" dirty="0" smtClean="0">
                <a:ea typeface="+mn-ea"/>
                <a:cs typeface="+mn-cs"/>
              </a:rPr>
              <a:t> a </a:t>
            </a:r>
            <a:r>
              <a:rPr lang="tr-TR" dirty="0" err="1" smtClean="0">
                <a:ea typeface="+mn-ea"/>
                <a:cs typeface="+mn-cs"/>
              </a:rPr>
              <a:t>different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byte</a:t>
            </a:r>
            <a:r>
              <a:rPr lang="tr-TR" dirty="0" smtClean="0">
                <a:ea typeface="+mn-ea"/>
                <a:cs typeface="+mn-cs"/>
              </a:rPr>
              <a:t>, </a:t>
            </a:r>
            <a:r>
              <a:rPr lang="tr-TR" dirty="0" err="1" smtClean="0">
                <a:ea typeface="+mn-ea"/>
                <a:cs typeface="+mn-cs"/>
              </a:rPr>
              <a:t>based</a:t>
            </a:r>
            <a:r>
              <a:rPr lang="tr-TR" dirty="0" smtClean="0">
                <a:ea typeface="+mn-ea"/>
                <a:cs typeface="+mn-cs"/>
              </a:rPr>
              <a:t> on a </a:t>
            </a:r>
            <a:r>
              <a:rPr lang="tr-TR" dirty="0" err="1" smtClean="0">
                <a:ea typeface="+mn-ea"/>
                <a:cs typeface="+mn-cs"/>
              </a:rPr>
              <a:t>function</a:t>
            </a:r>
            <a:r>
              <a:rPr lang="tr-TR" dirty="0" smtClean="0">
                <a:ea typeface="+mn-ea"/>
                <a:cs typeface="+mn-cs"/>
              </a:rPr>
              <a:t>.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tr-TR" dirty="0" err="1" smtClean="0">
                <a:ea typeface="+mn-ea"/>
              </a:rPr>
              <a:t>Non-linear</a:t>
            </a:r>
            <a:r>
              <a:rPr lang="tr-TR" dirty="0" smtClean="0">
                <a:ea typeface="+mn-ea"/>
              </a:rPr>
              <a:t>,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tr-TR" dirty="0" err="1" smtClean="0">
                <a:ea typeface="+mn-ea"/>
                <a:cs typeface="+mn-cs"/>
              </a:rPr>
              <a:t>Difficult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to</a:t>
            </a:r>
            <a:r>
              <a:rPr lang="tr-TR" dirty="0" smtClean="0">
                <a:ea typeface="+mn-ea"/>
                <a:cs typeface="+mn-cs"/>
              </a:rPr>
              <a:t> </a:t>
            </a:r>
            <a:r>
              <a:rPr lang="tr-TR" dirty="0" err="1" smtClean="0">
                <a:ea typeface="+mn-ea"/>
                <a:cs typeface="+mn-cs"/>
              </a:rPr>
              <a:t>represent</a:t>
            </a:r>
            <a:r>
              <a:rPr lang="tr-TR" dirty="0" smtClean="0">
                <a:ea typeface="+mn-ea"/>
                <a:cs typeface="+mn-cs"/>
              </a:rPr>
              <a:t>. </a:t>
            </a:r>
            <a:endParaRPr lang="en-AU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Candara" pitchFamily="34" charset="0"/>
              <a:buChar char="•"/>
              <a:defRPr/>
            </a:pPr>
            <a:endParaRPr lang="tr-TR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tr-TR" dirty="0" err="1" smtClean="0">
                <a:ea typeface="+mn-ea"/>
              </a:rPr>
              <a:t>Nosubstitution</a:t>
            </a:r>
            <a:r>
              <a:rPr lang="tr-TR" dirty="0" smtClean="0">
                <a:ea typeface="+mn-ea"/>
              </a:rPr>
              <a:t> </a:t>
            </a:r>
            <a:r>
              <a:rPr lang="tr-TR" dirty="0" err="1" smtClean="0">
                <a:ea typeface="+mn-ea"/>
              </a:rPr>
              <a:t>with</a:t>
            </a:r>
            <a:r>
              <a:rPr lang="tr-TR" dirty="0" smtClean="0">
                <a:ea typeface="+mn-ea"/>
              </a:rPr>
              <a:t> </a:t>
            </a:r>
            <a:r>
              <a:rPr lang="tr-TR" dirty="0" err="1" smtClean="0">
                <a:ea typeface="+mn-ea"/>
              </a:rPr>
              <a:t>itself</a:t>
            </a:r>
            <a:r>
              <a:rPr lang="tr-TR" dirty="0" smtClean="0">
                <a:ea typeface="+mn-ea"/>
              </a:rPr>
              <a:t>,</a:t>
            </a:r>
          </a:p>
          <a:p>
            <a:pPr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tr-TR" dirty="0" smtClean="0">
                <a:ea typeface="+mn-ea"/>
              </a:rPr>
              <a:t>No </a:t>
            </a:r>
            <a:r>
              <a:rPr lang="tr-TR" dirty="0" err="1" smtClean="0">
                <a:ea typeface="+mn-ea"/>
              </a:rPr>
              <a:t>reverse</a:t>
            </a:r>
            <a:r>
              <a:rPr lang="tr-TR" dirty="0" smtClean="0">
                <a:ea typeface="+mn-ea"/>
              </a:rPr>
              <a:t> </a:t>
            </a:r>
            <a:r>
              <a:rPr lang="tr-TR" dirty="0" err="1" smtClean="0">
                <a:ea typeface="+mn-ea"/>
              </a:rPr>
              <a:t>order</a:t>
            </a:r>
            <a:r>
              <a:rPr lang="tr-TR" dirty="0" smtClean="0">
                <a:ea typeface="+mn-ea"/>
              </a:rPr>
              <a:t>. </a:t>
            </a:r>
          </a:p>
          <a:p>
            <a:pPr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tr-TR" dirty="0" smtClean="0">
                <a:ea typeface="+mn-ea"/>
              </a:rPr>
              <a:t>No </a:t>
            </a:r>
            <a:r>
              <a:rPr lang="tr-TR" dirty="0" err="1" smtClean="0">
                <a:ea typeface="+mn-ea"/>
              </a:rPr>
              <a:t>flip</a:t>
            </a:r>
            <a:r>
              <a:rPr lang="tr-TR" dirty="0" smtClean="0">
                <a:ea typeface="+mn-ea"/>
              </a:rPr>
              <a:t>. </a:t>
            </a:r>
            <a:endParaRPr lang="en-AU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Rows</a:t>
            </a:r>
            <a:endParaRPr lang="en-US" dirty="0"/>
          </a:p>
        </p:txBody>
      </p:sp>
      <p:grpSp>
        <p:nvGrpSpPr>
          <p:cNvPr id="6" name="Grup 5"/>
          <p:cNvGrpSpPr/>
          <p:nvPr/>
        </p:nvGrpSpPr>
        <p:grpSpPr>
          <a:xfrm>
            <a:off x="447675" y="3124981"/>
            <a:ext cx="2743200" cy="2743200"/>
            <a:chOff x="2873829" y="1045029"/>
            <a:chExt cx="3657600" cy="3657600"/>
          </a:xfrm>
        </p:grpSpPr>
        <p:sp>
          <p:nvSpPr>
            <p:cNvPr id="7" name="Dikdörtgen 6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kdörtgen 7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kdörtgen 16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683568" y="2006743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</a:rPr>
              <a:t>Shift Rows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3431073" y="534061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3</a:t>
            </a:r>
            <a:endParaRPr lang="en-US" dirty="0"/>
          </a:p>
        </p:txBody>
      </p:sp>
      <p:grpSp>
        <p:nvGrpSpPr>
          <p:cNvPr id="29" name="Grup 28"/>
          <p:cNvGrpSpPr/>
          <p:nvPr/>
        </p:nvGrpSpPr>
        <p:grpSpPr>
          <a:xfrm>
            <a:off x="5619750" y="3086757"/>
            <a:ext cx="2743200" cy="2743200"/>
            <a:chOff x="2873829" y="1045029"/>
            <a:chExt cx="3657600" cy="3657600"/>
          </a:xfrm>
        </p:grpSpPr>
        <p:sp>
          <p:nvSpPr>
            <p:cNvPr id="30" name="Dikdörtgen 29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Dikdörtgen 39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Düz Ok Bağlayıcısı 46"/>
          <p:cNvCxnSpPr/>
          <p:nvPr/>
        </p:nvCxnSpPr>
        <p:spPr>
          <a:xfrm flipH="1">
            <a:off x="6648450" y="4293096"/>
            <a:ext cx="792088" cy="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3436388" y="324499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 </a:t>
            </a:r>
            <a:r>
              <a:rPr lang="tr-TR" dirty="0" err="1" smtClean="0"/>
              <a:t>change</a:t>
            </a:r>
            <a:endParaRPr lang="en-US" dirty="0"/>
          </a:p>
        </p:txBody>
      </p:sp>
      <p:sp>
        <p:nvSpPr>
          <p:cNvPr id="49" name="Metin kutusu 48"/>
          <p:cNvSpPr txBox="1"/>
          <p:nvPr/>
        </p:nvSpPr>
        <p:spPr>
          <a:xfrm>
            <a:off x="3436388" y="396901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454271" y="461199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2</a:t>
            </a:r>
            <a:endParaRPr lang="en-US" dirty="0"/>
          </a:p>
        </p:txBody>
      </p:sp>
      <p:cxnSp>
        <p:nvCxnSpPr>
          <p:cNvPr id="46" name="Düz Ok Bağlayıcısı 46"/>
          <p:cNvCxnSpPr/>
          <p:nvPr/>
        </p:nvCxnSpPr>
        <p:spPr>
          <a:xfrm flipH="1">
            <a:off x="5868144" y="4981324"/>
            <a:ext cx="1572394" cy="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46"/>
          <p:cNvCxnSpPr/>
          <p:nvPr/>
        </p:nvCxnSpPr>
        <p:spPr>
          <a:xfrm flipH="1">
            <a:off x="6012160" y="5709029"/>
            <a:ext cx="2076450" cy="0"/>
          </a:xfrm>
          <a:prstGeom prst="straightConnector1">
            <a:avLst/>
          </a:prstGeom>
          <a:ln>
            <a:solidFill>
              <a:srgbClr val="C0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Shift Row Rationale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More substantial than it may first appear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State, as well as the cipher input and output, is treated as an array of four 4-byte columns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 encryption, the first 4 bytes of the plaintext are copied to the first column of State, and so on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round key is applied to State column by column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Thus, a row shift moves an individual byte from one column to another, which is a linear distance of a multiple of 4 bytes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Transformation ensures that the 4 bytes of one column are spread out to four different columns</a:t>
            </a:r>
            <a:endParaRPr lang="en-AU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endParaRPr lang="en-AU" dirty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Mix</a:t>
            </a:r>
            <a:r>
              <a:rPr lang="tr-TR" dirty="0" smtClean="0"/>
              <a:t> </a:t>
            </a:r>
            <a:r>
              <a:rPr lang="tr-TR" dirty="0" err="1" smtClean="0"/>
              <a:t>Columns</a:t>
            </a:r>
            <a:endParaRPr lang="en-US" dirty="0"/>
          </a:p>
        </p:txBody>
      </p:sp>
      <p:grpSp>
        <p:nvGrpSpPr>
          <p:cNvPr id="6" name="Grup 5"/>
          <p:cNvGrpSpPr/>
          <p:nvPr/>
        </p:nvGrpSpPr>
        <p:grpSpPr>
          <a:xfrm>
            <a:off x="256867" y="3398979"/>
            <a:ext cx="2157388" cy="2104636"/>
            <a:chOff x="2873829" y="1045029"/>
            <a:chExt cx="3657600" cy="3657600"/>
          </a:xfrm>
        </p:grpSpPr>
        <p:sp>
          <p:nvSpPr>
            <p:cNvPr id="7" name="Dikdörtgen 6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kdörtgen 7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d4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err="1" smtClean="0">
                  <a:solidFill>
                    <a:schemeClr val="tx1"/>
                  </a:solidFill>
                </a:rPr>
                <a:t>bf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5d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kdörtgen 16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683568" y="2006743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r-TR" sz="1400" dirty="0" err="1" smtClean="0">
                <a:solidFill>
                  <a:prstClr val="white"/>
                </a:solidFill>
              </a:rPr>
              <a:t>Mix</a:t>
            </a:r>
            <a:r>
              <a:rPr lang="tr-TR" sz="1400" dirty="0" smtClean="0">
                <a:solidFill>
                  <a:prstClr val="white"/>
                </a:solidFill>
              </a:rPr>
              <a:t> </a:t>
            </a:r>
            <a:r>
              <a:rPr lang="tr-TR" sz="1400" dirty="0" err="1" smtClean="0">
                <a:solidFill>
                  <a:prstClr val="white"/>
                </a:solidFill>
              </a:rPr>
              <a:t>Columns</a:t>
            </a:r>
            <a:endParaRPr lang="en-US" sz="1400" dirty="0" smtClean="0">
              <a:solidFill>
                <a:prstClr val="white"/>
              </a:solidFill>
            </a:endParaRPr>
          </a:p>
        </p:txBody>
      </p:sp>
      <p:sp>
        <p:nvSpPr>
          <p:cNvPr id="51" name="Metin kutusu 50"/>
          <p:cNvSpPr txBox="1"/>
          <p:nvPr/>
        </p:nvSpPr>
        <p:spPr>
          <a:xfrm>
            <a:off x="2726340" y="4718667"/>
            <a:ext cx="5109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Finite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r>
              <a:rPr lang="tr-TR" dirty="0" smtClean="0"/>
              <a:t>.  </a:t>
            </a:r>
          </a:p>
          <a:p>
            <a:r>
              <a:rPr lang="tr-TR" dirty="0">
                <a:latin typeface="TimesTenLTStd-Roman"/>
              </a:rPr>
              <a:t>T</a:t>
            </a:r>
            <a:r>
              <a:rPr lang="en-US" dirty="0">
                <a:latin typeface="TimesTenLTStd-Roman"/>
              </a:rPr>
              <a:t>he individual additions and multiplications</a:t>
            </a:r>
            <a:r>
              <a:rPr lang="tr-TR" sz="800" dirty="0">
                <a:latin typeface="TimesTenLTStd-Roman"/>
              </a:rPr>
              <a:t> </a:t>
            </a:r>
            <a:r>
              <a:rPr lang="en-US" dirty="0">
                <a:latin typeface="TimesTenLTStd-Roman"/>
              </a:rPr>
              <a:t>are</a:t>
            </a:r>
            <a:r>
              <a:rPr lang="tr-TR" dirty="0">
                <a:latin typeface="TimesTenLTStd-Roman"/>
              </a:rPr>
              <a:t> </a:t>
            </a:r>
            <a:r>
              <a:rPr lang="en-US" dirty="0"/>
              <a:t>performed in GF(2</a:t>
            </a:r>
            <a:r>
              <a:rPr lang="en-US" baseline="30000" dirty="0"/>
              <a:t>8</a:t>
            </a:r>
            <a:r>
              <a:rPr lang="en-US" dirty="0"/>
              <a:t>). </a:t>
            </a:r>
            <a:endParaRPr lang="tr-TR" dirty="0" smtClean="0"/>
          </a:p>
          <a:p>
            <a:r>
              <a:rPr lang="tr-TR" dirty="0" smtClean="0"/>
              <a:t>- </a:t>
            </a:r>
            <a:r>
              <a:rPr lang="tr-TR" dirty="0" err="1" smtClean="0"/>
              <a:t>Adding</a:t>
            </a:r>
            <a:r>
              <a:rPr lang="tr-TR" dirty="0" smtClean="0"/>
              <a:t> is XOR, </a:t>
            </a:r>
            <a:r>
              <a:rPr lang="tr-TR" dirty="0" err="1" smtClean="0"/>
              <a:t>multiplication</a:t>
            </a:r>
            <a:r>
              <a:rPr lang="tr-TR" dirty="0" smtClean="0"/>
              <a:t> is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Finite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52" name="Picture 4" descr="f08.pdf"/>
          <p:cNvPicPr>
            <a:picLocks noChangeAspect="1"/>
          </p:cNvPicPr>
          <p:nvPr/>
        </p:nvPicPr>
        <p:blipFill rotWithShape="1">
          <a:blip r:embed="rId3"/>
          <a:srcRect l="2656" t="41878" r="70265" b="37611"/>
          <a:stretch/>
        </p:blipFill>
        <p:spPr>
          <a:xfrm>
            <a:off x="1987554" y="1711396"/>
            <a:ext cx="3016494" cy="3002981"/>
          </a:xfrm>
          <a:prstGeom prst="rect">
            <a:avLst/>
          </a:prstGeom>
        </p:spPr>
      </p:pic>
      <p:sp>
        <p:nvSpPr>
          <p:cNvPr id="53" name="Dikdörtgen 52"/>
          <p:cNvSpPr/>
          <p:nvPr/>
        </p:nvSpPr>
        <p:spPr>
          <a:xfrm>
            <a:off x="5054185" y="1849221"/>
            <a:ext cx="539347" cy="52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Dikdörtgen 53"/>
          <p:cNvSpPr/>
          <p:nvPr/>
        </p:nvSpPr>
        <p:spPr>
          <a:xfrm>
            <a:off x="5054185" y="2375380"/>
            <a:ext cx="539347" cy="52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bf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5054185" y="2901539"/>
            <a:ext cx="539347" cy="52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5d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Dikdörtgen 55"/>
          <p:cNvSpPr/>
          <p:nvPr/>
        </p:nvSpPr>
        <p:spPr>
          <a:xfrm>
            <a:off x="5054185" y="3427698"/>
            <a:ext cx="539347" cy="52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6732240" y="2609741"/>
            <a:ext cx="2157388" cy="2104636"/>
            <a:chOff x="2873829" y="1045029"/>
            <a:chExt cx="3657600" cy="3657600"/>
          </a:xfrm>
        </p:grpSpPr>
        <p:sp>
          <p:nvSpPr>
            <p:cNvPr id="58" name="Dikdörtgen 57"/>
            <p:cNvSpPr/>
            <p:nvPr/>
          </p:nvSpPr>
          <p:spPr>
            <a:xfrm>
              <a:off x="28738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Dikdörtgen 58"/>
            <p:cNvSpPr/>
            <p:nvPr/>
          </p:nvSpPr>
          <p:spPr>
            <a:xfrm>
              <a:off x="3788229" y="10450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7026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5617029" y="10450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28738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43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3788229" y="19594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66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47026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Dikdörtgen 64"/>
            <p:cNvSpPr/>
            <p:nvPr/>
          </p:nvSpPr>
          <p:spPr>
            <a:xfrm>
              <a:off x="5617029" y="19594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Dikdörtgen 65"/>
            <p:cNvSpPr/>
            <p:nvPr/>
          </p:nvSpPr>
          <p:spPr>
            <a:xfrm>
              <a:off x="28738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f6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Dikdörtgen 66"/>
            <p:cNvSpPr/>
            <p:nvPr/>
          </p:nvSpPr>
          <p:spPr>
            <a:xfrm>
              <a:off x="3788229" y="28738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81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Dikdörtgen 67"/>
            <p:cNvSpPr/>
            <p:nvPr/>
          </p:nvSpPr>
          <p:spPr>
            <a:xfrm>
              <a:off x="47026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Dikdörtgen 68"/>
            <p:cNvSpPr/>
            <p:nvPr/>
          </p:nvSpPr>
          <p:spPr>
            <a:xfrm>
              <a:off x="5617029" y="28738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07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Dikdörtgen 69"/>
            <p:cNvSpPr/>
            <p:nvPr/>
          </p:nvSpPr>
          <p:spPr>
            <a:xfrm>
              <a:off x="28738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3788229" y="3788229"/>
              <a:ext cx="9144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e5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Dikdörtgen 71"/>
            <p:cNvSpPr/>
            <p:nvPr/>
          </p:nvSpPr>
          <p:spPr>
            <a:xfrm>
              <a:off x="47026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2a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Dikdörtgen 72"/>
            <p:cNvSpPr/>
            <p:nvPr/>
          </p:nvSpPr>
          <p:spPr>
            <a:xfrm>
              <a:off x="5617029" y="3788229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</a:t>
            </a:r>
            <a:r>
              <a:rPr lang="tr-TR" dirty="0" smtClean="0">
                <a:ea typeface="+mj-ea"/>
                <a:cs typeface="+mj-cs"/>
              </a:rPr>
              <a:t>6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3600" dirty="0"/>
              <a:t>Advanced Encryption Standard</a:t>
            </a:r>
          </a:p>
          <a:p>
            <a:pPr eaLnBrk="1" hangingPunct="1"/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smtClean="0"/>
              <a:t>© 2017 Pearson Education, Inc., Hoboken, NJ. All rights reserved.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143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333" y="1628800"/>
            <a:ext cx="7247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err="1"/>
              <a:t>MixColumns</a:t>
            </a:r>
            <a:r>
              <a:rPr lang="en-US" dirty="0"/>
              <a:t> transformation on a single column of </a:t>
            </a:r>
            <a:r>
              <a:rPr lang="en-US" b="1" dirty="0" smtClean="0"/>
              <a:t>State</a:t>
            </a:r>
            <a:r>
              <a:rPr lang="tr-TR" b="1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expressed </a:t>
            </a:r>
            <a:r>
              <a:rPr lang="en-US" dirty="0" smtClean="0"/>
              <a:t>as</a:t>
            </a:r>
            <a:endParaRPr lang="tr-TR" dirty="0" smtClean="0"/>
          </a:p>
          <a:p>
            <a:r>
              <a:rPr lang="tr-TR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67" y="2708920"/>
            <a:ext cx="5156465" cy="21337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1843" y="5738084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bitwise </a:t>
            </a:r>
            <a:r>
              <a:rPr lang="en-US" dirty="0"/>
              <a:t>XOR operation</a:t>
            </a:r>
          </a:p>
        </p:txBody>
      </p:sp>
    </p:spTree>
    <p:extLst>
      <p:ext uri="{BB962C8B-B14F-4D97-AF65-F5344CB8AC3E}">
        <p14:creationId xmlns:p14="http://schemas.microsoft.com/office/powerpoint/2010/main" val="2182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Galois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92163" y="1762125"/>
            <a:ext cx="7740277" cy="34670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MixColumns</a:t>
            </a:r>
            <a:r>
              <a:rPr lang="en-US" sz="2400" dirty="0"/>
              <a:t> requires matrix multiplication in the field GF(2</a:t>
            </a:r>
            <a:r>
              <a:rPr lang="en-US" sz="2400" baseline="30000" dirty="0"/>
              <a:t>8</a:t>
            </a:r>
            <a:r>
              <a:rPr lang="en-US" sz="2400" dirty="0"/>
              <a:t>), which means that all operations are carried out on bytes</a:t>
            </a:r>
            <a:endParaRPr lang="en-AU" sz="2400" dirty="0"/>
          </a:p>
          <a:p>
            <a:r>
              <a:rPr lang="tr-TR" sz="2400" dirty="0" smtClean="0"/>
              <a:t>HEX 02 is </a:t>
            </a:r>
            <a:r>
              <a:rPr lang="tr-TR" sz="2400" dirty="0" err="1" smtClean="0"/>
              <a:t>represented</a:t>
            </a:r>
            <a:r>
              <a:rPr lang="tr-TR" sz="2400" dirty="0" smtClean="0"/>
              <a:t> in </a:t>
            </a:r>
            <a:r>
              <a:rPr lang="tr-TR" sz="2400" dirty="0" err="1" smtClean="0"/>
              <a:t>binary</a:t>
            </a:r>
            <a:r>
              <a:rPr lang="tr-TR" sz="2400" dirty="0" smtClean="0"/>
              <a:t> as:  0000 0010</a:t>
            </a:r>
          </a:p>
          <a:p>
            <a:r>
              <a:rPr lang="tr-TR" sz="2400" dirty="0" err="1"/>
              <a:t>I</a:t>
            </a:r>
            <a:r>
              <a:rPr lang="tr-TR" sz="2400" dirty="0" err="1" smtClean="0"/>
              <a:t>n</a:t>
            </a:r>
            <a:r>
              <a:rPr lang="tr-TR" sz="2400" dirty="0" smtClean="0"/>
              <a:t> </a:t>
            </a:r>
            <a:r>
              <a:rPr lang="tr-TR" sz="2400" dirty="0" err="1" smtClean="0"/>
              <a:t>Gf</a:t>
            </a:r>
            <a:r>
              <a:rPr lang="tr-TR" sz="2400" dirty="0" smtClean="0"/>
              <a:t>(2</a:t>
            </a:r>
            <a:r>
              <a:rPr lang="tr-TR" sz="2400" baseline="30000" dirty="0" smtClean="0"/>
              <a:t>8</a:t>
            </a:r>
            <a:r>
              <a:rPr lang="tr-TR" sz="2400" dirty="0" smtClean="0"/>
              <a:t>) it is a </a:t>
            </a:r>
            <a:r>
              <a:rPr lang="tr-TR" sz="2400" dirty="0" err="1" smtClean="0"/>
              <a:t>polinomial</a:t>
            </a:r>
            <a:r>
              <a:rPr lang="tr-TR" sz="2400" dirty="0" smtClean="0"/>
              <a:t>:  x</a:t>
            </a:r>
            <a:r>
              <a:rPr lang="tr-TR" sz="2400" baseline="30000" dirty="0" smtClean="0"/>
              <a:t>7</a:t>
            </a:r>
            <a:r>
              <a:rPr lang="tr-TR" sz="2400" dirty="0" smtClean="0"/>
              <a:t>+</a:t>
            </a:r>
            <a:r>
              <a:rPr lang="tr-TR" sz="2400" dirty="0"/>
              <a:t> </a:t>
            </a:r>
            <a:r>
              <a:rPr lang="tr-TR" sz="2400" dirty="0" smtClean="0"/>
              <a:t>x</a:t>
            </a:r>
            <a:r>
              <a:rPr lang="tr-TR" sz="2400" baseline="30000" dirty="0" smtClean="0"/>
              <a:t>6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5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4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3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2</a:t>
            </a:r>
            <a:r>
              <a:rPr lang="tr-TR" sz="2400" dirty="0" smtClean="0"/>
              <a:t>+ x+ 1</a:t>
            </a:r>
          </a:p>
          <a:p>
            <a:r>
              <a:rPr lang="tr-TR" sz="2400" dirty="0" smtClean="0"/>
              <a:t>0000 0010 = x</a:t>
            </a:r>
          </a:p>
          <a:p>
            <a:r>
              <a:rPr lang="tr-TR" sz="2400" dirty="0" err="1" smtClean="0"/>
              <a:t>Same</a:t>
            </a:r>
            <a:r>
              <a:rPr lang="tr-TR" sz="2400" dirty="0" smtClean="0"/>
              <a:t> </a:t>
            </a:r>
            <a:r>
              <a:rPr lang="tr-TR" sz="2400" dirty="0" err="1" smtClean="0"/>
              <a:t>wise</a:t>
            </a:r>
            <a:r>
              <a:rPr lang="tr-TR" sz="2400" dirty="0" smtClean="0"/>
              <a:t>: d4=11010100=</a:t>
            </a:r>
            <a:r>
              <a:rPr lang="tr-TR" sz="2400" dirty="0"/>
              <a:t>x</a:t>
            </a:r>
            <a:r>
              <a:rPr lang="tr-TR" sz="2400" baseline="30000" dirty="0"/>
              <a:t>7</a:t>
            </a:r>
            <a:r>
              <a:rPr lang="tr-TR" sz="2400" dirty="0"/>
              <a:t>+ </a:t>
            </a:r>
            <a:r>
              <a:rPr lang="tr-TR" sz="2400" dirty="0" smtClean="0"/>
              <a:t>x</a:t>
            </a:r>
            <a:r>
              <a:rPr lang="tr-TR" sz="2400" baseline="30000" dirty="0" smtClean="0"/>
              <a:t>6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4</a:t>
            </a:r>
            <a:r>
              <a:rPr lang="tr-TR" sz="2400" dirty="0" smtClean="0"/>
              <a:t>+ x</a:t>
            </a:r>
            <a:r>
              <a:rPr lang="tr-TR" sz="2400" baseline="30000" dirty="0" smtClean="0"/>
              <a:t>2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041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Galois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EE822-8447-B24E-AE7F-D1C17ADC12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92163" y="1762125"/>
            <a:ext cx="7740277" cy="34670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 smtClean="0"/>
              <a:t>In</a:t>
            </a:r>
            <a:r>
              <a:rPr lang="tr-TR" sz="2400" dirty="0" smtClean="0"/>
              <a:t> </a:t>
            </a:r>
            <a:r>
              <a:rPr lang="tr-TR" sz="2400" dirty="0" err="1" smtClean="0"/>
              <a:t>addition</a:t>
            </a:r>
            <a:r>
              <a:rPr lang="tr-TR" sz="2400" dirty="0" smtClean="0"/>
              <a:t>,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similar</a:t>
            </a:r>
            <a:r>
              <a:rPr lang="tr-TR" sz="2400" dirty="0" smtClean="0"/>
              <a:t> </a:t>
            </a:r>
            <a:r>
              <a:rPr lang="tr-TR" sz="2400" dirty="0" err="1" smtClean="0"/>
              <a:t>terms</a:t>
            </a:r>
            <a:r>
              <a:rPr lang="tr-TR" sz="2400" dirty="0" smtClean="0"/>
              <a:t> </a:t>
            </a:r>
            <a:r>
              <a:rPr lang="tr-TR" sz="2400" dirty="0" err="1" smtClean="0"/>
              <a:t>cancel</a:t>
            </a:r>
            <a:r>
              <a:rPr lang="tr-TR" sz="2400" dirty="0" smtClean="0"/>
              <a:t> </a:t>
            </a:r>
            <a:r>
              <a:rPr lang="tr-TR" sz="2400" dirty="0" err="1" smtClean="0"/>
              <a:t>eachother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Irreducable</a:t>
            </a:r>
            <a:r>
              <a:rPr lang="tr-TR" sz="2400" dirty="0" smtClean="0"/>
              <a:t> </a:t>
            </a:r>
            <a:r>
              <a:rPr lang="tr-TR" sz="2400" dirty="0" err="1" smtClean="0"/>
              <a:t>polinomial</a:t>
            </a:r>
            <a:r>
              <a:rPr lang="tr-TR" sz="2400" dirty="0" smtClean="0"/>
              <a:t>: </a:t>
            </a:r>
          </a:p>
          <a:p>
            <a:pPr lvl="1"/>
            <a:r>
              <a:rPr lang="tr-TR" sz="2200" dirty="0" smtClean="0"/>
              <a:t>x</a:t>
            </a:r>
            <a:r>
              <a:rPr lang="tr-TR" sz="2200" baseline="30000" dirty="0" smtClean="0"/>
              <a:t>8  </a:t>
            </a:r>
            <a:r>
              <a:rPr lang="tr-TR" sz="2200" dirty="0" smtClean="0"/>
              <a:t>= x</a:t>
            </a:r>
            <a:r>
              <a:rPr lang="tr-TR" sz="2200" baseline="30000" dirty="0" smtClean="0"/>
              <a:t>4</a:t>
            </a:r>
            <a:r>
              <a:rPr lang="tr-TR" sz="2200" dirty="0"/>
              <a:t>+ x</a:t>
            </a:r>
            <a:r>
              <a:rPr lang="tr-TR" sz="2200" baseline="30000" dirty="0"/>
              <a:t>3</a:t>
            </a:r>
            <a:r>
              <a:rPr lang="tr-TR" sz="2200" dirty="0"/>
              <a:t>+ </a:t>
            </a:r>
            <a:r>
              <a:rPr lang="tr-TR" sz="2200" dirty="0" smtClean="0"/>
              <a:t>x</a:t>
            </a:r>
            <a:r>
              <a:rPr lang="tr-TR" sz="2200" dirty="0"/>
              <a:t>+ </a:t>
            </a:r>
            <a:r>
              <a:rPr lang="tr-TR" sz="2200" dirty="0" smtClean="0"/>
              <a:t>1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095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Mix Columns Rationale</a:t>
            </a:r>
            <a:endParaRPr lang="en-US" smtClean="0"/>
          </a:p>
        </p:txBody>
      </p:sp>
      <p:sp>
        <p:nvSpPr>
          <p:cNvPr id="6758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740277" cy="3467075"/>
          </a:xfrm>
        </p:spPr>
        <p:txBody>
          <a:bodyPr/>
          <a:lstStyle/>
          <a:p>
            <a:r>
              <a:rPr lang="en-US" sz="2400" dirty="0" smtClean="0"/>
              <a:t>Coefficients of a matrix based on a linear code with maximal distance between code words ensures a good mixing among the bytes of each column</a:t>
            </a:r>
          </a:p>
          <a:p>
            <a:r>
              <a:rPr lang="en-US" sz="2400" dirty="0" smtClean="0"/>
              <a:t>The mix column transformation combined with the shift row transformation ensures that after a few rounds all output bits depend on all input bits</a:t>
            </a:r>
            <a:endParaRPr lang="tr-TR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9" name="Picture 8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7800" y="-990600"/>
            <a:ext cx="6553200" cy="8480612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472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AddRoundKey</a:t>
            </a:r>
            <a:r>
              <a:rPr lang="en-AU" dirty="0" smtClean="0"/>
              <a:t> Transformation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128 bits of State are bitwise XORed with the 128 bits of the round key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Operation is viewed as a columnwise operation between the </a:t>
            </a:r>
            <a:r>
              <a:rPr lang="en-US" b="1" dirty="0" smtClean="0">
                <a:ea typeface="+mn-ea"/>
                <a:cs typeface="+mn-cs"/>
              </a:rPr>
              <a:t>4 bytes of a State column </a:t>
            </a:r>
            <a:r>
              <a:rPr lang="en-US" dirty="0" smtClean="0">
                <a:ea typeface="+mn-ea"/>
                <a:cs typeface="+mn-cs"/>
              </a:rPr>
              <a:t>and </a:t>
            </a:r>
            <a:r>
              <a:rPr lang="en-US" b="1" dirty="0" smtClean="0">
                <a:ea typeface="+mn-ea"/>
                <a:cs typeface="+mn-cs"/>
              </a:rPr>
              <a:t>one word of the round key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Can also be viewed as a byte-level operation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565525" cy="430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710C-E6C4-314D-9C2D-EC5776BDD5B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AddRoundKey</a:t>
            </a:r>
            <a:r>
              <a:rPr lang="en-AU" dirty="0"/>
              <a:t> Transformation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710C-E6C4-314D-9C2D-EC5776BDD5B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93" y="1732779"/>
            <a:ext cx="4992614" cy="48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0" y="-914400"/>
            <a:ext cx="6781800" cy="8776447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3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AES Key Expansion</a:t>
            </a:r>
            <a:endParaRPr lang="en-AU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Takes as input a four-word (16 byte) key and produces a linear array of 44 words (176) bytes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This is sufficient to provide a four-word round key for the initial AddRoundKey stage and each of the 10 rounds of the cipher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Key is copied into the first four words of the expanded key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remainder of the expanded key is filled in four words at a time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added word </a:t>
            </a:r>
            <a:r>
              <a:rPr lang="en-US" i="1" dirty="0" smtClean="0">
                <a:ea typeface="+mn-ea"/>
                <a:cs typeface="+mn-cs"/>
              </a:rPr>
              <a:t>w</a:t>
            </a:r>
            <a:r>
              <a:rPr lang="en-US" dirty="0" smtClean="0">
                <a:ea typeface="+mn-ea"/>
                <a:cs typeface="+mn-cs"/>
              </a:rPr>
              <a:t>[i] depends on the immediately preceding word, </a:t>
            </a:r>
            <a:r>
              <a:rPr lang="en-US" i="1" dirty="0" smtClean="0">
                <a:ea typeface="+mn-ea"/>
                <a:cs typeface="+mn-cs"/>
              </a:rPr>
              <a:t>w[i – 1], </a:t>
            </a:r>
            <a:r>
              <a:rPr lang="en-US" dirty="0" smtClean="0">
                <a:ea typeface="+mn-ea"/>
                <a:cs typeface="+mn-cs"/>
              </a:rPr>
              <a:t>and the word four positions back</a:t>
            </a:r>
            <a:r>
              <a:rPr lang="en-US" i="1" dirty="0" smtClean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w[i – 4]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three out of four cases a simple XOR is used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For a word whose position in the </a:t>
            </a:r>
            <a:r>
              <a:rPr lang="en-US" i="1" dirty="0" smtClean="0">
                <a:ea typeface="+mn-ea"/>
              </a:rPr>
              <a:t>w </a:t>
            </a:r>
            <a:r>
              <a:rPr lang="en-US" dirty="0" smtClean="0">
                <a:ea typeface="+mn-ea"/>
              </a:rPr>
              <a:t>array is a multiple of 4, a more complex function is used</a:t>
            </a:r>
            <a:endParaRPr lang="en-US" dirty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5" name="Picture 4" descr="f02.pdf"/>
          <p:cNvPicPr>
            <a:picLocks noChangeAspect="1"/>
          </p:cNvPicPr>
          <p:nvPr/>
        </p:nvPicPr>
        <p:blipFill rotWithShape="1">
          <a:blip r:embed="rId3"/>
          <a:srcRect t="301" r="3968" b="26074"/>
          <a:stretch/>
        </p:blipFill>
        <p:spPr>
          <a:xfrm>
            <a:off x="319336" y="-387424"/>
            <a:ext cx="8352928" cy="494836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495908" y="4611603"/>
            <a:ext cx="754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Key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is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expanded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at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the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beginning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and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round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keys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are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used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in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each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tr-TR" dirty="0" err="1" smtClean="0">
                <a:ea typeface="ＭＳ Ｐゴシック" pitchFamily="-84" charset="-128"/>
                <a:cs typeface="ＭＳ Ｐゴシック" pitchFamily="-84" charset="-128"/>
              </a:rPr>
              <a:t>round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.</a:t>
            </a:r>
            <a:endParaRPr lang="en-US" dirty="0"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53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AES (Advanced Encryption Standard)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Replacement needed for DES</a:t>
            </a:r>
          </a:p>
          <a:p>
            <a:pPr lvl="1" eaLnBrk="1" hangingPunct="1"/>
            <a:r>
              <a:rPr lang="en-US" altLang="tr-TR" smtClean="0"/>
              <a:t>reasons discussed before</a:t>
            </a:r>
          </a:p>
          <a:p>
            <a:pPr eaLnBrk="1" hangingPunct="1"/>
            <a:r>
              <a:rPr lang="en-US" altLang="tr-TR" smtClean="0"/>
              <a:t>3DES is a solution, but temporary</a:t>
            </a:r>
          </a:p>
          <a:p>
            <a:pPr lvl="1" eaLnBrk="1" hangingPunct="1"/>
            <a:r>
              <a:rPr lang="en-US" altLang="tr-TR" smtClean="0"/>
              <a:t>3DES is slow in software</a:t>
            </a:r>
          </a:p>
          <a:p>
            <a:pPr lvl="1" eaLnBrk="1" hangingPunct="1"/>
            <a:r>
              <a:rPr lang="en-US" altLang="tr-TR" smtClean="0"/>
              <a:t>3DES uses small blocks that makes even slower</a:t>
            </a:r>
            <a:endParaRPr lang="tr-TR" altLang="tr-TR" smtClean="0"/>
          </a:p>
          <a:p>
            <a:pPr eaLnBrk="1" hangingPunct="1"/>
            <a:r>
              <a:rPr lang="tr-TR" altLang="tr-TR" smtClean="0"/>
              <a:t>N</a:t>
            </a:r>
            <a:r>
              <a:rPr lang="en-US" altLang="tr-TR" smtClean="0"/>
              <a:t>eed a new standard cipher </a:t>
            </a:r>
          </a:p>
          <a:p>
            <a:pPr lvl="1" eaLnBrk="1" hangingPunct="1"/>
            <a:endParaRPr lang="en-US" altLang="tr-TR" smtClean="0"/>
          </a:p>
        </p:txBody>
      </p:sp>
      <p:sp>
        <p:nvSpPr>
          <p:cNvPr id="686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1F60115-5799-4692-8BCD-DC9BF74141BF}" type="slidenum">
              <a:rPr lang="en-US" altLang="tr-TR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tr-TR" sz="1400" smtClean="0"/>
          </a:p>
        </p:txBody>
      </p:sp>
    </p:spTree>
    <p:extLst>
      <p:ext uri="{BB962C8B-B14F-4D97-AF65-F5344CB8AC3E}">
        <p14:creationId xmlns:p14="http://schemas.microsoft.com/office/powerpoint/2010/main" val="19329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295835"/>
            <a:ext cx="5850082" cy="7570694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Expansion Rationale</a:t>
            </a:r>
            <a:endParaRPr lang="en-AU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65525" cy="46482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Rijndael developers designed the expansion key algorithm to be resistant to known cryptanalytic attacks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Inclusion of a round-dependent round constant eliminates the symmetry between the ways in which round keys are generated in different rounds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114800" y="1524000"/>
          <a:ext cx="4800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710C-E6C4-314D-9C2D-EC5776BDD5B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4" name="Picture 3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929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52600" y="-219635"/>
            <a:ext cx="5791200" cy="7494494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442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Overview</a:t>
            </a:r>
            <a:endParaRPr lang="en-AU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05750" cy="5095875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Processes the entire data block as a single matrix during each round using substitutions and permutation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key that is provided as input is expanded into an array of forty-four 32-bit words, </a:t>
            </a:r>
            <a:r>
              <a:rPr lang="en-US" i="1" dirty="0" smtClean="0">
                <a:ea typeface="+mn-ea"/>
                <a:cs typeface="+mn-cs"/>
              </a:rPr>
              <a:t>w[i]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cipher begins and ends with an AddRoundKey stage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view the cipher as alternating operations of XOR encryption (AddRoundKey) of a block, followed by scrambling of the block (the other three stages), followed by XOR encryption, and so 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stage is easily reversible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decryption algorithm makes use of the expanded key in reverse order, however the decryption algorithm is </a:t>
            </a:r>
            <a:r>
              <a:rPr lang="en-US" b="1" dirty="0" smtClean="0">
                <a:ea typeface="+mn-ea"/>
                <a:cs typeface="+mn-cs"/>
              </a:rPr>
              <a:t>NOT</a:t>
            </a:r>
            <a:r>
              <a:rPr lang="en-US" dirty="0" smtClean="0">
                <a:ea typeface="+mn-ea"/>
                <a:cs typeface="+mn-cs"/>
              </a:rPr>
              <a:t> identical to the encryption algorithm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State is the same for both encryption and decryption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Final round of both encryption and decryption consists of only three stages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438400"/>
          <a:ext cx="7239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</a:t>
            </a:r>
            <a:endParaRPr lang="en-US" sz="1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AES Events in Chronological Order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981200"/>
            <a:ext cx="7786687" cy="4114800"/>
          </a:xfrm>
        </p:spPr>
        <p:txBody>
          <a:bodyPr/>
          <a:lstStyle/>
          <a:p>
            <a:pPr eaLnBrk="1" hangingPunct="1"/>
            <a:r>
              <a:rPr lang="en-AU" altLang="tr-TR" sz="2800" smtClean="0"/>
              <a:t>NIST issued call for a standard cipher in 1997</a:t>
            </a:r>
          </a:p>
          <a:p>
            <a:pPr lvl="1" eaLnBrk="1" hangingPunct="1"/>
            <a:r>
              <a:rPr lang="en-AU" altLang="tr-TR" sz="2400" smtClean="0"/>
              <a:t>international</a:t>
            </a:r>
          </a:p>
          <a:p>
            <a:pPr eaLnBrk="1" hangingPunct="1"/>
            <a:r>
              <a:rPr lang="en-AU" altLang="tr-TR" sz="2800" smtClean="0"/>
              <a:t>15 candidates (out of 21) accepted in Jun</a:t>
            </a:r>
            <a:r>
              <a:rPr lang="tr-TR" altLang="tr-TR" sz="2800" smtClean="0"/>
              <a:t>e</a:t>
            </a:r>
            <a:r>
              <a:rPr lang="en-AU" altLang="tr-TR" sz="2800" smtClean="0"/>
              <a:t> 98 </a:t>
            </a:r>
          </a:p>
          <a:p>
            <a:pPr eaLnBrk="1" hangingPunct="1"/>
            <a:r>
              <a:rPr lang="en-AU" altLang="tr-TR" sz="2800" smtClean="0"/>
              <a:t>A shortlist of 5 selected in Aug</a:t>
            </a:r>
            <a:r>
              <a:rPr lang="tr-TR" altLang="tr-TR" sz="2800" smtClean="0"/>
              <a:t>ust </a:t>
            </a:r>
            <a:r>
              <a:rPr lang="en-AU" altLang="tr-TR" sz="2800" smtClean="0"/>
              <a:t>99 </a:t>
            </a:r>
          </a:p>
          <a:p>
            <a:pPr eaLnBrk="1" hangingPunct="1"/>
            <a:r>
              <a:rPr lang="en-AU" altLang="tr-TR" sz="2800" smtClean="0"/>
              <a:t>Rijndael (from Belgium) was selected as the AES in Oct</a:t>
            </a:r>
            <a:r>
              <a:rPr lang="tr-TR" altLang="tr-TR" sz="2800" smtClean="0"/>
              <a:t>ober </a:t>
            </a:r>
            <a:r>
              <a:rPr lang="en-AU" altLang="tr-TR" sz="2800" smtClean="0"/>
              <a:t>2000</a:t>
            </a:r>
          </a:p>
          <a:p>
            <a:pPr eaLnBrk="1" hangingPunct="1"/>
            <a:r>
              <a:rPr lang="en-AU" altLang="tr-TR" sz="2800" smtClean="0"/>
              <a:t>issued as FIPS PUB 197 standard in Nov</a:t>
            </a:r>
            <a:r>
              <a:rPr lang="tr-TR" altLang="tr-TR" sz="2800" smtClean="0"/>
              <a:t>ember </a:t>
            </a:r>
            <a:r>
              <a:rPr lang="en-AU" altLang="tr-TR" sz="2800" smtClean="0"/>
              <a:t>2001</a:t>
            </a:r>
            <a:endParaRPr lang="en-US" altLang="tr-TR" sz="2800" smtClean="0"/>
          </a:p>
        </p:txBody>
      </p:sp>
      <p:sp>
        <p:nvSpPr>
          <p:cNvPr id="696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3075131-E08B-4AFD-AAE0-14F442F64A79}" type="slidenum">
              <a:rPr lang="en-US" altLang="tr-TR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tr-TR" sz="1400" smtClean="0"/>
          </a:p>
        </p:txBody>
      </p:sp>
    </p:spTree>
    <p:extLst>
      <p:ext uri="{BB962C8B-B14F-4D97-AF65-F5344CB8AC3E}">
        <p14:creationId xmlns:p14="http://schemas.microsoft.com/office/powerpoint/2010/main" val="646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5 AES candidates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tr-TR" sz="2800" dirty="0" smtClean="0"/>
              <a:t>MARS (IBM)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z="2800" dirty="0" smtClean="0"/>
              <a:t>RC6 (USA)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z="2800" dirty="0" err="1" smtClean="0"/>
              <a:t>Rijndael</a:t>
            </a:r>
            <a:r>
              <a:rPr lang="en-AU" altLang="tr-TR" sz="2800" dirty="0" smtClean="0"/>
              <a:t> (Belgium)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z="2800" dirty="0" smtClean="0"/>
              <a:t>Serpent (Europe)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z="2800" dirty="0" err="1" smtClean="0"/>
              <a:t>Twofish</a:t>
            </a:r>
            <a:r>
              <a:rPr lang="en-AU" altLang="tr-TR" sz="2800" dirty="0" smtClean="0"/>
              <a:t> (USA)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77F2A90-4078-4C93-8408-4D020034AEE4}" type="slidenum">
              <a:rPr lang="en-US" altLang="tr-TR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tr-TR" sz="1400" smtClean="0"/>
          </a:p>
        </p:txBody>
      </p:sp>
    </p:spTree>
    <p:extLst>
      <p:ext uri="{BB962C8B-B14F-4D97-AF65-F5344CB8AC3E}">
        <p14:creationId xmlns:p14="http://schemas.microsoft.com/office/powerpoint/2010/main" val="39966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AU" altLang="tr-TR" smtClean="0"/>
              <a:t>AES Evaluation Criteria</a:t>
            </a:r>
            <a:endParaRPr lang="en-US" altLang="tr-TR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188"/>
            <a:ext cx="7696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smtClean="0"/>
              <a:t>final criteria (used to select the winner)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smtClean="0"/>
              <a:t>general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2000" smtClean="0"/>
              <a:t>NIST relied on evaluation done by cryptographic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smtClean="0"/>
              <a:t>software implementation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2000" smtClean="0"/>
              <a:t>execution speed, performance across different platforms (8 to 64 bit platforms)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smtClean="0"/>
              <a:t>hardware implementation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2000" smtClean="0"/>
              <a:t>not only timings, but also cost is important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2000" smtClean="0"/>
              <a:t>especially for restricted space environments (such as smartcards)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smtClean="0"/>
              <a:t>implementation (timing and power) attacks</a:t>
            </a:r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57C701D-BCD8-4498-9F38-9B7FA3A4943F}" type="slidenum">
              <a:rPr lang="en-US" altLang="tr-TR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tr-TR" sz="1400" smtClean="0"/>
          </a:p>
        </p:txBody>
      </p:sp>
    </p:spTree>
    <p:extLst>
      <p:ext uri="{BB962C8B-B14F-4D97-AF65-F5344CB8AC3E}">
        <p14:creationId xmlns:p14="http://schemas.microsoft.com/office/powerpoint/2010/main" val="15385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tr-TR" dirty="0" smtClean="0"/>
              <a:t>AES</a:t>
            </a:r>
            <a:endParaRPr lang="en-US" altLang="tr-TR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tr-TR" dirty="0" smtClean="0"/>
              <a:t>symmetric block cipher </a:t>
            </a:r>
          </a:p>
          <a:p>
            <a:pPr eaLnBrk="1" hangingPunct="1"/>
            <a:r>
              <a:rPr lang="en-AU" altLang="tr-TR" dirty="0" smtClean="0"/>
              <a:t>128-bit data</a:t>
            </a:r>
            <a:r>
              <a:rPr lang="tr-TR" altLang="tr-TR" dirty="0" smtClean="0"/>
              <a:t> (</a:t>
            </a:r>
            <a:r>
              <a:rPr lang="tr-TR" altLang="tr-TR" dirty="0" err="1" smtClean="0"/>
              <a:t>block</a:t>
            </a:r>
            <a:r>
              <a:rPr lang="tr-TR" altLang="tr-TR" dirty="0" smtClean="0"/>
              <a:t> size)</a:t>
            </a:r>
          </a:p>
          <a:p>
            <a:pPr eaLnBrk="1" hangingPunct="1"/>
            <a:r>
              <a:rPr lang="en-AU" altLang="tr-TR" dirty="0" smtClean="0"/>
              <a:t>128/192/256-bit keys </a:t>
            </a:r>
          </a:p>
          <a:p>
            <a:pPr eaLnBrk="1" hangingPunct="1"/>
            <a:r>
              <a:rPr lang="en-AU" altLang="tr-TR" dirty="0" smtClean="0"/>
              <a:t>stronger &amp; faster than Triple-DES </a:t>
            </a:r>
          </a:p>
          <a:p>
            <a:pPr eaLnBrk="1" hangingPunct="1"/>
            <a:r>
              <a:rPr lang="en-AU" altLang="tr-TR" dirty="0" smtClean="0"/>
              <a:t>provide full specification and design details</a:t>
            </a:r>
            <a:endParaRPr lang="en-US" altLang="tr-TR" dirty="0" smtClean="0"/>
          </a:p>
        </p:txBody>
      </p:sp>
      <p:sp>
        <p:nvSpPr>
          <p:cNvPr id="706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5897BFC-18B1-44B9-9B88-F4EDF83E2016}" type="slidenum">
              <a:rPr lang="en-US" altLang="tr-TR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tr-TR" sz="1400" smtClean="0"/>
          </a:p>
        </p:txBody>
      </p:sp>
    </p:spTree>
    <p:extLst>
      <p:ext uri="{BB962C8B-B14F-4D97-AF65-F5344CB8AC3E}">
        <p14:creationId xmlns:p14="http://schemas.microsoft.com/office/powerpoint/2010/main" val="1597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of 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10177"/>
              </p:ext>
            </p:extLst>
          </p:nvPr>
        </p:nvGraphicFramePr>
        <p:xfrm>
          <a:off x="1043608" y="1916832"/>
          <a:ext cx="6660156" cy="2570514"/>
        </p:xfrm>
        <a:graphic>
          <a:graphicData uri="http://schemas.openxmlformats.org/drawingml/2006/table">
            <a:tbl>
              <a:tblPr/>
              <a:tblGrid>
                <a:gridCol w="3330078">
                  <a:extLst>
                    <a:ext uri="{9D8B030D-6E8A-4147-A177-3AD203B41FA5}">
                      <a16:colId xmlns:a16="http://schemas.microsoft.com/office/drawing/2014/main" val="3715853513"/>
                    </a:ext>
                  </a:extLst>
                </a:gridCol>
                <a:gridCol w="3330078">
                  <a:extLst>
                    <a:ext uri="{9D8B030D-6E8A-4147-A177-3AD203B41FA5}">
                      <a16:colId xmlns:a16="http://schemas.microsoft.com/office/drawing/2014/main" val="3791148398"/>
                    </a:ext>
                  </a:extLst>
                </a:gridCol>
              </a:tblGrid>
              <a:tr h="856838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AES </a:t>
                      </a:r>
                      <a:r>
                        <a:rPr lang="en-US" sz="3600" dirty="0" smtClean="0">
                          <a:effectLst/>
                        </a:rPr>
                        <a:t>GCM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tr-TR" sz="3600" dirty="0" err="1" smtClean="0">
                          <a:effectLst/>
                        </a:rPr>
                        <a:t>Used</a:t>
                      </a:r>
                      <a:r>
                        <a:rPr lang="tr-TR" sz="3600" dirty="0" smtClean="0">
                          <a:effectLst/>
                        </a:rPr>
                        <a:t> in TLS 1.2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84363"/>
                  </a:ext>
                </a:extLst>
              </a:tr>
              <a:tr h="856838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AES </a:t>
                      </a:r>
                      <a:r>
                        <a:rPr lang="en-US" sz="3600" dirty="0" smtClean="0">
                          <a:effectLst/>
                        </a:rPr>
                        <a:t>CC</a:t>
                      </a:r>
                      <a:r>
                        <a:rPr lang="tr-TR" sz="3600" dirty="0" smtClean="0">
                          <a:effectLst/>
                        </a:rPr>
                        <a:t>M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94154"/>
                  </a:ext>
                </a:extLst>
              </a:tr>
              <a:tr h="856838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AES </a:t>
                      </a:r>
                      <a:r>
                        <a:rPr lang="en-US" sz="3600" dirty="0" smtClean="0">
                          <a:effectLst/>
                        </a:rPr>
                        <a:t>CBC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6087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3538" y="5237182"/>
            <a:ext cx="641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6172"/>
                </a:solidFill>
                <a:latin typeface="nunito"/>
              </a:rPr>
              <a:t>FTPS, HTTPS, SFTP</a:t>
            </a:r>
            <a:r>
              <a:rPr lang="en-US" dirty="0" smtClean="0">
                <a:solidFill>
                  <a:srgbClr val="596172"/>
                </a:solidFill>
                <a:latin typeface="nunito"/>
              </a:rPr>
              <a:t>,</a:t>
            </a:r>
            <a:r>
              <a:rPr lang="tr-TR" dirty="0" smtClean="0">
                <a:solidFill>
                  <a:srgbClr val="596172"/>
                </a:solidFill>
                <a:latin typeface="nunito"/>
              </a:rPr>
              <a:t> </a:t>
            </a:r>
            <a:r>
              <a:rPr lang="tr-TR" dirty="0" err="1" smtClean="0">
                <a:solidFill>
                  <a:srgbClr val="596172"/>
                </a:solidFill>
                <a:latin typeface="nunito"/>
              </a:rPr>
              <a:t>etc</a:t>
            </a:r>
            <a:r>
              <a:rPr lang="tr-TR" dirty="0" smtClean="0">
                <a:solidFill>
                  <a:srgbClr val="596172"/>
                </a:solidFill>
                <a:latin typeface="nunito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69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Yuvarlatılmış Dikdörtgen 14"/>
          <p:cNvSpPr/>
          <p:nvPr/>
        </p:nvSpPr>
        <p:spPr>
          <a:xfrm>
            <a:off x="1164711" y="2307761"/>
            <a:ext cx="2868769" cy="2868770"/>
          </a:xfrm>
          <a:prstGeom prst="roundRect">
            <a:avLst>
              <a:gd name="adj" fmla="val 959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966420" y="2477499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white"/>
                </a:solidFill>
              </a:rPr>
              <a:t>Subbytes</a:t>
            </a:r>
            <a:endParaRPr lang="en-US" sz="1400" dirty="0" smtClean="0">
              <a:solidFill>
                <a:prstClr val="white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966421" y="945821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Plaintext</a:t>
            </a:r>
          </a:p>
        </p:txBody>
      </p:sp>
      <p:sp>
        <p:nvSpPr>
          <p:cNvPr id="6" name="Akış Çizelgesi: Veya 5"/>
          <p:cNvSpPr/>
          <p:nvPr/>
        </p:nvSpPr>
        <p:spPr>
          <a:xfrm>
            <a:off x="2488015" y="1694405"/>
            <a:ext cx="260797" cy="241479"/>
          </a:xfrm>
          <a:prstGeom prst="flowChartO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627795" y="1626791"/>
            <a:ext cx="1303986" cy="3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Secret Key</a:t>
            </a:r>
          </a:p>
        </p:txBody>
      </p:sp>
      <p:cxnSp>
        <p:nvCxnSpPr>
          <p:cNvPr id="9" name="Düz Ok Bağlayıcısı 8"/>
          <p:cNvCxnSpPr>
            <a:stCxn id="5" idx="2"/>
            <a:endCxn id="6" idx="0"/>
          </p:cNvCxnSpPr>
          <p:nvPr/>
        </p:nvCxnSpPr>
        <p:spPr>
          <a:xfrm>
            <a:off x="2618414" y="1322528"/>
            <a:ext cx="0" cy="3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>
            <a:stCxn id="6" idx="4"/>
            <a:endCxn id="4" idx="0"/>
          </p:cNvCxnSpPr>
          <p:nvPr/>
        </p:nvCxnSpPr>
        <p:spPr>
          <a:xfrm flipH="1">
            <a:off x="2618413" y="1935884"/>
            <a:ext cx="1" cy="54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7" idx="1"/>
            <a:endCxn id="6" idx="6"/>
          </p:cNvCxnSpPr>
          <p:nvPr/>
        </p:nvCxnSpPr>
        <p:spPr>
          <a:xfrm flipH="1">
            <a:off x="2748812" y="1815145"/>
            <a:ext cx="87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1403648" y="1844824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867610" y="4899532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Round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1966420" y="3212295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</a:rPr>
              <a:t>Shift Rows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966420" y="4028016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</a:rPr>
              <a:t>Mix Columns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1966420" y="4760212"/>
            <a:ext cx="1303986" cy="376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</a:rPr>
              <a:t>Add Round Key</a:t>
            </a:r>
          </a:p>
        </p:txBody>
      </p:sp>
      <p:sp>
        <p:nvSpPr>
          <p:cNvPr id="22" name="Metin kutusu 21"/>
          <p:cNvSpPr txBox="1"/>
          <p:nvPr/>
        </p:nvSpPr>
        <p:spPr>
          <a:xfrm rot="16200000">
            <a:off x="1125246" y="3597706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r-TR" b="1" dirty="0" err="1" smtClean="0">
                <a:solidFill>
                  <a:srgbClr val="C00000"/>
                </a:solidFill>
                <a:latin typeface="Calibri" panose="020F0502020204030204"/>
              </a:rPr>
              <a:t>Permutation</a:t>
            </a:r>
            <a:endParaRPr lang="en-US" b="1" dirty="0" smtClean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23" name="Metin kutusu 22"/>
          <p:cNvSpPr txBox="1"/>
          <p:nvPr/>
        </p:nvSpPr>
        <p:spPr>
          <a:xfrm rot="16200000">
            <a:off x="964858" y="252838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r-TR" b="1" dirty="0" err="1" smtClean="0">
                <a:solidFill>
                  <a:srgbClr val="C00000"/>
                </a:solidFill>
                <a:latin typeface="Calibri" panose="020F0502020204030204"/>
              </a:rPr>
              <a:t>Substitution</a:t>
            </a:r>
            <a:endParaRPr lang="en-US" b="1" dirty="0" smtClean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3188304" y="4232387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r-TR" dirty="0" smtClean="0">
                <a:solidFill>
                  <a:prstClr val="black"/>
                </a:solidFill>
                <a:latin typeface="Calibri" panose="020F0502020204030204"/>
              </a:rPr>
              <a:t>Not </a:t>
            </a:r>
            <a:r>
              <a:rPr lang="tr-TR" dirty="0" err="1" smtClean="0">
                <a:solidFill>
                  <a:prstClr val="black"/>
                </a:solidFill>
                <a:latin typeface="Calibri" panose="020F0502020204030204"/>
              </a:rPr>
              <a:t>for</a:t>
            </a:r>
            <a:r>
              <a:rPr lang="tr-T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alibri" panose="020F0502020204030204"/>
              </a:rPr>
              <a:t>last</a:t>
            </a:r>
            <a:r>
              <a:rPr lang="tr-T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alibri" panose="020F0502020204030204"/>
              </a:rPr>
              <a:t>Round</a:t>
            </a:r>
            <a:endParaRPr lang="en-US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6" name="Düz Ok Bağlayıcısı 25"/>
          <p:cNvCxnSpPr>
            <a:stCxn id="4" idx="2"/>
            <a:endCxn id="19" idx="0"/>
          </p:cNvCxnSpPr>
          <p:nvPr/>
        </p:nvCxnSpPr>
        <p:spPr>
          <a:xfrm>
            <a:off x="2618413" y="2854207"/>
            <a:ext cx="0" cy="35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19" idx="2"/>
            <a:endCxn id="20" idx="0"/>
          </p:cNvCxnSpPr>
          <p:nvPr/>
        </p:nvCxnSpPr>
        <p:spPr>
          <a:xfrm>
            <a:off x="2618413" y="3589003"/>
            <a:ext cx="0" cy="43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0" idx="2"/>
            <a:endCxn id="21" idx="0"/>
          </p:cNvCxnSpPr>
          <p:nvPr/>
        </p:nvCxnSpPr>
        <p:spPr>
          <a:xfrm>
            <a:off x="2618413" y="4404723"/>
            <a:ext cx="0" cy="35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/>
          <p:cNvSpPr/>
          <p:nvPr/>
        </p:nvSpPr>
        <p:spPr>
          <a:xfrm>
            <a:off x="5580112" y="764704"/>
            <a:ext cx="30780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a typeface="ＭＳ Ｐゴシック" pitchFamily="-84" charset="-128"/>
              <a:cs typeface="ＭＳ Ｐゴシック" pitchFamily="-8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The cipher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takes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 plaintext block size of 128 bits, or 16 bytes. </a:t>
            </a:r>
            <a:endParaRPr lang="tr-TR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key length can be 16, 24,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or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32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bytes (128, 192, or 256 bits). </a:t>
            </a:r>
            <a:endParaRPr lang="tr-TR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algorithm is referred to as </a:t>
            </a:r>
            <a:r>
              <a:rPr lang="en-US" sz="2000" b="1" dirty="0">
                <a:ea typeface="ＭＳ Ｐゴシック" pitchFamily="-84" charset="-128"/>
                <a:cs typeface="ＭＳ Ｐゴシック" pitchFamily="-84" charset="-128"/>
              </a:rPr>
              <a:t>AES-128, AES-192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or</a:t>
            </a:r>
            <a:r>
              <a:rPr lang="tr-TR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2000" b="1" dirty="0" smtClean="0">
                <a:ea typeface="ＭＳ Ｐゴシック" pitchFamily="-84" charset="-128"/>
                <a:cs typeface="ＭＳ Ｐゴシック" pitchFamily="-84" charset="-128"/>
              </a:rPr>
              <a:t>AES-256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depending on the key length.</a:t>
            </a:r>
            <a:endParaRPr lang="en-US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27" name="Subtitle 13"/>
          <p:cNvSpPr>
            <a:spLocks noGrp="1"/>
          </p:cNvSpPr>
          <p:nvPr>
            <p:ph type="subTitle" idx="1"/>
          </p:nvPr>
        </p:nvSpPr>
        <p:spPr>
          <a:xfrm>
            <a:off x="0" y="58582"/>
            <a:ext cx="9144000" cy="85248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Advanced Encryption </a:t>
            </a:r>
            <a:r>
              <a:rPr lang="en-US" sz="3600" dirty="0" smtClean="0"/>
              <a:t>Standard</a:t>
            </a:r>
            <a:endParaRPr lang="en-US" sz="3600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4018883" y="506043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r-TR" dirty="0" err="1" smtClean="0"/>
              <a:t>Obfuscation</a:t>
            </a:r>
            <a:r>
              <a:rPr lang="tr-TR" dirty="0" smtClean="0"/>
              <a:t>/</a:t>
            </a:r>
            <a:r>
              <a:rPr lang="tr-TR" dirty="0" err="1" smtClean="0"/>
              <a:t>scrambling</a:t>
            </a:r>
            <a:endParaRPr lang="en-US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Düz Ok Bağlayıcısı 7"/>
          <p:cNvCxnSpPr>
            <a:stCxn id="21" idx="2"/>
          </p:cNvCxnSpPr>
          <p:nvPr/>
        </p:nvCxnSpPr>
        <p:spPr>
          <a:xfrm flipH="1">
            <a:off x="2617708" y="5136920"/>
            <a:ext cx="705" cy="53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2391346" y="5645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r-TR" dirty="0" smtClean="0"/>
              <a:t>…</a:t>
            </a:r>
            <a:endParaRPr lang="en-US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Slayt Numarası Yer Tutucus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82BF-7377-4D0F-8303-AF9CF0DB1E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/>
      <p:bldP spid="23" grpId="0"/>
      <p:bldP spid="24" grpId="0"/>
      <p:bldP spid="29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nfusion">
    <a:dk1>
      <a:sysClr val="windowText" lastClr="000000"/>
    </a:dk1>
    <a:lt1>
      <a:sysClr val="window" lastClr="FFFFFF"/>
    </a:lt1>
    <a:dk2>
      <a:srgbClr val="2F1F58"/>
    </a:dk2>
    <a:lt2>
      <a:srgbClr val="B7A9E0"/>
    </a:lt2>
    <a:accent1>
      <a:srgbClr val="8C73D0"/>
    </a:accent1>
    <a:accent2>
      <a:srgbClr val="C2E8C4"/>
    </a:accent2>
    <a:accent3>
      <a:srgbClr val="C5A6E8"/>
    </a:accent3>
    <a:accent4>
      <a:srgbClr val="B45EC7"/>
    </a:accent4>
    <a:accent5>
      <a:srgbClr val="9FDAFB"/>
    </a:accent5>
    <a:accent6>
      <a:srgbClr val="95C5B0"/>
    </a:accent6>
    <a:hlink>
      <a:srgbClr val="744AE0"/>
    </a:hlink>
    <a:folHlink>
      <a:srgbClr val="8D8A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9963</TotalTime>
  <Words>4371</Words>
  <Application>Microsoft Office PowerPoint</Application>
  <PresentationFormat>On-screen Show (4:3)</PresentationFormat>
  <Paragraphs>919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Candara</vt:lpstr>
      <vt:lpstr>Mistral</vt:lpstr>
      <vt:lpstr>nunito</vt:lpstr>
      <vt:lpstr>Times New Roman</vt:lpstr>
      <vt:lpstr>TimesTenLTStd-Roman</vt:lpstr>
      <vt:lpstr>Wingdings</vt:lpstr>
      <vt:lpstr>Infusion</vt:lpstr>
      <vt:lpstr>Office Teması</vt:lpstr>
      <vt:lpstr>Cryptography and Network Security</vt:lpstr>
      <vt:lpstr>Chapter 6</vt:lpstr>
      <vt:lpstr>AES (Advanced Encryption Standard)</vt:lpstr>
      <vt:lpstr>AES Events in Chronological Order</vt:lpstr>
      <vt:lpstr>5 AES candidates</vt:lpstr>
      <vt:lpstr>AES Evaluation Criteria</vt:lpstr>
      <vt:lpstr>AES</vt:lpstr>
      <vt:lpstr>State of art</vt:lpstr>
      <vt:lpstr>PowerPoint Presentation</vt:lpstr>
      <vt:lpstr>AES is a Subs-Perm network (not Feistel)</vt:lpstr>
      <vt:lpstr>AES-128 schematic</vt:lpstr>
      <vt:lpstr>PowerPoint Presentation</vt:lpstr>
      <vt:lpstr>PowerPoint Presentation</vt:lpstr>
      <vt:lpstr>Table 6.1 AES Parameters</vt:lpstr>
      <vt:lpstr>Sub bytes</vt:lpstr>
      <vt:lpstr>Substitution</vt:lpstr>
      <vt:lpstr>Shift Rows</vt:lpstr>
      <vt:lpstr>Shift Row Rationale</vt:lpstr>
      <vt:lpstr>Mix Columns</vt:lpstr>
      <vt:lpstr>PowerPoint Presentation</vt:lpstr>
      <vt:lpstr>Galois Arithmetic</vt:lpstr>
      <vt:lpstr>Galois Arithmetic</vt:lpstr>
      <vt:lpstr>Mix Columns Rationale</vt:lpstr>
      <vt:lpstr>PowerPoint Presentation</vt:lpstr>
      <vt:lpstr>AddRoundKey Transformation</vt:lpstr>
      <vt:lpstr>AddRoundKey Transformation</vt:lpstr>
      <vt:lpstr>PowerPoint Presentation</vt:lpstr>
      <vt:lpstr>AES Key Expansion</vt:lpstr>
      <vt:lpstr>PowerPoint Presentation</vt:lpstr>
      <vt:lpstr>PowerPoint Presentation</vt:lpstr>
      <vt:lpstr>Key Expansion Rationale</vt:lpstr>
      <vt:lpstr>PowerPoint Presentation</vt:lpstr>
      <vt:lpstr>PowerPoint Presentation</vt:lpstr>
      <vt:lpstr>Overview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6</dc:subject>
  <dc:creator>Dr Lawrie Brown</dc:creator>
  <cp:keywords/>
  <dc:description/>
  <cp:lastModifiedBy>Haydar Çukurtepe</cp:lastModifiedBy>
  <cp:revision>130</cp:revision>
  <dcterms:created xsi:type="dcterms:W3CDTF">2016-03-16T20:44:23Z</dcterms:created>
  <dcterms:modified xsi:type="dcterms:W3CDTF">2022-03-28T15:38:46Z</dcterms:modified>
  <cp:category/>
</cp:coreProperties>
</file>