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44"/>
  </p:notesMasterIdLst>
  <p:handoutMasterIdLst>
    <p:handoutMasterId r:id="rId45"/>
  </p:handoutMasterIdLst>
  <p:sldIdLst>
    <p:sldId id="320" r:id="rId2"/>
    <p:sldId id="374" r:id="rId3"/>
    <p:sldId id="296" r:id="rId4"/>
    <p:sldId id="327" r:id="rId5"/>
    <p:sldId id="392" r:id="rId6"/>
    <p:sldId id="297" r:id="rId7"/>
    <p:sldId id="390" r:id="rId8"/>
    <p:sldId id="328" r:id="rId9"/>
    <p:sldId id="391" r:id="rId10"/>
    <p:sldId id="301" r:id="rId11"/>
    <p:sldId id="393" r:id="rId12"/>
    <p:sldId id="319" r:id="rId13"/>
    <p:sldId id="394" r:id="rId14"/>
    <p:sldId id="304" r:id="rId15"/>
    <p:sldId id="395" r:id="rId16"/>
    <p:sldId id="396" r:id="rId17"/>
    <p:sldId id="307" r:id="rId18"/>
    <p:sldId id="399" r:id="rId19"/>
    <p:sldId id="400" r:id="rId20"/>
    <p:sldId id="411" r:id="rId21"/>
    <p:sldId id="412" r:id="rId22"/>
    <p:sldId id="397" r:id="rId23"/>
    <p:sldId id="310" r:id="rId24"/>
    <p:sldId id="413" r:id="rId25"/>
    <p:sldId id="311" r:id="rId26"/>
    <p:sldId id="317" r:id="rId27"/>
    <p:sldId id="314" r:id="rId28"/>
    <p:sldId id="329" r:id="rId29"/>
    <p:sldId id="315" r:id="rId30"/>
    <p:sldId id="331" r:id="rId31"/>
    <p:sldId id="410" r:id="rId32"/>
    <p:sldId id="318" r:id="rId33"/>
    <p:sldId id="330" r:id="rId34"/>
    <p:sldId id="414" r:id="rId35"/>
    <p:sldId id="415" r:id="rId36"/>
    <p:sldId id="416" r:id="rId37"/>
    <p:sldId id="417" r:id="rId38"/>
    <p:sldId id="398" r:id="rId39"/>
    <p:sldId id="409" r:id="rId40"/>
    <p:sldId id="404" r:id="rId41"/>
    <p:sldId id="405" r:id="rId42"/>
    <p:sldId id="406" r:id="rId4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71" autoAdjust="0"/>
  </p:normalViewPr>
  <p:slideViewPr>
    <p:cSldViewPr>
      <p:cViewPr varScale="1">
        <p:scale>
          <a:sx n="65" d="100"/>
          <a:sy n="65" d="100"/>
        </p:scale>
        <p:origin x="1536" y="7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27" d="100"/>
          <a:sy n="127" d="100"/>
        </p:scale>
        <p:origin x="-100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BE7BEC-545D-D64E-96EC-FE79BE33ECE6}"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96431F54-E767-4243-8D8B-D3814424A10E}">
      <dgm:prSet phldrT="[Text]"/>
      <dgm:spPr/>
      <dgm:t>
        <a:bodyPr/>
        <a:lstStyle/>
        <a:p>
          <a:r>
            <a:rPr lang="en-US" b="1" i="0" dirty="0" smtClean="0">
              <a:effectLst>
                <a:outerShdw blurRad="38100" dist="38100" dir="2700000" algn="tl">
                  <a:srgbClr val="000000">
                    <a:alpha val="43137"/>
                  </a:srgbClr>
                </a:outerShdw>
              </a:effectLst>
            </a:rPr>
            <a:t>There are three modes that make it possible to convert a block cipher into a stream cipher:</a:t>
          </a:r>
          <a:endParaRPr lang="en-US" b="1" i="0" dirty="0">
            <a:effectLst>
              <a:outerShdw blurRad="38100" dist="38100" dir="2700000" algn="tl">
                <a:srgbClr val="000000">
                  <a:alpha val="43137"/>
                </a:srgbClr>
              </a:outerShdw>
            </a:effectLst>
          </a:endParaRPr>
        </a:p>
      </dgm:t>
    </dgm:pt>
    <dgm:pt modelId="{222EB2EB-EB41-CF4E-BE7F-DD80A1B607F4}" type="parTrans" cxnId="{0CCAF309-2128-3445-8447-E606527F255A}">
      <dgm:prSet/>
      <dgm:spPr/>
      <dgm:t>
        <a:bodyPr/>
        <a:lstStyle/>
        <a:p>
          <a:endParaRPr lang="en-US"/>
        </a:p>
      </dgm:t>
    </dgm:pt>
    <dgm:pt modelId="{2B8BB445-5489-D644-849A-1A709E7BBF83}" type="sibTrans" cxnId="{0CCAF309-2128-3445-8447-E606527F255A}">
      <dgm:prSet/>
      <dgm:spPr/>
      <dgm:t>
        <a:bodyPr/>
        <a:lstStyle/>
        <a:p>
          <a:endParaRPr lang="en-US"/>
        </a:p>
      </dgm:t>
    </dgm:pt>
    <dgm:pt modelId="{58DD8CBF-0CDA-2F41-A832-938B991D04E2}">
      <dgm:prSet/>
      <dgm:spPr/>
      <dgm:t>
        <a:bodyPr/>
        <a:lstStyle/>
        <a:p>
          <a:r>
            <a:rPr lang="en-US" smtClean="0"/>
            <a:t>Cipher feedback (CFB) mode</a:t>
          </a:r>
          <a:endParaRPr lang="en-US" dirty="0" smtClean="0"/>
        </a:p>
      </dgm:t>
    </dgm:pt>
    <dgm:pt modelId="{4A86C97F-E9D6-5E41-9C6B-22CBDA85F866}" type="parTrans" cxnId="{092FD197-9B8E-BE43-885A-CD339F8BEBA3}">
      <dgm:prSet/>
      <dgm:spPr/>
      <dgm:t>
        <a:bodyPr/>
        <a:lstStyle/>
        <a:p>
          <a:endParaRPr lang="en-US"/>
        </a:p>
      </dgm:t>
    </dgm:pt>
    <dgm:pt modelId="{DB86FFFF-B2EF-2649-8D0B-33BAB33541C1}" type="sibTrans" cxnId="{092FD197-9B8E-BE43-885A-CD339F8BEBA3}">
      <dgm:prSet/>
      <dgm:spPr/>
      <dgm:t>
        <a:bodyPr/>
        <a:lstStyle/>
        <a:p>
          <a:endParaRPr lang="en-US"/>
        </a:p>
      </dgm:t>
    </dgm:pt>
    <dgm:pt modelId="{708EB527-8AD5-C840-89A6-88AF5EE9105B}">
      <dgm:prSet/>
      <dgm:spPr/>
      <dgm:t>
        <a:bodyPr/>
        <a:lstStyle/>
        <a:p>
          <a:r>
            <a:rPr lang="en-US" smtClean="0"/>
            <a:t>Output feedback (OFB) mode</a:t>
          </a:r>
          <a:endParaRPr lang="en-US" dirty="0" smtClean="0"/>
        </a:p>
      </dgm:t>
    </dgm:pt>
    <dgm:pt modelId="{3EADD320-B312-D443-86BA-21405D0AE39C}" type="parTrans" cxnId="{2708B42F-9165-2745-976A-80D6BB00462C}">
      <dgm:prSet/>
      <dgm:spPr/>
      <dgm:t>
        <a:bodyPr/>
        <a:lstStyle/>
        <a:p>
          <a:endParaRPr lang="en-US"/>
        </a:p>
      </dgm:t>
    </dgm:pt>
    <dgm:pt modelId="{C2AB7DC5-786D-4E4E-92A2-795F6F8871A7}" type="sibTrans" cxnId="{2708B42F-9165-2745-976A-80D6BB00462C}">
      <dgm:prSet/>
      <dgm:spPr/>
      <dgm:t>
        <a:bodyPr/>
        <a:lstStyle/>
        <a:p>
          <a:endParaRPr lang="en-US"/>
        </a:p>
      </dgm:t>
    </dgm:pt>
    <dgm:pt modelId="{DE5FE457-1C66-D84E-8BF1-85EFC0F4B3ED}">
      <dgm:prSet/>
      <dgm:spPr/>
      <dgm:t>
        <a:bodyPr/>
        <a:lstStyle/>
        <a:p>
          <a:r>
            <a:rPr lang="en-US" smtClean="0"/>
            <a:t>Counter (CTR) mode</a:t>
          </a:r>
          <a:endParaRPr lang="en-US" dirty="0" smtClean="0"/>
        </a:p>
      </dgm:t>
    </dgm:pt>
    <dgm:pt modelId="{0F72127E-7521-1E4E-962F-7378C8E261E1}" type="parTrans" cxnId="{B3DACF62-C4B6-C844-AFE7-D0D5A2695A7A}">
      <dgm:prSet/>
      <dgm:spPr/>
      <dgm:t>
        <a:bodyPr/>
        <a:lstStyle/>
        <a:p>
          <a:endParaRPr lang="en-US"/>
        </a:p>
      </dgm:t>
    </dgm:pt>
    <dgm:pt modelId="{E907E514-6085-DE46-A0F9-A9B7F7A4AD6E}" type="sibTrans" cxnId="{B3DACF62-C4B6-C844-AFE7-D0D5A2695A7A}">
      <dgm:prSet/>
      <dgm:spPr/>
      <dgm:t>
        <a:bodyPr/>
        <a:lstStyle/>
        <a:p>
          <a:endParaRPr lang="en-US"/>
        </a:p>
      </dgm:t>
    </dgm:pt>
    <dgm:pt modelId="{80F64FA5-C481-3543-8044-B7061D04AC23}" type="pres">
      <dgm:prSet presAssocID="{A1BE7BEC-545D-D64E-96EC-FE79BE33ECE6}" presName="diagram" presStyleCnt="0">
        <dgm:presLayoutVars>
          <dgm:chPref val="1"/>
          <dgm:dir/>
          <dgm:animOne val="branch"/>
          <dgm:animLvl val="lvl"/>
          <dgm:resizeHandles/>
        </dgm:presLayoutVars>
      </dgm:prSet>
      <dgm:spPr/>
      <dgm:t>
        <a:bodyPr/>
        <a:lstStyle/>
        <a:p>
          <a:endParaRPr lang="en-US"/>
        </a:p>
      </dgm:t>
    </dgm:pt>
    <dgm:pt modelId="{601821D2-68AC-424D-9A0A-86676DF95596}" type="pres">
      <dgm:prSet presAssocID="{96431F54-E767-4243-8D8B-D3814424A10E}" presName="root" presStyleCnt="0"/>
      <dgm:spPr/>
    </dgm:pt>
    <dgm:pt modelId="{EBCA17E4-FBD7-0B42-AD1B-2722B4074462}" type="pres">
      <dgm:prSet presAssocID="{96431F54-E767-4243-8D8B-D3814424A10E}" presName="rootComposite" presStyleCnt="0"/>
      <dgm:spPr/>
    </dgm:pt>
    <dgm:pt modelId="{CF140ED0-2604-B044-A020-DF33CC6F82A1}" type="pres">
      <dgm:prSet presAssocID="{96431F54-E767-4243-8D8B-D3814424A10E}" presName="rootText" presStyleLbl="node1" presStyleIdx="0" presStyleCnt="1" custScaleX="196904" custLinFactNeighborX="14252" custLinFactNeighborY="-27"/>
      <dgm:spPr/>
      <dgm:t>
        <a:bodyPr/>
        <a:lstStyle/>
        <a:p>
          <a:endParaRPr lang="en-US"/>
        </a:p>
      </dgm:t>
    </dgm:pt>
    <dgm:pt modelId="{B0C7A249-3D26-1940-8E51-4AC8C83A92E5}" type="pres">
      <dgm:prSet presAssocID="{96431F54-E767-4243-8D8B-D3814424A10E}" presName="rootConnector" presStyleLbl="node1" presStyleIdx="0" presStyleCnt="1"/>
      <dgm:spPr/>
      <dgm:t>
        <a:bodyPr/>
        <a:lstStyle/>
        <a:p>
          <a:endParaRPr lang="en-US"/>
        </a:p>
      </dgm:t>
    </dgm:pt>
    <dgm:pt modelId="{8EE36E6F-F651-6444-BFE9-5ECE2483AF06}" type="pres">
      <dgm:prSet presAssocID="{96431F54-E767-4243-8D8B-D3814424A10E}" presName="childShape" presStyleCnt="0"/>
      <dgm:spPr/>
    </dgm:pt>
    <dgm:pt modelId="{49DAA590-1612-E647-8ED8-B7F56BBB34EC}" type="pres">
      <dgm:prSet presAssocID="{4A86C97F-E9D6-5E41-9C6B-22CBDA85F866}" presName="Name13" presStyleLbl="parChTrans1D2" presStyleIdx="0" presStyleCnt="3"/>
      <dgm:spPr/>
      <dgm:t>
        <a:bodyPr/>
        <a:lstStyle/>
        <a:p>
          <a:endParaRPr lang="en-US"/>
        </a:p>
      </dgm:t>
    </dgm:pt>
    <dgm:pt modelId="{C1BE3AAD-2BE3-1547-9164-66C5DFF33B78}" type="pres">
      <dgm:prSet presAssocID="{58DD8CBF-0CDA-2F41-A832-938B991D04E2}" presName="childText" presStyleLbl="bgAcc1" presStyleIdx="0" presStyleCnt="3" custScaleX="196904">
        <dgm:presLayoutVars>
          <dgm:bulletEnabled val="1"/>
        </dgm:presLayoutVars>
      </dgm:prSet>
      <dgm:spPr/>
      <dgm:t>
        <a:bodyPr/>
        <a:lstStyle/>
        <a:p>
          <a:endParaRPr lang="en-US"/>
        </a:p>
      </dgm:t>
    </dgm:pt>
    <dgm:pt modelId="{6F6CB8C7-B4B5-7D47-A868-DAA68895D727}" type="pres">
      <dgm:prSet presAssocID="{3EADD320-B312-D443-86BA-21405D0AE39C}" presName="Name13" presStyleLbl="parChTrans1D2" presStyleIdx="1" presStyleCnt="3"/>
      <dgm:spPr/>
      <dgm:t>
        <a:bodyPr/>
        <a:lstStyle/>
        <a:p>
          <a:endParaRPr lang="en-US"/>
        </a:p>
      </dgm:t>
    </dgm:pt>
    <dgm:pt modelId="{C5A15383-9A9A-E74E-B74C-4985D51F9BC1}" type="pres">
      <dgm:prSet presAssocID="{708EB527-8AD5-C840-89A6-88AF5EE9105B}" presName="childText" presStyleLbl="bgAcc1" presStyleIdx="1" presStyleCnt="3" custScaleX="196904">
        <dgm:presLayoutVars>
          <dgm:bulletEnabled val="1"/>
        </dgm:presLayoutVars>
      </dgm:prSet>
      <dgm:spPr/>
      <dgm:t>
        <a:bodyPr/>
        <a:lstStyle/>
        <a:p>
          <a:endParaRPr lang="en-US"/>
        </a:p>
      </dgm:t>
    </dgm:pt>
    <dgm:pt modelId="{FA3825C2-9D45-054A-AC04-3945249603C4}" type="pres">
      <dgm:prSet presAssocID="{0F72127E-7521-1E4E-962F-7378C8E261E1}" presName="Name13" presStyleLbl="parChTrans1D2" presStyleIdx="2" presStyleCnt="3"/>
      <dgm:spPr/>
      <dgm:t>
        <a:bodyPr/>
        <a:lstStyle/>
        <a:p>
          <a:endParaRPr lang="en-US"/>
        </a:p>
      </dgm:t>
    </dgm:pt>
    <dgm:pt modelId="{BCDA1758-61EC-A349-A07F-7AF5A8B669EC}" type="pres">
      <dgm:prSet presAssocID="{DE5FE457-1C66-D84E-8BF1-85EFC0F4B3ED}" presName="childText" presStyleLbl="bgAcc1" presStyleIdx="2" presStyleCnt="3" custScaleX="196904">
        <dgm:presLayoutVars>
          <dgm:bulletEnabled val="1"/>
        </dgm:presLayoutVars>
      </dgm:prSet>
      <dgm:spPr/>
      <dgm:t>
        <a:bodyPr/>
        <a:lstStyle/>
        <a:p>
          <a:endParaRPr lang="en-US"/>
        </a:p>
      </dgm:t>
    </dgm:pt>
  </dgm:ptLst>
  <dgm:cxnLst>
    <dgm:cxn modelId="{20D6E141-6978-E544-90B0-CB27A78F15AF}" type="presOf" srcId="{A1BE7BEC-545D-D64E-96EC-FE79BE33ECE6}" destId="{80F64FA5-C481-3543-8044-B7061D04AC23}" srcOrd="0" destOrd="0" presId="urn:microsoft.com/office/officeart/2005/8/layout/hierarchy3"/>
    <dgm:cxn modelId="{2708B42F-9165-2745-976A-80D6BB00462C}" srcId="{96431F54-E767-4243-8D8B-D3814424A10E}" destId="{708EB527-8AD5-C840-89A6-88AF5EE9105B}" srcOrd="1" destOrd="0" parTransId="{3EADD320-B312-D443-86BA-21405D0AE39C}" sibTransId="{C2AB7DC5-786D-4E4E-92A2-795F6F8871A7}"/>
    <dgm:cxn modelId="{0BC5F6F2-2D36-C541-9F87-9036D89E0DEA}" type="presOf" srcId="{96431F54-E767-4243-8D8B-D3814424A10E}" destId="{B0C7A249-3D26-1940-8E51-4AC8C83A92E5}" srcOrd="1" destOrd="0" presId="urn:microsoft.com/office/officeart/2005/8/layout/hierarchy3"/>
    <dgm:cxn modelId="{0CCAF309-2128-3445-8447-E606527F255A}" srcId="{A1BE7BEC-545D-D64E-96EC-FE79BE33ECE6}" destId="{96431F54-E767-4243-8D8B-D3814424A10E}" srcOrd="0" destOrd="0" parTransId="{222EB2EB-EB41-CF4E-BE7F-DD80A1B607F4}" sibTransId="{2B8BB445-5489-D644-849A-1A709E7BBF83}"/>
    <dgm:cxn modelId="{092FD197-9B8E-BE43-885A-CD339F8BEBA3}" srcId="{96431F54-E767-4243-8D8B-D3814424A10E}" destId="{58DD8CBF-0CDA-2F41-A832-938B991D04E2}" srcOrd="0" destOrd="0" parTransId="{4A86C97F-E9D6-5E41-9C6B-22CBDA85F866}" sibTransId="{DB86FFFF-B2EF-2649-8D0B-33BAB33541C1}"/>
    <dgm:cxn modelId="{DE4F9511-A23E-1C46-9F6E-910331B65BBC}" type="presOf" srcId="{4A86C97F-E9D6-5E41-9C6B-22CBDA85F866}" destId="{49DAA590-1612-E647-8ED8-B7F56BBB34EC}" srcOrd="0" destOrd="0" presId="urn:microsoft.com/office/officeart/2005/8/layout/hierarchy3"/>
    <dgm:cxn modelId="{0FA180E3-E194-FC4D-8B9C-E645AA0FFE65}" type="presOf" srcId="{708EB527-8AD5-C840-89A6-88AF5EE9105B}" destId="{C5A15383-9A9A-E74E-B74C-4985D51F9BC1}" srcOrd="0" destOrd="0" presId="urn:microsoft.com/office/officeart/2005/8/layout/hierarchy3"/>
    <dgm:cxn modelId="{42833C12-EE4F-9F48-82C8-BDD3673190C1}" type="presOf" srcId="{96431F54-E767-4243-8D8B-D3814424A10E}" destId="{CF140ED0-2604-B044-A020-DF33CC6F82A1}" srcOrd="0" destOrd="0" presId="urn:microsoft.com/office/officeart/2005/8/layout/hierarchy3"/>
    <dgm:cxn modelId="{B3DACF62-C4B6-C844-AFE7-D0D5A2695A7A}" srcId="{96431F54-E767-4243-8D8B-D3814424A10E}" destId="{DE5FE457-1C66-D84E-8BF1-85EFC0F4B3ED}" srcOrd="2" destOrd="0" parTransId="{0F72127E-7521-1E4E-962F-7378C8E261E1}" sibTransId="{E907E514-6085-DE46-A0F9-A9B7F7A4AD6E}"/>
    <dgm:cxn modelId="{C2CB3AC3-6584-5542-ADAB-CC04993A7B21}" type="presOf" srcId="{58DD8CBF-0CDA-2F41-A832-938B991D04E2}" destId="{C1BE3AAD-2BE3-1547-9164-66C5DFF33B78}" srcOrd="0" destOrd="0" presId="urn:microsoft.com/office/officeart/2005/8/layout/hierarchy3"/>
    <dgm:cxn modelId="{DC0EA702-34E6-4C4F-923A-6380D4028155}" type="presOf" srcId="{DE5FE457-1C66-D84E-8BF1-85EFC0F4B3ED}" destId="{BCDA1758-61EC-A349-A07F-7AF5A8B669EC}" srcOrd="0" destOrd="0" presId="urn:microsoft.com/office/officeart/2005/8/layout/hierarchy3"/>
    <dgm:cxn modelId="{42CD3BA4-A18B-ED49-B90A-1CBEBCA53ED7}" type="presOf" srcId="{0F72127E-7521-1E4E-962F-7378C8E261E1}" destId="{FA3825C2-9D45-054A-AC04-3945249603C4}" srcOrd="0" destOrd="0" presId="urn:microsoft.com/office/officeart/2005/8/layout/hierarchy3"/>
    <dgm:cxn modelId="{E279BD42-051F-114C-825A-7E935752EF15}" type="presOf" srcId="{3EADD320-B312-D443-86BA-21405D0AE39C}" destId="{6F6CB8C7-B4B5-7D47-A868-DAA68895D727}" srcOrd="0" destOrd="0" presId="urn:microsoft.com/office/officeart/2005/8/layout/hierarchy3"/>
    <dgm:cxn modelId="{479037D5-0A88-8F47-A29E-FFAD4DD0D85E}" type="presParOf" srcId="{80F64FA5-C481-3543-8044-B7061D04AC23}" destId="{601821D2-68AC-424D-9A0A-86676DF95596}" srcOrd="0" destOrd="0" presId="urn:microsoft.com/office/officeart/2005/8/layout/hierarchy3"/>
    <dgm:cxn modelId="{B87BFF52-514C-884C-BBA7-6B3D9B97D720}" type="presParOf" srcId="{601821D2-68AC-424D-9A0A-86676DF95596}" destId="{EBCA17E4-FBD7-0B42-AD1B-2722B4074462}" srcOrd="0" destOrd="0" presId="urn:microsoft.com/office/officeart/2005/8/layout/hierarchy3"/>
    <dgm:cxn modelId="{09F09E58-02AA-404B-8187-1F1B1B22A633}" type="presParOf" srcId="{EBCA17E4-FBD7-0B42-AD1B-2722B4074462}" destId="{CF140ED0-2604-B044-A020-DF33CC6F82A1}" srcOrd="0" destOrd="0" presId="urn:microsoft.com/office/officeart/2005/8/layout/hierarchy3"/>
    <dgm:cxn modelId="{9686C54F-EB3A-DF4C-B32B-4FF9AB43458C}" type="presParOf" srcId="{EBCA17E4-FBD7-0B42-AD1B-2722B4074462}" destId="{B0C7A249-3D26-1940-8E51-4AC8C83A92E5}" srcOrd="1" destOrd="0" presId="urn:microsoft.com/office/officeart/2005/8/layout/hierarchy3"/>
    <dgm:cxn modelId="{53423FBB-8E22-F041-9E15-927FAECABCCE}" type="presParOf" srcId="{601821D2-68AC-424D-9A0A-86676DF95596}" destId="{8EE36E6F-F651-6444-BFE9-5ECE2483AF06}" srcOrd="1" destOrd="0" presId="urn:microsoft.com/office/officeart/2005/8/layout/hierarchy3"/>
    <dgm:cxn modelId="{E530470F-C834-8246-96A2-C21B4E5E6E2B}" type="presParOf" srcId="{8EE36E6F-F651-6444-BFE9-5ECE2483AF06}" destId="{49DAA590-1612-E647-8ED8-B7F56BBB34EC}" srcOrd="0" destOrd="0" presId="urn:microsoft.com/office/officeart/2005/8/layout/hierarchy3"/>
    <dgm:cxn modelId="{69AE9138-E46F-384E-B8D2-B6FBF46A7C61}" type="presParOf" srcId="{8EE36E6F-F651-6444-BFE9-5ECE2483AF06}" destId="{C1BE3AAD-2BE3-1547-9164-66C5DFF33B78}" srcOrd="1" destOrd="0" presId="urn:microsoft.com/office/officeart/2005/8/layout/hierarchy3"/>
    <dgm:cxn modelId="{E3C84BE8-4258-B74D-B29C-3250F10E4EE5}" type="presParOf" srcId="{8EE36E6F-F651-6444-BFE9-5ECE2483AF06}" destId="{6F6CB8C7-B4B5-7D47-A868-DAA68895D727}" srcOrd="2" destOrd="0" presId="urn:microsoft.com/office/officeart/2005/8/layout/hierarchy3"/>
    <dgm:cxn modelId="{D05CCC19-DAD3-C047-A91C-6D1BA1E3AE16}" type="presParOf" srcId="{8EE36E6F-F651-6444-BFE9-5ECE2483AF06}" destId="{C5A15383-9A9A-E74E-B74C-4985D51F9BC1}" srcOrd="3" destOrd="0" presId="urn:microsoft.com/office/officeart/2005/8/layout/hierarchy3"/>
    <dgm:cxn modelId="{CD05A527-D3E5-8A46-A28D-3BE9A4C688A0}" type="presParOf" srcId="{8EE36E6F-F651-6444-BFE9-5ECE2483AF06}" destId="{FA3825C2-9D45-054A-AC04-3945249603C4}" srcOrd="4" destOrd="0" presId="urn:microsoft.com/office/officeart/2005/8/layout/hierarchy3"/>
    <dgm:cxn modelId="{630457C4-EEEB-4349-A18A-5DBC75622D5A}" type="presParOf" srcId="{8EE36E6F-F651-6444-BFE9-5ECE2483AF06}" destId="{BCDA1758-61EC-A349-A07F-7AF5A8B669E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4A5FC0-9BF7-B64F-B658-33E02B8ADA54}"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8881B7D5-9248-1346-BA1B-B5EFA9F5651A}">
      <dgm:prSet phldrT="[Text]"/>
      <dgm:spPr>
        <a:solidFill>
          <a:schemeClr val="bg1"/>
        </a:solidFill>
        <a:ln>
          <a:solidFill>
            <a:schemeClr val="tx1"/>
          </a:solidFill>
        </a:ln>
      </dgm:spPr>
      <dgm:t>
        <a:bodyPr/>
        <a:lstStyle/>
        <a:p>
          <a:r>
            <a:rPr lang="en-US" b="1" i="0" dirty="0" smtClean="0">
              <a:ea typeface="+mn-ea"/>
            </a:rPr>
            <a:t>A </a:t>
          </a:r>
        </a:p>
        <a:p>
          <a:r>
            <a:rPr lang="en-US" b="1" i="0" dirty="0" smtClean="0">
              <a:ea typeface="+mn-ea"/>
            </a:rPr>
            <a:t>plaintext </a:t>
          </a:r>
        </a:p>
        <a:p>
          <a:r>
            <a:rPr lang="en-US" b="1" i="0" dirty="0" smtClean="0">
              <a:ea typeface="+mn-ea"/>
            </a:rPr>
            <a:t>P</a:t>
          </a:r>
          <a:endParaRPr lang="en-US" b="1" i="0" dirty="0"/>
        </a:p>
      </dgm:t>
    </dgm:pt>
    <dgm:pt modelId="{D4E1CA1D-45CE-0E49-AD5E-F94E022A92E5}" type="parTrans" cxnId="{CEBAEE55-DB95-9C4B-B87A-152048A3102A}">
      <dgm:prSet/>
      <dgm:spPr/>
      <dgm:t>
        <a:bodyPr/>
        <a:lstStyle/>
        <a:p>
          <a:endParaRPr lang="en-US"/>
        </a:p>
      </dgm:t>
    </dgm:pt>
    <dgm:pt modelId="{8243C005-3DF9-7F4A-9FD1-375C4D81F0CB}" type="sibTrans" cxnId="{CEBAEE55-DB95-9C4B-B87A-152048A3102A}">
      <dgm:prSet/>
      <dgm:spPr/>
      <dgm:t>
        <a:bodyPr/>
        <a:lstStyle/>
        <a:p>
          <a:endParaRPr lang="en-US"/>
        </a:p>
      </dgm:t>
    </dgm:pt>
    <dgm:pt modelId="{8D0CE915-DB1A-AB44-B7C0-05F2B8C44D5B}">
      <dgm:prSet/>
      <dgm:spPr>
        <a:ln>
          <a:solidFill>
            <a:schemeClr val="tx1"/>
          </a:solidFill>
        </a:ln>
      </dgm:spPr>
      <dgm:t>
        <a:bodyPr/>
        <a:lstStyle/>
        <a:p>
          <a:r>
            <a:rPr lang="en-US" b="1" i="0" dirty="0" smtClean="0">
              <a:ea typeface="+mn-ea"/>
            </a:rPr>
            <a:t>A symmetric key </a:t>
          </a:r>
        </a:p>
        <a:p>
          <a:r>
            <a:rPr lang="en-US" b="1" i="0" dirty="0" smtClean="0">
              <a:ea typeface="+mn-ea"/>
            </a:rPr>
            <a:t>K</a:t>
          </a:r>
        </a:p>
      </dgm:t>
    </dgm:pt>
    <dgm:pt modelId="{7653926F-B238-794C-BFC2-A9BEAEFEED50}" type="parTrans" cxnId="{74229A0D-C19C-9943-AC08-F19739D9624E}">
      <dgm:prSet/>
      <dgm:spPr/>
      <dgm:t>
        <a:bodyPr/>
        <a:lstStyle/>
        <a:p>
          <a:endParaRPr lang="en-US"/>
        </a:p>
      </dgm:t>
    </dgm:pt>
    <dgm:pt modelId="{75A5BAC7-C1D0-594D-B607-CA7487EB3109}" type="sibTrans" cxnId="{74229A0D-C19C-9943-AC08-F19739D9624E}">
      <dgm:prSet/>
      <dgm:spPr/>
      <dgm:t>
        <a:bodyPr/>
        <a:lstStyle/>
        <a:p>
          <a:endParaRPr lang="en-US"/>
        </a:p>
      </dgm:t>
    </dgm:pt>
    <dgm:pt modelId="{4248B631-8187-5F44-8639-C9D50BEDA927}">
      <dgm:prSet/>
      <dgm:spPr>
        <a:solidFill>
          <a:schemeClr val="bg1"/>
        </a:solidFill>
        <a:ln>
          <a:solidFill>
            <a:schemeClr val="tx1"/>
          </a:solidFill>
        </a:ln>
      </dgm:spPr>
      <dgm:t>
        <a:bodyPr/>
        <a:lstStyle/>
        <a:p>
          <a:r>
            <a:rPr lang="en-US" b="1" i="0" dirty="0" smtClean="0">
              <a:ea typeface="+mn-ea"/>
            </a:rPr>
            <a:t>A </a:t>
          </a:r>
        </a:p>
        <a:p>
          <a:r>
            <a:rPr lang="en-US" b="1" i="0" dirty="0" smtClean="0">
              <a:ea typeface="+mn-ea"/>
            </a:rPr>
            <a:t>tweak </a:t>
          </a:r>
        </a:p>
        <a:p>
          <a:r>
            <a:rPr lang="en-US" b="1" i="0" dirty="0" smtClean="0">
              <a:ea typeface="+mn-ea"/>
            </a:rPr>
            <a:t>T</a:t>
          </a:r>
        </a:p>
      </dgm:t>
    </dgm:pt>
    <dgm:pt modelId="{0B48AD14-2FF2-064E-A5C6-BC9B598868D4}" type="parTrans" cxnId="{4307799C-48B5-1F4E-ABBA-4BD4D68287A4}">
      <dgm:prSet/>
      <dgm:spPr/>
      <dgm:t>
        <a:bodyPr/>
        <a:lstStyle/>
        <a:p>
          <a:endParaRPr lang="en-US"/>
        </a:p>
      </dgm:t>
    </dgm:pt>
    <dgm:pt modelId="{D38E12EE-AF9A-F54E-BB84-EC62044BDF72}" type="sibTrans" cxnId="{4307799C-48B5-1F4E-ABBA-4BD4D68287A4}">
      <dgm:prSet/>
      <dgm:spPr/>
      <dgm:t>
        <a:bodyPr/>
        <a:lstStyle/>
        <a:p>
          <a:endParaRPr lang="en-US"/>
        </a:p>
      </dgm:t>
    </dgm:pt>
    <dgm:pt modelId="{A5AD9E62-00A9-7C4B-A207-E9FF4615E486}" type="pres">
      <dgm:prSet presAssocID="{644A5FC0-9BF7-B64F-B658-33E02B8ADA54}" presName="Name0" presStyleCnt="0">
        <dgm:presLayoutVars>
          <dgm:dir/>
          <dgm:resizeHandles val="exact"/>
        </dgm:presLayoutVars>
      </dgm:prSet>
      <dgm:spPr/>
      <dgm:t>
        <a:bodyPr/>
        <a:lstStyle/>
        <a:p>
          <a:endParaRPr lang="en-US"/>
        </a:p>
      </dgm:t>
    </dgm:pt>
    <dgm:pt modelId="{EA66C7A0-2BB9-604B-BE8A-1884C11DC43A}" type="pres">
      <dgm:prSet presAssocID="{8881B7D5-9248-1346-BA1B-B5EFA9F5651A}" presName="Name5" presStyleLbl="vennNode1" presStyleIdx="0" presStyleCnt="3">
        <dgm:presLayoutVars>
          <dgm:bulletEnabled val="1"/>
        </dgm:presLayoutVars>
      </dgm:prSet>
      <dgm:spPr/>
      <dgm:t>
        <a:bodyPr/>
        <a:lstStyle/>
        <a:p>
          <a:endParaRPr lang="en-US"/>
        </a:p>
      </dgm:t>
    </dgm:pt>
    <dgm:pt modelId="{03B156C7-2C57-6442-8169-1B9D62C21849}" type="pres">
      <dgm:prSet presAssocID="{8243C005-3DF9-7F4A-9FD1-375C4D81F0CB}" presName="space" presStyleCnt="0"/>
      <dgm:spPr/>
    </dgm:pt>
    <dgm:pt modelId="{092D7A93-89F8-CC4D-A39E-0F1057655758}" type="pres">
      <dgm:prSet presAssocID="{8D0CE915-DB1A-AB44-B7C0-05F2B8C44D5B}" presName="Name5" presStyleLbl="vennNode1" presStyleIdx="1" presStyleCnt="3" custLinFactNeighborX="17273" custLinFactNeighborY="-72">
        <dgm:presLayoutVars>
          <dgm:bulletEnabled val="1"/>
        </dgm:presLayoutVars>
      </dgm:prSet>
      <dgm:spPr/>
      <dgm:t>
        <a:bodyPr/>
        <a:lstStyle/>
        <a:p>
          <a:endParaRPr lang="en-US"/>
        </a:p>
      </dgm:t>
    </dgm:pt>
    <dgm:pt modelId="{D8D8B56F-B023-CA4E-BBD2-F18C0E2B9888}" type="pres">
      <dgm:prSet presAssocID="{75A5BAC7-C1D0-594D-B607-CA7487EB3109}" presName="space" presStyleCnt="0"/>
      <dgm:spPr/>
    </dgm:pt>
    <dgm:pt modelId="{1387E1CC-22E4-7841-A5C3-409515B2A207}" type="pres">
      <dgm:prSet presAssocID="{4248B631-8187-5F44-8639-C9D50BEDA927}" presName="Name5" presStyleLbl="vennNode1" presStyleIdx="2" presStyleCnt="3" custLinFactNeighborX="40413" custLinFactNeighborY="-72">
        <dgm:presLayoutVars>
          <dgm:bulletEnabled val="1"/>
        </dgm:presLayoutVars>
      </dgm:prSet>
      <dgm:spPr/>
      <dgm:t>
        <a:bodyPr/>
        <a:lstStyle/>
        <a:p>
          <a:endParaRPr lang="en-US"/>
        </a:p>
      </dgm:t>
    </dgm:pt>
  </dgm:ptLst>
  <dgm:cxnLst>
    <dgm:cxn modelId="{74229A0D-C19C-9943-AC08-F19739D9624E}" srcId="{644A5FC0-9BF7-B64F-B658-33E02B8ADA54}" destId="{8D0CE915-DB1A-AB44-B7C0-05F2B8C44D5B}" srcOrd="1" destOrd="0" parTransId="{7653926F-B238-794C-BFC2-A9BEAEFEED50}" sibTransId="{75A5BAC7-C1D0-594D-B607-CA7487EB3109}"/>
    <dgm:cxn modelId="{CEBAEE55-DB95-9C4B-B87A-152048A3102A}" srcId="{644A5FC0-9BF7-B64F-B658-33E02B8ADA54}" destId="{8881B7D5-9248-1346-BA1B-B5EFA9F5651A}" srcOrd="0" destOrd="0" parTransId="{D4E1CA1D-45CE-0E49-AD5E-F94E022A92E5}" sibTransId="{8243C005-3DF9-7F4A-9FD1-375C4D81F0CB}"/>
    <dgm:cxn modelId="{22CF9C4E-31E7-9F4B-A4E4-CE2792749C68}" type="presOf" srcId="{644A5FC0-9BF7-B64F-B658-33E02B8ADA54}" destId="{A5AD9E62-00A9-7C4B-A207-E9FF4615E486}" srcOrd="0" destOrd="0" presId="urn:microsoft.com/office/officeart/2005/8/layout/venn3"/>
    <dgm:cxn modelId="{4307799C-48B5-1F4E-ABBA-4BD4D68287A4}" srcId="{644A5FC0-9BF7-B64F-B658-33E02B8ADA54}" destId="{4248B631-8187-5F44-8639-C9D50BEDA927}" srcOrd="2" destOrd="0" parTransId="{0B48AD14-2FF2-064E-A5C6-BC9B598868D4}" sibTransId="{D38E12EE-AF9A-F54E-BB84-EC62044BDF72}"/>
    <dgm:cxn modelId="{F72145AE-CC61-344B-BF14-E32380481B59}" type="presOf" srcId="{4248B631-8187-5F44-8639-C9D50BEDA927}" destId="{1387E1CC-22E4-7841-A5C3-409515B2A207}" srcOrd="0" destOrd="0" presId="urn:microsoft.com/office/officeart/2005/8/layout/venn3"/>
    <dgm:cxn modelId="{C7000ECD-519E-BB4E-BC0C-8C33DA68A51A}" type="presOf" srcId="{8D0CE915-DB1A-AB44-B7C0-05F2B8C44D5B}" destId="{092D7A93-89F8-CC4D-A39E-0F1057655758}" srcOrd="0" destOrd="0" presId="urn:microsoft.com/office/officeart/2005/8/layout/venn3"/>
    <dgm:cxn modelId="{1549ADD6-56D8-8544-B452-63CAC4FC73D1}" type="presOf" srcId="{8881B7D5-9248-1346-BA1B-B5EFA9F5651A}" destId="{EA66C7A0-2BB9-604B-BE8A-1884C11DC43A}" srcOrd="0" destOrd="0" presId="urn:microsoft.com/office/officeart/2005/8/layout/venn3"/>
    <dgm:cxn modelId="{CBAE441F-E870-9644-A6FF-2DF63C152BBD}" type="presParOf" srcId="{A5AD9E62-00A9-7C4B-A207-E9FF4615E486}" destId="{EA66C7A0-2BB9-604B-BE8A-1884C11DC43A}" srcOrd="0" destOrd="0" presId="urn:microsoft.com/office/officeart/2005/8/layout/venn3"/>
    <dgm:cxn modelId="{2ACEF40E-89D0-4045-9103-EA7C5E737E3C}" type="presParOf" srcId="{A5AD9E62-00A9-7C4B-A207-E9FF4615E486}" destId="{03B156C7-2C57-6442-8169-1B9D62C21849}" srcOrd="1" destOrd="0" presId="urn:microsoft.com/office/officeart/2005/8/layout/venn3"/>
    <dgm:cxn modelId="{339F2FF9-EA3B-0A49-A1BD-DA4AC617C25B}" type="presParOf" srcId="{A5AD9E62-00A9-7C4B-A207-E9FF4615E486}" destId="{092D7A93-89F8-CC4D-A39E-0F1057655758}" srcOrd="2" destOrd="0" presId="urn:microsoft.com/office/officeart/2005/8/layout/venn3"/>
    <dgm:cxn modelId="{D852F623-624F-AF41-A645-2A7A8EF1458D}" type="presParOf" srcId="{A5AD9E62-00A9-7C4B-A207-E9FF4615E486}" destId="{D8D8B56F-B023-CA4E-BBD2-F18C0E2B9888}" srcOrd="3" destOrd="0" presId="urn:microsoft.com/office/officeart/2005/8/layout/venn3"/>
    <dgm:cxn modelId="{0252B4F0-94AF-1046-8B51-AAB239F92683}" type="presParOf" srcId="{A5AD9E62-00A9-7C4B-A207-E9FF4615E486}" destId="{1387E1CC-22E4-7841-A5C3-409515B2A207}"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AC9957-A9F3-B941-993B-7EE9F6C5F3B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1D5FC5F3-7DD6-FA45-88D2-DA27100F3D6D}">
      <dgm:prSet custT="1"/>
      <dgm:spPr>
        <a:solidFill>
          <a:schemeClr val="accent4">
            <a:lumMod val="75000"/>
          </a:schemeClr>
        </a:solidFill>
      </dgm:spPr>
      <dgm:t>
        <a:bodyPr/>
        <a:lstStyle/>
        <a:p>
          <a:pPr rtl="0"/>
          <a:r>
            <a:rPr lang="en-US" sz="1400" dirty="0" smtClean="0"/>
            <a:t>FPE facilitates the retrofitting of encryption technology to legacy applications, where a conventional encryption mode might not be feasible because it would disrupt data fields/pathways</a:t>
          </a:r>
          <a:endParaRPr lang="en-US" sz="1400" dirty="0"/>
        </a:p>
      </dgm:t>
    </dgm:pt>
    <dgm:pt modelId="{C3367ABF-7B89-DE46-8275-975C75FF8A2D}" type="parTrans" cxnId="{75808926-AA10-384C-940A-4B2B089452F2}">
      <dgm:prSet/>
      <dgm:spPr/>
      <dgm:t>
        <a:bodyPr/>
        <a:lstStyle/>
        <a:p>
          <a:endParaRPr lang="en-US" sz="1800"/>
        </a:p>
      </dgm:t>
    </dgm:pt>
    <dgm:pt modelId="{C3C3B2F4-0922-7945-ACD8-5B43B37DFA68}" type="sibTrans" cxnId="{75808926-AA10-384C-940A-4B2B089452F2}">
      <dgm:prSet/>
      <dgm:spPr/>
      <dgm:t>
        <a:bodyPr/>
        <a:lstStyle/>
        <a:p>
          <a:endParaRPr lang="en-US" sz="1800"/>
        </a:p>
      </dgm:t>
    </dgm:pt>
    <dgm:pt modelId="{D8077001-5807-4E46-91EE-A8FA8710268C}">
      <dgm:prSet custT="1"/>
      <dgm:spPr>
        <a:solidFill>
          <a:schemeClr val="accent2">
            <a:lumMod val="50000"/>
          </a:schemeClr>
        </a:solidFill>
      </dgm:spPr>
      <dgm:t>
        <a:bodyPr/>
        <a:lstStyle/>
        <a:p>
          <a:pPr rtl="0"/>
          <a:r>
            <a:rPr lang="en-US" sz="1400" dirty="0" smtClean="0"/>
            <a:t>FPE has emerged as a useful cryptographic tool, whose applications include financial-information security, data sanitization, and transparent encryption of fields in legacy databases</a:t>
          </a:r>
          <a:endParaRPr lang="en-US" sz="1400" dirty="0"/>
        </a:p>
      </dgm:t>
    </dgm:pt>
    <dgm:pt modelId="{4684361B-E461-CB44-BCC1-F346B9E5CB1D}" type="parTrans" cxnId="{12B1C230-6F93-A940-9FC5-5B9C2506768F}">
      <dgm:prSet/>
      <dgm:spPr/>
      <dgm:t>
        <a:bodyPr/>
        <a:lstStyle/>
        <a:p>
          <a:endParaRPr lang="en-US" sz="1800"/>
        </a:p>
      </dgm:t>
    </dgm:pt>
    <dgm:pt modelId="{9C1E6F14-FBA3-0F40-A35D-40C5A75BCB11}" type="sibTrans" cxnId="{12B1C230-6F93-A940-9FC5-5B9C2506768F}">
      <dgm:prSet/>
      <dgm:spPr/>
      <dgm:t>
        <a:bodyPr/>
        <a:lstStyle/>
        <a:p>
          <a:endParaRPr lang="en-US" sz="1800"/>
        </a:p>
      </dgm:t>
    </dgm:pt>
    <dgm:pt modelId="{05861B09-2CD1-F74B-8922-7CB98642484B}">
      <dgm:prSet custT="1"/>
      <dgm:spPr>
        <a:solidFill>
          <a:schemeClr val="accent3">
            <a:lumMod val="75000"/>
          </a:schemeClr>
        </a:solidFill>
      </dgm:spPr>
      <dgm:t>
        <a:bodyPr/>
        <a:lstStyle/>
        <a:p>
          <a:pPr rtl="0"/>
          <a:r>
            <a:rPr lang="en-US" sz="1400" dirty="0" smtClean="0"/>
            <a:t>The principal benefit of FPE is that it enables protection of particular data elements, while still enabling workflows that were in place before FPE was in use</a:t>
          </a:r>
          <a:endParaRPr lang="en-US" sz="1400" dirty="0"/>
        </a:p>
      </dgm:t>
    </dgm:pt>
    <dgm:pt modelId="{6291D4FF-FB20-2743-9431-35DFD602BE8B}" type="parTrans" cxnId="{FE17734D-510E-774A-9403-9DBE172C9787}">
      <dgm:prSet/>
      <dgm:spPr/>
      <dgm:t>
        <a:bodyPr/>
        <a:lstStyle/>
        <a:p>
          <a:endParaRPr lang="en-US" sz="1800"/>
        </a:p>
      </dgm:t>
    </dgm:pt>
    <dgm:pt modelId="{6B71E542-2D20-CB4D-A913-2851CEF40FAD}" type="sibTrans" cxnId="{FE17734D-510E-774A-9403-9DBE172C9787}">
      <dgm:prSet/>
      <dgm:spPr/>
      <dgm:t>
        <a:bodyPr/>
        <a:lstStyle/>
        <a:p>
          <a:endParaRPr lang="en-US" sz="1800"/>
        </a:p>
      </dgm:t>
    </dgm:pt>
    <dgm:pt modelId="{2FB0A1BA-D77D-E641-A27E-E965B5280C55}">
      <dgm:prSet custT="1"/>
      <dgm:spPr>
        <a:solidFill>
          <a:schemeClr val="accent3">
            <a:lumMod val="75000"/>
          </a:schemeClr>
        </a:solidFill>
      </dgm:spPr>
      <dgm:t>
        <a:bodyPr/>
        <a:lstStyle/>
        <a:p>
          <a:pPr rtl="0"/>
          <a:r>
            <a:rPr lang="en-US" sz="1000" dirty="0" smtClean="0"/>
            <a:t>No database schema changes and minimal application changes are required</a:t>
          </a:r>
          <a:endParaRPr lang="en-US" sz="1000" dirty="0"/>
        </a:p>
      </dgm:t>
    </dgm:pt>
    <dgm:pt modelId="{426B593D-5D40-BD4A-AF12-0C2B4CADF912}" type="parTrans" cxnId="{45165A9E-34F1-9C4E-97BF-4298BCEE0578}">
      <dgm:prSet/>
      <dgm:spPr/>
      <dgm:t>
        <a:bodyPr/>
        <a:lstStyle/>
        <a:p>
          <a:endParaRPr lang="en-US" sz="1800"/>
        </a:p>
      </dgm:t>
    </dgm:pt>
    <dgm:pt modelId="{C53C54AA-CAF9-EC4D-B2D6-CE2D038FBDE8}" type="sibTrans" cxnId="{45165A9E-34F1-9C4E-97BF-4298BCEE0578}">
      <dgm:prSet/>
      <dgm:spPr/>
      <dgm:t>
        <a:bodyPr/>
        <a:lstStyle/>
        <a:p>
          <a:endParaRPr lang="en-US" sz="1800"/>
        </a:p>
      </dgm:t>
    </dgm:pt>
    <dgm:pt modelId="{5AEECE23-DAF2-8A48-8840-FFC52FF02A06}">
      <dgm:prSet custT="1"/>
      <dgm:spPr>
        <a:solidFill>
          <a:schemeClr val="accent3">
            <a:lumMod val="75000"/>
          </a:schemeClr>
        </a:solidFill>
      </dgm:spPr>
      <dgm:t>
        <a:bodyPr/>
        <a:lstStyle/>
        <a:p>
          <a:pPr rtl="0"/>
          <a:r>
            <a:rPr lang="en-US" sz="1000" dirty="0" smtClean="0"/>
            <a:t>Only applications that need to see the plaintext of a data element need to be modified and generally these modifications will be minimal</a:t>
          </a:r>
          <a:endParaRPr lang="en-US" sz="1000" dirty="0"/>
        </a:p>
      </dgm:t>
    </dgm:pt>
    <dgm:pt modelId="{F957D76B-9CCC-C342-960D-6601CB2F9D97}" type="parTrans" cxnId="{E69BAFE4-EF90-BC4A-A603-2FF451BDB0B1}">
      <dgm:prSet/>
      <dgm:spPr/>
      <dgm:t>
        <a:bodyPr/>
        <a:lstStyle/>
        <a:p>
          <a:endParaRPr lang="en-US" sz="1800"/>
        </a:p>
      </dgm:t>
    </dgm:pt>
    <dgm:pt modelId="{55F3B7D2-92FC-E74F-914D-F7835BD98E7F}" type="sibTrans" cxnId="{E69BAFE4-EF90-BC4A-A603-2FF451BDB0B1}">
      <dgm:prSet/>
      <dgm:spPr/>
      <dgm:t>
        <a:bodyPr/>
        <a:lstStyle/>
        <a:p>
          <a:endParaRPr lang="en-US" sz="1800"/>
        </a:p>
      </dgm:t>
    </dgm:pt>
    <dgm:pt modelId="{778635C8-5002-B54D-9CF3-651EDF49164C}">
      <dgm:prSet custT="1"/>
      <dgm:spPr>
        <a:solidFill>
          <a:schemeClr val="accent5">
            <a:lumMod val="50000"/>
          </a:schemeClr>
        </a:solidFill>
      </dgm:spPr>
      <dgm:t>
        <a:bodyPr/>
        <a:lstStyle/>
        <a:p>
          <a:pPr rtl="0"/>
          <a:r>
            <a:rPr lang="en-US" sz="1400" dirty="0" smtClean="0"/>
            <a:t>Some examples of legacy applications where FPE is desirable are:</a:t>
          </a:r>
          <a:endParaRPr lang="en-US" sz="1400" dirty="0"/>
        </a:p>
      </dgm:t>
    </dgm:pt>
    <dgm:pt modelId="{E147B65D-DDD2-5941-9E34-477553884553}" type="parTrans" cxnId="{E93DAA6E-F3AD-6444-9B96-E2ADE78171C7}">
      <dgm:prSet/>
      <dgm:spPr/>
      <dgm:t>
        <a:bodyPr/>
        <a:lstStyle/>
        <a:p>
          <a:endParaRPr lang="en-US" sz="1800"/>
        </a:p>
      </dgm:t>
    </dgm:pt>
    <dgm:pt modelId="{DE02273E-1416-4C40-B33B-08FF420625C9}" type="sibTrans" cxnId="{E93DAA6E-F3AD-6444-9B96-E2ADE78171C7}">
      <dgm:prSet/>
      <dgm:spPr/>
      <dgm:t>
        <a:bodyPr/>
        <a:lstStyle/>
        <a:p>
          <a:endParaRPr lang="en-US" sz="1800"/>
        </a:p>
      </dgm:t>
    </dgm:pt>
    <dgm:pt modelId="{56BD8BC1-B780-7543-BBA8-C432E3FDF1D4}">
      <dgm:prSet custT="1"/>
      <dgm:spPr>
        <a:solidFill>
          <a:schemeClr val="accent5">
            <a:lumMod val="50000"/>
          </a:schemeClr>
        </a:solidFill>
      </dgm:spPr>
      <dgm:t>
        <a:bodyPr/>
        <a:lstStyle/>
        <a:p>
          <a:pPr rtl="0"/>
          <a:r>
            <a:rPr lang="en-US" sz="1000" dirty="0" smtClean="0"/>
            <a:t>COBOL data-processing applications</a:t>
          </a:r>
          <a:endParaRPr lang="en-US" sz="1000" dirty="0"/>
        </a:p>
      </dgm:t>
    </dgm:pt>
    <dgm:pt modelId="{7539752D-9D6B-5B44-99C4-8C6F72CE844D}" type="parTrans" cxnId="{4CD6984A-6D15-3545-8054-84EC6196E384}">
      <dgm:prSet/>
      <dgm:spPr/>
      <dgm:t>
        <a:bodyPr/>
        <a:lstStyle/>
        <a:p>
          <a:endParaRPr lang="en-US" sz="1800"/>
        </a:p>
      </dgm:t>
    </dgm:pt>
    <dgm:pt modelId="{A3BDD0B2-BECA-8649-B31B-14ED08CFB7FB}" type="sibTrans" cxnId="{4CD6984A-6D15-3545-8054-84EC6196E384}">
      <dgm:prSet/>
      <dgm:spPr/>
      <dgm:t>
        <a:bodyPr/>
        <a:lstStyle/>
        <a:p>
          <a:endParaRPr lang="en-US" sz="1800"/>
        </a:p>
      </dgm:t>
    </dgm:pt>
    <dgm:pt modelId="{D84E65DD-A494-284A-9715-B727B1B15F65}">
      <dgm:prSet custT="1"/>
      <dgm:spPr>
        <a:solidFill>
          <a:schemeClr val="accent5">
            <a:lumMod val="50000"/>
          </a:schemeClr>
        </a:solidFill>
      </dgm:spPr>
      <dgm:t>
        <a:bodyPr/>
        <a:lstStyle/>
        <a:p>
          <a:pPr rtl="0"/>
          <a:r>
            <a:rPr lang="en-US" sz="1000" dirty="0" smtClean="0"/>
            <a:t>Database applications</a:t>
          </a:r>
          <a:endParaRPr lang="en-US" sz="1000" dirty="0"/>
        </a:p>
      </dgm:t>
    </dgm:pt>
    <dgm:pt modelId="{F7000923-05BE-9A49-A311-32A8AC137A9C}" type="parTrans" cxnId="{A69994D9-C940-174D-A8E8-E67C66B723B4}">
      <dgm:prSet/>
      <dgm:spPr/>
      <dgm:t>
        <a:bodyPr/>
        <a:lstStyle/>
        <a:p>
          <a:endParaRPr lang="en-US" sz="1800"/>
        </a:p>
      </dgm:t>
    </dgm:pt>
    <dgm:pt modelId="{07D03153-B331-594C-B11F-1C00A0A33134}" type="sibTrans" cxnId="{A69994D9-C940-174D-A8E8-E67C66B723B4}">
      <dgm:prSet/>
      <dgm:spPr/>
      <dgm:t>
        <a:bodyPr/>
        <a:lstStyle/>
        <a:p>
          <a:endParaRPr lang="en-US" sz="1800"/>
        </a:p>
      </dgm:t>
    </dgm:pt>
    <dgm:pt modelId="{D02B2921-DB89-644B-9964-F3DDBF516607}">
      <dgm:prSet custT="1"/>
      <dgm:spPr>
        <a:solidFill>
          <a:schemeClr val="accent5">
            <a:lumMod val="50000"/>
          </a:schemeClr>
        </a:solidFill>
      </dgm:spPr>
      <dgm:t>
        <a:bodyPr/>
        <a:lstStyle/>
        <a:p>
          <a:pPr rtl="0"/>
          <a:r>
            <a:rPr lang="en-US" sz="1000" dirty="0" smtClean="0"/>
            <a:t>FPE-encrypted characters can be significantly compressed for efficient transmission </a:t>
          </a:r>
          <a:endParaRPr lang="en-US" sz="1000" dirty="0"/>
        </a:p>
      </dgm:t>
    </dgm:pt>
    <dgm:pt modelId="{D7ACFFBC-7442-E643-892F-17406651FFB4}" type="parTrans" cxnId="{167D9208-7C4B-DC47-85B8-96F7051A19CB}">
      <dgm:prSet/>
      <dgm:spPr/>
      <dgm:t>
        <a:bodyPr/>
        <a:lstStyle/>
        <a:p>
          <a:endParaRPr lang="en-US" sz="1800"/>
        </a:p>
      </dgm:t>
    </dgm:pt>
    <dgm:pt modelId="{0C6BB945-5F05-C847-AF3E-E213068AFC93}" type="sibTrans" cxnId="{167D9208-7C4B-DC47-85B8-96F7051A19CB}">
      <dgm:prSet/>
      <dgm:spPr/>
      <dgm:t>
        <a:bodyPr/>
        <a:lstStyle/>
        <a:p>
          <a:endParaRPr lang="en-US" sz="1800"/>
        </a:p>
      </dgm:t>
    </dgm:pt>
    <dgm:pt modelId="{6D003D5D-17A9-AD42-803E-A3680F78B3DB}" type="pres">
      <dgm:prSet presAssocID="{94AC9957-A9F3-B941-993B-7EE9F6C5F3BA}" presName="Name0" presStyleCnt="0">
        <dgm:presLayoutVars>
          <dgm:dir/>
          <dgm:resizeHandles val="exact"/>
        </dgm:presLayoutVars>
      </dgm:prSet>
      <dgm:spPr/>
      <dgm:t>
        <a:bodyPr/>
        <a:lstStyle/>
        <a:p>
          <a:endParaRPr lang="en-US"/>
        </a:p>
      </dgm:t>
    </dgm:pt>
    <dgm:pt modelId="{95EA17E3-64D9-0746-8692-50A23A427AF6}" type="pres">
      <dgm:prSet presAssocID="{1D5FC5F3-7DD6-FA45-88D2-DA27100F3D6D}" presName="node" presStyleLbl="node1" presStyleIdx="0" presStyleCnt="4">
        <dgm:presLayoutVars>
          <dgm:bulletEnabled val="1"/>
        </dgm:presLayoutVars>
      </dgm:prSet>
      <dgm:spPr/>
      <dgm:t>
        <a:bodyPr/>
        <a:lstStyle/>
        <a:p>
          <a:endParaRPr lang="en-US"/>
        </a:p>
      </dgm:t>
    </dgm:pt>
    <dgm:pt modelId="{D3F8DCBB-3FA6-8F48-9E9F-8E964D948147}" type="pres">
      <dgm:prSet presAssocID="{C3C3B2F4-0922-7945-ACD8-5B43B37DFA68}" presName="sibTrans" presStyleCnt="0"/>
      <dgm:spPr/>
    </dgm:pt>
    <dgm:pt modelId="{7D09C471-1E29-0843-A2FD-475C9B44AA7C}" type="pres">
      <dgm:prSet presAssocID="{D8077001-5807-4E46-91EE-A8FA8710268C}" presName="node" presStyleLbl="node1" presStyleIdx="1" presStyleCnt="4">
        <dgm:presLayoutVars>
          <dgm:bulletEnabled val="1"/>
        </dgm:presLayoutVars>
      </dgm:prSet>
      <dgm:spPr/>
      <dgm:t>
        <a:bodyPr/>
        <a:lstStyle/>
        <a:p>
          <a:endParaRPr lang="en-US"/>
        </a:p>
      </dgm:t>
    </dgm:pt>
    <dgm:pt modelId="{D78ECE7A-DCEF-A844-BE0E-000F964D343F}" type="pres">
      <dgm:prSet presAssocID="{9C1E6F14-FBA3-0F40-A35D-40C5A75BCB11}" presName="sibTrans" presStyleCnt="0"/>
      <dgm:spPr/>
    </dgm:pt>
    <dgm:pt modelId="{65D90740-ACBB-F845-930A-0A528B33F5F5}" type="pres">
      <dgm:prSet presAssocID="{05861B09-2CD1-F74B-8922-7CB98642484B}" presName="node" presStyleLbl="node1" presStyleIdx="2" presStyleCnt="4">
        <dgm:presLayoutVars>
          <dgm:bulletEnabled val="1"/>
        </dgm:presLayoutVars>
      </dgm:prSet>
      <dgm:spPr/>
      <dgm:t>
        <a:bodyPr/>
        <a:lstStyle/>
        <a:p>
          <a:endParaRPr lang="en-US"/>
        </a:p>
      </dgm:t>
    </dgm:pt>
    <dgm:pt modelId="{7D91DC3F-EB1C-DB4F-9B71-B74F7AA01056}" type="pres">
      <dgm:prSet presAssocID="{6B71E542-2D20-CB4D-A913-2851CEF40FAD}" presName="sibTrans" presStyleCnt="0"/>
      <dgm:spPr/>
    </dgm:pt>
    <dgm:pt modelId="{DD39C3EE-E053-544A-98F7-3ECBB2E66917}" type="pres">
      <dgm:prSet presAssocID="{778635C8-5002-B54D-9CF3-651EDF49164C}" presName="node" presStyleLbl="node1" presStyleIdx="3" presStyleCnt="4">
        <dgm:presLayoutVars>
          <dgm:bulletEnabled val="1"/>
        </dgm:presLayoutVars>
      </dgm:prSet>
      <dgm:spPr/>
      <dgm:t>
        <a:bodyPr/>
        <a:lstStyle/>
        <a:p>
          <a:endParaRPr lang="en-US"/>
        </a:p>
      </dgm:t>
    </dgm:pt>
  </dgm:ptLst>
  <dgm:cxnLst>
    <dgm:cxn modelId="{5E4A778C-68D0-4D9D-BA11-F937AD2337AA}" type="presOf" srcId="{D84E65DD-A494-284A-9715-B727B1B15F65}" destId="{DD39C3EE-E053-544A-98F7-3ECBB2E66917}" srcOrd="0" destOrd="2" presId="urn:microsoft.com/office/officeart/2005/8/layout/hList6"/>
    <dgm:cxn modelId="{51731369-221E-444B-876A-E2D7A03D24EF}" type="presOf" srcId="{1D5FC5F3-7DD6-FA45-88D2-DA27100F3D6D}" destId="{95EA17E3-64D9-0746-8692-50A23A427AF6}" srcOrd="0" destOrd="0" presId="urn:microsoft.com/office/officeart/2005/8/layout/hList6"/>
    <dgm:cxn modelId="{12B1C230-6F93-A940-9FC5-5B9C2506768F}" srcId="{94AC9957-A9F3-B941-993B-7EE9F6C5F3BA}" destId="{D8077001-5807-4E46-91EE-A8FA8710268C}" srcOrd="1" destOrd="0" parTransId="{4684361B-E461-CB44-BCC1-F346B9E5CB1D}" sibTransId="{9C1E6F14-FBA3-0F40-A35D-40C5A75BCB11}"/>
    <dgm:cxn modelId="{92EE4038-82FB-41BC-B5D4-5B637A85B7A2}" type="presOf" srcId="{05861B09-2CD1-F74B-8922-7CB98642484B}" destId="{65D90740-ACBB-F845-930A-0A528B33F5F5}" srcOrd="0" destOrd="0" presId="urn:microsoft.com/office/officeart/2005/8/layout/hList6"/>
    <dgm:cxn modelId="{FE17734D-510E-774A-9403-9DBE172C9787}" srcId="{94AC9957-A9F3-B941-993B-7EE9F6C5F3BA}" destId="{05861B09-2CD1-F74B-8922-7CB98642484B}" srcOrd="2" destOrd="0" parTransId="{6291D4FF-FB20-2743-9431-35DFD602BE8B}" sibTransId="{6B71E542-2D20-CB4D-A913-2851CEF40FAD}"/>
    <dgm:cxn modelId="{4CD6984A-6D15-3545-8054-84EC6196E384}" srcId="{778635C8-5002-B54D-9CF3-651EDF49164C}" destId="{56BD8BC1-B780-7543-BBA8-C432E3FDF1D4}" srcOrd="0" destOrd="0" parTransId="{7539752D-9D6B-5B44-99C4-8C6F72CE844D}" sibTransId="{A3BDD0B2-BECA-8649-B31B-14ED08CFB7FB}"/>
    <dgm:cxn modelId="{BD6DFA03-6267-493D-85FE-3AE6154A0DDC}" type="presOf" srcId="{94AC9957-A9F3-B941-993B-7EE9F6C5F3BA}" destId="{6D003D5D-17A9-AD42-803E-A3680F78B3DB}" srcOrd="0" destOrd="0" presId="urn:microsoft.com/office/officeart/2005/8/layout/hList6"/>
    <dgm:cxn modelId="{A69994D9-C940-174D-A8E8-E67C66B723B4}" srcId="{778635C8-5002-B54D-9CF3-651EDF49164C}" destId="{D84E65DD-A494-284A-9715-B727B1B15F65}" srcOrd="1" destOrd="0" parTransId="{F7000923-05BE-9A49-A311-32A8AC137A9C}" sibTransId="{07D03153-B331-594C-B11F-1C00A0A33134}"/>
    <dgm:cxn modelId="{A073B8B7-DBE7-4735-A4AC-DC9AD47E75FB}" type="presOf" srcId="{56BD8BC1-B780-7543-BBA8-C432E3FDF1D4}" destId="{DD39C3EE-E053-544A-98F7-3ECBB2E66917}" srcOrd="0" destOrd="1" presId="urn:microsoft.com/office/officeart/2005/8/layout/hList6"/>
    <dgm:cxn modelId="{6ABC509A-D636-4BA1-A123-6AC5DAD5ABA9}" type="presOf" srcId="{778635C8-5002-B54D-9CF3-651EDF49164C}" destId="{DD39C3EE-E053-544A-98F7-3ECBB2E66917}" srcOrd="0" destOrd="0" presId="urn:microsoft.com/office/officeart/2005/8/layout/hList6"/>
    <dgm:cxn modelId="{75808926-AA10-384C-940A-4B2B089452F2}" srcId="{94AC9957-A9F3-B941-993B-7EE9F6C5F3BA}" destId="{1D5FC5F3-7DD6-FA45-88D2-DA27100F3D6D}" srcOrd="0" destOrd="0" parTransId="{C3367ABF-7B89-DE46-8275-975C75FF8A2D}" sibTransId="{C3C3B2F4-0922-7945-ACD8-5B43B37DFA68}"/>
    <dgm:cxn modelId="{45165A9E-34F1-9C4E-97BF-4298BCEE0578}" srcId="{05861B09-2CD1-F74B-8922-7CB98642484B}" destId="{2FB0A1BA-D77D-E641-A27E-E965B5280C55}" srcOrd="0" destOrd="0" parTransId="{426B593D-5D40-BD4A-AF12-0C2B4CADF912}" sibTransId="{C53C54AA-CAF9-EC4D-B2D6-CE2D038FBDE8}"/>
    <dgm:cxn modelId="{25B74DB4-C5FC-49C1-B03B-FD9C3431DA4E}" type="presOf" srcId="{D02B2921-DB89-644B-9964-F3DDBF516607}" destId="{DD39C3EE-E053-544A-98F7-3ECBB2E66917}" srcOrd="0" destOrd="3" presId="urn:microsoft.com/office/officeart/2005/8/layout/hList6"/>
    <dgm:cxn modelId="{E69BAFE4-EF90-BC4A-A603-2FF451BDB0B1}" srcId="{05861B09-2CD1-F74B-8922-7CB98642484B}" destId="{5AEECE23-DAF2-8A48-8840-FFC52FF02A06}" srcOrd="1" destOrd="0" parTransId="{F957D76B-9CCC-C342-960D-6601CB2F9D97}" sibTransId="{55F3B7D2-92FC-E74F-914D-F7835BD98E7F}"/>
    <dgm:cxn modelId="{04C3AD97-C739-4263-9259-E09618F8F079}" type="presOf" srcId="{5AEECE23-DAF2-8A48-8840-FFC52FF02A06}" destId="{65D90740-ACBB-F845-930A-0A528B33F5F5}" srcOrd="0" destOrd="2" presId="urn:microsoft.com/office/officeart/2005/8/layout/hList6"/>
    <dgm:cxn modelId="{580D3414-705B-4508-9834-005B0C2A509E}" type="presOf" srcId="{D8077001-5807-4E46-91EE-A8FA8710268C}" destId="{7D09C471-1E29-0843-A2FD-475C9B44AA7C}" srcOrd="0" destOrd="0" presId="urn:microsoft.com/office/officeart/2005/8/layout/hList6"/>
    <dgm:cxn modelId="{167D9208-7C4B-DC47-85B8-96F7051A19CB}" srcId="{778635C8-5002-B54D-9CF3-651EDF49164C}" destId="{D02B2921-DB89-644B-9964-F3DDBF516607}" srcOrd="2" destOrd="0" parTransId="{D7ACFFBC-7442-E643-892F-17406651FFB4}" sibTransId="{0C6BB945-5F05-C847-AF3E-E213068AFC93}"/>
    <dgm:cxn modelId="{D8D4D05A-A83D-4F6B-8F13-75071CB1DF95}" type="presOf" srcId="{2FB0A1BA-D77D-E641-A27E-E965B5280C55}" destId="{65D90740-ACBB-F845-930A-0A528B33F5F5}" srcOrd="0" destOrd="1" presId="urn:microsoft.com/office/officeart/2005/8/layout/hList6"/>
    <dgm:cxn modelId="{E93DAA6E-F3AD-6444-9B96-E2ADE78171C7}" srcId="{94AC9957-A9F3-B941-993B-7EE9F6C5F3BA}" destId="{778635C8-5002-B54D-9CF3-651EDF49164C}" srcOrd="3" destOrd="0" parTransId="{E147B65D-DDD2-5941-9E34-477553884553}" sibTransId="{DE02273E-1416-4C40-B33B-08FF420625C9}"/>
    <dgm:cxn modelId="{8813C7C2-7AD6-4710-80FD-F61AE9C4ED40}" type="presParOf" srcId="{6D003D5D-17A9-AD42-803E-A3680F78B3DB}" destId="{95EA17E3-64D9-0746-8692-50A23A427AF6}" srcOrd="0" destOrd="0" presId="urn:microsoft.com/office/officeart/2005/8/layout/hList6"/>
    <dgm:cxn modelId="{458F1261-5CE5-4E53-BCEC-E3E623DEE52E}" type="presParOf" srcId="{6D003D5D-17A9-AD42-803E-A3680F78B3DB}" destId="{D3F8DCBB-3FA6-8F48-9E9F-8E964D948147}" srcOrd="1" destOrd="0" presId="urn:microsoft.com/office/officeart/2005/8/layout/hList6"/>
    <dgm:cxn modelId="{0CE20F1D-E002-40C6-AC30-5BFF3F51F04A}" type="presParOf" srcId="{6D003D5D-17A9-AD42-803E-A3680F78B3DB}" destId="{7D09C471-1E29-0843-A2FD-475C9B44AA7C}" srcOrd="2" destOrd="0" presId="urn:microsoft.com/office/officeart/2005/8/layout/hList6"/>
    <dgm:cxn modelId="{54ED8FE0-51A7-437B-A0CF-B91540CB5E57}" type="presParOf" srcId="{6D003D5D-17A9-AD42-803E-A3680F78B3DB}" destId="{D78ECE7A-DCEF-A844-BE0E-000F964D343F}" srcOrd="3" destOrd="0" presId="urn:microsoft.com/office/officeart/2005/8/layout/hList6"/>
    <dgm:cxn modelId="{239727A9-3324-48F3-8048-32A41027913F}" type="presParOf" srcId="{6D003D5D-17A9-AD42-803E-A3680F78B3DB}" destId="{65D90740-ACBB-F845-930A-0A528B33F5F5}" srcOrd="4" destOrd="0" presId="urn:microsoft.com/office/officeart/2005/8/layout/hList6"/>
    <dgm:cxn modelId="{46C30808-5785-4380-A70E-450E2A4ADEC4}" type="presParOf" srcId="{6D003D5D-17A9-AD42-803E-A3680F78B3DB}" destId="{7D91DC3F-EB1C-DB4F-9B71-B74F7AA01056}" srcOrd="5" destOrd="0" presId="urn:microsoft.com/office/officeart/2005/8/layout/hList6"/>
    <dgm:cxn modelId="{AAF86767-86C5-422A-88CF-4726B1AE06EC}" type="presParOf" srcId="{6D003D5D-17A9-AD42-803E-A3680F78B3DB}" destId="{DD39C3EE-E053-544A-98F7-3ECBB2E66917}"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40ED0-2604-B044-A020-DF33CC6F82A1}">
      <dsp:nvSpPr>
        <dsp:cNvPr id="0" name=""/>
        <dsp:cNvSpPr/>
      </dsp:nvSpPr>
      <dsp:spPr>
        <a:xfrm>
          <a:off x="908223" y="284"/>
          <a:ext cx="4023850" cy="1021779"/>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b="1" i="0" kern="1200" dirty="0" smtClean="0">
              <a:effectLst>
                <a:outerShdw blurRad="38100" dist="38100" dir="2700000" algn="tl">
                  <a:srgbClr val="000000">
                    <a:alpha val="43137"/>
                  </a:srgbClr>
                </a:outerShdw>
              </a:effectLst>
            </a:rPr>
            <a:t>There are three modes that make it possible to convert a block cipher into a stream cipher:</a:t>
          </a:r>
          <a:endParaRPr lang="en-US" sz="2100" b="1" i="0" kern="1200" dirty="0">
            <a:effectLst>
              <a:outerShdw blurRad="38100" dist="38100" dir="2700000" algn="tl">
                <a:srgbClr val="000000">
                  <a:alpha val="43137"/>
                </a:srgbClr>
              </a:outerShdw>
            </a:effectLst>
          </a:endParaRPr>
        </a:p>
      </dsp:txBody>
      <dsp:txXfrm>
        <a:off x="938150" y="30211"/>
        <a:ext cx="3963996" cy="961925"/>
      </dsp:txXfrm>
    </dsp:sp>
    <dsp:sp modelId="{49DAA590-1612-E647-8ED8-B7F56BBB34EC}">
      <dsp:nvSpPr>
        <dsp:cNvPr id="0" name=""/>
        <dsp:cNvSpPr/>
      </dsp:nvSpPr>
      <dsp:spPr>
        <a:xfrm>
          <a:off x="1310608" y="1022064"/>
          <a:ext cx="111136" cy="766610"/>
        </a:xfrm>
        <a:custGeom>
          <a:avLst/>
          <a:gdLst/>
          <a:ahLst/>
          <a:cxnLst/>
          <a:rect l="0" t="0" r="0" b="0"/>
          <a:pathLst>
            <a:path>
              <a:moveTo>
                <a:pt x="0" y="0"/>
              </a:moveTo>
              <a:lnTo>
                <a:pt x="0" y="766610"/>
              </a:lnTo>
              <a:lnTo>
                <a:pt x="111136" y="766610"/>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C1BE3AAD-2BE3-1547-9164-66C5DFF33B78}">
      <dsp:nvSpPr>
        <dsp:cNvPr id="0" name=""/>
        <dsp:cNvSpPr/>
      </dsp:nvSpPr>
      <dsp:spPr>
        <a:xfrm>
          <a:off x="1421745" y="1277785"/>
          <a:ext cx="3219080" cy="102177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smtClean="0"/>
            <a:t>Cipher feedback (CFB) mode</a:t>
          </a:r>
          <a:endParaRPr lang="en-US" sz="3100" kern="1200" dirty="0" smtClean="0"/>
        </a:p>
      </dsp:txBody>
      <dsp:txXfrm>
        <a:off x="1451672" y="1307712"/>
        <a:ext cx="3159226" cy="961925"/>
      </dsp:txXfrm>
    </dsp:sp>
    <dsp:sp modelId="{6F6CB8C7-B4B5-7D47-A868-DAA68895D727}">
      <dsp:nvSpPr>
        <dsp:cNvPr id="0" name=""/>
        <dsp:cNvSpPr/>
      </dsp:nvSpPr>
      <dsp:spPr>
        <a:xfrm>
          <a:off x="1310608" y="1022064"/>
          <a:ext cx="111136" cy="2043835"/>
        </a:xfrm>
        <a:custGeom>
          <a:avLst/>
          <a:gdLst/>
          <a:ahLst/>
          <a:cxnLst/>
          <a:rect l="0" t="0" r="0" b="0"/>
          <a:pathLst>
            <a:path>
              <a:moveTo>
                <a:pt x="0" y="0"/>
              </a:moveTo>
              <a:lnTo>
                <a:pt x="0" y="2043835"/>
              </a:lnTo>
              <a:lnTo>
                <a:pt x="111136" y="2043835"/>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C5A15383-9A9A-E74E-B74C-4985D51F9BC1}">
      <dsp:nvSpPr>
        <dsp:cNvPr id="0" name=""/>
        <dsp:cNvSpPr/>
      </dsp:nvSpPr>
      <dsp:spPr>
        <a:xfrm>
          <a:off x="1421745" y="2555009"/>
          <a:ext cx="3219080" cy="102177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smtClean="0"/>
            <a:t>Output feedback (OFB) mode</a:t>
          </a:r>
          <a:endParaRPr lang="en-US" sz="3100" kern="1200" dirty="0" smtClean="0"/>
        </a:p>
      </dsp:txBody>
      <dsp:txXfrm>
        <a:off x="1451672" y="2584936"/>
        <a:ext cx="3159226" cy="961925"/>
      </dsp:txXfrm>
    </dsp:sp>
    <dsp:sp modelId="{FA3825C2-9D45-054A-AC04-3945249603C4}">
      <dsp:nvSpPr>
        <dsp:cNvPr id="0" name=""/>
        <dsp:cNvSpPr/>
      </dsp:nvSpPr>
      <dsp:spPr>
        <a:xfrm>
          <a:off x="1310608" y="1022064"/>
          <a:ext cx="111136" cy="3321059"/>
        </a:xfrm>
        <a:custGeom>
          <a:avLst/>
          <a:gdLst/>
          <a:ahLst/>
          <a:cxnLst/>
          <a:rect l="0" t="0" r="0" b="0"/>
          <a:pathLst>
            <a:path>
              <a:moveTo>
                <a:pt x="0" y="0"/>
              </a:moveTo>
              <a:lnTo>
                <a:pt x="0" y="3321059"/>
              </a:lnTo>
              <a:lnTo>
                <a:pt x="111136" y="3321059"/>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BCDA1758-61EC-A349-A07F-7AF5A8B669EC}">
      <dsp:nvSpPr>
        <dsp:cNvPr id="0" name=""/>
        <dsp:cNvSpPr/>
      </dsp:nvSpPr>
      <dsp:spPr>
        <a:xfrm>
          <a:off x="1421745" y="3832234"/>
          <a:ext cx="3219080" cy="102177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smtClean="0"/>
            <a:t>Counter (CTR) mode</a:t>
          </a:r>
          <a:endParaRPr lang="en-US" sz="3100" kern="1200" dirty="0" smtClean="0"/>
        </a:p>
      </dsp:txBody>
      <dsp:txXfrm>
        <a:off x="1451672" y="3862161"/>
        <a:ext cx="3159226" cy="961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6C7A0-2BB9-604B-BE8A-1884C11DC43A}">
      <dsp:nvSpPr>
        <dsp:cNvPr id="0" name=""/>
        <dsp:cNvSpPr/>
      </dsp:nvSpPr>
      <dsp:spPr>
        <a:xfrm>
          <a:off x="1011733" y="1289"/>
          <a:ext cx="1800820" cy="1800820"/>
        </a:xfrm>
        <a:prstGeom prst="ellipse">
          <a:avLst/>
        </a:prstGeom>
        <a:solidFill>
          <a:schemeClr val="bg1"/>
        </a:solidFill>
        <a:ln>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9105" tIns="22860" rIns="99105" bIns="22860" numCol="1" spcCol="1270" anchor="ctr" anchorCtr="0">
          <a:noAutofit/>
        </a:bodyPr>
        <a:lstStyle/>
        <a:p>
          <a:pPr lvl="0" algn="ctr" defTabSz="800100">
            <a:lnSpc>
              <a:spcPct val="90000"/>
            </a:lnSpc>
            <a:spcBef>
              <a:spcPct val="0"/>
            </a:spcBef>
            <a:spcAft>
              <a:spcPct val="35000"/>
            </a:spcAft>
          </a:pPr>
          <a:r>
            <a:rPr lang="en-US" sz="1800" b="1" i="0" kern="1200" dirty="0" smtClean="0">
              <a:ea typeface="+mn-ea"/>
            </a:rPr>
            <a:t>A </a:t>
          </a:r>
        </a:p>
        <a:p>
          <a:pPr lvl="0" algn="ctr" defTabSz="800100">
            <a:lnSpc>
              <a:spcPct val="90000"/>
            </a:lnSpc>
            <a:spcBef>
              <a:spcPct val="0"/>
            </a:spcBef>
            <a:spcAft>
              <a:spcPct val="35000"/>
            </a:spcAft>
          </a:pPr>
          <a:r>
            <a:rPr lang="en-US" sz="1800" b="1" i="0" kern="1200" dirty="0" smtClean="0">
              <a:ea typeface="+mn-ea"/>
            </a:rPr>
            <a:t>plaintext </a:t>
          </a:r>
        </a:p>
        <a:p>
          <a:pPr lvl="0" algn="ctr" defTabSz="800100">
            <a:lnSpc>
              <a:spcPct val="90000"/>
            </a:lnSpc>
            <a:spcBef>
              <a:spcPct val="0"/>
            </a:spcBef>
            <a:spcAft>
              <a:spcPct val="35000"/>
            </a:spcAft>
          </a:pPr>
          <a:r>
            <a:rPr lang="en-US" sz="1800" b="1" i="0" kern="1200" dirty="0" smtClean="0">
              <a:ea typeface="+mn-ea"/>
            </a:rPr>
            <a:t>P</a:t>
          </a:r>
          <a:endParaRPr lang="en-US" sz="1800" b="1" i="0" kern="1200" dirty="0"/>
        </a:p>
      </dsp:txBody>
      <dsp:txXfrm>
        <a:off x="1275457" y="265013"/>
        <a:ext cx="1273372" cy="1273372"/>
      </dsp:txXfrm>
    </dsp:sp>
    <dsp:sp modelId="{092D7A93-89F8-CC4D-A39E-0F1057655758}">
      <dsp:nvSpPr>
        <dsp:cNvPr id="0" name=""/>
        <dsp:cNvSpPr/>
      </dsp:nvSpPr>
      <dsp:spPr>
        <a:xfrm>
          <a:off x="2514600" y="0"/>
          <a:ext cx="1800820" cy="1800820"/>
        </a:xfrm>
        <a:prstGeom prst="ellipse">
          <a:avLst/>
        </a:prstGeom>
        <a:blipFill rotWithShape="0">
          <a:blip xmlns:r="http://schemas.openxmlformats.org/officeDocument/2006/relationships" r:embed="rId1">
            <a:duotone>
              <a:schemeClr val="accent1">
                <a:alpha val="50000"/>
                <a:hueOff val="0"/>
                <a:satOff val="0"/>
                <a:lumOff val="0"/>
                <a:alphaOff val="0"/>
                <a:shade val="70000"/>
                <a:satMod val="120000"/>
              </a:schemeClr>
              <a:schemeClr val="accent1">
                <a:alpha val="50000"/>
                <a:hueOff val="0"/>
                <a:satOff val="0"/>
                <a:lumOff val="0"/>
                <a:alphaOff val="0"/>
                <a:tint val="70000"/>
                <a:satMod val="135000"/>
              </a:schemeClr>
            </a:duotone>
          </a:blip>
          <a:tile tx="0" ty="0" sx="40000" sy="40000" flip="none" algn="tl"/>
        </a:blipFill>
        <a:ln>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9105" tIns="22860" rIns="99105" bIns="22860" numCol="1" spcCol="1270" anchor="ctr" anchorCtr="0">
          <a:noAutofit/>
        </a:bodyPr>
        <a:lstStyle/>
        <a:p>
          <a:pPr lvl="0" algn="ctr" defTabSz="800100">
            <a:lnSpc>
              <a:spcPct val="90000"/>
            </a:lnSpc>
            <a:spcBef>
              <a:spcPct val="0"/>
            </a:spcBef>
            <a:spcAft>
              <a:spcPct val="35000"/>
            </a:spcAft>
          </a:pPr>
          <a:r>
            <a:rPr lang="en-US" sz="1800" b="1" i="0" kern="1200" dirty="0" smtClean="0">
              <a:ea typeface="+mn-ea"/>
            </a:rPr>
            <a:t>A symmetric key </a:t>
          </a:r>
        </a:p>
        <a:p>
          <a:pPr lvl="0" algn="ctr" defTabSz="800100">
            <a:lnSpc>
              <a:spcPct val="90000"/>
            </a:lnSpc>
            <a:spcBef>
              <a:spcPct val="0"/>
            </a:spcBef>
            <a:spcAft>
              <a:spcPct val="35000"/>
            </a:spcAft>
          </a:pPr>
          <a:r>
            <a:rPr lang="en-US" sz="1800" b="1" i="0" kern="1200" dirty="0" smtClean="0">
              <a:ea typeface="+mn-ea"/>
            </a:rPr>
            <a:t>K</a:t>
          </a:r>
        </a:p>
      </dsp:txBody>
      <dsp:txXfrm>
        <a:off x="2778324" y="263724"/>
        <a:ext cx="1273372" cy="1273372"/>
      </dsp:txXfrm>
    </dsp:sp>
    <dsp:sp modelId="{1387E1CC-22E4-7841-A5C3-409515B2A207}">
      <dsp:nvSpPr>
        <dsp:cNvPr id="0" name=""/>
        <dsp:cNvSpPr/>
      </dsp:nvSpPr>
      <dsp:spPr>
        <a:xfrm>
          <a:off x="4038599" y="0"/>
          <a:ext cx="1800820" cy="1800820"/>
        </a:xfrm>
        <a:prstGeom prst="ellipse">
          <a:avLst/>
        </a:prstGeom>
        <a:solidFill>
          <a:schemeClr val="bg1"/>
        </a:solidFill>
        <a:ln>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9105" tIns="22860" rIns="99105" bIns="22860" numCol="1" spcCol="1270" anchor="ctr" anchorCtr="0">
          <a:noAutofit/>
        </a:bodyPr>
        <a:lstStyle/>
        <a:p>
          <a:pPr lvl="0" algn="ctr" defTabSz="800100">
            <a:lnSpc>
              <a:spcPct val="90000"/>
            </a:lnSpc>
            <a:spcBef>
              <a:spcPct val="0"/>
            </a:spcBef>
            <a:spcAft>
              <a:spcPct val="35000"/>
            </a:spcAft>
          </a:pPr>
          <a:r>
            <a:rPr lang="en-US" sz="1800" b="1" i="0" kern="1200" dirty="0" smtClean="0">
              <a:ea typeface="+mn-ea"/>
            </a:rPr>
            <a:t>A </a:t>
          </a:r>
        </a:p>
        <a:p>
          <a:pPr lvl="0" algn="ctr" defTabSz="800100">
            <a:lnSpc>
              <a:spcPct val="90000"/>
            </a:lnSpc>
            <a:spcBef>
              <a:spcPct val="0"/>
            </a:spcBef>
            <a:spcAft>
              <a:spcPct val="35000"/>
            </a:spcAft>
          </a:pPr>
          <a:r>
            <a:rPr lang="en-US" sz="1800" b="1" i="0" kern="1200" dirty="0" smtClean="0">
              <a:ea typeface="+mn-ea"/>
            </a:rPr>
            <a:t>tweak </a:t>
          </a:r>
        </a:p>
        <a:p>
          <a:pPr lvl="0" algn="ctr" defTabSz="800100">
            <a:lnSpc>
              <a:spcPct val="90000"/>
            </a:lnSpc>
            <a:spcBef>
              <a:spcPct val="0"/>
            </a:spcBef>
            <a:spcAft>
              <a:spcPct val="35000"/>
            </a:spcAft>
          </a:pPr>
          <a:r>
            <a:rPr lang="en-US" sz="1800" b="1" i="0" kern="1200" dirty="0" smtClean="0">
              <a:ea typeface="+mn-ea"/>
            </a:rPr>
            <a:t>T</a:t>
          </a:r>
        </a:p>
      </dsp:txBody>
      <dsp:txXfrm>
        <a:off x="4302323" y="263724"/>
        <a:ext cx="1273372" cy="1273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A17E3-64D9-0746-8692-50A23A427AF6}">
      <dsp:nvSpPr>
        <dsp:cNvPr id="0" name=""/>
        <dsp:cNvSpPr/>
      </dsp:nvSpPr>
      <dsp:spPr>
        <a:xfrm rot="16200000">
          <a:off x="-1650593" y="1652418"/>
          <a:ext cx="5095875" cy="1791038"/>
        </a:xfrm>
        <a:prstGeom prst="flowChartManualOperation">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t>FPE facilitates the retrofitting of encryption technology to legacy applications, where a conventional encryption mode might not be feasible because it would disrupt data fields/pathways</a:t>
          </a:r>
          <a:endParaRPr lang="en-US" sz="1400" kern="1200" dirty="0"/>
        </a:p>
      </dsp:txBody>
      <dsp:txXfrm rot="5400000">
        <a:off x="1825" y="1019175"/>
        <a:ext cx="1791038" cy="3057525"/>
      </dsp:txXfrm>
    </dsp:sp>
    <dsp:sp modelId="{7D09C471-1E29-0843-A2FD-475C9B44AA7C}">
      <dsp:nvSpPr>
        <dsp:cNvPr id="0" name=""/>
        <dsp:cNvSpPr/>
      </dsp:nvSpPr>
      <dsp:spPr>
        <a:xfrm rot="16200000">
          <a:off x="274772" y="1652418"/>
          <a:ext cx="5095875" cy="1791038"/>
        </a:xfrm>
        <a:prstGeom prst="flowChartManualOperation">
          <a:avLst/>
        </a:prstGeom>
        <a:solidFill>
          <a:schemeClr val="accent2">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t>FPE has emerged as a useful cryptographic tool, whose applications include financial-information security, data sanitization, and transparent encryption of fields in legacy databases</a:t>
          </a:r>
          <a:endParaRPr lang="en-US" sz="1400" kern="1200" dirty="0"/>
        </a:p>
      </dsp:txBody>
      <dsp:txXfrm rot="5400000">
        <a:off x="1927190" y="1019175"/>
        <a:ext cx="1791038" cy="3057525"/>
      </dsp:txXfrm>
    </dsp:sp>
    <dsp:sp modelId="{65D90740-ACBB-F845-930A-0A528B33F5F5}">
      <dsp:nvSpPr>
        <dsp:cNvPr id="0" name=""/>
        <dsp:cNvSpPr/>
      </dsp:nvSpPr>
      <dsp:spPr>
        <a:xfrm rot="16200000">
          <a:off x="2200139" y="1652418"/>
          <a:ext cx="5095875" cy="1791038"/>
        </a:xfrm>
        <a:prstGeom prst="flowChartManualOperation">
          <a:avLst/>
        </a:prstGeom>
        <a:solidFill>
          <a:schemeClr val="accent3">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900" bIns="0" numCol="1" spcCol="1270" anchor="t" anchorCtr="0">
          <a:noAutofit/>
        </a:bodyPr>
        <a:lstStyle/>
        <a:p>
          <a:pPr lvl="0" algn="l" defTabSz="622300" rtl="0">
            <a:lnSpc>
              <a:spcPct val="90000"/>
            </a:lnSpc>
            <a:spcBef>
              <a:spcPct val="0"/>
            </a:spcBef>
            <a:spcAft>
              <a:spcPct val="35000"/>
            </a:spcAft>
          </a:pPr>
          <a:r>
            <a:rPr lang="en-US" sz="1400" kern="1200" dirty="0" smtClean="0"/>
            <a:t>The principal benefit of FPE is that it enables protection of particular data elements, while still enabling workflows that were in place before FPE was in use</a:t>
          </a:r>
          <a:endParaRPr lang="en-US" sz="1400" kern="1200" dirty="0"/>
        </a:p>
        <a:p>
          <a:pPr marL="57150" lvl="1" indent="-57150" algn="l" defTabSz="444500" rtl="0">
            <a:lnSpc>
              <a:spcPct val="90000"/>
            </a:lnSpc>
            <a:spcBef>
              <a:spcPct val="0"/>
            </a:spcBef>
            <a:spcAft>
              <a:spcPct val="15000"/>
            </a:spcAft>
            <a:buChar char="••"/>
          </a:pPr>
          <a:r>
            <a:rPr lang="en-US" sz="1000" kern="1200" dirty="0" smtClean="0"/>
            <a:t>No database schema changes and minimal application changes are required</a:t>
          </a:r>
          <a:endParaRPr lang="en-US" sz="1000" kern="1200" dirty="0"/>
        </a:p>
        <a:p>
          <a:pPr marL="57150" lvl="1" indent="-57150" algn="l" defTabSz="444500" rtl="0">
            <a:lnSpc>
              <a:spcPct val="90000"/>
            </a:lnSpc>
            <a:spcBef>
              <a:spcPct val="0"/>
            </a:spcBef>
            <a:spcAft>
              <a:spcPct val="15000"/>
            </a:spcAft>
            <a:buChar char="••"/>
          </a:pPr>
          <a:r>
            <a:rPr lang="en-US" sz="1000" kern="1200" dirty="0" smtClean="0"/>
            <a:t>Only applications that need to see the plaintext of a data element need to be modified and generally these modifications will be minimal</a:t>
          </a:r>
          <a:endParaRPr lang="en-US" sz="1000" kern="1200" dirty="0"/>
        </a:p>
      </dsp:txBody>
      <dsp:txXfrm rot="5400000">
        <a:off x="3852557" y="1019175"/>
        <a:ext cx="1791038" cy="3057525"/>
      </dsp:txXfrm>
    </dsp:sp>
    <dsp:sp modelId="{DD39C3EE-E053-544A-98F7-3ECBB2E66917}">
      <dsp:nvSpPr>
        <dsp:cNvPr id="0" name=""/>
        <dsp:cNvSpPr/>
      </dsp:nvSpPr>
      <dsp:spPr>
        <a:xfrm rot="16200000">
          <a:off x="4125505" y="1652418"/>
          <a:ext cx="5095875" cy="1791038"/>
        </a:xfrm>
        <a:prstGeom prst="flowChartManualOperation">
          <a:avLst/>
        </a:prstGeom>
        <a:solidFill>
          <a:schemeClr val="accent5">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900" bIns="0" numCol="1" spcCol="1270" anchor="t" anchorCtr="0">
          <a:noAutofit/>
        </a:bodyPr>
        <a:lstStyle/>
        <a:p>
          <a:pPr lvl="0" algn="l" defTabSz="622300" rtl="0">
            <a:lnSpc>
              <a:spcPct val="90000"/>
            </a:lnSpc>
            <a:spcBef>
              <a:spcPct val="0"/>
            </a:spcBef>
            <a:spcAft>
              <a:spcPct val="35000"/>
            </a:spcAft>
          </a:pPr>
          <a:r>
            <a:rPr lang="en-US" sz="1400" kern="1200" dirty="0" smtClean="0"/>
            <a:t>Some examples of legacy applications where FPE is desirable are:</a:t>
          </a:r>
          <a:endParaRPr lang="en-US" sz="1400" kern="1200" dirty="0"/>
        </a:p>
        <a:p>
          <a:pPr marL="57150" lvl="1" indent="-57150" algn="l" defTabSz="444500" rtl="0">
            <a:lnSpc>
              <a:spcPct val="90000"/>
            </a:lnSpc>
            <a:spcBef>
              <a:spcPct val="0"/>
            </a:spcBef>
            <a:spcAft>
              <a:spcPct val="15000"/>
            </a:spcAft>
            <a:buChar char="••"/>
          </a:pPr>
          <a:r>
            <a:rPr lang="en-US" sz="1000" kern="1200" dirty="0" smtClean="0"/>
            <a:t>COBOL data-processing applications</a:t>
          </a:r>
          <a:endParaRPr lang="en-US" sz="1000" kern="1200" dirty="0"/>
        </a:p>
        <a:p>
          <a:pPr marL="57150" lvl="1" indent="-57150" algn="l" defTabSz="444500" rtl="0">
            <a:lnSpc>
              <a:spcPct val="90000"/>
            </a:lnSpc>
            <a:spcBef>
              <a:spcPct val="0"/>
            </a:spcBef>
            <a:spcAft>
              <a:spcPct val="15000"/>
            </a:spcAft>
            <a:buChar char="••"/>
          </a:pPr>
          <a:r>
            <a:rPr lang="en-US" sz="1000" kern="1200" dirty="0" smtClean="0"/>
            <a:t>Database applications</a:t>
          </a:r>
          <a:endParaRPr lang="en-US" sz="1000" kern="1200" dirty="0"/>
        </a:p>
        <a:p>
          <a:pPr marL="57150" lvl="1" indent="-57150" algn="l" defTabSz="444500" rtl="0">
            <a:lnSpc>
              <a:spcPct val="90000"/>
            </a:lnSpc>
            <a:spcBef>
              <a:spcPct val="0"/>
            </a:spcBef>
            <a:spcAft>
              <a:spcPct val="15000"/>
            </a:spcAft>
            <a:buChar char="••"/>
          </a:pPr>
          <a:r>
            <a:rPr lang="en-US" sz="1000" kern="1200" dirty="0" smtClean="0"/>
            <a:t>FPE-encrypted characters can be significantly compressed for efficient transmission </a:t>
          </a:r>
          <a:endParaRPr lang="en-US" sz="1000" kern="1200" dirty="0"/>
        </a:p>
      </dsp:txBody>
      <dsp:txXfrm rot="5400000">
        <a:off x="5777923" y="1019175"/>
        <a:ext cx="1791038" cy="30575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CC7A15-62B5-1148-96E2-BA2999B5E40A}" type="datetimeFigureOut">
              <a:rPr lang="en-US" smtClean="0"/>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431B32-3298-3B4C-A413-EF612BF99D0B}" type="slidenum">
              <a:rPr lang="en-US" smtClean="0"/>
              <a:t>‹#›</a:t>
            </a:fld>
            <a:endParaRPr lang="en-US"/>
          </a:p>
        </p:txBody>
      </p:sp>
    </p:spTree>
    <p:extLst>
      <p:ext uri="{BB962C8B-B14F-4D97-AF65-F5344CB8AC3E}">
        <p14:creationId xmlns:p14="http://schemas.microsoft.com/office/powerpoint/2010/main" val="36409466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8076705-864B-4D45-B85F-06B6083622B7}" type="slidenum">
              <a:rPr lang="en-AU"/>
              <a:pPr>
                <a:defRPr/>
              </a:pPr>
              <a:t>‹#›</a:t>
            </a:fld>
            <a:endParaRPr lang="en-AU" dirty="0"/>
          </a:p>
        </p:txBody>
      </p:sp>
    </p:spTree>
    <p:extLst>
      <p:ext uri="{BB962C8B-B14F-4D97-AF65-F5344CB8AC3E}">
        <p14:creationId xmlns:p14="http://schemas.microsoft.com/office/powerpoint/2010/main" val="74954841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52DAC19D-5794-124D-943B-99E3BD3527A0}" type="slidenum">
              <a:rPr lang="en-AU">
                <a:latin typeface="Arial" pitchFamily="-84" charset="0"/>
              </a:rPr>
              <a:pPr/>
              <a:t>1</a:t>
            </a:fld>
            <a:endParaRPr lang="en-AU">
              <a:latin typeface="Arial" pitchFamily="-8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smtClean="0">
                <a:latin typeface="Arial" pitchFamily="-84" charset="0"/>
                <a:ea typeface="ＭＳ Ｐゴシック" pitchFamily="-84" charset="-128"/>
                <a:cs typeface="ＭＳ Ｐゴシック" pitchFamily="-84" charset="-128"/>
              </a:rPr>
              <a:t>, Chapter 7 – “</a:t>
            </a:r>
            <a:r>
              <a:rPr lang="en-AU" dirty="0" smtClean="0">
                <a:latin typeface="Arial" pitchFamily="-84" charset="0"/>
                <a:ea typeface="ＭＳ Ｐゴシック" pitchFamily="-84" charset="-128"/>
                <a:cs typeface="ＭＳ Ｐゴシック" pitchFamily="-84" charset="-128"/>
              </a:rPr>
              <a:t>Block Cipher Operation</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18898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55BADCD-40B0-4943-A8D6-6BC32A70B22D}" type="slidenum">
              <a:rPr lang="en-AU">
                <a:latin typeface="Arial" pitchFamily="-84" charset="0"/>
              </a:rPr>
              <a:pPr/>
              <a:t>10</a:t>
            </a:fld>
            <a:endParaRPr lang="en-AU">
              <a:latin typeface="Arial" pitchFamily="-84" charset="0"/>
            </a:endParaRPr>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For decryption, each cipher block is passed through the decryption algorithm.</a:t>
            </a:r>
          </a:p>
          <a:p>
            <a:r>
              <a:rPr lang="en-US" dirty="0" smtClean="0">
                <a:latin typeface="Arial" pitchFamily="-84" charset="0"/>
                <a:ea typeface="ＭＳ Ｐゴシック" pitchFamily="-84" charset="-128"/>
                <a:cs typeface="ＭＳ Ｐゴシック" pitchFamily="-84" charset="-128"/>
              </a:rPr>
              <a:t>The result is </a:t>
            </a:r>
            <a:r>
              <a:rPr lang="en-US" dirty="0" err="1" smtClean="0">
                <a:latin typeface="Arial" pitchFamily="-84" charset="0"/>
                <a:ea typeface="ＭＳ Ｐゴシック" pitchFamily="-84" charset="-128"/>
                <a:cs typeface="ＭＳ Ｐゴシック" pitchFamily="-84" charset="-128"/>
              </a:rPr>
              <a:t>XORed</a:t>
            </a:r>
            <a:r>
              <a:rPr lang="en-US" dirty="0" smtClean="0">
                <a:latin typeface="Arial" pitchFamily="-84" charset="0"/>
                <a:ea typeface="ＭＳ Ｐゴシック" pitchFamily="-84" charset="-128"/>
                <a:cs typeface="ＭＳ Ｐゴシック" pitchFamily="-84" charset="-128"/>
              </a:rPr>
              <a:t> with the preceding ciphertext block to produce the plaintext</a:t>
            </a:r>
          </a:p>
          <a:p>
            <a:r>
              <a:rPr lang="en-US" dirty="0" smtClean="0">
                <a:latin typeface="Arial" pitchFamily="-84" charset="0"/>
                <a:ea typeface="ＭＳ Ｐゴシック" pitchFamily="-84" charset="-128"/>
                <a:cs typeface="ＭＳ Ｐゴシック" pitchFamily="-84" charset="-128"/>
              </a:rPr>
              <a:t>block.</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In conclusion, because of the chaining mechanism of CBC, it is an appropriate</a:t>
            </a:r>
          </a:p>
          <a:p>
            <a:r>
              <a:rPr lang="en-US" dirty="0" smtClean="0">
                <a:latin typeface="Arial" pitchFamily="-84" charset="0"/>
                <a:ea typeface="ＭＳ Ｐゴシック" pitchFamily="-84" charset="-128"/>
                <a:cs typeface="ＭＳ Ｐゴシック" pitchFamily="-84" charset="-128"/>
              </a:rPr>
              <a:t>mode for encrypting messages of length greater than b  bits.</a:t>
            </a:r>
          </a:p>
          <a:p>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187238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84" charset="0"/>
              </a:rPr>
              <a:t>So long as it is unpredictable, the specific choice of IV is unimportant.</a:t>
            </a:r>
            <a:r>
              <a:rPr lang="tr-TR" dirty="0" smtClean="0">
                <a:latin typeface="Arial" pitchFamily="-84" charset="0"/>
              </a:rPr>
              <a:t> </a:t>
            </a:r>
            <a:r>
              <a:rPr lang="en-US" dirty="0" smtClean="0">
                <a:latin typeface="Arial" pitchFamily="-84" charset="0"/>
              </a:rPr>
              <a:t>SP800-38A recommends two possible methods: The first method is to apply the</a:t>
            </a:r>
            <a:r>
              <a:rPr lang="tr-TR" dirty="0" smtClean="0">
                <a:latin typeface="Arial" pitchFamily="-84" charset="0"/>
              </a:rPr>
              <a:t> </a:t>
            </a:r>
            <a:r>
              <a:rPr lang="en-US" dirty="0" smtClean="0">
                <a:latin typeface="Arial" pitchFamily="-84" charset="0"/>
              </a:rPr>
              <a:t>encryption function, under the same key that is used for the encryption of the plaintext,</a:t>
            </a:r>
            <a:r>
              <a:rPr lang="tr-TR" dirty="0" smtClean="0">
                <a:latin typeface="Arial" pitchFamily="-84" charset="0"/>
              </a:rPr>
              <a:t> </a:t>
            </a:r>
            <a:r>
              <a:rPr lang="en-US" dirty="0" smtClean="0">
                <a:latin typeface="Arial" pitchFamily="-84" charset="0"/>
              </a:rPr>
              <a:t>to a nonce .  The nonce must be a data block that is unique to each execution of</a:t>
            </a:r>
            <a:r>
              <a:rPr lang="tr-TR" dirty="0" smtClean="0">
                <a:latin typeface="Arial" pitchFamily="-84" charset="0"/>
              </a:rPr>
              <a:t> </a:t>
            </a:r>
            <a:r>
              <a:rPr lang="en-US" dirty="0" smtClean="0">
                <a:latin typeface="Arial" pitchFamily="-84" charset="0"/>
              </a:rPr>
              <a:t>the encryption operation. For example, the nonce may be a counter, a timestamp, or</a:t>
            </a:r>
            <a:r>
              <a:rPr lang="tr-TR" dirty="0" smtClean="0">
                <a:latin typeface="Arial" pitchFamily="-84" charset="0"/>
              </a:rPr>
              <a:t> </a:t>
            </a:r>
            <a:r>
              <a:rPr lang="en-US" dirty="0" smtClean="0">
                <a:latin typeface="Arial" pitchFamily="-84" charset="0"/>
              </a:rPr>
              <a:t> a message number. The second method is to generate a random data block using a</a:t>
            </a:r>
            <a:r>
              <a:rPr lang="tr-TR" dirty="0" smtClean="0">
                <a:latin typeface="Arial" pitchFamily="-84" charset="0"/>
              </a:rPr>
              <a:t> </a:t>
            </a:r>
            <a:r>
              <a:rPr lang="en-US" dirty="0" smtClean="0">
                <a:latin typeface="Arial" pitchFamily="-84" charset="0"/>
              </a:rPr>
              <a:t>random number generator.</a:t>
            </a:r>
            <a:r>
              <a:rPr lang="tr-TR" dirty="0" smtClean="0">
                <a:latin typeface="Arial" pitchFamily="-84" charset="0"/>
              </a:rPr>
              <a:t> </a:t>
            </a:r>
            <a:endParaRPr lang="en-US" dirty="0" smtClean="0">
              <a:latin typeface="Arial" pitchFamily="-84" charset="0"/>
            </a:endParaRPr>
          </a:p>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11</a:t>
            </a:fld>
            <a:endParaRPr lang="en-AU" smtClean="0">
              <a:latin typeface="Arial" pitchFamily="-84" charset="0"/>
            </a:endParaRPr>
          </a:p>
        </p:txBody>
      </p:sp>
    </p:spTree>
    <p:extLst>
      <p:ext uri="{BB962C8B-B14F-4D97-AF65-F5344CB8AC3E}">
        <p14:creationId xmlns:p14="http://schemas.microsoft.com/office/powerpoint/2010/main" val="7056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One desirable property of a stream cipher is that the ciphertext be of the same</a:t>
            </a:r>
          </a:p>
          <a:p>
            <a:r>
              <a:rPr lang="en-US" dirty="0" smtClean="0">
                <a:latin typeface="Arial" pitchFamily="-84" charset="0"/>
                <a:ea typeface="ＭＳ Ｐゴシック" pitchFamily="-84" charset="-128"/>
                <a:cs typeface="ＭＳ Ｐゴシック" pitchFamily="-84" charset="-128"/>
              </a:rPr>
              <a:t>length as the plaintext. Thus, if 8-bit characters are being transmitted, each character</a:t>
            </a:r>
          </a:p>
          <a:p>
            <a:r>
              <a:rPr lang="en-US" dirty="0" smtClean="0">
                <a:latin typeface="Arial" pitchFamily="-84" charset="0"/>
                <a:ea typeface="ＭＳ Ｐゴシック" pitchFamily="-84" charset="-128"/>
                <a:cs typeface="ＭＳ Ｐゴシック" pitchFamily="-84" charset="-128"/>
              </a:rPr>
              <a:t>should be encrypted to produce a ciphertext output of 8 bits. If more than 8 bits</a:t>
            </a:r>
          </a:p>
          <a:p>
            <a:r>
              <a:rPr lang="en-US" dirty="0" smtClean="0">
                <a:latin typeface="Arial" pitchFamily="-84" charset="0"/>
                <a:ea typeface="ＭＳ Ｐゴシック" pitchFamily="-84" charset="-128"/>
                <a:cs typeface="ＭＳ Ｐゴシック" pitchFamily="-84" charset="-128"/>
              </a:rPr>
              <a:t>are produced, transmission capacity is wasted.</a:t>
            </a: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12</a:t>
            </a:fld>
            <a:endParaRPr lang="en-AU" smtClean="0">
              <a:latin typeface="Arial" pitchFamily="-84" charset="0"/>
            </a:endParaRPr>
          </a:p>
        </p:txBody>
      </p:sp>
    </p:spTree>
    <p:extLst>
      <p:ext uri="{BB962C8B-B14F-4D97-AF65-F5344CB8AC3E}">
        <p14:creationId xmlns:p14="http://schemas.microsoft.com/office/powerpoint/2010/main" val="4047898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13</a:t>
            </a:fld>
            <a:endParaRPr lang="en-AU" smtClean="0">
              <a:latin typeface="Arial" pitchFamily="-84" charset="0"/>
            </a:endParaRPr>
          </a:p>
        </p:txBody>
      </p:sp>
    </p:spTree>
    <p:extLst>
      <p:ext uri="{BB962C8B-B14F-4D97-AF65-F5344CB8AC3E}">
        <p14:creationId xmlns:p14="http://schemas.microsoft.com/office/powerpoint/2010/main" val="284822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4B7D299-6A89-A044-B96D-D64C68644C90}" type="slidenum">
              <a:rPr lang="en-AU">
                <a:latin typeface="Arial" pitchFamily="-84" charset="0"/>
              </a:rPr>
              <a:pPr/>
              <a:t>14</a:t>
            </a:fld>
            <a:endParaRPr lang="en-AU">
              <a:latin typeface="Arial" pitchFamily="-84" charset="0"/>
            </a:endParaRPr>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Figure 7.5 depicts the CFB scheme. In the figure, it is assumed that the unit of</a:t>
            </a:r>
          </a:p>
          <a:p>
            <a:r>
              <a:rPr lang="en-US" dirty="0" smtClean="0">
                <a:latin typeface="Arial" pitchFamily="-84" charset="0"/>
                <a:ea typeface="ＭＳ Ｐゴシック" pitchFamily="-84" charset="-128"/>
                <a:cs typeface="ＭＳ Ｐゴシック" pitchFamily="-84" charset="-128"/>
              </a:rPr>
              <a:t>transmission is s  bits; </a:t>
            </a:r>
            <a:endParaRPr lang="tr-TR"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First, consider encryption. </a:t>
            </a:r>
            <a:r>
              <a:rPr lang="tr-TR" dirty="0" err="1" smtClean="0">
                <a:latin typeface="Arial" pitchFamily="-84" charset="0"/>
                <a:ea typeface="ＭＳ Ｐゴシック" pitchFamily="-84" charset="-128"/>
                <a:cs typeface="ＭＳ Ｐゴシック" pitchFamily="-84" charset="-128"/>
              </a:rPr>
              <a:t>Happens</a:t>
            </a:r>
            <a:r>
              <a:rPr lang="tr-TR" baseline="0" dirty="0" smtClean="0">
                <a:latin typeface="Arial" pitchFamily="-84" charset="0"/>
                <a:ea typeface="ＭＳ Ｐゴシック" pitchFamily="-84" charset="-128"/>
                <a:cs typeface="ＭＳ Ｐゴシック" pitchFamily="-84" charset="-128"/>
              </a:rPr>
              <a:t> in 4 </a:t>
            </a:r>
            <a:r>
              <a:rPr lang="tr-TR" baseline="0" dirty="0" err="1" smtClean="0">
                <a:latin typeface="Arial" pitchFamily="-84" charset="0"/>
                <a:ea typeface="ＭＳ Ｐゴシック" pitchFamily="-84" charset="-128"/>
                <a:cs typeface="ＭＳ Ｐゴシック" pitchFamily="-84" charset="-128"/>
              </a:rPr>
              <a:t>steps</a:t>
            </a:r>
            <a:r>
              <a:rPr lang="tr-TR" baseline="0"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The </a:t>
            </a:r>
            <a:r>
              <a:rPr lang="en-US" dirty="0" smtClean="0">
                <a:latin typeface="Arial" pitchFamily="-84" charset="0"/>
                <a:ea typeface="ＭＳ Ｐゴシック" pitchFamily="-84" charset="-128"/>
                <a:cs typeface="ＭＳ Ｐゴシック" pitchFamily="-84" charset="-128"/>
              </a:rPr>
              <a:t>input to the encryption function is a b -bit shift</a:t>
            </a:r>
          </a:p>
          <a:p>
            <a:r>
              <a:rPr lang="en-US" dirty="0" smtClean="0">
                <a:latin typeface="Arial" pitchFamily="-84" charset="0"/>
                <a:ea typeface="ＭＳ Ｐゴシック" pitchFamily="-84" charset="-128"/>
                <a:cs typeface="ＭＳ Ｐゴシック" pitchFamily="-84" charset="-128"/>
              </a:rPr>
              <a:t>register that is initially set to some initialization vector (IV). The leftmost (most</a:t>
            </a:r>
          </a:p>
          <a:p>
            <a:r>
              <a:rPr lang="en-US" dirty="0" smtClean="0">
                <a:latin typeface="Arial" pitchFamily="-84" charset="0"/>
                <a:ea typeface="ＭＳ Ｐゴシック" pitchFamily="-84" charset="-128"/>
                <a:cs typeface="ＭＳ Ｐゴシック" pitchFamily="-84" charset="-128"/>
              </a:rPr>
              <a:t>significant) </a:t>
            </a:r>
            <a:r>
              <a:rPr lang="en-US" dirty="0" err="1" smtClean="0">
                <a:latin typeface="Arial" pitchFamily="-84" charset="0"/>
                <a:ea typeface="ＭＳ Ｐゴシック" pitchFamily="-84" charset="-128"/>
                <a:cs typeface="ＭＳ Ｐゴシック" pitchFamily="-84" charset="-128"/>
              </a:rPr>
              <a:t>s</a:t>
            </a:r>
            <a:r>
              <a:rPr lang="en-US" dirty="0" smtClean="0">
                <a:latin typeface="Arial" pitchFamily="-84" charset="0"/>
                <a:ea typeface="ＭＳ Ｐゴシック" pitchFamily="-84" charset="-128"/>
                <a:cs typeface="ＭＳ Ｐゴシック" pitchFamily="-84" charset="-128"/>
              </a:rPr>
              <a:t>  bits of the output of the encryption function are </a:t>
            </a:r>
            <a:r>
              <a:rPr lang="en-US" dirty="0" err="1" smtClean="0">
                <a:latin typeface="Arial" pitchFamily="-84" charset="0"/>
                <a:ea typeface="ＭＳ Ｐゴシック" pitchFamily="-84" charset="-128"/>
                <a:cs typeface="ＭＳ Ｐゴシック" pitchFamily="-84" charset="-128"/>
              </a:rPr>
              <a:t>XORed</a:t>
            </a:r>
            <a:r>
              <a:rPr lang="en-US" dirty="0" smtClean="0">
                <a:latin typeface="Arial" pitchFamily="-84" charset="0"/>
                <a:ea typeface="ＭＳ Ｐゴシック" pitchFamily="-84" charset="-128"/>
                <a:cs typeface="ＭＳ Ｐゴシック" pitchFamily="-84" charset="-128"/>
              </a:rPr>
              <a:t> with the</a:t>
            </a:r>
          </a:p>
          <a:p>
            <a:r>
              <a:rPr lang="en-US" dirty="0" smtClean="0">
                <a:latin typeface="Arial" pitchFamily="-84" charset="0"/>
                <a:ea typeface="ＭＳ Ｐゴシック" pitchFamily="-84" charset="-128"/>
                <a:cs typeface="ＭＳ Ｐゴシック" pitchFamily="-84" charset="-128"/>
              </a:rPr>
              <a:t>first segment of plaintext P</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to produce the first unit of ciphertext C</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which is then</a:t>
            </a:r>
          </a:p>
          <a:p>
            <a:r>
              <a:rPr lang="en-US" dirty="0" smtClean="0">
                <a:latin typeface="Arial" pitchFamily="-84" charset="0"/>
                <a:ea typeface="ＭＳ Ｐゴシック" pitchFamily="-84" charset="-128"/>
                <a:cs typeface="ＭＳ Ｐゴシック" pitchFamily="-84" charset="-128"/>
              </a:rPr>
              <a:t>transmitted. In addition, the contents of the shift register are shifted left by </a:t>
            </a:r>
            <a:r>
              <a:rPr lang="en-US" dirty="0" err="1" smtClean="0">
                <a:latin typeface="Arial" pitchFamily="-84" charset="0"/>
                <a:ea typeface="ＭＳ Ｐゴシック" pitchFamily="-84" charset="-128"/>
                <a:cs typeface="ＭＳ Ｐゴシック" pitchFamily="-84" charset="-128"/>
              </a:rPr>
              <a:t>s</a:t>
            </a:r>
            <a:r>
              <a:rPr lang="en-US" dirty="0" smtClean="0">
                <a:latin typeface="Arial" pitchFamily="-84" charset="0"/>
                <a:ea typeface="ＭＳ Ｐゴシック" pitchFamily="-84" charset="-128"/>
                <a:cs typeface="ＭＳ Ｐゴシック" pitchFamily="-84" charset="-128"/>
              </a:rPr>
              <a:t>  bits,</a:t>
            </a:r>
          </a:p>
          <a:p>
            <a:r>
              <a:rPr lang="en-US" dirty="0" smtClean="0">
                <a:latin typeface="Arial" pitchFamily="-84" charset="0"/>
                <a:ea typeface="ＭＳ Ｐゴシック" pitchFamily="-84" charset="-128"/>
                <a:cs typeface="ＭＳ Ｐゴシック" pitchFamily="-84" charset="-128"/>
              </a:rPr>
              <a:t>and C</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is placed in the rightmost (least significant) </a:t>
            </a:r>
            <a:r>
              <a:rPr lang="en-US" dirty="0" err="1" smtClean="0">
                <a:latin typeface="Arial" pitchFamily="-84" charset="0"/>
                <a:ea typeface="ＭＳ Ｐゴシック" pitchFamily="-84" charset="-128"/>
                <a:cs typeface="ＭＳ Ｐゴシック" pitchFamily="-84" charset="-128"/>
              </a:rPr>
              <a:t>s</a:t>
            </a:r>
            <a:r>
              <a:rPr lang="en-US" dirty="0" smtClean="0">
                <a:latin typeface="Arial" pitchFamily="-84" charset="0"/>
                <a:ea typeface="ＭＳ Ｐゴシック" pitchFamily="-84" charset="-128"/>
                <a:cs typeface="ＭＳ Ｐゴシック" pitchFamily="-84" charset="-128"/>
              </a:rPr>
              <a:t>  bits of the shift register. This</a:t>
            </a:r>
          </a:p>
          <a:p>
            <a:r>
              <a:rPr lang="en-US" dirty="0" smtClean="0">
                <a:latin typeface="Arial" pitchFamily="-84" charset="0"/>
                <a:ea typeface="ＭＳ Ｐゴシック" pitchFamily="-84" charset="-128"/>
                <a:cs typeface="ＭＳ Ｐゴシック" pitchFamily="-84" charset="-128"/>
              </a:rPr>
              <a:t>process continues until all plaintext units have been encrypted.</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For decryption, the same scheme is used, except that the received ciphertext</a:t>
            </a:r>
          </a:p>
          <a:p>
            <a:r>
              <a:rPr lang="en-US" dirty="0" smtClean="0">
                <a:latin typeface="Arial" pitchFamily="-84" charset="0"/>
                <a:ea typeface="ＭＳ Ｐゴシック" pitchFamily="-84" charset="-128"/>
                <a:cs typeface="ＭＳ Ｐゴシック" pitchFamily="-84" charset="-128"/>
              </a:rPr>
              <a:t>unit is </a:t>
            </a:r>
            <a:r>
              <a:rPr lang="en-US" dirty="0" err="1" smtClean="0">
                <a:latin typeface="Arial" pitchFamily="-84" charset="0"/>
                <a:ea typeface="ＭＳ Ｐゴシック" pitchFamily="-84" charset="-128"/>
                <a:cs typeface="ＭＳ Ｐゴシック" pitchFamily="-84" charset="-128"/>
              </a:rPr>
              <a:t>XORed</a:t>
            </a:r>
            <a:r>
              <a:rPr lang="en-US" dirty="0" smtClean="0">
                <a:latin typeface="Arial" pitchFamily="-84" charset="0"/>
                <a:ea typeface="ＭＳ Ｐゴシック" pitchFamily="-84" charset="-128"/>
                <a:cs typeface="ＭＳ Ｐゴシック" pitchFamily="-84" charset="-128"/>
              </a:rPr>
              <a:t> with the output of the encryption function to produce the plaintext</a:t>
            </a:r>
          </a:p>
          <a:p>
            <a:r>
              <a:rPr lang="en-US" dirty="0" smtClean="0">
                <a:latin typeface="Arial" pitchFamily="-84" charset="0"/>
                <a:ea typeface="ＭＳ Ｐゴシック" pitchFamily="-84" charset="-128"/>
                <a:cs typeface="ＭＳ Ｐゴシック" pitchFamily="-84" charset="-128"/>
              </a:rPr>
              <a:t>unit. Note that it is the encryption  function that is used, not the decryption function.</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891324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15</a:t>
            </a:fld>
            <a:endParaRPr lang="en-AU" smtClean="0">
              <a:latin typeface="Arial" pitchFamily="-84" charset="0"/>
            </a:endParaRPr>
          </a:p>
        </p:txBody>
      </p:sp>
    </p:spTree>
    <p:extLst>
      <p:ext uri="{BB962C8B-B14F-4D97-AF65-F5344CB8AC3E}">
        <p14:creationId xmlns:p14="http://schemas.microsoft.com/office/powerpoint/2010/main" val="3377893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16</a:t>
            </a:fld>
            <a:endParaRPr lang="en-AU" smtClean="0">
              <a:latin typeface="Arial" pitchFamily="-84" charset="0"/>
            </a:endParaRPr>
          </a:p>
        </p:txBody>
      </p:sp>
    </p:spTree>
    <p:extLst>
      <p:ext uri="{BB962C8B-B14F-4D97-AF65-F5344CB8AC3E}">
        <p14:creationId xmlns:p14="http://schemas.microsoft.com/office/powerpoint/2010/main" val="3021390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1F84A11-D313-4048-98E1-5F3A82032797}" type="slidenum">
              <a:rPr lang="en-AU">
                <a:latin typeface="Arial" pitchFamily="-84" charset="0"/>
              </a:rPr>
              <a:pPr/>
              <a:t>17</a:t>
            </a:fld>
            <a:endParaRPr lang="en-AU">
              <a:latin typeface="Arial" pitchFamily="-84" charset="0"/>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In CFB, the output of the XOR unit is </a:t>
            </a:r>
            <a:r>
              <a:rPr lang="en-US" dirty="0" smtClean="0">
                <a:latin typeface="Arial" pitchFamily="-84" charset="0"/>
                <a:ea typeface="ＭＳ Ｐゴシック" pitchFamily="-84" charset="-128"/>
                <a:cs typeface="ＭＳ Ｐゴシック" pitchFamily="-84" charset="-128"/>
              </a:rPr>
              <a:t>fed</a:t>
            </a:r>
            <a:r>
              <a:rPr lang="tr-TR"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back </a:t>
            </a:r>
            <a:r>
              <a:rPr lang="en-US" dirty="0" smtClean="0">
                <a:latin typeface="Arial" pitchFamily="-84" charset="0"/>
                <a:ea typeface="ＭＳ Ｐゴシック" pitchFamily="-84" charset="-128"/>
                <a:cs typeface="ＭＳ Ｐゴシック" pitchFamily="-84" charset="-128"/>
              </a:rPr>
              <a:t>to become input for encrypting the next block. </a:t>
            </a:r>
            <a:endParaRPr lang="tr-TR" dirty="0" smtClean="0">
              <a:latin typeface="Arial" pitchFamily="-84" charset="0"/>
              <a:ea typeface="ＭＳ Ｐゴシック" pitchFamily="-84" charset="-128"/>
              <a:cs typeface="ＭＳ Ｐゴシック" pitchFamily="-84" charset="-128"/>
            </a:endParaRP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As with CBC and CFB, the OFB mode requires an initialization vector. In</a:t>
            </a:r>
          </a:p>
          <a:p>
            <a:r>
              <a:rPr lang="en-US" dirty="0" smtClean="0">
                <a:latin typeface="Arial" pitchFamily="-84" charset="0"/>
                <a:ea typeface="ＭＳ Ｐゴシック" pitchFamily="-84" charset="-128"/>
                <a:cs typeface="ＭＳ Ｐゴシック" pitchFamily="-84" charset="-128"/>
              </a:rPr>
              <a:t>the case of OFB, the IV must be a nonce; that is, the IV must be unique to each</a:t>
            </a:r>
          </a:p>
          <a:p>
            <a:r>
              <a:rPr lang="en-US" dirty="0" smtClean="0">
                <a:latin typeface="Arial" pitchFamily="-84" charset="0"/>
                <a:ea typeface="ＭＳ Ｐゴシック" pitchFamily="-84" charset="-128"/>
                <a:cs typeface="ＭＳ Ｐゴシック" pitchFamily="-84" charset="-128"/>
              </a:rPr>
              <a:t>execution of the encryption operation. The reason for this is that the sequence of</a:t>
            </a:r>
          </a:p>
          <a:p>
            <a:r>
              <a:rPr lang="en-US" dirty="0" smtClean="0">
                <a:latin typeface="Arial" pitchFamily="-84" charset="0"/>
                <a:ea typeface="ＭＳ Ｐゴシック" pitchFamily="-84" charset="-128"/>
                <a:cs typeface="ＭＳ Ｐゴシック" pitchFamily="-84" charset="-128"/>
              </a:rPr>
              <a:t> encryption output blocks, </a:t>
            </a:r>
            <a:r>
              <a:rPr lang="en-US" dirty="0" err="1" smtClean="0">
                <a:latin typeface="Arial" pitchFamily="-84" charset="0"/>
                <a:ea typeface="ＭＳ Ｐゴシック" pitchFamily="-84" charset="-128"/>
                <a:cs typeface="ＭＳ Ｐゴシック" pitchFamily="-84" charset="-128"/>
              </a:rPr>
              <a:t>O</a:t>
            </a:r>
            <a:r>
              <a:rPr lang="en-US" baseline="-25000" dirty="0" err="1" smtClean="0">
                <a:latin typeface="Arial" pitchFamily="-84" charset="0"/>
                <a:ea typeface="ＭＳ Ｐゴシック" pitchFamily="-84" charset="-128"/>
                <a:cs typeface="ＭＳ Ｐゴシック" pitchFamily="-84" charset="-128"/>
              </a:rPr>
              <a:t>i</a:t>
            </a:r>
            <a:r>
              <a:rPr lang="en-US" baseline="-25000"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 depends only on the key and the IV and does not depend</a:t>
            </a:r>
          </a:p>
          <a:p>
            <a:r>
              <a:rPr lang="en-US" dirty="0" smtClean="0">
                <a:latin typeface="Arial" pitchFamily="-84" charset="0"/>
                <a:ea typeface="ＭＳ Ｐゴシック" pitchFamily="-84" charset="-128"/>
                <a:cs typeface="ＭＳ Ｐゴシック" pitchFamily="-84" charset="-128"/>
              </a:rPr>
              <a:t>on the plaintext. Therefore, for a given key and IV, the stream of output bits</a:t>
            </a:r>
          </a:p>
          <a:p>
            <a:r>
              <a:rPr lang="en-US" dirty="0" smtClean="0">
                <a:latin typeface="Arial" pitchFamily="-84" charset="0"/>
                <a:ea typeface="ＭＳ Ｐゴシック" pitchFamily="-84" charset="-128"/>
                <a:cs typeface="ＭＳ Ｐゴシック" pitchFamily="-84" charset="-128"/>
              </a:rPr>
              <a:t>used to XOR with the stream of plaintext bits is fixed. </a:t>
            </a:r>
            <a:r>
              <a:rPr lang="en-US" b="1" dirty="0" smtClean="0">
                <a:latin typeface="Arial" pitchFamily="-84" charset="0"/>
                <a:ea typeface="ＭＳ Ｐゴシック" pitchFamily="-84" charset="-128"/>
                <a:cs typeface="ＭＳ Ｐゴシック" pitchFamily="-84" charset="-128"/>
              </a:rPr>
              <a:t>If two different messages had</a:t>
            </a:r>
          </a:p>
          <a:p>
            <a:r>
              <a:rPr lang="en-US" b="1" dirty="0" smtClean="0">
                <a:latin typeface="Arial" pitchFamily="-84" charset="0"/>
                <a:ea typeface="ＭＳ Ｐゴシック" pitchFamily="-84" charset="-128"/>
                <a:cs typeface="ＭＳ Ｐゴシック" pitchFamily="-84" charset="-128"/>
              </a:rPr>
              <a:t>an identical block of plaintext in the identical position, then an attacker would be</a:t>
            </a:r>
          </a:p>
          <a:p>
            <a:r>
              <a:rPr lang="en-US" b="1" dirty="0" smtClean="0">
                <a:latin typeface="Arial" pitchFamily="-84" charset="0"/>
                <a:ea typeface="ＭＳ Ｐゴシック" pitchFamily="-84" charset="-128"/>
                <a:cs typeface="ＭＳ Ｐゴシック" pitchFamily="-84" charset="-128"/>
              </a:rPr>
              <a:t>able to determine that portion of the </a:t>
            </a:r>
            <a:r>
              <a:rPr lang="en-US" b="1" dirty="0" err="1" smtClean="0">
                <a:latin typeface="Arial" pitchFamily="-84" charset="0"/>
                <a:ea typeface="ＭＳ Ｐゴシック" pitchFamily="-84" charset="-128"/>
                <a:cs typeface="ＭＳ Ｐゴシック" pitchFamily="-84" charset="-128"/>
              </a:rPr>
              <a:t>O</a:t>
            </a:r>
            <a:r>
              <a:rPr lang="en-US" b="1" baseline="-25000" dirty="0" err="1" smtClean="0">
                <a:latin typeface="Arial" pitchFamily="-84" charset="0"/>
                <a:ea typeface="ＭＳ Ｐゴシック" pitchFamily="-84" charset="-128"/>
                <a:cs typeface="ＭＳ Ｐゴシック" pitchFamily="-84" charset="-128"/>
              </a:rPr>
              <a:t>i</a:t>
            </a:r>
            <a:r>
              <a:rPr lang="en-US" b="1" dirty="0" smtClean="0">
                <a:latin typeface="Arial" pitchFamily="-84" charset="0"/>
                <a:ea typeface="ＭＳ Ｐゴシック" pitchFamily="-84" charset="-128"/>
                <a:cs typeface="ＭＳ Ｐゴシック" pitchFamily="-84" charset="-128"/>
              </a:rPr>
              <a:t>  stream.</a:t>
            </a:r>
          </a:p>
          <a:p>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184444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20</a:t>
            </a:fld>
            <a:endParaRPr lang="en-AU" smtClean="0">
              <a:latin typeface="Arial" pitchFamily="-84" charset="0"/>
            </a:endParaRPr>
          </a:p>
        </p:txBody>
      </p:sp>
    </p:spTree>
    <p:extLst>
      <p:ext uri="{BB962C8B-B14F-4D97-AF65-F5344CB8AC3E}">
        <p14:creationId xmlns:p14="http://schemas.microsoft.com/office/powerpoint/2010/main" val="2087453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latin typeface="Arial" pitchFamily="-84" charset="0"/>
              </a:rPr>
              <a:t>OFB has the structure of </a:t>
            </a:r>
            <a:r>
              <a:rPr lang="en-US" sz="1100" b="1" dirty="0" smtClean="0">
                <a:latin typeface="Arial" pitchFamily="-84" charset="0"/>
              </a:rPr>
              <a:t>a typical stream cipher</a:t>
            </a:r>
            <a:r>
              <a:rPr lang="en-US" sz="1100" dirty="0" smtClean="0">
                <a:latin typeface="Arial" pitchFamily="-84" charset="0"/>
              </a:rPr>
              <a:t>, because the cipher generates</a:t>
            </a:r>
            <a:r>
              <a:rPr lang="tr-TR" sz="1100" dirty="0" smtClean="0">
                <a:latin typeface="Arial" pitchFamily="-84" charset="0"/>
              </a:rPr>
              <a:t> </a:t>
            </a:r>
            <a:r>
              <a:rPr lang="en-US" sz="1100" dirty="0" smtClean="0">
                <a:latin typeface="Arial" pitchFamily="-84" charset="0"/>
              </a:rPr>
              <a:t>a stream of bits as a function of an initial value and a key, and that stream of</a:t>
            </a:r>
            <a:r>
              <a:rPr lang="tr-TR" sz="1100" dirty="0" smtClean="0">
                <a:latin typeface="Arial" pitchFamily="-84" charset="0"/>
              </a:rPr>
              <a:t> </a:t>
            </a:r>
            <a:r>
              <a:rPr lang="en-US" sz="1100" dirty="0" smtClean="0">
                <a:latin typeface="Arial" pitchFamily="-84" charset="0"/>
              </a:rPr>
              <a:t>bits is </a:t>
            </a:r>
            <a:r>
              <a:rPr lang="en-US" sz="1100" dirty="0" err="1" smtClean="0">
                <a:latin typeface="Arial" pitchFamily="-84" charset="0"/>
              </a:rPr>
              <a:t>XORed</a:t>
            </a:r>
            <a:r>
              <a:rPr lang="en-US" sz="1100" dirty="0" smtClean="0">
                <a:latin typeface="Arial" pitchFamily="-84" charset="0"/>
              </a:rPr>
              <a:t> with the plaintext bits.</a:t>
            </a:r>
            <a:endParaRPr lang="en-US" sz="1100" dirty="0" smtClean="0">
              <a:latin typeface="Arial" pitchFamily="-84" charset="0"/>
              <a:ea typeface="ＭＳ Ｐゴシック" pitchFamily="-84" charset="-128"/>
              <a:cs typeface="ＭＳ Ｐゴシック" pitchFamily="-84" charset="-128"/>
            </a:endParaRPr>
          </a:p>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21</a:t>
            </a:fld>
            <a:endParaRPr lang="en-AU" smtClean="0">
              <a:latin typeface="Arial" pitchFamily="-84" charset="0"/>
            </a:endParaRPr>
          </a:p>
        </p:txBody>
      </p:sp>
    </p:spTree>
    <p:extLst>
      <p:ext uri="{BB962C8B-B14F-4D97-AF65-F5344CB8AC3E}">
        <p14:creationId xmlns:p14="http://schemas.microsoft.com/office/powerpoint/2010/main" val="65833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p:spPr>
        <p:txBody>
          <a:bodyPr/>
          <a:lstStyle/>
          <a:p>
            <a:r>
              <a:rPr lang="en-US" smtClean="0">
                <a:latin typeface="Arial" pitchFamily="-84" charset="0"/>
                <a:ea typeface="ＭＳ Ｐゴシック" pitchFamily="-84" charset="-128"/>
                <a:cs typeface="ＭＳ Ｐゴシック" pitchFamily="-84" charset="-128"/>
              </a:rPr>
              <a:t> This chapter continues our discussion of symmetric ciphers. We begin with the topic of</a:t>
            </a:r>
          </a:p>
          <a:p>
            <a:r>
              <a:rPr lang="en-US" smtClean="0">
                <a:latin typeface="Arial" pitchFamily="-84" charset="0"/>
                <a:ea typeface="ＭＳ Ｐゴシック" pitchFamily="-84" charset="-128"/>
                <a:cs typeface="ＭＳ Ｐゴシック" pitchFamily="-84" charset="-128"/>
              </a:rPr>
              <a:t>multiple encryption, looking in particular at the most widely used multiple-encryption</a:t>
            </a:r>
          </a:p>
          <a:p>
            <a:r>
              <a:rPr lang="en-US" smtClean="0">
                <a:latin typeface="Arial" pitchFamily="-84" charset="0"/>
                <a:ea typeface="ＭＳ Ｐゴシック" pitchFamily="-84" charset="-128"/>
                <a:cs typeface="ＭＳ Ｐゴシック" pitchFamily="-84" charset="-128"/>
              </a:rPr>
              <a:t>scheme: triple DES.</a:t>
            </a:r>
          </a:p>
          <a:p>
            <a:endParaRPr lang="en-US" smtClean="0">
              <a:latin typeface="Arial" pitchFamily="-84" charset="0"/>
              <a:ea typeface="ＭＳ Ｐゴシック" pitchFamily="-84" charset="-128"/>
              <a:cs typeface="ＭＳ Ｐゴシック" pitchFamily="-84" charset="-128"/>
            </a:endParaRPr>
          </a:p>
          <a:p>
            <a:r>
              <a:rPr lang="en-US" smtClean="0">
                <a:latin typeface="Arial" pitchFamily="-84" charset="0"/>
                <a:ea typeface="ＭＳ Ｐゴシック" pitchFamily="-84" charset="-128"/>
                <a:cs typeface="ＭＳ Ｐゴシック" pitchFamily="-84" charset="-128"/>
              </a:rPr>
              <a:t>The chapter next turns to the subject of block cipher modes of operation. We</a:t>
            </a:r>
          </a:p>
          <a:p>
            <a:r>
              <a:rPr lang="en-US" smtClean="0">
                <a:latin typeface="Arial" pitchFamily="-84" charset="0"/>
                <a:ea typeface="ＭＳ Ｐゴシック" pitchFamily="-84" charset="-128"/>
                <a:cs typeface="ＭＳ Ｐゴシック" pitchFamily="-84" charset="-128"/>
              </a:rPr>
              <a:t>find that there are a number of different ways to apply a block cipher to plaintext, each</a:t>
            </a:r>
          </a:p>
          <a:p>
            <a:r>
              <a:rPr lang="en-US" smtClean="0">
                <a:latin typeface="Arial" pitchFamily="-84" charset="0"/>
                <a:ea typeface="ＭＳ Ｐゴシック" pitchFamily="-84" charset="-128"/>
                <a:cs typeface="ＭＳ Ｐゴシック" pitchFamily="-84" charset="-128"/>
              </a:rPr>
              <a:t>with its own advantages and particular applications.</a:t>
            </a:r>
          </a:p>
        </p:txBody>
      </p:sp>
      <p:sp>
        <p:nvSpPr>
          <p:cNvPr id="19460" name="Slide Number Placeholder 3"/>
          <p:cNvSpPr>
            <a:spLocks noGrp="1"/>
          </p:cNvSpPr>
          <p:nvPr>
            <p:ph type="sldNum" sz="quarter" idx="5"/>
          </p:nvPr>
        </p:nvSpPr>
        <p:spPr>
          <a:noFill/>
        </p:spPr>
        <p:txBody>
          <a:bodyPr/>
          <a:lstStyle/>
          <a:p>
            <a:fld id="{B3E75397-88F1-B841-BCAE-5B838BFB5C3F}" type="slidenum">
              <a:rPr lang="en-AU" smtClean="0">
                <a:latin typeface="Arial" pitchFamily="-84" charset="0"/>
              </a:rPr>
              <a:pPr/>
              <a:t>2</a:t>
            </a:fld>
            <a:endParaRPr lang="en-AU" smtClean="0">
              <a:latin typeface="Arial" pitchFamily="-84" charset="0"/>
            </a:endParaRPr>
          </a:p>
        </p:txBody>
      </p:sp>
    </p:spTree>
    <p:extLst>
      <p:ext uri="{BB962C8B-B14F-4D97-AF65-F5344CB8AC3E}">
        <p14:creationId xmlns:p14="http://schemas.microsoft.com/office/powerpoint/2010/main" val="2840261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22</a:t>
            </a:fld>
            <a:endParaRPr lang="en-AU" smtClean="0">
              <a:latin typeface="Arial" pitchFamily="-84" charset="0"/>
            </a:endParaRPr>
          </a:p>
        </p:txBody>
      </p:sp>
    </p:spTree>
    <p:extLst>
      <p:ext uri="{BB962C8B-B14F-4D97-AF65-F5344CB8AC3E}">
        <p14:creationId xmlns:p14="http://schemas.microsoft.com/office/powerpoint/2010/main" val="29319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79C05F5-00ED-0346-BDE6-91FAB24304DA}" type="slidenum">
              <a:rPr lang="en-AU">
                <a:latin typeface="Arial" pitchFamily="-84" charset="0"/>
              </a:rPr>
              <a:pPr/>
              <a:t>23</a:t>
            </a:fld>
            <a:endParaRPr lang="en-AU">
              <a:latin typeface="Arial" pitchFamily="-84" charset="0"/>
            </a:endParaRPr>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A counter equal to the plaintext </a:t>
            </a:r>
            <a:r>
              <a:rPr lang="en-US" dirty="0" smtClean="0">
                <a:latin typeface="Arial" pitchFamily="-84" charset="0"/>
                <a:ea typeface="ＭＳ Ｐゴシック" pitchFamily="-84" charset="-128"/>
                <a:cs typeface="ＭＳ Ｐゴシック" pitchFamily="-84" charset="-128"/>
              </a:rPr>
              <a:t>block</a:t>
            </a:r>
            <a:r>
              <a:rPr lang="tr-TR"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size </a:t>
            </a:r>
            <a:r>
              <a:rPr lang="en-US" dirty="0" smtClean="0">
                <a:latin typeface="Arial" pitchFamily="-84" charset="0"/>
                <a:ea typeface="ＭＳ Ｐゴシック" pitchFamily="-84" charset="-128"/>
                <a:cs typeface="ＭＳ Ｐゴシック" pitchFamily="-84" charset="-128"/>
              </a:rPr>
              <a:t>is used. The only requirement stated in SP 800-38A is that the counter value</a:t>
            </a:r>
          </a:p>
          <a:p>
            <a:r>
              <a:rPr lang="en-US" dirty="0" smtClean="0">
                <a:latin typeface="Arial" pitchFamily="-84" charset="0"/>
                <a:ea typeface="ＭＳ Ｐゴシック" pitchFamily="-84" charset="-128"/>
                <a:cs typeface="ＭＳ Ｐゴシック" pitchFamily="-84" charset="-128"/>
              </a:rPr>
              <a:t>must be different for each plaintext block that is encrypted. Typically, the counter</a:t>
            </a:r>
          </a:p>
          <a:p>
            <a:r>
              <a:rPr lang="en-US" dirty="0" smtClean="0">
                <a:latin typeface="Arial" pitchFamily="-84" charset="0"/>
                <a:ea typeface="ＭＳ Ｐゴシック" pitchFamily="-84" charset="-128"/>
                <a:cs typeface="ＭＳ Ｐゴシック" pitchFamily="-84" charset="-128"/>
              </a:rPr>
              <a:t>is initialized to some value and then incremented by 1 for each subsequent block</a:t>
            </a:r>
          </a:p>
          <a:p>
            <a:r>
              <a:rPr lang="en-US" dirty="0" smtClean="0">
                <a:latin typeface="Arial" pitchFamily="-84" charset="0"/>
                <a:ea typeface="ＭＳ Ｐゴシック" pitchFamily="-84" charset="-128"/>
                <a:cs typeface="ＭＳ Ｐゴシック" pitchFamily="-84" charset="-128"/>
              </a:rPr>
              <a:t>(modulo 2</a:t>
            </a:r>
            <a:r>
              <a:rPr lang="en-US" baseline="30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 where </a:t>
            </a:r>
            <a:r>
              <a:rPr lang="en-US" dirty="0" err="1"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is the block size). For encryption, the counter is encrypted and</a:t>
            </a:r>
          </a:p>
          <a:p>
            <a:r>
              <a:rPr lang="en-US" dirty="0" smtClean="0">
                <a:latin typeface="Arial" pitchFamily="-84" charset="0"/>
                <a:ea typeface="ＭＳ Ｐゴシック" pitchFamily="-84" charset="-128"/>
                <a:cs typeface="ＭＳ Ｐゴシック" pitchFamily="-84" charset="-128"/>
              </a:rPr>
              <a:t>then </a:t>
            </a:r>
            <a:r>
              <a:rPr lang="en-US" dirty="0" err="1" smtClean="0">
                <a:latin typeface="Arial" pitchFamily="-84" charset="0"/>
                <a:ea typeface="ＭＳ Ｐゴシック" pitchFamily="-84" charset="-128"/>
                <a:cs typeface="ＭＳ Ｐゴシック" pitchFamily="-84" charset="-128"/>
              </a:rPr>
              <a:t>XORed</a:t>
            </a:r>
            <a:r>
              <a:rPr lang="en-US" dirty="0" smtClean="0">
                <a:latin typeface="Arial" pitchFamily="-84" charset="0"/>
                <a:ea typeface="ＭＳ Ｐゴシック" pitchFamily="-84" charset="-128"/>
                <a:cs typeface="ＭＳ Ｐゴシック" pitchFamily="-84" charset="-128"/>
              </a:rPr>
              <a:t> with the plaintext block to produce the ciphertext block; there is no</a:t>
            </a:r>
          </a:p>
          <a:p>
            <a:r>
              <a:rPr lang="en-US" dirty="0" smtClean="0">
                <a:latin typeface="Arial" pitchFamily="-84" charset="0"/>
                <a:ea typeface="ＭＳ Ｐゴシック" pitchFamily="-84" charset="-128"/>
                <a:cs typeface="ＭＳ Ｐゴシック" pitchFamily="-84" charset="-128"/>
              </a:rPr>
              <a:t>chaining. For decryption, the same sequence of counter values is used, with each encrypted</a:t>
            </a:r>
          </a:p>
          <a:p>
            <a:r>
              <a:rPr lang="en-US" dirty="0" smtClean="0">
                <a:latin typeface="Arial" pitchFamily="-84" charset="0"/>
                <a:ea typeface="ＭＳ Ｐゴシック" pitchFamily="-84" charset="-128"/>
                <a:cs typeface="ＭＳ Ｐゴシック" pitchFamily="-84" charset="-128"/>
              </a:rPr>
              <a:t>counter </a:t>
            </a:r>
            <a:r>
              <a:rPr lang="en-US" dirty="0" err="1" smtClean="0">
                <a:latin typeface="Arial" pitchFamily="-84" charset="0"/>
                <a:ea typeface="ＭＳ Ｐゴシック" pitchFamily="-84" charset="-128"/>
                <a:cs typeface="ＭＳ Ｐゴシック" pitchFamily="-84" charset="-128"/>
              </a:rPr>
              <a:t>XORed</a:t>
            </a:r>
            <a:r>
              <a:rPr lang="en-US" dirty="0" smtClean="0">
                <a:latin typeface="Arial" pitchFamily="-84" charset="0"/>
                <a:ea typeface="ＭＳ Ｐゴシック" pitchFamily="-84" charset="-128"/>
                <a:cs typeface="ＭＳ Ｐゴシック" pitchFamily="-84" charset="-128"/>
              </a:rPr>
              <a:t> with a ciphertext block to recover the corresponding plaintext</a:t>
            </a:r>
          </a:p>
          <a:p>
            <a:r>
              <a:rPr lang="en-US" dirty="0" smtClean="0">
                <a:latin typeface="Arial" pitchFamily="-84" charset="0"/>
                <a:ea typeface="ＭＳ Ｐゴシック" pitchFamily="-84" charset="-128"/>
                <a:cs typeface="ＭＳ Ｐゴシック" pitchFamily="-84" charset="-128"/>
              </a:rPr>
              <a:t>block. Thus, the initial counter value must be made available for decryption.</a:t>
            </a:r>
          </a:p>
          <a:p>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163271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As with the OFB mode, the initial counter value must be a nonce; that is, T</a:t>
            </a:r>
            <a:r>
              <a:rPr lang="en-US" baseline="-25000" dirty="0" smtClean="0">
                <a:latin typeface="Arial" pitchFamily="-84" charset="0"/>
                <a:ea typeface="ＭＳ Ｐゴシック" pitchFamily="-84" charset="-128"/>
                <a:cs typeface="ＭＳ Ｐゴシック" pitchFamily="-84" charset="-128"/>
              </a:rPr>
              <a:t>1</a:t>
            </a:r>
          </a:p>
          <a:p>
            <a:r>
              <a:rPr lang="en-US" dirty="0" smtClean="0">
                <a:latin typeface="Arial" pitchFamily="-84" charset="0"/>
                <a:ea typeface="ＭＳ Ｐゴシック" pitchFamily="-84" charset="-128"/>
                <a:cs typeface="ＭＳ Ｐゴシック" pitchFamily="-84" charset="-128"/>
              </a:rPr>
              <a:t> must be different for all of the messages encrypted using the same key. Further,</a:t>
            </a:r>
          </a:p>
          <a:p>
            <a:r>
              <a:rPr lang="en-US" dirty="0" smtClean="0">
                <a:latin typeface="Arial" pitchFamily="-84" charset="0"/>
                <a:ea typeface="ＭＳ Ｐゴシック" pitchFamily="-84" charset="-128"/>
                <a:cs typeface="ＭＳ Ｐゴシック" pitchFamily="-84" charset="-128"/>
              </a:rPr>
              <a:t>all </a:t>
            </a:r>
            <a:r>
              <a:rPr lang="en-US" dirty="0" err="1" smtClean="0">
                <a:latin typeface="Arial" pitchFamily="-84" charset="0"/>
                <a:ea typeface="ＭＳ Ｐゴシック" pitchFamily="-84" charset="-128"/>
                <a:cs typeface="ＭＳ Ｐゴシック" pitchFamily="-84" charset="-128"/>
              </a:rPr>
              <a:t>T</a:t>
            </a:r>
            <a:r>
              <a:rPr lang="en-US" baseline="-25000" dirty="0" err="1" smtClean="0">
                <a:latin typeface="Arial" pitchFamily="-84" charset="0"/>
                <a:ea typeface="ＭＳ Ｐゴシック" pitchFamily="-84" charset="-128"/>
                <a:cs typeface="ＭＳ Ｐゴシック" pitchFamily="-84" charset="-128"/>
              </a:rPr>
              <a:t>i</a:t>
            </a:r>
            <a:r>
              <a:rPr lang="en-US" baseline="-25000"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 values across all messages must be unique. If, contrary to this requirement, a</a:t>
            </a:r>
          </a:p>
          <a:p>
            <a:r>
              <a:rPr lang="en-US" dirty="0" smtClean="0">
                <a:latin typeface="Arial" pitchFamily="-84" charset="0"/>
                <a:ea typeface="ＭＳ Ｐゴシック" pitchFamily="-84" charset="-128"/>
                <a:cs typeface="ＭＳ Ｐゴシック" pitchFamily="-84" charset="-128"/>
              </a:rPr>
              <a:t>counter value is used multiple times, then the confidentiality of all of the plaintext</a:t>
            </a:r>
          </a:p>
          <a:p>
            <a:r>
              <a:rPr lang="en-US" dirty="0" smtClean="0">
                <a:latin typeface="Arial" pitchFamily="-84" charset="0"/>
                <a:ea typeface="ＭＳ Ｐゴシック" pitchFamily="-84" charset="-128"/>
                <a:cs typeface="ＭＳ Ｐゴシック" pitchFamily="-84" charset="-128"/>
              </a:rPr>
              <a:t>blocks corresponding to that counter value may be compromised. In particular, if</a:t>
            </a:r>
          </a:p>
          <a:p>
            <a:r>
              <a:rPr lang="en-US" dirty="0" smtClean="0">
                <a:latin typeface="Arial" pitchFamily="-84" charset="0"/>
                <a:ea typeface="ＭＳ Ｐゴシック" pitchFamily="-84" charset="-128"/>
                <a:cs typeface="ＭＳ Ｐゴシック" pitchFamily="-84" charset="-128"/>
              </a:rPr>
              <a:t>any plaintext block that is encrypted using a given counter value is known, then</a:t>
            </a:r>
          </a:p>
          <a:p>
            <a:r>
              <a:rPr lang="en-US" dirty="0" smtClean="0">
                <a:latin typeface="Arial" pitchFamily="-84" charset="0"/>
                <a:ea typeface="ＭＳ Ｐゴシック" pitchFamily="-84" charset="-128"/>
                <a:cs typeface="ＭＳ Ｐゴシック" pitchFamily="-84" charset="-128"/>
              </a:rPr>
              <a:t>the output of the encryption function can be determined easily from the associated</a:t>
            </a:r>
          </a:p>
          <a:p>
            <a:r>
              <a:rPr lang="en-US" dirty="0" smtClean="0">
                <a:latin typeface="Arial" pitchFamily="-84" charset="0"/>
                <a:ea typeface="ＭＳ Ｐゴシック" pitchFamily="-84" charset="-128"/>
                <a:cs typeface="ＭＳ Ｐゴシック" pitchFamily="-84" charset="-128"/>
              </a:rPr>
              <a:t>ciphertext block. This output allows any other plaintext blocks that are encrypted</a:t>
            </a:r>
          </a:p>
          <a:p>
            <a:r>
              <a:rPr lang="en-US" dirty="0" smtClean="0">
                <a:latin typeface="Arial" pitchFamily="-84" charset="0"/>
                <a:ea typeface="ＭＳ Ｐゴシック" pitchFamily="-84" charset="-128"/>
                <a:cs typeface="ＭＳ Ｐゴシック" pitchFamily="-84" charset="-128"/>
              </a:rPr>
              <a:t>using the same counter value to be easily recovered from their associated ciphertext</a:t>
            </a:r>
          </a:p>
          <a:p>
            <a:r>
              <a:rPr lang="en-US" dirty="0" smtClean="0">
                <a:latin typeface="Arial" pitchFamily="-84" charset="0"/>
                <a:ea typeface="ＭＳ Ｐゴシック" pitchFamily="-84" charset="-128"/>
                <a:cs typeface="ＭＳ Ｐゴシック" pitchFamily="-84" charset="-128"/>
              </a:rPr>
              <a:t>blocks.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One way to ensure the uniqueness of counter values is to continue to increment</a:t>
            </a:r>
          </a:p>
          <a:p>
            <a:r>
              <a:rPr lang="en-US" dirty="0" smtClean="0">
                <a:latin typeface="Arial" pitchFamily="-84" charset="0"/>
                <a:ea typeface="ＭＳ Ｐゴシック" pitchFamily="-84" charset="-128"/>
                <a:cs typeface="ＭＳ Ｐゴシック" pitchFamily="-84" charset="-128"/>
              </a:rPr>
              <a:t>the counter value by 1 across messages. That is, the first counter value of the</a:t>
            </a:r>
          </a:p>
          <a:p>
            <a:r>
              <a:rPr lang="en-US" dirty="0" smtClean="0">
                <a:latin typeface="Arial" pitchFamily="-84" charset="0"/>
                <a:ea typeface="ＭＳ Ｐゴシック" pitchFamily="-84" charset="-128"/>
                <a:cs typeface="ＭＳ Ｐゴシック" pitchFamily="-84" charset="-128"/>
              </a:rPr>
              <a:t>each message is one more than the last counter value of the preceding message.</a:t>
            </a:r>
            <a:endParaRPr lang="en-AU" dirty="0" smtClean="0">
              <a:latin typeface="Arial" pitchFamily="-84" charset="0"/>
              <a:ea typeface="ＭＳ Ｐゴシック" pitchFamily="-84" charset="-128"/>
              <a:cs typeface="ＭＳ Ｐゴシック" pitchFamily="-84" charset="-128"/>
            </a:endParaRPr>
          </a:p>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24</a:t>
            </a:fld>
            <a:endParaRPr lang="en-AU" smtClean="0">
              <a:latin typeface="Arial" pitchFamily="-84" charset="0"/>
            </a:endParaRPr>
          </a:p>
        </p:txBody>
      </p:sp>
    </p:spTree>
    <p:extLst>
      <p:ext uri="{BB962C8B-B14F-4D97-AF65-F5344CB8AC3E}">
        <p14:creationId xmlns:p14="http://schemas.microsoft.com/office/powerpoint/2010/main" val="237955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F6AD6C2-D0B3-5A40-887C-212A744B9F58}" type="slidenum">
              <a:rPr lang="en-AU">
                <a:latin typeface="Arial" pitchFamily="-84" charset="0"/>
              </a:rPr>
              <a:pPr/>
              <a:t>25</a:t>
            </a:fld>
            <a:endParaRPr lang="en-AU">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[LIPM00] lists the following advantages of CTR mode.</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Hardware efficiency: Unlike the three chaining modes, encryption (or decryption)</a:t>
            </a:r>
          </a:p>
          <a:p>
            <a:r>
              <a:rPr lang="en-US" dirty="0" smtClean="0">
                <a:latin typeface="Arial" pitchFamily="-84" charset="0"/>
                <a:ea typeface="ＭＳ Ｐゴシック" pitchFamily="-84" charset="-128"/>
                <a:cs typeface="ＭＳ Ｐゴシック" pitchFamily="-84" charset="-128"/>
              </a:rPr>
              <a:t>in CTR mode can be done in parallel on multiple blocks of plaintext or</a:t>
            </a:r>
          </a:p>
          <a:p>
            <a:r>
              <a:rPr lang="en-US" dirty="0" smtClean="0">
                <a:latin typeface="Arial" pitchFamily="-84" charset="0"/>
                <a:ea typeface="ＭＳ Ｐゴシック" pitchFamily="-84" charset="-128"/>
                <a:cs typeface="ＭＳ Ｐゴシック" pitchFamily="-84" charset="-128"/>
              </a:rPr>
              <a:t>ciphertext. For the chaining modes, the algorithm must complete the computation</a:t>
            </a:r>
          </a:p>
          <a:p>
            <a:r>
              <a:rPr lang="en-US" dirty="0" smtClean="0">
                <a:latin typeface="Arial" pitchFamily="-84" charset="0"/>
                <a:ea typeface="ＭＳ Ｐゴシック" pitchFamily="-84" charset="-128"/>
                <a:cs typeface="ＭＳ Ｐゴシック" pitchFamily="-84" charset="-128"/>
              </a:rPr>
              <a:t>on one block before beginning on the next block. This limits the maximum</a:t>
            </a:r>
          </a:p>
          <a:p>
            <a:r>
              <a:rPr lang="en-US" dirty="0" smtClean="0">
                <a:latin typeface="Arial" pitchFamily="-84" charset="0"/>
                <a:ea typeface="ＭＳ Ｐゴシック" pitchFamily="-84" charset="-128"/>
                <a:cs typeface="ＭＳ Ｐゴシック" pitchFamily="-84" charset="-128"/>
              </a:rPr>
              <a:t>throughput of the algorithm to the reciprocal of the time for one execution of</a:t>
            </a:r>
          </a:p>
          <a:p>
            <a:r>
              <a:rPr lang="en-US" dirty="0" smtClean="0">
                <a:latin typeface="Arial" pitchFamily="-84" charset="0"/>
                <a:ea typeface="ＭＳ Ｐゴシック" pitchFamily="-84" charset="-128"/>
                <a:cs typeface="ＭＳ Ｐゴシック" pitchFamily="-84" charset="-128"/>
              </a:rPr>
              <a:t>block encryption or decryption. In CTR mode, the throughput is only limited</a:t>
            </a:r>
          </a:p>
          <a:p>
            <a:r>
              <a:rPr lang="en-US" dirty="0" smtClean="0">
                <a:latin typeface="Arial" pitchFamily="-84" charset="0"/>
                <a:ea typeface="ＭＳ Ｐゴシック" pitchFamily="-84" charset="-128"/>
                <a:cs typeface="ＭＳ Ｐゴシック" pitchFamily="-84" charset="-128"/>
              </a:rPr>
              <a:t>by the amount of parallelism that is achieved.</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Software efficiency: Similarly, because of the opportunities for parallel execution</a:t>
            </a:r>
          </a:p>
          <a:p>
            <a:r>
              <a:rPr lang="en-US" dirty="0" smtClean="0">
                <a:latin typeface="Arial" pitchFamily="-84" charset="0"/>
                <a:ea typeface="ＭＳ Ｐゴシック" pitchFamily="-84" charset="-128"/>
                <a:cs typeface="ＭＳ Ｐゴシック" pitchFamily="-84" charset="-128"/>
              </a:rPr>
              <a:t>in CTR mode, processors that support parallel features, such as aggressive</a:t>
            </a:r>
          </a:p>
          <a:p>
            <a:r>
              <a:rPr lang="en-US" dirty="0" smtClean="0">
                <a:latin typeface="Arial" pitchFamily="-84" charset="0"/>
                <a:ea typeface="ＭＳ Ｐゴシック" pitchFamily="-84" charset="-128"/>
                <a:cs typeface="ＭＳ Ｐゴシック" pitchFamily="-84" charset="-128"/>
              </a:rPr>
              <a:t>pipelining, multiple instruction dispatch per clock cycle, a large number of</a:t>
            </a:r>
          </a:p>
          <a:p>
            <a:r>
              <a:rPr lang="en-US" dirty="0" smtClean="0">
                <a:latin typeface="Arial" pitchFamily="-84" charset="0"/>
                <a:ea typeface="ＭＳ Ｐゴシック" pitchFamily="-84" charset="-128"/>
                <a:cs typeface="ＭＳ Ｐゴシック" pitchFamily="-84" charset="-128"/>
              </a:rPr>
              <a:t>registers, and SIMD instructions, can be effectively utilized.</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Preprocessing: The execution of the underlying encryption algorithm does</a:t>
            </a:r>
          </a:p>
          <a:p>
            <a:r>
              <a:rPr lang="en-US" dirty="0" smtClean="0">
                <a:latin typeface="Arial" pitchFamily="-84" charset="0"/>
                <a:ea typeface="ＭＳ Ｐゴシック" pitchFamily="-84" charset="-128"/>
                <a:cs typeface="ＭＳ Ｐゴシック" pitchFamily="-84" charset="-128"/>
              </a:rPr>
              <a:t>not depend on input of the plaintext or ciphertext. Therefore, if sufficient</a:t>
            </a:r>
          </a:p>
          <a:p>
            <a:r>
              <a:rPr lang="en-US" dirty="0" smtClean="0">
                <a:latin typeface="Arial" pitchFamily="-84" charset="0"/>
                <a:ea typeface="ＭＳ Ｐゴシック" pitchFamily="-84" charset="-128"/>
                <a:cs typeface="ＭＳ Ｐゴシック" pitchFamily="-84" charset="-128"/>
              </a:rPr>
              <a:t>memory is available and security is maintained, preprocessing can be used to</a:t>
            </a:r>
          </a:p>
          <a:p>
            <a:r>
              <a:rPr lang="en-US" dirty="0" smtClean="0">
                <a:latin typeface="Arial" pitchFamily="-84" charset="0"/>
                <a:ea typeface="ＭＳ Ｐゴシック" pitchFamily="-84" charset="-128"/>
                <a:cs typeface="ＭＳ Ｐゴシック" pitchFamily="-84" charset="-128"/>
              </a:rPr>
              <a:t>prepare the output of the encryption boxes that feed into the XOR functions,</a:t>
            </a:r>
          </a:p>
          <a:p>
            <a:r>
              <a:rPr lang="en-US" dirty="0" smtClean="0">
                <a:latin typeface="Arial" pitchFamily="-84" charset="0"/>
                <a:ea typeface="ＭＳ Ｐゴシック" pitchFamily="-84" charset="-128"/>
                <a:cs typeface="ＭＳ Ｐゴシック" pitchFamily="-84" charset="-128"/>
              </a:rPr>
              <a:t>as in Figure 7.7. When the plaintext or ciphertext input is presented, then</a:t>
            </a:r>
          </a:p>
          <a:p>
            <a:r>
              <a:rPr lang="en-US" dirty="0" smtClean="0">
                <a:latin typeface="Arial" pitchFamily="-84" charset="0"/>
                <a:ea typeface="ＭＳ Ｐゴシック" pitchFamily="-84" charset="-128"/>
                <a:cs typeface="ＭＳ Ｐゴシック" pitchFamily="-84" charset="-128"/>
              </a:rPr>
              <a:t>the only computation is a series of </a:t>
            </a:r>
            <a:r>
              <a:rPr lang="en-US" dirty="0" err="1" smtClean="0">
                <a:latin typeface="Arial" pitchFamily="-84" charset="0"/>
                <a:ea typeface="ＭＳ Ｐゴシック" pitchFamily="-84" charset="-128"/>
                <a:cs typeface="ＭＳ Ｐゴシック" pitchFamily="-84" charset="-128"/>
              </a:rPr>
              <a:t>XORs</a:t>
            </a:r>
            <a:r>
              <a:rPr lang="en-US" dirty="0" smtClean="0">
                <a:latin typeface="Arial" pitchFamily="-84" charset="0"/>
                <a:ea typeface="ＭＳ Ｐゴシック" pitchFamily="-84" charset="-128"/>
                <a:cs typeface="ＭＳ Ｐゴシック" pitchFamily="-84" charset="-128"/>
              </a:rPr>
              <a:t>. Such a strategy greatly enhances</a:t>
            </a:r>
          </a:p>
          <a:p>
            <a:r>
              <a:rPr lang="en-US" dirty="0" smtClean="0">
                <a:latin typeface="Arial" pitchFamily="-84" charset="0"/>
                <a:ea typeface="ＭＳ Ｐゴシック" pitchFamily="-84" charset="-128"/>
                <a:cs typeface="ＭＳ Ｐゴシック" pitchFamily="-84" charset="-128"/>
              </a:rPr>
              <a:t>throughput.</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Random access: The </a:t>
            </a:r>
            <a:r>
              <a:rPr lang="en-US" dirty="0" err="1" smtClean="0">
                <a:latin typeface="Arial" pitchFamily="-84" charset="0"/>
                <a:ea typeface="ＭＳ Ｐゴシック" pitchFamily="-84" charset="-128"/>
                <a:cs typeface="ＭＳ Ｐゴシック" pitchFamily="-84" charset="-128"/>
              </a:rPr>
              <a:t>ith</a:t>
            </a:r>
            <a:r>
              <a:rPr lang="en-US" dirty="0" smtClean="0">
                <a:latin typeface="Arial" pitchFamily="-84" charset="0"/>
                <a:ea typeface="ＭＳ Ｐゴシック" pitchFamily="-84" charset="-128"/>
                <a:cs typeface="ＭＳ Ｐゴシック" pitchFamily="-84" charset="-128"/>
              </a:rPr>
              <a:t> block of plaintext or ciphertext can be processed in</a:t>
            </a:r>
          </a:p>
          <a:p>
            <a:r>
              <a:rPr lang="en-US" dirty="0" smtClean="0">
                <a:latin typeface="Arial" pitchFamily="-84" charset="0"/>
                <a:ea typeface="ＭＳ Ｐゴシック" pitchFamily="-84" charset="-128"/>
                <a:cs typeface="ＭＳ Ｐゴシック" pitchFamily="-84" charset="-128"/>
              </a:rPr>
              <a:t>random-access fashion. With the chaining modes, block </a:t>
            </a:r>
            <a:r>
              <a:rPr lang="en-US" dirty="0" err="1" smtClean="0">
                <a:latin typeface="Arial" pitchFamily="-84" charset="0"/>
                <a:ea typeface="ＭＳ Ｐゴシック" pitchFamily="-84" charset="-128"/>
                <a:cs typeface="ＭＳ Ｐゴシック" pitchFamily="-84" charset="-128"/>
              </a:rPr>
              <a:t>C</a:t>
            </a:r>
            <a:r>
              <a:rPr lang="en-US" baseline="-25000" dirty="0" err="1" smtClean="0">
                <a:latin typeface="Arial" pitchFamily="-84" charset="0"/>
                <a:ea typeface="ＭＳ Ｐゴシック" pitchFamily="-84" charset="-128"/>
                <a:cs typeface="ＭＳ Ｐゴシック" pitchFamily="-84" charset="-128"/>
              </a:rPr>
              <a:t>i</a:t>
            </a:r>
            <a:r>
              <a:rPr lang="en-US" dirty="0" smtClean="0">
                <a:latin typeface="Arial" pitchFamily="-84" charset="0"/>
                <a:ea typeface="ＭＳ Ｐゴシック" pitchFamily="-84" charset="-128"/>
                <a:cs typeface="ＭＳ Ｐゴシック" pitchFamily="-84" charset="-128"/>
              </a:rPr>
              <a:t> cannot be computed</a:t>
            </a:r>
          </a:p>
          <a:p>
            <a:r>
              <a:rPr lang="en-US" dirty="0" smtClean="0">
                <a:latin typeface="Arial" pitchFamily="-84" charset="0"/>
                <a:ea typeface="ＭＳ Ｐゴシック" pitchFamily="-84" charset="-128"/>
                <a:cs typeface="ＭＳ Ｐゴシック" pitchFamily="-84" charset="-128"/>
              </a:rPr>
              <a:t>until the </a:t>
            </a:r>
            <a:r>
              <a:rPr lang="en-US" dirty="0" err="1" smtClean="0">
                <a:latin typeface="Arial" pitchFamily="-84" charset="0"/>
                <a:ea typeface="ＭＳ Ｐゴシック" pitchFamily="-84" charset="-128"/>
                <a:cs typeface="ＭＳ Ｐゴシック" pitchFamily="-84" charset="-128"/>
              </a:rPr>
              <a:t>i</a:t>
            </a:r>
            <a:r>
              <a:rPr lang="en-US" dirty="0" smtClean="0">
                <a:latin typeface="Arial" pitchFamily="-84" charset="0"/>
                <a:ea typeface="ＭＳ Ｐゴシック" pitchFamily="-84" charset="-128"/>
                <a:cs typeface="ＭＳ Ｐゴシック" pitchFamily="-84" charset="-128"/>
              </a:rPr>
              <a:t> - 1 prior block are computed. There may be applications in</a:t>
            </a:r>
          </a:p>
          <a:p>
            <a:r>
              <a:rPr lang="en-US" dirty="0" smtClean="0">
                <a:latin typeface="Arial" pitchFamily="-84" charset="0"/>
                <a:ea typeface="ＭＳ Ｐゴシック" pitchFamily="-84" charset="-128"/>
                <a:cs typeface="ＭＳ Ｐゴシック" pitchFamily="-84" charset="-128"/>
              </a:rPr>
              <a:t>which a ciphertext is stored and it is desired to decrypt just one block; for such</a:t>
            </a:r>
          </a:p>
          <a:p>
            <a:r>
              <a:rPr lang="en-US" dirty="0" smtClean="0">
                <a:latin typeface="Arial" pitchFamily="-84" charset="0"/>
                <a:ea typeface="ＭＳ Ｐゴシック" pitchFamily="-84" charset="-128"/>
                <a:cs typeface="ＭＳ Ｐゴシック" pitchFamily="-84" charset="-128"/>
              </a:rPr>
              <a:t>applications, the random access feature is attractive.</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Provable security: It can be shown that CTR is at least as secure as the other</a:t>
            </a:r>
          </a:p>
          <a:p>
            <a:r>
              <a:rPr lang="en-US" dirty="0" smtClean="0">
                <a:latin typeface="Arial" pitchFamily="-84" charset="0"/>
                <a:ea typeface="ＭＳ Ｐゴシック" pitchFamily="-84" charset="-128"/>
                <a:cs typeface="ＭＳ Ｐゴシック" pitchFamily="-84" charset="-128"/>
              </a:rPr>
              <a:t>modes discussed in this section.</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Simplicity: Unlike ECB and CBC modes, CTR mode requires only the implementation</a:t>
            </a:r>
          </a:p>
          <a:p>
            <a:r>
              <a:rPr lang="en-US" dirty="0" smtClean="0">
                <a:latin typeface="Arial" pitchFamily="-84" charset="0"/>
                <a:ea typeface="ＭＳ Ｐゴシック" pitchFamily="-84" charset="-128"/>
                <a:cs typeface="ＭＳ Ｐゴシック" pitchFamily="-84" charset="-128"/>
              </a:rPr>
              <a:t>of the encryption algorithm and not the decryption algorithm.</a:t>
            </a:r>
          </a:p>
          <a:p>
            <a:r>
              <a:rPr lang="en-US" dirty="0" smtClean="0">
                <a:latin typeface="Arial" pitchFamily="-84" charset="0"/>
                <a:ea typeface="ＭＳ Ｐゴシック" pitchFamily="-84" charset="-128"/>
                <a:cs typeface="ＭＳ Ｐゴシック" pitchFamily="-84" charset="-128"/>
              </a:rPr>
              <a:t>This matters most when the decryption algorithm differs substantially from</a:t>
            </a:r>
          </a:p>
          <a:p>
            <a:r>
              <a:rPr lang="en-US" dirty="0" smtClean="0">
                <a:latin typeface="Arial" pitchFamily="-84" charset="0"/>
                <a:ea typeface="ＭＳ Ｐゴシック" pitchFamily="-84" charset="-128"/>
                <a:cs typeface="ＭＳ Ｐゴシック" pitchFamily="-84" charset="-128"/>
              </a:rPr>
              <a:t>the encryption algorithm, as it does for AES. In addition, the decryption key</a:t>
            </a:r>
          </a:p>
          <a:p>
            <a:r>
              <a:rPr lang="en-US" dirty="0" smtClean="0">
                <a:latin typeface="Arial" pitchFamily="-84" charset="0"/>
                <a:ea typeface="ＭＳ Ｐゴシック" pitchFamily="-84" charset="-128"/>
                <a:cs typeface="ＭＳ Ｐゴシック" pitchFamily="-84" charset="-128"/>
              </a:rPr>
              <a:t>scheduling need not be implemented.</a:t>
            </a:r>
          </a:p>
        </p:txBody>
      </p:sp>
    </p:spTree>
    <p:extLst>
      <p:ext uri="{BB962C8B-B14F-4D97-AF65-F5344CB8AC3E}">
        <p14:creationId xmlns:p14="http://schemas.microsoft.com/office/powerpoint/2010/main" val="2519538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38D2938-7B65-D742-9CA2-55F207A148F0}" type="slidenum">
              <a:rPr lang="en-AU">
                <a:latin typeface="Arial" pitchFamily="-84" charset="0"/>
              </a:rPr>
              <a:pPr/>
              <a:t>26</a:t>
            </a:fld>
            <a:endParaRPr lang="en-AU">
              <a:latin typeface="Arial"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Note that, with the exception of ECB, all of the NIST-approved block</a:t>
            </a:r>
          </a:p>
          <a:p>
            <a:r>
              <a:rPr lang="en-US" dirty="0" smtClean="0">
                <a:latin typeface="Arial" pitchFamily="-84" charset="0"/>
                <a:ea typeface="ＭＳ Ｐゴシック" pitchFamily="-84" charset="-128"/>
                <a:cs typeface="ＭＳ Ｐゴシック" pitchFamily="-84" charset="-128"/>
              </a:rPr>
              <a:t>cipher modes of operation involve feedback. This is clearly seen in Figure 7.8. To</a:t>
            </a:r>
          </a:p>
          <a:p>
            <a:r>
              <a:rPr lang="en-US" dirty="0" smtClean="0">
                <a:latin typeface="Arial" pitchFamily="-84" charset="0"/>
                <a:ea typeface="ＭＳ Ｐゴシック" pitchFamily="-84" charset="-128"/>
                <a:cs typeface="ＭＳ Ｐゴシック" pitchFamily="-84" charset="-128"/>
              </a:rPr>
              <a:t>highlight the feedback mechanism, it is useful to think of the encryption function</a:t>
            </a:r>
          </a:p>
          <a:p>
            <a:r>
              <a:rPr lang="en-US" dirty="0" smtClean="0">
                <a:latin typeface="Arial" pitchFamily="-84" charset="0"/>
                <a:ea typeface="ＭＳ Ｐゴシック" pitchFamily="-84" charset="-128"/>
                <a:cs typeface="ＭＳ Ｐゴシック" pitchFamily="-84" charset="-128"/>
              </a:rPr>
              <a:t>as taking input from a input register whose length equals the encryption block</a:t>
            </a:r>
          </a:p>
          <a:p>
            <a:r>
              <a:rPr lang="en-US" dirty="0" smtClean="0">
                <a:latin typeface="Arial" pitchFamily="-84" charset="0"/>
                <a:ea typeface="ＭＳ Ｐゴシック" pitchFamily="-84" charset="-128"/>
                <a:cs typeface="ＭＳ Ｐゴシック" pitchFamily="-84" charset="-128"/>
              </a:rPr>
              <a:t>length and with output stored in an output register. The input register is updated</a:t>
            </a:r>
          </a:p>
          <a:p>
            <a:r>
              <a:rPr lang="en-US" dirty="0" smtClean="0">
                <a:latin typeface="Arial" pitchFamily="-84" charset="0"/>
                <a:ea typeface="ＭＳ Ｐゴシック" pitchFamily="-84" charset="-128"/>
                <a:cs typeface="ＭＳ Ｐゴシック" pitchFamily="-84" charset="-128"/>
              </a:rPr>
              <a:t>one block at a time by the feedback mechanism. After each update, the encryption</a:t>
            </a:r>
          </a:p>
          <a:p>
            <a:r>
              <a:rPr lang="en-US" dirty="0" smtClean="0">
                <a:latin typeface="Arial" pitchFamily="-84" charset="0"/>
                <a:ea typeface="ＭＳ Ｐゴシック" pitchFamily="-84" charset="-128"/>
                <a:cs typeface="ＭＳ Ｐゴシック" pitchFamily="-84" charset="-128"/>
              </a:rPr>
              <a:t>algorithm is executed, producing a result in the output register. Meanwhile,</a:t>
            </a:r>
          </a:p>
          <a:p>
            <a:r>
              <a:rPr lang="en-US" dirty="0" smtClean="0">
                <a:latin typeface="Arial" pitchFamily="-84" charset="0"/>
                <a:ea typeface="ＭＳ Ｐゴシック" pitchFamily="-84" charset="-128"/>
                <a:cs typeface="ＭＳ Ｐゴシック" pitchFamily="-84" charset="-128"/>
              </a:rPr>
              <a:t>a block of plaintext is accessed. Note that both OFB and CTR produce output</a:t>
            </a:r>
          </a:p>
          <a:p>
            <a:r>
              <a:rPr lang="en-US" dirty="0" smtClean="0">
                <a:latin typeface="Arial" pitchFamily="-84" charset="0"/>
                <a:ea typeface="ＭＳ Ｐゴシック" pitchFamily="-84" charset="-128"/>
                <a:cs typeface="ＭＳ Ｐゴシック" pitchFamily="-84" charset="-128"/>
              </a:rPr>
              <a:t>that is independent of both the plaintext and the ciphertext. Thus, they are natural</a:t>
            </a:r>
          </a:p>
          <a:p>
            <a:r>
              <a:rPr lang="en-US" dirty="0" smtClean="0">
                <a:latin typeface="Arial" pitchFamily="-84" charset="0"/>
                <a:ea typeface="ＭＳ Ｐゴシック" pitchFamily="-84" charset="-128"/>
                <a:cs typeface="ＭＳ Ｐゴシック" pitchFamily="-84" charset="-128"/>
              </a:rPr>
              <a:t>candidates for stream ciphers that encrypt plaintext by XOR one full block</a:t>
            </a:r>
          </a:p>
          <a:p>
            <a:r>
              <a:rPr lang="en-US" dirty="0" smtClean="0">
                <a:latin typeface="Arial" pitchFamily="-84" charset="0"/>
                <a:ea typeface="ＭＳ Ｐゴシック" pitchFamily="-84" charset="-128"/>
                <a:cs typeface="ＭＳ Ｐゴシック" pitchFamily="-84" charset="-128"/>
              </a:rPr>
              <a:t>at a time.</a:t>
            </a:r>
          </a:p>
        </p:txBody>
      </p:sp>
    </p:spTree>
    <p:extLst>
      <p:ext uri="{BB962C8B-B14F-4D97-AF65-F5344CB8AC3E}">
        <p14:creationId xmlns:p14="http://schemas.microsoft.com/office/powerpoint/2010/main" val="413384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C4DE1DC-D3CA-C74A-B857-832FA00E8F1D}" type="slidenum">
              <a:rPr lang="en-AU">
                <a:latin typeface="Arial" pitchFamily="-84" charset="0"/>
              </a:rPr>
              <a:pPr/>
              <a:t>27</a:t>
            </a:fld>
            <a:endParaRPr lang="en-AU">
              <a:latin typeface="Arial"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mtClean="0">
                <a:latin typeface="Arial" pitchFamily="-84" charset="0"/>
                <a:ea typeface="ＭＳ Ｐゴシック" pitchFamily="-84" charset="-128"/>
                <a:cs typeface="ＭＳ Ｐゴシック" pitchFamily="-84" charset="-128"/>
              </a:rPr>
              <a:t> In 2010, NIST approved an additional block cipher mode of operation, XTS-AES.</a:t>
            </a:r>
          </a:p>
          <a:p>
            <a:r>
              <a:rPr lang="en-US" smtClean="0">
                <a:latin typeface="Arial" pitchFamily="-84" charset="0"/>
                <a:ea typeface="ＭＳ Ｐゴシック" pitchFamily="-84" charset="-128"/>
                <a:cs typeface="ＭＳ Ｐゴシック" pitchFamily="-84" charset="-128"/>
              </a:rPr>
              <a:t>This mode is also an IEEE standard, IEEE Std 1619-2007, which was developed</a:t>
            </a:r>
          </a:p>
          <a:p>
            <a:r>
              <a:rPr lang="en-US" smtClean="0">
                <a:latin typeface="Arial" pitchFamily="-84" charset="0"/>
                <a:ea typeface="ＭＳ Ｐゴシック" pitchFamily="-84" charset="-128"/>
                <a:cs typeface="ＭＳ Ｐゴシック" pitchFamily="-84" charset="-128"/>
              </a:rPr>
              <a:t>by the IEEE Security in Storage Working Group (P1619). The standard describes</a:t>
            </a:r>
          </a:p>
          <a:p>
            <a:r>
              <a:rPr lang="en-US" smtClean="0">
                <a:latin typeface="Arial" pitchFamily="-84" charset="0"/>
                <a:ea typeface="ＭＳ Ｐゴシック" pitchFamily="-84" charset="-128"/>
                <a:cs typeface="ＭＳ Ｐゴシック" pitchFamily="-84" charset="-128"/>
              </a:rPr>
              <a:t>a method of encryption for data stored in sector-based devices where the threat</a:t>
            </a:r>
          </a:p>
          <a:p>
            <a:r>
              <a:rPr lang="en-US" smtClean="0">
                <a:latin typeface="Arial" pitchFamily="-84" charset="0"/>
                <a:ea typeface="ＭＳ Ｐゴシック" pitchFamily="-84" charset="-128"/>
                <a:cs typeface="ＭＳ Ｐゴシック" pitchFamily="-84" charset="-128"/>
              </a:rPr>
              <a:t>model includes possible access to stored data by the adversary. The standard has</a:t>
            </a:r>
          </a:p>
          <a:p>
            <a:r>
              <a:rPr lang="en-US" smtClean="0">
                <a:latin typeface="Arial" pitchFamily="-84" charset="0"/>
                <a:ea typeface="ＭＳ Ｐゴシック" pitchFamily="-84" charset="-128"/>
                <a:cs typeface="ＭＳ Ｐゴシック" pitchFamily="-84" charset="-128"/>
              </a:rPr>
              <a:t>received widespread industry support.</a:t>
            </a:r>
          </a:p>
          <a:p>
            <a:endParaRPr lang="en-US" smtClean="0">
              <a:latin typeface="Arial" pitchFamily="-84" charset="0"/>
              <a:ea typeface="ＭＳ Ｐゴシック" pitchFamily="-84" charset="-128"/>
              <a:cs typeface="ＭＳ Ｐゴシック" pitchFamily="-84" charset="-128"/>
            </a:endParaRPr>
          </a:p>
          <a:p>
            <a:endParaRPr lang="en-US"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98251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a:ln/>
        </p:spPr>
      </p:sp>
      <p:sp>
        <p:nvSpPr>
          <p:cNvPr id="60419"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Before </a:t>
            </a:r>
            <a:r>
              <a:rPr lang="en-US" dirty="0" smtClean="0">
                <a:latin typeface="Arial" pitchFamily="-84" charset="0"/>
                <a:ea typeface="ＭＳ Ｐゴシック" pitchFamily="-84" charset="-128"/>
                <a:cs typeface="ＭＳ Ｐゴシック" pitchFamily="-84" charset="-128"/>
              </a:rPr>
              <a:t>examining XTS-AES, let us consider the general structure of a tweakable</a:t>
            </a:r>
          </a:p>
          <a:p>
            <a:r>
              <a:rPr lang="en-US" dirty="0" smtClean="0">
                <a:latin typeface="Arial" pitchFamily="-84" charset="0"/>
                <a:ea typeface="ＭＳ Ｐゴシック" pitchFamily="-84" charset="-128"/>
                <a:cs typeface="ＭＳ Ｐゴシック" pitchFamily="-84" charset="-128"/>
              </a:rPr>
              <a:t>block cipher. A </a:t>
            </a:r>
            <a:r>
              <a:rPr lang="en-US" dirty="0" err="1" smtClean="0">
                <a:latin typeface="Arial" pitchFamily="-84" charset="0"/>
                <a:ea typeface="ＭＳ Ｐゴシック" pitchFamily="-84" charset="-128"/>
                <a:cs typeface="ＭＳ Ｐゴシック" pitchFamily="-84" charset="-128"/>
              </a:rPr>
              <a:t>tweakable</a:t>
            </a:r>
            <a:r>
              <a:rPr lang="en-US" dirty="0" smtClean="0">
                <a:latin typeface="Arial" pitchFamily="-84" charset="0"/>
                <a:ea typeface="ＭＳ Ｐゴシック" pitchFamily="-84" charset="-128"/>
                <a:cs typeface="ＭＳ Ｐゴシック" pitchFamily="-84" charset="-128"/>
              </a:rPr>
              <a:t> block cipher is one that has three inputs: a plaintext P ,</a:t>
            </a:r>
          </a:p>
          <a:p>
            <a:r>
              <a:rPr lang="en-US" dirty="0" smtClean="0">
                <a:latin typeface="Arial" pitchFamily="-84" charset="0"/>
                <a:ea typeface="ＭＳ Ｐゴシック" pitchFamily="-84" charset="-128"/>
                <a:cs typeface="ＭＳ Ｐゴシック" pitchFamily="-84" charset="-128"/>
              </a:rPr>
              <a:t>a symmetric key K , and a tweak T ; and produces a ciphertext output C . We can</a:t>
            </a:r>
          </a:p>
          <a:p>
            <a:r>
              <a:rPr lang="en-US" dirty="0" smtClean="0">
                <a:latin typeface="Arial" pitchFamily="-84" charset="0"/>
                <a:ea typeface="ＭＳ Ｐゴシック" pitchFamily="-84" charset="-128"/>
                <a:cs typeface="ＭＳ Ｐゴシック" pitchFamily="-84" charset="-128"/>
              </a:rPr>
              <a:t>write this as C =  E(K , T , P ). The tweak need not be kept secret. Whereas the purpose</a:t>
            </a:r>
          </a:p>
          <a:p>
            <a:r>
              <a:rPr lang="en-US" dirty="0" smtClean="0">
                <a:latin typeface="Arial" pitchFamily="-84" charset="0"/>
                <a:ea typeface="ＭＳ Ｐゴシック" pitchFamily="-84" charset="-128"/>
                <a:cs typeface="ＭＳ Ｐゴシック" pitchFamily="-84" charset="-128"/>
              </a:rPr>
              <a:t>of the key is to provide security, the purpose of the tweak is to provide variability.</a:t>
            </a:r>
          </a:p>
          <a:p>
            <a:r>
              <a:rPr lang="en-US" dirty="0" smtClean="0">
                <a:latin typeface="Arial" pitchFamily="-84" charset="0"/>
                <a:ea typeface="ＭＳ Ｐゴシック" pitchFamily="-84" charset="-128"/>
                <a:cs typeface="ＭＳ Ｐゴシック" pitchFamily="-84" charset="-128"/>
              </a:rPr>
              <a:t>That is, the use of different tweaks with the same plaintext and same key</a:t>
            </a:r>
          </a:p>
          <a:p>
            <a:r>
              <a:rPr lang="en-US" dirty="0" smtClean="0">
                <a:latin typeface="Arial" pitchFamily="-84" charset="0"/>
                <a:ea typeface="ＭＳ Ｐゴシック" pitchFamily="-84" charset="-128"/>
                <a:cs typeface="ＭＳ Ｐゴシック" pitchFamily="-84" charset="-128"/>
              </a:rPr>
              <a:t> produces different outputs.</a:t>
            </a:r>
          </a:p>
        </p:txBody>
      </p:sp>
      <p:sp>
        <p:nvSpPr>
          <p:cNvPr id="60420" name="Slide Number Placeholder 3"/>
          <p:cNvSpPr>
            <a:spLocks noGrp="1"/>
          </p:cNvSpPr>
          <p:nvPr>
            <p:ph type="sldNum" sz="quarter" idx="5"/>
          </p:nvPr>
        </p:nvSpPr>
        <p:spPr>
          <a:noFill/>
        </p:spPr>
        <p:txBody>
          <a:bodyPr/>
          <a:lstStyle/>
          <a:p>
            <a:fld id="{A6716256-34F0-2545-A0AA-4766A5E81DFA}" type="slidenum">
              <a:rPr lang="en-AU" smtClean="0">
                <a:latin typeface="Arial" pitchFamily="-84" charset="0"/>
              </a:rPr>
              <a:pPr/>
              <a:t>28</a:t>
            </a:fld>
            <a:endParaRPr lang="en-AU" smtClean="0">
              <a:latin typeface="Arial" pitchFamily="-84" charset="0"/>
            </a:endParaRPr>
          </a:p>
        </p:txBody>
      </p:sp>
    </p:spTree>
    <p:extLst>
      <p:ext uri="{BB962C8B-B14F-4D97-AF65-F5344CB8AC3E}">
        <p14:creationId xmlns:p14="http://schemas.microsoft.com/office/powerpoint/2010/main" val="3642235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A209FAD-895E-FC44-8D65-9503197CB2CC}" type="slidenum">
              <a:rPr lang="en-AU">
                <a:latin typeface="Arial" pitchFamily="-84" charset="0"/>
              </a:rPr>
              <a:pPr/>
              <a:t>29</a:t>
            </a:fld>
            <a:endParaRPr lang="en-AU">
              <a:latin typeface="Arial" pitchFamily="-84" charset="0"/>
            </a:endParaRPr>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The basic structure of several </a:t>
            </a:r>
            <a:r>
              <a:rPr lang="en-US" dirty="0" err="1" smtClean="0">
                <a:latin typeface="Arial" pitchFamily="-84" charset="0"/>
                <a:ea typeface="ＭＳ Ｐゴシック" pitchFamily="-84" charset="-128"/>
                <a:cs typeface="ＭＳ Ｐゴシック" pitchFamily="-84" charset="-128"/>
              </a:rPr>
              <a:t>tweakable</a:t>
            </a:r>
            <a:r>
              <a:rPr lang="en-US" dirty="0" smtClean="0">
                <a:latin typeface="Arial" pitchFamily="-84" charset="0"/>
                <a:ea typeface="ＭＳ Ｐゴシック" pitchFamily="-84" charset="-128"/>
                <a:cs typeface="ＭＳ Ｐゴシック" pitchFamily="-84" charset="-128"/>
              </a:rPr>
              <a:t> clock ciphers</a:t>
            </a:r>
          </a:p>
          <a:p>
            <a:r>
              <a:rPr lang="en-US" dirty="0" smtClean="0">
                <a:latin typeface="Arial" pitchFamily="-84" charset="0"/>
                <a:ea typeface="ＭＳ Ｐゴシック" pitchFamily="-84" charset="-128"/>
                <a:cs typeface="ＭＳ Ｐゴシック" pitchFamily="-84" charset="-128"/>
              </a:rPr>
              <a:t>that have been implemented is shown in Figure 7.9.</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7712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Arial" charset="0"/>
                <a:ea typeface="ＭＳ Ｐゴシック" charset="-128"/>
                <a:cs typeface="ＭＳ Ｐゴシック" charset="-128"/>
              </a:rPr>
              <a:t>The requirements for encrypting stored data, also referred to as “data at rest” differ</a:t>
            </a:r>
          </a:p>
          <a:p>
            <a:r>
              <a:rPr lang="en-US" sz="1200" kern="1200" baseline="0" dirty="0" smtClean="0">
                <a:solidFill>
                  <a:schemeClr val="tx1"/>
                </a:solidFill>
                <a:latin typeface="Arial" charset="0"/>
                <a:ea typeface="ＭＳ Ｐゴシック" charset="-128"/>
                <a:cs typeface="ＭＳ Ｐゴシック" charset="-128"/>
              </a:rPr>
              <a:t>somewhat from those for transmitted data. The P1619 standard was designed to</a:t>
            </a:r>
          </a:p>
          <a:p>
            <a:r>
              <a:rPr lang="en-US" sz="1200" kern="1200" baseline="0" dirty="0" smtClean="0">
                <a:solidFill>
                  <a:schemeClr val="tx1"/>
                </a:solidFill>
                <a:latin typeface="Arial" charset="0"/>
                <a:ea typeface="ＭＳ Ｐゴシック" charset="-128"/>
                <a:cs typeface="ＭＳ Ｐゴシック" charset="-128"/>
              </a:rPr>
              <a:t>have the following characteristics: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1.  The ciphertext is freely available for an attacker. Among the circumstances</a:t>
            </a:r>
          </a:p>
          <a:p>
            <a:r>
              <a:rPr lang="en-US" sz="1200" kern="1200" baseline="0" dirty="0" smtClean="0">
                <a:solidFill>
                  <a:schemeClr val="tx1"/>
                </a:solidFill>
                <a:latin typeface="Arial" charset="0"/>
                <a:ea typeface="ＭＳ Ｐゴシック" charset="-128"/>
                <a:cs typeface="ＭＳ Ｐゴシック" charset="-128"/>
              </a:rPr>
              <a:t>that lead to this situation: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  A group of users has authorized access to a database. Some of the records in</a:t>
            </a:r>
          </a:p>
          <a:p>
            <a:r>
              <a:rPr lang="en-US" sz="1200" kern="1200" baseline="0" dirty="0" smtClean="0">
                <a:solidFill>
                  <a:schemeClr val="tx1"/>
                </a:solidFill>
                <a:latin typeface="Arial" charset="0"/>
                <a:ea typeface="ＭＳ Ｐゴシック" charset="-128"/>
                <a:cs typeface="ＭＳ Ｐゴシック" charset="-128"/>
              </a:rPr>
              <a:t>the database are encrypted so that only specific users can successfully read/</a:t>
            </a:r>
          </a:p>
          <a:p>
            <a:r>
              <a:rPr lang="en-US" sz="1200" kern="1200" baseline="0" dirty="0" smtClean="0">
                <a:solidFill>
                  <a:schemeClr val="tx1"/>
                </a:solidFill>
                <a:latin typeface="Arial" charset="0"/>
                <a:ea typeface="ＭＳ Ｐゴシック" charset="-128"/>
                <a:cs typeface="ＭＳ Ｐゴシック" charset="-128"/>
              </a:rPr>
              <a:t> write them. Other users can retrieve an encrypted record but are unable to</a:t>
            </a:r>
          </a:p>
          <a:p>
            <a:r>
              <a:rPr lang="en-US" sz="1200" kern="1200" baseline="0" dirty="0" smtClean="0">
                <a:solidFill>
                  <a:schemeClr val="tx1"/>
                </a:solidFill>
                <a:latin typeface="Arial" charset="0"/>
                <a:ea typeface="ＭＳ Ｐゴシック" charset="-128"/>
                <a:cs typeface="ＭＳ Ｐゴシック" charset="-128"/>
              </a:rPr>
              <a:t>read it without the key.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err="1" smtClean="0">
                <a:solidFill>
                  <a:schemeClr val="tx1"/>
                </a:solidFill>
                <a:latin typeface="Arial" charset="0"/>
                <a:ea typeface="ＭＳ Ｐゴシック" charset="-128"/>
                <a:cs typeface="ＭＳ Ｐゴシック" charset="-128"/>
              </a:rPr>
              <a:t>b</a:t>
            </a:r>
            <a:r>
              <a:rPr lang="en-US" sz="1200" kern="1200" baseline="0" dirty="0" smtClean="0">
                <a:solidFill>
                  <a:schemeClr val="tx1"/>
                </a:solidFill>
                <a:latin typeface="Arial" charset="0"/>
                <a:ea typeface="ＭＳ Ｐゴシック" charset="-128"/>
                <a:cs typeface="ＭＳ Ｐゴシック" charset="-128"/>
              </a:rPr>
              <a:t>.  An unauthorized user manages to gain access to encrypted records.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err="1" smtClean="0">
                <a:solidFill>
                  <a:schemeClr val="tx1"/>
                </a:solidFill>
                <a:latin typeface="Arial" charset="0"/>
                <a:ea typeface="ＭＳ Ｐゴシック" charset="-128"/>
                <a:cs typeface="ＭＳ Ｐゴシック" charset="-128"/>
              </a:rPr>
              <a:t>c</a:t>
            </a:r>
            <a:r>
              <a:rPr lang="en-US" sz="1200" kern="1200" baseline="0" dirty="0" smtClean="0">
                <a:solidFill>
                  <a:schemeClr val="tx1"/>
                </a:solidFill>
                <a:latin typeface="Arial" charset="0"/>
                <a:ea typeface="ＭＳ Ｐゴシック" charset="-128"/>
                <a:cs typeface="ＭＳ Ｐゴシック" charset="-128"/>
              </a:rPr>
              <a:t>.  A data disk or laptop is stolen, giving the adversary access to the encrypted</a:t>
            </a:r>
          </a:p>
          <a:p>
            <a:r>
              <a:rPr lang="en-US" sz="1200" kern="1200" baseline="0" dirty="0" smtClean="0">
                <a:solidFill>
                  <a:schemeClr val="tx1"/>
                </a:solidFill>
                <a:latin typeface="Arial" charset="0"/>
                <a:ea typeface="ＭＳ Ｐゴシック" charset="-128"/>
                <a:cs typeface="ＭＳ Ｐゴシック" charset="-128"/>
              </a:rPr>
              <a:t>data.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The data layout is not changed on the storage medium and in transit. The encrypted</a:t>
            </a:r>
          </a:p>
          <a:p>
            <a:r>
              <a:rPr lang="en-US" sz="1200" kern="1200" baseline="0" dirty="0" smtClean="0">
                <a:solidFill>
                  <a:schemeClr val="tx1"/>
                </a:solidFill>
                <a:latin typeface="Arial" charset="0"/>
                <a:ea typeface="ＭＳ Ｐゴシック" charset="-128"/>
                <a:cs typeface="ＭＳ Ｐゴシック" charset="-128"/>
              </a:rPr>
              <a:t>data must be the same size as the plaintext data.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3.  Data are accessed in fixed sized blocks, independently from each other. That is,</a:t>
            </a:r>
          </a:p>
          <a:p>
            <a:r>
              <a:rPr lang="en-US" sz="1200" kern="1200" baseline="0" dirty="0" smtClean="0">
                <a:solidFill>
                  <a:schemeClr val="tx1"/>
                </a:solidFill>
                <a:latin typeface="Arial" charset="0"/>
                <a:ea typeface="ＭＳ Ｐゴシック" charset="-128"/>
                <a:cs typeface="ＭＳ Ｐゴシック" charset="-128"/>
              </a:rPr>
              <a:t>an authorized user may access one or more blocks in any order.</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4.  Encryption is performed in 16-byte blocks, independently from other blocks</a:t>
            </a:r>
          </a:p>
          <a:p>
            <a:r>
              <a:rPr lang="en-US" sz="1200" kern="1200" baseline="0" dirty="0" smtClean="0">
                <a:solidFill>
                  <a:schemeClr val="tx1"/>
                </a:solidFill>
                <a:latin typeface="Arial" charset="0"/>
                <a:ea typeface="ＭＳ Ｐゴシック" charset="-128"/>
                <a:cs typeface="ＭＳ Ｐゴシック" charset="-128"/>
              </a:rPr>
              <a:t>(except the last two plaintext blocks of a sector, if its size is not a multiple of</a:t>
            </a:r>
          </a:p>
          <a:p>
            <a:r>
              <a:rPr lang="en-US" sz="1200" kern="1200" baseline="0" dirty="0" smtClean="0">
                <a:solidFill>
                  <a:schemeClr val="tx1"/>
                </a:solidFill>
                <a:latin typeface="Arial" charset="0"/>
                <a:ea typeface="ＭＳ Ｐゴシック" charset="-128"/>
                <a:cs typeface="ＭＳ Ｐゴシック" charset="-128"/>
              </a:rPr>
              <a:t>16 bytes).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5.  There are no other metadata used, except the location of the data blocks</a:t>
            </a:r>
          </a:p>
          <a:p>
            <a:r>
              <a:rPr lang="en-US" sz="1200" kern="1200" baseline="0" dirty="0" smtClean="0">
                <a:solidFill>
                  <a:schemeClr val="tx1"/>
                </a:solidFill>
                <a:latin typeface="Arial" charset="0"/>
                <a:ea typeface="ＭＳ Ｐゴシック" charset="-128"/>
                <a:cs typeface="ＭＳ Ｐゴシック" charset="-128"/>
              </a:rPr>
              <a:t>within the whole data set.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6.  The same plaintext is encrypted to different </a:t>
            </a:r>
            <a:r>
              <a:rPr lang="en-US" sz="1200" kern="1200" baseline="0" dirty="0" err="1" smtClean="0">
                <a:solidFill>
                  <a:schemeClr val="tx1"/>
                </a:solidFill>
                <a:latin typeface="Arial" charset="0"/>
                <a:ea typeface="ＭＳ Ｐゴシック" charset="-128"/>
                <a:cs typeface="ＭＳ Ｐゴシック" charset="-128"/>
              </a:rPr>
              <a:t>ciphertexts</a:t>
            </a:r>
            <a:r>
              <a:rPr lang="en-US" sz="1200" kern="1200" baseline="0" dirty="0" smtClean="0">
                <a:solidFill>
                  <a:schemeClr val="tx1"/>
                </a:solidFill>
                <a:latin typeface="Arial" charset="0"/>
                <a:ea typeface="ＭＳ Ｐゴシック" charset="-128"/>
                <a:cs typeface="ＭＳ Ｐゴシック" charset="-128"/>
              </a:rPr>
              <a:t> at different locations,</a:t>
            </a:r>
          </a:p>
          <a:p>
            <a:r>
              <a:rPr lang="en-US" sz="1200" kern="1200" baseline="0" dirty="0" smtClean="0">
                <a:solidFill>
                  <a:schemeClr val="tx1"/>
                </a:solidFill>
                <a:latin typeface="Arial" charset="0"/>
                <a:ea typeface="ＭＳ Ｐゴシック" charset="-128"/>
                <a:cs typeface="ＭＳ Ｐゴシック" charset="-128"/>
              </a:rPr>
              <a:t>but always to the same ciphertext when written to the same location again.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7.  A standard conformant device can be constructed for decryption of data encrypted</a:t>
            </a:r>
          </a:p>
          <a:p>
            <a:r>
              <a:rPr lang="en-US" sz="1200" kern="1200" baseline="0" dirty="0" smtClean="0">
                <a:solidFill>
                  <a:schemeClr val="tx1"/>
                </a:solidFill>
                <a:latin typeface="Arial" charset="0"/>
                <a:ea typeface="ＭＳ Ｐゴシック" charset="-128"/>
                <a:cs typeface="ＭＳ Ｐゴシック" charset="-128"/>
              </a:rPr>
              <a:t>by another standard conformant device.</a:t>
            </a:r>
          </a:p>
          <a:p>
            <a:endParaRPr lang="en-US" sz="1200" kern="1200" baseline="0" dirty="0" smtClean="0">
              <a:solidFill>
                <a:schemeClr val="tx1"/>
              </a:solidFill>
              <a:latin typeface="Arial" charset="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38076705-864B-4D45-B85F-06B6083622B7}" type="slidenum">
              <a:rPr lang="en-AU" smtClean="0"/>
              <a:pPr>
                <a:defRPr/>
              </a:pPr>
              <a:t>30</a:t>
            </a:fld>
            <a:endParaRPr lang="en-AU" dirty="0"/>
          </a:p>
        </p:txBody>
      </p:sp>
    </p:spTree>
    <p:extLst>
      <p:ext uri="{BB962C8B-B14F-4D97-AF65-F5344CB8AC3E}">
        <p14:creationId xmlns:p14="http://schemas.microsoft.com/office/powerpoint/2010/main" val="3175265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solidFill>
                  <a:schemeClr val="tx1"/>
                </a:solidFill>
                <a:latin typeface="Arial" charset="0"/>
                <a:ea typeface="ＭＳ Ｐゴシック" charset="-128"/>
                <a:cs typeface="ＭＳ Ｐゴシック" charset="-128"/>
              </a:rPr>
              <a:t>The P1619 group</a:t>
            </a:r>
            <a:endParaRPr lang="en-US" dirty="0"/>
          </a:p>
        </p:txBody>
      </p:sp>
      <p:sp>
        <p:nvSpPr>
          <p:cNvPr id="4" name="Slayt Numarası Yer Tutucusu 3"/>
          <p:cNvSpPr>
            <a:spLocks noGrp="1"/>
          </p:cNvSpPr>
          <p:nvPr>
            <p:ph type="sldNum" sz="quarter" idx="10"/>
          </p:nvPr>
        </p:nvSpPr>
        <p:spPr/>
        <p:txBody>
          <a:bodyPr/>
          <a:lstStyle/>
          <a:p>
            <a:pPr>
              <a:defRPr/>
            </a:pPr>
            <a:fld id="{38076705-864B-4D45-B85F-06B6083622B7}" type="slidenum">
              <a:rPr lang="en-AU" smtClean="0"/>
              <a:pPr>
                <a:defRPr/>
              </a:pPr>
              <a:t>31</a:t>
            </a:fld>
            <a:endParaRPr lang="en-AU" dirty="0"/>
          </a:p>
        </p:txBody>
      </p:sp>
    </p:spTree>
    <p:extLst>
      <p:ext uri="{BB962C8B-B14F-4D97-AF65-F5344CB8AC3E}">
        <p14:creationId xmlns:p14="http://schemas.microsoft.com/office/powerpoint/2010/main" val="4682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B72F409-F23D-5F4E-81D9-1B454B56C927}" type="slidenum">
              <a:rPr lang="en-AU">
                <a:latin typeface="Arial" pitchFamily="-84" charset="0"/>
              </a:rPr>
              <a:pPr/>
              <a:t>3</a:t>
            </a:fld>
            <a:endParaRPr lang="en-AU">
              <a:latin typeface="Arial" pitchFamily="-84" charset="0"/>
            </a:endParaRPr>
          </a:p>
        </p:txBody>
      </p:sp>
      <p:sp>
        <p:nvSpPr>
          <p:cNvPr id="35843" name="Rectangle 1026"/>
          <p:cNvSpPr>
            <a:spLocks noGrp="1" noRot="1" noChangeAspect="1" noChangeArrowheads="1" noTextEdit="1"/>
          </p:cNvSpPr>
          <p:nvPr>
            <p:ph type="sldImg"/>
          </p:nvPr>
        </p:nvSpPr>
        <p:spPr>
          <a:solidFill>
            <a:srgbClr val="FFFFFF"/>
          </a:solidFill>
          <a:ln/>
        </p:spPr>
      </p:sp>
      <p:sp>
        <p:nvSpPr>
          <p:cNvPr id="35844" name="Rectangle 1027"/>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A block cipher takes a fixed-length block of text of length </a:t>
            </a:r>
            <a:r>
              <a:rPr lang="en-US" dirty="0" err="1"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bits and a key as input</a:t>
            </a:r>
          </a:p>
          <a:p>
            <a:r>
              <a:rPr lang="en-US" dirty="0" smtClean="0">
                <a:latin typeface="Arial" pitchFamily="-84" charset="0"/>
                <a:ea typeface="ＭＳ Ｐゴシック" pitchFamily="-84" charset="-128"/>
                <a:cs typeface="ＭＳ Ｐゴシック" pitchFamily="-84" charset="-128"/>
              </a:rPr>
              <a:t>and produces a </a:t>
            </a:r>
            <a:r>
              <a:rPr lang="en-US" dirty="0" err="1"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-bit block of ciphertext. If the amount of plaintext to be encrypted</a:t>
            </a:r>
          </a:p>
          <a:p>
            <a:r>
              <a:rPr lang="en-US" dirty="0" smtClean="0">
                <a:latin typeface="Arial" pitchFamily="-84" charset="0"/>
                <a:ea typeface="ＭＳ Ｐゴシック" pitchFamily="-84" charset="-128"/>
                <a:cs typeface="ＭＳ Ｐゴシック" pitchFamily="-84" charset="-128"/>
              </a:rPr>
              <a:t>is greater than </a:t>
            </a:r>
            <a:r>
              <a:rPr lang="en-US" dirty="0" err="1"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bits, then the block cipher can still be used by breaking the plaintext</a:t>
            </a:r>
          </a:p>
          <a:p>
            <a:r>
              <a:rPr lang="en-US" dirty="0" smtClean="0">
                <a:latin typeface="Arial" pitchFamily="-84" charset="0"/>
                <a:ea typeface="ＭＳ Ｐゴシック" pitchFamily="-84" charset="-128"/>
                <a:cs typeface="ＭＳ Ｐゴシック" pitchFamily="-84" charset="-128"/>
              </a:rPr>
              <a:t>up into </a:t>
            </a:r>
            <a:r>
              <a:rPr lang="en-US" dirty="0" err="1"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-bit blocks. When multiple blocks of plaintext are encrypted using the</a:t>
            </a:r>
          </a:p>
          <a:p>
            <a:r>
              <a:rPr lang="en-US" dirty="0" smtClean="0">
                <a:latin typeface="Arial" pitchFamily="-84" charset="0"/>
                <a:ea typeface="ＭＳ Ｐゴシック" pitchFamily="-84" charset="-128"/>
                <a:cs typeface="ＭＳ Ｐゴシック" pitchFamily="-84" charset="-128"/>
              </a:rPr>
              <a:t>same key, a number of security issues arise. To apply a block cipher in a variety of</a:t>
            </a:r>
          </a:p>
          <a:p>
            <a:r>
              <a:rPr lang="en-US" dirty="0" smtClean="0">
                <a:latin typeface="Arial" pitchFamily="-84" charset="0"/>
                <a:ea typeface="ＭＳ Ｐゴシック" pitchFamily="-84" charset="-128"/>
                <a:cs typeface="ＭＳ Ｐゴシック" pitchFamily="-84" charset="-128"/>
              </a:rPr>
              <a:t>applications, five modes of operation  have been defined by NIST (SP 800-38A).</a:t>
            </a:r>
          </a:p>
          <a:p>
            <a:r>
              <a:rPr lang="en-US" dirty="0" smtClean="0">
                <a:latin typeface="Arial" pitchFamily="-84" charset="0"/>
                <a:ea typeface="ＭＳ Ｐゴシック" pitchFamily="-84" charset="-128"/>
                <a:cs typeface="ＭＳ Ｐゴシック" pitchFamily="-84" charset="-128"/>
              </a:rPr>
              <a:t>In essence, a mode of operation is a technique for enhancing the effect of a cryptographic</a:t>
            </a:r>
          </a:p>
          <a:p>
            <a:r>
              <a:rPr lang="en-US" dirty="0" smtClean="0">
                <a:latin typeface="Arial" pitchFamily="-84" charset="0"/>
                <a:ea typeface="ＭＳ Ｐゴシック" pitchFamily="-84" charset="-128"/>
                <a:cs typeface="ＭＳ Ｐゴシック" pitchFamily="-84" charset="-128"/>
              </a:rPr>
              <a:t>algorithm or adapting the algorithm for an application, such as applying</a:t>
            </a:r>
          </a:p>
          <a:p>
            <a:r>
              <a:rPr lang="en-US" dirty="0" smtClean="0">
                <a:latin typeface="Arial" pitchFamily="-84" charset="0"/>
                <a:ea typeface="ＭＳ Ｐゴシック" pitchFamily="-84" charset="-128"/>
                <a:cs typeface="ＭＳ Ｐゴシック" pitchFamily="-84" charset="-128"/>
              </a:rPr>
              <a:t>a block cipher to a sequence of data blocks or a data stream. The five modes are</a:t>
            </a:r>
          </a:p>
          <a:p>
            <a:r>
              <a:rPr lang="en-US" dirty="0" smtClean="0">
                <a:latin typeface="Arial" pitchFamily="-84" charset="0"/>
                <a:ea typeface="ＭＳ Ｐゴシック" pitchFamily="-84" charset="-128"/>
                <a:cs typeface="ＭＳ Ｐゴシック" pitchFamily="-84" charset="-128"/>
              </a:rPr>
              <a:t>intended to cover a wide variety of applications of encryption for which a block</a:t>
            </a:r>
          </a:p>
          <a:p>
            <a:r>
              <a:rPr lang="en-US" dirty="0" smtClean="0">
                <a:latin typeface="Arial" pitchFamily="-84" charset="0"/>
                <a:ea typeface="ＭＳ Ｐゴシック" pitchFamily="-84" charset="-128"/>
                <a:cs typeface="ＭＳ Ｐゴシック" pitchFamily="-84" charset="-128"/>
              </a:rPr>
              <a:t>cipher could be used. These modes are intended for use with any symmetric block</a:t>
            </a:r>
          </a:p>
          <a:p>
            <a:r>
              <a:rPr lang="en-US" dirty="0" smtClean="0">
                <a:latin typeface="Arial" pitchFamily="-84" charset="0"/>
                <a:ea typeface="ＭＳ Ｐゴシック" pitchFamily="-84" charset="-128"/>
                <a:cs typeface="ＭＳ Ｐゴシック" pitchFamily="-84" charset="-128"/>
              </a:rPr>
              <a:t>cipher, including triple DES and AES.</a:t>
            </a:r>
            <a:endParaRPr lang="en-AU" dirty="0" smtClean="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805443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815F0C9-7D18-5647-BB4F-F516422E2DBB}" type="slidenum">
              <a:rPr lang="en-AU">
                <a:latin typeface="Arial" pitchFamily="-84" charset="0"/>
              </a:rPr>
              <a:pPr/>
              <a:t>32</a:t>
            </a:fld>
            <a:endParaRPr lang="en-AU">
              <a:latin typeface="Arial" pitchFamily="-84" charset="0"/>
            </a:endParaRPr>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Figure 7.10 shows the encryption and decryption of a single block. The operation involves</a:t>
            </a:r>
          </a:p>
          <a:p>
            <a:r>
              <a:rPr lang="en-US" dirty="0" smtClean="0">
                <a:latin typeface="Arial" pitchFamily="-84" charset="0"/>
                <a:ea typeface="ＭＳ Ｐゴシック" pitchFamily="-84" charset="-128"/>
                <a:cs typeface="ＭＳ Ｐゴシック" pitchFamily="-84" charset="-128"/>
              </a:rPr>
              <a:t>two instances of the AES algorithm with two keys.</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663209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dirty="0" smtClean="0"/>
              <a:t>The plaintext of a sector or data unit is organized into blocks of 128 bits. Blocks are</a:t>
            </a:r>
          </a:p>
          <a:p>
            <a:pPr>
              <a:defRPr/>
            </a:pPr>
            <a:r>
              <a:rPr lang="en-US" dirty="0" smtClean="0"/>
              <a:t>labeled P</a:t>
            </a:r>
            <a:r>
              <a:rPr lang="en-US" baseline="-25000" dirty="0" smtClean="0"/>
              <a:t>0</a:t>
            </a:r>
            <a:r>
              <a:rPr lang="en-US" dirty="0" smtClean="0"/>
              <a:t> , P</a:t>
            </a:r>
            <a:r>
              <a:rPr lang="en-US" baseline="-25000" dirty="0" smtClean="0"/>
              <a:t>1 </a:t>
            </a:r>
            <a:r>
              <a:rPr lang="en-US" dirty="0" smtClean="0"/>
              <a:t>, . . .  , P</a:t>
            </a:r>
            <a:r>
              <a:rPr lang="en-US" baseline="-25000" dirty="0" smtClean="0"/>
              <a:t>m</a:t>
            </a:r>
            <a:r>
              <a:rPr lang="en-US" dirty="0" smtClean="0"/>
              <a:t> . The last block my be null or may contain from 1 to 127 bits.</a:t>
            </a:r>
          </a:p>
          <a:p>
            <a:pPr>
              <a:defRPr/>
            </a:pPr>
            <a:r>
              <a:rPr lang="en-US" dirty="0" smtClean="0"/>
              <a:t>In other words, the input to the XTS-AES algorithm consists of m  128-bit blocks</a:t>
            </a:r>
          </a:p>
          <a:p>
            <a:pPr>
              <a:defRPr/>
            </a:pPr>
            <a:r>
              <a:rPr lang="en-US" dirty="0" smtClean="0"/>
              <a:t>and possibly a final partial block.</a:t>
            </a:r>
          </a:p>
          <a:p>
            <a:pPr>
              <a:defRPr/>
            </a:pPr>
            <a:endParaRPr lang="en-US" dirty="0" smtClean="0"/>
          </a:p>
          <a:p>
            <a:pPr>
              <a:defRPr/>
            </a:pPr>
            <a:r>
              <a:rPr lang="en-US" dirty="0" smtClean="0"/>
              <a:t> As can be seen, XTS-AES mode, like CTR mode, is suitable for parallel operation.</a:t>
            </a:r>
          </a:p>
          <a:p>
            <a:pPr>
              <a:defRPr/>
            </a:pPr>
            <a:r>
              <a:rPr lang="en-US" dirty="0" smtClean="0"/>
              <a:t>Because there is no chaining, multiple blocks can be encrypted or decrypted</a:t>
            </a:r>
          </a:p>
          <a:p>
            <a:pPr>
              <a:defRPr/>
            </a:pPr>
            <a:r>
              <a:rPr lang="en-US" dirty="0" smtClean="0"/>
              <a:t>simultaneously. Unlike CTR mode, XTS-AES mode includes a nonce (the parameter</a:t>
            </a:r>
          </a:p>
          <a:p>
            <a:pPr>
              <a:defRPr/>
            </a:pPr>
            <a:r>
              <a:rPr lang="en-US" dirty="0" smtClean="0"/>
              <a:t>i ) as well as a counter (parameter j ).</a:t>
            </a:r>
          </a:p>
          <a:p>
            <a:pPr>
              <a:defRPr/>
            </a:pPr>
            <a:endParaRPr lang="en-US" dirty="0" smtClean="0"/>
          </a:p>
          <a:p>
            <a:pPr>
              <a:defRPr/>
            </a:pPr>
            <a:r>
              <a:rPr lang="en-US" dirty="0" smtClean="0"/>
              <a:t>For encryption and decryption, each block is treated independently and</a:t>
            </a:r>
          </a:p>
          <a:p>
            <a:pPr>
              <a:defRPr/>
            </a:pPr>
            <a:r>
              <a:rPr lang="en-US" dirty="0" smtClean="0"/>
              <a:t>encrypted/decrypted as shown in Figure 7.10. The only exception occurs when</a:t>
            </a:r>
          </a:p>
          <a:p>
            <a:pPr>
              <a:defRPr/>
            </a:pPr>
            <a:r>
              <a:rPr lang="en-US" dirty="0" smtClean="0"/>
              <a:t>the last block has less than 128 bits. In that case, the last two blocks are encrypted/</a:t>
            </a:r>
          </a:p>
          <a:p>
            <a:pPr>
              <a:defRPr/>
            </a:pPr>
            <a:r>
              <a:rPr lang="en-US" dirty="0" smtClean="0"/>
              <a:t>decrypted using a ciphertext-stealing  technique instead of padding.</a:t>
            </a:r>
          </a:p>
          <a:p>
            <a:pPr>
              <a:defRPr/>
            </a:pPr>
            <a:r>
              <a:rPr lang="en-US" dirty="0" smtClean="0"/>
              <a:t>Figure 7.11 shows the scheme.</a:t>
            </a:r>
            <a:endParaRPr lang="en-US" dirty="0"/>
          </a:p>
        </p:txBody>
      </p:sp>
      <p:sp>
        <p:nvSpPr>
          <p:cNvPr id="66564" name="Slide Number Placeholder 3"/>
          <p:cNvSpPr>
            <a:spLocks noGrp="1"/>
          </p:cNvSpPr>
          <p:nvPr>
            <p:ph type="sldNum" sz="quarter" idx="5"/>
          </p:nvPr>
        </p:nvSpPr>
        <p:spPr>
          <a:noFill/>
        </p:spPr>
        <p:txBody>
          <a:bodyPr/>
          <a:lstStyle/>
          <a:p>
            <a:fld id="{D645595F-7135-2A4A-B860-5475D590E484}" type="slidenum">
              <a:rPr lang="en-AU" smtClean="0">
                <a:latin typeface="Arial" pitchFamily="-84" charset="0"/>
              </a:rPr>
              <a:pPr/>
              <a:t>33</a:t>
            </a:fld>
            <a:endParaRPr lang="en-AU" smtClean="0">
              <a:latin typeface="Arial" pitchFamily="-84" charset="0"/>
            </a:endParaRPr>
          </a:p>
        </p:txBody>
      </p:sp>
    </p:spTree>
    <p:extLst>
      <p:ext uri="{BB962C8B-B14F-4D97-AF65-F5344CB8AC3E}">
        <p14:creationId xmlns:p14="http://schemas.microsoft.com/office/powerpoint/2010/main" val="1578560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C4DE1DC-D3CA-C74A-B857-832FA00E8F1D}" type="slidenum">
              <a:rPr lang="en-AU">
                <a:latin typeface="Arial" pitchFamily="-84" charset="0"/>
              </a:rPr>
              <a:pPr/>
              <a:t>34</a:t>
            </a:fld>
            <a:endParaRPr lang="en-AU">
              <a:latin typeface="Arial"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395664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35</a:t>
            </a:fld>
            <a:endParaRPr lang="en-US"/>
          </a:p>
        </p:txBody>
      </p:sp>
    </p:spTree>
    <p:extLst>
      <p:ext uri="{BB962C8B-B14F-4D97-AF65-F5344CB8AC3E}">
        <p14:creationId xmlns:p14="http://schemas.microsoft.com/office/powerpoint/2010/main" val="2790133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36</a:t>
            </a:fld>
            <a:endParaRPr lang="en-US"/>
          </a:p>
        </p:txBody>
      </p:sp>
    </p:spTree>
    <p:extLst>
      <p:ext uri="{BB962C8B-B14F-4D97-AF65-F5344CB8AC3E}">
        <p14:creationId xmlns:p14="http://schemas.microsoft.com/office/powerpoint/2010/main" val="1386549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37</a:t>
            </a:fld>
            <a:endParaRPr lang="en-US"/>
          </a:p>
        </p:txBody>
      </p:sp>
    </p:spTree>
    <p:extLst>
      <p:ext uri="{BB962C8B-B14F-4D97-AF65-F5344CB8AC3E}">
        <p14:creationId xmlns:p14="http://schemas.microsoft.com/office/powerpoint/2010/main" val="1067500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Arial" charset="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38076705-864B-4D45-B85F-06B6083622B7}" type="slidenum">
              <a:rPr lang="en-AU" smtClean="0"/>
              <a:pPr>
                <a:defRPr/>
              </a:pPr>
              <a:t>38</a:t>
            </a:fld>
            <a:endParaRPr lang="en-AU" dirty="0"/>
          </a:p>
        </p:txBody>
      </p:sp>
    </p:spTree>
    <p:extLst>
      <p:ext uri="{BB962C8B-B14F-4D97-AF65-F5344CB8AC3E}">
        <p14:creationId xmlns:p14="http://schemas.microsoft.com/office/powerpoint/2010/main" val="1896000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Format-preserving encryption (FPE) refers to any encryption technique that takes</a:t>
            </a:r>
          </a:p>
          <a:p>
            <a:r>
              <a:rPr lang="en-US" sz="1200" kern="1200" baseline="0" dirty="0" smtClean="0">
                <a:solidFill>
                  <a:schemeClr val="tx1"/>
                </a:solidFill>
                <a:latin typeface="Arial" charset="0"/>
                <a:ea typeface="ＭＳ Ｐゴシック" charset="-128"/>
                <a:cs typeface="ＭＳ Ｐゴシック" charset="-128"/>
              </a:rPr>
              <a:t>a plaintext in a given format and produces a ciphertext in the same format. For</a:t>
            </a:r>
          </a:p>
          <a:p>
            <a:r>
              <a:rPr lang="en-US" sz="1200" kern="1200" baseline="0" dirty="0" smtClean="0">
                <a:solidFill>
                  <a:schemeClr val="tx1"/>
                </a:solidFill>
                <a:latin typeface="Arial" charset="0"/>
                <a:ea typeface="ＭＳ Ｐゴシック" charset="-128"/>
                <a:cs typeface="ＭＳ Ｐゴシック" charset="-128"/>
              </a:rPr>
              <a:t>example, credit cards consist of 16 decimal digits. An FPE that can accept this type of</a:t>
            </a:r>
          </a:p>
          <a:p>
            <a:r>
              <a:rPr lang="en-US" sz="1200" kern="1200" baseline="0" dirty="0" smtClean="0">
                <a:solidFill>
                  <a:schemeClr val="tx1"/>
                </a:solidFill>
                <a:latin typeface="Arial" charset="0"/>
                <a:ea typeface="ＭＳ Ｐゴシック" charset="-128"/>
                <a:cs typeface="ＭＳ Ｐゴシック" charset="-128"/>
              </a:rPr>
              <a:t>input would produce a ciphertext output of 16 decimal digits. Note that the ciphertext</a:t>
            </a:r>
          </a:p>
          <a:p>
            <a:r>
              <a:rPr lang="en-US" sz="1200" kern="1200" baseline="0" dirty="0" smtClean="0">
                <a:solidFill>
                  <a:schemeClr val="tx1"/>
                </a:solidFill>
                <a:latin typeface="Arial" charset="0"/>
                <a:ea typeface="ＭＳ Ｐゴシック" charset="-128"/>
                <a:cs typeface="ＭＳ Ｐゴシック" charset="-128"/>
              </a:rPr>
              <a:t>need not be, and in fact is unlikely to be, a valid credit card number. But it will have</a:t>
            </a:r>
          </a:p>
          <a:p>
            <a:r>
              <a:rPr lang="en-US" sz="1200" kern="1200" baseline="0" dirty="0" smtClean="0">
                <a:solidFill>
                  <a:schemeClr val="tx1"/>
                </a:solidFill>
                <a:latin typeface="Arial" charset="0"/>
                <a:ea typeface="ＭＳ Ｐゴシック" charset="-128"/>
                <a:cs typeface="ＭＳ Ｐゴシック" charset="-128"/>
              </a:rPr>
              <a:t>the same format and can be stored in the same way as credit card number plaintext.</a:t>
            </a:r>
          </a:p>
        </p:txBody>
      </p:sp>
      <p:sp>
        <p:nvSpPr>
          <p:cNvPr id="4" name="Slide Number Placeholder 3"/>
          <p:cNvSpPr>
            <a:spLocks noGrp="1"/>
          </p:cNvSpPr>
          <p:nvPr>
            <p:ph type="sldNum" sz="quarter" idx="10"/>
          </p:nvPr>
        </p:nvSpPr>
        <p:spPr/>
        <p:txBody>
          <a:bodyPr/>
          <a:lstStyle/>
          <a:p>
            <a:pPr>
              <a:defRPr/>
            </a:pPr>
            <a:fld id="{38076705-864B-4D45-B85F-06B6083622B7}" type="slidenum">
              <a:rPr lang="en-AU" smtClean="0"/>
              <a:pPr>
                <a:defRPr/>
              </a:pPr>
              <a:t>40</a:t>
            </a:fld>
            <a:endParaRPr lang="en-AU" dirty="0"/>
          </a:p>
        </p:txBody>
      </p:sp>
    </p:spTree>
    <p:extLst>
      <p:ext uri="{BB962C8B-B14F-4D97-AF65-F5344CB8AC3E}">
        <p14:creationId xmlns:p14="http://schemas.microsoft.com/office/powerpoint/2010/main" val="19938438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A simple encryption algorithm is not format preserving, with the exception</a:t>
            </a:r>
          </a:p>
          <a:p>
            <a:r>
              <a:rPr lang="en-US" sz="1200" kern="1200" baseline="0" dirty="0" smtClean="0">
                <a:solidFill>
                  <a:schemeClr val="tx1"/>
                </a:solidFill>
                <a:latin typeface="Arial" charset="0"/>
                <a:ea typeface="ＭＳ Ｐゴシック" charset="-128"/>
                <a:cs typeface="ＭＳ Ｐゴシック" charset="-128"/>
              </a:rPr>
              <a:t>that it preserves the format of binary strings. For example, Table 7.2 shows three</a:t>
            </a:r>
          </a:p>
          <a:p>
            <a:r>
              <a:rPr lang="en-US" sz="1200" kern="1200" baseline="0" dirty="0" smtClean="0">
                <a:solidFill>
                  <a:schemeClr val="tx1"/>
                </a:solidFill>
                <a:latin typeface="Arial" charset="0"/>
                <a:ea typeface="ＭＳ Ｐゴシック" charset="-128"/>
                <a:cs typeface="ＭＳ Ｐゴシック" charset="-128"/>
              </a:rPr>
              <a:t>types of plaintext for which it might be desired to perform FPE. The third row</a:t>
            </a:r>
          </a:p>
          <a:p>
            <a:r>
              <a:rPr lang="en-US" sz="1200" kern="1200" baseline="0" dirty="0" smtClean="0">
                <a:solidFill>
                  <a:schemeClr val="tx1"/>
                </a:solidFill>
                <a:latin typeface="Arial" charset="0"/>
                <a:ea typeface="ＭＳ Ｐゴシック" charset="-128"/>
                <a:cs typeface="ＭＳ Ｐゴシック" charset="-128"/>
              </a:rPr>
              <a:t>shows examples of what might be generated by an FPE algorithm. The fourth row</a:t>
            </a:r>
          </a:p>
          <a:p>
            <a:r>
              <a:rPr lang="en-US" sz="1200" kern="1200" baseline="0" dirty="0" smtClean="0">
                <a:solidFill>
                  <a:schemeClr val="tx1"/>
                </a:solidFill>
                <a:latin typeface="Arial" charset="0"/>
                <a:ea typeface="ＭＳ Ｐゴシック" charset="-128"/>
                <a:cs typeface="ＭＳ Ｐゴシック" charset="-128"/>
              </a:rPr>
              <a:t>shows (in hexadecimal) what is produced by AES with a given key.</a:t>
            </a:r>
            <a:endParaRPr lang="en-US" dirty="0"/>
          </a:p>
        </p:txBody>
      </p:sp>
      <p:sp>
        <p:nvSpPr>
          <p:cNvPr id="4" name="Slide Number Placeholder 3"/>
          <p:cNvSpPr>
            <a:spLocks noGrp="1"/>
          </p:cNvSpPr>
          <p:nvPr>
            <p:ph type="sldNum" sz="quarter" idx="10"/>
          </p:nvPr>
        </p:nvSpPr>
        <p:spPr/>
        <p:txBody>
          <a:bodyPr/>
          <a:lstStyle/>
          <a:p>
            <a:pPr>
              <a:defRPr/>
            </a:pPr>
            <a:fld id="{38076705-864B-4D45-B85F-06B6083622B7}" type="slidenum">
              <a:rPr lang="en-AU" smtClean="0"/>
              <a:pPr>
                <a:defRPr/>
              </a:pPr>
              <a:t>41</a:t>
            </a:fld>
            <a:endParaRPr lang="en-AU" dirty="0"/>
          </a:p>
        </p:txBody>
      </p:sp>
    </p:spTree>
    <p:extLst>
      <p:ext uri="{BB962C8B-B14F-4D97-AF65-F5344CB8AC3E}">
        <p14:creationId xmlns:p14="http://schemas.microsoft.com/office/powerpoint/2010/main" val="249316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charset="-128"/>
                <a:cs typeface="ＭＳ Ｐゴシック" charset="-128"/>
              </a:rPr>
              <a:t>FPE facilitates the retrofitting of encryption technology to legacy applications,</a:t>
            </a:r>
          </a:p>
          <a:p>
            <a:r>
              <a:rPr lang="en-US" sz="1200" kern="1200" baseline="0" dirty="0" smtClean="0">
                <a:solidFill>
                  <a:schemeClr val="tx1"/>
                </a:solidFill>
                <a:latin typeface="Arial" charset="0"/>
                <a:ea typeface="ＭＳ Ｐゴシック" charset="-128"/>
                <a:cs typeface="ＭＳ Ｐゴシック" charset="-128"/>
              </a:rPr>
              <a:t>where a conventional encryption mode might not be feasible because it would disrupt</a:t>
            </a:r>
          </a:p>
          <a:p>
            <a:r>
              <a:rPr lang="en-US" sz="1200" kern="1200" baseline="0" dirty="0" smtClean="0">
                <a:solidFill>
                  <a:schemeClr val="tx1"/>
                </a:solidFill>
                <a:latin typeface="Arial" charset="0"/>
                <a:ea typeface="ＭＳ Ｐゴシック" charset="-128"/>
                <a:cs typeface="ＭＳ Ｐゴシック" charset="-128"/>
              </a:rPr>
              <a:t>data fields/pathways. FPE has emerged as a useful cryptographic tool, whose</a:t>
            </a:r>
          </a:p>
          <a:p>
            <a:r>
              <a:rPr lang="en-US" sz="1200" kern="1200" baseline="0" dirty="0" smtClean="0">
                <a:solidFill>
                  <a:schemeClr val="tx1"/>
                </a:solidFill>
                <a:latin typeface="Arial" charset="0"/>
                <a:ea typeface="ＭＳ Ｐゴシック" charset="-128"/>
                <a:cs typeface="ＭＳ Ｐゴシック" charset="-128"/>
              </a:rPr>
              <a:t>applications include financial-information security, data sanitization, and transparent</a:t>
            </a:r>
          </a:p>
          <a:p>
            <a:r>
              <a:rPr lang="en-US" sz="1200" kern="1200" baseline="0" dirty="0" smtClean="0">
                <a:solidFill>
                  <a:schemeClr val="tx1"/>
                </a:solidFill>
                <a:latin typeface="Arial" charset="0"/>
                <a:ea typeface="ＭＳ Ｐゴシック" charset="-128"/>
                <a:cs typeface="ＭＳ Ｐゴシック" charset="-128"/>
              </a:rPr>
              <a:t>encryption of fields in legacy databases.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principal benefit of FPE is that it enables protection of particular data</a:t>
            </a:r>
          </a:p>
          <a:p>
            <a:r>
              <a:rPr lang="en-US" sz="1200" kern="1200" baseline="0" dirty="0" smtClean="0">
                <a:solidFill>
                  <a:schemeClr val="tx1"/>
                </a:solidFill>
                <a:latin typeface="Arial" charset="0"/>
                <a:ea typeface="ＭＳ Ｐゴシック" charset="-128"/>
                <a:cs typeface="ＭＳ Ｐゴシック" charset="-128"/>
              </a:rPr>
              <a:t>elements in a legacy database that did not provide encryption of those data elements,</a:t>
            </a:r>
          </a:p>
          <a:p>
            <a:r>
              <a:rPr lang="en-US" sz="1200" kern="1200" baseline="0" dirty="0" smtClean="0">
                <a:solidFill>
                  <a:schemeClr val="tx1"/>
                </a:solidFill>
                <a:latin typeface="Arial" charset="0"/>
                <a:ea typeface="ＭＳ Ｐゴシック" charset="-128"/>
                <a:cs typeface="ＭＳ Ｐゴシック" charset="-128"/>
              </a:rPr>
              <a:t>while still enabling workflows that were in place before FPE was in use. With</a:t>
            </a:r>
          </a:p>
          <a:p>
            <a:r>
              <a:rPr lang="en-US" sz="1200" kern="1200" baseline="0" dirty="0" smtClean="0">
                <a:solidFill>
                  <a:schemeClr val="tx1"/>
                </a:solidFill>
                <a:latin typeface="Arial" charset="0"/>
                <a:ea typeface="ＭＳ Ｐゴシック" charset="-128"/>
                <a:cs typeface="ＭＳ Ｐゴシック" charset="-128"/>
              </a:rPr>
              <a:t>FPE, as opposed to ordinary AES encryption or TDEA encryption, no database</a:t>
            </a:r>
          </a:p>
          <a:p>
            <a:r>
              <a:rPr lang="en-US" sz="1200" kern="1200" baseline="0" dirty="0" smtClean="0">
                <a:solidFill>
                  <a:schemeClr val="tx1"/>
                </a:solidFill>
                <a:latin typeface="Arial" charset="0"/>
                <a:ea typeface="ＭＳ Ｐゴシック" charset="-128"/>
                <a:cs typeface="ＭＳ Ｐゴシック" charset="-128"/>
              </a:rPr>
              <a:t>schema changes and minimal application changes are required. Only applications</a:t>
            </a:r>
          </a:p>
          <a:p>
            <a:r>
              <a:rPr lang="en-US" sz="1200" kern="1200" baseline="0" dirty="0" smtClean="0">
                <a:solidFill>
                  <a:schemeClr val="tx1"/>
                </a:solidFill>
                <a:latin typeface="Arial" charset="0"/>
                <a:ea typeface="ＭＳ Ｐゴシック" charset="-128"/>
                <a:cs typeface="ＭＳ Ｐゴシック" charset="-128"/>
              </a:rPr>
              <a:t>that need to see the plaintext of a data element need to be modified and generally</a:t>
            </a:r>
          </a:p>
          <a:p>
            <a:r>
              <a:rPr lang="en-US" sz="1200" kern="1200" baseline="0" dirty="0" smtClean="0">
                <a:solidFill>
                  <a:schemeClr val="tx1"/>
                </a:solidFill>
                <a:latin typeface="Arial" charset="0"/>
                <a:ea typeface="ＭＳ Ｐゴシック" charset="-128"/>
                <a:cs typeface="ＭＳ Ｐゴシック" charset="-128"/>
              </a:rPr>
              <a:t>these modifications will be minimal.</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Some examples of legacy applications where FPE is desirable: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COBOL data-processing applications: Any changes in the structure of a record</a:t>
            </a:r>
          </a:p>
          <a:p>
            <a:r>
              <a:rPr lang="en-US" sz="1200" kern="1200" baseline="0" dirty="0" smtClean="0">
                <a:solidFill>
                  <a:schemeClr val="tx1"/>
                </a:solidFill>
                <a:latin typeface="Arial" charset="0"/>
                <a:ea typeface="ＭＳ Ｐゴシック" charset="-128"/>
                <a:cs typeface="ＭＳ Ｐゴシック" charset="-128"/>
              </a:rPr>
              <a:t>Typical code sizes involve hundreds of modules, each containing around 5,000–10,000</a:t>
            </a:r>
          </a:p>
          <a:p>
            <a:r>
              <a:rPr lang="en-US" sz="1200" kern="1200" baseline="0" dirty="0" smtClean="0">
                <a:solidFill>
                  <a:schemeClr val="tx1"/>
                </a:solidFill>
                <a:latin typeface="Arial" charset="0"/>
                <a:ea typeface="ＭＳ Ｐゴシック" charset="-128"/>
                <a:cs typeface="ＭＳ Ｐゴシック" charset="-128"/>
              </a:rPr>
              <a:t>lines on average.</a:t>
            </a:r>
            <a:endParaRPr lang="en-US" dirty="0"/>
          </a:p>
        </p:txBody>
      </p:sp>
      <p:sp>
        <p:nvSpPr>
          <p:cNvPr id="4" name="Slide Number Placeholder 3"/>
          <p:cNvSpPr>
            <a:spLocks noGrp="1"/>
          </p:cNvSpPr>
          <p:nvPr>
            <p:ph type="sldNum" sz="quarter" idx="10"/>
          </p:nvPr>
        </p:nvSpPr>
        <p:spPr/>
        <p:txBody>
          <a:bodyPr/>
          <a:lstStyle/>
          <a:p>
            <a:pPr>
              <a:defRPr/>
            </a:pPr>
            <a:fld id="{38076705-864B-4D45-B85F-06B6083622B7}" type="slidenum">
              <a:rPr lang="en-AU" smtClean="0"/>
              <a:pPr>
                <a:defRPr/>
              </a:pPr>
              <a:t>42</a:t>
            </a:fld>
            <a:endParaRPr lang="en-AU" dirty="0"/>
          </a:p>
        </p:txBody>
      </p:sp>
    </p:spTree>
    <p:extLst>
      <p:ext uri="{BB962C8B-B14F-4D97-AF65-F5344CB8AC3E}">
        <p14:creationId xmlns:p14="http://schemas.microsoft.com/office/powerpoint/2010/main" val="358082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The modes are summarized in Table 7.1 and described in this and the following sections.</a:t>
            </a:r>
          </a:p>
        </p:txBody>
      </p:sp>
      <p:sp>
        <p:nvSpPr>
          <p:cNvPr id="37892" name="Slide Number Placeholder 3"/>
          <p:cNvSpPr>
            <a:spLocks noGrp="1"/>
          </p:cNvSpPr>
          <p:nvPr>
            <p:ph type="sldNum" sz="quarter" idx="5"/>
          </p:nvPr>
        </p:nvSpPr>
        <p:spPr>
          <a:noFill/>
        </p:spPr>
        <p:txBody>
          <a:bodyPr/>
          <a:lstStyle/>
          <a:p>
            <a:fld id="{1114DA7A-72C1-AF4C-A5E0-570FD844E82A}" type="slidenum">
              <a:rPr lang="en-AU" smtClean="0">
                <a:latin typeface="Arial" pitchFamily="-84" charset="0"/>
              </a:rPr>
              <a:pPr/>
              <a:t>4</a:t>
            </a:fld>
            <a:endParaRPr lang="en-AU" smtClean="0">
              <a:latin typeface="Arial" pitchFamily="-84" charset="0"/>
            </a:endParaRPr>
          </a:p>
        </p:txBody>
      </p:sp>
    </p:spTree>
    <p:extLst>
      <p:ext uri="{BB962C8B-B14F-4D97-AF65-F5344CB8AC3E}">
        <p14:creationId xmlns:p14="http://schemas.microsoft.com/office/powerpoint/2010/main" val="186050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Therefore, we can imagine a</a:t>
            </a:r>
          </a:p>
          <a:p>
            <a:r>
              <a:rPr lang="en-US" dirty="0" smtClean="0">
                <a:latin typeface="Arial" pitchFamily="-84" charset="0"/>
                <a:ea typeface="ＭＳ Ｐゴシック" pitchFamily="-84" charset="-128"/>
                <a:cs typeface="ＭＳ Ｐゴシック" pitchFamily="-84" charset="-128"/>
              </a:rPr>
              <a:t>gigantic codebook in which there is an entry for every possible b -bit plaintext pattern</a:t>
            </a:r>
          </a:p>
          <a:p>
            <a:r>
              <a:rPr lang="en-US" dirty="0" smtClean="0">
                <a:latin typeface="Arial" pitchFamily="-84" charset="0"/>
                <a:ea typeface="ＭＳ Ｐゴシック" pitchFamily="-84" charset="-128"/>
                <a:cs typeface="ＭＳ Ｐゴシック" pitchFamily="-84" charset="-128"/>
              </a:rPr>
              <a:t>showing its corresponding ciphertext.</a:t>
            </a:r>
          </a:p>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5</a:t>
            </a:fld>
            <a:endParaRPr lang="en-AU" smtClean="0">
              <a:latin typeface="Arial" pitchFamily="-84" charset="0"/>
            </a:endParaRPr>
          </a:p>
        </p:txBody>
      </p:sp>
    </p:spTree>
    <p:extLst>
      <p:ext uri="{BB962C8B-B14F-4D97-AF65-F5344CB8AC3E}">
        <p14:creationId xmlns:p14="http://schemas.microsoft.com/office/powerpoint/2010/main" val="2930494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CD560C3-1BC1-9F41-B0DE-6AFA2BDA5545}" type="slidenum">
              <a:rPr lang="en-AU">
                <a:latin typeface="Arial" pitchFamily="-84" charset="0"/>
              </a:rPr>
              <a:pPr/>
              <a:t>6</a:t>
            </a:fld>
            <a:endParaRPr lang="en-AU">
              <a:latin typeface="Arial" pitchFamily="-84" charset="0"/>
            </a:endParaRPr>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For a message longer than b  bits, the procedure is simply to break the message</a:t>
            </a:r>
          </a:p>
          <a:p>
            <a:r>
              <a:rPr lang="en-US" dirty="0" smtClean="0">
                <a:latin typeface="Arial" pitchFamily="-84" charset="0"/>
                <a:ea typeface="ＭＳ Ｐゴシック" pitchFamily="-84" charset="-128"/>
                <a:cs typeface="ＭＳ Ｐゴシック" pitchFamily="-84" charset="-128"/>
              </a:rPr>
              <a:t>into </a:t>
            </a:r>
            <a:r>
              <a:rPr lang="en-US" dirty="0" err="1"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-bit blocks, padding the last block if necessary. Decryption is performed one</a:t>
            </a:r>
          </a:p>
          <a:p>
            <a:r>
              <a:rPr lang="en-US" dirty="0" smtClean="0">
                <a:latin typeface="Arial" pitchFamily="-84" charset="0"/>
                <a:ea typeface="ＭＳ Ｐゴシック" pitchFamily="-84" charset="-128"/>
                <a:cs typeface="ＭＳ Ｐゴシック" pitchFamily="-84" charset="-128"/>
              </a:rPr>
              <a:t>block at a time, always using the same key. In Figure 7.3, the plaintext (padded as</a:t>
            </a:r>
          </a:p>
          <a:p>
            <a:r>
              <a:rPr lang="en-US" dirty="0" smtClean="0">
                <a:latin typeface="Arial" pitchFamily="-84" charset="0"/>
                <a:ea typeface="ＭＳ Ｐゴシック" pitchFamily="-84" charset="-128"/>
                <a:cs typeface="ＭＳ Ｐゴシック" pitchFamily="-84" charset="-128"/>
              </a:rPr>
              <a:t>necessary) consists of a sequence of </a:t>
            </a:r>
            <a:r>
              <a:rPr lang="en-US" dirty="0" err="1"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-bit blocks, P</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P</a:t>
            </a:r>
            <a:r>
              <a:rPr lang="en-US" baseline="-25000" dirty="0" smtClean="0">
                <a:latin typeface="Arial" pitchFamily="-84" charset="0"/>
                <a:ea typeface="ＭＳ Ｐゴシック" pitchFamily="-84" charset="-128"/>
                <a:cs typeface="ＭＳ Ｐゴシック" pitchFamily="-84" charset="-128"/>
              </a:rPr>
              <a:t>2</a:t>
            </a:r>
            <a:r>
              <a:rPr lang="en-US" dirty="0" smtClean="0">
                <a:latin typeface="Arial" pitchFamily="-84" charset="0"/>
                <a:ea typeface="ＭＳ Ｐゴシック" pitchFamily="-84" charset="-128"/>
                <a:cs typeface="ＭＳ Ｐゴシック" pitchFamily="-84" charset="-128"/>
              </a:rPr>
              <a:t> , . . . , P</a:t>
            </a:r>
            <a:r>
              <a:rPr lang="en-US" baseline="-25000" dirty="0" smtClean="0">
                <a:latin typeface="Arial" pitchFamily="-84" charset="0"/>
                <a:ea typeface="ＭＳ Ｐゴシック" pitchFamily="-84" charset="-128"/>
                <a:cs typeface="ＭＳ Ｐゴシック" pitchFamily="-84" charset="-128"/>
              </a:rPr>
              <a:t>N</a:t>
            </a:r>
            <a:r>
              <a:rPr lang="en-US" dirty="0" smtClean="0">
                <a:latin typeface="Arial" pitchFamily="-84" charset="0"/>
                <a:ea typeface="ＭＳ Ｐゴシック" pitchFamily="-84" charset="-128"/>
                <a:cs typeface="ＭＳ Ｐゴシック" pitchFamily="-84" charset="-128"/>
              </a:rPr>
              <a:t> ; the corresponding</a:t>
            </a:r>
          </a:p>
          <a:p>
            <a:r>
              <a:rPr lang="en-US" dirty="0" smtClean="0">
                <a:latin typeface="Arial" pitchFamily="-84" charset="0"/>
                <a:ea typeface="ＭＳ Ｐゴシック" pitchFamily="-84" charset="-128"/>
                <a:cs typeface="ＭＳ Ｐゴシック" pitchFamily="-84" charset="-128"/>
              </a:rPr>
              <a:t>sequence of ciphertext blocks is C</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C</a:t>
            </a:r>
            <a:r>
              <a:rPr lang="en-US" baseline="-25000" dirty="0" smtClean="0">
                <a:latin typeface="Arial" pitchFamily="-84" charset="0"/>
                <a:ea typeface="ＭＳ Ｐゴシック" pitchFamily="-84" charset="-128"/>
                <a:cs typeface="ＭＳ Ｐゴシック" pitchFamily="-84" charset="-128"/>
              </a:rPr>
              <a:t>2</a:t>
            </a:r>
            <a:r>
              <a:rPr lang="en-US" dirty="0" smtClean="0">
                <a:latin typeface="Arial" pitchFamily="-84" charset="0"/>
                <a:ea typeface="ＭＳ Ｐゴシック" pitchFamily="-84" charset="-128"/>
                <a:cs typeface="ＭＳ Ｐゴシック" pitchFamily="-84" charset="-128"/>
              </a:rPr>
              <a:t> , . . . , C</a:t>
            </a:r>
            <a:r>
              <a:rPr lang="en-US" baseline="-25000" dirty="0" smtClean="0">
                <a:latin typeface="Arial" pitchFamily="-84" charset="0"/>
                <a:ea typeface="ＭＳ Ｐゴシック" pitchFamily="-84" charset="-128"/>
                <a:cs typeface="ＭＳ Ｐゴシック" pitchFamily="-84" charset="-128"/>
              </a:rPr>
              <a:t>N</a:t>
            </a:r>
            <a:r>
              <a:rPr lang="en-US" dirty="0" smtClean="0">
                <a:latin typeface="Arial" pitchFamily="-84" charset="0"/>
                <a:ea typeface="ＭＳ Ｐゴシック" pitchFamily="-84" charset="-128"/>
                <a:cs typeface="ＭＳ Ｐゴシック" pitchFamily="-84" charset="-128"/>
              </a:rPr>
              <a:t> . We can define ECB mode as</a:t>
            </a:r>
          </a:p>
          <a:p>
            <a:r>
              <a:rPr lang="en-US" dirty="0" smtClean="0">
                <a:latin typeface="Arial" pitchFamily="-84" charset="0"/>
                <a:ea typeface="ＭＳ Ｐゴシック" pitchFamily="-84" charset="-128"/>
                <a:cs typeface="ＭＳ Ｐゴシック" pitchFamily="-84" charset="-128"/>
              </a:rPr>
              <a:t>follows.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ECB </a:t>
            </a:r>
            <a:r>
              <a:rPr lang="en-US" dirty="0" err="1" smtClean="0">
                <a:latin typeface="Arial" pitchFamily="-84" charset="0"/>
                <a:ea typeface="ＭＳ Ｐゴシック" pitchFamily="-84" charset="-128"/>
                <a:cs typeface="ＭＳ Ｐゴシック" pitchFamily="-84" charset="-128"/>
              </a:rPr>
              <a:t>C</a:t>
            </a:r>
            <a:r>
              <a:rPr lang="en-US" baseline="-25000" dirty="0" err="1" smtClean="0">
                <a:latin typeface="Arial" pitchFamily="-84" charset="0"/>
                <a:ea typeface="ＭＳ Ｐゴシック" pitchFamily="-84" charset="-128"/>
                <a:cs typeface="ＭＳ Ｐゴシック" pitchFamily="-84" charset="-128"/>
              </a:rPr>
              <a:t>j</a:t>
            </a:r>
            <a:r>
              <a:rPr lang="en-US" dirty="0" smtClean="0">
                <a:latin typeface="Arial" pitchFamily="-84" charset="0"/>
                <a:ea typeface="ＭＳ Ｐゴシック" pitchFamily="-84" charset="-128"/>
                <a:cs typeface="ＭＳ Ｐゴシック" pitchFamily="-84" charset="-128"/>
              </a:rPr>
              <a:t> = E(K, </a:t>
            </a:r>
            <a:r>
              <a:rPr lang="en-US" dirty="0" err="1" smtClean="0">
                <a:latin typeface="Arial" pitchFamily="-84" charset="0"/>
                <a:ea typeface="ＭＳ Ｐゴシック" pitchFamily="-84" charset="-128"/>
                <a:cs typeface="ＭＳ Ｐゴシック" pitchFamily="-84" charset="-128"/>
              </a:rPr>
              <a:t>Pj</a:t>
            </a:r>
            <a:r>
              <a:rPr lang="en-US" dirty="0" smtClean="0">
                <a:latin typeface="Arial" pitchFamily="-84" charset="0"/>
                <a:ea typeface="ＭＳ Ｐゴシック" pitchFamily="-84" charset="-128"/>
                <a:cs typeface="ＭＳ Ｐゴシック" pitchFamily="-84" charset="-128"/>
              </a:rPr>
              <a:t>) </a:t>
            </a:r>
            <a:r>
              <a:rPr lang="en-US" dirty="0" err="1" smtClean="0">
                <a:latin typeface="Arial" pitchFamily="-84" charset="0"/>
                <a:ea typeface="ＭＳ Ｐゴシック" pitchFamily="-84" charset="-128"/>
                <a:cs typeface="ＭＳ Ｐゴシック" pitchFamily="-84" charset="-128"/>
              </a:rPr>
              <a:t>j</a:t>
            </a:r>
            <a:r>
              <a:rPr lang="en-US" dirty="0" smtClean="0">
                <a:latin typeface="Arial" pitchFamily="-84" charset="0"/>
                <a:ea typeface="ＭＳ Ｐゴシック" pitchFamily="-84" charset="-128"/>
                <a:cs typeface="ＭＳ Ｐゴシック" pitchFamily="-84" charset="-128"/>
              </a:rPr>
              <a:t> = 1, . . . , N </a:t>
            </a:r>
            <a:r>
              <a:rPr lang="en-US" dirty="0" err="1" smtClean="0">
                <a:latin typeface="Arial" pitchFamily="-84" charset="0"/>
                <a:ea typeface="ＭＳ Ｐゴシック" pitchFamily="-84" charset="-128"/>
                <a:cs typeface="ＭＳ Ｐゴシック" pitchFamily="-84" charset="-128"/>
              </a:rPr>
              <a:t>P</a:t>
            </a:r>
            <a:r>
              <a:rPr lang="en-US" baseline="-25000" dirty="0" err="1" smtClean="0">
                <a:latin typeface="Arial" pitchFamily="-84" charset="0"/>
                <a:ea typeface="ＭＳ Ｐゴシック" pitchFamily="-84" charset="-128"/>
                <a:cs typeface="ＭＳ Ｐゴシック" pitchFamily="-84" charset="-128"/>
              </a:rPr>
              <a:t>j</a:t>
            </a:r>
            <a:r>
              <a:rPr lang="en-US" baseline="-25000"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 D(K, </a:t>
            </a:r>
            <a:r>
              <a:rPr lang="en-US" dirty="0" err="1" smtClean="0">
                <a:latin typeface="Arial" pitchFamily="-84" charset="0"/>
                <a:ea typeface="ＭＳ Ｐゴシック" pitchFamily="-84" charset="-128"/>
                <a:cs typeface="ＭＳ Ｐゴシック" pitchFamily="-84" charset="-128"/>
              </a:rPr>
              <a:t>Cj</a:t>
            </a:r>
            <a:r>
              <a:rPr lang="en-US" baseline="-25000" dirty="0" smtClean="0">
                <a:latin typeface="Arial" pitchFamily="-84" charset="0"/>
                <a:ea typeface="ＭＳ Ｐゴシック" pitchFamily="-84" charset="-128"/>
                <a:cs typeface="ＭＳ Ｐゴシック" pitchFamily="-84" charset="-128"/>
              </a:rPr>
              <a:t>)</a:t>
            </a:r>
            <a:r>
              <a:rPr lang="en-US" dirty="0" smtClean="0">
                <a:latin typeface="Arial" pitchFamily="-84" charset="0"/>
                <a:ea typeface="ＭＳ Ｐゴシック" pitchFamily="-84" charset="-128"/>
                <a:cs typeface="ＭＳ Ｐゴシック" pitchFamily="-84" charset="-128"/>
              </a:rPr>
              <a:t> </a:t>
            </a:r>
            <a:r>
              <a:rPr lang="en-US" dirty="0" err="1" smtClean="0">
                <a:latin typeface="Arial" pitchFamily="-84" charset="0"/>
                <a:ea typeface="ＭＳ Ｐゴシック" pitchFamily="-84" charset="-128"/>
                <a:cs typeface="ＭＳ Ｐゴシック" pitchFamily="-84" charset="-128"/>
              </a:rPr>
              <a:t>j</a:t>
            </a:r>
            <a:r>
              <a:rPr lang="en-US" dirty="0" smtClean="0">
                <a:latin typeface="Arial" pitchFamily="-84" charset="0"/>
                <a:ea typeface="ＭＳ Ｐゴシック" pitchFamily="-84" charset="-128"/>
                <a:cs typeface="ＭＳ Ｐゴシック" pitchFamily="-84" charset="-128"/>
              </a:rPr>
              <a:t> = 1, . . . , N</a:t>
            </a:r>
          </a:p>
          <a:p>
            <a:endParaRPr lang="en-US" dirty="0" smtClean="0">
              <a:latin typeface="Arial" pitchFamily="-84" charset="0"/>
              <a:ea typeface="ＭＳ Ｐゴシック" pitchFamily="-84" charset="-128"/>
              <a:cs typeface="ＭＳ Ｐゴシック" pitchFamily="-84" charset="-128"/>
            </a:endParaRPr>
          </a:p>
          <a:p>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253770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latin typeface="Arial" pitchFamily="-84" charset="0"/>
                <a:ea typeface="ＭＳ Ｐゴシック" pitchFamily="-84" charset="-128"/>
                <a:cs typeface="ＭＳ Ｐゴシック" pitchFamily="-84" charset="-128"/>
              </a:rPr>
              <a:t>The most significant characteristic of ECB is that if the same b -bit block of</a:t>
            </a:r>
          </a:p>
          <a:p>
            <a:r>
              <a:rPr lang="en-US" dirty="0" smtClean="0">
                <a:latin typeface="Arial" pitchFamily="-84" charset="0"/>
                <a:ea typeface="ＭＳ Ｐゴシック" pitchFamily="-84" charset="-128"/>
                <a:cs typeface="ＭＳ Ｐゴシック" pitchFamily="-84" charset="-128"/>
              </a:rPr>
              <a:t>plaintext appears more than once in the message, it always produces the same</a:t>
            </a:r>
          </a:p>
          <a:p>
            <a:r>
              <a:rPr lang="en-US" dirty="0" smtClean="0">
                <a:latin typeface="Arial" pitchFamily="-84" charset="0"/>
                <a:ea typeface="ＭＳ Ｐゴシック" pitchFamily="-84" charset="-128"/>
                <a:cs typeface="ＭＳ Ｐゴシック" pitchFamily="-84" charset="-128"/>
              </a:rPr>
              <a:t>ciphertext.</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If the message has repetitive elements with a</a:t>
            </a:r>
            <a:r>
              <a:rPr lang="tr-TR"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period of repetition a multiple of b  bits, then these elements can be identified by the</a:t>
            </a:r>
          </a:p>
          <a:p>
            <a:r>
              <a:rPr lang="en-US" dirty="0" smtClean="0">
                <a:latin typeface="Arial" pitchFamily="-84" charset="0"/>
                <a:ea typeface="ＭＳ Ｐゴシック" pitchFamily="-84" charset="-128"/>
                <a:cs typeface="ＭＳ Ｐゴシック" pitchFamily="-84" charset="-128"/>
              </a:rPr>
              <a:t>analyst. This may help in the analysis or may provide an opportunity for substituting</a:t>
            </a:r>
          </a:p>
          <a:p>
            <a:r>
              <a:rPr lang="en-US" dirty="0" smtClean="0">
                <a:latin typeface="Arial" pitchFamily="-84" charset="0"/>
                <a:ea typeface="ＭＳ Ｐゴシック" pitchFamily="-84" charset="-128"/>
                <a:cs typeface="ＭＳ Ｐゴシック" pitchFamily="-84" charset="-128"/>
              </a:rPr>
              <a:t>or rearranging blocks.</a:t>
            </a:r>
          </a:p>
          <a:p>
            <a:endParaRPr lang="en-US" dirty="0" smtClean="0">
              <a:latin typeface="Arial" pitchFamily="-84" charset="0"/>
              <a:ea typeface="ＭＳ Ｐゴシック" pitchFamily="-84" charset="-128"/>
              <a:cs typeface="ＭＳ Ｐゴシック" pitchFamily="-84" charset="-128"/>
            </a:endParaRPr>
          </a:p>
          <a:p>
            <a:endParaRPr lang="en-AU" dirty="0" smtClean="0">
              <a:latin typeface="Arial" pitchFamily="-84" charset="0"/>
              <a:ea typeface="Arial" pitchFamily="-84" charset="0"/>
              <a:cs typeface="Arial" pitchFamily="-84" charset="0"/>
            </a:endParaRPr>
          </a:p>
          <a:p>
            <a:endParaRPr lang="en-US" dirty="0"/>
          </a:p>
        </p:txBody>
      </p:sp>
      <p:sp>
        <p:nvSpPr>
          <p:cNvPr id="4" name="Slayt Numarası Yer Tutucusu 3"/>
          <p:cNvSpPr>
            <a:spLocks noGrp="1"/>
          </p:cNvSpPr>
          <p:nvPr>
            <p:ph type="sldNum" sz="quarter" idx="10"/>
          </p:nvPr>
        </p:nvSpPr>
        <p:spPr/>
        <p:txBody>
          <a:bodyPr/>
          <a:lstStyle/>
          <a:p>
            <a:pPr>
              <a:defRPr/>
            </a:pPr>
            <a:fld id="{38076705-864B-4D45-B85F-06B6083622B7}" type="slidenum">
              <a:rPr lang="en-AU" smtClean="0"/>
              <a:pPr>
                <a:defRPr/>
              </a:pPr>
              <a:t>7</a:t>
            </a:fld>
            <a:endParaRPr lang="en-AU" dirty="0"/>
          </a:p>
        </p:txBody>
      </p:sp>
    </p:spTree>
    <p:extLst>
      <p:ext uri="{BB962C8B-B14F-4D97-AF65-F5344CB8AC3E}">
        <p14:creationId xmlns:p14="http://schemas.microsoft.com/office/powerpoint/2010/main" val="2597314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b="0" dirty="0" smtClean="0"/>
              <a:t>We now turn to more complex modes of operation. [KNUD00] lists the following</a:t>
            </a:r>
          </a:p>
          <a:p>
            <a:pPr>
              <a:defRPr/>
            </a:pPr>
            <a:r>
              <a:rPr lang="en-US" b="0" dirty="0" smtClean="0"/>
              <a:t>criteria and properties for evaluating and constructing block cipher modes of</a:t>
            </a:r>
          </a:p>
          <a:p>
            <a:pPr>
              <a:defRPr/>
            </a:pPr>
            <a:r>
              <a:rPr lang="en-US" b="0" dirty="0" smtClean="0"/>
              <a:t>operation that are superior to ECB:</a:t>
            </a:r>
          </a:p>
          <a:p>
            <a:pPr>
              <a:defRPr/>
            </a:pPr>
            <a:endParaRPr lang="en-US" b="0" dirty="0" smtClean="0"/>
          </a:p>
          <a:p>
            <a:pPr>
              <a:defRPr/>
            </a:pPr>
            <a:r>
              <a:rPr lang="en-US" b="0" dirty="0" smtClean="0"/>
              <a:t>• Overhead:  The additional operations for the encryption and decryption</a:t>
            </a:r>
          </a:p>
          <a:p>
            <a:pPr>
              <a:defRPr/>
            </a:pPr>
            <a:r>
              <a:rPr lang="en-US" b="0" dirty="0" smtClean="0"/>
              <a:t>operation when compared to encrypting and decrypting in the ECB mode.</a:t>
            </a:r>
          </a:p>
          <a:p>
            <a:pPr>
              <a:defRPr/>
            </a:pPr>
            <a:endParaRPr lang="en-US" b="0" dirty="0" smtClean="0"/>
          </a:p>
          <a:p>
            <a:pPr>
              <a:defRPr/>
            </a:pPr>
            <a:r>
              <a:rPr lang="en-US" b="0" dirty="0" smtClean="0"/>
              <a:t>• Error recovery:  The property that an error in the</a:t>
            </a:r>
            <a:r>
              <a:rPr lang="en-US" b="0" i="1" dirty="0" smtClean="0"/>
              <a:t> </a:t>
            </a:r>
            <a:r>
              <a:rPr lang="en-US" b="0" dirty="0" smtClean="0"/>
              <a:t>i th ciphertext block is inherited</a:t>
            </a:r>
          </a:p>
          <a:p>
            <a:pPr>
              <a:defRPr/>
            </a:pPr>
            <a:r>
              <a:rPr lang="en-US" b="0" dirty="0" smtClean="0"/>
              <a:t>by only a few plaintext blocks after which the mode resynchronizes.</a:t>
            </a:r>
          </a:p>
          <a:p>
            <a:pPr>
              <a:defRPr/>
            </a:pPr>
            <a:endParaRPr lang="en-US" b="0" dirty="0" smtClean="0"/>
          </a:p>
          <a:p>
            <a:pPr>
              <a:defRPr/>
            </a:pPr>
            <a:r>
              <a:rPr lang="en-US" b="0" dirty="0" smtClean="0"/>
              <a:t>• Error propagation:  The property that an error in the i th ciphertext block is</a:t>
            </a:r>
          </a:p>
          <a:p>
            <a:pPr>
              <a:defRPr/>
            </a:pPr>
            <a:r>
              <a:rPr lang="en-US" b="0" dirty="0" smtClean="0"/>
              <a:t>inherited by the i th and all subsequent plaintext blocks. What is meant here is</a:t>
            </a:r>
          </a:p>
          <a:p>
            <a:pPr>
              <a:defRPr/>
            </a:pPr>
            <a:r>
              <a:rPr lang="en-US" b="0" dirty="0" smtClean="0"/>
              <a:t>a bit error that occurs in the transmission of a ciphertext block, not a computational</a:t>
            </a:r>
          </a:p>
          <a:p>
            <a:pPr>
              <a:defRPr/>
            </a:pPr>
            <a:r>
              <a:rPr lang="en-US" b="0" dirty="0" smtClean="0"/>
              <a:t>error in the encryption of a plaintext block.</a:t>
            </a:r>
          </a:p>
          <a:p>
            <a:pPr>
              <a:defRPr/>
            </a:pPr>
            <a:endParaRPr lang="en-US" b="0" dirty="0" smtClean="0"/>
          </a:p>
          <a:p>
            <a:pPr>
              <a:defRPr/>
            </a:pPr>
            <a:r>
              <a:rPr lang="en-US" b="0" dirty="0" smtClean="0"/>
              <a:t>• Diffusion:  How the plaintext statistics are reflected in the ciphertext. Low</a:t>
            </a:r>
          </a:p>
          <a:p>
            <a:pPr>
              <a:defRPr/>
            </a:pPr>
            <a:r>
              <a:rPr lang="en-US" b="0" dirty="0" smtClean="0"/>
              <a:t>entropy plaintext blocks should not be reflected in the ciphertext blocks.</a:t>
            </a:r>
          </a:p>
          <a:p>
            <a:pPr>
              <a:defRPr/>
            </a:pPr>
            <a:r>
              <a:rPr lang="en-US" b="0" dirty="0" smtClean="0"/>
              <a:t>Roughly, low entropy equates to predictability or lack of randomness (see</a:t>
            </a:r>
          </a:p>
          <a:p>
            <a:pPr>
              <a:defRPr/>
            </a:pPr>
            <a:r>
              <a:rPr lang="en-US" b="0" dirty="0" smtClean="0"/>
              <a:t>Appendix F).</a:t>
            </a:r>
          </a:p>
          <a:p>
            <a:pPr>
              <a:defRPr/>
            </a:pPr>
            <a:endParaRPr lang="en-US" b="0" dirty="0" smtClean="0"/>
          </a:p>
          <a:p>
            <a:pPr>
              <a:defRPr/>
            </a:pPr>
            <a:r>
              <a:rPr lang="en-US" b="0" dirty="0" smtClean="0"/>
              <a:t>• Security:  Whether or not the ciphertext blocks leak information about the</a:t>
            </a:r>
          </a:p>
          <a:p>
            <a:pPr>
              <a:defRPr/>
            </a:pPr>
            <a:r>
              <a:rPr lang="en-US" b="0" dirty="0" smtClean="0"/>
              <a:t>plaintext blocks.</a:t>
            </a:r>
            <a:endParaRPr lang="en-US" b="0" dirty="0"/>
          </a:p>
        </p:txBody>
      </p:sp>
      <p:sp>
        <p:nvSpPr>
          <p:cNvPr id="41988" name="Slide Number Placeholder 3"/>
          <p:cNvSpPr>
            <a:spLocks noGrp="1"/>
          </p:cNvSpPr>
          <p:nvPr>
            <p:ph type="sldNum" sz="quarter" idx="5"/>
          </p:nvPr>
        </p:nvSpPr>
        <p:spPr>
          <a:noFill/>
        </p:spPr>
        <p:txBody>
          <a:bodyPr/>
          <a:lstStyle/>
          <a:p>
            <a:fld id="{BE9A0F7E-D632-054D-B9F1-E5498BFF6CE6}" type="slidenum">
              <a:rPr lang="en-AU" smtClean="0">
                <a:latin typeface="Arial" pitchFamily="-84" charset="0"/>
              </a:rPr>
              <a:pPr/>
              <a:t>8</a:t>
            </a:fld>
            <a:endParaRPr lang="en-AU" smtClean="0">
              <a:latin typeface="Arial" pitchFamily="-84" charset="0"/>
            </a:endParaRPr>
          </a:p>
        </p:txBody>
      </p:sp>
    </p:spTree>
    <p:extLst>
      <p:ext uri="{BB962C8B-B14F-4D97-AF65-F5344CB8AC3E}">
        <p14:creationId xmlns:p14="http://schemas.microsoft.com/office/powerpoint/2010/main" val="3810121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In effect, we have The input to the encryption function for each plaintext block bears</a:t>
            </a:r>
          </a:p>
          <a:p>
            <a:r>
              <a:rPr lang="en-US" dirty="0" smtClean="0">
                <a:latin typeface="Arial" pitchFamily="-84" charset="0"/>
                <a:ea typeface="ＭＳ Ｐゴシック" pitchFamily="-84" charset="-128"/>
                <a:cs typeface="ＭＳ Ｐゴシック" pitchFamily="-84" charset="-128"/>
              </a:rPr>
              <a:t>no fixed relationship to the plaintext block. </a:t>
            </a:r>
            <a:endParaRPr lang="tr-TR"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As with the ECB mode, the CBC mode requires that the last block</a:t>
            </a:r>
          </a:p>
          <a:p>
            <a:r>
              <a:rPr lang="en-US" dirty="0" smtClean="0">
                <a:latin typeface="Arial" pitchFamily="-84" charset="0"/>
                <a:ea typeface="ＭＳ Ｐゴシック" pitchFamily="-84" charset="-128"/>
                <a:cs typeface="ＭＳ Ｐゴシック" pitchFamily="-84" charset="-128"/>
              </a:rPr>
              <a:t>be padded to a full b  bits if it is a partial block.</a:t>
            </a:r>
          </a:p>
          <a:p>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C7E262A1-A75C-1D4B-83F3-37F18A3B635E}" type="slidenum">
              <a:rPr lang="en-AU" smtClean="0">
                <a:latin typeface="Arial" pitchFamily="-84" charset="0"/>
              </a:rPr>
              <a:pPr/>
              <a:t>9</a:t>
            </a:fld>
            <a:endParaRPr lang="en-AU" smtClean="0">
              <a:latin typeface="Arial" pitchFamily="-84" charset="0"/>
            </a:endParaRPr>
          </a:p>
        </p:txBody>
      </p:sp>
    </p:spTree>
    <p:extLst>
      <p:ext uri="{BB962C8B-B14F-4D97-AF65-F5344CB8AC3E}">
        <p14:creationId xmlns:p14="http://schemas.microsoft.com/office/powerpoint/2010/main" val="3684475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8" name="Slide Number Placeholder 6"/>
          <p:cNvSpPr>
            <a:spLocks noGrp="1"/>
          </p:cNvSpPr>
          <p:nvPr>
            <p:ph type="sldNum" sz="quarter" idx="12"/>
          </p:nvPr>
        </p:nvSpPr>
        <p:spPr/>
        <p:txBody>
          <a:bodyPr/>
          <a:lstStyle>
            <a:lvl1pPr>
              <a:defRPr/>
            </a:lvl1pPr>
          </a:lstStyle>
          <a:p>
            <a:pPr>
              <a:defRPr/>
            </a:pPr>
            <a:fld id="{BFC29E9F-8B4C-D14E-916C-94EE5D15A2E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10" name="Slide Number Placeholder 6"/>
          <p:cNvSpPr>
            <a:spLocks noGrp="1"/>
          </p:cNvSpPr>
          <p:nvPr>
            <p:ph type="sldNum" sz="quarter" idx="12"/>
          </p:nvPr>
        </p:nvSpPr>
        <p:spPr/>
        <p:txBody>
          <a:bodyPr/>
          <a:lstStyle>
            <a:lvl1pPr>
              <a:defRPr/>
            </a:lvl1pPr>
          </a:lstStyle>
          <a:p>
            <a:pPr>
              <a:defRPr/>
            </a:pPr>
            <a:fld id="{4569FA3E-02AA-4347-A8B7-25086473D26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9" name="Slide Number Placeholder 5"/>
          <p:cNvSpPr>
            <a:spLocks noGrp="1"/>
          </p:cNvSpPr>
          <p:nvPr>
            <p:ph type="sldNum" sz="quarter" idx="12"/>
          </p:nvPr>
        </p:nvSpPr>
        <p:spPr/>
        <p:txBody>
          <a:bodyPr/>
          <a:lstStyle>
            <a:lvl1pPr>
              <a:defRPr/>
            </a:lvl1pPr>
          </a:lstStyle>
          <a:p>
            <a:pPr>
              <a:defRPr/>
            </a:pPr>
            <a:fld id="{534F3B96-5106-F246-86FE-363CF815F21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9" name="Slide Number Placeholder 5"/>
          <p:cNvSpPr>
            <a:spLocks noGrp="1"/>
          </p:cNvSpPr>
          <p:nvPr>
            <p:ph type="sldNum" sz="quarter" idx="12"/>
          </p:nvPr>
        </p:nvSpPr>
        <p:spPr/>
        <p:txBody>
          <a:bodyPr/>
          <a:lstStyle>
            <a:lvl1pPr>
              <a:defRPr/>
            </a:lvl1pPr>
          </a:lstStyle>
          <a:p>
            <a:pPr>
              <a:defRPr/>
            </a:pPr>
            <a:fld id="{53364BF8-F63F-4542-8D4F-18AA23E61C9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9" name="Slide Number Placeholder 5"/>
          <p:cNvSpPr>
            <a:spLocks noGrp="1"/>
          </p:cNvSpPr>
          <p:nvPr>
            <p:ph type="sldNum" sz="quarter" idx="12"/>
          </p:nvPr>
        </p:nvSpPr>
        <p:spPr/>
        <p:txBody>
          <a:bodyPr/>
          <a:lstStyle>
            <a:lvl1pPr>
              <a:defRPr/>
            </a:lvl1pPr>
          </a:lstStyle>
          <a:p>
            <a:pPr>
              <a:defRPr/>
            </a:pPr>
            <a:fld id="{621DA52A-DEDD-8B48-A1A9-86710A9BD84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13" name="Slide Number Placeholder 5"/>
          <p:cNvSpPr>
            <a:spLocks noGrp="1"/>
          </p:cNvSpPr>
          <p:nvPr>
            <p:ph type="sldNum" sz="quarter" idx="12"/>
          </p:nvPr>
        </p:nvSpPr>
        <p:spPr/>
        <p:txBody>
          <a:bodyPr/>
          <a:lstStyle>
            <a:lvl1pPr>
              <a:defRPr/>
            </a:lvl1pPr>
          </a:lstStyle>
          <a:p>
            <a:pPr>
              <a:defRPr/>
            </a:pPr>
            <a:fld id="{49B7E39F-087E-504B-9397-D16438C770A0}"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10" name="Slide Number Placeholder 6"/>
          <p:cNvSpPr>
            <a:spLocks noGrp="1"/>
          </p:cNvSpPr>
          <p:nvPr>
            <p:ph type="sldNum" sz="quarter" idx="12"/>
          </p:nvPr>
        </p:nvSpPr>
        <p:spPr/>
        <p:txBody>
          <a:bodyPr/>
          <a:lstStyle>
            <a:lvl1pPr>
              <a:defRPr/>
            </a:lvl1pPr>
          </a:lstStyle>
          <a:p>
            <a:pPr>
              <a:defRPr/>
            </a:pPr>
            <a:fld id="{0CB3710C-E6C4-314D-9C2D-EC5776BDD5B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14" name="Slide Number Placeholder 8"/>
          <p:cNvSpPr>
            <a:spLocks noGrp="1"/>
          </p:cNvSpPr>
          <p:nvPr>
            <p:ph type="sldNum" sz="quarter" idx="12"/>
          </p:nvPr>
        </p:nvSpPr>
        <p:spPr/>
        <p:txBody>
          <a:bodyPr/>
          <a:lstStyle>
            <a:lvl1pPr>
              <a:defRPr/>
            </a:lvl1pPr>
          </a:lstStyle>
          <a:p>
            <a:pPr>
              <a:defRPr/>
            </a:pPr>
            <a:fld id="{D198AAC1-1608-C646-A661-28DAF77D6DE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8" name="Slide Number Placeholder 4"/>
          <p:cNvSpPr>
            <a:spLocks noGrp="1"/>
          </p:cNvSpPr>
          <p:nvPr>
            <p:ph type="sldNum" sz="quarter" idx="12"/>
          </p:nvPr>
        </p:nvSpPr>
        <p:spPr/>
        <p:txBody>
          <a:bodyPr/>
          <a:lstStyle>
            <a:lvl1pPr>
              <a:defRPr/>
            </a:lvl1pPr>
          </a:lstStyle>
          <a:p>
            <a:pPr>
              <a:defRPr/>
            </a:pPr>
            <a:fld id="{488EE822-8447-B24E-AE7F-D1C17ADC122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r>
              <a:rPr lang="en-US" smtClean="0"/>
              <a:t>© 2017 Pearson Education, Inc., Hoboken, NJ. All rights reserved.</a:t>
            </a:r>
            <a:endParaRPr lang="en-US"/>
          </a:p>
        </p:txBody>
      </p:sp>
      <p:sp>
        <p:nvSpPr>
          <p:cNvPr id="5" name="Slide Number Placeholder 3"/>
          <p:cNvSpPr>
            <a:spLocks noGrp="1"/>
          </p:cNvSpPr>
          <p:nvPr>
            <p:ph type="sldNum" sz="quarter" idx="12"/>
          </p:nvPr>
        </p:nvSpPr>
        <p:spPr/>
        <p:txBody>
          <a:bodyPr/>
          <a:lstStyle>
            <a:lvl1pPr>
              <a:defRPr/>
            </a:lvl1pPr>
          </a:lstStyle>
          <a:p>
            <a:pPr>
              <a:defRPr/>
            </a:pPr>
            <a:fld id="{1CD7DC2E-1A2E-5148-9006-D0769866102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smtClean="0"/>
              <a:t>© 2017 Pearson Education, Inc., Hoboken, NJ. All rights reserved.</a:t>
            </a:r>
            <a:endParaRPr lang="en-US"/>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6499D577-E5A2-D04C-A286-E08280E1E85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latin typeface="Arial" pitchFamily="-1" charset="0"/>
              </a:defRPr>
            </a:lvl1pPr>
          </a:lstStyle>
          <a:p>
            <a:pPr>
              <a:defRPr/>
            </a:pPr>
            <a:fld id="{D5C58473-7B4C-2A41-A28F-1EC9C1D9C289}"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smtClean="0"/>
              <a:t>© 2017 Pearson Education, Inc., Hoboken, NJ. All rights reserved.</a:t>
            </a:r>
            <a:endParaRPr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Lst>
  <p:hf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eaLnBrk="0" fontAlgn="base" hangingPunct="0">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eaLnBrk="0" fontAlgn="base" hangingPunct="0">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eaLnBrk="0" fontAlgn="base" hangingPunct="0">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eaLnBrk="0" fontAlgn="base" hangingPunct="0">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eaLnBrk="0" fontAlgn="base" hangingPunct="0">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csrc.nist.gov/publications/nistpubs/800-38D/SP-800-38D.pdf"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001.png"/><Relationship Id="rId3" Type="http://schemas.openxmlformats.org/officeDocument/2006/relationships/image" Target="../media/image42.png"/><Relationship Id="rId7" Type="http://schemas.openxmlformats.org/officeDocument/2006/relationships/image" Target="../media/image166.png"/><Relationship Id="rId12" Type="http://schemas.openxmlformats.org/officeDocument/2006/relationships/image" Target="../media/image1040.png"/><Relationship Id="rId2" Type="http://schemas.openxmlformats.org/officeDocument/2006/relationships/image" Target="../media/image940.png"/><Relationship Id="rId1" Type="http://schemas.openxmlformats.org/officeDocument/2006/relationships/slideLayout" Target="../slideLayouts/slideLayout7.xml"/><Relationship Id="rId6" Type="http://schemas.openxmlformats.org/officeDocument/2006/relationships/image" Target="../media/image98.png"/><Relationship Id="rId11" Type="http://schemas.openxmlformats.org/officeDocument/2006/relationships/image" Target="../media/image1030.png"/><Relationship Id="rId5" Type="http://schemas.openxmlformats.org/officeDocument/2006/relationships/image" Target="../media/image970.png"/><Relationship Id="rId10" Type="http://schemas.openxmlformats.org/officeDocument/2006/relationships/image" Target="../media/image168.png"/><Relationship Id="rId4" Type="http://schemas.openxmlformats.org/officeDocument/2006/relationships/image" Target="../media/image43.png"/><Relationship Id="rId9" Type="http://schemas.openxmlformats.org/officeDocument/2006/relationships/image" Target="../media/image16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8.pdf"/></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eaLnBrk="1" fontAlgn="auto" hangingPunct="1">
              <a:spcAft>
                <a:spcPts val="0"/>
              </a:spcAft>
              <a:defRPr/>
            </a:pPr>
            <a:r>
              <a:rPr lang="en-US" dirty="0">
                <a:ea typeface="+mj-ea"/>
                <a:cs typeface="+mj-cs"/>
              </a:rPr>
              <a:t>Cryptography and Network Security</a:t>
            </a:r>
            <a:endParaRPr lang="en-AU" dirty="0">
              <a:ea typeface="+mj-ea"/>
              <a:cs typeface="+mj-cs"/>
            </a:endParaRPr>
          </a:p>
        </p:txBody>
      </p:sp>
      <p:sp>
        <p:nvSpPr>
          <p:cNvPr id="16387" name="Rectangle 3"/>
          <p:cNvSpPr>
            <a:spLocks noGrp="1" noChangeArrowheads="1"/>
          </p:cNvSpPr>
          <p:nvPr>
            <p:ph type="subTitle" idx="1"/>
          </p:nvPr>
        </p:nvSpPr>
        <p:spPr>
          <a:xfrm>
            <a:off x="1854200" y="5203825"/>
            <a:ext cx="5446713" cy="852488"/>
          </a:xfrm>
        </p:spPr>
        <p:txBody>
          <a:bodyPr/>
          <a:lstStyle/>
          <a:p>
            <a:pPr eaLnBrk="1" hangingPunct="1">
              <a:buFont typeface="Wingdings" pitchFamily="-84" charset="2"/>
              <a:buNone/>
            </a:pPr>
            <a:r>
              <a:rPr lang="en-US" dirty="0" smtClean="0"/>
              <a:t>Seventh Edition</a:t>
            </a:r>
          </a:p>
          <a:p>
            <a:pPr eaLnBrk="1" hangingPunct="1">
              <a:buFont typeface="Wingdings" pitchFamily="-84" charset="2"/>
              <a:buNone/>
            </a:pPr>
            <a:r>
              <a:rPr lang="en-US" dirty="0" smtClean="0"/>
              <a:t>by William Stallings	</a:t>
            </a:r>
          </a:p>
          <a:p>
            <a:pPr eaLnBrk="1" hangingPunct="1">
              <a:buFont typeface="Wingdings" pitchFamily="-84" charset="2"/>
              <a:buNone/>
            </a:pPr>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00" b="0" smtClean="0"/>
              <a:t>© 2017 Pearson Education, Inc., Hoboken, NJ. All rights reserved.</a:t>
            </a:r>
            <a:endParaRPr lang="en-US" sz="1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343400" cy="365125"/>
          </a:xfrm>
        </p:spPr>
        <p:txBody>
          <a:bodyPr/>
          <a:lstStyle/>
          <a:p>
            <a:pPr>
              <a:defRPr/>
            </a:pPr>
            <a:r>
              <a:rPr lang="en-US" sz="1000" smtClean="0"/>
              <a:t>© 2017 Pearson Education, Inc., Hoboken, NJ. All rights reserved.</a:t>
            </a:r>
            <a:endParaRPr lang="en-US" sz="1000" dirty="0"/>
          </a:p>
        </p:txBody>
      </p:sp>
      <p:pic>
        <p:nvPicPr>
          <p:cNvPr id="6" name="Picture 5" descr="f0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0909" b="14545"/>
              <a:stretch>
                <a:fillRect/>
              </a:stretch>
            </p:blipFill>
          </mc:Choice>
          <mc:Fallback>
            <p:blipFill>
              <a:blip r:embed="rId4"/>
              <a:srcRect t="10909" b="14545"/>
              <a:stretch>
                <a:fillRect/>
              </a:stretch>
            </p:blipFill>
          </mc:Fallback>
        </mc:AlternateContent>
        <p:spPr>
          <a:xfrm>
            <a:off x="1146805" y="0"/>
            <a:ext cx="6930395" cy="6685740"/>
          </a:xfrm>
          <a:prstGeom prst="rect">
            <a:avLst/>
          </a:prstGeom>
        </p:spPr>
      </p:pic>
      <p:sp>
        <p:nvSpPr>
          <p:cNvPr id="2" name="Slayt Numarası Yer Tutucusu 1"/>
          <p:cNvSpPr>
            <a:spLocks noGrp="1"/>
          </p:cNvSpPr>
          <p:nvPr>
            <p:ph type="sldNum" sz="quarter" idx="12"/>
          </p:nvPr>
        </p:nvSpPr>
        <p:spPr/>
        <p:txBody>
          <a:bodyPr/>
          <a:lstStyle/>
          <a:p>
            <a:pPr>
              <a:defRPr/>
            </a:pPr>
            <a:fld id="{1CD7DC2E-1A2E-5148-9006-D07698661020}" type="slidenum">
              <a:rPr lang="en-US" smtClean="0"/>
              <a:pPr>
                <a:defRPr/>
              </a:pPr>
              <a:t>10</a:t>
            </a:fld>
            <a:endParaRPr lang="en-US" dirty="0"/>
          </a:p>
        </p:txBody>
      </p:sp>
    </p:spTree>
  </p:cSld>
  <p:clrMapOvr>
    <a:masterClrMapping/>
  </p:clrMapOvr>
  <p:transition spd="med">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dirty="0" smtClean="0"/>
              <a:t>Cipher </a:t>
            </a:r>
            <a:r>
              <a:rPr lang="tr-TR" dirty="0" err="1" smtClean="0"/>
              <a:t>Block</a:t>
            </a:r>
            <a:r>
              <a:rPr lang="tr-TR" dirty="0" smtClean="0"/>
              <a:t> </a:t>
            </a:r>
            <a:r>
              <a:rPr lang="tr-TR" dirty="0" err="1" smtClean="0"/>
              <a:t>Chaining</a:t>
            </a:r>
            <a:r>
              <a:rPr lang="tr-TR" dirty="0" smtClean="0"/>
              <a:t> </a:t>
            </a:r>
            <a:r>
              <a:rPr lang="tr-TR" dirty="0" err="1" smtClean="0"/>
              <a:t>Mode</a:t>
            </a:r>
            <a:r>
              <a:rPr lang="tr-TR" dirty="0" smtClean="0"/>
              <a:t> - CBC</a:t>
            </a:r>
            <a:endParaRPr lang="en-US" dirty="0" smtClean="0"/>
          </a:p>
        </p:txBody>
      </p:sp>
      <p:sp>
        <p:nvSpPr>
          <p:cNvPr id="45059" name="Content Placeholder 2"/>
          <p:cNvSpPr>
            <a:spLocks noGrp="1"/>
          </p:cNvSpPr>
          <p:nvPr>
            <p:ph sz="half" idx="1"/>
          </p:nvPr>
        </p:nvSpPr>
        <p:spPr>
          <a:xfrm>
            <a:off x="381000" y="1772816"/>
            <a:ext cx="8223448" cy="4816897"/>
          </a:xfr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r>
              <a:rPr lang="en-US" dirty="0">
                <a:latin typeface="Arial" pitchFamily="-84" charset="0"/>
              </a:rPr>
              <a:t>To produce the first block of ciphertext, an initialization vector (IV) is </a:t>
            </a:r>
            <a:r>
              <a:rPr lang="en-US" dirty="0" err="1">
                <a:latin typeface="Arial" pitchFamily="-84" charset="0"/>
              </a:rPr>
              <a:t>XORed</a:t>
            </a:r>
            <a:r>
              <a:rPr lang="tr-TR" dirty="0">
                <a:latin typeface="Arial" pitchFamily="-84" charset="0"/>
              </a:rPr>
              <a:t> </a:t>
            </a:r>
            <a:r>
              <a:rPr lang="en-US" dirty="0">
                <a:latin typeface="Arial" pitchFamily="-84" charset="0"/>
              </a:rPr>
              <a:t>with </a:t>
            </a:r>
            <a:r>
              <a:rPr lang="en-US" dirty="0">
                <a:latin typeface="Arial" pitchFamily="-84" charset="0"/>
              </a:rPr>
              <a:t>the first block of plaintext. </a:t>
            </a:r>
            <a:endParaRPr lang="tr-TR" dirty="0">
              <a:latin typeface="Arial" pitchFamily="-84" charset="0"/>
            </a:endParaRPr>
          </a:p>
          <a:p>
            <a:r>
              <a:rPr lang="en-US" dirty="0">
                <a:latin typeface="Arial" pitchFamily="-84" charset="0"/>
              </a:rPr>
              <a:t>On </a:t>
            </a:r>
            <a:r>
              <a:rPr lang="en-US" dirty="0">
                <a:latin typeface="Arial" pitchFamily="-84" charset="0"/>
              </a:rPr>
              <a:t>decryption, the IV is </a:t>
            </a:r>
            <a:r>
              <a:rPr lang="en-US" dirty="0" err="1">
                <a:latin typeface="Arial" pitchFamily="-84" charset="0"/>
              </a:rPr>
              <a:t>XORed</a:t>
            </a:r>
            <a:r>
              <a:rPr lang="en-US" dirty="0">
                <a:latin typeface="Arial" pitchFamily="-84" charset="0"/>
              </a:rPr>
              <a:t> with the </a:t>
            </a:r>
            <a:r>
              <a:rPr lang="en-US" dirty="0">
                <a:latin typeface="Arial" pitchFamily="-84" charset="0"/>
              </a:rPr>
              <a:t>output</a:t>
            </a:r>
            <a:r>
              <a:rPr lang="tr-TR" dirty="0">
                <a:latin typeface="Arial" pitchFamily="-84" charset="0"/>
              </a:rPr>
              <a:t> </a:t>
            </a:r>
            <a:r>
              <a:rPr lang="en-US" dirty="0">
                <a:latin typeface="Arial" pitchFamily="-84" charset="0"/>
              </a:rPr>
              <a:t>of </a:t>
            </a:r>
            <a:r>
              <a:rPr lang="en-US" dirty="0">
                <a:latin typeface="Arial" pitchFamily="-84" charset="0"/>
              </a:rPr>
              <a:t>the decryption algorithm to recover the first block of plaintext. The IV is a </a:t>
            </a:r>
            <a:r>
              <a:rPr lang="en-US" dirty="0">
                <a:latin typeface="Arial" pitchFamily="-84" charset="0"/>
              </a:rPr>
              <a:t>data</a:t>
            </a:r>
            <a:r>
              <a:rPr lang="tr-TR" dirty="0">
                <a:latin typeface="Arial" pitchFamily="-84" charset="0"/>
              </a:rPr>
              <a:t> </a:t>
            </a:r>
            <a:r>
              <a:rPr lang="en-US" dirty="0">
                <a:latin typeface="Arial" pitchFamily="-84" charset="0"/>
              </a:rPr>
              <a:t>block </a:t>
            </a:r>
            <a:r>
              <a:rPr lang="en-US" dirty="0">
                <a:latin typeface="Arial" pitchFamily="-84" charset="0"/>
              </a:rPr>
              <a:t>that is the same size as the cipher block</a:t>
            </a:r>
            <a:r>
              <a:rPr lang="en-US" dirty="0">
                <a:latin typeface="Arial" pitchFamily="-84" charset="0"/>
              </a:rPr>
              <a:t>.</a:t>
            </a:r>
            <a:r>
              <a:rPr lang="tr-TR" dirty="0">
                <a:latin typeface="Arial" pitchFamily="-84" charset="0"/>
              </a:rPr>
              <a:t>  </a:t>
            </a:r>
          </a:p>
          <a:p>
            <a:r>
              <a:rPr lang="en-US" b="1" dirty="0" smtClean="0">
                <a:latin typeface="Arial" pitchFamily="-84" charset="0"/>
              </a:rPr>
              <a:t>The </a:t>
            </a:r>
            <a:r>
              <a:rPr lang="en-US" b="1" dirty="0">
                <a:latin typeface="Arial" pitchFamily="-84" charset="0"/>
              </a:rPr>
              <a:t>IV must be known to both the sender and receiver</a:t>
            </a:r>
            <a:r>
              <a:rPr lang="en-US" dirty="0">
                <a:latin typeface="Arial" pitchFamily="-84" charset="0"/>
              </a:rPr>
              <a:t> but be </a:t>
            </a:r>
            <a:r>
              <a:rPr lang="en-US" dirty="0">
                <a:latin typeface="Arial" pitchFamily="-84" charset="0"/>
              </a:rPr>
              <a:t>unpredictable</a:t>
            </a:r>
            <a:r>
              <a:rPr lang="tr-TR" dirty="0">
                <a:latin typeface="Arial" pitchFamily="-84" charset="0"/>
              </a:rPr>
              <a:t> </a:t>
            </a:r>
            <a:r>
              <a:rPr lang="en-US" dirty="0">
                <a:latin typeface="Arial" pitchFamily="-84" charset="0"/>
              </a:rPr>
              <a:t>by </a:t>
            </a:r>
            <a:r>
              <a:rPr lang="en-US" dirty="0">
                <a:latin typeface="Arial" pitchFamily="-84" charset="0"/>
              </a:rPr>
              <a:t>a third party. In particular, for any given plaintext, it must not be possible </a:t>
            </a:r>
            <a:r>
              <a:rPr lang="en-US" dirty="0">
                <a:latin typeface="Arial" pitchFamily="-84" charset="0"/>
              </a:rPr>
              <a:t>to</a:t>
            </a:r>
            <a:r>
              <a:rPr lang="tr-TR" dirty="0">
                <a:latin typeface="Arial" pitchFamily="-84" charset="0"/>
              </a:rPr>
              <a:t> </a:t>
            </a:r>
            <a:r>
              <a:rPr lang="en-US" dirty="0">
                <a:latin typeface="Arial" pitchFamily="-84" charset="0"/>
              </a:rPr>
              <a:t>predict </a:t>
            </a:r>
            <a:r>
              <a:rPr lang="en-US" dirty="0">
                <a:latin typeface="Arial" pitchFamily="-84" charset="0"/>
              </a:rPr>
              <a:t>the IV that will be associated to the plaintext in advance of the </a:t>
            </a:r>
            <a:r>
              <a:rPr lang="en-US" dirty="0">
                <a:latin typeface="Arial" pitchFamily="-84" charset="0"/>
              </a:rPr>
              <a:t>generation</a:t>
            </a:r>
            <a:r>
              <a:rPr lang="tr-TR" dirty="0">
                <a:latin typeface="Arial" pitchFamily="-84" charset="0"/>
              </a:rPr>
              <a:t> </a:t>
            </a:r>
            <a:r>
              <a:rPr lang="en-US" dirty="0">
                <a:latin typeface="Arial" pitchFamily="-84" charset="0"/>
              </a:rPr>
              <a:t>of </a:t>
            </a:r>
            <a:r>
              <a:rPr lang="en-US" dirty="0">
                <a:latin typeface="Arial" pitchFamily="-84" charset="0"/>
              </a:rPr>
              <a:t>the IV. </a:t>
            </a:r>
            <a:endParaRPr lang="tr-TR" dirty="0">
              <a:latin typeface="Arial" pitchFamily="-84" charset="0"/>
            </a:endParaRPr>
          </a:p>
          <a:p>
            <a:r>
              <a:rPr lang="en-US" dirty="0" err="1" smtClean="0">
                <a:latin typeface="Arial" pitchFamily="-84" charset="0"/>
              </a:rPr>
              <a:t>Th</a:t>
            </a:r>
            <a:r>
              <a:rPr lang="tr-TR" dirty="0" smtClean="0">
                <a:latin typeface="Arial" pitchFamily="-84" charset="0"/>
              </a:rPr>
              <a:t>e IV</a:t>
            </a:r>
            <a:r>
              <a:rPr lang="en-US" dirty="0" smtClean="0">
                <a:latin typeface="Arial" pitchFamily="-84" charset="0"/>
              </a:rPr>
              <a:t> </a:t>
            </a:r>
            <a:r>
              <a:rPr lang="tr-TR" dirty="0" smtClean="0">
                <a:latin typeface="Arial" pitchFamily="-84" charset="0"/>
              </a:rPr>
              <a:t>can </a:t>
            </a:r>
            <a:r>
              <a:rPr lang="en-US" dirty="0" smtClean="0">
                <a:latin typeface="Arial" pitchFamily="-84" charset="0"/>
              </a:rPr>
              <a:t>be </a:t>
            </a:r>
            <a:r>
              <a:rPr lang="tr-TR" dirty="0" smtClean="0">
                <a:latin typeface="Arial" pitchFamily="-84" charset="0"/>
              </a:rPr>
              <a:t>sent </a:t>
            </a:r>
            <a:r>
              <a:rPr lang="en-US" dirty="0" smtClean="0">
                <a:latin typeface="Arial" pitchFamily="-84" charset="0"/>
              </a:rPr>
              <a:t>using ECB encryption. </a:t>
            </a:r>
            <a:endParaRPr lang="tr-TR" dirty="0">
              <a:latin typeface="Arial" pitchFamily="-84" charset="0"/>
            </a:endParaRPr>
          </a:p>
          <a:p>
            <a:r>
              <a:rPr lang="en-US" dirty="0">
                <a:latin typeface="Arial" pitchFamily="-84" charset="0"/>
              </a:rPr>
              <a:t>One </a:t>
            </a:r>
            <a:r>
              <a:rPr lang="en-US" dirty="0" smtClean="0">
                <a:latin typeface="Arial" pitchFamily="-84" charset="0"/>
              </a:rPr>
              <a:t>reason</a:t>
            </a:r>
            <a:r>
              <a:rPr lang="tr-TR" dirty="0" smtClean="0">
                <a:latin typeface="Arial" pitchFamily="-84" charset="0"/>
              </a:rPr>
              <a:t> </a:t>
            </a:r>
            <a:r>
              <a:rPr lang="en-US" dirty="0">
                <a:latin typeface="Arial" pitchFamily="-84" charset="0"/>
              </a:rPr>
              <a:t>for </a:t>
            </a:r>
            <a:r>
              <a:rPr lang="en-US" dirty="0">
                <a:latin typeface="Arial" pitchFamily="-84" charset="0"/>
              </a:rPr>
              <a:t>protecting the IV is as follows: If an opponent is able to fool the receiver </a:t>
            </a:r>
            <a:r>
              <a:rPr lang="en-US" dirty="0">
                <a:latin typeface="Arial" pitchFamily="-84" charset="0"/>
              </a:rPr>
              <a:t>into</a:t>
            </a:r>
            <a:r>
              <a:rPr lang="tr-TR" dirty="0">
                <a:latin typeface="Arial" pitchFamily="-84" charset="0"/>
              </a:rPr>
              <a:t> </a:t>
            </a:r>
            <a:r>
              <a:rPr lang="en-US" dirty="0">
                <a:latin typeface="Arial" pitchFamily="-84" charset="0"/>
              </a:rPr>
              <a:t>using </a:t>
            </a:r>
            <a:r>
              <a:rPr lang="en-US" dirty="0">
                <a:latin typeface="Arial" pitchFamily="-84" charset="0"/>
              </a:rPr>
              <a:t>a different value for IV, then the opponent is able to invert selected bits in </a:t>
            </a:r>
            <a:r>
              <a:rPr lang="en-US" dirty="0">
                <a:latin typeface="Arial" pitchFamily="-84" charset="0"/>
              </a:rPr>
              <a:t>the</a:t>
            </a:r>
            <a:r>
              <a:rPr lang="tr-TR" dirty="0">
                <a:latin typeface="Arial" pitchFamily="-84" charset="0"/>
              </a:rPr>
              <a:t> </a:t>
            </a:r>
            <a:r>
              <a:rPr lang="en-US" dirty="0">
                <a:latin typeface="Arial" pitchFamily="-84" charset="0"/>
              </a:rPr>
              <a:t>first </a:t>
            </a:r>
            <a:r>
              <a:rPr lang="en-US" dirty="0">
                <a:latin typeface="Arial" pitchFamily="-84" charset="0"/>
              </a:rPr>
              <a:t>block of plaintext</a:t>
            </a:r>
            <a:r>
              <a:rPr lang="en-US" dirty="0">
                <a:latin typeface="Arial" pitchFamily="-84" charset="0"/>
              </a:rPr>
              <a:t>.</a:t>
            </a:r>
            <a:endParaRPr lang="en-US" dirty="0">
              <a:latin typeface="Arial" pitchFamily="-84" charset="0"/>
            </a:endParaRPr>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11</a:t>
            </a:fld>
            <a:endParaRPr lang="en-US" dirty="0"/>
          </a:p>
        </p:txBody>
      </p:sp>
    </p:spTree>
    <p:extLst>
      <p:ext uri="{BB962C8B-B14F-4D97-AF65-F5344CB8AC3E}">
        <p14:creationId xmlns:p14="http://schemas.microsoft.com/office/powerpoint/2010/main" val="977692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Cipher Feedback Mode</a:t>
            </a:r>
          </a:p>
        </p:txBody>
      </p:sp>
      <p:sp>
        <p:nvSpPr>
          <p:cNvPr id="45059" name="Content Placeholder 2"/>
          <p:cNvSpPr>
            <a:spLocks noGrp="1"/>
          </p:cNvSpPr>
          <p:nvPr>
            <p:ph sz="half" idx="1"/>
          </p:nvPr>
        </p:nvSpPr>
        <p:spPr>
          <a:xfrm>
            <a:off x="381000" y="2286000"/>
            <a:ext cx="4038600" cy="4303713"/>
          </a:xfrm>
        </p:spPr>
        <p:txBody>
          <a:bodyPr>
            <a:normAutofit lnSpcReduction="10000"/>
          </a:bodyPr>
          <a:lstStyle/>
          <a:p>
            <a:pPr eaLnBrk="1" hangingPunct="1"/>
            <a:r>
              <a:rPr lang="en-US" dirty="0" smtClean="0"/>
              <a:t>For AES, DES, or any block cipher, encryption is performed on a block of </a:t>
            </a:r>
            <a:r>
              <a:rPr lang="en-US" i="1" dirty="0" smtClean="0"/>
              <a:t>b </a:t>
            </a:r>
            <a:r>
              <a:rPr lang="en-US" dirty="0" smtClean="0"/>
              <a:t>bits</a:t>
            </a:r>
          </a:p>
          <a:p>
            <a:pPr lvl="1" eaLnBrk="1" hangingPunct="1"/>
            <a:r>
              <a:rPr lang="en-US" dirty="0" smtClean="0"/>
              <a:t>In the case of DES </a:t>
            </a:r>
            <a:r>
              <a:rPr lang="en-US" i="1" dirty="0" smtClean="0"/>
              <a:t>b </a:t>
            </a:r>
            <a:r>
              <a:rPr lang="en-US" dirty="0" smtClean="0"/>
              <a:t>= 64</a:t>
            </a:r>
          </a:p>
          <a:p>
            <a:pPr lvl="1" eaLnBrk="1" hangingPunct="1"/>
            <a:r>
              <a:rPr lang="en-US" dirty="0" smtClean="0"/>
              <a:t>In the case of AES </a:t>
            </a:r>
            <a:r>
              <a:rPr lang="en-US" i="1" dirty="0" smtClean="0"/>
              <a:t>b </a:t>
            </a:r>
            <a:r>
              <a:rPr lang="en-US" dirty="0" smtClean="0"/>
              <a:t>= 128</a:t>
            </a:r>
          </a:p>
          <a:p>
            <a:pPr eaLnBrk="1" hangingPunct="1"/>
            <a:r>
              <a:rPr lang="en-US" dirty="0" smtClean="0"/>
              <a:t>Stream Cipher </a:t>
            </a:r>
          </a:p>
          <a:p>
            <a:pPr lvl="1" eaLnBrk="1" hangingPunct="1"/>
            <a:r>
              <a:rPr lang="en-US" dirty="0" smtClean="0"/>
              <a:t>Eliminates the need for padding, </a:t>
            </a:r>
          </a:p>
          <a:p>
            <a:pPr lvl="1" eaLnBrk="1" hangingPunct="1"/>
            <a:r>
              <a:rPr lang="en-US" dirty="0" smtClean="0"/>
              <a:t>Can operate in the real time.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067058183"/>
              </p:ext>
            </p:extLst>
          </p:nvPr>
        </p:nvGraphicFramePr>
        <p:xfrm>
          <a:off x="3657600" y="1774825"/>
          <a:ext cx="5257801" cy="4854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Cipher Feedback Mode</a:t>
            </a:r>
          </a:p>
        </p:txBody>
      </p:sp>
      <p:sp>
        <p:nvSpPr>
          <p:cNvPr id="45059" name="Content Placeholder 2"/>
          <p:cNvSpPr>
            <a:spLocks noGrp="1"/>
          </p:cNvSpPr>
          <p:nvPr>
            <p:ph sz="half" idx="1"/>
          </p:nvPr>
        </p:nvSpPr>
        <p:spPr>
          <a:xfrm>
            <a:off x="381000" y="2286000"/>
            <a:ext cx="8367464" cy="4303713"/>
          </a:xfrm>
        </p:spPr>
        <p:txBody>
          <a:bodyPr>
            <a:normAutofit/>
          </a:bodyPr>
          <a:lstStyle/>
          <a:p>
            <a:r>
              <a:rPr lang="en-US" dirty="0">
                <a:latin typeface="Arial" pitchFamily="-84" charset="0"/>
              </a:rPr>
              <a:t>As with CBC, the units of </a:t>
            </a:r>
            <a:r>
              <a:rPr lang="en-US" dirty="0" smtClean="0">
                <a:latin typeface="Arial" pitchFamily="-84" charset="0"/>
              </a:rPr>
              <a:t>plaintext</a:t>
            </a:r>
            <a:r>
              <a:rPr lang="tr-TR" dirty="0" smtClean="0">
                <a:latin typeface="Arial" pitchFamily="-84" charset="0"/>
              </a:rPr>
              <a:t> </a:t>
            </a:r>
            <a:r>
              <a:rPr lang="en-US" dirty="0" smtClean="0">
                <a:latin typeface="Arial" pitchFamily="-84" charset="0"/>
              </a:rPr>
              <a:t>are </a:t>
            </a:r>
            <a:r>
              <a:rPr lang="en-US" dirty="0">
                <a:latin typeface="Arial" pitchFamily="-84" charset="0"/>
              </a:rPr>
              <a:t>chained together, so that the ciphertext of any plaintext unit is a function of </a:t>
            </a:r>
            <a:r>
              <a:rPr lang="en-US" dirty="0" smtClean="0">
                <a:latin typeface="Arial" pitchFamily="-84" charset="0"/>
              </a:rPr>
              <a:t>all</a:t>
            </a:r>
            <a:r>
              <a:rPr lang="tr-TR" dirty="0" smtClean="0">
                <a:latin typeface="Arial" pitchFamily="-84" charset="0"/>
              </a:rPr>
              <a:t> </a:t>
            </a:r>
            <a:r>
              <a:rPr lang="en-US" dirty="0" smtClean="0">
                <a:latin typeface="Arial" pitchFamily="-84" charset="0"/>
              </a:rPr>
              <a:t>the </a:t>
            </a:r>
            <a:r>
              <a:rPr lang="en-US" dirty="0">
                <a:latin typeface="Arial" pitchFamily="-84" charset="0"/>
              </a:rPr>
              <a:t>preceding plaintext. </a:t>
            </a:r>
            <a:endParaRPr lang="tr-TR" dirty="0">
              <a:latin typeface="Arial" pitchFamily="-84" charset="0"/>
            </a:endParaRPr>
          </a:p>
          <a:p>
            <a:r>
              <a:rPr lang="en-US" b="1" dirty="0" smtClean="0">
                <a:latin typeface="Arial" pitchFamily="-84" charset="0"/>
              </a:rPr>
              <a:t>In </a:t>
            </a:r>
            <a:r>
              <a:rPr lang="en-US" b="1" dirty="0">
                <a:latin typeface="Arial" pitchFamily="-84" charset="0"/>
              </a:rPr>
              <a:t>this case, rather than blocks of b </a:t>
            </a:r>
            <a:r>
              <a:rPr lang="en-US" b="1" dirty="0" smtClean="0">
                <a:latin typeface="Arial" pitchFamily="-84" charset="0"/>
              </a:rPr>
              <a:t>bits</a:t>
            </a:r>
            <a:r>
              <a:rPr lang="en-US" b="1" dirty="0">
                <a:latin typeface="Arial" pitchFamily="-84" charset="0"/>
              </a:rPr>
              <a:t>, the plaintext </a:t>
            </a:r>
            <a:r>
              <a:rPr lang="en-US" b="1" dirty="0" smtClean="0">
                <a:latin typeface="Arial" pitchFamily="-84" charset="0"/>
              </a:rPr>
              <a:t>is</a:t>
            </a:r>
            <a:r>
              <a:rPr lang="tr-TR" b="1" dirty="0" smtClean="0">
                <a:latin typeface="Arial" pitchFamily="-84" charset="0"/>
              </a:rPr>
              <a:t> </a:t>
            </a:r>
            <a:r>
              <a:rPr lang="en-US" b="1" dirty="0" smtClean="0">
                <a:latin typeface="Arial" pitchFamily="-84" charset="0"/>
              </a:rPr>
              <a:t>divided </a:t>
            </a:r>
            <a:r>
              <a:rPr lang="en-US" b="1" dirty="0">
                <a:latin typeface="Arial" pitchFamily="-84" charset="0"/>
              </a:rPr>
              <a:t>into segments  of s </a:t>
            </a:r>
            <a:r>
              <a:rPr lang="en-US" b="1" dirty="0" smtClean="0">
                <a:latin typeface="Arial" pitchFamily="-84" charset="0"/>
              </a:rPr>
              <a:t>bits.</a:t>
            </a:r>
            <a:endParaRPr lang="tr-TR" b="1" dirty="0" smtClean="0">
              <a:latin typeface="Arial" pitchFamily="-84" charset="0"/>
            </a:endParaRPr>
          </a:p>
          <a:p>
            <a:r>
              <a:rPr lang="en-US" dirty="0" smtClean="0">
                <a:latin typeface="Arial" pitchFamily="-84" charset="0"/>
              </a:rPr>
              <a:t>A common </a:t>
            </a:r>
            <a:r>
              <a:rPr lang="en-US" dirty="0">
                <a:latin typeface="Arial" pitchFamily="-84" charset="0"/>
              </a:rPr>
              <a:t>value is s =  8. </a:t>
            </a:r>
            <a:endParaRPr lang="tr-TR" dirty="0" smtClean="0">
              <a:latin typeface="Arial" pitchFamily="-84" charset="0"/>
            </a:endParaRPr>
          </a:p>
          <a:p>
            <a:r>
              <a:rPr lang="tr-TR" dirty="0" smtClean="0">
                <a:latin typeface="Arial" pitchFamily="-84" charset="0"/>
              </a:rPr>
              <a:t>CFB-1, CFB-8, CFB-64 ,CFB-128</a:t>
            </a:r>
            <a:endParaRPr lang="en-US" dirty="0">
              <a:latin typeface="Arial" pitchFamily="-84" charset="0"/>
            </a:endParaRPr>
          </a:p>
          <a:p>
            <a:endParaRPr lang="en-US" dirty="0">
              <a:latin typeface="Arial" pitchFamily="-84" charset="0"/>
            </a:endParaRPr>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13</a:t>
            </a:fld>
            <a:endParaRPr lang="en-US" dirty="0"/>
          </a:p>
        </p:txBody>
      </p:sp>
    </p:spTree>
    <p:extLst>
      <p:ext uri="{BB962C8B-B14F-4D97-AF65-F5344CB8AC3E}">
        <p14:creationId xmlns:p14="http://schemas.microsoft.com/office/powerpoint/2010/main" val="3679156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pic>
        <p:nvPicPr>
          <p:cNvPr id="5" name="Picture 4"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4545" b="7273"/>
              <a:stretch>
                <a:fillRect/>
              </a:stretch>
            </p:blipFill>
          </mc:Choice>
          <mc:Fallback>
            <p:blipFill>
              <a:blip r:embed="rId4"/>
              <a:srcRect t="4545" b="7273"/>
              <a:stretch>
                <a:fillRect/>
              </a:stretch>
            </p:blipFill>
          </mc:Fallback>
        </mc:AlternateContent>
        <p:spPr>
          <a:xfrm>
            <a:off x="1649100" y="0"/>
            <a:ext cx="5742300" cy="6552895"/>
          </a:xfrm>
          <a:prstGeom prst="rect">
            <a:avLst/>
          </a:prstGeom>
        </p:spPr>
      </p:pic>
      <p:sp>
        <p:nvSpPr>
          <p:cNvPr id="2" name="Slayt Numarası Yer Tutucusu 1"/>
          <p:cNvSpPr>
            <a:spLocks noGrp="1"/>
          </p:cNvSpPr>
          <p:nvPr>
            <p:ph type="sldNum" sz="quarter" idx="12"/>
          </p:nvPr>
        </p:nvSpPr>
        <p:spPr/>
        <p:txBody>
          <a:bodyPr/>
          <a:lstStyle/>
          <a:p>
            <a:pPr>
              <a:defRPr/>
            </a:pPr>
            <a:fld id="{1CD7DC2E-1A2E-5148-9006-D07698661020}" type="slidenum">
              <a:rPr lang="en-US" smtClean="0"/>
              <a:pPr>
                <a:defRPr/>
              </a:pPr>
              <a:t>14</a:t>
            </a:fld>
            <a:endParaRPr lang="en-US" dirty="0"/>
          </a:p>
        </p:txBody>
      </p:sp>
      <p:sp>
        <p:nvSpPr>
          <p:cNvPr id="3" name="Yuvarlatılmış Dikdörtgen 2"/>
          <p:cNvSpPr/>
          <p:nvPr/>
        </p:nvSpPr>
        <p:spPr>
          <a:xfrm>
            <a:off x="1649100" y="260648"/>
            <a:ext cx="1770772" cy="10801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Yuvarlatılmış Dikdörtgen 6"/>
          <p:cNvSpPr/>
          <p:nvPr/>
        </p:nvSpPr>
        <p:spPr>
          <a:xfrm>
            <a:off x="1649100" y="1340768"/>
            <a:ext cx="1792451" cy="123162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Yuvarlatılmış Dikdörtgen 7"/>
          <p:cNvSpPr/>
          <p:nvPr/>
        </p:nvSpPr>
        <p:spPr>
          <a:xfrm>
            <a:off x="3563888" y="404664"/>
            <a:ext cx="1676441" cy="37035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Yuvarlatılmış Dikdörtgen 8"/>
          <p:cNvSpPr/>
          <p:nvPr/>
        </p:nvSpPr>
        <p:spPr>
          <a:xfrm>
            <a:off x="4355977" y="99560"/>
            <a:ext cx="648072" cy="53144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Düz Ok Bağlayıcısı 9"/>
          <p:cNvCxnSpPr>
            <a:stCxn id="5" idx="1"/>
          </p:cNvCxnSpPr>
          <p:nvPr/>
        </p:nvCxnSpPr>
        <p:spPr>
          <a:xfrm>
            <a:off x="1649100" y="3276448"/>
            <a:ext cx="978684" cy="7286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Cipher Feedback Mode</a:t>
            </a:r>
          </a:p>
        </p:txBody>
      </p:sp>
      <p:sp>
        <p:nvSpPr>
          <p:cNvPr id="45059" name="Content Placeholder 2"/>
          <p:cNvSpPr>
            <a:spLocks noGrp="1"/>
          </p:cNvSpPr>
          <p:nvPr>
            <p:ph sz="half" idx="1"/>
          </p:nvPr>
        </p:nvSpPr>
        <p:spPr>
          <a:xfrm>
            <a:off x="381000" y="1844824"/>
            <a:ext cx="8367464" cy="4744889"/>
          </a:xfrm>
        </p:spPr>
        <p:txBody>
          <a:bodyPr>
            <a:normAutofit fontScale="92500" lnSpcReduction="10000"/>
          </a:bodyPr>
          <a:lstStyle/>
          <a:p>
            <a:r>
              <a:rPr lang="en-US" dirty="0" smtClean="0">
                <a:latin typeface="Arial" pitchFamily="-84" charset="0"/>
              </a:rPr>
              <a:t>Although </a:t>
            </a:r>
            <a:r>
              <a:rPr lang="en-US" dirty="0">
                <a:latin typeface="Arial" pitchFamily="-84" charset="0"/>
              </a:rPr>
              <a:t>CFB can be viewed as a stream cipher, it does not conform to </a:t>
            </a:r>
            <a:r>
              <a:rPr lang="en-US" dirty="0" smtClean="0">
                <a:latin typeface="Arial" pitchFamily="-84" charset="0"/>
              </a:rPr>
              <a:t>the</a:t>
            </a:r>
            <a:r>
              <a:rPr lang="tr-TR" dirty="0" smtClean="0">
                <a:latin typeface="Arial" pitchFamily="-84" charset="0"/>
              </a:rPr>
              <a:t> </a:t>
            </a:r>
            <a:r>
              <a:rPr lang="en-US" dirty="0" smtClean="0">
                <a:latin typeface="Arial" pitchFamily="-84" charset="0"/>
              </a:rPr>
              <a:t>typical </a:t>
            </a:r>
            <a:r>
              <a:rPr lang="en-US" dirty="0">
                <a:latin typeface="Arial" pitchFamily="-84" charset="0"/>
              </a:rPr>
              <a:t>construction of a stream cipher. </a:t>
            </a:r>
            <a:endParaRPr lang="tr-TR" dirty="0" smtClean="0">
              <a:latin typeface="Arial" pitchFamily="-84" charset="0"/>
            </a:endParaRPr>
          </a:p>
          <a:p>
            <a:pPr lvl="1"/>
            <a:r>
              <a:rPr lang="en-US" dirty="0" smtClean="0">
                <a:latin typeface="Arial" pitchFamily="-84" charset="0"/>
              </a:rPr>
              <a:t>In </a:t>
            </a:r>
            <a:r>
              <a:rPr lang="en-US" dirty="0">
                <a:latin typeface="Arial" pitchFamily="-84" charset="0"/>
              </a:rPr>
              <a:t>a typical stream cipher, the cipher </a:t>
            </a:r>
            <a:r>
              <a:rPr lang="en-US" dirty="0" smtClean="0">
                <a:latin typeface="Arial" pitchFamily="-84" charset="0"/>
              </a:rPr>
              <a:t>takes</a:t>
            </a:r>
            <a:r>
              <a:rPr lang="tr-TR" dirty="0" smtClean="0">
                <a:latin typeface="Arial" pitchFamily="-84" charset="0"/>
              </a:rPr>
              <a:t> </a:t>
            </a:r>
            <a:r>
              <a:rPr lang="en-US" dirty="0" smtClean="0">
                <a:latin typeface="Arial" pitchFamily="-84" charset="0"/>
              </a:rPr>
              <a:t>as </a:t>
            </a:r>
            <a:r>
              <a:rPr lang="en-US" dirty="0">
                <a:latin typeface="Arial" pitchFamily="-84" charset="0"/>
              </a:rPr>
              <a:t>input some initial value and a key and generates a stream of bits, which is </a:t>
            </a:r>
            <a:r>
              <a:rPr lang="en-US" dirty="0" smtClean="0">
                <a:latin typeface="Arial" pitchFamily="-84" charset="0"/>
              </a:rPr>
              <a:t>then</a:t>
            </a:r>
            <a:r>
              <a:rPr lang="tr-TR" dirty="0" smtClean="0">
                <a:latin typeface="Arial" pitchFamily="-84" charset="0"/>
              </a:rPr>
              <a:t> </a:t>
            </a:r>
            <a:r>
              <a:rPr lang="en-US" dirty="0" err="1" smtClean="0">
                <a:latin typeface="Arial" pitchFamily="-84" charset="0"/>
              </a:rPr>
              <a:t>XORed</a:t>
            </a:r>
            <a:r>
              <a:rPr lang="en-US" dirty="0" smtClean="0">
                <a:latin typeface="Arial" pitchFamily="-84" charset="0"/>
              </a:rPr>
              <a:t> </a:t>
            </a:r>
            <a:r>
              <a:rPr lang="en-US" dirty="0">
                <a:latin typeface="Arial" pitchFamily="-84" charset="0"/>
              </a:rPr>
              <a:t>with the plaintext </a:t>
            </a:r>
            <a:r>
              <a:rPr lang="en-US" dirty="0" smtClean="0">
                <a:latin typeface="Arial" pitchFamily="-84" charset="0"/>
              </a:rPr>
              <a:t>bits</a:t>
            </a:r>
            <a:r>
              <a:rPr lang="tr-TR" dirty="0" smtClean="0">
                <a:latin typeface="Arial" pitchFamily="-84" charset="0"/>
              </a:rPr>
              <a:t>. </a:t>
            </a:r>
            <a:r>
              <a:rPr lang="en-US" dirty="0" smtClean="0">
                <a:latin typeface="Arial" pitchFamily="-84" charset="0"/>
              </a:rPr>
              <a:t>In </a:t>
            </a:r>
            <a:r>
              <a:rPr lang="en-US" dirty="0">
                <a:latin typeface="Arial" pitchFamily="-84" charset="0"/>
              </a:rPr>
              <a:t>the case of CFB, the stream </a:t>
            </a:r>
            <a:r>
              <a:rPr lang="en-US" dirty="0" smtClean="0">
                <a:latin typeface="Arial" pitchFamily="-84" charset="0"/>
              </a:rPr>
              <a:t>of</a:t>
            </a:r>
            <a:r>
              <a:rPr lang="tr-TR" dirty="0" smtClean="0">
                <a:latin typeface="Arial" pitchFamily="-84" charset="0"/>
              </a:rPr>
              <a:t> </a:t>
            </a:r>
            <a:r>
              <a:rPr lang="en-US" dirty="0" smtClean="0">
                <a:latin typeface="Arial" pitchFamily="-84" charset="0"/>
              </a:rPr>
              <a:t>bits </a:t>
            </a:r>
            <a:r>
              <a:rPr lang="en-US" dirty="0">
                <a:latin typeface="Arial" pitchFamily="-84" charset="0"/>
              </a:rPr>
              <a:t>that is </a:t>
            </a:r>
            <a:r>
              <a:rPr lang="en-US" dirty="0" err="1">
                <a:latin typeface="Arial" pitchFamily="-84" charset="0"/>
              </a:rPr>
              <a:t>XORed</a:t>
            </a:r>
            <a:r>
              <a:rPr lang="en-US" dirty="0">
                <a:latin typeface="Arial" pitchFamily="-84" charset="0"/>
              </a:rPr>
              <a:t> with the plaintext also depends on the plaintext.</a:t>
            </a:r>
          </a:p>
          <a:p>
            <a:r>
              <a:rPr lang="en-US" dirty="0" smtClean="0">
                <a:latin typeface="Arial" pitchFamily="-84" charset="0"/>
              </a:rPr>
              <a:t>In </a:t>
            </a:r>
            <a:r>
              <a:rPr lang="en-US" dirty="0">
                <a:latin typeface="Arial" pitchFamily="-84" charset="0"/>
              </a:rPr>
              <a:t>CFB encryption, like CBC encryption, the input block to each </a:t>
            </a:r>
            <a:r>
              <a:rPr lang="en-US" dirty="0" smtClean="0">
                <a:latin typeface="Arial" pitchFamily="-84" charset="0"/>
              </a:rPr>
              <a:t>forward</a:t>
            </a:r>
            <a:r>
              <a:rPr lang="tr-TR" dirty="0" smtClean="0">
                <a:latin typeface="Arial" pitchFamily="-84" charset="0"/>
              </a:rPr>
              <a:t> </a:t>
            </a:r>
            <a:r>
              <a:rPr lang="en-US" dirty="0" smtClean="0">
                <a:latin typeface="Arial" pitchFamily="-84" charset="0"/>
              </a:rPr>
              <a:t>Cipher </a:t>
            </a:r>
            <a:r>
              <a:rPr lang="en-US" dirty="0">
                <a:latin typeface="Arial" pitchFamily="-84" charset="0"/>
              </a:rPr>
              <a:t>function (except the first) depends on the result of the previous </a:t>
            </a:r>
            <a:r>
              <a:rPr lang="en-US" dirty="0" smtClean="0">
                <a:latin typeface="Arial" pitchFamily="-84" charset="0"/>
              </a:rPr>
              <a:t>forward</a:t>
            </a:r>
            <a:r>
              <a:rPr lang="tr-TR" dirty="0" smtClean="0">
                <a:latin typeface="Arial" pitchFamily="-84" charset="0"/>
              </a:rPr>
              <a:t> </a:t>
            </a:r>
            <a:r>
              <a:rPr lang="en-US" dirty="0" smtClean="0">
                <a:latin typeface="Arial" pitchFamily="-84" charset="0"/>
              </a:rPr>
              <a:t>Cipher </a:t>
            </a:r>
            <a:r>
              <a:rPr lang="en-US" dirty="0">
                <a:latin typeface="Arial" pitchFamily="-84" charset="0"/>
              </a:rPr>
              <a:t>function; therefore, multiple forward cipher operations cannot be </a:t>
            </a:r>
            <a:r>
              <a:rPr lang="en-US" dirty="0" smtClean="0">
                <a:latin typeface="Arial" pitchFamily="-84" charset="0"/>
              </a:rPr>
              <a:t>performed</a:t>
            </a:r>
            <a:r>
              <a:rPr lang="tr-TR" dirty="0" smtClean="0">
                <a:latin typeface="Arial" pitchFamily="-84" charset="0"/>
              </a:rPr>
              <a:t> </a:t>
            </a:r>
            <a:r>
              <a:rPr lang="en-US" dirty="0" smtClean="0">
                <a:latin typeface="Arial" pitchFamily="-84" charset="0"/>
              </a:rPr>
              <a:t>in </a:t>
            </a:r>
            <a:r>
              <a:rPr lang="en-US" dirty="0">
                <a:latin typeface="Arial" pitchFamily="-84" charset="0"/>
              </a:rPr>
              <a:t>parallel. </a:t>
            </a:r>
            <a:endParaRPr lang="tr-TR" dirty="0" smtClean="0">
              <a:latin typeface="Arial" pitchFamily="-84" charset="0"/>
            </a:endParaRPr>
          </a:p>
          <a:p>
            <a:r>
              <a:rPr lang="en-US" dirty="0" smtClean="0">
                <a:latin typeface="Arial" pitchFamily="-84" charset="0"/>
              </a:rPr>
              <a:t>In </a:t>
            </a:r>
            <a:r>
              <a:rPr lang="en-US" dirty="0">
                <a:latin typeface="Arial" pitchFamily="-84" charset="0"/>
              </a:rPr>
              <a:t>CFB decryption, the required forward cipher operations can be </a:t>
            </a:r>
            <a:r>
              <a:rPr lang="en-US" dirty="0" smtClean="0">
                <a:latin typeface="Arial" pitchFamily="-84" charset="0"/>
              </a:rPr>
              <a:t>performed</a:t>
            </a:r>
            <a:r>
              <a:rPr lang="tr-TR" dirty="0" smtClean="0">
                <a:latin typeface="Arial" pitchFamily="-84" charset="0"/>
              </a:rPr>
              <a:t> </a:t>
            </a:r>
            <a:r>
              <a:rPr lang="en-US" dirty="0" smtClean="0">
                <a:latin typeface="Arial" pitchFamily="-84" charset="0"/>
              </a:rPr>
              <a:t>in </a:t>
            </a:r>
            <a:r>
              <a:rPr lang="en-US" dirty="0">
                <a:latin typeface="Arial" pitchFamily="-84" charset="0"/>
              </a:rPr>
              <a:t>parallel if the input blocks are first constructed (in series) from the IV </a:t>
            </a:r>
            <a:r>
              <a:rPr lang="en-US" dirty="0" smtClean="0">
                <a:latin typeface="Arial" pitchFamily="-84" charset="0"/>
              </a:rPr>
              <a:t>and</a:t>
            </a:r>
            <a:r>
              <a:rPr lang="tr-TR" dirty="0" smtClean="0">
                <a:latin typeface="Arial" pitchFamily="-84" charset="0"/>
              </a:rPr>
              <a:t> </a:t>
            </a:r>
            <a:r>
              <a:rPr lang="en-US" dirty="0" smtClean="0">
                <a:latin typeface="Arial" pitchFamily="-84" charset="0"/>
              </a:rPr>
              <a:t>the </a:t>
            </a:r>
            <a:r>
              <a:rPr lang="en-US" dirty="0">
                <a:latin typeface="Arial" pitchFamily="-84" charset="0"/>
              </a:rPr>
              <a:t>ciphertext.</a:t>
            </a:r>
            <a:endParaRPr lang="en-AU" dirty="0">
              <a:latin typeface="Arial" pitchFamily="-84" charset="0"/>
            </a:endParaRPr>
          </a:p>
          <a:p>
            <a:endParaRPr lang="en-US" dirty="0">
              <a:latin typeface="Arial" pitchFamily="-84" charset="0"/>
            </a:endParaRPr>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15</a:t>
            </a:fld>
            <a:endParaRPr lang="en-US" dirty="0"/>
          </a:p>
        </p:txBody>
      </p:sp>
    </p:spTree>
    <p:extLst>
      <p:ext uri="{BB962C8B-B14F-4D97-AF65-F5344CB8AC3E}">
        <p14:creationId xmlns:p14="http://schemas.microsoft.com/office/powerpoint/2010/main" val="2969382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tr-TR" dirty="0" err="1" smtClean="0"/>
              <a:t>Output</a:t>
            </a:r>
            <a:r>
              <a:rPr lang="tr-TR" dirty="0" smtClean="0"/>
              <a:t> </a:t>
            </a:r>
            <a:r>
              <a:rPr lang="en-US" dirty="0" smtClean="0"/>
              <a:t>Feedback Mode</a:t>
            </a:r>
          </a:p>
        </p:txBody>
      </p:sp>
      <p:sp>
        <p:nvSpPr>
          <p:cNvPr id="45059" name="Content Placeholder 2"/>
          <p:cNvSpPr>
            <a:spLocks noGrp="1"/>
          </p:cNvSpPr>
          <p:nvPr>
            <p:ph sz="half" idx="1"/>
          </p:nvPr>
        </p:nvSpPr>
        <p:spPr>
          <a:xfrm>
            <a:off x="381000" y="1844824"/>
            <a:ext cx="8367464" cy="4744889"/>
          </a:xfrm>
        </p:spPr>
        <p:txBody>
          <a:bodyPr>
            <a:normAutofit/>
          </a:bodyPr>
          <a:lstStyle/>
          <a:p>
            <a:r>
              <a:rPr lang="en-US" dirty="0">
                <a:latin typeface="Arial" pitchFamily="-84" charset="0"/>
              </a:rPr>
              <a:t>The output feedback  (OFB) mode is similar in structure to that of CFB. </a:t>
            </a:r>
            <a:endParaRPr lang="tr-TR" dirty="0" smtClean="0">
              <a:latin typeface="Arial" pitchFamily="-84" charset="0"/>
            </a:endParaRPr>
          </a:p>
          <a:p>
            <a:r>
              <a:rPr lang="en-US" dirty="0">
                <a:latin typeface="Arial" pitchFamily="-84" charset="0"/>
              </a:rPr>
              <a:t>The other difference is that the</a:t>
            </a:r>
            <a:r>
              <a:rPr lang="tr-TR" dirty="0">
                <a:latin typeface="Arial" pitchFamily="-84" charset="0"/>
              </a:rPr>
              <a:t> </a:t>
            </a:r>
            <a:r>
              <a:rPr lang="en-US" dirty="0">
                <a:latin typeface="Arial" pitchFamily="-84" charset="0"/>
              </a:rPr>
              <a:t>OFB mode </a:t>
            </a:r>
            <a:r>
              <a:rPr lang="en-US" b="1" dirty="0">
                <a:latin typeface="Arial" pitchFamily="-84" charset="0"/>
              </a:rPr>
              <a:t>operates on full blocks</a:t>
            </a:r>
            <a:r>
              <a:rPr lang="en-US" dirty="0">
                <a:latin typeface="Arial" pitchFamily="-84" charset="0"/>
              </a:rPr>
              <a:t> of plaintext and ciphertext, whereas CFB operates</a:t>
            </a:r>
            <a:r>
              <a:rPr lang="tr-TR" dirty="0">
                <a:latin typeface="Arial" pitchFamily="-84" charset="0"/>
              </a:rPr>
              <a:t> </a:t>
            </a:r>
            <a:r>
              <a:rPr lang="en-US" dirty="0">
                <a:latin typeface="Arial" pitchFamily="-84" charset="0"/>
              </a:rPr>
              <a:t>on an s-bit subset.</a:t>
            </a:r>
          </a:p>
          <a:p>
            <a:r>
              <a:rPr lang="en-US" dirty="0" smtClean="0">
                <a:latin typeface="Arial" pitchFamily="-84" charset="0"/>
              </a:rPr>
              <a:t>For </a:t>
            </a:r>
            <a:r>
              <a:rPr lang="en-US" dirty="0" smtClean="0">
                <a:latin typeface="Arial" pitchFamily="-84" charset="0"/>
              </a:rPr>
              <a:t>OFB,</a:t>
            </a:r>
            <a:r>
              <a:rPr lang="tr-TR" dirty="0" smtClean="0">
                <a:latin typeface="Arial" pitchFamily="-84" charset="0"/>
              </a:rPr>
              <a:t> </a:t>
            </a:r>
            <a:r>
              <a:rPr lang="en-US" dirty="0" smtClean="0">
                <a:latin typeface="Arial" pitchFamily="-84" charset="0"/>
              </a:rPr>
              <a:t>the </a:t>
            </a:r>
            <a:r>
              <a:rPr lang="en-US" b="1" dirty="0">
                <a:latin typeface="Arial" pitchFamily="-84" charset="0"/>
              </a:rPr>
              <a:t>output of the encryption function </a:t>
            </a:r>
            <a:r>
              <a:rPr lang="en-US" dirty="0">
                <a:latin typeface="Arial" pitchFamily="-84" charset="0"/>
              </a:rPr>
              <a:t>is fed back to become the input for </a:t>
            </a:r>
            <a:r>
              <a:rPr lang="en-US" dirty="0" smtClean="0">
                <a:latin typeface="Arial" pitchFamily="-84" charset="0"/>
              </a:rPr>
              <a:t>encrypting</a:t>
            </a:r>
            <a:r>
              <a:rPr lang="tr-TR" dirty="0" smtClean="0">
                <a:latin typeface="Arial" pitchFamily="-84" charset="0"/>
              </a:rPr>
              <a:t> </a:t>
            </a:r>
            <a:r>
              <a:rPr lang="en-US" dirty="0" smtClean="0">
                <a:latin typeface="Arial" pitchFamily="-84" charset="0"/>
              </a:rPr>
              <a:t>the </a:t>
            </a:r>
            <a:r>
              <a:rPr lang="en-US" dirty="0">
                <a:latin typeface="Arial" pitchFamily="-84" charset="0"/>
              </a:rPr>
              <a:t>next block of </a:t>
            </a:r>
            <a:r>
              <a:rPr lang="en-US" dirty="0" smtClean="0">
                <a:latin typeface="Arial" pitchFamily="-84" charset="0"/>
              </a:rPr>
              <a:t>plaintext</a:t>
            </a:r>
            <a:r>
              <a:rPr lang="tr-TR" dirty="0" smtClean="0">
                <a:latin typeface="Arial" pitchFamily="-84" charset="0"/>
              </a:rPr>
              <a:t>. </a:t>
            </a:r>
          </a:p>
          <a:p>
            <a:endParaRPr lang="en-US" dirty="0">
              <a:latin typeface="Arial" pitchFamily="-84" charset="0"/>
            </a:endParaRPr>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16</a:t>
            </a:fld>
            <a:endParaRPr lang="en-US" dirty="0"/>
          </a:p>
        </p:txBody>
      </p:sp>
    </p:spTree>
    <p:extLst>
      <p:ext uri="{BB962C8B-B14F-4D97-AF65-F5344CB8AC3E}">
        <p14:creationId xmlns:p14="http://schemas.microsoft.com/office/powerpoint/2010/main" val="893342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419600" cy="365125"/>
          </a:xfrm>
        </p:spPr>
        <p:txBody>
          <a:bodyPr/>
          <a:lstStyle/>
          <a:p>
            <a:pPr>
              <a:defRPr/>
            </a:pPr>
            <a:r>
              <a:rPr lang="en-US" sz="1000" smtClean="0"/>
              <a:t>© 2017 Pearson Education, Inc., Hoboken, NJ. All rights reserved.</a:t>
            </a:r>
            <a:endParaRPr lang="en-US" sz="1000" dirty="0"/>
          </a:p>
        </p:txBody>
      </p:sp>
      <p:pic>
        <p:nvPicPr>
          <p:cNvPr id="5" name="Picture 4" descr="f0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6364" b="9091"/>
              <a:stretch>
                <a:fillRect/>
              </a:stretch>
            </p:blipFill>
          </mc:Choice>
          <mc:Fallback>
            <p:blipFill>
              <a:blip r:embed="rId4"/>
              <a:srcRect t="6364" b="9091"/>
              <a:stretch>
                <a:fillRect/>
              </a:stretch>
            </p:blipFill>
          </mc:Fallback>
        </mc:AlternateContent>
        <p:spPr>
          <a:xfrm>
            <a:off x="1447800" y="-82700"/>
            <a:ext cx="6248400" cy="6836424"/>
          </a:xfrm>
          <a:prstGeom prst="rect">
            <a:avLst/>
          </a:prstGeom>
        </p:spPr>
      </p:pic>
      <p:sp>
        <p:nvSpPr>
          <p:cNvPr id="2" name="Slayt Numarası Yer Tutucusu 1"/>
          <p:cNvSpPr>
            <a:spLocks noGrp="1"/>
          </p:cNvSpPr>
          <p:nvPr>
            <p:ph type="sldNum" sz="quarter" idx="12"/>
          </p:nvPr>
        </p:nvSpPr>
        <p:spPr/>
        <p:txBody>
          <a:bodyPr/>
          <a:lstStyle/>
          <a:p>
            <a:pPr>
              <a:defRPr/>
            </a:pPr>
            <a:fld id="{1CD7DC2E-1A2E-5148-9006-D07698661020}" type="slidenum">
              <a:rPr lang="en-US" smtClean="0"/>
              <a:pPr>
                <a:defRPr/>
              </a:pPr>
              <a:t>17</a:t>
            </a:fld>
            <a:endParaRPr lang="en-US" dirty="0"/>
          </a:p>
        </p:txBody>
      </p:sp>
      <p:sp>
        <p:nvSpPr>
          <p:cNvPr id="6" name="Yuvarlatılmış Dikdörtgen 5"/>
          <p:cNvSpPr/>
          <p:nvPr/>
        </p:nvSpPr>
        <p:spPr>
          <a:xfrm>
            <a:off x="1619672" y="260648"/>
            <a:ext cx="1792451" cy="123162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Metin kutusu 2"/>
          <p:cNvSpPr txBox="1"/>
          <p:nvPr/>
        </p:nvSpPr>
        <p:spPr>
          <a:xfrm>
            <a:off x="112052" y="691794"/>
            <a:ext cx="1507620" cy="923330"/>
          </a:xfrm>
          <a:prstGeom prst="rect">
            <a:avLst/>
          </a:prstGeom>
          <a:noFill/>
        </p:spPr>
        <p:txBody>
          <a:bodyPr wrap="square" rtlCol="0">
            <a:spAutoFit/>
          </a:bodyPr>
          <a:lstStyle/>
          <a:p>
            <a:r>
              <a:rPr lang="tr-TR" dirty="0" smtClean="0"/>
              <a:t>Can be </a:t>
            </a:r>
            <a:r>
              <a:rPr lang="tr-TR" dirty="0" err="1" smtClean="0"/>
              <a:t>calculated</a:t>
            </a:r>
            <a:r>
              <a:rPr lang="tr-TR" dirty="0" smtClean="0"/>
              <a:t> </a:t>
            </a:r>
            <a:r>
              <a:rPr lang="tr-TR" dirty="0" err="1" smtClean="0"/>
              <a:t>before</a:t>
            </a:r>
            <a:r>
              <a:rPr lang="tr-TR" dirty="0" smtClean="0"/>
              <a:t> </a:t>
            </a:r>
            <a:r>
              <a:rPr lang="tr-TR" dirty="0" err="1" smtClean="0"/>
              <a:t>hand</a:t>
            </a:r>
            <a:r>
              <a:rPr lang="tr-TR" dirty="0" smtClean="0"/>
              <a:t>.</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t>A nonce is a </a:t>
            </a:r>
            <a:r>
              <a:rPr lang="en-US" sz="2800" u="sng" dirty="0"/>
              <a:t>n</a:t>
            </a:r>
            <a:r>
              <a:rPr lang="en-US" sz="2800" dirty="0"/>
              <a:t>umber used </a:t>
            </a:r>
            <a:r>
              <a:rPr lang="en-US" sz="2800" u="sng" dirty="0"/>
              <a:t>once</a:t>
            </a:r>
          </a:p>
          <a:p>
            <a:pPr marL="0" indent="0">
              <a:buNone/>
            </a:pPr>
            <a:endParaRPr lang="en-US" sz="2800" dirty="0" smtClean="0"/>
          </a:p>
          <a:p>
            <a:pPr marL="0" indent="0">
              <a:buNone/>
            </a:pPr>
            <a:r>
              <a:rPr lang="en-US" sz="2800" dirty="0" smtClean="0"/>
              <a:t>Must be</a:t>
            </a:r>
          </a:p>
          <a:p>
            <a:r>
              <a:rPr lang="en-US" sz="2800" b="1" dirty="0" smtClean="0"/>
              <a:t>unique:  </a:t>
            </a:r>
            <a:r>
              <a:rPr lang="en-US" sz="2800" dirty="0" smtClean="0"/>
              <a:t>never used before in lifetime of system</a:t>
            </a:r>
          </a:p>
          <a:p>
            <a:pPr marL="0" indent="0">
              <a:buNone/>
            </a:pPr>
            <a:r>
              <a:rPr lang="en-US" sz="2800" dirty="0" smtClean="0"/>
              <a:t>and/or (depending on intended usage)</a:t>
            </a:r>
          </a:p>
          <a:p>
            <a:r>
              <a:rPr lang="en-US" sz="2800" b="1" dirty="0" smtClean="0"/>
              <a:t>unpredictable:  </a:t>
            </a:r>
            <a:r>
              <a:rPr lang="en-US" sz="2800" dirty="0" smtClean="0"/>
              <a:t>attacker can't guess next nonce given all previous </a:t>
            </a:r>
            <a:r>
              <a:rPr lang="en-US" sz="2800" dirty="0" err="1" smtClean="0"/>
              <a:t>nonces</a:t>
            </a:r>
            <a:r>
              <a:rPr lang="en-US" sz="2800" dirty="0" smtClean="0"/>
              <a:t> in lifetime of system</a:t>
            </a:r>
          </a:p>
          <a:p>
            <a:pPr marL="0" indent="0">
              <a:buNone/>
            </a:pPr>
            <a:endParaRPr lang="en-US" sz="2800" dirty="0"/>
          </a:p>
        </p:txBody>
      </p:sp>
    </p:spTree>
    <p:extLst>
      <p:ext uri="{BB962C8B-B14F-4D97-AF65-F5344CB8AC3E}">
        <p14:creationId xmlns:p14="http://schemas.microsoft.com/office/powerpoint/2010/main" val="231135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Nonce sources</a:t>
            </a:r>
            <a:endParaRPr lang="en-US" dirty="0"/>
          </a:p>
        </p:txBody>
      </p:sp>
      <p:sp>
        <p:nvSpPr>
          <p:cNvPr id="3" name="Content Placeholder 2"/>
          <p:cNvSpPr>
            <a:spLocks noGrp="1"/>
          </p:cNvSpPr>
          <p:nvPr>
            <p:ph idx="1"/>
          </p:nvPr>
        </p:nvSpPr>
        <p:spPr>
          <a:xfrm>
            <a:off x="457201" y="1600200"/>
            <a:ext cx="5750588" cy="4525963"/>
          </a:xfrm>
        </p:spPr>
        <p:txBody>
          <a:bodyPr>
            <a:normAutofit fontScale="70000" lnSpcReduction="20000"/>
          </a:bodyPr>
          <a:lstStyle/>
          <a:p>
            <a:r>
              <a:rPr lang="en-US" b="1" dirty="0" smtClean="0"/>
              <a:t>counter</a:t>
            </a:r>
          </a:p>
          <a:p>
            <a:pPr lvl="1"/>
            <a:r>
              <a:rPr lang="en-US" dirty="0" smtClean="0"/>
              <a:t>requires state</a:t>
            </a:r>
          </a:p>
          <a:p>
            <a:pPr lvl="1"/>
            <a:r>
              <a:rPr lang="en-US" dirty="0" smtClean="0"/>
              <a:t>easy to implement</a:t>
            </a:r>
          </a:p>
          <a:p>
            <a:pPr lvl="1"/>
            <a:r>
              <a:rPr lang="en-US" dirty="0" smtClean="0"/>
              <a:t>can overflow</a:t>
            </a:r>
          </a:p>
          <a:p>
            <a:pPr lvl="1"/>
            <a:r>
              <a:rPr lang="en-US" dirty="0" smtClean="0"/>
              <a:t>highly predictable</a:t>
            </a:r>
          </a:p>
          <a:p>
            <a:r>
              <a:rPr lang="en-US" b="1" dirty="0" smtClean="0"/>
              <a:t>clock:  </a:t>
            </a:r>
            <a:r>
              <a:rPr lang="en-US" dirty="0" smtClean="0"/>
              <a:t>just a counter</a:t>
            </a:r>
          </a:p>
          <a:p>
            <a:r>
              <a:rPr lang="en-US" b="1" dirty="0" smtClean="0"/>
              <a:t>random number generator</a:t>
            </a:r>
          </a:p>
          <a:p>
            <a:pPr lvl="1"/>
            <a:r>
              <a:rPr lang="en-US" dirty="0" smtClean="0"/>
              <a:t>might not be unique, unless drawn from large space</a:t>
            </a:r>
          </a:p>
          <a:p>
            <a:pPr lvl="1"/>
            <a:r>
              <a:rPr lang="en-US" dirty="0" smtClean="0"/>
              <a:t>might or might not be unpredictable</a:t>
            </a:r>
          </a:p>
          <a:p>
            <a:pPr lvl="1"/>
            <a:r>
              <a:rPr lang="en-US" dirty="0" smtClean="0"/>
              <a:t>generating randomness:</a:t>
            </a:r>
          </a:p>
          <a:p>
            <a:pPr lvl="2"/>
            <a:r>
              <a:rPr lang="en-US" dirty="0" smtClean="0"/>
              <a:t>standard library generators often are not cryptographically strong, i.e., unpredictable by </a:t>
            </a:r>
            <a:r>
              <a:rPr lang="en-US" dirty="0" smtClean="0"/>
              <a:t>attackers</a:t>
            </a:r>
            <a:endParaRPr lang="en-US" dirty="0" smtClean="0"/>
          </a:p>
        </p:txBody>
      </p:sp>
      <p:pic>
        <p:nvPicPr>
          <p:cNvPr id="4" name="Picture 3" descr="counter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255" y="1600200"/>
            <a:ext cx="1993592" cy="1180820"/>
          </a:xfrm>
          <a:prstGeom prst="rect">
            <a:avLst/>
          </a:prstGeom>
        </p:spPr>
      </p:pic>
      <p:pic>
        <p:nvPicPr>
          <p:cNvPr id="5" name="Picture 4" descr="maxresdefaul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255" y="3501008"/>
            <a:ext cx="1993592" cy="1993592"/>
          </a:xfrm>
          <a:prstGeom prst="rect">
            <a:avLst/>
          </a:prstGeom>
        </p:spPr>
      </p:pic>
    </p:spTree>
    <p:extLst>
      <p:ext uri="{BB962C8B-B14F-4D97-AF65-F5344CB8AC3E}">
        <p14:creationId xmlns:p14="http://schemas.microsoft.com/office/powerpoint/2010/main" val="308063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eaLnBrk="1" fontAlgn="auto" hangingPunct="1">
              <a:spcAft>
                <a:spcPts val="0"/>
              </a:spcAft>
              <a:defRPr/>
            </a:pPr>
            <a:r>
              <a:rPr lang="en-US" dirty="0" smtClean="0">
                <a:ea typeface="+mj-ea"/>
                <a:cs typeface="+mj-cs"/>
              </a:rPr>
              <a:t>Chapter 7</a:t>
            </a:r>
            <a:endParaRPr lang="en-US" dirty="0">
              <a:ea typeface="+mj-ea"/>
              <a:cs typeface="+mj-cs"/>
            </a:endParaRPr>
          </a:p>
        </p:txBody>
      </p:sp>
      <p:sp>
        <p:nvSpPr>
          <p:cNvPr id="18435" name="Subtitle 13"/>
          <p:cNvSpPr>
            <a:spLocks noGrp="1"/>
          </p:cNvSpPr>
          <p:nvPr>
            <p:ph type="subTitle" idx="1"/>
          </p:nvPr>
        </p:nvSpPr>
        <p:spPr>
          <a:xfrm>
            <a:off x="1524000" y="5203825"/>
            <a:ext cx="6096000" cy="852488"/>
          </a:xfrm>
        </p:spPr>
        <p:txBody>
          <a:bodyPr/>
          <a:lstStyle/>
          <a:p>
            <a:pPr eaLnBrk="1" hangingPunct="1"/>
            <a:r>
              <a:rPr lang="en-US" sz="3600" smtClean="0"/>
              <a:t>Block Cipher Operation</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00" b="0" smtClean="0"/>
              <a:t>© 2017 Pearson Education, Inc., Hoboken, NJ. All rights reserved.</a:t>
            </a:r>
            <a:endParaRPr lang="en-US" sz="1000" b="0" dirty="0"/>
          </a:p>
        </p:txBody>
      </p:sp>
    </p:spTree>
    <p:extLst>
      <p:ext uri="{BB962C8B-B14F-4D97-AF65-F5344CB8AC3E}">
        <p14:creationId xmlns:p14="http://schemas.microsoft.com/office/powerpoint/2010/main" val="430535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tr-TR" dirty="0" err="1" smtClean="0"/>
              <a:t>Output</a:t>
            </a:r>
            <a:r>
              <a:rPr lang="tr-TR" dirty="0" smtClean="0"/>
              <a:t> </a:t>
            </a:r>
            <a:r>
              <a:rPr lang="en-US" dirty="0" smtClean="0"/>
              <a:t>Feedback Mode</a:t>
            </a:r>
          </a:p>
        </p:txBody>
      </p:sp>
      <p:sp>
        <p:nvSpPr>
          <p:cNvPr id="45059" name="Content Placeholder 2"/>
          <p:cNvSpPr>
            <a:spLocks noGrp="1"/>
          </p:cNvSpPr>
          <p:nvPr>
            <p:ph sz="half" idx="1"/>
          </p:nvPr>
        </p:nvSpPr>
        <p:spPr>
          <a:xfrm>
            <a:off x="381000" y="1844824"/>
            <a:ext cx="8367464" cy="4744889"/>
          </a:xfrm>
        </p:spPr>
        <p:txBody>
          <a:bodyPr>
            <a:noAutofit/>
          </a:bodyPr>
          <a:lstStyle/>
          <a:p>
            <a:r>
              <a:rPr lang="en-US" sz="1800" b="1" dirty="0">
                <a:latin typeface="Arial" pitchFamily="-84" charset="0"/>
              </a:rPr>
              <a:t>One advantage of the OFB method is that bit errors in transmission do </a:t>
            </a:r>
            <a:r>
              <a:rPr lang="en-US" sz="1800" b="1" dirty="0" smtClean="0">
                <a:latin typeface="Arial" pitchFamily="-84" charset="0"/>
              </a:rPr>
              <a:t>not</a:t>
            </a:r>
            <a:r>
              <a:rPr lang="tr-TR" sz="1800" b="1" dirty="0" smtClean="0">
                <a:latin typeface="Arial" pitchFamily="-84" charset="0"/>
              </a:rPr>
              <a:t> </a:t>
            </a:r>
            <a:r>
              <a:rPr lang="en-US" sz="1800" b="1" dirty="0" smtClean="0">
                <a:latin typeface="Arial" pitchFamily="-84" charset="0"/>
              </a:rPr>
              <a:t>propagate</a:t>
            </a:r>
            <a:r>
              <a:rPr lang="en-US" sz="1800" b="1" dirty="0">
                <a:latin typeface="Arial" pitchFamily="-84" charset="0"/>
              </a:rPr>
              <a:t>. </a:t>
            </a:r>
            <a:endParaRPr lang="tr-TR" sz="1800" b="1" dirty="0" smtClean="0">
              <a:latin typeface="Arial" pitchFamily="-84" charset="0"/>
            </a:endParaRPr>
          </a:p>
          <a:p>
            <a:pPr lvl="1"/>
            <a:r>
              <a:rPr lang="en-US" sz="1800" dirty="0" smtClean="0">
                <a:latin typeface="Arial" pitchFamily="-84" charset="0"/>
              </a:rPr>
              <a:t>For </a:t>
            </a:r>
            <a:r>
              <a:rPr lang="en-US" sz="1800" dirty="0">
                <a:latin typeface="Arial" pitchFamily="-84" charset="0"/>
              </a:rPr>
              <a:t>example, if a bit error occurs in C</a:t>
            </a:r>
            <a:r>
              <a:rPr lang="en-US" sz="1800" baseline="-25000" dirty="0">
                <a:latin typeface="Arial" pitchFamily="-84" charset="0"/>
              </a:rPr>
              <a:t>1</a:t>
            </a:r>
            <a:r>
              <a:rPr lang="en-US" sz="1800" dirty="0">
                <a:latin typeface="Arial" pitchFamily="-84" charset="0"/>
              </a:rPr>
              <a:t> , only the recovered value of P</a:t>
            </a:r>
            <a:r>
              <a:rPr lang="en-US" sz="1800" baseline="-25000" dirty="0">
                <a:latin typeface="Arial" pitchFamily="-84" charset="0"/>
              </a:rPr>
              <a:t>1 </a:t>
            </a:r>
            <a:r>
              <a:rPr lang="en-US" sz="1800" dirty="0">
                <a:latin typeface="Arial" pitchFamily="-84" charset="0"/>
              </a:rPr>
              <a:t> </a:t>
            </a:r>
            <a:r>
              <a:rPr lang="en-US" sz="1800" dirty="0" smtClean="0">
                <a:latin typeface="Arial" pitchFamily="-84" charset="0"/>
              </a:rPr>
              <a:t>is</a:t>
            </a:r>
            <a:r>
              <a:rPr lang="tr-TR" sz="1800" dirty="0" smtClean="0">
                <a:latin typeface="Arial" pitchFamily="-84" charset="0"/>
              </a:rPr>
              <a:t> </a:t>
            </a:r>
            <a:r>
              <a:rPr lang="en-US" sz="1800" dirty="0" smtClean="0">
                <a:latin typeface="Arial" pitchFamily="-84" charset="0"/>
              </a:rPr>
              <a:t>affected</a:t>
            </a:r>
            <a:r>
              <a:rPr lang="en-US" sz="1800" dirty="0">
                <a:latin typeface="Arial" pitchFamily="-84" charset="0"/>
              </a:rPr>
              <a:t>; subsequent plaintext units are not corrupted. With CFB, C</a:t>
            </a:r>
            <a:r>
              <a:rPr lang="en-US" sz="1800" baseline="-25000" dirty="0">
                <a:latin typeface="Arial" pitchFamily="-84" charset="0"/>
              </a:rPr>
              <a:t>1</a:t>
            </a:r>
            <a:r>
              <a:rPr lang="en-US" sz="1800" dirty="0">
                <a:latin typeface="Arial" pitchFamily="-84" charset="0"/>
              </a:rPr>
              <a:t>  also serves </a:t>
            </a:r>
            <a:r>
              <a:rPr lang="en-US" sz="1800" dirty="0" smtClean="0">
                <a:latin typeface="Arial" pitchFamily="-84" charset="0"/>
              </a:rPr>
              <a:t>as</a:t>
            </a:r>
            <a:r>
              <a:rPr lang="tr-TR" sz="1800" dirty="0" smtClean="0">
                <a:latin typeface="Arial" pitchFamily="-84" charset="0"/>
              </a:rPr>
              <a:t> </a:t>
            </a:r>
            <a:r>
              <a:rPr lang="en-US" sz="1800" dirty="0" smtClean="0">
                <a:latin typeface="Arial" pitchFamily="-84" charset="0"/>
              </a:rPr>
              <a:t>input </a:t>
            </a:r>
            <a:r>
              <a:rPr lang="en-US" sz="1800" dirty="0">
                <a:latin typeface="Arial" pitchFamily="-84" charset="0"/>
              </a:rPr>
              <a:t>to the shift register and therefore causes additional corruption downstream.</a:t>
            </a:r>
          </a:p>
          <a:p>
            <a:r>
              <a:rPr lang="en-US" sz="1800" b="1" dirty="0" smtClean="0">
                <a:latin typeface="Arial" pitchFamily="-84" charset="0"/>
              </a:rPr>
              <a:t>The </a:t>
            </a:r>
            <a:r>
              <a:rPr lang="en-US" sz="1800" b="1" dirty="0">
                <a:latin typeface="Arial" pitchFamily="-84" charset="0"/>
              </a:rPr>
              <a:t>disadvantage of OFB is that it is more vulnerable to a message </a:t>
            </a:r>
            <a:r>
              <a:rPr lang="en-US" sz="1800" b="1" dirty="0" smtClean="0">
                <a:latin typeface="Arial" pitchFamily="-84" charset="0"/>
              </a:rPr>
              <a:t>stream</a:t>
            </a:r>
            <a:r>
              <a:rPr lang="tr-TR" sz="1800" b="1" dirty="0" smtClean="0">
                <a:latin typeface="Arial" pitchFamily="-84" charset="0"/>
              </a:rPr>
              <a:t> </a:t>
            </a:r>
            <a:r>
              <a:rPr lang="en-US" sz="1800" b="1" dirty="0" smtClean="0">
                <a:latin typeface="Arial" pitchFamily="-84" charset="0"/>
              </a:rPr>
              <a:t>modification </a:t>
            </a:r>
            <a:r>
              <a:rPr lang="en-US" sz="1800" b="1" dirty="0">
                <a:latin typeface="Arial" pitchFamily="-84" charset="0"/>
              </a:rPr>
              <a:t>attack than is CFB</a:t>
            </a:r>
            <a:r>
              <a:rPr lang="en-US" sz="1800" dirty="0">
                <a:latin typeface="Arial" pitchFamily="-84" charset="0"/>
              </a:rPr>
              <a:t>. </a:t>
            </a:r>
            <a:endParaRPr lang="tr-TR" sz="1800" dirty="0" smtClean="0">
              <a:latin typeface="Arial" pitchFamily="-84" charset="0"/>
            </a:endParaRPr>
          </a:p>
          <a:p>
            <a:pPr lvl="1"/>
            <a:r>
              <a:rPr lang="en-US" sz="1800" dirty="0" smtClean="0">
                <a:latin typeface="Arial" pitchFamily="-84" charset="0"/>
              </a:rPr>
              <a:t>Consider </a:t>
            </a:r>
            <a:r>
              <a:rPr lang="en-US" sz="1800" dirty="0">
                <a:latin typeface="Arial" pitchFamily="-84" charset="0"/>
              </a:rPr>
              <a:t>that complementing a bit in the </a:t>
            </a:r>
            <a:r>
              <a:rPr lang="en-US" sz="1800" dirty="0" smtClean="0">
                <a:latin typeface="Arial" pitchFamily="-84" charset="0"/>
              </a:rPr>
              <a:t>ciphertext</a:t>
            </a:r>
            <a:r>
              <a:rPr lang="tr-TR" sz="1800" dirty="0" smtClean="0">
                <a:latin typeface="Arial" pitchFamily="-84" charset="0"/>
              </a:rPr>
              <a:t> </a:t>
            </a:r>
            <a:r>
              <a:rPr lang="en-US" sz="1800" dirty="0" smtClean="0">
                <a:latin typeface="Arial" pitchFamily="-84" charset="0"/>
              </a:rPr>
              <a:t>complements </a:t>
            </a:r>
            <a:r>
              <a:rPr lang="en-US" sz="1800" dirty="0">
                <a:latin typeface="Arial" pitchFamily="-84" charset="0"/>
              </a:rPr>
              <a:t>the corresponding bit in the recovered plaintext. Thus, </a:t>
            </a:r>
            <a:r>
              <a:rPr lang="en-US" sz="1800" dirty="0" smtClean="0">
                <a:latin typeface="Arial" pitchFamily="-84" charset="0"/>
              </a:rPr>
              <a:t>controlled</a:t>
            </a:r>
            <a:r>
              <a:rPr lang="tr-TR" sz="1800" dirty="0" smtClean="0">
                <a:latin typeface="Arial" pitchFamily="-84" charset="0"/>
              </a:rPr>
              <a:t> </a:t>
            </a:r>
            <a:r>
              <a:rPr lang="en-US" sz="1800" dirty="0" smtClean="0">
                <a:latin typeface="Arial" pitchFamily="-84" charset="0"/>
              </a:rPr>
              <a:t> </a:t>
            </a:r>
            <a:r>
              <a:rPr lang="en-US" sz="1800" dirty="0">
                <a:latin typeface="Arial" pitchFamily="-84" charset="0"/>
              </a:rPr>
              <a:t>changes to the recovered plaintext can be made. This may make it possible for </a:t>
            </a:r>
            <a:r>
              <a:rPr lang="en-US" sz="1800" dirty="0" smtClean="0">
                <a:latin typeface="Arial" pitchFamily="-84" charset="0"/>
              </a:rPr>
              <a:t>an</a:t>
            </a:r>
            <a:r>
              <a:rPr lang="tr-TR" sz="1800" dirty="0" smtClean="0">
                <a:latin typeface="Arial" pitchFamily="-84" charset="0"/>
              </a:rPr>
              <a:t> </a:t>
            </a:r>
            <a:r>
              <a:rPr lang="en-US" sz="1800" dirty="0" smtClean="0">
                <a:latin typeface="Arial" pitchFamily="-84" charset="0"/>
              </a:rPr>
              <a:t>opponent</a:t>
            </a:r>
            <a:r>
              <a:rPr lang="en-US" sz="1800" dirty="0">
                <a:latin typeface="Arial" pitchFamily="-84" charset="0"/>
              </a:rPr>
              <a:t>, by making the necessary changes to the checksum portion of the </a:t>
            </a:r>
            <a:r>
              <a:rPr lang="en-US" sz="1800" dirty="0" smtClean="0">
                <a:latin typeface="Arial" pitchFamily="-84" charset="0"/>
              </a:rPr>
              <a:t>message</a:t>
            </a:r>
            <a:r>
              <a:rPr lang="tr-TR" sz="1800" dirty="0" smtClean="0">
                <a:latin typeface="Arial" pitchFamily="-84" charset="0"/>
              </a:rPr>
              <a:t> </a:t>
            </a:r>
            <a:r>
              <a:rPr lang="en-US" sz="1800" dirty="0" smtClean="0">
                <a:latin typeface="Arial" pitchFamily="-84" charset="0"/>
              </a:rPr>
              <a:t>as </a:t>
            </a:r>
            <a:r>
              <a:rPr lang="en-US" sz="1800" dirty="0">
                <a:latin typeface="Arial" pitchFamily="-84" charset="0"/>
              </a:rPr>
              <a:t>well as to the data portion, to alter the ciphertext in such a way that it is not </a:t>
            </a:r>
            <a:r>
              <a:rPr lang="en-US" sz="1800" dirty="0" smtClean="0">
                <a:latin typeface="Arial" pitchFamily="-84" charset="0"/>
              </a:rPr>
              <a:t>detected</a:t>
            </a:r>
            <a:r>
              <a:rPr lang="tr-TR" sz="1800" dirty="0" smtClean="0">
                <a:latin typeface="Arial" pitchFamily="-84" charset="0"/>
              </a:rPr>
              <a:t> </a:t>
            </a:r>
            <a:r>
              <a:rPr lang="en-US" sz="1800" dirty="0" smtClean="0">
                <a:latin typeface="Arial" pitchFamily="-84" charset="0"/>
              </a:rPr>
              <a:t>by </a:t>
            </a:r>
            <a:r>
              <a:rPr lang="en-US" sz="1800" dirty="0">
                <a:latin typeface="Arial" pitchFamily="-84" charset="0"/>
              </a:rPr>
              <a:t>an error-correcting code. </a:t>
            </a:r>
            <a:endParaRPr lang="tr-TR" sz="1800" dirty="0" smtClean="0">
              <a:latin typeface="Arial" pitchFamily="-84" charset="0"/>
            </a:endParaRPr>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20</a:t>
            </a:fld>
            <a:endParaRPr lang="en-US" dirty="0"/>
          </a:p>
        </p:txBody>
      </p:sp>
    </p:spTree>
    <p:extLst>
      <p:ext uri="{BB962C8B-B14F-4D97-AF65-F5344CB8AC3E}">
        <p14:creationId xmlns:p14="http://schemas.microsoft.com/office/powerpoint/2010/main" val="4209418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tr-TR" dirty="0" err="1" smtClean="0"/>
              <a:t>Output</a:t>
            </a:r>
            <a:r>
              <a:rPr lang="tr-TR" dirty="0" smtClean="0"/>
              <a:t> </a:t>
            </a:r>
            <a:r>
              <a:rPr lang="en-US" dirty="0" smtClean="0"/>
              <a:t>Feedback Mode</a:t>
            </a:r>
          </a:p>
        </p:txBody>
      </p:sp>
      <p:sp>
        <p:nvSpPr>
          <p:cNvPr id="45059" name="Content Placeholder 2"/>
          <p:cNvSpPr>
            <a:spLocks noGrp="1"/>
          </p:cNvSpPr>
          <p:nvPr>
            <p:ph sz="half" idx="1"/>
          </p:nvPr>
        </p:nvSpPr>
        <p:spPr>
          <a:xfrm>
            <a:off x="381000" y="1844824"/>
            <a:ext cx="8367464" cy="4744889"/>
          </a:xfrm>
        </p:spPr>
        <p:txBody>
          <a:bodyPr>
            <a:noAutofit/>
          </a:bodyPr>
          <a:lstStyle/>
          <a:p>
            <a:r>
              <a:rPr lang="en-US" sz="2000" dirty="0" smtClean="0">
                <a:latin typeface="Arial" pitchFamily="-84" charset="0"/>
              </a:rPr>
              <a:t>OFB </a:t>
            </a:r>
            <a:r>
              <a:rPr lang="en-US" sz="2000" dirty="0">
                <a:latin typeface="Arial" pitchFamily="-84" charset="0"/>
              </a:rPr>
              <a:t>has the structure of </a:t>
            </a:r>
            <a:r>
              <a:rPr lang="en-US" sz="2000" b="1" dirty="0">
                <a:latin typeface="Arial" pitchFamily="-84" charset="0"/>
              </a:rPr>
              <a:t>a typical stream </a:t>
            </a:r>
            <a:r>
              <a:rPr lang="en-US" sz="2000" b="1" dirty="0" smtClean="0">
                <a:latin typeface="Arial" pitchFamily="-84" charset="0"/>
              </a:rPr>
              <a:t>cipher</a:t>
            </a:r>
            <a:r>
              <a:rPr lang="tr-TR" sz="2000" b="1" dirty="0" smtClean="0">
                <a:latin typeface="Arial" pitchFamily="-84" charset="0"/>
              </a:rPr>
              <a:t>. </a:t>
            </a:r>
            <a:endParaRPr lang="tr-TR" sz="2000" dirty="0" smtClean="0">
              <a:latin typeface="Arial" pitchFamily="-84" charset="0"/>
            </a:endParaRPr>
          </a:p>
          <a:p>
            <a:r>
              <a:rPr lang="en-US" sz="2000" dirty="0" smtClean="0">
                <a:latin typeface="Arial" pitchFamily="-84" charset="0"/>
              </a:rPr>
              <a:t>The </a:t>
            </a:r>
            <a:r>
              <a:rPr lang="en-US" sz="2000" dirty="0">
                <a:latin typeface="Arial" pitchFamily="-84" charset="0"/>
              </a:rPr>
              <a:t>generated stream that </a:t>
            </a:r>
            <a:r>
              <a:rPr lang="en-US" sz="2000" dirty="0" smtClean="0">
                <a:latin typeface="Arial" pitchFamily="-84" charset="0"/>
              </a:rPr>
              <a:t>is</a:t>
            </a:r>
            <a:r>
              <a:rPr lang="tr-TR" sz="2000" dirty="0" smtClean="0">
                <a:latin typeface="Arial" pitchFamily="-84" charset="0"/>
              </a:rPr>
              <a:t> </a:t>
            </a:r>
            <a:r>
              <a:rPr lang="en-US" sz="2000" dirty="0" err="1" smtClean="0">
                <a:latin typeface="Arial" pitchFamily="-84" charset="0"/>
              </a:rPr>
              <a:t>XORed</a:t>
            </a:r>
            <a:r>
              <a:rPr lang="en-US" sz="2000" dirty="0" smtClean="0">
                <a:latin typeface="Arial" pitchFamily="-84" charset="0"/>
              </a:rPr>
              <a:t> </a:t>
            </a:r>
            <a:r>
              <a:rPr lang="en-US" sz="2000" dirty="0">
                <a:latin typeface="Arial" pitchFamily="-84" charset="0"/>
              </a:rPr>
              <a:t>with the plaintext is itself independent of the </a:t>
            </a:r>
            <a:r>
              <a:rPr lang="en-US" sz="2000" dirty="0" smtClean="0">
                <a:latin typeface="Arial" pitchFamily="-84" charset="0"/>
              </a:rPr>
              <a:t>plaintext</a:t>
            </a:r>
            <a:r>
              <a:rPr lang="tr-TR" sz="2000" dirty="0" smtClean="0">
                <a:latin typeface="Arial" pitchFamily="-84" charset="0"/>
              </a:rPr>
              <a:t>.</a:t>
            </a:r>
            <a:r>
              <a:rPr lang="en-US" sz="2000" dirty="0" smtClean="0">
                <a:latin typeface="Arial" pitchFamily="-84" charset="0"/>
              </a:rPr>
              <a:t> </a:t>
            </a:r>
            <a:endParaRPr lang="tr-TR" sz="2000" dirty="0" smtClean="0">
              <a:latin typeface="Arial" pitchFamily="-84" charset="0"/>
            </a:endParaRPr>
          </a:p>
          <a:p>
            <a:r>
              <a:rPr lang="en-US" sz="2000" b="1" dirty="0" smtClean="0">
                <a:latin typeface="Arial" pitchFamily="-84" charset="0"/>
              </a:rPr>
              <a:t>One </a:t>
            </a:r>
            <a:r>
              <a:rPr lang="en-US" sz="2000" b="1" dirty="0">
                <a:latin typeface="Arial" pitchFamily="-84" charset="0"/>
              </a:rPr>
              <a:t>distinction from the stream ciphers </a:t>
            </a:r>
            <a:r>
              <a:rPr lang="en-US" sz="2000" b="1" dirty="0" smtClean="0">
                <a:latin typeface="Arial" pitchFamily="-84" charset="0"/>
              </a:rPr>
              <a:t>is </a:t>
            </a:r>
            <a:r>
              <a:rPr lang="en-US" sz="2000" b="1" dirty="0">
                <a:latin typeface="Arial" pitchFamily="-84" charset="0"/>
              </a:rPr>
              <a:t>that OFB encrypts plaintext a full block at a time</a:t>
            </a:r>
            <a:r>
              <a:rPr lang="en-US" sz="2000" dirty="0">
                <a:latin typeface="Arial" pitchFamily="-84" charset="0"/>
              </a:rPr>
              <a:t>, where typically </a:t>
            </a:r>
            <a:r>
              <a:rPr lang="en-US" sz="2000" dirty="0" smtClean="0">
                <a:latin typeface="Arial" pitchFamily="-84" charset="0"/>
              </a:rPr>
              <a:t>a</a:t>
            </a:r>
            <a:r>
              <a:rPr lang="tr-TR" sz="2000" dirty="0" smtClean="0">
                <a:latin typeface="Arial" pitchFamily="-84" charset="0"/>
              </a:rPr>
              <a:t> </a:t>
            </a:r>
            <a:r>
              <a:rPr lang="en-US" sz="2000" dirty="0" smtClean="0">
                <a:latin typeface="Arial" pitchFamily="-84" charset="0"/>
              </a:rPr>
              <a:t>block </a:t>
            </a:r>
            <a:r>
              <a:rPr lang="en-US" sz="2000" dirty="0">
                <a:latin typeface="Arial" pitchFamily="-84" charset="0"/>
              </a:rPr>
              <a:t>is 64 or 128 bits. Many stream ciphers encrypt one byte at a time</a:t>
            </a:r>
            <a:r>
              <a:rPr lang="en-US" sz="2000" dirty="0" smtClean="0">
                <a:latin typeface="Arial" pitchFamily="-84" charset="0"/>
              </a:rPr>
              <a:t>.</a:t>
            </a:r>
            <a:r>
              <a:rPr lang="tr-TR" sz="2000" dirty="0" smtClean="0">
                <a:latin typeface="Arial" pitchFamily="-84" charset="0"/>
              </a:rPr>
              <a:t> </a:t>
            </a:r>
            <a:endParaRPr lang="en-AU" sz="2000" dirty="0">
              <a:latin typeface="Arial" pitchFamily="-84" charset="0"/>
            </a:endParaRPr>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21</a:t>
            </a:fld>
            <a:endParaRPr lang="en-US" dirty="0"/>
          </a:p>
        </p:txBody>
      </p:sp>
    </p:spTree>
    <p:extLst>
      <p:ext uri="{BB962C8B-B14F-4D97-AF65-F5344CB8AC3E}">
        <p14:creationId xmlns:p14="http://schemas.microsoft.com/office/powerpoint/2010/main" val="3776093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tr-TR" dirty="0" smtClean="0"/>
              <a:t>Counter </a:t>
            </a:r>
            <a:r>
              <a:rPr lang="en-US" dirty="0" smtClean="0"/>
              <a:t>Mode</a:t>
            </a:r>
            <a:r>
              <a:rPr lang="tr-TR" dirty="0" smtClean="0"/>
              <a:t> - CTR</a:t>
            </a:r>
            <a:endParaRPr lang="en-US" dirty="0" smtClean="0"/>
          </a:p>
        </p:txBody>
      </p:sp>
      <p:sp>
        <p:nvSpPr>
          <p:cNvPr id="45059" name="Content Placeholder 2"/>
          <p:cNvSpPr>
            <a:spLocks noGrp="1"/>
          </p:cNvSpPr>
          <p:nvPr>
            <p:ph sz="half" idx="1"/>
          </p:nvPr>
        </p:nvSpPr>
        <p:spPr>
          <a:xfrm>
            <a:off x="381000" y="1844824"/>
            <a:ext cx="8367464" cy="4744889"/>
          </a:xfrm>
        </p:spPr>
        <p:txBody>
          <a:bodyPr>
            <a:normAutofit/>
          </a:bodyPr>
          <a:lstStyle/>
          <a:p>
            <a:r>
              <a:rPr lang="en-US" dirty="0" smtClean="0">
                <a:latin typeface="Arial" pitchFamily="-84" charset="0"/>
              </a:rPr>
              <a:t>Idea:  </a:t>
            </a:r>
            <a:r>
              <a:rPr lang="en-US" dirty="0">
                <a:latin typeface="Arial" pitchFamily="-84" charset="0"/>
              </a:rPr>
              <a:t>derive one-time pad from increasing counter</a:t>
            </a:r>
          </a:p>
          <a:p>
            <a:r>
              <a:rPr lang="tr-TR" dirty="0" smtClean="0">
                <a:latin typeface="Arial" pitchFamily="-84" charset="0"/>
              </a:rPr>
              <a:t>CTR is </a:t>
            </a:r>
            <a:r>
              <a:rPr lang="tr-TR" dirty="0" err="1" smtClean="0">
                <a:latin typeface="Arial" pitchFamily="-84" charset="0"/>
              </a:rPr>
              <a:t>used</a:t>
            </a:r>
            <a:r>
              <a:rPr lang="tr-TR" dirty="0" smtClean="0">
                <a:latin typeface="Arial" pitchFamily="-84" charset="0"/>
              </a:rPr>
              <a:t> in </a:t>
            </a:r>
            <a:r>
              <a:rPr lang="en-US" dirty="0" smtClean="0">
                <a:latin typeface="Arial" pitchFamily="-84" charset="0"/>
              </a:rPr>
              <a:t>ATM </a:t>
            </a:r>
            <a:r>
              <a:rPr lang="en-US" dirty="0">
                <a:latin typeface="Arial" pitchFamily="-84" charset="0"/>
              </a:rPr>
              <a:t>(asynchronous transfer mode) network security and IP sec (IP security),</a:t>
            </a:r>
          </a:p>
          <a:p>
            <a:r>
              <a:rPr lang="en-US" dirty="0">
                <a:latin typeface="Arial" pitchFamily="-84" charset="0"/>
              </a:rPr>
              <a:t>For encryption, the </a:t>
            </a:r>
            <a:r>
              <a:rPr lang="en-US" b="1" dirty="0">
                <a:latin typeface="Arial" pitchFamily="-84" charset="0"/>
              </a:rPr>
              <a:t>counter</a:t>
            </a:r>
            <a:r>
              <a:rPr lang="en-US" dirty="0">
                <a:latin typeface="Arial" pitchFamily="-84" charset="0"/>
              </a:rPr>
              <a:t> is encrypted </a:t>
            </a:r>
            <a:r>
              <a:rPr lang="en-US" dirty="0" smtClean="0">
                <a:latin typeface="Arial" pitchFamily="-84" charset="0"/>
              </a:rPr>
              <a:t>and</a:t>
            </a:r>
            <a:r>
              <a:rPr lang="tr-TR" dirty="0" smtClean="0">
                <a:latin typeface="Arial" pitchFamily="-84" charset="0"/>
              </a:rPr>
              <a:t> </a:t>
            </a:r>
            <a:r>
              <a:rPr lang="en-US" dirty="0" smtClean="0">
                <a:latin typeface="Arial" pitchFamily="-84" charset="0"/>
              </a:rPr>
              <a:t>then </a:t>
            </a:r>
            <a:r>
              <a:rPr lang="en-US" dirty="0" err="1">
                <a:latin typeface="Arial" pitchFamily="-84" charset="0"/>
              </a:rPr>
              <a:t>XORed</a:t>
            </a:r>
            <a:r>
              <a:rPr lang="en-US" dirty="0">
                <a:latin typeface="Arial" pitchFamily="-84" charset="0"/>
              </a:rPr>
              <a:t> with the plaintext block to produce the ciphertext block; there is </a:t>
            </a:r>
            <a:r>
              <a:rPr lang="en-US" dirty="0" smtClean="0">
                <a:latin typeface="Arial" pitchFamily="-84" charset="0"/>
              </a:rPr>
              <a:t>no</a:t>
            </a:r>
            <a:r>
              <a:rPr lang="tr-TR" dirty="0" smtClean="0">
                <a:latin typeface="Arial" pitchFamily="-84" charset="0"/>
              </a:rPr>
              <a:t> </a:t>
            </a:r>
            <a:r>
              <a:rPr lang="en-US" dirty="0" smtClean="0">
                <a:latin typeface="Arial" pitchFamily="-84" charset="0"/>
              </a:rPr>
              <a:t>chaining</a:t>
            </a:r>
            <a:r>
              <a:rPr lang="en-US" dirty="0">
                <a:latin typeface="Arial" pitchFamily="-84" charset="0"/>
              </a:rPr>
              <a:t>. </a:t>
            </a:r>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22</a:t>
            </a:fld>
            <a:endParaRPr lang="en-US" dirty="0"/>
          </a:p>
        </p:txBody>
      </p:sp>
    </p:spTree>
    <p:extLst>
      <p:ext uri="{BB962C8B-B14F-4D97-AF65-F5344CB8AC3E}">
        <p14:creationId xmlns:p14="http://schemas.microsoft.com/office/powerpoint/2010/main" val="3565105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648200" cy="365125"/>
          </a:xfrm>
        </p:spPr>
        <p:txBody>
          <a:bodyPr/>
          <a:lstStyle/>
          <a:p>
            <a:pPr>
              <a:defRPr/>
            </a:pPr>
            <a:r>
              <a:rPr lang="en-US" sz="1000" smtClean="0"/>
              <a:t>© 2017 Pearson Education, Inc., Hoboken, NJ. All rights reserved.</a:t>
            </a:r>
            <a:endParaRPr lang="en-US" sz="1000" dirty="0"/>
          </a:p>
        </p:txBody>
      </p:sp>
      <p:pic>
        <p:nvPicPr>
          <p:cNvPr id="5" name="Picture 4" descr="f0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6364" b="11818"/>
              <a:stretch>
                <a:fillRect/>
              </a:stretch>
            </p:blipFill>
          </mc:Choice>
          <mc:Fallback>
            <p:blipFill>
              <a:blip r:embed="rId4"/>
              <a:srcRect t="6364" b="11818"/>
              <a:stretch>
                <a:fillRect/>
              </a:stretch>
            </p:blipFill>
          </mc:Fallback>
        </mc:AlternateContent>
        <p:spPr>
          <a:xfrm>
            <a:off x="1371600" y="-65952"/>
            <a:ext cx="6324600" cy="6696575"/>
          </a:xfrm>
          <a:prstGeom prst="rect">
            <a:avLst/>
          </a:prstGeom>
        </p:spPr>
      </p:pic>
      <p:sp>
        <p:nvSpPr>
          <p:cNvPr id="2" name="Slayt Numarası Yer Tutucusu 1"/>
          <p:cNvSpPr>
            <a:spLocks noGrp="1"/>
          </p:cNvSpPr>
          <p:nvPr>
            <p:ph type="sldNum" sz="quarter" idx="12"/>
          </p:nvPr>
        </p:nvSpPr>
        <p:spPr/>
        <p:txBody>
          <a:bodyPr/>
          <a:lstStyle/>
          <a:p>
            <a:pPr>
              <a:defRPr/>
            </a:pPr>
            <a:fld id="{1CD7DC2E-1A2E-5148-9006-D07698661020}" type="slidenum">
              <a:rPr lang="en-US" smtClean="0"/>
              <a:pPr>
                <a:defRPr/>
              </a:pPr>
              <a:t>23</a:t>
            </a:fld>
            <a:endParaRPr lang="en-US" dirty="0"/>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tr-TR" dirty="0" smtClean="0"/>
              <a:t>Counter </a:t>
            </a:r>
            <a:r>
              <a:rPr lang="en-US" dirty="0" smtClean="0"/>
              <a:t>Mode</a:t>
            </a:r>
            <a:r>
              <a:rPr lang="tr-TR" dirty="0" smtClean="0"/>
              <a:t> - CTR</a:t>
            </a:r>
            <a:endParaRPr lang="en-US" dirty="0" smtClean="0"/>
          </a:p>
        </p:txBody>
      </p:sp>
      <p:sp>
        <p:nvSpPr>
          <p:cNvPr id="45059" name="Content Placeholder 2"/>
          <p:cNvSpPr>
            <a:spLocks noGrp="1"/>
          </p:cNvSpPr>
          <p:nvPr>
            <p:ph sz="half" idx="1"/>
          </p:nvPr>
        </p:nvSpPr>
        <p:spPr>
          <a:xfrm>
            <a:off x="381000" y="1844824"/>
            <a:ext cx="8367464" cy="4744889"/>
          </a:xfrm>
        </p:spPr>
        <p:txBody>
          <a:bodyPr>
            <a:normAutofit lnSpcReduction="10000"/>
          </a:bodyPr>
          <a:lstStyle/>
          <a:p>
            <a:r>
              <a:rPr lang="en-US" dirty="0">
                <a:latin typeface="Arial" pitchFamily="-84" charset="0"/>
              </a:rPr>
              <a:t>As with the OFB mode, the initial counter value must be a nonce</a:t>
            </a:r>
            <a:r>
              <a:rPr lang="tr-TR" dirty="0" smtClean="0">
                <a:latin typeface="Arial" pitchFamily="-84" charset="0"/>
              </a:rPr>
              <a:t>.</a:t>
            </a:r>
          </a:p>
          <a:p>
            <a:r>
              <a:rPr lang="en-US" dirty="0" smtClean="0">
                <a:latin typeface="Arial" pitchFamily="-84" charset="0"/>
              </a:rPr>
              <a:t>T</a:t>
            </a:r>
            <a:r>
              <a:rPr lang="en-US" baseline="-25000" dirty="0" smtClean="0">
                <a:latin typeface="Arial" pitchFamily="-84" charset="0"/>
              </a:rPr>
              <a:t>1</a:t>
            </a:r>
            <a:r>
              <a:rPr lang="tr-TR" baseline="-25000" dirty="0" smtClean="0">
                <a:latin typeface="Arial" pitchFamily="-84" charset="0"/>
              </a:rPr>
              <a:t> </a:t>
            </a:r>
            <a:r>
              <a:rPr lang="en-US" dirty="0" smtClean="0">
                <a:latin typeface="Arial" pitchFamily="-84" charset="0"/>
              </a:rPr>
              <a:t> </a:t>
            </a:r>
            <a:r>
              <a:rPr lang="en-US" dirty="0">
                <a:latin typeface="Arial" pitchFamily="-84" charset="0"/>
              </a:rPr>
              <a:t>must be different for all of the messages encrypted using the same key. </a:t>
            </a:r>
            <a:r>
              <a:rPr lang="en-US" dirty="0" smtClean="0">
                <a:latin typeface="Arial" pitchFamily="-84" charset="0"/>
              </a:rPr>
              <a:t>Further,</a:t>
            </a:r>
            <a:r>
              <a:rPr lang="tr-TR" dirty="0" smtClean="0">
                <a:latin typeface="Arial" pitchFamily="-84" charset="0"/>
              </a:rPr>
              <a:t> </a:t>
            </a:r>
            <a:r>
              <a:rPr lang="en-US" dirty="0" smtClean="0">
                <a:latin typeface="Arial" pitchFamily="-84" charset="0"/>
              </a:rPr>
              <a:t>all </a:t>
            </a:r>
            <a:r>
              <a:rPr lang="en-US" dirty="0" err="1">
                <a:latin typeface="Arial" pitchFamily="-84" charset="0"/>
              </a:rPr>
              <a:t>T</a:t>
            </a:r>
            <a:r>
              <a:rPr lang="en-US" baseline="-25000" dirty="0" err="1">
                <a:latin typeface="Arial" pitchFamily="-84" charset="0"/>
              </a:rPr>
              <a:t>i</a:t>
            </a:r>
            <a:r>
              <a:rPr lang="en-US" baseline="-25000" dirty="0">
                <a:latin typeface="Arial" pitchFamily="-84" charset="0"/>
              </a:rPr>
              <a:t> </a:t>
            </a:r>
            <a:r>
              <a:rPr lang="en-US" dirty="0">
                <a:latin typeface="Arial" pitchFamily="-84" charset="0"/>
              </a:rPr>
              <a:t> values across all messages must be unique</a:t>
            </a:r>
            <a:r>
              <a:rPr lang="en-US" dirty="0" smtClean="0">
                <a:latin typeface="Arial" pitchFamily="-84" charset="0"/>
              </a:rPr>
              <a:t>.</a:t>
            </a:r>
            <a:endParaRPr lang="tr-TR" dirty="0" smtClean="0">
              <a:latin typeface="Arial" pitchFamily="-84" charset="0"/>
            </a:endParaRPr>
          </a:p>
          <a:p>
            <a:r>
              <a:rPr lang="tr-TR" dirty="0" smtClean="0">
                <a:latin typeface="Arial" pitchFamily="-84" charset="0"/>
              </a:rPr>
              <a:t>I</a:t>
            </a:r>
            <a:r>
              <a:rPr lang="en-US" dirty="0" smtClean="0">
                <a:latin typeface="Arial" pitchFamily="-84" charset="0"/>
              </a:rPr>
              <a:t>f</a:t>
            </a:r>
            <a:r>
              <a:rPr lang="tr-TR" dirty="0" smtClean="0">
                <a:latin typeface="Arial" pitchFamily="-84" charset="0"/>
              </a:rPr>
              <a:t> </a:t>
            </a:r>
            <a:r>
              <a:rPr lang="en-US" dirty="0" smtClean="0">
                <a:latin typeface="Arial" pitchFamily="-84" charset="0"/>
              </a:rPr>
              <a:t>any </a:t>
            </a:r>
            <a:r>
              <a:rPr lang="en-US" dirty="0">
                <a:latin typeface="Arial" pitchFamily="-84" charset="0"/>
              </a:rPr>
              <a:t>plaintext block that is encrypted using a given counter value is known, </a:t>
            </a:r>
            <a:r>
              <a:rPr lang="en-US" dirty="0" smtClean="0">
                <a:latin typeface="Arial" pitchFamily="-84" charset="0"/>
              </a:rPr>
              <a:t>then</a:t>
            </a:r>
            <a:r>
              <a:rPr lang="tr-TR" dirty="0" smtClean="0">
                <a:latin typeface="Arial" pitchFamily="-84" charset="0"/>
              </a:rPr>
              <a:t> </a:t>
            </a:r>
            <a:r>
              <a:rPr lang="en-US" dirty="0" smtClean="0">
                <a:latin typeface="Arial" pitchFamily="-84" charset="0"/>
              </a:rPr>
              <a:t>the </a:t>
            </a:r>
            <a:r>
              <a:rPr lang="en-US" dirty="0">
                <a:latin typeface="Arial" pitchFamily="-84" charset="0"/>
              </a:rPr>
              <a:t>output of the encryption function can be determined easily from the </a:t>
            </a:r>
            <a:r>
              <a:rPr lang="en-US" dirty="0" smtClean="0">
                <a:latin typeface="Arial" pitchFamily="-84" charset="0"/>
              </a:rPr>
              <a:t>associated</a:t>
            </a:r>
            <a:r>
              <a:rPr lang="tr-TR" dirty="0" smtClean="0">
                <a:latin typeface="Arial" pitchFamily="-84" charset="0"/>
              </a:rPr>
              <a:t> </a:t>
            </a:r>
            <a:r>
              <a:rPr lang="en-US" dirty="0" smtClean="0">
                <a:latin typeface="Arial" pitchFamily="-84" charset="0"/>
              </a:rPr>
              <a:t>ciphertext </a:t>
            </a:r>
            <a:r>
              <a:rPr lang="en-US" dirty="0">
                <a:latin typeface="Arial" pitchFamily="-84" charset="0"/>
              </a:rPr>
              <a:t>block</a:t>
            </a:r>
            <a:r>
              <a:rPr lang="en-US" dirty="0" smtClean="0">
                <a:latin typeface="Arial" pitchFamily="-84" charset="0"/>
              </a:rPr>
              <a:t>.</a:t>
            </a:r>
            <a:r>
              <a:rPr lang="tr-TR" dirty="0" smtClean="0">
                <a:latin typeface="Arial" pitchFamily="-84" charset="0"/>
              </a:rPr>
              <a:t> </a:t>
            </a:r>
            <a:r>
              <a:rPr lang="en-US" dirty="0">
                <a:latin typeface="Arial" pitchFamily="-84" charset="0"/>
              </a:rPr>
              <a:t>This output allows any other plaintext blocks that are </a:t>
            </a:r>
            <a:r>
              <a:rPr lang="en-US" dirty="0" smtClean="0">
                <a:latin typeface="Arial" pitchFamily="-84" charset="0"/>
              </a:rPr>
              <a:t>encrypted</a:t>
            </a:r>
            <a:r>
              <a:rPr lang="tr-TR" dirty="0" smtClean="0">
                <a:latin typeface="Arial" pitchFamily="-84" charset="0"/>
              </a:rPr>
              <a:t> </a:t>
            </a:r>
            <a:r>
              <a:rPr lang="en-US" dirty="0" smtClean="0">
                <a:latin typeface="Arial" pitchFamily="-84" charset="0"/>
              </a:rPr>
              <a:t>using </a:t>
            </a:r>
            <a:r>
              <a:rPr lang="en-US" dirty="0">
                <a:latin typeface="Arial" pitchFamily="-84" charset="0"/>
              </a:rPr>
              <a:t>the same counter value to be easily recovered from their associated </a:t>
            </a:r>
            <a:r>
              <a:rPr lang="en-US" dirty="0" smtClean="0">
                <a:latin typeface="Arial" pitchFamily="-84" charset="0"/>
              </a:rPr>
              <a:t>ciphertext</a:t>
            </a:r>
            <a:r>
              <a:rPr lang="tr-TR" dirty="0" smtClean="0">
                <a:latin typeface="Arial" pitchFamily="-84" charset="0"/>
              </a:rPr>
              <a:t> </a:t>
            </a:r>
            <a:r>
              <a:rPr lang="en-US" dirty="0" smtClean="0">
                <a:latin typeface="Arial" pitchFamily="-84" charset="0"/>
              </a:rPr>
              <a:t>blocks</a:t>
            </a:r>
            <a:r>
              <a:rPr lang="en-US" dirty="0">
                <a:latin typeface="Arial" pitchFamily="-84" charset="0"/>
              </a:rPr>
              <a:t>.</a:t>
            </a:r>
          </a:p>
          <a:p>
            <a:endParaRPr lang="tr-TR" dirty="0" smtClean="0">
              <a:latin typeface="Arial" pitchFamily="-84" charset="0"/>
            </a:endParaRPr>
          </a:p>
          <a:p>
            <a:endParaRPr lang="en-US" dirty="0">
              <a:latin typeface="Arial" pitchFamily="-84" charset="0"/>
            </a:endParaRPr>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24</a:t>
            </a:fld>
            <a:endParaRPr lang="en-US" dirty="0"/>
          </a:p>
        </p:txBody>
      </p:sp>
    </p:spTree>
    <p:extLst>
      <p:ext uri="{BB962C8B-B14F-4D97-AF65-F5344CB8AC3E}">
        <p14:creationId xmlns:p14="http://schemas.microsoft.com/office/powerpoint/2010/main" val="31654482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609600"/>
            <a:ext cx="3613150" cy="3048000"/>
          </a:xfrm>
        </p:spPr>
        <p:txBody>
          <a:bodyPr/>
          <a:lstStyle/>
          <a:p>
            <a:pPr eaLnBrk="1" hangingPunct="1"/>
            <a:r>
              <a:rPr lang="en-AU" sz="4400" smtClean="0"/>
              <a:t>Advantages </a:t>
            </a:r>
            <a:br>
              <a:rPr lang="en-AU" sz="4400" smtClean="0"/>
            </a:br>
            <a:r>
              <a:rPr lang="en-AU" sz="4400" smtClean="0"/>
              <a:t>of </a:t>
            </a:r>
            <a:br>
              <a:rPr lang="en-AU" sz="4400" smtClean="0"/>
            </a:br>
            <a:r>
              <a:rPr lang="en-AU" sz="4400" smtClean="0"/>
              <a:t>CTR</a:t>
            </a:r>
          </a:p>
        </p:txBody>
      </p:sp>
      <p:sp>
        <p:nvSpPr>
          <p:cNvPr id="53251" name="Rectangle 3"/>
          <p:cNvSpPr>
            <a:spLocks noGrp="1" noChangeArrowheads="1"/>
          </p:cNvSpPr>
          <p:nvPr>
            <p:ph idx="1"/>
          </p:nvPr>
        </p:nvSpPr>
        <p:spPr>
          <a:xfrm>
            <a:off x="4876800" y="685800"/>
            <a:ext cx="3813175" cy="5697538"/>
          </a:xfrm>
        </p:spPr>
        <p:txBody>
          <a:bodyPr/>
          <a:lstStyle/>
          <a:p>
            <a:pPr eaLnBrk="1" hangingPunct="1"/>
            <a:r>
              <a:rPr lang="en-AU" sz="2800" smtClean="0"/>
              <a:t>Hardware efficiency</a:t>
            </a:r>
          </a:p>
          <a:p>
            <a:pPr eaLnBrk="1" hangingPunct="1"/>
            <a:r>
              <a:rPr lang="en-AU" sz="2800" smtClean="0"/>
              <a:t>Software efficiency</a:t>
            </a:r>
          </a:p>
          <a:p>
            <a:pPr eaLnBrk="1" hangingPunct="1"/>
            <a:r>
              <a:rPr lang="en-AU" sz="2800" smtClean="0"/>
              <a:t>Preprocessing</a:t>
            </a:r>
          </a:p>
          <a:p>
            <a:pPr eaLnBrk="1" hangingPunct="1"/>
            <a:r>
              <a:rPr lang="en-AU" sz="2800" smtClean="0"/>
              <a:t>Random access</a:t>
            </a:r>
          </a:p>
          <a:p>
            <a:pPr eaLnBrk="1" hangingPunct="1"/>
            <a:r>
              <a:rPr lang="en-AU" sz="2800" smtClean="0"/>
              <a:t>Provable security</a:t>
            </a:r>
          </a:p>
          <a:p>
            <a:pPr eaLnBrk="1" hangingPunct="1"/>
            <a:r>
              <a:rPr lang="en-AU" sz="2800" smtClean="0"/>
              <a:t>Simplicity </a:t>
            </a:r>
          </a:p>
        </p:txBody>
      </p:sp>
      <p:pic>
        <p:nvPicPr>
          <p:cNvPr id="4" name="Picture 3"/>
          <p:cNvPicPr>
            <a:picLocks noChangeAspect="1"/>
          </p:cNvPicPr>
          <p:nvPr/>
        </p:nvPicPr>
        <p:blipFill>
          <a:blip r:embed="rId3"/>
          <a:stretch>
            <a:fillRect/>
          </a:stretch>
        </p:blipFill>
        <p:spPr>
          <a:xfrm>
            <a:off x="1371600" y="4343400"/>
            <a:ext cx="1826520" cy="1220724"/>
          </a:xfrm>
          <a:prstGeom prst="rect">
            <a:avLst/>
          </a:prstGeom>
        </p:spPr>
      </p:pic>
      <p:sp>
        <p:nvSpPr>
          <p:cNvPr id="5" name="Footer Placeholder 4"/>
          <p:cNvSpPr>
            <a:spLocks noGrp="1"/>
          </p:cNvSpPr>
          <p:nvPr>
            <p:ph type="ftr" sz="quarter" idx="11"/>
          </p:nvPr>
        </p:nvSpPr>
        <p:spPr>
          <a:xfrm>
            <a:off x="0" y="6492875"/>
            <a:ext cx="4267200" cy="365125"/>
          </a:xfrm>
        </p:spPr>
        <p:txBody>
          <a:bodyPr/>
          <a:lstStyle/>
          <a:p>
            <a:pPr>
              <a:defRPr/>
            </a:pPr>
            <a:r>
              <a:rPr lang="en-US" sz="1000" b="0" smtClean="0"/>
              <a:t>© 2017 Pearson Education, Inc., Hoboken, NJ. All rights reserved.</a:t>
            </a:r>
            <a:endParaRPr lang="en-US" sz="1000" b="0" dirty="0"/>
          </a:p>
        </p:txBody>
      </p:sp>
      <p:sp>
        <p:nvSpPr>
          <p:cNvPr id="2" name="Slayt Numarası Yer Tutucusu 1"/>
          <p:cNvSpPr>
            <a:spLocks noGrp="1"/>
          </p:cNvSpPr>
          <p:nvPr>
            <p:ph type="sldNum" sz="quarter" idx="12"/>
          </p:nvPr>
        </p:nvSpPr>
        <p:spPr/>
        <p:txBody>
          <a:bodyPr/>
          <a:lstStyle/>
          <a:p>
            <a:pPr>
              <a:defRPr/>
            </a:pPr>
            <a:fld id="{6499D577-E5A2-D04C-A286-E08280E1E85B}"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343400" cy="365125"/>
          </a:xfrm>
        </p:spPr>
        <p:txBody>
          <a:bodyPr/>
          <a:lstStyle/>
          <a:p>
            <a:pPr>
              <a:defRPr/>
            </a:pPr>
            <a:r>
              <a:rPr lang="en-US" sz="1000" smtClean="0"/>
              <a:t>© 2017 Pearson Education, Inc., Hoboken, NJ. All rights reserved.</a:t>
            </a:r>
            <a:endParaRPr lang="en-US" sz="1000" dirty="0"/>
          </a:p>
        </p:txBody>
      </p:sp>
      <p:pic>
        <p:nvPicPr>
          <p:cNvPr id="5" name="Picture 4" descr="f0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3636" b="5455"/>
              <a:stretch>
                <a:fillRect/>
              </a:stretch>
            </p:blipFill>
          </mc:Choice>
          <mc:Fallback>
            <p:blipFill>
              <a:blip r:embed="rId4"/>
              <a:srcRect t="3636" b="5455"/>
              <a:stretch>
                <a:fillRect/>
              </a:stretch>
            </p:blipFill>
          </mc:Fallback>
        </mc:AlternateContent>
        <p:spPr>
          <a:xfrm>
            <a:off x="1710310" y="-1"/>
            <a:ext cx="5681090" cy="6683507"/>
          </a:xfrm>
          <a:prstGeom prst="rect">
            <a:avLst/>
          </a:prstGeom>
        </p:spPr>
      </p:pic>
      <p:sp>
        <p:nvSpPr>
          <p:cNvPr id="2" name="Slayt Numarası Yer Tutucusu 1"/>
          <p:cNvSpPr>
            <a:spLocks noGrp="1"/>
          </p:cNvSpPr>
          <p:nvPr>
            <p:ph type="sldNum" sz="quarter" idx="12"/>
          </p:nvPr>
        </p:nvSpPr>
        <p:spPr/>
        <p:txBody>
          <a:bodyPr/>
          <a:lstStyle/>
          <a:p>
            <a:pPr>
              <a:defRPr/>
            </a:pPr>
            <a:fld id="{1CD7DC2E-1A2E-5148-9006-D07698661020}" type="slidenum">
              <a:rPr lang="en-US" smtClean="0"/>
              <a:pPr>
                <a:defRPr/>
              </a:pPr>
              <a:t>26</a:t>
            </a:fld>
            <a:endParaRPr lang="en-US" dirty="0"/>
          </a:p>
        </p:txBody>
      </p:sp>
      <p:sp>
        <p:nvSpPr>
          <p:cNvPr id="3" name="Dikdörtgen 2"/>
          <p:cNvSpPr/>
          <p:nvPr/>
        </p:nvSpPr>
        <p:spPr>
          <a:xfrm>
            <a:off x="736340" y="2808843"/>
            <a:ext cx="8280920" cy="369332"/>
          </a:xfrm>
          <a:prstGeom prst="rect">
            <a:avLst/>
          </a:prstGeom>
        </p:spPr>
        <p:txBody>
          <a:bodyPr wrap="square">
            <a:spAutoFit/>
          </a:bodyPr>
          <a:lstStyle/>
          <a:p>
            <a:r>
              <a:rPr lang="en-US" dirty="0">
                <a:ea typeface="ＭＳ Ｐゴシック" pitchFamily="-84" charset="-128"/>
                <a:cs typeface="ＭＳ Ｐゴシック" pitchFamily="-84" charset="-128"/>
              </a:rPr>
              <a:t>The input register is </a:t>
            </a:r>
            <a:r>
              <a:rPr lang="en-US" dirty="0" smtClean="0">
                <a:ea typeface="ＭＳ Ｐゴシック" pitchFamily="-84" charset="-128"/>
                <a:cs typeface="ＭＳ Ｐゴシック" pitchFamily="-84" charset="-128"/>
              </a:rPr>
              <a:t>updated</a:t>
            </a:r>
            <a:r>
              <a:rPr lang="tr-TR" dirty="0" smtClean="0">
                <a:ea typeface="ＭＳ Ｐゴシック" pitchFamily="-84" charset="-128"/>
                <a:cs typeface="ＭＳ Ｐゴシック" pitchFamily="-84" charset="-128"/>
              </a:rPr>
              <a:t> </a:t>
            </a:r>
            <a:r>
              <a:rPr lang="en-US" dirty="0" smtClean="0">
                <a:ea typeface="ＭＳ Ｐゴシック" pitchFamily="-84" charset="-128"/>
                <a:cs typeface="ＭＳ Ｐゴシック" pitchFamily="-84" charset="-128"/>
              </a:rPr>
              <a:t>one </a:t>
            </a:r>
            <a:r>
              <a:rPr lang="en-US" dirty="0">
                <a:ea typeface="ＭＳ Ｐゴシック" pitchFamily="-84" charset="-128"/>
                <a:cs typeface="ＭＳ Ｐゴシック" pitchFamily="-84" charset="-128"/>
              </a:rPr>
              <a:t>block at a time by the feedback mechanism. </a:t>
            </a:r>
            <a:endParaRPr lang="en-US" dirty="0"/>
          </a:p>
        </p:txBody>
      </p:sp>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52400" y="39688"/>
            <a:ext cx="9296400" cy="1412875"/>
          </a:xfrm>
        </p:spPr>
        <p:txBody>
          <a:bodyPr/>
          <a:lstStyle/>
          <a:p>
            <a:pPr eaLnBrk="1" hangingPunct="1"/>
            <a:r>
              <a:rPr lang="en-US" sz="4400" dirty="0" smtClean="0"/>
              <a:t>XTS-AES Mode for Block-Oriented Storage Devices</a:t>
            </a:r>
            <a:endParaRPr lang="en-AU" sz="4400" dirty="0" smtClean="0"/>
          </a:p>
        </p:txBody>
      </p:sp>
      <p:sp>
        <p:nvSpPr>
          <p:cNvPr id="57347" name="Rectangle 3"/>
          <p:cNvSpPr>
            <a:spLocks noGrp="1" noChangeArrowheads="1"/>
          </p:cNvSpPr>
          <p:nvPr>
            <p:ph idx="1"/>
          </p:nvPr>
        </p:nvSpPr>
        <p:spPr>
          <a:xfrm>
            <a:off x="251520" y="1589088"/>
            <a:ext cx="8568952" cy="4486275"/>
          </a:xfrm>
        </p:spPr>
        <p:txBody>
          <a:bodyPr/>
          <a:lstStyle/>
          <a:p>
            <a:pPr eaLnBrk="1" hangingPunct="1"/>
            <a:r>
              <a:rPr lang="en-US" dirty="0" smtClean="0"/>
              <a:t>Approved as an additional block cipher mode of operation by NIST in </a:t>
            </a:r>
            <a:r>
              <a:rPr lang="en-US" dirty="0" smtClean="0"/>
              <a:t>2010</a:t>
            </a:r>
            <a:endParaRPr lang="tr-TR" dirty="0" smtClean="0"/>
          </a:p>
          <a:p>
            <a:pPr eaLnBrk="1" hangingPunct="1"/>
            <a:r>
              <a:rPr lang="tr-TR" dirty="0" smtClean="0"/>
              <a:t>XEX </a:t>
            </a:r>
            <a:r>
              <a:rPr lang="tr-TR" dirty="0" err="1" smtClean="0"/>
              <a:t>Based</a:t>
            </a:r>
            <a:r>
              <a:rPr lang="tr-TR" dirty="0" smtClean="0"/>
              <a:t> </a:t>
            </a:r>
            <a:r>
              <a:rPr lang="tr-TR" dirty="0" err="1" smtClean="0"/>
              <a:t>Tweakable</a:t>
            </a:r>
            <a:r>
              <a:rPr lang="tr-TR" dirty="0" smtClean="0"/>
              <a:t> </a:t>
            </a:r>
            <a:r>
              <a:rPr lang="tr-TR" dirty="0" err="1" smtClean="0"/>
              <a:t>Codebook</a:t>
            </a:r>
            <a:r>
              <a:rPr lang="tr-TR" dirty="0" smtClean="0"/>
              <a:t> </a:t>
            </a:r>
            <a:r>
              <a:rPr lang="tr-TR" dirty="0" err="1" smtClean="0"/>
              <a:t>Mode</a:t>
            </a:r>
            <a:r>
              <a:rPr lang="tr-TR" dirty="0" smtClean="0"/>
              <a:t> </a:t>
            </a:r>
            <a:r>
              <a:rPr lang="tr-TR" dirty="0" err="1" smtClean="0"/>
              <a:t>with</a:t>
            </a:r>
            <a:r>
              <a:rPr lang="tr-TR" dirty="0" smtClean="0"/>
              <a:t> Ciphertext </a:t>
            </a:r>
            <a:r>
              <a:rPr lang="tr-TR" dirty="0" err="1" smtClean="0"/>
              <a:t>Stealing</a:t>
            </a:r>
            <a:r>
              <a:rPr lang="tr-TR" dirty="0" smtClean="0"/>
              <a:t> (XOR-</a:t>
            </a:r>
            <a:r>
              <a:rPr lang="tr-TR" dirty="0" err="1" smtClean="0"/>
              <a:t>Encrypt</a:t>
            </a:r>
            <a:r>
              <a:rPr lang="tr-TR" dirty="0" smtClean="0"/>
              <a:t>-XOR)</a:t>
            </a:r>
            <a:endParaRPr lang="en-US" dirty="0" smtClean="0"/>
          </a:p>
          <a:p>
            <a:pPr eaLnBrk="1" hangingPunct="1"/>
            <a:r>
              <a:rPr lang="en-US" dirty="0" smtClean="0"/>
              <a:t>Mode is also an IEEE Standard, IEEE Std 1619-2007</a:t>
            </a:r>
          </a:p>
          <a:p>
            <a:pPr lvl="1" eaLnBrk="1" hangingPunct="1"/>
            <a:r>
              <a:rPr lang="en-US" dirty="0" smtClean="0"/>
              <a:t>Standard describes a method of encryption for data stored in sector-based devices where the threat model includes possible access to stored data by the adversary</a:t>
            </a:r>
          </a:p>
          <a:p>
            <a:pPr lvl="1" eaLnBrk="1" hangingPunct="1"/>
            <a:r>
              <a:rPr lang="en-US" dirty="0" smtClean="0"/>
              <a:t>Has received widespread industry support</a:t>
            </a:r>
            <a:endParaRPr lang="en-AU" dirty="0" smtClean="0"/>
          </a:p>
        </p:txBody>
      </p:sp>
      <p:sp>
        <p:nvSpPr>
          <p:cNvPr id="4" name="Footer Placeholder 3"/>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621DA52A-DEDD-8B48-A1A9-86710A9BD842}"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smtClean="0"/>
              <a:t>Tweakable Block Ciphers</a:t>
            </a:r>
          </a:p>
        </p:txBody>
      </p:sp>
      <p:sp>
        <p:nvSpPr>
          <p:cNvPr id="3" name="Content Placeholder 2"/>
          <p:cNvSpPr>
            <a:spLocks noGrp="1"/>
          </p:cNvSpPr>
          <p:nvPr>
            <p:ph idx="1"/>
          </p:nvPr>
        </p:nvSpPr>
        <p:spPr>
          <a:xfrm>
            <a:off x="792163" y="1524000"/>
            <a:ext cx="7570787" cy="5333999"/>
          </a:xfrm>
        </p:spPr>
        <p:txBody>
          <a:bodyPr rtlCol="0">
            <a:normAutofit fontScale="92500" lnSpcReduction="20000"/>
          </a:bodyPr>
          <a:lstStyle/>
          <a:p>
            <a:pPr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XTS-AES mode is based on the concept of a </a:t>
            </a:r>
            <a:r>
              <a:rPr lang="en-US" i="1" dirty="0" smtClean="0">
                <a:ea typeface="+mn-ea"/>
                <a:cs typeface="+mn-cs"/>
              </a:rPr>
              <a:t>tweakable block cipher</a:t>
            </a:r>
          </a:p>
          <a:p>
            <a:pPr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General structure:</a:t>
            </a:r>
          </a:p>
          <a:p>
            <a:pPr lvl="1" eaLnBrk="1" fontAlgn="auto" hangingPunct="1">
              <a:spcAft>
                <a:spcPts val="0"/>
              </a:spcAft>
              <a:buFont typeface="Candara" pitchFamily="34" charset="0"/>
              <a:buChar char="•"/>
              <a:defRPr/>
            </a:pPr>
            <a:r>
              <a:rPr lang="en-US" dirty="0" smtClean="0">
                <a:ea typeface="+mn-ea"/>
              </a:rPr>
              <a:t>Has three inputs:</a:t>
            </a:r>
          </a:p>
          <a:p>
            <a:pPr lvl="1" eaLnBrk="1" fontAlgn="auto" hangingPunct="1">
              <a:spcAft>
                <a:spcPts val="0"/>
              </a:spcAft>
              <a:buFont typeface="Candara" pitchFamily="34" charset="0"/>
              <a:buChar char="•"/>
              <a:defRPr/>
            </a:pPr>
            <a:endParaRPr lang="en-US" dirty="0" smtClean="0">
              <a:ea typeface="+mn-ea"/>
            </a:endParaRPr>
          </a:p>
          <a:p>
            <a:pPr lvl="1" eaLnBrk="1" fontAlgn="auto" hangingPunct="1">
              <a:spcAft>
                <a:spcPts val="0"/>
              </a:spcAft>
              <a:buFont typeface="Candara" pitchFamily="34" charset="0"/>
              <a:buChar char="•"/>
              <a:defRPr/>
            </a:pPr>
            <a:endParaRPr lang="en-US" dirty="0" smtClean="0">
              <a:ea typeface="+mn-ea"/>
            </a:endParaRPr>
          </a:p>
          <a:p>
            <a:pPr lvl="1" eaLnBrk="1" fontAlgn="auto" hangingPunct="1">
              <a:spcAft>
                <a:spcPts val="0"/>
              </a:spcAft>
              <a:buFont typeface="Candara" pitchFamily="34" charset="0"/>
              <a:buChar char="•"/>
              <a:defRPr/>
            </a:pPr>
            <a:endParaRPr lang="en-US" dirty="0" smtClean="0">
              <a:ea typeface="+mn-ea"/>
            </a:endParaRPr>
          </a:p>
          <a:p>
            <a:pPr lvl="1" eaLnBrk="1" fontAlgn="auto" hangingPunct="1">
              <a:spcAft>
                <a:spcPts val="0"/>
              </a:spcAft>
              <a:buFont typeface="Candara" pitchFamily="34" charset="0"/>
              <a:buChar char="•"/>
              <a:defRPr/>
            </a:pPr>
            <a:endParaRPr lang="en-US" dirty="0" smtClean="0">
              <a:ea typeface="+mn-ea"/>
            </a:endParaRPr>
          </a:p>
          <a:p>
            <a:pPr lvl="1" eaLnBrk="1" fontAlgn="auto" hangingPunct="1">
              <a:spcAft>
                <a:spcPts val="0"/>
              </a:spcAft>
              <a:buFont typeface="Candara" pitchFamily="34" charset="0"/>
              <a:buChar char="•"/>
              <a:defRPr/>
            </a:pPr>
            <a:endParaRPr lang="en-US" dirty="0" smtClean="0">
              <a:ea typeface="+mn-ea"/>
            </a:endParaRPr>
          </a:p>
          <a:p>
            <a:pPr lvl="1" eaLnBrk="1" fontAlgn="auto" hangingPunct="1">
              <a:spcAft>
                <a:spcPts val="0"/>
              </a:spcAft>
              <a:buNone/>
              <a:defRPr/>
            </a:pPr>
            <a:endParaRPr lang="en-US" dirty="0" smtClean="0">
              <a:ea typeface="+mn-ea"/>
            </a:endParaRPr>
          </a:p>
          <a:p>
            <a:pPr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Tweak need not be kept secret</a:t>
            </a:r>
          </a:p>
          <a:p>
            <a:pPr lvl="1" eaLnBrk="1" fontAlgn="auto" hangingPunct="1">
              <a:spcAft>
                <a:spcPts val="0"/>
              </a:spcAft>
              <a:buFont typeface="Candara" pitchFamily="34" charset="0"/>
              <a:buChar char="•"/>
              <a:defRPr/>
            </a:pPr>
            <a:r>
              <a:rPr lang="en-US" dirty="0" smtClean="0">
                <a:ea typeface="+mn-ea"/>
              </a:rPr>
              <a:t>Purpose is to provide variability</a:t>
            </a:r>
            <a:endParaRPr lang="en-US" dirty="0">
              <a:ea typeface="+mn-ea"/>
            </a:endParaRPr>
          </a:p>
        </p:txBody>
      </p:sp>
      <p:graphicFrame>
        <p:nvGraphicFramePr>
          <p:cNvPr id="4" name="Diagram 3"/>
          <p:cNvGraphicFramePr/>
          <p:nvPr/>
        </p:nvGraphicFramePr>
        <p:xfrm>
          <a:off x="533400" y="3276600"/>
          <a:ext cx="67056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7696200" y="4038600"/>
            <a:ext cx="1447800" cy="1754327"/>
          </a:xfrm>
          <a:prstGeom prst="rect">
            <a:avLst/>
          </a:prstGeom>
          <a:noFill/>
        </p:spPr>
        <p:txBody>
          <a:bodyPr wrap="square" rtlCol="0">
            <a:spAutoFit/>
          </a:bodyPr>
          <a:lstStyle/>
          <a:p>
            <a:pPr marL="0" lvl="1" algn="ctr"/>
            <a:r>
              <a:rPr lang="en-US" b="1" dirty="0" smtClean="0"/>
              <a:t>Produces </a:t>
            </a:r>
          </a:p>
          <a:p>
            <a:pPr marL="0" lvl="1" algn="ctr"/>
            <a:r>
              <a:rPr lang="en-US" b="1" dirty="0" smtClean="0"/>
              <a:t>a ciphertext output </a:t>
            </a:r>
          </a:p>
          <a:p>
            <a:pPr marL="0" lvl="1" algn="ctr"/>
            <a:r>
              <a:rPr lang="en-US" b="1" i="1" dirty="0" smtClean="0"/>
              <a:t>C</a:t>
            </a:r>
          </a:p>
          <a:p>
            <a:endParaRPr lang="en-US" dirty="0"/>
          </a:p>
        </p:txBody>
      </p:sp>
      <p:cxnSp>
        <p:nvCxnSpPr>
          <p:cNvPr id="9" name="Elbow Connector 8"/>
          <p:cNvCxnSpPr/>
          <p:nvPr/>
        </p:nvCxnSpPr>
        <p:spPr>
          <a:xfrm>
            <a:off x="6553200" y="4038600"/>
            <a:ext cx="1143000" cy="685800"/>
          </a:xfrm>
          <a:prstGeom prst="bentConnector3">
            <a:avLst>
              <a:gd name="adj1" fmla="val 47101"/>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11"/>
          </p:nvPr>
        </p:nvSpPr>
        <p:spPr>
          <a:xfrm>
            <a:off x="0" y="6492875"/>
            <a:ext cx="55626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621DA52A-DEDD-8B48-A1A9-86710A9BD842}" type="slidenum">
              <a:rPr lang="en-US" smtClean="0"/>
              <a:pPr>
                <a:defRPr/>
              </a:pPr>
              <a:t>28</a:t>
            </a:fld>
            <a:endParaRPr lang="en-US" dirty="0"/>
          </a:p>
        </p:txBody>
      </p:sp>
      <p:sp>
        <p:nvSpPr>
          <p:cNvPr id="5" name="Dikdörtgen 4"/>
          <p:cNvSpPr/>
          <p:nvPr/>
        </p:nvSpPr>
        <p:spPr>
          <a:xfrm>
            <a:off x="6553200" y="2785407"/>
            <a:ext cx="1871346" cy="369332"/>
          </a:xfrm>
          <a:prstGeom prst="rect">
            <a:avLst/>
          </a:prstGeom>
        </p:spPr>
        <p:txBody>
          <a:bodyPr wrap="none">
            <a:spAutoFit/>
          </a:bodyPr>
          <a:lstStyle/>
          <a:p>
            <a:r>
              <a:rPr lang="en-US" dirty="0">
                <a:ea typeface="ＭＳ Ｐゴシック" pitchFamily="-84" charset="-128"/>
                <a:cs typeface="ＭＳ Ｐゴシック" pitchFamily="-84" charset="-128"/>
              </a:rPr>
              <a:t>C =  E(K , T , P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114800" cy="365125"/>
          </a:xfrm>
        </p:spPr>
        <p:txBody>
          <a:bodyPr/>
          <a:lstStyle/>
          <a:p>
            <a:pPr>
              <a:defRPr/>
            </a:pPr>
            <a:r>
              <a:rPr lang="en-US" sz="1000" b="0" smtClean="0"/>
              <a:t>© 2017 Pearson Education, Inc., Hoboken, NJ. All rights reserved.</a:t>
            </a:r>
            <a:endParaRPr lang="en-US" sz="1000" b="0" dirty="0"/>
          </a:p>
        </p:txBody>
      </p:sp>
      <p:pic>
        <p:nvPicPr>
          <p:cNvPr id="5" name="Picture 4" descr="f0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3636" b="24545"/>
              <a:stretch>
                <a:fillRect/>
              </a:stretch>
            </p:blipFill>
          </mc:Choice>
          <mc:Fallback>
            <p:blipFill>
              <a:blip r:embed="rId4"/>
              <a:srcRect t="23636" b="24545"/>
              <a:stretch>
                <a:fillRect/>
              </a:stretch>
            </p:blipFill>
          </mc:Fallback>
        </mc:AlternateContent>
        <p:spPr>
          <a:xfrm>
            <a:off x="-380999" y="76442"/>
            <a:ext cx="9982200" cy="6693857"/>
          </a:xfrm>
          <a:prstGeom prst="rect">
            <a:avLst/>
          </a:prstGeom>
        </p:spPr>
      </p:pic>
      <p:sp>
        <p:nvSpPr>
          <p:cNvPr id="2" name="Slayt Numarası Yer Tutucusu 1"/>
          <p:cNvSpPr>
            <a:spLocks noGrp="1"/>
          </p:cNvSpPr>
          <p:nvPr>
            <p:ph type="sldNum" sz="quarter" idx="12"/>
          </p:nvPr>
        </p:nvSpPr>
        <p:spPr/>
        <p:txBody>
          <a:bodyPr/>
          <a:lstStyle/>
          <a:p>
            <a:pPr>
              <a:defRPr/>
            </a:pPr>
            <a:fld id="{1CD7DC2E-1A2E-5148-9006-D07698661020}" type="slidenum">
              <a:rPr lang="en-US" smtClean="0"/>
              <a:pPr>
                <a:defRPr/>
              </a:pPr>
              <a:t>29</a:t>
            </a:fld>
            <a:endParaRPr lang="en-US" dirty="0"/>
          </a:p>
        </p:txBody>
      </p:sp>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Modes of Operation</a:t>
            </a:r>
            <a:endParaRPr lang="en-AU" smtClean="0"/>
          </a:p>
        </p:txBody>
      </p:sp>
      <p:sp>
        <p:nvSpPr>
          <p:cNvPr id="78851" name="Rectangle 3"/>
          <p:cNvSpPr>
            <a:spLocks noGrp="1" noChangeArrowheads="1"/>
          </p:cNvSpPr>
          <p:nvPr>
            <p:ph idx="1"/>
          </p:nvPr>
        </p:nvSpPr>
        <p:spPr>
          <a:xfrm>
            <a:off x="762000" y="1981200"/>
            <a:ext cx="7570788" cy="4572000"/>
          </a:xfrm>
        </p:spPr>
        <p:txBody>
          <a:bodyPr rtlCol="0">
            <a:normAutofit fontScale="92500" lnSpcReduction="10000"/>
          </a:bodyPr>
          <a:lstStyle/>
          <a:p>
            <a:pPr eaLnBrk="1" fontAlgn="auto" hangingPunct="1">
              <a:spcAft>
                <a:spcPts val="0"/>
              </a:spcAft>
              <a:buClr>
                <a:schemeClr val="accent1">
                  <a:lumMod val="60000"/>
                  <a:lumOff val="40000"/>
                </a:schemeClr>
              </a:buClr>
              <a:buFont typeface="Candara" pitchFamily="34" charset="0"/>
              <a:buChar char="•"/>
              <a:defRPr/>
            </a:pPr>
            <a:r>
              <a:rPr lang="en-AU" dirty="0" smtClean="0">
                <a:ea typeface="+mn-ea"/>
                <a:cs typeface="+mn-cs"/>
              </a:rPr>
              <a:t>A technique for enhancing the effect of a cryptographic algorithm or adapting the algorithm for an application</a:t>
            </a:r>
          </a:p>
          <a:p>
            <a:pPr eaLnBrk="1" fontAlgn="auto" hangingPunct="1">
              <a:spcAft>
                <a:spcPts val="0"/>
              </a:spcAft>
              <a:buClr>
                <a:schemeClr val="accent1">
                  <a:lumMod val="60000"/>
                  <a:lumOff val="40000"/>
                </a:schemeClr>
              </a:buClr>
              <a:buFont typeface="Candara" pitchFamily="34" charset="0"/>
              <a:buChar char="•"/>
              <a:defRPr/>
            </a:pPr>
            <a:r>
              <a:rPr lang="en-AU" dirty="0" smtClean="0">
                <a:ea typeface="+mn-ea"/>
                <a:cs typeface="+mn-cs"/>
              </a:rPr>
              <a:t>To apply a block cipher in a variety of applications, five </a:t>
            </a:r>
            <a:r>
              <a:rPr lang="en-AU" i="1" dirty="0" smtClean="0">
                <a:ea typeface="+mn-ea"/>
                <a:cs typeface="+mn-cs"/>
              </a:rPr>
              <a:t>modes of operation </a:t>
            </a:r>
            <a:r>
              <a:rPr lang="en-AU" dirty="0" smtClean="0">
                <a:ea typeface="+mn-ea"/>
                <a:cs typeface="+mn-cs"/>
              </a:rPr>
              <a:t>have been defined by NIST</a:t>
            </a:r>
          </a:p>
          <a:p>
            <a:pPr lvl="1" eaLnBrk="1" fontAlgn="auto" hangingPunct="1">
              <a:spcAft>
                <a:spcPts val="0"/>
              </a:spcAft>
              <a:buFont typeface="Candara" pitchFamily="34" charset="0"/>
              <a:buChar char="•"/>
              <a:defRPr/>
            </a:pPr>
            <a:r>
              <a:rPr lang="en-AU" dirty="0" smtClean="0">
                <a:ea typeface="+mn-ea"/>
              </a:rPr>
              <a:t>The five modes are intended to cover a wide variety of applications of encryption for which a block cipher could be used</a:t>
            </a:r>
          </a:p>
          <a:p>
            <a:pPr lvl="1" eaLnBrk="1" fontAlgn="auto" hangingPunct="1">
              <a:spcAft>
                <a:spcPts val="0"/>
              </a:spcAft>
              <a:buFont typeface="Candara" pitchFamily="34" charset="0"/>
              <a:buChar char="•"/>
              <a:defRPr/>
            </a:pPr>
            <a:r>
              <a:rPr lang="en-AU" dirty="0" smtClean="0">
                <a:ea typeface="+mn-ea"/>
              </a:rPr>
              <a:t>These modes are intended for use with any symmetric block cipher, including triple DES and AES</a:t>
            </a:r>
          </a:p>
        </p:txBody>
      </p:sp>
      <p:sp>
        <p:nvSpPr>
          <p:cNvPr id="4" name="Footer Placeholder 3"/>
          <p:cNvSpPr>
            <a:spLocks noGrp="1"/>
          </p:cNvSpPr>
          <p:nvPr>
            <p:ph type="ftr" sz="quarter" idx="11"/>
          </p:nvPr>
        </p:nvSpPr>
        <p:spPr>
          <a:xfrm>
            <a:off x="0" y="6492875"/>
            <a:ext cx="42672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621DA52A-DEDD-8B48-A1A9-86710A9BD842}"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9688"/>
            <a:ext cx="9143999" cy="1412875"/>
          </a:xfrm>
        </p:spPr>
        <p:txBody>
          <a:bodyPr/>
          <a:lstStyle/>
          <a:p>
            <a:r>
              <a:rPr lang="en-US" dirty="0" smtClean="0"/>
              <a:t>Storage Encryption Requirements</a:t>
            </a:r>
            <a:endParaRPr lang="en-US" dirty="0"/>
          </a:p>
        </p:txBody>
      </p:sp>
      <p:sp>
        <p:nvSpPr>
          <p:cNvPr id="7" name="Content Placeholder 6"/>
          <p:cNvSpPr>
            <a:spLocks noGrp="1"/>
          </p:cNvSpPr>
          <p:nvPr>
            <p:ph idx="1"/>
          </p:nvPr>
        </p:nvSpPr>
        <p:spPr>
          <a:xfrm>
            <a:off x="251520" y="1844824"/>
            <a:ext cx="8568952" cy="5013177"/>
          </a:xfrm>
        </p:spPr>
        <p:txBody>
          <a:bodyPr>
            <a:noAutofit/>
          </a:bodyPr>
          <a:lstStyle/>
          <a:p>
            <a:r>
              <a:rPr lang="en-US" sz="2000" dirty="0" smtClean="0"/>
              <a:t>The requirements for encrypting stored data, also referred to as “data at rest”, differ somewhat from those for transmitted data</a:t>
            </a:r>
          </a:p>
          <a:p>
            <a:r>
              <a:rPr lang="en-US" sz="2000" dirty="0" smtClean="0"/>
              <a:t>The </a:t>
            </a:r>
            <a:r>
              <a:rPr lang="tr-TR" sz="2000" dirty="0" err="1" smtClean="0"/>
              <a:t>stored</a:t>
            </a:r>
            <a:r>
              <a:rPr lang="tr-TR" sz="2000" dirty="0" smtClean="0"/>
              <a:t> data </a:t>
            </a:r>
            <a:r>
              <a:rPr lang="en-US" sz="2000" dirty="0" smtClean="0"/>
              <a:t>have </a:t>
            </a:r>
            <a:r>
              <a:rPr lang="en-US" sz="2000" dirty="0" smtClean="0"/>
              <a:t>the following characteristics:</a:t>
            </a:r>
          </a:p>
          <a:p>
            <a:pPr lvl="1"/>
            <a:r>
              <a:rPr lang="en-US" sz="1800" dirty="0" smtClean="0"/>
              <a:t>The ciphertext is freely available for an </a:t>
            </a:r>
            <a:r>
              <a:rPr lang="en-US" sz="1800" dirty="0" smtClean="0"/>
              <a:t>attacker</a:t>
            </a:r>
            <a:r>
              <a:rPr lang="tr-TR" sz="1800" dirty="0" smtClean="0"/>
              <a:t>,</a:t>
            </a:r>
            <a:endParaRPr lang="en-US" sz="1800" dirty="0" smtClean="0"/>
          </a:p>
          <a:p>
            <a:pPr lvl="1"/>
            <a:r>
              <a:rPr lang="en-US" sz="1800" dirty="0" smtClean="0"/>
              <a:t>The data layout is not changed on the storage medium and in </a:t>
            </a:r>
            <a:r>
              <a:rPr lang="en-US" sz="1800" dirty="0" smtClean="0"/>
              <a:t>transit</a:t>
            </a:r>
            <a:r>
              <a:rPr lang="tr-TR" sz="1800" dirty="0" smtClean="0"/>
              <a:t>,</a:t>
            </a:r>
            <a:endParaRPr lang="en-US" sz="1800" dirty="0" smtClean="0"/>
          </a:p>
          <a:p>
            <a:pPr lvl="1"/>
            <a:r>
              <a:rPr lang="en-US" sz="1800" dirty="0" smtClean="0"/>
              <a:t>Data are accessed in fixed sized blocks, independently from each </a:t>
            </a:r>
            <a:r>
              <a:rPr lang="en-US" sz="1800" dirty="0" smtClean="0"/>
              <a:t>other</a:t>
            </a:r>
            <a:r>
              <a:rPr lang="tr-TR" sz="1800" dirty="0" smtClean="0"/>
              <a:t>,</a:t>
            </a:r>
            <a:endParaRPr lang="en-US" sz="1800" dirty="0" smtClean="0"/>
          </a:p>
          <a:p>
            <a:pPr lvl="1"/>
            <a:r>
              <a:rPr lang="en-US" sz="1800" dirty="0" smtClean="0"/>
              <a:t>Encryption is performed in 16-byte blocks, independently from each </a:t>
            </a:r>
            <a:r>
              <a:rPr lang="en-US" sz="1800" dirty="0" smtClean="0"/>
              <a:t>other</a:t>
            </a:r>
            <a:r>
              <a:rPr lang="tr-TR" sz="1800" dirty="0" smtClean="0"/>
              <a:t>,</a:t>
            </a:r>
            <a:endParaRPr lang="en-US" sz="1800" dirty="0" smtClean="0"/>
          </a:p>
          <a:p>
            <a:pPr lvl="1"/>
            <a:r>
              <a:rPr lang="en-US" sz="1800" dirty="0" smtClean="0"/>
              <a:t>There are no other metadata used, except the location of the data blocks within the whole data </a:t>
            </a:r>
            <a:r>
              <a:rPr lang="en-US" sz="1800" dirty="0" smtClean="0"/>
              <a:t>set</a:t>
            </a:r>
            <a:r>
              <a:rPr lang="tr-TR" sz="1800" dirty="0" smtClean="0"/>
              <a:t>,</a:t>
            </a:r>
            <a:endParaRPr lang="en-US" sz="1800" dirty="0" smtClean="0"/>
          </a:p>
          <a:p>
            <a:pPr lvl="1"/>
            <a:r>
              <a:rPr lang="en-US" sz="1800" dirty="0" smtClean="0"/>
              <a:t>The same plaintext is encrypted to different </a:t>
            </a:r>
            <a:r>
              <a:rPr lang="en-US" sz="1800" dirty="0" err="1" smtClean="0"/>
              <a:t>ciphertexts</a:t>
            </a:r>
            <a:r>
              <a:rPr lang="en-US" sz="1800" dirty="0" smtClean="0"/>
              <a:t> at different locations, but always to the same ciphertext when written to the same location </a:t>
            </a:r>
            <a:r>
              <a:rPr lang="en-US" sz="1800" dirty="0" smtClean="0"/>
              <a:t>again</a:t>
            </a:r>
            <a:r>
              <a:rPr lang="tr-TR" sz="1800" dirty="0" smtClean="0"/>
              <a:t>,</a:t>
            </a:r>
            <a:endParaRPr lang="en-US" sz="1800" dirty="0" smtClean="0"/>
          </a:p>
          <a:p>
            <a:pPr lvl="1"/>
            <a:r>
              <a:rPr lang="en-US" sz="1800" dirty="0" smtClean="0"/>
              <a:t>A standard conformant device can be constructed for decryption of data encrypted by another standard conformant </a:t>
            </a:r>
            <a:r>
              <a:rPr lang="en-US" sz="1800" dirty="0" smtClean="0"/>
              <a:t>device</a:t>
            </a:r>
            <a:r>
              <a:rPr lang="tr-TR" sz="1800" dirty="0" smtClean="0"/>
              <a:t>.</a:t>
            </a:r>
            <a:endParaRPr lang="en-US" sz="1800" dirty="0"/>
          </a:p>
        </p:txBody>
      </p:sp>
      <p:sp>
        <p:nvSpPr>
          <p:cNvPr id="5" name="Footer Placeholder 4"/>
          <p:cNvSpPr>
            <a:spLocks noGrp="1"/>
          </p:cNvSpPr>
          <p:nvPr>
            <p:ph type="ftr" sz="quarter" idx="11"/>
          </p:nvPr>
        </p:nvSpPr>
        <p:spPr>
          <a:xfrm>
            <a:off x="0" y="6492875"/>
            <a:ext cx="4876800" cy="365125"/>
          </a:xfrm>
        </p:spPr>
        <p:txBody>
          <a:bodyPr/>
          <a:lstStyle/>
          <a:p>
            <a:pPr>
              <a:defRPr/>
            </a:pPr>
            <a:r>
              <a:rPr lang="en-US" sz="1000" b="0" smtClean="0"/>
              <a:t>© 2017 Pearson Education, Inc., Hoboken, NJ. All rights reserved.</a:t>
            </a:r>
            <a:endParaRPr lang="en-US" sz="1000" b="0" dirty="0"/>
          </a:p>
        </p:txBody>
      </p:sp>
      <p:sp>
        <p:nvSpPr>
          <p:cNvPr id="2" name="Slayt Numarası Yer Tutucusu 1"/>
          <p:cNvSpPr>
            <a:spLocks noGrp="1"/>
          </p:cNvSpPr>
          <p:nvPr>
            <p:ph type="sldNum" sz="quarter" idx="12"/>
          </p:nvPr>
        </p:nvSpPr>
        <p:spPr/>
        <p:txBody>
          <a:bodyPr/>
          <a:lstStyle/>
          <a:p>
            <a:pPr>
              <a:defRPr/>
            </a:pPr>
            <a:fld id="{621DA52A-DEDD-8B48-A1A9-86710A9BD842}"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Problems</a:t>
            </a:r>
            <a:endParaRPr lang="en-US" dirty="0"/>
          </a:p>
        </p:txBody>
      </p:sp>
      <p:sp>
        <p:nvSpPr>
          <p:cNvPr id="3" name="İçerik Yer Tutucusu 2"/>
          <p:cNvSpPr>
            <a:spLocks noGrp="1"/>
          </p:cNvSpPr>
          <p:nvPr>
            <p:ph idx="1"/>
          </p:nvPr>
        </p:nvSpPr>
        <p:spPr>
          <a:xfrm>
            <a:off x="179512" y="1762125"/>
            <a:ext cx="8712967" cy="4289425"/>
          </a:xfrm>
        </p:spPr>
        <p:txBody>
          <a:bodyPr/>
          <a:lstStyle/>
          <a:p>
            <a:r>
              <a:rPr lang="tr-TR" sz="2000" dirty="0" smtClean="0">
                <a:solidFill>
                  <a:schemeClr val="tx1"/>
                </a:solidFill>
                <a:latin typeface="Arial" charset="0"/>
                <a:ea typeface="ＭＳ Ｐゴシック" charset="-128"/>
                <a:cs typeface="ＭＳ Ｐゴシック" charset="-128"/>
              </a:rPr>
              <a:t>T</a:t>
            </a:r>
            <a:r>
              <a:rPr lang="en-US" sz="2000" dirty="0" smtClean="0">
                <a:solidFill>
                  <a:schemeClr val="tx1"/>
                </a:solidFill>
                <a:latin typeface="Arial" charset="0"/>
                <a:ea typeface="ＭＳ Ｐゴシック" charset="-128"/>
                <a:cs typeface="ＭＳ Ｐゴシック" charset="-128"/>
              </a:rPr>
              <a:t>he existing modes of operation for use with</a:t>
            </a:r>
            <a:r>
              <a:rPr lang="tr-TR" sz="2000" dirty="0" smtClean="0">
                <a:solidFill>
                  <a:schemeClr val="tx1"/>
                </a:solidFill>
                <a:latin typeface="Arial" charset="0"/>
                <a:ea typeface="ＭＳ Ｐゴシック" charset="-128"/>
                <a:cs typeface="ＭＳ Ｐゴシック" charset="-128"/>
              </a:rPr>
              <a:t> </a:t>
            </a:r>
            <a:r>
              <a:rPr lang="en-US" sz="2000" dirty="0" smtClean="0">
                <a:solidFill>
                  <a:schemeClr val="tx1"/>
                </a:solidFill>
                <a:latin typeface="Arial" charset="0"/>
                <a:ea typeface="ＭＳ Ｐゴシック" charset="-128"/>
                <a:cs typeface="ＭＳ Ｐゴシック" charset="-128"/>
              </a:rPr>
              <a:t>stored data. </a:t>
            </a:r>
            <a:endParaRPr lang="tr-TR" sz="2000" dirty="0" smtClean="0">
              <a:solidFill>
                <a:schemeClr val="tx1"/>
              </a:solidFill>
              <a:latin typeface="Arial" charset="0"/>
              <a:ea typeface="ＭＳ Ｐゴシック" charset="-128"/>
              <a:cs typeface="ＭＳ Ｐゴシック" charset="-128"/>
            </a:endParaRPr>
          </a:p>
          <a:p>
            <a:pPr lvl="1"/>
            <a:r>
              <a:rPr lang="en-US" sz="1800" dirty="0" smtClean="0">
                <a:solidFill>
                  <a:schemeClr val="tx1"/>
                </a:solidFill>
                <a:latin typeface="Arial" charset="0"/>
                <a:ea typeface="ＭＳ Ｐゴシック" charset="-128"/>
                <a:cs typeface="ＭＳ Ｐゴシック" charset="-128"/>
              </a:rPr>
              <a:t>For </a:t>
            </a:r>
            <a:r>
              <a:rPr lang="en-US" sz="1800" dirty="0">
                <a:solidFill>
                  <a:schemeClr val="tx1"/>
                </a:solidFill>
                <a:latin typeface="Arial" charset="0"/>
                <a:ea typeface="ＭＳ Ｐゴシック" charset="-128"/>
                <a:cs typeface="ＭＳ Ｐゴシック" charset="-128"/>
              </a:rPr>
              <a:t>CTR mode, an adversary with write access to the encrypted media </a:t>
            </a:r>
            <a:r>
              <a:rPr lang="en-US" sz="1800" dirty="0" smtClean="0">
                <a:solidFill>
                  <a:schemeClr val="tx1"/>
                </a:solidFill>
                <a:latin typeface="Arial" charset="0"/>
                <a:ea typeface="ＭＳ Ｐゴシック" charset="-128"/>
                <a:cs typeface="ＭＳ Ｐゴシック" charset="-128"/>
              </a:rPr>
              <a:t>can</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flip any bit of the plaintext simply by flipping the corresponding ciphertext bit.</a:t>
            </a:r>
          </a:p>
          <a:p>
            <a:pPr lvl="1"/>
            <a:r>
              <a:rPr lang="en-US" sz="1800" dirty="0" smtClean="0">
                <a:solidFill>
                  <a:schemeClr val="tx1"/>
                </a:solidFill>
                <a:latin typeface="Arial" charset="0"/>
                <a:ea typeface="ＭＳ Ｐゴシック" charset="-128"/>
                <a:cs typeface="ＭＳ Ｐゴシック" charset="-128"/>
              </a:rPr>
              <a:t>Next</a:t>
            </a:r>
            <a:r>
              <a:rPr lang="en-US" sz="1800" dirty="0">
                <a:solidFill>
                  <a:schemeClr val="tx1"/>
                </a:solidFill>
                <a:latin typeface="Arial" charset="0"/>
                <a:ea typeface="ＭＳ Ｐゴシック" charset="-128"/>
                <a:cs typeface="ＭＳ Ｐゴシック" charset="-128"/>
              </a:rPr>
              <a:t>, consider requirement 6 and the use of CBC. To enforce the </a:t>
            </a:r>
            <a:r>
              <a:rPr lang="en-US" sz="1800" dirty="0" smtClean="0">
                <a:solidFill>
                  <a:schemeClr val="tx1"/>
                </a:solidFill>
                <a:latin typeface="Arial" charset="0"/>
                <a:ea typeface="ＭＳ Ｐゴシック" charset="-128"/>
                <a:cs typeface="ＭＳ Ｐゴシック" charset="-128"/>
              </a:rPr>
              <a:t>requirement</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that </a:t>
            </a:r>
            <a:r>
              <a:rPr lang="en-US" sz="1800" dirty="0">
                <a:solidFill>
                  <a:schemeClr val="tx1"/>
                </a:solidFill>
                <a:latin typeface="Arial" charset="0"/>
                <a:ea typeface="ＭＳ Ｐゴシック" charset="-128"/>
                <a:cs typeface="ＭＳ Ｐゴシック" charset="-128"/>
              </a:rPr>
              <a:t>the same plaintext encrypts to different ciphertext in different locations, the </a:t>
            </a:r>
            <a:r>
              <a:rPr lang="en-US" sz="1800" dirty="0" smtClean="0">
                <a:solidFill>
                  <a:schemeClr val="tx1"/>
                </a:solidFill>
                <a:latin typeface="Arial" charset="0"/>
                <a:ea typeface="ＭＳ Ｐゴシック" charset="-128"/>
                <a:cs typeface="ＭＳ Ｐゴシック" charset="-128"/>
              </a:rPr>
              <a:t>IV</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could </a:t>
            </a:r>
            <a:r>
              <a:rPr lang="en-US" sz="1800" dirty="0">
                <a:solidFill>
                  <a:schemeClr val="tx1"/>
                </a:solidFill>
                <a:latin typeface="Arial" charset="0"/>
                <a:ea typeface="ＭＳ Ｐゴシック" charset="-128"/>
                <a:cs typeface="ＭＳ Ｐゴシック" charset="-128"/>
              </a:rPr>
              <a:t>be derived from the sector number. Each sector contains multiple blocks. </a:t>
            </a:r>
            <a:r>
              <a:rPr lang="en-US" sz="1800" dirty="0" smtClean="0">
                <a:solidFill>
                  <a:schemeClr val="tx1"/>
                </a:solidFill>
                <a:latin typeface="Arial" charset="0"/>
                <a:ea typeface="ＭＳ Ｐゴシック" charset="-128"/>
                <a:cs typeface="ＭＳ Ｐゴシック" charset="-128"/>
              </a:rPr>
              <a:t>An</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adversary </a:t>
            </a:r>
            <a:r>
              <a:rPr lang="en-US" sz="1800" dirty="0">
                <a:solidFill>
                  <a:schemeClr val="tx1"/>
                </a:solidFill>
                <a:latin typeface="Arial" charset="0"/>
                <a:ea typeface="ＭＳ Ｐゴシック" charset="-128"/>
                <a:cs typeface="ＭＳ Ｐゴシック" charset="-128"/>
              </a:rPr>
              <a:t>with read/write access to the encrypted disk can copy a ciphertext </a:t>
            </a:r>
            <a:r>
              <a:rPr lang="en-US" sz="1800" dirty="0" smtClean="0">
                <a:solidFill>
                  <a:schemeClr val="tx1"/>
                </a:solidFill>
                <a:latin typeface="Arial" charset="0"/>
                <a:ea typeface="ＭＳ Ｐゴシック" charset="-128"/>
                <a:cs typeface="ＭＳ Ｐゴシック" charset="-128"/>
              </a:rPr>
              <a:t>sector</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from </a:t>
            </a:r>
            <a:r>
              <a:rPr lang="en-US" sz="1800" dirty="0">
                <a:solidFill>
                  <a:schemeClr val="tx1"/>
                </a:solidFill>
                <a:latin typeface="Arial" charset="0"/>
                <a:ea typeface="ＭＳ Ｐゴシック" charset="-128"/>
                <a:cs typeface="ＭＳ Ｐゴシック" charset="-128"/>
              </a:rPr>
              <a:t>one position to another, and an application reading the sector off the </a:t>
            </a:r>
            <a:r>
              <a:rPr lang="en-US" sz="1800" dirty="0" smtClean="0">
                <a:solidFill>
                  <a:schemeClr val="tx1"/>
                </a:solidFill>
                <a:latin typeface="Arial" charset="0"/>
                <a:ea typeface="ＭＳ Ｐゴシック" charset="-128"/>
                <a:cs typeface="ＭＳ Ｐゴシック" charset="-128"/>
              </a:rPr>
              <a:t>new</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location </a:t>
            </a:r>
            <a:r>
              <a:rPr lang="en-US" sz="1800" dirty="0">
                <a:solidFill>
                  <a:schemeClr val="tx1"/>
                </a:solidFill>
                <a:latin typeface="Arial" charset="0"/>
                <a:ea typeface="ＭＳ Ｐゴシック" charset="-128"/>
                <a:cs typeface="ＭＳ Ｐゴシック" charset="-128"/>
              </a:rPr>
              <a:t>will still get the same plaintext sector (except perhaps the first 128 bits</a:t>
            </a:r>
            <a:r>
              <a:rPr lang="en-US" sz="1800" dirty="0" smtClean="0">
                <a:solidFill>
                  <a:schemeClr val="tx1"/>
                </a:solidFill>
                <a:latin typeface="Arial" charset="0"/>
                <a:ea typeface="ＭＳ Ｐゴシック" charset="-128"/>
                <a:cs typeface="ＭＳ Ｐゴシック" charset="-128"/>
              </a:rPr>
              <a:t>).</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For </a:t>
            </a:r>
            <a:r>
              <a:rPr lang="en-US" sz="1800" dirty="0">
                <a:solidFill>
                  <a:schemeClr val="tx1"/>
                </a:solidFill>
                <a:latin typeface="Arial" charset="0"/>
                <a:ea typeface="ＭＳ Ｐゴシック" charset="-128"/>
                <a:cs typeface="ＭＳ Ｐゴシック" charset="-128"/>
              </a:rPr>
              <a:t>example, this means that an adversary that is allowed to read a sector from </a:t>
            </a:r>
            <a:r>
              <a:rPr lang="en-US" sz="1800" dirty="0" smtClean="0">
                <a:solidFill>
                  <a:schemeClr val="tx1"/>
                </a:solidFill>
                <a:latin typeface="Arial" charset="0"/>
                <a:ea typeface="ＭＳ Ｐゴシック" charset="-128"/>
                <a:cs typeface="ＭＳ Ｐゴシック" charset="-128"/>
              </a:rPr>
              <a:t>the</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second </a:t>
            </a:r>
            <a:r>
              <a:rPr lang="en-US" sz="1800" dirty="0">
                <a:solidFill>
                  <a:schemeClr val="tx1"/>
                </a:solidFill>
                <a:latin typeface="Arial" charset="0"/>
                <a:ea typeface="ＭＳ Ｐゴシック" charset="-128"/>
                <a:cs typeface="ＭＳ Ｐゴシック" charset="-128"/>
              </a:rPr>
              <a:t>position but not the first can find the content of the sector in the first </a:t>
            </a:r>
            <a:r>
              <a:rPr lang="en-US" sz="1800" dirty="0" smtClean="0">
                <a:solidFill>
                  <a:schemeClr val="tx1"/>
                </a:solidFill>
                <a:latin typeface="Arial" charset="0"/>
                <a:ea typeface="ＭＳ Ｐゴシック" charset="-128"/>
                <a:cs typeface="ＭＳ Ｐゴシック" charset="-128"/>
              </a:rPr>
              <a:t>position</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by </a:t>
            </a:r>
            <a:r>
              <a:rPr lang="en-US" sz="1800" dirty="0">
                <a:solidFill>
                  <a:schemeClr val="tx1"/>
                </a:solidFill>
                <a:latin typeface="Arial" charset="0"/>
                <a:ea typeface="ＭＳ Ｐゴシック" charset="-128"/>
                <a:cs typeface="ＭＳ Ｐゴシック" charset="-128"/>
              </a:rPr>
              <a:t>manipulating the ciphertext. </a:t>
            </a:r>
            <a:endParaRPr lang="tr-TR" sz="1800" dirty="0" smtClean="0">
              <a:solidFill>
                <a:schemeClr val="tx1"/>
              </a:solidFill>
              <a:latin typeface="Arial" charset="0"/>
              <a:ea typeface="ＭＳ Ｐゴシック" charset="-128"/>
              <a:cs typeface="ＭＳ Ｐゴシック" charset="-128"/>
            </a:endParaRPr>
          </a:p>
          <a:p>
            <a:pPr lvl="1"/>
            <a:r>
              <a:rPr lang="en-US" sz="1800" dirty="0" smtClean="0">
                <a:solidFill>
                  <a:schemeClr val="tx1"/>
                </a:solidFill>
                <a:latin typeface="Arial" charset="0"/>
                <a:ea typeface="ＭＳ Ｐゴシック" charset="-128"/>
                <a:cs typeface="ＭＳ Ｐゴシック" charset="-128"/>
              </a:rPr>
              <a:t>Another </a:t>
            </a:r>
            <a:r>
              <a:rPr lang="en-US" sz="1800" dirty="0">
                <a:solidFill>
                  <a:schemeClr val="tx1"/>
                </a:solidFill>
                <a:latin typeface="Arial" charset="0"/>
                <a:ea typeface="ＭＳ Ｐゴシック" charset="-128"/>
                <a:cs typeface="ＭＳ Ｐゴシック" charset="-128"/>
              </a:rPr>
              <a:t>weakness is that an adversary can </a:t>
            </a:r>
            <a:r>
              <a:rPr lang="en-US" sz="1800" dirty="0" smtClean="0">
                <a:solidFill>
                  <a:schemeClr val="tx1"/>
                </a:solidFill>
                <a:latin typeface="Arial" charset="0"/>
                <a:ea typeface="ＭＳ Ｐゴシック" charset="-128"/>
                <a:cs typeface="ＭＳ Ｐゴシック" charset="-128"/>
              </a:rPr>
              <a:t>flip</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any </a:t>
            </a:r>
            <a:r>
              <a:rPr lang="en-US" sz="1800" dirty="0">
                <a:solidFill>
                  <a:schemeClr val="tx1"/>
                </a:solidFill>
                <a:latin typeface="Arial" charset="0"/>
                <a:ea typeface="ＭＳ Ｐゴシック" charset="-128"/>
                <a:cs typeface="ＭＳ Ｐゴシック" charset="-128"/>
              </a:rPr>
              <a:t>bit of the plaintext by flipping the corresponding ciphertext bit of the </a:t>
            </a:r>
            <a:r>
              <a:rPr lang="en-US" sz="1800" dirty="0" smtClean="0">
                <a:solidFill>
                  <a:schemeClr val="tx1"/>
                </a:solidFill>
                <a:latin typeface="Arial" charset="0"/>
                <a:ea typeface="ＭＳ Ｐゴシック" charset="-128"/>
                <a:cs typeface="ＭＳ Ｐゴシック" charset="-128"/>
              </a:rPr>
              <a:t>previous</a:t>
            </a:r>
            <a:r>
              <a:rPr lang="tr-TR" sz="1800" dirty="0" smtClean="0">
                <a:solidFill>
                  <a:schemeClr val="tx1"/>
                </a:solidFill>
                <a:latin typeface="Arial" charset="0"/>
                <a:ea typeface="ＭＳ Ｐゴシック" charset="-128"/>
                <a:cs typeface="ＭＳ Ｐゴシック" charset="-128"/>
              </a:rPr>
              <a:t> </a:t>
            </a:r>
            <a:r>
              <a:rPr lang="en-US" sz="1800" dirty="0" smtClean="0">
                <a:solidFill>
                  <a:schemeClr val="tx1"/>
                </a:solidFill>
                <a:latin typeface="Arial" charset="0"/>
                <a:ea typeface="ＭＳ Ｐゴシック" charset="-128"/>
                <a:cs typeface="ＭＳ Ｐゴシック" charset="-128"/>
              </a:rPr>
              <a:t>block</a:t>
            </a:r>
            <a:r>
              <a:rPr lang="en-US" sz="1800" dirty="0">
                <a:solidFill>
                  <a:schemeClr val="tx1"/>
                </a:solidFill>
                <a:latin typeface="Arial" charset="0"/>
                <a:ea typeface="ＭＳ Ｐゴシック" charset="-128"/>
                <a:cs typeface="ＭＳ Ｐゴシック" charset="-128"/>
              </a:rPr>
              <a:t>, with the side-effect of “randomizing” the previous block.</a:t>
            </a:r>
            <a:endParaRPr lang="en-US" sz="1800" dirty="0"/>
          </a:p>
          <a:p>
            <a:endParaRPr lang="en-US" sz="2000" dirty="0"/>
          </a:p>
        </p:txBody>
      </p:sp>
      <p:sp>
        <p:nvSpPr>
          <p:cNvPr id="4" name="Altbilgi Yer Tutucusu 3"/>
          <p:cNvSpPr>
            <a:spLocks noGrp="1"/>
          </p:cNvSpPr>
          <p:nvPr>
            <p:ph type="ftr" sz="quarter" idx="11"/>
          </p:nvPr>
        </p:nvSpPr>
        <p:spPr/>
        <p:txBody>
          <a:bodyPr/>
          <a:lstStyle/>
          <a:p>
            <a:pPr>
              <a:defRPr/>
            </a:pPr>
            <a:r>
              <a:rPr lang="en-US" smtClean="0"/>
              <a:t>© 2017 Pearson Education, Inc., Hoboken, NJ. All rights reserved.</a:t>
            </a:r>
            <a:endParaRPr lang="en-US"/>
          </a:p>
        </p:txBody>
      </p:sp>
      <p:sp>
        <p:nvSpPr>
          <p:cNvPr id="5" name="Slayt Numarası Yer Tutucusu 4"/>
          <p:cNvSpPr>
            <a:spLocks noGrp="1"/>
          </p:cNvSpPr>
          <p:nvPr>
            <p:ph type="sldNum" sz="quarter" idx="12"/>
          </p:nvPr>
        </p:nvSpPr>
        <p:spPr/>
        <p:txBody>
          <a:bodyPr/>
          <a:lstStyle/>
          <a:p>
            <a:pPr>
              <a:defRPr/>
            </a:pPr>
            <a:fld id="{621DA52A-DEDD-8B48-A1A9-86710A9BD842}" type="slidenum">
              <a:rPr lang="en-US" smtClean="0"/>
              <a:pPr>
                <a:defRPr/>
              </a:pPr>
              <a:t>31</a:t>
            </a:fld>
            <a:endParaRPr lang="en-US" dirty="0"/>
          </a:p>
        </p:txBody>
      </p:sp>
    </p:spTree>
    <p:extLst>
      <p:ext uri="{BB962C8B-B14F-4D97-AF65-F5344CB8AC3E}">
        <p14:creationId xmlns:p14="http://schemas.microsoft.com/office/powerpoint/2010/main" val="4278795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a:xfrm>
            <a:off x="228600" y="609600"/>
            <a:ext cx="3613150" cy="3657600"/>
          </a:xfrm>
        </p:spPr>
        <p:txBody>
          <a:bodyPr/>
          <a:lstStyle/>
          <a:p>
            <a:pPr eaLnBrk="1" hangingPunct="1"/>
            <a:r>
              <a:rPr lang="en-US" sz="4400" smtClean="0"/>
              <a:t>XTS-AES</a:t>
            </a:r>
            <a:br>
              <a:rPr lang="en-US" sz="4400" smtClean="0"/>
            </a:br>
            <a:r>
              <a:rPr lang="en-US" sz="4400" smtClean="0"/>
              <a:t>Operation </a:t>
            </a:r>
            <a:br>
              <a:rPr lang="en-US" sz="4400" smtClean="0"/>
            </a:br>
            <a:r>
              <a:rPr lang="en-US" sz="4400" smtClean="0"/>
              <a:t>on </a:t>
            </a:r>
            <a:br>
              <a:rPr lang="en-US" sz="4400" smtClean="0"/>
            </a:br>
            <a:r>
              <a:rPr lang="en-US" sz="4400" smtClean="0"/>
              <a:t>Single Block</a:t>
            </a:r>
            <a:endParaRPr lang="en-AU" sz="4400" smtClean="0"/>
          </a:p>
        </p:txBody>
      </p:sp>
      <p:sp>
        <p:nvSpPr>
          <p:cNvPr id="4" name="Footer Placeholder 3"/>
          <p:cNvSpPr>
            <a:spLocks noGrp="1"/>
          </p:cNvSpPr>
          <p:nvPr>
            <p:ph type="ftr" sz="quarter" idx="11"/>
          </p:nvPr>
        </p:nvSpPr>
        <p:spPr>
          <a:xfrm>
            <a:off x="0" y="6492875"/>
            <a:ext cx="4343400" cy="365125"/>
          </a:xfrm>
        </p:spPr>
        <p:txBody>
          <a:bodyPr/>
          <a:lstStyle/>
          <a:p>
            <a:pPr>
              <a:defRPr/>
            </a:pPr>
            <a:r>
              <a:rPr lang="en-US" sz="1000" b="0" smtClean="0"/>
              <a:t>© 2017 Pearson Education, Inc., Hoboken, NJ. All rights reserved.</a:t>
            </a:r>
            <a:endParaRPr lang="en-US" sz="1000" b="0" dirty="0"/>
          </a:p>
        </p:txBody>
      </p:sp>
      <p:pic>
        <p:nvPicPr>
          <p:cNvPr id="5" name="Picture 4"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9091" b="7273"/>
              <a:stretch>
                <a:fillRect/>
              </a:stretch>
            </p:blipFill>
          </mc:Choice>
          <mc:Fallback>
            <p:blipFill>
              <a:blip r:embed="rId4"/>
              <a:srcRect t="9091" b="7273"/>
              <a:stretch>
                <a:fillRect/>
              </a:stretch>
            </p:blipFill>
          </mc:Fallback>
        </mc:AlternateContent>
        <p:spPr>
          <a:xfrm>
            <a:off x="3581400" y="-78532"/>
            <a:ext cx="6408782" cy="6936532"/>
          </a:xfrm>
          <a:prstGeom prst="rect">
            <a:avLst/>
          </a:prstGeom>
        </p:spPr>
      </p:pic>
      <p:sp>
        <p:nvSpPr>
          <p:cNvPr id="2" name="Slayt Numarası Yer Tutucusu 1"/>
          <p:cNvSpPr>
            <a:spLocks noGrp="1"/>
          </p:cNvSpPr>
          <p:nvPr>
            <p:ph type="sldNum" sz="quarter" idx="12"/>
          </p:nvPr>
        </p:nvSpPr>
        <p:spPr/>
        <p:txBody>
          <a:bodyPr/>
          <a:lstStyle/>
          <a:p>
            <a:pPr>
              <a:defRPr/>
            </a:pPr>
            <a:fld id="{6499D577-E5A2-D04C-A286-E08280E1E85B}" type="slidenum">
              <a:rPr lang="en-US" smtClean="0"/>
              <a:pPr>
                <a:defRPr/>
              </a:pPr>
              <a:t>32</a:t>
            </a:fld>
            <a:endParaRPr lang="en-US" dirty="0"/>
          </a:p>
        </p:txBody>
      </p:sp>
    </p:spTree>
  </p:cSld>
  <p:clrMapOvr>
    <a:masterClrMapping/>
  </p:clrMapOvr>
  <p:transition spd="med">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00600" cy="365125"/>
          </a:xfrm>
        </p:spPr>
        <p:txBody>
          <a:bodyPr/>
          <a:lstStyle/>
          <a:p>
            <a:pPr>
              <a:defRPr/>
            </a:pPr>
            <a:r>
              <a:rPr lang="en-US" sz="1000" b="0" smtClean="0"/>
              <a:t>© 2017 Pearson Education, Inc., Hoboken, NJ. All rights reserved.</a:t>
            </a:r>
            <a:endParaRPr lang="en-US" sz="1000" b="0" dirty="0"/>
          </a:p>
        </p:txBody>
      </p:sp>
      <p:pic>
        <p:nvPicPr>
          <p:cNvPr id="5" name="Picture 4"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9091" b="10000"/>
              <a:stretch>
                <a:fillRect/>
              </a:stretch>
            </p:blipFill>
          </mc:Choice>
          <mc:Fallback>
            <p:blipFill>
              <a:blip r:embed="rId4"/>
              <a:srcRect t="9091" b="10000"/>
              <a:stretch>
                <a:fillRect/>
              </a:stretch>
            </p:blipFill>
          </mc:Fallback>
        </mc:AlternateContent>
        <p:spPr>
          <a:xfrm>
            <a:off x="1371600" y="-152400"/>
            <a:ext cx="6439125" cy="6858000"/>
          </a:xfrm>
          <a:prstGeom prst="rect">
            <a:avLst/>
          </a:prstGeom>
        </p:spPr>
      </p:pic>
      <p:sp>
        <p:nvSpPr>
          <p:cNvPr id="2" name="Slayt Numarası Yer Tutucusu 1"/>
          <p:cNvSpPr>
            <a:spLocks noGrp="1"/>
          </p:cNvSpPr>
          <p:nvPr>
            <p:ph type="sldNum" sz="quarter" idx="12"/>
          </p:nvPr>
        </p:nvSpPr>
        <p:spPr/>
        <p:txBody>
          <a:bodyPr/>
          <a:lstStyle/>
          <a:p>
            <a:pPr>
              <a:defRPr/>
            </a:pPr>
            <a:fld id="{1CD7DC2E-1A2E-5148-9006-D07698661020}" type="slidenum">
              <a:rPr lang="en-US" smtClean="0"/>
              <a:pPr>
                <a:defRPr/>
              </a:pPr>
              <a:t>33</a:t>
            </a:fld>
            <a:endParaRPr lang="en-US" dirty="0"/>
          </a:p>
        </p:txBody>
      </p:sp>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52400" y="39688"/>
            <a:ext cx="9296400" cy="1412875"/>
          </a:xfrm>
        </p:spPr>
        <p:txBody>
          <a:bodyPr/>
          <a:lstStyle/>
          <a:p>
            <a:pPr eaLnBrk="1" hangingPunct="1"/>
            <a:r>
              <a:rPr lang="en-US" sz="4400" dirty="0" smtClean="0"/>
              <a:t>XTS-AES </a:t>
            </a:r>
            <a:r>
              <a:rPr lang="en-US" sz="4400" dirty="0" smtClean="0"/>
              <a:t>Mode</a:t>
            </a:r>
            <a:endParaRPr lang="en-AU" sz="4400" dirty="0" smtClean="0"/>
          </a:p>
        </p:txBody>
      </p:sp>
      <p:sp>
        <p:nvSpPr>
          <p:cNvPr id="57347" name="Rectangle 3"/>
          <p:cNvSpPr>
            <a:spLocks noGrp="1" noChangeArrowheads="1"/>
          </p:cNvSpPr>
          <p:nvPr>
            <p:ph idx="1"/>
          </p:nvPr>
        </p:nvSpPr>
        <p:spPr>
          <a:xfrm>
            <a:off x="190562" y="1589088"/>
            <a:ext cx="8701918" cy="4486275"/>
          </a:xfrm>
        </p:spPr>
        <p:txBody>
          <a:bodyPr/>
          <a:lstStyle/>
          <a:p>
            <a:pPr eaLnBrk="1" hangingPunct="1"/>
            <a:r>
              <a:rPr lang="en-US" dirty="0"/>
              <a:t>XTS-AES mode, like CTR mode, is suitable for parallel </a:t>
            </a:r>
            <a:r>
              <a:rPr lang="en-US" dirty="0" smtClean="0"/>
              <a:t>operation</a:t>
            </a:r>
            <a:r>
              <a:rPr lang="tr-TR" dirty="0" smtClean="0"/>
              <a:t>. </a:t>
            </a:r>
          </a:p>
          <a:p>
            <a:pPr lvl="1" eaLnBrk="1" hangingPunct="1"/>
            <a:r>
              <a:rPr lang="en-US" dirty="0" smtClean="0"/>
              <a:t>Because </a:t>
            </a:r>
            <a:r>
              <a:rPr lang="en-US" dirty="0"/>
              <a:t>there is no chaining, multiple blocks can be encrypted or </a:t>
            </a:r>
            <a:r>
              <a:rPr lang="en-US" dirty="0" smtClean="0"/>
              <a:t>decrypted</a:t>
            </a:r>
            <a:r>
              <a:rPr lang="tr-TR" dirty="0" smtClean="0"/>
              <a:t> </a:t>
            </a:r>
            <a:r>
              <a:rPr lang="en-US" dirty="0" smtClean="0"/>
              <a:t>simultaneously.</a:t>
            </a:r>
            <a:endParaRPr lang="tr-TR" dirty="0" smtClean="0"/>
          </a:p>
          <a:p>
            <a:pPr>
              <a:defRPr/>
            </a:pPr>
            <a:r>
              <a:rPr lang="en-US" dirty="0"/>
              <a:t>Unlike CTR mode, XTS-AES mode includes a nonce (the </a:t>
            </a:r>
            <a:r>
              <a:rPr lang="en-US" dirty="0" smtClean="0"/>
              <a:t>parameter</a:t>
            </a:r>
            <a:r>
              <a:rPr lang="tr-TR" dirty="0" smtClean="0"/>
              <a:t> </a:t>
            </a:r>
            <a:r>
              <a:rPr lang="en-US" dirty="0" err="1" smtClean="0"/>
              <a:t>i</a:t>
            </a:r>
            <a:r>
              <a:rPr lang="en-US" dirty="0" smtClean="0"/>
              <a:t> </a:t>
            </a:r>
            <a:r>
              <a:rPr lang="en-US" dirty="0"/>
              <a:t>) as well as a counter (parameter j </a:t>
            </a:r>
            <a:r>
              <a:rPr lang="en-US" dirty="0" smtClean="0"/>
              <a:t>).</a:t>
            </a:r>
            <a:endParaRPr lang="tr-TR" dirty="0" smtClean="0"/>
          </a:p>
          <a:p>
            <a:pPr>
              <a:defRPr/>
            </a:pPr>
            <a:r>
              <a:rPr lang="en-US" dirty="0" smtClean="0"/>
              <a:t>The last </a:t>
            </a:r>
            <a:r>
              <a:rPr lang="en-US" dirty="0"/>
              <a:t>two blocks are </a:t>
            </a:r>
            <a:r>
              <a:rPr lang="en-US" dirty="0" smtClean="0"/>
              <a:t>encrypted/</a:t>
            </a:r>
            <a:r>
              <a:rPr lang="tr-TR" dirty="0" smtClean="0"/>
              <a:t> </a:t>
            </a:r>
            <a:r>
              <a:rPr lang="en-US" dirty="0" smtClean="0"/>
              <a:t>decrypted </a:t>
            </a:r>
            <a:r>
              <a:rPr lang="en-US" dirty="0"/>
              <a:t>using a ciphertext-stealing  technique instead of </a:t>
            </a:r>
            <a:r>
              <a:rPr lang="en-US" dirty="0" smtClean="0"/>
              <a:t>padding</a:t>
            </a:r>
            <a:r>
              <a:rPr lang="tr-TR" dirty="0" smtClean="0"/>
              <a:t>. </a:t>
            </a:r>
            <a:endParaRPr lang="en-US" dirty="0"/>
          </a:p>
          <a:p>
            <a:pPr lvl="1" eaLnBrk="1" hangingPunct="1"/>
            <a:endParaRPr lang="en-AU" dirty="0" smtClean="0"/>
          </a:p>
        </p:txBody>
      </p:sp>
      <p:sp>
        <p:nvSpPr>
          <p:cNvPr id="4" name="Footer Placeholder 3"/>
          <p:cNvSpPr>
            <a:spLocks noGrp="1"/>
          </p:cNvSpPr>
          <p:nvPr>
            <p:ph type="ftr" sz="quarter" idx="11"/>
          </p:nvPr>
        </p:nvSpPr>
        <p:spPr>
          <a:xfrm>
            <a:off x="0" y="6492875"/>
            <a:ext cx="4495800" cy="365125"/>
          </a:xfrm>
        </p:spPr>
        <p:txBody>
          <a:bodyPr/>
          <a:lstStyle/>
          <a:p>
            <a:pPr>
              <a:defRPr/>
            </a:pPr>
            <a:r>
              <a:rPr lang="en-US" sz="1000" dirty="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621DA52A-DEDD-8B48-A1A9-86710A9BD842}" type="slidenum">
              <a:rPr lang="en-US" smtClean="0"/>
              <a:pPr>
                <a:defRPr/>
              </a:pPr>
              <a:t>34</a:t>
            </a:fld>
            <a:endParaRPr lang="en-US" dirty="0"/>
          </a:p>
        </p:txBody>
      </p:sp>
    </p:spTree>
    <p:extLst>
      <p:ext uri="{BB962C8B-B14F-4D97-AF65-F5344CB8AC3E}">
        <p14:creationId xmlns:p14="http://schemas.microsoft.com/office/powerpoint/2010/main" val="2908999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762125"/>
            <a:ext cx="8640959" cy="4289425"/>
          </a:xfr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dirty="0"/>
              <a:t>What if the message length isn't exactly a multiple of block length?  End up with final block that isn't full:</a:t>
            </a:r>
          </a:p>
          <a:p>
            <a:pPr eaLnBrk="1" hangingPunct="1"/>
            <a:endParaRPr lang="en-US" sz="2000" dirty="0"/>
          </a:p>
          <a:p>
            <a:pPr eaLnBrk="1" hangingPunct="1"/>
            <a:r>
              <a:rPr lang="en-US" sz="2000" dirty="0" smtClean="0"/>
              <a:t>Non-solution</a:t>
            </a:r>
            <a:r>
              <a:rPr lang="en-US" sz="2000" dirty="0"/>
              <a:t>:  pad out final block with 0's (not reversible</a:t>
            </a:r>
            <a:r>
              <a:rPr lang="en-US" sz="2000" dirty="0" smtClean="0"/>
              <a:t>)</a:t>
            </a:r>
            <a:endParaRPr lang="en-US" sz="2000" dirty="0"/>
          </a:p>
          <a:p>
            <a:pPr eaLnBrk="1" hangingPunct="1"/>
            <a:r>
              <a:rPr lang="en-US" sz="2000" dirty="0"/>
              <a:t>Solution:  Let B be the </a:t>
            </a:r>
            <a:r>
              <a:rPr lang="en-US" sz="2000" dirty="0"/>
              <a:t>number of bytes that need to be added to final plaintext block to reach block </a:t>
            </a:r>
            <a:r>
              <a:rPr lang="en-US" sz="2000" dirty="0"/>
              <a:t>length.  Pad </a:t>
            </a:r>
            <a:r>
              <a:rPr lang="en-US" sz="2000" dirty="0"/>
              <a:t>with B copies of the byte representing </a:t>
            </a:r>
            <a:r>
              <a:rPr lang="en-US" sz="2000" dirty="0"/>
              <a:t>B. </a:t>
            </a:r>
            <a:r>
              <a:rPr lang="en-US" sz="2000" dirty="0"/>
              <a:t>Called Public Key Cryptography </a:t>
            </a:r>
            <a:r>
              <a:rPr lang="en-US" sz="2000" dirty="0"/>
              <a:t>Standards</a:t>
            </a:r>
            <a:r>
              <a:rPr lang="tr-TR" sz="2000" dirty="0"/>
              <a:t> - </a:t>
            </a:r>
            <a:r>
              <a:rPr lang="en-US" sz="2000" dirty="0"/>
              <a:t>PKCS </a:t>
            </a:r>
            <a:r>
              <a:rPr lang="en-US" sz="2000" dirty="0"/>
              <a:t>#5 or #7 </a:t>
            </a:r>
            <a:r>
              <a:rPr lang="en-US" sz="2000" dirty="0"/>
              <a:t>padding.</a:t>
            </a:r>
            <a:r>
              <a:rPr lang="tr-TR" sz="2000" dirty="0"/>
              <a:t> </a:t>
            </a:r>
            <a:endParaRPr lang="tr-TR" sz="2000" dirty="0"/>
          </a:p>
          <a:p>
            <a:pPr eaLnBrk="1" hangingPunct="1"/>
            <a:r>
              <a:rPr lang="en-US" sz="2000" dirty="0"/>
              <a:t>The padding will be one of</a:t>
            </a:r>
            <a:r>
              <a:rPr lang="en-US" sz="2000" dirty="0"/>
              <a:t>:</a:t>
            </a:r>
            <a:endParaRPr lang="tr-TR" sz="2000" dirty="0"/>
          </a:p>
        </p:txBody>
      </p:sp>
      <p:sp>
        <p:nvSpPr>
          <p:cNvPr id="2" name="Title 1"/>
          <p:cNvSpPr>
            <a:spLocks noGrp="1"/>
          </p:cNvSpPr>
          <p:nvPr>
            <p:ph type="title"/>
          </p:nvPr>
        </p:nvSpPr>
        <p:spPr/>
        <p:txBody>
          <a:bodyPr/>
          <a:lstStyle/>
          <a:p>
            <a:r>
              <a:rPr lang="en-US" dirty="0" smtClean="0"/>
              <a:t>Padding</a:t>
            </a:r>
            <a:endParaRPr lang="en-US" dirty="0"/>
          </a:p>
        </p:txBody>
      </p:sp>
      <p:grpSp>
        <p:nvGrpSpPr>
          <p:cNvPr id="6" name="Group 5"/>
          <p:cNvGrpSpPr/>
          <p:nvPr/>
        </p:nvGrpSpPr>
        <p:grpSpPr>
          <a:xfrm>
            <a:off x="3491880" y="2458938"/>
            <a:ext cx="2620209" cy="626925"/>
            <a:chOff x="1446962" y="2923298"/>
            <a:chExt cx="2620209" cy="626925"/>
          </a:xfrm>
        </p:grpSpPr>
        <p:sp>
          <p:nvSpPr>
            <p:cNvPr id="5" name="Rectangle 4"/>
            <p:cNvSpPr/>
            <p:nvPr/>
          </p:nvSpPr>
          <p:spPr>
            <a:xfrm>
              <a:off x="1446962" y="2923298"/>
              <a:ext cx="2620209" cy="626925"/>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p:nvSpPr>
          <p:spPr>
            <a:xfrm>
              <a:off x="1453202" y="2923298"/>
              <a:ext cx="1543427" cy="626925"/>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
              </a:r>
              <a:endParaRPr lang="en-US" dirty="0"/>
            </a:p>
          </p:txBody>
        </p:sp>
      </p:grpSp>
      <p:sp>
        <p:nvSpPr>
          <p:cNvPr id="9" name="Dikdörtgen 8"/>
          <p:cNvSpPr/>
          <p:nvPr/>
        </p:nvSpPr>
        <p:spPr>
          <a:xfrm>
            <a:off x="3923928" y="5101664"/>
            <a:ext cx="3995936" cy="1600438"/>
          </a:xfrm>
          <a:prstGeom prst="rect">
            <a:avLst/>
          </a:prstGeom>
        </p:spPr>
        <p:txBody>
          <a:bodyPr wrap="square">
            <a:spAutoFit/>
          </a:bodyPr>
          <a:lstStyle/>
          <a:p>
            <a:r>
              <a:rPr lang="en-US" sz="1400" dirty="0"/>
              <a:t>01</a:t>
            </a:r>
          </a:p>
          <a:p>
            <a:r>
              <a:rPr lang="en-US" sz="1400" dirty="0"/>
              <a:t>02 02</a:t>
            </a:r>
          </a:p>
          <a:p>
            <a:r>
              <a:rPr lang="en-US" sz="1400" dirty="0"/>
              <a:t>03 03 03</a:t>
            </a:r>
          </a:p>
          <a:p>
            <a:r>
              <a:rPr lang="en-US" sz="1400" dirty="0"/>
              <a:t>04 04 04 04</a:t>
            </a:r>
          </a:p>
          <a:p>
            <a:r>
              <a:rPr lang="en-US" sz="1400" dirty="0"/>
              <a:t>05 05 05 05 05</a:t>
            </a:r>
          </a:p>
          <a:p>
            <a:r>
              <a:rPr lang="en-US" sz="1400" dirty="0"/>
              <a:t>06 06 06 06 06 06</a:t>
            </a:r>
          </a:p>
          <a:p>
            <a:r>
              <a:rPr lang="en-US" sz="1400" dirty="0"/>
              <a:t>etc.</a:t>
            </a:r>
          </a:p>
        </p:txBody>
      </p:sp>
    </p:spTree>
    <p:extLst>
      <p:ext uri="{BB962C8B-B14F-4D97-AF65-F5344CB8AC3E}">
        <p14:creationId xmlns:p14="http://schemas.microsoft.com/office/powerpoint/2010/main" val="251829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a:t>A general method of using a block cipher mode of operation that allows for processing of messages that are not evenly divisible into blocks without resulting in any expansion of the ciphertext, at the cost of slightly increased complexity</a:t>
            </a:r>
            <a:r>
              <a:rPr lang="en-US" dirty="0" smtClean="0"/>
              <a:t>.</a:t>
            </a:r>
            <a:endParaRPr lang="tr-TR" dirty="0" smtClean="0"/>
          </a:p>
          <a:p>
            <a:r>
              <a:rPr lang="en-US" dirty="0"/>
              <a:t>In order to encrypt or decrypt data, use the standard block cipher mode of operation on all but the last two blocks of data.</a:t>
            </a:r>
          </a:p>
        </p:txBody>
      </p:sp>
      <p:sp>
        <p:nvSpPr>
          <p:cNvPr id="2" name="Title 1"/>
          <p:cNvSpPr>
            <a:spLocks noGrp="1"/>
          </p:cNvSpPr>
          <p:nvPr>
            <p:ph type="title"/>
          </p:nvPr>
        </p:nvSpPr>
        <p:spPr/>
        <p:txBody>
          <a:bodyPr/>
          <a:lstStyle/>
          <a:p>
            <a:r>
              <a:rPr lang="en-US" dirty="0"/>
              <a:t>Ciphertext </a:t>
            </a:r>
            <a:r>
              <a:rPr lang="en-US" dirty="0" smtClean="0"/>
              <a:t>stealing</a:t>
            </a:r>
            <a:endParaRPr lang="en-US" dirty="0"/>
          </a:p>
        </p:txBody>
      </p:sp>
    </p:spTree>
    <p:extLst>
      <p:ext uri="{BB962C8B-B14F-4D97-AF65-F5344CB8AC3E}">
        <p14:creationId xmlns:p14="http://schemas.microsoft.com/office/powerpoint/2010/main" val="1989325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Ciphertext </a:t>
            </a:r>
            <a:r>
              <a:rPr lang="en-US" dirty="0" smtClean="0"/>
              <a:t>stealing</a:t>
            </a:r>
            <a:endParaRPr lang="en-US" dirty="0"/>
          </a:p>
        </p:txBody>
      </p:sp>
      <p:pic>
        <p:nvPicPr>
          <p:cNvPr id="1026" name="Picture 2" descr="https://upload.wikimedia.org/wikipedia/en/6/63/CTS_ECB_Encryp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762125"/>
            <a:ext cx="5085184" cy="500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68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9688"/>
            <a:ext cx="9143999" cy="1412875"/>
          </a:xfrm>
        </p:spPr>
        <p:txBody>
          <a:bodyPr/>
          <a:lstStyle/>
          <a:p>
            <a:r>
              <a:rPr lang="en-US" sz="4800" dirty="0"/>
              <a:t>Galois/Counter </a:t>
            </a:r>
            <a:r>
              <a:rPr lang="en-US" sz="4800" dirty="0" smtClean="0"/>
              <a:t>Mode</a:t>
            </a:r>
            <a:r>
              <a:rPr lang="tr-TR" sz="4800" dirty="0" smtClean="0"/>
              <a:t> - GCM</a:t>
            </a:r>
            <a:endParaRPr lang="en-US" sz="4800" dirty="0"/>
          </a:p>
        </p:txBody>
      </p:sp>
      <p:sp>
        <p:nvSpPr>
          <p:cNvPr id="4" name="Content Placeholder 3"/>
          <p:cNvSpPr>
            <a:spLocks noGrp="1"/>
          </p:cNvSpPr>
          <p:nvPr>
            <p:ph idx="1"/>
          </p:nvPr>
        </p:nvSpPr>
        <p:spPr>
          <a:xfrm>
            <a:off x="762000" y="1905000"/>
            <a:ext cx="7570787" cy="4289425"/>
          </a:xfrm>
        </p:spPr>
        <p:txBody>
          <a:bodyPr/>
          <a:lstStyle/>
          <a:p>
            <a:pPr lvl="1"/>
            <a:r>
              <a:rPr lang="en-US" dirty="0"/>
              <a:t>NIST recently chosen to standardize </a:t>
            </a:r>
            <a:r>
              <a:rPr lang="en-US" dirty="0" smtClean="0"/>
              <a:t>GCM</a:t>
            </a:r>
            <a:endParaRPr lang="en-US" dirty="0"/>
          </a:p>
          <a:p>
            <a:pPr lvl="2"/>
            <a:r>
              <a:rPr lang="en-US" dirty="0">
                <a:hlinkClick r:id="rId3"/>
              </a:rPr>
              <a:t>NIST 800-38D</a:t>
            </a:r>
            <a:r>
              <a:rPr lang="en-US" dirty="0"/>
              <a:t>, Recommendation for Block Cipher Modes of Operation: Galois/Counter Mode (GCM) and </a:t>
            </a:r>
            <a:r>
              <a:rPr lang="en-US" dirty="0" smtClean="0"/>
              <a:t>GMAC</a:t>
            </a:r>
            <a:r>
              <a:rPr lang="tr-TR" dirty="0" smtClean="0"/>
              <a:t>.</a:t>
            </a:r>
          </a:p>
          <a:p>
            <a:r>
              <a:rPr lang="tr-TR" dirty="0" err="1"/>
              <a:t>We</a:t>
            </a:r>
            <a:r>
              <a:rPr lang="tr-TR" dirty="0"/>
              <a:t> </a:t>
            </a:r>
            <a:r>
              <a:rPr lang="tr-TR" dirty="0" err="1"/>
              <a:t>want</a:t>
            </a:r>
            <a:r>
              <a:rPr lang="tr-TR" dirty="0"/>
              <a:t> </a:t>
            </a:r>
            <a:r>
              <a:rPr lang="tr-TR" dirty="0" err="1"/>
              <a:t>privacy</a:t>
            </a:r>
            <a:r>
              <a:rPr lang="tr-TR" dirty="0"/>
              <a:t> </a:t>
            </a:r>
            <a:r>
              <a:rPr lang="tr-TR" dirty="0" err="1"/>
              <a:t>and</a:t>
            </a:r>
            <a:r>
              <a:rPr lang="tr-TR" dirty="0"/>
              <a:t> </a:t>
            </a:r>
            <a:r>
              <a:rPr lang="tr-TR" dirty="0" err="1"/>
              <a:t>integrity</a:t>
            </a:r>
            <a:r>
              <a:rPr lang="tr-TR" dirty="0"/>
              <a:t> </a:t>
            </a:r>
            <a:r>
              <a:rPr lang="tr-TR" dirty="0" err="1"/>
              <a:t>from</a:t>
            </a:r>
            <a:r>
              <a:rPr lang="tr-TR" dirty="0"/>
              <a:t> a </a:t>
            </a:r>
            <a:r>
              <a:rPr lang="tr-TR" dirty="0" err="1"/>
              <a:t>single</a:t>
            </a:r>
            <a:r>
              <a:rPr lang="tr-TR" dirty="0"/>
              <a:t> </a:t>
            </a:r>
            <a:r>
              <a:rPr lang="tr-TR" dirty="0" err="1"/>
              <a:t>primitive</a:t>
            </a:r>
            <a:r>
              <a:rPr lang="tr-TR" dirty="0"/>
              <a:t>. </a:t>
            </a:r>
            <a:endParaRPr lang="en-US" dirty="0"/>
          </a:p>
          <a:p>
            <a:r>
              <a:rPr lang="en-US" b="1" dirty="0"/>
              <a:t>Authenticated encryption </a:t>
            </a:r>
            <a:r>
              <a:rPr lang="en-US" dirty="0"/>
              <a:t>combines these two separate operations into one encryption mode. </a:t>
            </a:r>
            <a:r>
              <a:rPr lang="en-US" dirty="0" err="1"/>
              <a:t>E.g</a:t>
            </a:r>
            <a:r>
              <a:rPr lang="en-US" dirty="0"/>
              <a:t> GCM, </a:t>
            </a:r>
            <a:r>
              <a:rPr lang="en-US" dirty="0" smtClean="0"/>
              <a:t>CCM</a:t>
            </a:r>
            <a:r>
              <a:rPr lang="tr-TR" dirty="0" smtClean="0"/>
              <a:t> (</a:t>
            </a:r>
            <a:r>
              <a:rPr lang="en-US" dirty="0"/>
              <a:t>Counter with CBC-MAC</a:t>
            </a:r>
            <a:r>
              <a:rPr lang="tr-TR" dirty="0" smtClean="0"/>
              <a:t>)</a:t>
            </a:r>
            <a:r>
              <a:rPr lang="tr-TR" dirty="0"/>
              <a:t>.</a:t>
            </a:r>
            <a:endParaRPr lang="en-US" dirty="0"/>
          </a:p>
        </p:txBody>
      </p:sp>
      <p:sp>
        <p:nvSpPr>
          <p:cNvPr id="2" name="Footer Placeholder 1"/>
          <p:cNvSpPr>
            <a:spLocks noGrp="1"/>
          </p:cNvSpPr>
          <p:nvPr>
            <p:ph type="ftr" sz="quarter" idx="11"/>
          </p:nvPr>
        </p:nvSpPr>
        <p:spPr>
          <a:xfrm>
            <a:off x="0" y="6492875"/>
            <a:ext cx="5029200" cy="365125"/>
          </a:xfrm>
        </p:spPr>
        <p:txBody>
          <a:bodyPr/>
          <a:lstStyle/>
          <a:p>
            <a:pPr>
              <a:defRPr/>
            </a:pPr>
            <a:r>
              <a:rPr lang="en-US" sz="1000" b="0" smtClean="0"/>
              <a:t>© 2017 Pearson Education, Inc., Hoboken, NJ. All rights reserved.</a:t>
            </a:r>
            <a:endParaRPr lang="en-US" sz="1000" b="0" dirty="0"/>
          </a:p>
        </p:txBody>
      </p:sp>
      <p:sp>
        <p:nvSpPr>
          <p:cNvPr id="6" name="Slayt Numarası Yer Tutucusu 5"/>
          <p:cNvSpPr>
            <a:spLocks noGrp="1"/>
          </p:cNvSpPr>
          <p:nvPr>
            <p:ph type="sldNum" sz="quarter" idx="12"/>
          </p:nvPr>
        </p:nvSpPr>
        <p:spPr/>
        <p:txBody>
          <a:bodyPr/>
          <a:lstStyle/>
          <a:p>
            <a:pPr>
              <a:defRPr/>
            </a:pPr>
            <a:fld id="{621DA52A-DEDD-8B48-A1A9-86710A9BD842}" type="slidenum">
              <a:rPr lang="en-US" smtClean="0"/>
              <a:pPr>
                <a:defRPr/>
              </a:pPr>
              <a:t>38</a:t>
            </a:fld>
            <a:endParaRPr lang="en-US" dirty="0"/>
          </a:p>
        </p:txBody>
      </p:sp>
    </p:spTree>
    <p:extLst>
      <p:ext uri="{BB962C8B-B14F-4D97-AF65-F5344CB8AC3E}">
        <p14:creationId xmlns:p14="http://schemas.microsoft.com/office/powerpoint/2010/main" val="585506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composition: AE from Encryption + MAC</a:t>
            </a:r>
          </a:p>
        </p:txBody>
      </p:sp>
      <p:sp>
        <p:nvSpPr>
          <p:cNvPr id="86" name="Slide Number Placeholder 85"/>
          <p:cNvSpPr>
            <a:spLocks noGrp="1"/>
          </p:cNvSpPr>
          <p:nvPr>
            <p:ph type="sldNum" sz="quarter" idx="4294967295"/>
          </p:nvPr>
        </p:nvSpPr>
        <p:spPr>
          <a:xfrm>
            <a:off x="8472747" y="5647494"/>
            <a:ext cx="471550" cy="243510"/>
          </a:xfrm>
          <a:prstGeom prst="rect">
            <a:avLst/>
          </a:prstGeom>
        </p:spPr>
        <p:txBody>
          <a:bodyPr/>
          <a:lstStyle/>
          <a:p>
            <a:fld id="{F6590AF8-4F64-4D1C-B3C4-F65976908F52}" type="slidenum">
              <a:rPr lang="en-US" smtClean="0"/>
              <a:pPr/>
              <a:t>39</a:t>
            </a:fld>
            <a:endParaRPr lang="en-US" dirty="0"/>
          </a:p>
        </p:txBody>
      </p:sp>
      <mc:AlternateContent xmlns:mc="http://schemas.openxmlformats.org/markup-compatibility/2006" xmlns:a14="http://schemas.microsoft.com/office/drawing/2010/main">
        <mc:Choice Requires="a14">
          <p:graphicFrame>
            <p:nvGraphicFramePr>
              <p:cNvPr id="12" name="Table 11"/>
              <p:cNvGraphicFramePr>
                <a:graphicFrameLocks noGrp="1" noChangeAspect="1"/>
              </p:cNvGraphicFramePr>
              <p:nvPr>
                <p:extLst/>
              </p:nvPr>
            </p:nvGraphicFramePr>
            <p:xfrm>
              <a:off x="1175530" y="2834759"/>
              <a:ext cx="1728558" cy="281940"/>
            </p:xfrm>
            <a:graphic>
              <a:graphicData uri="http://schemas.openxmlformats.org/drawingml/2006/table">
                <a:tbl>
                  <a:tblPr/>
                  <a:tblGrid>
                    <a:gridCol w="1004210">
                      <a:extLst>
                        <a:ext uri="{9D8B030D-6E8A-4147-A177-3AD203B41FA5}">
                          <a16:colId xmlns="" xmlns:a16="http://schemas.microsoft.com/office/drawing/2014/main" val="20000"/>
                        </a:ext>
                      </a:extLst>
                    </a:gridCol>
                    <a:gridCol w="724348">
                      <a:extLst>
                        <a:ext uri="{9D8B030D-6E8A-4147-A177-3AD203B41FA5}">
                          <a16:colId xmlns="" xmlns:a16="http://schemas.microsoft.com/office/drawing/2014/main" val="20001"/>
                        </a:ext>
                      </a:extLst>
                    </a:gridCol>
                  </a:tblGrid>
                  <a:tr h="274320">
                    <a:tc>
                      <a:txBody>
                        <a:bodyPr/>
                        <a:lstStyle/>
                        <a:p>
                          <a:pPr/>
                          <a14:m>
                            <m:oMathPara xmlns:m="http://schemas.openxmlformats.org/officeDocument/2006/math">
                              <m:oMathParaPr>
                                <m:jc m:val="centerGroup"/>
                              </m:oMathParaPr>
                              <m:oMath xmlns:m="http://schemas.openxmlformats.org/officeDocument/2006/math">
                                <m:r>
                                  <a:rPr lang="nb-NO" sz="1400" b="0" i="1" smtClean="0">
                                    <a:latin typeface="Cambria Math" panose="02040503050406030204" pitchFamily="18" charset="0"/>
                                  </a:rPr>
                                  <m:t>𝑀</m:t>
                                </m:r>
                              </m:oMath>
                            </m:oMathPara>
                          </a14:m>
                          <a:endParaRPr lang="en-US" sz="1400" dirty="0"/>
                        </a:p>
                      </a:txBody>
                      <a:tcPr marL="68580" marR="68580" marT="34290" marB="34290">
                        <a:lnL w="19050" cmpd="sng">
                          <a:solidFill>
                            <a:schemeClr val="tx1"/>
                          </a:solidFill>
                          <a:prstDash val="solid"/>
                        </a:lnL>
                        <a:lnR w="19050" cap="flat" cmpd="sng" algn="ctr">
                          <a:solidFill>
                            <a:schemeClr val="tx1"/>
                          </a:solidFill>
                          <a:prstDash val="solid"/>
                          <a:round/>
                          <a:headEnd type="none" w="med" len="med"/>
                          <a:tailEnd type="none" w="med" len="med"/>
                        </a:lnR>
                        <a:lnT w="19050" cmpd="sng">
                          <a:solidFill>
                            <a:schemeClr val="tx1"/>
                          </a:solidFill>
                          <a:prstDash val="solid"/>
                        </a:lnT>
                        <a:lnB w="19050" cmpd="sng">
                          <a:solidFill>
                            <a:schemeClr val="tx1"/>
                          </a:solidFill>
                          <a:prstDash val="solid"/>
                        </a:lnB>
                        <a:solidFill>
                          <a:schemeClr val="accent2">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nb-NO" sz="1100" b="0" i="1" smtClean="0">
                                        <a:latin typeface="Cambria Math" panose="02040503050406030204" pitchFamily="18" charset="0"/>
                                      </a:rPr>
                                    </m:ctrlPr>
                                  </m:sSubPr>
                                  <m:e>
                                    <m:r>
                                      <m:rPr>
                                        <m:sty m:val="p"/>
                                      </m:rPr>
                                      <a:rPr lang="nb-NO" sz="1100" b="0" i="0" smtClean="0">
                                        <a:latin typeface="Cambria Math" panose="02040503050406030204" pitchFamily="18" charset="0"/>
                                      </a:rPr>
                                      <m:t>MAC</m:t>
                                    </m:r>
                                  </m:e>
                                  <m:sub>
                                    <m:sSub>
                                      <m:sSubPr>
                                        <m:ctrlPr>
                                          <a:rPr lang="nb-NO" sz="1100" b="0" i="1" smtClean="0">
                                            <a:latin typeface="Cambria Math" panose="02040503050406030204" pitchFamily="18" charset="0"/>
                                          </a:rPr>
                                        </m:ctrlPr>
                                      </m:sSubPr>
                                      <m:e>
                                        <m:r>
                                          <a:rPr lang="nb-NO" sz="1100" b="0" i="1" smtClean="0">
                                            <a:latin typeface="Cambria Math" panose="02040503050406030204" pitchFamily="18" charset="0"/>
                                          </a:rPr>
                                          <m:t>𝐾</m:t>
                                        </m:r>
                                      </m:e>
                                      <m:sub>
                                        <m:r>
                                          <a:rPr lang="nb-NO" sz="1100" b="0" i="1" smtClean="0">
                                            <a:latin typeface="Cambria Math" panose="02040503050406030204" pitchFamily="18" charset="0"/>
                                          </a:rPr>
                                          <m:t>2</m:t>
                                        </m:r>
                                      </m:sub>
                                    </m:sSub>
                                  </m:sub>
                                </m:sSub>
                                <m:d>
                                  <m:dPr>
                                    <m:ctrlPr>
                                      <a:rPr lang="nb-NO" sz="1100" b="0" i="1" smtClean="0">
                                        <a:latin typeface="Cambria Math" panose="02040503050406030204" pitchFamily="18" charset="0"/>
                                      </a:rPr>
                                    </m:ctrlPr>
                                  </m:dPr>
                                  <m:e>
                                    <m:r>
                                      <a:rPr lang="nb-NO" sz="1100" b="0" i="1" smtClean="0">
                                        <a:latin typeface="Cambria Math" panose="02040503050406030204" pitchFamily="18" charset="0"/>
                                      </a:rPr>
                                      <m:t>𝑀</m:t>
                                    </m:r>
                                  </m:e>
                                </m:d>
                              </m:oMath>
                            </m:oMathPara>
                          </a14:m>
                          <a:endParaRPr lang="en-US" sz="1200" i="0" dirty="0"/>
                        </a:p>
                      </a:txBody>
                      <a:tcPr marL="68580" marR="68580" marT="34290" marB="34290" anchor="ct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solidFill>
                          <a:schemeClr val="bg1">
                            <a:lumMod val="85000"/>
                          </a:schemeClr>
                        </a:solidFill>
                      </a:tcPr>
                    </a:tc>
                    <a:extLst>
                      <a:ext uri="{0D108BD9-81ED-4DB2-BD59-A6C34878D82A}">
                        <a16:rowId xmlns="" xmlns:a16="http://schemas.microsoft.com/office/drawing/2014/main" val="10000"/>
                      </a:ext>
                    </a:extLst>
                  </a:tr>
                </a:tbl>
              </a:graphicData>
            </a:graphic>
          </p:graphicFrame>
        </mc:Choice>
        <mc:Fallback xmlns="">
          <p:graphicFrame>
            <p:nvGraphicFramePr>
              <p:cNvPr id="12" name="Table 11"/>
              <p:cNvGraphicFramePr>
                <a:graphicFrameLocks noGrp="1" noChangeAspect="1"/>
              </p:cNvGraphicFramePr>
              <p:nvPr>
                <p:extLst>
                  <p:ext uri="{D42A27DB-BD31-4B8C-83A1-F6EECF244321}">
                    <p14:modId xmlns:p14="http://schemas.microsoft.com/office/powerpoint/2010/main" val="3855348686"/>
                  </p:ext>
                </p:extLst>
              </p:nvPr>
            </p:nvGraphicFramePr>
            <p:xfrm>
              <a:off x="1567373" y="2636678"/>
              <a:ext cx="2304744" cy="365760"/>
            </p:xfrm>
            <a:graphic>
              <a:graphicData uri="http://schemas.openxmlformats.org/drawingml/2006/table">
                <a:tbl>
                  <a:tblPr/>
                  <a:tblGrid>
                    <a:gridCol w="1338947">
                      <a:extLst>
                        <a:ext uri="{9D8B030D-6E8A-4147-A177-3AD203B41FA5}">
                          <a16:colId xmlns:a16="http://schemas.microsoft.com/office/drawing/2014/main" val="20000"/>
                        </a:ext>
                      </a:extLst>
                    </a:gridCol>
                    <a:gridCol w="965797">
                      <a:extLst>
                        <a:ext uri="{9D8B030D-6E8A-4147-A177-3AD203B41FA5}">
                          <a16:colId xmlns:a16="http://schemas.microsoft.com/office/drawing/2014/main" val="20001"/>
                        </a:ext>
                      </a:extLst>
                    </a:gridCol>
                  </a:tblGrid>
                  <a:tr h="365760">
                    <a:tc>
                      <a:txBody>
                        <a:bodyPr/>
                        <a:lstStyle/>
                        <a:p>
                          <a:endParaRPr lang="nb-NO"/>
                        </a:p>
                      </a:txBody>
                      <a:tcPr>
                        <a:lnL w="19050" cmpd="sng">
                          <a:solidFill>
                            <a:schemeClr val="tx1"/>
                          </a:solidFill>
                          <a:prstDash val="solid"/>
                        </a:lnL>
                        <a:lnR w="19050" cap="flat" cmpd="sng" algn="ctr">
                          <a:solidFill>
                            <a:schemeClr val="tx1"/>
                          </a:solidFill>
                          <a:prstDash val="solid"/>
                          <a:round/>
                          <a:headEnd type="none" w="med" len="med"/>
                          <a:tailEnd type="none" w="med" len="med"/>
                        </a:lnR>
                        <a:lnT w="19050" cmpd="sng">
                          <a:solidFill>
                            <a:schemeClr val="tx1"/>
                          </a:solidFill>
                          <a:prstDash val="solid"/>
                        </a:lnT>
                        <a:lnB w="19050" cmpd="sng">
                          <a:solidFill>
                            <a:schemeClr val="tx1"/>
                          </a:solidFill>
                          <a:prstDash val="solid"/>
                        </a:lnB>
                        <a:blipFill>
                          <a:blip r:embed="rId2"/>
                          <a:stretch>
                            <a:fillRect l="-909" t="-3279" r="-73636" b="-4918"/>
                          </a:stretch>
                        </a:blipFill>
                      </a:tcPr>
                    </a:tc>
                    <a:tc>
                      <a:txBody>
                        <a:bodyPr/>
                        <a:lstStyle/>
                        <a:p>
                          <a:endParaRPr lang="nb-NO"/>
                        </a:p>
                      </a:txBody>
                      <a:tcPr anchor="ct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blipFill>
                          <a:blip r:embed="rId2"/>
                          <a:stretch>
                            <a:fillRect l="-139623" t="-3279" r="-1887" b="-4918"/>
                          </a:stretch>
                        </a:blipFill>
                      </a:tcPr>
                    </a:tc>
                    <a:extLst>
                      <a:ext uri="{0D108BD9-81ED-4DB2-BD59-A6C34878D82A}">
                        <a16:rowId xmlns:a16="http://schemas.microsoft.com/office/drawing/2014/main" val="10000"/>
                      </a:ext>
                    </a:extLst>
                  </a:tr>
                </a:tbl>
              </a:graphicData>
            </a:graphic>
          </p:graphicFrame>
        </mc:Fallback>
      </mc:AlternateContent>
      <p:grpSp>
        <p:nvGrpSpPr>
          <p:cNvPr id="27" name="Group 26"/>
          <p:cNvGrpSpPr/>
          <p:nvPr/>
        </p:nvGrpSpPr>
        <p:grpSpPr>
          <a:xfrm>
            <a:off x="316614" y="2350224"/>
            <a:ext cx="2868631" cy="2379710"/>
            <a:chOff x="1376176" y="1990631"/>
            <a:chExt cx="3219023" cy="3172947"/>
          </a:xfrm>
        </p:grpSpPr>
        <mc:AlternateContent xmlns:mc="http://schemas.openxmlformats.org/markup-compatibility/2006" xmlns:a14="http://schemas.microsoft.com/office/drawing/2010/main">
          <mc:Choice Requires="a14">
            <p:sp>
              <p:nvSpPr>
                <p:cNvPr id="3" name="Rectangle 2"/>
                <p:cNvSpPr>
                  <a:spLocks noChangeAspect="1"/>
                </p:cNvSpPr>
                <p:nvPr/>
              </p:nvSpPr>
              <p:spPr bwMode="auto">
                <a:xfrm flipH="1">
                  <a:off x="2361557" y="3586348"/>
                  <a:ext cx="716376" cy="588456"/>
                </a:xfrm>
                <a:prstGeom prst="rect">
                  <a:avLst/>
                </a:prstGeom>
                <a:solidFill>
                  <a:srgbClr val="FCEDC8"/>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 </m:t>
                        </m:r>
                        <m:sSub>
                          <m:sSubPr>
                            <m:ctrlPr>
                              <a:rPr lang="nb-NO" i="1" smtClean="0">
                                <a:latin typeface="Cambria Math" panose="02040503050406030204" pitchFamily="18" charset="0"/>
                              </a:rPr>
                            </m:ctrlPr>
                          </m:sSubPr>
                          <m:e>
                            <m:r>
                              <a:rPr lang="nb-NO" b="0" i="1" smtClean="0">
                                <a:latin typeface="Cambria Math" panose="02040503050406030204" pitchFamily="18" charset="0"/>
                              </a:rPr>
                              <m:t> </m:t>
                            </m:r>
                            <m:r>
                              <m:rPr>
                                <m:sty m:val="p"/>
                              </m:rPr>
                              <a:rPr lang="nb-NO" b="0" i="0" smtClean="0">
                                <a:latin typeface="Cambria Math" panose="02040503050406030204" pitchFamily="18" charset="0"/>
                              </a:rPr>
                              <m:t>Enc</m:t>
                            </m:r>
                          </m:e>
                          <m:sub>
                            <m:sSub>
                              <m:sSubPr>
                                <m:ctrlPr>
                                  <a:rPr lang="nb-NO" b="0" i="1" smtClean="0">
                                    <a:latin typeface="Cambria Math" panose="02040503050406030204" pitchFamily="18" charset="0"/>
                                  </a:rPr>
                                </m:ctrlPr>
                              </m:sSubPr>
                              <m:e>
                                <m:r>
                                  <a:rPr lang="nb-NO" b="0" i="1" smtClean="0">
                                    <a:latin typeface="Cambria Math" panose="02040503050406030204" pitchFamily="18" charset="0"/>
                                  </a:rPr>
                                  <m:t>𝐾</m:t>
                                </m:r>
                              </m:e>
                              <m:sub>
                                <m:r>
                                  <a:rPr lang="nb-NO" b="0" i="1" smtClean="0">
                                    <a:latin typeface="Cambria Math" panose="02040503050406030204" pitchFamily="18" charset="0"/>
                                  </a:rPr>
                                  <m:t>1</m:t>
                                </m:r>
                              </m:sub>
                            </m:sSub>
                          </m:sub>
                        </m:sSub>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bwMode="auto">
                <a:xfrm flipH="1">
                  <a:off x="2361557" y="3586348"/>
                  <a:ext cx="716376" cy="588456"/>
                </a:xfrm>
                <a:prstGeom prst="rect">
                  <a:avLst/>
                </a:prstGeom>
                <a:blipFill rotWithShape="0">
                  <a:blip r:embed="rId3"/>
                  <a:stretch>
                    <a:fillRect l="-826"/>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p:cxnSp>
          <p:nvCxnSpPr>
            <p:cNvPr id="4" name="Straight Arrow Connector 3"/>
            <p:cNvCxnSpPr>
              <a:cxnSpLocks noChangeAspect="1"/>
              <a:stCxn id="12" idx="2"/>
              <a:endCxn id="3" idx="0"/>
            </p:cNvCxnSpPr>
            <p:nvPr/>
          </p:nvCxnSpPr>
          <p:spPr bwMode="auto">
            <a:xfrm>
              <a:off x="2719745" y="3012598"/>
              <a:ext cx="0" cy="573751"/>
            </a:xfrm>
            <a:prstGeom prst="straightConnector1">
              <a:avLst/>
            </a:prstGeom>
            <a:solidFill>
              <a:schemeClr val="accent1"/>
            </a:solidFill>
            <a:ln w="19050" cap="flat" cmpd="sng" algn="ctr">
              <a:solidFill>
                <a:schemeClr val="tx2"/>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p:cNvCxnSpPr>
              <a:cxnSpLocks noChangeAspect="1"/>
              <a:stCxn id="3" idx="2"/>
              <a:endCxn id="13" idx="0"/>
            </p:cNvCxnSpPr>
            <p:nvPr/>
          </p:nvCxnSpPr>
          <p:spPr bwMode="auto">
            <a:xfrm>
              <a:off x="2719745" y="4174804"/>
              <a:ext cx="0" cy="642474"/>
            </a:xfrm>
            <a:prstGeom prst="straightConnector1">
              <a:avLst/>
            </a:prstGeom>
            <a:solidFill>
              <a:schemeClr val="accent1"/>
            </a:solidFill>
            <a:ln w="19050" cap="flat" cmpd="sng" algn="ctr">
              <a:solidFill>
                <a:schemeClr val="tx2"/>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3" name="Rectangle 12"/>
                <p:cNvSpPr>
                  <a:spLocks noChangeAspect="1"/>
                </p:cNvSpPr>
                <p:nvPr/>
              </p:nvSpPr>
              <p:spPr bwMode="auto">
                <a:xfrm flipH="1">
                  <a:off x="1567373" y="4817278"/>
                  <a:ext cx="2304744" cy="346300"/>
                </a:xfrm>
                <a:prstGeom prst="rect">
                  <a:avLst/>
                </a:prstGeom>
                <a:solidFill>
                  <a:srgbClr val="CCEFDC"/>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r>
                          <a:rPr lang="nb-NO" i="1" smtClean="0">
                            <a:latin typeface="Cambria Math" panose="02040503050406030204" pitchFamily="18" charset="0"/>
                          </a:rPr>
                          <m:t>𝐶</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flipH="1">
                  <a:off x="1567373" y="4817278"/>
                  <a:ext cx="2304744" cy="346300"/>
                </a:xfrm>
                <a:prstGeom prst="rect">
                  <a:avLst/>
                </a:prstGeom>
                <a:blipFill rotWithShape="0">
                  <a:blip r:embed="rId4"/>
                  <a:stretch>
                    <a:fillRect/>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p:sp>
          <p:nvSpPr>
            <p:cNvPr id="22" name="TextBox 21"/>
            <p:cNvSpPr txBox="1"/>
            <p:nvPr/>
          </p:nvSpPr>
          <p:spPr>
            <a:xfrm>
              <a:off x="1376176" y="1990631"/>
              <a:ext cx="3219023" cy="492443"/>
            </a:xfrm>
            <a:prstGeom prst="rect">
              <a:avLst/>
            </a:prstGeom>
            <a:noFill/>
          </p:spPr>
          <p:txBody>
            <a:bodyPr wrap="square" rtlCol="0">
              <a:spAutoFit/>
            </a:bodyPr>
            <a:lstStyle/>
            <a:p>
              <a:r>
                <a:rPr lang="en-US" b="1" dirty="0" smtClean="0"/>
                <a:t>MAC-then-Encrypt (</a:t>
              </a:r>
              <a:r>
                <a:rPr lang="en-US" b="1" dirty="0" err="1" smtClean="0"/>
                <a:t>MtE</a:t>
              </a:r>
              <a:r>
                <a:rPr lang="en-US" b="1" dirty="0" smtClean="0"/>
                <a:t>)</a:t>
              </a:r>
            </a:p>
          </p:txBody>
        </p:sp>
      </p:grpSp>
      <p:grpSp>
        <p:nvGrpSpPr>
          <p:cNvPr id="25" name="Group 24"/>
          <p:cNvGrpSpPr/>
          <p:nvPr/>
        </p:nvGrpSpPr>
        <p:grpSpPr>
          <a:xfrm>
            <a:off x="3241674" y="2350224"/>
            <a:ext cx="3065788" cy="2379710"/>
            <a:chOff x="4173433" y="1990631"/>
            <a:chExt cx="4087717" cy="3172947"/>
          </a:xfrm>
        </p:grpSpPr>
        <p:sp>
          <p:nvSpPr>
            <p:cNvPr id="23" name="TextBox 22"/>
            <p:cNvSpPr txBox="1"/>
            <p:nvPr/>
          </p:nvSpPr>
          <p:spPr>
            <a:xfrm>
              <a:off x="4173433" y="1990631"/>
              <a:ext cx="4087717" cy="492443"/>
            </a:xfrm>
            <a:prstGeom prst="rect">
              <a:avLst/>
            </a:prstGeom>
            <a:noFill/>
          </p:spPr>
          <p:txBody>
            <a:bodyPr wrap="square" rtlCol="0">
              <a:spAutoFit/>
            </a:bodyPr>
            <a:lstStyle/>
            <a:p>
              <a:r>
                <a:rPr lang="en-US" b="1" dirty="0" smtClean="0"/>
                <a:t>Encrypt-and-MAC (E&amp;M)</a:t>
              </a:r>
            </a:p>
          </p:txBody>
        </p:sp>
        <p:grpSp>
          <p:nvGrpSpPr>
            <p:cNvPr id="14" name="Group 13"/>
            <p:cNvGrpSpPr/>
            <p:nvPr/>
          </p:nvGrpSpPr>
          <p:grpSpPr>
            <a:xfrm>
              <a:off x="4870987" y="2636678"/>
              <a:ext cx="2304744" cy="2526900"/>
              <a:chOff x="4753437" y="2463388"/>
              <a:chExt cx="2637113" cy="2891304"/>
            </a:xfrm>
          </p:grpSpPr>
          <p:cxnSp>
            <p:nvCxnSpPr>
              <p:cNvPr id="7" name="Straight Arrow Connector 6"/>
              <p:cNvCxnSpPr>
                <a:cxnSpLocks noChangeAspect="1"/>
                <a:stCxn id="9" idx="2"/>
                <a:endCxn id="51" idx="0"/>
              </p:cNvCxnSpPr>
              <p:nvPr/>
            </p:nvCxnSpPr>
            <p:spPr bwMode="auto">
              <a:xfrm>
                <a:off x="5521461" y="2859628"/>
                <a:ext cx="0" cy="690382"/>
              </a:xfrm>
              <a:prstGeom prst="straightConnector1">
                <a:avLst/>
              </a:prstGeom>
              <a:solidFill>
                <a:schemeClr val="accent1"/>
              </a:solidFill>
              <a:ln w="19050" cap="flat" cmpd="sng" algn="ctr">
                <a:solidFill>
                  <a:schemeClr val="tx2"/>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cxnSpLocks noChangeAspect="1"/>
                <a:stCxn id="51" idx="2"/>
                <a:endCxn id="10" idx="0"/>
              </p:cNvCxnSpPr>
              <p:nvPr/>
            </p:nvCxnSpPr>
            <p:spPr bwMode="auto">
              <a:xfrm flipH="1">
                <a:off x="5521460" y="4223327"/>
                <a:ext cx="1" cy="735125"/>
              </a:xfrm>
              <a:prstGeom prst="straightConnector1">
                <a:avLst/>
              </a:prstGeom>
              <a:solidFill>
                <a:schemeClr val="accent1"/>
              </a:solidFill>
              <a:ln w="19050" cap="flat" cmpd="sng" algn="ctr">
                <a:solidFill>
                  <a:schemeClr val="tx2"/>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Rectangle 8"/>
                  <p:cNvSpPr>
                    <a:spLocks noChangeAspect="1"/>
                  </p:cNvSpPr>
                  <p:nvPr/>
                </p:nvSpPr>
                <p:spPr bwMode="auto">
                  <a:xfrm flipH="1">
                    <a:off x="4758484" y="2463388"/>
                    <a:ext cx="1525953" cy="396240"/>
                  </a:xfrm>
                  <a:prstGeom prst="rect">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𝑀</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bwMode="auto">
                  <a:xfrm flipH="1">
                    <a:off x="4758484" y="2463388"/>
                    <a:ext cx="1525953" cy="396240"/>
                  </a:xfrm>
                  <a:prstGeom prst="rect">
                    <a:avLst/>
                  </a:prstGeom>
                  <a:blipFill>
                    <a:blip r:embed="rId5"/>
                    <a:stretch>
                      <a:fillRect/>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a:spLocks noChangeAspect="1"/>
                  </p:cNvSpPr>
                  <p:nvPr/>
                </p:nvSpPr>
                <p:spPr bwMode="auto">
                  <a:xfrm flipH="1">
                    <a:off x="4753437" y="4958452"/>
                    <a:ext cx="1536046" cy="396240"/>
                  </a:xfrm>
                  <a:prstGeom prst="rect">
                    <a:avLst/>
                  </a:prstGeom>
                  <a:solidFill>
                    <a:srgbClr val="CCEFDC"/>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r>
                            <a:rPr lang="nb-NO" i="1" smtClean="0">
                              <a:latin typeface="Cambria Math" panose="02040503050406030204" pitchFamily="18" charset="0"/>
                            </a:rPr>
                            <m:t>𝐶</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bwMode="auto">
                  <a:xfrm flipH="1">
                    <a:off x="4753437" y="4958452"/>
                    <a:ext cx="1536046" cy="396240"/>
                  </a:xfrm>
                  <a:prstGeom prst="rect">
                    <a:avLst/>
                  </a:prstGeom>
                  <a:blipFill>
                    <a:blip r:embed="rId6"/>
                    <a:stretch>
                      <a:fillRect/>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a:spLocks noChangeAspect="1"/>
                  </p:cNvSpPr>
                  <p:nvPr/>
                </p:nvSpPr>
                <p:spPr bwMode="auto">
                  <a:xfrm flipH="1">
                    <a:off x="6289483" y="4958452"/>
                    <a:ext cx="1101067" cy="39624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sSub>
                            <m:sSubPr>
                              <m:ctrlPr>
                                <a:rPr lang="nb-NO" sz="1050" i="1">
                                  <a:latin typeface="Cambria Math" panose="02040503050406030204" pitchFamily="18" charset="0"/>
                                </a:rPr>
                              </m:ctrlPr>
                            </m:sSubPr>
                            <m:e>
                              <m:r>
                                <a:rPr lang="nb-NO" sz="1050">
                                  <a:latin typeface="Cambria Math" panose="02040503050406030204" pitchFamily="18" charset="0"/>
                                </a:rPr>
                                <m:t>  </m:t>
                              </m:r>
                              <m:r>
                                <m:rPr>
                                  <m:sty m:val="p"/>
                                </m:rPr>
                                <a:rPr lang="nb-NO" sz="1050">
                                  <a:latin typeface="Cambria Math" panose="02040503050406030204" pitchFamily="18" charset="0"/>
                                </a:rPr>
                                <m:t>MAC</m:t>
                              </m:r>
                            </m:e>
                            <m:sub>
                              <m:sSub>
                                <m:sSubPr>
                                  <m:ctrlPr>
                                    <a:rPr lang="nb-NO" sz="1050" i="1">
                                      <a:latin typeface="Cambria Math" panose="02040503050406030204" pitchFamily="18" charset="0"/>
                                    </a:rPr>
                                  </m:ctrlPr>
                                </m:sSubPr>
                                <m:e>
                                  <m:r>
                                    <a:rPr lang="nb-NO" sz="1050" i="1">
                                      <a:latin typeface="Cambria Math" panose="02040503050406030204" pitchFamily="18" charset="0"/>
                                    </a:rPr>
                                    <m:t>𝐾</m:t>
                                  </m:r>
                                </m:e>
                                <m:sub>
                                  <m:r>
                                    <a:rPr lang="nb-NO" sz="1050" i="1">
                                      <a:latin typeface="Cambria Math" panose="02040503050406030204" pitchFamily="18" charset="0"/>
                                    </a:rPr>
                                    <m:t>2</m:t>
                                  </m:r>
                                </m:sub>
                              </m:sSub>
                            </m:sub>
                          </m:sSub>
                          <m:d>
                            <m:dPr>
                              <m:ctrlPr>
                                <a:rPr lang="nb-NO" sz="1050" i="1">
                                  <a:latin typeface="Cambria Math" panose="02040503050406030204" pitchFamily="18" charset="0"/>
                                </a:rPr>
                              </m:ctrlPr>
                            </m:dPr>
                            <m:e>
                              <m:r>
                                <a:rPr lang="nb-NO" sz="1050" i="1">
                                  <a:latin typeface="Cambria Math" panose="02040503050406030204" pitchFamily="18" charset="0"/>
                                </a:rPr>
                                <m:t>𝑀</m:t>
                              </m:r>
                            </m:e>
                          </m:d>
                        </m:oMath>
                      </m:oMathPara>
                    </a14:m>
                    <a:endParaRPr lang="en-US" sz="1200" dirty="0"/>
                  </a:p>
                </p:txBody>
              </p:sp>
            </mc:Choice>
            <mc:Fallback xmlns="">
              <p:sp>
                <p:nvSpPr>
                  <p:cNvPr id="11" name="Rectangle 10"/>
                  <p:cNvSpPr>
                    <a:spLocks noRot="1" noChangeAspect="1" noMove="1" noResize="1" noEditPoints="1" noAdjustHandles="1" noChangeArrowheads="1" noChangeShapeType="1" noTextEdit="1"/>
                  </p:cNvSpPr>
                  <p:nvPr/>
                </p:nvSpPr>
                <p:spPr bwMode="auto">
                  <a:xfrm flipH="1">
                    <a:off x="6289483" y="4958452"/>
                    <a:ext cx="1101067" cy="396240"/>
                  </a:xfrm>
                  <a:prstGeom prst="rect">
                    <a:avLst/>
                  </a:prstGeom>
                  <a:blipFill>
                    <a:blip r:embed="rId7"/>
                    <a:stretch>
                      <a:fillRect/>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p:cxnSp>
            <p:nvCxnSpPr>
              <p:cNvPr id="20" name="Elbow Connector 19"/>
              <p:cNvCxnSpPr>
                <a:cxnSpLocks noChangeAspect="1"/>
                <a:stCxn id="9" idx="1"/>
                <a:endCxn id="11" idx="0"/>
              </p:cNvCxnSpPr>
              <p:nvPr/>
            </p:nvCxnSpPr>
            <p:spPr bwMode="auto">
              <a:xfrm>
                <a:off x="6284437" y="2661508"/>
                <a:ext cx="555578" cy="2296944"/>
              </a:xfrm>
              <a:prstGeom prst="bentConnector2">
                <a:avLst/>
              </a:prstGeom>
              <a:solidFill>
                <a:schemeClr val="accent1"/>
              </a:solidFill>
              <a:ln w="1905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1" name="Rectangle 50"/>
                  <p:cNvSpPr>
                    <a:spLocks noChangeAspect="1"/>
                  </p:cNvSpPr>
                  <p:nvPr/>
                </p:nvSpPr>
                <p:spPr bwMode="auto">
                  <a:xfrm flipH="1">
                    <a:off x="5111618" y="3550010"/>
                    <a:ext cx="819685" cy="673317"/>
                  </a:xfrm>
                  <a:prstGeom prst="rect">
                    <a:avLst/>
                  </a:prstGeom>
                  <a:solidFill>
                    <a:srgbClr val="FCEDC8"/>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 </m:t>
                          </m:r>
                          <m:sSub>
                            <m:sSubPr>
                              <m:ctrlPr>
                                <a:rPr lang="nb-NO" i="1" smtClean="0">
                                  <a:latin typeface="Cambria Math" panose="02040503050406030204" pitchFamily="18" charset="0"/>
                                </a:rPr>
                              </m:ctrlPr>
                            </m:sSubPr>
                            <m:e>
                              <m:r>
                                <a:rPr lang="nb-NO" b="0" i="1" smtClean="0">
                                  <a:latin typeface="Cambria Math" panose="02040503050406030204" pitchFamily="18" charset="0"/>
                                </a:rPr>
                                <m:t> </m:t>
                              </m:r>
                              <m:r>
                                <m:rPr>
                                  <m:sty m:val="p"/>
                                </m:rPr>
                                <a:rPr lang="nb-NO" b="0" i="0" smtClean="0">
                                  <a:latin typeface="Cambria Math" panose="02040503050406030204" pitchFamily="18" charset="0"/>
                                </a:rPr>
                                <m:t>Enc</m:t>
                              </m:r>
                            </m:e>
                            <m:sub>
                              <m:sSub>
                                <m:sSubPr>
                                  <m:ctrlPr>
                                    <a:rPr lang="nb-NO" b="0" i="1" smtClean="0">
                                      <a:latin typeface="Cambria Math" panose="02040503050406030204" pitchFamily="18" charset="0"/>
                                    </a:rPr>
                                  </m:ctrlPr>
                                </m:sSubPr>
                                <m:e>
                                  <m:r>
                                    <a:rPr lang="nb-NO" b="0" i="1" smtClean="0">
                                      <a:latin typeface="Cambria Math" panose="02040503050406030204" pitchFamily="18" charset="0"/>
                                    </a:rPr>
                                    <m:t>𝐾</m:t>
                                  </m:r>
                                </m:e>
                                <m:sub>
                                  <m:r>
                                    <a:rPr lang="nb-NO" b="0" i="1" smtClean="0">
                                      <a:latin typeface="Cambria Math" panose="02040503050406030204" pitchFamily="18" charset="0"/>
                                    </a:rPr>
                                    <m:t>1</m:t>
                                  </m:r>
                                </m:sub>
                              </m:sSub>
                            </m:sub>
                          </m:sSub>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bwMode="auto">
                  <a:xfrm flipH="1">
                    <a:off x="5111618" y="3550010"/>
                    <a:ext cx="819685" cy="673317"/>
                  </a:xfrm>
                  <a:prstGeom prst="rect">
                    <a:avLst/>
                  </a:prstGeom>
                  <a:blipFill>
                    <a:blip r:embed="rId8"/>
                    <a:stretch>
                      <a:fillRect l="-826"/>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p:grpSp>
      </p:grpSp>
      <p:grpSp>
        <p:nvGrpSpPr>
          <p:cNvPr id="36" name="Group 35"/>
          <p:cNvGrpSpPr/>
          <p:nvPr/>
        </p:nvGrpSpPr>
        <p:grpSpPr>
          <a:xfrm>
            <a:off x="6228185" y="2350224"/>
            <a:ext cx="2915816" cy="2379710"/>
            <a:chOff x="7657976" y="1990631"/>
            <a:chExt cx="3887755" cy="3172947"/>
          </a:xfrm>
        </p:grpSpPr>
        <p:grpSp>
          <p:nvGrpSpPr>
            <p:cNvPr id="26" name="Group 25"/>
            <p:cNvGrpSpPr/>
            <p:nvPr/>
          </p:nvGrpSpPr>
          <p:grpSpPr>
            <a:xfrm>
              <a:off x="7657976" y="1990631"/>
              <a:ext cx="3887755" cy="3172947"/>
              <a:chOff x="7657976" y="1990631"/>
              <a:chExt cx="3887755" cy="3172947"/>
            </a:xfrm>
          </p:grpSpPr>
          <p:sp>
            <p:nvSpPr>
              <p:cNvPr id="24" name="TextBox 23"/>
              <p:cNvSpPr txBox="1"/>
              <p:nvPr/>
            </p:nvSpPr>
            <p:spPr>
              <a:xfrm>
                <a:off x="7657976" y="1990631"/>
                <a:ext cx="3887755" cy="492443"/>
              </a:xfrm>
              <a:prstGeom prst="rect">
                <a:avLst/>
              </a:prstGeom>
              <a:noFill/>
            </p:spPr>
            <p:txBody>
              <a:bodyPr wrap="square" rtlCol="0">
                <a:spAutoFit/>
              </a:bodyPr>
              <a:lstStyle/>
              <a:p>
                <a:r>
                  <a:rPr lang="en-US" b="1" dirty="0" smtClean="0"/>
                  <a:t>Encrypt-then-MAC (</a:t>
                </a:r>
                <a:r>
                  <a:rPr lang="en-US" b="1" dirty="0" err="1" smtClean="0"/>
                  <a:t>EtM</a:t>
                </a:r>
                <a:r>
                  <a:rPr lang="en-US" b="1" dirty="0" smtClean="0"/>
                  <a:t>)</a:t>
                </a:r>
              </a:p>
            </p:txBody>
          </p:sp>
          <p:grpSp>
            <p:nvGrpSpPr>
              <p:cNvPr id="6" name="Group 5"/>
              <p:cNvGrpSpPr/>
              <p:nvPr/>
            </p:nvGrpSpPr>
            <p:grpSpPr>
              <a:xfrm>
                <a:off x="8261150" y="2636678"/>
                <a:ext cx="2302539" cy="2526900"/>
                <a:chOff x="8632497" y="2463388"/>
                <a:chExt cx="2634589" cy="2891304"/>
              </a:xfrm>
            </p:grpSpPr>
            <p:cxnSp>
              <p:nvCxnSpPr>
                <p:cNvPr id="15" name="Straight Arrow Connector 14"/>
                <p:cNvCxnSpPr>
                  <a:cxnSpLocks noChangeAspect="1"/>
                  <a:stCxn id="71" idx="2"/>
                  <a:endCxn id="79" idx="0"/>
                </p:cNvCxnSpPr>
                <p:nvPr/>
              </p:nvCxnSpPr>
              <p:spPr bwMode="auto">
                <a:xfrm>
                  <a:off x="9397997" y="2859628"/>
                  <a:ext cx="1" cy="690382"/>
                </a:xfrm>
                <a:prstGeom prst="straightConnector1">
                  <a:avLst/>
                </a:prstGeom>
                <a:solidFill>
                  <a:schemeClr val="accent1"/>
                </a:solidFill>
                <a:ln w="19050" cap="flat" cmpd="sng" algn="ctr">
                  <a:solidFill>
                    <a:schemeClr val="tx2"/>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cxnSpLocks noChangeAspect="1"/>
                  <a:stCxn id="79" idx="2"/>
                  <a:endCxn id="18" idx="0"/>
                </p:cNvCxnSpPr>
                <p:nvPr/>
              </p:nvCxnSpPr>
              <p:spPr bwMode="auto">
                <a:xfrm flipH="1">
                  <a:off x="9397997" y="4223327"/>
                  <a:ext cx="1" cy="735125"/>
                </a:xfrm>
                <a:prstGeom prst="straightConnector1">
                  <a:avLst/>
                </a:prstGeom>
                <a:solidFill>
                  <a:schemeClr val="accent1"/>
                </a:solidFill>
                <a:ln w="19050" cap="flat" cmpd="sng" algn="ctr">
                  <a:solidFill>
                    <a:schemeClr val="tx2"/>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8" name="Rectangle 17"/>
                    <p:cNvSpPr>
                      <a:spLocks noChangeAspect="1"/>
                    </p:cNvSpPr>
                    <p:nvPr/>
                  </p:nvSpPr>
                  <p:spPr bwMode="auto">
                    <a:xfrm flipH="1">
                      <a:off x="8632497" y="4958452"/>
                      <a:ext cx="1531000" cy="396240"/>
                    </a:xfrm>
                    <a:prstGeom prst="rect">
                      <a:avLst/>
                    </a:prstGeom>
                    <a:solidFill>
                      <a:srgbClr val="CCEFDC"/>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r>
                              <a:rPr lang="nb-NO" i="1" smtClean="0">
                                <a:latin typeface="Cambria Math" panose="02040503050406030204" pitchFamily="18" charset="0"/>
                              </a:rPr>
                              <m:t>𝐶</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bwMode="auto">
                    <a:xfrm flipH="1">
                      <a:off x="8632497" y="4958452"/>
                      <a:ext cx="1531000" cy="396240"/>
                    </a:xfrm>
                    <a:prstGeom prst="rect">
                      <a:avLst/>
                    </a:prstGeom>
                    <a:blipFill>
                      <a:blip r:embed="rId9"/>
                      <a:stretch>
                        <a:fillRect/>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a:spLocks noChangeAspect="1"/>
                    </p:cNvSpPr>
                    <p:nvPr/>
                  </p:nvSpPr>
                  <p:spPr bwMode="auto">
                    <a:xfrm flipH="1">
                      <a:off x="10160974" y="4958452"/>
                      <a:ext cx="1106112" cy="39624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r>
                              <a:rPr lang="nb-NO" sz="1050">
                                <a:latin typeface="Cambria Math" panose="02040503050406030204" pitchFamily="18" charset="0"/>
                              </a:rPr>
                              <m:t>  </m:t>
                            </m:r>
                            <m:sSub>
                              <m:sSubPr>
                                <m:ctrlPr>
                                  <a:rPr lang="nb-NO" sz="1050" i="1">
                                    <a:latin typeface="Cambria Math" panose="02040503050406030204" pitchFamily="18" charset="0"/>
                                  </a:rPr>
                                </m:ctrlPr>
                              </m:sSubPr>
                              <m:e>
                                <m:r>
                                  <m:rPr>
                                    <m:sty m:val="p"/>
                                  </m:rPr>
                                  <a:rPr lang="nb-NO" sz="1050">
                                    <a:latin typeface="Cambria Math" panose="02040503050406030204" pitchFamily="18" charset="0"/>
                                  </a:rPr>
                                  <m:t>MAC</m:t>
                                </m:r>
                              </m:e>
                              <m:sub>
                                <m:sSub>
                                  <m:sSubPr>
                                    <m:ctrlPr>
                                      <a:rPr lang="nb-NO" sz="1050" i="1">
                                        <a:latin typeface="Cambria Math" panose="02040503050406030204" pitchFamily="18" charset="0"/>
                                      </a:rPr>
                                    </m:ctrlPr>
                                  </m:sSubPr>
                                  <m:e>
                                    <m:r>
                                      <a:rPr lang="nb-NO" sz="1050" i="1">
                                        <a:latin typeface="Cambria Math" panose="02040503050406030204" pitchFamily="18" charset="0"/>
                                      </a:rPr>
                                      <m:t>𝐾</m:t>
                                    </m:r>
                                  </m:e>
                                  <m:sub>
                                    <m:r>
                                      <a:rPr lang="nb-NO" sz="1050" i="1">
                                        <a:latin typeface="Cambria Math" panose="02040503050406030204" pitchFamily="18" charset="0"/>
                                      </a:rPr>
                                      <m:t>2</m:t>
                                    </m:r>
                                  </m:sub>
                                </m:sSub>
                              </m:sub>
                            </m:sSub>
                            <m:d>
                              <m:dPr>
                                <m:ctrlPr>
                                  <a:rPr lang="nb-NO" sz="1050" i="1">
                                    <a:latin typeface="Cambria Math" panose="02040503050406030204" pitchFamily="18" charset="0"/>
                                  </a:rPr>
                                </m:ctrlPr>
                              </m:dPr>
                              <m:e>
                                <m:r>
                                  <a:rPr lang="nb-NO" sz="1050" i="1">
                                    <a:latin typeface="Cambria Math" panose="02040503050406030204" pitchFamily="18" charset="0"/>
                                  </a:rPr>
                                  <m:t>𝐶</m:t>
                                </m:r>
                              </m:e>
                            </m:d>
                          </m:oMath>
                        </m:oMathPara>
                      </a14:m>
                      <a:endParaRPr lang="en-US" sz="1200" dirty="0"/>
                    </a:p>
                  </p:txBody>
                </p:sp>
              </mc:Choice>
              <mc:Fallback xmlns="">
                <p:sp>
                  <p:nvSpPr>
                    <p:cNvPr id="19" name="Rectangle 18"/>
                    <p:cNvSpPr>
                      <a:spLocks noRot="1" noChangeAspect="1" noMove="1" noResize="1" noEditPoints="1" noAdjustHandles="1" noChangeArrowheads="1" noChangeShapeType="1" noTextEdit="1"/>
                    </p:cNvSpPr>
                    <p:nvPr/>
                  </p:nvSpPr>
                  <p:spPr bwMode="auto">
                    <a:xfrm flipH="1">
                      <a:off x="10160974" y="4958452"/>
                      <a:ext cx="1106112" cy="396240"/>
                    </a:xfrm>
                    <a:prstGeom prst="rect">
                      <a:avLst/>
                    </a:prstGeom>
                    <a:blipFill>
                      <a:blip r:embed="rId10"/>
                      <a:stretch>
                        <a:fillRect/>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a:spLocks noChangeAspect="1"/>
                    </p:cNvSpPr>
                    <p:nvPr/>
                  </p:nvSpPr>
                  <p:spPr bwMode="auto">
                    <a:xfrm flipH="1">
                      <a:off x="8635021" y="2463388"/>
                      <a:ext cx="1525953" cy="396240"/>
                    </a:xfrm>
                    <a:prstGeom prst="rect">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𝑀</m:t>
                            </m:r>
                          </m:oMath>
                        </m:oMathPara>
                      </a14:m>
                      <a:endParaRPr lang="en-US" dirty="0"/>
                    </a:p>
                  </p:txBody>
                </p:sp>
              </mc:Choice>
              <mc:Fallback xmlns="">
                <p:sp>
                  <p:nvSpPr>
                    <p:cNvPr id="71" name="Rectangle 70"/>
                    <p:cNvSpPr>
                      <a:spLocks noRot="1" noChangeAspect="1" noMove="1" noResize="1" noEditPoints="1" noAdjustHandles="1" noChangeArrowheads="1" noChangeShapeType="1" noTextEdit="1"/>
                    </p:cNvSpPr>
                    <p:nvPr/>
                  </p:nvSpPr>
                  <p:spPr bwMode="auto">
                    <a:xfrm flipH="1">
                      <a:off x="8635021" y="2463388"/>
                      <a:ext cx="1525953" cy="396240"/>
                    </a:xfrm>
                    <a:prstGeom prst="rect">
                      <a:avLst/>
                    </a:prstGeom>
                    <a:blipFill>
                      <a:blip r:embed="rId11"/>
                      <a:stretch>
                        <a:fillRect/>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a:spLocks noChangeAspect="1"/>
                    </p:cNvSpPr>
                    <p:nvPr/>
                  </p:nvSpPr>
                  <p:spPr bwMode="auto">
                    <a:xfrm flipH="1">
                      <a:off x="8988155" y="3550010"/>
                      <a:ext cx="819685" cy="673317"/>
                    </a:xfrm>
                    <a:prstGeom prst="rect">
                      <a:avLst/>
                    </a:prstGeom>
                    <a:solidFill>
                      <a:srgbClr val="FCEDC8"/>
                    </a:solidFill>
                    <a:ln w="1905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 </m:t>
                            </m:r>
                            <m:sSub>
                              <m:sSubPr>
                                <m:ctrlPr>
                                  <a:rPr lang="nb-NO" i="1" smtClean="0">
                                    <a:latin typeface="Cambria Math" panose="02040503050406030204" pitchFamily="18" charset="0"/>
                                  </a:rPr>
                                </m:ctrlPr>
                              </m:sSubPr>
                              <m:e>
                                <m:r>
                                  <a:rPr lang="nb-NO" b="0" i="1" smtClean="0">
                                    <a:latin typeface="Cambria Math" panose="02040503050406030204" pitchFamily="18" charset="0"/>
                                  </a:rPr>
                                  <m:t> </m:t>
                                </m:r>
                                <m:r>
                                  <m:rPr>
                                    <m:sty m:val="p"/>
                                  </m:rPr>
                                  <a:rPr lang="nb-NO" b="0" i="0" smtClean="0">
                                    <a:latin typeface="Cambria Math" panose="02040503050406030204" pitchFamily="18" charset="0"/>
                                  </a:rPr>
                                  <m:t>Enc</m:t>
                                </m:r>
                              </m:e>
                              <m:sub>
                                <m:sSub>
                                  <m:sSubPr>
                                    <m:ctrlPr>
                                      <a:rPr lang="nb-NO" b="0" i="1" smtClean="0">
                                        <a:latin typeface="Cambria Math" panose="02040503050406030204" pitchFamily="18" charset="0"/>
                                      </a:rPr>
                                    </m:ctrlPr>
                                  </m:sSubPr>
                                  <m:e>
                                    <m:r>
                                      <a:rPr lang="nb-NO" b="0" i="1" smtClean="0">
                                        <a:latin typeface="Cambria Math" panose="02040503050406030204" pitchFamily="18" charset="0"/>
                                      </a:rPr>
                                      <m:t>𝐾</m:t>
                                    </m:r>
                                  </m:e>
                                  <m:sub>
                                    <m:r>
                                      <a:rPr lang="nb-NO" b="0" i="1" smtClean="0">
                                        <a:latin typeface="Cambria Math" panose="02040503050406030204" pitchFamily="18" charset="0"/>
                                      </a:rPr>
                                      <m:t>1</m:t>
                                    </m:r>
                                  </m:sub>
                                </m:sSub>
                              </m:sub>
                            </m:sSub>
                          </m:oMath>
                        </m:oMathPara>
                      </a14:m>
                      <a:endParaRPr lang="en-US" dirty="0"/>
                    </a:p>
                  </p:txBody>
                </p:sp>
              </mc:Choice>
              <mc:Fallback xmlns="">
                <p:sp>
                  <p:nvSpPr>
                    <p:cNvPr id="79" name="Rectangle 78"/>
                    <p:cNvSpPr>
                      <a:spLocks noRot="1" noChangeAspect="1" noMove="1" noResize="1" noEditPoints="1" noAdjustHandles="1" noChangeArrowheads="1" noChangeShapeType="1" noTextEdit="1"/>
                    </p:cNvSpPr>
                    <p:nvPr/>
                  </p:nvSpPr>
                  <p:spPr bwMode="auto">
                    <a:xfrm flipH="1">
                      <a:off x="8988155" y="3550010"/>
                      <a:ext cx="819685" cy="673317"/>
                    </a:xfrm>
                    <a:prstGeom prst="rect">
                      <a:avLst/>
                    </a:prstGeom>
                    <a:blipFill>
                      <a:blip r:embed="rId12"/>
                      <a:stretch>
                        <a:fillRect l="-826"/>
                      </a:stretch>
                    </a:blipFill>
                    <a:ln w="19050" cap="flat" cmpd="sng" algn="ctr">
                      <a:solidFill>
                        <a:schemeClr val="tx1"/>
                      </a:solidFill>
                      <a:prstDash val="solid"/>
                      <a:round/>
                      <a:headEnd type="none" w="med" len="med"/>
                      <a:tailEnd type="none" w="med" len="med"/>
                    </a:ln>
                    <a:effectLst/>
                    <a:extLst/>
                  </p:spPr>
                  <p:txBody>
                    <a:bodyPr/>
                    <a:lstStyle/>
                    <a:p>
                      <a:r>
                        <a:rPr lang="en-US">
                          <a:noFill/>
                        </a:rPr>
                        <a:t> </a:t>
                      </a:r>
                    </a:p>
                  </p:txBody>
                </p:sp>
              </mc:Fallback>
            </mc:AlternateContent>
          </p:grpSp>
        </p:grpSp>
        <p:cxnSp>
          <p:nvCxnSpPr>
            <p:cNvPr id="34" name="Elbow Connector 33"/>
            <p:cNvCxnSpPr>
              <a:endCxn id="19" idx="0"/>
            </p:cNvCxnSpPr>
            <p:nvPr/>
          </p:nvCxnSpPr>
          <p:spPr bwMode="auto">
            <a:xfrm>
              <a:off x="8927306" y="4367213"/>
              <a:ext cx="1153031" cy="450065"/>
            </a:xfrm>
            <a:prstGeom prst="bentConnector2">
              <a:avLst/>
            </a:prstGeom>
            <a:solidFill>
              <a:schemeClr val="accent1"/>
            </a:solidFill>
            <a:ln w="19050" cap="flat" cmpd="sng" algn="ctr">
              <a:solidFill>
                <a:schemeClr val="tx2"/>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018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p:cNvPicPr>
            <a:picLocks noChangeAspect="1"/>
          </p:cNvPicPr>
          <p:nvPr/>
        </p:nvPicPr>
        <p:blipFill>
          <a:blip r:embed="rId3"/>
          <a:srcRect r="3019" b="3945"/>
          <a:stretch>
            <a:fillRect/>
          </a:stretch>
        </p:blipFill>
        <p:spPr bwMode="auto">
          <a:xfrm>
            <a:off x="685800" y="685800"/>
            <a:ext cx="7745597" cy="5870738"/>
          </a:xfrm>
          <a:prstGeom prst="rect">
            <a:avLst/>
          </a:prstGeom>
          <a:noFill/>
          <a:ln w="15875">
            <a:solidFill>
              <a:schemeClr val="tx1"/>
            </a:solidFill>
            <a:miter lim="800000"/>
            <a:headEnd/>
            <a:tailEnd/>
          </a:ln>
        </p:spPr>
      </p:pic>
      <p:sp>
        <p:nvSpPr>
          <p:cNvPr id="4" name="Footer Placeholder 3"/>
          <p:cNvSpPr>
            <a:spLocks noGrp="1"/>
          </p:cNvSpPr>
          <p:nvPr>
            <p:ph type="ftr" sz="quarter" idx="11"/>
          </p:nvPr>
        </p:nvSpPr>
        <p:spPr>
          <a:xfrm>
            <a:off x="0" y="6492875"/>
            <a:ext cx="5334000" cy="365125"/>
          </a:xfrm>
        </p:spPr>
        <p:txBody>
          <a:bodyPr/>
          <a:lstStyle/>
          <a:p>
            <a:pPr>
              <a:defRPr/>
            </a:pPr>
            <a:r>
              <a:rPr lang="en-US" sz="1000" smtClean="0"/>
              <a:t>© 2017 Pearson Education, Inc., Hoboken, NJ. All rights reserved.</a:t>
            </a:r>
            <a:endParaRPr lang="en-US" sz="1000" dirty="0"/>
          </a:p>
        </p:txBody>
      </p:sp>
      <p:pic>
        <p:nvPicPr>
          <p:cNvPr id="8" name="Picture 7"/>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1676400" y="152400"/>
            <a:ext cx="12630150" cy="431800"/>
          </a:xfrm>
          <a:prstGeom prst="rect">
            <a:avLst/>
          </a:prstGeom>
        </p:spPr>
      </p:pic>
      <p:sp>
        <p:nvSpPr>
          <p:cNvPr id="2" name="Slayt Numarası Yer Tutucusu 1"/>
          <p:cNvSpPr>
            <a:spLocks noGrp="1"/>
          </p:cNvSpPr>
          <p:nvPr>
            <p:ph type="sldNum" sz="quarter" idx="12"/>
          </p:nvPr>
        </p:nvSpPr>
        <p:spPr/>
        <p:txBody>
          <a:bodyPr/>
          <a:lstStyle/>
          <a:p>
            <a:pPr>
              <a:defRPr/>
            </a:pPr>
            <a:fld id="{1CD7DC2E-1A2E-5148-9006-D07698661020}" type="slidenum">
              <a:rPr lang="en-US" smtClean="0"/>
              <a:pPr>
                <a:defRPr/>
              </a:pPr>
              <a:t>4</a:t>
            </a:fld>
            <a:endParaRPr lang="en-US" dirty="0"/>
          </a:p>
        </p:txBody>
      </p:sp>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9688"/>
            <a:ext cx="9143999" cy="1412875"/>
          </a:xfrm>
        </p:spPr>
        <p:txBody>
          <a:bodyPr/>
          <a:lstStyle/>
          <a:p>
            <a:r>
              <a:rPr lang="en-US" sz="4800" dirty="0" smtClean="0"/>
              <a:t>Format-Preserving Encryption</a:t>
            </a:r>
            <a:br>
              <a:rPr lang="en-US" sz="4800" dirty="0" smtClean="0"/>
            </a:br>
            <a:r>
              <a:rPr lang="en-US" sz="4800" dirty="0" smtClean="0"/>
              <a:t>(FPE)</a:t>
            </a:r>
            <a:endParaRPr lang="en-US" sz="4800" dirty="0"/>
          </a:p>
        </p:txBody>
      </p:sp>
      <p:sp>
        <p:nvSpPr>
          <p:cNvPr id="4" name="Content Placeholder 3"/>
          <p:cNvSpPr>
            <a:spLocks noGrp="1"/>
          </p:cNvSpPr>
          <p:nvPr>
            <p:ph idx="1"/>
          </p:nvPr>
        </p:nvSpPr>
        <p:spPr>
          <a:xfrm>
            <a:off x="762000" y="1905000"/>
            <a:ext cx="7570787" cy="4289425"/>
          </a:xfrm>
        </p:spPr>
        <p:txBody>
          <a:bodyPr/>
          <a:lstStyle/>
          <a:p>
            <a:r>
              <a:rPr lang="en-US" dirty="0" smtClean="0"/>
              <a:t>Refers to any encryption technique that takes a plaintext in a given format and produces a ciphertext in the same format</a:t>
            </a:r>
          </a:p>
          <a:p>
            <a:pPr lvl="1"/>
            <a:r>
              <a:rPr lang="en-US" sz="2000" dirty="0" smtClean="0"/>
              <a:t>For example:  credit cards consist of 16 decimal digits.  An FPE that can accept this type of input would produce a ciphertext output of 16 decimal digits. (Note that the ciphertext need not be, and in fact in unlikely to be, a valid credit card number.) But it will have the same format and can be stored in the same way as credit card number plaintext.</a:t>
            </a:r>
          </a:p>
        </p:txBody>
      </p:sp>
      <p:sp>
        <p:nvSpPr>
          <p:cNvPr id="2" name="Footer Placeholder 1"/>
          <p:cNvSpPr>
            <a:spLocks noGrp="1"/>
          </p:cNvSpPr>
          <p:nvPr>
            <p:ph type="ftr" sz="quarter" idx="11"/>
          </p:nvPr>
        </p:nvSpPr>
        <p:spPr>
          <a:xfrm>
            <a:off x="0" y="6492875"/>
            <a:ext cx="5029200" cy="365125"/>
          </a:xfrm>
        </p:spPr>
        <p:txBody>
          <a:bodyPr/>
          <a:lstStyle/>
          <a:p>
            <a:pPr>
              <a:defRPr/>
            </a:pPr>
            <a:r>
              <a:rPr lang="en-US" sz="1000" b="0" smtClean="0"/>
              <a:t>© 2017 Pearson Education, Inc., Hoboken, NJ. All rights reserved.</a:t>
            </a:r>
            <a:endParaRPr lang="en-US" sz="1000" b="0" dirty="0"/>
          </a:p>
        </p:txBody>
      </p:sp>
      <p:pic>
        <p:nvPicPr>
          <p:cNvPr id="5" name="Picture 4"/>
          <p:cNvPicPr>
            <a:picLocks noChangeAspect="1"/>
          </p:cNvPicPr>
          <p:nvPr/>
        </p:nvPicPr>
        <p:blipFill>
          <a:blip r:embed="rId3"/>
          <a:stretch>
            <a:fillRect/>
          </a:stretch>
        </p:blipFill>
        <p:spPr>
          <a:xfrm rot="852552">
            <a:off x="6521182" y="5169047"/>
            <a:ext cx="1912272" cy="1219200"/>
          </a:xfrm>
          <a:prstGeom prst="rect">
            <a:avLst/>
          </a:prstGeom>
        </p:spPr>
      </p:pic>
      <p:sp>
        <p:nvSpPr>
          <p:cNvPr id="6" name="Slayt Numarası Yer Tutucusu 5"/>
          <p:cNvSpPr>
            <a:spLocks noGrp="1"/>
          </p:cNvSpPr>
          <p:nvPr>
            <p:ph type="sldNum" sz="quarter" idx="12"/>
          </p:nvPr>
        </p:nvSpPr>
        <p:spPr/>
        <p:txBody>
          <a:bodyPr/>
          <a:lstStyle/>
          <a:p>
            <a:pPr>
              <a:defRPr/>
            </a:pPr>
            <a:fld id="{621DA52A-DEDD-8B48-A1A9-86710A9BD842}" type="slidenum">
              <a:rPr lang="en-US" smtClean="0"/>
              <a:pPr>
                <a:defRPr/>
              </a:pPr>
              <a:t>40</a:t>
            </a:fld>
            <a:endParaRPr lang="en-US" dirty="0"/>
          </a:p>
        </p:txBody>
      </p:sp>
    </p:spTree>
    <p:extLst>
      <p:ext uri="{BB962C8B-B14F-4D97-AF65-F5344CB8AC3E}">
        <p14:creationId xmlns:p14="http://schemas.microsoft.com/office/powerpoint/2010/main" val="37259676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953000" cy="365125"/>
          </a:xfrm>
        </p:spPr>
        <p:txBody>
          <a:bodyPr/>
          <a:lstStyle/>
          <a:p>
            <a:pPr>
              <a:defRPr/>
            </a:pPr>
            <a:r>
              <a:rPr lang="en-US" sz="1000" b="0" smtClean="0"/>
              <a:t>© 2017 Pearson Education, Inc., Hoboken, NJ. All rights reserved.</a:t>
            </a:r>
            <a:endParaRPr lang="en-US" sz="1000" b="0" dirty="0"/>
          </a:p>
        </p:txBody>
      </p:sp>
      <p:sp>
        <p:nvSpPr>
          <p:cNvPr id="2" name="Title 1"/>
          <p:cNvSpPr>
            <a:spLocks noGrp="1"/>
          </p:cNvSpPr>
          <p:nvPr>
            <p:ph type="title" idx="4294967295"/>
          </p:nvPr>
        </p:nvSpPr>
        <p:spPr>
          <a:xfrm>
            <a:off x="0" y="533400"/>
            <a:ext cx="9144000" cy="1412875"/>
          </a:xfrm>
        </p:spPr>
        <p:txBody>
          <a:bodyPr/>
          <a:lstStyle/>
          <a:p>
            <a:pPr>
              <a:lnSpc>
                <a:spcPct val="100000"/>
              </a:lnSpc>
              <a:spcAft>
                <a:spcPts val="0"/>
              </a:spcAft>
            </a:pPr>
            <a:r>
              <a:rPr lang="en-US" sz="4400" dirty="0" smtClean="0"/>
              <a:t>Table 7.2  </a:t>
            </a:r>
            <a:br>
              <a:rPr lang="en-US" sz="4400" dirty="0" smtClean="0"/>
            </a:br>
            <a:r>
              <a:rPr lang="en-US" sz="3200" dirty="0" smtClean="0"/>
              <a:t>Comparison of Format-Preserving </a:t>
            </a:r>
            <a:br>
              <a:rPr lang="en-US" sz="3200" dirty="0" smtClean="0"/>
            </a:br>
            <a:r>
              <a:rPr lang="en-US" sz="3200" dirty="0" smtClean="0"/>
              <a:t>Encryption and AES </a:t>
            </a:r>
            <a:endParaRPr lang="en-US" sz="4400" dirty="0"/>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04800" y="2743200"/>
            <a:ext cx="8506046" cy="1524000"/>
          </a:xfrm>
          <a:prstGeom prst="rect">
            <a:avLst/>
          </a:prstGeom>
        </p:spPr>
      </p:pic>
      <p:sp>
        <p:nvSpPr>
          <p:cNvPr id="3" name="Slayt Numarası Yer Tutucusu 2"/>
          <p:cNvSpPr>
            <a:spLocks noGrp="1"/>
          </p:cNvSpPr>
          <p:nvPr>
            <p:ph type="sldNum" sz="quarter" idx="12"/>
          </p:nvPr>
        </p:nvSpPr>
        <p:spPr/>
        <p:txBody>
          <a:bodyPr/>
          <a:lstStyle/>
          <a:p>
            <a:pPr>
              <a:defRPr/>
            </a:pPr>
            <a:fld id="{1CD7DC2E-1A2E-5148-9006-D07698661020}" type="slidenum">
              <a:rPr lang="en-US" smtClean="0"/>
              <a:pPr>
                <a:defRPr/>
              </a:pPr>
              <a:t>41</a:t>
            </a:fld>
            <a:endParaRPr lang="en-US" dirty="0"/>
          </a:p>
        </p:txBody>
      </p:sp>
    </p:spTree>
    <p:extLst>
      <p:ext uri="{BB962C8B-B14F-4D97-AF65-F5344CB8AC3E}">
        <p14:creationId xmlns:p14="http://schemas.microsoft.com/office/powerpoint/2010/main" val="1641743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96182587"/>
              </p:ext>
            </p:extLst>
          </p:nvPr>
        </p:nvGraphicFramePr>
        <p:xfrm>
          <a:off x="762000" y="1524000"/>
          <a:ext cx="7570787" cy="5095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038600" cy="365125"/>
          </a:xfrm>
        </p:spPr>
        <p:txBody>
          <a:bodyPr/>
          <a:lstStyle/>
          <a:p>
            <a:pPr>
              <a:defRPr/>
            </a:pPr>
            <a:r>
              <a:rPr lang="en-US" sz="1000" b="0" smtClean="0"/>
              <a:t>© 2017 Pearson Education, Inc., Hoboken, NJ. All rights reserved.</a:t>
            </a:r>
            <a:endParaRPr lang="en-US" sz="1000" b="0" dirty="0"/>
          </a:p>
        </p:txBody>
      </p:sp>
      <p:sp>
        <p:nvSpPr>
          <p:cNvPr id="3" name="Slayt Numarası Yer Tutucusu 2"/>
          <p:cNvSpPr>
            <a:spLocks noGrp="1"/>
          </p:cNvSpPr>
          <p:nvPr>
            <p:ph type="sldNum" sz="quarter" idx="12"/>
          </p:nvPr>
        </p:nvSpPr>
        <p:spPr/>
        <p:txBody>
          <a:bodyPr/>
          <a:lstStyle/>
          <a:p>
            <a:pPr>
              <a:defRPr/>
            </a:pPr>
            <a:fld id="{621DA52A-DEDD-8B48-A1A9-86710A9BD842}" type="slidenum">
              <a:rPr lang="en-US" smtClean="0"/>
              <a:pPr>
                <a:defRPr/>
              </a:pPr>
              <a:t>42</a:t>
            </a:fld>
            <a:endParaRPr lang="en-US" dirty="0"/>
          </a:p>
        </p:txBody>
      </p:sp>
    </p:spTree>
    <p:extLst>
      <p:ext uri="{BB962C8B-B14F-4D97-AF65-F5344CB8AC3E}">
        <p14:creationId xmlns:p14="http://schemas.microsoft.com/office/powerpoint/2010/main" val="3558746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tr-TR" dirty="0" smtClean="0"/>
              <a:t>Electronic </a:t>
            </a:r>
            <a:r>
              <a:rPr lang="tr-TR" dirty="0" err="1" smtClean="0"/>
              <a:t>Code</a:t>
            </a:r>
            <a:r>
              <a:rPr lang="tr-TR" dirty="0" smtClean="0"/>
              <a:t> </a:t>
            </a:r>
            <a:r>
              <a:rPr lang="tr-TR" dirty="0" err="1" smtClean="0"/>
              <a:t>Book</a:t>
            </a:r>
            <a:r>
              <a:rPr lang="tr-TR" dirty="0" smtClean="0"/>
              <a:t> -ECB</a:t>
            </a:r>
            <a:endParaRPr lang="en-US" dirty="0" smtClean="0"/>
          </a:p>
        </p:txBody>
      </p:sp>
      <p:sp>
        <p:nvSpPr>
          <p:cNvPr id="45059" name="Content Placeholder 2"/>
          <p:cNvSpPr>
            <a:spLocks noGrp="1"/>
          </p:cNvSpPr>
          <p:nvPr>
            <p:ph sz="half" idx="1"/>
          </p:nvPr>
        </p:nvSpPr>
        <p:spPr>
          <a:xfrm>
            <a:off x="381000" y="2286000"/>
            <a:ext cx="8223448" cy="4303713"/>
          </a:xfrm>
        </p:spPr>
        <p:txBody>
          <a:bodyPr>
            <a:normAutofit fontScale="92500"/>
          </a:bodyPr>
          <a:lstStyle/>
          <a:p>
            <a:r>
              <a:rPr lang="en-US" dirty="0">
                <a:latin typeface="Arial" pitchFamily="-84" charset="0"/>
              </a:rPr>
              <a:t>The simplest mode is the electronic codebook  (</a:t>
            </a:r>
            <a:r>
              <a:rPr lang="en-US" dirty="0" smtClean="0">
                <a:latin typeface="Arial" pitchFamily="-84" charset="0"/>
              </a:rPr>
              <a:t>ECB)</a:t>
            </a:r>
            <a:r>
              <a:rPr lang="tr-TR" dirty="0" smtClean="0">
                <a:latin typeface="Arial" pitchFamily="-84" charset="0"/>
              </a:rPr>
              <a:t> </a:t>
            </a:r>
            <a:r>
              <a:rPr lang="en-US" dirty="0" smtClean="0">
                <a:latin typeface="Arial" pitchFamily="-84" charset="0"/>
              </a:rPr>
              <a:t>mode</a:t>
            </a:r>
            <a:r>
              <a:rPr lang="en-US" dirty="0">
                <a:latin typeface="Arial" pitchFamily="-84" charset="0"/>
              </a:rPr>
              <a:t>, </a:t>
            </a:r>
            <a:endParaRPr lang="tr-TR" dirty="0" smtClean="0">
              <a:latin typeface="Arial" pitchFamily="-84" charset="0"/>
            </a:endParaRPr>
          </a:p>
          <a:p>
            <a:r>
              <a:rPr lang="en-US" dirty="0" smtClean="0">
                <a:latin typeface="Arial" pitchFamily="-84" charset="0"/>
              </a:rPr>
              <a:t>Plaintext</a:t>
            </a:r>
            <a:r>
              <a:rPr lang="tr-TR" dirty="0" smtClean="0">
                <a:latin typeface="Arial" pitchFamily="-84" charset="0"/>
              </a:rPr>
              <a:t> </a:t>
            </a:r>
            <a:r>
              <a:rPr lang="en-US" dirty="0" smtClean="0">
                <a:latin typeface="Arial" pitchFamily="-84" charset="0"/>
              </a:rPr>
              <a:t>is </a:t>
            </a:r>
            <a:r>
              <a:rPr lang="en-US" dirty="0">
                <a:latin typeface="Arial" pitchFamily="-84" charset="0"/>
              </a:rPr>
              <a:t>handled one block at a time and each block of plaintext is encrypted using </a:t>
            </a:r>
            <a:r>
              <a:rPr lang="en-US" dirty="0" smtClean="0">
                <a:latin typeface="Arial" pitchFamily="-84" charset="0"/>
              </a:rPr>
              <a:t>the</a:t>
            </a:r>
            <a:r>
              <a:rPr lang="tr-TR" dirty="0" smtClean="0">
                <a:latin typeface="Arial" pitchFamily="-84" charset="0"/>
              </a:rPr>
              <a:t> </a:t>
            </a:r>
            <a:r>
              <a:rPr lang="en-US" b="1" dirty="0" smtClean="0">
                <a:latin typeface="Arial" pitchFamily="-84" charset="0"/>
              </a:rPr>
              <a:t>same key</a:t>
            </a:r>
            <a:r>
              <a:rPr lang="tr-TR" dirty="0" smtClean="0">
                <a:latin typeface="Arial" pitchFamily="-84" charset="0"/>
              </a:rPr>
              <a:t>. </a:t>
            </a:r>
          </a:p>
          <a:p>
            <a:r>
              <a:rPr lang="en-US" dirty="0">
                <a:latin typeface="Arial" pitchFamily="-84" charset="0"/>
              </a:rPr>
              <a:t>The term codebook  is used because, for a given key, there </a:t>
            </a:r>
            <a:r>
              <a:rPr lang="en-US" dirty="0" smtClean="0">
                <a:latin typeface="Arial" pitchFamily="-84" charset="0"/>
              </a:rPr>
              <a:t>is</a:t>
            </a:r>
            <a:r>
              <a:rPr lang="tr-TR" dirty="0" smtClean="0">
                <a:latin typeface="Arial" pitchFamily="-84" charset="0"/>
              </a:rPr>
              <a:t> </a:t>
            </a:r>
            <a:r>
              <a:rPr lang="en-US" dirty="0" smtClean="0">
                <a:latin typeface="Arial" pitchFamily="-84" charset="0"/>
              </a:rPr>
              <a:t>a </a:t>
            </a:r>
            <a:r>
              <a:rPr lang="en-US" dirty="0">
                <a:latin typeface="Arial" pitchFamily="-84" charset="0"/>
              </a:rPr>
              <a:t>unique ciphertext for every b -bit block of plaintext. </a:t>
            </a:r>
            <a:endParaRPr lang="tr-TR" dirty="0" smtClean="0">
              <a:latin typeface="Arial" pitchFamily="-84" charset="0"/>
            </a:endParaRPr>
          </a:p>
          <a:p>
            <a:r>
              <a:rPr lang="en-US" dirty="0">
                <a:latin typeface="Arial" pitchFamily="-84" charset="0"/>
              </a:rPr>
              <a:t>The ECB method is ideal for a short amount of data, such as an </a:t>
            </a:r>
            <a:r>
              <a:rPr lang="en-US" dirty="0" smtClean="0">
                <a:latin typeface="Arial" pitchFamily="-84" charset="0"/>
              </a:rPr>
              <a:t>encryption</a:t>
            </a:r>
            <a:r>
              <a:rPr lang="tr-TR" dirty="0" smtClean="0">
                <a:latin typeface="Arial" pitchFamily="-84" charset="0"/>
              </a:rPr>
              <a:t> </a:t>
            </a:r>
            <a:r>
              <a:rPr lang="en-US" dirty="0" smtClean="0">
                <a:latin typeface="Arial" pitchFamily="-84" charset="0"/>
              </a:rPr>
              <a:t>key</a:t>
            </a:r>
            <a:r>
              <a:rPr lang="en-US" dirty="0">
                <a:latin typeface="Arial" pitchFamily="-84" charset="0"/>
              </a:rPr>
              <a:t>. Thus, if you want to transmit a DES or AES key securely, ECB is the </a:t>
            </a:r>
            <a:r>
              <a:rPr lang="en-US" dirty="0" smtClean="0">
                <a:latin typeface="Arial" pitchFamily="-84" charset="0"/>
              </a:rPr>
              <a:t>appropriate</a:t>
            </a:r>
            <a:r>
              <a:rPr lang="tr-TR" dirty="0" smtClean="0">
                <a:latin typeface="Arial" pitchFamily="-84" charset="0"/>
              </a:rPr>
              <a:t> </a:t>
            </a:r>
            <a:r>
              <a:rPr lang="en-US" dirty="0" smtClean="0">
                <a:latin typeface="Arial" pitchFamily="-84" charset="0"/>
              </a:rPr>
              <a:t>mode </a:t>
            </a:r>
            <a:r>
              <a:rPr lang="en-US" dirty="0">
                <a:latin typeface="Arial" pitchFamily="-84" charset="0"/>
              </a:rPr>
              <a:t>to use.</a:t>
            </a:r>
          </a:p>
          <a:p>
            <a:endParaRPr lang="en-US" dirty="0" smtClean="0"/>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5</a:t>
            </a:fld>
            <a:endParaRPr lang="en-US" dirty="0"/>
          </a:p>
        </p:txBody>
      </p:sp>
    </p:spTree>
    <p:extLst>
      <p:ext uri="{BB962C8B-B14F-4D97-AF65-F5344CB8AC3E}">
        <p14:creationId xmlns:p14="http://schemas.microsoft.com/office/powerpoint/2010/main" val="169650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00600" cy="365125"/>
          </a:xfrm>
        </p:spPr>
        <p:txBody>
          <a:bodyPr/>
          <a:lstStyle/>
          <a:p>
            <a:pPr>
              <a:defRPr/>
            </a:pPr>
            <a:r>
              <a:rPr lang="en-US" sz="1000" smtClean="0"/>
              <a:t>© 2017 Pearson Education, Inc., Hoboken, NJ. All rights reserved.</a:t>
            </a:r>
            <a:endParaRPr lang="en-US" sz="1000" dirty="0"/>
          </a:p>
        </p:txBody>
      </p:sp>
      <p:pic>
        <p:nvPicPr>
          <p:cNvPr id="5" name="Picture 4" descr="f0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0000" b="14545"/>
              <a:stretch>
                <a:fillRect/>
              </a:stretch>
            </p:blipFill>
          </mc:Choice>
          <mc:Fallback>
            <p:blipFill>
              <a:blip r:embed="rId4"/>
              <a:srcRect t="10000" b="14545"/>
              <a:stretch>
                <a:fillRect/>
              </a:stretch>
            </p:blipFill>
          </mc:Fallback>
        </mc:AlternateContent>
        <p:spPr>
          <a:xfrm>
            <a:off x="1066800" y="-149591"/>
            <a:ext cx="7010400" cy="6845399"/>
          </a:xfrm>
          <a:prstGeom prst="rect">
            <a:avLst/>
          </a:prstGeom>
        </p:spPr>
      </p:pic>
      <p:sp>
        <p:nvSpPr>
          <p:cNvPr id="2" name="Slayt Numarası Yer Tutucusu 1"/>
          <p:cNvSpPr>
            <a:spLocks noGrp="1"/>
          </p:cNvSpPr>
          <p:nvPr>
            <p:ph type="sldNum" sz="quarter" idx="12"/>
          </p:nvPr>
        </p:nvSpPr>
        <p:spPr/>
        <p:txBody>
          <a:bodyPr/>
          <a:lstStyle/>
          <a:p>
            <a:pPr>
              <a:defRPr/>
            </a:pPr>
            <a:fld id="{1CD7DC2E-1A2E-5148-9006-D07698661020}" type="slidenum">
              <a:rPr lang="en-US" smtClean="0"/>
              <a:pPr>
                <a:defRPr/>
              </a:pPr>
              <a:t>6</a:t>
            </a:fld>
            <a:endParaRPr lang="en-US" dirty="0"/>
          </a:p>
        </p:txBody>
      </p:sp>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p:cNvSpPr>
            <a:spLocks noGrp="1"/>
          </p:cNvSpPr>
          <p:nvPr>
            <p:ph type="sldNum" sz="quarter" idx="12"/>
          </p:nvPr>
        </p:nvSpPr>
        <p:spPr/>
        <p:txBody>
          <a:bodyPr/>
          <a:lstStyle/>
          <a:p>
            <a:pPr>
              <a:defRPr/>
            </a:pPr>
            <a:fld id="{1CD7DC2E-1A2E-5148-9006-D07698661020}" type="slidenum">
              <a:rPr lang="en-US" smtClean="0"/>
              <a:pPr>
                <a:defRPr/>
              </a:pPr>
              <a:t>7</a:t>
            </a:fld>
            <a:endParaRPr lang="en-US" dirty="0"/>
          </a:p>
        </p:txBody>
      </p:sp>
      <p:pic>
        <p:nvPicPr>
          <p:cNvPr id="2050" name="Picture 2" descr="Encryption Basics For Java. The proper way of encrypting things in… | by  Konstantino Sparakis | The Broken Cipher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r="34394" b="2956"/>
          <a:stretch/>
        </p:blipFill>
        <p:spPr bwMode="auto">
          <a:xfrm>
            <a:off x="1510843" y="138094"/>
            <a:ext cx="5881198" cy="3784277"/>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202970" y="3904315"/>
            <a:ext cx="8496944" cy="3034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indent="-342900" eaLnBrk="0" hangingPunct="0">
              <a:spcBef>
                <a:spcPts val="2400"/>
              </a:spcBef>
              <a:buClr>
                <a:srgbClr val="BAABE3"/>
              </a:buClr>
              <a:buFont typeface="Candara" pitchFamily="-84" charset="0"/>
              <a:buChar char="•"/>
            </a:pPr>
            <a:r>
              <a:rPr lang="en-US" sz="2400" dirty="0">
                <a:solidFill>
                  <a:schemeClr val="tx2"/>
                </a:solidFill>
                <a:ea typeface="ＭＳ Ｐゴシック" pitchFamily="-84" charset="-128"/>
                <a:cs typeface="ＭＳ Ｐゴシック" pitchFamily="-84" charset="-128"/>
              </a:rPr>
              <a:t>For lengthy messages, the ECB mode may not be secure. If the message </a:t>
            </a:r>
            <a:r>
              <a:rPr lang="en-US" sz="2400" dirty="0" smtClean="0">
                <a:solidFill>
                  <a:schemeClr val="tx2"/>
                </a:solidFill>
                <a:ea typeface="ＭＳ Ｐゴシック" pitchFamily="-84" charset="-128"/>
                <a:cs typeface="ＭＳ Ｐゴシック" pitchFamily="-84" charset="-128"/>
              </a:rPr>
              <a:t>is</a:t>
            </a:r>
            <a:r>
              <a:rPr lang="tr-TR" sz="2400" dirty="0" smtClean="0">
                <a:solidFill>
                  <a:schemeClr val="tx2"/>
                </a:solidFill>
                <a:ea typeface="ＭＳ Ｐゴシック" pitchFamily="-84" charset="-128"/>
                <a:cs typeface="ＭＳ Ｐゴシック" pitchFamily="-84" charset="-128"/>
              </a:rPr>
              <a:t> </a:t>
            </a:r>
            <a:r>
              <a:rPr lang="en-US" sz="2400" dirty="0" smtClean="0">
                <a:solidFill>
                  <a:schemeClr val="tx2"/>
                </a:solidFill>
                <a:ea typeface="ＭＳ Ｐゴシック" pitchFamily="-84" charset="-128"/>
                <a:cs typeface="ＭＳ Ｐゴシック" pitchFamily="-84" charset="-128"/>
              </a:rPr>
              <a:t>highly </a:t>
            </a:r>
            <a:r>
              <a:rPr lang="en-US" sz="2400" dirty="0">
                <a:solidFill>
                  <a:schemeClr val="tx2"/>
                </a:solidFill>
                <a:ea typeface="ＭＳ Ｐゴシック" pitchFamily="-84" charset="-128"/>
                <a:cs typeface="ＭＳ Ｐゴシック" pitchFamily="-84" charset="-128"/>
              </a:rPr>
              <a:t>structured, it may be possible for a cryptanalyst to exploit these regularities.</a:t>
            </a:r>
          </a:p>
          <a:p>
            <a:pPr marL="342900" indent="-342900" eaLnBrk="0" hangingPunct="0">
              <a:spcBef>
                <a:spcPts val="2400"/>
              </a:spcBef>
              <a:buClr>
                <a:srgbClr val="BAABE3"/>
              </a:buClr>
              <a:buFont typeface="Candara" pitchFamily="-84" charset="0"/>
              <a:buChar char="•"/>
            </a:pPr>
            <a:r>
              <a:rPr lang="en-US" sz="2400" dirty="0">
                <a:solidFill>
                  <a:schemeClr val="tx2"/>
                </a:solidFill>
                <a:ea typeface="ＭＳ Ｐゴシック" pitchFamily="-84" charset="-128"/>
                <a:cs typeface="ＭＳ Ｐゴシック" pitchFamily="-84" charset="-128"/>
              </a:rPr>
              <a:t>For example, if it is known that the message always starts out with </a:t>
            </a:r>
            <a:r>
              <a:rPr lang="en-US" sz="2400" dirty="0" smtClean="0">
                <a:solidFill>
                  <a:schemeClr val="tx2"/>
                </a:solidFill>
                <a:ea typeface="ＭＳ Ｐゴシック" pitchFamily="-84" charset="-128"/>
                <a:cs typeface="ＭＳ Ｐゴシック" pitchFamily="-84" charset="-128"/>
              </a:rPr>
              <a:t>certain</a:t>
            </a:r>
            <a:r>
              <a:rPr lang="tr-TR" sz="2400" dirty="0" smtClean="0">
                <a:solidFill>
                  <a:schemeClr val="tx2"/>
                </a:solidFill>
                <a:ea typeface="ＭＳ Ｐゴシック" pitchFamily="-84" charset="-128"/>
                <a:cs typeface="ＭＳ Ｐゴシック" pitchFamily="-84" charset="-128"/>
              </a:rPr>
              <a:t> </a:t>
            </a:r>
            <a:r>
              <a:rPr lang="en-US" sz="2400" dirty="0" smtClean="0">
                <a:solidFill>
                  <a:schemeClr val="tx2"/>
                </a:solidFill>
                <a:ea typeface="ＭＳ Ｐゴシック" pitchFamily="-84" charset="-128"/>
                <a:cs typeface="ＭＳ Ｐゴシック" pitchFamily="-84" charset="-128"/>
              </a:rPr>
              <a:t>predefined </a:t>
            </a:r>
            <a:r>
              <a:rPr lang="en-US" sz="2400" dirty="0">
                <a:solidFill>
                  <a:schemeClr val="tx2"/>
                </a:solidFill>
                <a:ea typeface="ＭＳ Ｐゴシック" pitchFamily="-84" charset="-128"/>
                <a:cs typeface="ＭＳ Ｐゴシック" pitchFamily="-84" charset="-128"/>
              </a:rPr>
              <a:t>fields, then the cryptanalyst may have a number of known </a:t>
            </a:r>
            <a:r>
              <a:rPr lang="en-US" sz="2400" dirty="0" smtClean="0">
                <a:solidFill>
                  <a:schemeClr val="tx2"/>
                </a:solidFill>
                <a:ea typeface="ＭＳ Ｐゴシック" pitchFamily="-84" charset="-128"/>
                <a:cs typeface="ＭＳ Ｐゴシック" pitchFamily="-84" charset="-128"/>
              </a:rPr>
              <a:t>plaintext–</a:t>
            </a:r>
            <a:r>
              <a:rPr lang="tr-TR" sz="2400" dirty="0" smtClean="0">
                <a:solidFill>
                  <a:schemeClr val="tx2"/>
                </a:solidFill>
                <a:ea typeface="ＭＳ Ｐゴシック" pitchFamily="-84" charset="-128"/>
                <a:cs typeface="ＭＳ Ｐゴシック" pitchFamily="-84" charset="-128"/>
              </a:rPr>
              <a:t> </a:t>
            </a:r>
            <a:r>
              <a:rPr lang="en-US" sz="2400" dirty="0" smtClean="0">
                <a:solidFill>
                  <a:schemeClr val="tx2"/>
                </a:solidFill>
                <a:ea typeface="ＭＳ Ｐゴシック" pitchFamily="-84" charset="-128"/>
                <a:cs typeface="ＭＳ Ｐゴシック" pitchFamily="-84" charset="-128"/>
              </a:rPr>
              <a:t>ciphertext </a:t>
            </a:r>
            <a:r>
              <a:rPr lang="en-US" sz="2400" dirty="0">
                <a:solidFill>
                  <a:schemeClr val="tx2"/>
                </a:solidFill>
                <a:ea typeface="ＭＳ Ｐゴシック" pitchFamily="-84" charset="-128"/>
                <a:cs typeface="ＭＳ Ｐゴシック" pitchFamily="-84" charset="-128"/>
              </a:rPr>
              <a:t>pairs to work with. </a:t>
            </a:r>
          </a:p>
        </p:txBody>
      </p:sp>
    </p:spTree>
    <p:extLst>
      <p:ext uri="{BB962C8B-B14F-4D97-AF65-F5344CB8AC3E}">
        <p14:creationId xmlns:p14="http://schemas.microsoft.com/office/powerpoint/2010/main" val="1101328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04800" y="533400"/>
            <a:ext cx="3613150" cy="3581400"/>
          </a:xfrm>
        </p:spPr>
        <p:txBody>
          <a:bodyPr/>
          <a:lstStyle/>
          <a:p>
            <a:pPr eaLnBrk="1" hangingPunct="1">
              <a:lnSpc>
                <a:spcPts val="4000"/>
              </a:lnSpc>
            </a:pPr>
            <a:r>
              <a:rPr lang="en-US" sz="2800" dirty="0" smtClean="0"/>
              <a:t>Criteria and properties for evaluating and constructing block cipher modes of operation that are superior to ECB:</a:t>
            </a:r>
          </a:p>
        </p:txBody>
      </p:sp>
      <p:sp>
        <p:nvSpPr>
          <p:cNvPr id="40963" name="Content Placeholder 2"/>
          <p:cNvSpPr>
            <a:spLocks noGrp="1"/>
          </p:cNvSpPr>
          <p:nvPr>
            <p:ph idx="1"/>
          </p:nvPr>
        </p:nvSpPr>
        <p:spPr>
          <a:xfrm>
            <a:off x="5105400" y="838200"/>
            <a:ext cx="3813175" cy="5240338"/>
          </a:xfrm>
        </p:spPr>
        <p:txBody>
          <a:bodyPr/>
          <a:lstStyle/>
          <a:p>
            <a:pPr eaLnBrk="1" hangingPunct="1"/>
            <a:r>
              <a:rPr lang="en-US" sz="2800" smtClean="0"/>
              <a:t>Overhead</a:t>
            </a:r>
          </a:p>
          <a:p>
            <a:pPr eaLnBrk="1" hangingPunct="1"/>
            <a:r>
              <a:rPr lang="en-US" sz="2800" smtClean="0"/>
              <a:t>Error recovery</a:t>
            </a:r>
          </a:p>
          <a:p>
            <a:pPr eaLnBrk="1" hangingPunct="1"/>
            <a:r>
              <a:rPr lang="en-US" sz="2800" smtClean="0"/>
              <a:t>Error propagation</a:t>
            </a:r>
          </a:p>
          <a:p>
            <a:pPr eaLnBrk="1" hangingPunct="1"/>
            <a:r>
              <a:rPr lang="en-US" sz="2800" smtClean="0"/>
              <a:t>Diffusion</a:t>
            </a:r>
          </a:p>
          <a:p>
            <a:pPr eaLnBrk="1" hangingPunct="1"/>
            <a:r>
              <a:rPr lang="en-US" sz="2800" smtClean="0"/>
              <a:t>Security</a:t>
            </a:r>
          </a:p>
          <a:p>
            <a:pPr eaLnBrk="1" hangingPunct="1"/>
            <a:endParaRPr lang="en-US" smtClean="0"/>
          </a:p>
        </p:txBody>
      </p:sp>
      <p:pic>
        <p:nvPicPr>
          <p:cNvPr id="4" name="Picture 3"/>
          <p:cNvPicPr>
            <a:picLocks noChangeAspect="1"/>
          </p:cNvPicPr>
          <p:nvPr/>
        </p:nvPicPr>
        <p:blipFill>
          <a:blip r:embed="rId3"/>
          <a:stretch>
            <a:fillRect/>
          </a:stretch>
        </p:blipFill>
        <p:spPr>
          <a:xfrm>
            <a:off x="1143000" y="4343400"/>
            <a:ext cx="2057400" cy="2057400"/>
          </a:xfrm>
          <a:prstGeom prst="rect">
            <a:avLst/>
          </a:prstGeom>
        </p:spPr>
      </p:pic>
      <p:sp>
        <p:nvSpPr>
          <p:cNvPr id="5" name="Footer Placeholder 4"/>
          <p:cNvSpPr>
            <a:spLocks noGrp="1"/>
          </p:cNvSpPr>
          <p:nvPr>
            <p:ph type="ftr" sz="quarter" idx="11"/>
          </p:nvPr>
        </p:nvSpPr>
        <p:spPr>
          <a:xfrm>
            <a:off x="0" y="6492875"/>
            <a:ext cx="4343400" cy="365125"/>
          </a:xfrm>
        </p:spPr>
        <p:txBody>
          <a:bodyPr/>
          <a:lstStyle/>
          <a:p>
            <a:pPr>
              <a:defRPr/>
            </a:pPr>
            <a:r>
              <a:rPr lang="en-US" sz="1000" b="0" dirty="0" smtClean="0"/>
              <a:t>© 2017 Pearson Education, Inc., Hoboken, NJ. All rights reserved.</a:t>
            </a:r>
            <a:endParaRPr lang="en-US" sz="1000" b="0" dirty="0"/>
          </a:p>
        </p:txBody>
      </p:sp>
      <p:sp>
        <p:nvSpPr>
          <p:cNvPr id="2" name="Slayt Numarası Yer Tutucusu 1"/>
          <p:cNvSpPr>
            <a:spLocks noGrp="1"/>
          </p:cNvSpPr>
          <p:nvPr>
            <p:ph type="sldNum" sz="quarter" idx="12"/>
          </p:nvPr>
        </p:nvSpPr>
        <p:spPr/>
        <p:txBody>
          <a:bodyPr/>
          <a:lstStyle/>
          <a:p>
            <a:pPr>
              <a:defRPr/>
            </a:pPr>
            <a:fld id="{6499D577-E5A2-D04C-A286-E08280E1E85B}"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dirty="0" smtClean="0"/>
              <a:t>Cipher </a:t>
            </a:r>
            <a:r>
              <a:rPr lang="tr-TR" dirty="0" err="1" smtClean="0"/>
              <a:t>Block</a:t>
            </a:r>
            <a:r>
              <a:rPr lang="tr-TR" dirty="0" smtClean="0"/>
              <a:t> </a:t>
            </a:r>
            <a:r>
              <a:rPr lang="tr-TR" dirty="0" err="1" smtClean="0"/>
              <a:t>Chaining</a:t>
            </a:r>
            <a:r>
              <a:rPr lang="tr-TR" dirty="0" smtClean="0"/>
              <a:t> </a:t>
            </a:r>
            <a:r>
              <a:rPr lang="tr-TR" dirty="0" err="1" smtClean="0"/>
              <a:t>Mode</a:t>
            </a:r>
            <a:r>
              <a:rPr lang="tr-TR" dirty="0" smtClean="0"/>
              <a:t> - CBC</a:t>
            </a:r>
            <a:endParaRPr lang="en-US" dirty="0" smtClean="0"/>
          </a:p>
        </p:txBody>
      </p:sp>
      <p:sp>
        <p:nvSpPr>
          <p:cNvPr id="45059" name="Content Placeholder 2"/>
          <p:cNvSpPr>
            <a:spLocks noGrp="1"/>
          </p:cNvSpPr>
          <p:nvPr>
            <p:ph sz="half" idx="1"/>
          </p:nvPr>
        </p:nvSpPr>
        <p:spPr>
          <a:xfrm>
            <a:off x="381000" y="2286000"/>
            <a:ext cx="8223448" cy="4303713"/>
          </a:xfrm>
        </p:spPr>
        <p:txBody>
          <a:bodyPr>
            <a:normAutofit/>
          </a:bodyPr>
          <a:lstStyle/>
          <a:p>
            <a:r>
              <a:rPr lang="en-US" dirty="0">
                <a:latin typeface="Arial" pitchFamily="-84" charset="0"/>
              </a:rPr>
              <a:t>To overcome the security deficiencies of </a:t>
            </a:r>
            <a:r>
              <a:rPr lang="en-US" dirty="0" smtClean="0">
                <a:latin typeface="Arial" pitchFamily="-84" charset="0"/>
              </a:rPr>
              <a:t>ECB</a:t>
            </a:r>
            <a:r>
              <a:rPr lang="tr-TR" dirty="0" smtClean="0">
                <a:latin typeface="Arial" pitchFamily="-84" charset="0"/>
              </a:rPr>
              <a:t>, </a:t>
            </a:r>
            <a:r>
              <a:rPr lang="en-US" dirty="0" smtClean="0">
                <a:latin typeface="Arial" pitchFamily="-84" charset="0"/>
              </a:rPr>
              <a:t>simple </a:t>
            </a:r>
            <a:r>
              <a:rPr lang="en-US" dirty="0">
                <a:latin typeface="Arial" pitchFamily="-84" charset="0"/>
              </a:rPr>
              <a:t>way to satisfy this </a:t>
            </a:r>
            <a:r>
              <a:rPr lang="en-US" dirty="0" smtClean="0">
                <a:latin typeface="Arial" pitchFamily="-84" charset="0"/>
              </a:rPr>
              <a:t>requirement</a:t>
            </a:r>
            <a:r>
              <a:rPr lang="tr-TR" dirty="0" smtClean="0">
                <a:latin typeface="Arial" pitchFamily="-84" charset="0"/>
              </a:rPr>
              <a:t>.</a:t>
            </a:r>
          </a:p>
          <a:p>
            <a:r>
              <a:rPr lang="en-US" dirty="0" smtClean="0">
                <a:latin typeface="Arial" pitchFamily="-84" charset="0"/>
              </a:rPr>
              <a:t>The input </a:t>
            </a:r>
            <a:r>
              <a:rPr lang="en-US" dirty="0">
                <a:latin typeface="Arial" pitchFamily="-84" charset="0"/>
              </a:rPr>
              <a:t>to the encryption algorithm is the XOR of </a:t>
            </a:r>
            <a:r>
              <a:rPr lang="en-US" dirty="0" smtClean="0">
                <a:latin typeface="Arial" pitchFamily="-84" charset="0"/>
              </a:rPr>
              <a:t>the</a:t>
            </a:r>
            <a:r>
              <a:rPr lang="tr-TR" dirty="0" smtClean="0">
                <a:latin typeface="Arial" pitchFamily="-84" charset="0"/>
              </a:rPr>
              <a:t> </a:t>
            </a:r>
            <a:r>
              <a:rPr lang="en-US" dirty="0" smtClean="0">
                <a:latin typeface="Arial" pitchFamily="-84" charset="0"/>
              </a:rPr>
              <a:t>current </a:t>
            </a:r>
            <a:r>
              <a:rPr lang="en-US" dirty="0">
                <a:latin typeface="Arial" pitchFamily="-84" charset="0"/>
              </a:rPr>
              <a:t>plaintext block and the preceding ciphertext block; the </a:t>
            </a:r>
            <a:r>
              <a:rPr lang="en-US" b="1" dirty="0">
                <a:latin typeface="Arial" pitchFamily="-84" charset="0"/>
              </a:rPr>
              <a:t>same key</a:t>
            </a:r>
            <a:r>
              <a:rPr lang="en-US" dirty="0">
                <a:latin typeface="Arial" pitchFamily="-84" charset="0"/>
              </a:rPr>
              <a:t> is used </a:t>
            </a:r>
            <a:r>
              <a:rPr lang="en-US" dirty="0" smtClean="0">
                <a:latin typeface="Arial" pitchFamily="-84" charset="0"/>
              </a:rPr>
              <a:t>for</a:t>
            </a:r>
            <a:r>
              <a:rPr lang="tr-TR" dirty="0" smtClean="0">
                <a:latin typeface="Arial" pitchFamily="-84" charset="0"/>
              </a:rPr>
              <a:t> </a:t>
            </a:r>
            <a:r>
              <a:rPr lang="en-US" dirty="0" smtClean="0">
                <a:latin typeface="Arial" pitchFamily="-84" charset="0"/>
              </a:rPr>
              <a:t>each </a:t>
            </a:r>
            <a:r>
              <a:rPr lang="en-US" dirty="0">
                <a:latin typeface="Arial" pitchFamily="-84" charset="0"/>
              </a:rPr>
              <a:t>block</a:t>
            </a:r>
            <a:r>
              <a:rPr lang="en-US" dirty="0" smtClean="0">
                <a:latin typeface="Arial" pitchFamily="-84" charset="0"/>
              </a:rPr>
              <a:t>.</a:t>
            </a:r>
            <a:endParaRPr lang="tr-TR" dirty="0" smtClean="0">
              <a:latin typeface="Arial" pitchFamily="-84" charset="0"/>
            </a:endParaRPr>
          </a:p>
          <a:p>
            <a:r>
              <a:rPr lang="tr-TR" dirty="0" err="1" smtClean="0">
                <a:latin typeface="Arial" pitchFamily="-84" charset="0"/>
              </a:rPr>
              <a:t>It</a:t>
            </a:r>
            <a:r>
              <a:rPr lang="tr-TR" dirty="0" smtClean="0">
                <a:latin typeface="Arial" pitchFamily="-84" charset="0"/>
              </a:rPr>
              <a:t> </a:t>
            </a:r>
            <a:r>
              <a:rPr lang="en-US" dirty="0" smtClean="0">
                <a:latin typeface="Arial" pitchFamily="-84" charset="0"/>
              </a:rPr>
              <a:t>chain</a:t>
            </a:r>
            <a:r>
              <a:rPr lang="tr-TR" dirty="0" smtClean="0">
                <a:latin typeface="Arial" pitchFamily="-84" charset="0"/>
              </a:rPr>
              <a:t>s </a:t>
            </a:r>
            <a:r>
              <a:rPr lang="en-US" dirty="0" smtClean="0">
                <a:latin typeface="Arial" pitchFamily="-84" charset="0"/>
              </a:rPr>
              <a:t>together </a:t>
            </a:r>
            <a:r>
              <a:rPr lang="en-US" dirty="0">
                <a:latin typeface="Arial" pitchFamily="-84" charset="0"/>
              </a:rPr>
              <a:t>the processing of the sequence </a:t>
            </a:r>
            <a:r>
              <a:rPr lang="en-US" dirty="0" smtClean="0">
                <a:latin typeface="Arial" pitchFamily="-84" charset="0"/>
              </a:rPr>
              <a:t>of</a:t>
            </a:r>
            <a:r>
              <a:rPr lang="tr-TR" dirty="0" smtClean="0">
                <a:latin typeface="Arial" pitchFamily="-84" charset="0"/>
              </a:rPr>
              <a:t> </a:t>
            </a:r>
            <a:r>
              <a:rPr lang="en-US" dirty="0" smtClean="0">
                <a:latin typeface="Arial" pitchFamily="-84" charset="0"/>
              </a:rPr>
              <a:t>plaintext </a:t>
            </a:r>
            <a:r>
              <a:rPr lang="en-US" dirty="0">
                <a:latin typeface="Arial" pitchFamily="-84" charset="0"/>
              </a:rPr>
              <a:t>blocks</a:t>
            </a:r>
            <a:r>
              <a:rPr lang="en-US" dirty="0" smtClean="0">
                <a:latin typeface="Arial" pitchFamily="-84" charset="0"/>
              </a:rPr>
              <a:t>.</a:t>
            </a:r>
            <a:r>
              <a:rPr lang="tr-TR" dirty="0" smtClean="0">
                <a:latin typeface="Arial" pitchFamily="-84" charset="0"/>
              </a:rPr>
              <a:t> </a:t>
            </a:r>
            <a:r>
              <a:rPr lang="en-US" dirty="0">
                <a:latin typeface="Arial" pitchFamily="-84" charset="0"/>
              </a:rPr>
              <a:t>Therefore, repeating patterns of b  </a:t>
            </a:r>
            <a:r>
              <a:rPr lang="en-US" dirty="0" smtClean="0">
                <a:latin typeface="Arial" pitchFamily="-84" charset="0"/>
              </a:rPr>
              <a:t>bits</a:t>
            </a:r>
            <a:r>
              <a:rPr lang="tr-TR" dirty="0" smtClean="0">
                <a:latin typeface="Arial" pitchFamily="-84" charset="0"/>
              </a:rPr>
              <a:t> </a:t>
            </a:r>
            <a:r>
              <a:rPr lang="en-US" dirty="0" smtClean="0">
                <a:latin typeface="Arial" pitchFamily="-84" charset="0"/>
              </a:rPr>
              <a:t>are </a:t>
            </a:r>
            <a:r>
              <a:rPr lang="en-US" dirty="0">
                <a:latin typeface="Arial" pitchFamily="-84" charset="0"/>
              </a:rPr>
              <a:t>not exposed. </a:t>
            </a:r>
            <a:endParaRPr lang="en-US" dirty="0" smtClean="0"/>
          </a:p>
        </p:txBody>
      </p:sp>
      <p:sp>
        <p:nvSpPr>
          <p:cNvPr id="6" name="Footer Placeholder 5"/>
          <p:cNvSpPr>
            <a:spLocks noGrp="1"/>
          </p:cNvSpPr>
          <p:nvPr>
            <p:ph type="ftr" sz="quarter" idx="11"/>
          </p:nvPr>
        </p:nvSpPr>
        <p:spPr>
          <a:xfrm>
            <a:off x="0" y="6492875"/>
            <a:ext cx="4495800" cy="365125"/>
          </a:xfrm>
        </p:spPr>
        <p:txBody>
          <a:bodyPr/>
          <a:lstStyle/>
          <a:p>
            <a:pPr>
              <a:defRPr/>
            </a:pPr>
            <a:r>
              <a:rPr lang="en-US" sz="1000" smtClean="0"/>
              <a:t>© 2017 Pearson Education, Inc., Hoboken, NJ. All rights reserved.</a:t>
            </a:r>
            <a:endParaRPr lang="en-US" sz="1000" dirty="0"/>
          </a:p>
        </p:txBody>
      </p:sp>
      <p:sp>
        <p:nvSpPr>
          <p:cNvPr id="2" name="Slayt Numarası Yer Tutucusu 1"/>
          <p:cNvSpPr>
            <a:spLocks noGrp="1"/>
          </p:cNvSpPr>
          <p:nvPr>
            <p:ph type="sldNum" sz="quarter" idx="12"/>
          </p:nvPr>
        </p:nvSpPr>
        <p:spPr/>
        <p:txBody>
          <a:bodyPr/>
          <a:lstStyle/>
          <a:p>
            <a:pPr>
              <a:defRPr/>
            </a:pPr>
            <a:fld id="{0CB3710C-E6C4-314D-9C2D-EC5776BDD5BD}" type="slidenum">
              <a:rPr lang="en-US" smtClean="0"/>
              <a:pPr>
                <a:defRPr/>
              </a:pPr>
              <a:t>9</a:t>
            </a:fld>
            <a:endParaRPr lang="en-US" dirty="0"/>
          </a:p>
        </p:txBody>
      </p:sp>
    </p:spTree>
    <p:extLst>
      <p:ext uri="{BB962C8B-B14F-4D97-AF65-F5344CB8AC3E}">
        <p14:creationId xmlns:p14="http://schemas.microsoft.com/office/powerpoint/2010/main" val="13282960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9382</TotalTime>
  <Words>6339</Words>
  <Application>Microsoft Office PowerPoint</Application>
  <PresentationFormat>Ekran Gösterisi (4:3)</PresentationFormat>
  <Paragraphs>587</Paragraphs>
  <Slides>42</Slides>
  <Notes>39</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42</vt:i4>
      </vt:variant>
    </vt:vector>
  </HeadingPairs>
  <TitlesOfParts>
    <vt:vector size="51" baseType="lpstr">
      <vt:lpstr>ＭＳ Ｐゴシック</vt:lpstr>
      <vt:lpstr>Arial</vt:lpstr>
      <vt:lpstr>Cambria Math</vt:lpstr>
      <vt:lpstr>Candara</vt:lpstr>
      <vt:lpstr>Mistral</vt:lpstr>
      <vt:lpstr>Times New Roman</vt:lpstr>
      <vt:lpstr>Times-Roman</vt:lpstr>
      <vt:lpstr>Wingdings</vt:lpstr>
      <vt:lpstr>Infusion</vt:lpstr>
      <vt:lpstr>Cryptography and Network Security</vt:lpstr>
      <vt:lpstr>Chapter 7</vt:lpstr>
      <vt:lpstr>Modes of Operation</vt:lpstr>
      <vt:lpstr>PowerPoint Sunusu</vt:lpstr>
      <vt:lpstr>Electronic Code Book -ECB</vt:lpstr>
      <vt:lpstr>PowerPoint Sunusu</vt:lpstr>
      <vt:lpstr>PowerPoint Sunusu</vt:lpstr>
      <vt:lpstr>Criteria and properties for evaluating and constructing block cipher modes of operation that are superior to ECB:</vt:lpstr>
      <vt:lpstr>Cipher Block Chaining Mode - CBC</vt:lpstr>
      <vt:lpstr>PowerPoint Sunusu</vt:lpstr>
      <vt:lpstr>Cipher Block Chaining Mode - CBC</vt:lpstr>
      <vt:lpstr>Cipher Feedback Mode</vt:lpstr>
      <vt:lpstr>Cipher Feedback Mode</vt:lpstr>
      <vt:lpstr>PowerPoint Sunusu</vt:lpstr>
      <vt:lpstr>Cipher Feedback Mode</vt:lpstr>
      <vt:lpstr>Output Feedback Mode</vt:lpstr>
      <vt:lpstr>PowerPoint Sunusu</vt:lpstr>
      <vt:lpstr>Nonces</vt:lpstr>
      <vt:lpstr>Nonce sources</vt:lpstr>
      <vt:lpstr>Output Feedback Mode</vt:lpstr>
      <vt:lpstr>Output Feedback Mode</vt:lpstr>
      <vt:lpstr>Counter Mode - CTR</vt:lpstr>
      <vt:lpstr>PowerPoint Sunusu</vt:lpstr>
      <vt:lpstr>Counter Mode - CTR</vt:lpstr>
      <vt:lpstr>Advantages  of  CTR</vt:lpstr>
      <vt:lpstr>PowerPoint Sunusu</vt:lpstr>
      <vt:lpstr>XTS-AES Mode for Block-Oriented Storage Devices</vt:lpstr>
      <vt:lpstr>Tweakable Block Ciphers</vt:lpstr>
      <vt:lpstr>PowerPoint Sunusu</vt:lpstr>
      <vt:lpstr>Storage Encryption Requirements</vt:lpstr>
      <vt:lpstr>Problems</vt:lpstr>
      <vt:lpstr>XTS-AES Operation  on  Single Block</vt:lpstr>
      <vt:lpstr>PowerPoint Sunusu</vt:lpstr>
      <vt:lpstr>XTS-AES Mode</vt:lpstr>
      <vt:lpstr>Padding</vt:lpstr>
      <vt:lpstr>Ciphertext stealing</vt:lpstr>
      <vt:lpstr>Ciphertext stealing</vt:lpstr>
      <vt:lpstr>Galois/Counter Mode - GCM</vt:lpstr>
      <vt:lpstr>Generic composition: AE from Encryption + MAC</vt:lpstr>
      <vt:lpstr>Format-Preserving Encryption (FPE)</vt:lpstr>
      <vt:lpstr>Table 7.2   Comparison of Format-Preserving  Encryption and AES </vt:lpstr>
      <vt:lpstr>Motivation</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6</dc:subject>
  <dc:creator>Dr Lawrie Brown</dc:creator>
  <cp:keywords/>
  <dc:description/>
  <cp:lastModifiedBy>Microsoft hesabı</cp:lastModifiedBy>
  <cp:revision>144</cp:revision>
  <dcterms:created xsi:type="dcterms:W3CDTF">2016-03-16T20:44:23Z</dcterms:created>
  <dcterms:modified xsi:type="dcterms:W3CDTF">2022-03-27T10:32:09Z</dcterms:modified>
  <cp:category/>
</cp:coreProperties>
</file>