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97" r:id="rId2"/>
  </p:sldMasterIdLst>
  <p:notesMasterIdLst>
    <p:notesMasterId r:id="rId39"/>
  </p:notesMasterIdLst>
  <p:handoutMasterIdLst>
    <p:handoutMasterId r:id="rId40"/>
  </p:handoutMasterIdLst>
  <p:sldIdLst>
    <p:sldId id="305" r:id="rId3"/>
    <p:sldId id="306" r:id="rId4"/>
    <p:sldId id="310" r:id="rId5"/>
    <p:sldId id="309" r:id="rId6"/>
    <p:sldId id="279" r:id="rId7"/>
    <p:sldId id="275" r:id="rId8"/>
    <p:sldId id="278" r:id="rId9"/>
    <p:sldId id="300" r:id="rId10"/>
    <p:sldId id="281" r:id="rId11"/>
    <p:sldId id="311" r:id="rId12"/>
    <p:sldId id="312" r:id="rId13"/>
    <p:sldId id="313" r:id="rId14"/>
    <p:sldId id="314" r:id="rId15"/>
    <p:sldId id="315" r:id="rId16"/>
    <p:sldId id="316" r:id="rId17"/>
    <p:sldId id="317" r:id="rId18"/>
    <p:sldId id="284" r:id="rId19"/>
    <p:sldId id="325" r:id="rId20"/>
    <p:sldId id="286" r:id="rId21"/>
    <p:sldId id="287" r:id="rId22"/>
    <p:sldId id="289" r:id="rId23"/>
    <p:sldId id="318" r:id="rId24"/>
    <p:sldId id="319" r:id="rId25"/>
    <p:sldId id="290" r:id="rId26"/>
    <p:sldId id="292" r:id="rId27"/>
    <p:sldId id="321" r:id="rId28"/>
    <p:sldId id="293" r:id="rId29"/>
    <p:sldId id="294" r:id="rId30"/>
    <p:sldId id="322" r:id="rId31"/>
    <p:sldId id="303" r:id="rId32"/>
    <p:sldId id="295" r:id="rId33"/>
    <p:sldId id="323" r:id="rId34"/>
    <p:sldId id="324" r:id="rId35"/>
    <p:sldId id="299" r:id="rId36"/>
    <p:sldId id="304" r:id="rId37"/>
    <p:sldId id="308"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98" autoAdjust="0"/>
    <p:restoredTop sz="94434" autoAdjust="0"/>
  </p:normalViewPr>
  <p:slideViewPr>
    <p:cSldViewPr>
      <p:cViewPr varScale="1">
        <p:scale>
          <a:sx n="70" d="100"/>
          <a:sy n="70" d="100"/>
        </p:scale>
        <p:origin x="15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8" d="100"/>
          <a:sy n="128" d="100"/>
        </p:scale>
        <p:origin x="-1144"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690A4-C4B1-4140-A11F-580D452924C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1F864227-CA81-8D49-99F4-A41E3F3A4405}">
      <dgm:prSet phldrT="[Text]" custT="1"/>
      <dgm:spPr/>
      <dgm:t>
        <a:bodyPr/>
        <a:lstStyle/>
        <a:p>
          <a:r>
            <a:rPr lang="en-US" sz="1600" b="1" i="0" dirty="0" smtClean="0"/>
            <a:t>Key distribution</a:t>
          </a:r>
          <a:endParaRPr lang="en-US" sz="1600" b="1" i="0" dirty="0"/>
        </a:p>
      </dgm:t>
    </dgm:pt>
    <dgm:pt modelId="{A9B89A90-A709-4947-943D-3DC63E50989B}" type="parTrans" cxnId="{BF47E28C-4EB0-5945-BDFE-22A8A8AC8379}">
      <dgm:prSet/>
      <dgm:spPr/>
      <dgm:t>
        <a:bodyPr/>
        <a:lstStyle/>
        <a:p>
          <a:endParaRPr lang="en-US"/>
        </a:p>
      </dgm:t>
    </dgm:pt>
    <dgm:pt modelId="{6B7EB79C-1427-5348-BFCA-6058AD406C08}" type="sibTrans" cxnId="{BF47E28C-4EB0-5945-BDFE-22A8A8AC8379}">
      <dgm:prSet/>
      <dgm:spPr/>
      <dgm:t>
        <a:bodyPr/>
        <a:lstStyle/>
        <a:p>
          <a:endParaRPr lang="en-US"/>
        </a:p>
      </dgm:t>
    </dgm:pt>
    <dgm:pt modelId="{93C371D1-0568-D549-A9E9-1109B1C23FFA}">
      <dgm:prSet custT="1"/>
      <dgm:spPr/>
      <dgm:t>
        <a:bodyPr/>
        <a:lstStyle/>
        <a:p>
          <a:r>
            <a:rPr lang="en-US" sz="1600" b="1" i="0" dirty="0" smtClean="0"/>
            <a:t>How to have secure communications in general without having to trust a KDC with your key</a:t>
          </a:r>
        </a:p>
      </dgm:t>
    </dgm:pt>
    <dgm:pt modelId="{EB222672-15AE-6244-89C8-52DFED3212EB}" type="parTrans" cxnId="{538257FF-73DD-2C49-8734-DC436D245187}">
      <dgm:prSet/>
      <dgm:spPr/>
      <dgm:t>
        <a:bodyPr/>
        <a:lstStyle/>
        <a:p>
          <a:endParaRPr lang="en-US"/>
        </a:p>
      </dgm:t>
    </dgm:pt>
    <dgm:pt modelId="{DF34262B-3C34-7F41-B143-2B9E7B200EBD}" type="sibTrans" cxnId="{538257FF-73DD-2C49-8734-DC436D245187}">
      <dgm:prSet/>
      <dgm:spPr/>
      <dgm:t>
        <a:bodyPr/>
        <a:lstStyle/>
        <a:p>
          <a:endParaRPr lang="en-US"/>
        </a:p>
      </dgm:t>
    </dgm:pt>
    <dgm:pt modelId="{3DC0467C-9B21-C541-A1BA-500358705074}">
      <dgm:prSet custT="1"/>
      <dgm:spPr/>
      <dgm:t>
        <a:bodyPr/>
        <a:lstStyle/>
        <a:p>
          <a:r>
            <a:rPr lang="en-US" sz="1600" b="1" i="0" smtClean="0"/>
            <a:t>Digital signatures</a:t>
          </a:r>
          <a:endParaRPr lang="en-US" sz="1600" b="1" i="0" dirty="0" smtClean="0"/>
        </a:p>
      </dgm:t>
    </dgm:pt>
    <dgm:pt modelId="{058CCD16-1BA9-2C42-9BE1-1AE6E0F77C07}" type="parTrans" cxnId="{FE560BCC-DA97-BB4B-9644-74AF08B6ED9B}">
      <dgm:prSet/>
      <dgm:spPr/>
      <dgm:t>
        <a:bodyPr/>
        <a:lstStyle/>
        <a:p>
          <a:endParaRPr lang="en-US"/>
        </a:p>
      </dgm:t>
    </dgm:pt>
    <dgm:pt modelId="{EE80C3D6-261E-7140-B1FA-C7DBEF360B20}" type="sibTrans" cxnId="{FE560BCC-DA97-BB4B-9644-74AF08B6ED9B}">
      <dgm:prSet/>
      <dgm:spPr/>
      <dgm:t>
        <a:bodyPr/>
        <a:lstStyle/>
        <a:p>
          <a:endParaRPr lang="en-US"/>
        </a:p>
      </dgm:t>
    </dgm:pt>
    <dgm:pt modelId="{E98664D3-0C41-C541-9E55-F995A3CAB7E5}">
      <dgm:prSet custT="1"/>
      <dgm:spPr/>
      <dgm:t>
        <a:bodyPr/>
        <a:lstStyle/>
        <a:p>
          <a:r>
            <a:rPr lang="en-US" sz="1600" b="1" i="0" dirty="0" smtClean="0"/>
            <a:t>How to verify that a message comes intact from the claimed sender</a:t>
          </a:r>
        </a:p>
      </dgm:t>
    </dgm:pt>
    <dgm:pt modelId="{28516441-8924-C147-8A92-12D1C9BE741C}" type="parTrans" cxnId="{F9A45E78-4AF2-CC4F-90BB-14BB83E88489}">
      <dgm:prSet/>
      <dgm:spPr/>
      <dgm:t>
        <a:bodyPr/>
        <a:lstStyle/>
        <a:p>
          <a:endParaRPr lang="en-US"/>
        </a:p>
      </dgm:t>
    </dgm:pt>
    <dgm:pt modelId="{FCCEDB7F-8754-E444-BABB-9983CDFB86F2}" type="sibTrans" cxnId="{F9A45E78-4AF2-CC4F-90BB-14BB83E88489}">
      <dgm:prSet/>
      <dgm:spPr/>
      <dgm:t>
        <a:bodyPr/>
        <a:lstStyle/>
        <a:p>
          <a:endParaRPr lang="en-US"/>
        </a:p>
      </dgm:t>
    </dgm:pt>
    <dgm:pt modelId="{8A6334C8-AAD5-DC4E-A921-230E4B3A68EF}" type="pres">
      <dgm:prSet presAssocID="{17E690A4-C4B1-4140-A11F-580D452924C3}" presName="linear" presStyleCnt="0">
        <dgm:presLayoutVars>
          <dgm:dir/>
          <dgm:animLvl val="lvl"/>
          <dgm:resizeHandles val="exact"/>
        </dgm:presLayoutVars>
      </dgm:prSet>
      <dgm:spPr/>
      <dgm:t>
        <a:bodyPr/>
        <a:lstStyle/>
        <a:p>
          <a:endParaRPr lang="en-US"/>
        </a:p>
      </dgm:t>
    </dgm:pt>
    <dgm:pt modelId="{86CB6F17-1E55-F54A-9B1D-3EE59E01E62F}" type="pres">
      <dgm:prSet presAssocID="{1F864227-CA81-8D49-99F4-A41E3F3A4405}" presName="parentLin" presStyleCnt="0"/>
      <dgm:spPr/>
    </dgm:pt>
    <dgm:pt modelId="{0D00A682-4F23-A845-A81C-DB63F83A8DD9}" type="pres">
      <dgm:prSet presAssocID="{1F864227-CA81-8D49-99F4-A41E3F3A4405}" presName="parentLeftMargin" presStyleLbl="node1" presStyleIdx="0" presStyleCnt="2"/>
      <dgm:spPr/>
      <dgm:t>
        <a:bodyPr/>
        <a:lstStyle/>
        <a:p>
          <a:endParaRPr lang="en-US"/>
        </a:p>
      </dgm:t>
    </dgm:pt>
    <dgm:pt modelId="{9F42F34A-248A-9B4C-8DA2-E1AB8DB6FB1A}" type="pres">
      <dgm:prSet presAssocID="{1F864227-CA81-8D49-99F4-A41E3F3A4405}" presName="parentText" presStyleLbl="node1" presStyleIdx="0" presStyleCnt="2" custScaleX="38256" custScaleY="107447">
        <dgm:presLayoutVars>
          <dgm:chMax val="0"/>
          <dgm:bulletEnabled val="1"/>
        </dgm:presLayoutVars>
      </dgm:prSet>
      <dgm:spPr/>
      <dgm:t>
        <a:bodyPr/>
        <a:lstStyle/>
        <a:p>
          <a:endParaRPr lang="en-US"/>
        </a:p>
      </dgm:t>
    </dgm:pt>
    <dgm:pt modelId="{F0ED7B4C-4F05-9247-AAC6-EF95D101ACF3}" type="pres">
      <dgm:prSet presAssocID="{1F864227-CA81-8D49-99F4-A41E3F3A4405}" presName="negativeSpace" presStyleCnt="0"/>
      <dgm:spPr/>
    </dgm:pt>
    <dgm:pt modelId="{753A43A3-74E4-6242-AD74-2CEC8831F941}" type="pres">
      <dgm:prSet presAssocID="{1F864227-CA81-8D49-99F4-A41E3F3A4405}" presName="childText" presStyleLbl="conFgAcc1" presStyleIdx="0" presStyleCnt="2">
        <dgm:presLayoutVars>
          <dgm:bulletEnabled val="1"/>
        </dgm:presLayoutVars>
      </dgm:prSet>
      <dgm:spPr/>
      <dgm:t>
        <a:bodyPr/>
        <a:lstStyle/>
        <a:p>
          <a:endParaRPr lang="en-US"/>
        </a:p>
      </dgm:t>
    </dgm:pt>
    <dgm:pt modelId="{84DE40D8-A87B-9140-AEA7-4DE5104CAF15}" type="pres">
      <dgm:prSet presAssocID="{6B7EB79C-1427-5348-BFCA-6058AD406C08}" presName="spaceBetweenRectangles" presStyleCnt="0"/>
      <dgm:spPr/>
    </dgm:pt>
    <dgm:pt modelId="{004CA9D9-7211-6D47-B6C5-22252F770AD3}" type="pres">
      <dgm:prSet presAssocID="{3DC0467C-9B21-C541-A1BA-500358705074}" presName="parentLin" presStyleCnt="0"/>
      <dgm:spPr/>
    </dgm:pt>
    <dgm:pt modelId="{411CB552-9417-9B47-B62F-5B53822C9E77}" type="pres">
      <dgm:prSet presAssocID="{3DC0467C-9B21-C541-A1BA-500358705074}" presName="parentLeftMargin" presStyleLbl="node1" presStyleIdx="0" presStyleCnt="2"/>
      <dgm:spPr/>
      <dgm:t>
        <a:bodyPr/>
        <a:lstStyle/>
        <a:p>
          <a:endParaRPr lang="en-US"/>
        </a:p>
      </dgm:t>
    </dgm:pt>
    <dgm:pt modelId="{CA4E2293-290D-C34A-80FC-C37A52E5B3EA}" type="pres">
      <dgm:prSet presAssocID="{3DC0467C-9B21-C541-A1BA-500358705074}" presName="parentText" presStyleLbl="node1" presStyleIdx="1" presStyleCnt="2" custScaleX="41196" custScaleY="107162">
        <dgm:presLayoutVars>
          <dgm:chMax val="0"/>
          <dgm:bulletEnabled val="1"/>
        </dgm:presLayoutVars>
      </dgm:prSet>
      <dgm:spPr/>
      <dgm:t>
        <a:bodyPr/>
        <a:lstStyle/>
        <a:p>
          <a:endParaRPr lang="en-US"/>
        </a:p>
      </dgm:t>
    </dgm:pt>
    <dgm:pt modelId="{3A7A68A8-DA0B-9F4B-820E-A28B7674BE3B}" type="pres">
      <dgm:prSet presAssocID="{3DC0467C-9B21-C541-A1BA-500358705074}" presName="negativeSpace" presStyleCnt="0"/>
      <dgm:spPr/>
    </dgm:pt>
    <dgm:pt modelId="{E034BB72-F90F-E644-B964-59D253E21B41}" type="pres">
      <dgm:prSet presAssocID="{3DC0467C-9B21-C541-A1BA-500358705074}" presName="childText" presStyleLbl="conFgAcc1" presStyleIdx="1" presStyleCnt="2">
        <dgm:presLayoutVars>
          <dgm:bulletEnabled val="1"/>
        </dgm:presLayoutVars>
      </dgm:prSet>
      <dgm:spPr/>
      <dgm:t>
        <a:bodyPr/>
        <a:lstStyle/>
        <a:p>
          <a:endParaRPr lang="en-US"/>
        </a:p>
      </dgm:t>
    </dgm:pt>
  </dgm:ptLst>
  <dgm:cxnLst>
    <dgm:cxn modelId="{ADF20075-6676-414E-9D43-B3105C25A04D}" type="presOf" srcId="{3DC0467C-9B21-C541-A1BA-500358705074}" destId="{411CB552-9417-9B47-B62F-5B53822C9E77}" srcOrd="0" destOrd="0" presId="urn:microsoft.com/office/officeart/2005/8/layout/list1"/>
    <dgm:cxn modelId="{E51A5661-170D-0F43-B655-771BB819F508}" type="presOf" srcId="{1F864227-CA81-8D49-99F4-A41E3F3A4405}" destId="{9F42F34A-248A-9B4C-8DA2-E1AB8DB6FB1A}" srcOrd="1" destOrd="0" presId="urn:microsoft.com/office/officeart/2005/8/layout/list1"/>
    <dgm:cxn modelId="{F9A45E78-4AF2-CC4F-90BB-14BB83E88489}" srcId="{3DC0467C-9B21-C541-A1BA-500358705074}" destId="{E98664D3-0C41-C541-9E55-F995A3CAB7E5}" srcOrd="0" destOrd="0" parTransId="{28516441-8924-C147-8A92-12D1C9BE741C}" sibTransId="{FCCEDB7F-8754-E444-BABB-9983CDFB86F2}"/>
    <dgm:cxn modelId="{3BA42C05-83EB-0A49-AC97-C9D6EDF815E5}" type="presOf" srcId="{1F864227-CA81-8D49-99F4-A41E3F3A4405}" destId="{0D00A682-4F23-A845-A81C-DB63F83A8DD9}" srcOrd="0" destOrd="0" presId="urn:microsoft.com/office/officeart/2005/8/layout/list1"/>
    <dgm:cxn modelId="{64CB1DC3-F5C1-6443-AE44-EFCAED9947F4}" type="presOf" srcId="{93C371D1-0568-D549-A9E9-1109B1C23FFA}" destId="{753A43A3-74E4-6242-AD74-2CEC8831F941}" srcOrd="0" destOrd="0" presId="urn:microsoft.com/office/officeart/2005/8/layout/list1"/>
    <dgm:cxn modelId="{538257FF-73DD-2C49-8734-DC436D245187}" srcId="{1F864227-CA81-8D49-99F4-A41E3F3A4405}" destId="{93C371D1-0568-D549-A9E9-1109B1C23FFA}" srcOrd="0" destOrd="0" parTransId="{EB222672-15AE-6244-89C8-52DFED3212EB}" sibTransId="{DF34262B-3C34-7F41-B143-2B9E7B200EBD}"/>
    <dgm:cxn modelId="{E2F0400D-724B-2649-B290-BAFB1268A02F}" type="presOf" srcId="{E98664D3-0C41-C541-9E55-F995A3CAB7E5}" destId="{E034BB72-F90F-E644-B964-59D253E21B41}" srcOrd="0" destOrd="0" presId="urn:microsoft.com/office/officeart/2005/8/layout/list1"/>
    <dgm:cxn modelId="{1EEA7525-A7D3-5C41-90ED-01E902B3D9CB}" type="presOf" srcId="{17E690A4-C4B1-4140-A11F-580D452924C3}" destId="{8A6334C8-AAD5-DC4E-A921-230E4B3A68EF}" srcOrd="0" destOrd="0" presId="urn:microsoft.com/office/officeart/2005/8/layout/list1"/>
    <dgm:cxn modelId="{3F591532-2C87-914F-B8CE-08A54C6D1A6D}" type="presOf" srcId="{3DC0467C-9B21-C541-A1BA-500358705074}" destId="{CA4E2293-290D-C34A-80FC-C37A52E5B3EA}" srcOrd="1" destOrd="0" presId="urn:microsoft.com/office/officeart/2005/8/layout/list1"/>
    <dgm:cxn modelId="{BF47E28C-4EB0-5945-BDFE-22A8A8AC8379}" srcId="{17E690A4-C4B1-4140-A11F-580D452924C3}" destId="{1F864227-CA81-8D49-99F4-A41E3F3A4405}" srcOrd="0" destOrd="0" parTransId="{A9B89A90-A709-4947-943D-3DC63E50989B}" sibTransId="{6B7EB79C-1427-5348-BFCA-6058AD406C08}"/>
    <dgm:cxn modelId="{FE560BCC-DA97-BB4B-9644-74AF08B6ED9B}" srcId="{17E690A4-C4B1-4140-A11F-580D452924C3}" destId="{3DC0467C-9B21-C541-A1BA-500358705074}" srcOrd="1" destOrd="0" parTransId="{058CCD16-1BA9-2C42-9BE1-1AE6E0F77C07}" sibTransId="{EE80C3D6-261E-7140-B1FA-C7DBEF360B20}"/>
    <dgm:cxn modelId="{A5CA44F0-6427-504A-9CFB-3D2B91248B5C}" type="presParOf" srcId="{8A6334C8-AAD5-DC4E-A921-230E4B3A68EF}" destId="{86CB6F17-1E55-F54A-9B1D-3EE59E01E62F}" srcOrd="0" destOrd="0" presId="urn:microsoft.com/office/officeart/2005/8/layout/list1"/>
    <dgm:cxn modelId="{2427DE12-76EE-DA4E-BB29-00F7DE215EF8}" type="presParOf" srcId="{86CB6F17-1E55-F54A-9B1D-3EE59E01E62F}" destId="{0D00A682-4F23-A845-A81C-DB63F83A8DD9}" srcOrd="0" destOrd="0" presId="urn:microsoft.com/office/officeart/2005/8/layout/list1"/>
    <dgm:cxn modelId="{C19F7ED0-8EBE-C34F-9E7C-C94470F7ECD1}" type="presParOf" srcId="{86CB6F17-1E55-F54A-9B1D-3EE59E01E62F}" destId="{9F42F34A-248A-9B4C-8DA2-E1AB8DB6FB1A}" srcOrd="1" destOrd="0" presId="urn:microsoft.com/office/officeart/2005/8/layout/list1"/>
    <dgm:cxn modelId="{4FC55649-7EBD-6E42-831C-B84BE78FE812}" type="presParOf" srcId="{8A6334C8-AAD5-DC4E-A921-230E4B3A68EF}" destId="{F0ED7B4C-4F05-9247-AAC6-EF95D101ACF3}" srcOrd="1" destOrd="0" presId="urn:microsoft.com/office/officeart/2005/8/layout/list1"/>
    <dgm:cxn modelId="{1511E48F-00C5-3848-88DD-276DADAC3CF7}" type="presParOf" srcId="{8A6334C8-AAD5-DC4E-A921-230E4B3A68EF}" destId="{753A43A3-74E4-6242-AD74-2CEC8831F941}" srcOrd="2" destOrd="0" presId="urn:microsoft.com/office/officeart/2005/8/layout/list1"/>
    <dgm:cxn modelId="{AEA05354-CBBB-3E41-BC1A-9B88B59D6B65}" type="presParOf" srcId="{8A6334C8-AAD5-DC4E-A921-230E4B3A68EF}" destId="{84DE40D8-A87B-9140-AEA7-4DE5104CAF15}" srcOrd="3" destOrd="0" presId="urn:microsoft.com/office/officeart/2005/8/layout/list1"/>
    <dgm:cxn modelId="{8920B1F4-AE85-4344-869D-62238A36FA69}" type="presParOf" srcId="{8A6334C8-AAD5-DC4E-A921-230E4B3A68EF}" destId="{004CA9D9-7211-6D47-B6C5-22252F770AD3}" srcOrd="4" destOrd="0" presId="urn:microsoft.com/office/officeart/2005/8/layout/list1"/>
    <dgm:cxn modelId="{53EEF7CA-CF9E-854C-A46E-07BB8AD8C6B2}" type="presParOf" srcId="{004CA9D9-7211-6D47-B6C5-22252F770AD3}" destId="{411CB552-9417-9B47-B62F-5B53822C9E77}" srcOrd="0" destOrd="0" presId="urn:microsoft.com/office/officeart/2005/8/layout/list1"/>
    <dgm:cxn modelId="{D3589DA7-CA00-4340-8C5D-77A39A39CB0D}" type="presParOf" srcId="{004CA9D9-7211-6D47-B6C5-22252F770AD3}" destId="{CA4E2293-290D-C34A-80FC-C37A52E5B3EA}" srcOrd="1" destOrd="0" presId="urn:microsoft.com/office/officeart/2005/8/layout/list1"/>
    <dgm:cxn modelId="{8296B036-E78F-1B4A-8C39-F403C6D90995}" type="presParOf" srcId="{8A6334C8-AAD5-DC4E-A921-230E4B3A68EF}" destId="{3A7A68A8-DA0B-9F4B-820E-A28B7674BE3B}" srcOrd="5" destOrd="0" presId="urn:microsoft.com/office/officeart/2005/8/layout/list1"/>
    <dgm:cxn modelId="{855E4D1B-E127-924A-8C4E-A0E81FC43843}" type="presParOf" srcId="{8A6334C8-AAD5-DC4E-A921-230E4B3A68EF}" destId="{E034BB72-F90F-E644-B964-59D253E21B4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E9771E-BB07-DD4B-BAA6-1FF590A2A3A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0CE9CE0-49D7-B447-868E-3F6990D64B0F}">
      <dgm:prSet phldrT="[Text]"/>
      <dgm:spPr>
        <a:solidFill>
          <a:schemeClr val="bg1"/>
        </a:solidFill>
        <a:ln>
          <a:solidFill>
            <a:schemeClr val="accent1"/>
          </a:solidFill>
        </a:ln>
      </dgm:spPr>
      <dgm:t>
        <a:bodyPr/>
        <a:lstStyle/>
        <a:p>
          <a:r>
            <a:rPr lang="en-AU" dirty="0" smtClean="0"/>
            <a:t>Plaintext</a:t>
          </a:r>
          <a:endParaRPr lang="en-US" dirty="0"/>
        </a:p>
      </dgm:t>
    </dgm:pt>
    <dgm:pt modelId="{4F8D4922-37BD-974F-96C6-15C278DCECF3}" type="parTrans" cxnId="{B13089F1-E60C-BB4B-A199-166B077445E1}">
      <dgm:prSet/>
      <dgm:spPr/>
      <dgm:t>
        <a:bodyPr/>
        <a:lstStyle/>
        <a:p>
          <a:endParaRPr lang="en-US"/>
        </a:p>
      </dgm:t>
    </dgm:pt>
    <dgm:pt modelId="{9741ED17-F573-404D-8A34-A3CEDFF5D273}" type="sibTrans" cxnId="{B13089F1-E60C-BB4B-A199-166B077445E1}">
      <dgm:prSet/>
      <dgm:spPr/>
      <dgm:t>
        <a:bodyPr/>
        <a:lstStyle/>
        <a:p>
          <a:endParaRPr lang="en-US"/>
        </a:p>
      </dgm:t>
    </dgm:pt>
    <dgm:pt modelId="{261F40C1-7E02-DA45-BFC1-98073985D4AE}">
      <dgm:prSet custT="1"/>
      <dgm:spPr>
        <a:ln>
          <a:solidFill>
            <a:schemeClr val="tx1"/>
          </a:solidFill>
        </a:ln>
        <a:effectLst/>
      </dgm:spPr>
      <dgm:t>
        <a:bodyPr/>
        <a:lstStyle/>
        <a:p>
          <a:r>
            <a:rPr lang="en-AU" sz="1600" b="1" i="0" dirty="0" smtClean="0"/>
            <a:t>The readable message or data that is fed into the algorithm as input</a:t>
          </a:r>
        </a:p>
      </dgm:t>
    </dgm:pt>
    <dgm:pt modelId="{A17E81BD-F36F-7E4A-AB10-F1F3E0E78598}" type="parTrans" cxnId="{ADC1C764-19F5-6145-8669-21881E3478EB}">
      <dgm:prSet/>
      <dgm:spPr/>
      <dgm:t>
        <a:bodyPr/>
        <a:lstStyle/>
        <a:p>
          <a:endParaRPr lang="en-US"/>
        </a:p>
      </dgm:t>
    </dgm:pt>
    <dgm:pt modelId="{DF9040C9-7F48-0C48-A9AD-04D61152645D}" type="sibTrans" cxnId="{ADC1C764-19F5-6145-8669-21881E3478EB}">
      <dgm:prSet/>
      <dgm:spPr/>
      <dgm:t>
        <a:bodyPr/>
        <a:lstStyle/>
        <a:p>
          <a:endParaRPr lang="en-US"/>
        </a:p>
      </dgm:t>
    </dgm:pt>
    <dgm:pt modelId="{C166F341-50FA-B846-98BD-E7EDD1067A0C}">
      <dgm:prSet/>
      <dgm:spPr>
        <a:solidFill>
          <a:schemeClr val="bg1"/>
        </a:solidFill>
        <a:ln>
          <a:solidFill>
            <a:schemeClr val="accent1"/>
          </a:solidFill>
        </a:ln>
      </dgm:spPr>
      <dgm:t>
        <a:bodyPr/>
        <a:lstStyle/>
        <a:p>
          <a:r>
            <a:rPr lang="en-AU" dirty="0" smtClean="0"/>
            <a:t>Encryption algorithm</a:t>
          </a:r>
        </a:p>
      </dgm:t>
    </dgm:pt>
    <dgm:pt modelId="{5A90ED35-D7E9-794E-BE81-9951979A7FDF}" type="parTrans" cxnId="{D8AF1A3F-CF5F-AE4E-A5C6-68DF1A8E05A9}">
      <dgm:prSet/>
      <dgm:spPr/>
      <dgm:t>
        <a:bodyPr/>
        <a:lstStyle/>
        <a:p>
          <a:endParaRPr lang="en-US"/>
        </a:p>
      </dgm:t>
    </dgm:pt>
    <dgm:pt modelId="{3F8AB0C2-D10E-5040-A929-74DFCE6B2270}" type="sibTrans" cxnId="{D8AF1A3F-CF5F-AE4E-A5C6-68DF1A8E05A9}">
      <dgm:prSet/>
      <dgm:spPr/>
      <dgm:t>
        <a:bodyPr/>
        <a:lstStyle/>
        <a:p>
          <a:endParaRPr lang="en-US"/>
        </a:p>
      </dgm:t>
    </dgm:pt>
    <dgm:pt modelId="{E4B47229-731B-CE4A-9CC4-46785BDEDA3B}">
      <dgm:prSet custT="1"/>
      <dgm:spPr>
        <a:ln>
          <a:solidFill>
            <a:schemeClr val="tx1"/>
          </a:solidFill>
        </a:ln>
      </dgm:spPr>
      <dgm:t>
        <a:bodyPr/>
        <a:lstStyle/>
        <a:p>
          <a:r>
            <a:rPr lang="en-AU" sz="1600" b="1" i="0" dirty="0" smtClean="0"/>
            <a:t>Performs various </a:t>
          </a:r>
          <a:r>
            <a:rPr lang="en-AU" sz="1600" b="1" i="0" dirty="0" err="1" smtClean="0"/>
            <a:t>transforma-tions</a:t>
          </a:r>
          <a:r>
            <a:rPr lang="en-AU" sz="1600" b="1" i="0" dirty="0" smtClean="0"/>
            <a:t> on the plaintext</a:t>
          </a:r>
        </a:p>
      </dgm:t>
    </dgm:pt>
    <dgm:pt modelId="{AA48253F-7A06-2247-A519-D69992DF4442}" type="parTrans" cxnId="{29FD7559-32AA-7E49-BDA6-1AA08946394F}">
      <dgm:prSet/>
      <dgm:spPr/>
      <dgm:t>
        <a:bodyPr/>
        <a:lstStyle/>
        <a:p>
          <a:endParaRPr lang="en-US"/>
        </a:p>
      </dgm:t>
    </dgm:pt>
    <dgm:pt modelId="{FFE89E57-F97A-2645-98EC-A7A86589167D}" type="sibTrans" cxnId="{29FD7559-32AA-7E49-BDA6-1AA08946394F}">
      <dgm:prSet/>
      <dgm:spPr/>
      <dgm:t>
        <a:bodyPr/>
        <a:lstStyle/>
        <a:p>
          <a:endParaRPr lang="en-US"/>
        </a:p>
      </dgm:t>
    </dgm:pt>
    <dgm:pt modelId="{1FDFDE4D-0011-F74A-A8DD-3C684F225A5B}">
      <dgm:prSet/>
      <dgm:spPr>
        <a:solidFill>
          <a:schemeClr val="bg1"/>
        </a:solidFill>
        <a:ln>
          <a:solidFill>
            <a:schemeClr val="accent1"/>
          </a:solidFill>
        </a:ln>
      </dgm:spPr>
      <dgm:t>
        <a:bodyPr/>
        <a:lstStyle/>
        <a:p>
          <a:r>
            <a:rPr lang="en-AU" dirty="0" smtClean="0"/>
            <a:t>Public key</a:t>
          </a:r>
        </a:p>
      </dgm:t>
    </dgm:pt>
    <dgm:pt modelId="{CD40001B-AD08-4547-A23E-D415B3AE038E}" type="parTrans" cxnId="{8E3DFFB1-2F42-BE4B-9D93-E4DE70A2EA46}">
      <dgm:prSet/>
      <dgm:spPr/>
      <dgm:t>
        <a:bodyPr/>
        <a:lstStyle/>
        <a:p>
          <a:endParaRPr lang="en-US"/>
        </a:p>
      </dgm:t>
    </dgm:pt>
    <dgm:pt modelId="{0BD97CA3-0E26-9140-BCEC-7339827E98DD}" type="sibTrans" cxnId="{8E3DFFB1-2F42-BE4B-9D93-E4DE70A2EA46}">
      <dgm:prSet/>
      <dgm:spPr/>
      <dgm:t>
        <a:bodyPr/>
        <a:lstStyle/>
        <a:p>
          <a:endParaRPr lang="en-US"/>
        </a:p>
      </dgm:t>
    </dgm:pt>
    <dgm:pt modelId="{1952F105-7600-7B48-B741-6715F32CA827}">
      <dgm:prSet custT="1"/>
      <dgm:spPr>
        <a:ln>
          <a:solidFill>
            <a:schemeClr val="tx1"/>
          </a:solidFill>
        </a:ln>
      </dgm:spPr>
      <dgm:t>
        <a:bodyPr/>
        <a:lstStyle/>
        <a:p>
          <a:r>
            <a:rPr lang="en-AU" sz="1600" b="1" i="0" dirty="0" smtClean="0"/>
            <a:t>Used for encryption or decryption</a:t>
          </a:r>
        </a:p>
      </dgm:t>
    </dgm:pt>
    <dgm:pt modelId="{40483CA9-B7AF-1D43-8288-FB2B95D4D5FE}" type="parTrans" cxnId="{E7B8237F-CE9D-1F49-84C7-3C9AAB436EA2}">
      <dgm:prSet/>
      <dgm:spPr/>
      <dgm:t>
        <a:bodyPr/>
        <a:lstStyle/>
        <a:p>
          <a:endParaRPr lang="en-US"/>
        </a:p>
      </dgm:t>
    </dgm:pt>
    <dgm:pt modelId="{A067637A-07C2-224F-891B-284255C563D2}" type="sibTrans" cxnId="{E7B8237F-CE9D-1F49-84C7-3C9AAB436EA2}">
      <dgm:prSet/>
      <dgm:spPr/>
      <dgm:t>
        <a:bodyPr/>
        <a:lstStyle/>
        <a:p>
          <a:endParaRPr lang="en-US"/>
        </a:p>
      </dgm:t>
    </dgm:pt>
    <dgm:pt modelId="{2D925515-C5E7-2A4E-853D-D717DAB0E9BB}">
      <dgm:prSet/>
      <dgm:spPr>
        <a:solidFill>
          <a:schemeClr val="bg1"/>
        </a:solidFill>
        <a:ln>
          <a:solidFill>
            <a:schemeClr val="accent1"/>
          </a:solidFill>
        </a:ln>
      </dgm:spPr>
      <dgm:t>
        <a:bodyPr/>
        <a:lstStyle/>
        <a:p>
          <a:r>
            <a:rPr lang="en-AU" dirty="0" smtClean="0"/>
            <a:t>Private key</a:t>
          </a:r>
        </a:p>
      </dgm:t>
    </dgm:pt>
    <dgm:pt modelId="{F1ABC093-6A47-2244-B0B7-CDCD5365F4F9}" type="parTrans" cxnId="{C8F8BEB9-48C2-D74F-816D-2A2469A9D74E}">
      <dgm:prSet/>
      <dgm:spPr/>
      <dgm:t>
        <a:bodyPr/>
        <a:lstStyle/>
        <a:p>
          <a:endParaRPr lang="en-US"/>
        </a:p>
      </dgm:t>
    </dgm:pt>
    <dgm:pt modelId="{4DDA5F6E-E54D-A14B-BDCA-87359F863874}" type="sibTrans" cxnId="{C8F8BEB9-48C2-D74F-816D-2A2469A9D74E}">
      <dgm:prSet/>
      <dgm:spPr/>
      <dgm:t>
        <a:bodyPr/>
        <a:lstStyle/>
        <a:p>
          <a:endParaRPr lang="en-US"/>
        </a:p>
      </dgm:t>
    </dgm:pt>
    <dgm:pt modelId="{8B0B8382-09D9-9C43-BA48-DCC1829176B6}">
      <dgm:prSet custT="1"/>
      <dgm:spPr>
        <a:ln>
          <a:solidFill>
            <a:schemeClr val="tx1"/>
          </a:solidFill>
        </a:ln>
      </dgm:spPr>
      <dgm:t>
        <a:bodyPr/>
        <a:lstStyle/>
        <a:p>
          <a:r>
            <a:rPr lang="en-AU" sz="1600" b="1" i="0" dirty="0" smtClean="0"/>
            <a:t>Used for encryption or decryption</a:t>
          </a:r>
        </a:p>
      </dgm:t>
    </dgm:pt>
    <dgm:pt modelId="{8E55FE5C-5D5E-8949-92E4-A80A1521271D}" type="parTrans" cxnId="{265AA379-8381-7643-BA33-2BFB91FCE375}">
      <dgm:prSet/>
      <dgm:spPr/>
      <dgm:t>
        <a:bodyPr/>
        <a:lstStyle/>
        <a:p>
          <a:endParaRPr lang="en-US"/>
        </a:p>
      </dgm:t>
    </dgm:pt>
    <dgm:pt modelId="{73681498-392C-CD4B-B24B-53B205448944}" type="sibTrans" cxnId="{265AA379-8381-7643-BA33-2BFB91FCE375}">
      <dgm:prSet/>
      <dgm:spPr/>
      <dgm:t>
        <a:bodyPr/>
        <a:lstStyle/>
        <a:p>
          <a:endParaRPr lang="en-US"/>
        </a:p>
      </dgm:t>
    </dgm:pt>
    <dgm:pt modelId="{2C3DE6D9-8A06-5249-AED7-0AD1FDE42CFC}">
      <dgm:prSet/>
      <dgm:spPr>
        <a:solidFill>
          <a:schemeClr val="bg1"/>
        </a:solidFill>
        <a:ln>
          <a:solidFill>
            <a:schemeClr val="accent1"/>
          </a:solidFill>
        </a:ln>
      </dgm:spPr>
      <dgm:t>
        <a:bodyPr/>
        <a:lstStyle/>
        <a:p>
          <a:r>
            <a:rPr lang="en-AU" smtClean="0"/>
            <a:t>Ciphertext</a:t>
          </a:r>
          <a:endParaRPr lang="en-AU" dirty="0" smtClean="0"/>
        </a:p>
      </dgm:t>
    </dgm:pt>
    <dgm:pt modelId="{6FED049C-66FF-9C45-BC3A-B860FF6A5A5A}" type="parTrans" cxnId="{0A42FDC5-1421-7F4B-934A-84F4D550281E}">
      <dgm:prSet/>
      <dgm:spPr/>
      <dgm:t>
        <a:bodyPr/>
        <a:lstStyle/>
        <a:p>
          <a:endParaRPr lang="en-US"/>
        </a:p>
      </dgm:t>
    </dgm:pt>
    <dgm:pt modelId="{61DF70DB-25B6-E24E-8432-750AC90373FA}" type="sibTrans" cxnId="{0A42FDC5-1421-7F4B-934A-84F4D550281E}">
      <dgm:prSet/>
      <dgm:spPr/>
      <dgm:t>
        <a:bodyPr/>
        <a:lstStyle/>
        <a:p>
          <a:endParaRPr lang="en-US"/>
        </a:p>
      </dgm:t>
    </dgm:pt>
    <dgm:pt modelId="{C0E20B20-26DC-3B4B-A4B9-4E0C6C50A723}">
      <dgm:prSet/>
      <dgm:spPr>
        <a:ln>
          <a:solidFill>
            <a:schemeClr val="tx1"/>
          </a:solidFill>
        </a:ln>
      </dgm:spPr>
      <dgm:t>
        <a:bodyPr/>
        <a:lstStyle/>
        <a:p>
          <a:r>
            <a:rPr lang="en-AU" b="1" i="0" dirty="0" smtClean="0"/>
            <a:t>The scrambled message produced as output</a:t>
          </a:r>
        </a:p>
      </dgm:t>
    </dgm:pt>
    <dgm:pt modelId="{A0FE6041-1FA6-1E4E-BE33-87FCA0B8A793}" type="parTrans" cxnId="{532B3715-9B3D-3D42-8792-1A2788E6F57B}">
      <dgm:prSet/>
      <dgm:spPr/>
      <dgm:t>
        <a:bodyPr/>
        <a:lstStyle/>
        <a:p>
          <a:endParaRPr lang="en-US"/>
        </a:p>
      </dgm:t>
    </dgm:pt>
    <dgm:pt modelId="{AD3EFFF4-28AE-224C-8A33-2B24D9439B91}" type="sibTrans" cxnId="{532B3715-9B3D-3D42-8792-1A2788E6F57B}">
      <dgm:prSet/>
      <dgm:spPr/>
      <dgm:t>
        <a:bodyPr/>
        <a:lstStyle/>
        <a:p>
          <a:endParaRPr lang="en-US"/>
        </a:p>
      </dgm:t>
    </dgm:pt>
    <dgm:pt modelId="{7FF012FF-DEE7-D94F-BF03-055E54642452}">
      <dgm:prSet/>
      <dgm:spPr>
        <a:solidFill>
          <a:schemeClr val="bg1"/>
        </a:solidFill>
        <a:ln>
          <a:solidFill>
            <a:schemeClr val="accent1"/>
          </a:solidFill>
        </a:ln>
      </dgm:spPr>
      <dgm:t>
        <a:bodyPr/>
        <a:lstStyle/>
        <a:p>
          <a:r>
            <a:rPr lang="en-AU" smtClean="0"/>
            <a:t>Decryption algorithm</a:t>
          </a:r>
          <a:endParaRPr lang="en-AU" dirty="0" smtClean="0"/>
        </a:p>
      </dgm:t>
    </dgm:pt>
    <dgm:pt modelId="{21B1DEB2-DF36-FA4D-BE7F-6D5830B16888}" type="parTrans" cxnId="{01A1DFBC-94FA-8041-8933-418FEE400A02}">
      <dgm:prSet/>
      <dgm:spPr/>
      <dgm:t>
        <a:bodyPr/>
        <a:lstStyle/>
        <a:p>
          <a:endParaRPr lang="en-US"/>
        </a:p>
      </dgm:t>
    </dgm:pt>
    <dgm:pt modelId="{A7D8CBAA-EBE2-FA4A-B619-BC30A13979BD}" type="sibTrans" cxnId="{01A1DFBC-94FA-8041-8933-418FEE400A02}">
      <dgm:prSet/>
      <dgm:spPr/>
      <dgm:t>
        <a:bodyPr/>
        <a:lstStyle/>
        <a:p>
          <a:endParaRPr lang="en-US"/>
        </a:p>
      </dgm:t>
    </dgm:pt>
    <dgm:pt modelId="{704DD6A1-E74B-A44B-8D72-8D91B7171BB7}">
      <dgm:prSet custT="1"/>
      <dgm:spPr>
        <a:ln>
          <a:solidFill>
            <a:schemeClr val="tx1"/>
          </a:solidFill>
        </a:ln>
      </dgm:spPr>
      <dgm:t>
        <a:bodyPr/>
        <a:lstStyle/>
        <a:p>
          <a:r>
            <a:rPr lang="en-AU" sz="1600" b="1" i="0" dirty="0" smtClean="0"/>
            <a:t>Accepts the </a:t>
          </a:r>
          <a:r>
            <a:rPr lang="en-AU" sz="1600" b="1" i="0" dirty="0" err="1" smtClean="0"/>
            <a:t>ciphertext</a:t>
          </a:r>
          <a:r>
            <a:rPr lang="en-AU" sz="1600" b="1" i="0" dirty="0" smtClean="0"/>
            <a:t> and the matching key and produces the original plaintext</a:t>
          </a:r>
          <a:endParaRPr lang="en-AU" sz="1600" b="1" i="0" dirty="0"/>
        </a:p>
      </dgm:t>
    </dgm:pt>
    <dgm:pt modelId="{4E5001B0-7D95-B146-9FA7-02336AF961D5}" type="parTrans" cxnId="{8442A4D7-ED10-004E-BFDF-FC0153BE7FD8}">
      <dgm:prSet/>
      <dgm:spPr/>
      <dgm:t>
        <a:bodyPr/>
        <a:lstStyle/>
        <a:p>
          <a:endParaRPr lang="en-US"/>
        </a:p>
      </dgm:t>
    </dgm:pt>
    <dgm:pt modelId="{339989ED-9791-A341-A81E-F6DFAE6A7CD3}" type="sibTrans" cxnId="{8442A4D7-ED10-004E-BFDF-FC0153BE7FD8}">
      <dgm:prSet/>
      <dgm:spPr/>
      <dgm:t>
        <a:bodyPr/>
        <a:lstStyle/>
        <a:p>
          <a:endParaRPr lang="en-US"/>
        </a:p>
      </dgm:t>
    </dgm:pt>
    <dgm:pt modelId="{24E0BDBE-4582-544C-8963-250205123224}" type="pres">
      <dgm:prSet presAssocID="{C0E9771E-BB07-DD4B-BAA6-1FF590A2A3AC}" presName="theList" presStyleCnt="0">
        <dgm:presLayoutVars>
          <dgm:dir/>
          <dgm:animLvl val="lvl"/>
          <dgm:resizeHandles val="exact"/>
        </dgm:presLayoutVars>
      </dgm:prSet>
      <dgm:spPr/>
      <dgm:t>
        <a:bodyPr/>
        <a:lstStyle/>
        <a:p>
          <a:endParaRPr lang="en-US"/>
        </a:p>
      </dgm:t>
    </dgm:pt>
    <dgm:pt modelId="{4AA6785F-EF80-684D-B9E1-E47ACFFDB9F1}" type="pres">
      <dgm:prSet presAssocID="{90CE9CE0-49D7-B447-868E-3F6990D64B0F}" presName="compNode" presStyleCnt="0"/>
      <dgm:spPr/>
    </dgm:pt>
    <dgm:pt modelId="{02027EE2-FF3C-994D-A776-4D37484DD5FD}" type="pres">
      <dgm:prSet presAssocID="{90CE9CE0-49D7-B447-868E-3F6990D64B0F}" presName="aNode" presStyleLbl="bgShp" presStyleIdx="0" presStyleCnt="6"/>
      <dgm:spPr/>
      <dgm:t>
        <a:bodyPr/>
        <a:lstStyle/>
        <a:p>
          <a:endParaRPr lang="en-US"/>
        </a:p>
      </dgm:t>
    </dgm:pt>
    <dgm:pt modelId="{2F2532B3-7BFA-184C-A454-ED378FABE244}" type="pres">
      <dgm:prSet presAssocID="{90CE9CE0-49D7-B447-868E-3F6990D64B0F}" presName="textNode" presStyleLbl="bgShp" presStyleIdx="0" presStyleCnt="6"/>
      <dgm:spPr/>
      <dgm:t>
        <a:bodyPr/>
        <a:lstStyle/>
        <a:p>
          <a:endParaRPr lang="en-US"/>
        </a:p>
      </dgm:t>
    </dgm:pt>
    <dgm:pt modelId="{6171A512-F964-0D4B-8059-460244AFC691}" type="pres">
      <dgm:prSet presAssocID="{90CE9CE0-49D7-B447-868E-3F6990D64B0F}" presName="compChildNode" presStyleCnt="0"/>
      <dgm:spPr/>
    </dgm:pt>
    <dgm:pt modelId="{97BFE183-3770-D04D-8866-86F16DD2BC11}" type="pres">
      <dgm:prSet presAssocID="{90CE9CE0-49D7-B447-868E-3F6990D64B0F}" presName="theInnerList" presStyleCnt="0"/>
      <dgm:spPr/>
    </dgm:pt>
    <dgm:pt modelId="{36E59498-7C13-1140-A51E-5D3A8D84CC22}" type="pres">
      <dgm:prSet presAssocID="{261F40C1-7E02-DA45-BFC1-98073985D4AE}" presName="childNode" presStyleLbl="node1" presStyleIdx="0" presStyleCnt="6">
        <dgm:presLayoutVars>
          <dgm:bulletEnabled val="1"/>
        </dgm:presLayoutVars>
      </dgm:prSet>
      <dgm:spPr/>
      <dgm:t>
        <a:bodyPr/>
        <a:lstStyle/>
        <a:p>
          <a:endParaRPr lang="en-US"/>
        </a:p>
      </dgm:t>
    </dgm:pt>
    <dgm:pt modelId="{DDFEC640-F2FE-754A-9D40-0AC227ED4574}" type="pres">
      <dgm:prSet presAssocID="{90CE9CE0-49D7-B447-868E-3F6990D64B0F}" presName="aSpace" presStyleCnt="0"/>
      <dgm:spPr/>
    </dgm:pt>
    <dgm:pt modelId="{460AC76E-7A07-A841-8AA5-AFDBACDDCBE3}" type="pres">
      <dgm:prSet presAssocID="{C166F341-50FA-B846-98BD-E7EDD1067A0C}" presName="compNode" presStyleCnt="0"/>
      <dgm:spPr/>
    </dgm:pt>
    <dgm:pt modelId="{2851CE41-8A79-8D45-BDED-E09AAFA1E6DB}" type="pres">
      <dgm:prSet presAssocID="{C166F341-50FA-B846-98BD-E7EDD1067A0C}" presName="aNode" presStyleLbl="bgShp" presStyleIdx="1" presStyleCnt="6" custScaleX="110303"/>
      <dgm:spPr/>
      <dgm:t>
        <a:bodyPr/>
        <a:lstStyle/>
        <a:p>
          <a:endParaRPr lang="en-US"/>
        </a:p>
      </dgm:t>
    </dgm:pt>
    <dgm:pt modelId="{E2FE584B-E14E-5541-957A-7F020213F807}" type="pres">
      <dgm:prSet presAssocID="{C166F341-50FA-B846-98BD-E7EDD1067A0C}" presName="textNode" presStyleLbl="bgShp" presStyleIdx="1" presStyleCnt="6"/>
      <dgm:spPr/>
      <dgm:t>
        <a:bodyPr/>
        <a:lstStyle/>
        <a:p>
          <a:endParaRPr lang="en-US"/>
        </a:p>
      </dgm:t>
    </dgm:pt>
    <dgm:pt modelId="{2CB27E6E-5340-9B4E-A5E8-D0FFD9FD70B4}" type="pres">
      <dgm:prSet presAssocID="{C166F341-50FA-B846-98BD-E7EDD1067A0C}" presName="compChildNode" presStyleCnt="0"/>
      <dgm:spPr/>
    </dgm:pt>
    <dgm:pt modelId="{61EEBBB3-4F3B-164E-943F-149665FF2FD1}" type="pres">
      <dgm:prSet presAssocID="{C166F341-50FA-B846-98BD-E7EDD1067A0C}" presName="theInnerList" presStyleCnt="0"/>
      <dgm:spPr/>
    </dgm:pt>
    <dgm:pt modelId="{6D1D3F2C-2E14-D14B-BE6E-9C2B6C4D677D}" type="pres">
      <dgm:prSet presAssocID="{E4B47229-731B-CE4A-9CC4-46785BDEDA3B}" presName="childNode" presStyleLbl="node1" presStyleIdx="1" presStyleCnt="6" custScaleX="118486">
        <dgm:presLayoutVars>
          <dgm:bulletEnabled val="1"/>
        </dgm:presLayoutVars>
      </dgm:prSet>
      <dgm:spPr/>
      <dgm:t>
        <a:bodyPr/>
        <a:lstStyle/>
        <a:p>
          <a:endParaRPr lang="en-US"/>
        </a:p>
      </dgm:t>
    </dgm:pt>
    <dgm:pt modelId="{00BE2CDB-361B-1C4B-9053-54EDBEC9F19C}" type="pres">
      <dgm:prSet presAssocID="{C166F341-50FA-B846-98BD-E7EDD1067A0C}" presName="aSpace" presStyleCnt="0"/>
      <dgm:spPr/>
    </dgm:pt>
    <dgm:pt modelId="{890BB40B-A441-1B47-BB47-C8B167ACB919}" type="pres">
      <dgm:prSet presAssocID="{1FDFDE4D-0011-F74A-A8DD-3C684F225A5B}" presName="compNode" presStyleCnt="0"/>
      <dgm:spPr/>
    </dgm:pt>
    <dgm:pt modelId="{0CE6E98A-073C-EA48-AF0E-CA7DAE973DFD}" type="pres">
      <dgm:prSet presAssocID="{1FDFDE4D-0011-F74A-A8DD-3C684F225A5B}" presName="aNode" presStyleLbl="bgShp" presStyleIdx="2" presStyleCnt="6"/>
      <dgm:spPr/>
      <dgm:t>
        <a:bodyPr/>
        <a:lstStyle/>
        <a:p>
          <a:endParaRPr lang="en-US"/>
        </a:p>
      </dgm:t>
    </dgm:pt>
    <dgm:pt modelId="{642D9DB7-9B1B-5546-B78E-92EA7D07EB31}" type="pres">
      <dgm:prSet presAssocID="{1FDFDE4D-0011-F74A-A8DD-3C684F225A5B}" presName="textNode" presStyleLbl="bgShp" presStyleIdx="2" presStyleCnt="6"/>
      <dgm:spPr/>
      <dgm:t>
        <a:bodyPr/>
        <a:lstStyle/>
        <a:p>
          <a:endParaRPr lang="en-US"/>
        </a:p>
      </dgm:t>
    </dgm:pt>
    <dgm:pt modelId="{D0E4E55B-366C-EF4E-BDC4-19D561B75B79}" type="pres">
      <dgm:prSet presAssocID="{1FDFDE4D-0011-F74A-A8DD-3C684F225A5B}" presName="compChildNode" presStyleCnt="0"/>
      <dgm:spPr/>
    </dgm:pt>
    <dgm:pt modelId="{82813AC1-348F-D346-B2CD-41EE9A7983EA}" type="pres">
      <dgm:prSet presAssocID="{1FDFDE4D-0011-F74A-A8DD-3C684F225A5B}" presName="theInnerList" presStyleCnt="0"/>
      <dgm:spPr/>
    </dgm:pt>
    <dgm:pt modelId="{65F64760-4962-264D-8200-BFB3CE057398}" type="pres">
      <dgm:prSet presAssocID="{1952F105-7600-7B48-B741-6715F32CA827}" presName="childNode" presStyleLbl="node1" presStyleIdx="2" presStyleCnt="6" custScaleX="112821">
        <dgm:presLayoutVars>
          <dgm:bulletEnabled val="1"/>
        </dgm:presLayoutVars>
      </dgm:prSet>
      <dgm:spPr/>
      <dgm:t>
        <a:bodyPr/>
        <a:lstStyle/>
        <a:p>
          <a:endParaRPr lang="en-US"/>
        </a:p>
      </dgm:t>
    </dgm:pt>
    <dgm:pt modelId="{80382FFE-DE13-9D45-A8EF-2DC8B220D416}" type="pres">
      <dgm:prSet presAssocID="{1FDFDE4D-0011-F74A-A8DD-3C684F225A5B}" presName="aSpace" presStyleCnt="0"/>
      <dgm:spPr/>
    </dgm:pt>
    <dgm:pt modelId="{53F176EB-9FC0-644C-978E-BB98D8DE2B28}" type="pres">
      <dgm:prSet presAssocID="{2D925515-C5E7-2A4E-853D-D717DAB0E9BB}" presName="compNode" presStyleCnt="0"/>
      <dgm:spPr/>
    </dgm:pt>
    <dgm:pt modelId="{1780A409-40A8-FC4D-B6F6-DDE3780A5EE1}" type="pres">
      <dgm:prSet presAssocID="{2D925515-C5E7-2A4E-853D-D717DAB0E9BB}" presName="aNode" presStyleLbl="bgShp" presStyleIdx="3" presStyleCnt="6"/>
      <dgm:spPr/>
      <dgm:t>
        <a:bodyPr/>
        <a:lstStyle/>
        <a:p>
          <a:endParaRPr lang="en-US"/>
        </a:p>
      </dgm:t>
    </dgm:pt>
    <dgm:pt modelId="{1E7935A4-D16C-3B44-ABBB-DB845569236E}" type="pres">
      <dgm:prSet presAssocID="{2D925515-C5E7-2A4E-853D-D717DAB0E9BB}" presName="textNode" presStyleLbl="bgShp" presStyleIdx="3" presStyleCnt="6"/>
      <dgm:spPr/>
      <dgm:t>
        <a:bodyPr/>
        <a:lstStyle/>
        <a:p>
          <a:endParaRPr lang="en-US"/>
        </a:p>
      </dgm:t>
    </dgm:pt>
    <dgm:pt modelId="{CA2EAD4C-60F0-0442-AAA8-ECABC7235F59}" type="pres">
      <dgm:prSet presAssocID="{2D925515-C5E7-2A4E-853D-D717DAB0E9BB}" presName="compChildNode" presStyleCnt="0"/>
      <dgm:spPr/>
    </dgm:pt>
    <dgm:pt modelId="{241AF3B7-AC00-A646-8196-ECCC67AE3C1C}" type="pres">
      <dgm:prSet presAssocID="{2D925515-C5E7-2A4E-853D-D717DAB0E9BB}" presName="theInnerList" presStyleCnt="0"/>
      <dgm:spPr/>
    </dgm:pt>
    <dgm:pt modelId="{A594F0DC-0987-834E-B36D-EF0A1E13AA4F}" type="pres">
      <dgm:prSet presAssocID="{8B0B8382-09D9-9C43-BA48-DCC1829176B6}" presName="childNode" presStyleLbl="node1" presStyleIdx="3" presStyleCnt="6" custScaleX="108192">
        <dgm:presLayoutVars>
          <dgm:bulletEnabled val="1"/>
        </dgm:presLayoutVars>
      </dgm:prSet>
      <dgm:spPr/>
      <dgm:t>
        <a:bodyPr/>
        <a:lstStyle/>
        <a:p>
          <a:endParaRPr lang="en-US"/>
        </a:p>
      </dgm:t>
    </dgm:pt>
    <dgm:pt modelId="{1F450AB7-09EF-6E4A-B388-5B35086A794A}" type="pres">
      <dgm:prSet presAssocID="{2D925515-C5E7-2A4E-853D-D717DAB0E9BB}" presName="aSpace" presStyleCnt="0"/>
      <dgm:spPr/>
    </dgm:pt>
    <dgm:pt modelId="{7E146254-C99B-854D-A998-C20D23840C5F}" type="pres">
      <dgm:prSet presAssocID="{2C3DE6D9-8A06-5249-AED7-0AD1FDE42CFC}" presName="compNode" presStyleCnt="0"/>
      <dgm:spPr/>
    </dgm:pt>
    <dgm:pt modelId="{02D0EA8E-2F99-4F48-BE72-93FBD45D331E}" type="pres">
      <dgm:prSet presAssocID="{2C3DE6D9-8A06-5249-AED7-0AD1FDE42CFC}" presName="aNode" presStyleLbl="bgShp" presStyleIdx="4" presStyleCnt="6"/>
      <dgm:spPr/>
      <dgm:t>
        <a:bodyPr/>
        <a:lstStyle/>
        <a:p>
          <a:endParaRPr lang="en-US"/>
        </a:p>
      </dgm:t>
    </dgm:pt>
    <dgm:pt modelId="{373310CF-1FF9-A84E-98E3-2198E819FB29}" type="pres">
      <dgm:prSet presAssocID="{2C3DE6D9-8A06-5249-AED7-0AD1FDE42CFC}" presName="textNode" presStyleLbl="bgShp" presStyleIdx="4" presStyleCnt="6"/>
      <dgm:spPr/>
      <dgm:t>
        <a:bodyPr/>
        <a:lstStyle/>
        <a:p>
          <a:endParaRPr lang="en-US"/>
        </a:p>
      </dgm:t>
    </dgm:pt>
    <dgm:pt modelId="{2DA7B33F-F132-8D4B-84B7-D9380270CD3D}" type="pres">
      <dgm:prSet presAssocID="{2C3DE6D9-8A06-5249-AED7-0AD1FDE42CFC}" presName="compChildNode" presStyleCnt="0"/>
      <dgm:spPr/>
    </dgm:pt>
    <dgm:pt modelId="{596D463F-A139-0D4D-B337-03369CD01F08}" type="pres">
      <dgm:prSet presAssocID="{2C3DE6D9-8A06-5249-AED7-0AD1FDE42CFC}" presName="theInnerList" presStyleCnt="0"/>
      <dgm:spPr/>
    </dgm:pt>
    <dgm:pt modelId="{7B64A146-C0A8-8940-9124-D931298D8CF9}" type="pres">
      <dgm:prSet presAssocID="{C0E20B20-26DC-3B4B-A4B9-4E0C6C50A723}" presName="childNode" presStyleLbl="node1" presStyleIdx="4" presStyleCnt="6">
        <dgm:presLayoutVars>
          <dgm:bulletEnabled val="1"/>
        </dgm:presLayoutVars>
      </dgm:prSet>
      <dgm:spPr/>
      <dgm:t>
        <a:bodyPr/>
        <a:lstStyle/>
        <a:p>
          <a:endParaRPr lang="en-US"/>
        </a:p>
      </dgm:t>
    </dgm:pt>
    <dgm:pt modelId="{C2326672-C06D-F24A-A648-046AC6141E11}" type="pres">
      <dgm:prSet presAssocID="{2C3DE6D9-8A06-5249-AED7-0AD1FDE42CFC}" presName="aSpace" presStyleCnt="0"/>
      <dgm:spPr/>
    </dgm:pt>
    <dgm:pt modelId="{43C8EEDF-7C17-3C4D-BE6C-1CE9694ED576}" type="pres">
      <dgm:prSet presAssocID="{7FF012FF-DEE7-D94F-BF03-055E54642452}" presName="compNode" presStyleCnt="0"/>
      <dgm:spPr/>
    </dgm:pt>
    <dgm:pt modelId="{E0C1B328-6EE2-9646-B970-3DC2BBC44A27}" type="pres">
      <dgm:prSet presAssocID="{7FF012FF-DEE7-D94F-BF03-055E54642452}" presName="aNode" presStyleLbl="bgShp" presStyleIdx="5" presStyleCnt="6"/>
      <dgm:spPr/>
      <dgm:t>
        <a:bodyPr/>
        <a:lstStyle/>
        <a:p>
          <a:endParaRPr lang="en-US"/>
        </a:p>
      </dgm:t>
    </dgm:pt>
    <dgm:pt modelId="{9E8921A8-2576-984F-ACDF-8FA1DD30ECB0}" type="pres">
      <dgm:prSet presAssocID="{7FF012FF-DEE7-D94F-BF03-055E54642452}" presName="textNode" presStyleLbl="bgShp" presStyleIdx="5" presStyleCnt="6"/>
      <dgm:spPr/>
      <dgm:t>
        <a:bodyPr/>
        <a:lstStyle/>
        <a:p>
          <a:endParaRPr lang="en-US"/>
        </a:p>
      </dgm:t>
    </dgm:pt>
    <dgm:pt modelId="{7A852929-3C72-1541-9CDA-80AED5E6E5B4}" type="pres">
      <dgm:prSet presAssocID="{7FF012FF-DEE7-D94F-BF03-055E54642452}" presName="compChildNode" presStyleCnt="0"/>
      <dgm:spPr/>
    </dgm:pt>
    <dgm:pt modelId="{DE9041AA-A3A3-1643-B358-A2E296AFCEAA}" type="pres">
      <dgm:prSet presAssocID="{7FF012FF-DEE7-D94F-BF03-055E54642452}" presName="theInnerList" presStyleCnt="0"/>
      <dgm:spPr/>
    </dgm:pt>
    <dgm:pt modelId="{3365488A-89BC-3D4A-B118-9EF5A0947EA3}" type="pres">
      <dgm:prSet presAssocID="{704DD6A1-E74B-A44B-8D72-8D91B7171BB7}" presName="childNode" presStyleLbl="node1" presStyleIdx="5" presStyleCnt="6">
        <dgm:presLayoutVars>
          <dgm:bulletEnabled val="1"/>
        </dgm:presLayoutVars>
      </dgm:prSet>
      <dgm:spPr/>
      <dgm:t>
        <a:bodyPr/>
        <a:lstStyle/>
        <a:p>
          <a:endParaRPr lang="en-US"/>
        </a:p>
      </dgm:t>
    </dgm:pt>
  </dgm:ptLst>
  <dgm:cxnLst>
    <dgm:cxn modelId="{C8F8BEB9-48C2-D74F-816D-2A2469A9D74E}" srcId="{C0E9771E-BB07-DD4B-BAA6-1FF590A2A3AC}" destId="{2D925515-C5E7-2A4E-853D-D717DAB0E9BB}" srcOrd="3" destOrd="0" parTransId="{F1ABC093-6A47-2244-B0B7-CDCD5365F4F9}" sibTransId="{4DDA5F6E-E54D-A14B-BDCA-87359F863874}"/>
    <dgm:cxn modelId="{53BDBDCF-29DE-8E43-A3C4-1B87B32F75B1}" type="presOf" srcId="{90CE9CE0-49D7-B447-868E-3F6990D64B0F}" destId="{02027EE2-FF3C-994D-A776-4D37484DD5FD}" srcOrd="0" destOrd="0" presId="urn:microsoft.com/office/officeart/2005/8/layout/lProcess2"/>
    <dgm:cxn modelId="{B13089F1-E60C-BB4B-A199-166B077445E1}" srcId="{C0E9771E-BB07-DD4B-BAA6-1FF590A2A3AC}" destId="{90CE9CE0-49D7-B447-868E-3F6990D64B0F}" srcOrd="0" destOrd="0" parTransId="{4F8D4922-37BD-974F-96C6-15C278DCECF3}" sibTransId="{9741ED17-F573-404D-8A34-A3CEDFF5D273}"/>
    <dgm:cxn modelId="{3250D28A-0CF4-8349-B6FD-BDE6680D2EEC}" type="presOf" srcId="{7FF012FF-DEE7-D94F-BF03-055E54642452}" destId="{E0C1B328-6EE2-9646-B970-3DC2BBC44A27}" srcOrd="0" destOrd="0" presId="urn:microsoft.com/office/officeart/2005/8/layout/lProcess2"/>
    <dgm:cxn modelId="{AD9FF25D-1F42-1E44-9E7A-5B7CD8D06E69}" type="presOf" srcId="{2D925515-C5E7-2A4E-853D-D717DAB0E9BB}" destId="{1780A409-40A8-FC4D-B6F6-DDE3780A5EE1}" srcOrd="0" destOrd="0" presId="urn:microsoft.com/office/officeart/2005/8/layout/lProcess2"/>
    <dgm:cxn modelId="{DF8FF7E8-17B3-E349-BCA0-4B0B22D63D2E}" type="presOf" srcId="{C166F341-50FA-B846-98BD-E7EDD1067A0C}" destId="{E2FE584B-E14E-5541-957A-7F020213F807}" srcOrd="1" destOrd="0" presId="urn:microsoft.com/office/officeart/2005/8/layout/lProcess2"/>
    <dgm:cxn modelId="{E7B8237F-CE9D-1F49-84C7-3C9AAB436EA2}" srcId="{1FDFDE4D-0011-F74A-A8DD-3C684F225A5B}" destId="{1952F105-7600-7B48-B741-6715F32CA827}" srcOrd="0" destOrd="0" parTransId="{40483CA9-B7AF-1D43-8288-FB2B95D4D5FE}" sibTransId="{A067637A-07C2-224F-891B-284255C563D2}"/>
    <dgm:cxn modelId="{0A42FDC5-1421-7F4B-934A-84F4D550281E}" srcId="{C0E9771E-BB07-DD4B-BAA6-1FF590A2A3AC}" destId="{2C3DE6D9-8A06-5249-AED7-0AD1FDE42CFC}" srcOrd="4" destOrd="0" parTransId="{6FED049C-66FF-9C45-BC3A-B860FF6A5A5A}" sibTransId="{61DF70DB-25B6-E24E-8432-750AC90373FA}"/>
    <dgm:cxn modelId="{C8425764-0227-7F4C-91CD-95AF6FBA1423}" type="presOf" srcId="{2C3DE6D9-8A06-5249-AED7-0AD1FDE42CFC}" destId="{373310CF-1FF9-A84E-98E3-2198E819FB29}" srcOrd="1" destOrd="0" presId="urn:microsoft.com/office/officeart/2005/8/layout/lProcess2"/>
    <dgm:cxn modelId="{CCC7D300-C8DC-804F-BD0C-4D723A67B115}" type="presOf" srcId="{7FF012FF-DEE7-D94F-BF03-055E54642452}" destId="{9E8921A8-2576-984F-ACDF-8FA1DD30ECB0}" srcOrd="1" destOrd="0" presId="urn:microsoft.com/office/officeart/2005/8/layout/lProcess2"/>
    <dgm:cxn modelId="{FB0DE642-6F85-B442-A8DB-6BF1FCC3133A}" type="presOf" srcId="{2C3DE6D9-8A06-5249-AED7-0AD1FDE42CFC}" destId="{02D0EA8E-2F99-4F48-BE72-93FBD45D331E}" srcOrd="0" destOrd="0" presId="urn:microsoft.com/office/officeart/2005/8/layout/lProcess2"/>
    <dgm:cxn modelId="{265AA379-8381-7643-BA33-2BFB91FCE375}" srcId="{2D925515-C5E7-2A4E-853D-D717DAB0E9BB}" destId="{8B0B8382-09D9-9C43-BA48-DCC1829176B6}" srcOrd="0" destOrd="0" parTransId="{8E55FE5C-5D5E-8949-92E4-A80A1521271D}" sibTransId="{73681498-392C-CD4B-B24B-53B205448944}"/>
    <dgm:cxn modelId="{7E3D98FD-5EE7-FE4A-B57B-51740F91B0F0}" type="presOf" srcId="{C0E20B20-26DC-3B4B-A4B9-4E0C6C50A723}" destId="{7B64A146-C0A8-8940-9124-D931298D8CF9}" srcOrd="0" destOrd="0" presId="urn:microsoft.com/office/officeart/2005/8/layout/lProcess2"/>
    <dgm:cxn modelId="{C1D03EB7-94D2-5441-A7C2-C4AD0EC15098}" type="presOf" srcId="{1952F105-7600-7B48-B741-6715F32CA827}" destId="{65F64760-4962-264D-8200-BFB3CE057398}" srcOrd="0" destOrd="0" presId="urn:microsoft.com/office/officeart/2005/8/layout/lProcess2"/>
    <dgm:cxn modelId="{9837C27D-E681-524B-A486-03609540DB3F}" type="presOf" srcId="{1FDFDE4D-0011-F74A-A8DD-3C684F225A5B}" destId="{642D9DB7-9B1B-5546-B78E-92EA7D07EB31}" srcOrd="1" destOrd="0" presId="urn:microsoft.com/office/officeart/2005/8/layout/lProcess2"/>
    <dgm:cxn modelId="{29FD7559-32AA-7E49-BDA6-1AA08946394F}" srcId="{C166F341-50FA-B846-98BD-E7EDD1067A0C}" destId="{E4B47229-731B-CE4A-9CC4-46785BDEDA3B}" srcOrd="0" destOrd="0" parTransId="{AA48253F-7A06-2247-A519-D69992DF4442}" sibTransId="{FFE89E57-F97A-2645-98EC-A7A86589167D}"/>
    <dgm:cxn modelId="{D8AF1A3F-CF5F-AE4E-A5C6-68DF1A8E05A9}" srcId="{C0E9771E-BB07-DD4B-BAA6-1FF590A2A3AC}" destId="{C166F341-50FA-B846-98BD-E7EDD1067A0C}" srcOrd="1" destOrd="0" parTransId="{5A90ED35-D7E9-794E-BE81-9951979A7FDF}" sibTransId="{3F8AB0C2-D10E-5040-A929-74DFCE6B2270}"/>
    <dgm:cxn modelId="{5C8282B1-C054-B14D-8007-D6CADB9994C3}" type="presOf" srcId="{8B0B8382-09D9-9C43-BA48-DCC1829176B6}" destId="{A594F0DC-0987-834E-B36D-EF0A1E13AA4F}" srcOrd="0" destOrd="0" presId="urn:microsoft.com/office/officeart/2005/8/layout/lProcess2"/>
    <dgm:cxn modelId="{B5C11BC9-393A-104E-852D-1BA3C3BB005A}" type="presOf" srcId="{261F40C1-7E02-DA45-BFC1-98073985D4AE}" destId="{36E59498-7C13-1140-A51E-5D3A8D84CC22}" srcOrd="0" destOrd="0" presId="urn:microsoft.com/office/officeart/2005/8/layout/lProcess2"/>
    <dgm:cxn modelId="{8442A4D7-ED10-004E-BFDF-FC0153BE7FD8}" srcId="{7FF012FF-DEE7-D94F-BF03-055E54642452}" destId="{704DD6A1-E74B-A44B-8D72-8D91B7171BB7}" srcOrd="0" destOrd="0" parTransId="{4E5001B0-7D95-B146-9FA7-02336AF961D5}" sibTransId="{339989ED-9791-A341-A81E-F6DFAE6A7CD3}"/>
    <dgm:cxn modelId="{8E3DFFB1-2F42-BE4B-9D93-E4DE70A2EA46}" srcId="{C0E9771E-BB07-DD4B-BAA6-1FF590A2A3AC}" destId="{1FDFDE4D-0011-F74A-A8DD-3C684F225A5B}" srcOrd="2" destOrd="0" parTransId="{CD40001B-AD08-4547-A23E-D415B3AE038E}" sibTransId="{0BD97CA3-0E26-9140-BCEC-7339827E98DD}"/>
    <dgm:cxn modelId="{532B3715-9B3D-3D42-8792-1A2788E6F57B}" srcId="{2C3DE6D9-8A06-5249-AED7-0AD1FDE42CFC}" destId="{C0E20B20-26DC-3B4B-A4B9-4E0C6C50A723}" srcOrd="0" destOrd="0" parTransId="{A0FE6041-1FA6-1E4E-BE33-87FCA0B8A793}" sibTransId="{AD3EFFF4-28AE-224C-8A33-2B24D9439B91}"/>
    <dgm:cxn modelId="{F2096739-C312-C54B-B862-A21A984CAA32}" type="presOf" srcId="{2D925515-C5E7-2A4E-853D-D717DAB0E9BB}" destId="{1E7935A4-D16C-3B44-ABBB-DB845569236E}" srcOrd="1" destOrd="0" presId="urn:microsoft.com/office/officeart/2005/8/layout/lProcess2"/>
    <dgm:cxn modelId="{0DE8A8C2-4513-4F46-B83E-A96B6B52B3B9}" type="presOf" srcId="{C166F341-50FA-B846-98BD-E7EDD1067A0C}" destId="{2851CE41-8A79-8D45-BDED-E09AAFA1E6DB}" srcOrd="0" destOrd="0" presId="urn:microsoft.com/office/officeart/2005/8/layout/lProcess2"/>
    <dgm:cxn modelId="{320EF9BB-A60C-FE4C-A2FE-DD7AD52BB82E}" type="presOf" srcId="{704DD6A1-E74B-A44B-8D72-8D91B7171BB7}" destId="{3365488A-89BC-3D4A-B118-9EF5A0947EA3}" srcOrd="0" destOrd="0" presId="urn:microsoft.com/office/officeart/2005/8/layout/lProcess2"/>
    <dgm:cxn modelId="{F69D1224-3D45-A644-966D-FE49A43F337B}" type="presOf" srcId="{E4B47229-731B-CE4A-9CC4-46785BDEDA3B}" destId="{6D1D3F2C-2E14-D14B-BE6E-9C2B6C4D677D}" srcOrd="0" destOrd="0" presId="urn:microsoft.com/office/officeart/2005/8/layout/lProcess2"/>
    <dgm:cxn modelId="{D4B9F401-07D0-1145-8C0C-D29A83CEC3EF}" type="presOf" srcId="{90CE9CE0-49D7-B447-868E-3F6990D64B0F}" destId="{2F2532B3-7BFA-184C-A454-ED378FABE244}" srcOrd="1" destOrd="0" presId="urn:microsoft.com/office/officeart/2005/8/layout/lProcess2"/>
    <dgm:cxn modelId="{01A1DFBC-94FA-8041-8933-418FEE400A02}" srcId="{C0E9771E-BB07-DD4B-BAA6-1FF590A2A3AC}" destId="{7FF012FF-DEE7-D94F-BF03-055E54642452}" srcOrd="5" destOrd="0" parTransId="{21B1DEB2-DF36-FA4D-BE7F-6D5830B16888}" sibTransId="{A7D8CBAA-EBE2-FA4A-B619-BC30A13979BD}"/>
    <dgm:cxn modelId="{FDE25B28-9AD9-7442-8972-0FFBCAE76300}" type="presOf" srcId="{1FDFDE4D-0011-F74A-A8DD-3C684F225A5B}" destId="{0CE6E98A-073C-EA48-AF0E-CA7DAE973DFD}" srcOrd="0" destOrd="0" presId="urn:microsoft.com/office/officeart/2005/8/layout/lProcess2"/>
    <dgm:cxn modelId="{8E81F1F5-6609-0E4B-AFF6-951E251B87EF}" type="presOf" srcId="{C0E9771E-BB07-DD4B-BAA6-1FF590A2A3AC}" destId="{24E0BDBE-4582-544C-8963-250205123224}" srcOrd="0" destOrd="0" presId="urn:microsoft.com/office/officeart/2005/8/layout/lProcess2"/>
    <dgm:cxn modelId="{ADC1C764-19F5-6145-8669-21881E3478EB}" srcId="{90CE9CE0-49D7-B447-868E-3F6990D64B0F}" destId="{261F40C1-7E02-DA45-BFC1-98073985D4AE}" srcOrd="0" destOrd="0" parTransId="{A17E81BD-F36F-7E4A-AB10-F1F3E0E78598}" sibTransId="{DF9040C9-7F48-0C48-A9AD-04D61152645D}"/>
    <dgm:cxn modelId="{ED0EBFAC-539F-E94D-A615-8DEFDA9FB63D}" type="presParOf" srcId="{24E0BDBE-4582-544C-8963-250205123224}" destId="{4AA6785F-EF80-684D-B9E1-E47ACFFDB9F1}" srcOrd="0" destOrd="0" presId="urn:microsoft.com/office/officeart/2005/8/layout/lProcess2"/>
    <dgm:cxn modelId="{69781FDB-66E5-9543-A5D6-926963528FA1}" type="presParOf" srcId="{4AA6785F-EF80-684D-B9E1-E47ACFFDB9F1}" destId="{02027EE2-FF3C-994D-A776-4D37484DD5FD}" srcOrd="0" destOrd="0" presId="urn:microsoft.com/office/officeart/2005/8/layout/lProcess2"/>
    <dgm:cxn modelId="{4D885D89-9905-CF40-9331-8162165FACBB}" type="presParOf" srcId="{4AA6785F-EF80-684D-B9E1-E47ACFFDB9F1}" destId="{2F2532B3-7BFA-184C-A454-ED378FABE244}" srcOrd="1" destOrd="0" presId="urn:microsoft.com/office/officeart/2005/8/layout/lProcess2"/>
    <dgm:cxn modelId="{D7CF7973-7ED3-9148-9ED1-A861F070E28D}" type="presParOf" srcId="{4AA6785F-EF80-684D-B9E1-E47ACFFDB9F1}" destId="{6171A512-F964-0D4B-8059-460244AFC691}" srcOrd="2" destOrd="0" presId="urn:microsoft.com/office/officeart/2005/8/layout/lProcess2"/>
    <dgm:cxn modelId="{F072A26F-50B3-B04E-B420-D5D2C8C500A7}" type="presParOf" srcId="{6171A512-F964-0D4B-8059-460244AFC691}" destId="{97BFE183-3770-D04D-8866-86F16DD2BC11}" srcOrd="0" destOrd="0" presId="urn:microsoft.com/office/officeart/2005/8/layout/lProcess2"/>
    <dgm:cxn modelId="{D0FE71F0-35E9-F947-BBB0-AD33A17469C1}" type="presParOf" srcId="{97BFE183-3770-D04D-8866-86F16DD2BC11}" destId="{36E59498-7C13-1140-A51E-5D3A8D84CC22}" srcOrd="0" destOrd="0" presId="urn:microsoft.com/office/officeart/2005/8/layout/lProcess2"/>
    <dgm:cxn modelId="{D89B9209-CFBB-1340-AB64-DCFFD648594B}" type="presParOf" srcId="{24E0BDBE-4582-544C-8963-250205123224}" destId="{DDFEC640-F2FE-754A-9D40-0AC227ED4574}" srcOrd="1" destOrd="0" presId="urn:microsoft.com/office/officeart/2005/8/layout/lProcess2"/>
    <dgm:cxn modelId="{B9BF1B42-8985-0B43-A489-9F11C6F94E16}" type="presParOf" srcId="{24E0BDBE-4582-544C-8963-250205123224}" destId="{460AC76E-7A07-A841-8AA5-AFDBACDDCBE3}" srcOrd="2" destOrd="0" presId="urn:microsoft.com/office/officeart/2005/8/layout/lProcess2"/>
    <dgm:cxn modelId="{9F3007D0-89B2-364F-A342-044207F9B033}" type="presParOf" srcId="{460AC76E-7A07-A841-8AA5-AFDBACDDCBE3}" destId="{2851CE41-8A79-8D45-BDED-E09AAFA1E6DB}" srcOrd="0" destOrd="0" presId="urn:microsoft.com/office/officeart/2005/8/layout/lProcess2"/>
    <dgm:cxn modelId="{5B6E02F6-FBC3-E84F-A209-57534FF3E8FA}" type="presParOf" srcId="{460AC76E-7A07-A841-8AA5-AFDBACDDCBE3}" destId="{E2FE584B-E14E-5541-957A-7F020213F807}" srcOrd="1" destOrd="0" presId="urn:microsoft.com/office/officeart/2005/8/layout/lProcess2"/>
    <dgm:cxn modelId="{4023F3DA-5B42-274C-909C-1C9FF8BADEAF}" type="presParOf" srcId="{460AC76E-7A07-A841-8AA5-AFDBACDDCBE3}" destId="{2CB27E6E-5340-9B4E-A5E8-D0FFD9FD70B4}" srcOrd="2" destOrd="0" presId="urn:microsoft.com/office/officeart/2005/8/layout/lProcess2"/>
    <dgm:cxn modelId="{3CF06961-8BE6-4345-891A-D0D6042A8D75}" type="presParOf" srcId="{2CB27E6E-5340-9B4E-A5E8-D0FFD9FD70B4}" destId="{61EEBBB3-4F3B-164E-943F-149665FF2FD1}" srcOrd="0" destOrd="0" presId="urn:microsoft.com/office/officeart/2005/8/layout/lProcess2"/>
    <dgm:cxn modelId="{017E7467-42FA-4245-A27C-67447C1EE32D}" type="presParOf" srcId="{61EEBBB3-4F3B-164E-943F-149665FF2FD1}" destId="{6D1D3F2C-2E14-D14B-BE6E-9C2B6C4D677D}" srcOrd="0" destOrd="0" presId="urn:microsoft.com/office/officeart/2005/8/layout/lProcess2"/>
    <dgm:cxn modelId="{1B7DECE5-1130-1647-9E25-F9074FAA8935}" type="presParOf" srcId="{24E0BDBE-4582-544C-8963-250205123224}" destId="{00BE2CDB-361B-1C4B-9053-54EDBEC9F19C}" srcOrd="3" destOrd="0" presId="urn:microsoft.com/office/officeart/2005/8/layout/lProcess2"/>
    <dgm:cxn modelId="{E9700B0F-A6C6-A74B-A7F7-C7D08A49A409}" type="presParOf" srcId="{24E0BDBE-4582-544C-8963-250205123224}" destId="{890BB40B-A441-1B47-BB47-C8B167ACB919}" srcOrd="4" destOrd="0" presId="urn:microsoft.com/office/officeart/2005/8/layout/lProcess2"/>
    <dgm:cxn modelId="{C8CA3691-EE1B-BE4F-9076-64B8B7FED369}" type="presParOf" srcId="{890BB40B-A441-1B47-BB47-C8B167ACB919}" destId="{0CE6E98A-073C-EA48-AF0E-CA7DAE973DFD}" srcOrd="0" destOrd="0" presId="urn:microsoft.com/office/officeart/2005/8/layout/lProcess2"/>
    <dgm:cxn modelId="{8355DAA2-72D7-2341-B375-E8A841D39AA0}" type="presParOf" srcId="{890BB40B-A441-1B47-BB47-C8B167ACB919}" destId="{642D9DB7-9B1B-5546-B78E-92EA7D07EB31}" srcOrd="1" destOrd="0" presId="urn:microsoft.com/office/officeart/2005/8/layout/lProcess2"/>
    <dgm:cxn modelId="{5565624A-C885-7A4E-8192-AA7A2384A069}" type="presParOf" srcId="{890BB40B-A441-1B47-BB47-C8B167ACB919}" destId="{D0E4E55B-366C-EF4E-BDC4-19D561B75B79}" srcOrd="2" destOrd="0" presId="urn:microsoft.com/office/officeart/2005/8/layout/lProcess2"/>
    <dgm:cxn modelId="{60FBB585-8C9B-A547-870D-0679E13C1CB9}" type="presParOf" srcId="{D0E4E55B-366C-EF4E-BDC4-19D561B75B79}" destId="{82813AC1-348F-D346-B2CD-41EE9A7983EA}" srcOrd="0" destOrd="0" presId="urn:microsoft.com/office/officeart/2005/8/layout/lProcess2"/>
    <dgm:cxn modelId="{0E053E9A-D718-1D41-9799-46E40DFCA3AD}" type="presParOf" srcId="{82813AC1-348F-D346-B2CD-41EE9A7983EA}" destId="{65F64760-4962-264D-8200-BFB3CE057398}" srcOrd="0" destOrd="0" presId="urn:microsoft.com/office/officeart/2005/8/layout/lProcess2"/>
    <dgm:cxn modelId="{13E6020A-D2D3-BD40-8480-9AD898AFFF04}" type="presParOf" srcId="{24E0BDBE-4582-544C-8963-250205123224}" destId="{80382FFE-DE13-9D45-A8EF-2DC8B220D416}" srcOrd="5" destOrd="0" presId="urn:microsoft.com/office/officeart/2005/8/layout/lProcess2"/>
    <dgm:cxn modelId="{8930B190-3A69-6F4B-A414-450B4C579C76}" type="presParOf" srcId="{24E0BDBE-4582-544C-8963-250205123224}" destId="{53F176EB-9FC0-644C-978E-BB98D8DE2B28}" srcOrd="6" destOrd="0" presId="urn:microsoft.com/office/officeart/2005/8/layout/lProcess2"/>
    <dgm:cxn modelId="{F8467F57-810A-B745-A7C6-72784C26B8FC}" type="presParOf" srcId="{53F176EB-9FC0-644C-978E-BB98D8DE2B28}" destId="{1780A409-40A8-FC4D-B6F6-DDE3780A5EE1}" srcOrd="0" destOrd="0" presId="urn:microsoft.com/office/officeart/2005/8/layout/lProcess2"/>
    <dgm:cxn modelId="{479C9FC1-E362-604F-8418-72F17116C44A}" type="presParOf" srcId="{53F176EB-9FC0-644C-978E-BB98D8DE2B28}" destId="{1E7935A4-D16C-3B44-ABBB-DB845569236E}" srcOrd="1" destOrd="0" presId="urn:microsoft.com/office/officeart/2005/8/layout/lProcess2"/>
    <dgm:cxn modelId="{0BEA4D52-0244-0345-81ED-ED58E9967918}" type="presParOf" srcId="{53F176EB-9FC0-644C-978E-BB98D8DE2B28}" destId="{CA2EAD4C-60F0-0442-AAA8-ECABC7235F59}" srcOrd="2" destOrd="0" presId="urn:microsoft.com/office/officeart/2005/8/layout/lProcess2"/>
    <dgm:cxn modelId="{44EAF0C7-320E-5046-AAC4-57FE353DFCC8}" type="presParOf" srcId="{CA2EAD4C-60F0-0442-AAA8-ECABC7235F59}" destId="{241AF3B7-AC00-A646-8196-ECCC67AE3C1C}" srcOrd="0" destOrd="0" presId="urn:microsoft.com/office/officeart/2005/8/layout/lProcess2"/>
    <dgm:cxn modelId="{B1233D67-7616-494E-AC40-80CFAFD865A0}" type="presParOf" srcId="{241AF3B7-AC00-A646-8196-ECCC67AE3C1C}" destId="{A594F0DC-0987-834E-B36D-EF0A1E13AA4F}" srcOrd="0" destOrd="0" presId="urn:microsoft.com/office/officeart/2005/8/layout/lProcess2"/>
    <dgm:cxn modelId="{9C84EC37-4ADA-104F-AF58-6DFC56330916}" type="presParOf" srcId="{24E0BDBE-4582-544C-8963-250205123224}" destId="{1F450AB7-09EF-6E4A-B388-5B35086A794A}" srcOrd="7" destOrd="0" presId="urn:microsoft.com/office/officeart/2005/8/layout/lProcess2"/>
    <dgm:cxn modelId="{A6910312-9269-244A-A24D-FAEF9D383CD8}" type="presParOf" srcId="{24E0BDBE-4582-544C-8963-250205123224}" destId="{7E146254-C99B-854D-A998-C20D23840C5F}" srcOrd="8" destOrd="0" presId="urn:microsoft.com/office/officeart/2005/8/layout/lProcess2"/>
    <dgm:cxn modelId="{30BBCF0F-ACCB-5547-9DF2-2134E60BE9A2}" type="presParOf" srcId="{7E146254-C99B-854D-A998-C20D23840C5F}" destId="{02D0EA8E-2F99-4F48-BE72-93FBD45D331E}" srcOrd="0" destOrd="0" presId="urn:microsoft.com/office/officeart/2005/8/layout/lProcess2"/>
    <dgm:cxn modelId="{BA7BF53A-7EF7-C647-B438-4166BF57C954}" type="presParOf" srcId="{7E146254-C99B-854D-A998-C20D23840C5F}" destId="{373310CF-1FF9-A84E-98E3-2198E819FB29}" srcOrd="1" destOrd="0" presId="urn:microsoft.com/office/officeart/2005/8/layout/lProcess2"/>
    <dgm:cxn modelId="{247729D6-BF67-194A-85C4-26B85F9FCCD6}" type="presParOf" srcId="{7E146254-C99B-854D-A998-C20D23840C5F}" destId="{2DA7B33F-F132-8D4B-84B7-D9380270CD3D}" srcOrd="2" destOrd="0" presId="urn:microsoft.com/office/officeart/2005/8/layout/lProcess2"/>
    <dgm:cxn modelId="{7850006B-AC8D-3C4E-ADBF-E7CF171D2EF6}" type="presParOf" srcId="{2DA7B33F-F132-8D4B-84B7-D9380270CD3D}" destId="{596D463F-A139-0D4D-B337-03369CD01F08}" srcOrd="0" destOrd="0" presId="urn:microsoft.com/office/officeart/2005/8/layout/lProcess2"/>
    <dgm:cxn modelId="{BFFAF4C9-9622-9A49-B75A-1F27CDF65CC3}" type="presParOf" srcId="{596D463F-A139-0D4D-B337-03369CD01F08}" destId="{7B64A146-C0A8-8940-9124-D931298D8CF9}" srcOrd="0" destOrd="0" presId="urn:microsoft.com/office/officeart/2005/8/layout/lProcess2"/>
    <dgm:cxn modelId="{E2685493-A94A-AD42-8E1C-4E152C095FDF}" type="presParOf" srcId="{24E0BDBE-4582-544C-8963-250205123224}" destId="{C2326672-C06D-F24A-A648-046AC6141E11}" srcOrd="9" destOrd="0" presId="urn:microsoft.com/office/officeart/2005/8/layout/lProcess2"/>
    <dgm:cxn modelId="{FAE3EA90-BFB6-D045-94CD-2F07A7B1DD53}" type="presParOf" srcId="{24E0BDBE-4582-544C-8963-250205123224}" destId="{43C8EEDF-7C17-3C4D-BE6C-1CE9694ED576}" srcOrd="10" destOrd="0" presId="urn:microsoft.com/office/officeart/2005/8/layout/lProcess2"/>
    <dgm:cxn modelId="{B6F5E6A9-5BE3-F246-9031-55A1F3683767}" type="presParOf" srcId="{43C8EEDF-7C17-3C4D-BE6C-1CE9694ED576}" destId="{E0C1B328-6EE2-9646-B970-3DC2BBC44A27}" srcOrd="0" destOrd="0" presId="urn:microsoft.com/office/officeart/2005/8/layout/lProcess2"/>
    <dgm:cxn modelId="{97A85D0A-F6BD-9B4F-9948-3BC98479555E}" type="presParOf" srcId="{43C8EEDF-7C17-3C4D-BE6C-1CE9694ED576}" destId="{9E8921A8-2576-984F-ACDF-8FA1DD30ECB0}" srcOrd="1" destOrd="0" presId="urn:microsoft.com/office/officeart/2005/8/layout/lProcess2"/>
    <dgm:cxn modelId="{22CFDCE2-8C7E-D54A-B0F3-29FFD9DBD396}" type="presParOf" srcId="{43C8EEDF-7C17-3C4D-BE6C-1CE9694ED576}" destId="{7A852929-3C72-1541-9CDA-80AED5E6E5B4}" srcOrd="2" destOrd="0" presId="urn:microsoft.com/office/officeart/2005/8/layout/lProcess2"/>
    <dgm:cxn modelId="{226DC56D-21F9-7946-88D8-0340E8FC2905}" type="presParOf" srcId="{7A852929-3C72-1541-9CDA-80AED5E6E5B4}" destId="{DE9041AA-A3A3-1643-B358-A2E296AFCEAA}" srcOrd="0" destOrd="0" presId="urn:microsoft.com/office/officeart/2005/8/layout/lProcess2"/>
    <dgm:cxn modelId="{11BE7332-55EA-B249-B3D8-9743795085AC}" type="presParOf" srcId="{DE9041AA-A3A3-1643-B358-A2E296AFCEAA}" destId="{3365488A-89BC-3D4A-B118-9EF5A0947EA3}"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C92936-9E6F-3144-8748-370CC55ABC04}"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4DCFDEF-8D1B-C344-A18A-5E84C581CEF8}">
      <dgm:prSet phldrT="[Text]"/>
      <dgm:spPr/>
      <dgm:t>
        <a:bodyPr/>
        <a:lstStyle/>
        <a:p>
          <a:r>
            <a:rPr lang="en-US" dirty="0" smtClean="0"/>
            <a:t>Encryption/decryption</a:t>
          </a:r>
          <a:endParaRPr lang="en-US" dirty="0"/>
        </a:p>
      </dgm:t>
    </dgm:pt>
    <dgm:pt modelId="{39FBC5DA-E7F4-8A47-8B64-AC3CF5FF5345}" type="parTrans" cxnId="{59871A25-B76A-194A-865C-EC3B5628F2E6}">
      <dgm:prSet/>
      <dgm:spPr/>
      <dgm:t>
        <a:bodyPr/>
        <a:lstStyle/>
        <a:p>
          <a:endParaRPr lang="en-US"/>
        </a:p>
      </dgm:t>
    </dgm:pt>
    <dgm:pt modelId="{AE6622FA-C895-0442-B659-E260494D7302}" type="sibTrans" cxnId="{59871A25-B76A-194A-865C-EC3B5628F2E6}">
      <dgm:prSet/>
      <dgm:spPr/>
      <dgm:t>
        <a:bodyPr/>
        <a:lstStyle/>
        <a:p>
          <a:endParaRPr lang="en-US"/>
        </a:p>
      </dgm:t>
    </dgm:pt>
    <dgm:pt modelId="{F54C6DF0-D6B0-6D41-BD5D-F73A7A77CF49}">
      <dgm:prSet/>
      <dgm:spPr>
        <a:solidFill>
          <a:schemeClr val="bg1"/>
        </a:solidFill>
        <a:ln>
          <a:solidFill>
            <a:schemeClr val="accent1"/>
          </a:solidFill>
        </a:ln>
      </dgm:spPr>
      <dgm:t>
        <a:bodyPr/>
        <a:lstStyle/>
        <a:p>
          <a:r>
            <a:rPr lang="en-US" dirty="0" smtClean="0"/>
            <a:t>The sender encrypts a message with the recipient’s public key</a:t>
          </a:r>
        </a:p>
      </dgm:t>
    </dgm:pt>
    <dgm:pt modelId="{C67DCDEB-BC7C-954C-B134-ACB9B3FD0662}" type="parTrans" cxnId="{738511C9-39BC-6E44-AAFF-0A505263BDEA}">
      <dgm:prSet/>
      <dgm:spPr/>
      <dgm:t>
        <a:bodyPr/>
        <a:lstStyle/>
        <a:p>
          <a:endParaRPr lang="en-US"/>
        </a:p>
      </dgm:t>
    </dgm:pt>
    <dgm:pt modelId="{BFF3360E-506F-6B40-BFF5-6FBAAFA604EB}" type="sibTrans" cxnId="{738511C9-39BC-6E44-AAFF-0A505263BDEA}">
      <dgm:prSet/>
      <dgm:spPr/>
      <dgm:t>
        <a:bodyPr/>
        <a:lstStyle/>
        <a:p>
          <a:endParaRPr lang="en-US"/>
        </a:p>
      </dgm:t>
    </dgm:pt>
    <dgm:pt modelId="{5C8378C9-D1D6-454A-9D6E-B725389F1DD0}">
      <dgm:prSet/>
      <dgm:spPr/>
      <dgm:t>
        <a:bodyPr/>
        <a:lstStyle/>
        <a:p>
          <a:r>
            <a:rPr lang="en-US" smtClean="0"/>
            <a:t>Digital signature</a:t>
          </a:r>
          <a:endParaRPr lang="en-US" dirty="0" smtClean="0"/>
        </a:p>
      </dgm:t>
    </dgm:pt>
    <dgm:pt modelId="{1D05633B-8638-6D47-B769-E87F8A76A7C9}" type="parTrans" cxnId="{4DE7E578-59E2-5D45-B3CA-4AA662FB7570}">
      <dgm:prSet/>
      <dgm:spPr/>
      <dgm:t>
        <a:bodyPr/>
        <a:lstStyle/>
        <a:p>
          <a:endParaRPr lang="en-US"/>
        </a:p>
      </dgm:t>
    </dgm:pt>
    <dgm:pt modelId="{DD650543-0061-6D4F-869E-C31EE652228F}" type="sibTrans" cxnId="{4DE7E578-59E2-5D45-B3CA-4AA662FB7570}">
      <dgm:prSet/>
      <dgm:spPr/>
      <dgm:t>
        <a:bodyPr/>
        <a:lstStyle/>
        <a:p>
          <a:endParaRPr lang="en-US"/>
        </a:p>
      </dgm:t>
    </dgm:pt>
    <dgm:pt modelId="{95DD87C3-575A-0148-848E-2B3E97880E9F}">
      <dgm:prSet/>
      <dgm:spPr>
        <a:solidFill>
          <a:schemeClr val="bg1"/>
        </a:solidFill>
        <a:ln>
          <a:solidFill>
            <a:schemeClr val="accent1"/>
          </a:solidFill>
        </a:ln>
      </dgm:spPr>
      <dgm:t>
        <a:bodyPr/>
        <a:lstStyle/>
        <a:p>
          <a:r>
            <a:rPr lang="en-US" dirty="0" smtClean="0"/>
            <a:t>The sender “signs” a message with its private key</a:t>
          </a:r>
        </a:p>
      </dgm:t>
    </dgm:pt>
    <dgm:pt modelId="{ADDB084C-8835-ED4A-8403-AF9E0965384A}" type="parTrans" cxnId="{DF8577BF-5319-FF40-A9D5-DDFC7BDE76C6}">
      <dgm:prSet/>
      <dgm:spPr/>
      <dgm:t>
        <a:bodyPr/>
        <a:lstStyle/>
        <a:p>
          <a:endParaRPr lang="en-US"/>
        </a:p>
      </dgm:t>
    </dgm:pt>
    <dgm:pt modelId="{E2BCF29F-0F9F-7F45-9CD3-AB4D47126D02}" type="sibTrans" cxnId="{DF8577BF-5319-FF40-A9D5-DDFC7BDE76C6}">
      <dgm:prSet/>
      <dgm:spPr/>
      <dgm:t>
        <a:bodyPr/>
        <a:lstStyle/>
        <a:p>
          <a:endParaRPr lang="en-US"/>
        </a:p>
      </dgm:t>
    </dgm:pt>
    <dgm:pt modelId="{5A1E845A-4A1C-014E-8DC1-8573FD3B41FD}">
      <dgm:prSet/>
      <dgm:spPr/>
      <dgm:t>
        <a:bodyPr/>
        <a:lstStyle/>
        <a:p>
          <a:r>
            <a:rPr lang="en-US" smtClean="0"/>
            <a:t>Key exchange</a:t>
          </a:r>
          <a:endParaRPr lang="en-US" dirty="0" smtClean="0"/>
        </a:p>
      </dgm:t>
    </dgm:pt>
    <dgm:pt modelId="{AFDBD277-13D6-B449-8F50-739092B09A20}" type="parTrans" cxnId="{71E933F3-4883-F247-8408-F26B1A39D8E0}">
      <dgm:prSet/>
      <dgm:spPr/>
      <dgm:t>
        <a:bodyPr/>
        <a:lstStyle/>
        <a:p>
          <a:endParaRPr lang="en-US"/>
        </a:p>
      </dgm:t>
    </dgm:pt>
    <dgm:pt modelId="{71E4AE6D-6A6B-1E4C-A445-DA8BA711EF2C}" type="sibTrans" cxnId="{71E933F3-4883-F247-8408-F26B1A39D8E0}">
      <dgm:prSet/>
      <dgm:spPr/>
      <dgm:t>
        <a:bodyPr/>
        <a:lstStyle/>
        <a:p>
          <a:endParaRPr lang="en-US"/>
        </a:p>
      </dgm:t>
    </dgm:pt>
    <dgm:pt modelId="{8440E51A-B77A-3F43-ADFD-730E8E32A028}">
      <dgm:prSet/>
      <dgm:spPr>
        <a:solidFill>
          <a:schemeClr val="bg1"/>
        </a:solidFill>
        <a:ln>
          <a:solidFill>
            <a:schemeClr val="accent1"/>
          </a:solidFill>
        </a:ln>
      </dgm:spPr>
      <dgm:t>
        <a:bodyPr/>
        <a:lstStyle/>
        <a:p>
          <a:r>
            <a:rPr lang="en-US" dirty="0" smtClean="0"/>
            <a:t>Two sides cooperate to exchange a session key</a:t>
          </a:r>
        </a:p>
      </dgm:t>
    </dgm:pt>
    <dgm:pt modelId="{38E41253-652C-F142-90DA-01785D1C340C}" type="parTrans" cxnId="{79C73F7F-56D5-DC40-AE20-69B5F9F67CC5}">
      <dgm:prSet/>
      <dgm:spPr/>
      <dgm:t>
        <a:bodyPr/>
        <a:lstStyle/>
        <a:p>
          <a:endParaRPr lang="en-US"/>
        </a:p>
      </dgm:t>
    </dgm:pt>
    <dgm:pt modelId="{0B4189F2-2114-F846-AE88-BBF12401BA22}" type="sibTrans" cxnId="{79C73F7F-56D5-DC40-AE20-69B5F9F67CC5}">
      <dgm:prSet/>
      <dgm:spPr/>
      <dgm:t>
        <a:bodyPr/>
        <a:lstStyle/>
        <a:p>
          <a:endParaRPr lang="en-US"/>
        </a:p>
      </dgm:t>
    </dgm:pt>
    <dgm:pt modelId="{DA6ADBAE-B4BA-A64A-857D-D8DCB8BD72F5}" type="pres">
      <dgm:prSet presAssocID="{3FC92936-9E6F-3144-8748-370CC55ABC04}" presName="Name0" presStyleCnt="0">
        <dgm:presLayoutVars>
          <dgm:dir/>
          <dgm:animLvl val="lvl"/>
          <dgm:resizeHandles/>
        </dgm:presLayoutVars>
      </dgm:prSet>
      <dgm:spPr/>
      <dgm:t>
        <a:bodyPr/>
        <a:lstStyle/>
        <a:p>
          <a:endParaRPr lang="en-US"/>
        </a:p>
      </dgm:t>
    </dgm:pt>
    <dgm:pt modelId="{FD003792-C0B5-1246-9536-DB9375F3ED9D}" type="pres">
      <dgm:prSet presAssocID="{A4DCFDEF-8D1B-C344-A18A-5E84C581CEF8}" presName="linNode" presStyleCnt="0"/>
      <dgm:spPr/>
    </dgm:pt>
    <dgm:pt modelId="{79E6657A-C96A-E545-8AA1-AAD7D24672E8}" type="pres">
      <dgm:prSet presAssocID="{A4DCFDEF-8D1B-C344-A18A-5E84C581CEF8}" presName="parentShp" presStyleLbl="node1" presStyleIdx="0" presStyleCnt="3">
        <dgm:presLayoutVars>
          <dgm:bulletEnabled val="1"/>
        </dgm:presLayoutVars>
      </dgm:prSet>
      <dgm:spPr/>
      <dgm:t>
        <a:bodyPr/>
        <a:lstStyle/>
        <a:p>
          <a:endParaRPr lang="en-US"/>
        </a:p>
      </dgm:t>
    </dgm:pt>
    <dgm:pt modelId="{AB760EE2-5E8E-FC4F-94FC-0FEE47C58546}" type="pres">
      <dgm:prSet presAssocID="{A4DCFDEF-8D1B-C344-A18A-5E84C581CEF8}" presName="childShp" presStyleLbl="bgAccFollowNode1" presStyleIdx="0" presStyleCnt="3">
        <dgm:presLayoutVars>
          <dgm:bulletEnabled val="1"/>
        </dgm:presLayoutVars>
      </dgm:prSet>
      <dgm:spPr/>
      <dgm:t>
        <a:bodyPr/>
        <a:lstStyle/>
        <a:p>
          <a:endParaRPr lang="en-US"/>
        </a:p>
      </dgm:t>
    </dgm:pt>
    <dgm:pt modelId="{FB40348A-A3D7-014F-A486-8BA1F9ED21CE}" type="pres">
      <dgm:prSet presAssocID="{AE6622FA-C895-0442-B659-E260494D7302}" presName="spacing" presStyleCnt="0"/>
      <dgm:spPr/>
    </dgm:pt>
    <dgm:pt modelId="{EEE585E7-F5C8-1E46-9823-17369ED7B091}" type="pres">
      <dgm:prSet presAssocID="{5C8378C9-D1D6-454A-9D6E-B725389F1DD0}" presName="linNode" presStyleCnt="0"/>
      <dgm:spPr/>
    </dgm:pt>
    <dgm:pt modelId="{FD12272D-B2BE-0D41-962B-8A491606A488}" type="pres">
      <dgm:prSet presAssocID="{5C8378C9-D1D6-454A-9D6E-B725389F1DD0}" presName="parentShp" presStyleLbl="node1" presStyleIdx="1" presStyleCnt="3">
        <dgm:presLayoutVars>
          <dgm:bulletEnabled val="1"/>
        </dgm:presLayoutVars>
      </dgm:prSet>
      <dgm:spPr/>
      <dgm:t>
        <a:bodyPr/>
        <a:lstStyle/>
        <a:p>
          <a:endParaRPr lang="en-US"/>
        </a:p>
      </dgm:t>
    </dgm:pt>
    <dgm:pt modelId="{58AFB054-8C5C-A844-9669-860241DB1F41}" type="pres">
      <dgm:prSet presAssocID="{5C8378C9-D1D6-454A-9D6E-B725389F1DD0}" presName="childShp" presStyleLbl="bgAccFollowNode1" presStyleIdx="1" presStyleCnt="3">
        <dgm:presLayoutVars>
          <dgm:bulletEnabled val="1"/>
        </dgm:presLayoutVars>
      </dgm:prSet>
      <dgm:spPr/>
      <dgm:t>
        <a:bodyPr/>
        <a:lstStyle/>
        <a:p>
          <a:endParaRPr lang="en-US"/>
        </a:p>
      </dgm:t>
    </dgm:pt>
    <dgm:pt modelId="{20C3F827-92CB-0643-A29C-F1F2A6495886}" type="pres">
      <dgm:prSet presAssocID="{DD650543-0061-6D4F-869E-C31EE652228F}" presName="spacing" presStyleCnt="0"/>
      <dgm:spPr/>
    </dgm:pt>
    <dgm:pt modelId="{6FB66FB7-7E7F-794B-94B5-1051E8B5386A}" type="pres">
      <dgm:prSet presAssocID="{5A1E845A-4A1C-014E-8DC1-8573FD3B41FD}" presName="linNode" presStyleCnt="0"/>
      <dgm:spPr/>
    </dgm:pt>
    <dgm:pt modelId="{10795487-7DEC-8F47-B0B6-80E2CE6FB786}" type="pres">
      <dgm:prSet presAssocID="{5A1E845A-4A1C-014E-8DC1-8573FD3B41FD}" presName="parentShp" presStyleLbl="node1" presStyleIdx="2" presStyleCnt="3">
        <dgm:presLayoutVars>
          <dgm:bulletEnabled val="1"/>
        </dgm:presLayoutVars>
      </dgm:prSet>
      <dgm:spPr/>
      <dgm:t>
        <a:bodyPr/>
        <a:lstStyle/>
        <a:p>
          <a:endParaRPr lang="en-US"/>
        </a:p>
      </dgm:t>
    </dgm:pt>
    <dgm:pt modelId="{D1DFB89F-99DD-794B-B99A-C77D22EA1065}" type="pres">
      <dgm:prSet presAssocID="{5A1E845A-4A1C-014E-8DC1-8573FD3B41FD}" presName="childShp" presStyleLbl="bgAccFollowNode1" presStyleIdx="2" presStyleCnt="3">
        <dgm:presLayoutVars>
          <dgm:bulletEnabled val="1"/>
        </dgm:presLayoutVars>
      </dgm:prSet>
      <dgm:spPr/>
      <dgm:t>
        <a:bodyPr/>
        <a:lstStyle/>
        <a:p>
          <a:endParaRPr lang="en-US"/>
        </a:p>
      </dgm:t>
    </dgm:pt>
  </dgm:ptLst>
  <dgm:cxnLst>
    <dgm:cxn modelId="{79C73F7F-56D5-DC40-AE20-69B5F9F67CC5}" srcId="{5A1E845A-4A1C-014E-8DC1-8573FD3B41FD}" destId="{8440E51A-B77A-3F43-ADFD-730E8E32A028}" srcOrd="0" destOrd="0" parTransId="{38E41253-652C-F142-90DA-01785D1C340C}" sibTransId="{0B4189F2-2114-F846-AE88-BBF12401BA22}"/>
    <dgm:cxn modelId="{4DE7E578-59E2-5D45-B3CA-4AA662FB7570}" srcId="{3FC92936-9E6F-3144-8748-370CC55ABC04}" destId="{5C8378C9-D1D6-454A-9D6E-B725389F1DD0}" srcOrd="1" destOrd="0" parTransId="{1D05633B-8638-6D47-B769-E87F8A76A7C9}" sibTransId="{DD650543-0061-6D4F-869E-C31EE652228F}"/>
    <dgm:cxn modelId="{0B0A6D97-A628-634B-899D-2EBBE69F8F38}" type="presOf" srcId="{95DD87C3-575A-0148-848E-2B3E97880E9F}" destId="{58AFB054-8C5C-A844-9669-860241DB1F41}" srcOrd="0" destOrd="0" presId="urn:microsoft.com/office/officeart/2005/8/layout/vList6"/>
    <dgm:cxn modelId="{60895871-6234-2B40-82FB-6CE11A52669D}" type="presOf" srcId="{5A1E845A-4A1C-014E-8DC1-8573FD3B41FD}" destId="{10795487-7DEC-8F47-B0B6-80E2CE6FB786}" srcOrd="0" destOrd="0" presId="urn:microsoft.com/office/officeart/2005/8/layout/vList6"/>
    <dgm:cxn modelId="{17A767D8-3837-C34F-9AFC-A759FE1389B6}" type="presOf" srcId="{A4DCFDEF-8D1B-C344-A18A-5E84C581CEF8}" destId="{79E6657A-C96A-E545-8AA1-AAD7D24672E8}" srcOrd="0" destOrd="0" presId="urn:microsoft.com/office/officeart/2005/8/layout/vList6"/>
    <dgm:cxn modelId="{B82D477B-0FB4-1B44-A0B8-C038B9932275}" type="presOf" srcId="{3FC92936-9E6F-3144-8748-370CC55ABC04}" destId="{DA6ADBAE-B4BA-A64A-857D-D8DCB8BD72F5}" srcOrd="0" destOrd="0" presId="urn:microsoft.com/office/officeart/2005/8/layout/vList6"/>
    <dgm:cxn modelId="{0C32D352-1333-4941-9423-59B749BA99FF}" type="presOf" srcId="{8440E51A-B77A-3F43-ADFD-730E8E32A028}" destId="{D1DFB89F-99DD-794B-B99A-C77D22EA1065}" srcOrd="0" destOrd="0" presId="urn:microsoft.com/office/officeart/2005/8/layout/vList6"/>
    <dgm:cxn modelId="{59871A25-B76A-194A-865C-EC3B5628F2E6}" srcId="{3FC92936-9E6F-3144-8748-370CC55ABC04}" destId="{A4DCFDEF-8D1B-C344-A18A-5E84C581CEF8}" srcOrd="0" destOrd="0" parTransId="{39FBC5DA-E7F4-8A47-8B64-AC3CF5FF5345}" sibTransId="{AE6622FA-C895-0442-B659-E260494D7302}"/>
    <dgm:cxn modelId="{7A46649B-735B-C744-BF30-F77E642DD34F}" type="presOf" srcId="{5C8378C9-D1D6-454A-9D6E-B725389F1DD0}" destId="{FD12272D-B2BE-0D41-962B-8A491606A488}" srcOrd="0" destOrd="0" presId="urn:microsoft.com/office/officeart/2005/8/layout/vList6"/>
    <dgm:cxn modelId="{DF8577BF-5319-FF40-A9D5-DDFC7BDE76C6}" srcId="{5C8378C9-D1D6-454A-9D6E-B725389F1DD0}" destId="{95DD87C3-575A-0148-848E-2B3E97880E9F}" srcOrd="0" destOrd="0" parTransId="{ADDB084C-8835-ED4A-8403-AF9E0965384A}" sibTransId="{E2BCF29F-0F9F-7F45-9CD3-AB4D47126D02}"/>
    <dgm:cxn modelId="{CF778DA6-BF8E-D54E-8459-8976D01B6720}" type="presOf" srcId="{F54C6DF0-D6B0-6D41-BD5D-F73A7A77CF49}" destId="{AB760EE2-5E8E-FC4F-94FC-0FEE47C58546}" srcOrd="0" destOrd="0" presId="urn:microsoft.com/office/officeart/2005/8/layout/vList6"/>
    <dgm:cxn modelId="{738511C9-39BC-6E44-AAFF-0A505263BDEA}" srcId="{A4DCFDEF-8D1B-C344-A18A-5E84C581CEF8}" destId="{F54C6DF0-D6B0-6D41-BD5D-F73A7A77CF49}" srcOrd="0" destOrd="0" parTransId="{C67DCDEB-BC7C-954C-B134-ACB9B3FD0662}" sibTransId="{BFF3360E-506F-6B40-BFF5-6FBAAFA604EB}"/>
    <dgm:cxn modelId="{71E933F3-4883-F247-8408-F26B1A39D8E0}" srcId="{3FC92936-9E6F-3144-8748-370CC55ABC04}" destId="{5A1E845A-4A1C-014E-8DC1-8573FD3B41FD}" srcOrd="2" destOrd="0" parTransId="{AFDBD277-13D6-B449-8F50-739092B09A20}" sibTransId="{71E4AE6D-6A6B-1E4C-A445-DA8BA711EF2C}"/>
    <dgm:cxn modelId="{FD013779-83D1-544A-B7D8-2C69AEF318B2}" type="presParOf" srcId="{DA6ADBAE-B4BA-A64A-857D-D8DCB8BD72F5}" destId="{FD003792-C0B5-1246-9536-DB9375F3ED9D}" srcOrd="0" destOrd="0" presId="urn:microsoft.com/office/officeart/2005/8/layout/vList6"/>
    <dgm:cxn modelId="{2C8AC9C1-44D4-4D41-B0B1-53A715941AB7}" type="presParOf" srcId="{FD003792-C0B5-1246-9536-DB9375F3ED9D}" destId="{79E6657A-C96A-E545-8AA1-AAD7D24672E8}" srcOrd="0" destOrd="0" presId="urn:microsoft.com/office/officeart/2005/8/layout/vList6"/>
    <dgm:cxn modelId="{4F832785-CE6D-654E-BCE4-3E17B120F16A}" type="presParOf" srcId="{FD003792-C0B5-1246-9536-DB9375F3ED9D}" destId="{AB760EE2-5E8E-FC4F-94FC-0FEE47C58546}" srcOrd="1" destOrd="0" presId="urn:microsoft.com/office/officeart/2005/8/layout/vList6"/>
    <dgm:cxn modelId="{30436A1A-884F-5841-9A94-EE856475D06A}" type="presParOf" srcId="{DA6ADBAE-B4BA-A64A-857D-D8DCB8BD72F5}" destId="{FB40348A-A3D7-014F-A486-8BA1F9ED21CE}" srcOrd="1" destOrd="0" presId="urn:microsoft.com/office/officeart/2005/8/layout/vList6"/>
    <dgm:cxn modelId="{AE27603B-E42F-4B43-9857-1A595CD0054E}" type="presParOf" srcId="{DA6ADBAE-B4BA-A64A-857D-D8DCB8BD72F5}" destId="{EEE585E7-F5C8-1E46-9823-17369ED7B091}" srcOrd="2" destOrd="0" presId="urn:microsoft.com/office/officeart/2005/8/layout/vList6"/>
    <dgm:cxn modelId="{4215283F-E699-9641-A118-798F71316DC3}" type="presParOf" srcId="{EEE585E7-F5C8-1E46-9823-17369ED7B091}" destId="{FD12272D-B2BE-0D41-962B-8A491606A488}" srcOrd="0" destOrd="0" presId="urn:microsoft.com/office/officeart/2005/8/layout/vList6"/>
    <dgm:cxn modelId="{7658A1CB-6F56-E54C-AB93-2FFE8BB891E7}" type="presParOf" srcId="{EEE585E7-F5C8-1E46-9823-17369ED7B091}" destId="{58AFB054-8C5C-A844-9669-860241DB1F41}" srcOrd="1" destOrd="0" presId="urn:microsoft.com/office/officeart/2005/8/layout/vList6"/>
    <dgm:cxn modelId="{0E10BD4C-217F-2F4C-BD73-8022C951A4E2}" type="presParOf" srcId="{DA6ADBAE-B4BA-A64A-857D-D8DCB8BD72F5}" destId="{20C3F827-92CB-0643-A29C-F1F2A6495886}" srcOrd="3" destOrd="0" presId="urn:microsoft.com/office/officeart/2005/8/layout/vList6"/>
    <dgm:cxn modelId="{0122F929-641F-A24B-8E9E-27677E5DE9EA}" type="presParOf" srcId="{DA6ADBAE-B4BA-A64A-857D-D8DCB8BD72F5}" destId="{6FB66FB7-7E7F-794B-94B5-1051E8B5386A}" srcOrd="4" destOrd="0" presId="urn:microsoft.com/office/officeart/2005/8/layout/vList6"/>
    <dgm:cxn modelId="{5B88D8CC-2E16-E941-B362-E49FCFC34EBB}" type="presParOf" srcId="{6FB66FB7-7E7F-794B-94B5-1051E8B5386A}" destId="{10795487-7DEC-8F47-B0B6-80E2CE6FB786}" srcOrd="0" destOrd="0" presId="urn:microsoft.com/office/officeart/2005/8/layout/vList6"/>
    <dgm:cxn modelId="{B66B13DB-78B6-DB44-BFDA-66120F9DAF5D}" type="presParOf" srcId="{6FB66FB7-7E7F-794B-94B5-1051E8B5386A}" destId="{D1DFB89F-99DD-794B-B99A-C77D22EA1065}" srcOrd="1" destOrd="0" presId="urn:microsoft.com/office/officeart/2005/8/layout/vList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605EE4-B4CA-0041-A470-E4A65C346906}"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8C6B0834-F6CE-3F42-905D-6B7D5CC44A46}">
      <dgm:prSet custT="1"/>
      <dgm:spPr>
        <a:solidFill>
          <a:schemeClr val="bg1"/>
        </a:solidFill>
        <a:ln>
          <a:solidFill>
            <a:schemeClr val="accent1"/>
          </a:solidFill>
        </a:ln>
      </dgm:spPr>
      <dgm:t>
        <a:bodyPr/>
        <a:lstStyle/>
        <a:p>
          <a:pPr rtl="0"/>
          <a:r>
            <a:rPr lang="en-US" sz="1800" b="1" i="0" dirty="0" smtClean="0">
              <a:solidFill>
                <a:schemeClr val="tx1"/>
              </a:solidFill>
            </a:rPr>
            <a:t>Five possible approaches to attacking RSA are:</a:t>
          </a:r>
          <a:endParaRPr lang="en-US" sz="1800" b="1" i="0" dirty="0">
            <a:solidFill>
              <a:schemeClr val="tx1"/>
            </a:solidFill>
          </a:endParaRPr>
        </a:p>
      </dgm:t>
    </dgm:pt>
    <dgm:pt modelId="{069FD7BD-4F56-0744-8501-3DCB762EC054}" type="parTrans" cxnId="{2ADC074E-DCC4-E549-83ED-BC8A909A117D}">
      <dgm:prSet/>
      <dgm:spPr/>
      <dgm:t>
        <a:bodyPr/>
        <a:lstStyle/>
        <a:p>
          <a:endParaRPr lang="en-US"/>
        </a:p>
      </dgm:t>
    </dgm:pt>
    <dgm:pt modelId="{72464D9A-5A29-234D-82D3-FB8F6A7C0990}" type="sibTrans" cxnId="{2ADC074E-DCC4-E549-83ED-BC8A909A117D}">
      <dgm:prSet/>
      <dgm:spPr/>
      <dgm:t>
        <a:bodyPr/>
        <a:lstStyle/>
        <a:p>
          <a:endParaRPr lang="en-US"/>
        </a:p>
      </dgm:t>
    </dgm:pt>
    <dgm:pt modelId="{EEAFA194-4042-5249-A7FA-1DC665ECA86B}">
      <dgm:prSet custT="1"/>
      <dgm:spPr>
        <a:effectLst>
          <a:glow rad="101600">
            <a:schemeClr val="bg1">
              <a:alpha val="75000"/>
            </a:schemeClr>
          </a:glow>
          <a:softEdge rad="127000"/>
        </a:effectLst>
      </dgm:spPr>
      <dgm:t>
        <a:bodyPr/>
        <a:lstStyle/>
        <a:p>
          <a:pPr rtl="0"/>
          <a:r>
            <a:rPr lang="en-US" sz="1600" b="1" i="0" dirty="0" smtClean="0">
              <a:solidFill>
                <a:srgbClr val="2F1F58"/>
              </a:solidFill>
            </a:rPr>
            <a:t>    Brute force</a:t>
          </a:r>
          <a:endParaRPr lang="en-US" sz="1600" b="1" i="0" dirty="0">
            <a:solidFill>
              <a:srgbClr val="2F1F58"/>
            </a:solidFill>
          </a:endParaRPr>
        </a:p>
      </dgm:t>
    </dgm:pt>
    <dgm:pt modelId="{861B47C8-659D-424D-A1AF-27AEE52C0F44}" type="parTrans" cxnId="{63BB370D-4F98-074F-899F-D8EB04787F1E}">
      <dgm:prSet/>
      <dgm:spPr/>
      <dgm:t>
        <a:bodyPr/>
        <a:lstStyle/>
        <a:p>
          <a:endParaRPr lang="en-US"/>
        </a:p>
      </dgm:t>
    </dgm:pt>
    <dgm:pt modelId="{4DD63C4F-2061-C349-B573-1F6269AA217C}" type="sibTrans" cxnId="{63BB370D-4F98-074F-899F-D8EB04787F1E}">
      <dgm:prSet/>
      <dgm:spPr/>
      <dgm:t>
        <a:bodyPr/>
        <a:lstStyle/>
        <a:p>
          <a:endParaRPr lang="en-US"/>
        </a:p>
      </dgm:t>
    </dgm:pt>
    <dgm:pt modelId="{828376F7-FEA1-FB4C-A6F2-DAB9D5410FF9}">
      <dgm:prSet custT="1"/>
      <dgm:spPr>
        <a:effectLst>
          <a:glow rad="101600">
            <a:schemeClr val="bg1">
              <a:alpha val="75000"/>
            </a:schemeClr>
          </a:glow>
          <a:softEdge rad="127000"/>
        </a:effectLst>
      </dgm:spPr>
      <dgm:t>
        <a:bodyPr/>
        <a:lstStyle/>
        <a:p>
          <a:pPr rtl="0"/>
          <a:r>
            <a:rPr lang="en-US" sz="1600" b="1" i="0" dirty="0" smtClean="0">
              <a:solidFill>
                <a:srgbClr val="2F1F58"/>
              </a:solidFill>
            </a:rPr>
            <a:t>This type of attack exploits properties of the RSA algorithm</a:t>
          </a:r>
          <a:endParaRPr lang="en-AU" sz="1600" b="1" i="0" dirty="0">
            <a:solidFill>
              <a:srgbClr val="2F1F58"/>
            </a:solidFill>
          </a:endParaRPr>
        </a:p>
      </dgm:t>
    </dgm:pt>
    <dgm:pt modelId="{C7D3FF24-141F-3F4D-95B7-0BF199EC9764}">
      <dgm:prSet custT="1"/>
      <dgm:spPr>
        <a:effectLst>
          <a:glow rad="101600">
            <a:schemeClr val="bg1">
              <a:alpha val="75000"/>
            </a:schemeClr>
          </a:glow>
          <a:softEdge rad="127000"/>
        </a:effectLst>
      </dgm:spPr>
      <dgm:t>
        <a:bodyPr/>
        <a:lstStyle/>
        <a:p>
          <a:pPr rtl="0"/>
          <a:r>
            <a:rPr lang="en-US" sz="1600" b="1" i="0" dirty="0" smtClean="0">
              <a:solidFill>
                <a:srgbClr val="2F1F58"/>
              </a:solidFill>
            </a:rPr>
            <a:t> Chosen </a:t>
          </a:r>
          <a:r>
            <a:rPr lang="en-US" sz="1600" b="1" i="0" dirty="0" err="1" smtClean="0">
              <a:solidFill>
                <a:srgbClr val="2F1F58"/>
              </a:solidFill>
            </a:rPr>
            <a:t>ciphertext</a:t>
          </a:r>
          <a:r>
            <a:rPr lang="en-US" sz="1600" b="1" i="0" dirty="0" smtClean="0">
              <a:solidFill>
                <a:srgbClr val="2F1F58"/>
              </a:solidFill>
            </a:rPr>
            <a:t>     attacks</a:t>
          </a:r>
          <a:endParaRPr lang="en-US" sz="1600" b="1" i="0" dirty="0">
            <a:solidFill>
              <a:srgbClr val="2F1F58"/>
            </a:solidFill>
          </a:endParaRPr>
        </a:p>
      </dgm:t>
    </dgm:pt>
    <dgm:pt modelId="{A0F66038-2C0E-134A-B88A-91580F90ADB3}" type="sibTrans" cxnId="{DC3F1ECA-4B4B-DC45-B1AC-140575E14110}">
      <dgm:prSet/>
      <dgm:spPr/>
      <dgm:t>
        <a:bodyPr/>
        <a:lstStyle/>
        <a:p>
          <a:endParaRPr lang="en-US"/>
        </a:p>
      </dgm:t>
    </dgm:pt>
    <dgm:pt modelId="{29F54FE8-20E8-354F-BB68-53D0FF2791F0}" type="parTrans" cxnId="{DC3F1ECA-4B4B-DC45-B1AC-140575E14110}">
      <dgm:prSet/>
      <dgm:spPr/>
      <dgm:t>
        <a:bodyPr/>
        <a:lstStyle/>
        <a:p>
          <a:endParaRPr lang="en-US"/>
        </a:p>
      </dgm:t>
    </dgm:pt>
    <dgm:pt modelId="{780FD8A8-EAB9-F14F-85B8-F8914B05A3B3}" type="sibTrans" cxnId="{3BDAD225-F77B-C44E-9305-B845DFB5A660}">
      <dgm:prSet/>
      <dgm:spPr/>
      <dgm:t>
        <a:bodyPr/>
        <a:lstStyle/>
        <a:p>
          <a:endParaRPr lang="en-US"/>
        </a:p>
      </dgm:t>
    </dgm:pt>
    <dgm:pt modelId="{49E181A3-1F5E-D44E-939D-DF59308F3D22}" type="parTrans" cxnId="{3BDAD225-F77B-C44E-9305-B845DFB5A660}">
      <dgm:prSet/>
      <dgm:spPr/>
      <dgm:t>
        <a:bodyPr/>
        <a:lstStyle/>
        <a:p>
          <a:endParaRPr lang="en-US"/>
        </a:p>
      </dgm:t>
    </dgm:pt>
    <dgm:pt modelId="{23B954FD-FE52-864A-9A82-76EDA30A0A33}">
      <dgm:prSet custT="1"/>
      <dgm:spPr>
        <a:effectLst>
          <a:glow rad="101600">
            <a:schemeClr val="bg1">
              <a:alpha val="75000"/>
            </a:schemeClr>
          </a:glow>
          <a:softEdge rad="63500"/>
        </a:effectLst>
      </dgm:spPr>
      <dgm:t>
        <a:bodyPr/>
        <a:lstStyle/>
        <a:p>
          <a:pPr rtl="0"/>
          <a:r>
            <a:rPr lang="en-US" sz="1600" b="1" i="0" dirty="0" smtClean="0">
              <a:solidFill>
                <a:srgbClr val="2F1F58"/>
              </a:solidFill>
            </a:rPr>
            <a:t>This involves inducing hardware faults in the processor that is generating digital signatures</a:t>
          </a:r>
          <a:endParaRPr lang="en-US" sz="1600" b="1" i="0" dirty="0">
            <a:solidFill>
              <a:srgbClr val="2F1F58"/>
            </a:solidFill>
          </a:endParaRPr>
        </a:p>
      </dgm:t>
    </dgm:pt>
    <dgm:pt modelId="{8F5FA494-80E9-DF42-BEDA-416B11E7452D}">
      <dgm:prSet custT="1"/>
      <dgm:spPr>
        <a:effectLst>
          <a:glow rad="101600">
            <a:schemeClr val="bg1">
              <a:alpha val="75000"/>
            </a:schemeClr>
          </a:glow>
          <a:softEdge rad="63500"/>
        </a:effectLst>
      </dgm:spPr>
      <dgm:t>
        <a:bodyPr/>
        <a:lstStyle/>
        <a:p>
          <a:pPr rtl="0"/>
          <a:r>
            <a:rPr lang="en-US" sz="1600" b="1" i="0" dirty="0" smtClean="0">
              <a:solidFill>
                <a:srgbClr val="2F1F58"/>
              </a:solidFill>
            </a:rPr>
            <a:t> Hardware fault-based attack</a:t>
          </a:r>
          <a:endParaRPr lang="en-US" sz="1600" b="1" i="0" dirty="0">
            <a:solidFill>
              <a:srgbClr val="2F1F58"/>
            </a:solidFill>
          </a:endParaRPr>
        </a:p>
      </dgm:t>
    </dgm:pt>
    <dgm:pt modelId="{6FEB6580-924C-0D44-8FD5-F02F2FE90771}" type="sibTrans" cxnId="{CE31B831-4FDF-8947-8832-7EAEDBB9F420}">
      <dgm:prSet/>
      <dgm:spPr/>
      <dgm:t>
        <a:bodyPr/>
        <a:lstStyle/>
        <a:p>
          <a:endParaRPr lang="en-US"/>
        </a:p>
      </dgm:t>
    </dgm:pt>
    <dgm:pt modelId="{D12D9EC6-0BE5-E043-A4A0-0BBD457BAF23}" type="parTrans" cxnId="{CE31B831-4FDF-8947-8832-7EAEDBB9F420}">
      <dgm:prSet/>
      <dgm:spPr/>
      <dgm:t>
        <a:bodyPr/>
        <a:lstStyle/>
        <a:p>
          <a:endParaRPr lang="en-US"/>
        </a:p>
      </dgm:t>
    </dgm:pt>
    <dgm:pt modelId="{3823A65E-53C3-3D45-BBD5-B9165468177E}" type="sibTrans" cxnId="{1254201C-F557-A043-B73A-8918856E0F9C}">
      <dgm:prSet/>
      <dgm:spPr/>
      <dgm:t>
        <a:bodyPr/>
        <a:lstStyle/>
        <a:p>
          <a:endParaRPr lang="en-US"/>
        </a:p>
      </dgm:t>
    </dgm:pt>
    <dgm:pt modelId="{1BE030B5-3B56-2842-A574-8C588ED6897B}" type="parTrans" cxnId="{1254201C-F557-A043-B73A-8918856E0F9C}">
      <dgm:prSet/>
      <dgm:spPr/>
      <dgm:t>
        <a:bodyPr/>
        <a:lstStyle/>
        <a:p>
          <a:endParaRPr lang="en-US"/>
        </a:p>
      </dgm:t>
    </dgm:pt>
    <dgm:pt modelId="{BB2B46D9-A21B-A24F-B2E4-2784275C0F87}">
      <dgm:prSet custT="1"/>
      <dgm:spPr>
        <a:effectLst>
          <a:glow rad="101600">
            <a:schemeClr val="bg1">
              <a:alpha val="75000"/>
            </a:schemeClr>
          </a:glow>
          <a:softEdge rad="127000"/>
        </a:effectLst>
      </dgm:spPr>
      <dgm:t>
        <a:bodyPr/>
        <a:lstStyle/>
        <a:p>
          <a:pPr rtl="0"/>
          <a:r>
            <a:rPr lang="en-US" sz="1600" b="1" i="0" dirty="0" smtClean="0">
              <a:solidFill>
                <a:srgbClr val="2F1F58"/>
              </a:solidFill>
            </a:rPr>
            <a:t>These depend on the running time of the decryption algorithm</a:t>
          </a:r>
          <a:endParaRPr lang="en-US" sz="1600" b="1" i="0" dirty="0">
            <a:solidFill>
              <a:srgbClr val="2F1F58"/>
            </a:solidFill>
          </a:endParaRPr>
        </a:p>
      </dgm:t>
    </dgm:pt>
    <dgm:pt modelId="{3170A360-F8D0-BC42-9DFE-194BEAA4F315}">
      <dgm:prSet custT="1"/>
      <dgm:spPr>
        <a:effectLst>
          <a:glow rad="101600">
            <a:schemeClr val="bg1">
              <a:alpha val="75000"/>
            </a:schemeClr>
          </a:glow>
          <a:softEdge rad="127000"/>
        </a:effectLst>
      </dgm:spPr>
      <dgm:t>
        <a:bodyPr/>
        <a:lstStyle/>
        <a:p>
          <a:pPr rtl="0"/>
          <a:r>
            <a:rPr lang="en-US" sz="1600" b="1" i="0" dirty="0" smtClean="0">
              <a:solidFill>
                <a:srgbClr val="2F1F58"/>
              </a:solidFill>
            </a:rPr>
            <a:t>Timing attacks</a:t>
          </a:r>
          <a:endParaRPr lang="en-US" sz="1600" b="1" i="0" dirty="0">
            <a:solidFill>
              <a:srgbClr val="2F1F58"/>
            </a:solidFill>
          </a:endParaRPr>
        </a:p>
      </dgm:t>
    </dgm:pt>
    <dgm:pt modelId="{270B8A16-7407-1246-A271-C767971FE306}" type="sibTrans" cxnId="{076E22A9-8DF7-144A-9FBE-F32E9BA76F12}">
      <dgm:prSet/>
      <dgm:spPr/>
      <dgm:t>
        <a:bodyPr/>
        <a:lstStyle/>
        <a:p>
          <a:endParaRPr lang="en-US"/>
        </a:p>
      </dgm:t>
    </dgm:pt>
    <dgm:pt modelId="{F6EAB8AD-B96D-4641-AA42-30F481604F3B}" type="parTrans" cxnId="{076E22A9-8DF7-144A-9FBE-F32E9BA76F12}">
      <dgm:prSet/>
      <dgm:spPr/>
      <dgm:t>
        <a:bodyPr/>
        <a:lstStyle/>
        <a:p>
          <a:endParaRPr lang="en-US"/>
        </a:p>
      </dgm:t>
    </dgm:pt>
    <dgm:pt modelId="{7CA3B4EA-84B3-FA42-BEC1-1DED7147AF39}" type="sibTrans" cxnId="{BDBB5445-4EBD-7E49-AADC-91F944453508}">
      <dgm:prSet/>
      <dgm:spPr/>
      <dgm:t>
        <a:bodyPr/>
        <a:lstStyle/>
        <a:p>
          <a:endParaRPr lang="en-US"/>
        </a:p>
      </dgm:t>
    </dgm:pt>
    <dgm:pt modelId="{01F84AC0-893E-8B4B-A91F-0E9BBBBB159B}" type="parTrans" cxnId="{BDBB5445-4EBD-7E49-AADC-91F944453508}">
      <dgm:prSet/>
      <dgm:spPr/>
      <dgm:t>
        <a:bodyPr/>
        <a:lstStyle/>
        <a:p>
          <a:endParaRPr lang="en-US"/>
        </a:p>
      </dgm:t>
    </dgm:pt>
    <dgm:pt modelId="{5DD2512A-9002-9C4D-ABC4-73BBC6EE9567}">
      <dgm:prSet custT="1"/>
      <dgm:spPr>
        <a:effectLst>
          <a:glow rad="101600">
            <a:schemeClr val="bg1">
              <a:alpha val="75000"/>
            </a:schemeClr>
          </a:glow>
          <a:softEdge rad="127000"/>
        </a:effectLst>
      </dgm:spPr>
      <dgm:t>
        <a:bodyPr/>
        <a:lstStyle/>
        <a:p>
          <a:pPr rtl="0"/>
          <a:r>
            <a:rPr lang="en-US" sz="1600" b="1" i="0" dirty="0" smtClean="0">
              <a:solidFill>
                <a:srgbClr val="2F1F58"/>
              </a:solidFill>
            </a:rPr>
            <a:t>There are several approaches, all equivalent in effort to factoring the product of two primes</a:t>
          </a:r>
          <a:endParaRPr lang="en-US" sz="1600" b="1" i="0" dirty="0">
            <a:solidFill>
              <a:srgbClr val="2F1F58"/>
            </a:solidFill>
          </a:endParaRPr>
        </a:p>
      </dgm:t>
    </dgm:pt>
    <dgm:pt modelId="{DF26E906-FE6B-E94E-80F6-AB0B7C2719E2}">
      <dgm:prSet custT="1"/>
      <dgm:spPr>
        <a:effectLst>
          <a:glow rad="101600">
            <a:schemeClr val="bg1">
              <a:alpha val="75000"/>
            </a:schemeClr>
          </a:glow>
          <a:softEdge rad="127000"/>
        </a:effectLst>
      </dgm:spPr>
      <dgm:t>
        <a:bodyPr/>
        <a:lstStyle/>
        <a:p>
          <a:pPr rtl="0"/>
          <a:r>
            <a:rPr lang="en-US" sz="1600" b="1" i="0" dirty="0" smtClean="0">
              <a:solidFill>
                <a:srgbClr val="2F1F58"/>
              </a:solidFill>
            </a:rPr>
            <a:t>   Mathematical attacks </a:t>
          </a:r>
          <a:endParaRPr lang="en-US" sz="1600" b="1" i="0" dirty="0">
            <a:solidFill>
              <a:srgbClr val="2F1F58"/>
            </a:solidFill>
          </a:endParaRPr>
        </a:p>
      </dgm:t>
    </dgm:pt>
    <dgm:pt modelId="{8F061190-1701-DD43-A0BA-23BCABFF54EB}" type="sibTrans" cxnId="{15D63F02-FCA8-9147-9EFD-AD1AA9FE83B2}">
      <dgm:prSet/>
      <dgm:spPr/>
      <dgm:t>
        <a:bodyPr/>
        <a:lstStyle/>
        <a:p>
          <a:endParaRPr lang="en-US"/>
        </a:p>
      </dgm:t>
    </dgm:pt>
    <dgm:pt modelId="{A295B9A2-4AC7-0041-8677-CB8FB8BD44C0}" type="parTrans" cxnId="{15D63F02-FCA8-9147-9EFD-AD1AA9FE83B2}">
      <dgm:prSet/>
      <dgm:spPr/>
      <dgm:t>
        <a:bodyPr/>
        <a:lstStyle/>
        <a:p>
          <a:endParaRPr lang="en-US"/>
        </a:p>
      </dgm:t>
    </dgm:pt>
    <dgm:pt modelId="{13C3CB36-39CA-FE4C-8BA4-C784A8B68058}" type="sibTrans" cxnId="{8B703979-B572-0E4B-9F27-CCF5E209C19B}">
      <dgm:prSet/>
      <dgm:spPr/>
      <dgm:t>
        <a:bodyPr/>
        <a:lstStyle/>
        <a:p>
          <a:endParaRPr lang="en-US"/>
        </a:p>
      </dgm:t>
    </dgm:pt>
    <dgm:pt modelId="{929D72A4-0E81-7341-8DCA-6F67988E4956}" type="parTrans" cxnId="{8B703979-B572-0E4B-9F27-CCF5E209C19B}">
      <dgm:prSet/>
      <dgm:spPr/>
      <dgm:t>
        <a:bodyPr/>
        <a:lstStyle/>
        <a:p>
          <a:endParaRPr lang="en-US"/>
        </a:p>
      </dgm:t>
    </dgm:pt>
    <dgm:pt modelId="{0F3E6639-AFE1-164D-B3DC-DDCACF731D96}">
      <dgm:prSet custT="1"/>
      <dgm:spPr>
        <a:effectLst>
          <a:glow rad="101600">
            <a:schemeClr val="bg1">
              <a:alpha val="75000"/>
            </a:schemeClr>
          </a:glow>
          <a:softEdge rad="127000"/>
        </a:effectLst>
      </dgm:spPr>
      <dgm:t>
        <a:bodyPr/>
        <a:lstStyle/>
        <a:p>
          <a:pPr rtl="0"/>
          <a:r>
            <a:rPr lang="en-US" sz="1600" b="1" i="0" dirty="0" smtClean="0">
              <a:solidFill>
                <a:srgbClr val="2F1F58"/>
              </a:solidFill>
            </a:rPr>
            <a:t>Involves trying all possible private keys</a:t>
          </a:r>
          <a:endParaRPr lang="en-AU" sz="1600" b="1" i="0" dirty="0">
            <a:solidFill>
              <a:srgbClr val="2F1F58"/>
            </a:solidFill>
          </a:endParaRPr>
        </a:p>
      </dgm:t>
    </dgm:pt>
    <dgm:pt modelId="{6A4B80CD-68DA-8043-84B5-2832972D9FA5}" type="sibTrans" cxnId="{A92B00AE-1E7A-4448-B974-9273FBBC79A1}">
      <dgm:prSet/>
      <dgm:spPr/>
      <dgm:t>
        <a:bodyPr/>
        <a:lstStyle/>
        <a:p>
          <a:endParaRPr lang="en-US"/>
        </a:p>
      </dgm:t>
    </dgm:pt>
    <dgm:pt modelId="{31A16EEC-3787-284E-95FB-EB5D37A9C596}" type="parTrans" cxnId="{A92B00AE-1E7A-4448-B974-9273FBBC79A1}">
      <dgm:prSet/>
      <dgm:spPr/>
      <dgm:t>
        <a:bodyPr/>
        <a:lstStyle/>
        <a:p>
          <a:endParaRPr lang="en-US"/>
        </a:p>
      </dgm:t>
    </dgm:pt>
    <dgm:pt modelId="{E6709BD7-6469-A74B-BAE7-55F21C624B3A}" type="pres">
      <dgm:prSet presAssocID="{22605EE4-B4CA-0041-A470-E4A65C346906}" presName="cycle" presStyleCnt="0">
        <dgm:presLayoutVars>
          <dgm:chMax val="1"/>
          <dgm:dir/>
          <dgm:animLvl val="ctr"/>
          <dgm:resizeHandles val="exact"/>
        </dgm:presLayoutVars>
      </dgm:prSet>
      <dgm:spPr/>
      <dgm:t>
        <a:bodyPr/>
        <a:lstStyle/>
        <a:p>
          <a:endParaRPr lang="en-US"/>
        </a:p>
      </dgm:t>
    </dgm:pt>
    <dgm:pt modelId="{32D9C8C0-9CDA-1647-B0C7-6CBB40C6D8A2}" type="pres">
      <dgm:prSet presAssocID="{8C6B0834-F6CE-3F42-905D-6B7D5CC44A46}" presName="centerShape" presStyleLbl="node0" presStyleIdx="0" presStyleCnt="1" custScaleX="108830" custScaleY="118773" custLinFactNeighborX="319" custLinFactNeighborY="7543"/>
      <dgm:spPr/>
      <dgm:t>
        <a:bodyPr/>
        <a:lstStyle/>
        <a:p>
          <a:endParaRPr lang="en-US"/>
        </a:p>
      </dgm:t>
    </dgm:pt>
    <dgm:pt modelId="{6BB79F80-DF22-0646-815E-3D896A95FBB0}" type="pres">
      <dgm:prSet presAssocID="{861B47C8-659D-424D-A1AF-27AEE52C0F44}" presName="Name9" presStyleLbl="parChTrans1D2" presStyleIdx="0" presStyleCnt="5"/>
      <dgm:spPr/>
      <dgm:t>
        <a:bodyPr/>
        <a:lstStyle/>
        <a:p>
          <a:endParaRPr lang="en-US"/>
        </a:p>
      </dgm:t>
    </dgm:pt>
    <dgm:pt modelId="{B4BE6649-D0D7-8A4B-B5C8-8BE23DAF1DDC}" type="pres">
      <dgm:prSet presAssocID="{861B47C8-659D-424D-A1AF-27AEE52C0F44}" presName="connTx" presStyleLbl="parChTrans1D2" presStyleIdx="0" presStyleCnt="5"/>
      <dgm:spPr/>
      <dgm:t>
        <a:bodyPr/>
        <a:lstStyle/>
        <a:p>
          <a:endParaRPr lang="en-US"/>
        </a:p>
      </dgm:t>
    </dgm:pt>
    <dgm:pt modelId="{5ECF65A2-A9EC-B940-B497-AA098945971A}" type="pres">
      <dgm:prSet presAssocID="{EEAFA194-4042-5249-A7FA-1DC665ECA86B}" presName="node" presStyleLbl="node1" presStyleIdx="0" presStyleCnt="5" custScaleX="132773" custScaleY="116284" custRadScaleRad="85572" custRadScaleInc="3287">
        <dgm:presLayoutVars>
          <dgm:bulletEnabled val="1"/>
        </dgm:presLayoutVars>
      </dgm:prSet>
      <dgm:spPr/>
      <dgm:t>
        <a:bodyPr/>
        <a:lstStyle/>
        <a:p>
          <a:endParaRPr lang="en-US"/>
        </a:p>
      </dgm:t>
    </dgm:pt>
    <dgm:pt modelId="{3FD3A4A6-C5C2-1C4A-A6CE-6300D7BBADD2}" type="pres">
      <dgm:prSet presAssocID="{A295B9A2-4AC7-0041-8677-CB8FB8BD44C0}" presName="Name9" presStyleLbl="parChTrans1D2" presStyleIdx="1" presStyleCnt="5"/>
      <dgm:spPr/>
      <dgm:t>
        <a:bodyPr/>
        <a:lstStyle/>
        <a:p>
          <a:endParaRPr lang="en-US"/>
        </a:p>
      </dgm:t>
    </dgm:pt>
    <dgm:pt modelId="{8A821DCC-4110-994A-9EB1-98DEEDB63455}" type="pres">
      <dgm:prSet presAssocID="{A295B9A2-4AC7-0041-8677-CB8FB8BD44C0}" presName="connTx" presStyleLbl="parChTrans1D2" presStyleIdx="1" presStyleCnt="5"/>
      <dgm:spPr/>
      <dgm:t>
        <a:bodyPr/>
        <a:lstStyle/>
        <a:p>
          <a:endParaRPr lang="en-US"/>
        </a:p>
      </dgm:t>
    </dgm:pt>
    <dgm:pt modelId="{02C2359B-6912-8F4D-8857-2A5555F873C2}" type="pres">
      <dgm:prSet presAssocID="{DF26E906-FE6B-E94E-80F6-AB0B7C2719E2}" presName="node" presStyleLbl="node1" presStyleIdx="1" presStyleCnt="5" custScaleX="202391" custScaleY="138413" custRadScaleRad="150790" custRadScaleInc="-12804">
        <dgm:presLayoutVars>
          <dgm:bulletEnabled val="1"/>
        </dgm:presLayoutVars>
      </dgm:prSet>
      <dgm:spPr/>
      <dgm:t>
        <a:bodyPr/>
        <a:lstStyle/>
        <a:p>
          <a:endParaRPr lang="en-US"/>
        </a:p>
      </dgm:t>
    </dgm:pt>
    <dgm:pt modelId="{5B345D64-FF47-AC48-BFC7-DA71BABB422E}" type="pres">
      <dgm:prSet presAssocID="{F6EAB8AD-B96D-4641-AA42-30F481604F3B}" presName="Name9" presStyleLbl="parChTrans1D2" presStyleIdx="2" presStyleCnt="5"/>
      <dgm:spPr/>
      <dgm:t>
        <a:bodyPr/>
        <a:lstStyle/>
        <a:p>
          <a:endParaRPr lang="en-US"/>
        </a:p>
      </dgm:t>
    </dgm:pt>
    <dgm:pt modelId="{F88CBF2B-8819-A240-AD95-3095A231DF76}" type="pres">
      <dgm:prSet presAssocID="{F6EAB8AD-B96D-4641-AA42-30F481604F3B}" presName="connTx" presStyleLbl="parChTrans1D2" presStyleIdx="2" presStyleCnt="5"/>
      <dgm:spPr/>
      <dgm:t>
        <a:bodyPr/>
        <a:lstStyle/>
        <a:p>
          <a:endParaRPr lang="en-US"/>
        </a:p>
      </dgm:t>
    </dgm:pt>
    <dgm:pt modelId="{CDADC5E6-FF26-6E4C-9749-F104E4D07792}" type="pres">
      <dgm:prSet presAssocID="{3170A360-F8D0-BC42-9DFE-194BEAA4F315}" presName="node" presStyleLbl="node1" presStyleIdx="2" presStyleCnt="5" custScaleX="188383" custScaleY="139778" custRadScaleRad="146963" custRadScaleInc="-72790">
        <dgm:presLayoutVars>
          <dgm:bulletEnabled val="1"/>
        </dgm:presLayoutVars>
      </dgm:prSet>
      <dgm:spPr/>
      <dgm:t>
        <a:bodyPr/>
        <a:lstStyle/>
        <a:p>
          <a:endParaRPr lang="en-US"/>
        </a:p>
      </dgm:t>
    </dgm:pt>
    <dgm:pt modelId="{E7015661-1956-144D-9BC2-79A2B9BEC4D3}" type="pres">
      <dgm:prSet presAssocID="{D12D9EC6-0BE5-E043-A4A0-0BBD457BAF23}" presName="Name9" presStyleLbl="parChTrans1D2" presStyleIdx="3" presStyleCnt="5"/>
      <dgm:spPr/>
      <dgm:t>
        <a:bodyPr/>
        <a:lstStyle/>
        <a:p>
          <a:endParaRPr lang="en-US"/>
        </a:p>
      </dgm:t>
    </dgm:pt>
    <dgm:pt modelId="{EC407BEE-E314-F94C-8681-519F6AD2E4BE}" type="pres">
      <dgm:prSet presAssocID="{D12D9EC6-0BE5-E043-A4A0-0BBD457BAF23}" presName="connTx" presStyleLbl="parChTrans1D2" presStyleIdx="3" presStyleCnt="5"/>
      <dgm:spPr/>
      <dgm:t>
        <a:bodyPr/>
        <a:lstStyle/>
        <a:p>
          <a:endParaRPr lang="en-US"/>
        </a:p>
      </dgm:t>
    </dgm:pt>
    <dgm:pt modelId="{6E586F6C-941C-DD41-B10E-DE5B337460AD}" type="pres">
      <dgm:prSet presAssocID="{8F5FA494-80E9-DF42-BEDA-416B11E7452D}" presName="node" presStyleLbl="node1" presStyleIdx="3" presStyleCnt="5" custScaleX="198966" custScaleY="144069" custRadScaleRad="140300" custRadScaleInc="71587">
        <dgm:presLayoutVars>
          <dgm:bulletEnabled val="1"/>
        </dgm:presLayoutVars>
      </dgm:prSet>
      <dgm:spPr/>
      <dgm:t>
        <a:bodyPr/>
        <a:lstStyle/>
        <a:p>
          <a:endParaRPr lang="en-US"/>
        </a:p>
      </dgm:t>
    </dgm:pt>
    <dgm:pt modelId="{26EC5283-A8E7-2844-B56C-8060EDE92406}" type="pres">
      <dgm:prSet presAssocID="{29F54FE8-20E8-354F-BB68-53D0FF2791F0}" presName="Name9" presStyleLbl="parChTrans1D2" presStyleIdx="4" presStyleCnt="5"/>
      <dgm:spPr/>
      <dgm:t>
        <a:bodyPr/>
        <a:lstStyle/>
        <a:p>
          <a:endParaRPr lang="en-US"/>
        </a:p>
      </dgm:t>
    </dgm:pt>
    <dgm:pt modelId="{3B76324C-7DF7-AA42-87B7-1D070282270F}" type="pres">
      <dgm:prSet presAssocID="{29F54FE8-20E8-354F-BB68-53D0FF2791F0}" presName="connTx" presStyleLbl="parChTrans1D2" presStyleIdx="4" presStyleCnt="5"/>
      <dgm:spPr/>
      <dgm:t>
        <a:bodyPr/>
        <a:lstStyle/>
        <a:p>
          <a:endParaRPr lang="en-US"/>
        </a:p>
      </dgm:t>
    </dgm:pt>
    <dgm:pt modelId="{FB2E1E33-9AB3-9E4A-BD84-C9A8E59E5969}" type="pres">
      <dgm:prSet presAssocID="{C7D3FF24-141F-3F4D-95B7-0BF199EC9764}" presName="node" presStyleLbl="node1" presStyleIdx="4" presStyleCnt="5" custScaleX="180291" custScaleY="152015" custRadScaleRad="140742" custRadScaleInc="15828">
        <dgm:presLayoutVars>
          <dgm:bulletEnabled val="1"/>
        </dgm:presLayoutVars>
      </dgm:prSet>
      <dgm:spPr/>
      <dgm:t>
        <a:bodyPr/>
        <a:lstStyle/>
        <a:p>
          <a:endParaRPr lang="en-US"/>
        </a:p>
      </dgm:t>
    </dgm:pt>
  </dgm:ptLst>
  <dgm:cxnLst>
    <dgm:cxn modelId="{1254201C-F557-A043-B73A-8918856E0F9C}" srcId="{8F5FA494-80E9-DF42-BEDA-416B11E7452D}" destId="{23B954FD-FE52-864A-9A82-76EDA30A0A33}" srcOrd="0" destOrd="0" parTransId="{1BE030B5-3B56-2842-A574-8C588ED6897B}" sibTransId="{3823A65E-53C3-3D45-BBD5-B9165468177E}"/>
    <dgm:cxn modelId="{718C71AA-30C3-1A41-8839-F9F7C6732F67}" type="presOf" srcId="{861B47C8-659D-424D-A1AF-27AEE52C0F44}" destId="{B4BE6649-D0D7-8A4B-B5C8-8BE23DAF1DDC}" srcOrd="1" destOrd="0" presId="urn:microsoft.com/office/officeart/2005/8/layout/radial1"/>
    <dgm:cxn modelId="{358B159E-9294-D245-B659-1AC522E23F99}" type="presOf" srcId="{861B47C8-659D-424D-A1AF-27AEE52C0F44}" destId="{6BB79F80-DF22-0646-815E-3D896A95FBB0}" srcOrd="0" destOrd="0" presId="urn:microsoft.com/office/officeart/2005/8/layout/radial1"/>
    <dgm:cxn modelId="{3BDAD225-F77B-C44E-9305-B845DFB5A660}" srcId="{C7D3FF24-141F-3F4D-95B7-0BF199EC9764}" destId="{828376F7-FEA1-FB4C-A6F2-DAB9D5410FF9}" srcOrd="0" destOrd="0" parTransId="{49E181A3-1F5E-D44E-939D-DF59308F3D22}" sibTransId="{780FD8A8-EAB9-F14F-85B8-F8914B05A3B3}"/>
    <dgm:cxn modelId="{9112FD78-67BF-3E46-9C03-BFB9B77222E9}" type="presOf" srcId="{D12D9EC6-0BE5-E043-A4A0-0BBD457BAF23}" destId="{EC407BEE-E314-F94C-8681-519F6AD2E4BE}" srcOrd="1" destOrd="0" presId="urn:microsoft.com/office/officeart/2005/8/layout/radial1"/>
    <dgm:cxn modelId="{BDBB5445-4EBD-7E49-AADC-91F944453508}" srcId="{3170A360-F8D0-BC42-9DFE-194BEAA4F315}" destId="{BB2B46D9-A21B-A24F-B2E4-2784275C0F87}" srcOrd="0" destOrd="0" parTransId="{01F84AC0-893E-8B4B-A91F-0E9BBBBB159B}" sibTransId="{7CA3B4EA-84B3-FA42-BEC1-1DED7147AF39}"/>
    <dgm:cxn modelId="{8135BB5E-6663-B146-BB22-6D3516AA489A}" type="presOf" srcId="{0F3E6639-AFE1-164D-B3DC-DDCACF731D96}" destId="{5ECF65A2-A9EC-B940-B497-AA098945971A}" srcOrd="0" destOrd="1" presId="urn:microsoft.com/office/officeart/2005/8/layout/radial1"/>
    <dgm:cxn modelId="{9E0318B0-23EB-7640-A0DD-915F699FAF07}" type="presOf" srcId="{29F54FE8-20E8-354F-BB68-53D0FF2791F0}" destId="{3B76324C-7DF7-AA42-87B7-1D070282270F}" srcOrd="1" destOrd="0" presId="urn:microsoft.com/office/officeart/2005/8/layout/radial1"/>
    <dgm:cxn modelId="{63BB370D-4F98-074F-899F-D8EB04787F1E}" srcId="{8C6B0834-F6CE-3F42-905D-6B7D5CC44A46}" destId="{EEAFA194-4042-5249-A7FA-1DC665ECA86B}" srcOrd="0" destOrd="0" parTransId="{861B47C8-659D-424D-A1AF-27AEE52C0F44}" sibTransId="{4DD63C4F-2061-C349-B573-1F6269AA217C}"/>
    <dgm:cxn modelId="{0A301D6F-D362-E444-89B6-91F9BD94D373}" type="presOf" srcId="{A295B9A2-4AC7-0041-8677-CB8FB8BD44C0}" destId="{3FD3A4A6-C5C2-1C4A-A6CE-6300D7BBADD2}" srcOrd="0" destOrd="0" presId="urn:microsoft.com/office/officeart/2005/8/layout/radial1"/>
    <dgm:cxn modelId="{A92B00AE-1E7A-4448-B974-9273FBBC79A1}" srcId="{EEAFA194-4042-5249-A7FA-1DC665ECA86B}" destId="{0F3E6639-AFE1-164D-B3DC-DDCACF731D96}" srcOrd="0" destOrd="0" parTransId="{31A16EEC-3787-284E-95FB-EB5D37A9C596}" sibTransId="{6A4B80CD-68DA-8043-84B5-2832972D9FA5}"/>
    <dgm:cxn modelId="{076E22A9-8DF7-144A-9FBE-F32E9BA76F12}" srcId="{8C6B0834-F6CE-3F42-905D-6B7D5CC44A46}" destId="{3170A360-F8D0-BC42-9DFE-194BEAA4F315}" srcOrd="2" destOrd="0" parTransId="{F6EAB8AD-B96D-4641-AA42-30F481604F3B}" sibTransId="{270B8A16-7407-1246-A271-C767971FE306}"/>
    <dgm:cxn modelId="{15D63F02-FCA8-9147-9EFD-AD1AA9FE83B2}" srcId="{8C6B0834-F6CE-3F42-905D-6B7D5CC44A46}" destId="{DF26E906-FE6B-E94E-80F6-AB0B7C2719E2}" srcOrd="1" destOrd="0" parTransId="{A295B9A2-4AC7-0041-8677-CB8FB8BD44C0}" sibTransId="{8F061190-1701-DD43-A0BA-23BCABFF54EB}"/>
    <dgm:cxn modelId="{DC3F1ECA-4B4B-DC45-B1AC-140575E14110}" srcId="{8C6B0834-F6CE-3F42-905D-6B7D5CC44A46}" destId="{C7D3FF24-141F-3F4D-95B7-0BF199EC9764}" srcOrd="4" destOrd="0" parTransId="{29F54FE8-20E8-354F-BB68-53D0FF2791F0}" sibTransId="{A0F66038-2C0E-134A-B88A-91580F90ADB3}"/>
    <dgm:cxn modelId="{DE5BEFF5-D001-DA46-94F3-853A48608675}" type="presOf" srcId="{C7D3FF24-141F-3F4D-95B7-0BF199EC9764}" destId="{FB2E1E33-9AB3-9E4A-BD84-C9A8E59E5969}" srcOrd="0" destOrd="0" presId="urn:microsoft.com/office/officeart/2005/8/layout/radial1"/>
    <dgm:cxn modelId="{41D49D5E-91C1-3C4B-816E-4004CA6BC660}" type="presOf" srcId="{828376F7-FEA1-FB4C-A6F2-DAB9D5410FF9}" destId="{FB2E1E33-9AB3-9E4A-BD84-C9A8E59E5969}" srcOrd="0" destOrd="1" presId="urn:microsoft.com/office/officeart/2005/8/layout/radial1"/>
    <dgm:cxn modelId="{CE31B831-4FDF-8947-8832-7EAEDBB9F420}" srcId="{8C6B0834-F6CE-3F42-905D-6B7D5CC44A46}" destId="{8F5FA494-80E9-DF42-BEDA-416B11E7452D}" srcOrd="3" destOrd="0" parTransId="{D12D9EC6-0BE5-E043-A4A0-0BBD457BAF23}" sibTransId="{6FEB6580-924C-0D44-8FD5-F02F2FE90771}"/>
    <dgm:cxn modelId="{8B703979-B572-0E4B-9F27-CCF5E209C19B}" srcId="{DF26E906-FE6B-E94E-80F6-AB0B7C2719E2}" destId="{5DD2512A-9002-9C4D-ABC4-73BBC6EE9567}" srcOrd="0" destOrd="0" parTransId="{929D72A4-0E81-7341-8DCA-6F67988E4956}" sibTransId="{13C3CB36-39CA-FE4C-8BA4-C784A8B68058}"/>
    <dgm:cxn modelId="{7D67DEFF-6E8C-DE45-AC01-EEE9A6FCE9F7}" type="presOf" srcId="{5DD2512A-9002-9C4D-ABC4-73BBC6EE9567}" destId="{02C2359B-6912-8F4D-8857-2A5555F873C2}" srcOrd="0" destOrd="1" presId="urn:microsoft.com/office/officeart/2005/8/layout/radial1"/>
    <dgm:cxn modelId="{CF6AA58F-2E7E-264C-BE9B-16812DD283AA}" type="presOf" srcId="{8C6B0834-F6CE-3F42-905D-6B7D5CC44A46}" destId="{32D9C8C0-9CDA-1647-B0C7-6CBB40C6D8A2}" srcOrd="0" destOrd="0" presId="urn:microsoft.com/office/officeart/2005/8/layout/radial1"/>
    <dgm:cxn modelId="{3E167553-865E-7746-9630-F7B2935F732B}" type="presOf" srcId="{F6EAB8AD-B96D-4641-AA42-30F481604F3B}" destId="{F88CBF2B-8819-A240-AD95-3095A231DF76}" srcOrd="1" destOrd="0" presId="urn:microsoft.com/office/officeart/2005/8/layout/radial1"/>
    <dgm:cxn modelId="{660E809D-C129-D849-8751-C9C3727EE371}" type="presOf" srcId="{29F54FE8-20E8-354F-BB68-53D0FF2791F0}" destId="{26EC5283-A8E7-2844-B56C-8060EDE92406}" srcOrd="0" destOrd="0" presId="urn:microsoft.com/office/officeart/2005/8/layout/radial1"/>
    <dgm:cxn modelId="{7A41BC66-39BA-4246-B059-7E919FA5B655}" type="presOf" srcId="{22605EE4-B4CA-0041-A470-E4A65C346906}" destId="{E6709BD7-6469-A74B-BAE7-55F21C624B3A}" srcOrd="0" destOrd="0" presId="urn:microsoft.com/office/officeart/2005/8/layout/radial1"/>
    <dgm:cxn modelId="{E8C8F0AE-B83B-8F47-BE32-ADCC94D75395}" type="presOf" srcId="{3170A360-F8D0-BC42-9DFE-194BEAA4F315}" destId="{CDADC5E6-FF26-6E4C-9749-F104E4D07792}" srcOrd="0" destOrd="0" presId="urn:microsoft.com/office/officeart/2005/8/layout/radial1"/>
    <dgm:cxn modelId="{5BA2A341-9AFE-224B-A377-0216B4390646}" type="presOf" srcId="{8F5FA494-80E9-DF42-BEDA-416B11E7452D}" destId="{6E586F6C-941C-DD41-B10E-DE5B337460AD}" srcOrd="0" destOrd="0" presId="urn:microsoft.com/office/officeart/2005/8/layout/radial1"/>
    <dgm:cxn modelId="{0BAE89FA-11FD-274F-940B-FCEEE4CBF76B}" type="presOf" srcId="{DF26E906-FE6B-E94E-80F6-AB0B7C2719E2}" destId="{02C2359B-6912-8F4D-8857-2A5555F873C2}" srcOrd="0" destOrd="0" presId="urn:microsoft.com/office/officeart/2005/8/layout/radial1"/>
    <dgm:cxn modelId="{9F0B4CF5-4DD7-E743-B039-2A3A9F169335}" type="presOf" srcId="{D12D9EC6-0BE5-E043-A4A0-0BBD457BAF23}" destId="{E7015661-1956-144D-9BC2-79A2B9BEC4D3}" srcOrd="0" destOrd="0" presId="urn:microsoft.com/office/officeart/2005/8/layout/radial1"/>
    <dgm:cxn modelId="{91FC7586-E3EB-6948-A6F8-B1156F909828}" type="presOf" srcId="{BB2B46D9-A21B-A24F-B2E4-2784275C0F87}" destId="{CDADC5E6-FF26-6E4C-9749-F104E4D07792}" srcOrd="0" destOrd="1" presId="urn:microsoft.com/office/officeart/2005/8/layout/radial1"/>
    <dgm:cxn modelId="{FE861CC8-85E9-BE43-A089-90DBA1F635E2}" type="presOf" srcId="{EEAFA194-4042-5249-A7FA-1DC665ECA86B}" destId="{5ECF65A2-A9EC-B940-B497-AA098945971A}" srcOrd="0" destOrd="0" presId="urn:microsoft.com/office/officeart/2005/8/layout/radial1"/>
    <dgm:cxn modelId="{2ADC074E-DCC4-E549-83ED-BC8A909A117D}" srcId="{22605EE4-B4CA-0041-A470-E4A65C346906}" destId="{8C6B0834-F6CE-3F42-905D-6B7D5CC44A46}" srcOrd="0" destOrd="0" parTransId="{069FD7BD-4F56-0744-8501-3DCB762EC054}" sibTransId="{72464D9A-5A29-234D-82D3-FB8F6A7C0990}"/>
    <dgm:cxn modelId="{5402EF24-50EC-7340-B248-0904BA82BCA1}" type="presOf" srcId="{23B954FD-FE52-864A-9A82-76EDA30A0A33}" destId="{6E586F6C-941C-DD41-B10E-DE5B337460AD}" srcOrd="0" destOrd="1" presId="urn:microsoft.com/office/officeart/2005/8/layout/radial1"/>
    <dgm:cxn modelId="{B7C270AD-61D7-934B-BA08-B5F363E4AF61}" type="presOf" srcId="{A295B9A2-4AC7-0041-8677-CB8FB8BD44C0}" destId="{8A821DCC-4110-994A-9EB1-98DEEDB63455}" srcOrd="1" destOrd="0" presId="urn:microsoft.com/office/officeart/2005/8/layout/radial1"/>
    <dgm:cxn modelId="{A5B39DFA-FC4A-1E4F-817A-BCE64D7977D4}" type="presOf" srcId="{F6EAB8AD-B96D-4641-AA42-30F481604F3B}" destId="{5B345D64-FF47-AC48-BFC7-DA71BABB422E}" srcOrd="0" destOrd="0" presId="urn:microsoft.com/office/officeart/2005/8/layout/radial1"/>
    <dgm:cxn modelId="{B5CE17B0-DA2B-0740-9AE4-218C404FE8D0}" type="presParOf" srcId="{E6709BD7-6469-A74B-BAE7-55F21C624B3A}" destId="{32D9C8C0-9CDA-1647-B0C7-6CBB40C6D8A2}" srcOrd="0" destOrd="0" presId="urn:microsoft.com/office/officeart/2005/8/layout/radial1"/>
    <dgm:cxn modelId="{AED35430-804A-7742-9414-56BBC5B1679A}" type="presParOf" srcId="{E6709BD7-6469-A74B-BAE7-55F21C624B3A}" destId="{6BB79F80-DF22-0646-815E-3D896A95FBB0}" srcOrd="1" destOrd="0" presId="urn:microsoft.com/office/officeart/2005/8/layout/radial1"/>
    <dgm:cxn modelId="{5A3CAFD9-E855-654C-99B2-71A85D184219}" type="presParOf" srcId="{6BB79F80-DF22-0646-815E-3D896A95FBB0}" destId="{B4BE6649-D0D7-8A4B-B5C8-8BE23DAF1DDC}" srcOrd="0" destOrd="0" presId="urn:microsoft.com/office/officeart/2005/8/layout/radial1"/>
    <dgm:cxn modelId="{71964200-A7F0-964C-95C1-0A880D30965B}" type="presParOf" srcId="{E6709BD7-6469-A74B-BAE7-55F21C624B3A}" destId="{5ECF65A2-A9EC-B940-B497-AA098945971A}" srcOrd="2" destOrd="0" presId="urn:microsoft.com/office/officeart/2005/8/layout/radial1"/>
    <dgm:cxn modelId="{1295F513-CCDF-D444-82F9-3007F24E7A84}" type="presParOf" srcId="{E6709BD7-6469-A74B-BAE7-55F21C624B3A}" destId="{3FD3A4A6-C5C2-1C4A-A6CE-6300D7BBADD2}" srcOrd="3" destOrd="0" presId="urn:microsoft.com/office/officeart/2005/8/layout/radial1"/>
    <dgm:cxn modelId="{E5625926-8523-CC42-8EC6-1C949C6D9FA4}" type="presParOf" srcId="{3FD3A4A6-C5C2-1C4A-A6CE-6300D7BBADD2}" destId="{8A821DCC-4110-994A-9EB1-98DEEDB63455}" srcOrd="0" destOrd="0" presId="urn:microsoft.com/office/officeart/2005/8/layout/radial1"/>
    <dgm:cxn modelId="{0A9E37D2-14AD-3D4D-8033-8453898106B9}" type="presParOf" srcId="{E6709BD7-6469-A74B-BAE7-55F21C624B3A}" destId="{02C2359B-6912-8F4D-8857-2A5555F873C2}" srcOrd="4" destOrd="0" presId="urn:microsoft.com/office/officeart/2005/8/layout/radial1"/>
    <dgm:cxn modelId="{C3B21AAC-8D98-8042-A374-8CB0CC542410}" type="presParOf" srcId="{E6709BD7-6469-A74B-BAE7-55F21C624B3A}" destId="{5B345D64-FF47-AC48-BFC7-DA71BABB422E}" srcOrd="5" destOrd="0" presId="urn:microsoft.com/office/officeart/2005/8/layout/radial1"/>
    <dgm:cxn modelId="{89C35BD9-2AC3-0F44-8EA3-16D265332448}" type="presParOf" srcId="{5B345D64-FF47-AC48-BFC7-DA71BABB422E}" destId="{F88CBF2B-8819-A240-AD95-3095A231DF76}" srcOrd="0" destOrd="0" presId="urn:microsoft.com/office/officeart/2005/8/layout/radial1"/>
    <dgm:cxn modelId="{02D7D11D-05D0-204E-8AC4-364C432B6580}" type="presParOf" srcId="{E6709BD7-6469-A74B-BAE7-55F21C624B3A}" destId="{CDADC5E6-FF26-6E4C-9749-F104E4D07792}" srcOrd="6" destOrd="0" presId="urn:microsoft.com/office/officeart/2005/8/layout/radial1"/>
    <dgm:cxn modelId="{4832959B-3C4A-CA4A-B26E-0865572B2C3D}" type="presParOf" srcId="{E6709BD7-6469-A74B-BAE7-55F21C624B3A}" destId="{E7015661-1956-144D-9BC2-79A2B9BEC4D3}" srcOrd="7" destOrd="0" presId="urn:microsoft.com/office/officeart/2005/8/layout/radial1"/>
    <dgm:cxn modelId="{F9C9C4FB-9893-3642-A4B3-35D986762300}" type="presParOf" srcId="{E7015661-1956-144D-9BC2-79A2B9BEC4D3}" destId="{EC407BEE-E314-F94C-8681-519F6AD2E4BE}" srcOrd="0" destOrd="0" presId="urn:microsoft.com/office/officeart/2005/8/layout/radial1"/>
    <dgm:cxn modelId="{D21F4969-1395-CB45-9BF8-1EEC8CB70F70}" type="presParOf" srcId="{E6709BD7-6469-A74B-BAE7-55F21C624B3A}" destId="{6E586F6C-941C-DD41-B10E-DE5B337460AD}" srcOrd="8" destOrd="0" presId="urn:microsoft.com/office/officeart/2005/8/layout/radial1"/>
    <dgm:cxn modelId="{4CE22BB5-ECBE-5B47-B7F7-8330990FD8D6}" type="presParOf" srcId="{E6709BD7-6469-A74B-BAE7-55F21C624B3A}" destId="{26EC5283-A8E7-2844-B56C-8060EDE92406}" srcOrd="9" destOrd="0" presId="urn:microsoft.com/office/officeart/2005/8/layout/radial1"/>
    <dgm:cxn modelId="{988F0EB6-EFBF-8C44-95C7-41299D401565}" type="presParOf" srcId="{26EC5283-A8E7-2844-B56C-8060EDE92406}" destId="{3B76324C-7DF7-AA42-87B7-1D070282270F}" srcOrd="0" destOrd="0" presId="urn:microsoft.com/office/officeart/2005/8/layout/radial1"/>
    <dgm:cxn modelId="{731FC538-97DB-1A44-9A05-260A242B8A0E}" type="presParOf" srcId="{E6709BD7-6469-A74B-BAE7-55F21C624B3A}" destId="{FB2E1E33-9AB3-9E4A-BD84-C9A8E59E5969}"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B807D9-F862-5F4B-B341-A73333D79CED}"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593AC677-3545-9D46-8AAA-144139AC6036}">
      <dgm:prSet/>
      <dgm:spPr>
        <a:solidFill>
          <a:schemeClr val="bg1"/>
        </a:solidFill>
        <a:ln>
          <a:solidFill>
            <a:schemeClr val="bg2">
              <a:lumMod val="75000"/>
            </a:schemeClr>
          </a:solidFill>
        </a:ln>
        <a:effectLst>
          <a:glow rad="101600">
            <a:schemeClr val="accent1">
              <a:alpha val="75000"/>
            </a:schemeClr>
          </a:glow>
          <a:softEdge rad="101600"/>
        </a:effectLst>
      </dgm:spPr>
      <dgm:t>
        <a:bodyPr/>
        <a:lstStyle/>
        <a:p>
          <a:pPr rtl="0"/>
          <a:r>
            <a:rPr lang="en-US" b="1" dirty="0" smtClean="0">
              <a:solidFill>
                <a:schemeClr val="tx1"/>
              </a:solidFill>
            </a:rPr>
            <a:t>Constant exponentiation time</a:t>
          </a:r>
          <a:endParaRPr lang="en-US" b="1" dirty="0">
            <a:solidFill>
              <a:schemeClr val="tx1"/>
            </a:solidFill>
          </a:endParaRPr>
        </a:p>
      </dgm:t>
    </dgm:pt>
    <dgm:pt modelId="{D766C8DD-7AB8-6F4E-B275-CF701DBEA938}" type="parTrans" cxnId="{C9A744E2-FC6A-F645-8B4F-DC701F66617E}">
      <dgm:prSet/>
      <dgm:spPr/>
      <dgm:t>
        <a:bodyPr/>
        <a:lstStyle/>
        <a:p>
          <a:endParaRPr lang="en-US"/>
        </a:p>
      </dgm:t>
    </dgm:pt>
    <dgm:pt modelId="{AAD66FF9-1B0D-694D-9553-555A3B564B28}" type="sibTrans" cxnId="{C9A744E2-FC6A-F645-8B4F-DC701F66617E}">
      <dgm:prSet/>
      <dgm:spPr/>
      <dgm:t>
        <a:bodyPr/>
        <a:lstStyle/>
        <a:p>
          <a:endParaRPr lang="en-US"/>
        </a:p>
      </dgm:t>
    </dgm:pt>
    <dgm:pt modelId="{F7BFD760-6C9D-784B-95B6-37582D604067}">
      <dgm:prSet/>
      <dgm:spPr>
        <a:solidFill>
          <a:schemeClr val="bg1"/>
        </a:solidFill>
        <a:ln>
          <a:solidFill>
            <a:schemeClr val="bg2">
              <a:lumMod val="75000"/>
            </a:schemeClr>
          </a:solidFill>
        </a:ln>
        <a:effectLst>
          <a:glow rad="101600">
            <a:schemeClr val="accent1">
              <a:alpha val="75000"/>
            </a:schemeClr>
          </a:glow>
          <a:softEdge rad="101600"/>
        </a:effectLst>
      </dgm:spPr>
      <dgm:t>
        <a:bodyPr/>
        <a:lstStyle/>
        <a:p>
          <a:pPr rtl="0"/>
          <a:r>
            <a:rPr lang="en-US" b="0" dirty="0" smtClean="0">
              <a:solidFill>
                <a:schemeClr val="tx1"/>
              </a:solidFill>
            </a:rPr>
            <a:t>Ensure that all exponentiations take the same amount of time before returning a result; this is a simple fix but does degrade performance</a:t>
          </a:r>
          <a:endParaRPr lang="en-US" b="0" dirty="0">
            <a:solidFill>
              <a:schemeClr val="tx1"/>
            </a:solidFill>
          </a:endParaRPr>
        </a:p>
      </dgm:t>
    </dgm:pt>
    <dgm:pt modelId="{A2F0A1EF-71A0-C842-99CE-8E09A79EABB9}" type="parTrans" cxnId="{10E1D97C-5BCA-F342-AB3E-3CEF01246AB1}">
      <dgm:prSet/>
      <dgm:spPr/>
      <dgm:t>
        <a:bodyPr/>
        <a:lstStyle/>
        <a:p>
          <a:endParaRPr lang="en-US"/>
        </a:p>
      </dgm:t>
    </dgm:pt>
    <dgm:pt modelId="{2FAF6186-EB63-2447-BEAE-96A289582B6B}" type="sibTrans" cxnId="{10E1D97C-5BCA-F342-AB3E-3CEF01246AB1}">
      <dgm:prSet/>
      <dgm:spPr/>
      <dgm:t>
        <a:bodyPr/>
        <a:lstStyle/>
        <a:p>
          <a:endParaRPr lang="en-US"/>
        </a:p>
      </dgm:t>
    </dgm:pt>
    <dgm:pt modelId="{A02B755A-1857-DC45-AD97-749F71FA3CDF}">
      <dgm:prSet/>
      <dgm:spPr>
        <a:solidFill>
          <a:schemeClr val="bg1"/>
        </a:solidFill>
        <a:effectLst>
          <a:glow rad="101600">
            <a:schemeClr val="accent1">
              <a:alpha val="75000"/>
            </a:schemeClr>
          </a:glow>
          <a:softEdge rad="101600"/>
        </a:effectLst>
      </dgm:spPr>
      <dgm:t>
        <a:bodyPr/>
        <a:lstStyle/>
        <a:p>
          <a:pPr rtl="0"/>
          <a:r>
            <a:rPr lang="en-US" b="1" dirty="0" smtClean="0">
              <a:solidFill>
                <a:schemeClr val="tx1"/>
              </a:solidFill>
            </a:rPr>
            <a:t>Random delay</a:t>
          </a:r>
          <a:endParaRPr lang="en-US" b="1" dirty="0">
            <a:solidFill>
              <a:schemeClr val="tx1"/>
            </a:solidFill>
          </a:endParaRPr>
        </a:p>
      </dgm:t>
    </dgm:pt>
    <dgm:pt modelId="{72B53E7D-B2EE-734D-A1C1-C011388E1245}" type="parTrans" cxnId="{2045979E-CC7F-1444-8C59-DA9659BA5873}">
      <dgm:prSet/>
      <dgm:spPr/>
      <dgm:t>
        <a:bodyPr/>
        <a:lstStyle/>
        <a:p>
          <a:endParaRPr lang="en-US"/>
        </a:p>
      </dgm:t>
    </dgm:pt>
    <dgm:pt modelId="{E2A3BD6E-9B0E-7B45-A978-ED83E8379E08}" type="sibTrans" cxnId="{2045979E-CC7F-1444-8C59-DA9659BA5873}">
      <dgm:prSet/>
      <dgm:spPr/>
      <dgm:t>
        <a:bodyPr/>
        <a:lstStyle/>
        <a:p>
          <a:endParaRPr lang="en-US"/>
        </a:p>
      </dgm:t>
    </dgm:pt>
    <dgm:pt modelId="{84866641-6DFA-7143-96B0-81EFD07EC810}">
      <dgm:prSet/>
      <dgm:spPr>
        <a:solidFill>
          <a:schemeClr val="bg1"/>
        </a:solidFill>
        <a:effectLst>
          <a:glow rad="101600">
            <a:schemeClr val="accent1">
              <a:alpha val="75000"/>
            </a:schemeClr>
          </a:glow>
          <a:softEdge rad="101600"/>
        </a:effectLst>
      </dgm:spPr>
      <dgm:t>
        <a:bodyPr/>
        <a:lstStyle/>
        <a:p>
          <a:pPr rtl="0"/>
          <a:r>
            <a:rPr lang="en-US" b="0" dirty="0" smtClean="0">
              <a:solidFill>
                <a:schemeClr val="tx1"/>
              </a:solidFill>
            </a:rPr>
            <a:t>Better performance could be achieved by adding a random delay to the exponentiation algorithm to confuse the timing attack</a:t>
          </a:r>
          <a:endParaRPr lang="en-US" b="0" dirty="0">
            <a:solidFill>
              <a:schemeClr val="tx1"/>
            </a:solidFill>
          </a:endParaRPr>
        </a:p>
      </dgm:t>
    </dgm:pt>
    <dgm:pt modelId="{66C74637-5956-F541-950C-539AF119CE9A}" type="parTrans" cxnId="{7680419F-8360-B143-BE19-2C82AA417D24}">
      <dgm:prSet/>
      <dgm:spPr/>
      <dgm:t>
        <a:bodyPr/>
        <a:lstStyle/>
        <a:p>
          <a:endParaRPr lang="en-US"/>
        </a:p>
      </dgm:t>
    </dgm:pt>
    <dgm:pt modelId="{4DA6BC36-93F9-FD49-91B5-2624F8C42569}" type="sibTrans" cxnId="{7680419F-8360-B143-BE19-2C82AA417D24}">
      <dgm:prSet/>
      <dgm:spPr/>
      <dgm:t>
        <a:bodyPr/>
        <a:lstStyle/>
        <a:p>
          <a:endParaRPr lang="en-US"/>
        </a:p>
      </dgm:t>
    </dgm:pt>
    <dgm:pt modelId="{41592CA7-ABF8-8547-A33A-8FAD17BE773D}">
      <dgm:prSet/>
      <dgm:spPr>
        <a:solidFill>
          <a:schemeClr val="bg1"/>
        </a:solidFill>
        <a:effectLst>
          <a:glow rad="101600">
            <a:schemeClr val="accent1">
              <a:alpha val="75000"/>
            </a:schemeClr>
          </a:glow>
          <a:softEdge rad="101600"/>
        </a:effectLst>
      </dgm:spPr>
      <dgm:t>
        <a:bodyPr/>
        <a:lstStyle/>
        <a:p>
          <a:pPr rtl="0"/>
          <a:r>
            <a:rPr lang="en-US" b="1" dirty="0" smtClean="0">
              <a:solidFill>
                <a:schemeClr val="tx1"/>
              </a:solidFill>
            </a:rPr>
            <a:t>Blinding</a:t>
          </a:r>
          <a:endParaRPr lang="en-US" b="1" dirty="0">
            <a:solidFill>
              <a:schemeClr val="tx1"/>
            </a:solidFill>
          </a:endParaRPr>
        </a:p>
      </dgm:t>
    </dgm:pt>
    <dgm:pt modelId="{8E074999-78C2-0C4B-B585-4B2A26C64AB5}" type="parTrans" cxnId="{CA45E43A-D97B-0842-ACD2-1DC8AE912D49}">
      <dgm:prSet/>
      <dgm:spPr/>
      <dgm:t>
        <a:bodyPr/>
        <a:lstStyle/>
        <a:p>
          <a:endParaRPr lang="en-US"/>
        </a:p>
      </dgm:t>
    </dgm:pt>
    <dgm:pt modelId="{F412142E-0ED5-7144-A1E5-08589FC17237}" type="sibTrans" cxnId="{CA45E43A-D97B-0842-ACD2-1DC8AE912D49}">
      <dgm:prSet/>
      <dgm:spPr/>
      <dgm:t>
        <a:bodyPr/>
        <a:lstStyle/>
        <a:p>
          <a:endParaRPr lang="en-US"/>
        </a:p>
      </dgm:t>
    </dgm:pt>
    <dgm:pt modelId="{A42215A6-30EA-5645-A6BE-72F2D8176E99}">
      <dgm:prSet/>
      <dgm:spPr>
        <a:solidFill>
          <a:schemeClr val="bg1"/>
        </a:solidFill>
        <a:effectLst>
          <a:glow rad="101600">
            <a:schemeClr val="accent1">
              <a:alpha val="75000"/>
            </a:schemeClr>
          </a:glow>
          <a:softEdge rad="101600"/>
        </a:effectLst>
      </dgm:spPr>
      <dgm:t>
        <a:bodyPr/>
        <a:lstStyle/>
        <a:p>
          <a:pPr rtl="0"/>
          <a:r>
            <a:rPr lang="en-US" b="0" dirty="0" smtClean="0">
              <a:solidFill>
                <a:schemeClr val="tx1"/>
              </a:solidFill>
            </a:rPr>
            <a:t>Multiply the </a:t>
          </a:r>
          <a:r>
            <a:rPr lang="en-US" b="0" dirty="0" err="1" smtClean="0">
              <a:solidFill>
                <a:schemeClr val="tx1"/>
              </a:solidFill>
            </a:rPr>
            <a:t>ciphertext</a:t>
          </a:r>
          <a:r>
            <a:rPr lang="en-US" b="0" dirty="0" smtClean="0">
              <a:solidFill>
                <a:schemeClr val="tx1"/>
              </a:solidFill>
            </a:rPr>
            <a:t> by a random number before performing exponentiation; this process prevents the attacker from knowing what </a:t>
          </a:r>
          <a:r>
            <a:rPr lang="en-US" b="0" dirty="0" err="1" smtClean="0">
              <a:solidFill>
                <a:schemeClr val="tx1"/>
              </a:solidFill>
            </a:rPr>
            <a:t>ciphertext</a:t>
          </a:r>
          <a:r>
            <a:rPr lang="en-US" b="0" dirty="0" smtClean="0">
              <a:solidFill>
                <a:schemeClr val="tx1"/>
              </a:solidFill>
            </a:rPr>
            <a:t> bits are being processed inside the computer and therefore prevents the bit-by-bit analysis essential to the timing attack</a:t>
          </a:r>
          <a:endParaRPr lang="en-US" b="0" dirty="0">
            <a:solidFill>
              <a:schemeClr val="tx1"/>
            </a:solidFill>
          </a:endParaRPr>
        </a:p>
      </dgm:t>
    </dgm:pt>
    <dgm:pt modelId="{3E3C429C-B844-0E42-A246-15CE14FBD206}" type="parTrans" cxnId="{BE73EB40-EEC8-9C44-9D76-C72BC1D632CA}">
      <dgm:prSet/>
      <dgm:spPr/>
      <dgm:t>
        <a:bodyPr/>
        <a:lstStyle/>
        <a:p>
          <a:endParaRPr lang="en-US"/>
        </a:p>
      </dgm:t>
    </dgm:pt>
    <dgm:pt modelId="{0A9E1ECA-D0CE-8E43-965C-4CF6224A00DB}" type="sibTrans" cxnId="{BE73EB40-EEC8-9C44-9D76-C72BC1D632CA}">
      <dgm:prSet/>
      <dgm:spPr/>
      <dgm:t>
        <a:bodyPr/>
        <a:lstStyle/>
        <a:p>
          <a:endParaRPr lang="en-US"/>
        </a:p>
      </dgm:t>
    </dgm:pt>
    <dgm:pt modelId="{71A8BF31-B142-FF4E-BAC2-2178342505D6}" type="pres">
      <dgm:prSet presAssocID="{94B807D9-F862-5F4B-B341-A73333D79CED}" presName="Name0" presStyleCnt="0">
        <dgm:presLayoutVars>
          <dgm:dir/>
          <dgm:resizeHandles val="exact"/>
        </dgm:presLayoutVars>
      </dgm:prSet>
      <dgm:spPr/>
      <dgm:t>
        <a:bodyPr/>
        <a:lstStyle/>
        <a:p>
          <a:endParaRPr lang="en-US"/>
        </a:p>
      </dgm:t>
    </dgm:pt>
    <dgm:pt modelId="{CBE6354C-E5A1-744F-BAC5-629F4EB38A81}" type="pres">
      <dgm:prSet presAssocID="{593AC677-3545-9D46-8AAA-144139AC6036}" presName="node" presStyleLbl="node1" presStyleIdx="0" presStyleCnt="3">
        <dgm:presLayoutVars>
          <dgm:bulletEnabled val="1"/>
        </dgm:presLayoutVars>
      </dgm:prSet>
      <dgm:spPr/>
      <dgm:t>
        <a:bodyPr/>
        <a:lstStyle/>
        <a:p>
          <a:endParaRPr lang="en-US"/>
        </a:p>
      </dgm:t>
    </dgm:pt>
    <dgm:pt modelId="{B64891FB-A735-014D-B8D5-4740ED157DB1}" type="pres">
      <dgm:prSet presAssocID="{AAD66FF9-1B0D-694D-9553-555A3B564B28}" presName="sibTrans" presStyleCnt="0"/>
      <dgm:spPr/>
    </dgm:pt>
    <dgm:pt modelId="{7F33D086-23DD-EB41-B58E-E907661C3A77}" type="pres">
      <dgm:prSet presAssocID="{A02B755A-1857-DC45-AD97-749F71FA3CDF}" presName="node" presStyleLbl="node1" presStyleIdx="1" presStyleCnt="3">
        <dgm:presLayoutVars>
          <dgm:bulletEnabled val="1"/>
        </dgm:presLayoutVars>
      </dgm:prSet>
      <dgm:spPr/>
      <dgm:t>
        <a:bodyPr/>
        <a:lstStyle/>
        <a:p>
          <a:endParaRPr lang="en-US"/>
        </a:p>
      </dgm:t>
    </dgm:pt>
    <dgm:pt modelId="{CEAAF1EA-3A46-234E-B35A-F0A91DB42E12}" type="pres">
      <dgm:prSet presAssocID="{E2A3BD6E-9B0E-7B45-A978-ED83E8379E08}" presName="sibTrans" presStyleCnt="0"/>
      <dgm:spPr/>
    </dgm:pt>
    <dgm:pt modelId="{EB1FBD37-7AB0-4A4F-AC6C-F62C76CFE5BC}" type="pres">
      <dgm:prSet presAssocID="{41592CA7-ABF8-8547-A33A-8FAD17BE773D}" presName="node" presStyleLbl="node1" presStyleIdx="2" presStyleCnt="3">
        <dgm:presLayoutVars>
          <dgm:bulletEnabled val="1"/>
        </dgm:presLayoutVars>
      </dgm:prSet>
      <dgm:spPr/>
      <dgm:t>
        <a:bodyPr/>
        <a:lstStyle/>
        <a:p>
          <a:endParaRPr lang="en-US"/>
        </a:p>
      </dgm:t>
    </dgm:pt>
  </dgm:ptLst>
  <dgm:cxnLst>
    <dgm:cxn modelId="{2045979E-CC7F-1444-8C59-DA9659BA5873}" srcId="{94B807D9-F862-5F4B-B341-A73333D79CED}" destId="{A02B755A-1857-DC45-AD97-749F71FA3CDF}" srcOrd="1" destOrd="0" parTransId="{72B53E7D-B2EE-734D-A1C1-C011388E1245}" sibTransId="{E2A3BD6E-9B0E-7B45-A978-ED83E8379E08}"/>
    <dgm:cxn modelId="{C9A744E2-FC6A-F645-8B4F-DC701F66617E}" srcId="{94B807D9-F862-5F4B-B341-A73333D79CED}" destId="{593AC677-3545-9D46-8AAA-144139AC6036}" srcOrd="0" destOrd="0" parTransId="{D766C8DD-7AB8-6F4E-B275-CF701DBEA938}" sibTransId="{AAD66FF9-1B0D-694D-9553-555A3B564B28}"/>
    <dgm:cxn modelId="{61E88FC4-A5E1-1A41-B6E8-30112C91F36A}" type="presOf" srcId="{593AC677-3545-9D46-8AAA-144139AC6036}" destId="{CBE6354C-E5A1-744F-BAC5-629F4EB38A81}" srcOrd="0" destOrd="0" presId="urn:microsoft.com/office/officeart/2005/8/layout/hList6"/>
    <dgm:cxn modelId="{1F30A034-9CAD-BE45-95B3-49933ECB7CC1}" type="presOf" srcId="{84866641-6DFA-7143-96B0-81EFD07EC810}" destId="{7F33D086-23DD-EB41-B58E-E907661C3A77}" srcOrd="0" destOrd="1" presId="urn:microsoft.com/office/officeart/2005/8/layout/hList6"/>
    <dgm:cxn modelId="{CA45E43A-D97B-0842-ACD2-1DC8AE912D49}" srcId="{94B807D9-F862-5F4B-B341-A73333D79CED}" destId="{41592CA7-ABF8-8547-A33A-8FAD17BE773D}" srcOrd="2" destOrd="0" parTransId="{8E074999-78C2-0C4B-B585-4B2A26C64AB5}" sibTransId="{F412142E-0ED5-7144-A1E5-08589FC17237}"/>
    <dgm:cxn modelId="{3E5E97E8-6860-B944-A30F-C69DB29DC997}" type="presOf" srcId="{A02B755A-1857-DC45-AD97-749F71FA3CDF}" destId="{7F33D086-23DD-EB41-B58E-E907661C3A77}" srcOrd="0" destOrd="0" presId="urn:microsoft.com/office/officeart/2005/8/layout/hList6"/>
    <dgm:cxn modelId="{7680419F-8360-B143-BE19-2C82AA417D24}" srcId="{A02B755A-1857-DC45-AD97-749F71FA3CDF}" destId="{84866641-6DFA-7143-96B0-81EFD07EC810}" srcOrd="0" destOrd="0" parTransId="{66C74637-5956-F541-950C-539AF119CE9A}" sibTransId="{4DA6BC36-93F9-FD49-91B5-2624F8C42569}"/>
    <dgm:cxn modelId="{B5FA0C70-4A22-8746-BBBB-7A7ECB093FD7}" type="presOf" srcId="{A42215A6-30EA-5645-A6BE-72F2D8176E99}" destId="{EB1FBD37-7AB0-4A4F-AC6C-F62C76CFE5BC}" srcOrd="0" destOrd="1" presId="urn:microsoft.com/office/officeart/2005/8/layout/hList6"/>
    <dgm:cxn modelId="{10E1D97C-5BCA-F342-AB3E-3CEF01246AB1}" srcId="{593AC677-3545-9D46-8AAA-144139AC6036}" destId="{F7BFD760-6C9D-784B-95B6-37582D604067}" srcOrd="0" destOrd="0" parTransId="{A2F0A1EF-71A0-C842-99CE-8E09A79EABB9}" sibTransId="{2FAF6186-EB63-2447-BEAE-96A289582B6B}"/>
    <dgm:cxn modelId="{7B84E151-1C40-6F4A-BFE7-3ABFD8EAA776}" type="presOf" srcId="{41592CA7-ABF8-8547-A33A-8FAD17BE773D}" destId="{EB1FBD37-7AB0-4A4F-AC6C-F62C76CFE5BC}" srcOrd="0" destOrd="0" presId="urn:microsoft.com/office/officeart/2005/8/layout/hList6"/>
    <dgm:cxn modelId="{880BC994-BF6B-134D-8328-E3898180D2B1}" type="presOf" srcId="{F7BFD760-6C9D-784B-95B6-37582D604067}" destId="{CBE6354C-E5A1-744F-BAC5-629F4EB38A81}" srcOrd="0" destOrd="1" presId="urn:microsoft.com/office/officeart/2005/8/layout/hList6"/>
    <dgm:cxn modelId="{527A70AC-8551-704A-8022-73C7A0C1ED2A}" type="presOf" srcId="{94B807D9-F862-5F4B-B341-A73333D79CED}" destId="{71A8BF31-B142-FF4E-BAC2-2178342505D6}" srcOrd="0" destOrd="0" presId="urn:microsoft.com/office/officeart/2005/8/layout/hList6"/>
    <dgm:cxn modelId="{BE73EB40-EEC8-9C44-9D76-C72BC1D632CA}" srcId="{41592CA7-ABF8-8547-A33A-8FAD17BE773D}" destId="{A42215A6-30EA-5645-A6BE-72F2D8176E99}" srcOrd="0" destOrd="0" parTransId="{3E3C429C-B844-0E42-A246-15CE14FBD206}" sibTransId="{0A9E1ECA-D0CE-8E43-965C-4CF6224A00DB}"/>
    <dgm:cxn modelId="{156ABE5D-98D2-9C47-A027-A03BADD16966}" type="presParOf" srcId="{71A8BF31-B142-FF4E-BAC2-2178342505D6}" destId="{CBE6354C-E5A1-744F-BAC5-629F4EB38A81}" srcOrd="0" destOrd="0" presId="urn:microsoft.com/office/officeart/2005/8/layout/hList6"/>
    <dgm:cxn modelId="{92C6977E-2F43-9744-8A25-95EE0258D58A}" type="presParOf" srcId="{71A8BF31-B142-FF4E-BAC2-2178342505D6}" destId="{B64891FB-A735-014D-B8D5-4740ED157DB1}" srcOrd="1" destOrd="0" presId="urn:microsoft.com/office/officeart/2005/8/layout/hList6"/>
    <dgm:cxn modelId="{9AC39A03-90BD-2342-8834-B83554490568}" type="presParOf" srcId="{71A8BF31-B142-FF4E-BAC2-2178342505D6}" destId="{7F33D086-23DD-EB41-B58E-E907661C3A77}" srcOrd="2" destOrd="0" presId="urn:microsoft.com/office/officeart/2005/8/layout/hList6"/>
    <dgm:cxn modelId="{D64ABC12-F8FC-7449-86E7-BE7342561EC9}" type="presParOf" srcId="{71A8BF31-B142-FF4E-BAC2-2178342505D6}" destId="{CEAAF1EA-3A46-234E-B35A-F0A91DB42E12}" srcOrd="3" destOrd="0" presId="urn:microsoft.com/office/officeart/2005/8/layout/hList6"/>
    <dgm:cxn modelId="{BCA0519C-D628-0143-8BFB-47B7011EAE28}" type="presParOf" srcId="{71A8BF31-B142-FF4E-BAC2-2178342505D6}" destId="{EB1FBD37-7AB0-4A4F-AC6C-F62C76CFE5BC}"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29C8FD-30AB-AB43-B63B-87C92408C2CF}" type="datetimeFigureOut">
              <a:rPr lang="en-US" smtClean="0"/>
              <a:t>4/10/2022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C17D95-E65A-4B4E-9B47-23026441E1E5}" type="slidenum">
              <a:rPr lang="en-US" smtClean="0"/>
              <a:t>‹#›</a:t>
            </a:fld>
            <a:endParaRPr lang="en-US"/>
          </a:p>
        </p:txBody>
      </p:sp>
    </p:spTree>
    <p:extLst>
      <p:ext uri="{BB962C8B-B14F-4D97-AF65-F5344CB8AC3E}">
        <p14:creationId xmlns:p14="http://schemas.microsoft.com/office/powerpoint/2010/main" val="41470110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35BB17F-92FD-3D4C-A740-854BEAB48CBE}" type="slidenum">
              <a:rPr lang="en-AU"/>
              <a:pPr>
                <a:defRPr/>
              </a:pPr>
              <a:t>‹#›</a:t>
            </a:fld>
            <a:endParaRPr lang="en-AU" dirty="0"/>
          </a:p>
        </p:txBody>
      </p:sp>
    </p:spTree>
    <p:extLst>
      <p:ext uri="{BB962C8B-B14F-4D97-AF65-F5344CB8AC3E}">
        <p14:creationId xmlns:p14="http://schemas.microsoft.com/office/powerpoint/2010/main" val="162444677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7/e, by William Stallings</a:t>
            </a:r>
            <a:r>
              <a:rPr lang="en-US" dirty="0" smtClean="0">
                <a:latin typeface="Arial" pitchFamily="-84" charset="0"/>
                <a:ea typeface="ＭＳ Ｐゴシック" pitchFamily="-84" charset="-128"/>
                <a:cs typeface="ＭＳ Ｐゴシック" pitchFamily="-84" charset="-128"/>
              </a:rPr>
              <a:t>, Chapter 9 – “</a:t>
            </a:r>
            <a:r>
              <a:rPr lang="en-AU" dirty="0" smtClean="0">
                <a:latin typeface="Arial" pitchFamily="-84" charset="0"/>
                <a:ea typeface="ＭＳ Ｐゴシック" pitchFamily="-84" charset="-128"/>
                <a:cs typeface="ＭＳ Ｐゴシック" pitchFamily="-84" charset="-128"/>
              </a:rPr>
              <a:t>Public Key Cryptography and RSA</a:t>
            </a:r>
            <a:r>
              <a:rPr lang="en-US" dirty="0" smtClean="0">
                <a:latin typeface="Arial" pitchFamily="-84" charset="0"/>
                <a:ea typeface="ＭＳ Ｐゴシック" pitchFamily="-84" charset="-128"/>
                <a:cs typeface="ＭＳ Ｐゴシック" pitchFamily="-84" charset="-128"/>
              </a:rPr>
              <a:t>”.</a:t>
            </a:r>
            <a:endParaRPr lang="en-AU" dirty="0" smtClean="0">
              <a:latin typeface="Arial" pitchFamily="-84" charset="0"/>
              <a:ea typeface="ＭＳ Ｐゴシック" pitchFamily="-84" charset="-128"/>
              <a:cs typeface="ＭＳ Ｐゴシック" pitchFamily="-84" charset="-128"/>
            </a:endParaRPr>
          </a:p>
          <a:p>
            <a:pPr eaLnBrk="1" hangingPunct="1"/>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017718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We mentioned earlier that either of the two related keys can be used for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with the other being used for decryption. This enables a rather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cryptographic scheme to be implemented. Whereas the scheme illustrated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 9.2 provides confidentiality, Figures 9.1b and 9.3 show the use of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to provide authentication.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is important to emphasize that the encryption process depicted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Figures 9.1b and 9.3 does not provide confidentiality. That is, the message being</a:t>
            </a:r>
          </a:p>
          <a:p>
            <a:r>
              <a:rPr lang="en-US" sz="1200" kern="1200" baseline="0" dirty="0" smtClean="0">
                <a:solidFill>
                  <a:schemeClr val="tx1"/>
                </a:solidFill>
                <a:latin typeface="Arial" charset="0"/>
                <a:ea typeface="ＭＳ Ｐゴシック" pitchFamily="-107" charset="-128"/>
                <a:cs typeface="ＭＳ Ｐゴシック" pitchFamily="-107" charset="-128"/>
              </a:rPr>
              <a:t>sent is safe from alteration but not from eavesdropping. This is obvious in the</a:t>
            </a:r>
          </a:p>
          <a:p>
            <a:r>
              <a:rPr lang="en-US" sz="1200" kern="1200" baseline="0" dirty="0" smtClean="0">
                <a:solidFill>
                  <a:schemeClr val="tx1"/>
                </a:solidFill>
                <a:latin typeface="Arial" charset="0"/>
                <a:ea typeface="ＭＳ Ｐゴシック" pitchFamily="-107" charset="-128"/>
                <a:cs typeface="ＭＳ Ｐゴシック" pitchFamily="-107" charset="-128"/>
              </a:rPr>
              <a:t>case of a signature based on a portion of the message, because the rest of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is transmitted in the clear. Even in the case of complete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as shown in Figure 9.3, there is no protection of confidentiality because any</a:t>
            </a:r>
          </a:p>
          <a:p>
            <a:r>
              <a:rPr lang="en-US" sz="1200" kern="1200" baseline="0" dirty="0" smtClean="0">
                <a:solidFill>
                  <a:schemeClr val="tx1"/>
                </a:solidFill>
                <a:latin typeface="Arial" charset="0"/>
                <a:ea typeface="ＭＳ Ｐゴシック" pitchFamily="-107" charset="-128"/>
                <a:cs typeface="ＭＳ Ｐゴシック" pitchFamily="-107" charset="-128"/>
              </a:rPr>
              <a:t>observer can decrypt the message by using the sender’s public key.</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10</a:t>
            </a:fld>
            <a:endParaRPr lang="en-AU" dirty="0"/>
          </a:p>
        </p:txBody>
      </p:sp>
    </p:spTree>
    <p:extLst>
      <p:ext uri="{BB962C8B-B14F-4D97-AF65-F5344CB8AC3E}">
        <p14:creationId xmlns:p14="http://schemas.microsoft.com/office/powerpoint/2010/main" val="847501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It is, however, possible to provide both the authentication function and confidentiality</a:t>
            </a:r>
          </a:p>
          <a:p>
            <a:r>
              <a:rPr lang="en-US" sz="1200" kern="1200" baseline="0" dirty="0" smtClean="0">
                <a:solidFill>
                  <a:schemeClr val="tx1"/>
                </a:solidFill>
                <a:latin typeface="Arial" charset="0"/>
                <a:ea typeface="ＭＳ Ｐゴシック" pitchFamily="-107" charset="-128"/>
                <a:cs typeface="ＭＳ Ｐゴシック" pitchFamily="-107" charset="-128"/>
              </a:rPr>
              <a:t>by a double use of the public-key scheme (Figure 9.4).</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 this case, we begin as before by encrypting a message, using the sender’s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 This provides the digital signature. Next, we encrypt again, using the receiver’s</a:t>
            </a:r>
          </a:p>
          <a:p>
            <a:r>
              <a:rPr lang="en-US" sz="1200" kern="1200" baseline="0" dirty="0" smtClean="0">
                <a:solidFill>
                  <a:schemeClr val="tx1"/>
                </a:solidFill>
                <a:latin typeface="Arial" charset="0"/>
                <a:ea typeface="ＭＳ Ｐゴシック" pitchFamily="-107" charset="-128"/>
                <a:cs typeface="ＭＳ Ｐゴシック" pitchFamily="-107" charset="-128"/>
              </a:rPr>
              <a:t>public key. The final ciphertext can be decrypted only by the intended receiver, who</a:t>
            </a:r>
          </a:p>
          <a:p>
            <a:r>
              <a:rPr lang="en-US" sz="1200" kern="1200" baseline="0" dirty="0" smtClean="0">
                <a:solidFill>
                  <a:schemeClr val="tx1"/>
                </a:solidFill>
                <a:latin typeface="Arial" charset="0"/>
                <a:ea typeface="ＭＳ Ｐゴシック" pitchFamily="-107" charset="-128"/>
                <a:cs typeface="ＭＳ Ｐゴシック" pitchFamily="-107" charset="-128"/>
              </a:rPr>
              <a:t>alone has the matching private key. Thus, confidentiality is provided. The disadvantage</a:t>
            </a:r>
          </a:p>
          <a:p>
            <a:r>
              <a:rPr lang="en-US" sz="1200" kern="1200" baseline="0" dirty="0" smtClean="0">
                <a:solidFill>
                  <a:schemeClr val="tx1"/>
                </a:solidFill>
                <a:latin typeface="Arial" charset="0"/>
                <a:ea typeface="ＭＳ Ｐゴシック" pitchFamily="-107" charset="-128"/>
                <a:cs typeface="ＭＳ Ｐゴシック" pitchFamily="-107" charset="-128"/>
              </a:rPr>
              <a:t>of this approach is that the public-key algorithm, which is complex, must be</a:t>
            </a:r>
          </a:p>
          <a:p>
            <a:r>
              <a:rPr lang="en-US" sz="1200" kern="1200" baseline="0" dirty="0" smtClean="0">
                <a:solidFill>
                  <a:schemeClr val="tx1"/>
                </a:solidFill>
                <a:latin typeface="Arial" charset="0"/>
                <a:ea typeface="ＭＳ Ｐゴシック" pitchFamily="-107" charset="-128"/>
                <a:cs typeface="ＭＳ Ｐゴシック" pitchFamily="-107" charset="-128"/>
              </a:rPr>
              <a:t>exercised four times rather than two in each communication.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11</a:t>
            </a:fld>
            <a:endParaRPr lang="en-AU" dirty="0"/>
          </a:p>
        </p:txBody>
      </p:sp>
    </p:spTree>
    <p:extLst>
      <p:ext uri="{BB962C8B-B14F-4D97-AF65-F5344CB8AC3E}">
        <p14:creationId xmlns:p14="http://schemas.microsoft.com/office/powerpoint/2010/main" val="3371792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need to clarify one aspect of public-key cryptosystems that is</a:t>
            </a:r>
          </a:p>
          <a:p>
            <a:r>
              <a:rPr lang="en-US" sz="1200" kern="1200" baseline="0" dirty="0" smtClean="0">
                <a:solidFill>
                  <a:schemeClr val="tx1"/>
                </a:solidFill>
                <a:latin typeface="Arial" charset="0"/>
                <a:ea typeface="ＭＳ Ｐゴシック" pitchFamily="-107" charset="-128"/>
                <a:cs typeface="ＭＳ Ｐゴシック" pitchFamily="-107" charset="-128"/>
              </a:rPr>
              <a:t>otherwise likely to lead to confusion. Public-key systems are characterized by the use</a:t>
            </a:r>
          </a:p>
          <a:p>
            <a:r>
              <a:rPr lang="en-US" sz="1200" kern="1200" baseline="0" dirty="0" smtClean="0">
                <a:solidFill>
                  <a:schemeClr val="tx1"/>
                </a:solidFill>
                <a:latin typeface="Arial" charset="0"/>
                <a:ea typeface="ＭＳ Ｐゴシック" pitchFamily="-107" charset="-128"/>
                <a:cs typeface="ＭＳ Ｐゴシック" pitchFamily="-107" charset="-128"/>
              </a:rPr>
              <a:t>of a cryptographic algorithm with two keys, one held private and one available publicly.</a:t>
            </a:r>
          </a:p>
          <a:p>
            <a:r>
              <a:rPr lang="en-US" sz="1200" kern="1200" baseline="0" dirty="0" smtClean="0">
                <a:solidFill>
                  <a:schemeClr val="tx1"/>
                </a:solidFill>
                <a:latin typeface="Arial" charset="0"/>
                <a:ea typeface="ＭＳ Ｐゴシック" pitchFamily="-107" charset="-128"/>
                <a:cs typeface="ＭＳ Ｐゴシック" pitchFamily="-107" charset="-128"/>
              </a:rPr>
              <a:t>Depending on the application, the sender uses either the sender’s private key or</a:t>
            </a:r>
          </a:p>
          <a:p>
            <a:r>
              <a:rPr lang="en-US" sz="1200" kern="1200" baseline="0" dirty="0" smtClean="0">
                <a:solidFill>
                  <a:schemeClr val="tx1"/>
                </a:solidFill>
                <a:latin typeface="Arial" charset="0"/>
                <a:ea typeface="ＭＳ Ｐゴシック" pitchFamily="-107" charset="-128"/>
                <a:cs typeface="ＭＳ Ｐゴシック" pitchFamily="-107" charset="-128"/>
              </a:rPr>
              <a:t>the receiver’s public key, or both, to perform some type of cryptographic function. In</a:t>
            </a:r>
          </a:p>
          <a:p>
            <a:r>
              <a:rPr lang="en-US" sz="1200" kern="1200" baseline="0" dirty="0" smtClean="0">
                <a:solidFill>
                  <a:schemeClr val="tx1"/>
                </a:solidFill>
                <a:latin typeface="Arial" charset="0"/>
                <a:ea typeface="ＭＳ Ｐゴシック" pitchFamily="-107" charset="-128"/>
                <a:cs typeface="ＭＳ Ｐゴシック" pitchFamily="-107" charset="-128"/>
              </a:rPr>
              <a:t>broad terms, we can classify the use of public-key cryptosystems  into three categories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Encryption/decryption:  The sender encrypts a message with the recipient’s</a:t>
            </a:r>
          </a:p>
          <a:p>
            <a:r>
              <a:rPr lang="en-US" sz="1200" kern="1200" baseline="0" dirty="0" smtClean="0">
                <a:solidFill>
                  <a:schemeClr val="tx1"/>
                </a:solidFill>
                <a:latin typeface="Arial" charset="0"/>
                <a:ea typeface="ＭＳ Ｐゴシック" pitchFamily="-107" charset="-128"/>
                <a:cs typeface="ＭＳ Ｐゴシック" pitchFamily="-107" charset="-128"/>
              </a:rPr>
              <a:t>public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Digital signature:  The sender “signs” a message with its private key. Signing</a:t>
            </a:r>
          </a:p>
          <a:p>
            <a:r>
              <a:rPr lang="en-US" sz="1200" kern="1200" baseline="0" dirty="0" smtClean="0">
                <a:solidFill>
                  <a:schemeClr val="tx1"/>
                </a:solidFill>
                <a:latin typeface="Arial" charset="0"/>
                <a:ea typeface="ＭＳ Ｐゴシック" pitchFamily="-107" charset="-128"/>
                <a:cs typeface="ＭＳ Ｐゴシック" pitchFamily="-107" charset="-128"/>
              </a:rPr>
              <a:t>is achieved by a cryptographic algorithm applied to the message or to a small</a:t>
            </a:r>
          </a:p>
          <a:p>
            <a:r>
              <a:rPr lang="en-US" sz="1200" kern="1200" baseline="0" dirty="0" smtClean="0">
                <a:solidFill>
                  <a:schemeClr val="tx1"/>
                </a:solidFill>
                <a:latin typeface="Arial" charset="0"/>
                <a:ea typeface="ＭＳ Ｐゴシック" pitchFamily="-107" charset="-128"/>
                <a:cs typeface="ＭＳ Ｐゴシック" pitchFamily="-107" charset="-128"/>
              </a:rPr>
              <a:t>block of data that is a function of the message.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Key exchange:  Two sides cooperate to exchange a session key. Several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approaches are possible, involving the private key(s) of one or both parties.</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12</a:t>
            </a:fld>
            <a:endParaRPr lang="en-AU" dirty="0"/>
          </a:p>
        </p:txBody>
      </p:sp>
    </p:spTree>
    <p:extLst>
      <p:ext uri="{BB962C8B-B14F-4D97-AF65-F5344CB8AC3E}">
        <p14:creationId xmlns:p14="http://schemas.microsoft.com/office/powerpoint/2010/main" val="2245949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Some algorithms are suitable for all three applications, whereas others can be</a:t>
            </a:r>
          </a:p>
          <a:p>
            <a:r>
              <a:rPr lang="en-US" sz="1200" kern="1200" baseline="0" dirty="0" smtClean="0">
                <a:solidFill>
                  <a:schemeClr val="tx1"/>
                </a:solidFill>
                <a:latin typeface="Arial" charset="0"/>
                <a:ea typeface="ＭＳ Ｐゴシック" pitchFamily="-107" charset="-128"/>
                <a:cs typeface="ＭＳ Ｐゴシック" pitchFamily="-107" charset="-128"/>
              </a:rPr>
              <a:t>used only for one or two of these applications. Table 9.3 indicates the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supported by the algorithms discussed in this book.</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13</a:t>
            </a:fld>
            <a:endParaRPr lang="en-AU" dirty="0"/>
          </a:p>
        </p:txBody>
      </p:sp>
    </p:spTree>
    <p:extLst>
      <p:ext uri="{BB962C8B-B14F-4D97-AF65-F5344CB8AC3E}">
        <p14:creationId xmlns:p14="http://schemas.microsoft.com/office/powerpoint/2010/main" val="2884667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75244BD-3E9A-904D-BC9E-2115FC5D8906}" type="slidenum">
              <a:rPr lang="en-AU">
                <a:latin typeface="Arial" pitchFamily="-84" charset="0"/>
              </a:rPr>
              <a:pPr/>
              <a:t>14</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The cryptosystem illustrated in Figures 9.2 through 9.4 depends on a cryptographic algorithm based on two related keys. Diffie and Hellman postulated this system without demonstrating that such algorithms exist. However, they did lay out the conditions that such algorithms must fulfill:   </a:t>
            </a:r>
          </a:p>
          <a:p>
            <a:pPr eaLnBrk="1" hangingPunct="1">
              <a:buFontTx/>
              <a:buAutoNum type="arabicPeriod"/>
            </a:pPr>
            <a:r>
              <a:rPr lang="en-US" dirty="0" smtClean="0">
                <a:latin typeface="Arial" pitchFamily="-84" charset="0"/>
                <a:ea typeface="ＭＳ Ｐゴシック" pitchFamily="-84" charset="-128"/>
                <a:cs typeface="ＭＳ Ｐゴシック" pitchFamily="-84" charset="-128"/>
              </a:rPr>
              <a:t>It is computationally easy for a party B to generate a pair (public key </a:t>
            </a:r>
            <a:r>
              <a:rPr lang="en-US" i="1" dirty="0" smtClean="0">
                <a:latin typeface="Arial" pitchFamily="-84" charset="0"/>
                <a:ea typeface="ＭＳ Ｐゴシック" pitchFamily="-84" charset="-128"/>
                <a:cs typeface="ＭＳ Ｐゴシック" pitchFamily="-84" charset="-128"/>
              </a:rPr>
              <a:t>PU</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private key PR</a:t>
            </a:r>
            <a:r>
              <a:rPr lang="en-US" sz="1200" i="1" kern="1200" baseline="-25000" dirty="0" smtClean="0">
                <a:solidFill>
                  <a:schemeClr val="tx1"/>
                </a:solidFill>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endParaRPr lang="en-US" dirty="0" smtClean="0">
              <a:latin typeface="Times-Roman" charset="0"/>
              <a:ea typeface="ＭＳ Ｐゴシック" pitchFamily="-84" charset="-128"/>
              <a:cs typeface="ＭＳ Ｐゴシック" pitchFamily="-84" charset="-128"/>
            </a:endParaRPr>
          </a:p>
          <a:p>
            <a:pPr eaLnBrk="1" hangingPunct="1">
              <a:buFontTx/>
              <a:buAutoNum type="arabicPeriod"/>
            </a:pPr>
            <a:r>
              <a:rPr lang="en-US" dirty="0" smtClean="0">
                <a:latin typeface="Arial" pitchFamily="-84" charset="0"/>
                <a:ea typeface="ＭＳ Ｐゴシック" pitchFamily="-84" charset="-128"/>
                <a:cs typeface="ＭＳ Ｐゴシック" pitchFamily="-84" charset="-128"/>
              </a:rPr>
              <a:t>It is computationally easy for a sender A, knowing the public key and the message to be encrypted, </a:t>
            </a:r>
            <a:r>
              <a:rPr lang="en-US" i="1" dirty="0" smtClean="0">
                <a:latin typeface="Arial" pitchFamily="-84" charset="0"/>
                <a:ea typeface="ＭＳ Ｐゴシック" pitchFamily="-84" charset="-128"/>
                <a:cs typeface="ＭＳ Ｐゴシック" pitchFamily="-84" charset="-128"/>
              </a:rPr>
              <a:t>M</a:t>
            </a:r>
            <a:r>
              <a:rPr lang="en-US" dirty="0" smtClean="0">
                <a:latin typeface="Arial" pitchFamily="-84" charset="0"/>
                <a:ea typeface="ＭＳ Ｐゴシック" pitchFamily="-84" charset="-128"/>
                <a:cs typeface="ＭＳ Ｐゴシック" pitchFamily="-84" charset="-128"/>
              </a:rPr>
              <a:t>, to generate the corresponding ciphertext:      </a:t>
            </a:r>
          </a:p>
          <a:p>
            <a:pPr eaLnBrk="1" hangingPunct="1">
              <a:buFontTx/>
              <a:buNone/>
            </a:pPr>
            <a:r>
              <a:rPr lang="en-US" dirty="0" smtClean="0">
                <a:latin typeface="Arial" pitchFamily="-84" charset="0"/>
                <a:ea typeface="ＭＳ Ｐゴシック" pitchFamily="-84" charset="-128"/>
                <a:cs typeface="ＭＳ Ｐゴシック" pitchFamily="-84" charset="-128"/>
              </a:rPr>
              <a:t>	C = E(PU</a:t>
            </a:r>
            <a:r>
              <a:rPr lang="en-US" baseline="-25000" dirty="0"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  </a:t>
            </a:r>
          </a:p>
          <a:p>
            <a:pPr eaLnBrk="1" hangingPunct="1">
              <a:buFontTx/>
              <a:buNone/>
            </a:pPr>
            <a:r>
              <a:rPr lang="en-US" dirty="0" smtClean="0">
                <a:latin typeface="Arial" pitchFamily="-84" charset="0"/>
                <a:ea typeface="ＭＳ Ｐゴシック" pitchFamily="-84" charset="-128"/>
                <a:cs typeface="ＭＳ Ｐゴシック" pitchFamily="-84" charset="-128"/>
              </a:rPr>
              <a:t>3. It is computationally easy for the receiver B to decrypt the resulting ciphertext using the private key to recover the original message:          M = D(PR</a:t>
            </a:r>
            <a:r>
              <a:rPr lang="en-US" baseline="-25000" dirty="0"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C) = D[PR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E(PU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a:t>
            </a:r>
          </a:p>
          <a:p>
            <a:pPr eaLnBrk="1" hangingPunct="1">
              <a:buFontTx/>
              <a:buNone/>
            </a:pPr>
            <a:r>
              <a:rPr lang="en-US" dirty="0" smtClean="0">
                <a:latin typeface="Arial" pitchFamily="-84" charset="0"/>
                <a:ea typeface="ＭＳ Ｐゴシック" pitchFamily="-84" charset="-128"/>
                <a:cs typeface="ＭＳ Ｐゴシック" pitchFamily="-84" charset="-128"/>
              </a:rPr>
              <a:t>4. It is computationally infeasible for an adversary, knowing the public key, 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to determine the private key, 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p>
          <a:p>
            <a:pPr eaLnBrk="1" hangingPunct="1">
              <a:buFontTx/>
              <a:buNone/>
            </a:pPr>
            <a:r>
              <a:rPr lang="en-US" dirty="0" smtClean="0">
                <a:latin typeface="Arial" pitchFamily="-84" charset="0"/>
                <a:ea typeface="ＭＳ Ｐゴシック" pitchFamily="-84" charset="-128"/>
                <a:cs typeface="ＭＳ Ｐゴシック" pitchFamily="-84" charset="-128"/>
              </a:rPr>
              <a:t>5. It is computationally infeasible for an adversary, knowing the public key, 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and a ciphertext, C, to recover the original message, M.</a:t>
            </a:r>
          </a:p>
          <a:p>
            <a:pPr eaLnBrk="1" hangingPunct="1">
              <a:buFontTx/>
              <a:buNone/>
            </a:pPr>
            <a:r>
              <a:rPr lang="en-US" dirty="0" smtClean="0">
                <a:latin typeface="Arial" pitchFamily="-84" charset="0"/>
                <a:ea typeface="ＭＳ Ｐゴシック" pitchFamily="-84" charset="-128"/>
                <a:cs typeface="ＭＳ Ｐゴシック" pitchFamily="-84" charset="-128"/>
              </a:rPr>
              <a:t>6. (optional) The two keys can be applied in either order:  </a:t>
            </a:r>
          </a:p>
          <a:p>
            <a:pPr eaLnBrk="1" hangingPunct="1"/>
            <a:r>
              <a:rPr lang="en-US" dirty="0" smtClean="0">
                <a:latin typeface="Arial" pitchFamily="-84" charset="0"/>
                <a:ea typeface="ＭＳ Ｐゴシック" pitchFamily="-84" charset="-128"/>
                <a:cs typeface="ＭＳ Ｐゴシック" pitchFamily="-84" charset="-128"/>
              </a:rPr>
              <a:t>	M = D[PU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 E(PR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 = D[PR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E(PU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a:t>
            </a:r>
            <a:endParaRPr lang="en-US" dirty="0" smtClean="0">
              <a:latin typeface="Times-Roman"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These are formidable requirements, as evidenced by the fact that only a few algorithms (RSA, elliptic curve cryptography, Diffie-Hellman, DSS) have received widespread acceptance in the several decades since the concept of public-key cryptography was proposed.</a:t>
            </a:r>
          </a:p>
        </p:txBody>
      </p:sp>
    </p:spTree>
    <p:extLst>
      <p:ext uri="{BB962C8B-B14F-4D97-AF65-F5344CB8AC3E}">
        <p14:creationId xmlns:p14="http://schemas.microsoft.com/office/powerpoint/2010/main" val="1953981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elaborating on why the requirements are so formidable, let us first recast</a:t>
            </a:r>
          </a:p>
          <a:p>
            <a:r>
              <a:rPr lang="en-US" sz="1200" kern="1200" baseline="0" dirty="0" smtClean="0">
                <a:solidFill>
                  <a:schemeClr val="tx1"/>
                </a:solidFill>
                <a:latin typeface="Arial" charset="0"/>
                <a:ea typeface="ＭＳ Ｐゴシック" pitchFamily="-107" charset="-128"/>
                <a:cs typeface="ＭＳ Ｐゴシック" pitchFamily="-107" charset="-128"/>
              </a:rPr>
              <a:t>them. The requirements boil down to the need for a trap-door one-way function.</a:t>
            </a:r>
          </a:p>
          <a:p>
            <a:r>
              <a:rPr lang="en-US" sz="1200" kern="1200" baseline="0" dirty="0" smtClean="0">
                <a:solidFill>
                  <a:schemeClr val="tx1"/>
                </a:solidFill>
                <a:latin typeface="Arial" charset="0"/>
                <a:ea typeface="ＭＳ Ｐゴシック" pitchFamily="-107" charset="-128"/>
                <a:cs typeface="ＭＳ Ｐゴシック" pitchFamily="-107" charset="-128"/>
              </a:rPr>
              <a:t>A one-way function is one that maps a domain into a range such that every</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value has a unique inverse, with the condition that the calculation of the</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is easy, whereas the calculation of the inverse is infeasible </a:t>
            </a:r>
          </a:p>
          <a:p>
            <a:r>
              <a:rPr lang="en-US" sz="1200" kern="1200" baseline="0" dirty="0" smtClean="0">
                <a:solidFill>
                  <a:schemeClr val="tx1"/>
                </a:solidFill>
                <a:latin typeface="Arial" charset="0"/>
                <a:ea typeface="ＭＳ Ｐゴシック" pitchFamily="-107" charset="-128"/>
                <a:cs typeface="ＭＳ Ｐゴシック" pitchFamily="-107" charset="-128"/>
              </a:rPr>
              <a:t>	</a:t>
            </a:r>
          </a:p>
          <a:p>
            <a:r>
              <a:rPr lang="en-US" sz="1200" kern="1200" baseline="0" dirty="0" smtClean="0">
                <a:solidFill>
                  <a:schemeClr val="tx1"/>
                </a:solidFill>
                <a:latin typeface="Arial" charset="0"/>
                <a:ea typeface="ＭＳ Ｐゴシック" pitchFamily="-107" charset="-128"/>
                <a:cs typeface="ＭＳ Ｐゴシック" pitchFamily="-107" charset="-128"/>
              </a:rPr>
              <a:t>	</a:t>
            </a:r>
            <a:r>
              <a:rPr lang="en-US" dirty="0" smtClean="0">
                <a:latin typeface="Arial" pitchFamily="-84" charset="0"/>
              </a:rPr>
              <a:t>Y = f(X) easy  </a:t>
            </a:r>
          </a:p>
          <a:p>
            <a:pPr lvl="1" eaLnBrk="1" hangingPunct="1"/>
            <a:r>
              <a:rPr lang="en-US" dirty="0" smtClean="0">
                <a:latin typeface="Arial" pitchFamily="-84" charset="0"/>
              </a:rPr>
              <a:t>	</a:t>
            </a:r>
          </a:p>
          <a:p>
            <a:pPr lvl="1" eaLnBrk="1" hangingPunct="1"/>
            <a:r>
              <a:rPr lang="en-US" dirty="0" smtClean="0">
                <a:latin typeface="Arial" pitchFamily="-84" charset="0"/>
              </a:rPr>
              <a:t>	X = f</a:t>
            </a:r>
            <a:r>
              <a:rPr lang="en-US" baseline="30000" dirty="0" smtClean="0">
                <a:latin typeface="Arial" pitchFamily="-84" charset="0"/>
              </a:rPr>
              <a:t>–1</a:t>
            </a:r>
            <a:r>
              <a:rPr lang="en-US" dirty="0" smtClean="0">
                <a:latin typeface="Arial" pitchFamily="-84" charset="0"/>
              </a:rPr>
              <a:t>(Y) infeasible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Generally, easy  is defined to mean a problem that can be solved in polynomial</a:t>
            </a:r>
          </a:p>
          <a:p>
            <a:r>
              <a:rPr lang="en-US" sz="1200" kern="1200" baseline="0" dirty="0" smtClean="0">
                <a:solidFill>
                  <a:schemeClr val="tx1"/>
                </a:solidFill>
                <a:latin typeface="Arial" charset="0"/>
                <a:ea typeface="ＭＳ Ｐゴシック" pitchFamily="-107" charset="-128"/>
                <a:cs typeface="ＭＳ Ｐゴシック" pitchFamily="-107" charset="-128"/>
              </a:rPr>
              <a:t>time as a function of input length. Thus, if the length of the input is n  bits, then the</a:t>
            </a:r>
          </a:p>
          <a:p>
            <a:r>
              <a:rPr lang="en-US" sz="1200" kern="1200" baseline="0" dirty="0" smtClean="0">
                <a:solidFill>
                  <a:schemeClr val="tx1"/>
                </a:solidFill>
                <a:latin typeface="Arial" charset="0"/>
                <a:ea typeface="ＭＳ Ｐゴシック" pitchFamily="-107" charset="-128"/>
                <a:cs typeface="ＭＳ Ｐゴシック" pitchFamily="-107" charset="-128"/>
              </a:rPr>
              <a:t>time to compute the function is proportional to n</a:t>
            </a:r>
            <a:r>
              <a:rPr lang="en-US" sz="800" kern="1200" baseline="3000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 where a  is a fixed constant. Such</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are said to belong to the </a:t>
            </a:r>
            <a:r>
              <a:rPr lang="en-US" sz="1200" b="0" kern="1200" baseline="0" dirty="0" smtClean="0">
                <a:solidFill>
                  <a:schemeClr val="tx1"/>
                </a:solidFill>
                <a:latin typeface="Arial" charset="0"/>
                <a:ea typeface="ＭＳ Ｐゴシック" pitchFamily="-107" charset="-128"/>
                <a:cs typeface="ＭＳ Ｐゴシック" pitchFamily="-107" charset="-128"/>
              </a:rPr>
              <a:t>class P . The term infeasible  is a much fuzzier</a:t>
            </a:r>
          </a:p>
          <a:p>
            <a:r>
              <a:rPr lang="en-US" sz="1200" kern="1200" baseline="0" dirty="0" smtClean="0">
                <a:solidFill>
                  <a:schemeClr val="tx1"/>
                </a:solidFill>
                <a:latin typeface="Arial" charset="0"/>
                <a:ea typeface="ＭＳ Ｐゴシック" pitchFamily="-107" charset="-128"/>
                <a:cs typeface="ＭＳ Ｐゴシック" pitchFamily="-107" charset="-128"/>
              </a:rPr>
              <a:t>concept. In general, we can say a problem is infeasible if the effort to solve it grows</a:t>
            </a:r>
          </a:p>
          <a:p>
            <a:r>
              <a:rPr lang="en-US" sz="1200" kern="1200" baseline="0" dirty="0" smtClean="0">
                <a:solidFill>
                  <a:schemeClr val="tx1"/>
                </a:solidFill>
                <a:latin typeface="Arial" charset="0"/>
                <a:ea typeface="ＭＳ Ｐゴシック" pitchFamily="-107" charset="-128"/>
                <a:cs typeface="ＭＳ Ｐゴシック" pitchFamily="-107" charset="-128"/>
              </a:rPr>
              <a:t>faster than polynomial time as a function of input size. For example, if the length</a:t>
            </a:r>
          </a:p>
          <a:p>
            <a:r>
              <a:rPr lang="en-US" sz="1200" kern="1200" baseline="0" dirty="0" smtClean="0">
                <a:solidFill>
                  <a:schemeClr val="tx1"/>
                </a:solidFill>
                <a:latin typeface="Arial" charset="0"/>
                <a:ea typeface="ＭＳ Ｐゴシック" pitchFamily="-107" charset="-128"/>
                <a:cs typeface="ＭＳ Ｐゴシック" pitchFamily="-107" charset="-128"/>
              </a:rPr>
              <a:t>of the input is n  bits and the time to compute the function is proportional to 2</a:t>
            </a:r>
            <a:r>
              <a:rPr lang="en-US" sz="800" kern="1200" baseline="3000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a:t>
            </a:r>
          </a:p>
          <a:p>
            <a:r>
              <a:rPr lang="en-US" sz="1200" kern="1200" baseline="0" dirty="0" smtClean="0">
                <a:solidFill>
                  <a:schemeClr val="tx1"/>
                </a:solidFill>
                <a:latin typeface="Arial" charset="0"/>
                <a:ea typeface="ＭＳ Ｐゴシック" pitchFamily="-107" charset="-128"/>
                <a:cs typeface="ＭＳ Ｐゴシック" pitchFamily="-107" charset="-128"/>
              </a:rPr>
              <a:t>the problem is considered infeasible. Unfortunately, it is difficult to determine if a</a:t>
            </a:r>
          </a:p>
          <a:p>
            <a:r>
              <a:rPr lang="en-US" sz="1200" kern="1200" baseline="0" dirty="0" smtClean="0">
                <a:solidFill>
                  <a:schemeClr val="tx1"/>
                </a:solidFill>
                <a:latin typeface="Arial" charset="0"/>
                <a:ea typeface="ＭＳ Ｐゴシック" pitchFamily="-107" charset="-128"/>
                <a:cs typeface="ＭＳ Ｐゴシック" pitchFamily="-107" charset="-128"/>
              </a:rPr>
              <a:t>particular algorithm exhibits this complexity. Furthermore, traditional notions of</a:t>
            </a:r>
          </a:p>
          <a:p>
            <a:r>
              <a:rPr lang="en-US" sz="1200" kern="1200" baseline="0" dirty="0" smtClean="0">
                <a:solidFill>
                  <a:schemeClr val="tx1"/>
                </a:solidFill>
                <a:latin typeface="Arial" charset="0"/>
                <a:ea typeface="ＭＳ Ｐゴシック" pitchFamily="-107" charset="-128"/>
                <a:cs typeface="ＭＳ Ｐゴシック" pitchFamily="-107" charset="-128"/>
              </a:rPr>
              <a:t>computational complexity focus on the worst-case or average-case complexity of</a:t>
            </a:r>
          </a:p>
          <a:p>
            <a:r>
              <a:rPr lang="en-US" sz="1200" kern="1200" baseline="0" dirty="0" smtClean="0">
                <a:solidFill>
                  <a:schemeClr val="tx1"/>
                </a:solidFill>
                <a:latin typeface="Arial" charset="0"/>
                <a:ea typeface="ＭＳ Ｐゴシック" pitchFamily="-107" charset="-128"/>
                <a:cs typeface="ＭＳ Ｐゴシック" pitchFamily="-107" charset="-128"/>
              </a:rPr>
              <a:t>an algorithm. These measures are inadequate for cryptography, which requires that</a:t>
            </a:r>
          </a:p>
          <a:p>
            <a:r>
              <a:rPr lang="en-US" sz="1200" kern="1200" baseline="0" dirty="0" smtClean="0">
                <a:solidFill>
                  <a:schemeClr val="tx1"/>
                </a:solidFill>
                <a:latin typeface="Arial" charset="0"/>
                <a:ea typeface="ＭＳ Ｐゴシック" pitchFamily="-107" charset="-128"/>
                <a:cs typeface="ＭＳ Ｐゴシック" pitchFamily="-107" charset="-128"/>
              </a:rPr>
              <a:t>it be infeasible to invert a function for virtually all inputs, not for the worst case or</a:t>
            </a:r>
          </a:p>
          <a:p>
            <a:r>
              <a:rPr lang="en-US" sz="1200" kern="1200" baseline="0" dirty="0" smtClean="0">
                <a:solidFill>
                  <a:schemeClr val="tx1"/>
                </a:solidFill>
                <a:latin typeface="Arial" charset="0"/>
                <a:ea typeface="ＭＳ Ｐゴシック" pitchFamily="-107" charset="-128"/>
                <a:cs typeface="ＭＳ Ｐゴシック" pitchFamily="-107" charset="-128"/>
              </a:rPr>
              <a:t>even average case. A brief introduction to some of these concepts is provided in</a:t>
            </a:r>
          </a:p>
          <a:p>
            <a:r>
              <a:rPr lang="en-US" sz="1200" kern="1200" baseline="0" dirty="0" smtClean="0">
                <a:solidFill>
                  <a:schemeClr val="tx1"/>
                </a:solidFill>
                <a:latin typeface="Arial" charset="0"/>
                <a:ea typeface="ＭＳ Ｐゴシック" pitchFamily="-107" charset="-128"/>
                <a:cs typeface="ＭＳ Ｐゴシック" pitchFamily="-107" charset="-128"/>
              </a:rPr>
              <a:t>Appendix 9A.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We now turn to the definition of a </a:t>
            </a:r>
            <a:r>
              <a:rPr lang="en-US" sz="1200" b="1" kern="1200" baseline="0" dirty="0" smtClean="0">
                <a:solidFill>
                  <a:schemeClr val="tx1"/>
                </a:solidFill>
                <a:latin typeface="Arial" charset="0"/>
                <a:ea typeface="ＭＳ Ｐゴシック" pitchFamily="-107" charset="-128"/>
                <a:cs typeface="ＭＳ Ｐゴシック" pitchFamily="-107" charset="-128"/>
              </a:rPr>
              <a:t>trap-door one-way function , </a:t>
            </a:r>
            <a:r>
              <a:rPr lang="en-US" sz="1200" b="0" kern="1200" baseline="0" dirty="0" smtClean="0">
                <a:solidFill>
                  <a:schemeClr val="tx1"/>
                </a:solidFill>
                <a:latin typeface="Arial" charset="0"/>
                <a:ea typeface="ＭＳ Ｐゴシック" pitchFamily="-107" charset="-128"/>
                <a:cs typeface="ＭＳ Ｐゴシック" pitchFamily="-107" charset="-128"/>
              </a:rPr>
              <a:t>which is easy</a:t>
            </a:r>
          </a:p>
          <a:p>
            <a:r>
              <a:rPr lang="en-US" sz="1200" kern="1200" baseline="0" dirty="0" smtClean="0">
                <a:solidFill>
                  <a:schemeClr val="tx1"/>
                </a:solidFill>
                <a:latin typeface="Arial" charset="0"/>
                <a:ea typeface="ＭＳ Ｐゴシック" pitchFamily="-107" charset="-128"/>
                <a:cs typeface="ＭＳ Ｐゴシック" pitchFamily="-107" charset="-128"/>
              </a:rPr>
              <a:t>to calculate in one direction and infeasible to calculate in the other direction unless</a:t>
            </a:r>
          </a:p>
          <a:p>
            <a:r>
              <a:rPr lang="en-US" sz="1200" kern="1200" baseline="0" dirty="0" smtClean="0">
                <a:solidFill>
                  <a:schemeClr val="tx1"/>
                </a:solidFill>
                <a:latin typeface="Arial" charset="0"/>
                <a:ea typeface="ＭＳ Ｐゴシック" pitchFamily="-107" charset="-128"/>
                <a:cs typeface="ＭＳ Ｐゴシック" pitchFamily="-107" charset="-128"/>
              </a:rPr>
              <a:t>certain additional information is known. With the additional information the</a:t>
            </a:r>
          </a:p>
          <a:p>
            <a:r>
              <a:rPr lang="en-US" sz="1200" kern="1200" baseline="0" dirty="0" smtClean="0">
                <a:solidFill>
                  <a:schemeClr val="tx1"/>
                </a:solidFill>
                <a:latin typeface="Arial" charset="0"/>
                <a:ea typeface="ＭＳ Ｐゴシック" pitchFamily="-107" charset="-128"/>
                <a:cs typeface="ＭＳ Ｐゴシック" pitchFamily="-107" charset="-128"/>
              </a:rPr>
              <a:t>inverse can be calculated in polynomial time. We can summarize as follows: A trapdoor</a:t>
            </a:r>
          </a:p>
          <a:p>
            <a:r>
              <a:rPr lang="en-US" sz="1200" kern="1200" baseline="0" dirty="0" smtClean="0">
                <a:solidFill>
                  <a:schemeClr val="tx1"/>
                </a:solidFill>
                <a:latin typeface="Arial" charset="0"/>
                <a:ea typeface="ＭＳ Ｐゴシック" pitchFamily="-107" charset="-128"/>
                <a:cs typeface="ＭＳ Ｐゴシック" pitchFamily="-107" charset="-128"/>
              </a:rPr>
              <a:t>one-way function is a family of invertible functions f</a:t>
            </a:r>
            <a:r>
              <a:rPr lang="en-US" sz="800" kern="1200" baseline="-25000" dirty="0" smtClean="0">
                <a:solidFill>
                  <a:schemeClr val="tx1"/>
                </a:solidFill>
                <a:latin typeface="Arial" charset="0"/>
                <a:ea typeface="ＭＳ Ｐゴシック" pitchFamily="-107" charset="-128"/>
                <a:cs typeface="ＭＳ Ｐゴシック" pitchFamily="-107" charset="-128"/>
              </a:rPr>
              <a:t>k</a:t>
            </a:r>
            <a:r>
              <a:rPr lang="en-US" sz="1200" kern="1200" baseline="0" dirty="0" smtClean="0">
                <a:solidFill>
                  <a:schemeClr val="tx1"/>
                </a:solidFill>
                <a:latin typeface="Arial" charset="0"/>
                <a:ea typeface="ＭＳ Ｐゴシック" pitchFamily="-107" charset="-128"/>
                <a:cs typeface="ＭＳ Ｐゴシック" pitchFamily="-107" charset="-128"/>
              </a:rPr>
              <a:t> , such that</a:t>
            </a:r>
            <a:endParaRPr lang="en-US" dirty="0" smtClean="0">
              <a:latin typeface="Arial" pitchFamily="-84" charset="0"/>
            </a:endParaRPr>
          </a:p>
          <a:p>
            <a:pPr lvl="1" eaLnBrk="1" hangingPunct="1"/>
            <a:endParaRPr lang="en-US" dirty="0" smtClean="0">
              <a:latin typeface="Arial" pitchFamily="-84" charset="0"/>
            </a:endParaRPr>
          </a:p>
          <a:p>
            <a:pPr lvl="1" eaLnBrk="1" hangingPunct="1"/>
            <a:r>
              <a:rPr lang="en-US" dirty="0" smtClean="0">
                <a:latin typeface="Arial" pitchFamily="-84" charset="0"/>
              </a:rPr>
              <a:t>Y = f</a:t>
            </a:r>
            <a:r>
              <a:rPr lang="en-US" baseline="-25000" dirty="0" smtClean="0">
                <a:latin typeface="Arial" pitchFamily="-84" charset="0"/>
              </a:rPr>
              <a:t>k</a:t>
            </a:r>
            <a:r>
              <a:rPr lang="en-US" dirty="0" smtClean="0">
                <a:latin typeface="Arial" pitchFamily="-84" charset="0"/>
              </a:rPr>
              <a:t>(X) easy, if k and X are known</a:t>
            </a:r>
          </a:p>
          <a:p>
            <a:pPr lvl="1" eaLnBrk="1" hangingPunct="1"/>
            <a:endParaRPr lang="en-US" dirty="0" smtClean="0">
              <a:latin typeface="Arial" pitchFamily="-84" charset="0"/>
            </a:endParaRPr>
          </a:p>
          <a:p>
            <a:pPr lvl="1" eaLnBrk="1" hangingPunct="1"/>
            <a:r>
              <a:rPr lang="en-US" dirty="0" smtClean="0">
                <a:latin typeface="Arial" pitchFamily="-84" charset="0"/>
              </a:rPr>
              <a:t>X = f</a:t>
            </a:r>
            <a:r>
              <a:rPr lang="en-US" baseline="-25000" dirty="0" smtClean="0">
                <a:latin typeface="Arial" pitchFamily="-84" charset="0"/>
              </a:rPr>
              <a:t>k</a:t>
            </a:r>
            <a:r>
              <a:rPr lang="en-US" baseline="30000" dirty="0" smtClean="0">
                <a:latin typeface="Arial" pitchFamily="-84" charset="0"/>
              </a:rPr>
              <a:t>–1</a:t>
            </a:r>
            <a:r>
              <a:rPr lang="en-US" dirty="0" smtClean="0">
                <a:latin typeface="Arial" pitchFamily="-84" charset="0"/>
              </a:rPr>
              <a:t>(Y) easy, if k and Y are known</a:t>
            </a:r>
          </a:p>
          <a:p>
            <a:pPr lvl="1" eaLnBrk="1" hangingPunct="1"/>
            <a:endParaRPr lang="en-US" dirty="0" smtClean="0">
              <a:latin typeface="Arial" pitchFamily="-84" charset="0"/>
            </a:endParaRPr>
          </a:p>
          <a:p>
            <a:pPr lvl="1" eaLnBrk="1" hangingPunct="1"/>
            <a:r>
              <a:rPr lang="en-US" dirty="0" smtClean="0">
                <a:latin typeface="Arial" pitchFamily="-84" charset="0"/>
              </a:rPr>
              <a:t>X = f</a:t>
            </a:r>
            <a:r>
              <a:rPr lang="en-US" baseline="-25000" dirty="0" smtClean="0">
                <a:latin typeface="Arial" pitchFamily="-84" charset="0"/>
              </a:rPr>
              <a:t>k</a:t>
            </a:r>
            <a:r>
              <a:rPr lang="en-US" baseline="30000" dirty="0" smtClean="0">
                <a:latin typeface="Arial" pitchFamily="-84" charset="0"/>
              </a:rPr>
              <a:t>–1</a:t>
            </a:r>
            <a:r>
              <a:rPr lang="en-US" dirty="0" smtClean="0">
                <a:latin typeface="Arial" pitchFamily="-84" charset="0"/>
              </a:rPr>
              <a:t>(Y) infeasible, if Y known but k not known</a:t>
            </a: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Thus, the development of a practical public-key scheme depends on discovery of a suitable trap-door one-way function.  </a:t>
            </a:r>
          </a:p>
        </p:txBody>
      </p:sp>
      <p:sp>
        <p:nvSpPr>
          <p:cNvPr id="37892" name="Slide Number Placeholder 3"/>
          <p:cNvSpPr>
            <a:spLocks noGrp="1"/>
          </p:cNvSpPr>
          <p:nvPr>
            <p:ph type="sldNum" sz="quarter" idx="5"/>
          </p:nvPr>
        </p:nvSpPr>
        <p:spPr>
          <a:noFill/>
        </p:spPr>
        <p:txBody>
          <a:bodyPr/>
          <a:lstStyle/>
          <a:p>
            <a:fld id="{3C1291A3-DD02-2C40-9995-F084178F2609}" type="slidenum">
              <a:rPr lang="en-AU" smtClean="0">
                <a:latin typeface="Arial" pitchFamily="-84" charset="0"/>
              </a:rPr>
              <a:pPr/>
              <a:t>15</a:t>
            </a:fld>
            <a:endParaRPr lang="en-AU" dirty="0" smtClean="0">
              <a:latin typeface="Arial" pitchFamily="-84" charset="0"/>
            </a:endParaRPr>
          </a:p>
        </p:txBody>
      </p:sp>
    </p:spTree>
    <p:extLst>
      <p:ext uri="{BB962C8B-B14F-4D97-AF65-F5344CB8AC3E}">
        <p14:creationId xmlns:p14="http://schemas.microsoft.com/office/powerpoint/2010/main" val="1188107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2CBDA85-8DA4-7044-9A8A-5698E85F7EBD}" type="slidenum">
              <a:rPr lang="en-AU">
                <a:latin typeface="Arial" pitchFamily="-84" charset="0"/>
              </a:rPr>
              <a:pPr/>
              <a:t>16</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As with symmetric encryption, a public-key encryption scheme is vulnerable to a</a:t>
            </a:r>
          </a:p>
          <a:p>
            <a:r>
              <a:rPr lang="en-US" sz="1200" kern="1200" baseline="0" dirty="0" smtClean="0">
                <a:solidFill>
                  <a:schemeClr val="tx1"/>
                </a:solidFill>
                <a:latin typeface="Arial" charset="0"/>
                <a:ea typeface="ＭＳ Ｐゴシック" pitchFamily="-107" charset="-128"/>
                <a:cs typeface="ＭＳ Ｐゴシック" pitchFamily="-107" charset="-128"/>
              </a:rPr>
              <a:t>brute-force attack. The countermeasure is the same: Use large keys. However, there</a:t>
            </a:r>
          </a:p>
          <a:p>
            <a:r>
              <a:rPr lang="en-US" sz="1200" kern="1200" baseline="0" dirty="0" smtClean="0">
                <a:solidFill>
                  <a:schemeClr val="tx1"/>
                </a:solidFill>
                <a:latin typeface="Arial" charset="0"/>
                <a:ea typeface="ＭＳ Ｐゴシック" pitchFamily="-107" charset="-128"/>
                <a:cs typeface="ＭＳ Ｐゴシック" pitchFamily="-107" charset="-128"/>
              </a:rPr>
              <a:t>is a tradeoff to be considered. Public-key systems depend on the use of some sort of</a:t>
            </a:r>
          </a:p>
          <a:p>
            <a:r>
              <a:rPr lang="en-US" sz="1200" kern="1200" baseline="0" dirty="0" smtClean="0">
                <a:solidFill>
                  <a:schemeClr val="tx1"/>
                </a:solidFill>
                <a:latin typeface="Arial" charset="0"/>
                <a:ea typeface="ＭＳ Ｐゴシック" pitchFamily="-107" charset="-128"/>
                <a:cs typeface="ＭＳ Ｐゴシック" pitchFamily="-107" charset="-128"/>
              </a:rPr>
              <a:t>invertible mathematical function. The complexity of calculating these functions may</a:t>
            </a:r>
          </a:p>
          <a:p>
            <a:r>
              <a:rPr lang="en-US" sz="1200" kern="1200" baseline="0" dirty="0" smtClean="0">
                <a:solidFill>
                  <a:schemeClr val="tx1"/>
                </a:solidFill>
                <a:latin typeface="Arial" charset="0"/>
                <a:ea typeface="ＭＳ Ｐゴシック" pitchFamily="-107" charset="-128"/>
                <a:cs typeface="ＭＳ Ｐゴシック" pitchFamily="-107" charset="-128"/>
              </a:rPr>
              <a:t>not scale linearly with the number of bits in the key but grow more rapidly than that.</a:t>
            </a:r>
          </a:p>
          <a:p>
            <a:r>
              <a:rPr lang="en-US" sz="1200" kern="1200" baseline="0" dirty="0" smtClean="0">
                <a:solidFill>
                  <a:schemeClr val="tx1"/>
                </a:solidFill>
                <a:latin typeface="Arial" charset="0"/>
                <a:ea typeface="ＭＳ Ｐゴシック" pitchFamily="-107" charset="-128"/>
                <a:cs typeface="ＭＳ Ｐゴシック" pitchFamily="-107" charset="-128"/>
              </a:rPr>
              <a:t>Thus, the key size must be large enough to make brute-force attack impractical but</a:t>
            </a:r>
          </a:p>
          <a:p>
            <a:r>
              <a:rPr lang="en-US" sz="1200" kern="1200" baseline="0" dirty="0" smtClean="0">
                <a:solidFill>
                  <a:schemeClr val="tx1"/>
                </a:solidFill>
                <a:latin typeface="Arial" charset="0"/>
                <a:ea typeface="ＭＳ Ｐゴシック" pitchFamily="-107" charset="-128"/>
                <a:cs typeface="ＭＳ Ｐゴシック" pitchFamily="-107" charset="-128"/>
              </a:rPr>
              <a:t>small enough for practical encryption and decryption. In practice, the key sizes that</a:t>
            </a:r>
          </a:p>
          <a:p>
            <a:r>
              <a:rPr lang="en-US" sz="1200" kern="1200" baseline="0" dirty="0" smtClean="0">
                <a:solidFill>
                  <a:schemeClr val="tx1"/>
                </a:solidFill>
                <a:latin typeface="Arial" charset="0"/>
                <a:ea typeface="ＭＳ Ｐゴシック" pitchFamily="-107" charset="-128"/>
                <a:cs typeface="ＭＳ Ｐゴシック" pitchFamily="-107" charset="-128"/>
              </a:rPr>
              <a:t>have been proposed do make brute-force attack impractical but result in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decryption speeds that are too slow for general-purpose use. Instead, as was mentioned</a:t>
            </a:r>
          </a:p>
          <a:p>
            <a:r>
              <a:rPr lang="en-US" sz="1200" kern="1200" baseline="0" dirty="0" smtClean="0">
                <a:solidFill>
                  <a:schemeClr val="tx1"/>
                </a:solidFill>
                <a:latin typeface="Arial" charset="0"/>
                <a:ea typeface="ＭＳ Ｐゴシック" pitchFamily="-107" charset="-128"/>
                <a:cs typeface="ＭＳ Ｐゴシック" pitchFamily="-107" charset="-128"/>
              </a:rPr>
              <a:t>earlier, public-key encryption is currently confined to key management and</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applications.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Another form of attack is to find some way to compute the private key given</a:t>
            </a:r>
          </a:p>
          <a:p>
            <a:r>
              <a:rPr lang="en-US" sz="1200" kern="1200" baseline="0" dirty="0" smtClean="0">
                <a:solidFill>
                  <a:schemeClr val="tx1"/>
                </a:solidFill>
                <a:latin typeface="Arial" charset="0"/>
                <a:ea typeface="ＭＳ Ｐゴシック" pitchFamily="-107" charset="-128"/>
                <a:cs typeface="ＭＳ Ｐゴシック" pitchFamily="-107" charset="-128"/>
              </a:rPr>
              <a:t>the public key. To date, it has not been mathematically proven that this form of attack</a:t>
            </a:r>
          </a:p>
          <a:p>
            <a:r>
              <a:rPr lang="en-US" sz="1200" kern="1200" baseline="0" dirty="0" smtClean="0">
                <a:solidFill>
                  <a:schemeClr val="tx1"/>
                </a:solidFill>
                <a:latin typeface="Arial" charset="0"/>
                <a:ea typeface="ＭＳ Ｐゴシック" pitchFamily="-107" charset="-128"/>
                <a:cs typeface="ＭＳ Ｐゴシック" pitchFamily="-107" charset="-128"/>
              </a:rPr>
              <a:t>is infeasible for a particular public-key algorithm. Thus, any given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including the widely used RSA algorithm, is suspect. The history of cryptanalysis</a:t>
            </a:r>
          </a:p>
          <a:p>
            <a:r>
              <a:rPr lang="en-US" sz="1200" kern="1200" baseline="0" dirty="0" smtClean="0">
                <a:solidFill>
                  <a:schemeClr val="tx1"/>
                </a:solidFill>
                <a:latin typeface="Arial" charset="0"/>
                <a:ea typeface="ＭＳ Ｐゴシック" pitchFamily="-107" charset="-128"/>
                <a:cs typeface="ＭＳ Ｐゴシック" pitchFamily="-107" charset="-128"/>
              </a:rPr>
              <a:t>shows that a problem that seems insoluble from one perspective can be found to</a:t>
            </a:r>
          </a:p>
          <a:p>
            <a:r>
              <a:rPr lang="en-US" sz="1200" kern="1200" baseline="0" dirty="0" smtClean="0">
                <a:solidFill>
                  <a:schemeClr val="tx1"/>
                </a:solidFill>
                <a:latin typeface="Arial" charset="0"/>
                <a:ea typeface="ＭＳ Ｐゴシック" pitchFamily="-107" charset="-128"/>
                <a:cs typeface="ＭＳ Ｐゴシック" pitchFamily="-107" charset="-128"/>
              </a:rPr>
              <a:t>have a solution if looked at in an entirely different way.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Finally, there is a form of attack that is peculiar to public-key systems. This is,</a:t>
            </a:r>
          </a:p>
          <a:p>
            <a:r>
              <a:rPr lang="en-US" sz="1200" kern="1200" baseline="0" dirty="0" smtClean="0">
                <a:solidFill>
                  <a:schemeClr val="tx1"/>
                </a:solidFill>
                <a:latin typeface="Arial" charset="0"/>
                <a:ea typeface="ＭＳ Ｐゴシック" pitchFamily="-107" charset="-128"/>
                <a:cs typeface="ＭＳ Ｐゴシック" pitchFamily="-107" charset="-128"/>
              </a:rPr>
              <a:t>in essence, a probable-message attack. Suppose, for example, that a message were to</a:t>
            </a:r>
          </a:p>
          <a:p>
            <a:r>
              <a:rPr lang="en-US" sz="1200" kern="1200" baseline="0" dirty="0" smtClean="0">
                <a:solidFill>
                  <a:schemeClr val="tx1"/>
                </a:solidFill>
                <a:latin typeface="Arial" charset="0"/>
                <a:ea typeface="ＭＳ Ｐゴシック" pitchFamily="-107" charset="-128"/>
                <a:cs typeface="ＭＳ Ｐゴシック" pitchFamily="-107" charset="-128"/>
              </a:rPr>
              <a:t>be sent that consisted solely of a 56-bit DES key. An adversary could encrypt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56-bit DES keys using the public key and could discover the encrypted key by</a:t>
            </a:r>
          </a:p>
          <a:p>
            <a:r>
              <a:rPr lang="en-US" sz="1200" kern="1200" baseline="0" dirty="0" smtClean="0">
                <a:solidFill>
                  <a:schemeClr val="tx1"/>
                </a:solidFill>
                <a:latin typeface="Arial" charset="0"/>
                <a:ea typeface="ＭＳ Ｐゴシック" pitchFamily="-107" charset="-128"/>
                <a:cs typeface="ＭＳ Ｐゴシック" pitchFamily="-107" charset="-128"/>
              </a:rPr>
              <a:t>matching the transmitted ciphertext. Thus, no matter how large the key size of the</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scheme, the attack is reduced to a brute-force attack on a 56-bit key. This</a:t>
            </a:r>
          </a:p>
          <a:p>
            <a:r>
              <a:rPr lang="en-US" sz="1200" kern="1200" baseline="0" dirty="0" smtClean="0">
                <a:solidFill>
                  <a:schemeClr val="tx1"/>
                </a:solidFill>
                <a:latin typeface="Arial" charset="0"/>
                <a:ea typeface="ＭＳ Ｐゴシック" pitchFamily="-107" charset="-128"/>
                <a:cs typeface="ＭＳ Ｐゴシック" pitchFamily="-107" charset="-128"/>
              </a:rPr>
              <a:t>attack can be thwarted by appending some random bits to such simple messages.</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950414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3E84305-015B-2648-A04D-F6EDB374C6A8}" type="slidenum">
              <a:rPr lang="en-AU">
                <a:latin typeface="Arial" pitchFamily="-84" charset="0"/>
              </a:rPr>
              <a:pPr/>
              <a:t>17</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pioneering paper by Diffie and Hellman [DIFF76b] introduced a new approach</a:t>
            </a:r>
          </a:p>
          <a:p>
            <a:r>
              <a:rPr lang="en-US" sz="1200" kern="1200" baseline="0" dirty="0" smtClean="0">
                <a:solidFill>
                  <a:schemeClr val="tx1"/>
                </a:solidFill>
                <a:latin typeface="Arial" charset="0"/>
                <a:ea typeface="ＭＳ Ｐゴシック" pitchFamily="-107" charset="-128"/>
                <a:cs typeface="ＭＳ Ｐゴシック" pitchFamily="-107" charset="-128"/>
              </a:rPr>
              <a:t>to cryptography and, in effect, challenged cryptologists to come up with a cryptographic</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that met the requirements for public-key systems. A number of</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have been proposed for public-key cryptography. Some of these, though</a:t>
            </a:r>
          </a:p>
          <a:p>
            <a:r>
              <a:rPr lang="en-US" sz="1200" kern="1200" baseline="0" dirty="0" smtClean="0">
                <a:solidFill>
                  <a:schemeClr val="tx1"/>
                </a:solidFill>
                <a:latin typeface="Arial" charset="0"/>
                <a:ea typeface="ＭＳ Ｐゴシック" pitchFamily="-107" charset="-128"/>
                <a:cs typeface="ＭＳ Ｐゴシック" pitchFamily="-107" charset="-128"/>
              </a:rPr>
              <a:t>initially promising, turned out to be breakable.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One of the first successful responses to the challenge was developed in 1977</a:t>
            </a:r>
          </a:p>
          <a:p>
            <a:r>
              <a:rPr lang="en-US" sz="1200" kern="1200" baseline="0" dirty="0" smtClean="0">
                <a:solidFill>
                  <a:schemeClr val="tx1"/>
                </a:solidFill>
                <a:latin typeface="Arial" charset="0"/>
                <a:ea typeface="ＭＳ Ｐゴシック" pitchFamily="-107" charset="-128"/>
                <a:cs typeface="ＭＳ Ｐゴシック" pitchFamily="-107" charset="-128"/>
              </a:rPr>
              <a:t>by Ron Rivest, Adi Shamir, and Len Adleman at MIT and first published in 1978</a:t>
            </a:r>
          </a:p>
          <a:p>
            <a:r>
              <a:rPr lang="en-US" sz="1200" kern="1200" baseline="0" dirty="0" smtClean="0">
                <a:solidFill>
                  <a:schemeClr val="tx1"/>
                </a:solidFill>
                <a:latin typeface="Arial" charset="0"/>
                <a:ea typeface="ＭＳ Ｐゴシック" pitchFamily="-107" charset="-128"/>
                <a:cs typeface="ＭＳ Ｐゴシック" pitchFamily="-107" charset="-128"/>
              </a:rPr>
              <a:t>[RIVE78].  The Rivest-Shamir-Adleman (RSA) scheme has since that time reigned</a:t>
            </a:r>
          </a:p>
          <a:p>
            <a:r>
              <a:rPr lang="en-US" sz="1200" kern="1200" baseline="0" dirty="0" smtClean="0">
                <a:solidFill>
                  <a:schemeClr val="tx1"/>
                </a:solidFill>
                <a:latin typeface="Arial" charset="0"/>
                <a:ea typeface="ＭＳ Ｐゴシック" pitchFamily="-107" charset="-128"/>
                <a:cs typeface="ＭＳ Ｐゴシック" pitchFamily="-107" charset="-128"/>
              </a:rPr>
              <a:t>supreme as the most widely accepted and implemented general-purpose approach</a:t>
            </a:r>
          </a:p>
          <a:p>
            <a:r>
              <a:rPr lang="en-US" sz="1200" kern="1200" baseline="0" dirty="0" smtClean="0">
                <a:solidFill>
                  <a:schemeClr val="tx1"/>
                </a:solidFill>
                <a:latin typeface="Arial" charset="0"/>
                <a:ea typeface="ＭＳ Ｐゴシック" pitchFamily="-107" charset="-128"/>
                <a:cs typeface="ＭＳ Ｐゴシック" pitchFamily="-107" charset="-128"/>
              </a:rPr>
              <a:t>to public-key encryption.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RSA  scheme is a cipher in which the plaintext and ciphertext are integers</a:t>
            </a:r>
          </a:p>
          <a:p>
            <a:r>
              <a:rPr lang="en-US" sz="1200" kern="1200" baseline="0" dirty="0" smtClean="0">
                <a:solidFill>
                  <a:schemeClr val="tx1"/>
                </a:solidFill>
                <a:latin typeface="Arial" charset="0"/>
                <a:ea typeface="ＭＳ Ｐゴシック" pitchFamily="-107" charset="-128"/>
                <a:cs typeface="ＭＳ Ｐゴシック" pitchFamily="-107" charset="-128"/>
              </a:rPr>
              <a:t>between 0 and n -  1 for some n . A typical size for n  is 1024 bits, or 309 decimal</a:t>
            </a:r>
          </a:p>
          <a:p>
            <a:r>
              <a:rPr lang="en-US" sz="1200" kern="1200" baseline="0" dirty="0" smtClean="0">
                <a:solidFill>
                  <a:schemeClr val="tx1"/>
                </a:solidFill>
                <a:latin typeface="Arial" charset="0"/>
                <a:ea typeface="ＭＳ Ｐゴシック" pitchFamily="-107" charset="-128"/>
                <a:cs typeface="ＭＳ Ｐゴシック" pitchFamily="-107" charset="-128"/>
              </a:rPr>
              <a:t>digits. That is, n  is less than 2</a:t>
            </a:r>
            <a:r>
              <a:rPr lang="en-US" sz="1200" kern="1200" baseline="30000" dirty="0" smtClean="0">
                <a:solidFill>
                  <a:schemeClr val="tx1"/>
                </a:solidFill>
                <a:latin typeface="Arial" charset="0"/>
                <a:ea typeface="ＭＳ Ｐゴシック" pitchFamily="-107" charset="-128"/>
                <a:cs typeface="ＭＳ Ｐゴシック" pitchFamily="-107" charset="-128"/>
              </a:rPr>
              <a:t>1024</a:t>
            </a:r>
            <a:r>
              <a:rPr lang="en-US" sz="1200" kern="1200" baseline="0" dirty="0" smtClean="0">
                <a:solidFill>
                  <a:schemeClr val="tx1"/>
                </a:solidFill>
                <a:latin typeface="Arial" charset="0"/>
                <a:ea typeface="ＭＳ Ｐゴシック" pitchFamily="-107" charset="-128"/>
                <a:cs typeface="ＭＳ Ｐゴシック" pitchFamily="-107" charset="-128"/>
              </a:rPr>
              <a:t> . We examine RSA in this section in some detail,</a:t>
            </a:r>
          </a:p>
          <a:p>
            <a:r>
              <a:rPr lang="en-US" sz="1200" kern="1200" baseline="0" dirty="0" smtClean="0">
                <a:solidFill>
                  <a:schemeClr val="tx1"/>
                </a:solidFill>
                <a:latin typeface="Arial" charset="0"/>
                <a:ea typeface="ＭＳ Ｐゴシック" pitchFamily="-107" charset="-128"/>
                <a:cs typeface="ＭＳ Ｐゴシック" pitchFamily="-107" charset="-128"/>
              </a:rPr>
              <a:t>beginning with an explanation of the algorithm. Then we examine some of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and cryptanalytical implications of RSA.</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95158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97A3115-DA4F-7944-8D9D-AAB9DF8DF3CE}" type="slidenum">
              <a:rPr lang="en-AU">
                <a:latin typeface="Arial" pitchFamily="-84" charset="0"/>
              </a:rPr>
              <a:pPr/>
              <a:t>19</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RSA makes use of an expression with exponentials. Plaintext is encrypted in blocks,</a:t>
            </a:r>
          </a:p>
          <a:p>
            <a:r>
              <a:rPr lang="en-US" sz="1200" b="0" kern="1200" baseline="0" dirty="0" smtClean="0">
                <a:solidFill>
                  <a:schemeClr val="tx1"/>
                </a:solidFill>
                <a:latin typeface="Arial" charset="0"/>
                <a:ea typeface="ＭＳ Ｐゴシック" pitchFamily="-107" charset="-128"/>
                <a:cs typeface="ＭＳ Ｐゴシック" pitchFamily="-107" charset="-128"/>
              </a:rPr>
              <a:t>with each block having a binary value less than some number n . That is, the block</a:t>
            </a:r>
          </a:p>
          <a:p>
            <a:r>
              <a:rPr lang="en-US" sz="1200" b="0" kern="1200" baseline="0" dirty="0" smtClean="0">
                <a:solidFill>
                  <a:schemeClr val="tx1"/>
                </a:solidFill>
                <a:latin typeface="Arial" charset="0"/>
                <a:ea typeface="ＭＳ Ｐゴシック" pitchFamily="-107" charset="-128"/>
                <a:cs typeface="ＭＳ Ｐゴシック" pitchFamily="-107" charset="-128"/>
              </a:rPr>
              <a:t>size must be less than or equal to log</a:t>
            </a:r>
            <a:r>
              <a:rPr lang="en-US" sz="1200" b="0" kern="1200" baseline="-25000" dirty="0" smtClean="0">
                <a:solidFill>
                  <a:schemeClr val="tx1"/>
                </a:solidFill>
                <a:latin typeface="Arial" charset="0"/>
                <a:ea typeface="ＭＳ Ｐゴシック" pitchFamily="-107" charset="-128"/>
                <a:cs typeface="ＭＳ Ｐゴシック" pitchFamily="-107" charset="-128"/>
              </a:rPr>
              <a:t>2</a:t>
            </a:r>
            <a:r>
              <a:rPr lang="en-US" sz="1200" b="0" kern="1200" baseline="0" dirty="0" smtClean="0">
                <a:solidFill>
                  <a:schemeClr val="tx1"/>
                </a:solidFill>
                <a:latin typeface="Arial" charset="0"/>
                <a:ea typeface="ＭＳ Ｐゴシック" pitchFamily="-107" charset="-128"/>
                <a:cs typeface="ＭＳ Ｐゴシック" pitchFamily="-107" charset="-128"/>
              </a:rPr>
              <a:t> (n ) +  1; in practice, the block size is i  bits,</a:t>
            </a:r>
          </a:p>
          <a:p>
            <a:r>
              <a:rPr lang="en-US" sz="1200" b="0" kern="1200" baseline="0" dirty="0" smtClean="0">
                <a:solidFill>
                  <a:schemeClr val="tx1"/>
                </a:solidFill>
                <a:latin typeface="Arial" charset="0"/>
                <a:ea typeface="ＭＳ Ｐゴシック" pitchFamily="-107" charset="-128"/>
                <a:cs typeface="ＭＳ Ｐゴシック" pitchFamily="-107" charset="-128"/>
              </a:rPr>
              <a:t>where 2</a:t>
            </a:r>
            <a:r>
              <a:rPr lang="en-US" sz="1200" b="0" kern="1200" baseline="30000" dirty="0" smtClean="0">
                <a:solidFill>
                  <a:schemeClr val="tx1"/>
                </a:solidFill>
                <a:latin typeface="Arial" charset="0"/>
                <a:ea typeface="ＭＳ Ｐゴシック" pitchFamily="-107" charset="-128"/>
                <a:cs typeface="ＭＳ Ｐゴシック" pitchFamily="-107" charset="-128"/>
              </a:rPr>
              <a:t>i </a:t>
            </a:r>
            <a:r>
              <a:rPr lang="en-US" sz="1200" b="0" kern="1200" baseline="0" dirty="0" smtClean="0">
                <a:solidFill>
                  <a:schemeClr val="tx1"/>
                </a:solidFill>
                <a:latin typeface="Arial" charset="0"/>
                <a:ea typeface="ＭＳ Ｐゴシック" pitchFamily="-107" charset="-128"/>
                <a:cs typeface="ＭＳ Ｐゴシック" pitchFamily="-107" charset="-128"/>
              </a:rPr>
              <a:t>&lt; n ≤  2</a:t>
            </a:r>
            <a:r>
              <a:rPr lang="en-US" sz="1200" b="0" kern="1200" baseline="30000" dirty="0" smtClean="0">
                <a:solidFill>
                  <a:schemeClr val="tx1"/>
                </a:solidFill>
                <a:latin typeface="Arial" charset="0"/>
                <a:ea typeface="ＭＳ Ｐゴシック" pitchFamily="-107" charset="-128"/>
                <a:cs typeface="ＭＳ Ｐゴシック" pitchFamily="-107" charset="-128"/>
              </a:rPr>
              <a:t>i+1 </a:t>
            </a:r>
            <a:r>
              <a:rPr lang="en-US" sz="1200" b="0" kern="1200" baseline="0" dirty="0" smtClean="0">
                <a:solidFill>
                  <a:schemeClr val="tx1"/>
                </a:solidFill>
                <a:latin typeface="Arial" charset="0"/>
                <a:ea typeface="ＭＳ Ｐゴシック" pitchFamily="-107" charset="-128"/>
                <a:cs typeface="ＭＳ Ｐゴシック" pitchFamily="-107" charset="-128"/>
              </a:rPr>
              <a:t>. Encryption and decryption are of the following form, for some</a:t>
            </a:r>
          </a:p>
          <a:p>
            <a:r>
              <a:rPr lang="en-US" sz="1200" b="0" kern="1200" baseline="0" dirty="0" smtClean="0">
                <a:solidFill>
                  <a:schemeClr val="tx1"/>
                </a:solidFill>
                <a:latin typeface="Arial" charset="0"/>
                <a:ea typeface="ＭＳ Ｐゴシック" pitchFamily="-107" charset="-128"/>
                <a:cs typeface="ＭＳ Ｐゴシック" pitchFamily="-107" charset="-128"/>
              </a:rPr>
              <a:t>plaintext block M  and ciphertext block C.</a:t>
            </a:r>
          </a:p>
          <a:p>
            <a:r>
              <a:rPr lang="en-US" sz="1200" b="0" kern="1200" baseline="0" dirty="0" smtClean="0">
                <a:solidFill>
                  <a:schemeClr val="tx1"/>
                </a:solidFill>
                <a:latin typeface="Arial" charset="0"/>
                <a:ea typeface="ＭＳ Ｐゴシック" pitchFamily="-107" charset="-128"/>
                <a:cs typeface="ＭＳ Ｐゴシック" pitchFamily="-107" charset="-128"/>
              </a:rPr>
              <a:t>C = M</a:t>
            </a:r>
            <a:r>
              <a:rPr lang="en-US" sz="2400" i="1" kern="1200" baseline="30000" dirty="0" smtClean="0">
                <a:solidFill>
                  <a:schemeClr val="tx2"/>
                </a:solidFill>
                <a:latin typeface="+mn-lt"/>
                <a:ea typeface="ＭＳ Ｐゴシック" pitchFamily="-84" charset="-128"/>
                <a:cs typeface="ＭＳ Ｐゴシック" pitchFamily="-84" charset="-128"/>
              </a:rPr>
              <a:t>e</a:t>
            </a:r>
            <a:r>
              <a:rPr lang="en-US" sz="1200" b="0" kern="1200" baseline="0" dirty="0" smtClean="0">
                <a:solidFill>
                  <a:schemeClr val="tx1"/>
                </a:solidFill>
                <a:latin typeface="Arial" charset="0"/>
                <a:ea typeface="ＭＳ Ｐゴシック" pitchFamily="-107" charset="-128"/>
                <a:cs typeface="ＭＳ Ｐゴシック" pitchFamily="-107" charset="-128"/>
              </a:rPr>
              <a:t>  mod n</a:t>
            </a:r>
          </a:p>
          <a:p>
            <a:r>
              <a:rPr lang="en-US" sz="1200" b="0" kern="1200" baseline="0" dirty="0" smtClean="0">
                <a:solidFill>
                  <a:schemeClr val="tx1"/>
                </a:solidFill>
                <a:latin typeface="Arial" charset="0"/>
                <a:ea typeface="ＭＳ Ｐゴシック" pitchFamily="-107" charset="-128"/>
                <a:cs typeface="ＭＳ Ｐゴシック" pitchFamily="-107" charset="-128"/>
              </a:rPr>
              <a:t>M = C</a:t>
            </a:r>
            <a:r>
              <a:rPr lang="en-US" sz="2400" i="1" kern="1200" baseline="30000" dirty="0" smtClean="0">
                <a:solidFill>
                  <a:schemeClr val="tx2"/>
                </a:solidFill>
                <a:latin typeface="+mn-lt"/>
                <a:ea typeface="ＭＳ Ｐゴシック" pitchFamily="-84" charset="-128"/>
                <a:cs typeface="ＭＳ Ｐゴシック" pitchFamily="-84" charset="-128"/>
              </a:rPr>
              <a:t>d</a:t>
            </a:r>
            <a:r>
              <a:rPr lang="en-US" sz="1200" b="0" kern="1200" baseline="0" dirty="0" smtClean="0">
                <a:solidFill>
                  <a:schemeClr val="tx1"/>
                </a:solidFill>
                <a:latin typeface="Arial" charset="0"/>
                <a:ea typeface="ＭＳ Ｐゴシック" pitchFamily="-107" charset="-128"/>
                <a:cs typeface="ＭＳ Ｐゴシック" pitchFamily="-107" charset="-128"/>
              </a:rPr>
              <a:t>  mod n =  (M</a:t>
            </a:r>
            <a:r>
              <a:rPr lang="en-US" sz="2400" i="1" kern="1200" baseline="30000" dirty="0" smtClean="0">
                <a:solidFill>
                  <a:schemeClr val="tx2"/>
                </a:solidFill>
                <a:latin typeface="+mn-lt"/>
                <a:ea typeface="ＭＳ Ｐゴシック" pitchFamily="-84" charset="-128"/>
                <a:cs typeface="ＭＳ Ｐゴシック" pitchFamily="-84" charset="-128"/>
              </a:rPr>
              <a:t>e</a:t>
            </a:r>
            <a:r>
              <a:rPr lang="en-US" sz="1200" b="0" kern="1200" baseline="0" dirty="0" smtClean="0">
                <a:solidFill>
                  <a:schemeClr val="tx1"/>
                </a:solidFill>
                <a:latin typeface="Arial" charset="0"/>
                <a:ea typeface="ＭＳ Ｐゴシック" pitchFamily="-107" charset="-128"/>
                <a:cs typeface="ＭＳ Ｐゴシック" pitchFamily="-107" charset="-128"/>
              </a:rPr>
              <a:t> )</a:t>
            </a:r>
            <a:r>
              <a:rPr lang="en-US" sz="2400" i="1" kern="1200" baseline="30000" dirty="0" smtClean="0">
                <a:solidFill>
                  <a:schemeClr val="tx2"/>
                </a:solidFill>
                <a:latin typeface="+mn-lt"/>
                <a:ea typeface="ＭＳ Ｐゴシック" pitchFamily="-84" charset="-128"/>
                <a:cs typeface="ＭＳ Ｐゴシック" pitchFamily="-84" charset="-128"/>
              </a:rPr>
              <a:t>d</a:t>
            </a:r>
            <a:r>
              <a:rPr lang="en-US" sz="1200" b="0" kern="1200" baseline="0" dirty="0" smtClean="0">
                <a:solidFill>
                  <a:schemeClr val="tx1"/>
                </a:solidFill>
                <a:latin typeface="Arial" charset="0"/>
                <a:ea typeface="ＭＳ Ｐゴシック" pitchFamily="-107" charset="-128"/>
                <a:cs typeface="ＭＳ Ｐゴシック" pitchFamily="-107" charset="-128"/>
              </a:rPr>
              <a:t>  mod n = M</a:t>
            </a:r>
            <a:r>
              <a:rPr lang="en-US" sz="2400" i="1" kern="1200" baseline="30000" dirty="0" smtClean="0">
                <a:solidFill>
                  <a:schemeClr val="tx2"/>
                </a:solidFill>
                <a:latin typeface="+mn-lt"/>
                <a:ea typeface="ＭＳ Ｐゴシック" pitchFamily="-84" charset="-128"/>
                <a:cs typeface="ＭＳ Ｐゴシック" pitchFamily="-84" charset="-128"/>
              </a:rPr>
              <a:t>ed</a:t>
            </a:r>
            <a:r>
              <a:rPr lang="en-US" sz="1200" b="0" kern="1200" baseline="0" dirty="0" smtClean="0">
                <a:solidFill>
                  <a:schemeClr val="tx1"/>
                </a:solidFill>
                <a:latin typeface="Arial" charset="0"/>
                <a:ea typeface="ＭＳ Ｐゴシック" pitchFamily="-107" charset="-128"/>
                <a:cs typeface="ＭＳ Ｐゴシック" pitchFamily="-107" charset="-128"/>
              </a:rPr>
              <a:t>  mod n</a:t>
            </a:r>
          </a:p>
          <a:p>
            <a:r>
              <a:rPr lang="en-US" sz="1200" b="0" kern="1200" baseline="0" dirty="0" smtClean="0">
                <a:solidFill>
                  <a:schemeClr val="tx1"/>
                </a:solidFill>
                <a:latin typeface="Arial" charset="0"/>
                <a:ea typeface="ＭＳ Ｐゴシック" pitchFamily="-107" charset="-128"/>
                <a:cs typeface="ＭＳ Ｐゴシック" pitchFamily="-107" charset="-128"/>
              </a:rPr>
              <a:t> Both sender and receiver must know the value of n . The sender knows the</a:t>
            </a:r>
          </a:p>
          <a:p>
            <a:r>
              <a:rPr lang="en-US" sz="1200" b="0" kern="1200" baseline="0" dirty="0" smtClean="0">
                <a:solidFill>
                  <a:schemeClr val="tx1"/>
                </a:solidFill>
                <a:latin typeface="Arial" charset="0"/>
                <a:ea typeface="ＭＳ Ｐゴシック" pitchFamily="-107" charset="-128"/>
                <a:cs typeface="ＭＳ Ｐゴシック" pitchFamily="-107" charset="-128"/>
              </a:rPr>
              <a:t>value of e , and only the receiver knows the value of d . Thus, this is a public-key encryption</a:t>
            </a:r>
          </a:p>
          <a:p>
            <a:r>
              <a:rPr lang="en-US" sz="1200" b="0" kern="1200" baseline="0" dirty="0" smtClean="0">
                <a:solidFill>
                  <a:schemeClr val="tx1"/>
                </a:solidFill>
                <a:latin typeface="Arial" charset="0"/>
                <a:ea typeface="ＭＳ Ｐゴシック" pitchFamily="-107" charset="-128"/>
                <a:cs typeface="ＭＳ Ｐゴシック" pitchFamily="-107" charset="-128"/>
              </a:rPr>
              <a:t>algorithm with a public key of PU =  {e , n } and a private key of PR =  {d , n }.</a:t>
            </a:r>
            <a:endParaRPr lang="en-US" b="0"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937008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F9FA7F6-4528-5C47-BC6D-8990C098D36A}" type="slidenum">
              <a:rPr lang="en-AU">
                <a:latin typeface="Arial" pitchFamily="-84" charset="0"/>
              </a:rPr>
              <a:pPr/>
              <a:t>20</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For this algorithm to be satisfactory for public-key encryption, the following requirements</a:t>
            </a:r>
          </a:p>
          <a:p>
            <a:r>
              <a:rPr lang="en-US" sz="1200" b="0" kern="1200" baseline="0" dirty="0" smtClean="0">
                <a:solidFill>
                  <a:schemeClr val="tx1"/>
                </a:solidFill>
                <a:latin typeface="Arial" charset="0"/>
                <a:ea typeface="ＭＳ Ｐゴシック" pitchFamily="-107" charset="-128"/>
                <a:cs typeface="ＭＳ Ｐゴシック" pitchFamily="-107" charset="-128"/>
              </a:rPr>
              <a:t>must be met.</a:t>
            </a:r>
          </a:p>
          <a:p>
            <a:r>
              <a:rPr lang="en-US" sz="1200" b="0" kern="1200" baseline="0" dirty="0" smtClean="0">
                <a:solidFill>
                  <a:schemeClr val="tx1"/>
                </a:solidFill>
                <a:latin typeface="Arial" charset="0"/>
                <a:ea typeface="ＭＳ Ｐゴシック" pitchFamily="-107" charset="-128"/>
                <a:cs typeface="ＭＳ Ｐゴシック" pitchFamily="-107" charset="-128"/>
              </a:rPr>
              <a:t>1.  It is possible to find values of e , d , n  such that M</a:t>
            </a:r>
            <a:r>
              <a:rPr lang="en-US" sz="1200" b="0" kern="1200" baseline="30000" dirty="0" smtClean="0">
                <a:solidFill>
                  <a:schemeClr val="tx1"/>
                </a:solidFill>
                <a:latin typeface="Arial" charset="0"/>
                <a:ea typeface="ＭＳ Ｐゴシック" pitchFamily="-107" charset="-128"/>
                <a:cs typeface="ＭＳ Ｐゴシック" pitchFamily="-107" charset="-128"/>
              </a:rPr>
              <a:t>ed</a:t>
            </a:r>
            <a:r>
              <a:rPr lang="en-US" sz="1200" b="0" kern="1200" baseline="0" dirty="0" smtClean="0">
                <a:solidFill>
                  <a:schemeClr val="tx1"/>
                </a:solidFill>
                <a:latin typeface="Arial" charset="0"/>
                <a:ea typeface="ＭＳ Ｐゴシック" pitchFamily="-107" charset="-128"/>
                <a:cs typeface="ＭＳ Ｐゴシック" pitchFamily="-107" charset="-128"/>
              </a:rPr>
              <a:t>  mod n = M  for all M &lt; n .</a:t>
            </a:r>
          </a:p>
          <a:p>
            <a:r>
              <a:rPr lang="en-US" sz="1200" b="0" kern="1200" baseline="0" dirty="0" smtClean="0">
                <a:solidFill>
                  <a:schemeClr val="tx1"/>
                </a:solidFill>
                <a:latin typeface="Arial" charset="0"/>
                <a:ea typeface="ＭＳ Ｐゴシック" pitchFamily="-107" charset="-128"/>
                <a:cs typeface="ＭＳ Ｐゴシック" pitchFamily="-107" charset="-128"/>
              </a:rPr>
              <a:t>2.  It is relatively easy to calculate M</a:t>
            </a:r>
            <a:r>
              <a:rPr lang="en-US" sz="1200" b="0" kern="1200" baseline="30000" dirty="0" smtClean="0">
                <a:solidFill>
                  <a:schemeClr val="tx1"/>
                </a:solidFill>
                <a:latin typeface="Arial" charset="0"/>
                <a:ea typeface="ＭＳ Ｐゴシック" pitchFamily="-107" charset="-128"/>
                <a:cs typeface="ＭＳ Ｐゴシック" pitchFamily="-107" charset="-128"/>
              </a:rPr>
              <a:t>e </a:t>
            </a:r>
            <a:r>
              <a:rPr lang="en-US" sz="1200" b="0" kern="1200" baseline="0" dirty="0" smtClean="0">
                <a:solidFill>
                  <a:schemeClr val="tx1"/>
                </a:solidFill>
                <a:latin typeface="Arial" charset="0"/>
                <a:ea typeface="ＭＳ Ｐゴシック" pitchFamily="-107" charset="-128"/>
                <a:cs typeface="ＭＳ Ｐゴシック" pitchFamily="-107" charset="-128"/>
              </a:rPr>
              <a:t> mod n  and C</a:t>
            </a:r>
            <a:r>
              <a:rPr lang="en-US" sz="1200" b="0" kern="1200" baseline="30000" dirty="0" smtClean="0">
                <a:solidFill>
                  <a:schemeClr val="tx1"/>
                </a:solidFill>
                <a:latin typeface="Arial" charset="0"/>
                <a:ea typeface="ＭＳ Ｐゴシック" pitchFamily="-107" charset="-128"/>
                <a:cs typeface="ＭＳ Ｐゴシック" pitchFamily="-107" charset="-128"/>
              </a:rPr>
              <a:t>d</a:t>
            </a:r>
            <a:r>
              <a:rPr lang="en-US" sz="1200" b="0" kern="1200" baseline="0" dirty="0" smtClean="0">
                <a:solidFill>
                  <a:schemeClr val="tx1"/>
                </a:solidFill>
                <a:latin typeface="Arial" charset="0"/>
                <a:ea typeface="ＭＳ Ｐゴシック" pitchFamily="-107" charset="-128"/>
                <a:cs typeface="ＭＳ Ｐゴシック" pitchFamily="-107" charset="-128"/>
              </a:rPr>
              <a:t>  mod n  for all values of M &lt; n .</a:t>
            </a:r>
          </a:p>
          <a:p>
            <a:r>
              <a:rPr lang="en-US" sz="1200" b="0" kern="1200" baseline="0" dirty="0" smtClean="0">
                <a:solidFill>
                  <a:schemeClr val="tx1"/>
                </a:solidFill>
                <a:latin typeface="Arial" charset="0"/>
                <a:ea typeface="ＭＳ Ｐゴシック" pitchFamily="-107" charset="-128"/>
                <a:cs typeface="ＭＳ Ｐゴシック" pitchFamily="-107" charset="-128"/>
              </a:rPr>
              <a:t>3.  It is infeasible to determine d  given e  and n .</a:t>
            </a:r>
            <a:endParaRPr lang="en-AU" b="0"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96623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development of public-key cryptography is the greatest and perhaps the</a:t>
            </a:r>
          </a:p>
          <a:p>
            <a:r>
              <a:rPr lang="en-US" sz="1200" kern="1200" baseline="0" dirty="0" smtClean="0">
                <a:solidFill>
                  <a:schemeClr val="tx1"/>
                </a:solidFill>
                <a:latin typeface="Arial" charset="0"/>
                <a:ea typeface="ＭＳ Ｐゴシック" pitchFamily="-107" charset="-128"/>
                <a:cs typeface="ＭＳ Ｐゴシック" pitchFamily="-107" charset="-128"/>
              </a:rPr>
              <a:t>only true revolution in the entire history of cryptography. From its earliest beginnings</a:t>
            </a:r>
          </a:p>
          <a:p>
            <a:r>
              <a:rPr lang="en-US" sz="1200" kern="1200" baseline="0" dirty="0" smtClean="0">
                <a:solidFill>
                  <a:schemeClr val="tx1"/>
                </a:solidFill>
                <a:latin typeface="Arial" charset="0"/>
                <a:ea typeface="ＭＳ Ｐゴシック" pitchFamily="-107" charset="-128"/>
                <a:cs typeface="ＭＳ Ｐゴシック" pitchFamily="-107" charset="-128"/>
              </a:rPr>
              <a:t>to modern times, virtually all cryptographic systems have been based on</a:t>
            </a:r>
          </a:p>
          <a:p>
            <a:r>
              <a:rPr lang="en-US" sz="1200" kern="1200" baseline="0" dirty="0" smtClean="0">
                <a:solidFill>
                  <a:schemeClr val="tx1"/>
                </a:solidFill>
                <a:latin typeface="Arial" charset="0"/>
                <a:ea typeface="ＭＳ Ｐゴシック" pitchFamily="-107" charset="-128"/>
                <a:cs typeface="ＭＳ Ｐゴシック" pitchFamily="-107" charset="-128"/>
              </a:rPr>
              <a:t>the elementary tools of substitution and permutation. After millennia of working</a:t>
            </a:r>
          </a:p>
          <a:p>
            <a:r>
              <a:rPr lang="en-US" sz="1200" kern="1200" baseline="0" dirty="0" smtClean="0">
                <a:solidFill>
                  <a:schemeClr val="tx1"/>
                </a:solidFill>
                <a:latin typeface="Arial" charset="0"/>
                <a:ea typeface="ＭＳ Ｐゴシック" pitchFamily="-107" charset="-128"/>
                <a:cs typeface="ＭＳ Ｐゴシック" pitchFamily="-107" charset="-128"/>
              </a:rPr>
              <a:t>with algorithms that could be calculated by hand, a major advance in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cryptography occurred with the development of the rotor encryption/decryption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Machine. The electromechanical rotor enabled the development of fiendishly complex</a:t>
            </a:r>
          </a:p>
          <a:p>
            <a:r>
              <a:rPr lang="en-US" sz="1200" kern="1200" baseline="0" dirty="0" smtClean="0">
                <a:solidFill>
                  <a:schemeClr val="tx1"/>
                </a:solidFill>
                <a:latin typeface="Arial" charset="0"/>
                <a:ea typeface="ＭＳ Ｐゴシック" pitchFamily="-107" charset="-128"/>
                <a:cs typeface="ＭＳ Ｐゴシック" pitchFamily="-107" charset="-128"/>
              </a:rPr>
              <a:t>Cipher systems. With the availability of computers, even more complex systems</a:t>
            </a:r>
          </a:p>
          <a:p>
            <a:r>
              <a:rPr lang="en-US" sz="1200" kern="1200" baseline="0" dirty="0" smtClean="0">
                <a:solidFill>
                  <a:schemeClr val="tx1"/>
                </a:solidFill>
                <a:latin typeface="Arial" charset="0"/>
                <a:ea typeface="ＭＳ Ｐゴシック" pitchFamily="-107" charset="-128"/>
                <a:cs typeface="ＭＳ Ｐゴシック" pitchFamily="-107" charset="-128"/>
              </a:rPr>
              <a:t>were devised, the most prominent of which was the Lucifer effort at IBM that culminated</a:t>
            </a:r>
          </a:p>
          <a:p>
            <a:r>
              <a:rPr lang="en-US" sz="1200" kern="1200" baseline="0" dirty="0" smtClean="0">
                <a:solidFill>
                  <a:schemeClr val="tx1"/>
                </a:solidFill>
                <a:latin typeface="Arial" charset="0"/>
                <a:ea typeface="ＭＳ Ｐゴシック" pitchFamily="-107" charset="-128"/>
                <a:cs typeface="ＭＳ Ｐゴシック" pitchFamily="-107" charset="-128"/>
              </a:rPr>
              <a:t>in the Data Encryption Standard (DES). But both rotor machines and DES,</a:t>
            </a:r>
          </a:p>
          <a:p>
            <a:r>
              <a:rPr lang="en-US" sz="1200" kern="1200" baseline="0" dirty="0" smtClean="0">
                <a:solidFill>
                  <a:schemeClr val="tx1"/>
                </a:solidFill>
                <a:latin typeface="Arial" charset="0"/>
                <a:ea typeface="ＭＳ Ｐゴシック" pitchFamily="-107" charset="-128"/>
                <a:cs typeface="ＭＳ Ｐゴシック" pitchFamily="-107" charset="-128"/>
              </a:rPr>
              <a:t>although representing significant advances, still relied on the bread-and-butter tools</a:t>
            </a:r>
          </a:p>
          <a:p>
            <a:r>
              <a:rPr lang="en-US" sz="1200" kern="1200" baseline="0" dirty="0" smtClean="0">
                <a:solidFill>
                  <a:schemeClr val="tx1"/>
                </a:solidFill>
                <a:latin typeface="Arial" charset="0"/>
                <a:ea typeface="ＭＳ Ｐゴシック" pitchFamily="-107" charset="-128"/>
                <a:cs typeface="ＭＳ Ｐゴシック" pitchFamily="-107" charset="-128"/>
              </a:rPr>
              <a:t>of substitution and permutation.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Public-key cryptography provides a radical departure from all that has gone</a:t>
            </a:r>
          </a:p>
          <a:p>
            <a:r>
              <a:rPr lang="en-US" sz="1200" kern="1200" baseline="0" dirty="0" smtClean="0">
                <a:solidFill>
                  <a:schemeClr val="tx1"/>
                </a:solidFill>
                <a:latin typeface="Arial" charset="0"/>
                <a:ea typeface="ＭＳ Ｐゴシック" pitchFamily="-107" charset="-128"/>
                <a:cs typeface="ＭＳ Ｐゴシック" pitchFamily="-107" charset="-128"/>
              </a:rPr>
              <a:t>before. For one thing, public-key algorithms are based on mathematical functions</a:t>
            </a:r>
          </a:p>
          <a:p>
            <a:r>
              <a:rPr lang="en-US" sz="1200" kern="1200" baseline="0" dirty="0" smtClean="0">
                <a:solidFill>
                  <a:schemeClr val="tx1"/>
                </a:solidFill>
                <a:latin typeface="Arial" charset="0"/>
                <a:ea typeface="ＭＳ Ｐゴシック" pitchFamily="-107" charset="-128"/>
                <a:cs typeface="ＭＳ Ｐゴシック" pitchFamily="-107" charset="-128"/>
              </a:rPr>
              <a:t>rather than on substitution and permutation. More important, public-key cryptography</a:t>
            </a:r>
          </a:p>
          <a:p>
            <a:r>
              <a:rPr lang="en-US" sz="1200" kern="1200" baseline="0" dirty="0" smtClean="0">
                <a:solidFill>
                  <a:schemeClr val="tx1"/>
                </a:solidFill>
                <a:latin typeface="Arial" charset="0"/>
                <a:ea typeface="ＭＳ Ｐゴシック" pitchFamily="-107" charset="-128"/>
                <a:cs typeface="ＭＳ Ｐゴシック" pitchFamily="-107" charset="-128"/>
              </a:rPr>
              <a:t>is asymmetric, involving the use of two separate keys, in contrast to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which uses only one key. The use of two keys has profound</a:t>
            </a:r>
          </a:p>
          <a:p>
            <a:r>
              <a:rPr lang="en-US" sz="1200" kern="1200" baseline="0" dirty="0" smtClean="0">
                <a:solidFill>
                  <a:schemeClr val="tx1"/>
                </a:solidFill>
                <a:latin typeface="Arial" charset="0"/>
                <a:ea typeface="ＭＳ Ｐゴシック" pitchFamily="-107" charset="-128"/>
                <a:cs typeface="ＭＳ Ｐゴシック" pitchFamily="-107" charset="-128"/>
              </a:rPr>
              <a:t>consequences in the areas of confidentiality, key distribution, and authentication,</a:t>
            </a:r>
          </a:p>
          <a:p>
            <a:r>
              <a:rPr lang="en-US" sz="1200" kern="1200" baseline="0" dirty="0" smtClean="0">
                <a:solidFill>
                  <a:schemeClr val="tx1"/>
                </a:solidFill>
                <a:latin typeface="Arial" charset="0"/>
                <a:ea typeface="ＭＳ Ｐゴシック" pitchFamily="-107" charset="-128"/>
                <a:cs typeface="ＭＳ Ｐゴシック" pitchFamily="-107" charset="-128"/>
              </a:rPr>
              <a:t>as we shall see.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This chapter and the next provide an overview of public-key cryptography.</a:t>
            </a:r>
          </a:p>
          <a:p>
            <a:r>
              <a:rPr lang="en-US" sz="1200" kern="1200" baseline="0" dirty="0" smtClean="0">
                <a:solidFill>
                  <a:schemeClr val="tx1"/>
                </a:solidFill>
                <a:latin typeface="Arial" charset="0"/>
                <a:ea typeface="ＭＳ Ｐゴシック" pitchFamily="-107" charset="-128"/>
                <a:cs typeface="ＭＳ Ｐゴシック" pitchFamily="-107" charset="-128"/>
              </a:rPr>
              <a:t>First, we look at its conceptual framework. Interestingly, the concept for this</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was developed and published before it was shown to be practical to</a:t>
            </a:r>
          </a:p>
          <a:p>
            <a:r>
              <a:rPr lang="en-US" sz="1200" kern="1200" baseline="0" dirty="0" smtClean="0">
                <a:solidFill>
                  <a:schemeClr val="tx1"/>
                </a:solidFill>
                <a:latin typeface="Arial" charset="0"/>
                <a:ea typeface="ＭＳ Ｐゴシック" pitchFamily="-107" charset="-128"/>
                <a:cs typeface="ＭＳ Ｐゴシック" pitchFamily="-107" charset="-128"/>
              </a:rPr>
              <a:t>adopt it. Next, we examine the RSA algorithm, which is the most important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decryption algorithm that has been shown to be feasible for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Other important public-key cryptographic algorithms are covered in</a:t>
            </a:r>
          </a:p>
          <a:p>
            <a:r>
              <a:rPr lang="en-US" sz="1200" kern="1200" baseline="0" dirty="0" smtClean="0">
                <a:solidFill>
                  <a:schemeClr val="tx1"/>
                </a:solidFill>
                <a:latin typeface="Arial" charset="0"/>
                <a:ea typeface="ＭＳ Ｐゴシック" pitchFamily="-107" charset="-128"/>
                <a:cs typeface="ＭＳ Ｐゴシック" pitchFamily="-107" charset="-128"/>
              </a:rPr>
              <a:t>Chapter 10.</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Much of the theory of public-key cryptosystems is based on number theory.</a:t>
            </a:r>
          </a:p>
          <a:p>
            <a:r>
              <a:rPr lang="en-US" sz="1200" kern="1200" baseline="0" dirty="0" smtClean="0">
                <a:solidFill>
                  <a:schemeClr val="tx1"/>
                </a:solidFill>
                <a:latin typeface="Arial" charset="0"/>
                <a:ea typeface="ＭＳ Ｐゴシック" pitchFamily="-107" charset="-128"/>
                <a:cs typeface="ＭＳ Ｐゴシック" pitchFamily="-107" charset="-128"/>
              </a:rPr>
              <a:t>If one is prepared to accept the results given in this chapter, an understanding of</a:t>
            </a:r>
          </a:p>
          <a:p>
            <a:r>
              <a:rPr lang="en-US" sz="1200" kern="1200" baseline="0" dirty="0" smtClean="0">
                <a:solidFill>
                  <a:schemeClr val="tx1"/>
                </a:solidFill>
                <a:latin typeface="Arial" charset="0"/>
                <a:ea typeface="ＭＳ Ｐゴシック" pitchFamily="-107" charset="-128"/>
                <a:cs typeface="ＭＳ Ｐゴシック" pitchFamily="-107" charset="-128"/>
              </a:rPr>
              <a:t>number theory is not strictly necessary. However, to gain a full appreciation of</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algorithms, some understanding of number theory is required. Chapter 2</a:t>
            </a:r>
          </a:p>
          <a:p>
            <a:r>
              <a:rPr lang="en-US" sz="1200" kern="1200" baseline="0" dirty="0" smtClean="0">
                <a:solidFill>
                  <a:schemeClr val="tx1"/>
                </a:solidFill>
                <a:latin typeface="Arial" charset="0"/>
                <a:ea typeface="ＭＳ Ｐゴシック" pitchFamily="-107" charset="-128"/>
                <a:cs typeface="ＭＳ Ｐゴシック" pitchFamily="-107" charset="-128"/>
              </a:rPr>
              <a:t>provides the necessary background in number theory.</a:t>
            </a:r>
            <a:endParaRPr lang="en-US" dirty="0" smtClean="0">
              <a:latin typeface="Arial" pitchFamily="-84" charset="0"/>
              <a:ea typeface="ＭＳ Ｐゴシック" pitchFamily="-84" charset="-128"/>
              <a:cs typeface="ＭＳ Ｐゴシック" pitchFamily="-84" charset="-128"/>
            </a:endParaRPr>
          </a:p>
          <a:p>
            <a:endParaRPr lang="en-US" dirty="0" smtClean="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smtClean="0">
              <a:latin typeface="Arial" pitchFamily="-84" charset="0"/>
            </a:endParaRPr>
          </a:p>
        </p:txBody>
      </p:sp>
    </p:spTree>
    <p:extLst>
      <p:ext uri="{BB962C8B-B14F-4D97-AF65-F5344CB8AC3E}">
        <p14:creationId xmlns:p14="http://schemas.microsoft.com/office/powerpoint/2010/main" val="2783100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006B74-65A2-3E40-A5CB-BF09A6E01EC0}" type="slidenum">
              <a:rPr lang="en-AU">
                <a:latin typeface="Arial" pitchFamily="-84" charset="0"/>
              </a:rPr>
              <a:pPr/>
              <a:t>21</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Figure 9.5 summarizes the RSA algorithm. It corresponds to Figure 9.1a: Alice</a:t>
            </a:r>
          </a:p>
          <a:p>
            <a:r>
              <a:rPr lang="en-US" sz="1200" kern="1200" baseline="0" dirty="0" smtClean="0">
                <a:solidFill>
                  <a:schemeClr val="tx1"/>
                </a:solidFill>
                <a:latin typeface="Arial" charset="0"/>
                <a:ea typeface="ＭＳ Ｐゴシック" pitchFamily="-107" charset="-128"/>
                <a:cs typeface="ＭＳ Ｐゴシック" pitchFamily="-107" charset="-128"/>
              </a:rPr>
              <a:t>generates a public/private key pair; Bob encrypts using Alice’s public key; and Alice</a:t>
            </a:r>
          </a:p>
          <a:p>
            <a:r>
              <a:rPr lang="en-US" sz="1200" kern="1200" baseline="0" dirty="0" smtClean="0">
                <a:solidFill>
                  <a:schemeClr val="tx1"/>
                </a:solidFill>
                <a:latin typeface="Arial" charset="0"/>
                <a:ea typeface="ＭＳ Ｐゴシック" pitchFamily="-107" charset="-128"/>
                <a:cs typeface="ＭＳ Ｐゴシック" pitchFamily="-107" charset="-128"/>
              </a:rPr>
              <a:t>decrypts using her private key.</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138787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An example from [SING99] is shown in Figure 9.6.</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22</a:t>
            </a:fld>
            <a:endParaRPr lang="en-AU" dirty="0"/>
          </a:p>
        </p:txBody>
      </p:sp>
    </p:spTree>
    <p:extLst>
      <p:ext uri="{BB962C8B-B14F-4D97-AF65-F5344CB8AC3E}">
        <p14:creationId xmlns:p14="http://schemas.microsoft.com/office/powerpoint/2010/main" val="2125874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Figure 9.7a illustrates the sequence of events for the</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of multiple blocks, and Figure 9.7b gives a specific example. The circled</a:t>
            </a:r>
          </a:p>
          <a:p>
            <a:r>
              <a:rPr lang="en-US" sz="1200" kern="1200" baseline="0" dirty="0" smtClean="0">
                <a:solidFill>
                  <a:schemeClr val="tx1"/>
                </a:solidFill>
                <a:latin typeface="Arial" charset="0"/>
                <a:ea typeface="ＭＳ Ｐゴシック" pitchFamily="-107" charset="-128"/>
                <a:cs typeface="ＭＳ Ｐゴシック" pitchFamily="-107" charset="-128"/>
              </a:rPr>
              <a:t>numbers indicate the order in which operations are performed.</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23</a:t>
            </a:fld>
            <a:endParaRPr lang="en-AU" dirty="0"/>
          </a:p>
        </p:txBody>
      </p:sp>
    </p:spTree>
    <p:extLst>
      <p:ext uri="{BB962C8B-B14F-4D97-AF65-F5344CB8AC3E}">
        <p14:creationId xmlns:p14="http://schemas.microsoft.com/office/powerpoint/2010/main" val="108491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5B61B82-3F05-8440-B5E9-04DC4ECE26F9}" type="slidenum">
              <a:rPr lang="en-AU">
                <a:latin typeface="Arial" pitchFamily="-84" charset="0"/>
              </a:rPr>
              <a:pPr/>
              <a:t>24</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Both encryption and decryption in RSA</a:t>
            </a:r>
          </a:p>
          <a:p>
            <a:r>
              <a:rPr lang="en-US" sz="1200" b="0" kern="1200" baseline="0" dirty="0" smtClean="0">
                <a:solidFill>
                  <a:schemeClr val="tx1"/>
                </a:solidFill>
                <a:latin typeface="Arial" charset="0"/>
                <a:ea typeface="ＭＳ Ｐゴシック" pitchFamily="-107" charset="-128"/>
                <a:cs typeface="ＭＳ Ｐゴシック" pitchFamily="-107" charset="-128"/>
              </a:rPr>
              <a:t>involve raising an integer to an integer power,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If the exponentiation is done</a:t>
            </a:r>
          </a:p>
          <a:p>
            <a:r>
              <a:rPr lang="en-US" sz="1200" b="0" kern="1200" baseline="0" dirty="0" smtClean="0">
                <a:solidFill>
                  <a:schemeClr val="tx1"/>
                </a:solidFill>
                <a:latin typeface="Arial" charset="0"/>
                <a:ea typeface="ＭＳ Ｐゴシック" pitchFamily="-107" charset="-128"/>
                <a:cs typeface="ＭＳ Ｐゴシック" pitchFamily="-107" charset="-128"/>
              </a:rPr>
              <a:t>over the integers and then reduced modulo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the intermediate values would be</a:t>
            </a:r>
          </a:p>
          <a:p>
            <a:r>
              <a:rPr lang="en-US" sz="1200" b="0" kern="1200" baseline="0" dirty="0" smtClean="0">
                <a:solidFill>
                  <a:schemeClr val="tx1"/>
                </a:solidFill>
                <a:latin typeface="Arial" charset="0"/>
                <a:ea typeface="ＭＳ Ｐゴシック" pitchFamily="-107" charset="-128"/>
                <a:cs typeface="ＭＳ Ｐゴシック" pitchFamily="-107" charset="-128"/>
              </a:rPr>
              <a:t>gargantuan. Fortunately, as the preceding example shows, we can make use of a</a:t>
            </a:r>
          </a:p>
          <a:p>
            <a:r>
              <a:rPr lang="en-US" sz="1200" b="0" kern="1200" baseline="0" dirty="0" smtClean="0">
                <a:solidFill>
                  <a:schemeClr val="tx1"/>
                </a:solidFill>
                <a:latin typeface="Arial" charset="0"/>
                <a:ea typeface="ＭＳ Ｐゴシック" pitchFamily="-107" charset="-128"/>
                <a:cs typeface="ＭＳ Ｐゴシック" pitchFamily="-107" charset="-128"/>
              </a:rPr>
              <a:t>property of modular arithmetic:</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a:t>
            </a:r>
            <a:r>
              <a:rPr lang="en-US" sz="1200" b="0" i="1" kern="1200" baseline="0" dirty="0" smtClean="0">
                <a:solidFill>
                  <a:schemeClr val="tx1"/>
                </a:solidFill>
                <a:latin typeface="Arial" charset="0"/>
                <a:ea typeface="ＭＳ Ｐゴシック" pitchFamily="-107" charset="-128"/>
                <a:cs typeface="ＭＳ Ｐゴシック" pitchFamily="-107" charset="-128"/>
              </a:rPr>
              <a:t>a</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n </a:t>
            </a:r>
            <a:r>
              <a:rPr lang="en-US" sz="1200" b="0" kern="1200" baseline="0" dirty="0" smtClean="0">
                <a:solidFill>
                  <a:schemeClr val="tx1"/>
                </a:solidFill>
                <a:latin typeface="Arial" charset="0"/>
                <a:ea typeface="ＭＳ Ｐゴシック" pitchFamily="-107" charset="-128"/>
                <a:cs typeface="ＭＳ Ｐゴシック" pitchFamily="-107" charset="-128"/>
              </a:rPr>
              <a:t>) *  (</a:t>
            </a:r>
            <a:r>
              <a:rPr lang="en-US" sz="1200" b="0" i="1" kern="1200" baseline="0" dirty="0" smtClean="0">
                <a:solidFill>
                  <a:schemeClr val="tx1"/>
                </a:solidFill>
                <a:latin typeface="Arial" charset="0"/>
                <a:ea typeface="ＭＳ Ｐゴシック" pitchFamily="-107" charset="-128"/>
                <a:cs typeface="ＭＳ Ｐゴシック" pitchFamily="-107" charset="-128"/>
              </a:rPr>
              <a:t>b </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a:t>
            </a:r>
            <a:r>
              <a:rPr lang="en-US" sz="1200" b="0" i="1" kern="1200" baseline="0" dirty="0" smtClean="0">
                <a:solidFill>
                  <a:schemeClr val="tx1"/>
                </a:solidFill>
                <a:latin typeface="Arial" charset="0"/>
                <a:ea typeface="ＭＳ Ｐゴシック" pitchFamily="-107" charset="-128"/>
                <a:cs typeface="ＭＳ Ｐゴシック" pitchFamily="-107" charset="-128"/>
              </a:rPr>
              <a:t>a * b </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Thus, we can reduce intermediate results modulo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This makes the calculation</a:t>
            </a:r>
          </a:p>
          <a:p>
            <a:r>
              <a:rPr lang="en-US" sz="1200" b="0" kern="1200" baseline="0" dirty="0" smtClean="0">
                <a:solidFill>
                  <a:schemeClr val="tx1"/>
                </a:solidFill>
                <a:latin typeface="Arial" charset="0"/>
                <a:ea typeface="ＭＳ Ｐゴシック" pitchFamily="-107" charset="-128"/>
                <a:cs typeface="ＭＳ Ｐゴシック" pitchFamily="-107" charset="-128"/>
              </a:rPr>
              <a:t>practical.</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Another consideration is the efficiency of exponentiation, because with RSA,</a:t>
            </a:r>
          </a:p>
          <a:p>
            <a:r>
              <a:rPr lang="en-US" sz="1200" b="0" kern="1200" baseline="0" dirty="0" smtClean="0">
                <a:solidFill>
                  <a:schemeClr val="tx1"/>
                </a:solidFill>
                <a:latin typeface="Arial" charset="0"/>
                <a:ea typeface="ＭＳ Ｐゴシック" pitchFamily="-107" charset="-128"/>
                <a:cs typeface="ＭＳ Ｐゴシック" pitchFamily="-107" charset="-128"/>
              </a:rPr>
              <a:t>we are dealing with potentially large exponents. To see how efficiency might be increased,</a:t>
            </a:r>
          </a:p>
          <a:p>
            <a:r>
              <a:rPr lang="en-US" sz="1200" b="0" kern="1200" baseline="0" dirty="0" smtClean="0">
                <a:solidFill>
                  <a:schemeClr val="tx1"/>
                </a:solidFill>
                <a:latin typeface="Arial" charset="0"/>
                <a:ea typeface="ＭＳ Ｐゴシック" pitchFamily="-107" charset="-128"/>
                <a:cs typeface="ＭＳ Ｐゴシック" pitchFamily="-107" charset="-128"/>
              </a:rPr>
              <a:t>consider that we wish to compute x</a:t>
            </a:r>
            <a:r>
              <a:rPr lang="en-US" sz="1200" b="0" kern="1200" baseline="30000" dirty="0" smtClean="0">
                <a:solidFill>
                  <a:schemeClr val="tx1"/>
                </a:solidFill>
                <a:latin typeface="Arial" charset="0"/>
                <a:ea typeface="ＭＳ Ｐゴシック" pitchFamily="-107" charset="-128"/>
                <a:cs typeface="ＭＳ Ｐゴシック" pitchFamily="-107" charset="-128"/>
              </a:rPr>
              <a:t>16</a:t>
            </a:r>
            <a:r>
              <a:rPr lang="en-US" sz="1200" b="0" kern="1200" baseline="0" dirty="0" smtClean="0">
                <a:solidFill>
                  <a:schemeClr val="tx1"/>
                </a:solidFill>
                <a:latin typeface="Arial" charset="0"/>
                <a:ea typeface="ＭＳ Ｐゴシック" pitchFamily="-107" charset="-128"/>
                <a:cs typeface="ＭＳ Ｐゴシック" pitchFamily="-107" charset="-128"/>
              </a:rPr>
              <a:t> . A straightforward approach requires</a:t>
            </a:r>
          </a:p>
          <a:p>
            <a:r>
              <a:rPr lang="en-US" sz="1200" b="0" kern="1200" baseline="0" dirty="0" smtClean="0">
                <a:solidFill>
                  <a:schemeClr val="tx1"/>
                </a:solidFill>
                <a:latin typeface="Arial" charset="0"/>
                <a:ea typeface="ＭＳ Ｐゴシック" pitchFamily="-107" charset="-128"/>
                <a:cs typeface="ＭＳ Ｐゴシック" pitchFamily="-107" charset="-128"/>
              </a:rPr>
              <a:t>15 multiplications: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x</a:t>
            </a:r>
            <a:r>
              <a:rPr lang="en-US" sz="1200" b="0" kern="1200" baseline="30000" dirty="0" smtClean="0">
                <a:solidFill>
                  <a:schemeClr val="tx1"/>
                </a:solidFill>
                <a:latin typeface="Arial" charset="0"/>
                <a:ea typeface="ＭＳ Ｐゴシック" pitchFamily="-107" charset="-128"/>
                <a:cs typeface="ＭＳ Ｐゴシック" pitchFamily="-107" charset="-128"/>
              </a:rPr>
              <a:t>16</a:t>
            </a:r>
            <a:r>
              <a:rPr lang="en-US" sz="1200" b="0" kern="1200" baseline="0" dirty="0" smtClean="0">
                <a:solidFill>
                  <a:schemeClr val="tx1"/>
                </a:solidFill>
                <a:latin typeface="Arial" charset="0"/>
                <a:ea typeface="ＭＳ Ｐゴシック" pitchFamily="-107" charset="-128"/>
                <a:cs typeface="ＭＳ Ｐゴシック" pitchFamily="-107" charset="-128"/>
              </a:rPr>
              <a:t> = </a:t>
            </a:r>
            <a:r>
              <a:rPr lang="en-US" sz="1200" b="0" i="1" kern="1200" baseline="0" dirty="0" smtClean="0">
                <a:solidFill>
                  <a:schemeClr val="tx1"/>
                </a:solidFill>
                <a:latin typeface="Arial" charset="0"/>
                <a:ea typeface="ＭＳ Ｐゴシック" pitchFamily="-107" charset="-128"/>
                <a:cs typeface="ＭＳ Ｐゴシック" pitchFamily="-107" charset="-128"/>
              </a:rPr>
              <a:t>x * x * x * x * x * x * x * x * x * x * x * x * x * x * x * x</a:t>
            </a:r>
          </a:p>
          <a:p>
            <a:endParaRPr lang="en-US" sz="1200" b="0" i="1"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However, we can achieve the same final result with only four multiplications if we</a:t>
            </a:r>
          </a:p>
          <a:p>
            <a:r>
              <a:rPr lang="en-US" sz="1200" b="0" kern="1200" baseline="0" dirty="0" smtClean="0">
                <a:solidFill>
                  <a:schemeClr val="tx1"/>
                </a:solidFill>
                <a:latin typeface="Arial" charset="0"/>
                <a:ea typeface="ＭＳ Ｐゴシック" pitchFamily="-107" charset="-128"/>
                <a:cs typeface="ＭＳ Ｐゴシック" pitchFamily="-107" charset="-128"/>
              </a:rPr>
              <a:t>repeatedly take the square of each partial result, successively forming (x</a:t>
            </a:r>
            <a:r>
              <a:rPr lang="en-US" sz="1200" b="0" kern="1200" baseline="30000" dirty="0" smtClean="0">
                <a:solidFill>
                  <a:schemeClr val="tx1"/>
                </a:solidFill>
                <a:latin typeface="Arial" charset="0"/>
                <a:ea typeface="ＭＳ Ｐゴシック" pitchFamily="-107" charset="-128"/>
                <a:cs typeface="ＭＳ Ｐゴシック" pitchFamily="-107" charset="-128"/>
              </a:rPr>
              <a:t>2</a:t>
            </a:r>
            <a:r>
              <a:rPr lang="en-US" sz="1200" b="0" kern="1200" baseline="0" dirty="0" smtClean="0">
                <a:solidFill>
                  <a:schemeClr val="tx1"/>
                </a:solidFill>
                <a:latin typeface="Arial" charset="0"/>
                <a:ea typeface="ＭＳ Ｐゴシック" pitchFamily="-107" charset="-128"/>
                <a:cs typeface="ＭＳ Ｐゴシック" pitchFamily="-107" charset="-128"/>
              </a:rPr>
              <a:t> , x</a:t>
            </a:r>
            <a:r>
              <a:rPr lang="en-US" sz="1200" b="0" kern="1200" baseline="30000" dirty="0" smtClean="0">
                <a:solidFill>
                  <a:schemeClr val="tx1"/>
                </a:solidFill>
                <a:latin typeface="Arial" charset="0"/>
                <a:ea typeface="ＭＳ Ｐゴシック" pitchFamily="-107" charset="-128"/>
                <a:cs typeface="ＭＳ Ｐゴシック" pitchFamily="-107" charset="-128"/>
              </a:rPr>
              <a:t>4</a:t>
            </a:r>
            <a:r>
              <a:rPr lang="en-US" sz="1200" b="0" kern="1200" baseline="0" dirty="0" smtClean="0">
                <a:solidFill>
                  <a:schemeClr val="tx1"/>
                </a:solidFill>
                <a:latin typeface="Arial" charset="0"/>
                <a:ea typeface="ＭＳ Ｐゴシック" pitchFamily="-107" charset="-128"/>
                <a:cs typeface="ＭＳ Ｐゴシック" pitchFamily="-107" charset="-128"/>
              </a:rPr>
              <a:t> , x</a:t>
            </a:r>
            <a:r>
              <a:rPr lang="en-US" sz="1200" b="0" kern="1200" baseline="30000" dirty="0" smtClean="0">
                <a:solidFill>
                  <a:schemeClr val="tx1"/>
                </a:solidFill>
                <a:latin typeface="Arial" charset="0"/>
                <a:ea typeface="ＭＳ Ｐゴシック" pitchFamily="-107" charset="-128"/>
                <a:cs typeface="ＭＳ Ｐゴシック" pitchFamily="-107" charset="-128"/>
              </a:rPr>
              <a:t>8</a:t>
            </a:r>
            <a:r>
              <a:rPr lang="en-US" sz="1200" b="0" kern="1200" baseline="0" dirty="0" smtClean="0">
                <a:solidFill>
                  <a:schemeClr val="tx1"/>
                </a:solidFill>
                <a:latin typeface="Arial" charset="0"/>
                <a:ea typeface="ＭＳ Ｐゴシック" pitchFamily="-107" charset="-128"/>
                <a:cs typeface="ＭＳ Ｐゴシック" pitchFamily="-107" charset="-128"/>
              </a:rPr>
              <a:t> , x</a:t>
            </a:r>
            <a:r>
              <a:rPr lang="en-US" sz="1200" b="0" kern="1200" baseline="30000" dirty="0" smtClean="0">
                <a:solidFill>
                  <a:schemeClr val="tx1"/>
                </a:solidFill>
                <a:latin typeface="Arial" charset="0"/>
                <a:ea typeface="ＭＳ Ｐゴシック" pitchFamily="-107" charset="-128"/>
                <a:cs typeface="ＭＳ Ｐゴシック" pitchFamily="-107" charset="-128"/>
              </a:rPr>
              <a:t>16 </a:t>
            </a:r>
            <a:r>
              <a:rPr lang="en-US" sz="1200" b="0" kern="1200" baseline="0" dirty="0" smtClean="0">
                <a:solidFill>
                  <a:schemeClr val="tx1"/>
                </a:solidFill>
                <a:latin typeface="Arial" charset="0"/>
                <a:ea typeface="ＭＳ Ｐゴシック" pitchFamily="-107" charset="-128"/>
                <a:cs typeface="ＭＳ Ｐゴシック" pitchFamily="-107" charset="-128"/>
              </a:rPr>
              <a:t>).</a:t>
            </a:r>
            <a:endParaRPr lang="en-US" b="0" i="0"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196566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B4B3769-31EE-214A-8FEB-AD6108F28D0A}" type="slidenum">
              <a:rPr lang="en-AU">
                <a:latin typeface="Arial" pitchFamily="-84" charset="0"/>
              </a:rPr>
              <a:pPr/>
              <a:t>25</a:t>
            </a:fld>
            <a:endParaRPr lang="en-AU" dirty="0">
              <a:latin typeface="Arial" pitchFamily="-8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the application of the public-key cryptosystem, each</a:t>
            </a:r>
          </a:p>
          <a:p>
            <a:r>
              <a:rPr lang="en-US" sz="1200" kern="1200" baseline="0" dirty="0" smtClean="0">
                <a:solidFill>
                  <a:schemeClr val="tx1"/>
                </a:solidFill>
                <a:latin typeface="Arial" charset="0"/>
                <a:ea typeface="ＭＳ Ｐゴシック" pitchFamily="-107" charset="-128"/>
                <a:cs typeface="ＭＳ Ｐゴシック" pitchFamily="-107" charset="-128"/>
              </a:rPr>
              <a:t>participant must generate a pair of keys. This involves the following tasks.</a:t>
            </a:r>
          </a:p>
          <a:p>
            <a:r>
              <a:rPr lang="en-US" sz="1200" kern="1200" baseline="0" dirty="0" smtClean="0">
                <a:solidFill>
                  <a:schemeClr val="tx1"/>
                </a:solidFill>
                <a:latin typeface="Arial" charset="0"/>
                <a:ea typeface="ＭＳ Ｐゴシック" pitchFamily="-107" charset="-128"/>
                <a:cs typeface="ＭＳ Ｐゴシック" pitchFamily="-107" charset="-128"/>
              </a:rPr>
              <a:t>•  Determining two prime numbers,</a:t>
            </a:r>
            <a:r>
              <a:rPr lang="en-US" sz="1200" i="1" kern="1200" baseline="0" dirty="0" smtClean="0">
                <a:solidFill>
                  <a:schemeClr val="tx1"/>
                </a:solidFill>
                <a:latin typeface="Arial" charset="0"/>
                <a:ea typeface="ＭＳ Ｐゴシック" pitchFamily="-107" charset="-128"/>
                <a:cs typeface="ＭＳ Ｐゴシック" pitchFamily="-107" charset="-128"/>
              </a:rPr>
              <a:t> p  </a:t>
            </a:r>
            <a:r>
              <a:rPr lang="en-US" sz="1200" kern="1200" baseline="0" dirty="0" smtClean="0">
                <a:solidFill>
                  <a:schemeClr val="tx1"/>
                </a:solidFill>
                <a:latin typeface="Arial" charset="0"/>
                <a:ea typeface="ＭＳ Ｐゴシック" pitchFamily="-107" charset="-128"/>
                <a:cs typeface="ＭＳ Ｐゴシック" pitchFamily="-107" charset="-128"/>
              </a:rPr>
              <a:t>and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a:t>
            </a:r>
          </a:p>
          <a:p>
            <a:r>
              <a:rPr lang="en-US" sz="1200" kern="1200" baseline="0" dirty="0" smtClean="0">
                <a:solidFill>
                  <a:schemeClr val="tx1"/>
                </a:solidFill>
                <a:latin typeface="Arial" charset="0"/>
                <a:ea typeface="ＭＳ Ｐゴシック" pitchFamily="-107" charset="-128"/>
                <a:cs typeface="ＭＳ Ｐゴシック" pitchFamily="-107" charset="-128"/>
              </a:rPr>
              <a:t>•  Selecting either </a:t>
            </a:r>
            <a:r>
              <a:rPr lang="en-US" sz="1200" i="1" kern="1200" baseline="0" dirty="0" smtClean="0">
                <a:solidFill>
                  <a:schemeClr val="tx1"/>
                </a:solidFill>
                <a:latin typeface="Arial" charset="0"/>
                <a:ea typeface="ＭＳ Ｐゴシック" pitchFamily="-107" charset="-128"/>
                <a:cs typeface="ＭＳ Ｐゴシック" pitchFamily="-107" charset="-128"/>
              </a:rPr>
              <a:t>e</a:t>
            </a:r>
            <a:r>
              <a:rPr lang="en-US" sz="1200" kern="1200" baseline="0" dirty="0" smtClean="0">
                <a:solidFill>
                  <a:schemeClr val="tx1"/>
                </a:solidFill>
                <a:latin typeface="Arial" charset="0"/>
                <a:ea typeface="ＭＳ Ｐゴシック" pitchFamily="-107" charset="-128"/>
                <a:cs typeface="ＭＳ Ｐゴシック" pitchFamily="-107" charset="-128"/>
              </a:rPr>
              <a:t>  or </a:t>
            </a:r>
            <a:r>
              <a:rPr lang="en-US" sz="1200" i="1" kern="1200" baseline="0" dirty="0" smtClean="0">
                <a:solidFill>
                  <a:schemeClr val="tx1"/>
                </a:solidFill>
                <a:latin typeface="Arial" charset="0"/>
                <a:ea typeface="ＭＳ Ｐゴシック" pitchFamily="-107" charset="-128"/>
                <a:cs typeface="ＭＳ Ｐゴシック" pitchFamily="-107" charset="-128"/>
              </a:rPr>
              <a:t>d</a:t>
            </a:r>
            <a:r>
              <a:rPr lang="en-US" sz="1200" kern="1200" baseline="0" dirty="0" smtClean="0">
                <a:solidFill>
                  <a:schemeClr val="tx1"/>
                </a:solidFill>
                <a:latin typeface="Arial" charset="0"/>
                <a:ea typeface="ＭＳ Ｐゴシック" pitchFamily="-107" charset="-128"/>
                <a:cs typeface="ＭＳ Ｐゴシック" pitchFamily="-107" charset="-128"/>
              </a:rPr>
              <a:t>  and calculating the other.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First, consider the selection of </a:t>
            </a:r>
            <a:r>
              <a:rPr lang="en-US" sz="1200" i="1" kern="1200" baseline="0" dirty="0" smtClean="0">
                <a:solidFill>
                  <a:schemeClr val="tx1"/>
                </a:solidFill>
                <a:latin typeface="Arial" charset="0"/>
                <a:ea typeface="ＭＳ Ｐゴシック" pitchFamily="-107" charset="-128"/>
                <a:cs typeface="ＭＳ Ｐゴシック" pitchFamily="-107" charset="-128"/>
              </a:rPr>
              <a:t>p </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 Because the value of </a:t>
            </a:r>
            <a:r>
              <a:rPr lang="en-US" sz="1200" i="1" kern="1200" baseline="0" dirty="0" smtClean="0">
                <a:solidFill>
                  <a:schemeClr val="tx1"/>
                </a:solidFill>
                <a:latin typeface="Arial" charset="0"/>
                <a:ea typeface="ＭＳ Ｐゴシック" pitchFamily="-107" charset="-128"/>
                <a:cs typeface="ＭＳ Ｐゴシック" pitchFamily="-107" charset="-128"/>
              </a:rPr>
              <a:t>n = pq  </a:t>
            </a:r>
            <a:r>
              <a:rPr lang="en-US" sz="1200" kern="1200" baseline="0" dirty="0" smtClean="0">
                <a:solidFill>
                  <a:schemeClr val="tx1"/>
                </a:solidFill>
                <a:latin typeface="Arial" charset="0"/>
                <a:ea typeface="ＭＳ Ｐゴシック" pitchFamily="-107" charset="-128"/>
                <a:cs typeface="ＭＳ Ｐゴシック" pitchFamily="-107" charset="-128"/>
              </a:rPr>
              <a:t>will be</a:t>
            </a:r>
          </a:p>
          <a:p>
            <a:r>
              <a:rPr lang="en-US" sz="1200" kern="1200" baseline="0" dirty="0" smtClean="0">
                <a:solidFill>
                  <a:schemeClr val="tx1"/>
                </a:solidFill>
                <a:latin typeface="Arial" charset="0"/>
                <a:ea typeface="ＭＳ Ｐゴシック" pitchFamily="-107" charset="-128"/>
                <a:cs typeface="ＭＳ Ｐゴシック" pitchFamily="-107" charset="-128"/>
              </a:rPr>
              <a:t>known to any potential adversary, in order to prevent the discovery of </a:t>
            </a:r>
            <a:r>
              <a:rPr lang="en-US" sz="1200" i="1" kern="1200" baseline="0" dirty="0" smtClean="0">
                <a:solidFill>
                  <a:schemeClr val="tx1"/>
                </a:solidFill>
                <a:latin typeface="Arial" charset="0"/>
                <a:ea typeface="ＭＳ Ｐゴシック" pitchFamily="-107" charset="-128"/>
                <a:cs typeface="ＭＳ Ｐゴシック" pitchFamily="-107" charset="-128"/>
              </a:rPr>
              <a:t>p</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by</a:t>
            </a:r>
          </a:p>
          <a:p>
            <a:r>
              <a:rPr lang="en-US" sz="1200" kern="1200" baseline="0" dirty="0" smtClean="0">
                <a:solidFill>
                  <a:schemeClr val="tx1"/>
                </a:solidFill>
                <a:latin typeface="Arial" charset="0"/>
                <a:ea typeface="ＭＳ Ｐゴシック" pitchFamily="-107" charset="-128"/>
                <a:cs typeface="ＭＳ Ｐゴシック" pitchFamily="-107" charset="-128"/>
              </a:rPr>
              <a:t>exhaustive methods, these primes must be chosen from a sufficiently large set (i.e.,</a:t>
            </a:r>
          </a:p>
          <a:p>
            <a:r>
              <a:rPr lang="en-US" sz="1200" i="1" kern="1200" baseline="0" dirty="0" smtClean="0">
                <a:solidFill>
                  <a:schemeClr val="tx1"/>
                </a:solidFill>
                <a:latin typeface="Arial" charset="0"/>
                <a:ea typeface="ＭＳ Ｐゴシック" pitchFamily="-107" charset="-128"/>
                <a:cs typeface="ＭＳ Ｐゴシック" pitchFamily="-107" charset="-128"/>
              </a:rPr>
              <a:t>p </a:t>
            </a:r>
            <a:r>
              <a:rPr lang="en-US" sz="1200" kern="1200" baseline="0" dirty="0" smtClean="0">
                <a:solidFill>
                  <a:schemeClr val="tx1"/>
                </a:solidFill>
                <a:latin typeface="Arial" charset="0"/>
                <a:ea typeface="ＭＳ Ｐゴシック" pitchFamily="-107" charset="-128"/>
                <a:cs typeface="ＭＳ Ｐゴシック" pitchFamily="-107" charset="-128"/>
              </a:rPr>
              <a:t>and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must be large numbers). On the other hand, the method used for finding</a:t>
            </a:r>
          </a:p>
          <a:p>
            <a:r>
              <a:rPr lang="en-US" sz="1200" kern="1200" baseline="0" dirty="0" smtClean="0">
                <a:solidFill>
                  <a:schemeClr val="tx1"/>
                </a:solidFill>
                <a:latin typeface="Arial" charset="0"/>
                <a:ea typeface="ＭＳ Ｐゴシック" pitchFamily="-107" charset="-128"/>
                <a:cs typeface="ＭＳ Ｐゴシック" pitchFamily="-107" charset="-128"/>
              </a:rPr>
              <a:t>large primes must be reasonably efficient.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At present, there are no useful techniques that yield arbitrarily large primes,</a:t>
            </a:r>
          </a:p>
          <a:p>
            <a:r>
              <a:rPr lang="en-US" sz="1200" kern="1200" baseline="0" dirty="0" smtClean="0">
                <a:solidFill>
                  <a:schemeClr val="tx1"/>
                </a:solidFill>
                <a:latin typeface="Arial" charset="0"/>
                <a:ea typeface="ＭＳ Ｐゴシック" pitchFamily="-107" charset="-128"/>
                <a:cs typeface="ＭＳ Ｐゴシック" pitchFamily="-107" charset="-128"/>
              </a:rPr>
              <a:t>so some other means of tackling the problem is needed. The procedure that is generally</a:t>
            </a:r>
          </a:p>
          <a:p>
            <a:r>
              <a:rPr lang="en-US" sz="1200" kern="1200" baseline="0" dirty="0" smtClean="0">
                <a:solidFill>
                  <a:schemeClr val="tx1"/>
                </a:solidFill>
                <a:latin typeface="Arial" charset="0"/>
                <a:ea typeface="ＭＳ Ｐゴシック" pitchFamily="-107" charset="-128"/>
                <a:cs typeface="ＭＳ Ｐゴシック" pitchFamily="-107" charset="-128"/>
              </a:rPr>
              <a:t>used is to pick at random an odd number of the desired order of magnitude</a:t>
            </a:r>
          </a:p>
          <a:p>
            <a:r>
              <a:rPr lang="en-US" sz="1200" kern="1200" baseline="0" dirty="0" smtClean="0">
                <a:solidFill>
                  <a:schemeClr val="tx1"/>
                </a:solidFill>
                <a:latin typeface="Arial" charset="0"/>
                <a:ea typeface="ＭＳ Ｐゴシック" pitchFamily="-107" charset="-128"/>
                <a:cs typeface="ＭＳ Ｐゴシック" pitchFamily="-107" charset="-128"/>
              </a:rPr>
              <a:t>and test whether that number is prime. If not, pick successive random numbers until</a:t>
            </a:r>
          </a:p>
          <a:p>
            <a:r>
              <a:rPr lang="en-US" sz="1200" kern="1200" baseline="0" dirty="0" smtClean="0">
                <a:solidFill>
                  <a:schemeClr val="tx1"/>
                </a:solidFill>
                <a:latin typeface="Arial" charset="0"/>
                <a:ea typeface="ＭＳ Ｐゴシック" pitchFamily="-107" charset="-128"/>
                <a:cs typeface="ＭＳ Ｐゴシック" pitchFamily="-107" charset="-128"/>
              </a:rPr>
              <a:t>one is found that tests prime.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variety of tests for primality have been developed (e.g., see [KNUT98] for</a:t>
            </a:r>
          </a:p>
          <a:p>
            <a:r>
              <a:rPr lang="en-US" sz="1200" kern="1200" baseline="0" dirty="0" smtClean="0">
                <a:solidFill>
                  <a:schemeClr val="tx1"/>
                </a:solidFill>
                <a:latin typeface="Arial" charset="0"/>
                <a:ea typeface="ＭＳ Ｐゴシック" pitchFamily="-107" charset="-128"/>
                <a:cs typeface="ＭＳ Ｐゴシック" pitchFamily="-107" charset="-128"/>
              </a:rPr>
              <a:t>a description of a number of such tests). Almost invariably, the tests are probabilistic.</a:t>
            </a:r>
          </a:p>
          <a:p>
            <a:r>
              <a:rPr lang="en-US" sz="1200" kern="1200" baseline="0" dirty="0" smtClean="0">
                <a:solidFill>
                  <a:schemeClr val="tx1"/>
                </a:solidFill>
                <a:latin typeface="Arial" charset="0"/>
                <a:ea typeface="ＭＳ Ｐゴシック" pitchFamily="-107" charset="-128"/>
                <a:cs typeface="ＭＳ Ｐゴシック" pitchFamily="-107" charset="-128"/>
              </a:rPr>
              <a:t>That is, the test will merely determine that a given integer is probably  prime.</a:t>
            </a:r>
          </a:p>
          <a:p>
            <a:r>
              <a:rPr lang="en-US" sz="1200" kern="1200" baseline="0" dirty="0" smtClean="0">
                <a:solidFill>
                  <a:schemeClr val="tx1"/>
                </a:solidFill>
                <a:latin typeface="Arial" charset="0"/>
                <a:ea typeface="ＭＳ Ｐゴシック" pitchFamily="-107" charset="-128"/>
                <a:cs typeface="ＭＳ Ｐゴシック" pitchFamily="-107" charset="-128"/>
              </a:rPr>
              <a:t>Despite this lack of certainty, these tests can be run in such a way as to make the</a:t>
            </a:r>
          </a:p>
          <a:p>
            <a:r>
              <a:rPr lang="en-US" sz="1200" kern="1200" baseline="0" dirty="0" smtClean="0">
                <a:solidFill>
                  <a:schemeClr val="tx1"/>
                </a:solidFill>
                <a:latin typeface="Arial" charset="0"/>
                <a:ea typeface="ＭＳ Ｐゴシック" pitchFamily="-107" charset="-128"/>
                <a:cs typeface="ＭＳ Ｐゴシック" pitchFamily="-107" charset="-128"/>
              </a:rPr>
              <a:t>probability as close to 1.0 as desired. As an example, one of the more efficient</a:t>
            </a:r>
          </a:p>
          <a:p>
            <a:r>
              <a:rPr lang="en-US" sz="1200" kern="1200" baseline="0" dirty="0" smtClean="0">
                <a:solidFill>
                  <a:schemeClr val="tx1"/>
                </a:solidFill>
                <a:latin typeface="Arial" charset="0"/>
                <a:ea typeface="ＭＳ Ｐゴシック" pitchFamily="-107" charset="-128"/>
                <a:cs typeface="ＭＳ Ｐゴシック" pitchFamily="-107" charset="-128"/>
              </a:rPr>
              <a:t>and popular algorithms, the Miller-Rabin algorithm, is described in Chapter 2.</a:t>
            </a:r>
          </a:p>
          <a:p>
            <a:r>
              <a:rPr lang="en-US" sz="1200" kern="1200" baseline="0" dirty="0" smtClean="0">
                <a:solidFill>
                  <a:schemeClr val="tx1"/>
                </a:solidFill>
                <a:latin typeface="Arial" charset="0"/>
                <a:ea typeface="ＭＳ Ｐゴシック" pitchFamily="-107" charset="-128"/>
                <a:cs typeface="ＭＳ Ｐゴシック" pitchFamily="-107" charset="-128"/>
              </a:rPr>
              <a:t>With this algorithm and most such algorithms, the procedure for testing whether</a:t>
            </a:r>
          </a:p>
          <a:p>
            <a:r>
              <a:rPr lang="en-US" sz="1200" kern="1200" baseline="0" dirty="0" smtClean="0">
                <a:solidFill>
                  <a:schemeClr val="tx1"/>
                </a:solidFill>
                <a:latin typeface="Arial" charset="0"/>
                <a:ea typeface="ＭＳ Ｐゴシック" pitchFamily="-107" charset="-128"/>
                <a:cs typeface="ＭＳ Ｐゴシック" pitchFamily="-107" charset="-128"/>
              </a:rPr>
              <a:t>a given integer</a:t>
            </a:r>
            <a:r>
              <a:rPr lang="en-US" sz="1200" i="1" kern="1200" baseline="0" dirty="0" smtClean="0">
                <a:solidFill>
                  <a:schemeClr val="tx1"/>
                </a:solidFill>
                <a:latin typeface="Arial" charset="0"/>
                <a:ea typeface="ＭＳ Ｐゴシック" pitchFamily="-107" charset="-128"/>
                <a:cs typeface="ＭＳ Ｐゴシック" pitchFamily="-107" charset="-128"/>
              </a:rPr>
              <a:t> n </a:t>
            </a:r>
            <a:r>
              <a:rPr lang="en-US" sz="1200" kern="1200" baseline="0" dirty="0" smtClean="0">
                <a:solidFill>
                  <a:schemeClr val="tx1"/>
                </a:solidFill>
                <a:latin typeface="Arial" charset="0"/>
                <a:ea typeface="ＭＳ Ｐゴシック" pitchFamily="-107" charset="-128"/>
                <a:cs typeface="ＭＳ Ｐゴシック" pitchFamily="-107" charset="-128"/>
              </a:rPr>
              <a:t>is prime is to perform some calculation that involves</a:t>
            </a:r>
            <a:r>
              <a:rPr lang="en-US" sz="1200" i="1" kern="1200" baseline="0" dirty="0" smtClean="0">
                <a:solidFill>
                  <a:schemeClr val="tx1"/>
                </a:solidFill>
                <a:latin typeface="Arial" charset="0"/>
                <a:ea typeface="ＭＳ Ｐゴシック" pitchFamily="-107" charset="-128"/>
                <a:cs typeface="ＭＳ Ｐゴシック" pitchFamily="-107" charset="-128"/>
              </a:rPr>
              <a:t> n </a:t>
            </a:r>
            <a:r>
              <a:rPr lang="en-US" sz="1200" kern="1200" baseline="0" dirty="0" smtClean="0">
                <a:solidFill>
                  <a:schemeClr val="tx1"/>
                </a:solidFill>
                <a:latin typeface="Arial" charset="0"/>
                <a:ea typeface="ＭＳ Ｐゴシック" pitchFamily="-107" charset="-128"/>
                <a:cs typeface="ＭＳ Ｐゴシック" pitchFamily="-107" charset="-128"/>
              </a:rPr>
              <a:t>and a</a:t>
            </a:r>
          </a:p>
          <a:p>
            <a:r>
              <a:rPr lang="en-US" sz="1200" kern="1200" baseline="0" dirty="0" smtClean="0">
                <a:solidFill>
                  <a:schemeClr val="tx1"/>
                </a:solidFill>
                <a:latin typeface="Arial" charset="0"/>
                <a:ea typeface="ＭＳ Ｐゴシック" pitchFamily="-107" charset="-128"/>
                <a:cs typeface="ＭＳ Ｐゴシック" pitchFamily="-107" charset="-128"/>
              </a:rPr>
              <a:t>randomly chosen integer</a:t>
            </a:r>
            <a:r>
              <a:rPr lang="en-US" sz="1200" i="1" kern="1200" baseline="0" dirty="0" smtClean="0">
                <a:solidFill>
                  <a:schemeClr val="tx1"/>
                </a:solidFill>
                <a:latin typeface="Arial" charset="0"/>
                <a:ea typeface="ＭＳ Ｐゴシック" pitchFamily="-107" charset="-128"/>
                <a:cs typeface="ＭＳ Ｐゴシック" pitchFamily="-107" charset="-128"/>
              </a:rPr>
              <a:t> a </a:t>
            </a:r>
            <a:r>
              <a:rPr lang="en-US" sz="1200" kern="1200" baseline="0" dirty="0" smtClean="0">
                <a:solidFill>
                  <a:schemeClr val="tx1"/>
                </a:solidFill>
                <a:latin typeface="Arial" charset="0"/>
                <a:ea typeface="ＭＳ Ｐゴシック" pitchFamily="-107" charset="-128"/>
                <a:cs typeface="ＭＳ Ｐゴシック" pitchFamily="-107" charset="-128"/>
              </a:rPr>
              <a:t>. If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“fails” the test, then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is not prime. If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“passes”</a:t>
            </a:r>
          </a:p>
          <a:p>
            <a:r>
              <a:rPr lang="en-US" sz="1200" kern="1200" baseline="0" dirty="0" smtClean="0">
                <a:solidFill>
                  <a:schemeClr val="tx1"/>
                </a:solidFill>
                <a:latin typeface="Arial" charset="0"/>
                <a:ea typeface="ＭＳ Ｐゴシック" pitchFamily="-107" charset="-128"/>
                <a:cs typeface="ＭＳ Ｐゴシック" pitchFamily="-107" charset="-128"/>
              </a:rPr>
              <a:t>the test, then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may be prime or nonprime. If</a:t>
            </a:r>
            <a:r>
              <a:rPr lang="en-US" sz="1200" i="1" kern="1200" baseline="0" dirty="0" smtClean="0">
                <a:solidFill>
                  <a:schemeClr val="tx1"/>
                </a:solidFill>
                <a:latin typeface="Arial" charset="0"/>
                <a:ea typeface="ＭＳ Ｐゴシック" pitchFamily="-107" charset="-128"/>
                <a:cs typeface="ＭＳ Ｐゴシック" pitchFamily="-107" charset="-128"/>
              </a:rPr>
              <a:t> n </a:t>
            </a:r>
            <a:r>
              <a:rPr lang="en-US" sz="1200" kern="1200" baseline="0" dirty="0" smtClean="0">
                <a:solidFill>
                  <a:schemeClr val="tx1"/>
                </a:solidFill>
                <a:latin typeface="Arial" charset="0"/>
                <a:ea typeface="ＭＳ Ｐゴシック" pitchFamily="-107" charset="-128"/>
                <a:cs typeface="ＭＳ Ｐゴシック" pitchFamily="-107" charset="-128"/>
              </a:rPr>
              <a:t>passes many such tests with many</a:t>
            </a:r>
          </a:p>
          <a:p>
            <a:r>
              <a:rPr lang="en-US" sz="1200" kern="1200" baseline="0" dirty="0" smtClean="0">
                <a:solidFill>
                  <a:schemeClr val="tx1"/>
                </a:solidFill>
                <a:latin typeface="Arial" charset="0"/>
                <a:ea typeface="ＭＳ Ｐゴシック" pitchFamily="-107" charset="-128"/>
                <a:cs typeface="ＭＳ Ｐゴシック" pitchFamily="-107" charset="-128"/>
              </a:rPr>
              <a:t>different randomly chosen values for </a:t>
            </a:r>
            <a:r>
              <a:rPr lang="en-US" sz="1200" i="1" kern="1200" baseline="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 then we can have high confidence that </a:t>
            </a:r>
            <a:r>
              <a:rPr lang="en-US" sz="1200" i="1" kern="1200" baseline="0" dirty="0" smtClean="0">
                <a:solidFill>
                  <a:schemeClr val="tx1"/>
                </a:solidFill>
                <a:latin typeface="Arial" charset="0"/>
                <a:ea typeface="ＭＳ Ｐゴシック" pitchFamily="-107" charset="-128"/>
                <a:cs typeface="ＭＳ Ｐゴシック" pitchFamily="-107" charset="-128"/>
              </a:rPr>
              <a:t>n</a:t>
            </a:r>
          </a:p>
          <a:p>
            <a:r>
              <a:rPr lang="en-US" sz="1200" kern="1200" baseline="0" dirty="0" smtClean="0">
                <a:solidFill>
                  <a:schemeClr val="tx1"/>
                </a:solidFill>
                <a:latin typeface="Arial" charset="0"/>
                <a:ea typeface="ＭＳ Ｐゴシック" pitchFamily="-107" charset="-128"/>
                <a:cs typeface="ＭＳ Ｐゴシック" pitchFamily="-107" charset="-128"/>
              </a:rPr>
              <a:t> is, in fact, prime.</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88138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summary, the procedure for picking a prime number is as 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Pick an odd integer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at random (e.g., using a pseudorandom number</a:t>
            </a:r>
          </a:p>
          <a:p>
            <a:r>
              <a:rPr lang="en-US" sz="1200" kern="1200" baseline="0" dirty="0" smtClean="0">
                <a:solidFill>
                  <a:schemeClr val="tx1"/>
                </a:solidFill>
                <a:latin typeface="Arial" charset="0"/>
                <a:ea typeface="ＭＳ Ｐゴシック" pitchFamily="-107" charset="-128"/>
                <a:cs typeface="ＭＳ Ｐゴシック" pitchFamily="-107" charset="-128"/>
              </a:rPr>
              <a:t>generator).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Pick an integer </a:t>
            </a:r>
            <a:r>
              <a:rPr lang="en-US" sz="1200" i="1" kern="1200" baseline="0" dirty="0" smtClean="0">
                <a:solidFill>
                  <a:schemeClr val="tx1"/>
                </a:solidFill>
                <a:latin typeface="Arial" charset="0"/>
                <a:ea typeface="ＭＳ Ｐゴシック" pitchFamily="-107" charset="-128"/>
                <a:cs typeface="ＭＳ Ｐゴシック" pitchFamily="-107" charset="-128"/>
              </a:rPr>
              <a:t>a &lt; n  </a:t>
            </a:r>
            <a:r>
              <a:rPr lang="en-US" sz="1200" kern="1200" baseline="0" dirty="0" smtClean="0">
                <a:solidFill>
                  <a:schemeClr val="tx1"/>
                </a:solidFill>
                <a:latin typeface="Arial" charset="0"/>
                <a:ea typeface="ＭＳ Ｐゴシック" pitchFamily="-107" charset="-128"/>
                <a:cs typeface="ＭＳ Ｐゴシック" pitchFamily="-107" charset="-128"/>
              </a:rPr>
              <a:t>at random.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Perform the probabilistic primality test, such as Miller-Rabin, with </a:t>
            </a:r>
            <a:r>
              <a:rPr lang="en-US" sz="1200" i="1" kern="1200" baseline="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as a</a:t>
            </a:r>
          </a:p>
          <a:p>
            <a:r>
              <a:rPr lang="en-US" sz="1200" kern="1200" baseline="0" dirty="0" smtClean="0">
                <a:solidFill>
                  <a:schemeClr val="tx1"/>
                </a:solidFill>
                <a:latin typeface="Arial" charset="0"/>
                <a:ea typeface="ＭＳ Ｐゴシック" pitchFamily="-107" charset="-128"/>
                <a:cs typeface="ＭＳ Ｐゴシック" pitchFamily="-107" charset="-128"/>
              </a:rPr>
              <a:t>parameter. If n  fails the test, reject the value n  and go to step 1.</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If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has passed a sufficient number of tests, accept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 otherwise, go to step 2.</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26</a:t>
            </a:fld>
            <a:endParaRPr lang="en-AU" dirty="0"/>
          </a:p>
        </p:txBody>
      </p:sp>
    </p:spTree>
    <p:extLst>
      <p:ext uri="{BB962C8B-B14F-4D97-AF65-F5344CB8AC3E}">
        <p14:creationId xmlns:p14="http://schemas.microsoft.com/office/powerpoint/2010/main" val="3478048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684CD48-BC4E-C844-B931-13F4EB3C8818}" type="slidenum">
              <a:rPr lang="en-AU">
                <a:latin typeface="Arial" pitchFamily="-84" charset="0"/>
              </a:rPr>
              <a:pPr/>
              <a:t>27</a:t>
            </a:fld>
            <a:endParaRPr lang="en-AU" dirty="0">
              <a:latin typeface="Arial" pitchFamily="-8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Five possible approaches to attacking the RSA algorithm are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Brute force:  This involves trying all possible private keys.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Mathematical attacks:  There are several approaches, all equivalent in effort to</a:t>
            </a:r>
          </a:p>
          <a:p>
            <a:r>
              <a:rPr lang="en-US" sz="1200" b="0" kern="1200" baseline="0" dirty="0" smtClean="0">
                <a:solidFill>
                  <a:schemeClr val="tx1"/>
                </a:solidFill>
                <a:latin typeface="Arial" charset="0"/>
                <a:ea typeface="ＭＳ Ｐゴシック" pitchFamily="-107" charset="-128"/>
                <a:cs typeface="ＭＳ Ｐゴシック" pitchFamily="-107" charset="-128"/>
              </a:rPr>
              <a:t>factoring the product of two primes.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Timing attacks:  These depend on the running time of the decryption algorithm.</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Hardware fault-based attack:  This involves inducing hardware faults in the</a:t>
            </a:r>
          </a:p>
          <a:p>
            <a:r>
              <a:rPr lang="en-US" sz="1200" b="0" kern="1200" baseline="0" dirty="0" smtClean="0">
                <a:solidFill>
                  <a:schemeClr val="tx1"/>
                </a:solidFill>
                <a:latin typeface="Arial" charset="0"/>
                <a:ea typeface="ＭＳ Ｐゴシック" pitchFamily="-107" charset="-128"/>
                <a:cs typeface="ＭＳ Ｐゴシック" pitchFamily="-107" charset="-128"/>
              </a:rPr>
              <a:t>processor that is generating digital signatures.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Chosen ciphertext attacks:  This type of attack exploits properties of the RSA</a:t>
            </a:r>
          </a:p>
          <a:p>
            <a:r>
              <a:rPr lang="en-US" sz="1200" b="0" kern="1200" baseline="0" dirty="0" smtClean="0">
                <a:solidFill>
                  <a:schemeClr val="tx1"/>
                </a:solidFill>
                <a:latin typeface="Arial" charset="0"/>
                <a:ea typeface="ＭＳ Ｐゴシック" pitchFamily="-107" charset="-128"/>
                <a:cs typeface="ＭＳ Ｐゴシック" pitchFamily="-107" charset="-128"/>
              </a:rPr>
              <a:t>algorithm.</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b="0" dirty="0" smtClean="0">
                <a:latin typeface="Arial" pitchFamily="-84" charset="0"/>
                <a:ea typeface="Arial" pitchFamily="-84" charset="0"/>
                <a:cs typeface="Arial" pitchFamily="-84" charset="0"/>
              </a:rPr>
              <a:t>The </a:t>
            </a:r>
            <a:r>
              <a:rPr lang="en-US" b="0" dirty="0">
                <a:latin typeface="Arial" pitchFamily="-84" charset="0"/>
                <a:ea typeface="Arial" pitchFamily="-84" charset="0"/>
                <a:cs typeface="Arial" pitchFamily="-84" charset="0"/>
              </a:rPr>
              <a:t>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r>
              <a:rPr lang="en-US" b="0" dirty="0" smtClean="0">
                <a:latin typeface="Arial" pitchFamily="-84" charset="0"/>
                <a:ea typeface="Arial" pitchFamily="-84" charset="0"/>
                <a:cs typeface="Arial" pitchFamily="-84" charset="0"/>
              </a:rPr>
              <a:t>.</a:t>
            </a:r>
            <a:endParaRPr lang="en-US" b="0"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575140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0E6900B-B840-F446-AC3E-28BB4CA62A52}" type="slidenum">
              <a:rPr lang="en-AU">
                <a:latin typeface="Arial" pitchFamily="-84" charset="0"/>
              </a:rPr>
              <a:pPr/>
              <a:t>28</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smtClean="0"/>
              <a:t>We can identify three approaches to attacking RSA mathematically:</a:t>
            </a:r>
          </a:p>
          <a:p>
            <a:pPr lvl="1"/>
            <a:endParaRPr lang="en-US" dirty="0" smtClean="0"/>
          </a:p>
          <a:p>
            <a:pPr lvl="1"/>
            <a:r>
              <a:rPr lang="en-US" dirty="0" smtClean="0"/>
              <a:t>Factor </a:t>
            </a:r>
            <a:r>
              <a:rPr lang="en-AU" i="1" dirty="0" smtClean="0"/>
              <a:t>n</a:t>
            </a:r>
            <a:r>
              <a:rPr lang="en-AU" dirty="0" smtClean="0"/>
              <a:t> into its two prime factors. This enables calculation of ø(</a:t>
            </a:r>
            <a:r>
              <a:rPr lang="en-AU" i="1" dirty="0" smtClean="0"/>
              <a:t>n</a:t>
            </a:r>
            <a:r>
              <a:rPr lang="en-AU" dirty="0" smtClean="0"/>
              <a:t>) = (</a:t>
            </a:r>
            <a:r>
              <a:rPr lang="en-AU" i="1" dirty="0" smtClean="0"/>
              <a:t>p – 1) x (q</a:t>
            </a:r>
            <a:r>
              <a:rPr lang="en-AU" dirty="0" smtClean="0"/>
              <a:t> – 1), which in turn enables determination of </a:t>
            </a:r>
            <a:r>
              <a:rPr lang="en-AU" i="1" dirty="0" smtClean="0"/>
              <a:t>d = e</a:t>
            </a:r>
            <a:r>
              <a:rPr lang="en-AU" i="1" baseline="30000" dirty="0" smtClean="0"/>
              <a:t>-1</a:t>
            </a:r>
            <a:r>
              <a:rPr lang="en-AU" i="1" dirty="0" smtClean="0"/>
              <a:t> (mod </a:t>
            </a:r>
            <a:r>
              <a:rPr lang="en-AU" dirty="0" smtClean="0"/>
              <a:t>ø(n))</a:t>
            </a:r>
          </a:p>
          <a:p>
            <a:pPr lvl="1"/>
            <a:endParaRPr lang="en-US" dirty="0" smtClean="0"/>
          </a:p>
          <a:p>
            <a:pPr lvl="1"/>
            <a:r>
              <a:rPr lang="en-US" dirty="0" smtClean="0"/>
              <a:t>Determine </a:t>
            </a:r>
            <a:r>
              <a:rPr lang="en-AU" dirty="0" smtClean="0"/>
              <a:t>ø(n)</a:t>
            </a:r>
            <a:r>
              <a:rPr lang="en-US" dirty="0" smtClean="0"/>
              <a:t> directly without first determining </a:t>
            </a:r>
            <a:r>
              <a:rPr lang="en-US" i="1" dirty="0" smtClean="0"/>
              <a:t>p </a:t>
            </a:r>
            <a:r>
              <a:rPr lang="en-US" dirty="0" smtClean="0"/>
              <a:t>and </a:t>
            </a:r>
            <a:r>
              <a:rPr lang="en-US" i="1" dirty="0" smtClean="0"/>
              <a:t>q. </a:t>
            </a:r>
            <a:r>
              <a:rPr lang="en-US" dirty="0" smtClean="0"/>
              <a:t>Again this </a:t>
            </a:r>
            <a:r>
              <a:rPr lang="en-AU" dirty="0" smtClean="0"/>
              <a:t>enables determination of </a:t>
            </a:r>
            <a:r>
              <a:rPr lang="en-AU" i="1" dirty="0" smtClean="0"/>
              <a:t>d = e</a:t>
            </a:r>
            <a:r>
              <a:rPr lang="en-AU" i="1" baseline="30000" dirty="0" smtClean="0"/>
              <a:t>-1</a:t>
            </a:r>
            <a:r>
              <a:rPr lang="en-AU" i="1" dirty="0" smtClean="0"/>
              <a:t> (mod </a:t>
            </a:r>
            <a:r>
              <a:rPr lang="en-AU" dirty="0" smtClean="0"/>
              <a:t>ø(n))</a:t>
            </a:r>
            <a:endParaRPr lang="en-US" dirty="0" smtClean="0"/>
          </a:p>
          <a:p>
            <a:pPr lvl="1"/>
            <a:endParaRPr lang="en-US" dirty="0" smtClean="0"/>
          </a:p>
          <a:p>
            <a:pPr lvl="1"/>
            <a:r>
              <a:rPr lang="en-US" dirty="0" smtClean="0"/>
              <a:t>Determine </a:t>
            </a:r>
            <a:r>
              <a:rPr lang="en-US" i="1" dirty="0" smtClean="0"/>
              <a:t>d</a:t>
            </a:r>
            <a:r>
              <a:rPr lang="en-US" dirty="0" smtClean="0"/>
              <a:t> directly without first determining </a:t>
            </a:r>
            <a:r>
              <a:rPr lang="en-AU" dirty="0" smtClean="0"/>
              <a:t>ø(n)</a:t>
            </a:r>
            <a:endParaRPr lang="en-US" dirty="0" smtClean="0"/>
          </a:p>
          <a:p>
            <a:pPr eaLnBrk="1" hangingPunct="1">
              <a:buFontTx/>
              <a:buNone/>
            </a:pP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302565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Arial" charset="0"/>
                <a:ea typeface="ＭＳ Ｐゴシック" pitchFamily="-107" charset="-128"/>
                <a:cs typeface="ＭＳ Ｐゴシック" pitchFamily="-107" charset="-128"/>
              </a:rPr>
              <a:t>Table 9.5  Progress in RSA Factorization</a:t>
            </a:r>
            <a:r>
              <a:rPr lang="en-US" dirty="0" smtClean="0"/>
              <a:t> </a:t>
            </a:r>
          </a:p>
          <a:p>
            <a:endParaRPr lang="en-US" dirty="0" smtClean="0"/>
          </a:p>
          <a:p>
            <a:r>
              <a:rPr lang="en-US" sz="1200" kern="1200" baseline="0" dirty="0" smtClean="0">
                <a:solidFill>
                  <a:schemeClr val="tx1"/>
                </a:solidFill>
                <a:latin typeface="Arial" charset="0"/>
                <a:ea typeface="ＭＳ Ｐゴシック" pitchFamily="-107" charset="-128"/>
                <a:cs typeface="ＭＳ Ｐゴシック" pitchFamily="-107" charset="-128"/>
              </a:rPr>
              <a:t> A striking fact about the progress reflected in Table 9.5 concerns the method</a:t>
            </a:r>
          </a:p>
          <a:p>
            <a:r>
              <a:rPr lang="en-US" sz="1200" kern="1200" baseline="0" dirty="0" smtClean="0">
                <a:solidFill>
                  <a:schemeClr val="tx1"/>
                </a:solidFill>
                <a:latin typeface="Arial" charset="0"/>
                <a:ea typeface="ＭＳ Ｐゴシック" pitchFamily="-107" charset="-128"/>
                <a:cs typeface="ＭＳ Ｐゴシック" pitchFamily="-107" charset="-128"/>
              </a:rPr>
              <a:t>used. Until the mid-1990s, factoring attacks were made using an approach known</a:t>
            </a:r>
          </a:p>
          <a:p>
            <a:r>
              <a:rPr lang="en-US" sz="1200" kern="1200" baseline="0" dirty="0" smtClean="0">
                <a:solidFill>
                  <a:schemeClr val="tx1"/>
                </a:solidFill>
                <a:latin typeface="Arial" charset="0"/>
                <a:ea typeface="ＭＳ Ｐゴシック" pitchFamily="-107" charset="-128"/>
                <a:cs typeface="ＭＳ Ｐゴシック" pitchFamily="-107" charset="-128"/>
              </a:rPr>
              <a:t>as the quadratic sieve. The attack on RSA-130 used a newer algorithm, the generalized</a:t>
            </a:r>
          </a:p>
          <a:p>
            <a:r>
              <a:rPr lang="en-US" sz="1200" kern="1200" baseline="0" dirty="0" smtClean="0">
                <a:solidFill>
                  <a:schemeClr val="tx1"/>
                </a:solidFill>
                <a:latin typeface="Arial" charset="0"/>
                <a:ea typeface="ＭＳ Ｐゴシック" pitchFamily="-107" charset="-128"/>
                <a:cs typeface="ＭＳ Ｐゴシック" pitchFamily="-107" charset="-128"/>
              </a:rPr>
              <a:t>number field sieve (GNFS), and was able to factor a larger number than RSA-</a:t>
            </a:r>
          </a:p>
          <a:p>
            <a:r>
              <a:rPr lang="en-US" sz="1200" kern="1200" baseline="0" dirty="0" smtClean="0">
                <a:solidFill>
                  <a:schemeClr val="tx1"/>
                </a:solidFill>
                <a:latin typeface="Arial" charset="0"/>
                <a:ea typeface="ＭＳ Ｐゴシック" pitchFamily="-107" charset="-128"/>
                <a:cs typeface="ＭＳ Ｐゴシック" pitchFamily="-107" charset="-128"/>
              </a:rPr>
              <a:t>129 at only 20% of the computing effort.</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29</a:t>
            </a:fld>
            <a:endParaRPr lang="en-AU" dirty="0"/>
          </a:p>
        </p:txBody>
      </p:sp>
    </p:spTree>
    <p:extLst>
      <p:ext uri="{BB962C8B-B14F-4D97-AF65-F5344CB8AC3E}">
        <p14:creationId xmlns:p14="http://schemas.microsoft.com/office/powerpoint/2010/main" val="2034654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threat to larger key sizes is twofold: the continuing increase in computing</a:t>
            </a:r>
          </a:p>
          <a:p>
            <a:r>
              <a:rPr lang="en-US" sz="1200" kern="1200" baseline="0" dirty="0" smtClean="0">
                <a:solidFill>
                  <a:schemeClr val="tx1"/>
                </a:solidFill>
                <a:latin typeface="Arial" charset="0"/>
                <a:ea typeface="ＭＳ Ｐゴシック" pitchFamily="-107" charset="-128"/>
                <a:cs typeface="ＭＳ Ｐゴシック" pitchFamily="-107" charset="-128"/>
              </a:rPr>
              <a:t>power and the continuing refinement of factoring algorithms. We have seen</a:t>
            </a:r>
          </a:p>
          <a:p>
            <a:r>
              <a:rPr lang="en-US" sz="1200" kern="1200" baseline="0" dirty="0" smtClean="0">
                <a:solidFill>
                  <a:schemeClr val="tx1"/>
                </a:solidFill>
                <a:latin typeface="Arial" charset="0"/>
                <a:ea typeface="ＭＳ Ｐゴシック" pitchFamily="-107" charset="-128"/>
                <a:cs typeface="ＭＳ Ｐゴシック" pitchFamily="-107" charset="-128"/>
              </a:rPr>
              <a:t>that the move to a different algorithm resulted in a tremendous speedup. We</a:t>
            </a:r>
          </a:p>
          <a:p>
            <a:r>
              <a:rPr lang="en-US" sz="1200" kern="1200" baseline="0" dirty="0" smtClean="0">
                <a:solidFill>
                  <a:schemeClr val="tx1"/>
                </a:solidFill>
                <a:latin typeface="Arial" charset="0"/>
                <a:ea typeface="ＭＳ Ｐゴシック" pitchFamily="-107" charset="-128"/>
                <a:cs typeface="ＭＳ Ｐゴシック" pitchFamily="-107" charset="-128"/>
              </a:rPr>
              <a:t>can expect further refinements in the GNFS, and the use of an even better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is also a possibility. In fact, a related algorithm, the special number field</a:t>
            </a:r>
          </a:p>
          <a:p>
            <a:r>
              <a:rPr lang="en-US" sz="1200" kern="1200" baseline="0" dirty="0" smtClean="0">
                <a:solidFill>
                  <a:schemeClr val="tx1"/>
                </a:solidFill>
                <a:latin typeface="Arial" charset="0"/>
                <a:ea typeface="ＭＳ Ｐゴシック" pitchFamily="-107" charset="-128"/>
                <a:cs typeface="ＭＳ Ｐゴシック" pitchFamily="-107" charset="-128"/>
              </a:rPr>
              <a:t> sieve (SNFS), can factor numbers with a specialized form considerably faster</a:t>
            </a:r>
          </a:p>
          <a:p>
            <a:r>
              <a:rPr lang="en-US" sz="1200" kern="1200" baseline="0" dirty="0" smtClean="0">
                <a:solidFill>
                  <a:schemeClr val="tx1"/>
                </a:solidFill>
                <a:latin typeface="Arial" charset="0"/>
                <a:ea typeface="ＭＳ Ｐゴシック" pitchFamily="-107" charset="-128"/>
                <a:cs typeface="ＭＳ Ｐゴシック" pitchFamily="-107" charset="-128"/>
              </a:rPr>
              <a:t>than the generalized number field sieve. Figure 9.9 compares the performance</a:t>
            </a:r>
          </a:p>
          <a:p>
            <a:r>
              <a:rPr lang="en-US" sz="1200" kern="1200" baseline="0" dirty="0" smtClean="0">
                <a:solidFill>
                  <a:schemeClr val="tx1"/>
                </a:solidFill>
                <a:latin typeface="Arial" charset="0"/>
                <a:ea typeface="ＭＳ Ｐゴシック" pitchFamily="-107" charset="-128"/>
                <a:cs typeface="ＭＳ Ｐゴシック" pitchFamily="-107" charset="-128"/>
              </a:rPr>
              <a:t>of the two algorithms. It is reasonable to expect a breakthrough that would enable</a:t>
            </a:r>
          </a:p>
          <a:p>
            <a:r>
              <a:rPr lang="en-US" sz="1200" kern="1200" baseline="0" dirty="0" smtClean="0">
                <a:solidFill>
                  <a:schemeClr val="tx1"/>
                </a:solidFill>
                <a:latin typeface="Arial" charset="0"/>
                <a:ea typeface="ＭＳ Ｐゴシック" pitchFamily="-107" charset="-128"/>
                <a:cs typeface="ＭＳ Ｐゴシック" pitchFamily="-107" charset="-128"/>
              </a:rPr>
              <a:t>a general factoring performance in about the same time as SNFS, or even</a:t>
            </a:r>
          </a:p>
          <a:p>
            <a:r>
              <a:rPr lang="en-US" sz="1200" kern="1200" baseline="0" dirty="0" smtClean="0">
                <a:solidFill>
                  <a:schemeClr val="tx1"/>
                </a:solidFill>
                <a:latin typeface="Arial" charset="0"/>
                <a:ea typeface="ＭＳ Ｐゴシック" pitchFamily="-107" charset="-128"/>
                <a:cs typeface="ＭＳ Ｐゴシック" pitchFamily="-107" charset="-128"/>
              </a:rPr>
              <a:t>better [ODLY95]. Thus, we need to be careful in choosing a key size for RSA.</a:t>
            </a:r>
            <a:endParaRPr lang="en-US" dirty="0" smtClean="0">
              <a:latin typeface="Arial" pitchFamily="-84" charset="0"/>
              <a:ea typeface="ＭＳ Ｐゴシック" pitchFamily="-84" charset="-128"/>
              <a:cs typeface="ＭＳ Ｐゴシック" pitchFamily="-84" charset="-128"/>
            </a:endParaRPr>
          </a:p>
        </p:txBody>
      </p:sp>
      <p:sp>
        <p:nvSpPr>
          <p:cNvPr id="70660" name="Slide Number Placeholder 3"/>
          <p:cNvSpPr>
            <a:spLocks noGrp="1"/>
          </p:cNvSpPr>
          <p:nvPr>
            <p:ph type="sldNum" sz="quarter" idx="5"/>
          </p:nvPr>
        </p:nvSpPr>
        <p:spPr>
          <a:noFill/>
        </p:spPr>
        <p:txBody>
          <a:bodyPr/>
          <a:lstStyle/>
          <a:p>
            <a:fld id="{72727CA6-D94F-114F-ADD1-7527FD6BC6E3}" type="slidenum">
              <a:rPr lang="en-AU" smtClean="0">
                <a:latin typeface="Arial" pitchFamily="-84" charset="0"/>
              </a:rPr>
              <a:pPr/>
              <a:t>30</a:t>
            </a:fld>
            <a:endParaRPr lang="en-AU" dirty="0" smtClean="0">
              <a:latin typeface="Arial" pitchFamily="-84" charset="0"/>
            </a:endParaRPr>
          </a:p>
        </p:txBody>
      </p:sp>
    </p:spTree>
    <p:extLst>
      <p:ext uri="{BB962C8B-B14F-4D97-AF65-F5344CB8AC3E}">
        <p14:creationId xmlns:p14="http://schemas.microsoft.com/office/powerpoint/2010/main" val="4109304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Table 9.1 defines some key terms.</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a:t>
            </a:fld>
            <a:endParaRPr lang="en-AU" dirty="0"/>
          </a:p>
        </p:txBody>
      </p:sp>
    </p:spTree>
    <p:extLst>
      <p:ext uri="{BB962C8B-B14F-4D97-AF65-F5344CB8AC3E}">
        <p14:creationId xmlns:p14="http://schemas.microsoft.com/office/powerpoint/2010/main" val="2147693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4413DA3-2243-C04A-B0A2-C712C9710EFA}" type="slidenum">
              <a:rPr lang="en-AU">
                <a:latin typeface="Arial" pitchFamily="-84" charset="0"/>
              </a:rPr>
              <a:pPr/>
              <a:t>31</a:t>
            </a:fld>
            <a:endParaRPr lang="en-AU" dirty="0">
              <a:latin typeface="Arial"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If one needed yet another lesson about how difficult it is to</a:t>
            </a:r>
          </a:p>
          <a:p>
            <a:r>
              <a:rPr lang="en-US" sz="1200" kern="1200" baseline="0" dirty="0" smtClean="0">
                <a:solidFill>
                  <a:schemeClr val="tx1"/>
                </a:solidFill>
                <a:latin typeface="Arial" charset="0"/>
                <a:ea typeface="ＭＳ Ｐゴシック" pitchFamily="-107" charset="-128"/>
                <a:cs typeface="ＭＳ Ｐゴシック" pitchFamily="-107" charset="-128"/>
              </a:rPr>
              <a:t>assess the security of a cryptographic algorithm, the appearance of timing attacks</a:t>
            </a:r>
          </a:p>
          <a:p>
            <a:r>
              <a:rPr lang="en-US" sz="1200" kern="1200" baseline="0" dirty="0" smtClean="0">
                <a:solidFill>
                  <a:schemeClr val="tx1"/>
                </a:solidFill>
                <a:latin typeface="Arial" charset="0"/>
                <a:ea typeface="ＭＳ Ｐゴシック" pitchFamily="-107" charset="-128"/>
                <a:cs typeface="ＭＳ Ｐゴシック" pitchFamily="-107" charset="-128"/>
              </a:rPr>
              <a:t>provides a stunning one. Paul Kocher, a cryptographic consultant, demonstrated</a:t>
            </a:r>
          </a:p>
          <a:p>
            <a:r>
              <a:rPr lang="en-US" sz="1200" kern="1200" baseline="0" dirty="0" smtClean="0">
                <a:solidFill>
                  <a:schemeClr val="tx1"/>
                </a:solidFill>
                <a:latin typeface="Arial" charset="0"/>
                <a:ea typeface="ＭＳ Ｐゴシック" pitchFamily="-107" charset="-128"/>
                <a:cs typeface="ＭＳ Ｐゴシック" pitchFamily="-107" charset="-128"/>
              </a:rPr>
              <a:t>that a snooper can determine a private key by keeping track of how long a computer</a:t>
            </a:r>
          </a:p>
          <a:p>
            <a:r>
              <a:rPr lang="en-US" sz="1200" kern="1200" baseline="0" dirty="0" smtClean="0">
                <a:solidFill>
                  <a:schemeClr val="tx1"/>
                </a:solidFill>
                <a:latin typeface="Arial" charset="0"/>
                <a:ea typeface="ＭＳ Ｐゴシック" pitchFamily="-107" charset="-128"/>
                <a:cs typeface="ＭＳ Ｐゴシック" pitchFamily="-107" charset="-128"/>
              </a:rPr>
              <a:t>takes to decipher messages [KOCH96, KALI96b]. Timing attacks are applicable</a:t>
            </a:r>
          </a:p>
          <a:p>
            <a:r>
              <a:rPr lang="en-US" sz="1200" kern="1200" baseline="0" dirty="0" smtClean="0">
                <a:solidFill>
                  <a:schemeClr val="tx1"/>
                </a:solidFill>
                <a:latin typeface="Arial" charset="0"/>
                <a:ea typeface="ＭＳ Ｐゴシック" pitchFamily="-107" charset="-128"/>
                <a:cs typeface="ＭＳ Ｐゴシック" pitchFamily="-107" charset="-128"/>
              </a:rPr>
              <a:t>not just to RSA, but to other public-key cryptography systems. This attack is alarming</a:t>
            </a:r>
          </a:p>
          <a:p>
            <a:r>
              <a:rPr lang="en-US" sz="1200" kern="1200" baseline="0" dirty="0" smtClean="0">
                <a:solidFill>
                  <a:schemeClr val="tx1"/>
                </a:solidFill>
                <a:latin typeface="Arial" charset="0"/>
                <a:ea typeface="ＭＳ Ｐゴシック" pitchFamily="-107" charset="-128"/>
                <a:cs typeface="ＭＳ Ｐゴシック" pitchFamily="-107" charset="-128"/>
              </a:rPr>
              <a:t>for two reasons: It comes from a completely unexpected direction, and it is a</a:t>
            </a:r>
          </a:p>
          <a:p>
            <a:r>
              <a:rPr lang="en-US" sz="1200" kern="1200" baseline="0" dirty="0" smtClean="0">
                <a:solidFill>
                  <a:schemeClr val="tx1"/>
                </a:solidFill>
                <a:latin typeface="Arial" charset="0"/>
                <a:ea typeface="ＭＳ Ｐゴシック" pitchFamily="-107" charset="-128"/>
                <a:cs typeface="ＭＳ Ｐゴシック" pitchFamily="-107" charset="-128"/>
              </a:rPr>
              <a:t>ciphertext-only attack.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timing attack  is somewhat analogous to a burglar guessing the combination</a:t>
            </a:r>
          </a:p>
          <a:p>
            <a:r>
              <a:rPr lang="en-US" sz="1200" kern="1200" baseline="0" dirty="0" smtClean="0">
                <a:solidFill>
                  <a:schemeClr val="tx1"/>
                </a:solidFill>
                <a:latin typeface="Arial" charset="0"/>
                <a:ea typeface="ＭＳ Ｐゴシック" pitchFamily="-107" charset="-128"/>
                <a:cs typeface="ＭＳ Ｐゴシック" pitchFamily="-107" charset="-128"/>
              </a:rPr>
              <a:t>of a safe by observing how long it takes for someone to turn the dial from number</a:t>
            </a:r>
          </a:p>
          <a:p>
            <a:r>
              <a:rPr lang="en-US" sz="1200" kern="1200" baseline="0" dirty="0" smtClean="0">
                <a:solidFill>
                  <a:schemeClr val="tx1"/>
                </a:solidFill>
                <a:latin typeface="Arial" charset="0"/>
                <a:ea typeface="ＭＳ Ｐゴシック" pitchFamily="-107" charset="-128"/>
                <a:cs typeface="ＭＳ Ｐゴシック" pitchFamily="-107" charset="-128"/>
              </a:rPr>
              <a:t>to number. We can explain the attack using the modular exponentiation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of Figure 9.8, but the attack can be adapted to work with any implementation that</a:t>
            </a:r>
          </a:p>
          <a:p>
            <a:r>
              <a:rPr lang="en-US" sz="1200" kern="1200" baseline="0" dirty="0" smtClean="0">
                <a:solidFill>
                  <a:schemeClr val="tx1"/>
                </a:solidFill>
                <a:latin typeface="Arial" charset="0"/>
                <a:ea typeface="ＭＳ Ｐゴシック" pitchFamily="-107" charset="-128"/>
                <a:cs typeface="ＭＳ Ｐゴシック" pitchFamily="-107" charset="-128"/>
              </a:rPr>
              <a:t>does not run in fixed time. In this algorithm, modular exponentiation is accomplished</a:t>
            </a:r>
          </a:p>
          <a:p>
            <a:r>
              <a:rPr lang="en-US" sz="1200" kern="1200" baseline="0" dirty="0" smtClean="0">
                <a:solidFill>
                  <a:schemeClr val="tx1"/>
                </a:solidFill>
                <a:latin typeface="Arial" charset="0"/>
                <a:ea typeface="ＭＳ Ｐゴシック" pitchFamily="-107" charset="-128"/>
                <a:cs typeface="ＭＳ Ｐゴシック" pitchFamily="-107" charset="-128"/>
              </a:rPr>
              <a:t>bit by bit, with one modular multiplication performed at each iteration and</a:t>
            </a:r>
          </a:p>
          <a:p>
            <a:r>
              <a:rPr lang="en-US" sz="1200" kern="1200" baseline="0" dirty="0" smtClean="0">
                <a:solidFill>
                  <a:schemeClr val="tx1"/>
                </a:solidFill>
                <a:latin typeface="Arial" charset="0"/>
                <a:ea typeface="ＭＳ Ｐゴシック" pitchFamily="-107" charset="-128"/>
                <a:cs typeface="ＭＳ Ｐゴシック" pitchFamily="-107" charset="-128"/>
              </a:rPr>
              <a:t>an additional modular multiplication performed for each 1 bit.</a:t>
            </a:r>
            <a:endParaRPr lang="en-US" dirty="0" smtClean="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212495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Although the timing attack is a serious threat, there are simple countermeasures</a:t>
            </a:r>
          </a:p>
          <a:p>
            <a:r>
              <a:rPr lang="en-US" sz="1200" kern="1200" baseline="0" dirty="0" smtClean="0">
                <a:solidFill>
                  <a:schemeClr val="tx1"/>
                </a:solidFill>
                <a:latin typeface="Arial" charset="0"/>
                <a:ea typeface="ＭＳ Ｐゴシック" pitchFamily="-107" charset="-128"/>
                <a:cs typeface="ＭＳ Ｐゴシック" pitchFamily="-107" charset="-128"/>
              </a:rPr>
              <a:t>that can be used, including the following.</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Constant exponentiation time:  Ensure that all exponentiations take the same</a:t>
            </a:r>
          </a:p>
          <a:p>
            <a:r>
              <a:rPr lang="en-US" sz="1200" kern="1200" baseline="0" dirty="0" smtClean="0">
                <a:solidFill>
                  <a:schemeClr val="tx1"/>
                </a:solidFill>
                <a:latin typeface="Arial" charset="0"/>
                <a:ea typeface="ＭＳ Ｐゴシック" pitchFamily="-107" charset="-128"/>
                <a:cs typeface="ＭＳ Ｐゴシック" pitchFamily="-107" charset="-128"/>
              </a:rPr>
              <a:t>amount of time before returning a result. This is a simple fix but does degrade</a:t>
            </a:r>
          </a:p>
          <a:p>
            <a:r>
              <a:rPr lang="en-US" sz="1200" kern="1200" baseline="0" dirty="0" smtClean="0">
                <a:solidFill>
                  <a:schemeClr val="tx1"/>
                </a:solidFill>
                <a:latin typeface="Arial" charset="0"/>
                <a:ea typeface="ＭＳ Ｐゴシック" pitchFamily="-107" charset="-128"/>
                <a:cs typeface="ＭＳ Ｐゴシック" pitchFamily="-107" charset="-128"/>
              </a:rPr>
              <a:t>performance.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Random delay:  Better performance could be achieved by adding a random</a:t>
            </a:r>
          </a:p>
          <a:p>
            <a:r>
              <a:rPr lang="en-US" sz="1200" kern="1200" baseline="0" dirty="0" smtClean="0">
                <a:solidFill>
                  <a:schemeClr val="tx1"/>
                </a:solidFill>
                <a:latin typeface="Arial" charset="0"/>
                <a:ea typeface="ＭＳ Ｐゴシック" pitchFamily="-107" charset="-128"/>
                <a:cs typeface="ＭＳ Ｐゴシック" pitchFamily="-107" charset="-128"/>
              </a:rPr>
              <a:t>delay to the exponentiation algorithm to confuse the timing attack. Kocher</a:t>
            </a:r>
          </a:p>
          <a:p>
            <a:r>
              <a:rPr lang="en-US" sz="1200" kern="1200" baseline="0" dirty="0" smtClean="0">
                <a:solidFill>
                  <a:schemeClr val="tx1"/>
                </a:solidFill>
                <a:latin typeface="Arial" charset="0"/>
                <a:ea typeface="ＭＳ Ｐゴシック" pitchFamily="-107" charset="-128"/>
                <a:cs typeface="ＭＳ Ｐゴシック" pitchFamily="-107" charset="-128"/>
              </a:rPr>
              <a:t>points out that if defenders don’t add enough noise, attackers could still succeed</a:t>
            </a:r>
          </a:p>
          <a:p>
            <a:r>
              <a:rPr lang="en-US" sz="1200" kern="1200" baseline="0" dirty="0" smtClean="0">
                <a:solidFill>
                  <a:schemeClr val="tx1"/>
                </a:solidFill>
                <a:latin typeface="Arial" charset="0"/>
                <a:ea typeface="ＭＳ Ｐゴシック" pitchFamily="-107" charset="-128"/>
                <a:cs typeface="ＭＳ Ｐゴシック" pitchFamily="-107" charset="-128"/>
              </a:rPr>
              <a:t>by collecting additional measurements to compensate for the random delays.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Blinding:  Multiply the ciphertext by a random number before performing</a:t>
            </a:r>
          </a:p>
          <a:p>
            <a:r>
              <a:rPr lang="en-US" sz="1200" kern="1200" baseline="0" dirty="0" smtClean="0">
                <a:solidFill>
                  <a:schemeClr val="tx1"/>
                </a:solidFill>
                <a:latin typeface="Arial" charset="0"/>
                <a:ea typeface="ＭＳ Ｐゴシック" pitchFamily="-107" charset="-128"/>
                <a:cs typeface="ＭＳ Ｐゴシック" pitchFamily="-107" charset="-128"/>
              </a:rPr>
              <a:t>exponentiation. This process prevents the attacker from knowing what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bits are being processed inside the computer and therefore prevents the</a:t>
            </a:r>
          </a:p>
          <a:p>
            <a:r>
              <a:rPr lang="en-US" sz="1200" kern="1200" baseline="0" dirty="0" smtClean="0">
                <a:solidFill>
                  <a:schemeClr val="tx1"/>
                </a:solidFill>
                <a:latin typeface="Arial" charset="0"/>
                <a:ea typeface="ＭＳ Ｐゴシック" pitchFamily="-107" charset="-128"/>
                <a:cs typeface="ＭＳ Ｐゴシック" pitchFamily="-107" charset="-128"/>
              </a:rPr>
              <a:t>bit-by-bit analysis essential to the timing attack.</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32</a:t>
            </a:fld>
            <a:endParaRPr lang="en-AU" dirty="0"/>
          </a:p>
        </p:txBody>
      </p:sp>
    </p:spTree>
    <p:extLst>
      <p:ext uri="{BB962C8B-B14F-4D97-AF65-F5344CB8AC3E}">
        <p14:creationId xmlns:p14="http://schemas.microsoft.com/office/powerpoint/2010/main" val="27148911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Still another unorthodox approach to attacking RSA is reported</a:t>
            </a:r>
          </a:p>
          <a:p>
            <a:r>
              <a:rPr lang="en-US" sz="1200" kern="1200" baseline="0" dirty="0" smtClean="0">
                <a:solidFill>
                  <a:schemeClr val="tx1"/>
                </a:solidFill>
                <a:latin typeface="Arial" charset="0"/>
                <a:ea typeface="ＭＳ Ｐゴシック" pitchFamily="-107" charset="-128"/>
                <a:cs typeface="ＭＳ Ｐゴシック" pitchFamily="-107" charset="-128"/>
              </a:rPr>
              <a:t>in [PELL10]. The approach is an attack on a processor that is generating</a:t>
            </a:r>
          </a:p>
          <a:p>
            <a:r>
              <a:rPr lang="en-US" sz="1200" kern="1200" baseline="0" dirty="0" smtClean="0">
                <a:solidFill>
                  <a:schemeClr val="tx1"/>
                </a:solidFill>
                <a:latin typeface="Arial" charset="0"/>
                <a:ea typeface="ＭＳ Ｐゴシック" pitchFamily="-107" charset="-128"/>
                <a:cs typeface="ＭＳ Ｐゴシック" pitchFamily="-107" charset="-128"/>
              </a:rPr>
              <a:t>RSA digital signatures. The attack induces faults in the signature computation by</a:t>
            </a:r>
          </a:p>
          <a:p>
            <a:r>
              <a:rPr lang="en-US" sz="1200" kern="1200" baseline="0" dirty="0" smtClean="0">
                <a:solidFill>
                  <a:schemeClr val="tx1"/>
                </a:solidFill>
                <a:latin typeface="Arial" charset="0"/>
                <a:ea typeface="ＭＳ Ｐゴシック" pitchFamily="-107" charset="-128"/>
                <a:cs typeface="ＭＳ Ｐゴシック" pitchFamily="-107" charset="-128"/>
              </a:rPr>
              <a:t>reducing the power to the processor. The faults cause the software to produce invalid</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signatures, which can then be analyzed by the attacker to recover the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 The authors show how such an analysis can be done and then demonstrate it</a:t>
            </a:r>
          </a:p>
          <a:p>
            <a:r>
              <a:rPr lang="en-US" sz="1200" kern="1200" baseline="0" dirty="0" smtClean="0">
                <a:solidFill>
                  <a:schemeClr val="tx1"/>
                </a:solidFill>
                <a:latin typeface="Arial" charset="0"/>
                <a:ea typeface="ＭＳ Ｐゴシック" pitchFamily="-107" charset="-128"/>
                <a:cs typeface="ＭＳ Ｐゴシック" pitchFamily="-107" charset="-128"/>
              </a:rPr>
              <a:t>by extracting a 1024-bit private RSA key in approximately 100 hours, using a commercially</a:t>
            </a:r>
          </a:p>
          <a:p>
            <a:r>
              <a:rPr lang="en-US" sz="1200" kern="1200" baseline="0" dirty="0" smtClean="0">
                <a:solidFill>
                  <a:schemeClr val="tx1"/>
                </a:solidFill>
                <a:latin typeface="Arial" charset="0"/>
                <a:ea typeface="ＭＳ Ｐゴシック" pitchFamily="-107" charset="-128"/>
                <a:cs typeface="ＭＳ Ｐゴシック" pitchFamily="-107" charset="-128"/>
              </a:rPr>
              <a:t>available microprocessor.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attack algorithm involves inducing single-bit errors and observing the results.</a:t>
            </a:r>
          </a:p>
          <a:p>
            <a:r>
              <a:rPr lang="en-US" sz="1200" kern="1200" baseline="0" dirty="0" smtClean="0">
                <a:solidFill>
                  <a:schemeClr val="tx1"/>
                </a:solidFill>
                <a:latin typeface="Arial" charset="0"/>
                <a:ea typeface="ＭＳ Ｐゴシック" pitchFamily="-107" charset="-128"/>
                <a:cs typeface="ＭＳ Ｐゴシック" pitchFamily="-107" charset="-128"/>
              </a:rPr>
              <a:t>The details are provided in [PELL10], which also references other proposed</a:t>
            </a:r>
          </a:p>
          <a:p>
            <a:r>
              <a:rPr lang="en-US" sz="1200" kern="1200" baseline="0" dirty="0" smtClean="0">
                <a:solidFill>
                  <a:schemeClr val="tx1"/>
                </a:solidFill>
                <a:latin typeface="Arial" charset="0"/>
                <a:ea typeface="ＭＳ Ｐゴシック" pitchFamily="-107" charset="-128"/>
                <a:cs typeface="ＭＳ Ｐゴシック" pitchFamily="-107" charset="-128"/>
              </a:rPr>
              <a:t>hardware fault-based attacks against RSA.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This attack, while worthy of consideration, does not appear to be a serious</a:t>
            </a:r>
          </a:p>
          <a:p>
            <a:r>
              <a:rPr lang="en-US" sz="1200" kern="1200" baseline="0" dirty="0" smtClean="0">
                <a:solidFill>
                  <a:schemeClr val="tx1"/>
                </a:solidFill>
                <a:latin typeface="Arial" charset="0"/>
                <a:ea typeface="ＭＳ Ｐゴシック" pitchFamily="-107" charset="-128"/>
                <a:cs typeface="ＭＳ Ｐゴシック" pitchFamily="-107" charset="-128"/>
              </a:rPr>
              <a:t>threat to RSA. It requires that the attacker have physical access to the target</a:t>
            </a:r>
          </a:p>
          <a:p>
            <a:r>
              <a:rPr lang="en-US" sz="1200" kern="1200" baseline="0" dirty="0" smtClean="0">
                <a:solidFill>
                  <a:schemeClr val="tx1"/>
                </a:solidFill>
                <a:latin typeface="Arial" charset="0"/>
                <a:ea typeface="ＭＳ Ｐゴシック" pitchFamily="-107" charset="-128"/>
                <a:cs typeface="ＭＳ Ｐゴシック" pitchFamily="-107" charset="-128"/>
              </a:rPr>
              <a:t>machine and that the attacker is able to directly control the input power to the</a:t>
            </a:r>
          </a:p>
          <a:p>
            <a:r>
              <a:rPr lang="en-US" sz="1200" kern="1200" baseline="0" dirty="0" smtClean="0">
                <a:solidFill>
                  <a:schemeClr val="tx1"/>
                </a:solidFill>
                <a:latin typeface="Arial" charset="0"/>
                <a:ea typeface="ＭＳ Ｐゴシック" pitchFamily="-107" charset="-128"/>
                <a:cs typeface="ＭＳ Ｐゴシック" pitchFamily="-107" charset="-128"/>
              </a:rPr>
              <a:t>processor. Controlling the input power would for most hardware require more than</a:t>
            </a:r>
          </a:p>
          <a:p>
            <a:r>
              <a:rPr lang="en-US" sz="1200" kern="1200" baseline="0" dirty="0" smtClean="0">
                <a:solidFill>
                  <a:schemeClr val="tx1"/>
                </a:solidFill>
                <a:latin typeface="Arial" charset="0"/>
                <a:ea typeface="ＭＳ Ｐゴシック" pitchFamily="-107" charset="-128"/>
                <a:cs typeface="ＭＳ Ｐゴシック" pitchFamily="-107" charset="-128"/>
              </a:rPr>
              <a:t>simply controlling the AC power, but would also involve the power supply control</a:t>
            </a:r>
          </a:p>
          <a:p>
            <a:r>
              <a:rPr lang="en-US" sz="1200" kern="1200" baseline="0" dirty="0" smtClean="0">
                <a:solidFill>
                  <a:schemeClr val="tx1"/>
                </a:solidFill>
                <a:latin typeface="Arial" charset="0"/>
                <a:ea typeface="ＭＳ Ｐゴシック" pitchFamily="-107" charset="-128"/>
                <a:cs typeface="ＭＳ Ｐゴシック" pitchFamily="-107" charset="-128"/>
              </a:rPr>
              <a:t>hardware on the chip.</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33</a:t>
            </a:fld>
            <a:endParaRPr lang="en-AU" dirty="0"/>
          </a:p>
        </p:txBody>
      </p:sp>
    </p:spTree>
    <p:extLst>
      <p:ext uri="{BB962C8B-B14F-4D97-AF65-F5344CB8AC3E}">
        <p14:creationId xmlns:p14="http://schemas.microsoft.com/office/powerpoint/2010/main" val="1047718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6D35476-5B71-CB41-983A-FE54311B733D}" type="slidenum">
              <a:rPr lang="en-AU">
                <a:latin typeface="Arial" pitchFamily="-84" charset="0"/>
              </a:rPr>
              <a:pPr/>
              <a:t>34</a:t>
            </a:fld>
            <a:endParaRPr lang="en-AU" dirty="0">
              <a:latin typeface="Arial" pitchFamily="-8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basic RSA algorithm is vulnerable to a chosen ciphertext attack  (CCA). CCA is</a:t>
            </a:r>
          </a:p>
          <a:p>
            <a:r>
              <a:rPr lang="en-US" sz="1200" kern="1200" baseline="0" dirty="0" smtClean="0">
                <a:solidFill>
                  <a:schemeClr val="tx1"/>
                </a:solidFill>
                <a:latin typeface="Arial" charset="0"/>
                <a:ea typeface="ＭＳ Ｐゴシック" pitchFamily="-107" charset="-128"/>
                <a:cs typeface="ＭＳ Ｐゴシック" pitchFamily="-107" charset="-128"/>
              </a:rPr>
              <a:t>defined as an attack in which the adversary chooses a number of ciphertexts and</a:t>
            </a:r>
          </a:p>
          <a:p>
            <a:r>
              <a:rPr lang="en-US" sz="1200" kern="1200" baseline="0" dirty="0" smtClean="0">
                <a:solidFill>
                  <a:schemeClr val="tx1"/>
                </a:solidFill>
                <a:latin typeface="Arial" charset="0"/>
                <a:ea typeface="ＭＳ Ｐゴシック" pitchFamily="-107" charset="-128"/>
                <a:cs typeface="ＭＳ Ｐゴシック" pitchFamily="-107" charset="-128"/>
              </a:rPr>
              <a:t>is then given the corresponding plaintexts, decrypted with the target’s private key.</a:t>
            </a:r>
          </a:p>
          <a:p>
            <a:r>
              <a:rPr lang="en-US" sz="1200" kern="1200" baseline="0" dirty="0" smtClean="0">
                <a:solidFill>
                  <a:schemeClr val="tx1"/>
                </a:solidFill>
                <a:latin typeface="Arial" charset="0"/>
                <a:ea typeface="ＭＳ Ｐゴシック" pitchFamily="-107" charset="-128"/>
                <a:cs typeface="ＭＳ Ｐゴシック" pitchFamily="-107" charset="-128"/>
              </a:rPr>
              <a:t>Thus, the adversary could select a plaintext, encrypt it with the target’s public key,</a:t>
            </a:r>
          </a:p>
          <a:p>
            <a:r>
              <a:rPr lang="en-US" sz="1200" kern="1200" baseline="0" dirty="0" smtClean="0">
                <a:solidFill>
                  <a:schemeClr val="tx1"/>
                </a:solidFill>
                <a:latin typeface="Arial" charset="0"/>
                <a:ea typeface="ＭＳ Ｐゴシック" pitchFamily="-107" charset="-128"/>
                <a:cs typeface="ＭＳ Ｐゴシック" pitchFamily="-107" charset="-128"/>
              </a:rPr>
              <a:t>and then be able to get the plaintext back by having it decrypted with the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 Clearly, this provides the adversary with no new information. Instead, the adversary</a:t>
            </a:r>
          </a:p>
          <a:p>
            <a:r>
              <a:rPr lang="en-US" sz="1200" kern="1200" baseline="0" dirty="0" smtClean="0">
                <a:solidFill>
                  <a:schemeClr val="tx1"/>
                </a:solidFill>
                <a:latin typeface="Arial" charset="0"/>
                <a:ea typeface="ＭＳ Ｐゴシック" pitchFamily="-107" charset="-128"/>
                <a:cs typeface="ＭＳ Ｐゴシック" pitchFamily="-107" charset="-128"/>
              </a:rPr>
              <a:t>exploits properties of RSA and selects blocks of data that, when processed</a:t>
            </a:r>
          </a:p>
          <a:p>
            <a:r>
              <a:rPr lang="en-US" sz="1200" kern="1200" baseline="0" dirty="0" smtClean="0">
                <a:solidFill>
                  <a:schemeClr val="tx1"/>
                </a:solidFill>
                <a:latin typeface="Arial" charset="0"/>
                <a:ea typeface="ＭＳ Ｐゴシック" pitchFamily="-107" charset="-128"/>
                <a:cs typeface="ＭＳ Ｐゴシック" pitchFamily="-107" charset="-128"/>
              </a:rPr>
              <a:t>using the target’s private key, yield information needed for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To counter such attacks, RSA Security Inc., a leading RSA vendor and former holder</a:t>
            </a:r>
          </a:p>
          <a:p>
            <a:r>
              <a:rPr lang="en-US" sz="1200" kern="1200" baseline="0" dirty="0" smtClean="0">
                <a:solidFill>
                  <a:schemeClr val="tx1"/>
                </a:solidFill>
                <a:latin typeface="Arial" charset="0"/>
                <a:ea typeface="ＭＳ Ｐゴシック" pitchFamily="-107" charset="-128"/>
                <a:cs typeface="ＭＳ Ｐゴシック" pitchFamily="-107" charset="-128"/>
              </a:rPr>
              <a:t>of the RSA patent, recommends modifying the plaintext using a procedure known</a:t>
            </a:r>
          </a:p>
          <a:p>
            <a:r>
              <a:rPr lang="en-US" sz="1200" kern="1200" baseline="0" dirty="0" smtClean="0">
                <a:solidFill>
                  <a:schemeClr val="tx1"/>
                </a:solidFill>
                <a:latin typeface="Arial" charset="0"/>
                <a:ea typeface="ＭＳ Ｐゴシック" pitchFamily="-107" charset="-128"/>
                <a:cs typeface="ＭＳ Ｐゴシック" pitchFamily="-107" charset="-128"/>
              </a:rPr>
              <a:t>as optimal asymmetric encryption padding  (OAEP). A full discussion of the threats</a:t>
            </a:r>
          </a:p>
          <a:p>
            <a:r>
              <a:rPr lang="en-US" sz="1200" kern="1200" baseline="0" dirty="0" smtClean="0">
                <a:solidFill>
                  <a:schemeClr val="tx1"/>
                </a:solidFill>
                <a:latin typeface="Arial" charset="0"/>
                <a:ea typeface="ＭＳ Ｐゴシック" pitchFamily="-107" charset="-128"/>
                <a:cs typeface="ＭＳ Ｐゴシック" pitchFamily="-107" charset="-128"/>
              </a:rPr>
              <a:t>and OAEP are beyond our scope; see [POIN02] for an introduction and [BELL94a]</a:t>
            </a:r>
          </a:p>
          <a:p>
            <a:r>
              <a:rPr lang="en-US" sz="1200" kern="1200" baseline="0" dirty="0" smtClean="0">
                <a:solidFill>
                  <a:schemeClr val="tx1"/>
                </a:solidFill>
                <a:latin typeface="Arial" charset="0"/>
                <a:ea typeface="ＭＳ Ｐゴシック" pitchFamily="-107" charset="-128"/>
                <a:cs typeface="ＭＳ Ｐゴシック" pitchFamily="-107" charset="-128"/>
              </a:rPr>
              <a:t>for a thorough analysis. Here, we simply summarize the OAEP procedure.</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405209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Figure 9.10 depicts OAEP encryption. As a first step, the message M to be</a:t>
            </a:r>
          </a:p>
          <a:p>
            <a:r>
              <a:rPr lang="en-US" sz="1200" b="0" kern="1200" baseline="0" dirty="0" smtClean="0">
                <a:solidFill>
                  <a:schemeClr val="tx1"/>
                </a:solidFill>
                <a:latin typeface="Arial" charset="0"/>
                <a:ea typeface="ＭＳ Ｐゴシック" pitchFamily="-107" charset="-128"/>
                <a:cs typeface="ＭＳ Ｐゴシック" pitchFamily="-107" charset="-128"/>
              </a:rPr>
              <a:t>encrypted is padded. A set of optional parameters, P , is passed through a hash</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H.  The output is then padded with zeros to get the desired length in the</a:t>
            </a:r>
          </a:p>
          <a:p>
            <a:r>
              <a:rPr lang="en-US" sz="1200" b="0" kern="1200" baseline="0" dirty="0" smtClean="0">
                <a:solidFill>
                  <a:schemeClr val="tx1"/>
                </a:solidFill>
                <a:latin typeface="Arial" charset="0"/>
                <a:ea typeface="ＭＳ Ｐゴシック" pitchFamily="-107" charset="-128"/>
                <a:cs typeface="ＭＳ Ｐゴシック" pitchFamily="-107" charset="-128"/>
              </a:rPr>
              <a:t>overall data block (DB). Next, a random seed is generated and passed through</a:t>
            </a:r>
          </a:p>
          <a:p>
            <a:r>
              <a:rPr lang="en-US" sz="1200" b="0" kern="1200" baseline="0" dirty="0" smtClean="0">
                <a:solidFill>
                  <a:schemeClr val="tx1"/>
                </a:solidFill>
                <a:latin typeface="Arial" charset="0"/>
                <a:ea typeface="ＭＳ Ｐゴシック" pitchFamily="-107" charset="-128"/>
                <a:cs typeface="ＭＳ Ｐゴシック" pitchFamily="-107" charset="-128"/>
              </a:rPr>
              <a:t>another hash function, called the mask generating function (MGF). The resulting</a:t>
            </a:r>
          </a:p>
          <a:p>
            <a:r>
              <a:rPr lang="en-US" sz="1200" b="0" kern="1200" baseline="0" dirty="0" smtClean="0">
                <a:solidFill>
                  <a:schemeClr val="tx1"/>
                </a:solidFill>
                <a:latin typeface="Arial" charset="0"/>
                <a:ea typeface="ＭＳ Ｐゴシック" pitchFamily="-107" charset="-128"/>
                <a:cs typeface="ＭＳ Ｐゴシック" pitchFamily="-107" charset="-128"/>
              </a:rPr>
              <a:t>hash value is bit-by-bit XORed with DB to produce a maskedDB. The maskedDB</a:t>
            </a:r>
          </a:p>
          <a:p>
            <a:r>
              <a:rPr lang="en-US" sz="1200" b="0" kern="1200" baseline="0" dirty="0" smtClean="0">
                <a:solidFill>
                  <a:schemeClr val="tx1"/>
                </a:solidFill>
                <a:latin typeface="Arial" charset="0"/>
                <a:ea typeface="ＭＳ Ｐゴシック" pitchFamily="-107" charset="-128"/>
                <a:cs typeface="ＭＳ Ｐゴシック" pitchFamily="-107" charset="-128"/>
              </a:rPr>
              <a:t>is in turn passed through the MGF to form a hash that is XORed with the seed</a:t>
            </a:r>
          </a:p>
          <a:p>
            <a:r>
              <a:rPr lang="en-US" sz="1200" b="0" kern="1200" baseline="0" dirty="0" smtClean="0">
                <a:solidFill>
                  <a:schemeClr val="tx1"/>
                </a:solidFill>
                <a:latin typeface="Arial" charset="0"/>
                <a:ea typeface="ＭＳ Ｐゴシック" pitchFamily="-107" charset="-128"/>
                <a:cs typeface="ＭＳ Ｐゴシック" pitchFamily="-107" charset="-128"/>
              </a:rPr>
              <a:t>to produce the masked seed. The concatenation of the masked-seed and the</a:t>
            </a:r>
          </a:p>
          <a:p>
            <a:r>
              <a:rPr lang="en-US" sz="1200" b="0" kern="1200" baseline="0" dirty="0" smtClean="0">
                <a:solidFill>
                  <a:schemeClr val="tx1"/>
                </a:solidFill>
                <a:latin typeface="Arial" charset="0"/>
                <a:ea typeface="ＭＳ Ｐゴシック" pitchFamily="-107" charset="-128"/>
                <a:cs typeface="ＭＳ Ｐゴシック" pitchFamily="-107" charset="-128"/>
              </a:rPr>
              <a:t>maskedDB forms the encoded message EM. Note that the EM includes the padded</a:t>
            </a:r>
          </a:p>
          <a:p>
            <a:r>
              <a:rPr lang="en-US" sz="1200" b="0" kern="1200" baseline="0" dirty="0" smtClean="0">
                <a:solidFill>
                  <a:schemeClr val="tx1"/>
                </a:solidFill>
                <a:latin typeface="Arial" charset="0"/>
                <a:ea typeface="ＭＳ Ｐゴシック" pitchFamily="-107" charset="-128"/>
                <a:cs typeface="ＭＳ Ｐゴシック" pitchFamily="-107" charset="-128"/>
              </a:rPr>
              <a:t>message, masked by the seed, and the seed, masked by the maskedDB. The EM is</a:t>
            </a:r>
          </a:p>
          <a:p>
            <a:r>
              <a:rPr lang="en-US" sz="1200" b="0" kern="1200" baseline="0" dirty="0" smtClean="0">
                <a:solidFill>
                  <a:schemeClr val="tx1"/>
                </a:solidFill>
                <a:latin typeface="Arial" charset="0"/>
                <a:ea typeface="ＭＳ Ｐゴシック" pitchFamily="-107" charset="-128"/>
                <a:cs typeface="ＭＳ Ｐゴシック" pitchFamily="-107" charset="-128"/>
              </a:rPr>
              <a:t>then encrypted using RSA.</a:t>
            </a:r>
            <a:endParaRPr lang="en-US" b="0" dirty="0" smtClean="0">
              <a:latin typeface="Arial" pitchFamily="-84" charset="0"/>
              <a:ea typeface="ＭＳ Ｐゴシック" pitchFamily="-84" charset="-128"/>
              <a:cs typeface="ＭＳ Ｐゴシック" pitchFamily="-84" charset="-128"/>
            </a:endParaRPr>
          </a:p>
        </p:txBody>
      </p:sp>
      <p:sp>
        <p:nvSpPr>
          <p:cNvPr id="76804" name="Slide Number Placeholder 3"/>
          <p:cNvSpPr>
            <a:spLocks noGrp="1"/>
          </p:cNvSpPr>
          <p:nvPr>
            <p:ph type="sldNum" sz="quarter" idx="5"/>
          </p:nvPr>
        </p:nvSpPr>
        <p:spPr>
          <a:noFill/>
        </p:spPr>
        <p:txBody>
          <a:bodyPr/>
          <a:lstStyle/>
          <a:p>
            <a:fld id="{D51C1E8A-645A-3244-8776-BCF03A54C183}" type="slidenum">
              <a:rPr lang="en-AU" smtClean="0">
                <a:latin typeface="Arial" pitchFamily="-84" charset="0"/>
              </a:rPr>
              <a:pPr/>
              <a:t>35</a:t>
            </a:fld>
            <a:endParaRPr lang="en-AU" dirty="0" smtClean="0">
              <a:latin typeface="Arial" pitchFamily="-84" charset="0"/>
            </a:endParaRPr>
          </a:p>
        </p:txBody>
      </p:sp>
    </p:spTree>
    <p:extLst>
      <p:ext uri="{BB962C8B-B14F-4D97-AF65-F5344CB8AC3E}">
        <p14:creationId xmlns:p14="http://schemas.microsoft.com/office/powerpoint/2010/main" val="35102155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36</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9 </a:t>
            </a:r>
            <a:r>
              <a:rPr lang="en-US" dirty="0">
                <a:latin typeface="Arial" pitchFamily="-84" charset="0"/>
                <a:ea typeface="ＭＳ Ｐゴシック" pitchFamily="-84" charset="-128"/>
                <a:cs typeface="ＭＳ Ｐゴシック" pitchFamily="-84" charset="-128"/>
              </a:rPr>
              <a:t>summary.</a:t>
            </a:r>
          </a:p>
        </p:txBody>
      </p:sp>
    </p:spTree>
    <p:extLst>
      <p:ext uri="{BB962C8B-B14F-4D97-AF65-F5344CB8AC3E}">
        <p14:creationId xmlns:p14="http://schemas.microsoft.com/office/powerpoint/2010/main" val="704685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should mention several common misconceptions </a:t>
            </a:r>
            <a:r>
              <a:rPr lang="en-US" sz="1200" kern="1200" baseline="0" dirty="0" smtClean="0">
                <a:solidFill>
                  <a:schemeClr val="tx1"/>
                </a:solidFill>
                <a:latin typeface="Arial" charset="0"/>
                <a:ea typeface="ＭＳ Ｐゴシック" pitchFamily="-107" charset="-128"/>
                <a:cs typeface="ＭＳ Ｐゴシック" pitchFamily="-107" charset="-128"/>
              </a:rPr>
              <a:t>concerning</a:t>
            </a:r>
            <a:r>
              <a:rPr lang="tr-TR" sz="1200" kern="1200" baseline="0" smtClean="0">
                <a:solidFill>
                  <a:schemeClr val="tx1"/>
                </a:solidFill>
                <a:latin typeface="Arial" charset="0"/>
                <a:ea typeface="ＭＳ Ｐゴシック" pitchFamily="-107" charset="-128"/>
                <a:cs typeface="ＭＳ Ｐゴシック" pitchFamily="-107" charset="-128"/>
              </a:rPr>
              <a:t> </a:t>
            </a:r>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public-key encryption. One such misconception is that public-key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is more secure from cryptanalysis than is symmetric encryption. In fact, the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of any encryption scheme depends on the length of the key and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work involved in breaking a cipher. There is nothing in principle about</a:t>
            </a:r>
          </a:p>
          <a:p>
            <a:r>
              <a:rPr lang="en-US" sz="1200" kern="1200" baseline="0" dirty="0" smtClean="0">
                <a:solidFill>
                  <a:schemeClr val="tx1"/>
                </a:solidFill>
                <a:latin typeface="Arial" charset="0"/>
                <a:ea typeface="ＭＳ Ｐゴシック" pitchFamily="-107" charset="-128"/>
                <a:cs typeface="ＭＳ Ｐゴシック" pitchFamily="-107" charset="-128"/>
              </a:rPr>
              <a:t> either symmetric or public-key encryption that makes one superior to another from</a:t>
            </a:r>
          </a:p>
          <a:p>
            <a:r>
              <a:rPr lang="en-US" sz="1200" kern="1200" baseline="0" dirty="0" smtClean="0">
                <a:solidFill>
                  <a:schemeClr val="tx1"/>
                </a:solidFill>
                <a:latin typeface="Arial" charset="0"/>
                <a:ea typeface="ＭＳ Ｐゴシック" pitchFamily="-107" charset="-128"/>
                <a:cs typeface="ＭＳ Ｐゴシック" pitchFamily="-107" charset="-128"/>
              </a:rPr>
              <a:t>the point of view of resisting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second misconception is that public-key encryption is a general-purpose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that has made symmetric encryption obsolete. On the contrary, because</a:t>
            </a:r>
          </a:p>
          <a:p>
            <a:r>
              <a:rPr lang="en-US" sz="1200" kern="1200" baseline="0" dirty="0" smtClean="0">
                <a:solidFill>
                  <a:schemeClr val="tx1"/>
                </a:solidFill>
                <a:latin typeface="Arial" charset="0"/>
                <a:ea typeface="ＭＳ Ｐゴシック" pitchFamily="-107" charset="-128"/>
                <a:cs typeface="ＭＳ Ｐゴシック" pitchFamily="-107" charset="-128"/>
              </a:rPr>
              <a:t>of the computational overhead of current public-key encryption schemes, there</a:t>
            </a:r>
          </a:p>
          <a:p>
            <a:r>
              <a:rPr lang="en-US" sz="1200" kern="1200" baseline="0" dirty="0" smtClean="0">
                <a:solidFill>
                  <a:schemeClr val="tx1"/>
                </a:solidFill>
                <a:latin typeface="Arial" charset="0"/>
                <a:ea typeface="ＭＳ Ｐゴシック" pitchFamily="-107" charset="-128"/>
                <a:cs typeface="ＭＳ Ｐゴシック" pitchFamily="-107" charset="-128"/>
              </a:rPr>
              <a:t>seems no foreseeable likelihood that symmetric encryption will be abandoned. As</a:t>
            </a:r>
          </a:p>
          <a:p>
            <a:r>
              <a:rPr lang="en-US" sz="1200" kern="1200" baseline="0" dirty="0" smtClean="0">
                <a:solidFill>
                  <a:schemeClr val="tx1"/>
                </a:solidFill>
                <a:latin typeface="Arial" charset="0"/>
                <a:ea typeface="ＭＳ Ｐゴシック" pitchFamily="-107" charset="-128"/>
                <a:cs typeface="ＭＳ Ｐゴシック" pitchFamily="-107" charset="-128"/>
              </a:rPr>
              <a:t>one of the inventors of public-key encryption has put it [DIFF88], “the restriction</a:t>
            </a:r>
          </a:p>
          <a:p>
            <a:r>
              <a:rPr lang="en-US" sz="1200" kern="1200" baseline="0" dirty="0" smtClean="0">
                <a:solidFill>
                  <a:schemeClr val="tx1"/>
                </a:solidFill>
                <a:latin typeface="Arial" charset="0"/>
                <a:ea typeface="ＭＳ Ｐゴシック" pitchFamily="-107" charset="-128"/>
                <a:cs typeface="ＭＳ Ｐゴシック" pitchFamily="-107" charset="-128"/>
              </a:rPr>
              <a:t>of public-key cryptography to key management and signature applications is almost</a:t>
            </a:r>
          </a:p>
          <a:p>
            <a:r>
              <a:rPr lang="en-US" sz="1200" kern="1200" baseline="0" dirty="0" smtClean="0">
                <a:solidFill>
                  <a:schemeClr val="tx1"/>
                </a:solidFill>
                <a:latin typeface="Arial" charset="0"/>
                <a:ea typeface="ＭＳ Ｐゴシック" pitchFamily="-107" charset="-128"/>
                <a:cs typeface="ＭＳ Ｐゴシック" pitchFamily="-107" charset="-128"/>
              </a:rPr>
              <a:t>universally accepted.”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Finally, there is a feeling that key distribution is trivial when using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compared to the rather cumbersome handshaking involved with</a:t>
            </a:r>
          </a:p>
          <a:p>
            <a:r>
              <a:rPr lang="en-US" sz="1200" kern="1200" baseline="0" dirty="0" smtClean="0">
                <a:solidFill>
                  <a:schemeClr val="tx1"/>
                </a:solidFill>
                <a:latin typeface="Arial" charset="0"/>
                <a:ea typeface="ＭＳ Ｐゴシック" pitchFamily="-107" charset="-128"/>
                <a:cs typeface="ＭＳ Ｐゴシック" pitchFamily="-107" charset="-128"/>
              </a:rPr>
              <a:t>key distribution centers for symmetric encryption. In fact, some form of protocol</a:t>
            </a:r>
          </a:p>
          <a:p>
            <a:r>
              <a:rPr lang="en-US" sz="1200" kern="1200" baseline="0" dirty="0" smtClean="0">
                <a:solidFill>
                  <a:schemeClr val="tx1"/>
                </a:solidFill>
                <a:latin typeface="Arial" charset="0"/>
                <a:ea typeface="ＭＳ Ｐゴシック" pitchFamily="-107" charset="-128"/>
                <a:cs typeface="ＭＳ Ｐゴシック" pitchFamily="-107" charset="-128"/>
              </a:rPr>
              <a:t>is needed, generally involving a central agent, and the procedures involved are not</a:t>
            </a:r>
          </a:p>
          <a:p>
            <a:r>
              <a:rPr lang="en-US" sz="1200" kern="1200" baseline="0" dirty="0" smtClean="0">
                <a:solidFill>
                  <a:schemeClr val="tx1"/>
                </a:solidFill>
                <a:latin typeface="Arial" charset="0"/>
                <a:ea typeface="ＭＳ Ｐゴシック" pitchFamily="-107" charset="-128"/>
                <a:cs typeface="ＭＳ Ｐゴシック" pitchFamily="-107" charset="-128"/>
              </a:rPr>
              <a:t>simpler nor any more efficient than those required for symmetric encryption (e.g.,</a:t>
            </a:r>
          </a:p>
          <a:p>
            <a:r>
              <a:rPr lang="en-US" sz="1200" kern="1200" baseline="0" dirty="0" smtClean="0">
                <a:solidFill>
                  <a:schemeClr val="tx1"/>
                </a:solidFill>
                <a:latin typeface="Arial" charset="0"/>
                <a:ea typeface="ＭＳ Ｐゴシック" pitchFamily="-107" charset="-128"/>
                <a:cs typeface="ＭＳ Ｐゴシック" pitchFamily="-107" charset="-128"/>
              </a:rPr>
              <a:t>see analysis in [NEED78]).</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4</a:t>
            </a:fld>
            <a:endParaRPr lang="en-AU" dirty="0"/>
          </a:p>
        </p:txBody>
      </p:sp>
    </p:spTree>
    <p:extLst>
      <p:ext uri="{BB962C8B-B14F-4D97-AF65-F5344CB8AC3E}">
        <p14:creationId xmlns:p14="http://schemas.microsoft.com/office/powerpoint/2010/main" val="774194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16EB191-7A21-9F49-A2FA-84FAF8C0EE27}" type="slidenum">
              <a:rPr lang="en-AU">
                <a:latin typeface="Arial" pitchFamily="-84" charset="0"/>
              </a:rPr>
              <a:pPr/>
              <a:t>5</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concept of public-key cryptography evolved from an attempt to attack two of</a:t>
            </a:r>
          </a:p>
          <a:p>
            <a:r>
              <a:rPr lang="en-US" sz="1200" kern="1200" baseline="0" dirty="0" smtClean="0">
                <a:solidFill>
                  <a:schemeClr val="tx1"/>
                </a:solidFill>
                <a:latin typeface="Arial" charset="0"/>
                <a:ea typeface="ＭＳ Ｐゴシック" pitchFamily="-107" charset="-128"/>
                <a:cs typeface="ＭＳ Ｐゴシック" pitchFamily="-107" charset="-128"/>
              </a:rPr>
              <a:t>the most difficult problems associated with symmetric encryption. The first problem</a:t>
            </a:r>
          </a:p>
          <a:p>
            <a:r>
              <a:rPr lang="en-US" sz="1200" kern="1200" baseline="0" dirty="0" smtClean="0">
                <a:solidFill>
                  <a:schemeClr val="tx1"/>
                </a:solidFill>
                <a:latin typeface="Arial" charset="0"/>
                <a:ea typeface="ＭＳ Ｐゴシック" pitchFamily="-107" charset="-128"/>
                <a:cs typeface="ＭＳ Ｐゴシック" pitchFamily="-107" charset="-128"/>
              </a:rPr>
              <a:t>is that of key distribution, which is examined in some detail in Chapter 14.</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As Chapter 14 discusses, key distribution under symmetric encryption requires</a:t>
            </a:r>
          </a:p>
          <a:p>
            <a:r>
              <a:rPr lang="en-US" sz="1200" kern="1200" baseline="0" dirty="0" smtClean="0">
                <a:solidFill>
                  <a:schemeClr val="tx1"/>
                </a:solidFill>
                <a:latin typeface="Arial" charset="0"/>
                <a:ea typeface="ＭＳ Ｐゴシック" pitchFamily="-107" charset="-128"/>
                <a:cs typeface="ＭＳ Ｐゴシック" pitchFamily="-107" charset="-128"/>
              </a:rPr>
              <a:t>either (1) that two communicants already share a key, which somehow has been distributed</a:t>
            </a:r>
          </a:p>
          <a:p>
            <a:r>
              <a:rPr lang="en-US" sz="1200" kern="1200" baseline="0" dirty="0" smtClean="0">
                <a:solidFill>
                  <a:schemeClr val="tx1"/>
                </a:solidFill>
                <a:latin typeface="Arial" charset="0"/>
                <a:ea typeface="ＭＳ Ｐゴシック" pitchFamily="-107" charset="-128"/>
                <a:cs typeface="ＭＳ Ｐゴシック" pitchFamily="-107" charset="-128"/>
              </a:rPr>
              <a:t>to them; or (2) the use of a key distribution center. Whitfield Diffie, one</a:t>
            </a:r>
          </a:p>
          <a:p>
            <a:r>
              <a:rPr lang="en-US" sz="1200" kern="1200" baseline="0" dirty="0" smtClean="0">
                <a:solidFill>
                  <a:schemeClr val="tx1"/>
                </a:solidFill>
                <a:latin typeface="Arial" charset="0"/>
                <a:ea typeface="ＭＳ Ｐゴシック" pitchFamily="-107" charset="-128"/>
                <a:cs typeface="ＭＳ Ｐゴシック" pitchFamily="-107" charset="-128"/>
              </a:rPr>
              <a:t>of the discoverers of public-key encryption (along with Martin Hellman, both at</a:t>
            </a:r>
          </a:p>
          <a:p>
            <a:r>
              <a:rPr lang="en-US" sz="1200" kern="1200" baseline="0" dirty="0" smtClean="0">
                <a:solidFill>
                  <a:schemeClr val="tx1"/>
                </a:solidFill>
                <a:latin typeface="Arial" charset="0"/>
                <a:ea typeface="ＭＳ Ｐゴシック" pitchFamily="-107" charset="-128"/>
                <a:cs typeface="ＭＳ Ｐゴシック" pitchFamily="-107" charset="-128"/>
              </a:rPr>
              <a:t>Stanford University at the time), reasoned that this second requirement negated</a:t>
            </a:r>
          </a:p>
          <a:p>
            <a:r>
              <a:rPr lang="en-US" sz="1200" kern="1200" baseline="0" dirty="0" smtClean="0">
                <a:solidFill>
                  <a:schemeClr val="tx1"/>
                </a:solidFill>
                <a:latin typeface="Arial" charset="0"/>
                <a:ea typeface="ＭＳ Ｐゴシック" pitchFamily="-107" charset="-128"/>
                <a:cs typeface="ＭＳ Ｐゴシック" pitchFamily="-107" charset="-128"/>
              </a:rPr>
              <a:t>the very essence of cryptography: the ability to maintain total secrecy over your</a:t>
            </a:r>
          </a:p>
          <a:p>
            <a:r>
              <a:rPr lang="en-US" sz="1200" kern="1200" baseline="0" dirty="0" smtClean="0">
                <a:solidFill>
                  <a:schemeClr val="tx1"/>
                </a:solidFill>
                <a:latin typeface="Arial" charset="0"/>
                <a:ea typeface="ＭＳ Ｐゴシック" pitchFamily="-107" charset="-128"/>
                <a:cs typeface="ＭＳ Ｐゴシック" pitchFamily="-107" charset="-128"/>
              </a:rPr>
              <a:t>own communication. As Diffie put it [DIFF88], “what good would it do after all to</a:t>
            </a:r>
          </a:p>
          <a:p>
            <a:r>
              <a:rPr lang="en-US" sz="1200" kern="1200" baseline="0" dirty="0" smtClean="0">
                <a:solidFill>
                  <a:schemeClr val="tx1"/>
                </a:solidFill>
                <a:latin typeface="Arial" charset="0"/>
                <a:ea typeface="ＭＳ Ｐゴシック" pitchFamily="-107" charset="-128"/>
                <a:cs typeface="ＭＳ Ｐゴシック" pitchFamily="-107" charset="-128"/>
              </a:rPr>
              <a:t>develop impenetrable cryptosystems, if their users were forced to share their keys</a:t>
            </a:r>
          </a:p>
          <a:p>
            <a:r>
              <a:rPr lang="en-US" sz="1200" kern="1200" baseline="0" dirty="0" smtClean="0">
                <a:solidFill>
                  <a:schemeClr val="tx1"/>
                </a:solidFill>
                <a:latin typeface="Arial" charset="0"/>
                <a:ea typeface="ＭＳ Ｐゴシック" pitchFamily="-107" charset="-128"/>
                <a:cs typeface="ＭＳ Ｐゴシック" pitchFamily="-107" charset="-128"/>
              </a:rPr>
              <a:t>with a KDC that could be compromised by either burglary or subpoena?”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second problem that Diffie pondered, and one that was apparently</a:t>
            </a:r>
          </a:p>
          <a:p>
            <a:r>
              <a:rPr lang="en-US" sz="1200" kern="1200" baseline="0" dirty="0" smtClean="0">
                <a:solidFill>
                  <a:schemeClr val="tx1"/>
                </a:solidFill>
                <a:latin typeface="Arial" charset="0"/>
                <a:ea typeface="ＭＳ Ｐゴシック" pitchFamily="-107" charset="-128"/>
                <a:cs typeface="ＭＳ Ｐゴシック" pitchFamily="-107" charset="-128"/>
              </a:rPr>
              <a:t>unrelated to the first, was that of digital signatures . If the use of cryptography</a:t>
            </a:r>
          </a:p>
          <a:p>
            <a:r>
              <a:rPr lang="en-US" sz="1200" kern="1200" baseline="0" dirty="0" smtClean="0">
                <a:solidFill>
                  <a:schemeClr val="tx1"/>
                </a:solidFill>
                <a:latin typeface="Arial" charset="0"/>
                <a:ea typeface="ＭＳ Ｐゴシック" pitchFamily="-107" charset="-128"/>
                <a:cs typeface="ＭＳ Ｐゴシック" pitchFamily="-107" charset="-128"/>
              </a:rPr>
              <a:t>was to become widespread, not just in military situations but for commercial and</a:t>
            </a:r>
          </a:p>
          <a:p>
            <a:r>
              <a:rPr lang="en-US" sz="1200" kern="1200" baseline="0" dirty="0" smtClean="0">
                <a:solidFill>
                  <a:schemeClr val="tx1"/>
                </a:solidFill>
                <a:latin typeface="Arial" charset="0"/>
                <a:ea typeface="ＭＳ Ｐゴシック" pitchFamily="-107" charset="-128"/>
                <a:cs typeface="ＭＳ Ｐゴシック" pitchFamily="-107" charset="-128"/>
              </a:rPr>
              <a:t>private purposes, then electronic messages and documents would need the equivalent</a:t>
            </a:r>
          </a:p>
          <a:p>
            <a:r>
              <a:rPr lang="en-US" sz="1200" kern="1200" baseline="0" dirty="0" smtClean="0">
                <a:solidFill>
                  <a:schemeClr val="tx1"/>
                </a:solidFill>
                <a:latin typeface="Arial" charset="0"/>
                <a:ea typeface="ＭＳ Ｐゴシック" pitchFamily="-107" charset="-128"/>
                <a:cs typeface="ＭＳ Ｐゴシック" pitchFamily="-107" charset="-128"/>
              </a:rPr>
              <a:t>of signatures used in paper documents. That is, could a method be devised</a:t>
            </a:r>
          </a:p>
          <a:p>
            <a:r>
              <a:rPr lang="en-US" sz="1200" kern="1200" baseline="0" dirty="0" smtClean="0">
                <a:solidFill>
                  <a:schemeClr val="tx1"/>
                </a:solidFill>
                <a:latin typeface="Arial" charset="0"/>
                <a:ea typeface="ＭＳ Ｐゴシック" pitchFamily="-107" charset="-128"/>
                <a:cs typeface="ＭＳ Ｐゴシック" pitchFamily="-107" charset="-128"/>
              </a:rPr>
              <a:t>that would stipulate, to the satisfaction of all parties, that a digital message had</a:t>
            </a:r>
          </a:p>
          <a:p>
            <a:r>
              <a:rPr lang="en-US" sz="1200" kern="1200" baseline="0" dirty="0" smtClean="0">
                <a:solidFill>
                  <a:schemeClr val="tx1"/>
                </a:solidFill>
                <a:latin typeface="Arial" charset="0"/>
                <a:ea typeface="ＭＳ Ｐゴシック" pitchFamily="-107" charset="-128"/>
                <a:cs typeface="ＭＳ Ｐゴシック" pitchFamily="-107" charset="-128"/>
              </a:rPr>
              <a:t>been sent by a particular person? This is a somewhat broader requirement than</a:t>
            </a:r>
          </a:p>
          <a:p>
            <a:r>
              <a:rPr lang="en-US" sz="1200" kern="1200" baseline="0" dirty="0" smtClean="0">
                <a:solidFill>
                  <a:schemeClr val="tx1"/>
                </a:solidFill>
                <a:latin typeface="Arial" charset="0"/>
                <a:ea typeface="ＭＳ Ｐゴシック" pitchFamily="-107" charset="-128"/>
                <a:cs typeface="ＭＳ Ｐゴシック" pitchFamily="-107" charset="-128"/>
              </a:rPr>
              <a:t>that of authentication, and its characteristics and ramifications are explored in</a:t>
            </a:r>
          </a:p>
          <a:p>
            <a:r>
              <a:rPr lang="en-US" sz="1200" kern="1200" baseline="0" dirty="0" smtClean="0">
                <a:solidFill>
                  <a:schemeClr val="tx1"/>
                </a:solidFill>
                <a:latin typeface="Arial" charset="0"/>
                <a:ea typeface="ＭＳ Ｐゴシック" pitchFamily="-107" charset="-128"/>
                <a:cs typeface="ＭＳ Ｐゴシック" pitchFamily="-107" charset="-128"/>
              </a:rPr>
              <a:t>Chapter 13.</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Diffie and Hellman achieved an astounding breakthrough in 1976</a:t>
            </a:r>
          </a:p>
          <a:p>
            <a:r>
              <a:rPr lang="en-US" sz="1200" kern="1200" baseline="0" dirty="0" smtClean="0">
                <a:solidFill>
                  <a:schemeClr val="tx1"/>
                </a:solidFill>
                <a:latin typeface="Arial" charset="0"/>
                <a:ea typeface="ＭＳ Ｐゴシック" pitchFamily="-107" charset="-128"/>
                <a:cs typeface="ＭＳ Ｐゴシック" pitchFamily="-107" charset="-128"/>
              </a:rPr>
              <a:t>[DIFF76 a, b] by coming up with a method that addressed both problems and was</a:t>
            </a:r>
          </a:p>
          <a:p>
            <a:r>
              <a:rPr lang="en-US" sz="1200" kern="1200" baseline="0" dirty="0" smtClean="0">
                <a:solidFill>
                  <a:schemeClr val="tx1"/>
                </a:solidFill>
                <a:latin typeface="Arial" charset="0"/>
                <a:ea typeface="ＭＳ Ｐゴシック" pitchFamily="-107" charset="-128"/>
                <a:cs typeface="ＭＳ Ｐゴシック" pitchFamily="-107" charset="-128"/>
              </a:rPr>
              <a:t>radically different from all previous approaches to cryptography, going back over</a:t>
            </a:r>
          </a:p>
          <a:p>
            <a:r>
              <a:rPr lang="en-US" sz="1200" kern="1200" baseline="0" dirty="0" smtClean="0">
                <a:solidFill>
                  <a:schemeClr val="tx1"/>
                </a:solidFill>
                <a:latin typeface="Arial" charset="0"/>
                <a:ea typeface="ＭＳ Ｐゴシック" pitchFamily="-107" charset="-128"/>
                <a:cs typeface="ＭＳ Ｐゴシック" pitchFamily="-107" charset="-128"/>
              </a:rPr>
              <a:t>four millennia.</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4290904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0089CBAF-74CD-9842-855B-ACC1A106CFD6}" type="slidenum">
              <a:rPr lang="en-AU">
                <a:latin typeface="Arial" pitchFamily="-84" charset="0"/>
              </a:rPr>
              <a:pPr/>
              <a:t>6</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Asymmetric algorithms rely on one key for encryption and a different but related</a:t>
            </a:r>
          </a:p>
          <a:p>
            <a:r>
              <a:rPr lang="en-US" sz="1200" kern="1200" baseline="0" dirty="0" smtClean="0">
                <a:solidFill>
                  <a:schemeClr val="tx1"/>
                </a:solidFill>
                <a:latin typeface="Arial" charset="0"/>
                <a:ea typeface="ＭＳ Ｐゴシック" pitchFamily="-107" charset="-128"/>
                <a:cs typeface="ＭＳ Ｐゴシック" pitchFamily="-107" charset="-128"/>
              </a:rPr>
              <a:t>key for decryption. These algorithms have the following important characteristic.</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is computationally infeasible to determine the decryption key given only</a:t>
            </a:r>
          </a:p>
          <a:p>
            <a:r>
              <a:rPr lang="en-US" sz="1200" kern="1200" baseline="0" dirty="0" smtClean="0">
                <a:solidFill>
                  <a:schemeClr val="tx1"/>
                </a:solidFill>
                <a:latin typeface="Arial" charset="0"/>
                <a:ea typeface="ＭＳ Ｐゴシック" pitchFamily="-107" charset="-128"/>
                <a:cs typeface="ＭＳ Ｐゴシック" pitchFamily="-107" charset="-128"/>
              </a:rPr>
              <a:t>knowledge of the cryptographic algorithm and the encryption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In addition, some algorithms, such as RSA, also exhibit the following characteristic.</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Either of the two related keys can be used for encryption, with the other used</a:t>
            </a:r>
          </a:p>
          <a:p>
            <a:r>
              <a:rPr lang="en-US" sz="1200" kern="1200" baseline="0" dirty="0" smtClean="0">
                <a:solidFill>
                  <a:schemeClr val="tx1"/>
                </a:solidFill>
                <a:latin typeface="Arial" charset="0"/>
                <a:ea typeface="ＭＳ Ｐゴシック" pitchFamily="-107" charset="-128"/>
                <a:cs typeface="ＭＳ Ｐゴシック" pitchFamily="-107" charset="-128"/>
              </a:rPr>
              <a:t>for decryption.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public-key encryption  scheme has six ingredients (Figure 9.1a; compare</a:t>
            </a:r>
          </a:p>
          <a:p>
            <a:r>
              <a:rPr lang="en-US" sz="1200" kern="1200" baseline="0" dirty="0" smtClean="0">
                <a:solidFill>
                  <a:schemeClr val="tx1"/>
                </a:solidFill>
                <a:latin typeface="Arial" charset="0"/>
                <a:ea typeface="ＭＳ Ｐゴシック" pitchFamily="-107" charset="-128"/>
                <a:cs typeface="ＭＳ Ｐゴシック" pitchFamily="-107" charset="-128"/>
              </a:rPr>
              <a:t>with Figure 3.1).</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Plaintext:  This is the readable message or data that is fed into the algorithm as</a:t>
            </a:r>
          </a:p>
          <a:p>
            <a:r>
              <a:rPr lang="en-US" sz="1200" kern="1200" baseline="0" dirty="0" smtClean="0">
                <a:solidFill>
                  <a:schemeClr val="tx1"/>
                </a:solidFill>
                <a:latin typeface="Arial" charset="0"/>
                <a:ea typeface="ＭＳ Ｐゴシック" pitchFamily="-107" charset="-128"/>
                <a:cs typeface="ＭＳ Ｐゴシック" pitchFamily="-107" charset="-128"/>
              </a:rPr>
              <a:t>input.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Encryption algorithm: The encryption algorithm performs various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on the plaintext.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Public and private keys: This is a pair of keys that have been selected so that</a:t>
            </a:r>
          </a:p>
          <a:p>
            <a:r>
              <a:rPr lang="en-US" sz="1200" kern="1200" baseline="0" dirty="0" smtClean="0">
                <a:solidFill>
                  <a:schemeClr val="tx1"/>
                </a:solidFill>
                <a:latin typeface="Arial" charset="0"/>
                <a:ea typeface="ＭＳ Ｐゴシック" pitchFamily="-107" charset="-128"/>
                <a:cs typeface="ＭＳ Ｐゴシック" pitchFamily="-107" charset="-128"/>
              </a:rPr>
              <a:t>if one is used for encryption, the other is used for decryption. The exact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performed by the algorithm depend on the public or private key</a:t>
            </a:r>
          </a:p>
          <a:p>
            <a:r>
              <a:rPr lang="en-US" sz="1200" kern="1200" baseline="0" dirty="0" smtClean="0">
                <a:solidFill>
                  <a:schemeClr val="tx1"/>
                </a:solidFill>
                <a:latin typeface="Arial" charset="0"/>
                <a:ea typeface="ＭＳ Ｐゴシック" pitchFamily="-107" charset="-128"/>
                <a:cs typeface="ＭＳ Ｐゴシック" pitchFamily="-107" charset="-128"/>
              </a:rPr>
              <a:t>that is provided as input.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smtClean="0">
                <a:solidFill>
                  <a:schemeClr val="tx1"/>
                </a:solidFill>
                <a:latin typeface="Arial" charset="0"/>
                <a:ea typeface="ＭＳ Ｐゴシック" pitchFamily="-107" charset="-128"/>
                <a:cs typeface="ＭＳ Ｐゴシック" pitchFamily="-107" charset="-128"/>
              </a:rPr>
              <a:t>the plaintext and the key. For a given message, two different keys will produce</a:t>
            </a:r>
          </a:p>
          <a:p>
            <a:r>
              <a:rPr lang="en-US" sz="1200" kern="1200" baseline="0" dirty="0" smtClean="0">
                <a:solidFill>
                  <a:schemeClr val="tx1"/>
                </a:solidFill>
                <a:latin typeface="Arial" charset="0"/>
                <a:ea typeface="ＭＳ Ｐゴシック" pitchFamily="-107" charset="-128"/>
                <a:cs typeface="ＭＳ Ｐゴシック" pitchFamily="-107" charset="-128"/>
              </a:rPr>
              <a:t>two different ciphertexts.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Decryption algorithm: This algorithm accepts the ciphertext and the matching</a:t>
            </a:r>
          </a:p>
          <a:p>
            <a:r>
              <a:rPr lang="en-US" sz="1200" kern="1200" baseline="0" dirty="0" smtClean="0">
                <a:solidFill>
                  <a:schemeClr val="tx1"/>
                </a:solidFill>
                <a:latin typeface="Arial" charset="0"/>
                <a:ea typeface="ＭＳ Ｐゴシック" pitchFamily="-107" charset="-128"/>
                <a:cs typeface="ＭＳ Ｐゴシック" pitchFamily="-107" charset="-128"/>
              </a:rPr>
              <a:t>key and produces the original plaintext.</a:t>
            </a:r>
            <a:endParaRPr lang="en-AU"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184964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D13D60A-2BA5-A948-A439-F274551FBC98}" type="slidenum">
              <a:rPr lang="en-AU">
                <a:latin typeface="Arial" pitchFamily="-84" charset="0"/>
              </a:rPr>
              <a:pPr/>
              <a:t>7</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685800" y="4343400"/>
            <a:ext cx="5486400" cy="4495800"/>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essential steps are the following.</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Each user generates a pair of keys to be used for the encryption and 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of messages.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Each user places one of the two keys in a public register or other accessible</a:t>
            </a:r>
          </a:p>
          <a:p>
            <a:r>
              <a:rPr lang="en-US" sz="1200" kern="1200" baseline="0" dirty="0" smtClean="0">
                <a:solidFill>
                  <a:schemeClr val="tx1"/>
                </a:solidFill>
                <a:latin typeface="Arial" charset="0"/>
                <a:ea typeface="ＭＳ Ｐゴシック" pitchFamily="-107" charset="-128"/>
                <a:cs typeface="ＭＳ Ｐゴシック" pitchFamily="-107" charset="-128"/>
              </a:rPr>
              <a:t>file. This is the public key. The companion key is kept private. As Figure 9.1a</a:t>
            </a:r>
          </a:p>
          <a:p>
            <a:r>
              <a:rPr lang="en-US" sz="1200" kern="1200" baseline="0" dirty="0" smtClean="0">
                <a:solidFill>
                  <a:schemeClr val="tx1"/>
                </a:solidFill>
                <a:latin typeface="Arial" charset="0"/>
                <a:ea typeface="ＭＳ Ｐゴシック" pitchFamily="-107" charset="-128"/>
                <a:cs typeface="ＭＳ Ｐゴシック" pitchFamily="-107" charset="-128"/>
              </a:rPr>
              <a:t>suggests, each user maintains a collection of public keys obtained from others.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If Bob wishes to send a confidential message to Alice, Bob encrypts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using Alice’s public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When Alice receives the message, she decrypts it using her private key. No</a:t>
            </a:r>
          </a:p>
          <a:p>
            <a:r>
              <a:rPr lang="en-US" sz="1200" kern="1200" baseline="0" dirty="0" smtClean="0">
                <a:solidFill>
                  <a:schemeClr val="tx1"/>
                </a:solidFill>
                <a:latin typeface="Arial" charset="0"/>
                <a:ea typeface="ＭＳ Ｐゴシック" pitchFamily="-107" charset="-128"/>
                <a:cs typeface="ＭＳ Ｐゴシック" pitchFamily="-107" charset="-128"/>
              </a:rPr>
              <a:t>other recipient can decrypt the message because only Alice knows Alice’s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With this approach, all participants have access to public keys, and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keys are generated locally by each participant and therefore need never be</a:t>
            </a:r>
          </a:p>
          <a:p>
            <a:r>
              <a:rPr lang="en-US" sz="1200" kern="1200" baseline="0" dirty="0" smtClean="0">
                <a:solidFill>
                  <a:schemeClr val="tx1"/>
                </a:solidFill>
                <a:latin typeface="Arial" charset="0"/>
                <a:ea typeface="ＭＳ Ｐゴシック" pitchFamily="-107" charset="-128"/>
                <a:cs typeface="ＭＳ Ｐゴシック" pitchFamily="-107" charset="-128"/>
              </a:rPr>
              <a:t>distributed. As long as a user’s private key remains protected and secret, incoming</a:t>
            </a:r>
          </a:p>
          <a:p>
            <a:r>
              <a:rPr lang="en-US" sz="1200" kern="1200" baseline="0" dirty="0" smtClean="0">
                <a:solidFill>
                  <a:schemeClr val="tx1"/>
                </a:solidFill>
                <a:latin typeface="Arial" charset="0"/>
                <a:ea typeface="ＭＳ Ｐゴシック" pitchFamily="-107" charset="-128"/>
                <a:cs typeface="ＭＳ Ｐゴシック" pitchFamily="-107" charset="-128"/>
              </a:rPr>
              <a:t>communication is secure. At any time, a system can change its private key and</a:t>
            </a:r>
          </a:p>
          <a:p>
            <a:r>
              <a:rPr lang="en-US" sz="1200" kern="1200" baseline="0" dirty="0" smtClean="0">
                <a:solidFill>
                  <a:schemeClr val="tx1"/>
                </a:solidFill>
                <a:latin typeface="Arial" charset="0"/>
                <a:ea typeface="ＭＳ Ｐゴシック" pitchFamily="-107" charset="-128"/>
                <a:cs typeface="ＭＳ Ｐゴシック" pitchFamily="-107" charset="-128"/>
              </a:rPr>
              <a:t>publish the companion public key to replace its old public key.</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85215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346C3F5-E6D3-014B-9D2A-72AA7DAD86D7}" type="slidenum">
              <a:rPr lang="en-AU">
                <a:latin typeface="Arial" pitchFamily="-84" charset="0"/>
              </a:rPr>
              <a:pPr/>
              <a:t>8</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685800" y="4343400"/>
            <a:ext cx="5486400" cy="4495800"/>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Table 9.2 summarizes some of the important aspects of symmetric and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To discriminate between the two, we refer to the key used in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as a secret key . The two keys used for asymmetric encryption are</a:t>
            </a:r>
          </a:p>
          <a:p>
            <a:r>
              <a:rPr lang="en-US" sz="1200" kern="1200" baseline="0" dirty="0" smtClean="0">
                <a:solidFill>
                  <a:schemeClr val="tx1"/>
                </a:solidFill>
                <a:latin typeface="Arial" charset="0"/>
                <a:ea typeface="ＭＳ Ｐゴシック" pitchFamily="-107" charset="-128"/>
                <a:cs typeface="ＭＳ Ｐゴシック" pitchFamily="-107" charset="-128"/>
              </a:rPr>
              <a:t>referred to as the public key  and the private key . Invariably, the private key is kept</a:t>
            </a:r>
          </a:p>
          <a:p>
            <a:r>
              <a:rPr lang="en-US" sz="1200" kern="1200" baseline="0" dirty="0" smtClean="0">
                <a:solidFill>
                  <a:schemeClr val="tx1"/>
                </a:solidFill>
                <a:latin typeface="Arial" charset="0"/>
                <a:ea typeface="ＭＳ Ｐゴシック" pitchFamily="-107" charset="-128"/>
                <a:cs typeface="ＭＳ Ｐゴシック" pitchFamily="-107" charset="-128"/>
              </a:rPr>
              <a:t>secret, but it is referred to as a private key rather than a secret key to avoid confusion</a:t>
            </a:r>
          </a:p>
          <a:p>
            <a:r>
              <a:rPr lang="en-US" sz="1200" kern="1200" baseline="0" dirty="0" smtClean="0">
                <a:solidFill>
                  <a:schemeClr val="tx1"/>
                </a:solidFill>
                <a:latin typeface="Arial" charset="0"/>
                <a:ea typeface="ＭＳ Ｐゴシック" pitchFamily="-107" charset="-128"/>
                <a:cs typeface="ＭＳ Ｐゴシック" pitchFamily="-107" charset="-128"/>
              </a:rPr>
              <a:t>with symmetric encryption.</a:t>
            </a:r>
            <a:endParaRPr lang="en-AU" dirty="0" smtClean="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71646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FE1978F-EB0A-054B-A3B1-D6FA260E455B}" type="slidenum">
              <a:rPr lang="en-AU">
                <a:latin typeface="Arial" pitchFamily="-84" charset="0"/>
              </a:rPr>
              <a:pPr/>
              <a:t>9</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Let us take a closer look at the essential elements of a public-key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scheme, using Figure 9.2 (compare with Figure 3.2).</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scheme illustrated in Figure 9.2 provides confidentiality.</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142962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4034"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4035"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0271CDF8-9B0D-234B-8151-C4C3ADAF252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5011FE2B-9267-0C4E-9B2E-414E3AEDA87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F32255B-3A37-C34E-8FBD-7770ECE7FB7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E55F28F0-E9AE-924E-B885-191ED0146B2B}"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smtClean="0"/>
              <a:t>© 2017 Pearson Education, Inc., Hoboken, NJ. All rights reserved.</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50F6E88-A515-0740-B7E9-2EC401517A1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39FD1698-F7AD-0D41-983A-B0B5B94FB83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1FAAD85A-959F-8F4B-B814-070A18E71BC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0C412365-415C-2442-9AEF-A6D8BBED988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DD4D87F9-4616-AA45-866E-ABD8D03519E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1D97E2C3-04C4-2C4D-93A7-9E3F27B1A60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96847CB8-5454-CF4E-A34F-FCCA59080E7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8294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295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295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8299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8300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301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301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8301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smtClean="0"/>
              <a:t>© 2017 Pearson Education, Inc., Hoboken, NJ. All rights reserved.</a:t>
            </a:r>
            <a:endParaRPr lang="en-US" dirty="0"/>
          </a:p>
        </p:txBody>
      </p:sp>
      <p:sp>
        <p:nvSpPr>
          <p:cNvPr id="8301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EC87E019-D750-DD44-8C0D-AD296731A5DC}" type="slidenum">
              <a:rPr lang="en-US"/>
              <a:pPr>
                <a:defRPr/>
              </a:pPr>
              <a:t>‹#›</a:t>
            </a:fld>
            <a:endParaRPr lang="en-US" dirty="0"/>
          </a:p>
        </p:txBody>
      </p:sp>
      <p:sp>
        <p:nvSpPr>
          <p:cNvPr id="8301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smtClean="0"/>
              <a:t>© 2017 Pearson Education, Inc., Hoboken, NJ. All rights reserved.</a:t>
            </a: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20.xml"/><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22.xml"/><Relationship Id="rId1" Type="http://schemas.openxmlformats.org/officeDocument/2006/relationships/slideLayout" Target="../slideLayouts/slideLayout19.xml"/><Relationship Id="rId5" Type="http://schemas.openxmlformats.org/officeDocument/2006/relationships/image" Target="../media/image34.pdf"/><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28.xml"/><Relationship Id="rId1" Type="http://schemas.openxmlformats.org/officeDocument/2006/relationships/slideLayout" Target="../slideLayouts/slideLayout19.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45.pdf"/><Relationship Id="rId2" Type="http://schemas.openxmlformats.org/officeDocument/2006/relationships/notesSlide" Target="../notesSlides/notesSlide29.xml"/><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34.xml"/><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df"/><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smtClean="0"/>
              <a:t>Seventh Edition</a:t>
            </a:r>
          </a:p>
          <a:p>
            <a:pPr>
              <a:buFont typeface="Wingdings" pitchFamily="-84" charset="2"/>
              <a:buNone/>
            </a:pPr>
            <a:r>
              <a:rPr lang="en-US" dirty="0" smtClean="0"/>
              <a:t>by William Stallings	</a:t>
            </a:r>
          </a:p>
          <a:p>
            <a:pPr>
              <a:buFont typeface="Wingdings" pitchFamily="-84" charset="2"/>
              <a:buNone/>
            </a:pPr>
            <a:endParaRPr lang="en-US" dirty="0" smtClean="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356350"/>
            <a:ext cx="5105400" cy="501650"/>
          </a:xfrm>
        </p:spPr>
        <p:txBody>
          <a:bodyPr/>
          <a:lstStyle/>
          <a:p>
            <a:pPr>
              <a:defRPr/>
            </a:pPr>
            <a:r>
              <a:rPr lang="en-US" sz="1100" dirty="0" smtClean="0"/>
              <a:t>© 2017 Pearson Education, Inc., Hoboken, NJ.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545" t="9412" r="4545" b="8235"/>
              <a:stretch>
                <a:fillRect/>
              </a:stretch>
            </p:blipFill>
          </mc:Choice>
          <mc:Fallback>
            <p:blipFill>
              <a:blip r:embed="rId4"/>
              <a:srcRect l="4545" t="9412" r="4545" b="8235"/>
              <a:stretch>
                <a:fillRect/>
              </a:stretch>
            </p:blipFill>
          </mc:Fallback>
        </mc:AlternateContent>
        <p:spPr>
          <a:xfrm>
            <a:off x="533399" y="762000"/>
            <a:ext cx="8382023" cy="5867400"/>
          </a:xfrm>
          <a:prstGeom prst="rect">
            <a:avLst/>
          </a:prstGeom>
        </p:spPr>
      </p:pic>
      <p:sp>
        <p:nvSpPr>
          <p:cNvPr id="3" name="Rectangle 2"/>
          <p:cNvSpPr txBox="1">
            <a:spLocks noChangeArrowheads="1"/>
          </p:cNvSpPr>
          <p:nvPr/>
        </p:nvSpPr>
        <p:spPr bwMode="auto">
          <a:xfrm>
            <a:off x="1" y="39689"/>
            <a:ext cx="9144000" cy="874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6000"/>
              </a:lnSpc>
              <a:spcBef>
                <a:spcPct val="0"/>
              </a:spcBef>
              <a:spcAft>
                <a:spcPct val="0"/>
              </a:spcAft>
              <a:buClrTx/>
              <a:buSzTx/>
              <a:buFontTx/>
              <a:buNone/>
              <a:tabLst/>
              <a:defRPr/>
            </a:pPr>
            <a:r>
              <a:rPr kumimoji="0" lang="en-AU" sz="40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Public-Key Cryptosystem:  Authentication</a:t>
            </a:r>
            <a:endParaRPr kumimoji="0" lang="en-AU" sz="4000" b="0" i="0" u="none" strike="noStrike" kern="1200" cap="none" spc="0" normalizeH="0" baseline="0" noProof="0" dirty="0">
              <a:ln>
                <a:noFill/>
              </a:ln>
              <a:solidFill>
                <a:schemeClr val="tx2"/>
              </a:solidFill>
              <a:effectLst/>
              <a:uLnTx/>
              <a:uFillTx/>
              <a:latin typeface="+mn-lt"/>
              <a:ea typeface="ＭＳ Ｐゴシック" pitchFamily="-84" charset="-128"/>
              <a:cs typeface="ＭＳ Ｐゴシック" pitchFamily="-84" charset="-128"/>
            </a:endParaRPr>
          </a:p>
        </p:txBody>
      </p:sp>
      <p:sp>
        <p:nvSpPr>
          <p:cNvPr id="4" name="Footer Placeholder 3"/>
          <p:cNvSpPr>
            <a:spLocks noGrp="1"/>
          </p:cNvSpPr>
          <p:nvPr>
            <p:ph type="ftr" sz="quarter" idx="11"/>
          </p:nvPr>
        </p:nvSpPr>
        <p:spPr>
          <a:xfrm>
            <a:off x="0" y="6492875"/>
            <a:ext cx="62484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spd="med">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 y="39688"/>
            <a:ext cx="9144000" cy="12557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5600"/>
              </a:lnSpc>
              <a:spcBef>
                <a:spcPct val="0"/>
              </a:spcBef>
              <a:spcAft>
                <a:spcPct val="0"/>
              </a:spcAft>
              <a:buClrTx/>
              <a:buSzTx/>
              <a:buFontTx/>
              <a:buNone/>
              <a:tabLst/>
              <a:defRPr/>
            </a:pPr>
            <a:r>
              <a:rPr kumimoji="0" lang="en-AU" sz="48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Public-Key Cryptosystem:  Authentication and Secrecy</a:t>
            </a:r>
            <a:endParaRPr kumimoji="0" lang="en-AU" sz="4800" b="0" i="0" u="none" strike="noStrike" kern="1200" cap="none" spc="0" normalizeH="0" baseline="0" noProof="0" dirty="0">
              <a:ln>
                <a:noFill/>
              </a:ln>
              <a:solidFill>
                <a:schemeClr val="tx2"/>
              </a:solidFill>
              <a:effectLst/>
              <a:uLnTx/>
              <a:uFillTx/>
              <a:latin typeface="+mn-lt"/>
              <a:ea typeface="ＭＳ Ｐゴシック" pitchFamily="-84" charset="-128"/>
              <a:cs typeface="ＭＳ Ｐゴシック" pitchFamily="-84" charset="-128"/>
            </a:endParaRPr>
          </a:p>
        </p:txBody>
      </p:sp>
      <p:pic>
        <p:nvPicPr>
          <p:cNvPr id="3" name="Picture 2"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b="10588"/>
              <a:stretch>
                <a:fillRect/>
              </a:stretch>
            </p:blipFill>
          </mc:Choice>
          <mc:Fallback>
            <p:blipFill>
              <a:blip r:embed="rId4"/>
              <a:srcRect b="10588"/>
              <a:stretch>
                <a:fillRect/>
              </a:stretch>
            </p:blipFill>
          </mc:Fallback>
        </mc:AlternateContent>
        <p:spPr>
          <a:xfrm>
            <a:off x="268941" y="533400"/>
            <a:ext cx="8875059" cy="6131805"/>
          </a:xfrm>
          <a:prstGeom prst="rect">
            <a:avLst/>
          </a:prstGeom>
        </p:spPr>
      </p:pic>
      <p:sp>
        <p:nvSpPr>
          <p:cNvPr id="4" name="Footer Placeholder 3"/>
          <p:cNvSpPr>
            <a:spLocks noGrp="1"/>
          </p:cNvSpPr>
          <p:nvPr>
            <p:ph type="ftr" sz="quarter" idx="11"/>
          </p:nvPr>
        </p:nvSpPr>
        <p:spPr>
          <a:xfrm>
            <a:off x="0" y="6492875"/>
            <a:ext cx="5648325"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spd="med">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700"/>
              </a:lnSpc>
            </a:pPr>
            <a:r>
              <a:rPr lang="en-US" sz="5100" dirty="0" smtClean="0"/>
              <a:t>Applications for Public-Key Cryptosystems</a:t>
            </a:r>
            <a:endParaRPr lang="en-US" sz="5100" dirty="0"/>
          </a:p>
        </p:txBody>
      </p:sp>
      <p:sp>
        <p:nvSpPr>
          <p:cNvPr id="3" name="Content Placeholder 2"/>
          <p:cNvSpPr>
            <a:spLocks noGrp="1"/>
          </p:cNvSpPr>
          <p:nvPr>
            <p:ph idx="1"/>
          </p:nvPr>
        </p:nvSpPr>
        <p:spPr>
          <a:xfrm>
            <a:off x="792163" y="1762125"/>
            <a:ext cx="7570787" cy="4867275"/>
          </a:xfrm>
        </p:spPr>
        <p:txBody>
          <a:bodyPr>
            <a:normAutofit fontScale="92500" lnSpcReduction="10000"/>
          </a:bodyPr>
          <a:lstStyle/>
          <a:p>
            <a:r>
              <a:rPr lang="en-US" dirty="0" smtClean="0"/>
              <a:t>Public-key cryptosystems can be classified into three categories:</a:t>
            </a:r>
          </a:p>
          <a:p>
            <a:endParaRPr lang="en-US" dirty="0" smtClean="0"/>
          </a:p>
          <a:p>
            <a:endParaRPr lang="en-US" dirty="0" smtClean="0"/>
          </a:p>
          <a:p>
            <a:endParaRPr lang="en-US" dirty="0" smtClean="0"/>
          </a:p>
          <a:p>
            <a:endParaRPr lang="en-US" dirty="0" smtClean="0"/>
          </a:p>
          <a:p>
            <a:r>
              <a:rPr lang="en-US" dirty="0" smtClean="0"/>
              <a:t>Some algorithms are suitable for all three applications, whereas others can be used only for one or two</a:t>
            </a:r>
            <a:endParaRPr lang="en-US" dirty="0"/>
          </a:p>
        </p:txBody>
      </p:sp>
      <p:graphicFrame>
        <p:nvGraphicFramePr>
          <p:cNvPr id="4" name="Diagram 3"/>
          <p:cNvGraphicFramePr/>
          <p:nvPr/>
        </p:nvGraphicFramePr>
        <p:xfrm>
          <a:off x="1524000" y="2743200"/>
          <a:ext cx="60960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3340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sz="4400" dirty="0" smtClean="0"/>
              <a:t>Table 9.3</a:t>
            </a:r>
            <a:r>
              <a:rPr lang="en-US" dirty="0" smtClean="0"/>
              <a:t/>
            </a:r>
            <a:br>
              <a:rPr lang="en-US" dirty="0" smtClean="0"/>
            </a:br>
            <a:r>
              <a:rPr lang="en-US" sz="3600" dirty="0" smtClean="0"/>
              <a:t>Applications for Public-Key Cryptosystems</a:t>
            </a:r>
            <a:endParaRPr lang="en-US" dirty="0"/>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8384" y="2743199"/>
            <a:ext cx="8717016" cy="2080605"/>
          </a:xfrm>
          <a:prstGeom prst="rect">
            <a:avLst/>
          </a:prstGeom>
        </p:spPr>
      </p:pic>
      <p:sp>
        <p:nvSpPr>
          <p:cNvPr id="5" name="Rectangle 4"/>
          <p:cNvSpPr/>
          <p:nvPr/>
        </p:nvSpPr>
        <p:spPr>
          <a:xfrm>
            <a:off x="304800" y="4648200"/>
            <a:ext cx="8610600" cy="307777"/>
          </a:xfrm>
          <a:prstGeom prst="rect">
            <a:avLst/>
          </a:prstGeom>
        </p:spPr>
        <p:txBody>
          <a:bodyPr wrap="square">
            <a:spAutoFit/>
          </a:bodyPr>
          <a:lstStyle/>
          <a:p>
            <a:r>
              <a:rPr lang="en-US" sz="1400" dirty="0"/>
              <a:t>Table 9.3  Applications for Public-Key Cryptosystems</a:t>
            </a:r>
            <a:r>
              <a:rPr lang="en-US" sz="1400" dirty="0" smtClean="0"/>
              <a:t> </a:t>
            </a:r>
            <a:endParaRPr lang="en-US" sz="1400" dirty="0"/>
          </a:p>
        </p:txBody>
      </p:sp>
      <p:sp>
        <p:nvSpPr>
          <p:cNvPr id="6" name="Footer Placeholder 5"/>
          <p:cNvSpPr>
            <a:spLocks noGrp="1"/>
          </p:cNvSpPr>
          <p:nvPr>
            <p:ph type="ftr" sz="quarter" idx="11"/>
          </p:nvPr>
        </p:nvSpPr>
        <p:spPr>
          <a:xfrm>
            <a:off x="609599" y="6356350"/>
            <a:ext cx="2657475"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dirty="0" smtClean="0"/>
              <a:t>Public-Key Requirements</a:t>
            </a:r>
            <a:endParaRPr lang="en-AU" dirty="0"/>
          </a:p>
        </p:txBody>
      </p:sp>
      <p:sp>
        <p:nvSpPr>
          <p:cNvPr id="55299" name="Rectangle 3"/>
          <p:cNvSpPr>
            <a:spLocks noGrp="1" noChangeArrowheads="1"/>
          </p:cNvSpPr>
          <p:nvPr>
            <p:ph idx="1"/>
          </p:nvPr>
        </p:nvSpPr>
        <p:spPr>
          <a:xfrm>
            <a:off x="792163" y="1762125"/>
            <a:ext cx="7570787" cy="4867275"/>
          </a:xfrm>
        </p:spPr>
        <p:txBody>
          <a:bodyPr>
            <a:normAutofit fontScale="85000" lnSpcReduction="20000"/>
          </a:bodyPr>
          <a:lstStyle/>
          <a:p>
            <a:r>
              <a:rPr lang="en-AU" dirty="0" smtClean="0"/>
              <a:t>Conditions that these algorithms must fulfill:</a:t>
            </a:r>
          </a:p>
          <a:p>
            <a:pPr lvl="1"/>
            <a:r>
              <a:rPr lang="en-AU" dirty="0" smtClean="0"/>
              <a:t>It is computationally easy for a party B to generate a pair (public-key </a:t>
            </a:r>
            <a:r>
              <a:rPr lang="en-AU" i="1" dirty="0" smtClean="0"/>
              <a:t>PU</a:t>
            </a:r>
            <a:r>
              <a:rPr lang="en-AU" i="1" baseline="-25000" dirty="0" smtClean="0"/>
              <a:t>b</a:t>
            </a:r>
            <a:r>
              <a:rPr lang="en-AU" i="1" dirty="0" smtClean="0"/>
              <a:t>, </a:t>
            </a:r>
            <a:r>
              <a:rPr lang="en-AU" dirty="0" smtClean="0"/>
              <a:t>private key PR</a:t>
            </a:r>
            <a:r>
              <a:rPr lang="en-AU" i="1" baseline="-25000" dirty="0" smtClean="0"/>
              <a:t>b</a:t>
            </a:r>
            <a:r>
              <a:rPr lang="en-AU" dirty="0" smtClean="0"/>
              <a:t>)</a:t>
            </a:r>
          </a:p>
          <a:p>
            <a:pPr lvl="1"/>
            <a:r>
              <a:rPr lang="en-AU" dirty="0" smtClean="0"/>
              <a:t>It is computationally easy for a sender A, knowing the public key and the message to be encrypted, to generate the corresponding ciphertext </a:t>
            </a:r>
          </a:p>
          <a:p>
            <a:pPr lvl="1"/>
            <a:r>
              <a:rPr lang="en-AU" dirty="0" smtClean="0"/>
              <a:t>It is computationally easy for the receiver B to decrypt the resulting ciphertext using the private key to recover the original message</a:t>
            </a:r>
          </a:p>
          <a:p>
            <a:pPr lvl="1"/>
            <a:r>
              <a:rPr lang="en-AU" dirty="0" smtClean="0"/>
              <a:t>It is computationally infeasible for an adversary, knowing the public key, to determine the private key</a:t>
            </a:r>
          </a:p>
          <a:p>
            <a:pPr lvl="1"/>
            <a:r>
              <a:rPr lang="en-AU" dirty="0" smtClean="0"/>
              <a:t>It is computationally infeasible for an adversary, knowing the public key and a ciphertext, to recover the original message</a:t>
            </a:r>
          </a:p>
          <a:p>
            <a:pPr lvl="1"/>
            <a:r>
              <a:rPr lang="en-AU" dirty="0" smtClean="0"/>
              <a:t>The two keys can be applied in either order</a:t>
            </a:r>
          </a:p>
        </p:txBody>
      </p:sp>
      <p:sp>
        <p:nvSpPr>
          <p:cNvPr id="4" name="Footer Placeholder 3"/>
          <p:cNvSpPr>
            <a:spLocks noGrp="1"/>
          </p:cNvSpPr>
          <p:nvPr>
            <p:ph type="ftr" sz="quarter" idx="11"/>
          </p:nvPr>
        </p:nvSpPr>
        <p:spPr>
          <a:xfrm>
            <a:off x="0" y="6492875"/>
            <a:ext cx="54864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Public-Key Requirements</a:t>
            </a:r>
            <a:endParaRPr lang="en-US" dirty="0" smtClean="0"/>
          </a:p>
        </p:txBody>
      </p:sp>
      <p:sp>
        <p:nvSpPr>
          <p:cNvPr id="3" name="Content Placeholder 2"/>
          <p:cNvSpPr>
            <a:spLocks noGrp="1"/>
          </p:cNvSpPr>
          <p:nvPr>
            <p:ph idx="1"/>
          </p:nvPr>
        </p:nvSpPr>
        <p:spPr>
          <a:xfrm>
            <a:off x="792163" y="1762125"/>
            <a:ext cx="7570787" cy="4714875"/>
          </a:xfrm>
        </p:spPr>
        <p:txBody>
          <a:bodyPr>
            <a:normAutofit fontScale="77500" lnSpcReduction="20000"/>
          </a:bodyPr>
          <a:lstStyle/>
          <a:p>
            <a:r>
              <a:rPr lang="en-US" dirty="0" smtClean="0"/>
              <a:t>Need a trap-door one-way function</a:t>
            </a:r>
          </a:p>
          <a:p>
            <a:pPr lvl="1"/>
            <a:r>
              <a:rPr lang="en-US" dirty="0" smtClean="0"/>
              <a:t>A one-way function is one that maps a domain into a range such that every function value has a unique inverse, with the condition that the calculation of the function is easy, whereas the calculation of the inverse is infeasible</a:t>
            </a:r>
          </a:p>
          <a:p>
            <a:pPr lvl="2"/>
            <a:r>
              <a:rPr lang="en-US" dirty="0" smtClean="0"/>
              <a:t>Y = f(X) easy  </a:t>
            </a:r>
          </a:p>
          <a:p>
            <a:pPr lvl="2"/>
            <a:r>
              <a:rPr lang="en-US" dirty="0" smtClean="0"/>
              <a:t>X = f</a:t>
            </a:r>
            <a:r>
              <a:rPr lang="en-US" baseline="30000" dirty="0" smtClean="0"/>
              <a:t>–1</a:t>
            </a:r>
            <a:r>
              <a:rPr lang="en-US" dirty="0" smtClean="0"/>
              <a:t>(Y) infeasible</a:t>
            </a:r>
          </a:p>
          <a:p>
            <a:r>
              <a:rPr lang="en-US" dirty="0" smtClean="0"/>
              <a:t>A trap-door one-way function is a family of invertible functions f</a:t>
            </a:r>
            <a:r>
              <a:rPr lang="en-US" baseline="-25000" dirty="0" smtClean="0"/>
              <a:t>k</a:t>
            </a:r>
            <a:r>
              <a:rPr lang="en-US" dirty="0" smtClean="0"/>
              <a:t>, such that</a:t>
            </a:r>
          </a:p>
          <a:p>
            <a:pPr lvl="1"/>
            <a:r>
              <a:rPr lang="en-US" dirty="0" smtClean="0"/>
              <a:t>Y = f</a:t>
            </a:r>
            <a:r>
              <a:rPr lang="en-US" sz="2880" baseline="-25000" dirty="0" smtClean="0">
                <a:cs typeface="ＭＳ Ｐゴシック" pitchFamily="-84" charset="-128"/>
              </a:rPr>
              <a:t>k</a:t>
            </a:r>
            <a:r>
              <a:rPr lang="en-US" dirty="0" smtClean="0"/>
              <a:t>(X) easy, if k and X are known</a:t>
            </a:r>
          </a:p>
          <a:p>
            <a:pPr lvl="1"/>
            <a:r>
              <a:rPr lang="en-US" dirty="0" smtClean="0"/>
              <a:t>X = f</a:t>
            </a:r>
            <a:r>
              <a:rPr lang="en-US" sz="2880" baseline="-25000" dirty="0" smtClean="0">
                <a:cs typeface="ＭＳ Ｐゴシック" pitchFamily="-84" charset="-128"/>
              </a:rPr>
              <a:t>k</a:t>
            </a:r>
            <a:r>
              <a:rPr lang="en-US" baseline="30000" dirty="0" smtClean="0"/>
              <a:t>–1</a:t>
            </a:r>
            <a:r>
              <a:rPr lang="en-US" dirty="0" smtClean="0"/>
              <a:t>(Y) easy, if k and Y are known</a:t>
            </a:r>
          </a:p>
          <a:p>
            <a:pPr lvl="1"/>
            <a:r>
              <a:rPr lang="en-US" dirty="0" smtClean="0"/>
              <a:t>X = f</a:t>
            </a:r>
            <a:r>
              <a:rPr lang="en-US" sz="2880" baseline="-25000" dirty="0" smtClean="0">
                <a:cs typeface="ＭＳ Ｐゴシック" pitchFamily="-84" charset="-128"/>
              </a:rPr>
              <a:t>k</a:t>
            </a:r>
            <a:r>
              <a:rPr lang="en-US" sz="2560" baseline="30000" dirty="0" smtClean="0"/>
              <a:t>–1</a:t>
            </a:r>
            <a:r>
              <a:rPr lang="en-US" dirty="0" smtClean="0"/>
              <a:t>(Y) infeasible, if Y known but k not known</a:t>
            </a:r>
          </a:p>
          <a:p>
            <a:r>
              <a:rPr lang="en-US" dirty="0" smtClean="0"/>
              <a:t>A practical public-key scheme depends on a suitable trap-door one-way function</a:t>
            </a:r>
          </a:p>
          <a:p>
            <a:pPr lvl="1"/>
            <a:endParaRPr lang="en-US" dirty="0" smtClean="0"/>
          </a:p>
          <a:p>
            <a:pPr lvl="2"/>
            <a:endParaRPr lang="en-US" dirty="0" smtClean="0"/>
          </a:p>
        </p:txBody>
      </p:sp>
      <p:sp>
        <p:nvSpPr>
          <p:cNvPr id="4" name="Footer Placeholder 3"/>
          <p:cNvSpPr>
            <a:spLocks noGrp="1"/>
          </p:cNvSpPr>
          <p:nvPr>
            <p:ph type="ftr" sz="quarter" idx="11"/>
          </p:nvPr>
        </p:nvSpPr>
        <p:spPr>
          <a:xfrm>
            <a:off x="0" y="6492875"/>
            <a:ext cx="52578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AU" dirty="0" smtClean="0"/>
              <a:t>Public-Key Cryptanalysis</a:t>
            </a:r>
            <a:endParaRPr lang="en-AU" dirty="0"/>
          </a:p>
        </p:txBody>
      </p:sp>
      <p:sp>
        <p:nvSpPr>
          <p:cNvPr id="60419" name="Rectangle 3"/>
          <p:cNvSpPr>
            <a:spLocks noGrp="1" noChangeArrowheads="1"/>
          </p:cNvSpPr>
          <p:nvPr>
            <p:ph idx="1"/>
          </p:nvPr>
        </p:nvSpPr>
        <p:spPr>
          <a:xfrm>
            <a:off x="762000" y="1600200"/>
            <a:ext cx="7570787" cy="5095875"/>
          </a:xfrm>
        </p:spPr>
        <p:txBody>
          <a:bodyPr>
            <a:normAutofit fontScale="70000" lnSpcReduction="20000"/>
          </a:bodyPr>
          <a:lstStyle/>
          <a:p>
            <a:r>
              <a:rPr lang="en-AU" dirty="0" smtClean="0"/>
              <a:t>A public-key encryption scheme is vulnerable to a brute-force attack</a:t>
            </a:r>
            <a:r>
              <a:rPr lang="tr-TR" dirty="0" smtClean="0"/>
              <a:t> (as </a:t>
            </a:r>
            <a:r>
              <a:rPr lang="tr-TR" dirty="0" err="1" smtClean="0"/>
              <a:t>with</a:t>
            </a:r>
            <a:r>
              <a:rPr lang="tr-TR" dirty="0" smtClean="0"/>
              <a:t> </a:t>
            </a:r>
            <a:r>
              <a:rPr lang="tr-TR" dirty="0" err="1" smtClean="0"/>
              <a:t>symmetric</a:t>
            </a:r>
            <a:r>
              <a:rPr lang="tr-TR" dirty="0" smtClean="0"/>
              <a:t> </a:t>
            </a:r>
            <a:r>
              <a:rPr lang="tr-TR" dirty="0" err="1" smtClean="0"/>
              <a:t>encryption</a:t>
            </a:r>
            <a:r>
              <a:rPr lang="tr-TR" dirty="0" smtClean="0"/>
              <a:t>)</a:t>
            </a:r>
            <a:endParaRPr lang="en-AU" dirty="0" smtClean="0"/>
          </a:p>
          <a:p>
            <a:pPr lvl="1"/>
            <a:r>
              <a:rPr lang="en-AU" dirty="0" smtClean="0"/>
              <a:t>Countermeasure:  use large keys</a:t>
            </a:r>
            <a:endParaRPr lang="tr-TR" dirty="0" smtClean="0"/>
          </a:p>
          <a:p>
            <a:pPr lvl="1"/>
            <a:r>
              <a:rPr lang="tr-TR" dirty="0" err="1" smtClean="0"/>
              <a:t>Trade-off</a:t>
            </a:r>
            <a:r>
              <a:rPr lang="tr-TR" dirty="0" smtClean="0"/>
              <a:t> </a:t>
            </a:r>
            <a:endParaRPr lang="en-AU" dirty="0" smtClean="0"/>
          </a:p>
          <a:p>
            <a:pPr lvl="2"/>
            <a:r>
              <a:rPr lang="en-AU" dirty="0" smtClean="0"/>
              <a:t>Key size must be small enough for practical encryption and decryption</a:t>
            </a:r>
          </a:p>
          <a:p>
            <a:pPr lvl="1"/>
            <a:r>
              <a:rPr lang="en-AU" dirty="0" smtClean="0"/>
              <a:t>Key sizes that have been proposed result in encryption/decryption speeds that are too slow for general-purpose use</a:t>
            </a:r>
          </a:p>
          <a:p>
            <a:pPr lvl="1"/>
            <a:r>
              <a:rPr lang="en-AU" dirty="0" smtClean="0"/>
              <a:t>Public-key encryption is currently confined to key management and signature applications</a:t>
            </a:r>
          </a:p>
          <a:p>
            <a:pPr marL="342900" lvl="1" indent="-342900">
              <a:spcBef>
                <a:spcPts val="2400"/>
              </a:spcBef>
              <a:buClr>
                <a:srgbClr val="BAABE3"/>
              </a:buClr>
            </a:pPr>
            <a:r>
              <a:rPr lang="en-AU" sz="2811" dirty="0" smtClean="0">
                <a:cs typeface="ＭＳ Ｐゴシック" pitchFamily="-84" charset="-128"/>
              </a:rPr>
              <a:t>Another form of attack is to find some way to compute the private key given the public key</a:t>
            </a:r>
          </a:p>
          <a:p>
            <a:pPr lvl="1"/>
            <a:r>
              <a:rPr lang="en-AU" sz="2560" dirty="0" smtClean="0"/>
              <a:t>To date it has not been mathematically proven that this form of attack is infeasible for a particular public-key algorithm</a:t>
            </a:r>
          </a:p>
          <a:p>
            <a:pPr marL="342900" lvl="1" indent="-342900">
              <a:spcBef>
                <a:spcPts val="2400"/>
              </a:spcBef>
              <a:buClr>
                <a:srgbClr val="BAABE3"/>
              </a:buClr>
            </a:pPr>
            <a:r>
              <a:rPr lang="en-AU" sz="2811" dirty="0" smtClean="0">
                <a:cs typeface="ＭＳ Ｐゴシック" pitchFamily="-84" charset="-128"/>
              </a:rPr>
              <a:t>Finally, there is a probable-message attack</a:t>
            </a:r>
            <a:r>
              <a:rPr lang="tr-TR" sz="2811" dirty="0" smtClean="0">
                <a:cs typeface="ＭＳ Ｐゴシック" pitchFamily="-84" charset="-128"/>
              </a:rPr>
              <a:t> (</a:t>
            </a:r>
            <a:r>
              <a:rPr lang="tr-TR" sz="2811" dirty="0" err="1" smtClean="0">
                <a:cs typeface="ＭＳ Ｐゴシック" pitchFamily="-84" charset="-128"/>
              </a:rPr>
              <a:t>i.e</a:t>
            </a:r>
            <a:r>
              <a:rPr lang="tr-TR" sz="2811" dirty="0" smtClean="0">
                <a:cs typeface="ＭＳ Ｐゴシック" pitchFamily="-84" charset="-128"/>
              </a:rPr>
              <a:t>. 56 bit </a:t>
            </a:r>
            <a:r>
              <a:rPr lang="tr-TR" sz="2811" dirty="0" err="1" smtClean="0">
                <a:cs typeface="ＭＳ Ｐゴシック" pitchFamily="-84" charset="-128"/>
              </a:rPr>
              <a:t>key</a:t>
            </a:r>
            <a:r>
              <a:rPr lang="tr-TR" sz="2811" dirty="0" smtClean="0">
                <a:cs typeface="ＭＳ Ｐゴシック" pitchFamily="-84" charset="-128"/>
              </a:rPr>
              <a:t>)</a:t>
            </a:r>
            <a:endParaRPr lang="en-AU" sz="2811" dirty="0" smtClean="0">
              <a:cs typeface="ＭＳ Ｐゴシック" pitchFamily="-84" charset="-128"/>
            </a:endParaRPr>
          </a:p>
          <a:p>
            <a:pPr lvl="1"/>
            <a:r>
              <a:rPr lang="en-AU" sz="2571" dirty="0" smtClean="0"/>
              <a:t>This attack can be thwarted by appending some random                    bits to simple messages</a:t>
            </a:r>
          </a:p>
        </p:txBody>
      </p:sp>
      <p:pic>
        <p:nvPicPr>
          <p:cNvPr id="4" name="Picture 3"/>
          <p:cNvPicPr>
            <a:picLocks noChangeAspect="1"/>
          </p:cNvPicPr>
          <p:nvPr/>
        </p:nvPicPr>
        <p:blipFill>
          <a:blip r:embed="rId3"/>
          <a:stretch>
            <a:fillRect/>
          </a:stretch>
        </p:blipFill>
        <p:spPr>
          <a:xfrm rot="17079631">
            <a:off x="7498255" y="5262252"/>
            <a:ext cx="1948065" cy="879005"/>
          </a:xfrm>
          <a:prstGeom prst="rect">
            <a:avLst/>
          </a:prstGeom>
          <a:scene3d>
            <a:camera prst="orthographicFront">
              <a:rot lat="0" lon="11099999" rev="0"/>
            </a:camera>
            <a:lightRig rig="threePt" dir="t"/>
          </a:scene3d>
        </p:spPr>
      </p:pic>
      <p:pic>
        <p:nvPicPr>
          <p:cNvPr id="5" name="Picture 4"/>
          <p:cNvPicPr>
            <a:picLocks noChangeAspect="1"/>
          </p:cNvPicPr>
          <p:nvPr/>
        </p:nvPicPr>
        <p:blipFill>
          <a:blip r:embed="rId4"/>
          <a:stretch>
            <a:fillRect/>
          </a:stretch>
        </p:blipFill>
        <p:spPr>
          <a:xfrm rot="20973906">
            <a:off x="7466253" y="5292013"/>
            <a:ext cx="1305584" cy="945777"/>
          </a:xfrm>
          <a:prstGeom prst="rect">
            <a:avLst/>
          </a:prstGeom>
        </p:spPr>
      </p:pic>
      <p:sp>
        <p:nvSpPr>
          <p:cNvPr id="6" name="Footer Placeholder 5"/>
          <p:cNvSpPr>
            <a:spLocks noGrp="1"/>
          </p:cNvSpPr>
          <p:nvPr>
            <p:ph type="ftr" sz="quarter" idx="11"/>
          </p:nvPr>
        </p:nvSpPr>
        <p:spPr>
          <a:xfrm>
            <a:off x="0" y="6492875"/>
            <a:ext cx="51054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smtClean="0"/>
              <a:t>Rivest-Shamir-Adleman (RSA) Algorithm</a:t>
            </a:r>
            <a:endParaRPr lang="en-AU" dirty="0"/>
          </a:p>
        </p:txBody>
      </p:sp>
      <p:sp>
        <p:nvSpPr>
          <p:cNvPr id="61443" name="Rectangle 3"/>
          <p:cNvSpPr>
            <a:spLocks noGrp="1" noChangeArrowheads="1"/>
          </p:cNvSpPr>
          <p:nvPr>
            <p:ph idx="1"/>
          </p:nvPr>
        </p:nvSpPr>
        <p:spPr>
          <a:xfrm>
            <a:off x="792163" y="1762125"/>
            <a:ext cx="7570787" cy="4714875"/>
          </a:xfrm>
        </p:spPr>
        <p:txBody>
          <a:bodyPr/>
          <a:lstStyle/>
          <a:p>
            <a:r>
              <a:rPr lang="en-AU" dirty="0" smtClean="0"/>
              <a:t>Developed in 1977 at MIT by Ron Rivest, Adi Shamir &amp; Len Adleman</a:t>
            </a:r>
          </a:p>
          <a:p>
            <a:r>
              <a:rPr lang="en-AU" dirty="0" smtClean="0"/>
              <a:t>Most widely used general-purpose approach to public-key encryption</a:t>
            </a:r>
          </a:p>
          <a:p>
            <a:r>
              <a:rPr lang="en-AU" dirty="0" smtClean="0"/>
              <a:t>Is a cipher in which the plaintext and ciphertext are integers between 0 and </a:t>
            </a:r>
            <a:r>
              <a:rPr lang="en-AU" i="1" dirty="0" smtClean="0"/>
              <a:t>n – </a:t>
            </a:r>
            <a:r>
              <a:rPr lang="en-AU" dirty="0" smtClean="0"/>
              <a:t>1 for some </a:t>
            </a:r>
            <a:r>
              <a:rPr lang="en-AU" i="1" dirty="0" smtClean="0"/>
              <a:t>n</a:t>
            </a:r>
          </a:p>
          <a:p>
            <a:pPr lvl="1"/>
            <a:r>
              <a:rPr lang="en-AU" dirty="0" smtClean="0"/>
              <a:t>A typical size for </a:t>
            </a:r>
            <a:r>
              <a:rPr lang="en-AU" i="1" dirty="0" smtClean="0"/>
              <a:t>n </a:t>
            </a:r>
            <a:r>
              <a:rPr lang="en-AU" dirty="0" smtClean="0"/>
              <a:t>is 1024 bits, or 309 decimal digits</a:t>
            </a:r>
            <a:endParaRPr lang="en-AU" dirty="0"/>
          </a:p>
        </p:txBody>
      </p:sp>
      <p:sp>
        <p:nvSpPr>
          <p:cNvPr id="4" name="Footer Placeholder 3"/>
          <p:cNvSpPr>
            <a:spLocks noGrp="1"/>
          </p:cNvSpPr>
          <p:nvPr>
            <p:ph type="ftr" sz="quarter" idx="11"/>
          </p:nvPr>
        </p:nvSpPr>
        <p:spPr>
          <a:xfrm>
            <a:off x="0" y="6492875"/>
            <a:ext cx="55626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a:t>Rivest</a:t>
            </a:r>
            <a:r>
              <a:rPr lang="en-US" dirty="0"/>
              <a:t>-Shamir-</a:t>
            </a:r>
            <a:r>
              <a:rPr lang="en-US" dirty="0" err="1"/>
              <a:t>Adleman</a:t>
            </a:r>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13" y="2060848"/>
            <a:ext cx="8424978" cy="3594075"/>
          </a:xfrm>
          <a:prstGeom prst="rect">
            <a:avLst/>
          </a:prstGeom>
        </p:spPr>
      </p:pic>
    </p:spTree>
    <p:extLst>
      <p:ext uri="{BB962C8B-B14F-4D97-AF65-F5344CB8AC3E}">
        <p14:creationId xmlns:p14="http://schemas.microsoft.com/office/powerpoint/2010/main" val="815201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RSA Algorithm</a:t>
            </a:r>
            <a:endParaRPr lang="en-AU" dirty="0"/>
          </a:p>
        </p:txBody>
      </p:sp>
      <p:sp>
        <p:nvSpPr>
          <p:cNvPr id="66563" name="Rectangle 3"/>
          <p:cNvSpPr>
            <a:spLocks noGrp="1" noChangeArrowheads="1"/>
          </p:cNvSpPr>
          <p:nvPr>
            <p:ph idx="1"/>
          </p:nvPr>
        </p:nvSpPr>
        <p:spPr>
          <a:xfrm>
            <a:off x="762000" y="1676400"/>
            <a:ext cx="7666037" cy="4714875"/>
          </a:xfrm>
        </p:spPr>
        <p:txBody>
          <a:bodyPr>
            <a:normAutofit fontScale="70000" lnSpcReduction="20000"/>
          </a:bodyPr>
          <a:lstStyle/>
          <a:p>
            <a:r>
              <a:rPr lang="en-AU" dirty="0" smtClean="0"/>
              <a:t>RSA makes use of an expression with exponentials</a:t>
            </a:r>
          </a:p>
          <a:p>
            <a:r>
              <a:rPr lang="en-AU" dirty="0" smtClean="0"/>
              <a:t>Plaintext is encrypted in blocks with each block having a binary value less than some number </a:t>
            </a:r>
            <a:r>
              <a:rPr lang="en-AU" i="1" dirty="0" smtClean="0"/>
              <a:t>n </a:t>
            </a:r>
            <a:endParaRPr lang="en-AU" dirty="0" smtClean="0"/>
          </a:p>
          <a:p>
            <a:r>
              <a:rPr lang="en-AU" dirty="0" smtClean="0"/>
              <a:t>Encryption and decryption are of the following form, for some plaintext block </a:t>
            </a:r>
            <a:r>
              <a:rPr lang="en-AU" i="1" dirty="0" smtClean="0"/>
              <a:t>M </a:t>
            </a:r>
            <a:r>
              <a:rPr lang="en-AU" dirty="0" smtClean="0"/>
              <a:t>and ciphertext</a:t>
            </a:r>
            <a:r>
              <a:rPr lang="en-AU" i="1" dirty="0" smtClean="0"/>
              <a:t> </a:t>
            </a:r>
            <a:r>
              <a:rPr lang="en-AU" dirty="0" smtClean="0"/>
              <a:t>block C</a:t>
            </a:r>
          </a:p>
          <a:p>
            <a:pPr>
              <a:spcBef>
                <a:spcPts val="600"/>
              </a:spcBef>
              <a:buNone/>
            </a:pPr>
            <a:r>
              <a:rPr lang="en-AU" i="1" dirty="0" smtClean="0"/>
              <a:t>		C = M</a:t>
            </a:r>
            <a:r>
              <a:rPr lang="en-AU" i="1" baseline="30000" dirty="0" smtClean="0"/>
              <a:t>e</a:t>
            </a:r>
            <a:r>
              <a:rPr lang="en-AU" i="1" dirty="0" smtClean="0"/>
              <a:t> </a:t>
            </a:r>
            <a:r>
              <a:rPr lang="en-AU" dirty="0" smtClean="0"/>
              <a:t>mod </a:t>
            </a:r>
            <a:r>
              <a:rPr lang="en-AU" i="1" dirty="0" smtClean="0"/>
              <a:t>n</a:t>
            </a:r>
          </a:p>
          <a:p>
            <a:pPr>
              <a:spcBef>
                <a:spcPts val="600"/>
              </a:spcBef>
              <a:buNone/>
            </a:pPr>
            <a:r>
              <a:rPr lang="en-AU" i="1" dirty="0" smtClean="0"/>
              <a:t>		M = C</a:t>
            </a:r>
            <a:r>
              <a:rPr lang="en-AU" sz="2811" i="1" baseline="30000" dirty="0" smtClean="0"/>
              <a:t>d</a:t>
            </a:r>
            <a:r>
              <a:rPr lang="en-AU" i="1" dirty="0" smtClean="0"/>
              <a:t> mod n = (M</a:t>
            </a:r>
            <a:r>
              <a:rPr lang="en-AU" sz="2811" i="1" baseline="30000" dirty="0" smtClean="0"/>
              <a:t>e</a:t>
            </a:r>
            <a:r>
              <a:rPr lang="en-AU" i="1" dirty="0" smtClean="0"/>
              <a:t>)</a:t>
            </a:r>
            <a:r>
              <a:rPr lang="en-AU" sz="2811" i="1" baseline="30000" dirty="0" smtClean="0"/>
              <a:t>d</a:t>
            </a:r>
            <a:r>
              <a:rPr lang="en-AU" i="1" dirty="0" smtClean="0"/>
              <a:t> mod n = M</a:t>
            </a:r>
            <a:r>
              <a:rPr lang="en-AU" sz="2811" i="1" baseline="30000" dirty="0" smtClean="0"/>
              <a:t>ed</a:t>
            </a:r>
            <a:r>
              <a:rPr lang="en-AU" i="1" dirty="0" smtClean="0"/>
              <a:t> mod n </a:t>
            </a:r>
          </a:p>
          <a:p>
            <a:r>
              <a:rPr lang="en-AU" sz="2811" dirty="0" smtClean="0"/>
              <a:t>Both sender and receiver must know the value of </a:t>
            </a:r>
            <a:r>
              <a:rPr lang="en-AU" sz="2811" i="1" dirty="0" smtClean="0"/>
              <a:t>n</a:t>
            </a:r>
          </a:p>
          <a:p>
            <a:r>
              <a:rPr lang="en-AU" sz="2811" dirty="0" smtClean="0"/>
              <a:t>The sender knows the value of </a:t>
            </a:r>
            <a:r>
              <a:rPr lang="en-AU" sz="2811" i="1" dirty="0" smtClean="0"/>
              <a:t>e, </a:t>
            </a:r>
            <a:r>
              <a:rPr lang="en-AU" sz="2811" dirty="0" smtClean="0"/>
              <a:t>and only the receiver knows the value of </a:t>
            </a:r>
            <a:r>
              <a:rPr lang="en-AU" sz="2811" i="1" dirty="0" smtClean="0"/>
              <a:t>d</a:t>
            </a:r>
          </a:p>
          <a:p>
            <a:pPr eaLnBrk="1" hangingPunct="1">
              <a:defRPr/>
            </a:pPr>
            <a:r>
              <a:rPr lang="en-AU" sz="2880" dirty="0" smtClean="0"/>
              <a:t>This is a public-key encryption algorithm with a public key of </a:t>
            </a:r>
            <a:r>
              <a:rPr lang="en-AU" sz="2880" i="1" dirty="0" smtClean="0"/>
              <a:t>PU={e,n}</a:t>
            </a:r>
            <a:r>
              <a:rPr lang="en-AU" sz="2880" dirty="0" smtClean="0"/>
              <a:t> and a private key of </a:t>
            </a:r>
            <a:r>
              <a:rPr lang="en-AU" sz="2880" i="1" dirty="0" smtClean="0"/>
              <a:t>PR={d,n} </a:t>
            </a:r>
          </a:p>
          <a:p>
            <a:endParaRPr lang="en-AU" sz="2811" dirty="0" smtClean="0"/>
          </a:p>
        </p:txBody>
      </p:sp>
      <p:sp>
        <p:nvSpPr>
          <p:cNvPr id="4" name="Footer Placeholder 3"/>
          <p:cNvSpPr>
            <a:spLocks noGrp="1"/>
          </p:cNvSpPr>
          <p:nvPr>
            <p:ph type="ftr" sz="quarter" idx="11"/>
          </p:nvPr>
        </p:nvSpPr>
        <p:spPr>
          <a:xfrm>
            <a:off x="0" y="6492875"/>
            <a:ext cx="54102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9</a:t>
            </a:r>
            <a:endParaRPr lang="en-US" dirty="0">
              <a:ea typeface="+mj-ea"/>
              <a:cs typeface="+mj-cs"/>
            </a:endParaRPr>
          </a:p>
        </p:txBody>
      </p:sp>
      <p:sp>
        <p:nvSpPr>
          <p:cNvPr id="30723" name="Subtitle 13"/>
          <p:cNvSpPr>
            <a:spLocks noGrp="1"/>
          </p:cNvSpPr>
          <p:nvPr>
            <p:ph type="subTitle" idx="1"/>
          </p:nvPr>
        </p:nvSpPr>
        <p:spPr>
          <a:xfrm>
            <a:off x="1524000" y="5334000"/>
            <a:ext cx="6096000" cy="852488"/>
          </a:xfrm>
        </p:spPr>
        <p:txBody>
          <a:bodyPr>
            <a:normAutofit fontScale="92500"/>
          </a:bodyPr>
          <a:lstStyle/>
          <a:p>
            <a:r>
              <a:rPr lang="en-AU" sz="3600" dirty="0" smtClean="0"/>
              <a:t>Public Key Cryptography and RSA</a:t>
            </a:r>
            <a:endParaRPr lang="en-US" sz="3600" dirty="0" smtClean="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356350"/>
            <a:ext cx="6096000" cy="501650"/>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smtClean="0"/>
              <a:t>Algorithm Requirements</a:t>
            </a:r>
            <a:endParaRPr lang="en-AU" dirty="0"/>
          </a:p>
        </p:txBody>
      </p:sp>
      <p:sp>
        <p:nvSpPr>
          <p:cNvPr id="67587" name="Rectangle 3"/>
          <p:cNvSpPr>
            <a:spLocks noGrp="1" noChangeArrowheads="1"/>
          </p:cNvSpPr>
          <p:nvPr>
            <p:ph idx="1"/>
          </p:nvPr>
        </p:nvSpPr>
        <p:spPr>
          <a:xfrm>
            <a:off x="609600" y="1905000"/>
            <a:ext cx="7570787" cy="4562475"/>
          </a:xfrm>
        </p:spPr>
        <p:txBody>
          <a:bodyPr/>
          <a:lstStyle/>
          <a:p>
            <a:pPr>
              <a:lnSpc>
                <a:spcPct val="80000"/>
              </a:lnSpc>
            </a:pPr>
            <a:r>
              <a:rPr lang="en-US" dirty="0" smtClean="0"/>
              <a:t> For this algorithm to be satisfactory for public-key encryption, the following requirements must be met:</a:t>
            </a:r>
          </a:p>
          <a:p>
            <a:pPr>
              <a:buNone/>
            </a:pPr>
            <a:r>
              <a:rPr lang="en-US" sz="2400" dirty="0" smtClean="0">
                <a:ea typeface="ＭＳ Ｐゴシック" pitchFamily="-107" charset="-128"/>
                <a:cs typeface="ＭＳ Ｐゴシック" pitchFamily="-107" charset="-128"/>
              </a:rPr>
              <a:t>		1.  It is possible to find values of </a:t>
            </a:r>
            <a:r>
              <a:rPr lang="en-US" sz="2400" i="1" dirty="0" smtClean="0">
                <a:ea typeface="ＭＳ Ｐゴシック" pitchFamily="-107" charset="-128"/>
                <a:cs typeface="ＭＳ Ｐゴシック" pitchFamily="-107" charset="-128"/>
              </a:rPr>
              <a:t>e, d, n  </a:t>
            </a:r>
            <a:r>
              <a:rPr lang="en-US" sz="2400" dirty="0" smtClean="0">
                <a:ea typeface="ＭＳ Ｐゴシック" pitchFamily="-107" charset="-128"/>
                <a:cs typeface="ＭＳ Ｐゴシック" pitchFamily="-107" charset="-128"/>
              </a:rPr>
              <a:t>		      	     such that </a:t>
            </a:r>
            <a:r>
              <a:rPr lang="en-US" sz="2400" i="1" dirty="0" smtClean="0">
                <a:ea typeface="ＭＳ Ｐゴシック" pitchFamily="-107" charset="-128"/>
                <a:cs typeface="ＭＳ Ｐゴシック" pitchFamily="-107" charset="-128"/>
              </a:rPr>
              <a:t>M</a:t>
            </a:r>
            <a:r>
              <a:rPr lang="en-US" sz="2400" i="1" baseline="30000" dirty="0" smtClean="0">
                <a:ea typeface="ＭＳ Ｐゴシック" pitchFamily="-107" charset="-128"/>
                <a:cs typeface="ＭＳ Ｐゴシック" pitchFamily="-107" charset="-128"/>
              </a:rPr>
              <a:t>ed</a:t>
            </a:r>
            <a:r>
              <a:rPr lang="en-US" sz="2400" dirty="0" smtClean="0">
                <a:ea typeface="ＭＳ Ｐゴシック" pitchFamily="-107" charset="-128"/>
                <a:cs typeface="ＭＳ Ｐゴシック" pitchFamily="-107" charset="-128"/>
              </a:rPr>
              <a:t> mod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 </a:t>
            </a:r>
            <a:r>
              <a:rPr lang="en-US" sz="2400" i="1" dirty="0" smtClean="0">
                <a:ea typeface="ＭＳ Ｐゴシック" pitchFamily="-107" charset="-128"/>
                <a:cs typeface="ＭＳ Ｐゴシック" pitchFamily="-107" charset="-128"/>
              </a:rPr>
              <a:t>M</a:t>
            </a:r>
            <a:r>
              <a:rPr lang="en-US" sz="2400" dirty="0" smtClean="0">
                <a:ea typeface="ＭＳ Ｐゴシック" pitchFamily="-107" charset="-128"/>
                <a:cs typeface="ＭＳ Ｐゴシック" pitchFamily="-107" charset="-128"/>
              </a:rPr>
              <a:t> for all </a:t>
            </a:r>
            <a:r>
              <a:rPr lang="en-US" sz="2400" i="1" dirty="0" smtClean="0">
                <a:ea typeface="ＭＳ Ｐゴシック" pitchFamily="-107" charset="-128"/>
                <a:cs typeface="ＭＳ Ｐゴシック" pitchFamily="-107" charset="-128"/>
              </a:rPr>
              <a:t>M</a:t>
            </a:r>
            <a:r>
              <a:rPr lang="en-US" sz="2400" dirty="0" smtClean="0">
                <a:ea typeface="ＭＳ Ｐゴシック" pitchFamily="-107" charset="-128"/>
                <a:cs typeface="ＭＳ Ｐゴシック" pitchFamily="-107" charset="-128"/>
              </a:rPr>
              <a:t> &lt;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a:t>
            </a:r>
          </a:p>
          <a:p>
            <a:pPr>
              <a:buNone/>
            </a:pPr>
            <a:r>
              <a:rPr lang="en-US" sz="2400" dirty="0" smtClean="0">
                <a:ea typeface="ＭＳ Ｐゴシック" pitchFamily="-107" charset="-128"/>
                <a:cs typeface="ＭＳ Ｐゴシック" pitchFamily="-107" charset="-128"/>
              </a:rPr>
              <a:t>		2.  It is relatively easy to calculate </a:t>
            </a:r>
            <a:r>
              <a:rPr lang="en-US" sz="2400" i="1" dirty="0" smtClean="0">
                <a:ea typeface="ＭＳ Ｐゴシック" pitchFamily="-107" charset="-128"/>
                <a:cs typeface="ＭＳ Ｐゴシック" pitchFamily="-107" charset="-128"/>
              </a:rPr>
              <a:t>M</a:t>
            </a:r>
            <a:r>
              <a:rPr lang="en-US" sz="2400" i="1" baseline="30000" dirty="0" smtClean="0">
                <a:ea typeface="ＭＳ Ｐゴシック" pitchFamily="-107" charset="-128"/>
                <a:cs typeface="ＭＳ Ｐゴシック" pitchFamily="-107" charset="-128"/>
              </a:rPr>
              <a:t>e</a:t>
            </a:r>
            <a:r>
              <a:rPr lang="en-US" sz="2400" baseline="30000" dirty="0" smtClean="0">
                <a:ea typeface="ＭＳ Ｐゴシック" pitchFamily="-107" charset="-128"/>
                <a:cs typeface="ＭＳ Ｐゴシック" pitchFamily="-107" charset="-128"/>
              </a:rPr>
              <a:t> </a:t>
            </a:r>
            <a:r>
              <a:rPr lang="en-US" sz="2400" dirty="0" smtClean="0">
                <a:ea typeface="ＭＳ Ｐゴシック" pitchFamily="-107" charset="-128"/>
                <a:cs typeface="ＭＳ Ｐゴシック" pitchFamily="-107" charset="-128"/>
              </a:rPr>
              <a:t> mod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and </a:t>
            </a:r>
            <a:r>
              <a:rPr lang="en-US" sz="2400" i="1" dirty="0" smtClean="0">
                <a:ea typeface="ＭＳ Ｐゴシック" pitchFamily="-107" charset="-128"/>
                <a:cs typeface="ＭＳ Ｐゴシック" pitchFamily="-107" charset="-128"/>
              </a:rPr>
              <a:t>C</a:t>
            </a:r>
            <a:r>
              <a:rPr lang="en-US" sz="2400" i="1" baseline="30000" dirty="0" smtClean="0">
                <a:ea typeface="ＭＳ Ｐゴシック" pitchFamily="-107" charset="-128"/>
                <a:cs typeface="ＭＳ Ｐゴシック" pitchFamily="-107" charset="-128"/>
              </a:rPr>
              <a:t>d</a:t>
            </a:r>
            <a:r>
              <a:rPr lang="en-US" sz="2400" dirty="0" smtClean="0">
                <a:ea typeface="ＭＳ Ｐゴシック" pitchFamily="-107" charset="-128"/>
                <a:cs typeface="ＭＳ Ｐゴシック" pitchFamily="-107" charset="-128"/>
              </a:rPr>
              <a:t> mod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for all values of </a:t>
            </a:r>
            <a:r>
              <a:rPr lang="en-US" sz="2400" i="1" dirty="0" smtClean="0">
                <a:ea typeface="ＭＳ Ｐゴシック" pitchFamily="-107" charset="-128"/>
                <a:cs typeface="ＭＳ Ｐゴシック" pitchFamily="-107" charset="-128"/>
              </a:rPr>
              <a:t>M &lt; n </a:t>
            </a:r>
          </a:p>
          <a:p>
            <a:pPr>
              <a:buNone/>
            </a:pPr>
            <a:r>
              <a:rPr lang="en-US" sz="2400" dirty="0" smtClean="0">
                <a:ea typeface="ＭＳ Ｐゴシック" pitchFamily="-107" charset="-128"/>
                <a:cs typeface="ＭＳ Ｐゴシック" pitchFamily="-107" charset="-128"/>
              </a:rPr>
              <a:t>		3.  It is infeasible to determine </a:t>
            </a:r>
            <a:r>
              <a:rPr lang="en-US" sz="2400" i="1" dirty="0" smtClean="0">
                <a:ea typeface="ＭＳ Ｐゴシック" pitchFamily="-107" charset="-128"/>
                <a:cs typeface="ＭＳ Ｐゴシック" pitchFamily="-107" charset="-128"/>
              </a:rPr>
              <a:t>d</a:t>
            </a:r>
            <a:r>
              <a:rPr lang="en-US" sz="2400" dirty="0" smtClean="0">
                <a:ea typeface="ＭＳ Ｐゴシック" pitchFamily="-107" charset="-128"/>
                <a:cs typeface="ＭＳ Ｐゴシック" pitchFamily="-107" charset="-128"/>
              </a:rPr>
              <a:t> given </a:t>
            </a:r>
            <a:r>
              <a:rPr lang="en-US" sz="2400" i="1" dirty="0" smtClean="0">
                <a:ea typeface="ＭＳ Ｐゴシック" pitchFamily="-107" charset="-128"/>
                <a:cs typeface="ＭＳ Ｐゴシック" pitchFamily="-107" charset="-128"/>
              </a:rPr>
              <a:t>e</a:t>
            </a:r>
            <a:r>
              <a:rPr lang="en-US" sz="2400" dirty="0" smtClean="0">
                <a:ea typeface="ＭＳ Ｐゴシック" pitchFamily="-107" charset="-128"/>
                <a:cs typeface="ＭＳ Ｐゴシック" pitchFamily="-107" charset="-128"/>
              </a:rPr>
              <a:t>  	  	      	     and </a:t>
            </a:r>
            <a:r>
              <a:rPr lang="en-US" sz="2400" i="1" dirty="0" smtClean="0">
                <a:ea typeface="ＭＳ Ｐゴシック" pitchFamily="-107" charset="-128"/>
                <a:cs typeface="ＭＳ Ｐゴシック" pitchFamily="-107" charset="-128"/>
              </a:rPr>
              <a:t>n</a:t>
            </a:r>
            <a:endParaRPr lang="en-AU" sz="2400" i="1" dirty="0" smtClean="0"/>
          </a:p>
          <a:p>
            <a:endParaRPr lang="en-AU" dirty="0"/>
          </a:p>
        </p:txBody>
      </p:sp>
      <p:pic>
        <p:nvPicPr>
          <p:cNvPr id="4" name="Picture 3"/>
          <p:cNvPicPr>
            <a:picLocks noChangeAspect="1"/>
          </p:cNvPicPr>
          <p:nvPr/>
        </p:nvPicPr>
        <p:blipFill>
          <a:blip r:embed="rId3"/>
          <a:stretch>
            <a:fillRect/>
          </a:stretch>
        </p:blipFill>
        <p:spPr>
          <a:xfrm>
            <a:off x="7162800" y="5334000"/>
            <a:ext cx="1724025" cy="1371600"/>
          </a:xfrm>
          <a:prstGeom prst="rect">
            <a:avLst/>
          </a:prstGeom>
        </p:spPr>
      </p:pic>
      <p:sp>
        <p:nvSpPr>
          <p:cNvPr id="5" name="Footer Placeholder 4"/>
          <p:cNvSpPr>
            <a:spLocks noGrp="1"/>
          </p:cNvSpPr>
          <p:nvPr>
            <p:ph type="ftr" sz="quarter" idx="11"/>
          </p:nvPr>
        </p:nvSpPr>
        <p:spPr>
          <a:xfrm>
            <a:off x="0" y="6492875"/>
            <a:ext cx="57150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09-9.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2941" t="7273" r="12941" b="21818"/>
              <a:stretch>
                <a:fillRect/>
              </a:stretch>
            </p:blipFill>
          </mc:Choice>
          <mc:Fallback>
            <p:blipFill>
              <a:blip r:embed="rId4"/>
              <a:srcRect l="12941" t="7273" r="12941" b="21818"/>
              <a:stretch>
                <a:fillRect/>
              </a:stretch>
            </p:blipFill>
          </mc:Fallback>
        </mc:AlternateContent>
        <p:spPr>
          <a:xfrm>
            <a:off x="1905000" y="-58056"/>
            <a:ext cx="5462883" cy="6763656"/>
          </a:xfrm>
          <a:prstGeom prst="rect">
            <a:avLst/>
          </a:prstGeom>
        </p:spPr>
      </p:pic>
      <p:sp>
        <p:nvSpPr>
          <p:cNvPr id="4" name="Footer Placeholder 3"/>
          <p:cNvSpPr>
            <a:spLocks noGrp="1"/>
          </p:cNvSpPr>
          <p:nvPr>
            <p:ph type="ftr" sz="quarter" idx="11"/>
          </p:nvPr>
        </p:nvSpPr>
        <p:spPr>
          <a:xfrm>
            <a:off x="0" y="6492875"/>
            <a:ext cx="53340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spd="med">
    <p:pull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Example of RSA Algorithm</a:t>
            </a:r>
            <a:endParaRPr lang="en-US" dirty="0"/>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091" t="24706" r="10000" b="23529"/>
              <a:stretch>
                <a:fillRect/>
              </a:stretch>
            </p:blipFill>
          </mc:Choice>
          <mc:Fallback>
            <p:blipFill>
              <a:blip r:embed="rId4"/>
              <a:srcRect l="9091" t="24706" r="10000" b="23529"/>
              <a:stretch>
                <a:fillRect/>
              </a:stretch>
            </p:blipFill>
          </mc:Fallback>
        </mc:AlternateContent>
        <p:spPr>
          <a:xfrm>
            <a:off x="86459" y="2133600"/>
            <a:ext cx="9057541" cy="4477871"/>
          </a:xfrm>
          <a:prstGeom prst="rect">
            <a:avLst/>
          </a:prstGeom>
        </p:spPr>
      </p:pic>
      <p:sp>
        <p:nvSpPr>
          <p:cNvPr id="5" name="Footer Placeholder 4"/>
          <p:cNvSpPr>
            <a:spLocks noGrp="1"/>
          </p:cNvSpPr>
          <p:nvPr>
            <p:ph type="ftr" sz="quarter" idx="11"/>
          </p:nvPr>
        </p:nvSpPr>
        <p:spPr>
          <a:xfrm>
            <a:off x="0" y="6492875"/>
            <a:ext cx="57912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spd="med">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010400" cy="365125"/>
          </a:xfrm>
        </p:spPr>
        <p:txBody>
          <a:bodyPr/>
          <a:lstStyle/>
          <a:p>
            <a:pPr>
              <a:defRPr/>
            </a:pPr>
            <a:r>
              <a:rPr lang="en-US" sz="1100" dirty="0" smtClean="0"/>
              <a:t>© 2017 Pearson Education, Inc., Hoboken, NJ. All rights reserved.</a:t>
            </a:r>
            <a:endParaRPr lang="en-US" sz="1100" dirty="0"/>
          </a:p>
        </p:txBody>
      </p:sp>
      <p:pic>
        <p:nvPicPr>
          <p:cNvPr id="5" name="Picture 4" descr="f0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6364" b="31818"/>
              <a:stretch>
                <a:fillRect/>
              </a:stretch>
            </p:blipFill>
          </mc:Choice>
          <mc:Fallback>
            <p:blipFill>
              <a:blip r:embed="rId4"/>
              <a:srcRect t="6364" b="31818"/>
              <a:stretch>
                <a:fillRect/>
              </a:stretch>
            </p:blipFill>
          </mc:Fallback>
        </mc:AlternateContent>
        <p:spPr>
          <a:xfrm>
            <a:off x="685800" y="0"/>
            <a:ext cx="7772400" cy="6217866"/>
          </a:xfrm>
          <a:prstGeom prst="rect">
            <a:avLst/>
          </a:prstGeom>
        </p:spPr>
      </p:pic>
      <p:pic>
        <p:nvPicPr>
          <p:cNvPr id="6" name="Picture 5" descr="f0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rcRect t="74545" b="20909"/>
              <a:stretch>
                <a:fillRect/>
              </a:stretch>
            </p:blipFill>
          </mc:Choice>
          <mc:Fallback>
            <p:blipFill>
              <a:blip r:embed="rId4"/>
              <a:srcRect t="74545" b="20909"/>
              <a:stretch>
                <a:fillRect/>
              </a:stretch>
            </p:blipFill>
          </mc:Fallback>
        </mc:AlternateContent>
        <p:spPr>
          <a:xfrm>
            <a:off x="914400" y="6096000"/>
            <a:ext cx="7771285" cy="457200"/>
          </a:xfrm>
          <a:prstGeom prst="rect">
            <a:avLst/>
          </a:prstGeom>
        </p:spPr>
      </p:pic>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39688"/>
            <a:ext cx="9143999" cy="1412875"/>
          </a:xfrm>
        </p:spPr>
        <p:txBody>
          <a:bodyPr/>
          <a:lstStyle/>
          <a:p>
            <a:r>
              <a:rPr lang="en-AU" dirty="0" smtClean="0"/>
              <a:t>Exponentiation in Modular Arithmetic</a:t>
            </a:r>
            <a:endParaRPr lang="en-AU" dirty="0"/>
          </a:p>
        </p:txBody>
      </p:sp>
      <p:sp>
        <p:nvSpPr>
          <p:cNvPr id="73731" name="Rectangle 3"/>
          <p:cNvSpPr>
            <a:spLocks noGrp="1" noChangeArrowheads="1"/>
          </p:cNvSpPr>
          <p:nvPr>
            <p:ph idx="1"/>
          </p:nvPr>
        </p:nvSpPr>
        <p:spPr>
          <a:xfrm>
            <a:off x="792163" y="1762125"/>
            <a:ext cx="7570787" cy="4714875"/>
          </a:xfrm>
        </p:spPr>
        <p:txBody>
          <a:bodyPr/>
          <a:lstStyle/>
          <a:p>
            <a:r>
              <a:rPr lang="en-AU" dirty="0" smtClean="0"/>
              <a:t>Both encryption and decryption in RSA involve raising an integer to an integer power, mod </a:t>
            </a:r>
            <a:r>
              <a:rPr lang="en-AU" i="1" dirty="0" smtClean="0"/>
              <a:t>n</a:t>
            </a:r>
          </a:p>
          <a:p>
            <a:r>
              <a:rPr lang="en-AU" dirty="0" smtClean="0"/>
              <a:t>Can make use of a property of modular arithmetic:</a:t>
            </a:r>
          </a:p>
          <a:p>
            <a:pPr>
              <a:buNone/>
            </a:pPr>
            <a:r>
              <a:rPr lang="en-AU" dirty="0" smtClean="0"/>
              <a:t>	[(</a:t>
            </a:r>
            <a:r>
              <a:rPr lang="en-AU" i="1" dirty="0" smtClean="0"/>
              <a:t>a </a:t>
            </a:r>
            <a:r>
              <a:rPr lang="en-AU" dirty="0" smtClean="0"/>
              <a:t>mod </a:t>
            </a:r>
            <a:r>
              <a:rPr lang="en-AU" i="1" dirty="0" smtClean="0"/>
              <a:t>n) x (b </a:t>
            </a:r>
            <a:r>
              <a:rPr lang="en-AU" dirty="0" smtClean="0"/>
              <a:t>mod </a:t>
            </a:r>
            <a:r>
              <a:rPr lang="en-AU" i="1" dirty="0" smtClean="0"/>
              <a:t>n)] </a:t>
            </a:r>
            <a:r>
              <a:rPr lang="en-AU" dirty="0" smtClean="0"/>
              <a:t>mod </a:t>
            </a:r>
            <a:r>
              <a:rPr lang="en-AU" i="1" dirty="0" smtClean="0"/>
              <a:t>n </a:t>
            </a:r>
            <a:r>
              <a:rPr lang="en-AU" dirty="0" smtClean="0"/>
              <a:t>=(</a:t>
            </a:r>
            <a:r>
              <a:rPr lang="en-AU" i="1" dirty="0" smtClean="0"/>
              <a:t>a x b) </a:t>
            </a:r>
            <a:r>
              <a:rPr lang="en-AU" dirty="0" smtClean="0"/>
              <a:t>mod </a:t>
            </a:r>
            <a:r>
              <a:rPr lang="en-AU" i="1" dirty="0" smtClean="0"/>
              <a:t>n</a:t>
            </a:r>
          </a:p>
          <a:p>
            <a:r>
              <a:rPr lang="en-AU" dirty="0" smtClean="0"/>
              <a:t>With RSA you are dealing with potentially large exponents so efficiency of exponentiation is a consideration</a:t>
            </a:r>
          </a:p>
          <a:p>
            <a:endParaRPr lang="en-AU" dirty="0"/>
          </a:p>
        </p:txBody>
      </p:sp>
      <p:sp>
        <p:nvSpPr>
          <p:cNvPr id="4" name="Footer Placeholder 3"/>
          <p:cNvSpPr>
            <a:spLocks noGrp="1"/>
          </p:cNvSpPr>
          <p:nvPr>
            <p:ph type="ftr" sz="quarter" idx="11"/>
          </p:nvPr>
        </p:nvSpPr>
        <p:spPr>
          <a:xfrm>
            <a:off x="0" y="6492875"/>
            <a:ext cx="58674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Key Generation</a:t>
            </a:r>
            <a:endParaRPr lang="en-AU" dirty="0"/>
          </a:p>
        </p:txBody>
      </p:sp>
      <p:sp>
        <p:nvSpPr>
          <p:cNvPr id="75779" name="Rectangle 3"/>
          <p:cNvSpPr>
            <a:spLocks noGrp="1" noChangeArrowheads="1"/>
          </p:cNvSpPr>
          <p:nvPr>
            <p:ph sz="half" idx="1"/>
          </p:nvPr>
        </p:nvSpPr>
        <p:spPr>
          <a:xfrm>
            <a:off x="381000" y="1752600"/>
            <a:ext cx="3870960" cy="4303713"/>
          </a:xfrm>
        </p:spPr>
        <p:txBody>
          <a:bodyPr>
            <a:normAutofit/>
          </a:bodyPr>
          <a:lstStyle/>
          <a:p>
            <a:r>
              <a:rPr lang="en-US" dirty="0" smtClean="0"/>
              <a:t>Before the application of the public-key cryptosystem each participant must generate a pair of keys:</a:t>
            </a:r>
          </a:p>
          <a:p>
            <a:pPr lvl="1"/>
            <a:r>
              <a:rPr lang="en-US" dirty="0" smtClean="0"/>
              <a:t>Determine two prime numbers </a:t>
            </a:r>
            <a:r>
              <a:rPr lang="en-AU" i="1" dirty="0" smtClean="0"/>
              <a:t>p</a:t>
            </a:r>
            <a:r>
              <a:rPr lang="en-AU" dirty="0" smtClean="0"/>
              <a:t> and </a:t>
            </a:r>
            <a:r>
              <a:rPr lang="en-AU" i="1" dirty="0" smtClean="0"/>
              <a:t>q</a:t>
            </a:r>
            <a:r>
              <a:rPr lang="en-AU" dirty="0" smtClean="0"/>
              <a:t> </a:t>
            </a:r>
          </a:p>
          <a:p>
            <a:pPr lvl="1"/>
            <a:r>
              <a:rPr lang="en-US" dirty="0" smtClean="0"/>
              <a:t>Select either </a:t>
            </a:r>
            <a:r>
              <a:rPr lang="en-US" i="1" dirty="0" smtClean="0"/>
              <a:t>e</a:t>
            </a:r>
            <a:r>
              <a:rPr lang="en-US" dirty="0" smtClean="0"/>
              <a:t> or </a:t>
            </a:r>
            <a:r>
              <a:rPr lang="en-US" i="1" dirty="0" smtClean="0"/>
              <a:t>d</a:t>
            </a:r>
            <a:r>
              <a:rPr lang="en-US" dirty="0" smtClean="0"/>
              <a:t> and calculate the other</a:t>
            </a:r>
          </a:p>
        </p:txBody>
      </p:sp>
      <p:sp>
        <p:nvSpPr>
          <p:cNvPr id="4" name="Content Placeholder 3"/>
          <p:cNvSpPr>
            <a:spLocks noGrp="1"/>
          </p:cNvSpPr>
          <p:nvPr>
            <p:ph sz="half" idx="2"/>
          </p:nvPr>
        </p:nvSpPr>
        <p:spPr>
          <a:xfrm>
            <a:off x="4495800" y="1752600"/>
            <a:ext cx="4191000" cy="4303713"/>
          </a:xfrm>
        </p:spPr>
        <p:txBody>
          <a:bodyPr>
            <a:normAutofit/>
          </a:bodyPr>
          <a:lstStyle/>
          <a:p>
            <a:r>
              <a:rPr lang="en-AU" dirty="0" smtClean="0"/>
              <a:t>Because the value of </a:t>
            </a:r>
            <a:r>
              <a:rPr lang="en-AU" i="1" dirty="0" err="1" smtClean="0"/>
              <a:t>n</a:t>
            </a:r>
            <a:r>
              <a:rPr lang="en-AU" i="1" dirty="0" smtClean="0"/>
              <a:t> = </a:t>
            </a:r>
            <a:r>
              <a:rPr lang="en-AU" i="1" dirty="0" err="1" smtClean="0"/>
              <a:t>pq</a:t>
            </a:r>
            <a:r>
              <a:rPr lang="en-AU" i="1" dirty="0" smtClean="0"/>
              <a:t> </a:t>
            </a:r>
            <a:r>
              <a:rPr lang="en-AU" dirty="0" smtClean="0"/>
              <a:t>will be known to any potential adversary, primes must be chosen from a sufficiently large set</a:t>
            </a:r>
          </a:p>
          <a:p>
            <a:pPr lvl="1"/>
            <a:r>
              <a:rPr lang="en-AU" dirty="0" smtClean="0"/>
              <a:t>The method used for finding large primes must be reasonably efficient</a:t>
            </a:r>
          </a:p>
          <a:p>
            <a:endParaRPr lang="en-US" dirty="0"/>
          </a:p>
        </p:txBody>
      </p:sp>
      <p:cxnSp>
        <p:nvCxnSpPr>
          <p:cNvPr id="6" name="Straight Connector 5"/>
          <p:cNvCxnSpPr/>
          <p:nvPr/>
        </p:nvCxnSpPr>
        <p:spPr>
          <a:xfrm rot="5400000">
            <a:off x="1714500" y="4152900"/>
            <a:ext cx="5410200" cy="1588"/>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stretch>
            <a:fillRect/>
          </a:stretch>
        </p:blipFill>
        <p:spPr>
          <a:xfrm rot="19872590">
            <a:off x="3907577" y="5474742"/>
            <a:ext cx="2082800" cy="939800"/>
          </a:xfrm>
          <a:prstGeom prst="rect">
            <a:avLst/>
          </a:prstGeom>
        </p:spPr>
      </p:pic>
      <p:pic>
        <p:nvPicPr>
          <p:cNvPr id="8" name="Picture 7"/>
          <p:cNvPicPr>
            <a:picLocks noChangeAspect="1"/>
          </p:cNvPicPr>
          <p:nvPr/>
        </p:nvPicPr>
        <p:blipFill>
          <a:blip r:embed="rId3"/>
          <a:stretch>
            <a:fillRect/>
          </a:stretch>
        </p:blipFill>
        <p:spPr>
          <a:xfrm rot="4125784">
            <a:off x="4273147" y="5384516"/>
            <a:ext cx="1705211" cy="769424"/>
          </a:xfrm>
          <a:prstGeom prst="rect">
            <a:avLst/>
          </a:prstGeom>
        </p:spPr>
      </p:pic>
      <p:sp>
        <p:nvSpPr>
          <p:cNvPr id="9" name="Footer Placeholder 8"/>
          <p:cNvSpPr>
            <a:spLocks noGrp="1"/>
          </p:cNvSpPr>
          <p:nvPr>
            <p:ph type="ftr" sz="quarter" idx="11"/>
          </p:nvPr>
        </p:nvSpPr>
        <p:spPr>
          <a:xfrm>
            <a:off x="0" y="6492875"/>
            <a:ext cx="48768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for Picking a Prime Number</a:t>
            </a:r>
            <a:endParaRPr lang="en-US" dirty="0"/>
          </a:p>
        </p:txBody>
      </p:sp>
      <p:sp>
        <p:nvSpPr>
          <p:cNvPr id="3" name="Content Placeholder 2"/>
          <p:cNvSpPr>
            <a:spLocks noGrp="1"/>
          </p:cNvSpPr>
          <p:nvPr>
            <p:ph idx="1"/>
          </p:nvPr>
        </p:nvSpPr>
        <p:spPr>
          <a:xfrm>
            <a:off x="792163" y="1762125"/>
            <a:ext cx="7570787" cy="4638675"/>
          </a:xfrm>
        </p:spPr>
        <p:txBody>
          <a:bodyPr/>
          <a:lstStyle/>
          <a:p>
            <a:r>
              <a:rPr lang="en-US" dirty="0" smtClean="0"/>
              <a:t>Pick an odd integer </a:t>
            </a:r>
            <a:r>
              <a:rPr lang="en-US" i="1" dirty="0" smtClean="0"/>
              <a:t>n</a:t>
            </a:r>
            <a:r>
              <a:rPr lang="en-US" dirty="0" smtClean="0"/>
              <a:t> at random</a:t>
            </a:r>
          </a:p>
          <a:p>
            <a:r>
              <a:rPr lang="en-US" dirty="0" smtClean="0"/>
              <a:t>Pick an integer </a:t>
            </a:r>
            <a:r>
              <a:rPr lang="en-US" i="1" dirty="0" smtClean="0"/>
              <a:t>a &lt; n </a:t>
            </a:r>
            <a:r>
              <a:rPr lang="en-US" dirty="0" smtClean="0"/>
              <a:t>at random</a:t>
            </a:r>
          </a:p>
          <a:p>
            <a:r>
              <a:rPr lang="en-US" dirty="0" smtClean="0"/>
              <a:t>Perform the probabilistic primality test with </a:t>
            </a:r>
            <a:r>
              <a:rPr lang="en-US" i="1" dirty="0" smtClean="0"/>
              <a:t>a </a:t>
            </a:r>
            <a:r>
              <a:rPr lang="en-US" dirty="0" smtClean="0"/>
              <a:t>as a parameter.  If </a:t>
            </a:r>
            <a:r>
              <a:rPr lang="en-US" i="1" dirty="0" smtClean="0"/>
              <a:t>n </a:t>
            </a:r>
            <a:r>
              <a:rPr lang="en-US" dirty="0" smtClean="0"/>
              <a:t>fails the test, reject the value </a:t>
            </a:r>
            <a:r>
              <a:rPr lang="en-US" i="1" dirty="0" smtClean="0"/>
              <a:t>n </a:t>
            </a:r>
            <a:r>
              <a:rPr lang="en-US" dirty="0" smtClean="0"/>
              <a:t>and go to step 1</a:t>
            </a:r>
          </a:p>
          <a:p>
            <a:r>
              <a:rPr lang="en-US" dirty="0" smtClean="0"/>
              <a:t>If </a:t>
            </a:r>
            <a:r>
              <a:rPr lang="en-US" i="1" dirty="0" smtClean="0"/>
              <a:t>n </a:t>
            </a:r>
            <a:r>
              <a:rPr lang="en-US" dirty="0" smtClean="0"/>
              <a:t>has passed a sufficient number of tests, accept </a:t>
            </a:r>
            <a:r>
              <a:rPr lang="en-US" i="1" dirty="0" smtClean="0"/>
              <a:t>n; </a:t>
            </a:r>
            <a:r>
              <a:rPr lang="en-US" dirty="0" smtClean="0"/>
              <a:t>otherwise, go to step 2</a:t>
            </a:r>
            <a:endParaRPr lang="en-US" dirty="0"/>
          </a:p>
        </p:txBody>
      </p:sp>
      <p:pic>
        <p:nvPicPr>
          <p:cNvPr id="4" name="Picture 3"/>
          <p:cNvPicPr>
            <a:picLocks noChangeAspect="1"/>
          </p:cNvPicPr>
          <p:nvPr/>
        </p:nvPicPr>
        <p:blipFill>
          <a:blip r:embed="rId3"/>
          <a:stretch>
            <a:fillRect/>
          </a:stretch>
        </p:blipFill>
        <p:spPr>
          <a:xfrm rot="20736180">
            <a:off x="7239614" y="5259887"/>
            <a:ext cx="1554956" cy="1427211"/>
          </a:xfrm>
          <a:prstGeom prst="rect">
            <a:avLst/>
          </a:prstGeom>
        </p:spPr>
      </p:pic>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AU" dirty="0" smtClean="0"/>
              <a:t>The Security of RSA</a:t>
            </a:r>
            <a:endParaRPr lang="en-AU" dirty="0"/>
          </a:p>
        </p:txBody>
      </p:sp>
      <p:graphicFrame>
        <p:nvGraphicFramePr>
          <p:cNvPr id="4" name="Content Placeholder 3"/>
          <p:cNvGraphicFramePr>
            <a:graphicFrameLocks noGrp="1"/>
          </p:cNvGraphicFramePr>
          <p:nvPr>
            <p:ph idx="1"/>
          </p:nvPr>
        </p:nvGraphicFramePr>
        <p:xfrm>
          <a:off x="381000" y="1447800"/>
          <a:ext cx="8458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0960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AU" dirty="0" smtClean="0"/>
              <a:t>Factoring Problem</a:t>
            </a:r>
            <a:endParaRPr lang="en-AU" dirty="0"/>
          </a:p>
        </p:txBody>
      </p:sp>
      <p:sp>
        <p:nvSpPr>
          <p:cNvPr id="78851" name="Rectangle 3"/>
          <p:cNvSpPr>
            <a:spLocks noGrp="1" noChangeArrowheads="1"/>
          </p:cNvSpPr>
          <p:nvPr>
            <p:ph idx="1"/>
          </p:nvPr>
        </p:nvSpPr>
        <p:spPr>
          <a:xfrm>
            <a:off x="792163" y="1762125"/>
            <a:ext cx="7570787" cy="4562475"/>
          </a:xfrm>
        </p:spPr>
        <p:txBody>
          <a:bodyPr/>
          <a:lstStyle/>
          <a:p>
            <a:r>
              <a:rPr lang="en-US" dirty="0" smtClean="0"/>
              <a:t>We can identify three approaches to attacking RSA mathematically:</a:t>
            </a:r>
          </a:p>
          <a:p>
            <a:pPr lvl="1"/>
            <a:r>
              <a:rPr lang="en-US" dirty="0" smtClean="0"/>
              <a:t>Factor </a:t>
            </a:r>
            <a:r>
              <a:rPr lang="en-AU" i="1" dirty="0" smtClean="0"/>
              <a:t>n</a:t>
            </a:r>
            <a:r>
              <a:rPr lang="en-AU" dirty="0" smtClean="0"/>
              <a:t> into its two prime factors. This enables calculation of ø(</a:t>
            </a:r>
            <a:r>
              <a:rPr lang="en-AU" i="1" dirty="0" smtClean="0"/>
              <a:t>n</a:t>
            </a:r>
            <a:r>
              <a:rPr lang="en-AU" dirty="0" smtClean="0"/>
              <a:t>) = (</a:t>
            </a:r>
            <a:r>
              <a:rPr lang="en-AU" i="1" dirty="0" smtClean="0"/>
              <a:t>p – 1) x (q</a:t>
            </a:r>
            <a:r>
              <a:rPr lang="en-AU" dirty="0" smtClean="0"/>
              <a:t> – 1), which in turn enables determination of </a:t>
            </a:r>
            <a:r>
              <a:rPr lang="en-AU" i="1" dirty="0" smtClean="0"/>
              <a:t>d = e</a:t>
            </a:r>
            <a:r>
              <a:rPr lang="en-AU" i="1" baseline="30000" dirty="0" smtClean="0"/>
              <a:t>-1</a:t>
            </a:r>
            <a:r>
              <a:rPr lang="en-AU" i="1" dirty="0" smtClean="0"/>
              <a:t> (mod </a:t>
            </a:r>
            <a:r>
              <a:rPr lang="en-AU" dirty="0" smtClean="0"/>
              <a:t>ø(n))</a:t>
            </a:r>
          </a:p>
          <a:p>
            <a:pPr lvl="1"/>
            <a:r>
              <a:rPr lang="en-US" dirty="0" smtClean="0"/>
              <a:t>Determine </a:t>
            </a:r>
            <a:r>
              <a:rPr lang="en-AU" dirty="0" smtClean="0"/>
              <a:t>ø(n)</a:t>
            </a:r>
            <a:r>
              <a:rPr lang="en-US" dirty="0" smtClean="0"/>
              <a:t> directly without first determining </a:t>
            </a:r>
            <a:r>
              <a:rPr lang="en-US" i="1" dirty="0" smtClean="0"/>
              <a:t>p </a:t>
            </a:r>
            <a:r>
              <a:rPr lang="en-US" dirty="0" smtClean="0"/>
              <a:t>and </a:t>
            </a:r>
            <a:r>
              <a:rPr lang="en-US" i="1" dirty="0" smtClean="0"/>
              <a:t>q. </a:t>
            </a:r>
            <a:r>
              <a:rPr lang="en-US" dirty="0" smtClean="0"/>
              <a:t>Again this </a:t>
            </a:r>
            <a:r>
              <a:rPr lang="en-AU" dirty="0" smtClean="0"/>
              <a:t>enables determination of </a:t>
            </a:r>
            <a:r>
              <a:rPr lang="en-AU" i="1" dirty="0" smtClean="0"/>
              <a:t>d = e</a:t>
            </a:r>
            <a:r>
              <a:rPr lang="en-AU" i="1" baseline="30000" dirty="0" smtClean="0"/>
              <a:t>-1</a:t>
            </a:r>
            <a:r>
              <a:rPr lang="en-AU" i="1" dirty="0" smtClean="0"/>
              <a:t> (mod </a:t>
            </a:r>
            <a:r>
              <a:rPr lang="en-AU" dirty="0" smtClean="0"/>
              <a:t>ø(n))</a:t>
            </a:r>
            <a:endParaRPr lang="en-US" dirty="0" smtClean="0"/>
          </a:p>
          <a:p>
            <a:pPr lvl="1"/>
            <a:r>
              <a:rPr lang="en-US" dirty="0" smtClean="0"/>
              <a:t>Determine </a:t>
            </a:r>
            <a:r>
              <a:rPr lang="en-US" i="1" dirty="0" smtClean="0"/>
              <a:t>d</a:t>
            </a:r>
            <a:r>
              <a:rPr lang="en-US" dirty="0" smtClean="0"/>
              <a:t> directly without first determining </a:t>
            </a:r>
            <a:r>
              <a:rPr lang="en-AU" dirty="0" smtClean="0"/>
              <a:t>ø(n)</a:t>
            </a:r>
            <a:endParaRPr lang="en-US" dirty="0" smtClean="0"/>
          </a:p>
        </p:txBody>
      </p:sp>
      <p:sp>
        <p:nvSpPr>
          <p:cNvPr id="4" name="Footer Placeholder 3"/>
          <p:cNvSpPr>
            <a:spLocks noGrp="1"/>
          </p:cNvSpPr>
          <p:nvPr>
            <p:ph type="ftr" sz="quarter" idx="11"/>
          </p:nvPr>
        </p:nvSpPr>
        <p:spPr>
          <a:xfrm>
            <a:off x="0" y="6492875"/>
            <a:ext cx="67056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6534" t="-2457" r="16534"/>
              <a:stretch>
                <a:fillRect/>
              </a:stretch>
            </p:blipFill>
          </mc:Choice>
          <mc:Fallback>
            <p:blipFill>
              <a:blip r:embed="rId4"/>
              <a:srcRect l="16534" t="-2457" r="16534"/>
              <a:stretch>
                <a:fillRect/>
              </a:stretch>
            </p:blipFill>
          </mc:Fallback>
        </mc:AlternateContent>
        <p:spPr>
          <a:xfrm>
            <a:off x="1219200" y="0"/>
            <a:ext cx="6851313" cy="6415346"/>
          </a:xfrm>
          <a:prstGeom prst="rect">
            <a:avLst/>
          </a:prstGeom>
        </p:spPr>
      </p:pic>
      <p:sp>
        <p:nvSpPr>
          <p:cNvPr id="6" name="Footer Placeholder 5"/>
          <p:cNvSpPr>
            <a:spLocks noGrp="1"/>
          </p:cNvSpPr>
          <p:nvPr>
            <p:ph type="ftr" sz="quarter" idx="11"/>
          </p:nvPr>
        </p:nvSpPr>
        <p:spPr>
          <a:xfrm>
            <a:off x="0" y="6492875"/>
            <a:ext cx="6629400" cy="365125"/>
          </a:xfrm>
        </p:spPr>
        <p:txBody>
          <a:bodyPr/>
          <a:lstStyle/>
          <a:p>
            <a:pPr>
              <a:defRPr/>
            </a:pPr>
            <a:r>
              <a:rPr lang="en-US" sz="1100" dirty="0" smtClean="0"/>
              <a:t>© 2017 Pearson Education, Inc., Hoboken, NJ. All rights reserved.</a:t>
            </a:r>
            <a:endParaRPr lang="en-US" sz="1100" dirty="0"/>
          </a:p>
        </p:txBody>
      </p:sp>
      <p:sp>
        <p:nvSpPr>
          <p:cNvPr id="7" name="Rectangle 6"/>
          <p:cNvSpPr/>
          <p:nvPr/>
        </p:nvSpPr>
        <p:spPr>
          <a:xfrm>
            <a:off x="1676400" y="6096000"/>
            <a:ext cx="6096000" cy="338554"/>
          </a:xfrm>
          <a:prstGeom prst="rect">
            <a:avLst/>
          </a:prstGeom>
        </p:spPr>
        <p:txBody>
          <a:bodyPr wrap="square">
            <a:spAutoFit/>
          </a:bodyPr>
          <a:lstStyle/>
          <a:p>
            <a:pPr algn="ctr"/>
            <a:r>
              <a:rPr lang="en-US" sz="1600" b="1" dirty="0">
                <a:latin typeface="+mn-lt"/>
              </a:rPr>
              <a:t>Table 9.5  Progress in RSA Factorization</a:t>
            </a:r>
            <a:r>
              <a:rPr lang="en-US" sz="1600" b="1" dirty="0" smtClean="0">
                <a:latin typeface="+mn-lt"/>
              </a:rPr>
              <a:t> </a:t>
            </a:r>
            <a:endParaRPr lang="en-US" sz="1600" b="1" dirty="0">
              <a:latin typeface="+mn-lt"/>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914400"/>
          </a:xfrm>
        </p:spPr>
        <p:txBody>
          <a:bodyPr/>
          <a:lstStyle/>
          <a:p>
            <a:r>
              <a:rPr lang="en-US" sz="4800" dirty="0" smtClean="0"/>
              <a:t>Table 9.1</a:t>
            </a:r>
            <a:br>
              <a:rPr lang="en-US" sz="4800" dirty="0" smtClean="0"/>
            </a:br>
            <a:r>
              <a:rPr lang="en-US" sz="3200" dirty="0" smtClean="0"/>
              <a:t>Terminology Related to Asymmetric Encryption</a:t>
            </a:r>
            <a:endParaRPr lang="en-US" sz="4800" dirty="0"/>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077" t="-2769" b="2769"/>
              <a:stretch>
                <a:fillRect/>
              </a:stretch>
            </p:blipFill>
          </mc:Choice>
          <mc:Fallback>
            <p:blipFill>
              <a:blip r:embed="rId4"/>
              <a:srcRect l="-3077" t="-2769" b="2769"/>
              <a:stretch>
                <a:fillRect/>
              </a:stretch>
            </p:blipFill>
          </mc:Fallback>
        </mc:AlternateContent>
        <p:spPr>
          <a:xfrm>
            <a:off x="228600" y="1524000"/>
            <a:ext cx="8678357" cy="4677391"/>
          </a:xfrm>
          <a:prstGeom prst="rect">
            <a:avLst/>
          </a:prstGeom>
          <a:solidFill>
            <a:schemeClr val="accent1">
              <a:lumMod val="60000"/>
              <a:lumOff val="40000"/>
            </a:schemeClr>
          </a:solidFill>
        </p:spPr>
      </p:pic>
      <p:sp>
        <p:nvSpPr>
          <p:cNvPr id="11" name="Rectangle 10"/>
          <p:cNvSpPr/>
          <p:nvPr/>
        </p:nvSpPr>
        <p:spPr>
          <a:xfrm>
            <a:off x="304800" y="6172200"/>
            <a:ext cx="8839200" cy="276999"/>
          </a:xfrm>
          <a:prstGeom prst="rect">
            <a:avLst/>
          </a:prstGeom>
        </p:spPr>
        <p:txBody>
          <a:bodyPr wrap="square">
            <a:spAutoFit/>
          </a:bodyPr>
          <a:lstStyle/>
          <a:p>
            <a:r>
              <a:rPr lang="en-US" sz="1200" dirty="0"/>
              <a:t>Source: </a:t>
            </a:r>
            <a:r>
              <a:rPr lang="en-US" sz="1200" i="1" dirty="0"/>
              <a:t>Glossary of Key Information Security Terms</a:t>
            </a:r>
            <a:r>
              <a:rPr lang="en-US" sz="1200" dirty="0"/>
              <a:t>, NIST IR 7298 [KISS06]</a:t>
            </a:r>
          </a:p>
        </p:txBody>
      </p:sp>
      <p:sp>
        <p:nvSpPr>
          <p:cNvPr id="5" name="Footer Placeholder 4"/>
          <p:cNvSpPr>
            <a:spLocks noGrp="1"/>
          </p:cNvSpPr>
          <p:nvPr>
            <p:ph type="ftr" sz="quarter" idx="11"/>
          </p:nvPr>
        </p:nvSpPr>
        <p:spPr>
          <a:xfrm>
            <a:off x="0" y="6492875"/>
            <a:ext cx="5257800" cy="365125"/>
          </a:xfrm>
        </p:spPr>
        <p:txBody>
          <a:bodyPr/>
          <a:lstStyle/>
          <a:p>
            <a:pPr>
              <a:defRPr/>
            </a:pPr>
            <a:r>
              <a:rPr lang="en-US" sz="1100" dirty="0" smtClean="0"/>
              <a:t>© 2017 Pearson Education, Inc., Hoboken, NJ. All rights reserved</a:t>
            </a:r>
            <a:r>
              <a:rPr lang="en-US" dirty="0" smtClean="0"/>
              <a:t>.</a:t>
            </a:r>
            <a:endParaRPr lang="en-US" dirty="0"/>
          </a:p>
        </p:txBody>
      </p:sp>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5715000" cy="365125"/>
          </a:xfrm>
        </p:spPr>
        <p:txBody>
          <a:bodyPr/>
          <a:lstStyle/>
          <a:p>
            <a:r>
              <a:rPr lang="en-US" sz="1100" dirty="0" smtClean="0"/>
              <a:t>© 2017 Pearson Education, Inc., Hoboken, NJ. All rights reserved.</a:t>
            </a:r>
            <a:endParaRPr lang="en-US" sz="1100" dirty="0"/>
          </a:p>
        </p:txBody>
      </p:sp>
      <p:pic>
        <p:nvPicPr>
          <p:cNvPr id="7" name="Picture 6" descr="f0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5455" b="6364"/>
              <a:stretch>
                <a:fillRect/>
              </a:stretch>
            </p:blipFill>
          </mc:Choice>
          <mc:Fallback>
            <p:blipFill>
              <a:blip r:embed="rId4"/>
              <a:srcRect t="15455" b="6364"/>
              <a:stretch>
                <a:fillRect/>
              </a:stretch>
            </p:blipFill>
          </mc:Fallback>
        </mc:AlternateContent>
        <p:spPr>
          <a:xfrm>
            <a:off x="1219200" y="0"/>
            <a:ext cx="6629400" cy="6707228"/>
          </a:xfrm>
          <a:prstGeom prst="rect">
            <a:avLst/>
          </a:prstGeom>
        </p:spPr>
      </p:pic>
    </p:spTree>
  </p:cSld>
  <p:clrMapOvr>
    <a:masterClrMapping/>
  </p:clrMapOvr>
  <p:transition spd="med">
    <p:pull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smtClean="0"/>
              <a:t>Timing Attacks</a:t>
            </a:r>
            <a:endParaRPr lang="en-AU" dirty="0"/>
          </a:p>
        </p:txBody>
      </p:sp>
      <p:sp>
        <p:nvSpPr>
          <p:cNvPr id="80899" name="Rectangle 3"/>
          <p:cNvSpPr>
            <a:spLocks noGrp="1" noChangeArrowheads="1"/>
          </p:cNvSpPr>
          <p:nvPr>
            <p:ph idx="1"/>
          </p:nvPr>
        </p:nvSpPr>
        <p:spPr>
          <a:xfrm>
            <a:off x="762000" y="1676400"/>
            <a:ext cx="7570787" cy="4791075"/>
          </a:xfrm>
        </p:spPr>
        <p:txBody>
          <a:bodyPr>
            <a:normAutofit lnSpcReduction="10000"/>
          </a:bodyPr>
          <a:lstStyle/>
          <a:p>
            <a:r>
              <a:rPr lang="en-US" dirty="0" smtClean="0"/>
              <a:t>Paul Kocher, a cryptographic consultant, demonstrated that a snooper can determine a private key by keeping track of how long a computer takes to decipher messages</a:t>
            </a:r>
          </a:p>
          <a:p>
            <a:r>
              <a:rPr lang="en-US" dirty="0" smtClean="0"/>
              <a:t>Are applicable not just to RSA but to other public-key cryptography systems</a:t>
            </a:r>
          </a:p>
          <a:p>
            <a:r>
              <a:rPr lang="en-US" dirty="0" smtClean="0"/>
              <a:t>Are alarming for two reasons:</a:t>
            </a:r>
          </a:p>
          <a:p>
            <a:pPr lvl="1"/>
            <a:r>
              <a:rPr lang="en-US" dirty="0" smtClean="0"/>
              <a:t>It comes from a completely unexpected direction</a:t>
            </a:r>
          </a:p>
          <a:p>
            <a:pPr lvl="1"/>
            <a:r>
              <a:rPr lang="en-US" dirty="0" smtClean="0"/>
              <a:t>It is a ciphertext-only attack</a:t>
            </a:r>
            <a:endParaRPr lang="en-AU" dirty="0"/>
          </a:p>
        </p:txBody>
      </p:sp>
      <p:pic>
        <p:nvPicPr>
          <p:cNvPr id="4" name="Picture 3"/>
          <p:cNvPicPr>
            <a:picLocks noChangeAspect="1"/>
          </p:cNvPicPr>
          <p:nvPr/>
        </p:nvPicPr>
        <p:blipFill>
          <a:blip r:embed="rId3"/>
          <a:stretch>
            <a:fillRect/>
          </a:stretch>
        </p:blipFill>
        <p:spPr>
          <a:xfrm rot="469442">
            <a:off x="7166109" y="5123488"/>
            <a:ext cx="1711770" cy="1625566"/>
          </a:xfrm>
          <a:prstGeom prst="rect">
            <a:avLst/>
          </a:prstGeom>
        </p:spPr>
      </p:pic>
      <p:sp>
        <p:nvSpPr>
          <p:cNvPr id="5" name="Footer Placeholder 4"/>
          <p:cNvSpPr>
            <a:spLocks noGrp="1"/>
          </p:cNvSpPr>
          <p:nvPr>
            <p:ph type="ftr" sz="quarter" idx="11"/>
          </p:nvPr>
        </p:nvSpPr>
        <p:spPr>
          <a:xfrm>
            <a:off x="0" y="6492875"/>
            <a:ext cx="51816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Countermeasures</a:t>
            </a:r>
            <a:endParaRPr lang="en-US" dirty="0"/>
          </a:p>
        </p:txBody>
      </p:sp>
      <p:graphicFrame>
        <p:nvGraphicFramePr>
          <p:cNvPr id="5" name="Content Placeholder 4"/>
          <p:cNvGraphicFramePr>
            <a:graphicFrameLocks noGrp="1"/>
          </p:cNvGraphicFramePr>
          <p:nvPr>
            <p:ph idx="1"/>
          </p:nvPr>
        </p:nvGraphicFramePr>
        <p:xfrm>
          <a:off x="762000" y="1676400"/>
          <a:ext cx="7570787"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5626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Fault-Based Attack</a:t>
            </a:r>
            <a:endParaRPr lang="en-US" dirty="0"/>
          </a:p>
        </p:txBody>
      </p:sp>
      <p:sp>
        <p:nvSpPr>
          <p:cNvPr id="5" name="Content Placeholder 4"/>
          <p:cNvSpPr>
            <a:spLocks noGrp="1"/>
          </p:cNvSpPr>
          <p:nvPr>
            <p:ph idx="1"/>
          </p:nvPr>
        </p:nvSpPr>
        <p:spPr>
          <a:xfrm>
            <a:off x="792163" y="1762125"/>
            <a:ext cx="7570787" cy="4714875"/>
          </a:xfrm>
        </p:spPr>
        <p:txBody>
          <a:bodyPr>
            <a:normAutofit fontScale="77500" lnSpcReduction="20000"/>
          </a:bodyPr>
          <a:lstStyle/>
          <a:p>
            <a:r>
              <a:rPr lang="en-US" dirty="0" smtClean="0"/>
              <a:t>An attack on a processor that is generating RSA digital signatures</a:t>
            </a:r>
          </a:p>
          <a:p>
            <a:pPr lvl="1"/>
            <a:r>
              <a:rPr lang="en-US" dirty="0" smtClean="0"/>
              <a:t>Induces faults in the signature computation by reducing the power to the processor</a:t>
            </a:r>
          </a:p>
          <a:p>
            <a:pPr lvl="1"/>
            <a:r>
              <a:rPr lang="en-US" dirty="0" smtClean="0"/>
              <a:t>The faults cause the software to produce invalid signatures which can then be analyzed by the attacker to recover the private key</a:t>
            </a:r>
          </a:p>
          <a:p>
            <a:r>
              <a:rPr lang="en-US" dirty="0" smtClean="0"/>
              <a:t>The attack algorithm involves inducing single-bit errors and observing the results</a:t>
            </a:r>
          </a:p>
          <a:p>
            <a:r>
              <a:rPr lang="en-US" dirty="0" smtClean="0"/>
              <a:t>While worthy of consideration, this attack does not appear to be a serious threat to RSA</a:t>
            </a:r>
          </a:p>
          <a:p>
            <a:pPr lvl="1"/>
            <a:r>
              <a:rPr lang="en-US" dirty="0" smtClean="0"/>
              <a:t>It requires that the attacker have physical access to the target machine and is able to directly control the input power to the processor</a:t>
            </a:r>
            <a:endParaRPr lang="en-US" dirty="0"/>
          </a:p>
        </p:txBody>
      </p:sp>
      <p:sp>
        <p:nvSpPr>
          <p:cNvPr id="6" name="Footer Placeholder 5"/>
          <p:cNvSpPr>
            <a:spLocks noGrp="1"/>
          </p:cNvSpPr>
          <p:nvPr>
            <p:ph type="ftr" sz="quarter" idx="11"/>
          </p:nvPr>
        </p:nvSpPr>
        <p:spPr>
          <a:xfrm>
            <a:off x="0" y="6492875"/>
            <a:ext cx="60960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0" y="39688"/>
            <a:ext cx="9143999" cy="1412875"/>
          </a:xfrm>
        </p:spPr>
        <p:txBody>
          <a:bodyPr/>
          <a:lstStyle/>
          <a:p>
            <a:r>
              <a:rPr lang="en-US" dirty="0" smtClean="0"/>
              <a:t>Chosen Ciphertext Attack (CCA)</a:t>
            </a:r>
            <a:endParaRPr lang="en-AU" dirty="0"/>
          </a:p>
        </p:txBody>
      </p:sp>
      <p:sp>
        <p:nvSpPr>
          <p:cNvPr id="97283" name="Rectangle 3"/>
          <p:cNvSpPr>
            <a:spLocks noGrp="1" noChangeArrowheads="1"/>
          </p:cNvSpPr>
          <p:nvPr>
            <p:ph idx="1"/>
          </p:nvPr>
        </p:nvSpPr>
        <p:spPr>
          <a:xfrm>
            <a:off x="792163" y="1762125"/>
            <a:ext cx="7570787" cy="4943475"/>
          </a:xfrm>
        </p:spPr>
        <p:txBody>
          <a:bodyPr>
            <a:normAutofit fontScale="85000" lnSpcReduction="20000"/>
          </a:bodyPr>
          <a:lstStyle/>
          <a:p>
            <a:r>
              <a:rPr lang="en-US" dirty="0" smtClean="0"/>
              <a:t>The adversary chooses a number of ciphertexts and is then given the corresponding plaintexts, decrypted with the target’s private key</a:t>
            </a:r>
          </a:p>
          <a:p>
            <a:pPr lvl="1"/>
            <a:r>
              <a:rPr lang="en-US" dirty="0" smtClean="0"/>
              <a:t>Thus the adversary could select a plaintext, encrypt it with the target’s public key, and then be able to get the plaintext back by having it decrypted with the private key</a:t>
            </a:r>
          </a:p>
          <a:p>
            <a:pPr lvl="1"/>
            <a:r>
              <a:rPr lang="en-US" dirty="0" smtClean="0"/>
              <a:t>The adversary exploits properties of RSA and selects blocks of data that, when processed using the target’s private key, yield information needed for cryptanalysis</a:t>
            </a:r>
          </a:p>
          <a:p>
            <a:pPr marL="342900" lvl="1" indent="-342900">
              <a:spcBef>
                <a:spcPts val="2400"/>
              </a:spcBef>
              <a:buClr>
                <a:srgbClr val="BAABE3"/>
              </a:buClr>
            </a:pPr>
            <a:r>
              <a:rPr lang="en-US" sz="2824" dirty="0" smtClean="0">
                <a:cs typeface="ＭＳ Ｐゴシック" pitchFamily="-84" charset="-128"/>
              </a:rPr>
              <a:t>To counter such attacks, RSA Security Inc. recommends modifying the plaintext using a procedure known as </a:t>
            </a:r>
            <a:r>
              <a:rPr lang="en-US" sz="2824" i="1" dirty="0" smtClean="0">
                <a:cs typeface="ＭＳ Ｐゴシック" pitchFamily="-84" charset="-128"/>
              </a:rPr>
              <a:t>optimal asymmetric encryption padding</a:t>
            </a:r>
            <a:r>
              <a:rPr lang="en-US" sz="2824" dirty="0" smtClean="0">
                <a:cs typeface="ＭＳ Ｐゴシック" pitchFamily="-84" charset="-128"/>
              </a:rPr>
              <a:t> (OAEP)</a:t>
            </a:r>
          </a:p>
        </p:txBody>
      </p:sp>
      <p:sp>
        <p:nvSpPr>
          <p:cNvPr id="4" name="Footer Placeholder 3"/>
          <p:cNvSpPr>
            <a:spLocks noGrp="1"/>
          </p:cNvSpPr>
          <p:nvPr>
            <p:ph type="ftr" sz="quarter" idx="11"/>
          </p:nvPr>
        </p:nvSpPr>
        <p:spPr>
          <a:xfrm>
            <a:off x="0" y="6492875"/>
            <a:ext cx="66294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3657600" cy="6400800"/>
          </a:xfrm>
        </p:spPr>
        <p:txBody>
          <a:bodyPr/>
          <a:lstStyle/>
          <a:p>
            <a:pPr eaLnBrk="1" hangingPunct="1">
              <a:defRPr/>
            </a:pPr>
            <a:r>
              <a:rPr lang="en-US" sz="4400" dirty="0" smtClean="0"/>
              <a:t>Optimal Asymmetric Encryption Padding (OAEP)</a:t>
            </a:r>
          </a:p>
        </p:txBody>
      </p:sp>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3" t="11818" r="3529" b="4545"/>
              <a:stretch>
                <a:fillRect/>
              </a:stretch>
            </p:blipFill>
          </mc:Choice>
          <mc:Fallback>
            <p:blipFill>
              <a:blip r:embed="rId4"/>
              <a:srcRect l="2353" t="11818" r="3529" b="4545"/>
              <a:stretch>
                <a:fillRect/>
              </a:stretch>
            </p:blipFill>
          </mc:Fallback>
        </mc:AlternateContent>
        <p:spPr>
          <a:xfrm>
            <a:off x="3180516" y="-152400"/>
            <a:ext cx="5963484" cy="6858000"/>
          </a:xfrm>
          <a:prstGeom prst="rect">
            <a:avLst/>
          </a:prstGeom>
        </p:spPr>
      </p:pic>
      <p:sp>
        <p:nvSpPr>
          <p:cNvPr id="5" name="Footer Placeholder 4"/>
          <p:cNvSpPr>
            <a:spLocks noGrp="1"/>
          </p:cNvSpPr>
          <p:nvPr>
            <p:ph type="ftr" sz="quarter" idx="11"/>
          </p:nvPr>
        </p:nvSpPr>
        <p:spPr>
          <a:xfrm>
            <a:off x="0" y="6492875"/>
            <a:ext cx="63246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Summary</a:t>
            </a:r>
            <a:endParaRPr lang="en-AU" dirty="0" smtClean="0"/>
          </a:p>
        </p:txBody>
      </p:sp>
      <p:sp>
        <p:nvSpPr>
          <p:cNvPr id="100355" name="Rectangle 3"/>
          <p:cNvSpPr>
            <a:spLocks noGrp="1" noChangeArrowheads="1"/>
          </p:cNvSpPr>
          <p:nvPr>
            <p:ph sz="half" idx="1"/>
          </p:nvPr>
        </p:nvSpPr>
        <p:spPr>
          <a:xfrm>
            <a:off x="304800" y="1905000"/>
            <a:ext cx="3565525" cy="4953000"/>
          </a:xfrm>
        </p:spPr>
        <p:txBody>
          <a:bodyPr/>
          <a:lstStyle/>
          <a:p>
            <a:r>
              <a:rPr lang="en-US" dirty="0" smtClean="0"/>
              <a:t>Public-key cryptosystems</a:t>
            </a:r>
          </a:p>
          <a:p>
            <a:r>
              <a:rPr lang="en-US" dirty="0" smtClean="0"/>
              <a:t>Applications for public-key cryptosystems</a:t>
            </a:r>
          </a:p>
          <a:p>
            <a:r>
              <a:rPr lang="en-US" dirty="0" smtClean="0"/>
              <a:t>Requirements for public-key cryptography</a:t>
            </a:r>
          </a:p>
          <a:p>
            <a:r>
              <a:rPr lang="en-US" dirty="0" smtClean="0"/>
              <a:t>Public-key cryptanalysis</a:t>
            </a:r>
            <a:endParaRPr lang="en-AU" dirty="0" smtClean="0"/>
          </a:p>
        </p:txBody>
      </p:sp>
      <p:sp>
        <p:nvSpPr>
          <p:cNvPr id="76804" name="Content Placeholder 11"/>
          <p:cNvSpPr>
            <a:spLocks noGrp="1"/>
          </p:cNvSpPr>
          <p:nvPr>
            <p:ph sz="half" idx="2"/>
          </p:nvPr>
        </p:nvSpPr>
        <p:spPr>
          <a:xfrm>
            <a:off x="5578475" y="2057400"/>
            <a:ext cx="3565525" cy="4572000"/>
          </a:xfrm>
        </p:spPr>
        <p:txBody>
          <a:bodyPr rtlCol="0"/>
          <a:lstStyle/>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The RSA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Description of the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Computational aspects</a:t>
            </a:r>
          </a:p>
          <a:p>
            <a:pPr lvl="1" fontAlgn="auto">
              <a:spcAft>
                <a:spcPts val="0"/>
              </a:spcAft>
              <a:buClr>
                <a:schemeClr val="accent1">
                  <a:lumMod val="60000"/>
                  <a:lumOff val="40000"/>
                </a:schemeClr>
              </a:buClr>
              <a:buFont typeface="Candara" pitchFamily="34" charset="0"/>
              <a:buChar char="•"/>
              <a:defRPr/>
            </a:pPr>
            <a:r>
              <a:rPr lang="en-US" dirty="0" smtClean="0">
                <a:ea typeface="+mn-ea"/>
              </a:rPr>
              <a:t>Security of RSA</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79248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pPr>
              <a:lnSpc>
                <a:spcPts val="4800"/>
              </a:lnSpc>
            </a:pPr>
            <a:r>
              <a:rPr lang="en-US" sz="4400" b="1" dirty="0" smtClean="0"/>
              <a:t>Misconceptions</a:t>
            </a:r>
            <a:r>
              <a:rPr lang="en-US" sz="4400" dirty="0" smtClean="0"/>
              <a:t> Concerning </a:t>
            </a:r>
            <a:br>
              <a:rPr lang="en-US" sz="4400" dirty="0" smtClean="0"/>
            </a:br>
            <a:r>
              <a:rPr lang="en-US" sz="4400" dirty="0" smtClean="0"/>
              <a:t>Public-Key Encryption</a:t>
            </a:r>
            <a:endParaRPr lang="en-US" sz="4400" dirty="0"/>
          </a:p>
        </p:txBody>
      </p:sp>
      <p:sp>
        <p:nvSpPr>
          <p:cNvPr id="3" name="Content Placeholder 2"/>
          <p:cNvSpPr>
            <a:spLocks noGrp="1"/>
          </p:cNvSpPr>
          <p:nvPr>
            <p:ph idx="1"/>
          </p:nvPr>
        </p:nvSpPr>
        <p:spPr>
          <a:xfrm>
            <a:off x="838200" y="1981200"/>
            <a:ext cx="7570787" cy="4486275"/>
          </a:xfrm>
        </p:spPr>
        <p:txBody>
          <a:bodyPr>
            <a:normAutofit fontScale="92500"/>
          </a:bodyPr>
          <a:lstStyle/>
          <a:p>
            <a:r>
              <a:rPr lang="en-US" dirty="0" smtClean="0"/>
              <a:t>Public-key encryption is more secure from cryptanalysis than symmetric encryption</a:t>
            </a:r>
          </a:p>
          <a:p>
            <a:r>
              <a:rPr lang="en-US" dirty="0" smtClean="0"/>
              <a:t>Public-key encryption is a general-purpose technique that has made symmetric encryption obsolete</a:t>
            </a:r>
          </a:p>
          <a:p>
            <a:r>
              <a:rPr lang="en-US" dirty="0" smtClean="0"/>
              <a:t>There is a feeling that key distribution is trivial when using public-key encryption, compared to the cumbersome handshaking involved with key distribution centers for symmetric encryption</a:t>
            </a:r>
            <a:endParaRPr lang="en-US" dirty="0"/>
          </a:p>
        </p:txBody>
      </p:sp>
      <p:pic>
        <p:nvPicPr>
          <p:cNvPr id="6" name="Picture 5"/>
          <p:cNvPicPr>
            <a:picLocks noChangeAspect="1"/>
          </p:cNvPicPr>
          <p:nvPr/>
        </p:nvPicPr>
        <p:blipFill>
          <a:blip r:embed="rId3"/>
          <a:stretch>
            <a:fillRect/>
          </a:stretch>
        </p:blipFill>
        <p:spPr>
          <a:xfrm rot="3562930">
            <a:off x="6979983" y="2037236"/>
            <a:ext cx="2082800" cy="939800"/>
          </a:xfrm>
          <a:prstGeom prst="rect">
            <a:avLst/>
          </a:prstGeom>
        </p:spPr>
      </p:pic>
      <p:sp>
        <p:nvSpPr>
          <p:cNvPr id="5" name="Footer Placeholder 4"/>
          <p:cNvSpPr>
            <a:spLocks noGrp="1"/>
          </p:cNvSpPr>
          <p:nvPr>
            <p:ph type="ftr" sz="quarter" idx="11"/>
          </p:nvPr>
        </p:nvSpPr>
        <p:spPr>
          <a:xfrm>
            <a:off x="0" y="6492875"/>
            <a:ext cx="49530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792163" y="1762125"/>
            <a:ext cx="7570787" cy="4791075"/>
          </a:xfrm>
        </p:spPr>
        <p:txBody>
          <a:bodyPr>
            <a:normAutofit fontScale="85000" lnSpcReduction="20000"/>
          </a:bodyPr>
          <a:lstStyle/>
          <a:p>
            <a:r>
              <a:rPr lang="en-US" dirty="0" smtClean="0"/>
              <a:t>The concept of public-key cryptography evolved from an attempt to attack two of the most difficult problems associated with symmetric encryption:</a:t>
            </a:r>
          </a:p>
          <a:p>
            <a:endParaRPr lang="en-US" dirty="0" smtClean="0"/>
          </a:p>
          <a:p>
            <a:endParaRPr lang="en-US" dirty="0" smtClean="0"/>
          </a:p>
          <a:p>
            <a:endParaRPr lang="en-US" dirty="0" smtClean="0"/>
          </a:p>
          <a:p>
            <a:r>
              <a:rPr lang="en-US" dirty="0" smtClean="0"/>
              <a:t>Whitfield Diffie and Martin Hellman from Stanford University achieved a breakthrough in 1976 by coming up with a method that addressed both problems and was radically different from all previous approaches to cryptography</a:t>
            </a:r>
          </a:p>
          <a:p>
            <a:pPr lvl="1"/>
            <a:endParaRPr lang="en-AU" dirty="0"/>
          </a:p>
        </p:txBody>
      </p:sp>
      <p:sp>
        <p:nvSpPr>
          <p:cNvPr id="7" name="Rectangle 2"/>
          <p:cNvSpPr>
            <a:spLocks noGrp="1" noChangeArrowheads="1"/>
          </p:cNvSpPr>
          <p:nvPr>
            <p:ph type="title"/>
          </p:nvPr>
        </p:nvSpPr>
        <p:spPr>
          <a:xfrm>
            <a:off x="0" y="39688"/>
            <a:ext cx="9143999" cy="1412875"/>
          </a:xfrm>
        </p:spPr>
        <p:txBody>
          <a:bodyPr/>
          <a:lstStyle/>
          <a:p>
            <a:pPr>
              <a:lnSpc>
                <a:spcPts val="5000"/>
              </a:lnSpc>
            </a:pPr>
            <a:r>
              <a:rPr lang="en-AU" dirty="0" smtClean="0"/>
              <a:t>Principles of Public-Key Cryptosystems</a:t>
            </a:r>
            <a:endParaRPr lang="en-AU" dirty="0"/>
          </a:p>
        </p:txBody>
      </p:sp>
      <p:graphicFrame>
        <p:nvGraphicFramePr>
          <p:cNvPr id="4" name="Diagram 3"/>
          <p:cNvGraphicFramePr/>
          <p:nvPr/>
        </p:nvGraphicFramePr>
        <p:xfrm>
          <a:off x="762000" y="2743200"/>
          <a:ext cx="73914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7912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9689"/>
            <a:ext cx="9143999" cy="1255712"/>
          </a:xfrm>
        </p:spPr>
        <p:txBody>
          <a:bodyPr/>
          <a:lstStyle/>
          <a:p>
            <a:r>
              <a:rPr lang="en-AU" dirty="0" smtClean="0"/>
              <a:t>Public-Key Cryptosystems</a:t>
            </a:r>
            <a:endParaRPr lang="en-AU" dirty="0"/>
          </a:p>
        </p:txBody>
      </p:sp>
      <p:sp>
        <p:nvSpPr>
          <p:cNvPr id="46083" name="Rectangle 3"/>
          <p:cNvSpPr>
            <a:spLocks noGrp="1" noChangeArrowheads="1"/>
          </p:cNvSpPr>
          <p:nvPr>
            <p:ph idx="1"/>
          </p:nvPr>
        </p:nvSpPr>
        <p:spPr>
          <a:xfrm>
            <a:off x="762000" y="1524000"/>
            <a:ext cx="7742237" cy="600075"/>
          </a:xfrm>
        </p:spPr>
        <p:txBody>
          <a:bodyPr>
            <a:normAutofit fontScale="92500"/>
          </a:bodyPr>
          <a:lstStyle/>
          <a:p>
            <a:r>
              <a:rPr lang="en-AU" dirty="0" smtClean="0"/>
              <a:t>A public-key encryption scheme has six ingredients:</a:t>
            </a:r>
          </a:p>
        </p:txBody>
      </p:sp>
      <p:graphicFrame>
        <p:nvGraphicFramePr>
          <p:cNvPr id="5" name="Diagram 4"/>
          <p:cNvGraphicFramePr/>
          <p:nvPr/>
        </p:nvGraphicFramePr>
        <p:xfrm>
          <a:off x="304800" y="2057400"/>
          <a:ext cx="8458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8006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5486400" cy="365125"/>
          </a:xfrm>
        </p:spPr>
        <p:txBody>
          <a:bodyPr/>
          <a:lstStyle/>
          <a:p>
            <a:pPr>
              <a:defRPr/>
            </a:pPr>
            <a:r>
              <a:rPr lang="en-US" sz="1100" dirty="0" smtClean="0"/>
              <a:t>© 2017 Pearson Education, Inc., Hoboken, NJ. All rights reserved.</a:t>
            </a:r>
            <a:endParaRPr lang="en-US" sz="1100" dirty="0"/>
          </a:p>
        </p:txBody>
      </p:sp>
      <p:pic>
        <p:nvPicPr>
          <p:cNvPr id="6" name="Picture 5"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043608" y="-121023"/>
            <a:ext cx="7128792" cy="7077635"/>
          </a:xfrm>
          <a:prstGeom prst="rect">
            <a:avLst/>
          </a:prstGeom>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0"/>
            <a:ext cx="9144000" cy="1139825"/>
          </a:xfrm>
        </p:spPr>
        <p:txBody>
          <a:bodyPr/>
          <a:lstStyle/>
          <a:p>
            <a:pPr eaLnBrk="1" hangingPunct="1">
              <a:lnSpc>
                <a:spcPts val="4500"/>
              </a:lnSpc>
              <a:defRPr/>
            </a:pPr>
            <a:r>
              <a:rPr lang="en-US" sz="4400" dirty="0" smtClean="0"/>
              <a:t>Table 9.2 </a:t>
            </a:r>
            <a:r>
              <a:rPr lang="en-US" sz="4800" dirty="0" smtClean="0"/>
              <a:t>  </a:t>
            </a:r>
            <a:br>
              <a:rPr lang="en-US" sz="4800" dirty="0" smtClean="0"/>
            </a:br>
            <a:r>
              <a:rPr lang="en-US" sz="4000" dirty="0" smtClean="0"/>
              <a:t>Conventional and Public-Key Encryption </a:t>
            </a:r>
            <a:endParaRPr lang="en-AU" sz="4000" dirty="0" smtClean="0"/>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838200" y="1219200"/>
            <a:ext cx="7239000" cy="5561486"/>
          </a:xfrm>
          <a:prstGeom prst="rect">
            <a:avLst/>
          </a:prstGeom>
        </p:spPr>
      </p:pic>
      <p:sp>
        <p:nvSpPr>
          <p:cNvPr id="5" name="Footer Placeholder 4"/>
          <p:cNvSpPr>
            <a:spLocks noGrp="1"/>
          </p:cNvSpPr>
          <p:nvPr>
            <p:ph type="ftr" sz="quarter" idx="11"/>
          </p:nvPr>
        </p:nvSpPr>
        <p:spPr>
          <a:xfrm>
            <a:off x="0" y="6492875"/>
            <a:ext cx="45720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 y="39689"/>
            <a:ext cx="9144000" cy="874712"/>
          </a:xfrm>
        </p:spPr>
        <p:txBody>
          <a:bodyPr/>
          <a:lstStyle/>
          <a:p>
            <a:pPr eaLnBrk="1" hangingPunct="1">
              <a:defRPr/>
            </a:pPr>
            <a:r>
              <a:rPr lang="en-AU" sz="4800" dirty="0"/>
              <a:t>Public-Key </a:t>
            </a:r>
            <a:r>
              <a:rPr lang="en-AU" sz="4800" dirty="0" smtClean="0"/>
              <a:t>Cryptosystem:  Secrecy</a:t>
            </a:r>
            <a:endParaRPr lang="en-AU" sz="4800" dirty="0"/>
          </a:p>
        </p:txBody>
      </p:sp>
      <p:pic>
        <p:nvPicPr>
          <p:cNvPr id="5" name="Picture 4"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545" t="9412" r="4545" b="9412"/>
              <a:stretch>
                <a:fillRect/>
              </a:stretch>
            </p:blipFill>
          </mc:Choice>
          <mc:Fallback>
            <p:blipFill>
              <a:blip r:embed="rId4"/>
              <a:srcRect l="4545" t="9412" r="4545" b="9412"/>
              <a:stretch>
                <a:fillRect/>
              </a:stretch>
            </p:blipFill>
          </mc:Fallback>
        </mc:AlternateContent>
        <p:spPr>
          <a:xfrm>
            <a:off x="381000" y="762000"/>
            <a:ext cx="8458200" cy="5836122"/>
          </a:xfrm>
          <a:prstGeom prst="rect">
            <a:avLst/>
          </a:prstGeom>
        </p:spPr>
      </p:pic>
      <p:sp>
        <p:nvSpPr>
          <p:cNvPr id="4" name="Footer Placeholder 3"/>
          <p:cNvSpPr>
            <a:spLocks noGrp="1"/>
          </p:cNvSpPr>
          <p:nvPr>
            <p:ph type="ftr" sz="quarter" idx="11"/>
          </p:nvPr>
        </p:nvSpPr>
        <p:spPr>
          <a:xfrm>
            <a:off x="0" y="6492875"/>
            <a:ext cx="61722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spd="med">
    <p:wipe dir="r"/>
  </p:transition>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16777</TotalTime>
  <Words>7252</Words>
  <Application>Microsoft Office PowerPoint</Application>
  <PresentationFormat>Ekran Gösterisi (4:3)</PresentationFormat>
  <Paragraphs>723</Paragraphs>
  <Slides>36</Slides>
  <Notes>35</Notes>
  <HiddenSlides>0</HiddenSlides>
  <MMClips>0</MMClips>
  <ScaleCrop>false</ScaleCrop>
  <HeadingPairs>
    <vt:vector size="6" baseType="variant">
      <vt:variant>
        <vt:lpstr>Kullanılan Yazı Tipleri</vt:lpstr>
      </vt:variant>
      <vt:variant>
        <vt:i4>8</vt:i4>
      </vt:variant>
      <vt:variant>
        <vt:lpstr>Tema</vt:lpstr>
      </vt:variant>
      <vt:variant>
        <vt:i4>2</vt:i4>
      </vt:variant>
      <vt:variant>
        <vt:lpstr>Slayt Başlıkları</vt:lpstr>
      </vt:variant>
      <vt:variant>
        <vt:i4>36</vt:i4>
      </vt:variant>
    </vt:vector>
  </HeadingPairs>
  <TitlesOfParts>
    <vt:vector size="46" baseType="lpstr">
      <vt:lpstr>ＭＳ Ｐゴシック</vt:lpstr>
      <vt:lpstr>Arial</vt:lpstr>
      <vt:lpstr>Calibri</vt:lpstr>
      <vt:lpstr>Candara</vt:lpstr>
      <vt:lpstr>Mistral</vt:lpstr>
      <vt:lpstr>Times New Roman</vt:lpstr>
      <vt:lpstr>Times-Roman</vt:lpstr>
      <vt:lpstr>Wingdings</vt:lpstr>
      <vt:lpstr>ch01</vt:lpstr>
      <vt:lpstr>Infusion</vt:lpstr>
      <vt:lpstr>Cryptography and Network Security</vt:lpstr>
      <vt:lpstr>Chapter 9</vt:lpstr>
      <vt:lpstr>Table 9.1 Terminology Related to Asymmetric Encryption</vt:lpstr>
      <vt:lpstr>Misconceptions Concerning  Public-Key Encryption</vt:lpstr>
      <vt:lpstr>Principles of Public-Key Cryptosystems</vt:lpstr>
      <vt:lpstr>Public-Key Cryptosystems</vt:lpstr>
      <vt:lpstr>PowerPoint Sunusu</vt:lpstr>
      <vt:lpstr>Table 9.2    Conventional and Public-Key Encryption </vt:lpstr>
      <vt:lpstr>Public-Key Cryptosystem:  Secrecy</vt:lpstr>
      <vt:lpstr>PowerPoint Sunusu</vt:lpstr>
      <vt:lpstr>PowerPoint Sunusu</vt:lpstr>
      <vt:lpstr>Applications for Public-Key Cryptosystems</vt:lpstr>
      <vt:lpstr>Table 9.3 Applications for Public-Key Cryptosystems</vt:lpstr>
      <vt:lpstr>Public-Key Requirements</vt:lpstr>
      <vt:lpstr>Public-Key Requirements</vt:lpstr>
      <vt:lpstr>Public-Key Cryptanalysis</vt:lpstr>
      <vt:lpstr>Rivest-Shamir-Adleman (RSA) Algorithm</vt:lpstr>
      <vt:lpstr>Rivest-Shamir-Adleman</vt:lpstr>
      <vt:lpstr>RSA Algorithm</vt:lpstr>
      <vt:lpstr>Algorithm Requirements</vt:lpstr>
      <vt:lpstr>PowerPoint Sunusu</vt:lpstr>
      <vt:lpstr>Example of RSA Algorithm</vt:lpstr>
      <vt:lpstr>PowerPoint Sunusu</vt:lpstr>
      <vt:lpstr>Exponentiation in Modular Arithmetic</vt:lpstr>
      <vt:lpstr>Key Generation</vt:lpstr>
      <vt:lpstr>Procedure for Picking a Prime Number</vt:lpstr>
      <vt:lpstr>The Security of RSA</vt:lpstr>
      <vt:lpstr>Factoring Problem</vt:lpstr>
      <vt:lpstr>PowerPoint Sunusu</vt:lpstr>
      <vt:lpstr>PowerPoint Sunusu</vt:lpstr>
      <vt:lpstr>Timing Attacks</vt:lpstr>
      <vt:lpstr>Countermeasures</vt:lpstr>
      <vt:lpstr>Fault-Based Attack</vt:lpstr>
      <vt:lpstr>Chosen Ciphertext Attack (CCA)</vt:lpstr>
      <vt:lpstr>Optimal Asymmetric Encryption Padding (OAEP)</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9</dc:subject>
  <dc:creator>Dr Lawrie Brown</dc:creator>
  <cp:keywords/>
  <dc:description/>
  <cp:lastModifiedBy>Microsoft hesabı</cp:lastModifiedBy>
  <cp:revision>77</cp:revision>
  <dcterms:created xsi:type="dcterms:W3CDTF">2016-03-26T03:50:41Z</dcterms:created>
  <dcterms:modified xsi:type="dcterms:W3CDTF">2022-04-10T19:25:57Z</dcterms:modified>
  <cp:category/>
</cp:coreProperties>
</file>