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19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472984E-261B-4C31-A837-F4CD6310BC79}" type="datetimeFigureOut">
              <a:rPr lang="tr-TR" smtClean="0"/>
              <a:t>28.01.2020</a:t>
            </a:fld>
            <a:endParaRPr lang="tr-T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tr-T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D7C8D26-439D-46C5-A74B-60A6220AD1BD}"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72984E-261B-4C31-A837-F4CD6310BC79}" type="datetimeFigureOut">
              <a:rPr lang="tr-TR" smtClean="0"/>
              <a:t>28.01.2020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D7C8D26-439D-46C5-A74B-60A6220AD1B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72984E-261B-4C31-A837-F4CD6310BC79}" type="datetimeFigureOut">
              <a:rPr lang="tr-TR" smtClean="0"/>
              <a:t>28.01.2020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D7C8D26-439D-46C5-A74B-60A6220AD1B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472984E-261B-4C31-A837-F4CD6310BC79}" type="datetimeFigureOut">
              <a:rPr lang="tr-TR" smtClean="0"/>
              <a:t>28.01.2020</a:t>
            </a:fld>
            <a:endParaRPr lang="tr-TR"/>
          </a:p>
        </p:txBody>
      </p:sp>
      <p:sp>
        <p:nvSpPr>
          <p:cNvPr id="9" name="Slide Number Placeholder 8"/>
          <p:cNvSpPr>
            <a:spLocks noGrp="1"/>
          </p:cNvSpPr>
          <p:nvPr>
            <p:ph type="sldNum" sz="quarter" idx="15"/>
          </p:nvPr>
        </p:nvSpPr>
        <p:spPr/>
        <p:txBody>
          <a:bodyPr rtlCol="0"/>
          <a:lstStyle/>
          <a:p>
            <a:fld id="{CD7C8D26-439D-46C5-A74B-60A6220AD1BD}" type="slidenum">
              <a:rPr lang="tr-TR" smtClean="0"/>
              <a:t>‹#›</a:t>
            </a:fld>
            <a:endParaRPr lang="tr-TR"/>
          </a:p>
        </p:txBody>
      </p:sp>
      <p:sp>
        <p:nvSpPr>
          <p:cNvPr id="10" name="Footer Placeholder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472984E-261B-4C31-A837-F4CD6310BC79}" type="datetimeFigureOut">
              <a:rPr lang="tr-TR" smtClean="0"/>
              <a:t>28.01.2020</a:t>
            </a:fld>
            <a:endParaRPr lang="tr-T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tr-T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D7C8D26-439D-46C5-A74B-60A6220AD1BD}"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72984E-261B-4C31-A837-F4CD6310BC79}" type="datetimeFigureOut">
              <a:rPr lang="tr-TR" smtClean="0"/>
              <a:t>28.01.2020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D7C8D26-439D-46C5-A74B-60A6220AD1BD}" type="slidenum">
              <a:rPr lang="tr-TR" smtClean="0"/>
              <a:t>‹#›</a:t>
            </a:fld>
            <a:endParaRPr lang="tr-T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472984E-261B-4C31-A837-F4CD6310BC79}" type="datetimeFigureOut">
              <a:rPr lang="tr-TR" smtClean="0"/>
              <a:t>28.01.2020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D7C8D26-439D-46C5-A74B-60A6220AD1BD}" type="slidenum">
              <a:rPr lang="tr-TR" smtClean="0"/>
              <a:t>‹#›</a:t>
            </a:fld>
            <a:endParaRPr lang="tr-T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472984E-261B-4C31-A837-F4CD6310BC79}" type="datetimeFigureOut">
              <a:rPr lang="tr-TR" smtClean="0"/>
              <a:t>28.01.2020</a:t>
            </a:fld>
            <a:endParaRPr lang="tr-TR"/>
          </a:p>
        </p:txBody>
      </p:sp>
      <p:sp>
        <p:nvSpPr>
          <p:cNvPr id="7" name="Slide Number Placeholder 6"/>
          <p:cNvSpPr>
            <a:spLocks noGrp="1"/>
          </p:cNvSpPr>
          <p:nvPr>
            <p:ph type="sldNum" sz="quarter" idx="11"/>
          </p:nvPr>
        </p:nvSpPr>
        <p:spPr/>
        <p:txBody>
          <a:bodyPr rtlCol="0"/>
          <a:lstStyle/>
          <a:p>
            <a:fld id="{CD7C8D26-439D-46C5-A74B-60A6220AD1BD}" type="slidenum">
              <a:rPr lang="tr-TR" smtClean="0"/>
              <a:t>‹#›</a:t>
            </a:fld>
            <a:endParaRPr lang="tr-TR"/>
          </a:p>
        </p:txBody>
      </p:sp>
      <p:sp>
        <p:nvSpPr>
          <p:cNvPr id="8" name="Footer Placeholder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2984E-261B-4C31-A837-F4CD6310BC79}" type="datetimeFigureOut">
              <a:rPr lang="tr-TR" smtClean="0"/>
              <a:t>28.01.2020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D7C8D26-439D-46C5-A74B-60A6220AD1B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72984E-261B-4C31-A837-F4CD6310BC79}" type="datetimeFigureOut">
              <a:rPr lang="tr-TR" smtClean="0"/>
              <a:t>28.01.2020</a:t>
            </a:fld>
            <a:endParaRPr lang="tr-TR"/>
          </a:p>
        </p:txBody>
      </p:sp>
      <p:sp>
        <p:nvSpPr>
          <p:cNvPr id="22" name="Slide Number Placeholder 21"/>
          <p:cNvSpPr>
            <a:spLocks noGrp="1"/>
          </p:cNvSpPr>
          <p:nvPr>
            <p:ph type="sldNum" sz="quarter" idx="15"/>
          </p:nvPr>
        </p:nvSpPr>
        <p:spPr/>
        <p:txBody>
          <a:bodyPr rtlCol="0"/>
          <a:lstStyle/>
          <a:p>
            <a:fld id="{CD7C8D26-439D-46C5-A74B-60A6220AD1BD}" type="slidenum">
              <a:rPr lang="tr-TR" smtClean="0"/>
              <a:t>‹#›</a:t>
            </a:fld>
            <a:endParaRPr lang="tr-TR"/>
          </a:p>
        </p:txBody>
      </p:sp>
      <p:sp>
        <p:nvSpPr>
          <p:cNvPr id="23" name="Footer Placeholder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472984E-261B-4C31-A837-F4CD6310BC79}" type="datetimeFigureOut">
              <a:rPr lang="tr-TR" smtClean="0"/>
              <a:t>28.01.2020</a:t>
            </a:fld>
            <a:endParaRPr lang="tr-TR"/>
          </a:p>
        </p:txBody>
      </p:sp>
      <p:sp>
        <p:nvSpPr>
          <p:cNvPr id="18" name="Slide Number Placeholder 17"/>
          <p:cNvSpPr>
            <a:spLocks noGrp="1"/>
          </p:cNvSpPr>
          <p:nvPr>
            <p:ph type="sldNum" sz="quarter" idx="11"/>
          </p:nvPr>
        </p:nvSpPr>
        <p:spPr/>
        <p:txBody>
          <a:bodyPr rtlCol="0"/>
          <a:lstStyle/>
          <a:p>
            <a:fld id="{CD7C8D26-439D-46C5-A74B-60A6220AD1BD}" type="slidenum">
              <a:rPr lang="tr-TR" smtClean="0"/>
              <a:t>‹#›</a:t>
            </a:fld>
            <a:endParaRPr lang="tr-TR"/>
          </a:p>
        </p:txBody>
      </p:sp>
      <p:sp>
        <p:nvSpPr>
          <p:cNvPr id="21" name="Footer Placeholder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472984E-261B-4C31-A837-F4CD6310BC79}" type="datetimeFigureOut">
              <a:rPr lang="tr-TR" smtClean="0"/>
              <a:t>28.01.2020</a:t>
            </a:fld>
            <a:endParaRPr lang="tr-T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D7C8D26-439D-46C5-A74B-60A6220AD1BD}"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2400" cy="1470025"/>
          </a:xfrm>
        </p:spPr>
        <p:txBody>
          <a:bodyPr>
            <a:normAutofit/>
          </a:bodyPr>
          <a:lstStyle/>
          <a:p>
            <a:r>
              <a:rPr lang="tr-TR" dirty="0" smtClean="0">
                <a:solidFill>
                  <a:schemeClr val="tx1"/>
                </a:solidFill>
              </a:rPr>
              <a:t>Baseball Pitch Result Prediction</a:t>
            </a:r>
            <a:endParaRPr lang="tr-TR" dirty="0">
              <a:solidFill>
                <a:schemeClr val="tx1"/>
              </a:solidFill>
            </a:endParaRPr>
          </a:p>
        </p:txBody>
      </p:sp>
      <p:sp>
        <p:nvSpPr>
          <p:cNvPr id="3" name="Subtitle 2"/>
          <p:cNvSpPr>
            <a:spLocks noGrp="1"/>
          </p:cNvSpPr>
          <p:nvPr>
            <p:ph type="subTitle" idx="1"/>
          </p:nvPr>
        </p:nvSpPr>
        <p:spPr>
          <a:xfrm>
            <a:off x="4790256" y="5003322"/>
            <a:ext cx="4318248" cy="1371600"/>
          </a:xfrm>
        </p:spPr>
        <p:txBody>
          <a:bodyPr>
            <a:normAutofit/>
          </a:bodyPr>
          <a:lstStyle/>
          <a:p>
            <a:r>
              <a:rPr lang="tr-TR" dirty="0" smtClean="0">
                <a:solidFill>
                  <a:schemeClr val="tx1"/>
                </a:solidFill>
              </a:rPr>
              <a:t>Griffith Collage, MSCBD,</a:t>
            </a:r>
          </a:p>
          <a:p>
            <a:r>
              <a:rPr lang="tr-TR" dirty="0" smtClean="0">
                <a:solidFill>
                  <a:schemeClr val="tx1"/>
                </a:solidFill>
              </a:rPr>
              <a:t>Under the supervision of Osama Abushama</a:t>
            </a:r>
            <a:endParaRPr lang="tr-TR" dirty="0">
              <a:solidFill>
                <a:schemeClr val="tx1"/>
              </a:solidFill>
            </a:endParaRPr>
          </a:p>
        </p:txBody>
      </p:sp>
      <p:sp>
        <p:nvSpPr>
          <p:cNvPr id="4" name="TextBox 3"/>
          <p:cNvSpPr txBox="1"/>
          <p:nvPr/>
        </p:nvSpPr>
        <p:spPr>
          <a:xfrm>
            <a:off x="1907704" y="3851756"/>
            <a:ext cx="1862120" cy="400110"/>
          </a:xfrm>
          <a:prstGeom prst="rect">
            <a:avLst/>
          </a:prstGeom>
          <a:noFill/>
        </p:spPr>
        <p:txBody>
          <a:bodyPr wrap="square" rtlCol="0">
            <a:spAutoFit/>
          </a:bodyPr>
          <a:lstStyle/>
          <a:p>
            <a:r>
              <a:rPr lang="tr-TR" sz="2000" b="1" dirty="0" smtClean="0"/>
              <a:t>Ugur Oguz</a:t>
            </a:r>
            <a:endParaRPr lang="tr-TR" sz="2000" b="1" dirty="0"/>
          </a:p>
        </p:txBody>
      </p:sp>
    </p:spTree>
    <p:extLst>
      <p:ext uri="{BB962C8B-B14F-4D97-AF65-F5344CB8AC3E}">
        <p14:creationId xmlns:p14="http://schemas.microsoft.com/office/powerpoint/2010/main" val="304447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Model</a:t>
            </a:r>
            <a:endParaRPr lang="tr-TR" dirty="0"/>
          </a:p>
        </p:txBody>
      </p:sp>
      <p:sp>
        <p:nvSpPr>
          <p:cNvPr id="3" name="Content Placeholder 2"/>
          <p:cNvSpPr>
            <a:spLocks noGrp="1"/>
          </p:cNvSpPr>
          <p:nvPr>
            <p:ph sz="quarter" idx="1"/>
          </p:nvPr>
        </p:nvSpPr>
        <p:spPr>
          <a:xfrm>
            <a:off x="457200" y="1600200"/>
            <a:ext cx="7467600" cy="820688"/>
          </a:xfrm>
        </p:spPr>
        <p:txBody>
          <a:bodyPr>
            <a:normAutofit fontScale="77500" lnSpcReduction="20000"/>
          </a:bodyPr>
          <a:lstStyle/>
          <a:p>
            <a:r>
              <a:rPr lang="tr-TR" dirty="0" smtClean="0"/>
              <a:t>Tested Models</a:t>
            </a:r>
          </a:p>
          <a:p>
            <a:pPr lvl="1"/>
            <a:r>
              <a:rPr lang="tr-TR" dirty="0" smtClean="0"/>
              <a:t>Various models were tested with diffrent combinations of features</a:t>
            </a:r>
          </a:p>
          <a:p>
            <a:pPr lvl="1"/>
            <a:r>
              <a:rPr lang="tr-TR" dirty="0" smtClean="0"/>
              <a:t>Models accuracies based on finalized dataset.</a:t>
            </a:r>
            <a:endParaRPr lang="tr-TR" dirty="0"/>
          </a:p>
        </p:txBody>
      </p:sp>
      <p:graphicFrame>
        <p:nvGraphicFramePr>
          <p:cNvPr id="5" name="Table 4"/>
          <p:cNvGraphicFramePr>
            <a:graphicFrameLocks noGrp="1"/>
          </p:cNvGraphicFramePr>
          <p:nvPr>
            <p:extLst>
              <p:ext uri="{D42A27DB-BD31-4B8C-83A1-F6EECF244321}">
                <p14:modId xmlns:p14="http://schemas.microsoft.com/office/powerpoint/2010/main" val="2848489752"/>
              </p:ext>
            </p:extLst>
          </p:nvPr>
        </p:nvGraphicFramePr>
        <p:xfrm>
          <a:off x="971600" y="2694528"/>
          <a:ext cx="6096000" cy="3337560"/>
        </p:xfrm>
        <a:graphic>
          <a:graphicData uri="http://schemas.openxmlformats.org/drawingml/2006/table">
            <a:tbl>
              <a:tblPr firstRow="1" lastRow="1" bandRow="1">
                <a:tableStyleId>{5C22544A-7EE6-4342-B048-85BDC9FD1C3A}</a:tableStyleId>
              </a:tblPr>
              <a:tblGrid>
                <a:gridCol w="3048000"/>
                <a:gridCol w="3048000"/>
              </a:tblGrid>
              <a:tr h="370840">
                <a:tc>
                  <a:txBody>
                    <a:bodyPr/>
                    <a:lstStyle/>
                    <a:p>
                      <a:r>
                        <a:rPr lang="tr-TR" dirty="0" smtClean="0"/>
                        <a:t>Model</a:t>
                      </a:r>
                      <a:endParaRPr lang="tr-TR" dirty="0"/>
                    </a:p>
                  </a:txBody>
                  <a:tcPr/>
                </a:tc>
                <a:tc>
                  <a:txBody>
                    <a:bodyPr/>
                    <a:lstStyle/>
                    <a:p>
                      <a:r>
                        <a:rPr lang="tr-TR" dirty="0" smtClean="0"/>
                        <a:t>Accuracy Rate %</a:t>
                      </a:r>
                      <a:endParaRPr lang="tr-TR" dirty="0"/>
                    </a:p>
                  </a:txBody>
                  <a:tcPr/>
                </a:tc>
              </a:tr>
              <a:tr h="370840">
                <a:tc>
                  <a:txBody>
                    <a:bodyPr/>
                    <a:lstStyle/>
                    <a:p>
                      <a:r>
                        <a:rPr lang="tr-TR" dirty="0" smtClean="0"/>
                        <a:t>Random Forest</a:t>
                      </a:r>
                      <a:endParaRPr lang="tr-TR" dirty="0"/>
                    </a:p>
                  </a:txBody>
                  <a:tcPr/>
                </a:tc>
                <a:tc>
                  <a:txBody>
                    <a:bodyPr/>
                    <a:lstStyle/>
                    <a:p>
                      <a:r>
                        <a:rPr lang="tr-TR" dirty="0" smtClean="0"/>
                        <a:t>0.23</a:t>
                      </a:r>
                      <a:endParaRPr lang="tr-TR" dirty="0"/>
                    </a:p>
                  </a:txBody>
                  <a:tcPr/>
                </a:tc>
              </a:tr>
              <a:tr h="370840">
                <a:tc>
                  <a:txBody>
                    <a:bodyPr/>
                    <a:lstStyle/>
                    <a:p>
                      <a:r>
                        <a:rPr lang="tr-TR" dirty="0" smtClean="0"/>
                        <a:t>Decision Tree</a:t>
                      </a:r>
                      <a:endParaRPr lang="tr-TR" dirty="0"/>
                    </a:p>
                  </a:txBody>
                  <a:tcPr/>
                </a:tc>
                <a:tc>
                  <a:txBody>
                    <a:bodyPr/>
                    <a:lstStyle/>
                    <a:p>
                      <a:r>
                        <a:rPr lang="tr-TR" dirty="0" smtClean="0"/>
                        <a:t>38</a:t>
                      </a:r>
                      <a:endParaRPr lang="tr-TR" dirty="0"/>
                    </a:p>
                  </a:txBody>
                  <a:tcPr/>
                </a:tc>
              </a:tr>
              <a:tr h="370840">
                <a:tc>
                  <a:txBody>
                    <a:bodyPr/>
                    <a:lstStyle/>
                    <a:p>
                      <a:r>
                        <a:rPr lang="tr-TR" dirty="0" smtClean="0"/>
                        <a:t>kNN</a:t>
                      </a:r>
                      <a:endParaRPr lang="tr-TR" dirty="0"/>
                    </a:p>
                  </a:txBody>
                  <a:tcPr/>
                </a:tc>
                <a:tc>
                  <a:txBody>
                    <a:bodyPr/>
                    <a:lstStyle/>
                    <a:p>
                      <a:r>
                        <a:rPr lang="tr-TR" dirty="0" smtClean="0"/>
                        <a:t>33</a:t>
                      </a:r>
                      <a:endParaRPr lang="tr-TR" dirty="0"/>
                    </a:p>
                  </a:txBody>
                  <a:tcPr/>
                </a:tc>
              </a:tr>
              <a:tr h="370840">
                <a:tc>
                  <a:txBody>
                    <a:bodyPr/>
                    <a:lstStyle/>
                    <a:p>
                      <a:r>
                        <a:rPr lang="tr-TR" dirty="0" smtClean="0"/>
                        <a:t>OneVsRest (linear-SVC)</a:t>
                      </a:r>
                      <a:endParaRPr lang="tr-TR" dirty="0"/>
                    </a:p>
                  </a:txBody>
                  <a:tcPr/>
                </a:tc>
                <a:tc>
                  <a:txBody>
                    <a:bodyPr/>
                    <a:lstStyle/>
                    <a:p>
                      <a:r>
                        <a:rPr lang="tr-TR" dirty="0" smtClean="0"/>
                        <a:t>44</a:t>
                      </a:r>
                      <a:endParaRPr lang="tr-TR" dirty="0"/>
                    </a:p>
                  </a:txBody>
                  <a:tcPr/>
                </a:tc>
              </a:tr>
              <a:tr h="370840">
                <a:tc>
                  <a:txBody>
                    <a:bodyPr/>
                    <a:lstStyle/>
                    <a:p>
                      <a:r>
                        <a:rPr lang="tr-TR" dirty="0" smtClean="0"/>
                        <a:t>OneVsRest (SVC)</a:t>
                      </a:r>
                      <a:endParaRPr lang="tr-TR" dirty="0"/>
                    </a:p>
                  </a:txBody>
                  <a:tcPr/>
                </a:tc>
                <a:tc>
                  <a:txBody>
                    <a:bodyPr/>
                    <a:lstStyle/>
                    <a:p>
                      <a:r>
                        <a:rPr lang="tr-TR" dirty="0" smtClean="0"/>
                        <a:t>3</a:t>
                      </a:r>
                      <a:endParaRPr lang="tr-TR" dirty="0"/>
                    </a:p>
                  </a:txBody>
                  <a:tcPr/>
                </a:tc>
              </a:tr>
              <a:tr h="370840">
                <a:tc>
                  <a:txBody>
                    <a:bodyPr/>
                    <a:lstStyle/>
                    <a:p>
                      <a:r>
                        <a:rPr lang="tr-TR" dirty="0" smtClean="0"/>
                        <a:t>MLP (adadelta)</a:t>
                      </a:r>
                      <a:endParaRPr lang="tr-TR" dirty="0"/>
                    </a:p>
                  </a:txBody>
                  <a:tcPr/>
                </a:tc>
                <a:tc>
                  <a:txBody>
                    <a:bodyPr/>
                    <a:lstStyle/>
                    <a:p>
                      <a:r>
                        <a:rPr lang="tr-TR" dirty="0" smtClean="0"/>
                        <a:t>45</a:t>
                      </a:r>
                      <a:endParaRPr lang="tr-TR" dirty="0"/>
                    </a:p>
                  </a:txBody>
                  <a:tcPr/>
                </a:tc>
              </a:tr>
              <a:tr h="370840">
                <a:tc>
                  <a:txBody>
                    <a:bodyPr/>
                    <a:lstStyle/>
                    <a:p>
                      <a:r>
                        <a:rPr lang="tr-TR" dirty="0" smtClean="0"/>
                        <a:t>MLP (rmspromp)</a:t>
                      </a:r>
                      <a:endParaRPr lang="tr-TR" dirty="0"/>
                    </a:p>
                  </a:txBody>
                  <a:tcPr/>
                </a:tc>
                <a:tc>
                  <a:txBody>
                    <a:bodyPr/>
                    <a:lstStyle/>
                    <a:p>
                      <a:r>
                        <a:rPr lang="tr-TR" dirty="0" smtClean="0"/>
                        <a:t>45</a:t>
                      </a:r>
                      <a:endParaRPr lang="tr-TR" dirty="0"/>
                    </a:p>
                  </a:txBody>
                  <a:tcPr/>
                </a:tc>
              </a:tr>
              <a:tr h="370840">
                <a:tc>
                  <a:txBody>
                    <a:bodyPr/>
                    <a:lstStyle/>
                    <a:p>
                      <a:r>
                        <a:rPr lang="tr-TR" dirty="0" smtClean="0"/>
                        <a:t>MLP (adam)</a:t>
                      </a:r>
                      <a:endParaRPr lang="tr-TR" dirty="0"/>
                    </a:p>
                  </a:txBody>
                  <a:tcPr/>
                </a:tc>
                <a:tc>
                  <a:txBody>
                    <a:bodyPr/>
                    <a:lstStyle/>
                    <a:p>
                      <a:r>
                        <a:rPr lang="tr-TR" dirty="0" smtClean="0"/>
                        <a:t>46</a:t>
                      </a:r>
                      <a:endParaRPr lang="tr-TR" dirty="0"/>
                    </a:p>
                  </a:txBody>
                  <a:tcPr/>
                </a:tc>
              </a:tr>
            </a:tbl>
          </a:graphicData>
        </a:graphic>
      </p:graphicFrame>
    </p:spTree>
    <p:extLst>
      <p:ext uri="{BB962C8B-B14F-4D97-AF65-F5344CB8AC3E}">
        <p14:creationId xmlns:p14="http://schemas.microsoft.com/office/powerpoint/2010/main" val="332590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1900808"/>
          </a:xfrm>
        </p:spPr>
        <p:txBody>
          <a:bodyPr/>
          <a:lstStyle/>
          <a:p>
            <a:r>
              <a:rPr lang="tr-TR" dirty="0" smtClean="0"/>
              <a:t>Final Model</a:t>
            </a:r>
          </a:p>
          <a:p>
            <a:pPr lvl="1"/>
            <a:r>
              <a:rPr lang="tr-TR" dirty="0" smtClean="0"/>
              <a:t>MLP model </a:t>
            </a:r>
          </a:p>
          <a:p>
            <a:pPr lvl="2"/>
            <a:r>
              <a:rPr lang="tr-TR" dirty="0" smtClean="0"/>
              <a:t>optimizer adam</a:t>
            </a:r>
          </a:p>
          <a:p>
            <a:pPr lvl="2"/>
            <a:r>
              <a:rPr lang="tr-TR" dirty="0" smtClean="0"/>
              <a:t> loss categorical_crossentropy</a:t>
            </a:r>
          </a:p>
          <a:p>
            <a:pPr lvl="2"/>
            <a:r>
              <a:rPr lang="tr-TR" dirty="0" smtClean="0"/>
              <a:t>activation relu &amp; softmax</a:t>
            </a:r>
          </a:p>
        </p:txBody>
      </p:sp>
    </p:spTree>
    <p:extLst>
      <p:ext uri="{BB962C8B-B14F-4D97-AF65-F5344CB8AC3E}">
        <p14:creationId xmlns:p14="http://schemas.microsoft.com/office/powerpoint/2010/main" val="3776042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Conclussion</a:t>
            </a:r>
            <a:endParaRPr lang="tr-TR" dirty="0"/>
          </a:p>
        </p:txBody>
      </p:sp>
      <p:sp>
        <p:nvSpPr>
          <p:cNvPr id="3" name="Content Placeholder 2"/>
          <p:cNvSpPr>
            <a:spLocks noGrp="1"/>
          </p:cNvSpPr>
          <p:nvPr>
            <p:ph sz="quarter" idx="1"/>
          </p:nvPr>
        </p:nvSpPr>
        <p:spPr>
          <a:xfrm>
            <a:off x="457200" y="1600200"/>
            <a:ext cx="7467600" cy="1756792"/>
          </a:xfrm>
        </p:spPr>
        <p:txBody>
          <a:bodyPr/>
          <a:lstStyle/>
          <a:p>
            <a:r>
              <a:rPr lang="tr-TR" dirty="0" smtClean="0"/>
              <a:t>Accomplishments</a:t>
            </a:r>
          </a:p>
          <a:p>
            <a:pPr lvl="1"/>
            <a:r>
              <a:rPr lang="tr-TR" dirty="0" smtClean="0"/>
              <a:t>Using anomalies to get more realistic results.</a:t>
            </a:r>
          </a:p>
          <a:p>
            <a:pPr lvl="1"/>
            <a:r>
              <a:rPr lang="tr-TR" dirty="0" smtClean="0"/>
              <a:t>Data is not limited.</a:t>
            </a:r>
          </a:p>
          <a:p>
            <a:pPr lvl="1"/>
            <a:r>
              <a:rPr lang="tr-TR" dirty="0" smtClean="0"/>
              <a:t>Giving more options to player &amp; betting companies.</a:t>
            </a:r>
          </a:p>
          <a:p>
            <a:endParaRPr lang="tr-TR" dirty="0"/>
          </a:p>
          <a:p>
            <a:pPr marL="365760" lvl="1" indent="0">
              <a:buNone/>
            </a:pPr>
            <a:endParaRPr lang="tr-TR" dirty="0" smtClean="0"/>
          </a:p>
        </p:txBody>
      </p:sp>
    </p:spTree>
    <p:extLst>
      <p:ext uri="{BB962C8B-B14F-4D97-AF65-F5344CB8AC3E}">
        <p14:creationId xmlns:p14="http://schemas.microsoft.com/office/powerpoint/2010/main" val="172294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1628800"/>
            <a:ext cx="3657298" cy="3657298"/>
          </a:xfrm>
        </p:spPr>
      </p:pic>
      <p:sp>
        <p:nvSpPr>
          <p:cNvPr id="2" name="Title 1"/>
          <p:cNvSpPr>
            <a:spLocks noGrp="1"/>
          </p:cNvSpPr>
          <p:nvPr>
            <p:ph type="title"/>
          </p:nvPr>
        </p:nvSpPr>
        <p:spPr>
          <a:xfrm>
            <a:off x="3265512" y="2996952"/>
            <a:ext cx="2314600" cy="580926"/>
          </a:xfrm>
        </p:spPr>
        <p:txBody>
          <a:bodyPr/>
          <a:lstStyle/>
          <a:p>
            <a:r>
              <a:rPr lang="tr-TR" dirty="0" smtClean="0"/>
              <a:t>Thank You</a:t>
            </a:r>
            <a:endParaRPr lang="tr-TR" dirty="0"/>
          </a:p>
        </p:txBody>
      </p:sp>
    </p:spTree>
    <p:extLst>
      <p:ext uri="{BB962C8B-B14F-4D97-AF65-F5344CB8AC3E}">
        <p14:creationId xmlns:p14="http://schemas.microsoft.com/office/powerpoint/2010/main" val="215460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18656" cy="1143000"/>
          </a:xfrm>
        </p:spPr>
        <p:txBody>
          <a:bodyPr/>
          <a:lstStyle/>
          <a:p>
            <a:r>
              <a:rPr lang="tr-TR" dirty="0" smtClean="0"/>
              <a:t>Introduction	</a:t>
            </a:r>
            <a:endParaRPr lang="tr-TR" dirty="0"/>
          </a:p>
        </p:txBody>
      </p:sp>
      <p:sp>
        <p:nvSpPr>
          <p:cNvPr id="3" name="Content Placeholder 2"/>
          <p:cNvSpPr>
            <a:spLocks noGrp="1"/>
          </p:cNvSpPr>
          <p:nvPr>
            <p:ph sz="quarter" idx="1"/>
          </p:nvPr>
        </p:nvSpPr>
        <p:spPr>
          <a:xfrm>
            <a:off x="3419872" y="1556792"/>
            <a:ext cx="4504928" cy="4917160"/>
          </a:xfrm>
        </p:spPr>
        <p:txBody>
          <a:bodyPr/>
          <a:lstStyle/>
          <a:p>
            <a:r>
              <a:rPr lang="tr-TR" dirty="0" smtClean="0"/>
              <a:t>About Project</a:t>
            </a:r>
          </a:p>
          <a:p>
            <a:r>
              <a:rPr lang="tr-TR" dirty="0" smtClean="0"/>
              <a:t>Baseball Rules</a:t>
            </a:r>
          </a:p>
          <a:p>
            <a:r>
              <a:rPr lang="tr-TR" dirty="0" smtClean="0"/>
              <a:t>Data &amp; Feature Selection</a:t>
            </a:r>
          </a:p>
          <a:p>
            <a:r>
              <a:rPr lang="tr-TR" dirty="0" smtClean="0"/>
              <a:t>Model</a:t>
            </a:r>
          </a:p>
          <a:p>
            <a:r>
              <a:rPr lang="tr-TR" dirty="0" smtClean="0"/>
              <a:t>Conclussion</a:t>
            </a:r>
            <a:endParaRPr lang="tr-TR" dirty="0"/>
          </a:p>
        </p:txBody>
      </p:sp>
    </p:spTree>
    <p:extLst>
      <p:ext uri="{BB962C8B-B14F-4D97-AF65-F5344CB8AC3E}">
        <p14:creationId xmlns:p14="http://schemas.microsoft.com/office/powerpoint/2010/main" val="865422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About Project</a:t>
            </a:r>
            <a:endParaRPr lang="tr-TR" dirty="0"/>
          </a:p>
        </p:txBody>
      </p:sp>
      <p:sp>
        <p:nvSpPr>
          <p:cNvPr id="3" name="Content Placeholder 2"/>
          <p:cNvSpPr>
            <a:spLocks noGrp="1"/>
          </p:cNvSpPr>
          <p:nvPr>
            <p:ph sz="quarter" idx="1"/>
          </p:nvPr>
        </p:nvSpPr>
        <p:spPr/>
        <p:txBody>
          <a:bodyPr/>
          <a:lstStyle/>
          <a:p>
            <a:r>
              <a:rPr lang="tr-TR" dirty="0" smtClean="0"/>
              <a:t>Why sports</a:t>
            </a:r>
          </a:p>
          <a:p>
            <a:r>
              <a:rPr lang="tr-TR" dirty="0" smtClean="0"/>
              <a:t>Why baseball</a:t>
            </a:r>
          </a:p>
          <a:p>
            <a:r>
              <a:rPr lang="tr-TR" dirty="0" smtClean="0"/>
              <a:t>What is diffrent</a:t>
            </a:r>
          </a:p>
          <a:p>
            <a:r>
              <a:rPr lang="tr-TR" dirty="0" smtClean="0"/>
              <a:t>What it offers</a:t>
            </a:r>
            <a:endParaRPr lang="tr-TR" dirty="0"/>
          </a:p>
        </p:txBody>
      </p:sp>
    </p:spTree>
    <p:extLst>
      <p:ext uri="{BB962C8B-B14F-4D97-AF65-F5344CB8AC3E}">
        <p14:creationId xmlns:p14="http://schemas.microsoft.com/office/powerpoint/2010/main" val="28556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tr-TR" dirty="0" smtClean="0"/>
              <a:t>Baseball Rules</a:t>
            </a:r>
            <a:endParaRPr lang="tr-TR" dirty="0"/>
          </a:p>
        </p:txBody>
      </p:sp>
      <p:sp>
        <p:nvSpPr>
          <p:cNvPr id="3" name="Content Placeholder 2"/>
          <p:cNvSpPr>
            <a:spLocks noGrp="1"/>
          </p:cNvSpPr>
          <p:nvPr>
            <p:ph sz="quarter" idx="1"/>
          </p:nvPr>
        </p:nvSpPr>
        <p:spPr>
          <a:xfrm>
            <a:off x="457200" y="1052736"/>
            <a:ext cx="7467600" cy="1584176"/>
          </a:xfrm>
        </p:spPr>
        <p:txBody>
          <a:bodyPr/>
          <a:lstStyle/>
          <a:p>
            <a:r>
              <a:rPr lang="tr-TR" dirty="0" smtClean="0"/>
              <a:t>Inning:Baseball game scheduled for nine inning.  Innings are splitted to two half. In each half, one team bats until three outs are made, with other team playing defence.</a:t>
            </a:r>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852937"/>
            <a:ext cx="5637802" cy="3168352"/>
          </a:xfrm>
          <a:prstGeom prst="rect">
            <a:avLst/>
          </a:prstGeom>
        </p:spPr>
      </p:pic>
    </p:spTree>
    <p:extLst>
      <p:ext uri="{BB962C8B-B14F-4D97-AF65-F5344CB8AC3E}">
        <p14:creationId xmlns:p14="http://schemas.microsoft.com/office/powerpoint/2010/main" val="3758278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532656"/>
          </a:xfrm>
        </p:spPr>
        <p:txBody>
          <a:bodyPr/>
          <a:lstStyle/>
          <a:p>
            <a:r>
              <a:rPr lang="tr-TR" dirty="0" smtClean="0"/>
              <a:t>Positioning &amp; How to score</a:t>
            </a: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1700808"/>
            <a:ext cx="2773995" cy="3312368"/>
          </a:xfrm>
          <a:prstGeom prst="rect">
            <a:avLst/>
          </a:prstGeom>
        </p:spPr>
      </p:pic>
      <p:sp>
        <p:nvSpPr>
          <p:cNvPr id="6" name="TextBox 5"/>
          <p:cNvSpPr txBox="1"/>
          <p:nvPr/>
        </p:nvSpPr>
        <p:spPr>
          <a:xfrm>
            <a:off x="4644008" y="1556792"/>
            <a:ext cx="3528392" cy="646331"/>
          </a:xfrm>
          <a:prstGeom prst="rect">
            <a:avLst/>
          </a:prstGeom>
          <a:noFill/>
        </p:spPr>
        <p:txBody>
          <a:bodyPr wrap="square" rtlCol="0">
            <a:spAutoFit/>
          </a:bodyPr>
          <a:lstStyle/>
          <a:p>
            <a:r>
              <a:rPr lang="tr-TR" dirty="0" smtClean="0"/>
              <a:t>Batter runing through all bases back to home plate</a:t>
            </a:r>
          </a:p>
        </p:txBody>
      </p:sp>
    </p:spTree>
    <p:extLst>
      <p:ext uri="{BB962C8B-B14F-4D97-AF65-F5344CB8AC3E}">
        <p14:creationId xmlns:p14="http://schemas.microsoft.com/office/powerpoint/2010/main" val="3432621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76064"/>
            <a:ext cx="7467600" cy="460648"/>
          </a:xfrm>
        </p:spPr>
        <p:txBody>
          <a:bodyPr/>
          <a:lstStyle/>
          <a:p>
            <a:r>
              <a:rPr lang="tr-TR" dirty="0" smtClean="0"/>
              <a:t>Pitch Results</a:t>
            </a:r>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96752"/>
            <a:ext cx="3972090" cy="22322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429000"/>
            <a:ext cx="3972087" cy="223224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401555358"/>
              </p:ext>
            </p:extLst>
          </p:nvPr>
        </p:nvGraphicFramePr>
        <p:xfrm>
          <a:off x="4716015" y="1196751"/>
          <a:ext cx="3960442" cy="3960441"/>
        </p:xfrm>
        <a:graphic>
          <a:graphicData uri="http://schemas.openxmlformats.org/drawingml/2006/table">
            <a:tbl>
              <a:tblPr firstRow="1" bandRow="1">
                <a:tableStyleId>{5C22544A-7EE6-4342-B048-85BDC9FD1C3A}</a:tableStyleId>
              </a:tblPr>
              <a:tblGrid>
                <a:gridCol w="936105"/>
                <a:gridCol w="3024337"/>
              </a:tblGrid>
              <a:tr h="1320147">
                <a:tc>
                  <a:txBody>
                    <a:bodyPr/>
                    <a:lstStyle/>
                    <a:p>
                      <a:r>
                        <a:rPr lang="tr-TR" dirty="0" smtClean="0"/>
                        <a:t>Strike</a:t>
                      </a:r>
                      <a:endParaRPr lang="tr-TR" dirty="0"/>
                    </a:p>
                  </a:txBody>
                  <a:tcPr/>
                </a:tc>
                <a:tc>
                  <a:txBody>
                    <a:bodyPr/>
                    <a:lstStyle/>
                    <a:p>
                      <a:r>
                        <a:rPr lang="tr-TR" dirty="0" smtClean="0"/>
                        <a:t>Pitcher Throws</a:t>
                      </a:r>
                      <a:r>
                        <a:rPr lang="tr-TR" baseline="0" dirty="0" smtClean="0"/>
                        <a:t> the ball into strike zone</a:t>
                      </a:r>
                    </a:p>
                    <a:p>
                      <a:endParaRPr lang="tr-TR" baseline="0" dirty="0" smtClean="0"/>
                    </a:p>
                    <a:p>
                      <a:r>
                        <a:rPr lang="tr-TR" baseline="0" dirty="0" smtClean="0"/>
                        <a:t>Batter swings to ball</a:t>
                      </a:r>
                    </a:p>
                  </a:txBody>
                  <a:tcPr/>
                </a:tc>
              </a:tr>
              <a:tr h="1320147">
                <a:tc>
                  <a:txBody>
                    <a:bodyPr/>
                    <a:lstStyle/>
                    <a:p>
                      <a:r>
                        <a:rPr lang="tr-TR" dirty="0" smtClean="0"/>
                        <a:t>Ball</a:t>
                      </a:r>
                      <a:endParaRPr lang="tr-TR" dirty="0"/>
                    </a:p>
                  </a:txBody>
                  <a:tcPr/>
                </a:tc>
                <a:tc>
                  <a:txBody>
                    <a:bodyPr/>
                    <a:lstStyle/>
                    <a:p>
                      <a:r>
                        <a:rPr lang="tr-TR" dirty="0" smtClean="0"/>
                        <a:t>Pitches thrown</a:t>
                      </a:r>
                      <a:r>
                        <a:rPr lang="tr-TR" baseline="0" dirty="0" smtClean="0"/>
                        <a:t> out side of the strike zone</a:t>
                      </a:r>
                      <a:endParaRPr lang="tr-TR" dirty="0"/>
                    </a:p>
                  </a:txBody>
                  <a:tcPr/>
                </a:tc>
              </a:tr>
              <a:tr h="1320147">
                <a:tc>
                  <a:txBody>
                    <a:bodyPr/>
                    <a:lstStyle/>
                    <a:p>
                      <a:r>
                        <a:rPr lang="tr-TR" dirty="0" smtClean="0"/>
                        <a:t>Play</a:t>
                      </a:r>
                      <a:endParaRPr lang="tr-TR" dirty="0"/>
                    </a:p>
                  </a:txBody>
                  <a:tcPr/>
                </a:tc>
                <a:tc>
                  <a:txBody>
                    <a:bodyPr/>
                    <a:lstStyle/>
                    <a:p>
                      <a:r>
                        <a:rPr lang="tr-TR" dirty="0" smtClean="0"/>
                        <a:t>Batter hits the pitch</a:t>
                      </a:r>
                      <a:endParaRPr lang="tr-TR" dirty="0"/>
                    </a:p>
                  </a:txBody>
                  <a:tcPr/>
                </a:tc>
              </a:tr>
            </a:tbl>
          </a:graphicData>
        </a:graphic>
      </p:graphicFrame>
    </p:spTree>
    <p:extLst>
      <p:ext uri="{BB962C8B-B14F-4D97-AF65-F5344CB8AC3E}">
        <p14:creationId xmlns:p14="http://schemas.microsoft.com/office/powerpoint/2010/main" val="64194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467600" cy="604664"/>
          </a:xfrm>
        </p:spPr>
        <p:txBody>
          <a:bodyPr/>
          <a:lstStyle/>
          <a:p>
            <a:r>
              <a:rPr lang="tr-TR" dirty="0" smtClean="0"/>
              <a:t>Pitch Types &amp; Grips</a:t>
            </a:r>
            <a:endParaRPr lang="tr-TR" dirty="0"/>
          </a:p>
        </p:txBody>
      </p:sp>
      <p:graphicFrame>
        <p:nvGraphicFramePr>
          <p:cNvPr id="5" name="Table 4"/>
          <p:cNvGraphicFramePr>
            <a:graphicFrameLocks noGrp="1"/>
          </p:cNvGraphicFramePr>
          <p:nvPr>
            <p:extLst>
              <p:ext uri="{D42A27DB-BD31-4B8C-83A1-F6EECF244321}">
                <p14:modId xmlns:p14="http://schemas.microsoft.com/office/powerpoint/2010/main" val="3308238078"/>
              </p:ext>
            </p:extLst>
          </p:nvPr>
        </p:nvGraphicFramePr>
        <p:xfrm>
          <a:off x="3635896" y="908720"/>
          <a:ext cx="4320480" cy="4968552"/>
        </p:xfrm>
        <a:graphic>
          <a:graphicData uri="http://schemas.openxmlformats.org/drawingml/2006/table">
            <a:tbl>
              <a:tblPr firstRow="1" bandRow="1">
                <a:tableStyleId>{5C22544A-7EE6-4342-B048-85BDC9FD1C3A}</a:tableStyleId>
              </a:tblPr>
              <a:tblGrid>
                <a:gridCol w="1837258"/>
                <a:gridCol w="2483222"/>
              </a:tblGrid>
              <a:tr h="828092">
                <a:tc>
                  <a:txBody>
                    <a:bodyPr/>
                    <a:lstStyle/>
                    <a:p>
                      <a:pPr algn="just">
                        <a:lnSpc>
                          <a:spcPct val="150000"/>
                        </a:lnSpc>
                        <a:spcAft>
                          <a:spcPts val="0"/>
                        </a:spcAft>
                      </a:pPr>
                      <a:r>
                        <a:rPr lang="en-US" sz="1200" dirty="0" smtClean="0">
                          <a:effectLst/>
                          <a:latin typeface="Times New Roman"/>
                          <a:ea typeface="Times New Roman"/>
                        </a:rPr>
                        <a:t>CH - Changeup</a:t>
                      </a:r>
                      <a:endParaRPr lang="tr-TR" sz="1200" dirty="0">
                        <a:effectLst/>
                        <a:latin typeface="Times New Roman"/>
                        <a:ea typeface="Times New Roman"/>
                      </a:endParaRPr>
                    </a:p>
                  </a:txBody>
                  <a:tcPr marL="68580" marR="68580" marT="0" marB="0"/>
                </a:tc>
                <a:tc>
                  <a:txBody>
                    <a:bodyPr/>
                    <a:lstStyle/>
                    <a:p>
                      <a:pPr algn="just">
                        <a:lnSpc>
                          <a:spcPct val="150000"/>
                        </a:lnSpc>
                        <a:spcAft>
                          <a:spcPts val="0"/>
                        </a:spcAft>
                      </a:pPr>
                      <a:r>
                        <a:rPr lang="en-US" sz="1200">
                          <a:effectLst/>
                          <a:latin typeface="Times New Roman"/>
                          <a:ea typeface="Times New Roman"/>
                        </a:rPr>
                        <a:t>KC - Knuckle curve</a:t>
                      </a:r>
                      <a:endParaRPr lang="tr-TR" sz="1200">
                        <a:effectLst/>
                        <a:latin typeface="Times New Roman"/>
                        <a:ea typeface="Times New Roman"/>
                      </a:endParaRPr>
                    </a:p>
                  </a:txBody>
                  <a:tcPr marL="68580" marR="68580" marT="0" marB="0"/>
                </a:tc>
              </a:tr>
              <a:tr h="828092">
                <a:tc>
                  <a:txBody>
                    <a:bodyPr/>
                    <a:lstStyle/>
                    <a:p>
                      <a:pPr algn="just">
                        <a:lnSpc>
                          <a:spcPct val="150000"/>
                        </a:lnSpc>
                        <a:spcAft>
                          <a:spcPts val="0"/>
                        </a:spcAft>
                      </a:pPr>
                      <a:r>
                        <a:rPr lang="en-US" sz="1200" dirty="0">
                          <a:effectLst/>
                          <a:latin typeface="Times New Roman"/>
                          <a:ea typeface="Times New Roman"/>
                        </a:rPr>
                        <a:t>CU </a:t>
                      </a:r>
                      <a:r>
                        <a:rPr lang="en-US" sz="1200" dirty="0" smtClean="0">
                          <a:effectLst/>
                          <a:latin typeface="Times New Roman"/>
                          <a:ea typeface="Times New Roman"/>
                        </a:rPr>
                        <a:t>- Curveball</a:t>
                      </a:r>
                      <a:endParaRPr lang="tr-TR" sz="1200" dirty="0">
                        <a:effectLst/>
                        <a:latin typeface="Times New Roman"/>
                        <a:ea typeface="Times New Roman"/>
                      </a:endParaRPr>
                    </a:p>
                  </a:txBody>
                  <a:tcPr marL="68580" marR="68580" marT="0" marB="0"/>
                </a:tc>
                <a:tc>
                  <a:txBody>
                    <a:bodyPr/>
                    <a:lstStyle/>
                    <a:p>
                      <a:pPr algn="just">
                        <a:lnSpc>
                          <a:spcPct val="150000"/>
                        </a:lnSpc>
                        <a:spcAft>
                          <a:spcPts val="0"/>
                        </a:spcAft>
                      </a:pPr>
                      <a:r>
                        <a:rPr lang="en-US" sz="1200">
                          <a:effectLst/>
                          <a:latin typeface="Times New Roman"/>
                          <a:ea typeface="Times New Roman"/>
                        </a:rPr>
                        <a:t>KN - Knuckeball</a:t>
                      </a:r>
                      <a:endParaRPr lang="tr-TR" sz="1200">
                        <a:effectLst/>
                        <a:latin typeface="Times New Roman"/>
                        <a:ea typeface="Times New Roman"/>
                      </a:endParaRPr>
                    </a:p>
                  </a:txBody>
                  <a:tcPr marL="68580" marR="68580" marT="0" marB="0"/>
                </a:tc>
              </a:tr>
              <a:tr h="828092">
                <a:tc>
                  <a:txBody>
                    <a:bodyPr/>
                    <a:lstStyle/>
                    <a:p>
                      <a:pPr algn="just">
                        <a:lnSpc>
                          <a:spcPct val="150000"/>
                        </a:lnSpc>
                        <a:spcAft>
                          <a:spcPts val="0"/>
                        </a:spcAft>
                      </a:pPr>
                      <a:r>
                        <a:rPr lang="en-US" sz="1200" dirty="0">
                          <a:effectLst/>
                          <a:latin typeface="Times New Roman"/>
                          <a:ea typeface="Times New Roman"/>
                        </a:rPr>
                        <a:t>EP - </a:t>
                      </a:r>
                      <a:r>
                        <a:rPr lang="en-US" sz="1200" dirty="0" err="1">
                          <a:effectLst/>
                          <a:latin typeface="Times New Roman"/>
                          <a:ea typeface="Times New Roman"/>
                        </a:rPr>
                        <a:t>Eephus</a:t>
                      </a:r>
                      <a:endParaRPr lang="tr-TR" sz="1200" dirty="0">
                        <a:effectLst/>
                        <a:latin typeface="Times New Roman"/>
                        <a:ea typeface="Times New Roman"/>
                      </a:endParaRPr>
                    </a:p>
                  </a:txBody>
                  <a:tcPr marL="68580" marR="68580" marT="0" marB="0"/>
                </a:tc>
                <a:tc>
                  <a:txBody>
                    <a:bodyPr/>
                    <a:lstStyle/>
                    <a:p>
                      <a:pPr algn="just">
                        <a:lnSpc>
                          <a:spcPct val="150000"/>
                        </a:lnSpc>
                        <a:spcAft>
                          <a:spcPts val="0"/>
                        </a:spcAft>
                      </a:pPr>
                      <a:r>
                        <a:rPr lang="en-US" sz="1200">
                          <a:effectLst/>
                          <a:latin typeface="Times New Roman"/>
                          <a:ea typeface="Times New Roman"/>
                        </a:rPr>
                        <a:t>PO - Pitchout</a:t>
                      </a:r>
                      <a:endParaRPr lang="tr-TR" sz="1200">
                        <a:effectLst/>
                        <a:latin typeface="Times New Roman"/>
                        <a:ea typeface="Times New Roman"/>
                      </a:endParaRPr>
                    </a:p>
                  </a:txBody>
                  <a:tcPr marL="68580" marR="68580" marT="0" marB="0"/>
                </a:tc>
              </a:tr>
              <a:tr h="828092">
                <a:tc>
                  <a:txBody>
                    <a:bodyPr/>
                    <a:lstStyle/>
                    <a:p>
                      <a:pPr algn="just">
                        <a:lnSpc>
                          <a:spcPct val="150000"/>
                        </a:lnSpc>
                        <a:spcAft>
                          <a:spcPts val="0"/>
                        </a:spcAft>
                      </a:pPr>
                      <a:r>
                        <a:rPr lang="en-US" sz="1200">
                          <a:effectLst/>
                          <a:latin typeface="Times New Roman"/>
                          <a:ea typeface="Times New Roman"/>
                        </a:rPr>
                        <a:t>FC - Cutter</a:t>
                      </a:r>
                      <a:endParaRPr lang="tr-TR" sz="1200">
                        <a:effectLst/>
                        <a:latin typeface="Times New Roman"/>
                        <a:ea typeface="Times New Roman"/>
                      </a:endParaRPr>
                    </a:p>
                  </a:txBody>
                  <a:tcPr marL="68580" marR="68580" marT="0" marB="0"/>
                </a:tc>
                <a:tc>
                  <a:txBody>
                    <a:bodyPr/>
                    <a:lstStyle/>
                    <a:p>
                      <a:pPr algn="just">
                        <a:lnSpc>
                          <a:spcPct val="150000"/>
                        </a:lnSpc>
                        <a:spcAft>
                          <a:spcPts val="0"/>
                        </a:spcAft>
                      </a:pPr>
                      <a:r>
                        <a:rPr lang="en-US" sz="1200">
                          <a:effectLst/>
                          <a:latin typeface="Times New Roman"/>
                          <a:ea typeface="Times New Roman"/>
                        </a:rPr>
                        <a:t>SC - Screwball</a:t>
                      </a:r>
                      <a:endParaRPr lang="tr-TR" sz="1200">
                        <a:effectLst/>
                        <a:latin typeface="Times New Roman"/>
                        <a:ea typeface="Times New Roman"/>
                      </a:endParaRPr>
                    </a:p>
                  </a:txBody>
                  <a:tcPr marL="68580" marR="68580" marT="0" marB="0"/>
                </a:tc>
              </a:tr>
              <a:tr h="828092">
                <a:tc>
                  <a:txBody>
                    <a:bodyPr/>
                    <a:lstStyle/>
                    <a:p>
                      <a:pPr algn="just">
                        <a:lnSpc>
                          <a:spcPct val="150000"/>
                        </a:lnSpc>
                        <a:spcAft>
                          <a:spcPts val="0"/>
                        </a:spcAft>
                      </a:pPr>
                      <a:r>
                        <a:rPr lang="en-US" sz="1200" dirty="0" smtClean="0">
                          <a:effectLst/>
                          <a:latin typeface="Times New Roman"/>
                          <a:ea typeface="Times New Roman"/>
                        </a:rPr>
                        <a:t>FF - Fastball</a:t>
                      </a:r>
                      <a:endParaRPr lang="tr-TR" sz="1200" dirty="0">
                        <a:effectLst/>
                        <a:latin typeface="Times New Roman"/>
                        <a:ea typeface="Times New Roman"/>
                      </a:endParaRPr>
                    </a:p>
                  </a:txBody>
                  <a:tcPr marL="68580" marR="68580" marT="0" marB="0"/>
                </a:tc>
                <a:tc>
                  <a:txBody>
                    <a:bodyPr/>
                    <a:lstStyle/>
                    <a:p>
                      <a:pPr algn="just">
                        <a:lnSpc>
                          <a:spcPct val="150000"/>
                        </a:lnSpc>
                        <a:spcAft>
                          <a:spcPts val="0"/>
                        </a:spcAft>
                      </a:pPr>
                      <a:r>
                        <a:rPr lang="en-US" sz="1200">
                          <a:effectLst/>
                          <a:latin typeface="Times New Roman"/>
                          <a:ea typeface="Times New Roman"/>
                        </a:rPr>
                        <a:t>SI - Sinker</a:t>
                      </a:r>
                      <a:endParaRPr lang="tr-TR" sz="1200">
                        <a:effectLst/>
                        <a:latin typeface="Times New Roman"/>
                        <a:ea typeface="Times New Roman"/>
                      </a:endParaRPr>
                    </a:p>
                  </a:txBody>
                  <a:tcPr marL="68580" marR="68580" marT="0" marB="0"/>
                </a:tc>
              </a:tr>
              <a:tr h="828092">
                <a:tc>
                  <a:txBody>
                    <a:bodyPr/>
                    <a:lstStyle/>
                    <a:p>
                      <a:pPr algn="just">
                        <a:lnSpc>
                          <a:spcPct val="150000"/>
                        </a:lnSpc>
                        <a:spcAft>
                          <a:spcPts val="0"/>
                        </a:spcAft>
                      </a:pPr>
                      <a:r>
                        <a:rPr lang="en-US" sz="1200" dirty="0">
                          <a:effectLst/>
                          <a:latin typeface="Times New Roman"/>
                          <a:ea typeface="Times New Roman"/>
                        </a:rPr>
                        <a:t>FS - Splitter</a:t>
                      </a:r>
                      <a:endParaRPr lang="tr-TR" sz="1200" dirty="0">
                        <a:effectLst/>
                        <a:latin typeface="Times New Roman"/>
                        <a:ea typeface="Times New Roman"/>
                      </a:endParaRPr>
                    </a:p>
                  </a:txBody>
                  <a:tcPr marL="68580" marR="68580" marT="0" marB="0"/>
                </a:tc>
                <a:tc>
                  <a:txBody>
                    <a:bodyPr/>
                    <a:lstStyle/>
                    <a:p>
                      <a:pPr algn="just">
                        <a:lnSpc>
                          <a:spcPct val="150000"/>
                        </a:lnSpc>
                        <a:spcAft>
                          <a:spcPts val="0"/>
                        </a:spcAft>
                      </a:pPr>
                      <a:r>
                        <a:rPr lang="en-US" sz="1200" dirty="0">
                          <a:effectLst/>
                          <a:latin typeface="Times New Roman"/>
                          <a:ea typeface="Times New Roman"/>
                        </a:rPr>
                        <a:t>SL - Slider</a:t>
                      </a:r>
                      <a:endParaRPr lang="tr-TR" sz="1200" dirty="0">
                        <a:effectLst/>
                        <a:latin typeface="Times New Roman"/>
                        <a:ea typeface="Times New Roman"/>
                      </a:endParaRPr>
                    </a:p>
                  </a:txBody>
                  <a:tcPr marL="68580" marR="68580" marT="0" marB="0"/>
                </a:tc>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836712"/>
            <a:ext cx="2762596" cy="5229200"/>
          </a:xfrm>
          <a:prstGeom prst="rect">
            <a:avLst/>
          </a:prstGeom>
        </p:spPr>
      </p:pic>
    </p:spTree>
    <p:extLst>
      <p:ext uri="{BB962C8B-B14F-4D97-AF65-F5344CB8AC3E}">
        <p14:creationId xmlns:p14="http://schemas.microsoft.com/office/powerpoint/2010/main" val="918437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&amp; Feature Selection</a:t>
            </a:r>
            <a:endParaRPr lang="tr-TR" dirty="0"/>
          </a:p>
        </p:txBody>
      </p:sp>
      <p:sp>
        <p:nvSpPr>
          <p:cNvPr id="3" name="Content Placeholder 2"/>
          <p:cNvSpPr>
            <a:spLocks noGrp="1"/>
          </p:cNvSpPr>
          <p:nvPr>
            <p:ph sz="quarter" idx="1"/>
          </p:nvPr>
        </p:nvSpPr>
        <p:spPr>
          <a:xfrm>
            <a:off x="539552" y="1412776"/>
            <a:ext cx="8136904" cy="504056"/>
          </a:xfrm>
        </p:spPr>
        <p:txBody>
          <a:bodyPr>
            <a:normAutofit/>
          </a:bodyPr>
          <a:lstStyle/>
          <a:p>
            <a:r>
              <a:rPr lang="tr-TR" dirty="0" smtClean="0"/>
              <a:t>Table of selected features and their meanings</a:t>
            </a:r>
          </a:p>
        </p:txBody>
      </p:sp>
      <p:graphicFrame>
        <p:nvGraphicFramePr>
          <p:cNvPr id="5" name="Table 4"/>
          <p:cNvGraphicFramePr>
            <a:graphicFrameLocks noGrp="1"/>
          </p:cNvGraphicFramePr>
          <p:nvPr>
            <p:extLst>
              <p:ext uri="{D42A27DB-BD31-4B8C-83A1-F6EECF244321}">
                <p14:modId xmlns:p14="http://schemas.microsoft.com/office/powerpoint/2010/main" val="1031427106"/>
              </p:ext>
            </p:extLst>
          </p:nvPr>
        </p:nvGraphicFramePr>
        <p:xfrm>
          <a:off x="179512" y="1988840"/>
          <a:ext cx="8496941" cy="1569720"/>
        </p:xfrm>
        <a:graphic>
          <a:graphicData uri="http://schemas.openxmlformats.org/drawingml/2006/table">
            <a:tbl>
              <a:tblPr firstCol="1" bandRow="1">
                <a:tableStyleId>{5C22544A-7EE6-4342-B048-85BDC9FD1C3A}</a:tableStyleId>
              </a:tblPr>
              <a:tblGrid>
                <a:gridCol w="1699389"/>
                <a:gridCol w="849694"/>
                <a:gridCol w="849694"/>
                <a:gridCol w="849694"/>
                <a:gridCol w="849694"/>
                <a:gridCol w="849694"/>
                <a:gridCol w="849694"/>
                <a:gridCol w="849694"/>
                <a:gridCol w="849694"/>
              </a:tblGrid>
              <a:tr h="370840">
                <a:tc>
                  <a:txBody>
                    <a:bodyPr/>
                    <a:lstStyle/>
                    <a:p>
                      <a:r>
                        <a:rPr lang="tr-TR" sz="1200" dirty="0" smtClean="0"/>
                        <a:t>Game Situation</a:t>
                      </a:r>
                      <a:endParaRPr lang="tr-TR" sz="1200" dirty="0"/>
                    </a:p>
                  </a:txBody>
                  <a:tcPr/>
                </a:tc>
                <a:tc>
                  <a:txBody>
                    <a:bodyPr/>
                    <a:lstStyle/>
                    <a:p>
                      <a:r>
                        <a:rPr lang="tr-TR" sz="1200" dirty="0" smtClean="0"/>
                        <a:t>Inning</a:t>
                      </a:r>
                      <a:endParaRPr lang="tr-T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P_score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B_Score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Outs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P_num</a:t>
                      </a:r>
                    </a:p>
                  </a:txBody>
                  <a:tcPr/>
                </a:tc>
                <a:tc>
                  <a:txBody>
                    <a:bodyPr/>
                    <a:lstStyle/>
                    <a:p>
                      <a:r>
                        <a:rPr lang="tr-TR" sz="1200" dirty="0" smtClean="0"/>
                        <a:t>On_1b</a:t>
                      </a:r>
                      <a:endParaRPr lang="tr-TR" sz="1200" dirty="0"/>
                    </a:p>
                  </a:txBody>
                  <a:tcPr/>
                </a:tc>
                <a:tc>
                  <a:txBody>
                    <a:bodyPr/>
                    <a:lstStyle/>
                    <a:p>
                      <a:r>
                        <a:rPr lang="tr-TR" sz="1200" dirty="0" smtClean="0"/>
                        <a:t>On_2b</a:t>
                      </a:r>
                      <a:endParaRPr lang="tr-TR" sz="1200" dirty="0"/>
                    </a:p>
                  </a:txBody>
                  <a:tcPr/>
                </a:tc>
                <a:tc>
                  <a:txBody>
                    <a:bodyPr/>
                    <a:lstStyle/>
                    <a:p>
                      <a:r>
                        <a:rPr lang="tr-TR" sz="1200" dirty="0" smtClean="0"/>
                        <a:t>On_3b</a:t>
                      </a:r>
                      <a:endParaRPr lang="tr-TR" sz="1200" dirty="0"/>
                    </a:p>
                  </a:txBody>
                  <a:tcPr/>
                </a:tc>
              </a:tr>
              <a:tr h="370840">
                <a:tc>
                  <a:txBody>
                    <a:bodyPr/>
                    <a:lstStyle/>
                    <a:p>
                      <a:r>
                        <a:rPr lang="tr-TR" sz="1200" dirty="0" smtClean="0"/>
                        <a:t>Ball</a:t>
                      </a:r>
                      <a:r>
                        <a:rPr lang="tr-TR" sz="1200" baseline="0" dirty="0" smtClean="0"/>
                        <a:t> Information</a:t>
                      </a:r>
                      <a:endParaRPr lang="tr-TR" sz="1200" dirty="0"/>
                    </a:p>
                  </a:txBody>
                  <a:tcPr/>
                </a:tc>
                <a:tc>
                  <a:txBody>
                    <a:bodyPr/>
                    <a:lstStyle/>
                    <a:p>
                      <a:r>
                        <a:rPr lang="tr-TR" sz="1200" dirty="0" smtClean="0"/>
                        <a:t>Spin_rate</a:t>
                      </a:r>
                      <a:endParaRPr lang="tr-TR" sz="1200" dirty="0"/>
                    </a:p>
                  </a:txBody>
                  <a:tcPr/>
                </a:tc>
                <a:tc>
                  <a:txBody>
                    <a:bodyPr/>
                    <a:lstStyle/>
                    <a:p>
                      <a:r>
                        <a:rPr lang="tr-TR" sz="1200" dirty="0" smtClean="0"/>
                        <a:t>Spin_dir</a:t>
                      </a:r>
                      <a:endParaRPr lang="tr-TR" sz="1200" dirty="0"/>
                    </a:p>
                  </a:txBody>
                  <a:tcPr/>
                </a:tc>
                <a:tc>
                  <a:txBody>
                    <a:bodyPr/>
                    <a:lstStyle/>
                    <a:p>
                      <a:r>
                        <a:rPr lang="tr-TR" sz="1200" dirty="0" smtClean="0"/>
                        <a:t>Start_speed</a:t>
                      </a:r>
                      <a:endParaRPr lang="tr-TR" sz="1200" dirty="0"/>
                    </a:p>
                  </a:txBody>
                  <a:tcPr/>
                </a:tc>
                <a:tc>
                  <a:txBody>
                    <a:bodyPr/>
                    <a:lstStyle/>
                    <a:p>
                      <a:r>
                        <a:rPr lang="tr-TR" sz="1200" dirty="0" smtClean="0"/>
                        <a:t>End_speed</a:t>
                      </a:r>
                      <a:endParaRPr lang="tr-TR" sz="1200" dirty="0"/>
                    </a:p>
                  </a:txBody>
                  <a:tcPr/>
                </a:tc>
                <a:tc gridSpan="4">
                  <a:txBody>
                    <a:bodyPr/>
                    <a:lstStyle/>
                    <a:p>
                      <a:r>
                        <a:rPr lang="tr-TR" sz="1200" dirty="0" smtClean="0"/>
                        <a:t>Pitch</a:t>
                      </a:r>
                      <a:r>
                        <a:rPr lang="tr-TR" sz="1200" baseline="0" dirty="0" smtClean="0"/>
                        <a:t> types binary (twelve feature)</a:t>
                      </a:r>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r>
              <a:tr h="370840">
                <a:tc>
                  <a:txBody>
                    <a:bodyPr/>
                    <a:lstStyle/>
                    <a:p>
                      <a:r>
                        <a:rPr lang="tr-TR" sz="1200" dirty="0" smtClean="0"/>
                        <a:t>Pitcher Limit</a:t>
                      </a:r>
                      <a:endParaRPr lang="tr-TR" sz="1200" dirty="0"/>
                    </a:p>
                  </a:txBody>
                  <a:tcPr/>
                </a:tc>
                <a:tc gridSpan="8">
                  <a:txBody>
                    <a:bodyPr/>
                    <a:lstStyle/>
                    <a:p>
                      <a:r>
                        <a:rPr lang="tr-TR" sz="1200" dirty="0" smtClean="0"/>
                        <a:t>Amount of each pitch</a:t>
                      </a:r>
                      <a:r>
                        <a:rPr lang="tr-TR" sz="1200" baseline="0" dirty="0" smtClean="0"/>
                        <a:t> type pitcher can throw</a:t>
                      </a:r>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r>
              <a:tr h="370840">
                <a:tc>
                  <a:txBody>
                    <a:bodyPr/>
                    <a:lstStyle/>
                    <a:p>
                      <a:r>
                        <a:rPr lang="tr-TR" sz="1200" dirty="0" smtClean="0"/>
                        <a:t>Pitcher Potential</a:t>
                      </a:r>
                      <a:endParaRPr lang="tr-TR" sz="1200" dirty="0"/>
                    </a:p>
                  </a:txBody>
                  <a:tcPr/>
                </a:tc>
                <a:tc gridSpan="4">
                  <a:txBody>
                    <a:bodyPr/>
                    <a:lstStyle/>
                    <a:p>
                      <a:r>
                        <a:rPr lang="tr-TR" sz="1200" dirty="0" smtClean="0"/>
                        <a:t>Game_pt_p_Count (pitcher pitch count)</a:t>
                      </a:r>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c gridSpan="4">
                  <a:txBody>
                    <a:bodyPr/>
                    <a:lstStyle/>
                    <a:p>
                      <a:r>
                        <a:rPr lang="tr-TR" sz="1200" dirty="0" smtClean="0"/>
                        <a:t>Game_pt_t_s (pitcher strike count)</a:t>
                      </a:r>
                      <a:endParaRPr lang="tr-TR" sz="1200" dirty="0"/>
                    </a:p>
                  </a:txBody>
                  <a:tcPr/>
                </a:tc>
                <a:tc hMerge="1">
                  <a:txBody>
                    <a:bodyPr/>
                    <a:lstStyle/>
                    <a:p>
                      <a:endParaRPr lang="tr-TR" sz="1200" dirty="0"/>
                    </a:p>
                  </a:txBody>
                  <a:tcPr/>
                </a:tc>
                <a:tc hMerge="1">
                  <a:txBody>
                    <a:bodyPr/>
                    <a:lstStyle/>
                    <a:p>
                      <a:endParaRPr lang="tr-TR" sz="1200" dirty="0"/>
                    </a:p>
                  </a:txBody>
                  <a:tcPr/>
                </a:tc>
                <a:tc hMerge="1">
                  <a:txBody>
                    <a:bodyPr/>
                    <a:lstStyle/>
                    <a:p>
                      <a:endParaRPr lang="tr-TR" sz="1200" dirty="0"/>
                    </a:p>
                  </a:txBody>
                  <a:tcPr/>
                </a:tc>
              </a:tr>
            </a:tbl>
          </a:graphicData>
        </a:graphic>
      </p:graphicFrame>
      <p:sp>
        <p:nvSpPr>
          <p:cNvPr id="7" name="TextBox 6"/>
          <p:cNvSpPr txBox="1"/>
          <p:nvPr/>
        </p:nvSpPr>
        <p:spPr>
          <a:xfrm>
            <a:off x="179512" y="3591014"/>
            <a:ext cx="8424936" cy="2862322"/>
          </a:xfrm>
          <a:prstGeom prst="rect">
            <a:avLst/>
          </a:prstGeom>
          <a:noFill/>
        </p:spPr>
        <p:txBody>
          <a:bodyPr wrap="square" rtlCol="0">
            <a:spAutoFit/>
          </a:bodyPr>
          <a:lstStyle/>
          <a:p>
            <a:r>
              <a:rPr lang="en-US" dirty="0" smtClean="0"/>
              <a:t>In the model, we are using total 41 features. Three of them are the classes that we want to predict (strike, ball, play). Eight of them are current game situation (Inning, pitcher team score, batter team score, outs, current pitch number against batter, on_1b , on_2b , on_3b). As ball information four features (</a:t>
            </a:r>
            <a:r>
              <a:rPr lang="en-US" dirty="0" err="1" smtClean="0"/>
              <a:t>spin_rate</a:t>
            </a:r>
            <a:r>
              <a:rPr lang="en-US" dirty="0" smtClean="0"/>
              <a:t>, </a:t>
            </a:r>
            <a:r>
              <a:rPr lang="en-US" dirty="0" err="1" smtClean="0"/>
              <a:t>spin_dir</a:t>
            </a:r>
            <a:r>
              <a:rPr lang="en-US" dirty="0" smtClean="0"/>
              <a:t>, </a:t>
            </a:r>
            <a:r>
              <a:rPr lang="en-US" dirty="0" err="1" smtClean="0"/>
              <a:t>start_speed</a:t>
            </a:r>
            <a:r>
              <a:rPr lang="en-US" dirty="0" smtClean="0"/>
              <a:t>, </a:t>
            </a:r>
            <a:r>
              <a:rPr lang="en-US" dirty="0" err="1" smtClean="0"/>
              <a:t>end_speed</a:t>
            </a:r>
            <a:r>
              <a:rPr lang="en-US" dirty="0" smtClean="0"/>
              <a:t>), plus twelve features that shows which pitch type thrown in other words, we have used </a:t>
            </a:r>
            <a:r>
              <a:rPr lang="en-US" dirty="0" err="1" smtClean="0"/>
              <a:t>onehotencode</a:t>
            </a:r>
            <a:r>
              <a:rPr lang="en-US" dirty="0" smtClean="0"/>
              <a:t> method to binaries the pitch type. Also twelve features that interpreted as total types of pitches that pitcher can throw. Finally, two features that we created shows potential pitch amount that pitcher can</a:t>
            </a:r>
            <a:r>
              <a:rPr lang="tr-TR" dirty="0"/>
              <a:t> </a:t>
            </a:r>
            <a:endParaRPr lang="tr-TR" dirty="0" smtClean="0"/>
          </a:p>
          <a:p>
            <a:r>
              <a:rPr lang="en-US" dirty="0" smtClean="0"/>
              <a:t>throw and how many of them will result with a strike.</a:t>
            </a:r>
            <a:endParaRPr lang="tr-TR" dirty="0" smtClean="0"/>
          </a:p>
        </p:txBody>
      </p:sp>
    </p:spTree>
    <p:extLst>
      <p:ext uri="{BB962C8B-B14F-4D97-AF65-F5344CB8AC3E}">
        <p14:creationId xmlns:p14="http://schemas.microsoft.com/office/powerpoint/2010/main" val="2041991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1972816"/>
          </a:xfrm>
        </p:spPr>
        <p:txBody>
          <a:bodyPr/>
          <a:lstStyle/>
          <a:p>
            <a:r>
              <a:rPr lang="tr-TR" dirty="0" smtClean="0"/>
              <a:t>Noises &amp; Anomalies</a:t>
            </a:r>
          </a:p>
          <a:p>
            <a:pPr lvl="1"/>
            <a:r>
              <a:rPr lang="tr-TR" dirty="0" smtClean="0"/>
              <a:t>Untangable effects Pressure, mood, form, momentum, etc.</a:t>
            </a:r>
          </a:p>
          <a:p>
            <a:pPr lvl="1"/>
            <a:r>
              <a:rPr lang="tr-TR" dirty="0" smtClean="0"/>
              <a:t>Measurement effects breaking angle, hight of pitcher, etc.</a:t>
            </a:r>
          </a:p>
          <a:p>
            <a:pPr lvl="1"/>
            <a:endParaRPr lang="tr-TR" dirty="0"/>
          </a:p>
        </p:txBody>
      </p:sp>
    </p:spTree>
    <p:extLst>
      <p:ext uri="{BB962C8B-B14F-4D97-AF65-F5344CB8AC3E}">
        <p14:creationId xmlns:p14="http://schemas.microsoft.com/office/powerpoint/2010/main" val="3263254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TotalTime>
  <Words>477</Words>
  <Application>Microsoft Office PowerPoint</Application>
  <PresentationFormat>On-screen Show (4:3)</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Baseball Pitch Result Prediction</vt:lpstr>
      <vt:lpstr>Introduction </vt:lpstr>
      <vt:lpstr>About Project</vt:lpstr>
      <vt:lpstr>Baseball Rules</vt:lpstr>
      <vt:lpstr>PowerPoint Presentation</vt:lpstr>
      <vt:lpstr>PowerPoint Presentation</vt:lpstr>
      <vt:lpstr>PowerPoint Presentation</vt:lpstr>
      <vt:lpstr>Data &amp; Feature Selection</vt:lpstr>
      <vt:lpstr>PowerPoint Presentation</vt:lpstr>
      <vt:lpstr>Model</vt:lpstr>
      <vt:lpstr>PowerPoint Presentation</vt:lpstr>
      <vt:lpstr>Conclussion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Pitch Result Prediction</dc:title>
  <dc:creator>ugur oguz</dc:creator>
  <cp:lastModifiedBy>ugur oguz</cp:lastModifiedBy>
  <cp:revision>16</cp:revision>
  <dcterms:created xsi:type="dcterms:W3CDTF">2020-01-27T21:56:49Z</dcterms:created>
  <dcterms:modified xsi:type="dcterms:W3CDTF">2020-01-28T09:26:46Z</dcterms:modified>
</cp:coreProperties>
</file>