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801600" cy="9601200" type="A3"/>
  <p:notesSz cx="6858000" cy="9144000"/>
  <p:defaultTextStyle>
    <a:defPPr>
      <a:defRPr lang="tr-TR"/>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97" y="-58"/>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982596"/>
            <a:ext cx="10881360" cy="2058035"/>
          </a:xfrm>
        </p:spPr>
        <p:txBody>
          <a:bodyPr/>
          <a:lstStyle/>
          <a:p>
            <a:r>
              <a:rPr lang="en-US" smtClean="0"/>
              <a:t>Click to edit Master title style</a:t>
            </a:r>
            <a:endParaRPr lang="tr-TR"/>
          </a:p>
        </p:txBody>
      </p:sp>
      <p:sp>
        <p:nvSpPr>
          <p:cNvPr id="3" name="Subtitle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0195BC96-5061-41AA-AFDB-6297BF3AC6F1}" type="datetimeFigureOut">
              <a:rPr lang="tr-TR" smtClean="0"/>
              <a:t>5.10.2020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F96549-5C60-4353-9D62-82BED92BEE0C}" type="slidenum">
              <a:rPr lang="tr-TR" smtClean="0"/>
              <a:t>‹#›</a:t>
            </a:fld>
            <a:endParaRPr lang="tr-TR"/>
          </a:p>
        </p:txBody>
      </p:sp>
    </p:spTree>
    <p:extLst>
      <p:ext uri="{BB962C8B-B14F-4D97-AF65-F5344CB8AC3E}">
        <p14:creationId xmlns:p14="http://schemas.microsoft.com/office/powerpoint/2010/main" val="2379331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0195BC96-5061-41AA-AFDB-6297BF3AC6F1}" type="datetimeFigureOut">
              <a:rPr lang="tr-TR" smtClean="0"/>
              <a:t>5.10.2020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F96549-5C60-4353-9D62-82BED92BEE0C}" type="slidenum">
              <a:rPr lang="tr-TR" smtClean="0"/>
              <a:t>‹#›</a:t>
            </a:fld>
            <a:endParaRPr lang="tr-TR"/>
          </a:p>
        </p:txBody>
      </p:sp>
    </p:spTree>
    <p:extLst>
      <p:ext uri="{BB962C8B-B14F-4D97-AF65-F5344CB8AC3E}">
        <p14:creationId xmlns:p14="http://schemas.microsoft.com/office/powerpoint/2010/main" val="2001983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94959" y="537845"/>
            <a:ext cx="4031615" cy="11470323"/>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95668" y="537845"/>
            <a:ext cx="11885930" cy="114703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0195BC96-5061-41AA-AFDB-6297BF3AC6F1}" type="datetimeFigureOut">
              <a:rPr lang="tr-TR" smtClean="0"/>
              <a:t>5.10.2020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F96549-5C60-4353-9D62-82BED92BEE0C}" type="slidenum">
              <a:rPr lang="tr-TR" smtClean="0"/>
              <a:t>‹#›</a:t>
            </a:fld>
            <a:endParaRPr lang="tr-TR"/>
          </a:p>
        </p:txBody>
      </p:sp>
    </p:spTree>
    <p:extLst>
      <p:ext uri="{BB962C8B-B14F-4D97-AF65-F5344CB8AC3E}">
        <p14:creationId xmlns:p14="http://schemas.microsoft.com/office/powerpoint/2010/main" val="144986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0195BC96-5061-41AA-AFDB-6297BF3AC6F1}" type="datetimeFigureOut">
              <a:rPr lang="tr-TR" smtClean="0"/>
              <a:t>5.10.2020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F96549-5C60-4353-9D62-82BED92BEE0C}" type="slidenum">
              <a:rPr lang="tr-TR" smtClean="0"/>
              <a:t>‹#›</a:t>
            </a:fld>
            <a:endParaRPr lang="tr-TR"/>
          </a:p>
        </p:txBody>
      </p:sp>
    </p:spTree>
    <p:extLst>
      <p:ext uri="{BB962C8B-B14F-4D97-AF65-F5344CB8AC3E}">
        <p14:creationId xmlns:p14="http://schemas.microsoft.com/office/powerpoint/2010/main" val="1642312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8" y="6169661"/>
            <a:ext cx="10881360" cy="1906905"/>
          </a:xfrm>
        </p:spPr>
        <p:txBody>
          <a:bodyPr anchor="t"/>
          <a:lstStyle>
            <a:lvl1pPr algn="l">
              <a:defRPr sz="5600" b="1" cap="all"/>
            </a:lvl1pPr>
          </a:lstStyle>
          <a:p>
            <a:r>
              <a:rPr lang="en-US" smtClean="0"/>
              <a:t>Click to edit Master title style</a:t>
            </a:r>
            <a:endParaRPr lang="tr-TR"/>
          </a:p>
        </p:txBody>
      </p:sp>
      <p:sp>
        <p:nvSpPr>
          <p:cNvPr id="3" name="Text Placeholder 2"/>
          <p:cNvSpPr>
            <a:spLocks noGrp="1"/>
          </p:cNvSpPr>
          <p:nvPr>
            <p:ph type="body" idx="1"/>
          </p:nvPr>
        </p:nvSpPr>
        <p:spPr>
          <a:xfrm>
            <a:off x="1011238" y="4069399"/>
            <a:ext cx="10881360"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95BC96-5061-41AA-AFDB-6297BF3AC6F1}" type="datetimeFigureOut">
              <a:rPr lang="tr-TR" smtClean="0"/>
              <a:t>5.10.2020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AF96549-5C60-4353-9D62-82BED92BEE0C}" type="slidenum">
              <a:rPr lang="tr-TR" smtClean="0"/>
              <a:t>‹#›</a:t>
            </a:fld>
            <a:endParaRPr lang="tr-TR"/>
          </a:p>
        </p:txBody>
      </p:sp>
    </p:spTree>
    <p:extLst>
      <p:ext uri="{BB962C8B-B14F-4D97-AF65-F5344CB8AC3E}">
        <p14:creationId xmlns:p14="http://schemas.microsoft.com/office/powerpoint/2010/main" val="3297578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95669" y="3135948"/>
            <a:ext cx="7958772"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9067800" y="3135948"/>
            <a:ext cx="7958773" cy="887222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0195BC96-5061-41AA-AFDB-6297BF3AC6F1}" type="datetimeFigureOut">
              <a:rPr lang="tr-TR" smtClean="0"/>
              <a:t>5.10.2020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AF96549-5C60-4353-9D62-82BED92BEE0C}" type="slidenum">
              <a:rPr lang="tr-TR" smtClean="0"/>
              <a:t>‹#›</a:t>
            </a:fld>
            <a:endParaRPr lang="tr-TR"/>
          </a:p>
        </p:txBody>
      </p:sp>
    </p:spTree>
    <p:extLst>
      <p:ext uri="{BB962C8B-B14F-4D97-AF65-F5344CB8AC3E}">
        <p14:creationId xmlns:p14="http://schemas.microsoft.com/office/powerpoint/2010/main" val="4137297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080" y="384493"/>
            <a:ext cx="11521440" cy="1600200"/>
          </a:xfrm>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640080" y="2149158"/>
            <a:ext cx="5656263"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smtClean="0"/>
              <a:t>Click to edit Master text styles</a:t>
            </a:r>
          </a:p>
        </p:txBody>
      </p:sp>
      <p:sp>
        <p:nvSpPr>
          <p:cNvPr id="4" name="Content Placeholder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503036" y="2149158"/>
            <a:ext cx="5658485"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6503036"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0195BC96-5061-41AA-AFDB-6297BF3AC6F1}" type="datetimeFigureOut">
              <a:rPr lang="tr-TR" smtClean="0"/>
              <a:t>5.10.2020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AF96549-5C60-4353-9D62-82BED92BEE0C}" type="slidenum">
              <a:rPr lang="tr-TR" smtClean="0"/>
              <a:t>‹#›</a:t>
            </a:fld>
            <a:endParaRPr lang="tr-TR"/>
          </a:p>
        </p:txBody>
      </p:sp>
    </p:spTree>
    <p:extLst>
      <p:ext uri="{BB962C8B-B14F-4D97-AF65-F5344CB8AC3E}">
        <p14:creationId xmlns:p14="http://schemas.microsoft.com/office/powerpoint/2010/main" val="334021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0195BC96-5061-41AA-AFDB-6297BF3AC6F1}" type="datetimeFigureOut">
              <a:rPr lang="tr-TR" smtClean="0"/>
              <a:t>5.10.2020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AF96549-5C60-4353-9D62-82BED92BEE0C}" type="slidenum">
              <a:rPr lang="tr-TR" smtClean="0"/>
              <a:t>‹#›</a:t>
            </a:fld>
            <a:endParaRPr lang="tr-TR"/>
          </a:p>
        </p:txBody>
      </p:sp>
    </p:spTree>
    <p:extLst>
      <p:ext uri="{BB962C8B-B14F-4D97-AF65-F5344CB8AC3E}">
        <p14:creationId xmlns:p14="http://schemas.microsoft.com/office/powerpoint/2010/main" val="563318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95BC96-5061-41AA-AFDB-6297BF3AC6F1}" type="datetimeFigureOut">
              <a:rPr lang="tr-TR" smtClean="0"/>
              <a:t>5.10.2020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AF96549-5C60-4353-9D62-82BED92BEE0C}" type="slidenum">
              <a:rPr lang="tr-TR" smtClean="0"/>
              <a:t>‹#›</a:t>
            </a:fld>
            <a:endParaRPr lang="tr-TR"/>
          </a:p>
        </p:txBody>
      </p:sp>
    </p:spTree>
    <p:extLst>
      <p:ext uri="{BB962C8B-B14F-4D97-AF65-F5344CB8AC3E}">
        <p14:creationId xmlns:p14="http://schemas.microsoft.com/office/powerpoint/2010/main" val="436612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1" y="382270"/>
            <a:ext cx="4211638" cy="1626870"/>
          </a:xfrm>
        </p:spPr>
        <p:txBody>
          <a:bodyPr anchor="b"/>
          <a:lstStyle>
            <a:lvl1pPr algn="l">
              <a:defRPr sz="2800" b="1"/>
            </a:lvl1pPr>
          </a:lstStyle>
          <a:p>
            <a:r>
              <a:rPr lang="en-US" smtClean="0"/>
              <a:t>Click to edit Master title style</a:t>
            </a:r>
            <a:endParaRPr lang="tr-TR"/>
          </a:p>
        </p:txBody>
      </p:sp>
      <p:sp>
        <p:nvSpPr>
          <p:cNvPr id="3" name="Content Placeholder 2"/>
          <p:cNvSpPr>
            <a:spLocks noGrp="1"/>
          </p:cNvSpPr>
          <p:nvPr>
            <p:ph idx="1"/>
          </p:nvPr>
        </p:nvSpPr>
        <p:spPr>
          <a:xfrm>
            <a:off x="5005070" y="382271"/>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640081" y="2009141"/>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95BC96-5061-41AA-AFDB-6297BF3AC6F1}" type="datetimeFigureOut">
              <a:rPr lang="tr-TR" smtClean="0"/>
              <a:t>5.10.2020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AF96549-5C60-4353-9D62-82BED92BEE0C}" type="slidenum">
              <a:rPr lang="tr-TR" smtClean="0"/>
              <a:t>‹#›</a:t>
            </a:fld>
            <a:endParaRPr lang="tr-TR"/>
          </a:p>
        </p:txBody>
      </p:sp>
    </p:spTree>
    <p:extLst>
      <p:ext uri="{BB962C8B-B14F-4D97-AF65-F5344CB8AC3E}">
        <p14:creationId xmlns:p14="http://schemas.microsoft.com/office/powerpoint/2010/main" val="1299811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6720840"/>
            <a:ext cx="7680960" cy="793433"/>
          </a:xfrm>
        </p:spPr>
        <p:txBody>
          <a:bodyPr anchor="b"/>
          <a:lstStyle>
            <a:lvl1pPr algn="l">
              <a:defRPr sz="2800" b="1"/>
            </a:lvl1pPr>
          </a:lstStyle>
          <a:p>
            <a:r>
              <a:rPr lang="en-US" smtClean="0"/>
              <a:t>Click to edit Master title style</a:t>
            </a:r>
            <a:endParaRPr lang="tr-TR"/>
          </a:p>
        </p:txBody>
      </p:sp>
      <p:sp>
        <p:nvSpPr>
          <p:cNvPr id="3" name="Picture Placeholder 2"/>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lang="tr-TR"/>
          </a:p>
        </p:txBody>
      </p:sp>
      <p:sp>
        <p:nvSpPr>
          <p:cNvPr id="4" name="Text Placeholder 3"/>
          <p:cNvSpPr>
            <a:spLocks noGrp="1"/>
          </p:cNvSpPr>
          <p:nvPr>
            <p:ph type="body" sz="half" idx="2"/>
          </p:nvPr>
        </p:nvSpPr>
        <p:spPr>
          <a:xfrm>
            <a:off x="2509203" y="7514273"/>
            <a:ext cx="7680960"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95BC96-5061-41AA-AFDB-6297BF3AC6F1}" type="datetimeFigureOut">
              <a:rPr lang="tr-TR" smtClean="0"/>
              <a:t>5.10.2020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AF96549-5C60-4353-9D62-82BED92BEE0C}" type="slidenum">
              <a:rPr lang="tr-TR" smtClean="0"/>
              <a:t>‹#›</a:t>
            </a:fld>
            <a:endParaRPr lang="tr-TR"/>
          </a:p>
        </p:txBody>
      </p:sp>
    </p:spTree>
    <p:extLst>
      <p:ext uri="{BB962C8B-B14F-4D97-AF65-F5344CB8AC3E}">
        <p14:creationId xmlns:p14="http://schemas.microsoft.com/office/powerpoint/2010/main" val="2451238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384493"/>
            <a:ext cx="11521440" cy="1600200"/>
          </a:xfrm>
          <a:prstGeom prst="rect">
            <a:avLst/>
          </a:prstGeom>
        </p:spPr>
        <p:txBody>
          <a:bodyPr vert="horz" lIns="128016" tIns="64008" rIns="128016" bIns="64008"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640080" y="2240281"/>
            <a:ext cx="11521440" cy="6336348"/>
          </a:xfrm>
          <a:prstGeom prst="rect">
            <a:avLst/>
          </a:prstGeom>
        </p:spPr>
        <p:txBody>
          <a:bodyPr vert="horz" lIns="128016" tIns="64008" rIns="128016" bIns="6400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640080" y="8898891"/>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0195BC96-5061-41AA-AFDB-6297BF3AC6F1}" type="datetimeFigureOut">
              <a:rPr lang="tr-TR" smtClean="0"/>
              <a:t>5.10.2020</a:t>
            </a:fld>
            <a:endParaRPr lang="tr-TR"/>
          </a:p>
        </p:txBody>
      </p:sp>
      <p:sp>
        <p:nvSpPr>
          <p:cNvPr id="5" name="Footer Placeholder 4"/>
          <p:cNvSpPr>
            <a:spLocks noGrp="1"/>
          </p:cNvSpPr>
          <p:nvPr>
            <p:ph type="ftr" sz="quarter" idx="3"/>
          </p:nvPr>
        </p:nvSpPr>
        <p:spPr>
          <a:xfrm>
            <a:off x="4373880" y="8898891"/>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9174480" y="8898891"/>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7AF96549-5C60-4353-9D62-82BED92BEE0C}" type="slidenum">
              <a:rPr lang="tr-TR" smtClean="0"/>
              <a:t>‹#›</a:t>
            </a:fld>
            <a:endParaRPr lang="tr-TR"/>
          </a:p>
        </p:txBody>
      </p:sp>
    </p:spTree>
    <p:extLst>
      <p:ext uri="{BB962C8B-B14F-4D97-AF65-F5344CB8AC3E}">
        <p14:creationId xmlns:p14="http://schemas.microsoft.com/office/powerpoint/2010/main" val="1945357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tr-TR"/>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6264" y="408112"/>
            <a:ext cx="10009112" cy="864096"/>
          </a:xfrm>
        </p:spPr>
        <p:txBody>
          <a:bodyPr>
            <a:normAutofit fontScale="90000"/>
          </a:bodyPr>
          <a:lstStyle/>
          <a:p>
            <a:r>
              <a:rPr lang="tr-TR" sz="4000" dirty="0" smtClean="0"/>
              <a:t>LA - Parking Citation</a:t>
            </a:r>
            <a:r>
              <a:rPr lang="tr-TR" sz="4000" smtClean="0"/>
              <a:t/>
            </a:r>
            <a:br>
              <a:rPr lang="tr-TR" sz="4000" smtClean="0"/>
            </a:br>
            <a:endParaRPr lang="tr-TR" sz="2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89032" y="1560240"/>
            <a:ext cx="3810330" cy="3048264"/>
          </a:xfrm>
          <a:prstGeom prst="rect">
            <a:avLst/>
          </a:prstGeom>
          <a:ln w="3175"/>
        </p:spPr>
        <p:style>
          <a:lnRef idx="2">
            <a:schemeClr val="accent1"/>
          </a:lnRef>
          <a:fillRef idx="1">
            <a:schemeClr val="lt1"/>
          </a:fillRef>
          <a:effectRef idx="0">
            <a:schemeClr val="accent1"/>
          </a:effectRef>
          <a:fontRef idx="minor">
            <a:schemeClr val="dk1"/>
          </a:fontRef>
        </p:style>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23369" y="1723534"/>
            <a:ext cx="3384376" cy="2707501"/>
          </a:xfrm>
          <a:prstGeom prst="rect">
            <a:avLst/>
          </a:prstGeom>
          <a:ln>
            <a:noFill/>
          </a:ln>
        </p:spPr>
        <p:style>
          <a:lnRef idx="2">
            <a:schemeClr val="dk1"/>
          </a:lnRef>
          <a:fillRef idx="1">
            <a:schemeClr val="lt1"/>
          </a:fillRef>
          <a:effectRef idx="0">
            <a:schemeClr val="dk1"/>
          </a:effectRef>
          <a:fontRef idx="minor">
            <a:schemeClr val="dk1"/>
          </a:fontRef>
        </p:style>
      </p:pic>
      <p:sp>
        <p:nvSpPr>
          <p:cNvPr id="8" name="TextBox 7"/>
          <p:cNvSpPr txBox="1"/>
          <p:nvPr/>
        </p:nvSpPr>
        <p:spPr>
          <a:xfrm>
            <a:off x="2872408" y="4638000"/>
            <a:ext cx="5184576" cy="73866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t>Dashboard</a:t>
            </a:r>
            <a:r>
              <a:rPr lang="tr-TR" sz="1400" dirty="0" smtClean="0"/>
              <a:t> gives us a</a:t>
            </a:r>
            <a:r>
              <a:rPr lang="en-US" sz="1400" dirty="0" smtClean="0"/>
              <a:t> general </a:t>
            </a:r>
            <a:r>
              <a:rPr lang="en-US" sz="1400" dirty="0"/>
              <a:t>idea </a:t>
            </a:r>
            <a:r>
              <a:rPr lang="en-US" sz="1400" dirty="0" smtClean="0"/>
              <a:t>about</a:t>
            </a:r>
            <a:r>
              <a:rPr lang="tr-TR" sz="1400" dirty="0" smtClean="0"/>
              <a:t> LA violation increase, we can see drasticle increase starting at 2015. Over all </a:t>
            </a:r>
            <a:r>
              <a:rPr lang="en-US" sz="1400" dirty="0" smtClean="0"/>
              <a:t> </a:t>
            </a:r>
            <a:r>
              <a:rPr lang="tr-TR" sz="1400" dirty="0" smtClean="0"/>
              <a:t>number of </a:t>
            </a:r>
            <a:r>
              <a:rPr lang="en-US" sz="1400" dirty="0" smtClean="0"/>
              <a:t>violation</a:t>
            </a:r>
            <a:r>
              <a:rPr lang="tr-TR" sz="1400" dirty="0" smtClean="0"/>
              <a:t> occurence by locals and people come from diffrent state.</a:t>
            </a:r>
            <a:endParaRPr lang="tr-TR" sz="1400"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66685" y="5421670"/>
            <a:ext cx="3709189" cy="2967351"/>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23369" y="5421670"/>
            <a:ext cx="3693455" cy="2954764"/>
          </a:xfrm>
          <a:prstGeom prst="rect">
            <a:avLst/>
          </a:prstGeom>
        </p:spPr>
      </p:pic>
      <p:sp>
        <p:nvSpPr>
          <p:cNvPr id="12" name="TextBox 11"/>
          <p:cNvSpPr txBox="1"/>
          <p:nvPr/>
        </p:nvSpPr>
        <p:spPr>
          <a:xfrm>
            <a:off x="208111" y="1893915"/>
            <a:ext cx="2715257" cy="1877437"/>
          </a:xfrm>
          <a:prstGeom prst="rect">
            <a:avLst/>
          </a:prstGeom>
          <a:noFill/>
        </p:spPr>
        <p:txBody>
          <a:bodyPr wrap="square" rtlCol="0">
            <a:spAutoFit/>
          </a:bodyPr>
          <a:lstStyle/>
          <a:p>
            <a:r>
              <a:rPr lang="en-GB" sz="1800" b="1" dirty="0" smtClean="0"/>
              <a:t>Introduction</a:t>
            </a:r>
            <a:endParaRPr lang="en-GB" sz="1800" dirty="0" smtClean="0"/>
          </a:p>
          <a:p>
            <a:endParaRPr lang="en-GB" sz="1800" dirty="0" smtClean="0"/>
          </a:p>
          <a:p>
            <a:r>
              <a:rPr lang="en-GB" sz="1600" dirty="0" smtClean="0"/>
              <a:t>The dataset is provided by City of Lost Angeles. It contains information about parking citations with days and geographical coordinates</a:t>
            </a:r>
            <a:r>
              <a:rPr lang="tr-TR" sz="1600" dirty="0" smtClean="0"/>
              <a:t>.</a:t>
            </a:r>
            <a:endParaRPr lang="en-GB" sz="1600" dirty="0" smtClean="0"/>
          </a:p>
        </p:txBody>
      </p:sp>
      <p:sp>
        <p:nvSpPr>
          <p:cNvPr id="14" name="TextBox 13"/>
          <p:cNvSpPr txBox="1"/>
          <p:nvPr/>
        </p:nvSpPr>
        <p:spPr>
          <a:xfrm>
            <a:off x="6472808" y="1632248"/>
            <a:ext cx="2016224" cy="2893100"/>
          </a:xfrm>
          <a:prstGeom prst="rect">
            <a:avLst/>
          </a:prstGeom>
          <a:ln w="3175"/>
        </p:spPr>
        <p:style>
          <a:lnRef idx="2">
            <a:schemeClr val="accent1"/>
          </a:lnRef>
          <a:fillRef idx="1">
            <a:schemeClr val="lt1"/>
          </a:fillRef>
          <a:effectRef idx="0">
            <a:schemeClr val="accent1"/>
          </a:effectRef>
          <a:fontRef idx="minor">
            <a:schemeClr val="dk1"/>
          </a:fontRef>
        </p:style>
        <p:txBody>
          <a:bodyPr wrap="square" rtlCol="0">
            <a:spAutoFit/>
          </a:bodyPr>
          <a:lstStyle/>
          <a:p>
            <a:r>
              <a:rPr lang="tr-TR" sz="1400" dirty="0" smtClean="0"/>
              <a:t>At right dashboard we can observe the locations of violations that fine are not defined,</a:t>
            </a:r>
          </a:p>
          <a:p>
            <a:r>
              <a:rPr lang="tr-TR" sz="1400" dirty="0" smtClean="0"/>
              <a:t>Right dashboard gives us the locations and days, we can observe that most of the record mistakes maken in Tuesday. We can see what type of vehicles fine amount is not defined.</a:t>
            </a:r>
            <a:endParaRPr lang="tr-TR" dirty="0"/>
          </a:p>
        </p:txBody>
      </p:sp>
      <p:sp>
        <p:nvSpPr>
          <p:cNvPr id="15" name="TextBox 14"/>
          <p:cNvSpPr txBox="1"/>
          <p:nvPr/>
        </p:nvSpPr>
        <p:spPr>
          <a:xfrm>
            <a:off x="6832848" y="5497599"/>
            <a:ext cx="1837560" cy="2677656"/>
          </a:xfrm>
          <a:prstGeom prst="rect">
            <a:avLst/>
          </a:prstGeom>
          <a:noFill/>
        </p:spPr>
        <p:txBody>
          <a:bodyPr wrap="square" rtlCol="0">
            <a:spAutoFit/>
          </a:bodyPr>
          <a:lstStyle/>
          <a:p>
            <a:r>
              <a:rPr lang="tr-TR" sz="1400" dirty="0" smtClean="0"/>
              <a:t>Right Dashboard Shows us Most 10 violation in LA and we are observing the number of violations occurence in weekdays, while we expected to have most violations on weekends we can see it is actually on Tuesday. </a:t>
            </a:r>
            <a:endParaRPr lang="tr-TR" sz="1400" dirty="0"/>
          </a:p>
        </p:txBody>
      </p:sp>
      <p:sp>
        <p:nvSpPr>
          <p:cNvPr id="16" name="TextBox 15"/>
          <p:cNvSpPr txBox="1"/>
          <p:nvPr/>
        </p:nvSpPr>
        <p:spPr>
          <a:xfrm>
            <a:off x="208111" y="3771352"/>
            <a:ext cx="2232248" cy="3539430"/>
          </a:xfrm>
          <a:prstGeom prst="rect">
            <a:avLst/>
          </a:prstGeom>
          <a:noFill/>
        </p:spPr>
        <p:txBody>
          <a:bodyPr wrap="square" rtlCol="0">
            <a:spAutoFit/>
          </a:bodyPr>
          <a:lstStyle/>
          <a:p>
            <a:r>
              <a:rPr lang="tr-TR" sz="1800" b="1" dirty="0" smtClean="0"/>
              <a:t>Questions</a:t>
            </a:r>
            <a:endParaRPr lang="tr-TR" sz="1800" b="1" dirty="0"/>
          </a:p>
          <a:p>
            <a:pPr marL="285750" indent="-285750">
              <a:buClr>
                <a:schemeClr val="tx2">
                  <a:lumMod val="40000"/>
                  <a:lumOff val="60000"/>
                </a:schemeClr>
              </a:buClr>
              <a:buFont typeface="Wingdings" pitchFamily="2" charset="2"/>
              <a:buChar char="Ø"/>
            </a:pPr>
            <a:r>
              <a:rPr lang="tr-TR" sz="1600" dirty="0" smtClean="0"/>
              <a:t>Is there specific area that fine amounts are not paid?</a:t>
            </a:r>
          </a:p>
          <a:p>
            <a:pPr marL="285750" indent="-285750">
              <a:buClr>
                <a:schemeClr val="tx2">
                  <a:lumMod val="40000"/>
                  <a:lumOff val="60000"/>
                </a:schemeClr>
              </a:buClr>
              <a:buFont typeface="Wingdings" pitchFamily="2" charset="2"/>
              <a:buChar char="Ø"/>
            </a:pPr>
            <a:r>
              <a:rPr lang="tr-TR" sz="1600" dirty="0" smtClean="0"/>
              <a:t>Which days most of the violations happening?</a:t>
            </a:r>
          </a:p>
          <a:p>
            <a:pPr marL="285750" indent="-285750">
              <a:buClr>
                <a:schemeClr val="tx2">
                  <a:lumMod val="40000"/>
                  <a:lumOff val="60000"/>
                </a:schemeClr>
              </a:buClr>
              <a:buFont typeface="Wingdings" pitchFamily="2" charset="2"/>
              <a:buChar char="Ø"/>
            </a:pPr>
            <a:r>
              <a:rPr lang="tr-TR" sz="1600" dirty="0" smtClean="0"/>
              <a:t>Is there any breaking point that increased the violations?</a:t>
            </a:r>
          </a:p>
          <a:p>
            <a:pPr marL="285750" indent="-285750">
              <a:buClr>
                <a:schemeClr val="tx2">
                  <a:lumMod val="40000"/>
                  <a:lumOff val="60000"/>
                </a:schemeClr>
              </a:buClr>
              <a:buFont typeface="Wingdings" pitchFamily="2" charset="2"/>
              <a:buChar char="Ø"/>
            </a:pPr>
            <a:r>
              <a:rPr lang="tr-TR" sz="1600" dirty="0" smtClean="0"/>
              <a:t>Does the violations have any relations with vehicle make?</a:t>
            </a:r>
          </a:p>
          <a:p>
            <a:endParaRPr lang="tr-TR" sz="1400" b="1" dirty="0"/>
          </a:p>
        </p:txBody>
      </p:sp>
      <p:sp>
        <p:nvSpPr>
          <p:cNvPr id="18" name="TextBox 17"/>
          <p:cNvSpPr txBox="1"/>
          <p:nvPr/>
        </p:nvSpPr>
        <p:spPr>
          <a:xfrm>
            <a:off x="480986" y="7176864"/>
            <a:ext cx="2247406" cy="1815882"/>
          </a:xfrm>
          <a:prstGeom prst="rect">
            <a:avLst/>
          </a:prstGeom>
          <a:noFill/>
        </p:spPr>
        <p:txBody>
          <a:bodyPr wrap="square" rtlCol="0">
            <a:spAutoFit/>
          </a:bodyPr>
          <a:lstStyle/>
          <a:p>
            <a:r>
              <a:rPr lang="tr-TR" sz="1400" dirty="0" smtClean="0"/>
              <a:t>Right Dashboard shows us the price of the violations and make type of the vehicles that paid higher fine amount. We can filter these violations and see the relation between vehicle make.</a:t>
            </a:r>
            <a:endParaRPr lang="tr-TR" sz="1400" dirty="0"/>
          </a:p>
        </p:txBody>
      </p:sp>
    </p:spTree>
    <p:extLst>
      <p:ext uri="{BB962C8B-B14F-4D97-AF65-F5344CB8AC3E}">
        <p14:creationId xmlns:p14="http://schemas.microsoft.com/office/powerpoint/2010/main" val="401986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79103" y="1704256"/>
            <a:ext cx="3954345" cy="316347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9749" y="1746908"/>
            <a:ext cx="4177155" cy="334172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9763" y="5520680"/>
            <a:ext cx="3240360" cy="2592288"/>
          </a:xfrm>
          <a:prstGeom prst="rect">
            <a:avLst/>
          </a:prstGeom>
        </p:spPr>
      </p:pic>
      <p:sp>
        <p:nvSpPr>
          <p:cNvPr id="7" name="Title 1"/>
          <p:cNvSpPr>
            <a:spLocks noGrp="1"/>
          </p:cNvSpPr>
          <p:nvPr>
            <p:ph type="title"/>
          </p:nvPr>
        </p:nvSpPr>
        <p:spPr>
          <a:xfrm>
            <a:off x="482234" y="32048"/>
            <a:ext cx="11521440" cy="1600200"/>
          </a:xfrm>
        </p:spPr>
        <p:txBody>
          <a:bodyPr>
            <a:normAutofit fontScale="90000"/>
          </a:bodyPr>
          <a:lstStyle/>
          <a:p>
            <a:r>
              <a:rPr lang="tr-TR" sz="4000" dirty="0" smtClean="0"/>
              <a:t>LA - Parking Citation</a:t>
            </a:r>
            <a:br>
              <a:rPr lang="tr-TR" sz="4000" dirty="0" smtClean="0"/>
            </a:br>
            <a:r>
              <a:rPr lang="tr-TR" sz="4000" dirty="0" smtClean="0"/>
              <a:t>Applied Data Analytics</a:t>
            </a:r>
            <a:br>
              <a:rPr lang="tr-TR" sz="4000" dirty="0" smtClean="0"/>
            </a:br>
            <a:r>
              <a:rPr lang="tr-TR" sz="2000" dirty="0" smtClean="0"/>
              <a:t>ugur oguz - 2982620 </a:t>
            </a:r>
            <a:endParaRPr lang="tr-TR" sz="2000" dirty="0"/>
          </a:p>
        </p:txBody>
      </p:sp>
      <p:sp>
        <p:nvSpPr>
          <p:cNvPr id="8" name="TextBox 7"/>
          <p:cNvSpPr txBox="1"/>
          <p:nvPr/>
        </p:nvSpPr>
        <p:spPr>
          <a:xfrm>
            <a:off x="369439" y="1788684"/>
            <a:ext cx="2736304" cy="2585323"/>
          </a:xfrm>
          <a:prstGeom prst="rect">
            <a:avLst/>
          </a:prstGeom>
          <a:noFill/>
        </p:spPr>
        <p:txBody>
          <a:bodyPr wrap="square" rtlCol="0">
            <a:spAutoFit/>
          </a:bodyPr>
          <a:lstStyle/>
          <a:p>
            <a:r>
              <a:rPr lang="tr-TR" sz="1800" b="1" dirty="0" smtClean="0"/>
              <a:t>Introduction</a:t>
            </a:r>
          </a:p>
          <a:p>
            <a:r>
              <a:rPr lang="tr-TR" sz="1600" dirty="0" smtClean="0"/>
              <a:t>To confirm the relation between attributes, we have used apriori algorithm in our dataset and we have found some rules. The rules confidence are between 85% -87% Based on these rules we have created new dashboards and verified the relations.</a:t>
            </a:r>
            <a:endParaRPr lang="tr-TR" dirty="0" smtClean="0"/>
          </a:p>
        </p:txBody>
      </p:sp>
      <p:sp>
        <p:nvSpPr>
          <p:cNvPr id="9" name="TextBox 8"/>
          <p:cNvSpPr txBox="1"/>
          <p:nvPr/>
        </p:nvSpPr>
        <p:spPr>
          <a:xfrm>
            <a:off x="392384" y="6672808"/>
            <a:ext cx="7560840" cy="2708434"/>
          </a:xfrm>
          <a:prstGeom prst="rect">
            <a:avLst/>
          </a:prstGeom>
          <a:noFill/>
        </p:spPr>
        <p:txBody>
          <a:bodyPr wrap="square" rtlCol="0">
            <a:spAutoFit/>
          </a:bodyPr>
          <a:lstStyle/>
          <a:p>
            <a:r>
              <a:rPr lang="en-US" sz="1600" b="1" dirty="0" smtClean="0"/>
              <a:t>10 Rule</a:t>
            </a:r>
            <a:r>
              <a:rPr lang="tr-TR" sz="1600" b="1" dirty="0" smtClean="0"/>
              <a:t>s</a:t>
            </a:r>
            <a:endParaRPr lang="en-US" sz="1600" b="1" dirty="0" smtClean="0"/>
          </a:p>
          <a:p>
            <a:r>
              <a:rPr lang="en-US" sz="1400" dirty="0" smtClean="0"/>
              <a:t>1-Make= GRUM,</a:t>
            </a:r>
            <a:r>
              <a:rPr lang="tr-TR" sz="1400" dirty="0" smtClean="0"/>
              <a:t> </a:t>
            </a:r>
            <a:r>
              <a:rPr lang="en-US" sz="1400" dirty="0" smtClean="0"/>
              <a:t>Violation Description = Red Zone</a:t>
            </a:r>
          </a:p>
          <a:p>
            <a:r>
              <a:rPr lang="en-US" sz="1400" dirty="0" smtClean="0"/>
              <a:t>2-Make= GRUM,</a:t>
            </a:r>
            <a:r>
              <a:rPr lang="tr-TR" sz="1400" dirty="0" smtClean="0"/>
              <a:t> </a:t>
            </a:r>
            <a:r>
              <a:rPr lang="en-US" sz="1400" dirty="0" err="1" smtClean="0"/>
              <a:t>MeterNonMeter</a:t>
            </a:r>
            <a:r>
              <a:rPr lang="en-US" sz="1400" dirty="0" smtClean="0"/>
              <a:t> = </a:t>
            </a:r>
            <a:r>
              <a:rPr lang="en-US" sz="1400" dirty="0" err="1" smtClean="0"/>
              <a:t>Nmeter</a:t>
            </a:r>
            <a:r>
              <a:rPr lang="en-US" sz="1400" dirty="0" smtClean="0"/>
              <a:t>,</a:t>
            </a:r>
            <a:r>
              <a:rPr lang="tr-TR" sz="1400" dirty="0" smtClean="0"/>
              <a:t> </a:t>
            </a:r>
            <a:r>
              <a:rPr lang="en-US" sz="1400" dirty="0" smtClean="0"/>
              <a:t>Violation Description = Red Zone</a:t>
            </a:r>
          </a:p>
          <a:p>
            <a:r>
              <a:rPr lang="en-US" sz="1400" dirty="0" smtClean="0"/>
              <a:t>3-CAplateNoneCA = CA,</a:t>
            </a:r>
            <a:r>
              <a:rPr lang="tr-TR" sz="1400" dirty="0" smtClean="0"/>
              <a:t> </a:t>
            </a:r>
            <a:r>
              <a:rPr lang="en-US" sz="1400" dirty="0" smtClean="0"/>
              <a:t>Make= GRUM,</a:t>
            </a:r>
            <a:r>
              <a:rPr lang="tr-TR" sz="1400" dirty="0" smtClean="0"/>
              <a:t> </a:t>
            </a:r>
            <a:r>
              <a:rPr lang="en-US" sz="1400" dirty="0" smtClean="0"/>
              <a:t>Violation Description = Red Zone</a:t>
            </a:r>
          </a:p>
          <a:p>
            <a:r>
              <a:rPr lang="en-US" sz="1400" dirty="0" smtClean="0"/>
              <a:t>4-Make= GRUM,</a:t>
            </a:r>
            <a:r>
              <a:rPr lang="tr-TR" sz="1400" dirty="0" smtClean="0"/>
              <a:t> </a:t>
            </a:r>
            <a:r>
              <a:rPr lang="en-US" sz="1400" dirty="0" smtClean="0"/>
              <a:t>State Plate = CA,</a:t>
            </a:r>
            <a:r>
              <a:rPr lang="tr-TR" sz="1400" dirty="0" smtClean="0"/>
              <a:t> </a:t>
            </a:r>
            <a:r>
              <a:rPr lang="en-US" sz="1400" dirty="0" smtClean="0"/>
              <a:t>Violation Description = Red Zone</a:t>
            </a:r>
          </a:p>
          <a:p>
            <a:r>
              <a:rPr lang="en-US" sz="1400" dirty="0" smtClean="0"/>
              <a:t>5-CAplateNoneCA = CA,</a:t>
            </a:r>
            <a:r>
              <a:rPr lang="tr-TR" sz="1400" dirty="0" smtClean="0"/>
              <a:t> </a:t>
            </a:r>
            <a:r>
              <a:rPr lang="en-US" sz="1400" dirty="0" smtClean="0"/>
              <a:t>Make= GRUM,</a:t>
            </a:r>
            <a:r>
              <a:rPr lang="tr-TR" sz="1400" dirty="0" smtClean="0"/>
              <a:t> </a:t>
            </a:r>
            <a:r>
              <a:rPr lang="en-US" sz="1400" dirty="0" err="1" smtClean="0"/>
              <a:t>MeterNonMeter</a:t>
            </a:r>
            <a:r>
              <a:rPr lang="en-US" sz="1400" dirty="0" smtClean="0"/>
              <a:t> = </a:t>
            </a:r>
            <a:r>
              <a:rPr lang="en-US" sz="1400" dirty="0" err="1" smtClean="0"/>
              <a:t>Nmeter</a:t>
            </a:r>
            <a:r>
              <a:rPr lang="en-US" sz="1400" dirty="0" smtClean="0"/>
              <a:t>,</a:t>
            </a:r>
            <a:r>
              <a:rPr lang="tr-TR" sz="1400" dirty="0" smtClean="0"/>
              <a:t> </a:t>
            </a:r>
            <a:r>
              <a:rPr lang="en-US" sz="1400" dirty="0" smtClean="0"/>
              <a:t>Violation Description = Red Zone</a:t>
            </a:r>
          </a:p>
          <a:p>
            <a:r>
              <a:rPr lang="en-US" sz="1400" dirty="0" smtClean="0"/>
              <a:t>6-Make= GRUM,</a:t>
            </a:r>
            <a:r>
              <a:rPr lang="tr-TR" sz="1400" dirty="0" smtClean="0"/>
              <a:t> </a:t>
            </a:r>
            <a:r>
              <a:rPr lang="en-US" sz="1400" dirty="0" err="1" smtClean="0"/>
              <a:t>MeterNonMeter</a:t>
            </a:r>
            <a:r>
              <a:rPr lang="en-US" sz="1400" dirty="0" smtClean="0"/>
              <a:t> = </a:t>
            </a:r>
            <a:r>
              <a:rPr lang="en-US" sz="1400" dirty="0" err="1" smtClean="0"/>
              <a:t>Nmeter</a:t>
            </a:r>
            <a:r>
              <a:rPr lang="en-US" sz="1400" dirty="0" smtClean="0"/>
              <a:t>,</a:t>
            </a:r>
            <a:r>
              <a:rPr lang="tr-TR" sz="1400" dirty="0" smtClean="0"/>
              <a:t> </a:t>
            </a:r>
            <a:r>
              <a:rPr lang="en-US" sz="1400" dirty="0" err="1" smtClean="0"/>
              <a:t>RpStatePlate</a:t>
            </a:r>
            <a:r>
              <a:rPr lang="en-US" sz="1400" dirty="0" smtClean="0"/>
              <a:t> = CA, Violation Description = Red Zone</a:t>
            </a:r>
          </a:p>
          <a:p>
            <a:r>
              <a:rPr lang="en-US" sz="1400" dirty="0" smtClean="0"/>
              <a:t>7-CAplateNoneCA = CA,</a:t>
            </a:r>
            <a:r>
              <a:rPr lang="tr-TR" sz="1400" dirty="0" smtClean="0"/>
              <a:t> </a:t>
            </a:r>
            <a:r>
              <a:rPr lang="en-US" sz="1400" dirty="0" smtClean="0"/>
              <a:t>Make= GRUM,</a:t>
            </a:r>
            <a:r>
              <a:rPr lang="tr-TR" sz="1400" dirty="0" smtClean="0"/>
              <a:t> </a:t>
            </a:r>
            <a:r>
              <a:rPr lang="en-US" sz="1400" dirty="0" err="1" smtClean="0"/>
              <a:t>RpStatePlate</a:t>
            </a:r>
            <a:r>
              <a:rPr lang="en-US" sz="1400" dirty="0" smtClean="0"/>
              <a:t> = CA, Violation Description = Red Zone</a:t>
            </a:r>
          </a:p>
          <a:p>
            <a:r>
              <a:rPr lang="en-US" sz="1400" dirty="0" smtClean="0"/>
              <a:t>8-CAplateNoneCA = CA,</a:t>
            </a:r>
            <a:r>
              <a:rPr lang="tr-TR" sz="1400" dirty="0" smtClean="0"/>
              <a:t> </a:t>
            </a:r>
            <a:r>
              <a:rPr lang="en-US" sz="1400" dirty="0" smtClean="0"/>
              <a:t>Make= GRUM,</a:t>
            </a:r>
            <a:r>
              <a:rPr lang="tr-TR" sz="1400" dirty="0" smtClean="0"/>
              <a:t> </a:t>
            </a:r>
            <a:r>
              <a:rPr lang="en-US" sz="1400" dirty="0" err="1" smtClean="0"/>
              <a:t>MeterNonMeter</a:t>
            </a:r>
            <a:r>
              <a:rPr lang="en-US" sz="1400" dirty="0" smtClean="0"/>
              <a:t> = </a:t>
            </a:r>
            <a:r>
              <a:rPr lang="en-US" sz="1400" dirty="0" err="1" smtClean="0"/>
              <a:t>Nmeter</a:t>
            </a:r>
            <a:r>
              <a:rPr lang="en-US" sz="1400" dirty="0" smtClean="0"/>
              <a:t>,</a:t>
            </a:r>
            <a:r>
              <a:rPr lang="tr-TR" sz="1400" dirty="0" smtClean="0"/>
              <a:t> </a:t>
            </a:r>
            <a:r>
              <a:rPr lang="en-US" sz="1400" dirty="0" err="1" smtClean="0"/>
              <a:t>RpStatePlate</a:t>
            </a:r>
            <a:r>
              <a:rPr lang="en-US" sz="1400" dirty="0" smtClean="0"/>
              <a:t> = CA, Violation Description = Red Zone</a:t>
            </a:r>
          </a:p>
          <a:p>
            <a:r>
              <a:rPr lang="en-US" sz="1400" dirty="0" smtClean="0"/>
              <a:t>9-CAplateNoneCA = CA,</a:t>
            </a:r>
            <a:r>
              <a:rPr lang="tr-TR" sz="1400" dirty="0" smtClean="0"/>
              <a:t> </a:t>
            </a:r>
            <a:r>
              <a:rPr lang="en-US" sz="1400" dirty="0" smtClean="0"/>
              <a:t>Make= GRUM</a:t>
            </a:r>
          </a:p>
          <a:p>
            <a:r>
              <a:rPr lang="en-US" sz="1400" dirty="0" smtClean="0"/>
              <a:t>10-Make= GRUM,</a:t>
            </a:r>
            <a:r>
              <a:rPr lang="tr-TR" sz="1400" dirty="0" smtClean="0"/>
              <a:t> </a:t>
            </a:r>
            <a:r>
              <a:rPr lang="en-US" sz="1400" dirty="0" err="1" smtClean="0"/>
              <a:t>RpStatePlate</a:t>
            </a:r>
            <a:r>
              <a:rPr lang="en-US" sz="1400" dirty="0" smtClean="0"/>
              <a:t> = CA</a:t>
            </a:r>
            <a:endParaRPr lang="en-US" sz="1400" dirty="0"/>
          </a:p>
        </p:txBody>
      </p:sp>
      <p:sp>
        <p:nvSpPr>
          <p:cNvPr id="11" name="TextBox 10"/>
          <p:cNvSpPr txBox="1"/>
          <p:nvPr/>
        </p:nvSpPr>
        <p:spPr>
          <a:xfrm>
            <a:off x="392384" y="5184447"/>
            <a:ext cx="6696744" cy="954107"/>
          </a:xfrm>
          <a:prstGeom prst="rect">
            <a:avLst/>
          </a:prstGeom>
          <a:noFill/>
        </p:spPr>
        <p:txBody>
          <a:bodyPr wrap="square" rtlCol="0">
            <a:spAutoFit/>
          </a:bodyPr>
          <a:lstStyle/>
          <a:p>
            <a:r>
              <a:rPr lang="en-US" sz="1400" dirty="0" smtClean="0"/>
              <a:t>we </a:t>
            </a:r>
            <a:r>
              <a:rPr lang="en-US" sz="1400" dirty="0"/>
              <a:t>used make and violation rule to see if we will achieve the same result in our algorithm, we can see the number of records that satisfy our condition is 1628,and number of records that vehicle color is BN. 1408/1628 = 0,86 shows us that the rule we found is correct</a:t>
            </a:r>
            <a:r>
              <a:rPr lang="en-US" sz="1400" dirty="0" smtClean="0"/>
              <a:t>.</a:t>
            </a:r>
            <a:endParaRPr lang="tr-TR" sz="1400" dirty="0"/>
          </a:p>
        </p:txBody>
      </p:sp>
      <p:sp>
        <p:nvSpPr>
          <p:cNvPr id="12" name="TextBox 11"/>
          <p:cNvSpPr txBox="1"/>
          <p:nvPr/>
        </p:nvSpPr>
        <p:spPr>
          <a:xfrm>
            <a:off x="8333719" y="4944616"/>
            <a:ext cx="4032448" cy="523220"/>
          </a:xfrm>
          <a:prstGeom prst="rect">
            <a:avLst/>
          </a:prstGeom>
          <a:noFill/>
        </p:spPr>
        <p:txBody>
          <a:bodyPr wrap="square" rtlCol="0">
            <a:spAutoFit/>
          </a:bodyPr>
          <a:lstStyle/>
          <a:p>
            <a:r>
              <a:rPr lang="tr-TR" sz="1400" dirty="0" smtClean="0"/>
              <a:t>Upper </a:t>
            </a:r>
            <a:r>
              <a:rPr lang="en-US" sz="1400" dirty="0" smtClean="0"/>
              <a:t>dashboard </a:t>
            </a:r>
            <a:r>
              <a:rPr lang="en-US" sz="1400" dirty="0"/>
              <a:t>shows the location of records which satisfied the rules</a:t>
            </a:r>
            <a:r>
              <a:rPr lang="en-US" sz="1400" dirty="0" smtClean="0"/>
              <a:t>.</a:t>
            </a:r>
            <a:endParaRPr lang="tr-TR" sz="1400" dirty="0"/>
          </a:p>
        </p:txBody>
      </p:sp>
      <p:sp>
        <p:nvSpPr>
          <p:cNvPr id="13" name="TextBox 12"/>
          <p:cNvSpPr txBox="1"/>
          <p:nvPr/>
        </p:nvSpPr>
        <p:spPr>
          <a:xfrm>
            <a:off x="8729763" y="8328992"/>
            <a:ext cx="3240360" cy="523220"/>
          </a:xfrm>
          <a:prstGeom prst="rect">
            <a:avLst/>
          </a:prstGeom>
          <a:noFill/>
        </p:spPr>
        <p:txBody>
          <a:bodyPr wrap="square" rtlCol="0">
            <a:spAutoFit/>
          </a:bodyPr>
          <a:lstStyle/>
          <a:p>
            <a:r>
              <a:rPr lang="tr-TR" sz="1400" dirty="0" smtClean="0"/>
              <a:t>Dashboard shows connection between meter,make and color</a:t>
            </a:r>
            <a:endParaRPr lang="tr-TR" sz="1400" dirty="0"/>
          </a:p>
        </p:txBody>
      </p:sp>
    </p:spTree>
    <p:extLst>
      <p:ext uri="{BB962C8B-B14F-4D97-AF65-F5344CB8AC3E}">
        <p14:creationId xmlns:p14="http://schemas.microsoft.com/office/powerpoint/2010/main" val="1935648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488</Words>
  <Application>Microsoft Office PowerPoint</Application>
  <PresentationFormat>A3 Paper (297x420 mm)</PresentationFormat>
  <Paragraphs>31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LA - Parking Citation </vt:lpstr>
      <vt:lpstr>LA - Parking Citation Applied Data Analytics ugur oguz - 2982620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Citation Applied Data Analytics ugur oguz - 2982620</dc:title>
  <dc:creator>ugur oguz</dc:creator>
  <cp:lastModifiedBy>ugur</cp:lastModifiedBy>
  <cp:revision>11</cp:revision>
  <dcterms:created xsi:type="dcterms:W3CDTF">2019-05-16T09:35:58Z</dcterms:created>
  <dcterms:modified xsi:type="dcterms:W3CDTF">2020-10-05T19:23:01Z</dcterms:modified>
</cp:coreProperties>
</file>