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  <p:sldId id="264" r:id="rId9"/>
    <p:sldId id="269" r:id="rId10"/>
    <p:sldId id="265" r:id="rId11"/>
    <p:sldId id="270" r:id="rId12"/>
    <p:sldId id="266" r:id="rId13"/>
    <p:sldId id="271" r:id="rId14"/>
    <p:sldId id="267" r:id="rId15"/>
    <p:sldId id="272" r:id="rId16"/>
    <p:sldId id="268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9577" autoAdjust="0"/>
  </p:normalViewPr>
  <p:slideViewPr>
    <p:cSldViewPr snapToGrid="0">
      <p:cViewPr varScale="1">
        <p:scale>
          <a:sx n="68" d="100"/>
          <a:sy n="68" d="100"/>
        </p:scale>
        <p:origin x="21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435C-CF98-4AC5-ADA4-EB012F808D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3FA2B-B55D-4BB1-9EAB-4693C9F10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p_(programming_language)#Language_innovations" TargetMode="External"/><Relationship Id="rId7" Type="http://schemas.openxmlformats.org/officeDocument/2006/relationships/hyperlink" Target="https://en.wikipedia.org/wiki/C%2B%2B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jarne_Stroustrup" TargetMode="External"/><Relationship Id="rId5" Type="http://schemas.openxmlformats.org/officeDocument/2006/relationships/hyperlink" Target="https://en.wikipedia.org/wiki/Brad_Cox" TargetMode="External"/><Relationship Id="rId4" Type="http://schemas.openxmlformats.org/officeDocument/2006/relationships/hyperlink" Target="https://en.wikipedia.org/wiki/Objective-C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8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MIT in the late 1950s and early 1960s AI community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LISP atoms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Alen Kay -&gt;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bu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adam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GUI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ninde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mucidi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200" b="0" i="0" u="none" strike="noStrike" kern="1200" dirty="0">
                <a:solidFill>
                  <a:srgbClr val="3366C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Simula </a:t>
            </a:r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introduced important concepts (develop for </a:t>
            </a:r>
            <a:r>
              <a:rPr lang="en-US" sz="1200" b="0" i="0" kern="12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pyscical</a:t>
            </a:r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modelling)</a:t>
            </a:r>
          </a:p>
          <a:p>
            <a:endParaRPr lang="en-US" sz="12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 the 1970s, Smalltalk influenced the </a:t>
            </a:r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 tooltip="Lisp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Lisp community</a:t>
            </a:r>
            <a:endParaRPr lang="en-US" sz="12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mid-1980s </a:t>
            </a:r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 tooltip="Objective-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Objective-C</a:t>
            </a:r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was developed by </a:t>
            </a:r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5" tooltip="Brad Co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Brad Cox</a:t>
            </a:r>
            <a:endParaRPr lang="en-US" sz="12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6" tooltip="Bjarne Stroustr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Bjarne </a:t>
            </a:r>
            <a:r>
              <a:rPr lang="en-US" sz="1200" b="0" i="0" kern="12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6" tooltip="Bjarne Stroustr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Stroustrup</a:t>
            </a:r>
            <a:r>
              <a:rPr lang="en-US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who had used Simula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his PhD thesis, eventually went to create the object-oriented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C++"/>
              </a:rPr>
              <a:t>C++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Repeat Yourself (DRY)</a:t>
            </a:r>
          </a:p>
          <a:p>
            <a:r>
              <a:rPr lang="en-US" dirty="0"/>
              <a:t>You Aren’t </a:t>
            </a:r>
            <a:r>
              <a:rPr lang="en-US" dirty="0" err="1"/>
              <a:t>Gonna</a:t>
            </a:r>
            <a:r>
              <a:rPr lang="en-US" dirty="0"/>
              <a:t> Need It (YAGNI)</a:t>
            </a:r>
          </a:p>
          <a:p>
            <a:r>
              <a:rPr lang="en-US" dirty="0"/>
              <a:t>Keep It Simple, Stupid (KISS)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Strong cohesion and loose couple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Cohesion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Relation of responsibilities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Focused on single task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Coupling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Dependency on other modules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Relationship between modules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 coupling string cohesion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More coupling =&gt; more error on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behavior without changing the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Rely on abstractions not the implementation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 not limit the variety of implementations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Interface and abstract classes are your friend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Procedural or functional language can also use this principal with parameters and callback functions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Big violations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Logic depends on conditional statements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Experience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Fool me once, shame on you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Don’t apply at first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If module changes ones, accept it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If it changes second time, refactor for open/clone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OCP add complexity to design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design can be closed against all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Normal OOP inheritance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IS-A relationship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Dog is a kind of Animal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Liskov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IS-SUBSTITUTABLE-FOR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Animal is substitutable for Dog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Broken polymorphism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Hidden expectation in client code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“fixing” by adding if-then-nightmare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Classic violations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Base class check the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Overridden methods “ throw(“method not implemented”)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Base class depends on it subtypes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Fat interface problem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Classes have unused method from interface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Increase coupling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Reduce flexibility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Reduce maintainability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Solutions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Small and focus interfaces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Let the client define interfaces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Package interfaces with their implementations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Hollywood </a:t>
            </a:r>
            <a:r>
              <a:rPr lang="en-US" dirty="0" err="1"/>
              <a:t>prensibi</a:t>
            </a:r>
            <a:r>
              <a:rPr lang="en-US" dirty="0"/>
              <a:t> de </a:t>
            </a:r>
            <a:r>
              <a:rPr lang="en-US" dirty="0" err="1"/>
              <a:t>denebiliyor</a:t>
            </a:r>
            <a:r>
              <a:rPr lang="en-US" dirty="0"/>
              <a:t> ( don’t call us, we’ll call you! )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Dependencies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Traditional programming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High level modules uses lower levels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UI depends on BL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BL depends on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Infrastructure, data, utilities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!!! External libs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Static methods !!!! ( façade pattern)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Wrong usage of “new” keyword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should be abstractions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Dependency Injections methods !!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Interfaces are your best friends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Parameter, properties, constructer injections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A2B-B55D-4BB1-9EAB-4693C9F10C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D079-89AC-231D-C253-17E688E14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B1A4A-4036-6124-9D1A-EBA3736EC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3C5B6-8030-C397-3389-C7910A24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780D-7E2B-5B86-A006-177CE076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D340-47E7-5190-9F33-79F82087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584C-3A90-38AA-911E-C383F543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60387-4645-1D44-DC69-7F3F0203A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EED4-C0F4-56DC-A576-09EBFEB8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EC69-2335-C1DE-7D12-707D90D6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CD06-A42B-2DE0-CD5B-1DB8C142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1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17E38-8251-F546-D76D-BE6910A5A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49ED-71F3-DDE8-2406-0C9CED14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6191-18A7-63BD-E9EC-C810405B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7B1F-C9E6-7628-F4B3-290D3066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79E6-6752-5B4E-43C9-6B3F311A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9342-7CE6-351E-4AA4-2AE71EED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9546-0978-5CCE-254C-736FA61E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98DEA-4FAA-F733-1F0C-7102971D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F741-CE86-F36A-6C8B-D2F4D74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FD49-446B-64A7-3FC8-F50959A2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4967-D8A6-10FC-E665-561967BB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1A683-B510-0808-8CED-F196DE61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85D6-9CD3-947B-A9FF-A7B268A7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306B-4DD0-2FF6-C1A7-EAED1B63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7479-B97E-F8BC-53CB-20A290D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6888-EA09-C754-4CA5-CA0487B5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98D4-01C7-633A-D0BE-EDDEC83EE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1EE5C-B69C-D1F2-7CE3-244ADF6C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24B17-5E28-79ED-6EB9-F40F2218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0606C-AF9B-C11F-31BB-BCA9CD58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7EDED-B02C-93F5-925F-729BDBCC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4497-E265-8262-95E2-666C4030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FE6B-DCBD-B742-9EDE-B5590FD4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A36EE-84AB-560F-1A03-9925D976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9AD38-3A35-4257-9A0C-828D60B57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49F2C-8A89-66D2-02B9-08A0819F2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32524-F18E-E121-4936-C8CD43ED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F3155-D3B0-5DA3-449D-425CFCBC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F6DB4-996C-5B05-5505-9A470DFD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155B-9399-0972-9217-ED4C3324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0C012-38F1-8319-C654-9529D97E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56746-8F8E-8505-1ECA-07CB630D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6F1CC-CB1E-64CF-91B4-238986B7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2B34E-EBBB-D611-F977-022A92B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0AE7D-9241-4982-371B-4ADDD10A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AB495-F2A4-9C3C-A6F2-D6B3E518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1C58-0190-BBE9-44EA-5486472F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6B3B-8873-B989-B984-47040C5F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20B8A-0C33-3F66-B447-A4924E9C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7C376-F51E-E85B-64EB-9CB7C7C4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A5D7-FEAD-E8D9-000A-5A370DE9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4371B-FB24-F66C-7039-FD8AC694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6BD2-E174-8B86-7737-3235F61D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C5E0B-6180-33FD-BFCE-E7B31AC5A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81349-7A25-F1E5-D23D-387DE33EF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F5602-839E-EF41-8A6B-A330627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73062-58D6-F28F-BF30-966E62C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3FE5-466A-ED7F-78BE-31B921B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2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28901-9591-12AF-8089-F3B76439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84AE-4244-AE1F-B700-B44498F44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8049-D714-8828-29F9-D44E2E2C0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3E30-D194-4F24-BB40-F80C2699867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F45A-4AAD-79E1-1D22-C9D6AD0E9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460F-8530-B6EC-0A6A-198DC4328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78FC-02AA-4F3F-92D1-E22A96FD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18" Type="http://schemas.openxmlformats.org/officeDocument/2006/relationships/image" Target="../media/image6.png"/><Relationship Id="rId26" Type="http://schemas.openxmlformats.org/officeDocument/2006/relationships/slide" Target="slide16.xml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17" Type="http://schemas.openxmlformats.org/officeDocument/2006/relationships/slide" Target="slide10.xml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24" Type="http://schemas.openxmlformats.org/officeDocument/2006/relationships/image" Target="../media/image8.png"/><Relationship Id="rId5" Type="http://schemas.openxmlformats.org/officeDocument/2006/relationships/slide" Target="slide18.xml"/><Relationship Id="rId15" Type="http://schemas.openxmlformats.org/officeDocument/2006/relationships/image" Target="../media/image5.png"/><Relationship Id="rId23" Type="http://schemas.openxmlformats.org/officeDocument/2006/relationships/slide" Target="slide14.xml"/><Relationship Id="rId28" Type="http://schemas.openxmlformats.org/officeDocument/2006/relationships/image" Target="../media/image10.png"/><Relationship Id="rId10" Type="http://schemas.openxmlformats.org/officeDocument/2006/relationships/image" Target="../media/image4.png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slide" Target="slide8.xml"/><Relationship Id="rId22" Type="http://schemas.openxmlformats.org/officeDocument/2006/relationships/image" Target="../media/image8.png"/><Relationship Id="rId27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slide" Target="slide1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slide" Target="slide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slide" Target="slide5.xml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C35142-1024-0B2D-9328-194971BAF819}"/>
              </a:ext>
            </a:extLst>
          </p:cNvPr>
          <p:cNvCxnSpPr>
            <a:cxnSpLocks/>
          </p:cNvCxnSpPr>
          <p:nvPr/>
        </p:nvCxnSpPr>
        <p:spPr>
          <a:xfrm>
            <a:off x="8165940" y="860746"/>
            <a:ext cx="656131" cy="375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A6A52D-B05B-BAAF-FF52-A5D590C2946E}"/>
              </a:ext>
            </a:extLst>
          </p:cNvPr>
          <p:cNvCxnSpPr>
            <a:cxnSpLocks/>
          </p:cNvCxnSpPr>
          <p:nvPr/>
        </p:nvCxnSpPr>
        <p:spPr>
          <a:xfrm>
            <a:off x="10134333" y="1441806"/>
            <a:ext cx="597089" cy="3315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24192C-DE57-3A6F-EDF8-BE9825E0D351}"/>
              </a:ext>
            </a:extLst>
          </p:cNvPr>
          <p:cNvCxnSpPr>
            <a:cxnSpLocks/>
          </p:cNvCxnSpPr>
          <p:nvPr/>
        </p:nvCxnSpPr>
        <p:spPr>
          <a:xfrm>
            <a:off x="11274979" y="3085589"/>
            <a:ext cx="57718" cy="7693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045F6E-3856-B5CB-630E-A9239ABE9CF0}"/>
              </a:ext>
            </a:extLst>
          </p:cNvPr>
          <p:cNvCxnSpPr>
            <a:cxnSpLocks/>
          </p:cNvCxnSpPr>
          <p:nvPr/>
        </p:nvCxnSpPr>
        <p:spPr>
          <a:xfrm flipH="1">
            <a:off x="10264507" y="5167162"/>
            <a:ext cx="524633" cy="4610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9" name="Slide Zoom 178">
                <a:extLst>
                  <a:ext uri="{FF2B5EF4-FFF2-40B4-BE49-F238E27FC236}">
                    <a16:creationId xmlns:a16="http://schemas.microsoft.com/office/drawing/2014/main" id="{EC8F55D3-A8D6-D797-79BD-D2F980D41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4115052"/>
                  </p:ext>
                </p:extLst>
              </p:nvPr>
            </p:nvGraphicFramePr>
            <p:xfrm>
              <a:off x="538244" y="4896503"/>
              <a:ext cx="1714500" cy="1714500"/>
            </p:xfrm>
            <a:graphic>
              <a:graphicData uri="http://schemas.microsoft.com/office/powerpoint/2016/slidezoom">
                <pslz:sldZm>
                  <pslz:sldZmObj sldId="274" cId="2436474229">
                    <pslz:zmPr id="{571A7225-5A9B-48D4-8C52-E77986CF05DD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9" name="Slide Zoom 17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8F55D3-A8D6-D797-79BD-D2F980D41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244" y="4896503"/>
                <a:ext cx="17145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4" name="Slide Zoom 193">
                <a:extLst>
                  <a:ext uri="{FF2B5EF4-FFF2-40B4-BE49-F238E27FC236}">
                    <a16:creationId xmlns:a16="http://schemas.microsoft.com/office/drawing/2014/main" id="{D1DD272F-691C-DFDF-44B1-C4A953CE15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3034304"/>
                  </p:ext>
                </p:extLst>
              </p:nvPr>
            </p:nvGraphicFramePr>
            <p:xfrm>
              <a:off x="169432" y="77240"/>
              <a:ext cx="2405793" cy="2405793"/>
            </p:xfrm>
            <a:graphic>
              <a:graphicData uri="http://schemas.microsoft.com/office/powerpoint/2016/slidezoom">
                <pslz:sldZm>
                  <pslz:sldZmObj sldId="259" cId="1801832671">
                    <pslz:zmPr id="{B11BF7E2-8D2C-4F96-A4F4-450B7B3E0F54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05793" cy="24057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4" name="Slide Zoom 19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1DD272F-691C-DFDF-44B1-C4A953CE15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432" y="77240"/>
                <a:ext cx="2405793" cy="24057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6" name="Slide Zoom 195">
                <a:extLst>
                  <a:ext uri="{FF2B5EF4-FFF2-40B4-BE49-F238E27FC236}">
                    <a16:creationId xmlns:a16="http://schemas.microsoft.com/office/drawing/2014/main" id="{155CD1D6-D5A9-F9DE-D99A-BAB45D00DD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9006772"/>
                  </p:ext>
                </p:extLst>
              </p:nvPr>
            </p:nvGraphicFramePr>
            <p:xfrm>
              <a:off x="1629403" y="2773363"/>
              <a:ext cx="2123140" cy="2123140"/>
            </p:xfrm>
            <a:graphic>
              <a:graphicData uri="http://schemas.microsoft.com/office/powerpoint/2016/slidezoom">
                <pslz:sldZm>
                  <pslz:sldZmObj sldId="257" cId="709141307">
                    <pslz:zmPr id="{3F842780-F53A-49EF-8B81-43CC6B478831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23140" cy="212314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6" name="Slide Zoom 19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55CD1D6-D5A9-F9DE-D99A-BAB45D00DD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403" y="2773363"/>
                <a:ext cx="2123140" cy="2123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9" name="Slide Zoom 198">
                <a:extLst>
                  <a:ext uri="{FF2B5EF4-FFF2-40B4-BE49-F238E27FC236}">
                    <a16:creationId xmlns:a16="http://schemas.microsoft.com/office/drawing/2014/main" id="{0A7DC2A5-DCE7-155A-820D-F1B525B826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6243585"/>
                  </p:ext>
                </p:extLst>
              </p:nvPr>
            </p:nvGraphicFramePr>
            <p:xfrm>
              <a:off x="6567959" y="22248"/>
              <a:ext cx="1597981" cy="1714500"/>
            </p:xfrm>
            <a:graphic>
              <a:graphicData uri="http://schemas.microsoft.com/office/powerpoint/2016/slidezoom">
                <pslz:sldZm>
                  <pslz:sldZmObj sldId="264" cId="3247293759">
                    <pslz:zmPr id="{1B9F3F83-E3CF-4AC6-8253-4BE8B7DDE10B}" imageType="cover" transitionDur="1000" showBg="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7981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9" name="Slide Zoom 19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0A7DC2A5-DCE7-155A-820D-F1B525B82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7959" y="22248"/>
                <a:ext cx="1597981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1" name="Slide Zoom 200">
                <a:extLst>
                  <a:ext uri="{FF2B5EF4-FFF2-40B4-BE49-F238E27FC236}">
                    <a16:creationId xmlns:a16="http://schemas.microsoft.com/office/drawing/2014/main" id="{B03E5ED1-4F7F-088A-C99C-BCDB948C7F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3284451"/>
                  </p:ext>
                </p:extLst>
              </p:nvPr>
            </p:nvGraphicFramePr>
            <p:xfrm>
              <a:off x="8791785" y="129544"/>
              <a:ext cx="1597981" cy="1714500"/>
            </p:xfrm>
            <a:graphic>
              <a:graphicData uri="http://schemas.microsoft.com/office/powerpoint/2016/slidezoom">
                <pslz:sldZm>
                  <pslz:sldZmObj sldId="265" cId="1018942272">
                    <pslz:zmPr id="{FFE7B310-C389-4AB7-B15D-119D0B35504B}" imageType="cover" transitionDur="1000" showBg="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7981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1" name="Slide Zoom 200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B03E5ED1-4F7F-088A-C99C-BCDB948C7F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1785" y="129544"/>
                <a:ext cx="1597981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3" name="Slide Zoom 202">
                <a:extLst>
                  <a:ext uri="{FF2B5EF4-FFF2-40B4-BE49-F238E27FC236}">
                    <a16:creationId xmlns:a16="http://schemas.microsoft.com/office/drawing/2014/main" id="{C655486A-8529-855D-0DDA-ED5301564C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1661787"/>
                  </p:ext>
                </p:extLst>
              </p:nvPr>
            </p:nvGraphicFramePr>
            <p:xfrm>
              <a:off x="10492517" y="1527924"/>
              <a:ext cx="1595207" cy="1714500"/>
            </p:xfrm>
            <a:graphic>
              <a:graphicData uri="http://schemas.microsoft.com/office/powerpoint/2016/slidezoom">
                <pslz:sldZm>
                  <pslz:sldZmObj sldId="266" cId="3954624739">
                    <pslz:zmPr id="{260AD1BE-8B33-429A-8158-263F0034E4D0}" imageType="cover" transitionDur="1000" showBg="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5207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3" name="Slide Zoom 20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C655486A-8529-855D-0DDA-ED5301564C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2517" y="1527924"/>
                <a:ext cx="1595207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5" name="Slide Zoom 204">
                <a:extLst>
                  <a:ext uri="{FF2B5EF4-FFF2-40B4-BE49-F238E27FC236}">
                    <a16:creationId xmlns:a16="http://schemas.microsoft.com/office/drawing/2014/main" id="{04AA6CBE-1EE6-44B8-FAD9-2B2614BA71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0394772"/>
                  </p:ext>
                </p:extLst>
              </p:nvPr>
            </p:nvGraphicFramePr>
            <p:xfrm>
              <a:off x="10543404" y="3828472"/>
              <a:ext cx="1597981" cy="1714500"/>
            </p:xfrm>
            <a:graphic>
              <a:graphicData uri="http://schemas.microsoft.com/office/powerpoint/2016/slidezoom">
                <pslz:sldZm>
                  <pslz:sldZmObj sldId="267" cId="3611697435">
                    <pslz:zmPr id="{FC3A9CCD-8602-4BB0-B4EF-B7D85A5901B5}" imageType="cover" transitionDur="1000" showBg="0">
                      <p166:blipFill xmlns:p166="http://schemas.microsoft.com/office/powerpoint/2016/6/main"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7981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5" name="Slide Zoom 204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04AA6CBE-1EE6-44B8-FAD9-2B2614BA71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3404" y="3828472"/>
                <a:ext cx="1597981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7" name="Slide Zoom 206">
                <a:extLst>
                  <a:ext uri="{FF2B5EF4-FFF2-40B4-BE49-F238E27FC236}">
                    <a16:creationId xmlns:a16="http://schemas.microsoft.com/office/drawing/2014/main" id="{CD49DDE6-7719-F5FB-35A3-B7BF6FF7E1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345262"/>
                  </p:ext>
                </p:extLst>
              </p:nvPr>
            </p:nvGraphicFramePr>
            <p:xfrm>
              <a:off x="8805974" y="5178859"/>
              <a:ext cx="1597981" cy="1714500"/>
            </p:xfrm>
            <a:graphic>
              <a:graphicData uri="http://schemas.microsoft.com/office/powerpoint/2016/slidezoom">
                <pslz:sldZm>
                  <pslz:sldZmObj sldId="268" cId="3706270742">
                    <pslz:zmPr id="{8864C8CA-CF87-4F96-BE37-FB93EBC7783E}" imageType="cover" transitionDur="1000" showBg="0">
                      <p166:blipFill xmlns:p166="http://schemas.microsoft.com/office/powerpoint/2016/6/main"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7981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7" name="Slide Zoom 206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CD49DDE6-7719-F5FB-35A3-B7BF6FF7E1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5974" y="5178859"/>
                <a:ext cx="1597981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80657AB-6D82-51FC-8FAA-085BE375F4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661194"/>
                  </p:ext>
                </p:extLst>
              </p:nvPr>
            </p:nvGraphicFramePr>
            <p:xfrm>
              <a:off x="5784690" y="2385174"/>
              <a:ext cx="1714500" cy="1714500"/>
            </p:xfrm>
            <a:graphic>
              <a:graphicData uri="http://schemas.microsoft.com/office/powerpoint/2016/slidezoom">
                <pslz:sldZm>
                  <pslz:sldZmObj sldId="276" cId="2546482810">
                    <pslz:zmPr id="{E69CC98F-79B4-4826-AF08-76AA14427446}" imageType="cover" transitionDur="1000" showBg="0">
                      <p166:blipFill xmlns:p166="http://schemas.microsoft.com/office/powerpoint/2016/6/main"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780657AB-6D82-51FC-8FAA-085BE375F4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4690" y="2385174"/>
                <a:ext cx="17145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8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BAEB87-9E81-7C3C-D9FD-EA4084C6469F}"/>
              </a:ext>
            </a:extLst>
          </p:cNvPr>
          <p:cNvSpPr/>
          <p:nvPr/>
        </p:nvSpPr>
        <p:spPr>
          <a:xfrm>
            <a:off x="1757064" y="643468"/>
            <a:ext cx="5571066" cy="5571066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4128">
              <a:spcAft>
                <a:spcPts val="600"/>
              </a:spcAft>
            </a:pPr>
            <a:r>
              <a:rPr lang="en-US" sz="4032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OPEN-CLOSE</a:t>
            </a:r>
            <a:endParaRPr lang="en-US" sz="3600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21B6C12-C156-091F-030F-F57AD12A32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0760260"/>
                  </p:ext>
                </p:extLst>
              </p:nvPr>
            </p:nvGraphicFramePr>
            <p:xfrm>
              <a:off x="8108560" y="460588"/>
              <a:ext cx="2818746" cy="2818746"/>
            </p:xfrm>
            <a:graphic>
              <a:graphicData uri="http://schemas.microsoft.com/office/powerpoint/2016/slidezoom">
                <pslz:sldZm>
                  <pslz:sldZmObj sldId="270" cId="35778346">
                    <pslz:zmPr id="{C4B72AEB-DAEF-4AC6-9ED1-3B28A80B9269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8746" cy="28187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21B6C12-C156-091F-030F-F57AD12A32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8560" y="460588"/>
                <a:ext cx="2818746" cy="28187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54736E0-3CC3-1CA3-6808-8685920DE5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4533903"/>
                  </p:ext>
                </p:extLst>
              </p:nvPr>
            </p:nvGraphicFramePr>
            <p:xfrm>
              <a:off x="7981967" y="4182991"/>
              <a:ext cx="2315584" cy="2315584"/>
            </p:xfrm>
            <a:graphic>
              <a:graphicData uri="http://schemas.microsoft.com/office/powerpoint/2016/slidezoom">
                <pslz:sldZm>
                  <pslz:sldZmObj sldId="275" cId="2405830291">
                    <pslz:zmPr id="{4CB6ECCE-73CE-4F40-8983-362CFC71C59D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5584" cy="231558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54736E0-3CC3-1CA3-6808-8685920DE5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1967" y="4182991"/>
                <a:ext cx="2315584" cy="23155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94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3CE5-6B7E-DEC9-37F8-D8D3D179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Open-Close Prensibi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6C4B-BE06-5C1C-5A0F-B92A7A0D6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Sınıflar, modüller, metotlar modifikasyona </a:t>
            </a:r>
            <a:r>
              <a:rPr lang="en-US" sz="2200" b="1"/>
              <a:t>kapalı</a:t>
            </a:r>
            <a:r>
              <a:rPr lang="en-US" sz="2200"/>
              <a:t> iken genişlemeye </a:t>
            </a:r>
            <a:r>
              <a:rPr lang="en-US" sz="2200" b="1"/>
              <a:t>açık</a:t>
            </a:r>
            <a:r>
              <a:rPr lang="en-US" sz="2200"/>
              <a:t> olmalıdır.</a:t>
            </a:r>
          </a:p>
          <a:p>
            <a:r>
              <a:rPr lang="en-US" sz="2200"/>
              <a:t>Bir başka değişle, bir kod segmenti, gelecek olan her bir istek ile yeniden yazılmayacak şekilde tasarlanmalı.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D16C9-F54D-02FF-0BB7-541C8FB9F9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936" y="2701159"/>
            <a:ext cx="10917936" cy="31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BAEB87-9E81-7C3C-D9FD-EA4084C6469F}"/>
              </a:ext>
            </a:extLst>
          </p:cNvPr>
          <p:cNvSpPr/>
          <p:nvPr/>
        </p:nvSpPr>
        <p:spPr>
          <a:xfrm>
            <a:off x="1458351" y="167904"/>
            <a:ext cx="6198076" cy="6198076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6656">
              <a:spcAft>
                <a:spcPts val="600"/>
              </a:spcAft>
            </a:pPr>
            <a:r>
              <a:rPr lang="en-US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LISKOV</a:t>
            </a:r>
          </a:p>
          <a:p>
            <a:pPr algn="ctr" defTabSz="676656">
              <a:spcAft>
                <a:spcPts val="600"/>
              </a:spcAft>
            </a:pPr>
            <a:r>
              <a:rPr lang="en-US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SUBSTITUTION</a:t>
            </a:r>
            <a:endParaRPr lang="en-US" sz="4400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95E68F2F-B050-7C0B-EDB7-7339B3D03B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0400771"/>
                  </p:ext>
                </p:extLst>
              </p:nvPr>
            </p:nvGraphicFramePr>
            <p:xfrm>
              <a:off x="8418065" y="3662487"/>
              <a:ext cx="2315584" cy="2315584"/>
            </p:xfrm>
            <a:graphic>
              <a:graphicData uri="http://schemas.microsoft.com/office/powerpoint/2016/slidezoom">
                <pslz:sldZm>
                  <pslz:sldZmObj sldId="275" cId="2405830291">
                    <pslz:zmPr id="{4CB6ECCE-73CE-4F40-8983-362CFC71C59D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5584" cy="231558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5E68F2F-B050-7C0B-EDB7-7339B3D03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8065" y="3662487"/>
                <a:ext cx="2315584" cy="231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4E91A782-E507-E247-4E2C-B7FF6B70E8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0507263"/>
                  </p:ext>
                </p:extLst>
              </p:nvPr>
            </p:nvGraphicFramePr>
            <p:xfrm>
              <a:off x="7805086" y="369121"/>
              <a:ext cx="2619074" cy="2619074"/>
            </p:xfrm>
            <a:graphic>
              <a:graphicData uri="http://schemas.microsoft.com/office/powerpoint/2016/slidezoom">
                <pslz:sldZm>
                  <pslz:sldZmObj sldId="271" cId="1271762736">
                    <pslz:zmPr id="{DDC9E19C-EC7D-40F4-AD8B-B30C8AEC954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9074" cy="261907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E91A782-E507-E247-4E2C-B7FF6B70E8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086" y="369121"/>
                <a:ext cx="2619074" cy="261907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62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3CE5-6B7E-DEC9-37F8-D8D3D179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Liskov Substitution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Prensibi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6C4B-BE06-5C1C-5A0F-B92A7A0D6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Bir siniftan miras alarak olusturulmus bir alt sinif, miras alinan sinifin,</a:t>
            </a:r>
          </a:p>
          <a:p>
            <a:pPr lvl="1"/>
            <a:r>
              <a:rPr lang="en-US" sz="2200"/>
              <a:t>Davranissal ozelliklerini kaldirmamali,</a:t>
            </a:r>
          </a:p>
          <a:p>
            <a:pPr lvl="1"/>
            <a:r>
              <a:rPr lang="en-US" sz="2200"/>
              <a:t>Islem amacina aykirilik olusturmamali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21E3EF-9CF8-A70D-71BA-4606568ED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9048" y="1750367"/>
            <a:ext cx="5458968" cy="33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6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BAEB87-9E81-7C3C-D9FD-EA4084C6469F}"/>
              </a:ext>
            </a:extLst>
          </p:cNvPr>
          <p:cNvSpPr/>
          <p:nvPr/>
        </p:nvSpPr>
        <p:spPr>
          <a:xfrm>
            <a:off x="1827402" y="643468"/>
            <a:ext cx="5571066" cy="5571066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4128">
              <a:spcAft>
                <a:spcPts val="600"/>
              </a:spcAft>
            </a:pPr>
            <a:r>
              <a:rPr lang="en-US" sz="4032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INTERFACE</a:t>
            </a:r>
          </a:p>
          <a:p>
            <a:pPr algn="ctr" defTabSz="1024128">
              <a:spcAft>
                <a:spcPts val="600"/>
              </a:spcAft>
            </a:pPr>
            <a:r>
              <a:rPr lang="en-US" sz="4032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SEGREGATION</a:t>
            </a:r>
            <a:endParaRPr lang="en-US" sz="3600" b="1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D4A217B-C2FE-A1A3-0845-8853E52426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0400771"/>
                  </p:ext>
                </p:extLst>
              </p:nvPr>
            </p:nvGraphicFramePr>
            <p:xfrm>
              <a:off x="8418065" y="3662487"/>
              <a:ext cx="2315584" cy="2315584"/>
            </p:xfrm>
            <a:graphic>
              <a:graphicData uri="http://schemas.microsoft.com/office/powerpoint/2016/slidezoom">
                <pslz:sldZm>
                  <pslz:sldZmObj sldId="275" cId="2405830291">
                    <pslz:zmPr id="{4CB6ECCE-73CE-4F40-8983-362CFC71C59D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5584" cy="231558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4A217B-C2FE-A1A3-0845-8853E5242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8065" y="3662487"/>
                <a:ext cx="2315584" cy="231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8C045AB-695D-AA5B-E176-AF1266CD8D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3370262"/>
                  </p:ext>
                </p:extLst>
              </p:nvPr>
            </p:nvGraphicFramePr>
            <p:xfrm>
              <a:off x="7861356" y="461595"/>
              <a:ext cx="2731615" cy="2731615"/>
            </p:xfrm>
            <a:graphic>
              <a:graphicData uri="http://schemas.microsoft.com/office/powerpoint/2016/slidezoom">
                <pslz:sldZm>
                  <pslz:sldZmObj sldId="272" cId="418636137">
                    <pslz:zmPr id="{45302AED-5779-40C3-BD7E-115ABFCEEB82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31615" cy="273161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8C045AB-695D-AA5B-E176-AF1266CD8D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1356" y="461595"/>
                <a:ext cx="2731615" cy="273161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69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3CE5-6B7E-DEC9-37F8-D8D3D179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Interface Segregation Prensibi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6C4B-BE06-5C1C-5A0F-B92A7A0D6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Bir client (sınıf), kullanmayacağı hiç bir metottu interfaceler aracılığı ile bağlı kılınmamalıdır.</a:t>
            </a:r>
          </a:p>
          <a:p>
            <a:r>
              <a:rPr lang="en-US" sz="2200"/>
              <a:t>Buyuk interfaceler mutlaka islevlerine gore daha ufak parcalara bolunmelidir.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B0564-B78A-FD54-4836-87D61C6028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63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BAEB87-9E81-7C3C-D9FD-EA4084C6469F}"/>
              </a:ext>
            </a:extLst>
          </p:cNvPr>
          <p:cNvSpPr/>
          <p:nvPr/>
        </p:nvSpPr>
        <p:spPr>
          <a:xfrm>
            <a:off x="829994" y="364626"/>
            <a:ext cx="6128747" cy="6128747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6656">
              <a:spcAft>
                <a:spcPts val="600"/>
              </a:spcAft>
            </a:pPr>
            <a:r>
              <a:rPr lang="en-US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DEPENDENCY</a:t>
            </a:r>
          </a:p>
          <a:p>
            <a:pPr algn="ctr" defTabSz="676656">
              <a:spcAft>
                <a:spcPts val="600"/>
              </a:spcAft>
            </a:pPr>
            <a:r>
              <a:rPr lang="en-US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INVERSION</a:t>
            </a:r>
            <a:endParaRPr lang="en-US" sz="4400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5074B053-2AED-509F-DCFA-D5E1D61F76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0400771"/>
                  </p:ext>
                </p:extLst>
              </p:nvPr>
            </p:nvGraphicFramePr>
            <p:xfrm>
              <a:off x="8418065" y="3662487"/>
              <a:ext cx="2315584" cy="2315584"/>
            </p:xfrm>
            <a:graphic>
              <a:graphicData uri="http://schemas.microsoft.com/office/powerpoint/2016/slidezoom">
                <pslz:sldZm>
                  <pslz:sldZmObj sldId="275" cId="2405830291">
                    <pslz:zmPr id="{4CB6ECCE-73CE-4F40-8983-362CFC71C59D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5584" cy="231558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074B053-2AED-509F-DCFA-D5E1D61F76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8065" y="3662487"/>
                <a:ext cx="2315584" cy="231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1BB6535-51A7-ECF4-96F3-C7205B066F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5935587"/>
                  </p:ext>
                </p:extLst>
              </p:nvPr>
            </p:nvGraphicFramePr>
            <p:xfrm>
              <a:off x="7265394" y="256165"/>
              <a:ext cx="3172834" cy="3172834"/>
            </p:xfrm>
            <a:graphic>
              <a:graphicData uri="http://schemas.microsoft.com/office/powerpoint/2016/slidezoom">
                <pslz:sldZm>
                  <pslz:sldZmObj sldId="273" cId="2795097947">
                    <pslz:zmPr id="{15EA0E00-0049-4B45-B6BD-C445B312BEA8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72834" cy="31728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1BB6535-51A7-ECF4-96F3-C7205B066F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5394" y="256165"/>
                <a:ext cx="3172834" cy="31728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27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3CE5-6B7E-DEC9-37F8-D8D3D179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Dependency Inversion Prensibi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6C4B-BE06-5C1C-5A0F-B92A7A0D6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Yüksek dereceli modüller, düşük dereceli modüllere bağlı olmamaları gerekir. </a:t>
            </a:r>
          </a:p>
          <a:p>
            <a:r>
              <a:rPr lang="en-US" sz="2200"/>
              <a:t>Her biri bağımlılığını soyut (abstract) yapılar seviyesinde gerçekleştirmeli,</a:t>
            </a:r>
          </a:p>
          <a:p>
            <a:r>
              <a:rPr lang="en-US" sz="2200"/>
              <a:t>Soyut yapılar detaylara bağlanmamalı, tam tersi detaylar soyut boyutlara bağlanmalı.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6268661D-E67E-F313-7E4F-06367C4F2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9048" y="1388710"/>
            <a:ext cx="5458968" cy="40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78DBA-BC56-B2CA-A86F-520252FF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tr-TR" sz="2800" dirty="0">
                <a:solidFill>
                  <a:srgbClr val="FFFFFF"/>
                </a:solidFill>
              </a:rPr>
              <a:t>Artılar ve Eksiler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56AA-C049-0F58-D110-4A2845F1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Artılar</a:t>
            </a: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Kolay anlaşılabilir ve okunabilir kod</a:t>
            </a: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Bağımlığı az kod</a:t>
            </a: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Test edilebilirlik</a:t>
            </a: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Daha az hata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51EAE-6A25-E096-4EEC-5B106FE45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Eksiler</a:t>
            </a: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Zaman</a:t>
            </a: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Daha uzun kodlar</a:t>
            </a:r>
          </a:p>
          <a:p>
            <a:pPr lvl="1"/>
            <a:r>
              <a:rPr lang="tr-TR" sz="2000" dirty="0">
                <a:solidFill>
                  <a:schemeClr val="bg1"/>
                </a:solidFill>
              </a:rPr>
              <a:t>Projede daha fazla dosya</a:t>
            </a:r>
          </a:p>
        </p:txBody>
      </p:sp>
    </p:spTree>
    <p:extLst>
      <p:ext uri="{BB962C8B-B14F-4D97-AF65-F5344CB8AC3E}">
        <p14:creationId xmlns:p14="http://schemas.microsoft.com/office/powerpoint/2010/main" val="24364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E03B7A-0F71-0EB0-EC4D-0F8071700014}"/>
              </a:ext>
            </a:extLst>
          </p:cNvPr>
          <p:cNvGrpSpPr/>
          <p:nvPr/>
        </p:nvGrpSpPr>
        <p:grpSpPr>
          <a:xfrm>
            <a:off x="4336365" y="697522"/>
            <a:ext cx="3519269" cy="4304099"/>
            <a:chOff x="4336364" y="-90269"/>
            <a:chExt cx="3519269" cy="4304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B64C32-6BDA-C9D3-F29F-7BA0880C11BB}"/>
                </a:ext>
              </a:extLst>
            </p:cNvPr>
            <p:cNvSpPr txBox="1"/>
            <p:nvPr/>
          </p:nvSpPr>
          <p:spPr>
            <a:xfrm>
              <a:off x="4396153" y="2644170"/>
              <a:ext cx="33996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</a:rPr>
                <a:t>DEMO</a:t>
              </a:r>
            </a:p>
          </p:txBody>
        </p:sp>
        <p:pic>
          <p:nvPicPr>
            <p:cNvPr id="7" name="Graphic 6" descr="Cmd Terminal with solid fill">
              <a:extLst>
                <a:ext uri="{FF2B5EF4-FFF2-40B4-BE49-F238E27FC236}">
                  <a16:creationId xmlns:a16="http://schemas.microsoft.com/office/drawing/2014/main" id="{DBAF8FF3-9917-D262-C1BF-AE8BC9B72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36364" y="-90269"/>
              <a:ext cx="3519269" cy="351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583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BFD258D-6866-1AC9-995B-4126D3F5C4EE}"/>
              </a:ext>
            </a:extLst>
          </p:cNvPr>
          <p:cNvSpPr/>
          <p:nvPr/>
        </p:nvSpPr>
        <p:spPr>
          <a:xfrm>
            <a:off x="7384755" y="51369"/>
            <a:ext cx="2279750" cy="227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PARADIGMA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6C72E0-826B-3EF5-D845-EC7AA523750A}"/>
              </a:ext>
            </a:extLst>
          </p:cNvPr>
          <p:cNvSpPr/>
          <p:nvPr/>
        </p:nvSpPr>
        <p:spPr>
          <a:xfrm>
            <a:off x="142519" y="707625"/>
            <a:ext cx="5241756" cy="5241756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A4D0B-8BAE-5489-5484-B44EA88A0CBA}"/>
              </a:ext>
            </a:extLst>
          </p:cNvPr>
          <p:cNvSpPr txBox="1"/>
          <p:nvPr/>
        </p:nvSpPr>
        <p:spPr>
          <a:xfrm>
            <a:off x="272862" y="2589839"/>
            <a:ext cx="4938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OBJE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TABANLI PROGRAMLAMA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9EBC5-C986-0DCB-362B-6D042BDAD97F}"/>
              </a:ext>
            </a:extLst>
          </p:cNvPr>
          <p:cNvCxnSpPr>
            <a:cxnSpLocks/>
          </p:cNvCxnSpPr>
          <p:nvPr/>
        </p:nvCxnSpPr>
        <p:spPr>
          <a:xfrm flipV="1">
            <a:off x="5211451" y="1603717"/>
            <a:ext cx="2171795" cy="642558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EBBD87-A75C-463F-EC1B-306ADBE39212}"/>
              </a:ext>
            </a:extLst>
          </p:cNvPr>
          <p:cNvCxnSpPr>
            <a:cxnSpLocks/>
          </p:cNvCxnSpPr>
          <p:nvPr/>
        </p:nvCxnSpPr>
        <p:spPr>
          <a:xfrm>
            <a:off x="5384275" y="3512698"/>
            <a:ext cx="3944114" cy="27319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45BA70-FCB2-6FDE-72C0-8054AA0569C0}"/>
              </a:ext>
            </a:extLst>
          </p:cNvPr>
          <p:cNvCxnSpPr>
            <a:cxnSpLocks/>
          </p:cNvCxnSpPr>
          <p:nvPr/>
        </p:nvCxnSpPr>
        <p:spPr>
          <a:xfrm>
            <a:off x="4951828" y="4806440"/>
            <a:ext cx="4227148" cy="743253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Slide Zoom 51">
                <a:extLst>
                  <a:ext uri="{FF2B5EF4-FFF2-40B4-BE49-F238E27FC236}">
                    <a16:creationId xmlns:a16="http://schemas.microsoft.com/office/drawing/2014/main" id="{14AB76A2-1042-CE7E-5FC7-69CF263652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1599212"/>
                  </p:ext>
                </p:extLst>
              </p:nvPr>
            </p:nvGraphicFramePr>
            <p:xfrm>
              <a:off x="9337479" y="2488052"/>
              <a:ext cx="2029216" cy="2029216"/>
            </p:xfrm>
            <a:graphic>
              <a:graphicData uri="http://schemas.microsoft.com/office/powerpoint/2016/slidezoom">
                <pslz:sldZm>
                  <pslz:sldZmObj sldId="261" cId="4281868337">
                    <pslz:zmPr id="{3F28F94D-C9CB-430D-AC66-AAA898C87335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29216" cy="20292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Slide Zoom 5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4AB76A2-1042-CE7E-5FC7-69CF263652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7479" y="2488052"/>
                <a:ext cx="2029216" cy="20292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62F74568-2F47-24FE-03FE-563A95BB5F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4419404"/>
                  </p:ext>
                </p:extLst>
              </p:nvPr>
            </p:nvGraphicFramePr>
            <p:xfrm>
              <a:off x="9178976" y="4721596"/>
              <a:ext cx="2029216" cy="2031859"/>
            </p:xfrm>
            <a:graphic>
              <a:graphicData uri="http://schemas.microsoft.com/office/powerpoint/2016/slidezoom">
                <pslz:sldZm>
                  <pslz:sldZmObj sldId="262" cId="2276907187">
                    <pslz:zmPr id="{FD8C7E5B-9CDB-4735-B55C-6C1C2D87FF66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29216" cy="20318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4" name="Slide Zoom 5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2F74568-2F47-24FE-03FE-563A95BB5F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8976" y="4721596"/>
                <a:ext cx="2029216" cy="20318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14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9D79-BC32-84AF-0205-2EC4A5CA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6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3A732E-3128-54AF-5940-A175301A1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68" y="643467"/>
            <a:ext cx="9584664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FF797E8D-1E49-BAFD-DC63-CC6B1CC315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4520023"/>
                  </p:ext>
                </p:extLst>
              </p:nvPr>
            </p:nvGraphicFramePr>
            <p:xfrm>
              <a:off x="8393816" y="3989685"/>
              <a:ext cx="2480495" cy="2134205"/>
            </p:xfrm>
            <a:graphic>
              <a:graphicData uri="http://schemas.microsoft.com/office/powerpoint/2016/slidezoom">
                <pslz:sldZm>
                  <pslz:sldZmObj sldId="263" cId="2411702764">
                    <pslz:zmPr id="{3349A43B-9B65-4A3B-BDD1-2392293AE5A6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80495" cy="213420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F797E8D-1E49-BAFD-DC63-CC6B1CC315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3816" y="3989685"/>
                <a:ext cx="2480495" cy="2134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75936B0D-22D0-9A9D-FF2F-EC2C62D6B6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3384063"/>
                  </p:ext>
                </p:extLst>
              </p:nvPr>
            </p:nvGraphicFramePr>
            <p:xfrm>
              <a:off x="4872231" y="2571749"/>
              <a:ext cx="2483938" cy="2134204"/>
            </p:xfrm>
            <a:graphic>
              <a:graphicData uri="http://schemas.microsoft.com/office/powerpoint/2016/slidezoom">
                <pslz:sldZm>
                  <pslz:sldZmObj sldId="260" cId="620029741">
                    <pslz:zmPr id="{6FBA6D16-D23A-4ECA-B33F-8C1FF8E1DE8A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83938" cy="21342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5936B0D-22D0-9A9D-FF2F-EC2C62D6B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2231" y="2571749"/>
                <a:ext cx="2483938" cy="21342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90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6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2E1989-4712-4CBB-2BAC-7D89852F0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9" r="1" b="30088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2FF879-A174-1E79-136F-45464E7347EC}"/>
              </a:ext>
            </a:extLst>
          </p:cNvPr>
          <p:cNvSpPr txBox="1"/>
          <p:nvPr/>
        </p:nvSpPr>
        <p:spPr>
          <a:xfrm flipH="1">
            <a:off x="9164551" y="6348806"/>
            <a:ext cx="26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Edward A. Murphy</a:t>
            </a:r>
          </a:p>
        </p:txBody>
      </p:sp>
    </p:spTree>
    <p:extLst>
      <p:ext uri="{BB962C8B-B14F-4D97-AF65-F5344CB8AC3E}">
        <p14:creationId xmlns:p14="http://schemas.microsoft.com/office/powerpoint/2010/main" val="241170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1870C-D504-73E9-BC89-C10C3ACA1713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SOLID’in Tarihi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DE715-21E5-1354-752B-4C5D33FF8A93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SOLID prensipleri ilk Robert C. Martin (</a:t>
            </a:r>
            <a:r>
              <a:rPr lang="tr-TR" sz="1500" dirty="0" err="1"/>
              <a:t>Uncle</a:t>
            </a:r>
            <a:r>
              <a:rPr lang="tr-TR" sz="1500" dirty="0"/>
              <a:t> </a:t>
            </a:r>
            <a:r>
              <a:rPr lang="tr-TR" sz="1500" dirty="0" err="1"/>
              <a:t>Bob</a:t>
            </a:r>
            <a:r>
              <a:rPr lang="tr-TR" sz="1500" dirty="0"/>
              <a:t>) tarafından dile getirildi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Obje temelli yapıların var olmasına rağmen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Üretilen uygulamaların kaliteleri ile ilgili sorunlar,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Yazılan kodların testlerinin zor olması,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500" dirty="0"/>
              <a:t>Anlaşılabilirlikten uzak dolayısıyla </a:t>
            </a:r>
            <a:r>
              <a:rPr lang="tr-TR" sz="1500" dirty="0" err="1"/>
              <a:t>bakiminin</a:t>
            </a:r>
            <a:r>
              <a:rPr lang="tr-TR" sz="1500" dirty="0"/>
              <a:t> üretiminden pahalıya çıkması</a:t>
            </a:r>
          </a:p>
        </p:txBody>
      </p:sp>
      <p:pic>
        <p:nvPicPr>
          <p:cNvPr id="1026" name="Picture 2" descr="Robert C. Martin (Uncle Bob) - IT-KONEKT">
            <a:extLst>
              <a:ext uri="{FF2B5EF4-FFF2-40B4-BE49-F238E27FC236}">
                <a16:creationId xmlns:a16="http://schemas.microsoft.com/office/drawing/2014/main" id="{AD168B96-3D2A-959D-1D3A-BBD8C4D15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3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1870C-D504-73E9-BC89-C10C3ACA1713}"/>
              </a:ext>
            </a:extLst>
          </p:cNvPr>
          <p:cNvSpPr txBox="1"/>
          <p:nvPr/>
        </p:nvSpPr>
        <p:spPr>
          <a:xfrm>
            <a:off x="5297762" y="329184"/>
            <a:ext cx="625111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SOLID Nedir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AECC2-1886-0E92-7A77-3FEC6B8E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4" r="1054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DE715-21E5-1354-752B-4C5D33FF8A93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S</a:t>
            </a:r>
            <a:r>
              <a:rPr lang="en-US" sz="2200" dirty="0"/>
              <a:t>ingle Responsibility </a:t>
            </a:r>
            <a:r>
              <a:rPr lang="en-US" sz="2200" dirty="0" err="1"/>
              <a:t>Prensibi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O</a:t>
            </a:r>
            <a:r>
              <a:rPr lang="en-US" sz="2200" dirty="0"/>
              <a:t>pen – Closed </a:t>
            </a:r>
            <a:r>
              <a:rPr lang="en-US" sz="2200" dirty="0" err="1"/>
              <a:t>Prensibi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L</a:t>
            </a:r>
            <a:r>
              <a:rPr lang="en-US" sz="2200" dirty="0"/>
              <a:t>iskov substitution </a:t>
            </a:r>
            <a:r>
              <a:rPr lang="en-US" sz="2200" dirty="0" err="1"/>
              <a:t>Prensibi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I</a:t>
            </a:r>
            <a:r>
              <a:rPr lang="en-US" sz="2200" dirty="0"/>
              <a:t>nterface Segregation </a:t>
            </a:r>
            <a:r>
              <a:rPr lang="en-US" sz="2200" dirty="0" err="1"/>
              <a:t>Prensibi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D</a:t>
            </a:r>
            <a:r>
              <a:rPr lang="en-US" sz="2200" dirty="0"/>
              <a:t>ependency Inversion </a:t>
            </a:r>
            <a:r>
              <a:rPr lang="en-US" sz="2200" dirty="0" err="1"/>
              <a:t>Prensibi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4EE3A-7448-CDF1-4F50-5020D91E9F13}"/>
              </a:ext>
            </a:extLst>
          </p:cNvPr>
          <p:cNvSpPr txBox="1"/>
          <p:nvPr/>
        </p:nvSpPr>
        <p:spPr>
          <a:xfrm>
            <a:off x="2127337" y="6572558"/>
            <a:ext cx="21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Barbara Liskov</a:t>
            </a:r>
          </a:p>
        </p:txBody>
      </p:sp>
    </p:spTree>
    <p:extLst>
      <p:ext uri="{BB962C8B-B14F-4D97-AF65-F5344CB8AC3E}">
        <p14:creationId xmlns:p14="http://schemas.microsoft.com/office/powerpoint/2010/main" val="62002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BAEB87-9E81-7C3C-D9FD-EA4084C6469F}"/>
              </a:ext>
            </a:extLst>
          </p:cNvPr>
          <p:cNvSpPr/>
          <p:nvPr/>
        </p:nvSpPr>
        <p:spPr>
          <a:xfrm>
            <a:off x="1721436" y="643466"/>
            <a:ext cx="5571067" cy="5571067"/>
          </a:xfrm>
          <a:prstGeom prst="ellipse">
            <a:avLst/>
          </a:prstGeom>
          <a:solidFill>
            <a:schemeClr val="bg2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7691">
              <a:spcAft>
                <a:spcPts val="902"/>
              </a:spcAft>
            </a:pPr>
            <a:r>
              <a:rPr lang="en-US" sz="4006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SINGLE</a:t>
            </a:r>
          </a:p>
          <a:p>
            <a:pPr algn="ctr" defTabSz="1017691">
              <a:spcAft>
                <a:spcPts val="902"/>
              </a:spcAft>
            </a:pPr>
            <a:r>
              <a:rPr lang="en-US" sz="4006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RESPONSIBILITY</a:t>
            </a:r>
            <a:endParaRPr lang="en-US" sz="3600" b="1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66E58DF-5164-213A-A0EA-E58EF70C45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5297360"/>
                  </p:ext>
                </p:extLst>
              </p:nvPr>
            </p:nvGraphicFramePr>
            <p:xfrm>
              <a:off x="8418065" y="3662487"/>
              <a:ext cx="2315584" cy="2315584"/>
            </p:xfrm>
            <a:graphic>
              <a:graphicData uri="http://schemas.microsoft.com/office/powerpoint/2016/slidezoom">
                <pslz:sldZm>
                  <pslz:sldZmObj sldId="275" cId="2405830291">
                    <pslz:zmPr id="{4CB6ECCE-73CE-4F40-8983-362CFC71C59D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5584" cy="231558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6E58DF-5164-213A-A0EA-E58EF70C45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8065" y="3662487"/>
                <a:ext cx="2315584" cy="231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05C8F0F8-55E7-88FF-F0D0-4F6EF5C691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4745721"/>
                  </p:ext>
                </p:extLst>
              </p:nvPr>
            </p:nvGraphicFramePr>
            <p:xfrm>
              <a:off x="7910487" y="711225"/>
              <a:ext cx="2609207" cy="2609207"/>
            </p:xfrm>
            <a:graphic>
              <a:graphicData uri="http://schemas.microsoft.com/office/powerpoint/2016/slidezoom">
                <pslz:sldZm>
                  <pslz:sldZmObj sldId="269" cId="3169872278">
                    <pslz:zmPr id="{F7107EAB-73AB-4CDE-A885-2B129E8DA968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9207" cy="26092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5C8F0F8-55E7-88FF-F0D0-4F6EF5C691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0487" y="711225"/>
                <a:ext cx="2609207" cy="26092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29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3CE5-6B7E-DEC9-37F8-D8D3D179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Single Responsibility </a:t>
            </a:r>
            <a:r>
              <a:rPr lang="en-US" sz="4200" dirty="0" err="1"/>
              <a:t>Prensibi</a:t>
            </a:r>
            <a:endParaRPr lang="en-US" sz="42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6C4B-BE06-5C1C-5A0F-B92A7A0D6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sz="2200" dirty="0"/>
              <a:t>Bir sınıf sadece tek bir isi üstlenmelidir.</a:t>
            </a:r>
          </a:p>
          <a:p>
            <a:r>
              <a:rPr lang="tr-TR" sz="2200" dirty="0"/>
              <a:t>Bir metot yalnızca tek bir is üstlenmelidir.</a:t>
            </a:r>
          </a:p>
          <a:p>
            <a:r>
              <a:rPr lang="tr-TR" sz="2200" dirty="0"/>
              <a:t>Bir sınıf sadece tek bir sebeple kendi statüsünü değiştirmeli.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AAC001-8E07-6F21-04AE-3AE15D49F6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3517" r="245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987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639</Words>
  <Application>Microsoft Office PowerPoint</Application>
  <PresentationFormat>Widescreen</PresentationFormat>
  <Paragraphs>153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Responsibility Prensibi</vt:lpstr>
      <vt:lpstr>PowerPoint Presentation</vt:lpstr>
      <vt:lpstr>Open-Close Prensibi</vt:lpstr>
      <vt:lpstr>PowerPoint Presentation</vt:lpstr>
      <vt:lpstr>Liskov Substitution Prensibi</vt:lpstr>
      <vt:lpstr>PowerPoint Presentation</vt:lpstr>
      <vt:lpstr>Interface Segregation Prensibi</vt:lpstr>
      <vt:lpstr>PowerPoint Presentation</vt:lpstr>
      <vt:lpstr>Dependency Inversion Prensibi</vt:lpstr>
      <vt:lpstr>Artılar ve Eksiler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Uğur Öney</dc:creator>
  <cp:lastModifiedBy>Uğur Öney</cp:lastModifiedBy>
  <cp:revision>66</cp:revision>
  <dcterms:created xsi:type="dcterms:W3CDTF">2023-04-26T05:43:54Z</dcterms:created>
  <dcterms:modified xsi:type="dcterms:W3CDTF">2023-04-28T12:40:10Z</dcterms:modified>
</cp:coreProperties>
</file>