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3" r:id="rId6"/>
    <p:sldId id="292" r:id="rId7"/>
    <p:sldId id="288" r:id="rId8"/>
    <p:sldId id="289" r:id="rId9"/>
    <p:sldId id="290" r:id="rId10"/>
    <p:sldId id="291" r:id="rId11"/>
    <p:sldId id="271" r:id="rId12"/>
    <p:sldId id="303" r:id="rId13"/>
    <p:sldId id="298" r:id="rId14"/>
    <p:sldId id="300" r:id="rId15"/>
    <p:sldId id="299" r:id="rId16"/>
    <p:sldId id="304" r:id="rId17"/>
    <p:sldId id="305" r:id="rId18"/>
    <p:sldId id="306" r:id="rId19"/>
    <p:sldId id="307" r:id="rId20"/>
    <p:sldId id="308" r:id="rId21"/>
    <p:sldId id="293" r:id="rId22"/>
    <p:sldId id="301" r:id="rId23"/>
    <p:sldId id="294" r:id="rId24"/>
    <p:sldId id="295" r:id="rId25"/>
    <p:sldId id="296" r:id="rId26"/>
    <p:sldId id="302" r:id="rId27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3"/>
            <p14:sldId id="292"/>
            <p14:sldId id="288"/>
            <p14:sldId id="289"/>
            <p14:sldId id="290"/>
            <p14:sldId id="291"/>
            <p14:sldId id="271"/>
            <p14:sldId id="303"/>
            <p14:sldId id="298"/>
            <p14:sldId id="300"/>
            <p14:sldId id="299"/>
            <p14:sldId id="304"/>
            <p14:sldId id="305"/>
            <p14:sldId id="306"/>
            <p14:sldId id="307"/>
            <p14:sldId id="308"/>
            <p14:sldId id="293"/>
            <p14:sldId id="301"/>
            <p14:sldId id="294"/>
            <p14:sldId id="295"/>
            <p14:sldId id="296"/>
            <p14:sldId id="302"/>
          </p14:sldIdLst>
        </p14:section>
        <p14:section name="Daha Fazla Bilgi Edini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18.02.2025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18.02.2025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6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5939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553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3804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4557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4237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7823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7498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4074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25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4751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3629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4941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8401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107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185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723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278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749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4325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2480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88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18.02.2025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18.02.2025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37911" y="710074"/>
            <a:ext cx="10515600" cy="3844228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Bilecik Şeyh Edebali Üniversitesi</a:t>
            </a:r>
            <a:br>
              <a:rPr lang="tr-TR" sz="4800" dirty="0" smtClean="0">
                <a:solidFill>
                  <a:schemeClr val="bg1"/>
                </a:solidFill>
              </a:rPr>
            </a:br>
            <a:r>
              <a:rPr lang="tr-TR" sz="4800" dirty="0" smtClean="0">
                <a:solidFill>
                  <a:schemeClr val="bg1"/>
                </a:solidFill>
              </a:rPr>
              <a:t/>
            </a:r>
            <a:br>
              <a:rPr lang="tr-TR" sz="48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Bilgisayar Mühendisliği Bölümü</a:t>
            </a:r>
            <a:br>
              <a:rPr lang="tr-TR" sz="24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/>
            </a:r>
            <a:br>
              <a:rPr lang="tr-TR" sz="24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Web Uygulama Çatısı – ( Web Application Framework ) 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796905" y="5551293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1.1 Hafta – Temel kavramlar - Giriş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2655583" y="4413500"/>
            <a:ext cx="7373319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400" b="1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b="1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Nedir ?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İçerik Yer Tutucusu 17"/>
          <p:cNvSpPr txBox="1">
            <a:spLocks/>
          </p:cNvSpPr>
          <p:nvPr/>
        </p:nvSpPr>
        <p:spPr>
          <a:xfrm>
            <a:off x="521207" y="1564974"/>
            <a:ext cx="10974107" cy="4937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/>
              <a:t>Tanım :  Microsoft </a:t>
            </a:r>
            <a:r>
              <a:rPr lang="tr-TR" sz="1800" dirty="0"/>
              <a:t>tarafından geliştirilen ve geliştirilmesi devam eden </a:t>
            </a:r>
            <a:r>
              <a:rPr lang="tr-TR" sz="1800" dirty="0" smtClean="0"/>
              <a:t> </a:t>
            </a:r>
            <a:r>
              <a:rPr lang="tr-TR" sz="1800" dirty="0"/>
              <a:t>açık kaynak kodlu bir modern geliştirme </a:t>
            </a:r>
            <a:r>
              <a:rPr lang="tr-TR" sz="1800" dirty="0" err="1" smtClean="0"/>
              <a:t>framework’tür</a:t>
            </a:r>
            <a:r>
              <a:rPr lang="tr-TR" sz="1800" dirty="0" smtClean="0"/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err="1"/>
              <a:t>Asp.Net</a:t>
            </a:r>
            <a:r>
              <a:rPr lang="tr-TR" sz="1800" dirty="0"/>
              <a:t> </a:t>
            </a:r>
            <a:r>
              <a:rPr lang="tr-TR" sz="1800" dirty="0" err="1"/>
              <a:t>Core</a:t>
            </a:r>
            <a:r>
              <a:rPr lang="tr-TR" sz="1800" dirty="0"/>
              <a:t> 2016 yılında tanıtılmıştır </a:t>
            </a:r>
            <a:endParaRPr lang="tr-TR" sz="1800" dirty="0" smtClean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/>
              <a:t> </a:t>
            </a:r>
            <a:r>
              <a:rPr lang="tr-TR" sz="1800" dirty="0" err="1"/>
              <a:t>Asp.Net</a:t>
            </a:r>
            <a:r>
              <a:rPr lang="tr-TR" sz="1800" dirty="0"/>
              <a:t> tabanlı uygulamaların geliştirilmesi için alternatif olarak piyasaya sürülmüştür</a:t>
            </a:r>
            <a:r>
              <a:rPr lang="tr-TR" sz="1800" dirty="0" smtClean="0"/>
              <a:t>.  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err="1" smtClean="0"/>
              <a:t>ASP.NET’in</a:t>
            </a:r>
            <a:r>
              <a:rPr lang="tr-TR" sz="1800" dirty="0" smtClean="0"/>
              <a:t> yeniden  inşa edilmiş hali denilebilir.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/>
              <a:t> </a:t>
            </a:r>
            <a:r>
              <a:rPr lang="tr-TR" sz="1800" dirty="0" err="1"/>
              <a:t>Asp.Net</a:t>
            </a:r>
            <a:r>
              <a:rPr lang="tr-TR" sz="1800" dirty="0"/>
              <a:t> </a:t>
            </a:r>
            <a:r>
              <a:rPr lang="tr-TR" sz="1800" dirty="0" err="1"/>
              <a:t>Core</a:t>
            </a:r>
            <a:r>
              <a:rPr lang="tr-TR" sz="1800" dirty="0"/>
              <a:t> </a:t>
            </a:r>
            <a:r>
              <a:rPr lang="tr-TR" sz="1800" dirty="0" smtClean="0"/>
              <a:t>ile  </a:t>
            </a:r>
            <a:r>
              <a:rPr lang="tr-TR" sz="1800" dirty="0"/>
              <a:t>Web API ve MVC altyapıları ile birleşme sağlandığı gibi daha az maliyet ile uygulamalar </a:t>
            </a:r>
            <a:r>
              <a:rPr lang="tr-TR" sz="1800" dirty="0" smtClean="0"/>
              <a:t>geliştirilebilmektedir.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>
                <a:cs typeface="Segoe UI" panose="020B0502040204020203" pitchFamily="34" charset="0"/>
              </a:rPr>
              <a:t>Açık kaynaktır.</a:t>
            </a:r>
            <a:endParaRPr lang="tr-TR" sz="1800" dirty="0"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6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İçerik Yer Tutucusu 17"/>
          <p:cNvSpPr txBox="1">
            <a:spLocks/>
          </p:cNvSpPr>
          <p:nvPr/>
        </p:nvSpPr>
        <p:spPr>
          <a:xfrm>
            <a:off x="521207" y="1564973"/>
            <a:ext cx="11032164" cy="499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/>
              <a:t>Açık kaynak kod esnekliği kazandırmıştır.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>
                <a:cs typeface="Segoe UI" panose="020B0502040204020203" pitchFamily="34" charset="0"/>
              </a:rPr>
              <a:t>Alt yapıyı bozmadan paket kütüphane entegrasyonu kolaydır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err="1" smtClean="0">
                <a:cs typeface="Segoe UI" panose="020B0502040204020203" pitchFamily="34" charset="0"/>
              </a:rPr>
              <a:t>Unit</a:t>
            </a:r>
            <a:r>
              <a:rPr lang="tr-TR" sz="1800" dirty="0" smtClean="0">
                <a:cs typeface="Segoe UI" panose="020B0502040204020203" pitchFamily="34" charset="0"/>
              </a:rPr>
              <a:t> test kolaylığı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>
                <a:cs typeface="Segoe UI" panose="020B0502040204020203" pitchFamily="34" charset="0"/>
              </a:rPr>
              <a:t>MVC – MVC </a:t>
            </a:r>
            <a:r>
              <a:rPr lang="tr-TR" sz="1800" dirty="0" err="1" smtClean="0">
                <a:cs typeface="Segoe UI" panose="020B0502040204020203" pitchFamily="34" charset="0"/>
              </a:rPr>
              <a:t>Api</a:t>
            </a:r>
            <a:r>
              <a:rPr lang="tr-TR" sz="1800" dirty="0" smtClean="0">
                <a:cs typeface="Segoe UI" panose="020B0502040204020203" pitchFamily="34" charset="0"/>
              </a:rPr>
              <a:t>  alt yapısı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err="1" smtClean="0">
                <a:cs typeface="Segoe UI" panose="020B0502040204020203" pitchFamily="34" charset="0"/>
              </a:rPr>
              <a:t>Razor</a:t>
            </a:r>
            <a:r>
              <a:rPr lang="tr-TR" sz="1800" dirty="0" smtClean="0">
                <a:cs typeface="Segoe UI" panose="020B0502040204020203" pitchFamily="34" charset="0"/>
              </a:rPr>
              <a:t> </a:t>
            </a:r>
            <a:r>
              <a:rPr lang="tr-TR" sz="1800" dirty="0" err="1" smtClean="0">
                <a:cs typeface="Segoe UI" panose="020B0502040204020203" pitchFamily="34" charset="0"/>
              </a:rPr>
              <a:t>Page</a:t>
            </a:r>
            <a:endParaRPr lang="tr-TR" sz="1800" dirty="0" smtClean="0"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err="1" smtClean="0">
                <a:cs typeface="Segoe UI" panose="020B0502040204020203" pitchFamily="34" charset="0"/>
              </a:rPr>
              <a:t>Razor</a:t>
            </a:r>
            <a:r>
              <a:rPr lang="tr-TR" sz="1800" dirty="0" smtClean="0">
                <a:cs typeface="Segoe UI" panose="020B0502040204020203" pitchFamily="34" charset="0"/>
              </a:rPr>
              <a:t> ile html üzerinde kod yazmamıza olanak tanır.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err="1" smtClean="0">
                <a:cs typeface="Segoe UI" panose="020B0502040204020203" pitchFamily="34" charset="0"/>
              </a:rPr>
              <a:t>Template</a:t>
            </a:r>
            <a:r>
              <a:rPr lang="tr-TR" sz="1800" dirty="0" smtClean="0">
                <a:cs typeface="Segoe UI" panose="020B0502040204020203" pitchFamily="34" charset="0"/>
              </a:rPr>
              <a:t> uyarlamayı kolaylaştırır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>
                <a:cs typeface="Segoe UI" panose="020B0502040204020203" pitchFamily="34" charset="0"/>
              </a:rPr>
              <a:t>Cross Platform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tr-TR" sz="1800" dirty="0"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Cross Platform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İçerik Yer Tutucusu 17"/>
          <p:cNvSpPr txBox="1">
            <a:spLocks/>
          </p:cNvSpPr>
          <p:nvPr/>
        </p:nvSpPr>
        <p:spPr>
          <a:xfrm>
            <a:off x="521207" y="1564973"/>
            <a:ext cx="11032164" cy="499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tr-TR" sz="1800" dirty="0"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67" y="2116516"/>
            <a:ext cx="9719766" cy="1381427"/>
          </a:xfrm>
          <a:prstGeom prst="rect">
            <a:avLst/>
          </a:prstGeom>
        </p:spPr>
      </p:pic>
      <p:sp>
        <p:nvSpPr>
          <p:cNvPr id="7" name="İçerik Yer Tutucusu 17"/>
          <p:cNvSpPr txBox="1">
            <a:spLocks/>
          </p:cNvSpPr>
          <p:nvPr/>
        </p:nvSpPr>
        <p:spPr>
          <a:xfrm>
            <a:off x="663282" y="4049486"/>
            <a:ext cx="10342736" cy="2080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/>
              <a:t>Windows, Linux, Mac OS X Server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/>
              <a:t>Sunucu için maliyetler düşürülebilir.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/>
              <a:t>Eldeki tüm sunucu imkanları kullanılabilir.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7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Tarihçesi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İçerik Yer Tutucusu 17"/>
          <p:cNvSpPr txBox="1">
            <a:spLocks/>
          </p:cNvSpPr>
          <p:nvPr/>
        </p:nvSpPr>
        <p:spPr>
          <a:xfrm>
            <a:off x="521207" y="1564973"/>
            <a:ext cx="11032164" cy="499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tr-TR" sz="1800" dirty="0"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İçerik Yer Tutucusu 17"/>
          <p:cNvSpPr txBox="1">
            <a:spLocks/>
          </p:cNvSpPr>
          <p:nvPr/>
        </p:nvSpPr>
        <p:spPr>
          <a:xfrm>
            <a:off x="521207" y="1393371"/>
            <a:ext cx="11032164" cy="419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/>
              <a:t>.NET </a:t>
            </a:r>
            <a:r>
              <a:rPr lang="tr-TR" sz="1800" b="1" dirty="0" err="1"/>
              <a:t>Framework'ün</a:t>
            </a:r>
            <a:r>
              <a:rPr lang="tr-TR" sz="1800" b="1" dirty="0"/>
              <a:t> </a:t>
            </a:r>
            <a:r>
              <a:rPr lang="tr-TR" sz="1800" b="1" dirty="0" smtClean="0"/>
              <a:t>Doğuşu</a:t>
            </a:r>
          </a:p>
          <a:p>
            <a:pPr marL="0" indent="0">
              <a:buNone/>
            </a:pPr>
            <a:endParaRPr lang="tr-TR" sz="1800" b="1" dirty="0"/>
          </a:p>
          <a:p>
            <a:r>
              <a:rPr lang="tr-TR" sz="1800" dirty="0"/>
              <a:t>Microsoft, 2002 yılında .NET </a:t>
            </a:r>
            <a:r>
              <a:rPr lang="tr-TR" sz="1800" dirty="0" err="1"/>
              <a:t>Framework'ü</a:t>
            </a:r>
            <a:r>
              <a:rPr lang="tr-TR" sz="1800" dirty="0"/>
              <a:t> piyasaya sürdü.</a:t>
            </a:r>
          </a:p>
          <a:p>
            <a:r>
              <a:rPr lang="tr-TR" sz="1800" dirty="0"/>
              <a:t>Windows tabanlı uygulamalar geliştirmek için tasarlandı.</a:t>
            </a:r>
          </a:p>
          <a:p>
            <a:r>
              <a:rPr lang="tr-TR" sz="1800" dirty="0"/>
              <a:t>C#, VB.NET gibi diller destekleniyordu.</a:t>
            </a:r>
          </a:p>
          <a:p>
            <a:r>
              <a:rPr lang="tr-TR" sz="1800" dirty="0"/>
              <a:t>Ancak, çapraz platform desteği yoktu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Tarihçesi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İçerik Yer Tutucusu 17"/>
          <p:cNvSpPr txBox="1">
            <a:spLocks/>
          </p:cNvSpPr>
          <p:nvPr/>
        </p:nvSpPr>
        <p:spPr>
          <a:xfrm>
            <a:off x="521207" y="1564973"/>
            <a:ext cx="11032164" cy="499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tr-TR" sz="1800" dirty="0"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İçerik Yer Tutucusu 17"/>
          <p:cNvSpPr txBox="1">
            <a:spLocks/>
          </p:cNvSpPr>
          <p:nvPr/>
        </p:nvSpPr>
        <p:spPr>
          <a:xfrm>
            <a:off x="521207" y="1837508"/>
            <a:ext cx="11032164" cy="419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/>
              <a:t>.NET </a:t>
            </a:r>
            <a:r>
              <a:rPr lang="tr-TR" sz="1800" b="1" dirty="0" err="1"/>
              <a:t>Core'un</a:t>
            </a:r>
            <a:r>
              <a:rPr lang="tr-TR" sz="1800" b="1" dirty="0"/>
              <a:t> Ortaya Çıkışı</a:t>
            </a:r>
          </a:p>
          <a:p>
            <a:r>
              <a:rPr lang="tr-TR" sz="1800" dirty="0"/>
              <a:t>2014 yılında Microsoft, açık kaynak ve çapraz platform desteğine sahip yeni bir </a:t>
            </a:r>
            <a:r>
              <a:rPr lang="tr-TR" sz="1800" dirty="0" err="1"/>
              <a:t>framework</a:t>
            </a:r>
            <a:r>
              <a:rPr lang="tr-TR" sz="1800" dirty="0"/>
              <a:t> üzerinde çalıştığını duyurdu.</a:t>
            </a:r>
          </a:p>
          <a:p>
            <a:r>
              <a:rPr lang="tr-TR" sz="1800" dirty="0"/>
              <a:t>2016 yılında </a:t>
            </a:r>
            <a:r>
              <a:rPr lang="tr-TR" sz="1800" b="1" dirty="0"/>
              <a:t>.NET </a:t>
            </a:r>
            <a:r>
              <a:rPr lang="tr-TR" sz="1800" b="1" dirty="0" err="1"/>
              <a:t>Core</a:t>
            </a:r>
            <a:r>
              <a:rPr lang="tr-TR" sz="1800" b="1" dirty="0"/>
              <a:t> 1.0</a:t>
            </a:r>
            <a:r>
              <a:rPr lang="tr-TR" sz="1800" dirty="0"/>
              <a:t> piyasaya sürüldü.</a:t>
            </a:r>
          </a:p>
          <a:p>
            <a:r>
              <a:rPr lang="tr-TR" sz="1800" dirty="0"/>
              <a:t>Windows, Linux ve </a:t>
            </a:r>
            <a:r>
              <a:rPr lang="tr-TR" sz="1800" dirty="0" err="1"/>
              <a:t>macOS</a:t>
            </a:r>
            <a:r>
              <a:rPr lang="tr-TR" sz="1800" dirty="0"/>
              <a:t> üzerinde çalışabiliyordu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2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Tarihçesi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İçerik Yer Tutucusu 17"/>
          <p:cNvSpPr txBox="1">
            <a:spLocks/>
          </p:cNvSpPr>
          <p:nvPr/>
        </p:nvSpPr>
        <p:spPr>
          <a:xfrm>
            <a:off x="521207" y="1564973"/>
            <a:ext cx="11032164" cy="499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tr-TR" sz="1800" dirty="0"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İçerik Yer Tutucusu 17"/>
          <p:cNvSpPr txBox="1">
            <a:spLocks/>
          </p:cNvSpPr>
          <p:nvPr/>
        </p:nvSpPr>
        <p:spPr>
          <a:xfrm>
            <a:off x="521207" y="1837508"/>
            <a:ext cx="11032164" cy="419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/>
              <a:t>.NET </a:t>
            </a:r>
            <a:r>
              <a:rPr lang="tr-TR" sz="1800" b="1" dirty="0" err="1"/>
              <a:t>Core</a:t>
            </a:r>
            <a:r>
              <a:rPr lang="tr-TR" sz="1800" b="1" dirty="0"/>
              <a:t> Sürümleri</a:t>
            </a:r>
          </a:p>
          <a:p>
            <a:pPr lvl="1"/>
            <a:r>
              <a:rPr lang="tr-TR" sz="1800" b="1" dirty="0"/>
              <a:t>.NET </a:t>
            </a:r>
            <a:r>
              <a:rPr lang="tr-TR" sz="1800" b="1" dirty="0" err="1"/>
              <a:t>Core</a:t>
            </a:r>
            <a:r>
              <a:rPr lang="tr-TR" sz="1800" b="1" dirty="0"/>
              <a:t> 1.0 (2016):</a:t>
            </a:r>
            <a:r>
              <a:rPr lang="tr-TR" sz="1800" dirty="0"/>
              <a:t> İlk sürüm, sınırlı API desteği.</a:t>
            </a:r>
          </a:p>
          <a:p>
            <a:pPr lvl="1"/>
            <a:r>
              <a:rPr lang="tr-TR" sz="1800" b="1" dirty="0"/>
              <a:t>.NET </a:t>
            </a:r>
            <a:r>
              <a:rPr lang="tr-TR" sz="1800" b="1" dirty="0" err="1"/>
              <a:t>Core</a:t>
            </a:r>
            <a:r>
              <a:rPr lang="tr-TR" sz="1800" b="1" dirty="0"/>
              <a:t> 2.0 (2017):</a:t>
            </a:r>
            <a:r>
              <a:rPr lang="tr-TR" sz="1800" dirty="0"/>
              <a:t> Daha fazla API, performans iyileştirmeleri.</a:t>
            </a:r>
          </a:p>
          <a:p>
            <a:pPr lvl="1"/>
            <a:r>
              <a:rPr lang="tr-TR" sz="1800" b="1" dirty="0"/>
              <a:t>.NET </a:t>
            </a:r>
            <a:r>
              <a:rPr lang="tr-TR" sz="1800" b="1" dirty="0" err="1"/>
              <a:t>Core</a:t>
            </a:r>
            <a:r>
              <a:rPr lang="tr-TR" sz="1800" b="1" dirty="0"/>
              <a:t> 3.0 (2019):</a:t>
            </a:r>
            <a:r>
              <a:rPr lang="tr-TR" sz="1800" dirty="0"/>
              <a:t> Windows Forms ve WPF desteği eklendi.</a:t>
            </a:r>
          </a:p>
          <a:p>
            <a:pPr lvl="1"/>
            <a:r>
              <a:rPr lang="tr-TR" sz="1800" b="1" dirty="0"/>
              <a:t>.NET </a:t>
            </a:r>
            <a:r>
              <a:rPr lang="tr-TR" sz="1800" b="1" dirty="0" err="1"/>
              <a:t>Core</a:t>
            </a:r>
            <a:r>
              <a:rPr lang="tr-TR" sz="1800" b="1" dirty="0"/>
              <a:t> 3.1 (2019):</a:t>
            </a:r>
            <a:r>
              <a:rPr lang="tr-TR" sz="1800" dirty="0"/>
              <a:t> Uzun süreli destek (LTS) sağlandı.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Tarihçesi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İçerik Yer Tutucusu 17"/>
          <p:cNvSpPr txBox="1">
            <a:spLocks/>
          </p:cNvSpPr>
          <p:nvPr/>
        </p:nvSpPr>
        <p:spPr>
          <a:xfrm>
            <a:off x="521207" y="1564973"/>
            <a:ext cx="11032164" cy="499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tr-TR" sz="1800" dirty="0"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İçerik Yer Tutucusu 17"/>
          <p:cNvSpPr txBox="1">
            <a:spLocks/>
          </p:cNvSpPr>
          <p:nvPr/>
        </p:nvSpPr>
        <p:spPr>
          <a:xfrm>
            <a:off x="521207" y="1837508"/>
            <a:ext cx="11032164" cy="419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/>
              <a:t>.NET 5 ve Yeni Dönem</a:t>
            </a:r>
          </a:p>
          <a:p>
            <a:pPr lvl="1"/>
            <a:r>
              <a:rPr lang="tr-TR" sz="1800" dirty="0"/>
              <a:t>Microsoft, .NET </a:t>
            </a:r>
            <a:r>
              <a:rPr lang="tr-TR" sz="1800" dirty="0" err="1"/>
              <a:t>Core'u</a:t>
            </a:r>
            <a:r>
              <a:rPr lang="tr-TR" sz="1800" dirty="0"/>
              <a:t> tek bir platforma dönüştürme kararı aldı.</a:t>
            </a:r>
          </a:p>
          <a:p>
            <a:pPr lvl="1"/>
            <a:r>
              <a:rPr lang="tr-TR" sz="1800" b="1" dirty="0"/>
              <a:t>.NET 5 (2020):</a:t>
            </a:r>
            <a:r>
              <a:rPr lang="tr-TR" sz="1800" dirty="0"/>
              <a:t> .NET Framework ve .NET </a:t>
            </a:r>
            <a:r>
              <a:rPr lang="tr-TR" sz="1800" dirty="0" err="1"/>
              <a:t>Core</a:t>
            </a:r>
            <a:r>
              <a:rPr lang="tr-TR" sz="1800" dirty="0"/>
              <a:t> birleşti.</a:t>
            </a:r>
          </a:p>
          <a:p>
            <a:pPr lvl="1"/>
            <a:r>
              <a:rPr lang="tr-TR" sz="1800" b="1" dirty="0"/>
              <a:t>.NET 6 (2021):</a:t>
            </a:r>
            <a:r>
              <a:rPr lang="tr-TR" sz="1800" dirty="0"/>
              <a:t> Uzun süreli destek (LTS) ile daha güçlü.</a:t>
            </a:r>
          </a:p>
          <a:p>
            <a:pPr lvl="1"/>
            <a:r>
              <a:rPr lang="tr-TR" sz="1800" b="1" dirty="0"/>
              <a:t>.NET 7 (2022) ve .NET 8 (2023):</a:t>
            </a:r>
            <a:r>
              <a:rPr lang="tr-TR" sz="1800" dirty="0"/>
              <a:t> Performans ve güvenlik geliştirmeleri</a:t>
            </a:r>
            <a:r>
              <a:rPr lang="tr-TR" sz="1800" dirty="0" smtClean="0"/>
              <a:t>.</a:t>
            </a:r>
          </a:p>
          <a:p>
            <a:pPr lvl="1"/>
            <a:r>
              <a:rPr lang="tr-TR" sz="1800" b="1" dirty="0"/>
              <a:t>.NET </a:t>
            </a:r>
            <a:r>
              <a:rPr lang="tr-TR" sz="1800" b="1" dirty="0" smtClean="0"/>
              <a:t>9 : </a:t>
            </a:r>
            <a:r>
              <a:rPr lang="tr-TR" sz="1800" dirty="0" smtClean="0"/>
              <a:t>12 Kasım 2024 ‘te çıktı. En güncel sürüm.</a:t>
            </a:r>
            <a:r>
              <a:rPr lang="tr-TR" sz="1800" b="1" dirty="0" smtClean="0"/>
              <a:t> </a:t>
            </a: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1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Tarihçesi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İçerik Yer Tutucusu 17"/>
          <p:cNvSpPr txBox="1">
            <a:spLocks/>
          </p:cNvSpPr>
          <p:nvPr/>
        </p:nvSpPr>
        <p:spPr>
          <a:xfrm>
            <a:off x="521207" y="1564973"/>
            <a:ext cx="11032164" cy="499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tr-TR" sz="1800" dirty="0"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İçerik Yer Tutucusu 17"/>
          <p:cNvSpPr txBox="1">
            <a:spLocks/>
          </p:cNvSpPr>
          <p:nvPr/>
        </p:nvSpPr>
        <p:spPr>
          <a:xfrm>
            <a:off x="521207" y="1837508"/>
            <a:ext cx="11032164" cy="419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/>
              <a:t>.NET </a:t>
            </a:r>
            <a:r>
              <a:rPr lang="tr-TR" sz="1800" b="1" dirty="0" err="1"/>
              <a:t>Core'un</a:t>
            </a:r>
            <a:r>
              <a:rPr lang="tr-TR" sz="1800" b="1" dirty="0"/>
              <a:t> Geleceği</a:t>
            </a:r>
          </a:p>
          <a:p>
            <a:pPr lvl="1"/>
            <a:r>
              <a:rPr lang="tr-TR" sz="1800" dirty="0"/>
              <a:t>.NET 9 ve sonrası için daha fazla yapay zeka ve makine öğrenimi entegrasyonu bekleniyor.</a:t>
            </a:r>
          </a:p>
          <a:p>
            <a:pPr lvl="1"/>
            <a:r>
              <a:rPr lang="tr-TR" sz="1800" dirty="0"/>
              <a:t>Web, mobil ve masaüstü uygulamalar için daha fazla optimizasyon</a:t>
            </a:r>
            <a:r>
              <a:rPr lang="tr-TR" sz="1800" dirty="0" smtClean="0"/>
              <a:t>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57574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ASP.NET Tarihçesi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431426"/>
            <a:ext cx="10959593" cy="443424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4963886"/>
            <a:ext cx="3775022" cy="155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7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ile ASP.NET  arasındaki farklar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İçerik Yer Tutucusu 17"/>
          <p:cNvSpPr txBox="1">
            <a:spLocks/>
          </p:cNvSpPr>
          <p:nvPr/>
        </p:nvSpPr>
        <p:spPr>
          <a:xfrm>
            <a:off x="1551721" y="2288119"/>
            <a:ext cx="4268507" cy="499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/>
              <a:t>Düşük performans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/>
              <a:t>Microsoft alt yapısına bağımlılık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/>
              <a:t>Modüler değildir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err="1" smtClean="0"/>
              <a:t>Arayüz</a:t>
            </a:r>
            <a:r>
              <a:rPr lang="tr-TR" sz="1800" dirty="0" smtClean="0"/>
              <a:t> tasarımı zordur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/>
              <a:t>Açık kaynak değildir. 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tr-TR" sz="1800" dirty="0" smtClean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tr-TR" sz="1800" dirty="0"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6548916" y="2288119"/>
            <a:ext cx="4268507" cy="499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/>
              <a:t>Yüksek performans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/>
              <a:t>Cross platform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/>
              <a:t>Modülerdir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err="1" smtClean="0"/>
              <a:t>Razor</a:t>
            </a:r>
            <a:r>
              <a:rPr lang="tr-TR" sz="1800" dirty="0" smtClean="0"/>
              <a:t> </a:t>
            </a:r>
            <a:r>
              <a:rPr lang="tr-TR" sz="1800" dirty="0" err="1" smtClean="0"/>
              <a:t>pages</a:t>
            </a:r>
            <a:r>
              <a:rPr lang="tr-TR" sz="1800" dirty="0" smtClean="0"/>
              <a:t> ile tasarım ve kodlama daha kolaydır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/>
              <a:t>Açık kaynaklıdır.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tr-TR" sz="1800" dirty="0" smtClean="0"/>
              <a:t>MVC ve API alt yapısı</a:t>
            </a:r>
            <a:endParaRPr lang="tr-TR" sz="1800" dirty="0"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2258639" y="1554698"/>
            <a:ext cx="4079821" cy="73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tr-TR" sz="2400" b="1" dirty="0" smtClean="0"/>
              <a:t>ASP.NET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tr-TR" sz="1800" dirty="0"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İçerik Yer Tutucusu 17"/>
          <p:cNvSpPr txBox="1">
            <a:spLocks/>
          </p:cNvSpPr>
          <p:nvPr/>
        </p:nvSpPr>
        <p:spPr>
          <a:xfrm>
            <a:off x="7045378" y="1554698"/>
            <a:ext cx="4079821" cy="73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tr-TR" sz="2400" b="1" dirty="0" smtClean="0"/>
              <a:t>ASP.NET </a:t>
            </a:r>
            <a:r>
              <a:rPr lang="tr-TR" sz="2400" b="1" dirty="0" err="1" smtClean="0"/>
              <a:t>Core</a:t>
            </a:r>
            <a:endParaRPr lang="tr-TR" sz="2400" b="1" dirty="0" smtClean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tr-TR" sz="1800" dirty="0"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uygulaması nedir ?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İçerik Yer Tutucusu 17"/>
          <p:cNvSpPr txBox="1">
            <a:spLocks/>
          </p:cNvSpPr>
          <p:nvPr/>
        </p:nvSpPr>
        <p:spPr>
          <a:xfrm>
            <a:off x="521207" y="1318231"/>
            <a:ext cx="11086018" cy="523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Tanım : W</a:t>
            </a:r>
            <a:r>
              <a:rPr lang="tr-TR" sz="1600" dirty="0" smtClean="0"/>
              <a:t>eb </a:t>
            </a:r>
            <a:r>
              <a:rPr lang="tr-TR" sz="1600" dirty="0"/>
              <a:t>uygulaması</a:t>
            </a:r>
            <a:r>
              <a:rPr lang="tr-TR" sz="1600" dirty="0" smtClean="0"/>
              <a:t>, genellikle tarayıcı üzerinden intranet veya </a:t>
            </a:r>
            <a:r>
              <a:rPr lang="tr-TR" sz="1600" dirty="0"/>
              <a:t>internet ağı ile ulaşılan programlara </a:t>
            </a:r>
            <a:r>
              <a:rPr lang="tr-TR" sz="1600" dirty="0" smtClean="0"/>
              <a:t>verilen </a:t>
            </a:r>
            <a:r>
              <a:rPr lang="tr-TR" sz="1600" dirty="0"/>
              <a:t>isimdir. </a:t>
            </a:r>
            <a:endParaRPr lang="tr-TR" sz="1600" dirty="0" smtClean="0"/>
          </a:p>
          <a:p>
            <a:pPr>
              <a:spcAft>
                <a:spcPts val="600"/>
              </a:spcAft>
              <a:defRPr/>
            </a:pPr>
            <a:endParaRPr lang="tr-TR" sz="1600" dirty="0" smtClean="0"/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Özellikleri ; 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Erişilebilirlik, Etkileşim, Veri Depolama, Dinamik İçerik  gibi özelliklere sahiptirler</a:t>
            </a:r>
          </a:p>
          <a:p>
            <a:pPr lvl="1">
              <a:spcAft>
                <a:spcPts val="600"/>
              </a:spcAft>
              <a:defRPr/>
            </a:pPr>
            <a:endParaRPr lang="tr-T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Statik web sayfaları ; Sabit içeriklere sahip kullanıcı tarafından veri alınıp işlenmeyen web sitelerinden oluşur.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Dinamik web uygulamaları ; Kullanıcı ile etkileşimin olduğu kullanıcıdan veriler alıp bu verilerin depolandığı işlendiği  web uygulamalarıdır.</a:t>
            </a:r>
          </a:p>
          <a:p>
            <a:pPr>
              <a:spcAft>
                <a:spcPts val="600"/>
              </a:spcAft>
              <a:defRPr/>
            </a:pPr>
            <a:endParaRPr lang="tr-TR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PWA (</a:t>
            </a:r>
            <a:r>
              <a:rPr lang="tr-TR" sz="1600" dirty="0" err="1"/>
              <a:t>Progressive</a:t>
            </a:r>
            <a:r>
              <a:rPr lang="tr-TR" sz="1600" dirty="0"/>
              <a:t> Web </a:t>
            </a:r>
            <a:r>
              <a:rPr lang="tr-TR" sz="1600" dirty="0" smtClean="0"/>
              <a:t>Application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: Web uygulamasının mobil uygulamalara benzer seviyesine getiren uygulamalardır.</a:t>
            </a:r>
          </a:p>
          <a:p>
            <a:pPr>
              <a:spcAft>
                <a:spcPts val="600"/>
              </a:spcAft>
              <a:defRPr/>
            </a:pPr>
            <a:endParaRPr lang="tr-T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tr-TR" sz="1600" dirty="0"/>
              <a:t>Application Programming </a:t>
            </a:r>
            <a:r>
              <a:rPr lang="tr-TR" sz="1600" dirty="0" err="1"/>
              <a:t>Interface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bir web uygulaması mıdır ? </a:t>
            </a: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ile ASP.NET  arasındaki farklar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915" y="1485827"/>
            <a:ext cx="9055571" cy="466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64548" cy="640080"/>
          </a:xfrm>
        </p:spPr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Gelecek hafta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İçerik Yer Tutucusu 17"/>
          <p:cNvSpPr txBox="1">
            <a:spLocks/>
          </p:cNvSpPr>
          <p:nvPr/>
        </p:nvSpPr>
        <p:spPr>
          <a:xfrm>
            <a:off x="869549" y="1662307"/>
            <a:ext cx="9740393" cy="420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Teorik </a:t>
            </a:r>
          </a:p>
          <a:p>
            <a:pPr lvl="1"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MVC Mimarisi</a:t>
            </a:r>
          </a:p>
          <a:p>
            <a:pPr lvl="1"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Uygulama</a:t>
            </a:r>
          </a:p>
          <a:p>
            <a:pPr lvl="1"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 oluşturma  ( Boş proje oluşturma ) </a:t>
            </a:r>
          </a:p>
          <a:p>
            <a:pPr lvl="1"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MVC Bileşenlerini oluşturma</a:t>
            </a:r>
          </a:p>
          <a:p>
            <a:pPr lvl="1"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Hello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MVC </a:t>
            </a: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3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 Nedir ?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İçerik Yer Tutucusu 17"/>
          <p:cNvSpPr txBox="1">
            <a:spLocks/>
          </p:cNvSpPr>
          <p:nvPr/>
        </p:nvSpPr>
        <p:spPr>
          <a:xfrm>
            <a:off x="521207" y="1318231"/>
            <a:ext cx="10974107" cy="505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Tanım : </a:t>
            </a:r>
            <a:r>
              <a:rPr lang="tr-TR" sz="1600" dirty="0"/>
              <a:t>API, </a:t>
            </a:r>
            <a:r>
              <a:rPr lang="tr-TR" sz="1600" b="1" dirty="0"/>
              <a:t>Application Programming </a:t>
            </a:r>
            <a:r>
              <a:rPr lang="tr-TR" sz="1600" b="1" dirty="0" err="1"/>
              <a:t>Interface</a:t>
            </a:r>
            <a:r>
              <a:rPr lang="tr-TR" sz="1600" dirty="0"/>
              <a:t> </a:t>
            </a:r>
            <a:r>
              <a:rPr lang="tr-TR" sz="1600" dirty="0" smtClean="0"/>
              <a:t>: </a:t>
            </a:r>
            <a:r>
              <a:rPr lang="tr-TR" sz="1600" dirty="0"/>
              <a:t>Uygulama Programlama a</a:t>
            </a:r>
            <a:r>
              <a:rPr lang="tr-TR" sz="1600" dirty="0" smtClean="0"/>
              <a:t>rabirimidir.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Bir uygulamaya uzaktan veri gönderme , veri alma gibi işlemler için kullanılır.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Bir ara birimdir kendine ait bir 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arayüzü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yoktur.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Günümüzde çok sık kullanılır.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Farklı uygulamaları haberleştirmek için uygun bir yaklaşımdır. 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Fark uygulamalardaki benzer işleri ortaklaştırıp tek bir yerden beslenecek şekilde uyarlanabilir.</a:t>
            </a:r>
          </a:p>
          <a:p>
            <a:pPr lvl="1">
              <a:spcAft>
                <a:spcPts val="600"/>
              </a:spcAft>
              <a:defRPr/>
            </a:pPr>
            <a:endParaRPr lang="tr-T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tr-TR" sz="1600" dirty="0">
                <a:latin typeface="Segoe UI" panose="020B0502040204020203" pitchFamily="34" charset="0"/>
                <a:cs typeface="Segoe UI" panose="020B0502040204020203" pitchFamily="34" charset="0"/>
              </a:rPr>
              <a:t>Örnek : https://jsonplaceholder.typicode.com/users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tr-TR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İlerleyen haftalarda uygulama üzerinde kendi 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api’lerimiz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oluşturacağız.</a:t>
            </a:r>
          </a:p>
          <a:p>
            <a:pPr>
              <a:spcAft>
                <a:spcPts val="600"/>
              </a:spcAft>
              <a:defRPr/>
            </a:pPr>
            <a:endParaRPr lang="tr-T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 / Öneri / Fikir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Resim 7" descr="PowerPoint ekip blogunun köprüsünü içeren sağa dönük ok. PowerPoint ekip blogunu ziyaret etmek için resmi seçin ">
            <a:hlinkClick r:id="rId3" tooltip="PowerPoint ekip blogunu ziyaret etmek için buraya tıklayın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324" y="3672992"/>
            <a:ext cx="661940" cy="661940"/>
          </a:xfrm>
          <a:prstGeom prst="rect">
            <a:avLst/>
          </a:prstGeom>
        </p:spPr>
      </p:pic>
      <p:sp>
        <p:nvSpPr>
          <p:cNvPr id="12" name="İçerik Yer Tutucusu 17"/>
          <p:cNvSpPr txBox="1">
            <a:spLocks/>
          </p:cNvSpPr>
          <p:nvPr/>
        </p:nvSpPr>
        <p:spPr>
          <a:xfrm>
            <a:off x="1631024" y="3864078"/>
            <a:ext cx="4710782" cy="778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Herhangi bir sorusu olan var mı ? </a:t>
            </a: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30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Web’in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tarihçesi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İçerik Yer Tutucusu 17"/>
          <p:cNvSpPr txBox="1">
            <a:spLocks/>
          </p:cNvSpPr>
          <p:nvPr/>
        </p:nvSpPr>
        <p:spPr>
          <a:xfrm>
            <a:off x="603798" y="1622048"/>
            <a:ext cx="11086018" cy="523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1.0 : Statik  (1990-2000)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2.0 : Dinamik (2000-2010)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3.0 </a:t>
            </a:r>
            <a:r>
              <a:rPr lang="tr-T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>
                <a:latin typeface="Segoe UI" panose="020B0502040204020203" pitchFamily="34" charset="0"/>
                <a:cs typeface="Segoe UI" panose="020B0502040204020203" pitchFamily="34" charset="0"/>
              </a:rPr>
              <a:t>Semantik (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2010-2020)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4.0 :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Intelligent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2020-2030</a:t>
            </a:r>
            <a:r>
              <a:rPr lang="tr-TR" sz="1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334" y="1622048"/>
            <a:ext cx="7210482" cy="4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3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Temel Kavramlar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İçerik Yer Tutucusu 17"/>
          <p:cNvSpPr txBox="1">
            <a:spLocks/>
          </p:cNvSpPr>
          <p:nvPr/>
        </p:nvSpPr>
        <p:spPr>
          <a:xfrm>
            <a:off x="521207" y="1318231"/>
            <a:ext cx="11086018" cy="6156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 : İsteğe karar veren ve isteği yapan kişi</a:t>
            </a:r>
          </a:p>
          <a:p>
            <a:pPr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Client : İstemci cihaz.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User’ın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uygulamaya istek gönderdiği cihazlar. (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Pc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Talet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Telefon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v.b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.)</a:t>
            </a:r>
          </a:p>
          <a:p>
            <a:pPr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Domain : Alan adı : bir web sayfasının internetteki adresidir.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Ip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adresi kullanmak yerine kullanılır. </a:t>
            </a:r>
          </a:p>
          <a:p>
            <a:pPr lvl="1"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DNS (Domain Name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Servers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) : Alan adının hangi IP adresine yönleneceğini belirler.</a:t>
            </a:r>
          </a:p>
          <a:p>
            <a:pPr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Hosting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Sunucuların barındırıldığı yerdir.</a:t>
            </a:r>
          </a:p>
          <a:p>
            <a:pPr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 : Web uygulamalarının dosyalarının bulunduğu, uygulamanın genellikle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backend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bölümünün çalıştırıldığı yüksek donanıma sahip bilgisayarlardır.</a:t>
            </a:r>
          </a:p>
          <a:p>
            <a:pPr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 :  ( </a:t>
            </a:r>
            <a:r>
              <a:rPr lang="tr-TR" dirty="0" err="1" smtClean="0"/>
              <a:t>Hyper</a:t>
            </a:r>
            <a:r>
              <a:rPr lang="tr-TR" dirty="0" smtClean="0"/>
              <a:t> </a:t>
            </a:r>
            <a:r>
              <a:rPr lang="tr-TR" dirty="0" err="1"/>
              <a:t>Text</a:t>
            </a:r>
            <a:r>
              <a:rPr lang="tr-TR" dirty="0"/>
              <a:t> Transfer </a:t>
            </a:r>
            <a:r>
              <a:rPr lang="tr-TR" dirty="0" smtClean="0"/>
              <a:t>Protokol ) Client ile sunucu arasındaki iletişimi standardize eden bir protokoldür.</a:t>
            </a:r>
          </a:p>
          <a:p>
            <a:pPr lvl="1"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HTTPS : </a:t>
            </a:r>
            <a:r>
              <a:rPr lang="tr-TR" dirty="0" err="1"/>
              <a:t>Hyper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Transfer Protokol </a:t>
            </a:r>
            <a:r>
              <a:rPr lang="tr-TR" dirty="0" err="1" smtClean="0"/>
              <a:t>Secure</a:t>
            </a: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Uygulamaya yapılan istek.</a:t>
            </a:r>
          </a:p>
          <a:p>
            <a:pPr>
              <a:spcAft>
                <a:spcPts val="600"/>
              </a:spcAft>
              <a:defRPr/>
            </a:pP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Uygulamanın yapılan isteğe karşılık verdiği cevap.</a:t>
            </a:r>
          </a:p>
          <a:p>
            <a:pPr>
              <a:spcAft>
                <a:spcPts val="600"/>
              </a:spcAft>
              <a:defRPr/>
            </a:pP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( Ön yüz )  Client tarafında görüntülenen, verilerin servis edildiği uygulamanın görünen tarafıdır.</a:t>
            </a:r>
          </a:p>
          <a:p>
            <a:pPr>
              <a:spcAft>
                <a:spcPts val="600"/>
              </a:spcAft>
              <a:defRPr/>
            </a:pP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Backend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( Arka yüz ) Sunucu tarafında verilerin işlenip tutulduğu, yeni veriler üretildiği uygulamanın mutfak kısmıdır.</a:t>
            </a: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Temel Kavramlar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936" y="2371303"/>
            <a:ext cx="7617093" cy="332962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50" y="3119088"/>
            <a:ext cx="1581231" cy="1533604"/>
          </a:xfrm>
          <a:prstGeom prst="rect">
            <a:avLst/>
          </a:prstGeom>
        </p:spPr>
      </p:pic>
      <p:sp>
        <p:nvSpPr>
          <p:cNvPr id="6" name="İçerik Yer Tutucusu 17"/>
          <p:cNvSpPr txBox="1">
            <a:spLocks/>
          </p:cNvSpPr>
          <p:nvPr/>
        </p:nvSpPr>
        <p:spPr>
          <a:xfrm>
            <a:off x="1217892" y="4847771"/>
            <a:ext cx="1857003" cy="478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tr-TR" sz="1800" b="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endParaRPr lang="tr-TR" sz="1800" b="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441" y="448056"/>
            <a:ext cx="986930" cy="1923247"/>
          </a:xfrm>
          <a:prstGeom prst="rect">
            <a:avLst/>
          </a:prstGeom>
        </p:spPr>
      </p:pic>
      <p:sp>
        <p:nvSpPr>
          <p:cNvPr id="8" name="İçerik Yer Tutucusu 17"/>
          <p:cNvSpPr txBox="1">
            <a:spLocks/>
          </p:cNvSpPr>
          <p:nvPr/>
        </p:nvSpPr>
        <p:spPr>
          <a:xfrm>
            <a:off x="8955317" y="1945868"/>
            <a:ext cx="2121127" cy="85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tr-TR" sz="1800" b="1" dirty="0" err="1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Hosting</a:t>
            </a:r>
            <a:endParaRPr lang="tr-TR" sz="18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Düz Ok Bağlayıcısı 10"/>
          <p:cNvCxnSpPr/>
          <p:nvPr/>
        </p:nvCxnSpPr>
        <p:spPr>
          <a:xfrm flipV="1">
            <a:off x="4016283" y="1567109"/>
            <a:ext cx="1803946" cy="104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H="1">
            <a:off x="4428939" y="1892330"/>
            <a:ext cx="1391290" cy="85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İçerik Yer Tutucusu 17"/>
          <p:cNvSpPr txBox="1">
            <a:spLocks/>
          </p:cNvSpPr>
          <p:nvPr/>
        </p:nvSpPr>
        <p:spPr>
          <a:xfrm>
            <a:off x="2146393" y="5896010"/>
            <a:ext cx="4775200" cy="801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: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Labtop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Tv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Telefon, Kulaklık, Akıllı kilit</a:t>
            </a:r>
            <a:b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tr-TR" sz="16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İçerik Yer Tutucusu 17"/>
          <p:cNvSpPr txBox="1">
            <a:spLocks/>
          </p:cNvSpPr>
          <p:nvPr/>
        </p:nvSpPr>
        <p:spPr>
          <a:xfrm>
            <a:off x="10189029" y="1866338"/>
            <a:ext cx="2265576" cy="250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Kesintisiz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 yerden erişilebilir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Hızlı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Güvenilir</a:t>
            </a:r>
            <a:b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tr-TR" sz="16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İçerik Yer Tutucusu 17"/>
          <p:cNvSpPr txBox="1">
            <a:spLocks/>
          </p:cNvSpPr>
          <p:nvPr/>
        </p:nvSpPr>
        <p:spPr>
          <a:xfrm rot="19853819">
            <a:off x="3272548" y="1699155"/>
            <a:ext cx="2852058" cy="43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Domain ( www.bilecik.edu.tr)</a:t>
            </a:r>
            <a:endParaRPr lang="tr-TR" sz="16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İçerik Yer Tutucusu 17"/>
          <p:cNvSpPr txBox="1">
            <a:spLocks/>
          </p:cNvSpPr>
          <p:nvPr/>
        </p:nvSpPr>
        <p:spPr>
          <a:xfrm rot="19853819">
            <a:off x="4616251" y="2138582"/>
            <a:ext cx="2182297" cy="41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79.123.224.10</a:t>
            </a:r>
            <a:endParaRPr lang="tr-TR" sz="16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8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-  </a:t>
            </a:r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Response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İçerik Yer Tutucusu 17"/>
          <p:cNvSpPr txBox="1">
            <a:spLocks/>
          </p:cNvSpPr>
          <p:nvPr/>
        </p:nvSpPr>
        <p:spPr>
          <a:xfrm>
            <a:off x="521207" y="1318231"/>
            <a:ext cx="11086018" cy="1410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: Uygulamaya gönderilen istek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Uygulamanın 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client’a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gönderdiği cevap</a:t>
            </a:r>
          </a:p>
          <a:p>
            <a:pPr>
              <a:spcAft>
                <a:spcPts val="600"/>
              </a:spcAft>
              <a:defRPr/>
            </a:pP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339" y="2247091"/>
            <a:ext cx="7033754" cy="3119810"/>
          </a:xfrm>
          <a:prstGeom prst="rect">
            <a:avLst/>
          </a:prstGeom>
        </p:spPr>
      </p:pic>
      <p:sp>
        <p:nvSpPr>
          <p:cNvPr id="5" name="İçerik Yer Tutucusu 17"/>
          <p:cNvSpPr txBox="1">
            <a:spLocks/>
          </p:cNvSpPr>
          <p:nvPr/>
        </p:nvSpPr>
        <p:spPr>
          <a:xfrm>
            <a:off x="1965378" y="5447546"/>
            <a:ext cx="5727193" cy="793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4470619" y="5818316"/>
            <a:ext cx="3468695" cy="684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tr-TR" sz="1800" b="1" u="sng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Bütün mesele bundan ibaret !</a:t>
            </a:r>
          </a:p>
          <a:p>
            <a:pPr>
              <a:spcAft>
                <a:spcPts val="600"/>
              </a:spcAft>
              <a:defRPr/>
            </a:pP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0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Frontend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- </a:t>
            </a:r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Backend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İçerik Yer Tutucusu 17"/>
          <p:cNvSpPr txBox="1">
            <a:spLocks/>
          </p:cNvSpPr>
          <p:nvPr/>
        </p:nvSpPr>
        <p:spPr>
          <a:xfrm>
            <a:off x="812800" y="3931353"/>
            <a:ext cx="5196115" cy="252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Verilerin Client tarafında görselleştirildiği bölüm, programlama içerir ancak daha çok tasarıma odaklanır. </a:t>
            </a:r>
            <a:endParaRPr lang="tr-T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HTML, 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tr-TR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lang="tr-TR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943" y="1361889"/>
            <a:ext cx="8853714" cy="2295711"/>
          </a:xfrm>
          <a:prstGeom prst="rect">
            <a:avLst/>
          </a:prstGeom>
        </p:spPr>
      </p:pic>
      <p:sp>
        <p:nvSpPr>
          <p:cNvPr id="6" name="İçerik Yer Tutucusu 17"/>
          <p:cNvSpPr txBox="1">
            <a:spLocks/>
          </p:cNvSpPr>
          <p:nvPr/>
        </p:nvSpPr>
        <p:spPr>
          <a:xfrm>
            <a:off x="6270171" y="3931352"/>
            <a:ext cx="5776686" cy="252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Backend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Uygulamanın programlamasının yapıldığı veri  sorgulama, işleme , üretme ve silme gibi işlemler yapılır. </a:t>
            </a:r>
            <a:endParaRPr lang="tr-T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C#, 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Java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NodeJs</a:t>
            </a:r>
            <a:endParaRPr lang="tr-TR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53422" cy="640080"/>
          </a:xfrm>
        </p:spPr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uygulama çatıları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Frameworks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09" y="2867086"/>
            <a:ext cx="5061418" cy="3668942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521207" y="1440538"/>
            <a:ext cx="99128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 (Çatı) :  </a:t>
            </a:r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Yazılım </a:t>
            </a:r>
            <a:r>
              <a:rPr lang="tr-T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geliştirmeyi kolaylaştıran, belirli kurallar ve yapılar sunan bir yazılım iskeletidir. </a:t>
            </a:r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tr-T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Yazılımcılar, </a:t>
            </a:r>
            <a:r>
              <a:rPr lang="tr-T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framework’ün</a:t>
            </a:r>
            <a:r>
              <a:rPr lang="tr-T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sağladığı yapıyı kullanarak daha hızlı ve düzenli bir şekilde uygulama </a:t>
            </a:r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geliştirirler.</a:t>
            </a: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794109" y="254392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Framework, belirli bir mimariyi ve kod organizasyonunu zorunlu kılar</a:t>
            </a:r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Framework, uygulamanın akışını </a:t>
            </a:r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yönetir.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Geliştirici </a:t>
            </a:r>
            <a:r>
              <a:rPr lang="tr-T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framework’ün</a:t>
            </a:r>
            <a:r>
              <a:rPr lang="tr-T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kurallarına uymak zorundadır</a:t>
            </a:r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53422" cy="640080"/>
          </a:xfrm>
        </p:spPr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uygulama çatıları – Web Application </a:t>
            </a:r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Frameworks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2343"/>
              </p:ext>
            </p:extLst>
          </p:nvPr>
        </p:nvGraphicFramePr>
        <p:xfrm>
          <a:off x="713822" y="1427642"/>
          <a:ext cx="11037692" cy="4896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7923">
                  <a:extLst>
                    <a:ext uri="{9D8B030D-6E8A-4147-A177-3AD203B41FA5}">
                      <a16:colId xmlns:a16="http://schemas.microsoft.com/office/drawing/2014/main" val="3335105625"/>
                    </a:ext>
                  </a:extLst>
                </a:gridCol>
                <a:gridCol w="4605543">
                  <a:extLst>
                    <a:ext uri="{9D8B030D-6E8A-4147-A177-3AD203B41FA5}">
                      <a16:colId xmlns:a16="http://schemas.microsoft.com/office/drawing/2014/main" val="3424688813"/>
                    </a:ext>
                  </a:extLst>
                </a:gridCol>
                <a:gridCol w="3934226">
                  <a:extLst>
                    <a:ext uri="{9D8B030D-6E8A-4147-A177-3AD203B41FA5}">
                      <a16:colId xmlns:a16="http://schemas.microsoft.com/office/drawing/2014/main" val="143543631"/>
                    </a:ext>
                  </a:extLst>
                </a:gridCol>
              </a:tblGrid>
              <a:tr h="699495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Tür</a:t>
                      </a:r>
                      <a:endParaRPr lang="tr-T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Framework</a:t>
                      </a:r>
                      <a:endParaRPr lang="tr-T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Kullanım Alanı</a:t>
                      </a:r>
                      <a:endParaRPr lang="tr-T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extLst>
                  <a:ext uri="{0D108BD9-81ED-4DB2-BD59-A6C34878D82A}">
                    <a16:rowId xmlns:a16="http://schemas.microsoft.com/office/drawing/2014/main" val="4274258307"/>
                  </a:ext>
                </a:extLst>
              </a:tr>
              <a:tr h="699495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>
                          <a:effectLst/>
                        </a:rPr>
                        <a:t>Frontend</a:t>
                      </a:r>
                      <a:endParaRPr lang="tr-T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>
                          <a:effectLst/>
                        </a:rPr>
                        <a:t>React, Angular, Vue.js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>
                          <a:effectLst/>
                        </a:rPr>
                        <a:t>Kullanıcı arayüzü geliştirme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extLst>
                  <a:ext uri="{0D108BD9-81ED-4DB2-BD59-A6C34878D82A}">
                    <a16:rowId xmlns:a16="http://schemas.microsoft.com/office/drawing/2014/main" val="2457255152"/>
                  </a:ext>
                </a:extLst>
              </a:tr>
              <a:tr h="699495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>
                          <a:effectLst/>
                        </a:rPr>
                        <a:t>Backend</a:t>
                      </a:r>
                      <a:endParaRPr lang="tr-T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ASP.NET Core, Django, Spring Boot, Express.js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>
                          <a:effectLst/>
                        </a:rPr>
                        <a:t>Sunucu tarafı geliştirme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extLst>
                  <a:ext uri="{0D108BD9-81ED-4DB2-BD59-A6C34878D82A}">
                    <a16:rowId xmlns:a16="http://schemas.microsoft.com/office/drawing/2014/main" val="3395460865"/>
                  </a:ext>
                </a:extLst>
              </a:tr>
              <a:tr h="699495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 dirty="0">
                          <a:effectLst/>
                        </a:rPr>
                        <a:t>Full-</a:t>
                      </a:r>
                      <a:r>
                        <a:rPr lang="tr-TR" sz="1400" u="none" strike="noStrike" dirty="0" err="1">
                          <a:effectLst/>
                        </a:rPr>
                        <a:t>Stack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>
                          <a:effectLst/>
                        </a:rPr>
                        <a:t>Laravel, Ruby on Rails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>
                          <a:effectLst/>
                        </a:rPr>
                        <a:t>Hem frontend hem backend geliştirme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extLst>
                  <a:ext uri="{0D108BD9-81ED-4DB2-BD59-A6C34878D82A}">
                    <a16:rowId xmlns:a16="http://schemas.microsoft.com/office/drawing/2014/main" val="3251289874"/>
                  </a:ext>
                </a:extLst>
              </a:tr>
              <a:tr h="699495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>
                          <a:effectLst/>
                        </a:rPr>
                        <a:t>Mobil</a:t>
                      </a:r>
                      <a:endParaRPr lang="tr-T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>
                          <a:effectLst/>
                        </a:rPr>
                        <a:t>Flutter, React Native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>
                          <a:effectLst/>
                        </a:rPr>
                        <a:t>Mobil uygulama geliştirme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extLst>
                  <a:ext uri="{0D108BD9-81ED-4DB2-BD59-A6C34878D82A}">
                    <a16:rowId xmlns:a16="http://schemas.microsoft.com/office/drawing/2014/main" val="657388931"/>
                  </a:ext>
                </a:extLst>
              </a:tr>
              <a:tr h="699495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>
                          <a:effectLst/>
                        </a:rPr>
                        <a:t>Makine Öğrenmesi</a:t>
                      </a:r>
                      <a:endParaRPr lang="tr-T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 dirty="0" err="1">
                          <a:effectLst/>
                        </a:rPr>
                        <a:t>TensorFlow</a:t>
                      </a:r>
                      <a:r>
                        <a:rPr lang="tr-TR" sz="1400" u="none" strike="noStrike" dirty="0">
                          <a:effectLst/>
                        </a:rPr>
                        <a:t>, </a:t>
                      </a:r>
                      <a:r>
                        <a:rPr lang="tr-TR" sz="1400" u="none" strike="noStrike" dirty="0" err="1">
                          <a:effectLst/>
                        </a:rPr>
                        <a:t>PyTorch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>
                          <a:effectLst/>
                        </a:rPr>
                        <a:t>Yapay zeka ve veri analizi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extLst>
                  <a:ext uri="{0D108BD9-81ED-4DB2-BD59-A6C34878D82A}">
                    <a16:rowId xmlns:a16="http://schemas.microsoft.com/office/drawing/2014/main" val="1325866319"/>
                  </a:ext>
                </a:extLst>
              </a:tr>
              <a:tr h="699495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>
                          <a:effectLst/>
                        </a:rPr>
                        <a:t>Oyun</a:t>
                      </a:r>
                      <a:endParaRPr lang="tr-T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>
                          <a:effectLst/>
                        </a:rPr>
                        <a:t>Unity, Unreal Engine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 dirty="0">
                          <a:effectLst/>
                        </a:rPr>
                        <a:t>Oyun geliştirme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0" marR="6250" marT="6250" marB="0" anchor="ctr"/>
                </a:tc>
                <a:extLst>
                  <a:ext uri="{0D108BD9-81ED-4DB2-BD59-A6C34878D82A}">
                    <a16:rowId xmlns:a16="http://schemas.microsoft.com/office/drawing/2014/main" val="198436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5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1142</Words>
  <Application>Microsoft Office PowerPoint</Application>
  <PresentationFormat>Geniş ekran</PresentationFormat>
  <Paragraphs>233</Paragraphs>
  <Slides>23</Slides>
  <Notes>23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HoşGeldinizBelgesi</vt:lpstr>
      <vt:lpstr>Bilecik Şeyh Edebali Üniversitesi  Bilgisayar Mühendisliği Bölümü  Web Uygulama Çatısı – ( Web Application Framework ) </vt:lpstr>
      <vt:lpstr>Web uygulaması nedir ? </vt:lpstr>
      <vt:lpstr>Web’in tarihçesi </vt:lpstr>
      <vt:lpstr>Temel Kavramlar</vt:lpstr>
      <vt:lpstr>Temel Kavramlar</vt:lpstr>
      <vt:lpstr>Request  -  Response</vt:lpstr>
      <vt:lpstr>Frontend - Backend</vt:lpstr>
      <vt:lpstr>Web uygulama çatıları –Frameworks</vt:lpstr>
      <vt:lpstr>Web uygulama çatıları – Web Application Frameworks</vt:lpstr>
      <vt:lpstr>ASP.NET Core Nedir ?</vt:lpstr>
      <vt:lpstr>ASP.NET Core </vt:lpstr>
      <vt:lpstr>Cross Platform</vt:lpstr>
      <vt:lpstr>ASP.NET Core Tarihçesi</vt:lpstr>
      <vt:lpstr>ASP.NET Core Tarihçesi</vt:lpstr>
      <vt:lpstr>ASP.NET Core Tarihçesi</vt:lpstr>
      <vt:lpstr>ASP.NET Core Tarihçesi</vt:lpstr>
      <vt:lpstr>ASP.NET Core Tarihçesi</vt:lpstr>
      <vt:lpstr>ASP.NET Tarihçesi</vt:lpstr>
      <vt:lpstr>ASP.NET Core  ile ASP.NET  arasındaki farklar</vt:lpstr>
      <vt:lpstr>ASP.NET Core  ile ASP.NET  arasındaki farklar</vt:lpstr>
      <vt:lpstr>Gelecek hafta</vt:lpstr>
      <vt:lpstr>API Nedir ?</vt:lpstr>
      <vt:lpstr>Soru / Öneri / Fikir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2024-02-26T11:39:10Z</dcterms:created>
  <dcterms:modified xsi:type="dcterms:W3CDTF">2025-02-19T09:19:57Z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