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3" r:id="rId6"/>
    <p:sldId id="292" r:id="rId7"/>
    <p:sldId id="307" r:id="rId8"/>
    <p:sldId id="305" r:id="rId9"/>
    <p:sldId id="306" r:id="rId10"/>
    <p:sldId id="304" r:id="rId11"/>
    <p:sldId id="308" r:id="rId12"/>
    <p:sldId id="309" r:id="rId13"/>
    <p:sldId id="295" r:id="rId14"/>
    <p:sldId id="302" r:id="rId15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3"/>
            <p14:sldId id="292"/>
            <p14:sldId id="307"/>
            <p14:sldId id="305"/>
            <p14:sldId id="306"/>
            <p14:sldId id="304"/>
            <p14:sldId id="308"/>
            <p14:sldId id="309"/>
            <p14:sldId id="295"/>
            <p14:sldId id="302"/>
          </p14:sldIdLst>
        </p14:section>
        <p14:section name="Daha Fazla Bilgi Edini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241" autoAdjust="0"/>
  </p:normalViewPr>
  <p:slideViewPr>
    <p:cSldViewPr snapToGrid="0">
      <p:cViewPr varScale="1">
        <p:scale>
          <a:sx n="162" d="100"/>
          <a:sy n="162" d="100"/>
        </p:scale>
        <p:origin x="25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27.02.2025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27.02.2025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4941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1077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475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185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6928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418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1711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925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1791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694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27.02.2025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27.02.2025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37911" y="710074"/>
            <a:ext cx="10515600" cy="3844228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Bilecik Şeyh Edebali Üniversitesi</a:t>
            </a:r>
            <a:br>
              <a:rPr lang="tr-TR" sz="4800" dirty="0" smtClean="0">
                <a:solidFill>
                  <a:schemeClr val="bg1"/>
                </a:solidFill>
              </a:rPr>
            </a:br>
            <a:r>
              <a:rPr lang="tr-TR" sz="4800" dirty="0" smtClean="0">
                <a:solidFill>
                  <a:schemeClr val="bg1"/>
                </a:solidFill>
              </a:rPr>
              <a:t/>
            </a:r>
            <a:br>
              <a:rPr lang="tr-TR" sz="48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Bilgisayar Mühendisliği Bölümü</a:t>
            </a:r>
            <a:br>
              <a:rPr lang="tr-TR" sz="24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/>
            </a:r>
            <a:br>
              <a:rPr lang="tr-TR" sz="24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Web Uygulama Çatısı – ( Web Application Framework ) 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796905" y="5551293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>
                <a:solidFill>
                  <a:schemeClr val="bg1"/>
                </a:solidFill>
                <a:latin typeface="+mj-lt"/>
              </a:rPr>
              <a:t>2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. Hafta – MVC Mimarisi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2655583" y="4413500"/>
            <a:ext cx="7373319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400" b="1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b="1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64548" cy="640080"/>
          </a:xfrm>
        </p:spPr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Gelecek hafta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İçerik Yer Tutucusu 17"/>
          <p:cNvSpPr txBox="1">
            <a:spLocks/>
          </p:cNvSpPr>
          <p:nvPr/>
        </p:nvSpPr>
        <p:spPr>
          <a:xfrm>
            <a:off x="869549" y="1662307"/>
            <a:ext cx="9740393" cy="420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Teorik </a:t>
            </a:r>
          </a:p>
          <a:p>
            <a:pPr lvl="1"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ile kullanıcıdan veri alma , veri gönderme</a:t>
            </a: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Uygulama</a:t>
            </a:r>
          </a:p>
          <a:p>
            <a:pPr lvl="1">
              <a:spcAft>
                <a:spcPts val="600"/>
              </a:spcAft>
              <a:defRPr/>
            </a:pPr>
            <a:r>
              <a:rPr lang="tr-TR" sz="2000" dirty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tr-T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tr-TR" sz="2000">
                <a:latin typeface="Segoe UI" panose="020B0502040204020203" pitchFamily="34" charset="0"/>
                <a:cs typeface="Segoe UI" panose="020B0502040204020203" pitchFamily="34" charset="0"/>
              </a:rPr>
              <a:t> ile kullanıcıdan veri alma , veri gönderme</a:t>
            </a:r>
          </a:p>
          <a:p>
            <a:pPr lvl="1"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3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 / Öneri / Fikir /Eleştiri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Resim 7" descr="PowerPoint ekip blogunun köprüsünü içeren sağa dönük ok. PowerPoint ekip blogunu ziyaret etmek için resmi seçin ">
            <a:hlinkClick r:id="rId3" tooltip="PowerPoint ekip blogunu ziyaret etmek için buraya tıklayın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324" y="3672992"/>
            <a:ext cx="661940" cy="661940"/>
          </a:xfrm>
          <a:prstGeom prst="rect">
            <a:avLst/>
          </a:prstGeom>
        </p:spPr>
      </p:pic>
      <p:sp>
        <p:nvSpPr>
          <p:cNvPr id="12" name="İçerik Yer Tutucusu 17"/>
          <p:cNvSpPr txBox="1">
            <a:spLocks/>
          </p:cNvSpPr>
          <p:nvPr/>
        </p:nvSpPr>
        <p:spPr>
          <a:xfrm>
            <a:off x="1105982" y="3777734"/>
            <a:ext cx="11086018" cy="38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Dersin işlenişiyle ilgili düşüncelerini paylaşmak isteyen var mı ?  </a:t>
            </a: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30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 Hafta Ders İçeriği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İçerik Yer Tutucusu 17"/>
          <p:cNvSpPr txBox="1">
            <a:spLocks/>
          </p:cNvSpPr>
          <p:nvPr/>
        </p:nvSpPr>
        <p:spPr>
          <a:xfrm>
            <a:off x="521207" y="1318231"/>
            <a:ext cx="11086018" cy="523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Teorik :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MVC mimarisi</a:t>
            </a:r>
          </a:p>
          <a:p>
            <a:pPr lvl="2"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Genel Çalışma Prensibi</a:t>
            </a:r>
          </a:p>
          <a:p>
            <a:pPr lvl="2"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Controller, Model, 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katmaları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Uygulama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Studio’da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boş bir proje oluşturma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Net.Core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Projesi başlatma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Projenin bileşenlerinin tanıtımı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MVC projesinde  «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Hello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World» uygulaması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Controller’a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gönderme /  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Response’u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ekrana yazma 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‘a projeyi gönderme ve projeyi 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Github’tan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indirme </a:t>
            </a:r>
          </a:p>
          <a:p>
            <a:pPr lvl="1">
              <a:spcAft>
                <a:spcPts val="600"/>
              </a:spcAft>
              <a:defRPr/>
            </a:pPr>
            <a:endParaRPr lang="tr-TR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spcAft>
                <a:spcPts val="600"/>
              </a:spcAft>
              <a:buNone/>
              <a:defRPr/>
            </a:pPr>
            <a:endParaRPr lang="tr-TR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endParaRPr lang="tr-TR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MVC Nedir ?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521207" y="1823328"/>
            <a:ext cx="11086018" cy="391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İsmi, </a:t>
            </a:r>
            <a:r>
              <a:rPr lang="tr-T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odel, </a:t>
            </a:r>
            <a:r>
              <a:rPr lang="tr-TR" sz="1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iew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ontroller isimlerinin baş harflerinden türetilmiştir. 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MVC bir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desing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pattern’dir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(Tasarım Deseni).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>
                <a:latin typeface="Segoe UI" panose="020B0502040204020203" pitchFamily="34" charset="0"/>
                <a:cs typeface="Segoe UI" panose="020B0502040204020203" pitchFamily="34" charset="0"/>
              </a:rPr>
              <a:t>1979 yılında </a:t>
            </a:r>
            <a:r>
              <a:rPr lang="tr-T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Tygve</a:t>
            </a:r>
            <a:r>
              <a:rPr lang="tr-TR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Reeskaug</a:t>
            </a:r>
            <a:r>
              <a:rPr lang="tr-TR" sz="1800" dirty="0">
                <a:latin typeface="Segoe UI" panose="020B0502040204020203" pitchFamily="34" charset="0"/>
                <a:cs typeface="Segoe UI" panose="020B0502040204020203" pitchFamily="34" charset="0"/>
              </a:rPr>
              <a:t> tarafından 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oluşturulmuştur. 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Uygulamalarıyla birlikte sıklıkla kullanılır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uygulaması olmak zorunda değildir.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2009 yılında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MVC 1.0 ismiyle ilk defa Microsoft’un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Framework’üne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entegre oldu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2016 yılında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ile  hem web projeleri hem de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Projeleri MVC alt yapısıyla entegre edildi</a:t>
            </a:r>
          </a:p>
          <a:p>
            <a:pPr>
              <a:spcAft>
                <a:spcPts val="600"/>
              </a:spcAft>
              <a:defRPr/>
            </a:pPr>
            <a:endParaRPr lang="tr-T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3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MVC  Mimarisi Katmanları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İçerik Yer Tutucusu 17"/>
          <p:cNvSpPr txBox="1">
            <a:spLocks/>
          </p:cNvSpPr>
          <p:nvPr/>
        </p:nvSpPr>
        <p:spPr>
          <a:xfrm>
            <a:off x="603798" y="1622048"/>
            <a:ext cx="11086018" cy="523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4.bp.blogspot.com/-f9CgLt7X1Z4/WR59xa7t6mI/AAAAAAAAAO8/Pv-7LsXeWBcQWRqSwmHd-vZ_rGBYYkNUwCLcB/s1600/what-is-aspdotnet-mvc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99" y="3214702"/>
            <a:ext cx="3075050" cy="28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İçerik Yer Tutucusu 17"/>
          <p:cNvSpPr txBox="1">
            <a:spLocks/>
          </p:cNvSpPr>
          <p:nvPr/>
        </p:nvSpPr>
        <p:spPr>
          <a:xfrm>
            <a:off x="521207" y="1386939"/>
            <a:ext cx="11086018" cy="391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 Temel Bileşeni Vardır;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</a:t>
            </a:r>
          </a:p>
          <a:p>
            <a:pPr lvl="1">
              <a:spcAft>
                <a:spcPts val="600"/>
              </a:spcAft>
              <a:defRPr/>
            </a:pPr>
            <a:endParaRPr lang="tr-T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1" y="1735096"/>
            <a:ext cx="6461760" cy="43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İçerik Yer Tutucusu 17"/>
          <p:cNvSpPr txBox="1">
            <a:spLocks/>
          </p:cNvSpPr>
          <p:nvPr/>
        </p:nvSpPr>
        <p:spPr>
          <a:xfrm>
            <a:off x="603798" y="1622048"/>
            <a:ext cx="11086018" cy="523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521207" y="1445623"/>
            <a:ext cx="11086018" cy="429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Veri erişiminin olduğu katmandır.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Tek katman olarak planlanabileceği gibi birden fazla katmanda planlanabilir.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 büyükse veya farklı projelerde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solution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’ a eklenecekse birden fazla katman şeklinde planlanması daha uygun olacaktır.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Entity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Framework bu katmanda planlanabilir.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İş yapan kodlar ile veri modellerini izole eder.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 katmanda C# kullanılacaktır.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7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521207" y="1445623"/>
            <a:ext cx="11086018" cy="429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Projenin ara yüzünün oluşturulduğu bölümdür. ( UI : User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Interface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)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Son kullanıcının gördüğü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kısmı bu katman altında inşa edilmektedir.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wwroot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klasöründe bulunan .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.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ve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dosyaları bu katmanda kullanılacaktır.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 ve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Controller’dan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ayrı planlanması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fontend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ile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backend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arılmasını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sağlamaktadır.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 sayede iki taraf birbirinden bağımsız geliştirilebilir.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Hazır tasarımlara uyum sağlamak oldukça kolaydır.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Uzantısı .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cshtml’dir</a:t>
            </a: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İçersinde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bulunan HTML kodlarının arasına C# kodları yazılabilmektedir.</a:t>
            </a:r>
          </a:p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2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Controller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İçerik Yer Tutucusu 17"/>
          <p:cNvSpPr txBox="1">
            <a:spLocks/>
          </p:cNvSpPr>
          <p:nvPr/>
        </p:nvSpPr>
        <p:spPr>
          <a:xfrm>
            <a:off x="603798" y="1622048"/>
            <a:ext cx="11086018" cy="523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521207" y="1445623"/>
            <a:ext cx="11086018" cy="429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Request’i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karşılayan  katmandır.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Projenin iş yapan kodları bu katmanda yer alır.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 ve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arasında köprü kurar.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Projenin iş sürecini kontrol eden ana katmandır.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Bir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edilebilmesi için bir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tarafından gönderilmesi gerekmektedir.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Ancak bir Controller bir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etmek zorunda değildir.</a:t>
            </a:r>
          </a:p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6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MVC Avantajları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521207" y="1445623"/>
            <a:ext cx="11086018" cy="429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Kod karmaşıklığını azaltır.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Kod yazımı kolaydır.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ve </a:t>
            </a: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Backend’i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bir birinden izole eder.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Kod üzerinde ortak çalışmak kolaydır.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Çok yaygın kullanılan bir tasarım desenidir.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Hazır bir web tasarımını uygulamak kolaydır.</a:t>
            </a:r>
          </a:p>
          <a:p>
            <a:pPr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 odaklı geliştirmeye uygundur.</a:t>
            </a:r>
          </a:p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2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MVC Life </a:t>
            </a:r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Cycle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 Yaşam Döngüsü )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57112" y="3144533"/>
            <a:ext cx="9754907" cy="261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tr-T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İçerik Yer Tutucusu 17"/>
          <p:cNvSpPr txBox="1">
            <a:spLocks/>
          </p:cNvSpPr>
          <p:nvPr/>
        </p:nvSpPr>
        <p:spPr>
          <a:xfrm>
            <a:off x="812944" y="1280160"/>
            <a:ext cx="9754907" cy="261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tr-T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44" y="1679108"/>
            <a:ext cx="10411716" cy="39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16c05727-aa75-4e4a-9b5f-8a80a1165891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460</Words>
  <Application>Microsoft Office PowerPoint</Application>
  <PresentationFormat>Geniş ekran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HoşGeldinizBelgesi</vt:lpstr>
      <vt:lpstr>Bilecik Şeyh Edebali Üniversitesi  Bilgisayar Mühendisliği Bölümü  Web Uygulama Çatısı – ( Web Application Framework ) </vt:lpstr>
      <vt:lpstr>2. Hafta Ders İçeriği</vt:lpstr>
      <vt:lpstr>MVC Nedir ? </vt:lpstr>
      <vt:lpstr>MVC  Mimarisi Katmanları</vt:lpstr>
      <vt:lpstr>Model</vt:lpstr>
      <vt:lpstr>View</vt:lpstr>
      <vt:lpstr>Controller</vt:lpstr>
      <vt:lpstr>MVC Avantajları</vt:lpstr>
      <vt:lpstr>MVC Life Cycle ( Yaşam Döngüsü )</vt:lpstr>
      <vt:lpstr>Gelecek hafta</vt:lpstr>
      <vt:lpstr>Soru / Öneri / Fikir /Eleştiri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2024-02-26T11:39:10Z</dcterms:created>
  <dcterms:modified xsi:type="dcterms:W3CDTF">2025-02-27T05:35:33Z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