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8" r:id="rId6"/>
    <p:sldId id="321" r:id="rId7"/>
    <p:sldId id="323" r:id="rId8"/>
    <p:sldId id="324" r:id="rId9"/>
    <p:sldId id="325" r:id="rId10"/>
    <p:sldId id="326" r:id="rId11"/>
    <p:sldId id="327" r:id="rId12"/>
    <p:sldId id="302" r:id="rId1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318"/>
            <p14:sldId id="321"/>
            <p14:sldId id="323"/>
            <p14:sldId id="324"/>
            <p14:sldId id="325"/>
            <p14:sldId id="326"/>
            <p14:sldId id="327"/>
            <p14:sldId id="302"/>
          </p14:sldIdLst>
        </p14:section>
        <p14:section name="Daha Fazla Bilgi Edini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F73"/>
    <a:srgbClr val="404040"/>
    <a:srgbClr val="D24726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241" autoAdjust="0"/>
  </p:normalViewPr>
  <p:slideViewPr>
    <p:cSldViewPr snapToGrid="0">
      <p:cViewPr varScale="1">
        <p:scale>
          <a:sx n="162" d="100"/>
          <a:sy n="162" d="100"/>
        </p:scale>
        <p:origin x="241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14.05.2025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14.05.2025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107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14.05.2025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14.05.2025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37911" y="710074"/>
            <a:ext cx="10515600" cy="3844228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Bilecik Şeyh Edebali Üniversitesi</a:t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4800" dirty="0" smtClean="0">
                <a:solidFill>
                  <a:schemeClr val="bg1"/>
                </a:solidFill>
              </a:rPr>
              <a:t/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Bilgisayar Mühendisliği Bölümü</a:t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/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Web Uygulama Çatısı – ( Web Application Framework ) 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796905" y="5551294"/>
            <a:ext cx="9582736" cy="80756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11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Hafta – Oturum İşlemleri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655583" y="4413500"/>
            <a:ext cx="7373319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b="1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b="1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Teorik içerik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707275" y="1493241"/>
            <a:ext cx="10508806" cy="4673550"/>
          </a:xfrm>
        </p:spPr>
        <p:txBody>
          <a:bodyPr>
            <a:normAutofit/>
          </a:bodyPr>
          <a:lstStyle/>
          <a:p>
            <a:endParaRPr lang="tr-TR" sz="1600" dirty="0"/>
          </a:p>
          <a:p>
            <a:endParaRPr lang="tr-TR" sz="1600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539495" y="1435607"/>
            <a:ext cx="10793166" cy="485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tr-TR" sz="1600" b="1" dirty="0" err="1" smtClean="0"/>
              <a:t>Middleware</a:t>
            </a:r>
            <a:endParaRPr lang="tr-T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tr-TR" sz="1600" b="1" dirty="0" smtClean="0"/>
              <a:t>Action </a:t>
            </a:r>
            <a:r>
              <a:rPr lang="tr-TR" sz="1600" b="1" dirty="0" err="1" smtClean="0"/>
              <a:t>Filter</a:t>
            </a:r>
            <a:r>
              <a:rPr lang="tr-TR" sz="1600" b="1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b="1" dirty="0" err="1" smtClean="0"/>
              <a:t>Result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Filter</a:t>
            </a:r>
            <a:endParaRPr lang="tr-T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tr-TR" sz="1600" b="1" dirty="0" err="1" smtClean="0"/>
              <a:t>Cache</a:t>
            </a:r>
            <a:endParaRPr lang="tr-TR" sz="1600" b="1" dirty="0" smtClean="0"/>
          </a:p>
          <a:p>
            <a:pPr marL="342900" indent="-342900">
              <a:buFont typeface="+mj-lt"/>
              <a:buAutoNum type="arabicPeriod"/>
            </a:pPr>
            <a:r>
              <a:rPr lang="tr-TR" sz="1600" b="1" dirty="0" err="1" smtClean="0"/>
              <a:t>Log</a:t>
            </a:r>
            <a:endParaRPr lang="tr-TR" sz="1600" b="1" dirty="0" smtClean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0221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Middleware</a:t>
            </a:r>
            <a:r>
              <a:rPr lang="tr-TR" dirty="0" smtClean="0"/>
              <a:t> </a:t>
            </a: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707275" y="1493241"/>
            <a:ext cx="10508806" cy="4673550"/>
          </a:xfrm>
        </p:spPr>
        <p:txBody>
          <a:bodyPr>
            <a:normAutofit/>
          </a:bodyPr>
          <a:lstStyle/>
          <a:p>
            <a:endParaRPr lang="tr-TR" sz="1600" dirty="0"/>
          </a:p>
          <a:p>
            <a:endParaRPr lang="tr-TR" sz="1600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39495" y="1435607"/>
            <a:ext cx="10793166" cy="485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b="1" dirty="0" smtClean="0"/>
              <a:t>Tanım  </a:t>
            </a:r>
            <a:r>
              <a:rPr lang="tr-TR" sz="1600" dirty="0"/>
              <a:t> :</a:t>
            </a:r>
            <a:r>
              <a:rPr lang="tr-TR" sz="1600" dirty="0" err="1"/>
              <a:t>Middleware</a:t>
            </a:r>
            <a:r>
              <a:rPr lang="tr-TR" sz="1600" dirty="0"/>
              <a:t>, bir yazılım sisteminde istemci (</a:t>
            </a:r>
            <a:r>
              <a:rPr lang="tr-TR" sz="1600" dirty="0" err="1"/>
              <a:t>client</a:t>
            </a:r>
            <a:r>
              <a:rPr lang="tr-TR" sz="1600" dirty="0"/>
              <a:t>) ile sunucu (server) arasındaki veri akışını yöneten, bu iki uç arasında “ara katman” olarak çalışan yazılımlardır. Genellikle web uygulamalarında, bir isteğin (</a:t>
            </a:r>
            <a:r>
              <a:rPr lang="tr-TR" sz="1600" dirty="0" err="1"/>
              <a:t>request</a:t>
            </a:r>
            <a:r>
              <a:rPr lang="tr-TR" sz="1600" dirty="0"/>
              <a:t>) sunucuya ulaşmadan ya da yanıtın (</a:t>
            </a:r>
            <a:r>
              <a:rPr lang="tr-TR" sz="1600" dirty="0" err="1"/>
              <a:t>response</a:t>
            </a:r>
            <a:r>
              <a:rPr lang="tr-TR" sz="1600" dirty="0"/>
              <a:t>) istemciye gönderilmeden önce işlemden geçirilmesi için kullanılır. </a:t>
            </a:r>
            <a:endParaRPr lang="tr-TR" sz="1600" dirty="0" smtClean="0"/>
          </a:p>
          <a:p>
            <a:endParaRPr lang="tr-T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76" y="2893368"/>
            <a:ext cx="5534797" cy="34009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7875639" y="4218039"/>
            <a:ext cx="1722611" cy="4395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Controller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02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Action </a:t>
            </a:r>
            <a:r>
              <a:rPr lang="tr-TR" dirty="0" err="1" smtClean="0"/>
              <a:t>Filter</a:t>
            </a:r>
            <a:r>
              <a:rPr lang="tr-TR" dirty="0" smtClean="0"/>
              <a:t> </a:t>
            </a: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707275" y="1493241"/>
            <a:ext cx="10508806" cy="4673550"/>
          </a:xfrm>
        </p:spPr>
        <p:txBody>
          <a:bodyPr>
            <a:normAutofit/>
          </a:bodyPr>
          <a:lstStyle/>
          <a:p>
            <a:endParaRPr lang="tr-TR" sz="1600" dirty="0"/>
          </a:p>
          <a:p>
            <a:endParaRPr lang="tr-TR" sz="1600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39495" y="1435607"/>
            <a:ext cx="10793166" cy="485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b="1" dirty="0" smtClean="0"/>
              <a:t>Tanım  </a:t>
            </a:r>
            <a:r>
              <a:rPr lang="tr-TR" sz="1600" dirty="0"/>
              <a:t> </a:t>
            </a:r>
            <a:r>
              <a:rPr lang="tr-TR" sz="1600" dirty="0" smtClean="0"/>
              <a:t>: ASP.NET </a:t>
            </a:r>
            <a:r>
              <a:rPr lang="tr-TR" sz="1600" dirty="0"/>
              <a:t>tabanlı projelerde kullanılan bir tür </a:t>
            </a:r>
            <a:r>
              <a:rPr lang="tr-TR" sz="1600" b="1" dirty="0"/>
              <a:t>“</a:t>
            </a:r>
            <a:r>
              <a:rPr lang="tr-TR" sz="1600" b="1" dirty="0" err="1"/>
              <a:t>filter</a:t>
            </a:r>
            <a:r>
              <a:rPr lang="tr-TR" sz="1600" b="1" dirty="0"/>
              <a:t>” (süzgeç)</a:t>
            </a:r>
            <a:r>
              <a:rPr lang="tr-TR" sz="1600" dirty="0"/>
              <a:t> mekanizmasıdır. Controller içerisindeki bir </a:t>
            </a:r>
            <a:r>
              <a:rPr lang="tr-TR" sz="1600" b="1" dirty="0" err="1"/>
              <a:t>action</a:t>
            </a:r>
            <a:r>
              <a:rPr lang="tr-TR" sz="1600" b="1" dirty="0"/>
              <a:t> (eylem) metodunun</a:t>
            </a:r>
            <a:r>
              <a:rPr lang="tr-TR" sz="1600" dirty="0"/>
              <a:t> çalışmasından </a:t>
            </a:r>
            <a:r>
              <a:rPr lang="tr-TR" sz="1600" b="1" dirty="0"/>
              <a:t>önce veya sonra</a:t>
            </a:r>
            <a:r>
              <a:rPr lang="tr-TR" sz="1600" dirty="0"/>
              <a:t> otomatik olarak devreye girerek ek işlemler yapılmasını </a:t>
            </a:r>
            <a:r>
              <a:rPr lang="tr-TR" sz="1600" dirty="0" smtClean="0"/>
              <a:t>sağlar. Bir </a:t>
            </a:r>
            <a:r>
              <a:rPr lang="tr-TR" sz="1600" dirty="0"/>
              <a:t>nevi </a:t>
            </a:r>
            <a:r>
              <a:rPr lang="tr-TR" sz="1600" b="1" dirty="0" err="1"/>
              <a:t>middleware’in</a:t>
            </a:r>
            <a:r>
              <a:rPr lang="tr-TR" sz="1600" b="1" dirty="0"/>
              <a:t> </a:t>
            </a:r>
            <a:r>
              <a:rPr lang="tr-TR" sz="1600" b="1" dirty="0" err="1"/>
              <a:t>action</a:t>
            </a:r>
            <a:r>
              <a:rPr lang="tr-TR" sz="1600" b="1" dirty="0"/>
              <a:t> düzeyindeki küçük kardeşi</a:t>
            </a:r>
            <a:r>
              <a:rPr lang="tr-TR" sz="1600" dirty="0"/>
              <a:t> olarak düşünülebilir. Daha yerel, daha hedefli müdahaleler için kullanılır</a:t>
            </a:r>
            <a:r>
              <a:rPr lang="tr-T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İstenilen yerde devreye girer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Metot veya </a:t>
            </a:r>
            <a:r>
              <a:rPr lang="tr-TR" sz="1600" dirty="0" err="1" smtClean="0"/>
              <a:t>controller</a:t>
            </a:r>
            <a:r>
              <a:rPr lang="tr-TR" sz="1600" dirty="0" smtClean="0"/>
              <a:t> bazlı etiket yapılabilir.</a:t>
            </a:r>
            <a:endParaRPr lang="tr-TR" sz="1600" dirty="0" smtClean="0"/>
          </a:p>
          <a:p>
            <a:endParaRPr lang="tr-T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1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ResultFilter</a:t>
            </a: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707275" y="1493241"/>
            <a:ext cx="10508806" cy="4673550"/>
          </a:xfrm>
        </p:spPr>
        <p:txBody>
          <a:bodyPr>
            <a:normAutofit/>
          </a:bodyPr>
          <a:lstStyle/>
          <a:p>
            <a:endParaRPr lang="tr-TR" sz="1600" dirty="0"/>
          </a:p>
          <a:p>
            <a:endParaRPr lang="tr-TR" sz="1600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39495" y="1435607"/>
            <a:ext cx="10793166" cy="485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b="1" dirty="0" smtClean="0"/>
              <a:t>Tanım  </a:t>
            </a:r>
            <a:r>
              <a:rPr lang="tr-TR" sz="1600" dirty="0"/>
              <a:t> </a:t>
            </a:r>
            <a:r>
              <a:rPr lang="tr-TR" sz="1600" dirty="0" smtClean="0"/>
              <a:t>: Action </a:t>
            </a:r>
            <a:r>
              <a:rPr lang="tr-TR" sz="1600" dirty="0" err="1" smtClean="0"/>
              <a:t>filter’a</a:t>
            </a:r>
            <a:r>
              <a:rPr lang="tr-TR" sz="1600" dirty="0" smtClean="0"/>
              <a:t> benzer ancak </a:t>
            </a:r>
            <a:r>
              <a:rPr lang="tr-TR" sz="1600" dirty="0" err="1" smtClean="0"/>
              <a:t>action</a:t>
            </a:r>
            <a:r>
              <a:rPr lang="tr-TR" sz="1600" dirty="0" smtClean="0"/>
              <a:t> sonucunda oluşan </a:t>
            </a:r>
            <a:r>
              <a:rPr lang="tr-TR" sz="1600" dirty="0" err="1" smtClean="0"/>
              <a:t>respons</a:t>
            </a:r>
            <a:r>
              <a:rPr lang="tr-TR" sz="1600" dirty="0" smtClean="0"/>
              <a:t> oluştuktan sonra veya oluşurken devreye girebilir.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  </a:t>
            </a:r>
            <a:r>
              <a:rPr lang="tr-TR" sz="1600" dirty="0" err="1" smtClean="0"/>
              <a:t>Middleware</a:t>
            </a:r>
            <a:r>
              <a:rPr lang="tr-TR" sz="1600" dirty="0" smtClean="0"/>
              <a:t> &gt;</a:t>
            </a:r>
            <a:r>
              <a:rPr lang="tr-TR" sz="1600" dirty="0" err="1" smtClean="0"/>
              <a:t>ActionFilter</a:t>
            </a:r>
            <a:r>
              <a:rPr lang="tr-TR" sz="1600" dirty="0" smtClean="0"/>
              <a:t>  &gt; </a:t>
            </a:r>
            <a:r>
              <a:rPr lang="tr-TR" sz="1600" dirty="0" err="1" smtClean="0"/>
              <a:t>ResultFilter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30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Cache</a:t>
            </a: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707275" y="1493241"/>
            <a:ext cx="10508806" cy="4673550"/>
          </a:xfrm>
        </p:spPr>
        <p:txBody>
          <a:bodyPr>
            <a:normAutofit/>
          </a:bodyPr>
          <a:lstStyle/>
          <a:p>
            <a:endParaRPr lang="tr-TR" sz="1600" dirty="0"/>
          </a:p>
          <a:p>
            <a:endParaRPr lang="tr-TR" sz="1600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39495" y="1435607"/>
            <a:ext cx="10793166" cy="485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b="1" dirty="0" smtClean="0"/>
              <a:t>Tanım  </a:t>
            </a:r>
            <a:r>
              <a:rPr lang="tr-TR" sz="1600" dirty="0"/>
              <a:t> </a:t>
            </a:r>
            <a:r>
              <a:rPr lang="tr-TR" sz="1600" dirty="0" smtClean="0"/>
              <a:t>: Bir verinin bellek üzerinde hazır tutulması işlemidir.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Cache</a:t>
            </a:r>
            <a:r>
              <a:rPr lang="tr-TR" sz="1600" dirty="0" smtClean="0"/>
              <a:t> yaparken  veri güncelliği takip edilmeli.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Çok fazla erişilen ve sabit verilerin olmasına dikkat edilmelidir.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Farklı kişiler tarafından erişilen sabit datalar </a:t>
            </a:r>
            <a:r>
              <a:rPr lang="tr-TR" sz="1600" dirty="0" err="1" smtClean="0"/>
              <a:t>cache</a:t>
            </a:r>
            <a:r>
              <a:rPr lang="tr-TR" sz="1600" dirty="0" smtClean="0"/>
              <a:t> yapılabilir .</a:t>
            </a: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74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Log</a:t>
            </a: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707275" y="1493241"/>
            <a:ext cx="10508806" cy="4673550"/>
          </a:xfrm>
        </p:spPr>
        <p:txBody>
          <a:bodyPr>
            <a:normAutofit/>
          </a:bodyPr>
          <a:lstStyle/>
          <a:p>
            <a:endParaRPr lang="tr-TR" sz="1600" dirty="0"/>
          </a:p>
          <a:p>
            <a:endParaRPr lang="tr-TR" sz="1600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39495" y="1435607"/>
            <a:ext cx="10793166" cy="485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b="1" dirty="0" smtClean="0"/>
              <a:t>Tanım  </a:t>
            </a:r>
            <a:r>
              <a:rPr lang="tr-TR" sz="1600" dirty="0"/>
              <a:t> </a:t>
            </a:r>
            <a:r>
              <a:rPr lang="tr-TR" sz="1600" dirty="0" smtClean="0"/>
              <a:t>: sistemdeki bir eylemin kayıt altına alınması işlemidir.</a:t>
            </a:r>
          </a:p>
          <a:p>
            <a:r>
              <a:rPr lang="tr-TR" dirty="0"/>
              <a:t>·  Hataları teşhis etmek</a:t>
            </a:r>
          </a:p>
          <a:p>
            <a:r>
              <a:rPr lang="tr-TR" dirty="0"/>
              <a:t>·  Güvenlik ihlallerini izlemek</a:t>
            </a:r>
          </a:p>
          <a:p>
            <a:r>
              <a:rPr lang="tr-TR" dirty="0"/>
              <a:t>·  Sistem performansını analiz etmek</a:t>
            </a:r>
          </a:p>
          <a:p>
            <a:r>
              <a:rPr lang="tr-TR" dirty="0"/>
              <a:t>·  Kullanıcı aktivitelerini takip etmek</a:t>
            </a:r>
          </a:p>
          <a:p>
            <a:r>
              <a:rPr lang="tr-TR" dirty="0"/>
              <a:t>·  Yasal ve </a:t>
            </a:r>
            <a:r>
              <a:rPr lang="tr-TR" dirty="0" err="1"/>
              <a:t>denetimsel</a:t>
            </a:r>
            <a:r>
              <a:rPr lang="tr-TR" dirty="0"/>
              <a:t> gereksinimleri karşılamak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3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Rate Limit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707275" y="1493241"/>
            <a:ext cx="10508806" cy="4673550"/>
          </a:xfrm>
        </p:spPr>
        <p:txBody>
          <a:bodyPr>
            <a:normAutofit/>
          </a:bodyPr>
          <a:lstStyle/>
          <a:p>
            <a:endParaRPr lang="tr-TR" sz="1600" dirty="0"/>
          </a:p>
          <a:p>
            <a:endParaRPr lang="tr-TR" sz="1600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39495" y="1435607"/>
            <a:ext cx="10793166" cy="485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b="1" dirty="0" smtClean="0"/>
              <a:t>Tanım  </a:t>
            </a:r>
            <a:r>
              <a:rPr lang="tr-TR" sz="1600" dirty="0"/>
              <a:t> </a:t>
            </a:r>
            <a:r>
              <a:rPr lang="tr-TR" sz="1600" dirty="0" smtClean="0"/>
              <a:t>: Sisteme yapılan istekleri sınırlandırmak için kurulan yapılara rate limit denilir.</a:t>
            </a:r>
          </a:p>
          <a:p>
            <a:r>
              <a:rPr lang="tr-TR" dirty="0" smtClean="0"/>
              <a:t>·</a:t>
            </a:r>
            <a:r>
              <a:rPr lang="tr-TR" b="1" dirty="0" smtClean="0"/>
              <a:t>Sistemi </a:t>
            </a:r>
            <a:r>
              <a:rPr lang="tr-TR" b="1" dirty="0"/>
              <a:t>Aşırı Yüke Karşı Korur</a:t>
            </a:r>
            <a:endParaRPr lang="tr-TR" dirty="0"/>
          </a:p>
          <a:p>
            <a:r>
              <a:rPr lang="tr-TR" b="1" dirty="0"/>
              <a:t> Kötü Amaçlı Kullanımları Engeller</a:t>
            </a:r>
            <a:endParaRPr lang="tr-TR" dirty="0"/>
          </a:p>
          <a:p>
            <a:r>
              <a:rPr lang="tr-TR" b="1" dirty="0"/>
              <a:t>Adil Kullanım Sağlar</a:t>
            </a:r>
            <a:endParaRPr lang="tr-TR" dirty="0"/>
          </a:p>
          <a:p>
            <a:r>
              <a:rPr lang="tr-TR" b="1" dirty="0"/>
              <a:t> Maliyet Kontrolü Sağlar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02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 / Öneri / Fikir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Resim 7" descr="PowerPoint ekip blogunun köprüsünü içeren sağa dönük ok. PowerPoint ekip blogunu ziyaret etmek için resmi seçin ">
            <a:hlinkClick r:id="rId3" tooltip="PowerPoint ekip blogunu ziyaret etmek için buraya tıklayın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24" y="3672992"/>
            <a:ext cx="661940" cy="661940"/>
          </a:xfrm>
          <a:prstGeom prst="rect">
            <a:avLst/>
          </a:prstGeom>
        </p:spPr>
      </p:pic>
      <p:sp>
        <p:nvSpPr>
          <p:cNvPr id="12" name="İçerik Yer Tutucusu 17"/>
          <p:cNvSpPr txBox="1">
            <a:spLocks/>
          </p:cNvSpPr>
          <p:nvPr/>
        </p:nvSpPr>
        <p:spPr>
          <a:xfrm>
            <a:off x="1314988" y="3795152"/>
            <a:ext cx="11086018" cy="38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Herhangi bir sorusu olan var mı ? 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3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16c05727-aa75-4e4a-9b5f-8a80a1165891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328</Words>
  <Application>Microsoft Office PowerPoint</Application>
  <PresentationFormat>Geniş ekran</PresentationFormat>
  <Paragraphs>42</Paragraphs>
  <Slides>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HoşGeldinizBelgesi</vt:lpstr>
      <vt:lpstr>Bilecik Şeyh Edebali Üniversitesi  Bilgisayar Mühendisliği Bölümü  Web Uygulama Çatısı – ( Web Application Framework ) </vt:lpstr>
      <vt:lpstr>Teorik içerik</vt:lpstr>
      <vt:lpstr>Middleware  </vt:lpstr>
      <vt:lpstr>Action Filter  </vt:lpstr>
      <vt:lpstr>ResultFilter </vt:lpstr>
      <vt:lpstr>Cache </vt:lpstr>
      <vt:lpstr>Log </vt:lpstr>
      <vt:lpstr>Rate Limit</vt:lpstr>
      <vt:lpstr>Soru / Öneri / Fikir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2024-02-26T11:39:10Z</dcterms:created>
  <dcterms:modified xsi:type="dcterms:W3CDTF">2025-05-14T10:06:00Z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