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5" r:id="rId6"/>
    <p:sldId id="289" r:id="rId7"/>
    <p:sldId id="295" r:id="rId8"/>
    <p:sldId id="304" r:id="rId9"/>
    <p:sldId id="306" r:id="rId10"/>
    <p:sldId id="307" r:id="rId11"/>
    <p:sldId id="310" r:id="rId12"/>
    <p:sldId id="309" r:id="rId13"/>
    <p:sldId id="311" r:id="rId14"/>
    <p:sldId id="317" r:id="rId15"/>
    <p:sldId id="312" r:id="rId16"/>
    <p:sldId id="313" r:id="rId17"/>
    <p:sldId id="314" r:id="rId18"/>
    <p:sldId id="315" r:id="rId19"/>
    <p:sldId id="302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  <p14:sldId id="305"/>
          </p14:sldIdLst>
        </p14:section>
        <p14:section name="Tasarım, Dönüşüm, Ek Açıklama, Birlikte Çalışma, Göster" id="{B9B51309-D148-4332-87C2-07BE32FBCA3B}">
          <p14:sldIdLst>
            <p14:sldId id="289"/>
            <p14:sldId id="295"/>
            <p14:sldId id="304"/>
            <p14:sldId id="306"/>
            <p14:sldId id="307"/>
            <p14:sldId id="310"/>
            <p14:sldId id="309"/>
            <p14:sldId id="311"/>
            <p14:sldId id="317"/>
            <p14:sldId id="312"/>
            <p14:sldId id="313"/>
            <p14:sldId id="314"/>
            <p14:sldId id="315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2E8"/>
    <a:srgbClr val="258F73"/>
    <a:srgbClr val="404040"/>
    <a:srgbClr val="D24726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41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19.03.2025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19.03.2025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78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494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19.03.2025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19.03.2025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gWUXNUMsBd15WIxqLx_oGO7okyzJb3x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4. Hafta – Katmanlı Mimari , ORM – </a:t>
            </a: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Entity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Öğrenci Bilgi Sistemi Projesi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250663" y="1335264"/>
            <a:ext cx="2519025" cy="77306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OBS – Web Form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029610" y="2037970"/>
            <a:ext cx="2380396" cy="589452"/>
          </a:xfrm>
          <a:prstGeom prst="roundRect">
            <a:avLst/>
          </a:prstGeom>
          <a:solidFill>
            <a:srgbClr val="258F7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API – MVC ( Tıp)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5554979" y="4886869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9743732" y="1285263"/>
            <a:ext cx="2113971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 Seçme -MVC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1250664" y="2413967"/>
            <a:ext cx="2519024" cy="3509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5043210" y="4047547"/>
            <a:ext cx="2024217" cy="6208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 ORM - </a:t>
            </a:r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250663" y="3168444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Yöksis</a:t>
            </a:r>
            <a:r>
              <a:rPr lang="tr-TR" dirty="0" smtClean="0"/>
              <a:t> - Console</a:t>
            </a:r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1250662" y="3607995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 smtClean="0"/>
              <a:t>Yöksis</a:t>
            </a:r>
            <a:r>
              <a:rPr lang="tr-TR" sz="1400" dirty="0" smtClean="0"/>
              <a:t> Transkript - Console</a:t>
            </a:r>
            <a:endParaRPr lang="tr-TR" sz="1400" dirty="0"/>
          </a:p>
        </p:txBody>
      </p:sp>
      <p:sp>
        <p:nvSpPr>
          <p:cNvPr id="22" name="Yuvarlatılmış Dikdörtgen 21"/>
          <p:cNvSpPr/>
          <p:nvPr/>
        </p:nvSpPr>
        <p:spPr>
          <a:xfrm>
            <a:off x="1250662" y="4021426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E </a:t>
            </a:r>
            <a:r>
              <a:rPr lang="tr-TR" sz="1400" dirty="0" err="1" smtClean="0"/>
              <a:t>kayit</a:t>
            </a:r>
            <a:r>
              <a:rPr lang="tr-TR" sz="1400" dirty="0" smtClean="0"/>
              <a:t>- Console</a:t>
            </a:r>
            <a:endParaRPr lang="tr-TR" sz="1400" dirty="0"/>
          </a:p>
        </p:txBody>
      </p:sp>
      <p:sp>
        <p:nvSpPr>
          <p:cNvPr id="23" name="Yuvarlatılmış Dikdörtgen 22"/>
          <p:cNvSpPr/>
          <p:nvPr/>
        </p:nvSpPr>
        <p:spPr>
          <a:xfrm>
            <a:off x="1250662" y="4443198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AKS Yoklama - Console</a:t>
            </a:r>
            <a:endParaRPr lang="tr-TR" sz="1400" dirty="0"/>
          </a:p>
        </p:txBody>
      </p:sp>
      <p:sp>
        <p:nvSpPr>
          <p:cNvPr id="24" name="Yuvarlatılmış Dikdörtgen 23"/>
          <p:cNvSpPr/>
          <p:nvPr/>
        </p:nvSpPr>
        <p:spPr>
          <a:xfrm>
            <a:off x="1244983" y="4911358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Kütüphane </a:t>
            </a:r>
            <a:r>
              <a:rPr lang="tr-TR" sz="1400" dirty="0" err="1" smtClean="0"/>
              <a:t>Ent</a:t>
            </a:r>
            <a:r>
              <a:rPr lang="tr-TR" sz="1400" dirty="0" smtClean="0"/>
              <a:t>.- Console</a:t>
            </a:r>
            <a:endParaRPr lang="tr-TR" sz="1400" dirty="0"/>
          </a:p>
        </p:txBody>
      </p:sp>
      <p:sp>
        <p:nvSpPr>
          <p:cNvPr id="25" name="Yuvarlatılmış Dikdörtgen 24"/>
          <p:cNvSpPr/>
          <p:nvPr/>
        </p:nvSpPr>
        <p:spPr>
          <a:xfrm>
            <a:off x="1244983" y="5369051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AKS- Console</a:t>
            </a:r>
            <a:endParaRPr lang="tr-TR" sz="1400" dirty="0"/>
          </a:p>
        </p:txBody>
      </p:sp>
      <p:sp>
        <p:nvSpPr>
          <p:cNvPr id="26" name="Yuvarlatılmış Dikdörtgen 25"/>
          <p:cNvSpPr/>
          <p:nvPr/>
        </p:nvSpPr>
        <p:spPr>
          <a:xfrm>
            <a:off x="1244983" y="5804315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EBYS </a:t>
            </a:r>
            <a:r>
              <a:rPr lang="tr-TR" sz="1400" dirty="0" err="1" smtClean="0"/>
              <a:t>Ent</a:t>
            </a:r>
            <a:r>
              <a:rPr lang="tr-TR" sz="1400" dirty="0" smtClean="0"/>
              <a:t>.- Console</a:t>
            </a:r>
            <a:endParaRPr lang="tr-TR" sz="1400" dirty="0"/>
          </a:p>
        </p:txBody>
      </p:sp>
      <p:cxnSp>
        <p:nvCxnSpPr>
          <p:cNvPr id="28" name="Düz Ok Bağlayıcısı 27"/>
          <p:cNvCxnSpPr/>
          <p:nvPr/>
        </p:nvCxnSpPr>
        <p:spPr>
          <a:xfrm flipV="1">
            <a:off x="2163739" y="2764881"/>
            <a:ext cx="0" cy="4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1" idx="0"/>
            <a:endCxn id="13" idx="2"/>
          </p:cNvCxnSpPr>
          <p:nvPr/>
        </p:nvCxnSpPr>
        <p:spPr>
          <a:xfrm flipV="1">
            <a:off x="2510175" y="2764881"/>
            <a:ext cx="1" cy="843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>
            <a:stCxn id="20" idx="3"/>
            <a:endCxn id="14" idx="1"/>
          </p:cNvCxnSpPr>
          <p:nvPr/>
        </p:nvCxnSpPr>
        <p:spPr>
          <a:xfrm>
            <a:off x="3769688" y="3343901"/>
            <a:ext cx="1273522" cy="101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stCxn id="21" idx="3"/>
            <a:endCxn id="14" idx="1"/>
          </p:cNvCxnSpPr>
          <p:nvPr/>
        </p:nvCxnSpPr>
        <p:spPr>
          <a:xfrm>
            <a:off x="3769687" y="3783452"/>
            <a:ext cx="1273523" cy="57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endCxn id="14" idx="1"/>
          </p:cNvCxnSpPr>
          <p:nvPr/>
        </p:nvCxnSpPr>
        <p:spPr>
          <a:xfrm>
            <a:off x="3764008" y="4194309"/>
            <a:ext cx="1279202" cy="16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endCxn id="14" idx="1"/>
          </p:cNvCxnSpPr>
          <p:nvPr/>
        </p:nvCxnSpPr>
        <p:spPr>
          <a:xfrm flipV="1">
            <a:off x="3764008" y="4357977"/>
            <a:ext cx="1279202" cy="242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24" idx="3"/>
            <a:endCxn id="14" idx="1"/>
          </p:cNvCxnSpPr>
          <p:nvPr/>
        </p:nvCxnSpPr>
        <p:spPr>
          <a:xfrm flipV="1">
            <a:off x="3764008" y="4357977"/>
            <a:ext cx="1279202" cy="72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>
            <a:endCxn id="14" idx="1"/>
          </p:cNvCxnSpPr>
          <p:nvPr/>
        </p:nvCxnSpPr>
        <p:spPr>
          <a:xfrm flipV="1">
            <a:off x="3769687" y="4357977"/>
            <a:ext cx="1273523" cy="118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endCxn id="14" idx="1"/>
          </p:cNvCxnSpPr>
          <p:nvPr/>
        </p:nvCxnSpPr>
        <p:spPr>
          <a:xfrm flipV="1">
            <a:off x="3764008" y="4357977"/>
            <a:ext cx="1279202" cy="165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Yuvarlatılmış Dikdörtgen 46"/>
          <p:cNvSpPr/>
          <p:nvPr/>
        </p:nvSpPr>
        <p:spPr>
          <a:xfrm>
            <a:off x="4900085" y="2364193"/>
            <a:ext cx="1613294" cy="12620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Reporting</a:t>
            </a:r>
            <a:r>
              <a:rPr lang="tr-TR" dirty="0" smtClean="0"/>
              <a:t> Service</a:t>
            </a:r>
            <a:endParaRPr lang="tr-TR" dirty="0"/>
          </a:p>
        </p:txBody>
      </p:sp>
      <p:cxnSp>
        <p:nvCxnSpPr>
          <p:cNvPr id="49" name="Düz Ok Bağlayıcısı 48"/>
          <p:cNvCxnSpPr>
            <a:stCxn id="47" idx="2"/>
          </p:cNvCxnSpPr>
          <p:nvPr/>
        </p:nvCxnSpPr>
        <p:spPr>
          <a:xfrm>
            <a:off x="5706732" y="3626213"/>
            <a:ext cx="135827" cy="1299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/>
          <p:cNvCxnSpPr>
            <a:stCxn id="13" idx="3"/>
          </p:cNvCxnSpPr>
          <p:nvPr/>
        </p:nvCxnSpPr>
        <p:spPr>
          <a:xfrm>
            <a:off x="3769688" y="2589424"/>
            <a:ext cx="1319534" cy="1481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>
            <a:stCxn id="4" idx="3"/>
          </p:cNvCxnSpPr>
          <p:nvPr/>
        </p:nvCxnSpPr>
        <p:spPr>
          <a:xfrm>
            <a:off x="3769688" y="1721795"/>
            <a:ext cx="1319534" cy="2169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 flipH="1" flipV="1">
            <a:off x="3884587" y="1869363"/>
            <a:ext cx="1018078" cy="1136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Yuvarlatılmış Dikdörtgen 55"/>
          <p:cNvSpPr/>
          <p:nvPr/>
        </p:nvSpPr>
        <p:spPr>
          <a:xfrm>
            <a:off x="7004006" y="2759466"/>
            <a:ext cx="2380396" cy="45238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Application</a:t>
            </a:r>
            <a:endParaRPr lang="tr-TR" dirty="0"/>
          </a:p>
        </p:txBody>
      </p:sp>
      <p:sp>
        <p:nvSpPr>
          <p:cNvPr id="57" name="Yuvarlatılmış Dikdörtgen 56"/>
          <p:cNvSpPr/>
          <p:nvPr/>
        </p:nvSpPr>
        <p:spPr>
          <a:xfrm>
            <a:off x="7029610" y="3357684"/>
            <a:ext cx="2380396" cy="5567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58" name="Yuvarlatılmış Dikdörtgen 57"/>
          <p:cNvSpPr/>
          <p:nvPr/>
        </p:nvSpPr>
        <p:spPr>
          <a:xfrm>
            <a:off x="9743732" y="2408552"/>
            <a:ext cx="2113971" cy="3509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59" name="Yuvarlatılmış Dikdörtgen 58"/>
          <p:cNvSpPr/>
          <p:nvPr/>
        </p:nvSpPr>
        <p:spPr>
          <a:xfrm>
            <a:off x="9708263" y="2954097"/>
            <a:ext cx="2149440" cy="403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60" name="Yuvarlatılmış Dikdörtgen 59"/>
          <p:cNvSpPr/>
          <p:nvPr/>
        </p:nvSpPr>
        <p:spPr>
          <a:xfrm>
            <a:off x="9708263" y="3617066"/>
            <a:ext cx="2359742" cy="6366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Başvuru Enstitü – MVC</a:t>
            </a:r>
            <a:endParaRPr lang="tr-TR" dirty="0"/>
          </a:p>
        </p:txBody>
      </p:sp>
      <p:sp>
        <p:nvSpPr>
          <p:cNvPr id="62" name="Yuvarlatılmış Dikdörtgen 61"/>
          <p:cNvSpPr/>
          <p:nvPr/>
        </p:nvSpPr>
        <p:spPr>
          <a:xfrm>
            <a:off x="9691066" y="4433573"/>
            <a:ext cx="2394136" cy="4474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– C#</a:t>
            </a:r>
            <a:endParaRPr lang="tr-TR" dirty="0"/>
          </a:p>
        </p:txBody>
      </p:sp>
      <p:cxnSp>
        <p:nvCxnSpPr>
          <p:cNvPr id="64" name="Düz Ok Bağlayıcısı 63"/>
          <p:cNvCxnSpPr>
            <a:endCxn id="7" idx="4"/>
          </p:cNvCxnSpPr>
          <p:nvPr/>
        </p:nvCxnSpPr>
        <p:spPr>
          <a:xfrm flipH="1">
            <a:off x="6534272" y="3914481"/>
            <a:ext cx="1659932" cy="167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/>
          <p:cNvCxnSpPr>
            <a:stCxn id="14" idx="2"/>
            <a:endCxn id="7" idx="1"/>
          </p:cNvCxnSpPr>
          <p:nvPr/>
        </p:nvCxnSpPr>
        <p:spPr>
          <a:xfrm flipH="1">
            <a:off x="6044626" y="4668406"/>
            <a:ext cx="10693" cy="218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56" idx="2"/>
            <a:endCxn id="57" idx="0"/>
          </p:cNvCxnSpPr>
          <p:nvPr/>
        </p:nvCxnSpPr>
        <p:spPr>
          <a:xfrm>
            <a:off x="8194204" y="3211852"/>
            <a:ext cx="25604" cy="145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6" idx="2"/>
            <a:endCxn id="56" idx="0"/>
          </p:cNvCxnSpPr>
          <p:nvPr/>
        </p:nvCxnSpPr>
        <p:spPr>
          <a:xfrm flipH="1">
            <a:off x="8194204" y="2627422"/>
            <a:ext cx="25604" cy="132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60" idx="2"/>
            <a:endCxn id="62" idx="0"/>
          </p:cNvCxnSpPr>
          <p:nvPr/>
        </p:nvCxnSpPr>
        <p:spPr>
          <a:xfrm>
            <a:off x="10888134" y="4253719"/>
            <a:ext cx="0" cy="179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59" idx="2"/>
          </p:cNvCxnSpPr>
          <p:nvPr/>
        </p:nvCxnSpPr>
        <p:spPr>
          <a:xfrm flipH="1">
            <a:off x="6534272" y="3357684"/>
            <a:ext cx="4248711" cy="223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Ok Bağlayıcısı 77"/>
          <p:cNvCxnSpPr>
            <a:stCxn id="58" idx="2"/>
            <a:endCxn id="59" idx="0"/>
          </p:cNvCxnSpPr>
          <p:nvPr/>
        </p:nvCxnSpPr>
        <p:spPr>
          <a:xfrm flipH="1">
            <a:off x="10782983" y="2759466"/>
            <a:ext cx="17735" cy="19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/>
          <p:cNvCxnSpPr>
            <a:stCxn id="11" idx="2"/>
            <a:endCxn id="58" idx="0"/>
          </p:cNvCxnSpPr>
          <p:nvPr/>
        </p:nvCxnSpPr>
        <p:spPr>
          <a:xfrm>
            <a:off x="10800718" y="2176066"/>
            <a:ext cx="0" cy="2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Yuvarlatılmış Dikdörtgen 81"/>
          <p:cNvSpPr/>
          <p:nvPr/>
        </p:nvSpPr>
        <p:spPr>
          <a:xfrm>
            <a:off x="9227650" y="5053562"/>
            <a:ext cx="2534626" cy="5372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Firma (3+1,7+1) -MVC</a:t>
            </a:r>
            <a:endParaRPr lang="tr-TR" dirty="0"/>
          </a:p>
        </p:txBody>
      </p:sp>
      <p:sp>
        <p:nvSpPr>
          <p:cNvPr id="83" name="Yuvarlatılmış Dikdörtgen 82"/>
          <p:cNvSpPr/>
          <p:nvPr/>
        </p:nvSpPr>
        <p:spPr>
          <a:xfrm>
            <a:off x="9227650" y="5804908"/>
            <a:ext cx="2534626" cy="2593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9206386" y="6236814"/>
            <a:ext cx="2577153" cy="2819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85" name="Düz Ok Bağlayıcısı 84"/>
          <p:cNvCxnSpPr>
            <a:stCxn id="83" idx="2"/>
            <a:endCxn id="84" idx="0"/>
          </p:cNvCxnSpPr>
          <p:nvPr/>
        </p:nvCxnSpPr>
        <p:spPr>
          <a:xfrm>
            <a:off x="10494963" y="6064290"/>
            <a:ext cx="0" cy="17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Düz Ok Bağlayıcısı 85"/>
          <p:cNvCxnSpPr>
            <a:stCxn id="82" idx="2"/>
          </p:cNvCxnSpPr>
          <p:nvPr/>
        </p:nvCxnSpPr>
        <p:spPr>
          <a:xfrm>
            <a:off x="10494963" y="5590771"/>
            <a:ext cx="5889" cy="213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Ok Bağlayıcısı 94"/>
          <p:cNvCxnSpPr>
            <a:stCxn id="62" idx="1"/>
            <a:endCxn id="14" idx="3"/>
          </p:cNvCxnSpPr>
          <p:nvPr/>
        </p:nvCxnSpPr>
        <p:spPr>
          <a:xfrm flipH="1" flipV="1">
            <a:off x="7067427" y="4357977"/>
            <a:ext cx="2623639" cy="299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Düz Ok Bağlayıcısı 96"/>
          <p:cNvCxnSpPr>
            <a:stCxn id="84" idx="1"/>
          </p:cNvCxnSpPr>
          <p:nvPr/>
        </p:nvCxnSpPr>
        <p:spPr>
          <a:xfrm flipH="1" flipV="1">
            <a:off x="6534272" y="5763294"/>
            <a:ext cx="2672114" cy="614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Düz Ok Bağlayıcısı 98"/>
          <p:cNvCxnSpPr>
            <a:stCxn id="4" idx="3"/>
          </p:cNvCxnSpPr>
          <p:nvPr/>
        </p:nvCxnSpPr>
        <p:spPr>
          <a:xfrm>
            <a:off x="3769688" y="1721795"/>
            <a:ext cx="3234318" cy="414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Düz Ok Bağlayıcısı 100"/>
          <p:cNvCxnSpPr>
            <a:stCxn id="6" idx="1"/>
            <a:endCxn id="4" idx="3"/>
          </p:cNvCxnSpPr>
          <p:nvPr/>
        </p:nvCxnSpPr>
        <p:spPr>
          <a:xfrm flipH="1" flipV="1">
            <a:off x="3769688" y="1721795"/>
            <a:ext cx="3259922" cy="61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Yuvarlatılmış Dikdörtgen 101"/>
          <p:cNvSpPr/>
          <p:nvPr/>
        </p:nvSpPr>
        <p:spPr>
          <a:xfrm>
            <a:off x="6115036" y="494435"/>
            <a:ext cx="2104772" cy="630604"/>
          </a:xfrm>
          <a:prstGeom prst="roundRect">
            <a:avLst/>
          </a:prstGeom>
          <a:solidFill>
            <a:srgbClr val="258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Mernis</a:t>
            </a:r>
            <a:r>
              <a:rPr lang="tr-TR" dirty="0" smtClean="0"/>
              <a:t> Servis Projesi</a:t>
            </a:r>
            <a:endParaRPr lang="tr-TR" dirty="0"/>
          </a:p>
        </p:txBody>
      </p:sp>
      <p:cxnSp>
        <p:nvCxnSpPr>
          <p:cNvPr id="104" name="Düz Ok Bağlayıcısı 103"/>
          <p:cNvCxnSpPr>
            <a:stCxn id="102" idx="1"/>
            <a:endCxn id="4" idx="3"/>
          </p:cNvCxnSpPr>
          <p:nvPr/>
        </p:nvCxnSpPr>
        <p:spPr>
          <a:xfrm flipH="1">
            <a:off x="3769688" y="809737"/>
            <a:ext cx="2345348" cy="91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üz Ok Bağlayıcısı 105"/>
          <p:cNvCxnSpPr>
            <a:stCxn id="4" idx="0"/>
            <a:endCxn id="102" idx="1"/>
          </p:cNvCxnSpPr>
          <p:nvPr/>
        </p:nvCxnSpPr>
        <p:spPr>
          <a:xfrm flipV="1">
            <a:off x="2510176" y="809737"/>
            <a:ext cx="3604860" cy="52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/>
          <p:nvPr/>
        </p:nvCxnSpPr>
        <p:spPr>
          <a:xfrm flipH="1">
            <a:off x="2340498" y="2108326"/>
            <a:ext cx="5033" cy="300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Yuvarlatılmış Dikdörtgen 4"/>
          <p:cNvSpPr/>
          <p:nvPr/>
        </p:nvSpPr>
        <p:spPr>
          <a:xfrm>
            <a:off x="3117110" y="6236814"/>
            <a:ext cx="2298583" cy="2819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Masa Üstü </a:t>
            </a:r>
            <a:r>
              <a:rPr lang="tr-TR" sz="1000" dirty="0" err="1" smtClean="0"/>
              <a:t>Uyg</a:t>
            </a:r>
            <a:r>
              <a:rPr lang="tr-TR" sz="1000" dirty="0" smtClean="0"/>
              <a:t>. Win Form</a:t>
            </a:r>
            <a:endParaRPr lang="tr-TR" sz="1000" dirty="0"/>
          </a:p>
        </p:txBody>
      </p:sp>
      <p:cxnSp>
        <p:nvCxnSpPr>
          <p:cNvPr id="9" name="Düz Ok Bağlayıcısı 8"/>
          <p:cNvCxnSpPr>
            <a:stCxn id="5" idx="0"/>
            <a:endCxn id="7" idx="2"/>
          </p:cNvCxnSpPr>
          <p:nvPr/>
        </p:nvCxnSpPr>
        <p:spPr>
          <a:xfrm flipV="1">
            <a:off x="4266402" y="5590770"/>
            <a:ext cx="1288577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2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1" dirty="0" smtClean="0"/>
              <a:t>ORM</a:t>
            </a:r>
            <a:r>
              <a:rPr lang="tr-TR" dirty="0" smtClean="0"/>
              <a:t>  ( Object to 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: Nesne ile İlişkisel Eşleme ) : </a:t>
            </a:r>
            <a:r>
              <a:rPr lang="tr-TR" b="1" dirty="0" smtClean="0"/>
              <a:t>Tanım</a:t>
            </a:r>
            <a:r>
              <a:rPr lang="tr-TR" dirty="0" smtClean="0"/>
              <a:t> ilişkisel veri tabanı ile uygulamamız arasında bir köprü görevi gören, ilişkileri ve nesneleri yönetmek için kullanılan bir tekniktir.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Veri tabanı sorgulamalarımızı </a:t>
            </a:r>
            <a:r>
              <a:rPr lang="tr-TR" dirty="0" err="1" smtClean="0"/>
              <a:t>sql</a:t>
            </a:r>
            <a:r>
              <a:rPr lang="tr-TR" dirty="0" smtClean="0"/>
              <a:t> tabloları üzerinden değil </a:t>
            </a:r>
            <a:r>
              <a:rPr lang="tr-TR" dirty="0" err="1" smtClean="0"/>
              <a:t>entity</a:t>
            </a:r>
            <a:r>
              <a:rPr lang="tr-TR" dirty="0" smtClean="0"/>
              <a:t> nesneleri üzerinden sorgulamamızı sağlar.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Arka tarafta sorgularımızı SQL sorgu cümleciklerine çevirir.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Projede </a:t>
            </a:r>
            <a:r>
              <a:rPr lang="tr-TR" dirty="0" err="1" smtClean="0"/>
              <a:t>Entity</a:t>
            </a:r>
            <a:r>
              <a:rPr lang="tr-TR" dirty="0" smtClean="0"/>
              <a:t> Framework </a:t>
            </a:r>
            <a:r>
              <a:rPr lang="tr-TR" dirty="0" err="1" smtClean="0"/>
              <a:t>Core</a:t>
            </a:r>
            <a:r>
              <a:rPr lang="tr-TR" dirty="0" smtClean="0"/>
              <a:t> Kullanılacaktır.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Diğer ORM Araçları : </a:t>
            </a:r>
          </a:p>
          <a:p>
            <a:pPr marL="914400" lvl="3" indent="0">
              <a:buNone/>
            </a:pPr>
            <a:r>
              <a:rPr lang="tr-TR" b="1" dirty="0" smtClean="0"/>
              <a:t>C#</a:t>
            </a:r>
            <a:r>
              <a:rPr lang="tr-TR" dirty="0" smtClean="0"/>
              <a:t> : </a:t>
            </a:r>
            <a:r>
              <a:rPr lang="tr-TR" dirty="0" err="1" smtClean="0"/>
              <a:t>Entity</a:t>
            </a:r>
            <a:r>
              <a:rPr lang="tr-TR" dirty="0" smtClean="0"/>
              <a:t> Framework, </a:t>
            </a:r>
            <a:r>
              <a:rPr lang="tr-TR" dirty="0" err="1" smtClean="0"/>
              <a:t>Dapper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Java</a:t>
            </a:r>
            <a:r>
              <a:rPr lang="tr-TR" dirty="0" smtClean="0"/>
              <a:t> : </a:t>
            </a:r>
            <a:r>
              <a:rPr lang="tr-TR" dirty="0" err="1" smtClean="0"/>
              <a:t>Hibernate</a:t>
            </a:r>
            <a:r>
              <a:rPr lang="tr-TR" dirty="0" smtClean="0"/>
              <a:t>, JPA, </a:t>
            </a:r>
            <a:r>
              <a:rPr lang="tr-TR" dirty="0" err="1" smtClean="0"/>
              <a:t>MyBatis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Phyton</a:t>
            </a:r>
            <a:r>
              <a:rPr lang="tr-TR" b="1" dirty="0" smtClean="0"/>
              <a:t> </a:t>
            </a:r>
            <a:r>
              <a:rPr lang="tr-TR" dirty="0" smtClean="0"/>
              <a:t>: </a:t>
            </a:r>
            <a:r>
              <a:rPr lang="tr-TR" dirty="0" err="1" smtClean="0"/>
              <a:t>Django</a:t>
            </a:r>
            <a:r>
              <a:rPr lang="tr-TR" dirty="0" smtClean="0"/>
              <a:t>, </a:t>
            </a:r>
            <a:r>
              <a:rPr lang="tr-TR" dirty="0" err="1" smtClean="0"/>
              <a:t>Storm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PHP</a:t>
            </a:r>
            <a:r>
              <a:rPr lang="tr-TR" dirty="0" smtClean="0"/>
              <a:t> : </a:t>
            </a:r>
            <a:r>
              <a:rPr lang="tr-TR" dirty="0" err="1" smtClean="0"/>
              <a:t>PdoMap</a:t>
            </a:r>
            <a:r>
              <a:rPr lang="tr-TR" dirty="0" smtClean="0"/>
              <a:t>, </a:t>
            </a:r>
            <a:r>
              <a:rPr lang="tr-TR" dirty="0" err="1" smtClean="0"/>
              <a:t>CakePHP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Nodejs</a:t>
            </a:r>
            <a:r>
              <a:rPr lang="tr-TR" dirty="0" smtClean="0"/>
              <a:t> : </a:t>
            </a:r>
            <a:r>
              <a:rPr lang="tr-TR" dirty="0" err="1" smtClean="0"/>
              <a:t>Sequelize</a:t>
            </a:r>
            <a:r>
              <a:rPr lang="tr-TR" dirty="0" smtClean="0"/>
              <a:t>, </a:t>
            </a:r>
            <a:r>
              <a:rPr lang="tr-TR" dirty="0" err="1" smtClean="0"/>
              <a:t>Mongoose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  <p:sp>
        <p:nvSpPr>
          <p:cNvPr id="4" name="Yuvarlatılmış Dikdörtgen 3"/>
          <p:cNvSpPr/>
          <p:nvPr/>
        </p:nvSpPr>
        <p:spPr>
          <a:xfrm>
            <a:off x="7468583" y="4047548"/>
            <a:ext cx="2759913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DataAccessLayer</a:t>
            </a:r>
            <a:endParaRPr lang="tr-TR" dirty="0"/>
          </a:p>
        </p:txBody>
      </p:sp>
      <p:sp>
        <p:nvSpPr>
          <p:cNvPr id="5" name="Silindir 4"/>
          <p:cNvSpPr/>
          <p:nvPr/>
        </p:nvSpPr>
        <p:spPr>
          <a:xfrm>
            <a:off x="8910238" y="5279923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6" name="Aşağı Ok 5"/>
          <p:cNvSpPr/>
          <p:nvPr/>
        </p:nvSpPr>
        <p:spPr>
          <a:xfrm>
            <a:off x="9337204" y="4938351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10548801" y="4047547"/>
            <a:ext cx="1244881" cy="890803"/>
          </a:xfrm>
          <a:prstGeom prst="roundRect">
            <a:avLst/>
          </a:prstGeom>
          <a:solidFill>
            <a:srgbClr val="D1B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8" name="Dirsek Bağlayıcısı 7"/>
          <p:cNvCxnSpPr>
            <a:stCxn id="7" idx="1"/>
            <a:endCxn id="4" idx="3"/>
          </p:cNvCxnSpPr>
          <p:nvPr/>
        </p:nvCxnSpPr>
        <p:spPr>
          <a:xfrm rot="10800000" flipV="1">
            <a:off x="10228497" y="4492948"/>
            <a:ext cx="32030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2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Araçları – Avantaj ve Dezavantajları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r>
              <a:rPr lang="tr-TR" b="1" dirty="0" smtClean="0"/>
              <a:t>Avantajları</a:t>
            </a:r>
            <a:endParaRPr lang="tr-TR" b="1" dirty="0"/>
          </a:p>
          <a:p>
            <a:r>
              <a:rPr lang="tr-TR" dirty="0" smtClean="0"/>
              <a:t>	Nesneye </a:t>
            </a:r>
            <a:r>
              <a:rPr lang="tr-TR" dirty="0"/>
              <a:t>yönelik bir programlamayı imkanı sağlar</a:t>
            </a:r>
            <a:r>
              <a:rPr lang="tr-TR" dirty="0" smtClean="0"/>
              <a:t>.</a:t>
            </a:r>
            <a:br>
              <a:rPr lang="tr-TR" dirty="0" smtClean="0"/>
            </a:br>
            <a:r>
              <a:rPr lang="tr-TR" dirty="0" smtClean="0"/>
              <a:t>	Daha az SQL kodu yazılır.</a:t>
            </a:r>
            <a:br>
              <a:rPr lang="tr-TR" dirty="0" smtClean="0"/>
            </a:br>
            <a:r>
              <a:rPr lang="tr-TR" dirty="0" smtClean="0"/>
              <a:t>	Veri tabanı bağımlılığını azaltır.</a:t>
            </a:r>
            <a:br>
              <a:rPr lang="tr-TR" dirty="0" smtClean="0"/>
            </a:br>
            <a:r>
              <a:rPr lang="tr-TR" dirty="0" smtClean="0"/>
              <a:t>	SQL için ayrı , kodlama için ayrı personele ihtiyaç kalmaz ( Küçük ölçekli projelerde )</a:t>
            </a:r>
            <a:br>
              <a:rPr lang="tr-TR" dirty="0" smtClean="0"/>
            </a:br>
            <a:r>
              <a:rPr lang="tr-TR" dirty="0" smtClean="0"/>
              <a:t>	Kod yazımı daha kolaydır.</a:t>
            </a:r>
          </a:p>
          <a:p>
            <a:endParaRPr lang="tr-TR" dirty="0" smtClean="0"/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Dezavantajları</a:t>
            </a:r>
          </a:p>
          <a:p>
            <a:r>
              <a:rPr lang="tr-TR" b="1" dirty="0"/>
              <a:t>	</a:t>
            </a:r>
            <a:r>
              <a:rPr lang="tr-TR" dirty="0" smtClean="0"/>
              <a:t>Performansın çok yüksek ihtiyaç olduğu durumlarda kullanılması uygun olmaz</a:t>
            </a:r>
          </a:p>
        </p:txBody>
      </p:sp>
    </p:spTree>
    <p:extLst>
      <p:ext uri="{BB962C8B-B14F-4D97-AF65-F5344CB8AC3E}">
        <p14:creationId xmlns:p14="http://schemas.microsoft.com/office/powerpoint/2010/main" val="87126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Yaklaşımları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87932" cy="5159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Toplamda 3 farklı yaklaşımla kullanılabilir.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smtClean="0"/>
              <a:t>Database First : </a:t>
            </a:r>
            <a:r>
              <a:rPr lang="tr-TR" sz="1600" dirty="0" smtClean="0"/>
              <a:t>Veri tabanı kaynak olarak belirlenir.  İlk değişiklik veri tabanında yapılır sonrasında oradaki değişiklikler modele aktarılır. Hazırda veri tabanı varsa onun için daha uygundur.</a:t>
            </a:r>
            <a:endParaRPr lang="tr-TR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smtClean="0"/>
              <a:t>Model First : </a:t>
            </a:r>
            <a:r>
              <a:rPr lang="tr-TR" sz="1600" dirty="0" smtClean="0"/>
              <a:t>Önce modeller oluşturulur ve bu modeller üzerinden veri tabanı oluşturulur. Görsel tasarım araçlarıyla oluşturulur.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Code</a:t>
            </a:r>
            <a:r>
              <a:rPr lang="tr-TR" sz="1600" b="1" dirty="0" smtClean="0"/>
              <a:t> First : </a:t>
            </a:r>
            <a:r>
              <a:rPr lang="tr-TR" sz="1600" dirty="0" smtClean="0"/>
              <a:t>Önce </a:t>
            </a:r>
            <a:r>
              <a:rPr lang="tr-TR" sz="1600" dirty="0" err="1" smtClean="0"/>
              <a:t>Entity</a:t>
            </a:r>
            <a:r>
              <a:rPr lang="tr-TR" sz="1600" dirty="0" smtClean="0"/>
              <a:t> kodları yazılır ve </a:t>
            </a:r>
            <a:r>
              <a:rPr lang="tr-TR" sz="1600" dirty="0" err="1" smtClean="0"/>
              <a:t>migration</a:t>
            </a:r>
            <a:r>
              <a:rPr lang="tr-TR" sz="1600" dirty="0" smtClean="0"/>
              <a:t> işlemleriyle koddaki değişiklik veri tabanına yansıtılır.  Veri tabanı yeniden </a:t>
            </a:r>
            <a:r>
              <a:rPr lang="tr-TR" sz="1600" dirty="0" err="1" smtClean="0"/>
              <a:t>inşaa</a:t>
            </a:r>
            <a:r>
              <a:rPr lang="tr-TR" sz="1600" dirty="0" smtClean="0"/>
              <a:t> edilecekse  kullanımı uygundur.</a:t>
            </a:r>
          </a:p>
        </p:txBody>
      </p:sp>
    </p:spTree>
    <p:extLst>
      <p:ext uri="{BB962C8B-B14F-4D97-AF65-F5344CB8AC3E}">
        <p14:creationId xmlns:p14="http://schemas.microsoft.com/office/powerpoint/2010/main" val="150709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Code</a:t>
            </a:r>
            <a:r>
              <a:rPr lang="tr-TR" dirty="0" smtClean="0"/>
              <a:t> First - Kurulum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pPr lvl="1" indent="0">
              <a:lnSpc>
                <a:spcPct val="100000"/>
              </a:lnSpc>
              <a:buNone/>
            </a:pPr>
            <a:r>
              <a:rPr lang="tr-TR" sz="1600" dirty="0" err="1" smtClean="0"/>
              <a:t>Nuget</a:t>
            </a:r>
            <a:r>
              <a:rPr lang="tr-TR" sz="1600" dirty="0" smtClean="0"/>
              <a:t> Manager ile data Access </a:t>
            </a:r>
            <a:r>
              <a:rPr lang="tr-TR" sz="1600" dirty="0" err="1" smtClean="0"/>
              <a:t>Layer</a:t>
            </a:r>
            <a:r>
              <a:rPr lang="tr-TR" sz="1600" dirty="0" smtClean="0"/>
              <a:t> için aşağıdaki kütüphaneler kurulmalıdır.</a:t>
            </a:r>
          </a:p>
          <a:p>
            <a:pPr lvl="1" indent="0">
              <a:lnSpc>
                <a:spcPct val="100000"/>
              </a:lnSpc>
              <a:buNone/>
            </a:pPr>
            <a:endParaRPr lang="tr-TR" sz="1600" dirty="0"/>
          </a:p>
          <a:p>
            <a:pPr lvl="1" indent="0">
              <a:lnSpc>
                <a:spcPct val="100000"/>
              </a:lnSpc>
              <a:buNone/>
            </a:pPr>
            <a:r>
              <a:rPr lang="tr-TR" sz="1600" dirty="0" smtClean="0"/>
              <a:t>  </a:t>
            </a:r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</a:t>
            </a:r>
            <a:endParaRPr lang="tr-TR" sz="1600" dirty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Microsoft.EntityFrameworkCore.Tools</a:t>
            </a:r>
            <a:endParaRPr lang="tr-TR" sz="1600" dirty="0" smtClean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Microsoft.EntityFrameWorkCore.SqlServer</a:t>
            </a:r>
            <a:endParaRPr lang="tr-TR" sz="1600" dirty="0" smtClean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Microsoft.EntityFrameWorkCore.Desing</a:t>
            </a:r>
            <a:endParaRPr lang="tr-TR" sz="1600" dirty="0"/>
          </a:p>
          <a:p>
            <a:pPr marL="514350" lvl="1" indent="-285750">
              <a:lnSpc>
                <a:spcPct val="100000"/>
              </a:lnSpc>
            </a:pPr>
            <a:endParaRPr lang="tr-TR" sz="1600" dirty="0"/>
          </a:p>
          <a:p>
            <a:pPr marL="285750" indent="-285750">
              <a:lnSpc>
                <a:spcPct val="100000"/>
              </a:lnSpc>
            </a:pPr>
            <a:endParaRPr lang="tr-TR" sz="1600" dirty="0" smtClean="0"/>
          </a:p>
          <a:p>
            <a:pPr marL="285750" indent="-285750">
              <a:lnSpc>
                <a:spcPct val="100000"/>
              </a:lnSpc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2456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 DB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89829" y="1476462"/>
            <a:ext cx="11188314" cy="48757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dirty="0" smtClean="0"/>
              <a:t>Geçen Sene Derste kullanılan </a:t>
            </a:r>
            <a:br>
              <a:rPr lang="tr-TR" sz="1600" dirty="0" smtClean="0"/>
            </a:br>
            <a:r>
              <a:rPr lang="tr-TR" sz="1600" dirty="0" smtClean="0"/>
              <a:t>örnek </a:t>
            </a:r>
            <a:r>
              <a:rPr lang="tr-TR" sz="1600" dirty="0" err="1" smtClean="0"/>
              <a:t>database</a:t>
            </a:r>
            <a:endParaRPr lang="tr-TR" sz="16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lnSpc>
                <a:spcPct val="100000"/>
              </a:lnSpc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5" y="1431841"/>
            <a:ext cx="7192601" cy="49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314988" y="3795152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bir sorusu 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Paylaşım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099455" cy="4580181"/>
          </a:xfrm>
        </p:spPr>
        <p:txBody>
          <a:bodyPr/>
          <a:lstStyle/>
          <a:p>
            <a:r>
              <a:rPr lang="tr-TR" dirty="0" err="1" smtClean="0"/>
              <a:t>Googel</a:t>
            </a:r>
            <a:r>
              <a:rPr lang="tr-TR" dirty="0"/>
              <a:t> Drive </a:t>
            </a:r>
            <a:r>
              <a:rPr lang="tr-TR" dirty="0" smtClean="0"/>
              <a:t>: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drive.google.com/drive/folders/1UgWUXNUMsBd15WIxqLx_oGO7okyzJb3x?usp=sharing</a:t>
            </a:r>
            <a:endParaRPr lang="tr-TR" dirty="0" smtClean="0"/>
          </a:p>
          <a:p>
            <a:r>
              <a:rPr lang="tr-TR" dirty="0" err="1" smtClean="0"/>
              <a:t>Github</a:t>
            </a:r>
            <a:r>
              <a:rPr lang="tr-TR" dirty="0"/>
              <a:t> : https://github.com/ugurtalas/WebUygulamaDersi.git</a:t>
            </a:r>
          </a:p>
        </p:txBody>
      </p:sp>
    </p:spTree>
    <p:extLst>
      <p:ext uri="{BB962C8B-B14F-4D97-AF65-F5344CB8AC3E}">
        <p14:creationId xmlns:p14="http://schemas.microsoft.com/office/powerpoint/2010/main" val="13631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Özet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İçerik Yer Tutucusu 17"/>
          <p:cNvSpPr txBox="1">
            <a:spLocks/>
          </p:cNvSpPr>
          <p:nvPr/>
        </p:nvSpPr>
        <p:spPr>
          <a:xfrm>
            <a:off x="801340" y="1955241"/>
            <a:ext cx="4775200" cy="80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Hafta  : Temel kavramlar işlendi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79" y="1581027"/>
            <a:ext cx="3884663" cy="163663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84220" y="4359341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Hafta MVC 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Model	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tr-TR" sz="1600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Controller 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79" y="3710693"/>
            <a:ext cx="3884663" cy="26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4548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3.Hafta – Kullanıcıdan Veri Alma – Veri Gönderme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609492" y="1501629"/>
            <a:ext cx="4021231" cy="436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Veri Gönderme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ViewBag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ViewData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TempData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Responde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Tek 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Birden fazla 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İçerik Yer Tutucusu 17"/>
          <p:cNvSpPr txBox="1">
            <a:spLocks/>
          </p:cNvSpPr>
          <p:nvPr/>
        </p:nvSpPr>
        <p:spPr>
          <a:xfrm>
            <a:off x="4630723" y="1426129"/>
            <a:ext cx="7004807" cy="483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Veri Alma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QueryString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Tek veri, birden fazla veri , Model, Query Yakalama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Özel Routing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Değişkenli, Modelli,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Talepte bulunma, Veri gönderme –Alma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Partial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Döndürme</a:t>
            </a: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4253218" y="1426129"/>
            <a:ext cx="0" cy="490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Katmanlı Mimari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r>
              <a:rPr lang="tr-TR" sz="1600" dirty="0" smtClean="0"/>
              <a:t>Tanım : Büyük ve karmaşık projelerde, işleri birbirinden soyutlayarak farklı katmanlar içerisinde inşa etme işlemidir. Gereksiz kod tekrarını önlemek için etkili bir yöntemdir.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Temel’de 3 katmandan oluşur</a:t>
            </a:r>
          </a:p>
          <a:p>
            <a:pPr marL="400050" lvl="1" indent="-171450"/>
            <a:r>
              <a:rPr lang="tr-TR" sz="1600" dirty="0" smtClean="0"/>
              <a:t>Sunum Katmanı , İşlem Katmanı , Veri Katmanı</a:t>
            </a:r>
          </a:p>
          <a:p>
            <a:pPr marL="400050" lvl="1" indent="-171450"/>
            <a:r>
              <a:rPr lang="tr-TR" sz="1600" dirty="0" smtClean="0"/>
              <a:t>Presentation , Business </a:t>
            </a:r>
            <a:r>
              <a:rPr lang="tr-TR" sz="1600" dirty="0" err="1" smtClean="0"/>
              <a:t>Logic</a:t>
            </a:r>
            <a:r>
              <a:rPr lang="tr-TR" sz="1600" dirty="0" smtClean="0"/>
              <a:t> </a:t>
            </a:r>
            <a:r>
              <a:rPr lang="tr-TR" sz="1600" dirty="0" err="1" smtClean="0"/>
              <a:t>Layer</a:t>
            </a:r>
            <a:r>
              <a:rPr lang="tr-TR" sz="1600" dirty="0" smtClean="0"/>
              <a:t>, Data Access </a:t>
            </a:r>
            <a:r>
              <a:rPr lang="tr-TR" sz="1600" dirty="0" err="1" smtClean="0"/>
              <a:t>Layer</a:t>
            </a: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yapısına ihtiyaçlarına ve uygulanan tasarım desenine göre bir çok farklı katman oluşturulabilir.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5383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Katmanlı Mimarinin Avantajları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080967" cy="458018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/>
              <a:t>Kod tekrarını önler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okunabilirliği artar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yönetimi kolaylaşır</a:t>
            </a:r>
            <a:endParaRPr lang="tr-T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Hata </a:t>
            </a:r>
            <a:r>
              <a:rPr lang="tr-TR" sz="1600" dirty="0"/>
              <a:t>yönetimi kolaylaşır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Yeniliklere adapte olmak kolaylaşır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4890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Klasik Katmanlı Mimari Deseni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406936" cy="4580181"/>
          </a:xfrm>
        </p:spPr>
        <p:txBody>
          <a:bodyPr>
            <a:normAutofit/>
          </a:bodyPr>
          <a:lstStyle/>
          <a:p>
            <a:r>
              <a:rPr lang="tr-TR" b="1" dirty="0" smtClean="0"/>
              <a:t>Sunum (Presentation </a:t>
            </a:r>
            <a:r>
              <a:rPr lang="tr-TR" b="1" dirty="0" err="1" smtClean="0"/>
              <a:t>Layer</a:t>
            </a:r>
            <a:r>
              <a:rPr lang="tr-TR" b="1" dirty="0" smtClean="0"/>
              <a:t>) :  </a:t>
            </a:r>
            <a:r>
              <a:rPr lang="tr-TR" dirty="0" err="1" smtClean="0"/>
              <a:t>Arayüz’ün</a:t>
            </a:r>
            <a:r>
              <a:rPr lang="tr-TR" dirty="0" smtClean="0"/>
              <a:t> bulunduğu, kullanıcı ile etkileşimin olduğu katmandır. Projenin görünen yüzüdür.</a:t>
            </a:r>
          </a:p>
          <a:p>
            <a:pPr marL="400050" lvl="1" indent="-171450"/>
            <a:r>
              <a:rPr lang="tr-TR" dirty="0" smtClean="0"/>
              <a:t>Bu katmanda , Web uygulaması, Mobil Uygulama, Masaüstü uygulaması </a:t>
            </a: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İşlem (Business </a:t>
            </a:r>
            <a:r>
              <a:rPr lang="tr-TR" b="1" dirty="0" err="1" smtClean="0"/>
              <a:t>Layer</a:t>
            </a:r>
            <a:r>
              <a:rPr lang="tr-TR" b="1" dirty="0" smtClean="0"/>
              <a:t>) </a:t>
            </a:r>
            <a:r>
              <a:rPr lang="tr-TR" b="1" dirty="0"/>
              <a:t>:  </a:t>
            </a:r>
            <a:r>
              <a:rPr lang="tr-TR" dirty="0" smtClean="0"/>
              <a:t>Genel olarak uygulamanın tüm işlemlerinin yapıldığı verinin işlendiği katmandır. Farklı tasarım desenlerinde bir den fazla katmana bölünebilir.</a:t>
            </a:r>
            <a:endParaRPr lang="tr-TR" dirty="0"/>
          </a:p>
          <a:p>
            <a:pPr marL="400050" lvl="1" indent="-171450"/>
            <a:r>
              <a:rPr lang="tr-TR" dirty="0"/>
              <a:t>Bu katmanda , </a:t>
            </a:r>
            <a:r>
              <a:rPr lang="tr-TR" dirty="0" smtClean="0"/>
              <a:t>İş yapan metotların bulunduğu katmandır.</a:t>
            </a:r>
          </a:p>
          <a:p>
            <a:pPr marL="400050" lvl="1" indent="-171450"/>
            <a:endParaRPr lang="tr-TR" dirty="0"/>
          </a:p>
          <a:p>
            <a:r>
              <a:rPr lang="tr-TR" b="1" dirty="0" smtClean="0"/>
              <a:t>Veri ( Data </a:t>
            </a:r>
            <a:r>
              <a:rPr lang="tr-TR" b="1" dirty="0" err="1" smtClean="0"/>
              <a:t>Acces</a:t>
            </a:r>
            <a:r>
              <a:rPr lang="tr-TR" b="1" dirty="0" smtClean="0"/>
              <a:t> </a:t>
            </a:r>
            <a:r>
              <a:rPr lang="tr-TR" b="1" dirty="0" err="1" smtClean="0"/>
              <a:t>Layer</a:t>
            </a:r>
            <a:r>
              <a:rPr lang="tr-TR" b="1" dirty="0" smtClean="0"/>
              <a:t>):  </a:t>
            </a:r>
            <a:r>
              <a:rPr lang="tr-TR" dirty="0" smtClean="0"/>
              <a:t>Veriye erişim katmanıdır. Veri tabanına bağlantının  yapıldığı katmandır.</a:t>
            </a:r>
            <a:endParaRPr lang="tr-TR" dirty="0"/>
          </a:p>
          <a:p>
            <a:pPr marL="400050" lvl="1" indent="-171450"/>
            <a:r>
              <a:rPr lang="tr-TR" dirty="0"/>
              <a:t>Bu katmanda , </a:t>
            </a:r>
            <a:r>
              <a:rPr lang="tr-TR" dirty="0" smtClean="0"/>
              <a:t>ORM araçlarının oluşturduğu </a:t>
            </a:r>
            <a:r>
              <a:rPr lang="tr-TR" dirty="0" err="1" smtClean="0"/>
              <a:t>entity’ler</a:t>
            </a:r>
            <a:r>
              <a:rPr lang="tr-TR" dirty="0" smtClean="0"/>
              <a:t> bulunur.</a:t>
            </a:r>
            <a:endParaRPr lang="tr-TR" dirty="0"/>
          </a:p>
          <a:p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8200102" y="1305428"/>
            <a:ext cx="3645802" cy="890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Sunum / Presentation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200102" y="2604958"/>
            <a:ext cx="3645802" cy="8908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Business (</a:t>
            </a:r>
            <a:r>
              <a:rPr lang="tr-TR" dirty="0" err="1" smtClean="0"/>
              <a:t>Logic</a:t>
            </a:r>
            <a:r>
              <a:rPr lang="tr-TR" dirty="0" smtClean="0"/>
              <a:t>)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8200102" y="4023950"/>
            <a:ext cx="3645802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/ Data </a:t>
            </a:r>
            <a:r>
              <a:rPr lang="tr-TR" dirty="0" err="1" smtClean="0"/>
              <a:t>Acces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9641757" y="5256325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9" name="Aşağı Ok 8"/>
          <p:cNvSpPr/>
          <p:nvPr/>
        </p:nvSpPr>
        <p:spPr>
          <a:xfrm>
            <a:off x="9946312" y="2196231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9946311" y="3495760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>
            <a:off x="10068723" y="4914753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8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Bağımlılıklar - </a:t>
            </a:r>
            <a:r>
              <a:rPr lang="tr-TR" dirty="0" err="1" smtClean="0"/>
              <a:t>Dependecies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548520" cy="4580181"/>
          </a:xfrm>
        </p:spPr>
        <p:txBody>
          <a:bodyPr/>
          <a:lstStyle/>
          <a:p>
            <a:r>
              <a:rPr lang="tr-TR" dirty="0" err="1" smtClean="0"/>
              <a:t>Bağımlıklıklar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Dependecies</a:t>
            </a:r>
            <a:r>
              <a:rPr lang="tr-TR" dirty="0" smtClean="0"/>
              <a:t>) : Katmanlı mimari geliştirilirken katmanların birbirine olan bağımlılıkları oluşmaktadır.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Mimari planlanırken bağımlılıkların da planlanması gerekmektedir.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Bağımlılıklar ileride projenin yapısal değişikliklerin yapılmasını kolaylaştırabilir veya zorlaştırabilir.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Buradaki bağımlılıkları değiştirebilmek için farklı  mimari desenler planlanmaktadır. 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8200102" y="1305428"/>
            <a:ext cx="3645802" cy="890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Sunum / Presentation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200102" y="2604958"/>
            <a:ext cx="3645802" cy="8908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Business (</a:t>
            </a:r>
            <a:r>
              <a:rPr lang="tr-TR" dirty="0" err="1" smtClean="0"/>
              <a:t>Logic</a:t>
            </a:r>
            <a:r>
              <a:rPr lang="tr-TR" dirty="0" smtClean="0"/>
              <a:t>)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8200102" y="4023950"/>
            <a:ext cx="3645802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/ Data </a:t>
            </a:r>
            <a:r>
              <a:rPr lang="tr-TR" dirty="0" err="1" smtClean="0"/>
              <a:t>Acces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9641757" y="5256325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8" name="Aşağı Ok 7"/>
          <p:cNvSpPr/>
          <p:nvPr/>
        </p:nvSpPr>
        <p:spPr>
          <a:xfrm>
            <a:off x="9946312" y="2196231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946311" y="3495760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10068723" y="4914753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29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</a:t>
            </a:r>
            <a:r>
              <a:rPr lang="tr-TR" dirty="0" smtClean="0"/>
              <a:t>rnek Projenin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2806377" cy="458018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Ders kapsamında geliştirilecek olan örnek proje mimarisi şekildeki gibi olacaktır.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Toplam 4 katman oluşturulacaktır.</a:t>
            </a:r>
          </a:p>
          <a:p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7007448" y="1299864"/>
            <a:ext cx="2208349" cy="8908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Web - MVC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154383" y="2637356"/>
            <a:ext cx="3203031" cy="8820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C#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468583" y="4047548"/>
            <a:ext cx="2759913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DataAccessLayer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8910238" y="5279923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8" name="Aşağı Ok 7"/>
          <p:cNvSpPr/>
          <p:nvPr/>
        </p:nvSpPr>
        <p:spPr>
          <a:xfrm>
            <a:off x="8294493" y="2231972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214792" y="3519358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9337204" y="4938351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Yuvarlatılmış Dikdörtgen 17"/>
          <p:cNvSpPr/>
          <p:nvPr/>
        </p:nvSpPr>
        <p:spPr>
          <a:xfrm>
            <a:off x="9291484" y="1289009"/>
            <a:ext cx="2148907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API -MVC</a:t>
            </a:r>
            <a:endParaRPr lang="tr-TR" dirty="0"/>
          </a:p>
        </p:txBody>
      </p:sp>
      <p:sp>
        <p:nvSpPr>
          <p:cNvPr id="19" name="Aşağı Ok 18"/>
          <p:cNvSpPr/>
          <p:nvPr/>
        </p:nvSpPr>
        <p:spPr>
          <a:xfrm>
            <a:off x="10228496" y="2179812"/>
            <a:ext cx="136670" cy="4444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5911769" y="2699004"/>
            <a:ext cx="1486558" cy="833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DTO</a:t>
            </a:r>
            <a:endParaRPr lang="tr-TR" dirty="0"/>
          </a:p>
        </p:txBody>
      </p:sp>
      <p:cxnSp>
        <p:nvCxnSpPr>
          <p:cNvPr id="12" name="Dirsek Bağlayıcısı 11"/>
          <p:cNvCxnSpPr>
            <a:stCxn id="4" idx="2"/>
          </p:cNvCxnSpPr>
          <p:nvPr/>
        </p:nvCxnSpPr>
        <p:spPr>
          <a:xfrm rot="5400000">
            <a:off x="7285681" y="2166643"/>
            <a:ext cx="801918" cy="8499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>
            <a:stCxn id="13" idx="3"/>
            <a:endCxn id="5" idx="1"/>
          </p:cNvCxnSpPr>
          <p:nvPr/>
        </p:nvCxnSpPr>
        <p:spPr>
          <a:xfrm flipV="1">
            <a:off x="7398327" y="3078358"/>
            <a:ext cx="756056" cy="37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7398326" y="2179812"/>
            <a:ext cx="2830170" cy="604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Yuvarlatılmış Dikdörtgen 21"/>
          <p:cNvSpPr/>
          <p:nvPr/>
        </p:nvSpPr>
        <p:spPr>
          <a:xfrm>
            <a:off x="5299364" y="1299864"/>
            <a:ext cx="1414326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Dumy Data Generator</a:t>
            </a:r>
            <a:br>
              <a:rPr lang="tr-TR" dirty="0" smtClean="0"/>
            </a:br>
            <a:r>
              <a:rPr lang="tr-TR" dirty="0" smtClean="0"/>
              <a:t>Console</a:t>
            </a:r>
            <a:endParaRPr lang="tr-TR" dirty="0"/>
          </a:p>
        </p:txBody>
      </p:sp>
      <p:cxnSp>
        <p:nvCxnSpPr>
          <p:cNvPr id="24" name="Dirsek Bağlayıcısı 23"/>
          <p:cNvCxnSpPr>
            <a:endCxn id="6" idx="1"/>
          </p:cNvCxnSpPr>
          <p:nvPr/>
        </p:nvCxnSpPr>
        <p:spPr>
          <a:xfrm rot="16200000" flipH="1">
            <a:off x="5402462" y="2426829"/>
            <a:ext cx="2296562" cy="18356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Yuvarlatılmış Dikdörtgen 28"/>
          <p:cNvSpPr/>
          <p:nvPr/>
        </p:nvSpPr>
        <p:spPr>
          <a:xfrm>
            <a:off x="10548801" y="4047547"/>
            <a:ext cx="1244881" cy="890803"/>
          </a:xfrm>
          <a:prstGeom prst="roundRect">
            <a:avLst/>
          </a:prstGeom>
          <a:solidFill>
            <a:srgbClr val="D1B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31" name="Dirsek Bağlayıcısı 30"/>
          <p:cNvCxnSpPr>
            <a:stCxn id="29" idx="1"/>
            <a:endCxn id="6" idx="3"/>
          </p:cNvCxnSpPr>
          <p:nvPr/>
        </p:nvCxnSpPr>
        <p:spPr>
          <a:xfrm rot="10800000" flipV="1">
            <a:off x="10228497" y="4492948"/>
            <a:ext cx="32030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Yuvarlatılmış Dikdörtgen 33"/>
          <p:cNvSpPr/>
          <p:nvPr/>
        </p:nvSpPr>
        <p:spPr>
          <a:xfrm>
            <a:off x="11484245" y="2637356"/>
            <a:ext cx="519310" cy="86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576609"/>
      </p:ext>
    </p:extLst>
  </p:cSld>
  <p:clrMapOvr>
    <a:masterClrMapping/>
  </p:clrMapOvr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835</Words>
  <Application>Microsoft Office PowerPoint</Application>
  <PresentationFormat>Geniş ekran</PresentationFormat>
  <Paragraphs>160</Paragraphs>
  <Slides>16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Paylaşım </vt:lpstr>
      <vt:lpstr>Özet </vt:lpstr>
      <vt:lpstr>3.Hafta – Kullanıcıdan Veri Alma – Veri Gönderme</vt:lpstr>
      <vt:lpstr>Katmanlı Mimari </vt:lpstr>
      <vt:lpstr>Katmanlı Mimarinin Avantajları </vt:lpstr>
      <vt:lpstr>Klasik Katmanlı Mimari Deseni</vt:lpstr>
      <vt:lpstr>Bağımlılıklar - Dependecies</vt:lpstr>
      <vt:lpstr>Örnek Projenin Mimarisi</vt:lpstr>
      <vt:lpstr>Öğrenci Bilgi Sistemi Projesi</vt:lpstr>
      <vt:lpstr>ORM Araçları</vt:lpstr>
      <vt:lpstr>ORM Araçları – Avantaj ve Dezavantajları </vt:lpstr>
      <vt:lpstr>ORM Yaklaşımları</vt:lpstr>
      <vt:lpstr>Code First - Kurulum</vt:lpstr>
      <vt:lpstr>Örnek DB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2025-03-19T06:24:31Z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