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6" r:id="rId5"/>
    <p:sldId id="305" r:id="rId6"/>
    <p:sldId id="289" r:id="rId7"/>
    <p:sldId id="295" r:id="rId8"/>
    <p:sldId id="304" r:id="rId9"/>
    <p:sldId id="306" r:id="rId10"/>
    <p:sldId id="307" r:id="rId11"/>
    <p:sldId id="310" r:id="rId12"/>
    <p:sldId id="309" r:id="rId13"/>
    <p:sldId id="311" r:id="rId14"/>
    <p:sldId id="317" r:id="rId15"/>
    <p:sldId id="312" r:id="rId16"/>
    <p:sldId id="313" r:id="rId17"/>
    <p:sldId id="314" r:id="rId18"/>
    <p:sldId id="315" r:id="rId19"/>
    <p:sldId id="302" r:id="rId20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ş geldiniz" id="{E75E278A-FF0E-49A4-B170-79828D63BBAD}">
          <p14:sldIdLst>
            <p14:sldId id="256"/>
            <p14:sldId id="305"/>
          </p14:sldIdLst>
        </p14:section>
        <p14:section name="Tasarım, Dönüşüm, Ek Açıklama, Birlikte Çalışma, Göster" id="{B9B51309-D148-4332-87C2-07BE32FBCA3B}">
          <p14:sldIdLst>
            <p14:sldId id="289"/>
            <p14:sldId id="295"/>
            <p14:sldId id="304"/>
            <p14:sldId id="306"/>
            <p14:sldId id="307"/>
            <p14:sldId id="310"/>
            <p14:sldId id="309"/>
            <p14:sldId id="311"/>
            <p14:sldId id="317"/>
            <p14:sldId id="312"/>
            <p14:sldId id="313"/>
            <p14:sldId id="314"/>
            <p14:sldId id="315"/>
            <p14:sldId id="302"/>
          </p14:sldIdLst>
        </p14:section>
        <p14:section name="Daha Fazla Bilgi Edinin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Yaza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B2E8"/>
    <a:srgbClr val="258F73"/>
    <a:srgbClr val="404040"/>
    <a:srgbClr val="D24726"/>
    <a:srgbClr val="FF9B45"/>
    <a:srgbClr val="DD462F"/>
    <a:srgbClr val="F8CFB6"/>
    <a:srgbClr val="F8CAB6"/>
    <a:srgbClr val="923922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6" autoAdjust="0"/>
    <p:restoredTop sz="94241" autoAdjust="0"/>
  </p:normalViewPr>
  <p:slideViewPr>
    <p:cSldViewPr snapToGrid="0">
      <p:cViewPr varScale="1">
        <p:scale>
          <a:sx n="92" d="100"/>
          <a:sy n="92" d="100"/>
        </p:scale>
        <p:origin x="120" y="16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640EDB-8696-4821-9977-ADF2EA20DA76}" type="datetime1">
              <a:rPr lang="tr-TR" smtClean="0"/>
              <a:t>11.03.2025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75B46EE-8D9E-4234-843E-EA54547AD9AE}" type="datetime1">
              <a:rPr lang="tr-TR" noProof="0" smtClean="0"/>
              <a:t>11.03.2025</a:t>
            </a:fld>
            <a:endParaRPr lang="tr-TR" noProof="0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 dirty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 dirty="0" smtClean="0"/>
              <a:t>Asıl metin stillerini düzenlemek için tıklayın</a:t>
            </a:r>
          </a:p>
          <a:p>
            <a:pPr lvl="1" rtl="0"/>
            <a:r>
              <a:rPr lang="tr-TR" noProof="0" dirty="0" smtClean="0"/>
              <a:t>İkinci düzey</a:t>
            </a:r>
          </a:p>
          <a:p>
            <a:pPr lvl="2" rtl="0"/>
            <a:r>
              <a:rPr lang="tr-TR" noProof="0" dirty="0" smtClean="0"/>
              <a:t>Üçüncü düzey</a:t>
            </a:r>
          </a:p>
          <a:p>
            <a:pPr lvl="3" rtl="0"/>
            <a:r>
              <a:rPr lang="tr-TR" noProof="0" dirty="0" smtClean="0"/>
              <a:t>Dördüncü düzey</a:t>
            </a:r>
          </a:p>
          <a:p>
            <a:pPr lvl="4" rtl="0"/>
            <a:r>
              <a:rPr lang="tr-TR" noProof="0" dirty="0" smtClean="0"/>
              <a:t>Beşinci düzey</a:t>
            </a:r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12780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84941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Bağlantıları ziyaret etmek için Slayt Gösterisi </a:t>
            </a:r>
            <a:r>
              <a:rPr lang="tr-TR" noProof="0" dirty="0" err="1" smtClean="0"/>
              <a:t>modundayken</a:t>
            </a:r>
            <a:r>
              <a:rPr lang="tr-TR" noProof="0" dirty="0" smtClean="0"/>
              <a:t> oklara tıklayın.</a:t>
            </a:r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tr-TR" smtClean="0"/>
              <a:t>16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11077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tr-TR" sz="1800" noProof="0" dirty="0"/>
          </a:p>
        </p:txBody>
      </p:sp>
      <p:cxnSp>
        <p:nvCxnSpPr>
          <p:cNvPr id="12" name="Düz Bağlayıcı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Başlık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Asıl metin stillerini düzenle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İkinci düzey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Üçüncü düzey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Dördüncü düzey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Beşinci düzey</a:t>
            </a:r>
            <a:endParaRPr lang="tr-TR" noProof="0" dirty="0"/>
          </a:p>
        </p:txBody>
      </p:sp>
      <p:sp>
        <p:nvSpPr>
          <p:cNvPr id="6" name="Tarih Yer Tutucusu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FAED58F-EB5B-4A36-96E7-60A39EA93EB2}" type="datetime1">
              <a:rPr lang="tr-TR" noProof="0" smtClean="0"/>
              <a:t>11.03.2025</a:t>
            </a:fld>
            <a:endParaRPr lang="tr-TR" noProof="0" dirty="0"/>
          </a:p>
        </p:txBody>
      </p:sp>
      <p:sp>
        <p:nvSpPr>
          <p:cNvPr id="7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8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ölüm Başlığ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0" dirty="0"/>
          </a:p>
        </p:txBody>
      </p:sp>
      <p:sp>
        <p:nvSpPr>
          <p:cNvPr id="10" name="Dikdörtgen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Asıl metin stillerini düzenle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İkinci düzey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Üçüncü düzey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Dördüncü düzey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Beşinci düzey</a:t>
            </a:r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tr-TR" sz="1800" noProof="0" dirty="0"/>
          </a:p>
        </p:txBody>
      </p: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tr-TR" noProof="0" dirty="0" smtClean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 dirty="0" smtClean="0"/>
              <a:t>Asıl metin stillerini düzenlemek için tıklayın</a:t>
            </a:r>
          </a:p>
          <a:p>
            <a:pPr lvl="1" rtl="0"/>
            <a:r>
              <a:rPr lang="tr-TR" noProof="0" dirty="0" smtClean="0"/>
              <a:t>İkinci düzey</a:t>
            </a:r>
          </a:p>
          <a:p>
            <a:pPr lvl="2" rtl="0"/>
            <a:r>
              <a:rPr lang="tr-TR" noProof="0" dirty="0" smtClean="0"/>
              <a:t>Üçüncü düzey</a:t>
            </a:r>
          </a:p>
          <a:p>
            <a:pPr lvl="3" rtl="0"/>
            <a:r>
              <a:rPr lang="tr-TR" noProof="0" dirty="0" smtClean="0"/>
              <a:t>Dördüncü düzey</a:t>
            </a:r>
          </a:p>
          <a:p>
            <a:pPr lvl="4" rtl="0"/>
            <a:r>
              <a:rPr lang="tr-TR" noProof="0" dirty="0" smtClean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B79A2361-2820-4F23-9FB2-E2B2AB16E0CA}" type="datetime1">
              <a:rPr lang="tr-TR" noProof="0" smtClean="0"/>
              <a:t>11.03.2025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tr-TR" noProof="0" smtClean="0"/>
              <a:pPr/>
              <a:t>‹#›</a:t>
            </a:fld>
            <a:endParaRPr lang="tr-TR" noProof="0" dirty="0"/>
          </a:p>
        </p:txBody>
      </p:sp>
      <p:cxnSp>
        <p:nvCxnSpPr>
          <p:cNvPr id="8" name="Düz Bağlayıcı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61717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UgWUXNUMsBd15WIxqLx_oGO7okyzJb3x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737911" y="710074"/>
            <a:ext cx="10515600" cy="3844228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tr-TR" sz="4800" dirty="0" smtClean="0">
                <a:solidFill>
                  <a:schemeClr val="bg1"/>
                </a:solidFill>
              </a:rPr>
              <a:t>Bilecik Şeyh Edebali Üniversitesi</a:t>
            </a:r>
            <a:br>
              <a:rPr lang="tr-TR" sz="4800" dirty="0" smtClean="0">
                <a:solidFill>
                  <a:schemeClr val="bg1"/>
                </a:solidFill>
              </a:rPr>
            </a:br>
            <a:r>
              <a:rPr lang="tr-TR" sz="4800" dirty="0" smtClean="0">
                <a:solidFill>
                  <a:schemeClr val="bg1"/>
                </a:solidFill>
              </a:rPr>
              <a:t/>
            </a:r>
            <a:br>
              <a:rPr lang="tr-TR" sz="4800" dirty="0" smtClean="0">
                <a:solidFill>
                  <a:schemeClr val="bg1"/>
                </a:solidFill>
              </a:rPr>
            </a:br>
            <a:r>
              <a:rPr lang="tr-TR" sz="2400" dirty="0" smtClean="0">
                <a:solidFill>
                  <a:schemeClr val="bg1"/>
                </a:solidFill>
              </a:rPr>
              <a:t>Bilgisayar Mühendisliği Bölümü</a:t>
            </a:r>
            <a:br>
              <a:rPr lang="tr-TR" sz="2400" dirty="0" smtClean="0">
                <a:solidFill>
                  <a:schemeClr val="bg1"/>
                </a:solidFill>
              </a:rPr>
            </a:br>
            <a:r>
              <a:rPr lang="tr-TR" sz="2400" dirty="0" smtClean="0">
                <a:solidFill>
                  <a:schemeClr val="bg1"/>
                </a:solidFill>
              </a:rPr>
              <a:t/>
            </a:r>
            <a:br>
              <a:rPr lang="tr-TR" sz="2400" dirty="0" smtClean="0">
                <a:solidFill>
                  <a:schemeClr val="bg1"/>
                </a:solidFill>
              </a:rPr>
            </a:br>
            <a:r>
              <a:rPr lang="tr-TR" sz="2400" dirty="0" smtClean="0">
                <a:solidFill>
                  <a:schemeClr val="bg1"/>
                </a:solidFill>
              </a:rPr>
              <a:t>Web Uygulama Çatısı – ( Web Application Framework ) </a:t>
            </a:r>
            <a:endParaRPr lang="tr-TR" sz="2400" dirty="0">
              <a:solidFill>
                <a:schemeClr val="bg1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4294967295"/>
          </p:nvPr>
        </p:nvSpPr>
        <p:spPr>
          <a:xfrm>
            <a:off x="796905" y="5551293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tr-TR" sz="2400" dirty="0" smtClean="0">
                <a:solidFill>
                  <a:schemeClr val="bg1"/>
                </a:solidFill>
                <a:latin typeface="+mj-lt"/>
              </a:rPr>
              <a:t>4. Hafta – Katmanlı Mimari , ORM – </a:t>
            </a:r>
            <a:r>
              <a:rPr lang="tr-TR" sz="2400" dirty="0" err="1" smtClean="0">
                <a:solidFill>
                  <a:schemeClr val="bg1"/>
                </a:solidFill>
                <a:latin typeface="+mj-lt"/>
              </a:rPr>
              <a:t>Entity</a:t>
            </a:r>
            <a:r>
              <a:rPr lang="tr-TR" sz="2400" dirty="0" smtClean="0">
                <a:solidFill>
                  <a:schemeClr val="bg1"/>
                </a:solidFill>
                <a:latin typeface="+mj-lt"/>
              </a:rPr>
              <a:t> </a:t>
            </a:r>
            <a:endParaRPr lang="tr-TR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Alt Başlık 2"/>
          <p:cNvSpPr txBox="1">
            <a:spLocks/>
          </p:cNvSpPr>
          <p:nvPr/>
        </p:nvSpPr>
        <p:spPr>
          <a:xfrm>
            <a:off x="2655583" y="4413500"/>
            <a:ext cx="7373319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2400" b="1" dirty="0" err="1" smtClean="0">
                <a:solidFill>
                  <a:schemeClr val="bg1"/>
                </a:solidFill>
                <a:latin typeface="+mj-lt"/>
              </a:rPr>
              <a:t>Öğr</a:t>
            </a:r>
            <a:r>
              <a:rPr lang="tr-TR" sz="2400" b="1" dirty="0" smtClean="0">
                <a:solidFill>
                  <a:schemeClr val="bg1"/>
                </a:solidFill>
                <a:latin typeface="+mj-lt"/>
              </a:rPr>
              <a:t>. Gör. Uğur TALAŞ</a:t>
            </a:r>
            <a:endParaRPr lang="tr-TR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Öğrenci Bilgi Sistemi Projesi</a:t>
            </a:r>
            <a:endParaRPr lang="tr-TR" dirty="0"/>
          </a:p>
        </p:txBody>
      </p:sp>
      <p:sp>
        <p:nvSpPr>
          <p:cNvPr id="4" name="Yuvarlatılmış Dikdörtgen 3"/>
          <p:cNvSpPr/>
          <p:nvPr/>
        </p:nvSpPr>
        <p:spPr>
          <a:xfrm>
            <a:off x="1250663" y="1335264"/>
            <a:ext cx="2519025" cy="77306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OBS – Web Form</a:t>
            </a:r>
            <a:endParaRPr lang="tr-TR" dirty="0"/>
          </a:p>
        </p:txBody>
      </p:sp>
      <p:sp>
        <p:nvSpPr>
          <p:cNvPr id="6" name="Yuvarlatılmış Dikdörtgen 5"/>
          <p:cNvSpPr/>
          <p:nvPr/>
        </p:nvSpPr>
        <p:spPr>
          <a:xfrm>
            <a:off x="7029610" y="2037970"/>
            <a:ext cx="2380396" cy="589452"/>
          </a:xfrm>
          <a:prstGeom prst="roundRect">
            <a:avLst/>
          </a:prstGeom>
          <a:solidFill>
            <a:srgbClr val="258F7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API – MVC ( Tıp)</a:t>
            </a:r>
            <a:endParaRPr lang="tr-TR" dirty="0"/>
          </a:p>
        </p:txBody>
      </p:sp>
      <p:sp>
        <p:nvSpPr>
          <p:cNvPr id="7" name="Silindir 6"/>
          <p:cNvSpPr/>
          <p:nvPr/>
        </p:nvSpPr>
        <p:spPr>
          <a:xfrm>
            <a:off x="5554979" y="4886869"/>
            <a:ext cx="979293" cy="1407801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Data</a:t>
            </a:r>
            <a:br>
              <a:rPr lang="tr-TR" dirty="0" smtClean="0"/>
            </a:br>
            <a:r>
              <a:rPr lang="tr-TR" dirty="0" smtClean="0"/>
              <a:t>Base</a:t>
            </a:r>
            <a:endParaRPr lang="tr-TR" dirty="0"/>
          </a:p>
        </p:txBody>
      </p:sp>
      <p:sp>
        <p:nvSpPr>
          <p:cNvPr id="11" name="Yuvarlatılmış Dikdörtgen 10"/>
          <p:cNvSpPr/>
          <p:nvPr/>
        </p:nvSpPr>
        <p:spPr>
          <a:xfrm>
            <a:off x="9743732" y="1285263"/>
            <a:ext cx="2113971" cy="8908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Ders Seçme -MVC</a:t>
            </a:r>
            <a:endParaRPr lang="tr-TR" dirty="0"/>
          </a:p>
        </p:txBody>
      </p:sp>
      <p:sp>
        <p:nvSpPr>
          <p:cNvPr id="13" name="Yuvarlatılmış Dikdörtgen 12"/>
          <p:cNvSpPr/>
          <p:nvPr/>
        </p:nvSpPr>
        <p:spPr>
          <a:xfrm>
            <a:off x="1250664" y="2413967"/>
            <a:ext cx="2519024" cy="35091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İşlem- C#</a:t>
            </a:r>
            <a:endParaRPr lang="tr-TR" dirty="0"/>
          </a:p>
        </p:txBody>
      </p:sp>
      <p:sp>
        <p:nvSpPr>
          <p:cNvPr id="14" name="Yuvarlatılmış Dikdörtgen 13"/>
          <p:cNvSpPr/>
          <p:nvPr/>
        </p:nvSpPr>
        <p:spPr>
          <a:xfrm>
            <a:off x="5043210" y="4047547"/>
            <a:ext cx="2024217" cy="62085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Data ORM - </a:t>
            </a:r>
            <a:r>
              <a:rPr lang="tr-TR" dirty="0" err="1" smtClean="0"/>
              <a:t>Entity</a:t>
            </a:r>
            <a:endParaRPr lang="tr-TR" dirty="0"/>
          </a:p>
        </p:txBody>
      </p:sp>
      <p:sp>
        <p:nvSpPr>
          <p:cNvPr id="20" name="Yuvarlatılmış Dikdörtgen 19"/>
          <p:cNvSpPr/>
          <p:nvPr/>
        </p:nvSpPr>
        <p:spPr>
          <a:xfrm>
            <a:off x="1250663" y="3168444"/>
            <a:ext cx="2519025" cy="35091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Yöksis</a:t>
            </a:r>
            <a:r>
              <a:rPr lang="tr-TR" dirty="0" smtClean="0"/>
              <a:t> - Console</a:t>
            </a:r>
            <a:endParaRPr lang="tr-TR" dirty="0"/>
          </a:p>
        </p:txBody>
      </p:sp>
      <p:sp>
        <p:nvSpPr>
          <p:cNvPr id="21" name="Yuvarlatılmış Dikdörtgen 20"/>
          <p:cNvSpPr/>
          <p:nvPr/>
        </p:nvSpPr>
        <p:spPr>
          <a:xfrm>
            <a:off x="1250662" y="3607995"/>
            <a:ext cx="2519025" cy="35091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 err="1" smtClean="0"/>
              <a:t>Yöksis</a:t>
            </a:r>
            <a:r>
              <a:rPr lang="tr-TR" sz="1400" dirty="0" smtClean="0"/>
              <a:t> Transkript - Console</a:t>
            </a:r>
            <a:endParaRPr lang="tr-TR" sz="1400" dirty="0"/>
          </a:p>
        </p:txBody>
      </p:sp>
      <p:sp>
        <p:nvSpPr>
          <p:cNvPr id="22" name="Yuvarlatılmış Dikdörtgen 21"/>
          <p:cNvSpPr/>
          <p:nvPr/>
        </p:nvSpPr>
        <p:spPr>
          <a:xfrm>
            <a:off x="1250662" y="4021426"/>
            <a:ext cx="2519025" cy="35091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 smtClean="0"/>
              <a:t>E </a:t>
            </a:r>
            <a:r>
              <a:rPr lang="tr-TR" sz="1400" dirty="0" err="1" smtClean="0"/>
              <a:t>kayit</a:t>
            </a:r>
            <a:r>
              <a:rPr lang="tr-TR" sz="1400" dirty="0" smtClean="0"/>
              <a:t>- Console</a:t>
            </a:r>
            <a:endParaRPr lang="tr-TR" sz="1400" dirty="0"/>
          </a:p>
        </p:txBody>
      </p:sp>
      <p:sp>
        <p:nvSpPr>
          <p:cNvPr id="23" name="Yuvarlatılmış Dikdörtgen 22"/>
          <p:cNvSpPr/>
          <p:nvPr/>
        </p:nvSpPr>
        <p:spPr>
          <a:xfrm>
            <a:off x="1250662" y="4443198"/>
            <a:ext cx="2519025" cy="35091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 smtClean="0"/>
              <a:t>AKS Yoklama - Console</a:t>
            </a:r>
            <a:endParaRPr lang="tr-TR" sz="1400" dirty="0"/>
          </a:p>
        </p:txBody>
      </p:sp>
      <p:sp>
        <p:nvSpPr>
          <p:cNvPr id="24" name="Yuvarlatılmış Dikdörtgen 23"/>
          <p:cNvSpPr/>
          <p:nvPr/>
        </p:nvSpPr>
        <p:spPr>
          <a:xfrm>
            <a:off x="1244983" y="4911358"/>
            <a:ext cx="2519025" cy="35091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 smtClean="0"/>
              <a:t>Kütüphane </a:t>
            </a:r>
            <a:r>
              <a:rPr lang="tr-TR" sz="1400" dirty="0" err="1" smtClean="0"/>
              <a:t>Ent</a:t>
            </a:r>
            <a:r>
              <a:rPr lang="tr-TR" sz="1400" dirty="0" smtClean="0"/>
              <a:t>.- Console</a:t>
            </a:r>
            <a:endParaRPr lang="tr-TR" sz="1400" dirty="0"/>
          </a:p>
        </p:txBody>
      </p:sp>
      <p:sp>
        <p:nvSpPr>
          <p:cNvPr id="25" name="Yuvarlatılmış Dikdörtgen 24"/>
          <p:cNvSpPr/>
          <p:nvPr/>
        </p:nvSpPr>
        <p:spPr>
          <a:xfrm>
            <a:off x="1244983" y="5369051"/>
            <a:ext cx="2519025" cy="35091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 smtClean="0"/>
              <a:t>AKS- Console</a:t>
            </a:r>
            <a:endParaRPr lang="tr-TR" sz="1400" dirty="0"/>
          </a:p>
        </p:txBody>
      </p:sp>
      <p:sp>
        <p:nvSpPr>
          <p:cNvPr id="26" name="Yuvarlatılmış Dikdörtgen 25"/>
          <p:cNvSpPr/>
          <p:nvPr/>
        </p:nvSpPr>
        <p:spPr>
          <a:xfrm>
            <a:off x="1244983" y="5804315"/>
            <a:ext cx="2519025" cy="35091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 smtClean="0"/>
              <a:t>EBYS </a:t>
            </a:r>
            <a:r>
              <a:rPr lang="tr-TR" sz="1400" dirty="0" err="1" smtClean="0"/>
              <a:t>Ent</a:t>
            </a:r>
            <a:r>
              <a:rPr lang="tr-TR" sz="1400" dirty="0" smtClean="0"/>
              <a:t>.- Console</a:t>
            </a:r>
            <a:endParaRPr lang="tr-TR" sz="1400" dirty="0"/>
          </a:p>
        </p:txBody>
      </p:sp>
      <p:cxnSp>
        <p:nvCxnSpPr>
          <p:cNvPr id="28" name="Düz Ok Bağlayıcısı 27"/>
          <p:cNvCxnSpPr/>
          <p:nvPr/>
        </p:nvCxnSpPr>
        <p:spPr>
          <a:xfrm flipV="1">
            <a:off x="2163739" y="2764881"/>
            <a:ext cx="0" cy="4035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/>
          <p:cNvCxnSpPr>
            <a:stCxn id="21" idx="0"/>
            <a:endCxn id="13" idx="2"/>
          </p:cNvCxnSpPr>
          <p:nvPr/>
        </p:nvCxnSpPr>
        <p:spPr>
          <a:xfrm flipV="1">
            <a:off x="2510175" y="2764881"/>
            <a:ext cx="1" cy="8431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Ok Bağlayıcısı 31"/>
          <p:cNvCxnSpPr>
            <a:stCxn id="20" idx="3"/>
            <a:endCxn id="14" idx="1"/>
          </p:cNvCxnSpPr>
          <p:nvPr/>
        </p:nvCxnSpPr>
        <p:spPr>
          <a:xfrm>
            <a:off x="3769688" y="3343901"/>
            <a:ext cx="1273522" cy="10140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Düz Ok Bağlayıcısı 33"/>
          <p:cNvCxnSpPr>
            <a:stCxn id="21" idx="3"/>
            <a:endCxn id="14" idx="1"/>
          </p:cNvCxnSpPr>
          <p:nvPr/>
        </p:nvCxnSpPr>
        <p:spPr>
          <a:xfrm>
            <a:off x="3769687" y="3783452"/>
            <a:ext cx="1273523" cy="574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Düz Ok Bağlayıcısı 35"/>
          <p:cNvCxnSpPr>
            <a:endCxn id="14" idx="1"/>
          </p:cNvCxnSpPr>
          <p:nvPr/>
        </p:nvCxnSpPr>
        <p:spPr>
          <a:xfrm>
            <a:off x="3764008" y="4194309"/>
            <a:ext cx="1279202" cy="1636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Düz Ok Bağlayıcısı 39"/>
          <p:cNvCxnSpPr>
            <a:endCxn id="14" idx="1"/>
          </p:cNvCxnSpPr>
          <p:nvPr/>
        </p:nvCxnSpPr>
        <p:spPr>
          <a:xfrm flipV="1">
            <a:off x="3764008" y="4357977"/>
            <a:ext cx="1279202" cy="2422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Düz Ok Bağlayıcısı 41"/>
          <p:cNvCxnSpPr>
            <a:stCxn id="24" idx="3"/>
            <a:endCxn id="14" idx="1"/>
          </p:cNvCxnSpPr>
          <p:nvPr/>
        </p:nvCxnSpPr>
        <p:spPr>
          <a:xfrm flipV="1">
            <a:off x="3764008" y="4357977"/>
            <a:ext cx="1279202" cy="7288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Düz Ok Bağlayıcısı 43"/>
          <p:cNvCxnSpPr>
            <a:endCxn id="14" idx="1"/>
          </p:cNvCxnSpPr>
          <p:nvPr/>
        </p:nvCxnSpPr>
        <p:spPr>
          <a:xfrm flipV="1">
            <a:off x="3769687" y="4357977"/>
            <a:ext cx="1273523" cy="11865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Düz Ok Bağlayıcısı 45"/>
          <p:cNvCxnSpPr>
            <a:endCxn id="14" idx="1"/>
          </p:cNvCxnSpPr>
          <p:nvPr/>
        </p:nvCxnSpPr>
        <p:spPr>
          <a:xfrm flipV="1">
            <a:off x="3764008" y="4357977"/>
            <a:ext cx="1279202" cy="1657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Yuvarlatılmış Dikdörtgen 46"/>
          <p:cNvSpPr/>
          <p:nvPr/>
        </p:nvSpPr>
        <p:spPr>
          <a:xfrm>
            <a:off x="4900085" y="2364193"/>
            <a:ext cx="1613294" cy="126202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Reporting</a:t>
            </a:r>
            <a:r>
              <a:rPr lang="tr-TR" dirty="0" smtClean="0"/>
              <a:t> Service</a:t>
            </a:r>
            <a:endParaRPr lang="tr-TR" dirty="0"/>
          </a:p>
        </p:txBody>
      </p:sp>
      <p:cxnSp>
        <p:nvCxnSpPr>
          <p:cNvPr id="49" name="Düz Ok Bağlayıcısı 48"/>
          <p:cNvCxnSpPr>
            <a:stCxn id="47" idx="2"/>
          </p:cNvCxnSpPr>
          <p:nvPr/>
        </p:nvCxnSpPr>
        <p:spPr>
          <a:xfrm>
            <a:off x="5706732" y="3626213"/>
            <a:ext cx="135827" cy="12998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Düz Ok Bağlayıcısı 50"/>
          <p:cNvCxnSpPr>
            <a:stCxn id="13" idx="3"/>
          </p:cNvCxnSpPr>
          <p:nvPr/>
        </p:nvCxnSpPr>
        <p:spPr>
          <a:xfrm>
            <a:off x="3769688" y="2589424"/>
            <a:ext cx="1319534" cy="14812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Düz Ok Bağlayıcısı 52"/>
          <p:cNvCxnSpPr>
            <a:stCxn id="4" idx="3"/>
          </p:cNvCxnSpPr>
          <p:nvPr/>
        </p:nvCxnSpPr>
        <p:spPr>
          <a:xfrm>
            <a:off x="3769688" y="1721795"/>
            <a:ext cx="1319534" cy="2169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Düz Ok Bağlayıcısı 54"/>
          <p:cNvCxnSpPr/>
          <p:nvPr/>
        </p:nvCxnSpPr>
        <p:spPr>
          <a:xfrm flipH="1" flipV="1">
            <a:off x="3884587" y="1869363"/>
            <a:ext cx="1018078" cy="11369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Yuvarlatılmış Dikdörtgen 55"/>
          <p:cNvSpPr/>
          <p:nvPr/>
        </p:nvSpPr>
        <p:spPr>
          <a:xfrm>
            <a:off x="7004006" y="2759466"/>
            <a:ext cx="2380396" cy="45238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Application</a:t>
            </a:r>
            <a:endParaRPr lang="tr-TR" dirty="0"/>
          </a:p>
        </p:txBody>
      </p:sp>
      <p:sp>
        <p:nvSpPr>
          <p:cNvPr id="57" name="Yuvarlatılmış Dikdörtgen 56"/>
          <p:cNvSpPr/>
          <p:nvPr/>
        </p:nvSpPr>
        <p:spPr>
          <a:xfrm>
            <a:off x="7029610" y="3357684"/>
            <a:ext cx="2380396" cy="55679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Entity</a:t>
            </a:r>
            <a:endParaRPr lang="tr-TR" dirty="0"/>
          </a:p>
        </p:txBody>
      </p:sp>
      <p:sp>
        <p:nvSpPr>
          <p:cNvPr id="58" name="Yuvarlatılmış Dikdörtgen 57"/>
          <p:cNvSpPr/>
          <p:nvPr/>
        </p:nvSpPr>
        <p:spPr>
          <a:xfrm>
            <a:off x="9743732" y="2408552"/>
            <a:ext cx="2113971" cy="35091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İşlem- C#</a:t>
            </a:r>
            <a:endParaRPr lang="tr-TR" dirty="0"/>
          </a:p>
        </p:txBody>
      </p:sp>
      <p:sp>
        <p:nvSpPr>
          <p:cNvPr id="59" name="Yuvarlatılmış Dikdörtgen 58"/>
          <p:cNvSpPr/>
          <p:nvPr/>
        </p:nvSpPr>
        <p:spPr>
          <a:xfrm>
            <a:off x="9708263" y="2954097"/>
            <a:ext cx="2149440" cy="40358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Entity</a:t>
            </a:r>
            <a:endParaRPr lang="tr-TR" dirty="0"/>
          </a:p>
        </p:txBody>
      </p:sp>
      <p:sp>
        <p:nvSpPr>
          <p:cNvPr id="60" name="Yuvarlatılmış Dikdörtgen 59"/>
          <p:cNvSpPr/>
          <p:nvPr/>
        </p:nvSpPr>
        <p:spPr>
          <a:xfrm>
            <a:off x="9708263" y="3617066"/>
            <a:ext cx="2359742" cy="63665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Başvuru Enstitü – MVC</a:t>
            </a:r>
            <a:endParaRPr lang="tr-TR" dirty="0"/>
          </a:p>
        </p:txBody>
      </p:sp>
      <p:sp>
        <p:nvSpPr>
          <p:cNvPr id="62" name="Yuvarlatılmış Dikdörtgen 61"/>
          <p:cNvSpPr/>
          <p:nvPr/>
        </p:nvSpPr>
        <p:spPr>
          <a:xfrm>
            <a:off x="9691066" y="4433573"/>
            <a:ext cx="2394136" cy="44746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İşlem – C#</a:t>
            </a:r>
            <a:endParaRPr lang="tr-TR" dirty="0"/>
          </a:p>
        </p:txBody>
      </p:sp>
      <p:cxnSp>
        <p:nvCxnSpPr>
          <p:cNvPr id="64" name="Düz Ok Bağlayıcısı 63"/>
          <p:cNvCxnSpPr>
            <a:endCxn id="7" idx="4"/>
          </p:cNvCxnSpPr>
          <p:nvPr/>
        </p:nvCxnSpPr>
        <p:spPr>
          <a:xfrm flipH="1">
            <a:off x="6534272" y="3914481"/>
            <a:ext cx="1659932" cy="16762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Düz Ok Bağlayıcısı 65"/>
          <p:cNvCxnSpPr>
            <a:stCxn id="14" idx="2"/>
            <a:endCxn id="7" idx="1"/>
          </p:cNvCxnSpPr>
          <p:nvPr/>
        </p:nvCxnSpPr>
        <p:spPr>
          <a:xfrm flipH="1">
            <a:off x="6044626" y="4668406"/>
            <a:ext cx="10693" cy="2184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Düz Ok Bağlayıcısı 67"/>
          <p:cNvCxnSpPr>
            <a:stCxn id="56" idx="2"/>
            <a:endCxn id="57" idx="0"/>
          </p:cNvCxnSpPr>
          <p:nvPr/>
        </p:nvCxnSpPr>
        <p:spPr>
          <a:xfrm>
            <a:off x="8194204" y="3211852"/>
            <a:ext cx="25604" cy="1458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Düz Ok Bağlayıcısı 70"/>
          <p:cNvCxnSpPr>
            <a:stCxn id="6" idx="2"/>
            <a:endCxn id="56" idx="0"/>
          </p:cNvCxnSpPr>
          <p:nvPr/>
        </p:nvCxnSpPr>
        <p:spPr>
          <a:xfrm flipH="1">
            <a:off x="8194204" y="2627422"/>
            <a:ext cx="25604" cy="132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Düz Ok Bağlayıcısı 72"/>
          <p:cNvCxnSpPr>
            <a:stCxn id="60" idx="2"/>
            <a:endCxn id="62" idx="0"/>
          </p:cNvCxnSpPr>
          <p:nvPr/>
        </p:nvCxnSpPr>
        <p:spPr>
          <a:xfrm>
            <a:off x="10888134" y="4253719"/>
            <a:ext cx="0" cy="179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Düz Ok Bağlayıcısı 75"/>
          <p:cNvCxnSpPr>
            <a:stCxn id="59" idx="2"/>
          </p:cNvCxnSpPr>
          <p:nvPr/>
        </p:nvCxnSpPr>
        <p:spPr>
          <a:xfrm flipH="1">
            <a:off x="6534272" y="3357684"/>
            <a:ext cx="4248711" cy="22330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Düz Ok Bağlayıcısı 77"/>
          <p:cNvCxnSpPr>
            <a:stCxn id="58" idx="2"/>
            <a:endCxn id="59" idx="0"/>
          </p:cNvCxnSpPr>
          <p:nvPr/>
        </p:nvCxnSpPr>
        <p:spPr>
          <a:xfrm flipH="1">
            <a:off x="10782983" y="2759466"/>
            <a:ext cx="17735" cy="1946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Düz Ok Bağlayıcısı 79"/>
          <p:cNvCxnSpPr>
            <a:stCxn id="11" idx="2"/>
            <a:endCxn id="58" idx="0"/>
          </p:cNvCxnSpPr>
          <p:nvPr/>
        </p:nvCxnSpPr>
        <p:spPr>
          <a:xfrm>
            <a:off x="10800718" y="2176066"/>
            <a:ext cx="0" cy="2324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Yuvarlatılmış Dikdörtgen 81"/>
          <p:cNvSpPr/>
          <p:nvPr/>
        </p:nvSpPr>
        <p:spPr>
          <a:xfrm>
            <a:off x="9227650" y="5053562"/>
            <a:ext cx="2534626" cy="53720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Firma (3+1,7+1) -MVC</a:t>
            </a:r>
            <a:endParaRPr lang="tr-TR" dirty="0"/>
          </a:p>
        </p:txBody>
      </p:sp>
      <p:sp>
        <p:nvSpPr>
          <p:cNvPr id="83" name="Yuvarlatılmış Dikdörtgen 82"/>
          <p:cNvSpPr/>
          <p:nvPr/>
        </p:nvSpPr>
        <p:spPr>
          <a:xfrm>
            <a:off x="9227650" y="5804908"/>
            <a:ext cx="2534626" cy="25938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İşlem- C#</a:t>
            </a:r>
            <a:endParaRPr lang="tr-TR" dirty="0"/>
          </a:p>
        </p:txBody>
      </p:sp>
      <p:sp>
        <p:nvSpPr>
          <p:cNvPr id="84" name="Yuvarlatılmış Dikdörtgen 83"/>
          <p:cNvSpPr/>
          <p:nvPr/>
        </p:nvSpPr>
        <p:spPr>
          <a:xfrm>
            <a:off x="9206386" y="6236814"/>
            <a:ext cx="2577153" cy="28197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Entity</a:t>
            </a:r>
            <a:endParaRPr lang="tr-TR" dirty="0"/>
          </a:p>
        </p:txBody>
      </p:sp>
      <p:cxnSp>
        <p:nvCxnSpPr>
          <p:cNvPr id="85" name="Düz Ok Bağlayıcısı 84"/>
          <p:cNvCxnSpPr>
            <a:stCxn id="83" idx="2"/>
            <a:endCxn id="84" idx="0"/>
          </p:cNvCxnSpPr>
          <p:nvPr/>
        </p:nvCxnSpPr>
        <p:spPr>
          <a:xfrm>
            <a:off x="10494963" y="6064290"/>
            <a:ext cx="0" cy="1725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Düz Ok Bağlayıcısı 85"/>
          <p:cNvCxnSpPr>
            <a:stCxn id="82" idx="2"/>
          </p:cNvCxnSpPr>
          <p:nvPr/>
        </p:nvCxnSpPr>
        <p:spPr>
          <a:xfrm>
            <a:off x="10494963" y="5590771"/>
            <a:ext cx="5889" cy="2135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Düz Ok Bağlayıcısı 94"/>
          <p:cNvCxnSpPr>
            <a:stCxn id="62" idx="1"/>
            <a:endCxn id="14" idx="3"/>
          </p:cNvCxnSpPr>
          <p:nvPr/>
        </p:nvCxnSpPr>
        <p:spPr>
          <a:xfrm flipH="1" flipV="1">
            <a:off x="7067427" y="4357977"/>
            <a:ext cx="2623639" cy="2993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Düz Ok Bağlayıcısı 96"/>
          <p:cNvCxnSpPr>
            <a:stCxn id="84" idx="1"/>
          </p:cNvCxnSpPr>
          <p:nvPr/>
        </p:nvCxnSpPr>
        <p:spPr>
          <a:xfrm flipH="1" flipV="1">
            <a:off x="6534272" y="5763294"/>
            <a:ext cx="2672114" cy="6145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Düz Ok Bağlayıcısı 98"/>
          <p:cNvCxnSpPr>
            <a:stCxn id="4" idx="3"/>
          </p:cNvCxnSpPr>
          <p:nvPr/>
        </p:nvCxnSpPr>
        <p:spPr>
          <a:xfrm>
            <a:off x="3769688" y="1721795"/>
            <a:ext cx="3234318" cy="4148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Düz Ok Bağlayıcısı 100"/>
          <p:cNvCxnSpPr>
            <a:stCxn id="6" idx="1"/>
            <a:endCxn id="4" idx="3"/>
          </p:cNvCxnSpPr>
          <p:nvPr/>
        </p:nvCxnSpPr>
        <p:spPr>
          <a:xfrm flipH="1" flipV="1">
            <a:off x="3769688" y="1721795"/>
            <a:ext cx="3259922" cy="610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Yuvarlatılmış Dikdörtgen 101"/>
          <p:cNvSpPr/>
          <p:nvPr/>
        </p:nvSpPr>
        <p:spPr>
          <a:xfrm>
            <a:off x="6115036" y="494435"/>
            <a:ext cx="2104772" cy="630604"/>
          </a:xfrm>
          <a:prstGeom prst="roundRect">
            <a:avLst/>
          </a:prstGeom>
          <a:solidFill>
            <a:srgbClr val="258F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Mernis</a:t>
            </a:r>
            <a:r>
              <a:rPr lang="tr-TR" dirty="0" smtClean="0"/>
              <a:t> Servis Projesi</a:t>
            </a:r>
            <a:endParaRPr lang="tr-TR" dirty="0"/>
          </a:p>
        </p:txBody>
      </p:sp>
      <p:cxnSp>
        <p:nvCxnSpPr>
          <p:cNvPr id="104" name="Düz Ok Bağlayıcısı 103"/>
          <p:cNvCxnSpPr>
            <a:stCxn id="102" idx="1"/>
            <a:endCxn id="4" idx="3"/>
          </p:cNvCxnSpPr>
          <p:nvPr/>
        </p:nvCxnSpPr>
        <p:spPr>
          <a:xfrm flipH="1">
            <a:off x="3769688" y="809737"/>
            <a:ext cx="2345348" cy="9120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Düz Ok Bağlayıcısı 105"/>
          <p:cNvCxnSpPr>
            <a:stCxn id="4" idx="0"/>
            <a:endCxn id="102" idx="1"/>
          </p:cNvCxnSpPr>
          <p:nvPr/>
        </p:nvCxnSpPr>
        <p:spPr>
          <a:xfrm flipV="1">
            <a:off x="2510176" y="809737"/>
            <a:ext cx="3604860" cy="5255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Düz Ok Bağlayıcısı 124"/>
          <p:cNvCxnSpPr/>
          <p:nvPr/>
        </p:nvCxnSpPr>
        <p:spPr>
          <a:xfrm flipH="1">
            <a:off x="2340498" y="2108326"/>
            <a:ext cx="5033" cy="3002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Yuvarlatılmış Dikdörtgen 4"/>
          <p:cNvSpPr/>
          <p:nvPr/>
        </p:nvSpPr>
        <p:spPr>
          <a:xfrm>
            <a:off x="3117110" y="6236814"/>
            <a:ext cx="2298583" cy="28197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 smtClean="0"/>
              <a:t>Masa Üstü </a:t>
            </a:r>
            <a:r>
              <a:rPr lang="tr-TR" sz="1000" dirty="0" err="1" smtClean="0"/>
              <a:t>Uyg</a:t>
            </a:r>
            <a:r>
              <a:rPr lang="tr-TR" sz="1000" dirty="0" smtClean="0"/>
              <a:t>. Win Form</a:t>
            </a:r>
            <a:endParaRPr lang="tr-TR" sz="1000" dirty="0"/>
          </a:p>
        </p:txBody>
      </p:sp>
      <p:cxnSp>
        <p:nvCxnSpPr>
          <p:cNvPr id="9" name="Düz Ok Bağlayıcısı 8"/>
          <p:cNvCxnSpPr>
            <a:stCxn id="5" idx="0"/>
            <a:endCxn id="7" idx="2"/>
          </p:cNvCxnSpPr>
          <p:nvPr/>
        </p:nvCxnSpPr>
        <p:spPr>
          <a:xfrm flipV="1">
            <a:off x="4266402" y="5590770"/>
            <a:ext cx="1288577" cy="646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723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ORM Araçları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0793166" cy="5159872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b="1" dirty="0" smtClean="0"/>
              <a:t>ORM</a:t>
            </a:r>
            <a:r>
              <a:rPr lang="tr-TR" dirty="0" smtClean="0"/>
              <a:t>  ( Object to </a:t>
            </a:r>
            <a:r>
              <a:rPr lang="tr-TR" dirty="0" err="1" smtClean="0"/>
              <a:t>Relational</a:t>
            </a:r>
            <a:r>
              <a:rPr lang="tr-TR" dirty="0" smtClean="0"/>
              <a:t> </a:t>
            </a:r>
            <a:r>
              <a:rPr lang="tr-TR" dirty="0" err="1" smtClean="0"/>
              <a:t>Mapping</a:t>
            </a:r>
            <a:r>
              <a:rPr lang="tr-TR" dirty="0" smtClean="0"/>
              <a:t> : Nesne ile İlişkisel Eşleme ) : </a:t>
            </a:r>
            <a:r>
              <a:rPr lang="tr-TR" b="1" dirty="0" smtClean="0"/>
              <a:t>Tanım</a:t>
            </a:r>
            <a:r>
              <a:rPr lang="tr-TR" dirty="0" smtClean="0"/>
              <a:t> ilişkisel veri tabanı ile uygulamamız arasında bir köprü görevi gören, ilişkileri ve nesneleri yönetmek için kullanılan bir tekniktir.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 smtClean="0"/>
              <a:t>Veri tabanı sorgulamalarımızı </a:t>
            </a:r>
            <a:r>
              <a:rPr lang="tr-TR" dirty="0" err="1" smtClean="0"/>
              <a:t>sql</a:t>
            </a:r>
            <a:r>
              <a:rPr lang="tr-TR" dirty="0" smtClean="0"/>
              <a:t> tabloları üzerinden değil </a:t>
            </a:r>
            <a:r>
              <a:rPr lang="tr-TR" dirty="0" err="1" smtClean="0"/>
              <a:t>entity</a:t>
            </a:r>
            <a:r>
              <a:rPr lang="tr-TR" dirty="0" smtClean="0"/>
              <a:t> nesneleri üzerinden sorgulamamızı sağlar.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 smtClean="0"/>
              <a:t>Arka tarafta sorgularımızı SQL sorgu cümleciklerine çevirir.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 smtClean="0"/>
              <a:t>Projede </a:t>
            </a:r>
            <a:r>
              <a:rPr lang="tr-TR" dirty="0" err="1" smtClean="0"/>
              <a:t>Entity</a:t>
            </a:r>
            <a:r>
              <a:rPr lang="tr-TR" dirty="0" smtClean="0"/>
              <a:t> Framework </a:t>
            </a:r>
            <a:r>
              <a:rPr lang="tr-TR" dirty="0" err="1" smtClean="0"/>
              <a:t>Core</a:t>
            </a:r>
            <a:r>
              <a:rPr lang="tr-TR" dirty="0" smtClean="0"/>
              <a:t> Kullanılacaktır.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 smtClean="0"/>
              <a:t>Diğer ORM Araçları : </a:t>
            </a:r>
          </a:p>
          <a:p>
            <a:pPr marL="914400" lvl="3" indent="0">
              <a:buNone/>
            </a:pPr>
            <a:r>
              <a:rPr lang="tr-TR" b="1" dirty="0" smtClean="0"/>
              <a:t>C#</a:t>
            </a:r>
            <a:r>
              <a:rPr lang="tr-TR" dirty="0" smtClean="0"/>
              <a:t> : </a:t>
            </a:r>
            <a:r>
              <a:rPr lang="tr-TR" dirty="0" err="1" smtClean="0"/>
              <a:t>Entity</a:t>
            </a:r>
            <a:r>
              <a:rPr lang="tr-TR" dirty="0" smtClean="0"/>
              <a:t> Framework, </a:t>
            </a:r>
            <a:r>
              <a:rPr lang="tr-TR" dirty="0" err="1" smtClean="0"/>
              <a:t>Dapper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b="1" dirty="0" smtClean="0"/>
              <a:t>Java</a:t>
            </a:r>
            <a:r>
              <a:rPr lang="tr-TR" dirty="0" smtClean="0"/>
              <a:t> : </a:t>
            </a:r>
            <a:r>
              <a:rPr lang="tr-TR" dirty="0" err="1" smtClean="0"/>
              <a:t>Hibernate</a:t>
            </a:r>
            <a:r>
              <a:rPr lang="tr-TR" dirty="0" smtClean="0"/>
              <a:t>, JPA, </a:t>
            </a:r>
            <a:r>
              <a:rPr lang="tr-TR" dirty="0" err="1" smtClean="0"/>
              <a:t>MyBatis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b="1" dirty="0" err="1" smtClean="0"/>
              <a:t>Phyton</a:t>
            </a:r>
            <a:r>
              <a:rPr lang="tr-TR" b="1" dirty="0" smtClean="0"/>
              <a:t> </a:t>
            </a:r>
            <a:r>
              <a:rPr lang="tr-TR" dirty="0" smtClean="0"/>
              <a:t>: </a:t>
            </a:r>
            <a:r>
              <a:rPr lang="tr-TR" dirty="0" err="1" smtClean="0"/>
              <a:t>Django</a:t>
            </a:r>
            <a:r>
              <a:rPr lang="tr-TR" dirty="0" smtClean="0"/>
              <a:t>, </a:t>
            </a:r>
            <a:r>
              <a:rPr lang="tr-TR" dirty="0" err="1" smtClean="0"/>
              <a:t>Storm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b="1" dirty="0" smtClean="0"/>
              <a:t>PHP</a:t>
            </a:r>
            <a:r>
              <a:rPr lang="tr-TR" dirty="0" smtClean="0"/>
              <a:t> : </a:t>
            </a:r>
            <a:r>
              <a:rPr lang="tr-TR" dirty="0" err="1" smtClean="0"/>
              <a:t>PdoMap</a:t>
            </a:r>
            <a:r>
              <a:rPr lang="tr-TR" dirty="0" smtClean="0"/>
              <a:t>, </a:t>
            </a:r>
            <a:r>
              <a:rPr lang="tr-TR" dirty="0" err="1" smtClean="0"/>
              <a:t>CakePHP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b="1" dirty="0" err="1" smtClean="0"/>
              <a:t>Nodejs</a:t>
            </a:r>
            <a:r>
              <a:rPr lang="tr-TR" dirty="0" smtClean="0"/>
              <a:t> : </a:t>
            </a:r>
            <a:r>
              <a:rPr lang="tr-TR" dirty="0" err="1" smtClean="0"/>
              <a:t>Sequelize</a:t>
            </a:r>
            <a:r>
              <a:rPr lang="tr-TR" dirty="0" smtClean="0"/>
              <a:t>, </a:t>
            </a:r>
            <a:r>
              <a:rPr lang="tr-TR" dirty="0" err="1" smtClean="0"/>
              <a:t>Mongoose</a:t>
            </a:r>
            <a:endParaRPr lang="tr-T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tr-TR" dirty="0" smtClean="0"/>
          </a:p>
        </p:txBody>
      </p:sp>
      <p:sp>
        <p:nvSpPr>
          <p:cNvPr id="4" name="Yuvarlatılmış Dikdörtgen 3"/>
          <p:cNvSpPr/>
          <p:nvPr/>
        </p:nvSpPr>
        <p:spPr>
          <a:xfrm>
            <a:off x="7468583" y="4047548"/>
            <a:ext cx="2759913" cy="8908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DataAccess</a:t>
            </a:r>
            <a:r>
              <a:rPr lang="tr-TR" dirty="0" err="1" smtClean="0"/>
              <a:t>Layer</a:t>
            </a:r>
            <a:endParaRPr lang="tr-TR" dirty="0"/>
          </a:p>
        </p:txBody>
      </p:sp>
      <p:sp>
        <p:nvSpPr>
          <p:cNvPr id="5" name="Silindir 4"/>
          <p:cNvSpPr/>
          <p:nvPr/>
        </p:nvSpPr>
        <p:spPr>
          <a:xfrm>
            <a:off x="8910238" y="5279923"/>
            <a:ext cx="979293" cy="1407801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Data</a:t>
            </a:r>
            <a:br>
              <a:rPr lang="tr-TR" dirty="0" smtClean="0"/>
            </a:br>
            <a:r>
              <a:rPr lang="tr-TR" dirty="0" smtClean="0"/>
              <a:t>Base</a:t>
            </a:r>
            <a:endParaRPr lang="tr-TR" dirty="0"/>
          </a:p>
        </p:txBody>
      </p:sp>
      <p:sp>
        <p:nvSpPr>
          <p:cNvPr id="6" name="Aşağı Ok 5"/>
          <p:cNvSpPr/>
          <p:nvPr/>
        </p:nvSpPr>
        <p:spPr>
          <a:xfrm>
            <a:off x="9337204" y="4938351"/>
            <a:ext cx="125362" cy="477257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Yuvarlatılmış Dikdörtgen 6"/>
          <p:cNvSpPr/>
          <p:nvPr/>
        </p:nvSpPr>
        <p:spPr>
          <a:xfrm>
            <a:off x="10548801" y="4047547"/>
            <a:ext cx="1244881" cy="890803"/>
          </a:xfrm>
          <a:prstGeom prst="roundRect">
            <a:avLst/>
          </a:prstGeom>
          <a:solidFill>
            <a:srgbClr val="D1B2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Entity</a:t>
            </a:r>
            <a:endParaRPr lang="tr-TR" dirty="0"/>
          </a:p>
        </p:txBody>
      </p:sp>
      <p:cxnSp>
        <p:nvCxnSpPr>
          <p:cNvPr id="8" name="Dirsek Bağlayıcısı 7"/>
          <p:cNvCxnSpPr>
            <a:stCxn id="7" idx="1"/>
            <a:endCxn id="4" idx="3"/>
          </p:cNvCxnSpPr>
          <p:nvPr/>
        </p:nvCxnSpPr>
        <p:spPr>
          <a:xfrm rot="10800000" flipV="1">
            <a:off x="10228497" y="4492948"/>
            <a:ext cx="320305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124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ORM Araçları – Avantaj ve Dezavantajları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0793166" cy="5159872"/>
          </a:xfrm>
        </p:spPr>
        <p:txBody>
          <a:bodyPr>
            <a:normAutofit/>
          </a:bodyPr>
          <a:lstStyle/>
          <a:p>
            <a:r>
              <a:rPr lang="tr-TR" b="1" dirty="0" smtClean="0"/>
              <a:t>Avantajları</a:t>
            </a:r>
            <a:endParaRPr lang="tr-TR" b="1" dirty="0"/>
          </a:p>
          <a:p>
            <a:r>
              <a:rPr lang="tr-TR" dirty="0" smtClean="0"/>
              <a:t>	Nesneye </a:t>
            </a:r>
            <a:r>
              <a:rPr lang="tr-TR" dirty="0"/>
              <a:t>yönelik bir programlamayı imkanı sağlar</a:t>
            </a:r>
            <a:r>
              <a:rPr lang="tr-TR" dirty="0" smtClean="0"/>
              <a:t>.</a:t>
            </a:r>
            <a:br>
              <a:rPr lang="tr-TR" dirty="0" smtClean="0"/>
            </a:br>
            <a:r>
              <a:rPr lang="tr-TR" dirty="0" smtClean="0"/>
              <a:t>	Daha az SQL kodu yazılır.</a:t>
            </a:r>
            <a:br>
              <a:rPr lang="tr-TR" dirty="0" smtClean="0"/>
            </a:br>
            <a:r>
              <a:rPr lang="tr-TR" dirty="0" smtClean="0"/>
              <a:t>	Veri tabanı bağımlılığını azaltır.</a:t>
            </a:r>
            <a:br>
              <a:rPr lang="tr-TR" dirty="0" smtClean="0"/>
            </a:br>
            <a:r>
              <a:rPr lang="tr-TR" dirty="0" smtClean="0"/>
              <a:t>	SQL için ayrı , kodlama için ayrı personele ihtiyaç kalmaz ( Küçük ölçekli projelerde )</a:t>
            </a:r>
            <a:br>
              <a:rPr lang="tr-TR" dirty="0" smtClean="0"/>
            </a:br>
            <a:r>
              <a:rPr lang="tr-TR" dirty="0" smtClean="0"/>
              <a:t>	Kod yazımı daha kolaydır.</a:t>
            </a:r>
          </a:p>
          <a:p>
            <a:endParaRPr lang="tr-TR" dirty="0" smtClean="0"/>
          </a:p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b="1" dirty="0" smtClean="0"/>
              <a:t>Dezavantajları</a:t>
            </a:r>
          </a:p>
          <a:p>
            <a:r>
              <a:rPr lang="tr-TR" b="1" dirty="0"/>
              <a:t>	</a:t>
            </a:r>
            <a:r>
              <a:rPr lang="tr-TR" dirty="0" smtClean="0"/>
              <a:t>Performansın çok yüksek ihtiyaç olduğu durumlarda kullanılması uygun olmaz</a:t>
            </a:r>
          </a:p>
        </p:txBody>
      </p:sp>
    </p:spTree>
    <p:extLst>
      <p:ext uri="{BB962C8B-B14F-4D97-AF65-F5344CB8AC3E}">
        <p14:creationId xmlns:p14="http://schemas.microsoft.com/office/powerpoint/2010/main" val="871269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ORM Yaklaşımları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1087932" cy="5159872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600" dirty="0" smtClean="0"/>
              <a:t>Toplamda 3 farklı yaklaşımla kullanılabilir.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600" b="1" dirty="0" smtClean="0"/>
              <a:t>Database First : </a:t>
            </a:r>
            <a:r>
              <a:rPr lang="tr-TR" sz="1600" dirty="0" smtClean="0"/>
              <a:t>Veri tabanı kaynak olarak belirlenir.  İlk değişiklik veri tabanında yapılır sonrasında oradaki değişiklikler modele aktarılır</a:t>
            </a:r>
            <a:r>
              <a:rPr lang="tr-TR" sz="1600" dirty="0" smtClean="0"/>
              <a:t>. Hazırda veri tabanı varsa onun için daha uygundur.</a:t>
            </a:r>
            <a:endParaRPr lang="tr-TR" sz="16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600" b="1" dirty="0" smtClean="0"/>
              <a:t>Model First : </a:t>
            </a:r>
            <a:r>
              <a:rPr lang="tr-TR" sz="1600" dirty="0" smtClean="0"/>
              <a:t>Önce modeller oluşturulur ve bu modeller üzerinden veri tabanı oluşturulur</a:t>
            </a:r>
            <a:r>
              <a:rPr lang="tr-TR" sz="1600" dirty="0" smtClean="0"/>
              <a:t>. Görsel tasarım araçlarıyla oluşturulur.</a:t>
            </a:r>
            <a:endParaRPr lang="tr-TR" sz="1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600" b="1" dirty="0" err="1" smtClean="0"/>
              <a:t>Code</a:t>
            </a:r>
            <a:r>
              <a:rPr lang="tr-TR" sz="1600" b="1" dirty="0" smtClean="0"/>
              <a:t> First : </a:t>
            </a:r>
            <a:r>
              <a:rPr lang="tr-TR" sz="1600" dirty="0" smtClean="0"/>
              <a:t>Önce </a:t>
            </a:r>
            <a:r>
              <a:rPr lang="tr-TR" sz="1600" dirty="0" err="1" smtClean="0"/>
              <a:t>Entity</a:t>
            </a:r>
            <a:r>
              <a:rPr lang="tr-TR" sz="1600" dirty="0" smtClean="0"/>
              <a:t> kodları yazılır ve </a:t>
            </a:r>
            <a:r>
              <a:rPr lang="tr-TR" sz="1600" dirty="0" err="1" smtClean="0"/>
              <a:t>migration</a:t>
            </a:r>
            <a:r>
              <a:rPr lang="tr-TR" sz="1600" dirty="0" smtClean="0"/>
              <a:t> işlemleriyle koddaki değişiklik veri tabanına yansıtılır</a:t>
            </a:r>
            <a:r>
              <a:rPr lang="tr-TR" sz="1600" dirty="0" smtClean="0"/>
              <a:t>.  Veri tabanı yeniden </a:t>
            </a:r>
            <a:r>
              <a:rPr lang="tr-TR" sz="1600" dirty="0" err="1" smtClean="0"/>
              <a:t>inşaa</a:t>
            </a:r>
            <a:r>
              <a:rPr lang="tr-TR" sz="1600" dirty="0" smtClean="0"/>
              <a:t> edilecekse  kullanımı uygundur.</a:t>
            </a:r>
            <a:endParaRPr lang="tr-TR" sz="1600" dirty="0" smtClean="0"/>
          </a:p>
        </p:txBody>
      </p:sp>
    </p:spTree>
    <p:extLst>
      <p:ext uri="{BB962C8B-B14F-4D97-AF65-F5344CB8AC3E}">
        <p14:creationId xmlns:p14="http://schemas.microsoft.com/office/powerpoint/2010/main" val="1507097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Code</a:t>
            </a:r>
            <a:r>
              <a:rPr lang="tr-TR" dirty="0" smtClean="0"/>
              <a:t> First - Kurulum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0793166" cy="5159872"/>
          </a:xfrm>
        </p:spPr>
        <p:txBody>
          <a:bodyPr>
            <a:normAutofit/>
          </a:bodyPr>
          <a:lstStyle/>
          <a:p>
            <a:pPr lvl="1" indent="0">
              <a:lnSpc>
                <a:spcPct val="100000"/>
              </a:lnSpc>
              <a:buNone/>
            </a:pPr>
            <a:r>
              <a:rPr lang="tr-TR" sz="1600" dirty="0" err="1" smtClean="0"/>
              <a:t>Nuget</a:t>
            </a:r>
            <a:r>
              <a:rPr lang="tr-TR" sz="1600" dirty="0" smtClean="0"/>
              <a:t> Manager ile data Access </a:t>
            </a:r>
            <a:r>
              <a:rPr lang="tr-TR" sz="1600" dirty="0" err="1" smtClean="0"/>
              <a:t>Layer</a:t>
            </a:r>
            <a:r>
              <a:rPr lang="tr-TR" sz="1600" dirty="0" smtClean="0"/>
              <a:t> için aşağıdaki kütüphaneler kurulmalıdır.</a:t>
            </a:r>
          </a:p>
          <a:p>
            <a:pPr lvl="1" indent="0">
              <a:lnSpc>
                <a:spcPct val="100000"/>
              </a:lnSpc>
              <a:buNone/>
            </a:pPr>
            <a:endParaRPr lang="tr-TR" sz="1600" dirty="0"/>
          </a:p>
          <a:p>
            <a:pPr lvl="1" indent="0">
              <a:lnSpc>
                <a:spcPct val="100000"/>
              </a:lnSpc>
              <a:buNone/>
            </a:pPr>
            <a:r>
              <a:rPr lang="tr-TR" sz="1600" dirty="0" smtClean="0"/>
              <a:t>  </a:t>
            </a:r>
          </a:p>
          <a:p>
            <a:pPr marL="514350" lvl="1" indent="-285750">
              <a:lnSpc>
                <a:spcPct val="100000"/>
              </a:lnSpc>
            </a:pPr>
            <a:r>
              <a:rPr lang="tr-TR" sz="1600" dirty="0" smtClean="0"/>
              <a:t>  </a:t>
            </a:r>
            <a:r>
              <a:rPr lang="tr-TR" sz="1600" dirty="0" err="1" smtClean="0"/>
              <a:t>Microsoft.EntityFrameworkCore</a:t>
            </a:r>
            <a:endParaRPr lang="tr-TR" sz="1600" dirty="0"/>
          </a:p>
          <a:p>
            <a:pPr marL="514350" lvl="1" indent="-285750">
              <a:lnSpc>
                <a:spcPct val="100000"/>
              </a:lnSpc>
            </a:pPr>
            <a:r>
              <a:rPr lang="tr-TR" sz="1600" dirty="0" smtClean="0"/>
              <a:t>  </a:t>
            </a:r>
            <a:r>
              <a:rPr lang="tr-TR" sz="1600" dirty="0" err="1" smtClean="0"/>
              <a:t>Microsoft.EntityFrameworkCore.Tools</a:t>
            </a:r>
            <a:endParaRPr lang="tr-TR" sz="1600" dirty="0" smtClean="0"/>
          </a:p>
          <a:p>
            <a:pPr marL="514350" lvl="1" indent="-285750">
              <a:lnSpc>
                <a:spcPct val="100000"/>
              </a:lnSpc>
            </a:pPr>
            <a:r>
              <a:rPr lang="tr-TR" sz="1600" dirty="0" smtClean="0"/>
              <a:t>  </a:t>
            </a:r>
            <a:r>
              <a:rPr lang="tr-TR" sz="1600" dirty="0" err="1" smtClean="0"/>
              <a:t>Microsoft.EntityFrameWorkCore.SqlServer</a:t>
            </a:r>
            <a:endParaRPr lang="tr-TR" sz="1600" dirty="0" smtClean="0"/>
          </a:p>
          <a:p>
            <a:pPr marL="514350" lvl="1" indent="-285750">
              <a:lnSpc>
                <a:spcPct val="100000"/>
              </a:lnSpc>
            </a:pPr>
            <a:r>
              <a:rPr lang="tr-TR" sz="1600" dirty="0" smtClean="0"/>
              <a:t>  </a:t>
            </a:r>
            <a:r>
              <a:rPr lang="tr-TR" sz="1600" dirty="0" err="1" smtClean="0"/>
              <a:t>Microsoft.EntityFrameWorkCore.Desing</a:t>
            </a:r>
            <a:endParaRPr lang="tr-TR" sz="1600" dirty="0"/>
          </a:p>
          <a:p>
            <a:pPr marL="514350" lvl="1" indent="-285750">
              <a:lnSpc>
                <a:spcPct val="100000"/>
              </a:lnSpc>
            </a:pPr>
            <a:endParaRPr lang="tr-TR" sz="1600" dirty="0"/>
          </a:p>
          <a:p>
            <a:pPr marL="285750" indent="-285750">
              <a:lnSpc>
                <a:spcPct val="100000"/>
              </a:lnSpc>
            </a:pPr>
            <a:endParaRPr lang="tr-TR" sz="1600" dirty="0" smtClean="0"/>
          </a:p>
          <a:p>
            <a:pPr marL="285750" indent="-285750">
              <a:lnSpc>
                <a:spcPct val="100000"/>
              </a:lnSpc>
            </a:pP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242456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Örnek DB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0"/>
          </p:nvPr>
        </p:nvSpPr>
        <p:spPr>
          <a:xfrm>
            <a:off x="589829" y="1476462"/>
            <a:ext cx="11188314" cy="4875736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1600" dirty="0" smtClean="0"/>
              <a:t>Geçen Sene Derste kullanılan </a:t>
            </a:r>
            <a:br>
              <a:rPr lang="tr-TR" sz="1600" dirty="0" smtClean="0"/>
            </a:br>
            <a:r>
              <a:rPr lang="tr-TR" sz="1600" dirty="0" smtClean="0"/>
              <a:t>örnek </a:t>
            </a:r>
            <a:r>
              <a:rPr lang="tr-TR" sz="1600" dirty="0" err="1" smtClean="0"/>
              <a:t>database</a:t>
            </a:r>
            <a:endParaRPr lang="tr-TR" sz="1600" dirty="0" smtClean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tr-TR" sz="1600" dirty="0" smtClean="0"/>
          </a:p>
          <a:p>
            <a:pPr marL="285750" indent="-285750">
              <a:lnSpc>
                <a:spcPct val="100000"/>
              </a:lnSpc>
            </a:pPr>
            <a:endParaRPr lang="tr-TR" sz="16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025" y="1431841"/>
            <a:ext cx="7192601" cy="496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38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şlık 9"/>
          <p:cNvSpPr>
            <a:spLocks noGrp="1"/>
          </p:cNvSpPr>
          <p:nvPr>
            <p:ph type="title"/>
          </p:nvPr>
        </p:nvSpPr>
        <p:spPr>
          <a:xfrm>
            <a:off x="521207" y="1536192"/>
            <a:ext cx="9167915" cy="640080"/>
          </a:xfrm>
        </p:spPr>
        <p:txBody>
          <a:bodyPr rtlCol="0">
            <a:normAutofit/>
          </a:bodyPr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Soru / Öneri / Fikir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Resim 7" descr="PowerPoint ekip blogunun köprüsünü içeren sağa dönük ok. PowerPoint ekip blogunu ziyaret etmek için resmi seçin ">
            <a:hlinkClick r:id="rId3" tooltip="PowerPoint ekip blogunu ziyaret etmek için buraya tıklayın.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324" y="3672992"/>
            <a:ext cx="661940" cy="661940"/>
          </a:xfrm>
          <a:prstGeom prst="rect">
            <a:avLst/>
          </a:prstGeom>
        </p:spPr>
      </p:pic>
      <p:sp>
        <p:nvSpPr>
          <p:cNvPr id="12" name="İçerik Yer Tutucusu 17"/>
          <p:cNvSpPr txBox="1">
            <a:spLocks/>
          </p:cNvSpPr>
          <p:nvPr/>
        </p:nvSpPr>
        <p:spPr>
          <a:xfrm>
            <a:off x="1314988" y="3795152"/>
            <a:ext cx="11086018" cy="3817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tr-T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Herhangi bir sorusu olan var mı ? </a:t>
            </a:r>
          </a:p>
          <a:p>
            <a:pPr>
              <a:spcAft>
                <a:spcPts val="600"/>
              </a:spcAft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2304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Paylaşım	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9099455" cy="4580181"/>
          </a:xfrm>
        </p:spPr>
        <p:txBody>
          <a:bodyPr/>
          <a:lstStyle/>
          <a:p>
            <a:r>
              <a:rPr lang="tr-TR" dirty="0" err="1" smtClean="0"/>
              <a:t>Googel</a:t>
            </a:r>
            <a:r>
              <a:rPr lang="tr-TR" dirty="0"/>
              <a:t> Drive </a:t>
            </a:r>
            <a:r>
              <a:rPr lang="tr-TR" dirty="0" smtClean="0"/>
              <a:t>: </a:t>
            </a:r>
            <a:r>
              <a:rPr lang="tr-TR" dirty="0" smtClean="0">
                <a:hlinkClick r:id="rId2"/>
              </a:rPr>
              <a:t>https</a:t>
            </a:r>
            <a:r>
              <a:rPr lang="tr-TR" dirty="0">
                <a:hlinkClick r:id="rId2"/>
              </a:rPr>
              <a:t>://</a:t>
            </a:r>
            <a:r>
              <a:rPr lang="tr-TR" dirty="0" smtClean="0">
                <a:hlinkClick r:id="rId2"/>
              </a:rPr>
              <a:t>drive.google.com/drive/folders/1UgWUXNUMsBd15WIxqLx_oGO7okyzJb3x?usp=sharing</a:t>
            </a:r>
            <a:endParaRPr lang="tr-TR" dirty="0" smtClean="0"/>
          </a:p>
          <a:p>
            <a:r>
              <a:rPr lang="tr-TR" dirty="0" err="1" smtClean="0"/>
              <a:t>Github</a:t>
            </a:r>
            <a:r>
              <a:rPr lang="tr-TR" dirty="0"/>
              <a:t> : https://github.com/ugurtalas/WebUygulamaDersi.git</a:t>
            </a:r>
          </a:p>
        </p:txBody>
      </p:sp>
    </p:spTree>
    <p:extLst>
      <p:ext uri="{BB962C8B-B14F-4D97-AF65-F5344CB8AC3E}">
        <p14:creationId xmlns:p14="http://schemas.microsoft.com/office/powerpoint/2010/main" val="136316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Özet 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İçerik Yer Tutucusu 17"/>
          <p:cNvSpPr txBox="1">
            <a:spLocks/>
          </p:cNvSpPr>
          <p:nvPr/>
        </p:nvSpPr>
        <p:spPr>
          <a:xfrm>
            <a:off x="801340" y="1955241"/>
            <a:ext cx="4775200" cy="801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endParaRPr lang="tr-TR" sz="1600" dirty="0" smtClean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tr-TR" sz="1600" dirty="0" smtClean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Hafta  : Temel kavramlar işlendi</a:t>
            </a:r>
            <a:endParaRPr lang="tr-TR" sz="1600" dirty="0">
              <a:solidFill>
                <a:srgbClr val="40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Resim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479" y="1581027"/>
            <a:ext cx="3884663" cy="1636631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984220" y="4359341"/>
            <a:ext cx="6096000" cy="130805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tr-TR" sz="1600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Hafta MVC </a:t>
            </a:r>
          </a:p>
          <a:p>
            <a:pPr lvl="0">
              <a:spcAft>
                <a:spcPts val="600"/>
              </a:spcAft>
              <a:defRPr/>
            </a:pPr>
            <a:r>
              <a:rPr lang="tr-TR" sz="1600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Model	</a:t>
            </a:r>
          </a:p>
          <a:p>
            <a:pPr lvl="0">
              <a:spcAft>
                <a:spcPts val="600"/>
              </a:spcAft>
              <a:defRPr/>
            </a:pPr>
            <a:r>
              <a:rPr lang="tr-TR" sz="1600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tr-TR" sz="1600" dirty="0" err="1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</a:t>
            </a:r>
            <a:r>
              <a:rPr lang="tr-TR" sz="1600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0">
              <a:spcAft>
                <a:spcPts val="600"/>
              </a:spcAft>
              <a:defRPr/>
            </a:pPr>
            <a:r>
              <a:rPr lang="tr-TR" sz="1600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Controller </a:t>
            </a:r>
          </a:p>
        </p:txBody>
      </p:sp>
      <p:pic>
        <p:nvPicPr>
          <p:cNvPr id="16" name="Resim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479" y="3710693"/>
            <a:ext cx="3884663" cy="261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8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864548" cy="640080"/>
          </a:xfrm>
        </p:spPr>
        <p:txBody>
          <a:bodyPr rtlCol="0">
            <a:noAutofit/>
          </a:bodyPr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3.Hafta – Kullanıcıdan Veri Alma – Veri Gönderme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İçerik Yer Tutucusu 17"/>
          <p:cNvSpPr txBox="1">
            <a:spLocks/>
          </p:cNvSpPr>
          <p:nvPr/>
        </p:nvSpPr>
        <p:spPr>
          <a:xfrm>
            <a:off x="609492" y="1501629"/>
            <a:ext cx="4021231" cy="4362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tr-TR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Response</a:t>
            </a:r>
            <a:r>
              <a:rPr lang="tr-T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– Veri Gönderme</a:t>
            </a:r>
          </a:p>
          <a:p>
            <a:pPr>
              <a:spcAft>
                <a:spcPts val="600"/>
              </a:spcAft>
              <a:defRPr/>
            </a:pPr>
            <a:r>
              <a:rPr lang="tr-TR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ViewBag</a:t>
            </a:r>
            <a:endParaRPr lang="tr-TR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tr-TR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ViewData</a:t>
            </a:r>
            <a:endParaRPr lang="tr-TR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tr-TR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TempData</a:t>
            </a:r>
            <a:endParaRPr lang="tr-TR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tr-T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Model </a:t>
            </a:r>
            <a:r>
              <a:rPr lang="tr-TR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Responde</a:t>
            </a:r>
            <a:endParaRPr lang="tr-TR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tr-T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Tek model</a:t>
            </a:r>
          </a:p>
          <a:p>
            <a:pPr lvl="1">
              <a:spcAft>
                <a:spcPts val="600"/>
              </a:spcAft>
              <a:defRPr/>
            </a:pPr>
            <a:r>
              <a:rPr lang="tr-T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Birden fazla Model</a:t>
            </a:r>
          </a:p>
          <a:p>
            <a:pPr lvl="1">
              <a:spcAft>
                <a:spcPts val="600"/>
              </a:spcAft>
              <a:defRPr/>
            </a:pPr>
            <a:r>
              <a:rPr lang="tr-TR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List</a:t>
            </a:r>
            <a:endParaRPr lang="tr-TR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İçerik Yer Tutucusu 17"/>
          <p:cNvSpPr txBox="1">
            <a:spLocks/>
          </p:cNvSpPr>
          <p:nvPr/>
        </p:nvSpPr>
        <p:spPr>
          <a:xfrm>
            <a:off x="4630723" y="1426129"/>
            <a:ext cx="7004807" cy="4832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tr-TR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Request</a:t>
            </a:r>
            <a:r>
              <a:rPr lang="tr-T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– Veri Alma</a:t>
            </a:r>
          </a:p>
          <a:p>
            <a:pPr>
              <a:spcAft>
                <a:spcPts val="600"/>
              </a:spcAft>
              <a:defRPr/>
            </a:pPr>
            <a:r>
              <a:rPr lang="tr-TR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QueryString</a:t>
            </a:r>
            <a:endParaRPr lang="tr-TR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tr-T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Tek veri, birden fazla veri , Model, Query Yakalama</a:t>
            </a:r>
          </a:p>
          <a:p>
            <a:pPr>
              <a:spcAft>
                <a:spcPts val="600"/>
              </a:spcAft>
              <a:defRPr/>
            </a:pPr>
            <a:r>
              <a:rPr lang="tr-T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Routing</a:t>
            </a:r>
          </a:p>
          <a:p>
            <a:pPr lvl="1">
              <a:spcAft>
                <a:spcPts val="600"/>
              </a:spcAft>
              <a:defRPr/>
            </a:pPr>
            <a:r>
              <a:rPr lang="tr-TR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Default</a:t>
            </a:r>
            <a:r>
              <a:rPr lang="tr-T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tr-TR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routing</a:t>
            </a:r>
            <a:r>
              <a:rPr lang="tr-T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Özel Routing</a:t>
            </a:r>
          </a:p>
          <a:p>
            <a:pPr>
              <a:spcAft>
                <a:spcPts val="600"/>
              </a:spcAft>
              <a:defRPr/>
            </a:pPr>
            <a:r>
              <a:rPr lang="tr-T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Form</a:t>
            </a:r>
          </a:p>
          <a:p>
            <a:pPr lvl="1">
              <a:spcAft>
                <a:spcPts val="600"/>
              </a:spcAft>
              <a:defRPr/>
            </a:pPr>
            <a:r>
              <a:rPr lang="tr-T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Değişkenli, Modelli, </a:t>
            </a:r>
            <a:r>
              <a:rPr lang="tr-TR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Binding</a:t>
            </a:r>
            <a:r>
              <a:rPr lang="tr-T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Aft>
                <a:spcPts val="600"/>
              </a:spcAft>
              <a:defRPr/>
            </a:pPr>
            <a:r>
              <a:rPr lang="tr-TR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Ajax</a:t>
            </a:r>
            <a:endParaRPr lang="tr-TR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tr-T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Talepte bulunma, Veri gönderme –Alma</a:t>
            </a:r>
          </a:p>
          <a:p>
            <a:pPr lvl="1">
              <a:spcAft>
                <a:spcPts val="600"/>
              </a:spcAft>
              <a:defRPr/>
            </a:pPr>
            <a:r>
              <a:rPr lang="tr-TR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Partial</a:t>
            </a:r>
            <a:r>
              <a:rPr lang="tr-T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tr-TR" sz="2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view</a:t>
            </a:r>
            <a:r>
              <a:rPr lang="tr-TR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Döndürme</a:t>
            </a:r>
          </a:p>
          <a:p>
            <a:pPr>
              <a:spcAft>
                <a:spcPts val="600"/>
              </a:spcAft>
              <a:defRPr/>
            </a:pPr>
            <a:endParaRPr lang="tr-TR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2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Düz Bağlayıcı 4"/>
          <p:cNvCxnSpPr/>
          <p:nvPr/>
        </p:nvCxnSpPr>
        <p:spPr>
          <a:xfrm>
            <a:off x="4253218" y="1426129"/>
            <a:ext cx="0" cy="49075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13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Katmanlı Mimari	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0"/>
          </p:nvPr>
        </p:nvSpPr>
        <p:spPr>
          <a:xfrm>
            <a:off x="707275" y="1493241"/>
            <a:ext cx="10508806" cy="4673550"/>
          </a:xfrm>
        </p:spPr>
        <p:txBody>
          <a:bodyPr>
            <a:normAutofit/>
          </a:bodyPr>
          <a:lstStyle/>
          <a:p>
            <a:r>
              <a:rPr lang="tr-TR" sz="1600" dirty="0" smtClean="0"/>
              <a:t>Tanım : Büyük ve karmaşık projelerde, işleri birbirinden soyutlayarak farklı katmanlar içerisinde inşa etme işlemidir. Gereksiz kod tekrarını önlemek için etkili bir yöntemdir.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600" dirty="0" smtClean="0"/>
              <a:t>Temel’de 3 katmandan oluşur</a:t>
            </a:r>
          </a:p>
          <a:p>
            <a:pPr marL="400050" lvl="1" indent="-171450"/>
            <a:r>
              <a:rPr lang="tr-TR" sz="1600" dirty="0" smtClean="0"/>
              <a:t>Sunum Katmanı , İşlem Katmanı , Veri Katmanı</a:t>
            </a:r>
          </a:p>
          <a:p>
            <a:pPr marL="400050" lvl="1" indent="-171450"/>
            <a:r>
              <a:rPr lang="tr-TR" sz="1600" dirty="0" smtClean="0"/>
              <a:t>Presentation , Business </a:t>
            </a:r>
            <a:r>
              <a:rPr lang="tr-TR" sz="1600" dirty="0" err="1" smtClean="0"/>
              <a:t>Logic</a:t>
            </a:r>
            <a:r>
              <a:rPr lang="tr-TR" sz="1600" dirty="0" smtClean="0"/>
              <a:t> </a:t>
            </a:r>
            <a:r>
              <a:rPr lang="tr-TR" sz="1600" dirty="0" err="1" smtClean="0"/>
              <a:t>Layer</a:t>
            </a:r>
            <a:r>
              <a:rPr lang="tr-TR" sz="1600" dirty="0" smtClean="0"/>
              <a:t>, Data Access </a:t>
            </a:r>
            <a:r>
              <a:rPr lang="tr-TR" sz="1600" dirty="0" err="1" smtClean="0"/>
              <a:t>Layer</a:t>
            </a:r>
            <a:endParaRPr lang="tr-TR" sz="1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600" dirty="0" smtClean="0"/>
              <a:t>Projenin yapısına ihtiyaçlarına ve uygulanan tasarım desenine göre bir çok farklı katman oluşturulabilir.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1253836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Katmanlı Mimarinin Avantajları	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0080967" cy="4580181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600" dirty="0"/>
              <a:t>Kod tekrarını önler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600" dirty="0" smtClean="0"/>
              <a:t>Projenin okunabilirliği artar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600" dirty="0" smtClean="0"/>
              <a:t>Projenin yönetimi kolaylaşır</a:t>
            </a:r>
            <a:endParaRPr lang="tr-TR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600" dirty="0" smtClean="0"/>
              <a:t>Hata </a:t>
            </a:r>
            <a:r>
              <a:rPr lang="tr-TR" sz="1600" dirty="0"/>
              <a:t>yönetimi kolaylaşır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600" dirty="0" smtClean="0"/>
              <a:t>Yeniliklere adapte olmak kolaylaşır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1489004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Klasik Katmanlı Mimari Deseni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7406936" cy="4580181"/>
          </a:xfrm>
        </p:spPr>
        <p:txBody>
          <a:bodyPr>
            <a:normAutofit/>
          </a:bodyPr>
          <a:lstStyle/>
          <a:p>
            <a:r>
              <a:rPr lang="tr-TR" b="1" dirty="0" smtClean="0"/>
              <a:t>Sunum (Presentation </a:t>
            </a:r>
            <a:r>
              <a:rPr lang="tr-TR" b="1" dirty="0" err="1" smtClean="0"/>
              <a:t>Layer</a:t>
            </a:r>
            <a:r>
              <a:rPr lang="tr-TR" b="1" dirty="0" smtClean="0"/>
              <a:t>) :  </a:t>
            </a:r>
            <a:r>
              <a:rPr lang="tr-TR" dirty="0" err="1" smtClean="0"/>
              <a:t>Arayüz’ün</a:t>
            </a:r>
            <a:r>
              <a:rPr lang="tr-TR" dirty="0" smtClean="0"/>
              <a:t> bulunduğu, kullanıcı ile etkileşimin olduğu katmandır. Projenin görünen yüzüdür.</a:t>
            </a:r>
          </a:p>
          <a:p>
            <a:pPr marL="400050" lvl="1" indent="-171450"/>
            <a:r>
              <a:rPr lang="tr-TR" dirty="0" smtClean="0"/>
              <a:t>Bu katmanda , Web uygulaması, Mobil Uygulama, Masaüstü uygulaması </a:t>
            </a:r>
            <a:r>
              <a:rPr lang="tr-TR" dirty="0" err="1" smtClean="0"/>
              <a:t>v.b</a:t>
            </a:r>
            <a:r>
              <a:rPr lang="tr-TR" dirty="0" smtClean="0"/>
              <a:t>.</a:t>
            </a:r>
          </a:p>
          <a:p>
            <a:r>
              <a:rPr lang="tr-TR" b="1" dirty="0" smtClean="0"/>
              <a:t>İşlem (Business </a:t>
            </a:r>
            <a:r>
              <a:rPr lang="tr-TR" b="1" dirty="0" err="1" smtClean="0"/>
              <a:t>Layer</a:t>
            </a:r>
            <a:r>
              <a:rPr lang="tr-TR" b="1" dirty="0" smtClean="0"/>
              <a:t>) </a:t>
            </a:r>
            <a:r>
              <a:rPr lang="tr-TR" b="1" dirty="0"/>
              <a:t>:  </a:t>
            </a:r>
            <a:r>
              <a:rPr lang="tr-TR" dirty="0" smtClean="0"/>
              <a:t>Genel olarak uygulamanın tüm işlemlerinin yapıldığı verinin işlendiği katmandır. Farklı tasarım desenlerinde bir den fazla katmana bölünebilir.</a:t>
            </a:r>
            <a:endParaRPr lang="tr-TR" dirty="0"/>
          </a:p>
          <a:p>
            <a:pPr marL="400050" lvl="1" indent="-171450"/>
            <a:r>
              <a:rPr lang="tr-TR" dirty="0"/>
              <a:t>Bu katmanda , </a:t>
            </a:r>
            <a:r>
              <a:rPr lang="tr-TR" dirty="0" smtClean="0"/>
              <a:t>İş yapan metotların bulunduğu katmandır.</a:t>
            </a:r>
          </a:p>
          <a:p>
            <a:pPr marL="400050" lvl="1" indent="-171450"/>
            <a:endParaRPr lang="tr-TR" dirty="0"/>
          </a:p>
          <a:p>
            <a:r>
              <a:rPr lang="tr-TR" b="1" dirty="0" smtClean="0"/>
              <a:t>Veri ( Data </a:t>
            </a:r>
            <a:r>
              <a:rPr lang="tr-TR" b="1" dirty="0" err="1" smtClean="0"/>
              <a:t>Acces</a:t>
            </a:r>
            <a:r>
              <a:rPr lang="tr-TR" b="1" dirty="0" smtClean="0"/>
              <a:t> </a:t>
            </a:r>
            <a:r>
              <a:rPr lang="tr-TR" b="1" dirty="0" err="1" smtClean="0"/>
              <a:t>Layer</a:t>
            </a:r>
            <a:r>
              <a:rPr lang="tr-TR" b="1" dirty="0" smtClean="0"/>
              <a:t>):  </a:t>
            </a:r>
            <a:r>
              <a:rPr lang="tr-TR" dirty="0" smtClean="0"/>
              <a:t>Veriye erişim katmanıdır. Veri tabanına bağlantının  yapıldığı katmandır.</a:t>
            </a:r>
            <a:endParaRPr lang="tr-TR" dirty="0"/>
          </a:p>
          <a:p>
            <a:pPr marL="400050" lvl="1" indent="-171450"/>
            <a:r>
              <a:rPr lang="tr-TR" dirty="0"/>
              <a:t>Bu katmanda , </a:t>
            </a:r>
            <a:r>
              <a:rPr lang="tr-TR" dirty="0" smtClean="0"/>
              <a:t>ORM araçlarının oluşturduğu </a:t>
            </a:r>
            <a:r>
              <a:rPr lang="tr-TR" dirty="0" err="1" smtClean="0"/>
              <a:t>entity’ler</a:t>
            </a:r>
            <a:r>
              <a:rPr lang="tr-TR" dirty="0" smtClean="0"/>
              <a:t> bulunur.</a:t>
            </a:r>
            <a:endParaRPr lang="tr-TR" dirty="0"/>
          </a:p>
          <a:p>
            <a:endParaRPr lang="tr-TR" dirty="0"/>
          </a:p>
        </p:txBody>
      </p:sp>
      <p:sp>
        <p:nvSpPr>
          <p:cNvPr id="4" name="Yuvarlatılmış Dikdörtgen 3"/>
          <p:cNvSpPr/>
          <p:nvPr/>
        </p:nvSpPr>
        <p:spPr>
          <a:xfrm>
            <a:off x="8200102" y="1305428"/>
            <a:ext cx="3645802" cy="8908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Sunum / Presentation </a:t>
            </a:r>
            <a:r>
              <a:rPr lang="tr-TR" dirty="0" err="1" smtClean="0"/>
              <a:t>Layer</a:t>
            </a:r>
            <a:endParaRPr lang="tr-TR" dirty="0"/>
          </a:p>
        </p:txBody>
      </p:sp>
      <p:sp>
        <p:nvSpPr>
          <p:cNvPr id="5" name="Yuvarlatılmış Dikdörtgen 4"/>
          <p:cNvSpPr/>
          <p:nvPr/>
        </p:nvSpPr>
        <p:spPr>
          <a:xfrm>
            <a:off x="8200102" y="2604958"/>
            <a:ext cx="3645802" cy="89080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İşlem / Business (</a:t>
            </a:r>
            <a:r>
              <a:rPr lang="tr-TR" dirty="0" err="1" smtClean="0"/>
              <a:t>Logic</a:t>
            </a:r>
            <a:r>
              <a:rPr lang="tr-TR" dirty="0" smtClean="0"/>
              <a:t>) </a:t>
            </a:r>
            <a:r>
              <a:rPr lang="tr-TR" dirty="0" err="1" smtClean="0"/>
              <a:t>Layer</a:t>
            </a:r>
            <a:endParaRPr lang="tr-TR" dirty="0"/>
          </a:p>
        </p:txBody>
      </p:sp>
      <p:sp>
        <p:nvSpPr>
          <p:cNvPr id="6" name="Yuvarlatılmış Dikdörtgen 5"/>
          <p:cNvSpPr/>
          <p:nvPr/>
        </p:nvSpPr>
        <p:spPr>
          <a:xfrm>
            <a:off x="8200102" y="4023950"/>
            <a:ext cx="3645802" cy="8908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Veri / Data </a:t>
            </a:r>
            <a:r>
              <a:rPr lang="tr-TR" dirty="0" err="1" smtClean="0"/>
              <a:t>Acces</a:t>
            </a:r>
            <a:r>
              <a:rPr lang="tr-TR" dirty="0" smtClean="0"/>
              <a:t> </a:t>
            </a:r>
            <a:r>
              <a:rPr lang="tr-TR" dirty="0" err="1" smtClean="0"/>
              <a:t>Layer</a:t>
            </a:r>
            <a:endParaRPr lang="tr-TR" dirty="0"/>
          </a:p>
        </p:txBody>
      </p:sp>
      <p:sp>
        <p:nvSpPr>
          <p:cNvPr id="7" name="Silindir 6"/>
          <p:cNvSpPr/>
          <p:nvPr/>
        </p:nvSpPr>
        <p:spPr>
          <a:xfrm>
            <a:off x="9641757" y="5256325"/>
            <a:ext cx="979293" cy="1407801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Data</a:t>
            </a:r>
            <a:br>
              <a:rPr lang="tr-TR" dirty="0" smtClean="0"/>
            </a:br>
            <a:r>
              <a:rPr lang="tr-TR" dirty="0" smtClean="0"/>
              <a:t>Base</a:t>
            </a:r>
            <a:endParaRPr lang="tr-TR" dirty="0"/>
          </a:p>
        </p:txBody>
      </p:sp>
      <p:sp>
        <p:nvSpPr>
          <p:cNvPr id="9" name="Aşağı Ok 8"/>
          <p:cNvSpPr/>
          <p:nvPr/>
        </p:nvSpPr>
        <p:spPr>
          <a:xfrm>
            <a:off x="9946312" y="2196231"/>
            <a:ext cx="122411" cy="405384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Aşağı Ok 9"/>
          <p:cNvSpPr/>
          <p:nvPr/>
        </p:nvSpPr>
        <p:spPr>
          <a:xfrm>
            <a:off x="9946311" y="3495760"/>
            <a:ext cx="122412" cy="528189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Aşağı Ok 10"/>
          <p:cNvSpPr/>
          <p:nvPr/>
        </p:nvSpPr>
        <p:spPr>
          <a:xfrm>
            <a:off x="10068723" y="4914753"/>
            <a:ext cx="125362" cy="477257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8854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Bağımlılıklar - </a:t>
            </a:r>
            <a:r>
              <a:rPr lang="tr-TR" dirty="0" err="1" smtClean="0"/>
              <a:t>Dependecies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7548520" cy="4580181"/>
          </a:xfrm>
        </p:spPr>
        <p:txBody>
          <a:bodyPr/>
          <a:lstStyle/>
          <a:p>
            <a:r>
              <a:rPr lang="tr-TR" dirty="0" err="1" smtClean="0"/>
              <a:t>Bağımlıklıklar</a:t>
            </a:r>
            <a:r>
              <a:rPr lang="tr-TR" dirty="0"/>
              <a:t> </a:t>
            </a:r>
            <a:r>
              <a:rPr lang="tr-TR" dirty="0" smtClean="0"/>
              <a:t>(</a:t>
            </a:r>
            <a:r>
              <a:rPr lang="tr-TR" dirty="0" err="1" smtClean="0"/>
              <a:t>Dependecies</a:t>
            </a:r>
            <a:r>
              <a:rPr lang="tr-TR" dirty="0" smtClean="0"/>
              <a:t>) : Katmanlı mimari geliştirilirken katmanların birbirine olan bağımlılıkları oluşmaktadır.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 smtClean="0"/>
              <a:t>Mimari planlanırken bağımlılıkların da planlanması gerekmektedir.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 smtClean="0"/>
              <a:t>Bağımlılıklar ileride projenin yapısal değişikliklerin yapılmasını kolaylaştırabilir veya zorlaştırabilir.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 smtClean="0"/>
              <a:t>Buradaki bağımlılıkları değiştirebilmek için farklı  mimari desenler planlanmaktadır. </a:t>
            </a:r>
            <a:endParaRPr lang="tr-TR" dirty="0"/>
          </a:p>
        </p:txBody>
      </p:sp>
      <p:sp>
        <p:nvSpPr>
          <p:cNvPr id="4" name="Yuvarlatılmış Dikdörtgen 3"/>
          <p:cNvSpPr/>
          <p:nvPr/>
        </p:nvSpPr>
        <p:spPr>
          <a:xfrm>
            <a:off x="8200102" y="1305428"/>
            <a:ext cx="3645802" cy="8908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Sunum / Presentation </a:t>
            </a:r>
            <a:r>
              <a:rPr lang="tr-TR" dirty="0" err="1" smtClean="0"/>
              <a:t>Layer</a:t>
            </a:r>
            <a:endParaRPr lang="tr-TR" dirty="0"/>
          </a:p>
        </p:txBody>
      </p:sp>
      <p:sp>
        <p:nvSpPr>
          <p:cNvPr id="5" name="Yuvarlatılmış Dikdörtgen 4"/>
          <p:cNvSpPr/>
          <p:nvPr/>
        </p:nvSpPr>
        <p:spPr>
          <a:xfrm>
            <a:off x="8200102" y="2604958"/>
            <a:ext cx="3645802" cy="89080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İşlem / Business (</a:t>
            </a:r>
            <a:r>
              <a:rPr lang="tr-TR" dirty="0" err="1" smtClean="0"/>
              <a:t>Logic</a:t>
            </a:r>
            <a:r>
              <a:rPr lang="tr-TR" dirty="0" smtClean="0"/>
              <a:t>) </a:t>
            </a:r>
            <a:r>
              <a:rPr lang="tr-TR" dirty="0" err="1" smtClean="0"/>
              <a:t>Layer</a:t>
            </a:r>
            <a:endParaRPr lang="tr-TR" dirty="0"/>
          </a:p>
        </p:txBody>
      </p:sp>
      <p:sp>
        <p:nvSpPr>
          <p:cNvPr id="6" name="Yuvarlatılmış Dikdörtgen 5"/>
          <p:cNvSpPr/>
          <p:nvPr/>
        </p:nvSpPr>
        <p:spPr>
          <a:xfrm>
            <a:off x="8200102" y="4023950"/>
            <a:ext cx="3645802" cy="8908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Veri / Data </a:t>
            </a:r>
            <a:r>
              <a:rPr lang="tr-TR" dirty="0" err="1" smtClean="0"/>
              <a:t>Acces</a:t>
            </a:r>
            <a:r>
              <a:rPr lang="tr-TR" dirty="0" smtClean="0"/>
              <a:t> </a:t>
            </a:r>
            <a:r>
              <a:rPr lang="tr-TR" dirty="0" err="1" smtClean="0"/>
              <a:t>Layer</a:t>
            </a:r>
            <a:endParaRPr lang="tr-TR" dirty="0"/>
          </a:p>
        </p:txBody>
      </p:sp>
      <p:sp>
        <p:nvSpPr>
          <p:cNvPr id="7" name="Silindir 6"/>
          <p:cNvSpPr/>
          <p:nvPr/>
        </p:nvSpPr>
        <p:spPr>
          <a:xfrm>
            <a:off x="9641757" y="5256325"/>
            <a:ext cx="979293" cy="1407801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Data</a:t>
            </a:r>
            <a:br>
              <a:rPr lang="tr-TR" dirty="0" smtClean="0"/>
            </a:br>
            <a:r>
              <a:rPr lang="tr-TR" dirty="0" smtClean="0"/>
              <a:t>Base</a:t>
            </a:r>
            <a:endParaRPr lang="tr-TR" dirty="0"/>
          </a:p>
        </p:txBody>
      </p:sp>
      <p:sp>
        <p:nvSpPr>
          <p:cNvPr id="8" name="Aşağı Ok 7"/>
          <p:cNvSpPr/>
          <p:nvPr/>
        </p:nvSpPr>
        <p:spPr>
          <a:xfrm>
            <a:off x="9946312" y="2196231"/>
            <a:ext cx="122411" cy="405384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Aşağı Ok 8"/>
          <p:cNvSpPr/>
          <p:nvPr/>
        </p:nvSpPr>
        <p:spPr>
          <a:xfrm>
            <a:off x="9946311" y="3495760"/>
            <a:ext cx="122412" cy="528189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Aşağı Ok 9"/>
          <p:cNvSpPr/>
          <p:nvPr/>
        </p:nvSpPr>
        <p:spPr>
          <a:xfrm>
            <a:off x="10068723" y="4914753"/>
            <a:ext cx="125362" cy="477257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3296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Ö</a:t>
            </a:r>
            <a:r>
              <a:rPr lang="tr-TR" dirty="0" smtClean="0"/>
              <a:t>rnek Projenin Mimarisi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2806377" cy="4580181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 smtClean="0"/>
              <a:t>Ders kapsamında geliştirilecek olan örnek </a:t>
            </a:r>
            <a:r>
              <a:rPr lang="tr-TR" dirty="0" smtClean="0"/>
              <a:t>proje mimarisi </a:t>
            </a:r>
            <a:r>
              <a:rPr lang="tr-TR" dirty="0" smtClean="0"/>
              <a:t>şekildeki gibi olacaktır.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 smtClean="0"/>
              <a:t>Toplam 4 katman oluşturulacaktır.</a:t>
            </a:r>
          </a:p>
          <a:p>
            <a:endParaRPr lang="tr-TR" dirty="0"/>
          </a:p>
        </p:txBody>
      </p:sp>
      <p:sp>
        <p:nvSpPr>
          <p:cNvPr id="4" name="Yuvarlatılmış Dikdörtgen 3"/>
          <p:cNvSpPr/>
          <p:nvPr/>
        </p:nvSpPr>
        <p:spPr>
          <a:xfrm>
            <a:off x="7007448" y="1299864"/>
            <a:ext cx="2208349" cy="89080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Web - MVC</a:t>
            </a:r>
            <a:endParaRPr lang="tr-TR" dirty="0"/>
          </a:p>
        </p:txBody>
      </p:sp>
      <p:sp>
        <p:nvSpPr>
          <p:cNvPr id="5" name="Yuvarlatılmış Dikdörtgen 4"/>
          <p:cNvSpPr/>
          <p:nvPr/>
        </p:nvSpPr>
        <p:spPr>
          <a:xfrm>
            <a:off x="8154383" y="2637356"/>
            <a:ext cx="3203031" cy="88200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İşlem / C#</a:t>
            </a:r>
            <a:endParaRPr lang="tr-TR" dirty="0"/>
          </a:p>
        </p:txBody>
      </p:sp>
      <p:sp>
        <p:nvSpPr>
          <p:cNvPr id="6" name="Yuvarlatılmış Dikdörtgen 5"/>
          <p:cNvSpPr/>
          <p:nvPr/>
        </p:nvSpPr>
        <p:spPr>
          <a:xfrm>
            <a:off x="7468583" y="4047548"/>
            <a:ext cx="2759913" cy="8908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DataAccess</a:t>
            </a:r>
            <a:r>
              <a:rPr lang="tr-TR" dirty="0" err="1" smtClean="0"/>
              <a:t>Layer</a:t>
            </a:r>
            <a:endParaRPr lang="tr-TR" dirty="0"/>
          </a:p>
        </p:txBody>
      </p:sp>
      <p:sp>
        <p:nvSpPr>
          <p:cNvPr id="7" name="Silindir 6"/>
          <p:cNvSpPr/>
          <p:nvPr/>
        </p:nvSpPr>
        <p:spPr>
          <a:xfrm>
            <a:off x="8910238" y="5279923"/>
            <a:ext cx="979293" cy="1407801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Data</a:t>
            </a:r>
            <a:br>
              <a:rPr lang="tr-TR" dirty="0" smtClean="0"/>
            </a:br>
            <a:r>
              <a:rPr lang="tr-TR" dirty="0" smtClean="0"/>
              <a:t>Base</a:t>
            </a:r>
            <a:endParaRPr lang="tr-TR" dirty="0"/>
          </a:p>
        </p:txBody>
      </p:sp>
      <p:sp>
        <p:nvSpPr>
          <p:cNvPr id="8" name="Aşağı Ok 7"/>
          <p:cNvSpPr/>
          <p:nvPr/>
        </p:nvSpPr>
        <p:spPr>
          <a:xfrm>
            <a:off x="8294493" y="2231972"/>
            <a:ext cx="122411" cy="405384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Aşağı Ok 8"/>
          <p:cNvSpPr/>
          <p:nvPr/>
        </p:nvSpPr>
        <p:spPr>
          <a:xfrm>
            <a:off x="9214792" y="3519358"/>
            <a:ext cx="122412" cy="528189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Aşağı Ok 9"/>
          <p:cNvSpPr/>
          <p:nvPr/>
        </p:nvSpPr>
        <p:spPr>
          <a:xfrm>
            <a:off x="9337204" y="4938351"/>
            <a:ext cx="125362" cy="477257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Yuvarlatılmış Dikdörtgen 17"/>
          <p:cNvSpPr/>
          <p:nvPr/>
        </p:nvSpPr>
        <p:spPr>
          <a:xfrm>
            <a:off x="9291484" y="1289009"/>
            <a:ext cx="2148907" cy="8908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API -MVC</a:t>
            </a:r>
            <a:endParaRPr lang="tr-TR" dirty="0"/>
          </a:p>
        </p:txBody>
      </p:sp>
      <p:sp>
        <p:nvSpPr>
          <p:cNvPr id="19" name="Aşağı Ok 18"/>
          <p:cNvSpPr/>
          <p:nvPr/>
        </p:nvSpPr>
        <p:spPr>
          <a:xfrm>
            <a:off x="10228496" y="2179812"/>
            <a:ext cx="136670" cy="444418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Yuvarlatılmış Dikdörtgen 12"/>
          <p:cNvSpPr/>
          <p:nvPr/>
        </p:nvSpPr>
        <p:spPr>
          <a:xfrm>
            <a:off x="5911769" y="2699004"/>
            <a:ext cx="1486558" cy="8330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DTO</a:t>
            </a:r>
            <a:endParaRPr lang="tr-TR" dirty="0"/>
          </a:p>
        </p:txBody>
      </p:sp>
      <p:cxnSp>
        <p:nvCxnSpPr>
          <p:cNvPr id="12" name="Dirsek Bağlayıcısı 11"/>
          <p:cNvCxnSpPr>
            <a:stCxn id="4" idx="2"/>
          </p:cNvCxnSpPr>
          <p:nvPr/>
        </p:nvCxnSpPr>
        <p:spPr>
          <a:xfrm rot="5400000">
            <a:off x="7285681" y="2166643"/>
            <a:ext cx="801918" cy="84996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Ok Bağlayıcısı 14"/>
          <p:cNvCxnSpPr>
            <a:stCxn id="13" idx="3"/>
            <a:endCxn id="5" idx="1"/>
          </p:cNvCxnSpPr>
          <p:nvPr/>
        </p:nvCxnSpPr>
        <p:spPr>
          <a:xfrm flipV="1">
            <a:off x="7398327" y="3078358"/>
            <a:ext cx="756056" cy="371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/>
          <p:cNvCxnSpPr/>
          <p:nvPr/>
        </p:nvCxnSpPr>
        <p:spPr>
          <a:xfrm flipV="1">
            <a:off x="7398326" y="2179812"/>
            <a:ext cx="2830170" cy="6049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Yuvarlatılmış Dikdörtgen 21"/>
          <p:cNvSpPr/>
          <p:nvPr/>
        </p:nvSpPr>
        <p:spPr>
          <a:xfrm>
            <a:off x="5299364" y="1299864"/>
            <a:ext cx="1414326" cy="8908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Dumy</a:t>
            </a:r>
            <a:r>
              <a:rPr lang="tr-TR" dirty="0" smtClean="0"/>
              <a:t> Data Generator</a:t>
            </a:r>
            <a:br>
              <a:rPr lang="tr-TR" dirty="0" smtClean="0"/>
            </a:br>
            <a:r>
              <a:rPr lang="tr-TR" dirty="0" smtClean="0"/>
              <a:t>Console</a:t>
            </a:r>
            <a:endParaRPr lang="tr-TR" dirty="0"/>
          </a:p>
        </p:txBody>
      </p:sp>
      <p:cxnSp>
        <p:nvCxnSpPr>
          <p:cNvPr id="24" name="Dirsek Bağlayıcısı 23"/>
          <p:cNvCxnSpPr>
            <a:endCxn id="6" idx="1"/>
          </p:cNvCxnSpPr>
          <p:nvPr/>
        </p:nvCxnSpPr>
        <p:spPr>
          <a:xfrm rot="16200000" flipH="1">
            <a:off x="5402462" y="2426829"/>
            <a:ext cx="2296562" cy="183568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Yuvarlatılmış Dikdörtgen 28"/>
          <p:cNvSpPr/>
          <p:nvPr/>
        </p:nvSpPr>
        <p:spPr>
          <a:xfrm>
            <a:off x="10548801" y="4047547"/>
            <a:ext cx="1244881" cy="890803"/>
          </a:xfrm>
          <a:prstGeom prst="roundRect">
            <a:avLst/>
          </a:prstGeom>
          <a:solidFill>
            <a:srgbClr val="D1B2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Entity</a:t>
            </a:r>
            <a:endParaRPr lang="tr-TR" dirty="0"/>
          </a:p>
        </p:txBody>
      </p:sp>
      <p:cxnSp>
        <p:nvCxnSpPr>
          <p:cNvPr id="31" name="Dirsek Bağlayıcısı 30"/>
          <p:cNvCxnSpPr>
            <a:stCxn id="29" idx="1"/>
            <a:endCxn id="6" idx="3"/>
          </p:cNvCxnSpPr>
          <p:nvPr/>
        </p:nvCxnSpPr>
        <p:spPr>
          <a:xfrm rot="10800000" flipV="1">
            <a:off x="10228497" y="4492948"/>
            <a:ext cx="320305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Yuvarlatılmış Dikdörtgen 33"/>
          <p:cNvSpPr/>
          <p:nvPr/>
        </p:nvSpPr>
        <p:spPr>
          <a:xfrm>
            <a:off x="11484245" y="2637356"/>
            <a:ext cx="519310" cy="8667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30576609"/>
      </p:ext>
    </p:extLst>
  </p:cSld>
  <p:clrMapOvr>
    <a:masterClrMapping/>
  </p:clrMapOvr>
</p:sld>
</file>

<file path=ppt/theme/theme1.xml><?xml version="1.0" encoding="utf-8"?>
<a:theme xmlns:a="http://schemas.openxmlformats.org/drawingml/2006/main" name="HoşGeldinizBelges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61_TF10001108" id="{41B9FDAB-6CD4-418F-812E-0C6B6869C1A7}" vid="{9345BDE5-1EF4-48F4-B8D4-BEF6914F668A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purl.org/dc/elements/1.1/"/>
    <ds:schemaRef ds:uri="71af3243-3dd4-4a8d-8c0d-dd76da1f02a5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PowerPoint'e Hoş Geldiniz</Template>
  <TotalTime>0</TotalTime>
  <Words>835</Words>
  <Application>Microsoft Office PowerPoint</Application>
  <PresentationFormat>Geniş ekran</PresentationFormat>
  <Paragraphs>160</Paragraphs>
  <Slides>16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1" baseType="lpstr">
      <vt:lpstr>Arial</vt:lpstr>
      <vt:lpstr>Calibri</vt:lpstr>
      <vt:lpstr>Segoe UI</vt:lpstr>
      <vt:lpstr>Segoe UI Light</vt:lpstr>
      <vt:lpstr>HoşGeldinizBelgesi</vt:lpstr>
      <vt:lpstr>Bilecik Şeyh Edebali Üniversitesi  Bilgisayar Mühendisliği Bölümü  Web Uygulama Çatısı – ( Web Application Framework ) </vt:lpstr>
      <vt:lpstr>Paylaşım </vt:lpstr>
      <vt:lpstr>Özet </vt:lpstr>
      <vt:lpstr>3.Hafta – Kullanıcıdan Veri Alma – Veri Gönderme</vt:lpstr>
      <vt:lpstr>Katmanlı Mimari </vt:lpstr>
      <vt:lpstr>Katmanlı Mimarinin Avantajları </vt:lpstr>
      <vt:lpstr>Klasik Katmanlı Mimari Deseni</vt:lpstr>
      <vt:lpstr>Bağımlılıklar - Dependecies</vt:lpstr>
      <vt:lpstr>Örnek Projenin Mimarisi</vt:lpstr>
      <vt:lpstr>Öğrenci Bilgi Sistemi Projesi</vt:lpstr>
      <vt:lpstr>ORM Araçları</vt:lpstr>
      <vt:lpstr>ORM Araçları – Avantaj ve Dezavantajları </vt:lpstr>
      <vt:lpstr>ORM Yaklaşımları</vt:lpstr>
      <vt:lpstr>Code First - Kurulum</vt:lpstr>
      <vt:lpstr>Örnek DB</vt:lpstr>
      <vt:lpstr>Soru / Öneri / Fikir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2024-02-26T11:39:10Z</dcterms:created>
  <dcterms:modified xsi:type="dcterms:W3CDTF">2025-03-11T12:02:24Z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