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9" r:id="rId6"/>
    <p:sldId id="304" r:id="rId7"/>
    <p:sldId id="312" r:id="rId8"/>
    <p:sldId id="306" r:id="rId9"/>
    <p:sldId id="311" r:id="rId10"/>
    <p:sldId id="313" r:id="rId11"/>
    <p:sldId id="314" r:id="rId12"/>
    <p:sldId id="315" r:id="rId13"/>
    <p:sldId id="309" r:id="rId14"/>
    <p:sldId id="302" r:id="rId15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>
            <p14:sldId id="256"/>
          </p14:sldIdLst>
        </p14:section>
        <p14:section name="Tasarım, Dönüşüm, Ek Açıklama, Birlikte Çalışma, Göster" id="{B9B51309-D148-4332-87C2-07BE32FBCA3B}">
          <p14:sldIdLst>
            <p14:sldId id="289"/>
            <p14:sldId id="304"/>
            <p14:sldId id="312"/>
            <p14:sldId id="306"/>
            <p14:sldId id="311"/>
            <p14:sldId id="313"/>
            <p14:sldId id="314"/>
            <p14:sldId id="315"/>
            <p14:sldId id="309"/>
            <p14:sldId id="302"/>
          </p14:sldIdLst>
        </p14:section>
        <p14:section name="Daha Fazla Bilgi Edini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241" autoAdjust="0"/>
  </p:normalViewPr>
  <p:slideViewPr>
    <p:cSldViewPr snapToGrid="0">
      <p:cViewPr varScale="1">
        <p:scale>
          <a:sx n="162" d="100"/>
          <a:sy n="162" d="100"/>
        </p:scale>
        <p:origin x="1884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640EDB-8696-4821-9977-ADF2EA20DA76}" type="datetime1">
              <a:rPr lang="tr-TR" smtClean="0"/>
              <a:t>5.03.2025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5B46EE-8D9E-4234-843E-EA54547AD9AE}" type="datetime1">
              <a:rPr lang="tr-TR" noProof="0" smtClean="0"/>
              <a:t>5.03.2025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278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58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6867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700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5039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2252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1721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Bağlantıları ziyaret etmek için Slayt Gösterisi </a:t>
            </a:r>
            <a:r>
              <a:rPr lang="tr-TR" noProof="0" dirty="0" err="1" smtClean="0"/>
              <a:t>modundayken</a:t>
            </a:r>
            <a:r>
              <a:rPr lang="tr-TR" noProof="0" dirty="0" smtClean="0"/>
              <a:t> oklara tıklayın.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107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cxnSp>
        <p:nvCxnSpPr>
          <p:cNvPr id="12" name="Düz Bağlayıcı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6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AED58F-EB5B-4A36-96E7-60A39EA93EB2}" type="datetime1">
              <a:rPr lang="tr-TR" noProof="0" smtClean="0"/>
              <a:t>5.03.2025</a:t>
            </a:fld>
            <a:endParaRPr lang="tr-TR" noProof="0" dirty="0"/>
          </a:p>
        </p:txBody>
      </p:sp>
      <p:sp>
        <p:nvSpPr>
          <p:cNvPr id="7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0" name="Dikdörtgen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79A2361-2820-4F23-9FB2-E2B2AB16E0CA}" type="datetime1">
              <a:rPr lang="tr-TR" noProof="0" smtClean="0"/>
              <a:t>5.03.2025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8" name="Düz Bağlayıcı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UgWUXNUMsBd15WIxqLx_oGO7okyzJb3x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37911" y="710074"/>
            <a:ext cx="10515600" cy="3844228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tr-TR" sz="4800" dirty="0" smtClean="0">
                <a:solidFill>
                  <a:schemeClr val="bg1"/>
                </a:solidFill>
              </a:rPr>
              <a:t>Bilecik Şeyh Edebali Üniversitesi</a:t>
            </a:r>
            <a:br>
              <a:rPr lang="tr-TR" sz="4800" dirty="0" smtClean="0">
                <a:solidFill>
                  <a:schemeClr val="bg1"/>
                </a:solidFill>
              </a:rPr>
            </a:br>
            <a:r>
              <a:rPr lang="tr-TR" sz="4800" dirty="0" smtClean="0">
                <a:solidFill>
                  <a:schemeClr val="bg1"/>
                </a:solidFill>
              </a:rPr>
              <a:t/>
            </a:r>
            <a:br>
              <a:rPr lang="tr-TR" sz="4800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>Bilgisayar Mühendisliği Bölümü</a:t>
            </a:r>
            <a:br>
              <a:rPr lang="tr-TR" sz="2400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/>
            </a:r>
            <a:br>
              <a:rPr lang="tr-TR" sz="2400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>Web Uygulama Çatısı – ( Web Application Framework ) </a:t>
            </a:r>
            <a:endParaRPr lang="tr-TR" sz="24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4294967295"/>
          </p:nvPr>
        </p:nvSpPr>
        <p:spPr>
          <a:xfrm>
            <a:off x="796905" y="5551293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3. Hafta – Veri Alma – Veri Gönderme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2655583" y="4413500"/>
            <a:ext cx="7373319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400" b="1" dirty="0" err="1" smtClean="0">
                <a:solidFill>
                  <a:schemeClr val="bg1"/>
                </a:solidFill>
                <a:latin typeface="+mj-lt"/>
              </a:rPr>
              <a:t>Öğr</a:t>
            </a:r>
            <a:r>
              <a:rPr lang="tr-TR" sz="2400" b="1" dirty="0" smtClean="0">
                <a:solidFill>
                  <a:schemeClr val="bg1"/>
                </a:solidFill>
                <a:latin typeface="+mj-lt"/>
              </a:rPr>
              <a:t>. Gör. Uğur TALAŞ</a:t>
            </a:r>
            <a:endParaRPr lang="tr-TR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Paylaşım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9099455" cy="4580181"/>
          </a:xfrm>
        </p:spPr>
        <p:txBody>
          <a:bodyPr/>
          <a:lstStyle/>
          <a:p>
            <a:r>
              <a:rPr lang="tr-TR" dirty="0" err="1" smtClean="0"/>
              <a:t>Googel</a:t>
            </a:r>
            <a:r>
              <a:rPr lang="tr-TR" dirty="0"/>
              <a:t> Drive </a:t>
            </a:r>
            <a:r>
              <a:rPr lang="tr-TR" dirty="0" smtClean="0"/>
              <a:t>: </a:t>
            </a:r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drive.google.com/drive/folders/1UgWUXNUMsBd15WIxqLx_oGO7okyzJb3x?usp=sharing</a:t>
            </a:r>
            <a:endParaRPr lang="tr-TR" dirty="0" smtClean="0"/>
          </a:p>
          <a:p>
            <a:r>
              <a:rPr lang="tr-TR" dirty="0" err="1" smtClean="0"/>
              <a:t>Github</a:t>
            </a:r>
            <a:r>
              <a:rPr lang="tr-TR" dirty="0"/>
              <a:t> : https://github.com/ugurtalas/WebUygulamaDersi.git</a:t>
            </a:r>
          </a:p>
        </p:txBody>
      </p:sp>
    </p:spTree>
    <p:extLst>
      <p:ext uri="{BB962C8B-B14F-4D97-AF65-F5344CB8AC3E}">
        <p14:creationId xmlns:p14="http://schemas.microsoft.com/office/powerpoint/2010/main" val="32267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167915" cy="640080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Soru / Öneri / Fikir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Resim 7" descr="PowerPoint ekip blogunun köprüsünü içeren sağa dönük ok. PowerPoint ekip blogunu ziyaret etmek için resmi seçin ">
            <a:hlinkClick r:id="rId3" tooltip="PowerPoint ekip blogunu ziyaret etmek için buraya tıklayın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324" y="3672992"/>
            <a:ext cx="661940" cy="661940"/>
          </a:xfrm>
          <a:prstGeom prst="rect">
            <a:avLst/>
          </a:prstGeom>
        </p:spPr>
      </p:pic>
      <p:sp>
        <p:nvSpPr>
          <p:cNvPr id="12" name="İçerik Yer Tutucusu 17"/>
          <p:cNvSpPr txBox="1">
            <a:spLocks/>
          </p:cNvSpPr>
          <p:nvPr/>
        </p:nvSpPr>
        <p:spPr>
          <a:xfrm>
            <a:off x="1227902" y="3672992"/>
            <a:ext cx="11086018" cy="381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Herhangi bir sorusu olan var mı ? </a:t>
            </a: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30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1. Hafta –Temel Kavramlar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061" y="4499859"/>
            <a:ext cx="5196158" cy="2271375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611566" y="3961250"/>
            <a:ext cx="86386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tr-TR" dirty="0" err="1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tr-TR" dirty="0">
                <a:latin typeface="Segoe UI" panose="020B0502040204020203" pitchFamily="34" charset="0"/>
                <a:cs typeface="Segoe UI" panose="020B0502040204020203" pitchFamily="34" charset="0"/>
              </a:rPr>
              <a:t> : Uygulamaya yapılan istek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tr-TR" dirty="0" err="1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r>
              <a:rPr lang="tr-TR" dirty="0">
                <a:latin typeface="Segoe UI" panose="020B0502040204020203" pitchFamily="34" charset="0"/>
                <a:cs typeface="Segoe UI" panose="020B0502040204020203" pitchFamily="34" charset="0"/>
              </a:rPr>
              <a:t> : Uygulamanın yapılan isteğe karşılık verdiği cevap.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611566" y="2698750"/>
            <a:ext cx="88459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Framework (Çatı) :  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Yazılım geliştirmeyi kolaylaştıran, belirli kurallar ve yapılar sunan bir yazılım iskeletidir. </a:t>
            </a:r>
            <a:b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tr-TR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611566" y="1595110"/>
            <a:ext cx="10726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tr-TR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tr-TR" dirty="0"/>
              <a:t>eb uygulaması, genellikle tarayıcı üzerinden intranet veya internet ağı ile ulaşılan programlara verilen isimdir. </a:t>
            </a:r>
          </a:p>
        </p:txBody>
      </p:sp>
    </p:spTree>
    <p:extLst>
      <p:ext uri="{BB962C8B-B14F-4D97-AF65-F5344CB8AC3E}">
        <p14:creationId xmlns:p14="http://schemas.microsoft.com/office/powerpoint/2010/main" val="407468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2. Hafta - MVC  Mimarisi Katmanları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İçerik Yer Tutucusu 17"/>
          <p:cNvSpPr txBox="1">
            <a:spLocks/>
          </p:cNvSpPr>
          <p:nvPr/>
        </p:nvSpPr>
        <p:spPr>
          <a:xfrm>
            <a:off x="603798" y="1622048"/>
            <a:ext cx="11086018" cy="523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4.bp.blogspot.com/-f9CgLt7X1Z4/WR59xa7t6mI/AAAAAAAAAO8/Pv-7LsXeWBcQWRqSwmHd-vZ_rGBYYkNUwCLcB/s1600/what-is-aspdotnet-mvc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99" y="3214702"/>
            <a:ext cx="3075050" cy="28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İçerik Yer Tutucusu 17"/>
          <p:cNvSpPr txBox="1">
            <a:spLocks/>
          </p:cNvSpPr>
          <p:nvPr/>
        </p:nvSpPr>
        <p:spPr>
          <a:xfrm>
            <a:off x="521207" y="1386939"/>
            <a:ext cx="11086018" cy="391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 Temel Bileşeni Vardır;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Controller </a:t>
            </a:r>
          </a:p>
          <a:p>
            <a:pPr lvl="1">
              <a:spcAft>
                <a:spcPts val="600"/>
              </a:spcAft>
              <a:defRPr/>
            </a:pPr>
            <a:endParaRPr lang="tr-T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41" y="1735096"/>
            <a:ext cx="6461760" cy="43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3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Veri Alma – Veri Gönderme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598767" cy="3977640"/>
          </a:xfrm>
        </p:spPr>
        <p:txBody>
          <a:bodyPr/>
          <a:lstStyle/>
          <a:p>
            <a:r>
              <a:rPr lang="tr-TR" dirty="0"/>
              <a:t> </a:t>
            </a:r>
            <a:r>
              <a:rPr lang="tr-TR" dirty="0" smtClean="0"/>
              <a:t>     Kullanıcıya Veri Gönderme :  ( </a:t>
            </a:r>
            <a:r>
              <a:rPr lang="tr-TR" dirty="0" err="1" smtClean="0"/>
              <a:t>Response</a:t>
            </a:r>
            <a:r>
              <a:rPr lang="tr-TR" dirty="0" smtClean="0"/>
              <a:t>)</a:t>
            </a:r>
          </a:p>
          <a:p>
            <a:pPr marL="914400" lvl="2"/>
            <a:r>
              <a:rPr lang="tr-TR" dirty="0" err="1" smtClean="0"/>
              <a:t>ViewBag</a:t>
            </a:r>
            <a:r>
              <a:rPr lang="tr-TR" dirty="0" smtClean="0"/>
              <a:t>, </a:t>
            </a:r>
            <a:r>
              <a:rPr lang="tr-TR" dirty="0" err="1" smtClean="0"/>
              <a:t>ViewData</a:t>
            </a:r>
            <a:r>
              <a:rPr lang="tr-TR" dirty="0" smtClean="0"/>
              <a:t>, </a:t>
            </a:r>
            <a:r>
              <a:rPr lang="tr-TR" dirty="0" err="1" smtClean="0"/>
              <a:t>TempData</a:t>
            </a:r>
            <a:r>
              <a:rPr lang="tr-TR" dirty="0" smtClean="0"/>
              <a:t>, Model ( </a:t>
            </a:r>
            <a:r>
              <a:rPr lang="tr-TR" dirty="0" err="1" smtClean="0"/>
              <a:t>Nesne,Liste</a:t>
            </a:r>
            <a:r>
              <a:rPr lang="tr-TR" dirty="0" smtClean="0"/>
              <a:t>)</a:t>
            </a:r>
          </a:p>
          <a:p>
            <a:pPr lvl="1" indent="0">
              <a:buNone/>
            </a:pPr>
            <a:r>
              <a:rPr lang="tr-TR" dirty="0" err="1" smtClean="0"/>
              <a:t>Kullnıcıdan</a:t>
            </a:r>
            <a:r>
              <a:rPr lang="tr-TR" dirty="0" smtClean="0"/>
              <a:t> Veri Alma (</a:t>
            </a:r>
            <a:r>
              <a:rPr lang="tr-TR" dirty="0" err="1" smtClean="0"/>
              <a:t>Request</a:t>
            </a:r>
            <a:r>
              <a:rPr lang="tr-TR" dirty="0" smtClean="0"/>
              <a:t>)</a:t>
            </a:r>
          </a:p>
          <a:p>
            <a:pPr marL="857250" lvl="2" indent="-171450"/>
            <a:r>
              <a:rPr lang="tr-TR" dirty="0" smtClean="0"/>
              <a:t>Form , </a:t>
            </a:r>
            <a:r>
              <a:rPr lang="tr-TR" dirty="0" err="1" smtClean="0"/>
              <a:t>QueryString</a:t>
            </a:r>
            <a:r>
              <a:rPr lang="tr-TR" dirty="0" smtClean="0"/>
              <a:t>, Routing, </a:t>
            </a:r>
            <a:r>
              <a:rPr lang="tr-TR" dirty="0" err="1" smtClean="0"/>
              <a:t>Header</a:t>
            </a:r>
            <a:r>
              <a:rPr lang="tr-TR" dirty="0" smtClean="0"/>
              <a:t>, </a:t>
            </a:r>
            <a:r>
              <a:rPr lang="tr-TR" dirty="0" err="1" smtClean="0"/>
              <a:t>JavaScript</a:t>
            </a:r>
            <a:r>
              <a:rPr lang="tr-TR" dirty="0" smtClean="0"/>
              <a:t> / </a:t>
            </a:r>
            <a:r>
              <a:rPr lang="tr-TR" dirty="0" err="1" smtClean="0"/>
              <a:t>Ajax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35232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Kullanıcıya Veri Gönderme – </a:t>
            </a:r>
            <a:r>
              <a:rPr lang="tr-T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Response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İçerik Yer Tutucusu 17"/>
          <p:cNvSpPr txBox="1">
            <a:spLocks/>
          </p:cNvSpPr>
          <p:nvPr/>
        </p:nvSpPr>
        <p:spPr>
          <a:xfrm>
            <a:off x="603798" y="1404355"/>
            <a:ext cx="11086018" cy="523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603798" y="1404355"/>
            <a:ext cx="11086018" cy="5066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  <a:defRPr/>
            </a:pPr>
            <a:endParaRPr lang="tr-T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İçerik Yer Tutucusu 17"/>
          <p:cNvSpPr txBox="1">
            <a:spLocks/>
          </p:cNvSpPr>
          <p:nvPr/>
        </p:nvSpPr>
        <p:spPr>
          <a:xfrm>
            <a:off x="603798" y="1404355"/>
            <a:ext cx="11086018" cy="4900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Bag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 Dinamik nesne üzerinden veriyi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actiondan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View’e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taşımamızı sağlar. En basit yöntemdir.</a:t>
            </a:r>
            <a:b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ViewData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 Box edilmiş datayı taşımamızı sağlar.</a:t>
            </a:r>
            <a:b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TempData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Box edilmiş datayı taşımamızı sağlar ve farklı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Actionlar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arası veri taşımada kullanır.</a:t>
            </a:r>
            <a:b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 Döndürme : 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Nesne veya Liste olabilir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Birden fazla farklı nesne olabilir (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Tuple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)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Uygulamada 6 farklı örnek yapacağız.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  <a:defRPr/>
            </a:pP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endParaRPr lang="tr-TR" sz="1600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5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QueryString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– Kullanıcıdan Veri 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lma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İçerik Yer Tutucusu 17"/>
          <p:cNvSpPr txBox="1">
            <a:spLocks/>
          </p:cNvSpPr>
          <p:nvPr/>
        </p:nvSpPr>
        <p:spPr>
          <a:xfrm>
            <a:off x="603798" y="1404355"/>
            <a:ext cx="11086018" cy="523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603798" y="1404355"/>
            <a:ext cx="11086018" cy="5066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  <a:defRPr/>
            </a:pPr>
            <a:endParaRPr lang="tr-T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İçerik Yer Tutucusu 17"/>
          <p:cNvSpPr txBox="1">
            <a:spLocks/>
          </p:cNvSpPr>
          <p:nvPr/>
        </p:nvSpPr>
        <p:spPr>
          <a:xfrm>
            <a:off x="603798" y="1404355"/>
            <a:ext cx="10969893" cy="5336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Querystring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Url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üzerinden veri taşıma yöntemidir.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İlgili Action ismi verildikten sonra ? İle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url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üzerindenveri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tanımlamaları yapılarak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url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oluşturulur 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Parametre gönderme yöntemi </a:t>
            </a:r>
            <a:r>
              <a:rPr lang="tr-TR" sz="16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tr-TR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  <a:r>
              <a:rPr lang="tr-TR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tr-TR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Action?Ad</a:t>
            </a:r>
            <a:r>
              <a:rPr lang="tr-TR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=Osman</a:t>
            </a:r>
          </a:p>
          <a:p>
            <a:pPr lvl="1">
              <a:spcAft>
                <a:spcPts val="600"/>
              </a:spcAft>
              <a:defRPr/>
            </a:pPr>
            <a:r>
              <a:rPr lang="tr-TR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tr-TR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  <a:r>
              <a:rPr lang="tr-TR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tr-TR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Action?Ad</a:t>
            </a:r>
            <a:r>
              <a:rPr lang="tr-TR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tr-TR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Osman&amp;No</a:t>
            </a:r>
            <a:r>
              <a:rPr lang="tr-TR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=5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Metot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içersinde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QueryString</a:t>
            </a:r>
            <a:r>
              <a:rPr lang="tr-TR" sz="16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yakalama ( </a:t>
            </a:r>
            <a:r>
              <a:rPr lang="tr-TR" dirty="0" err="1" smtClean="0"/>
              <a:t>Request.Query</a:t>
            </a:r>
            <a:r>
              <a:rPr lang="tr-TR" dirty="0" smtClean="0"/>
              <a:t>[‘Ad’] ) 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Querystring</a:t>
            </a:r>
            <a:r>
              <a:rPr lang="tr-TR" sz="16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bir nesne ile karşılanabilir.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tr-TR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Uygulamada : 5 farklı örnek yapacağız</a:t>
            </a:r>
            <a:endParaRPr lang="tr-TR" sz="1600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endParaRPr lang="tr-TR" sz="1600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74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Routing – Kullanıcıdan Veri 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lma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İçerik Yer Tutucusu 17"/>
          <p:cNvSpPr txBox="1">
            <a:spLocks/>
          </p:cNvSpPr>
          <p:nvPr/>
        </p:nvSpPr>
        <p:spPr>
          <a:xfrm>
            <a:off x="603798" y="1404355"/>
            <a:ext cx="11086018" cy="523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603798" y="1404355"/>
            <a:ext cx="11086018" cy="5066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  <a:defRPr/>
            </a:pPr>
            <a:endParaRPr lang="tr-T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İçerik Yer Tutucusu 17"/>
          <p:cNvSpPr txBox="1">
            <a:spLocks/>
          </p:cNvSpPr>
          <p:nvPr/>
        </p:nvSpPr>
        <p:spPr>
          <a:xfrm>
            <a:off x="603798" y="1404355"/>
            <a:ext cx="10969893" cy="5336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QueryString’e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benzer ancak daha net kurallara sahiptir.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Güvenlik açısından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QueryString’ten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daha güvenlidir.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alma işlemi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Routing yöntemidir. </a:t>
            </a:r>
            <a:r>
              <a:rPr lang="tr-TR" sz="16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tr-TR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  <a:r>
              <a:rPr lang="tr-TR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/Action/</a:t>
            </a:r>
            <a:r>
              <a:rPr lang="tr-TR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  <a:endParaRPr lang="tr-TR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Default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Routing,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Program.cs’de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tanımlanır. 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Kendi rotamızı oluşturabiliriz. </a:t>
            </a:r>
            <a:r>
              <a:rPr lang="tr-TR" dirty="0"/>
              <a:t>[</a:t>
            </a:r>
            <a:r>
              <a:rPr lang="tr-TR" dirty="0" err="1"/>
              <a:t>Route</a:t>
            </a:r>
            <a:r>
              <a:rPr lang="tr-TR" dirty="0" smtClean="0"/>
              <a:t>("Adınız/{</a:t>
            </a:r>
            <a:r>
              <a:rPr lang="tr-TR" dirty="0"/>
              <a:t>ad</a:t>
            </a:r>
            <a:r>
              <a:rPr lang="tr-TR" dirty="0" smtClean="0"/>
              <a:t>?}")]</a:t>
            </a:r>
            <a:endParaRPr lang="tr-TR" dirty="0"/>
          </a:p>
          <a:p>
            <a:pPr lvl="1">
              <a:spcAft>
                <a:spcPts val="600"/>
              </a:spcAft>
              <a:defRPr/>
            </a:pPr>
            <a:r>
              <a:rPr lang="tr-TR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 rota tek parametreyle olabileceği gibi çoklu parametre ile de olabilir .</a:t>
            </a:r>
            <a:endParaRPr lang="tr-TR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Uygulamada : 3 farklı örnek yapacağız</a:t>
            </a:r>
            <a:endParaRPr lang="tr-TR" sz="1600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endParaRPr lang="tr-TR" sz="1600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2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Form- Kullanıcıdan Veri Alma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İçerik Yer Tutucusu 17"/>
          <p:cNvSpPr txBox="1">
            <a:spLocks/>
          </p:cNvSpPr>
          <p:nvPr/>
        </p:nvSpPr>
        <p:spPr>
          <a:xfrm>
            <a:off x="603798" y="1404355"/>
            <a:ext cx="11086018" cy="523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603798" y="1404355"/>
            <a:ext cx="11086018" cy="5066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  <a:defRPr/>
            </a:pPr>
            <a:endParaRPr lang="tr-T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İçerik Yer Tutucusu 17"/>
          <p:cNvSpPr txBox="1">
            <a:spLocks/>
          </p:cNvSpPr>
          <p:nvPr/>
        </p:nvSpPr>
        <p:spPr>
          <a:xfrm>
            <a:off x="603798" y="1404355"/>
            <a:ext cx="10969893" cy="5336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Temel 3 bileşeni vardır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 , Metot,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Kullanıcıdan form  şeklinde bir çok veri alınırken</a:t>
            </a:r>
            <a:b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kullanımı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ideladir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ile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backend’teki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değişkenlen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eşleşir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Binding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işlemi yapılabilir. 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600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Uygulamada form ilgili 4 farklı örnek yapılacaktır.</a:t>
            </a:r>
          </a:p>
          <a:p>
            <a:pPr>
              <a:spcAft>
                <a:spcPts val="600"/>
              </a:spcAft>
              <a:defRPr/>
            </a:pPr>
            <a:endParaRPr lang="tr-TR" sz="1600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endParaRPr lang="tr-TR" sz="1600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501" y="1636583"/>
            <a:ext cx="6504174" cy="132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8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07159" cy="640080"/>
          </a:xfrm>
        </p:spPr>
        <p:txBody>
          <a:bodyPr rtlCol="0">
            <a:normAutofit/>
          </a:bodyPr>
          <a:lstStyle/>
          <a:p>
            <a:pPr rtl="0"/>
            <a:r>
              <a:rPr lang="tr-T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/ </a:t>
            </a:r>
            <a:r>
              <a:rPr lang="tr-TR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Jquery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/ AJAX – Kullanıcıdan Veri Alma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İçerik Yer Tutucusu 17"/>
          <p:cNvSpPr txBox="1">
            <a:spLocks/>
          </p:cNvSpPr>
          <p:nvPr/>
        </p:nvSpPr>
        <p:spPr>
          <a:xfrm>
            <a:off x="603798" y="1404355"/>
            <a:ext cx="11086018" cy="523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endParaRPr lang="tr-TR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603798" y="1404355"/>
            <a:ext cx="11086018" cy="5066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600"/>
              </a:spcAft>
              <a:defRPr/>
            </a:pPr>
            <a:endParaRPr lang="tr-T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İçerik Yer Tutucusu 17"/>
          <p:cNvSpPr txBox="1">
            <a:spLocks/>
          </p:cNvSpPr>
          <p:nvPr/>
        </p:nvSpPr>
        <p:spPr>
          <a:xfrm>
            <a:off x="603798" y="1404355"/>
            <a:ext cx="10969893" cy="523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sayfadan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backend’e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veri gönderip veri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alamamızı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sağlar.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Asenkron veya senkron şekilde çalıştırılabilir.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önemli özelliği sayfayı yenileme ihtiyacı olmadan bir bölümdeki veri alıp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backend’e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gönderebilir.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Banckenden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alınan verileri de ekrana yazabilirsiniz.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Script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ve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Jquery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ile birlikte </a:t>
            </a:r>
            <a:r>
              <a:rPr lang="tr-TR" sz="1600" dirty="0" err="1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kullanılacakır</a:t>
            </a: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tr-TR" sz="16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tr-TR" sz="16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Uygulamada bunun ile ilgili 4 farklı </a:t>
            </a:r>
            <a:r>
              <a:rPr lang="tr-TR" sz="160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örnek yapılacaktır.</a:t>
            </a:r>
            <a:endParaRPr lang="tr-TR" sz="1600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75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61_TF10001108" id="{41B9FDAB-6CD4-418F-812E-0C6B6869C1A7}" vid="{9345BDE5-1EF4-48F4-B8D4-BEF6914F668A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documentManagement/types"/>
    <ds:schemaRef ds:uri="71af3243-3dd4-4a8d-8c0d-dd76da1f02a5"/>
    <ds:schemaRef ds:uri="http://purl.org/dc/terms/"/>
    <ds:schemaRef ds:uri="16c05727-aa75-4e4a-9b5f-8a80a1165891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PowerPoint'e Hoş Geldiniz</Template>
  <TotalTime>0</TotalTime>
  <Words>486</Words>
  <Application>Microsoft Office PowerPoint</Application>
  <PresentationFormat>Geniş ekran</PresentationFormat>
  <Paragraphs>91</Paragraphs>
  <Slides>11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HoşGeldinizBelgesi</vt:lpstr>
      <vt:lpstr>Bilecik Şeyh Edebali Üniversitesi  Bilgisayar Mühendisliği Bölümü  Web Uygulama Çatısı – ( Web Application Framework ) </vt:lpstr>
      <vt:lpstr>1. Hafta –Temel Kavramlar</vt:lpstr>
      <vt:lpstr>2. Hafta - MVC  Mimarisi Katmanları</vt:lpstr>
      <vt:lpstr>Veri Alma – Veri Gönderme</vt:lpstr>
      <vt:lpstr>Kullanıcıya Veri Gönderme – Response </vt:lpstr>
      <vt:lpstr>QueryString – Kullanıcıdan Veri Alma</vt:lpstr>
      <vt:lpstr>Routing – Kullanıcıdan Veri Alma</vt:lpstr>
      <vt:lpstr>Form- Kullanıcıdan Veri Alma</vt:lpstr>
      <vt:lpstr>JavaScript / Jquery / AJAX – Kullanıcıdan Veri Alma </vt:lpstr>
      <vt:lpstr>Paylaşım </vt:lpstr>
      <vt:lpstr>Soru / Öneri / Fikir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2024-02-26T11:39:10Z</dcterms:created>
  <dcterms:modified xsi:type="dcterms:W3CDTF">2025-03-05T09:53:34Z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