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8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5" r:id="rId14"/>
    <p:sldId id="336" r:id="rId15"/>
    <p:sldId id="337" r:id="rId16"/>
    <p:sldId id="303" r:id="rId17"/>
    <p:sldId id="339" r:id="rId18"/>
    <p:sldId id="282" r:id="rId1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03"/>
            <p14:sldId id="339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7.11.2024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7.11.2024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30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73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000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7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946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9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479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34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47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57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8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53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7.11.2024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7.11.2024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5409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5</a:t>
            </a:r>
            <a:r>
              <a:rPr lang="tr-TR" dirty="0" smtClean="0">
                <a:solidFill>
                  <a:schemeClr val="bg1"/>
                </a:solidFill>
              </a:rPr>
              <a:t>. Hafta  - DE – </a:t>
            </a:r>
            <a:r>
              <a:rPr lang="tr-TR" dirty="0" err="1" smtClean="0">
                <a:solidFill>
                  <a:schemeClr val="bg1"/>
                </a:solidFill>
              </a:rPr>
              <a:t>Differential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Evolution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Algorithm</a:t>
            </a: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	           </a:t>
            </a:r>
            <a:r>
              <a:rPr lang="tr-TR" dirty="0" err="1" smtClean="0">
                <a:solidFill>
                  <a:schemeClr val="bg1"/>
                </a:solidFill>
              </a:rPr>
              <a:t>Farksal</a:t>
            </a:r>
            <a:r>
              <a:rPr lang="tr-TR" dirty="0" smtClean="0">
                <a:solidFill>
                  <a:schemeClr val="bg1"/>
                </a:solidFill>
              </a:rPr>
              <a:t> Gelişim Algoritması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– </a:t>
            </a:r>
            <a:r>
              <a:rPr lang="tr-TR" dirty="0" err="1" smtClean="0"/>
              <a:t>Crossover</a:t>
            </a:r>
            <a:r>
              <a:rPr lang="tr-TR" dirty="0" smtClean="0"/>
              <a:t>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326571" y="1524708"/>
                <a:ext cx="11315699" cy="766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Mutasyon sonrasında uygulanır aday çözümün son halini aldığı adımdır.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Algoritmanın başında çaprazlama olasılığı belirlenir. Belirlenen çaprazlama olasılığına göre işlem yapılır.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/>
                  <a:t>Çaprazlama olasılığı CR değerine göre belirlenir. 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ğ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𝑒𝑟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𝑟𝑎𝑛𝑑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𝐶𝑅</m:t>
                        </m:r>
                      </m:e>
                    </m:d>
                  </m:oMath>
                </a14:m>
                <a:endParaRPr lang="tr-TR" dirty="0"/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 değilse </a:t>
                </a: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Rand</a:t>
                </a:r>
                <a:r>
                  <a:rPr lang="tr-TR" dirty="0" smtClean="0"/>
                  <a:t>(0,1) : 0 ile 1 aralığında rastgele bir sayı alır. Bu sayı başlangıçtaki belirlenen </a:t>
                </a:r>
                <a:r>
                  <a:rPr lang="tr-TR" dirty="0" err="1" smtClean="0"/>
                  <a:t>CR’den</a:t>
                </a:r>
                <a:r>
                  <a:rPr lang="tr-TR" dirty="0" smtClean="0"/>
                  <a:t> küçükse  yeni birey den ilgili boyutu temsil eden değer alınır büyükse başlangıçtaki bireyden alınır.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CR’yi</a:t>
                </a:r>
                <a:r>
                  <a:rPr lang="tr-TR" dirty="0"/>
                  <a:t> </a:t>
                </a:r>
                <a:r>
                  <a:rPr lang="tr-TR" dirty="0" smtClean="0"/>
                  <a:t>1’e veya 0’yakın seçtiğimizde burada neyi etkilemiş oluruz ?</a:t>
                </a:r>
              </a:p>
              <a:p>
                <a:pPr>
                  <a:lnSpc>
                    <a:spcPct val="200000"/>
                  </a:lnSpc>
                </a:pPr>
                <a:endParaRPr lang="tr-TR" dirty="0"/>
              </a:p>
              <a:p>
                <a:pPr>
                  <a:lnSpc>
                    <a:spcPct val="200000"/>
                  </a:lnSpc>
                </a:pPr>
                <a:r>
                  <a:rPr lang="tr-TR" b="1" dirty="0" smtClean="0"/>
                  <a:t> </a:t>
                </a: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24708"/>
                <a:ext cx="11315699" cy="7666907"/>
              </a:xfrm>
              <a:prstGeom prst="rect">
                <a:avLst/>
              </a:prstGeom>
              <a:blipFill>
                <a:blip r:embed="rId3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– Seleksiyon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31371" y="1524708"/>
                <a:ext cx="11315699" cy="7294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Çaprazlama sonucunda elde ilen bireyi ve  başlangıçta popülasyondaki bireyi alıp karşılaştırma yapa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Yani mevcut </a:t>
                </a:r>
                <a:r>
                  <a:rPr lang="tr-TR" dirty="0"/>
                  <a:t>birey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  ve yeni birey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 ‘</a:t>
                </a:r>
                <a:r>
                  <a:rPr lang="tr-TR" dirty="0" err="1"/>
                  <a:t>nin</a:t>
                </a:r>
                <a:r>
                  <a:rPr lang="tr-TR" dirty="0"/>
                  <a:t> fitness değerleri karşılaştırılır.</a:t>
                </a:r>
              </a:p>
              <a:p>
                <a:pPr>
                  <a:lnSpc>
                    <a:spcPct val="200000"/>
                  </a:lnSpc>
                </a:pPr>
                <a:r>
                  <a:rPr lang="tr-TR" dirty="0"/>
                  <a:t>       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/>
                  <a:t>Hangi bireyin fitness değeri daha iyi ise o popülasyona dahil edilir diğeri popülasyondan çıkartılır</a:t>
                </a:r>
                <a:r>
                  <a:rPr lang="tr-TR" dirty="0" smtClean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Diğer Mutasyon ve çaprazlamadaki gibi başlangıç parametrelerinden etkilenmez.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Herhangi bir </a:t>
                </a:r>
                <a:r>
                  <a:rPr lang="tr-TR" dirty="0" err="1" smtClean="0"/>
                  <a:t>rassal</a:t>
                </a:r>
                <a:r>
                  <a:rPr lang="tr-TR" dirty="0" smtClean="0"/>
                  <a:t> süreç işletilmez.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>
                  <a:lnSpc>
                    <a:spcPct val="200000"/>
                  </a:lnSpc>
                </a:pPr>
                <a:endParaRPr lang="tr-TR" dirty="0"/>
              </a:p>
              <a:p>
                <a:pPr>
                  <a:lnSpc>
                    <a:spcPct val="200000"/>
                  </a:lnSpc>
                </a:pPr>
                <a:r>
                  <a:rPr lang="tr-TR" b="1" dirty="0" smtClean="0"/>
                  <a:t> </a:t>
                </a: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" y="1524708"/>
                <a:ext cx="11315699" cy="7294305"/>
              </a:xfrm>
              <a:prstGeom prst="rect">
                <a:avLst/>
              </a:prstGeom>
              <a:blipFill>
                <a:blip r:embed="rId3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DE </a:t>
            </a:r>
            <a:r>
              <a:rPr lang="tr-TR" dirty="0"/>
              <a:t>: Avantaj – Dezavantaj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/>
              <a:t>Avantajlar:</a:t>
            </a:r>
            <a:endParaRPr lang="tr-TR" sz="1800" dirty="0"/>
          </a:p>
          <a:p>
            <a:pPr lvl="1"/>
            <a:r>
              <a:rPr lang="tr-TR" sz="1800" dirty="0" smtClean="0"/>
              <a:t>Global </a:t>
            </a:r>
            <a:r>
              <a:rPr lang="tr-TR" sz="1800" dirty="0"/>
              <a:t>minimuma yakınsama ihtimali yüksek.</a:t>
            </a:r>
          </a:p>
          <a:p>
            <a:pPr lvl="1"/>
            <a:r>
              <a:rPr lang="tr-TR" sz="1800" dirty="0"/>
              <a:t>Diğer optimizasyon yöntemlerine kıyasla daha az parametreye bağlı.</a:t>
            </a:r>
          </a:p>
          <a:p>
            <a:pPr lvl="1"/>
            <a:r>
              <a:rPr lang="tr-TR" sz="1800" dirty="0"/>
              <a:t>Kolay uygulanabilir ve popülasyon tabanlı olduğundan çeşitliliği korur.</a:t>
            </a:r>
          </a:p>
          <a:p>
            <a:r>
              <a:rPr lang="tr-TR" sz="1800" b="1" dirty="0"/>
              <a:t>Dezavantajlar:</a:t>
            </a:r>
            <a:endParaRPr lang="tr-TR" sz="1800" dirty="0"/>
          </a:p>
          <a:p>
            <a:pPr lvl="1"/>
            <a:r>
              <a:rPr lang="tr-TR" sz="1800" dirty="0"/>
              <a:t>Küçük popülasyon boyutları veya hatalı parametre ayarları sonucu yerel minimumda takılabilir.</a:t>
            </a:r>
          </a:p>
          <a:p>
            <a:pPr lvl="1"/>
            <a:r>
              <a:rPr lang="tr-TR" sz="1800" dirty="0"/>
              <a:t>Bazı karmaşık fonksiyonlarda yavaş yakınsama gösterebilir.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De – Örnek -1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245775" y="1524708"/>
                <a:ext cx="3062202" cy="428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8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tr-TR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8000" dirty="0"/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5" y="1524708"/>
                <a:ext cx="3062202" cy="428889"/>
              </a:xfrm>
              <a:prstGeom prst="rect">
                <a:avLst/>
              </a:prstGeom>
              <a:blipFill>
                <a:blip r:embed="rId3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kdörtgen 1"/>
          <p:cNvSpPr/>
          <p:nvPr/>
        </p:nvSpPr>
        <p:spPr>
          <a:xfrm>
            <a:off x="521207" y="1899099"/>
            <a:ext cx="10586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tr-TR" dirty="0" smtClean="0"/>
              <a:t> Fonksiyonunun  </a:t>
            </a:r>
            <a:r>
              <a:rPr lang="tr-TR" dirty="0" err="1" smtClean="0"/>
              <a:t>farksal</a:t>
            </a:r>
            <a:r>
              <a:rPr lang="tr-TR" dirty="0" smtClean="0"/>
              <a:t> gelişim algoritması ile minimi&lt;e eden uygun çözümü bulunuz.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 İterasyon Sayısı : 3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NP: 8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F= 0,5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CR = 0,8 </a:t>
            </a:r>
          </a:p>
          <a:p>
            <a:pPr>
              <a:lnSpc>
                <a:spcPct val="200000"/>
              </a:lnSpc>
            </a:pPr>
            <a:endParaRPr lang="tr-TR" dirty="0" smtClean="0"/>
          </a:p>
          <a:p>
            <a:pPr>
              <a:lnSpc>
                <a:spcPct val="20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91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DE :  Örnek-1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21207" y="1899099"/>
            <a:ext cx="10586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tr-TR" dirty="0" smtClean="0"/>
          </a:p>
          <a:p>
            <a:pPr>
              <a:lnSpc>
                <a:spcPct val="200000"/>
              </a:lnSpc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27" y="1232762"/>
            <a:ext cx="5009492" cy="50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 smtClean="0"/>
              <a:t>Farksal</a:t>
            </a:r>
            <a:r>
              <a:rPr lang="tr-TR" dirty="0" smtClean="0"/>
              <a:t> Gelişim (DE) – </a:t>
            </a:r>
            <a:r>
              <a:rPr lang="tr-TR" dirty="0" err="1" smtClean="0"/>
              <a:t>Differantial</a:t>
            </a:r>
            <a:r>
              <a:rPr lang="tr-TR" dirty="0" smtClean="0"/>
              <a:t> </a:t>
            </a:r>
            <a:r>
              <a:rPr lang="tr-TR" dirty="0" err="1" smtClean="0"/>
              <a:t>Evulation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err="1"/>
              <a:t>Keneth</a:t>
            </a:r>
            <a:r>
              <a:rPr lang="tr-TR" sz="1800" dirty="0"/>
              <a:t> </a:t>
            </a:r>
            <a:r>
              <a:rPr lang="tr-TR" sz="1800" dirty="0" err="1"/>
              <a:t>Price</a:t>
            </a:r>
            <a:r>
              <a:rPr lang="tr-TR" sz="1800" dirty="0"/>
              <a:t> ve  </a:t>
            </a:r>
            <a:r>
              <a:rPr lang="tr-TR" sz="1800" dirty="0" err="1"/>
              <a:t>Rainer</a:t>
            </a:r>
            <a:r>
              <a:rPr lang="tr-TR" sz="1800" dirty="0"/>
              <a:t> </a:t>
            </a:r>
            <a:r>
              <a:rPr lang="tr-TR" sz="1800" dirty="0" err="1"/>
              <a:t>Storn</a:t>
            </a:r>
            <a:r>
              <a:rPr lang="tr-TR" sz="1800" dirty="0"/>
              <a:t> tarafından </a:t>
            </a:r>
            <a:r>
              <a:rPr lang="tr-TR" sz="1800" dirty="0" smtClean="0"/>
              <a:t>1996 </a:t>
            </a:r>
            <a:r>
              <a:rPr lang="tr-TR" sz="1800" dirty="0"/>
              <a:t>yılında geliştirilmiş.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Karmaşık problemleri çözmek için basit uygulanabilir bir yöntem arayışı sonucunda geliştirilmiştir.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Genetik bir algoritmadır.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Genetik algoritmaların temel mekanizmalarını kullanır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Seçilim, Çaprazlama, Mutasyon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Genetik algoritma mekanizmaları haricinde doğadan esinlenilen bir algoritma değildir.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Popülasyon tabanlı bir algoritmadır.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 smtClean="0"/>
              <a:t>Farksal</a:t>
            </a:r>
            <a:r>
              <a:rPr lang="tr-TR" dirty="0" smtClean="0"/>
              <a:t> Gelişim (DE) – </a:t>
            </a:r>
            <a:r>
              <a:rPr lang="tr-TR" dirty="0" err="1" smtClean="0"/>
              <a:t>Differantial</a:t>
            </a:r>
            <a:r>
              <a:rPr lang="tr-TR" dirty="0" smtClean="0"/>
              <a:t> </a:t>
            </a:r>
            <a:r>
              <a:rPr lang="tr-TR" dirty="0" err="1" smtClean="0"/>
              <a:t>Evulation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Genetik algoritmadan farklı olarak tüm popülasyonda işlem yapılmaktadır.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Genetik algoritmada başta bir seleksiyon yapılıp seçilen bireyler üzerinden bir gelişim yapılmaktaydı.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Genetik algoritmalara göre mekanizmaların sıralaması tersten yapılmıştır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Mutasyon -&gt; Çaprazlama -&gt; Seçilim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Literatürde sıklıkla kullanılmaktadır.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 smtClean="0"/>
              <a:t>Farksal</a:t>
            </a:r>
            <a:r>
              <a:rPr lang="tr-TR" dirty="0" smtClean="0"/>
              <a:t> Gelişim (DE) – Temel Parametreleri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err="1" smtClean="0"/>
              <a:t>Farksal</a:t>
            </a:r>
            <a:r>
              <a:rPr lang="tr-TR" sz="1800" dirty="0" smtClean="0"/>
              <a:t> Gelişim algoritması uygulanırken başlangıçta belirlenene 3 temel parametresi vardır.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smtClean="0"/>
              <a:t>Popülasyonun boyutu (NP) : Popülasyonun kaç bireyden oluşacağı seçilir.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smtClean="0"/>
              <a:t>Faktör (F) : Fark vektörlerini ölçeklendirmek için kullanılan katsayıdır.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  Genellikle 0,5 -1 aralığında kullanılır.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smtClean="0"/>
              <a:t>Çaprazlama olasılığı (Cr): Çaprazlama işlemini hangi oranla yapacağını </a:t>
            </a:r>
            <a:r>
              <a:rPr lang="tr-TR" sz="1800" dirty="0" err="1" smtClean="0"/>
              <a:t>belirlmek</a:t>
            </a:r>
            <a:r>
              <a:rPr lang="tr-TR" sz="1800" dirty="0" smtClean="0"/>
              <a:t> için kullanılan parametredir.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326571" y="1524708"/>
                <a:ext cx="11315699" cy="549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b="1" dirty="0" smtClean="0"/>
                  <a:t>1. Başlangıç Popülasyonunu Oluşturma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dirty="0"/>
                  <a:t>Algoritma, çözüm uzayındaki rastgele bireylerden oluşan bir başlangıç popülasyonu oluşturur</a:t>
                </a:r>
                <a:r>
                  <a:rPr lang="tr-TR" dirty="0" smtClean="0"/>
                  <a:t>.</a:t>
                </a:r>
                <a:br>
                  <a:rPr lang="tr-TR" dirty="0" smtClean="0"/>
                </a:br>
                <a:r>
                  <a:rPr lang="tr-TR" dirty="0" smtClean="0"/>
                  <a:t>Popülasyon </a:t>
                </a:r>
                <a:r>
                  <a:rPr lang="tr-TR" dirty="0"/>
                  <a:t>boyutu NP olarak ayarlanır ve her birey, rastgele konumlandırılır</a:t>
                </a:r>
                <a:r>
                  <a:rPr lang="tr-TR" dirty="0" smtClean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Rastgele bireyler atanırken çözüm uzayının kısıtlarına dikkat edilir.</a:t>
                </a:r>
              </a:p>
              <a:p>
                <a:pPr>
                  <a:lnSpc>
                    <a:spcPct val="150000"/>
                  </a:lnSpc>
                </a:pPr>
                <a:endParaRPr lang="tr-TR" dirty="0"/>
              </a:p>
              <a:p>
                <a:pPr>
                  <a:lnSpc>
                    <a:spcPct val="150000"/>
                  </a:lnSpc>
                </a:pPr>
                <a:r>
                  <a:rPr lang="tr-TR" b="1" dirty="0"/>
                  <a:t>2. Fark Vektörü ile Aday Çözüm Üretimi (Mutasyon)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dirty="0"/>
                  <a:t>Her birey için, popülasyondan rastgele seçilen üç bireyden bir fark vektörü hesaplanır</a:t>
                </a:r>
                <a:r>
                  <a:rPr lang="tr-TR" dirty="0" smtClean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Fak vektörü formülü</a:t>
                </a:r>
                <a:endParaRPr lang="tr-TR" dirty="0"/>
              </a:p>
              <a:p>
                <a:pPr>
                  <a:lnSpc>
                    <a:spcPct val="150000"/>
                  </a:lnSpc>
                </a:pPr>
                <a:r>
                  <a:rPr lang="tr-TR" dirty="0" smtClean="0"/>
                  <a:t>					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tr-TR" b="0" dirty="0" smtClean="0"/>
              </a:p>
              <a:p>
                <a:pPr>
                  <a:lnSpc>
                    <a:spcPct val="150000"/>
                  </a:lnSpc>
                </a:pPr>
                <a:endParaRPr lang="tr-T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Bu formül problem kaç boyutluysa </a:t>
                </a:r>
                <a:r>
                  <a:rPr lang="tr-TR" dirty="0" err="1" smtClean="0"/>
                  <a:t>herbir</a:t>
                </a:r>
                <a:r>
                  <a:rPr lang="tr-TR" dirty="0" smtClean="0"/>
                  <a:t> boyut için ayrı olarak hesaplanır.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 smtClean="0"/>
                  <a:t> </a:t>
                </a:r>
                <a:r>
                  <a:rPr kumimoji="0" lang="tr-T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/>
                </a:r>
                <a:br>
                  <a:rPr kumimoji="0" lang="tr-T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24708"/>
                <a:ext cx="11315699" cy="5493812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6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- </a:t>
            </a:r>
            <a:r>
              <a:rPr lang="tr-TR" dirty="0"/>
              <a:t>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326571" y="1524708"/>
                <a:ext cx="11315699" cy="406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b="1" dirty="0" smtClean="0"/>
                  <a:t>3. Çaprazlama (</a:t>
                </a:r>
                <a:r>
                  <a:rPr lang="tr-TR" b="1" dirty="0" err="1"/>
                  <a:t>Crossover</a:t>
                </a:r>
                <a:r>
                  <a:rPr lang="tr-TR" b="1" dirty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Çaprazlama işlemi </a:t>
                </a:r>
                <a:r>
                  <a:rPr lang="tr-TR" dirty="0"/>
                  <a:t>aday çözüm ve mevcut çözüm harmanlanarak yeni bir birey oluşturulur. </a:t>
                </a: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Çaprazlama </a:t>
                </a:r>
                <a:r>
                  <a:rPr lang="tr-TR" dirty="0"/>
                  <a:t>olasılığı </a:t>
                </a:r>
                <a:r>
                  <a:rPr lang="tr-TR" dirty="0" smtClean="0"/>
                  <a:t>CR </a:t>
                </a:r>
                <a:r>
                  <a:rPr lang="tr-TR" dirty="0"/>
                  <a:t>değerine göre belirlenir. </a:t>
                </a:r>
                <a:endParaRPr lang="tr-TR" dirty="0" smtClean="0"/>
              </a:p>
              <a:p>
                <a:pPr>
                  <a:lnSpc>
                    <a:spcPct val="150000"/>
                  </a:lnSpc>
                </a:pPr>
                <a:r>
                  <a:rPr lang="tr-T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𝑟𝑎𝑛𝑑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𝐶𝑅</m:t>
                        </m:r>
                      </m:e>
                    </m:d>
                  </m:oMath>
                </a14:m>
                <a:endParaRPr lang="tr-TR" dirty="0" smtClean="0"/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	 </a:t>
                </a:r>
                <a:r>
                  <a:rPr lang="tr-TR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  değilse </a:t>
                </a:r>
              </a:p>
              <a:p>
                <a:pPr>
                  <a:lnSpc>
                    <a:spcPct val="150000"/>
                  </a:lnSpc>
                </a:pPr>
                <a:endParaRPr lang="tr-T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Çaprazlama da  mutasyonda olduğu gibi her bir boyut için ayrı ayrı yapılır.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tr-T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aday çözümü temsil eder.</a:t>
                </a:r>
                <a:br>
                  <a:rPr kumimoji="0" lang="tr-T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24708"/>
                <a:ext cx="11315699" cy="4065921"/>
              </a:xfrm>
              <a:prstGeom prst="rect">
                <a:avLst/>
              </a:prstGeom>
              <a:blipFill>
                <a:blip r:embed="rId3"/>
                <a:stretch>
                  <a:fillRect l="-485" t="-6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- </a:t>
            </a:r>
            <a:r>
              <a:rPr lang="tr-TR" dirty="0"/>
              <a:t>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326571" y="1524708"/>
                <a:ext cx="11315699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tr-TR" b="1" dirty="0" smtClean="0"/>
                  <a:t>4. Seçim / Seleksiyon </a:t>
                </a:r>
                <a:r>
                  <a:rPr lang="tr-TR" b="1" dirty="0"/>
                  <a:t>(</a:t>
                </a:r>
                <a:r>
                  <a:rPr lang="tr-TR" b="1" dirty="0" err="1"/>
                  <a:t>Selection</a:t>
                </a:r>
                <a:r>
                  <a:rPr lang="tr-TR" b="1" dirty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/>
                  <a:t>Mevcut birey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  ve </a:t>
                </a:r>
                <a:r>
                  <a:rPr lang="tr-TR" dirty="0"/>
                  <a:t>yeni birey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 ‘</a:t>
                </a:r>
                <a:r>
                  <a:rPr lang="tr-TR" dirty="0" err="1" smtClean="0"/>
                  <a:t>nin</a:t>
                </a:r>
                <a:r>
                  <a:rPr lang="tr-TR" dirty="0" smtClean="0"/>
                  <a:t> fitness değerleri karşılaştırılır.</a:t>
                </a:r>
              </a:p>
              <a:p>
                <a:pPr>
                  <a:lnSpc>
                    <a:spcPct val="200000"/>
                  </a:lnSpc>
                </a:pPr>
                <a:r>
                  <a:rPr lang="tr-TR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Hangi bireyin fitness değeri daha iyi ise o popülasyona dahil edilir diğeri popülasyondan çıkartılır.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Böylelikle popülasyon daha iyi bir birey ile çözüme devam eder.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24708"/>
                <a:ext cx="11315699" cy="5078313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- </a:t>
            </a:r>
            <a:r>
              <a:rPr lang="tr-TR" dirty="0"/>
              <a:t>Çalışma </a:t>
            </a:r>
            <a:r>
              <a:rPr lang="tr-TR" dirty="0" smtClean="0"/>
              <a:t>Adımları Özeti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6571" y="1524708"/>
            <a:ext cx="113156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tr-TR" b="1" dirty="0" smtClean="0"/>
              <a:t>Özetle 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smtClean="0"/>
              <a:t>Başlangıç </a:t>
            </a:r>
            <a:r>
              <a:rPr lang="tr-TR" dirty="0"/>
              <a:t>popülasyonunu </a:t>
            </a:r>
            <a:r>
              <a:rPr lang="tr-TR" dirty="0" smtClean="0"/>
              <a:t>oluştur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smtClean="0"/>
              <a:t>Her </a:t>
            </a:r>
            <a:r>
              <a:rPr lang="tr-TR" dirty="0"/>
              <a:t>birey için aday çözümü </a:t>
            </a:r>
            <a:r>
              <a:rPr lang="tr-TR" dirty="0" smtClean="0"/>
              <a:t>hesapla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smtClean="0"/>
              <a:t>Çaprazlama </a:t>
            </a:r>
            <a:r>
              <a:rPr lang="tr-TR" dirty="0"/>
              <a:t>ve seçim işlemlerini </a:t>
            </a:r>
            <a:r>
              <a:rPr lang="tr-TR" dirty="0" smtClean="0"/>
              <a:t>gerçekleştir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smtClean="0"/>
              <a:t>Maksimum </a:t>
            </a:r>
            <a:r>
              <a:rPr lang="tr-TR" dirty="0"/>
              <a:t>iterasyon sayısına ulaşılmadıysa </a:t>
            </a:r>
            <a:r>
              <a:rPr lang="tr-TR" dirty="0" smtClean="0"/>
              <a:t>2</a:t>
            </a:r>
            <a:r>
              <a:rPr lang="tr-TR" dirty="0"/>
              <a:t>. adıma </a:t>
            </a:r>
            <a:r>
              <a:rPr lang="tr-TR" dirty="0" smtClean="0"/>
              <a:t>dön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smtClean="0"/>
              <a:t>En </a:t>
            </a:r>
            <a:r>
              <a:rPr lang="tr-TR" dirty="0"/>
              <a:t>iyi çözümü çıktı olarak ver</a:t>
            </a:r>
            <a:endParaRPr lang="tr-TR" dirty="0" smtClean="0"/>
          </a:p>
          <a:p>
            <a:pPr>
              <a:lnSpc>
                <a:spcPct val="200000"/>
              </a:lnSpc>
            </a:pPr>
            <a:endParaRPr lang="tr-TR" b="1" dirty="0"/>
          </a:p>
          <a:p>
            <a:pPr>
              <a:lnSpc>
                <a:spcPct val="200000"/>
              </a:lnSpc>
            </a:pPr>
            <a:r>
              <a:rPr lang="tr-TR" b="1" dirty="0" smtClean="0"/>
              <a:t> </a:t>
            </a:r>
            <a:endParaRPr lang="tr-T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946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Farksal</a:t>
            </a:r>
            <a:r>
              <a:rPr lang="tr-TR" dirty="0"/>
              <a:t> Gelişim (DE</a:t>
            </a:r>
            <a:r>
              <a:rPr lang="tr-TR" dirty="0" smtClean="0"/>
              <a:t>) – Mutasyon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326571" y="1524708"/>
                <a:ext cx="11315699" cy="7848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Sırasıyla popülasyondaki tüm bireyler için hesaplama yapılır.</a:t>
                </a:r>
              </a:p>
              <a:p>
                <a:pPr>
                  <a:lnSpc>
                    <a:spcPct val="200000"/>
                  </a:lnSpc>
                </a:pPr>
                <a:r>
                  <a:rPr lang="tr-TR" dirty="0" smtClean="0"/>
                  <a:t>Örneğin ; 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Birinci birey alınır.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Birinci birey için fark vektörü hesaplamasında kullanılacak 3 farklı birey seçilir.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,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/>
                  <a:t>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    formülü uygulanır.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Birden fazla boyutlu bir örnekte her bir boyutu için ayrı işlem yapılır.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  <a:p>
                <a:pPr>
                  <a:lnSpc>
                    <a:spcPct val="200000"/>
                  </a:lnSpc>
                </a:pPr>
                <a:endParaRPr lang="tr-TR" dirty="0"/>
              </a:p>
              <a:p>
                <a:pPr>
                  <a:lnSpc>
                    <a:spcPct val="200000"/>
                  </a:lnSpc>
                </a:pPr>
                <a:r>
                  <a:rPr lang="tr-TR" b="1" dirty="0" smtClean="0"/>
                  <a:t> </a:t>
                </a: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tr-TR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24708"/>
                <a:ext cx="11315699" cy="7848302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1015</Words>
  <Application>Microsoft Office PowerPoint</Application>
  <PresentationFormat>Geniş ekran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Segoe UI</vt:lpstr>
      <vt:lpstr>Segoe UI Light</vt:lpstr>
      <vt:lpstr>HoşGeldinizBelgesi</vt:lpstr>
      <vt:lpstr>Sezgisel Optimizasyon Algoritmaları</vt:lpstr>
      <vt:lpstr>Farksal Gelişim (DE) – Differantial Evulation Algorithm</vt:lpstr>
      <vt:lpstr>Farksal Gelişim (DE) – Differantial Evulation Algorithm</vt:lpstr>
      <vt:lpstr>Farksal Gelişim (DE) – Temel Parametreleri</vt:lpstr>
      <vt:lpstr>Farksal Gelişim (DE) – Çalışma Adımları</vt:lpstr>
      <vt:lpstr>Farksal Gelişim (DE) - Çalışma Adımları</vt:lpstr>
      <vt:lpstr>Farksal Gelişim (DE) - Çalışma Adımları</vt:lpstr>
      <vt:lpstr>Farksal Gelişim (DE) - Çalışma Adımları Özeti</vt:lpstr>
      <vt:lpstr>Farksal Gelişim (DE) – Mutasyon </vt:lpstr>
      <vt:lpstr>Farksal Gelişim (DE) – Crossover </vt:lpstr>
      <vt:lpstr>Farksal Gelişim (DE) – Seleksiyon </vt:lpstr>
      <vt:lpstr>DE : Avantaj – Dezavantaj</vt:lpstr>
      <vt:lpstr>De – Örnek -1</vt:lpstr>
      <vt:lpstr>DE :  Örnek-1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2024-11-07T00:16:04Z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