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9"/>
  </p:notesMasterIdLst>
  <p:handoutMasterIdLst>
    <p:handoutMasterId r:id="rId20"/>
  </p:handoutMasterIdLst>
  <p:sldIdLst>
    <p:sldId id="256" r:id="rId5"/>
    <p:sldId id="288" r:id="rId6"/>
    <p:sldId id="327" r:id="rId7"/>
    <p:sldId id="328" r:id="rId8"/>
    <p:sldId id="331" r:id="rId9"/>
    <p:sldId id="329" r:id="rId10"/>
    <p:sldId id="330" r:id="rId11"/>
    <p:sldId id="332" r:id="rId12"/>
    <p:sldId id="333" r:id="rId13"/>
    <p:sldId id="335" r:id="rId14"/>
    <p:sldId id="334" r:id="rId15"/>
    <p:sldId id="336" r:id="rId16"/>
    <p:sldId id="337" r:id="rId17"/>
    <p:sldId id="282" r:id="rId18"/>
  </p:sldIdLst>
  <p:sldSz cx="12192000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oş geldiniz" id="{E75E278A-FF0E-49A4-B170-79828D63BBAD}">
          <p14:sldIdLst>
            <p14:sldId id="256"/>
          </p14:sldIdLst>
        </p14:section>
        <p14:section name="Tasarım, Dönüşüm, Ek Açıklama, Birlikte Çalışma, Göster" id="{B9B51309-D148-4332-87C2-07BE32FBCA3B}">
          <p14:sldIdLst>
            <p14:sldId id="288"/>
            <p14:sldId id="327"/>
            <p14:sldId id="328"/>
            <p14:sldId id="331"/>
            <p14:sldId id="329"/>
            <p14:sldId id="330"/>
            <p14:sldId id="332"/>
            <p14:sldId id="333"/>
            <p14:sldId id="335"/>
            <p14:sldId id="334"/>
            <p14:sldId id="336"/>
            <p14:sldId id="337"/>
          </p14:sldIdLst>
        </p14:section>
        <p14:section name="Daha Fazla Bilgi Edinin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Yaza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8" autoAdjust="0"/>
    <p:restoredTop sz="94241" autoAdjust="0"/>
  </p:normalViewPr>
  <p:slideViewPr>
    <p:cSldViewPr snapToGrid="0">
      <p:cViewPr varScale="1">
        <p:scale>
          <a:sx n="107" d="100"/>
          <a:sy n="107" d="100"/>
        </p:scale>
        <p:origin x="132" y="13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640EDB-8696-4821-9977-ADF2EA20DA76}" type="datetime1">
              <a:rPr lang="tr-TR" smtClean="0"/>
              <a:t>24.10.2024</a:t>
            </a:fld>
            <a:endParaRPr lang="tr-TR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noProof="0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75B46EE-8D9E-4234-843E-EA54547AD9AE}" type="datetime1">
              <a:rPr lang="tr-TR" noProof="0" smtClean="0"/>
              <a:t>24.10.2024</a:t>
            </a:fld>
            <a:endParaRPr lang="tr-TR" noProof="0" dirty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noProof="0" dirty="0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noProof="0" dirty="0" smtClean="0"/>
              <a:t>Asıl metin stillerini düzenlemek için tıklayın</a:t>
            </a:r>
          </a:p>
          <a:p>
            <a:pPr lvl="1" rtl="0"/>
            <a:r>
              <a:rPr lang="tr-TR" noProof="0" dirty="0" smtClean="0"/>
              <a:t>İkinci düzey</a:t>
            </a:r>
          </a:p>
          <a:p>
            <a:pPr lvl="2" rtl="0"/>
            <a:r>
              <a:rPr lang="tr-TR" noProof="0" dirty="0" smtClean="0"/>
              <a:t>Üçüncü düzey</a:t>
            </a:r>
          </a:p>
          <a:p>
            <a:pPr lvl="3" rtl="0"/>
            <a:r>
              <a:rPr lang="tr-TR" noProof="0" dirty="0" smtClean="0"/>
              <a:t>Dördüncü düzey</a:t>
            </a:r>
          </a:p>
          <a:p>
            <a:pPr lvl="4" rtl="0"/>
            <a:r>
              <a:rPr lang="tr-TR" noProof="0" dirty="0" smtClean="0"/>
              <a:t>Beşinci düzey</a:t>
            </a:r>
            <a:endParaRPr lang="tr-TR" noProof="0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tr-TR" smtClean="0"/>
              <a:t>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10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590537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11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65715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12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304942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13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828984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tr-TR" noProof="0" dirty="0" smtClean="0"/>
              <a:t>Bağlantıları ziyaret etmek için Slayt Gösterisi </a:t>
            </a:r>
            <a:r>
              <a:rPr lang="tr-TR" noProof="0" dirty="0" err="1" smtClean="0"/>
              <a:t>modundayken</a:t>
            </a:r>
            <a:r>
              <a:rPr lang="tr-TR" noProof="0" dirty="0" smtClean="0"/>
              <a:t> oklara tıklayın.</a:t>
            </a:r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tr-TR" smtClean="0"/>
              <a:t>14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00703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12021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00938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250880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13618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7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7894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8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304598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9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72353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sz="1800" noProof="0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kdörtgen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tr-TR" sz="1800" noProof="0" dirty="0"/>
          </a:p>
        </p:txBody>
      </p:sp>
      <p:cxnSp>
        <p:nvCxnSpPr>
          <p:cNvPr id="12" name="Düz Bağlayıcı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Başlık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Asıl metin stillerini düzenle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İkinci düzey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Üçüncü düzey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Dördüncü düzey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Beşinci düzey</a:t>
            </a:r>
            <a:endParaRPr lang="tr-TR" noProof="0" dirty="0"/>
          </a:p>
        </p:txBody>
      </p:sp>
      <p:sp>
        <p:nvSpPr>
          <p:cNvPr id="6" name="Tarih Yer Tutucusu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5FAED58F-EB5B-4A36-96E7-60A39EA93EB2}" type="datetime1">
              <a:rPr lang="tr-TR" noProof="0" smtClean="0"/>
              <a:t>24.10.2024</a:t>
            </a:fld>
            <a:endParaRPr lang="tr-TR" noProof="0" dirty="0"/>
          </a:p>
        </p:txBody>
      </p:sp>
      <p:sp>
        <p:nvSpPr>
          <p:cNvPr id="7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tr-TR" noProof="0" dirty="0"/>
          </a:p>
        </p:txBody>
      </p:sp>
      <p:sp>
        <p:nvSpPr>
          <p:cNvPr id="8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ölüm Başlığ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kdörtgen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sz="1800" noProof="0" dirty="0"/>
          </a:p>
        </p:txBody>
      </p:sp>
      <p:sp>
        <p:nvSpPr>
          <p:cNvPr id="10" name="Dikdörtgen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sz="1800" noProof="0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7" name="İçerik Yer Tutucusu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Asıl metin stillerini düzenle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İkinci düzey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Üçüncü düzey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Dördüncü düzey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Beşinci düzey</a:t>
            </a:r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tr-TR" sz="1800" noProof="0" dirty="0"/>
          </a:p>
        </p:txBody>
      </p:sp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tr-TR" noProof="0" dirty="0" smtClean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-TR" noProof="0" dirty="0" smtClean="0"/>
              <a:t>Asıl metin stillerini düzenlemek için tıklayın</a:t>
            </a:r>
          </a:p>
          <a:p>
            <a:pPr lvl="1" rtl="0"/>
            <a:r>
              <a:rPr lang="tr-TR" noProof="0" dirty="0" smtClean="0"/>
              <a:t>İkinci düzey</a:t>
            </a:r>
          </a:p>
          <a:p>
            <a:pPr lvl="2" rtl="0"/>
            <a:r>
              <a:rPr lang="tr-TR" noProof="0" dirty="0" smtClean="0"/>
              <a:t>Üçüncü düzey</a:t>
            </a:r>
          </a:p>
          <a:p>
            <a:pPr lvl="3" rtl="0"/>
            <a:r>
              <a:rPr lang="tr-TR" noProof="0" dirty="0" smtClean="0"/>
              <a:t>Dördüncü düzey</a:t>
            </a:r>
          </a:p>
          <a:p>
            <a:pPr lvl="4" rtl="0"/>
            <a:r>
              <a:rPr lang="tr-TR" noProof="0" dirty="0" smtClean="0"/>
              <a:t>Beşinci düzey</a:t>
            </a:r>
            <a:endParaRPr lang="tr-TR" noProof="0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B79A2361-2820-4F23-9FB2-E2B2AB16E0CA}" type="datetime1">
              <a:rPr lang="tr-TR" noProof="0" smtClean="0"/>
              <a:t>24.10.2024</a:t>
            </a:fld>
            <a:endParaRPr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tr-TR" noProof="0" smtClean="0"/>
              <a:pPr/>
              <a:t>‹#›</a:t>
            </a:fld>
            <a:endParaRPr lang="tr-TR" noProof="0" dirty="0"/>
          </a:p>
        </p:txBody>
      </p:sp>
      <p:cxnSp>
        <p:nvCxnSpPr>
          <p:cNvPr id="8" name="Düz Bağlayıcı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tr-TR" sz="4800" dirty="0" smtClean="0">
                <a:solidFill>
                  <a:schemeClr val="bg1"/>
                </a:solidFill>
              </a:rPr>
              <a:t>Sezgisel Optimizasyon Algoritmaları</a:t>
            </a:r>
            <a:endParaRPr lang="tr-TR" sz="4800" dirty="0">
              <a:solidFill>
                <a:schemeClr val="bg1"/>
              </a:solidFill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4294967295"/>
          </p:nvPr>
        </p:nvSpPr>
        <p:spPr>
          <a:xfrm>
            <a:off x="989202" y="4239969"/>
            <a:ext cx="9582736" cy="113779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tr-TR" sz="2400" dirty="0" err="1" smtClean="0">
                <a:solidFill>
                  <a:schemeClr val="bg1"/>
                </a:solidFill>
                <a:latin typeface="+mj-lt"/>
              </a:rPr>
              <a:t>Öğr</a:t>
            </a:r>
            <a:r>
              <a:rPr lang="tr-TR" sz="2400" dirty="0" smtClean="0">
                <a:solidFill>
                  <a:schemeClr val="bg1"/>
                </a:solidFill>
                <a:latin typeface="+mj-lt"/>
              </a:rPr>
              <a:t>. Gör. Uğur TALAŞ</a:t>
            </a:r>
            <a:endParaRPr lang="tr-TR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Alt Başlık 2"/>
          <p:cNvSpPr txBox="1">
            <a:spLocks/>
          </p:cNvSpPr>
          <p:nvPr/>
        </p:nvSpPr>
        <p:spPr>
          <a:xfrm>
            <a:off x="5016962" y="5839679"/>
            <a:ext cx="4559063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400" dirty="0" smtClean="0">
                <a:solidFill>
                  <a:schemeClr val="bg1"/>
                </a:solidFill>
                <a:latin typeface="+mj-lt"/>
              </a:rPr>
              <a:t>2024 – Güz Dönemi</a:t>
            </a:r>
            <a:endParaRPr lang="tr-TR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3673386" y="3526614"/>
            <a:ext cx="6308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4</a:t>
            </a:r>
            <a:r>
              <a:rPr lang="tr-TR" dirty="0" smtClean="0">
                <a:solidFill>
                  <a:schemeClr val="bg1"/>
                </a:solidFill>
              </a:rPr>
              <a:t>. </a:t>
            </a:r>
            <a:r>
              <a:rPr lang="tr-TR" dirty="0" smtClean="0">
                <a:solidFill>
                  <a:schemeClr val="bg1"/>
                </a:solidFill>
              </a:rPr>
              <a:t>Hafta  - GA – Genetik </a:t>
            </a:r>
            <a:r>
              <a:rPr lang="tr-TR" dirty="0" smtClean="0">
                <a:solidFill>
                  <a:schemeClr val="bg1"/>
                </a:solidFill>
              </a:rPr>
              <a:t>Algoritmalar – Örnek Problem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523311" cy="640080"/>
          </a:xfrm>
        </p:spPr>
        <p:txBody>
          <a:bodyPr rtlCol="0">
            <a:noAutofit/>
          </a:bodyPr>
          <a:lstStyle/>
          <a:p>
            <a:r>
              <a:rPr lang="tr-TR" dirty="0" err="1"/>
              <a:t>Knapsack</a:t>
            </a:r>
            <a:r>
              <a:rPr lang="tr-TR" dirty="0"/>
              <a:t> (Sırt Çantası) </a:t>
            </a:r>
            <a:r>
              <a:rPr lang="tr-TR" dirty="0" smtClean="0"/>
              <a:t>Problemi – </a:t>
            </a:r>
            <a:r>
              <a:rPr lang="tr-TR" dirty="0" err="1" smtClean="0"/>
              <a:t>Mutation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753003" y="1365425"/>
            <a:ext cx="10987239" cy="524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tr-TR" sz="1800" dirty="0"/>
          </a:p>
          <a:p>
            <a:pPr marL="0" indent="0">
              <a:lnSpc>
                <a:spcPct val="150000"/>
              </a:lnSpc>
              <a:buNone/>
            </a:pPr>
            <a:endParaRPr lang="tr-TR" sz="1800" dirty="0"/>
          </a:p>
          <a:p>
            <a:pPr marL="0" indent="0">
              <a:lnSpc>
                <a:spcPct val="150000"/>
              </a:lnSpc>
              <a:buNone/>
            </a:pPr>
            <a:endParaRPr lang="tr-TR" sz="1800" b="1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İçerik Yer Tutucusu 17"/>
          <p:cNvSpPr txBox="1">
            <a:spLocks/>
          </p:cNvSpPr>
          <p:nvPr/>
        </p:nvSpPr>
        <p:spPr>
          <a:xfrm>
            <a:off x="905403" y="1517825"/>
            <a:ext cx="10987239" cy="524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tr-TR" sz="18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Child 2: </a:t>
            </a:r>
          </a:p>
          <a:p>
            <a:pPr marL="0" indent="0">
              <a:lnSpc>
                <a:spcPct val="150000"/>
              </a:lnSpc>
              <a:buNone/>
            </a:pPr>
            <a:endParaRPr lang="tr-TR" sz="18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tr-TR" sz="1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</a:t>
            </a:r>
            <a:r>
              <a:rPr lang="tr-TR" sz="18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İnsertion</a:t>
            </a:r>
            <a:r>
              <a:rPr lang="tr-TR" sz="1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tr-TR" sz="18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Mutation</a:t>
            </a:r>
            <a:r>
              <a:rPr lang="tr-TR" sz="1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:</a:t>
            </a:r>
            <a:endParaRPr lang="tr-TR" sz="18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tr-TR" sz="18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Resim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0631" y="2255101"/>
            <a:ext cx="1228896" cy="466790"/>
          </a:xfrm>
          <a:prstGeom prst="rect">
            <a:avLst/>
          </a:prstGeom>
        </p:spPr>
      </p:pic>
      <p:pic>
        <p:nvPicPr>
          <p:cNvPr id="15" name="Resim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3754" y="2255101"/>
            <a:ext cx="1238423" cy="447737"/>
          </a:xfrm>
          <a:prstGeom prst="rect">
            <a:avLst/>
          </a:prstGeom>
        </p:spPr>
      </p:pic>
      <p:pic>
        <p:nvPicPr>
          <p:cNvPr id="16" name="Resim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6533" y="3541511"/>
            <a:ext cx="1238423" cy="447737"/>
          </a:xfrm>
          <a:prstGeom prst="rect">
            <a:avLst/>
          </a:prstGeom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7696" y="3541511"/>
            <a:ext cx="400106" cy="466790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7802" y="3530952"/>
            <a:ext cx="952633" cy="49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13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093005" cy="640080"/>
          </a:xfrm>
        </p:spPr>
        <p:txBody>
          <a:bodyPr rtlCol="0">
            <a:noAutofit/>
          </a:bodyPr>
          <a:lstStyle/>
          <a:p>
            <a:r>
              <a:rPr lang="tr-TR" dirty="0" err="1"/>
              <a:t>Knapsack</a:t>
            </a:r>
            <a:r>
              <a:rPr lang="tr-TR" dirty="0"/>
              <a:t> (Sırt Çantası) </a:t>
            </a:r>
            <a:r>
              <a:rPr lang="tr-TR" dirty="0" smtClean="0"/>
              <a:t>Problemi – </a:t>
            </a:r>
            <a:r>
              <a:rPr lang="tr-TR" dirty="0" err="1" smtClean="0"/>
              <a:t>Fitness</a:t>
            </a:r>
            <a:r>
              <a:rPr lang="tr-TR" dirty="0" smtClean="0"/>
              <a:t> Hesaplama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753003" y="1365425"/>
            <a:ext cx="10987239" cy="524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tr-TR" sz="1800" dirty="0"/>
              <a:t>C</a:t>
            </a:r>
            <a:r>
              <a:rPr lang="tr-TR" sz="1800" dirty="0" smtClean="0"/>
              <a:t>1 maliyet hesaplanması: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 smtClean="0"/>
              <a:t>C1 : [1 0 0 0 0 1]   :  32 Puan</a:t>
            </a:r>
          </a:p>
          <a:p>
            <a:pPr marL="0" indent="0">
              <a:lnSpc>
                <a:spcPct val="150000"/>
              </a:lnSpc>
              <a:buNone/>
            </a:pPr>
            <a:endParaRPr lang="tr-TR" sz="1800" dirty="0" smtClean="0"/>
          </a:p>
          <a:p>
            <a:pPr marL="0" indent="0">
              <a:lnSpc>
                <a:spcPct val="150000"/>
              </a:lnSpc>
              <a:buNone/>
            </a:pPr>
            <a:endParaRPr lang="tr-TR" sz="1800" dirty="0"/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 smtClean="0"/>
              <a:t>C2 </a:t>
            </a:r>
            <a:r>
              <a:rPr lang="tr-TR" sz="1800" dirty="0"/>
              <a:t>maliyet hesaplanması: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 smtClean="0"/>
              <a:t>C2 </a:t>
            </a:r>
            <a:r>
              <a:rPr lang="tr-TR" sz="1800" dirty="0"/>
              <a:t>: </a:t>
            </a:r>
            <a:r>
              <a:rPr lang="tr-TR" sz="1800" dirty="0" smtClean="0"/>
              <a:t>[0 1 1 </a:t>
            </a:r>
            <a:r>
              <a:rPr lang="tr-TR" sz="1800" dirty="0"/>
              <a:t>0 </a:t>
            </a:r>
            <a:r>
              <a:rPr lang="tr-TR" sz="1800" dirty="0" smtClean="0"/>
              <a:t>1 </a:t>
            </a:r>
            <a:r>
              <a:rPr lang="tr-TR" sz="1800" dirty="0"/>
              <a:t>1]   :  </a:t>
            </a:r>
            <a:r>
              <a:rPr lang="tr-TR" sz="1800" dirty="0" smtClean="0"/>
              <a:t>42 </a:t>
            </a:r>
            <a:r>
              <a:rPr lang="tr-TR" sz="1800" dirty="0"/>
              <a:t>Puan</a:t>
            </a:r>
          </a:p>
          <a:p>
            <a:pPr marL="0" indent="0">
              <a:lnSpc>
                <a:spcPct val="150000"/>
              </a:lnSpc>
              <a:buNone/>
            </a:pPr>
            <a:endParaRPr lang="tr-TR" sz="1800" dirty="0"/>
          </a:p>
          <a:p>
            <a:pPr marL="0" indent="0">
              <a:lnSpc>
                <a:spcPct val="150000"/>
              </a:lnSpc>
              <a:buNone/>
            </a:pPr>
            <a:endParaRPr lang="tr-TR" sz="1800" b="1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415" y="1772561"/>
            <a:ext cx="7135221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88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093005" cy="640080"/>
          </a:xfrm>
        </p:spPr>
        <p:txBody>
          <a:bodyPr rtlCol="0">
            <a:noAutofit/>
          </a:bodyPr>
          <a:lstStyle/>
          <a:p>
            <a:r>
              <a:rPr lang="tr-TR" dirty="0" err="1"/>
              <a:t>Knapsack</a:t>
            </a:r>
            <a:r>
              <a:rPr lang="tr-TR" dirty="0"/>
              <a:t> (Sırt Çantası) </a:t>
            </a:r>
            <a:r>
              <a:rPr lang="tr-TR" dirty="0" smtClean="0"/>
              <a:t>Problemi – </a:t>
            </a:r>
            <a:r>
              <a:rPr lang="tr-TR" dirty="0" err="1" smtClean="0"/>
              <a:t>Elitizim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753003" y="1365425"/>
            <a:ext cx="2214315" cy="524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tr-TR" sz="1800" dirty="0" smtClean="0"/>
              <a:t>İlk Popülasyon 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/>
              <a:t>A1: 28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/>
              <a:t>A2: 23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/>
              <a:t>A3: 12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/>
              <a:t>A4: 34</a:t>
            </a:r>
          </a:p>
          <a:p>
            <a:pPr marL="0" indent="0">
              <a:lnSpc>
                <a:spcPct val="150000"/>
              </a:lnSpc>
              <a:buNone/>
            </a:pPr>
            <a:endParaRPr lang="tr-TR" sz="1800" dirty="0"/>
          </a:p>
          <a:p>
            <a:pPr marL="0" indent="0">
              <a:lnSpc>
                <a:spcPct val="150000"/>
              </a:lnSpc>
              <a:buNone/>
            </a:pPr>
            <a:endParaRPr lang="tr-TR" sz="1800" dirty="0"/>
          </a:p>
          <a:p>
            <a:pPr marL="0" indent="0">
              <a:lnSpc>
                <a:spcPct val="150000"/>
              </a:lnSpc>
              <a:buNone/>
            </a:pPr>
            <a:endParaRPr lang="tr-TR" sz="1800" dirty="0"/>
          </a:p>
          <a:p>
            <a:pPr marL="0" indent="0">
              <a:lnSpc>
                <a:spcPct val="150000"/>
              </a:lnSpc>
              <a:buNone/>
            </a:pPr>
            <a:endParaRPr lang="tr-TR" sz="1800" b="1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İçerik Yer Tutucusu 17"/>
          <p:cNvSpPr txBox="1">
            <a:spLocks/>
          </p:cNvSpPr>
          <p:nvPr/>
        </p:nvSpPr>
        <p:spPr>
          <a:xfrm>
            <a:off x="3101788" y="1365425"/>
            <a:ext cx="2214315" cy="524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tr-TR" sz="1800" dirty="0" err="1" smtClean="0"/>
              <a:t>Elitizmle</a:t>
            </a:r>
            <a:r>
              <a:rPr lang="tr-TR" sz="1800" dirty="0" smtClean="0"/>
              <a:t> aktarılan 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/>
              <a:t>A1: 28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 smtClean="0"/>
              <a:t>A4</a:t>
            </a:r>
            <a:r>
              <a:rPr lang="tr-TR" sz="1800" dirty="0"/>
              <a:t>: 34</a:t>
            </a:r>
          </a:p>
          <a:p>
            <a:pPr marL="0" indent="0">
              <a:lnSpc>
                <a:spcPct val="150000"/>
              </a:lnSpc>
              <a:buNone/>
            </a:pPr>
            <a:endParaRPr lang="tr-TR" sz="1800" dirty="0"/>
          </a:p>
          <a:p>
            <a:pPr marL="0" indent="0">
              <a:lnSpc>
                <a:spcPct val="150000"/>
              </a:lnSpc>
              <a:buNone/>
            </a:pPr>
            <a:endParaRPr lang="tr-TR" sz="1800" dirty="0"/>
          </a:p>
          <a:p>
            <a:pPr marL="0" indent="0">
              <a:lnSpc>
                <a:spcPct val="150000"/>
              </a:lnSpc>
              <a:buNone/>
            </a:pPr>
            <a:endParaRPr lang="tr-TR" sz="1800" dirty="0"/>
          </a:p>
          <a:p>
            <a:pPr marL="0" indent="0">
              <a:lnSpc>
                <a:spcPct val="150000"/>
              </a:lnSpc>
              <a:buNone/>
            </a:pPr>
            <a:endParaRPr lang="tr-TR" sz="1800" b="1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" name="Düz Bağlayıcı 3"/>
          <p:cNvCxnSpPr/>
          <p:nvPr/>
        </p:nvCxnSpPr>
        <p:spPr>
          <a:xfrm flipH="1">
            <a:off x="2707341" y="1365425"/>
            <a:ext cx="44824" cy="360998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Düz Bağlayıcı 8"/>
          <p:cNvCxnSpPr/>
          <p:nvPr/>
        </p:nvCxnSpPr>
        <p:spPr>
          <a:xfrm flipH="1">
            <a:off x="5280243" y="1365424"/>
            <a:ext cx="44824" cy="360998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İçerik Yer Tutucusu 17"/>
          <p:cNvSpPr txBox="1">
            <a:spLocks/>
          </p:cNvSpPr>
          <p:nvPr/>
        </p:nvSpPr>
        <p:spPr>
          <a:xfrm>
            <a:off x="5499894" y="1366133"/>
            <a:ext cx="2214315" cy="524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tr-TR" sz="1800" dirty="0" smtClean="0"/>
              <a:t>Çocuklar 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 smtClean="0"/>
              <a:t>C1</a:t>
            </a:r>
            <a:r>
              <a:rPr lang="tr-TR" sz="1800" dirty="0"/>
              <a:t>: </a:t>
            </a:r>
            <a:r>
              <a:rPr lang="tr-TR" sz="1800" dirty="0" smtClean="0"/>
              <a:t>32</a:t>
            </a:r>
            <a:endParaRPr lang="tr-TR" sz="1800" dirty="0"/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/>
              <a:t>C</a:t>
            </a:r>
            <a:r>
              <a:rPr lang="tr-TR" sz="1800" dirty="0" smtClean="0"/>
              <a:t>2: 42</a:t>
            </a:r>
            <a:endParaRPr lang="tr-TR" sz="1800" dirty="0"/>
          </a:p>
          <a:p>
            <a:pPr marL="0" indent="0">
              <a:lnSpc>
                <a:spcPct val="150000"/>
              </a:lnSpc>
              <a:buNone/>
            </a:pPr>
            <a:endParaRPr lang="tr-TR" sz="1800" dirty="0"/>
          </a:p>
          <a:p>
            <a:pPr marL="0" indent="0">
              <a:lnSpc>
                <a:spcPct val="150000"/>
              </a:lnSpc>
              <a:buNone/>
            </a:pPr>
            <a:endParaRPr lang="tr-TR" sz="1800" dirty="0"/>
          </a:p>
          <a:p>
            <a:pPr marL="0" indent="0">
              <a:lnSpc>
                <a:spcPct val="150000"/>
              </a:lnSpc>
              <a:buNone/>
            </a:pPr>
            <a:endParaRPr lang="tr-TR" sz="1800" dirty="0"/>
          </a:p>
          <a:p>
            <a:pPr marL="0" indent="0">
              <a:lnSpc>
                <a:spcPct val="150000"/>
              </a:lnSpc>
              <a:buNone/>
            </a:pPr>
            <a:endParaRPr lang="tr-TR" sz="1800" b="1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Sağ Ok 4"/>
          <p:cNvSpPr/>
          <p:nvPr/>
        </p:nvSpPr>
        <p:spPr>
          <a:xfrm>
            <a:off x="7037294" y="2725271"/>
            <a:ext cx="1389530" cy="5468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İçerik Yer Tutucusu 17"/>
          <p:cNvSpPr txBox="1">
            <a:spLocks/>
          </p:cNvSpPr>
          <p:nvPr/>
        </p:nvSpPr>
        <p:spPr>
          <a:xfrm>
            <a:off x="8857066" y="1365424"/>
            <a:ext cx="2214315" cy="524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tr-TR" sz="1800" dirty="0" smtClean="0"/>
              <a:t>Yeni Popülasyon: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/>
              <a:t>A1: 28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 smtClean="0"/>
              <a:t>A4</a:t>
            </a:r>
            <a:r>
              <a:rPr lang="tr-TR" sz="1800" dirty="0"/>
              <a:t>: </a:t>
            </a:r>
            <a:r>
              <a:rPr lang="tr-TR" sz="1800" dirty="0" smtClean="0"/>
              <a:t>34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 smtClean="0"/>
              <a:t>C1 : 32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 smtClean="0"/>
              <a:t>C2 : 42</a:t>
            </a:r>
            <a:endParaRPr lang="tr-TR" sz="1800" dirty="0"/>
          </a:p>
          <a:p>
            <a:pPr marL="0" indent="0">
              <a:lnSpc>
                <a:spcPct val="150000"/>
              </a:lnSpc>
              <a:buNone/>
            </a:pPr>
            <a:endParaRPr lang="tr-TR" sz="1800" dirty="0"/>
          </a:p>
          <a:p>
            <a:pPr marL="0" indent="0">
              <a:lnSpc>
                <a:spcPct val="150000"/>
              </a:lnSpc>
              <a:buNone/>
            </a:pPr>
            <a:endParaRPr lang="tr-TR" sz="1800" dirty="0"/>
          </a:p>
          <a:p>
            <a:pPr marL="0" indent="0">
              <a:lnSpc>
                <a:spcPct val="150000"/>
              </a:lnSpc>
              <a:buNone/>
            </a:pPr>
            <a:endParaRPr lang="tr-TR" sz="1800" dirty="0"/>
          </a:p>
          <a:p>
            <a:pPr marL="0" indent="0">
              <a:lnSpc>
                <a:spcPct val="150000"/>
              </a:lnSpc>
              <a:buNone/>
            </a:pPr>
            <a:endParaRPr lang="tr-TR" sz="1800" b="1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49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093005" cy="640080"/>
          </a:xfrm>
        </p:spPr>
        <p:txBody>
          <a:bodyPr rtlCol="0">
            <a:noAutofit/>
          </a:bodyPr>
          <a:lstStyle/>
          <a:p>
            <a:r>
              <a:rPr lang="tr-TR" dirty="0" err="1"/>
              <a:t>Knapsack</a:t>
            </a:r>
            <a:r>
              <a:rPr lang="tr-TR" dirty="0"/>
              <a:t> (Sırt Çantası) </a:t>
            </a:r>
            <a:r>
              <a:rPr lang="tr-TR" dirty="0" smtClean="0"/>
              <a:t>Problemi – Sonlandırma Kriteri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753003" y="1365425"/>
            <a:ext cx="10300479" cy="524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tr-TR" sz="1800" dirty="0" smtClean="0"/>
              <a:t>İstenilen </a:t>
            </a:r>
            <a:r>
              <a:rPr lang="tr-TR" sz="1800" dirty="0" err="1"/>
              <a:t>İ</a:t>
            </a:r>
            <a:r>
              <a:rPr lang="tr-TR" sz="1800" dirty="0" err="1" smtClean="0"/>
              <a:t>terayona</a:t>
            </a:r>
            <a:r>
              <a:rPr lang="tr-TR" sz="1800" dirty="0" smtClean="0"/>
              <a:t> / Gene veya  yeterli çözüme ulaşıldıysa algoritma durdurulur. </a:t>
            </a:r>
            <a:br>
              <a:rPr lang="tr-TR" sz="1800" dirty="0" smtClean="0"/>
            </a:br>
            <a:r>
              <a:rPr lang="tr-TR" sz="1800" dirty="0" smtClean="0"/>
              <a:t/>
            </a:r>
            <a:br>
              <a:rPr lang="tr-TR" sz="1800" dirty="0" smtClean="0"/>
            </a:br>
            <a:r>
              <a:rPr lang="tr-TR" sz="1800" dirty="0" smtClean="0"/>
              <a:t>Ulaşılmadıysa işlemler tekrar edilir. </a:t>
            </a:r>
            <a:endParaRPr lang="tr-TR" sz="1800" dirty="0"/>
          </a:p>
          <a:p>
            <a:pPr marL="0" indent="0">
              <a:lnSpc>
                <a:spcPct val="150000"/>
              </a:lnSpc>
              <a:buNone/>
            </a:pPr>
            <a:endParaRPr lang="tr-TR" sz="1800" dirty="0"/>
          </a:p>
          <a:p>
            <a:pPr marL="0" indent="0">
              <a:lnSpc>
                <a:spcPct val="150000"/>
              </a:lnSpc>
              <a:buNone/>
            </a:pPr>
            <a:endParaRPr lang="tr-TR" sz="1800" dirty="0"/>
          </a:p>
          <a:p>
            <a:pPr marL="0" indent="0">
              <a:lnSpc>
                <a:spcPct val="150000"/>
              </a:lnSpc>
              <a:buNone/>
            </a:pPr>
            <a:endParaRPr lang="tr-TR" sz="1800" dirty="0"/>
          </a:p>
          <a:p>
            <a:pPr marL="0" indent="0">
              <a:lnSpc>
                <a:spcPct val="150000"/>
              </a:lnSpc>
              <a:buNone/>
            </a:pPr>
            <a:endParaRPr lang="tr-TR" sz="1800" b="1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286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şlık 9"/>
          <p:cNvSpPr>
            <a:spLocks noGrp="1"/>
          </p:cNvSpPr>
          <p:nvPr>
            <p:ph type="title"/>
          </p:nvPr>
        </p:nvSpPr>
        <p:spPr>
          <a:xfrm>
            <a:off x="521207" y="1536192"/>
            <a:ext cx="9167915" cy="640080"/>
          </a:xfrm>
        </p:spPr>
        <p:txBody>
          <a:bodyPr rtlCol="0">
            <a:normAutofit/>
          </a:bodyPr>
          <a:lstStyle/>
          <a:p>
            <a:pPr rtl="0"/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Sorusu olan var mı ?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İçerik Yer Tutucusu 4"/>
          <p:cNvSpPr>
            <a:spLocks noGrp="1"/>
          </p:cNvSpPr>
          <p:nvPr>
            <p:ph sz="half" idx="4294967295"/>
          </p:nvPr>
        </p:nvSpPr>
        <p:spPr>
          <a:xfrm>
            <a:off x="541611" y="2614427"/>
            <a:ext cx="9442648" cy="3978275"/>
          </a:xfrm>
        </p:spPr>
        <p:txBody>
          <a:bodyPr rtlCol="0">
            <a:normAutofit/>
          </a:bodyPr>
          <a:lstStyle/>
          <a:p>
            <a:pPr marL="0" indent="0" rtl="0">
              <a:lnSpc>
                <a:spcPts val="3600"/>
              </a:lnSpc>
              <a:spcAft>
                <a:spcPts val="0"/>
              </a:spcAft>
              <a:buNone/>
            </a:pPr>
            <a:endParaRPr lang="tr-T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196073" cy="640080"/>
          </a:xfrm>
        </p:spPr>
        <p:txBody>
          <a:bodyPr rtlCol="0">
            <a:noAutofit/>
          </a:bodyPr>
          <a:lstStyle/>
          <a:p>
            <a:r>
              <a:rPr lang="tr-TR" dirty="0" smtClean="0"/>
              <a:t>Kaynakça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753003" y="1365425"/>
            <a:ext cx="10987239" cy="524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tr-TR" sz="1800" dirty="0" smtClean="0"/>
              <a:t>Bu sunumda anlatılan örnek ve görseller Elif Koç tarafından </a:t>
            </a:r>
            <a:r>
              <a:rPr lang="tr-TR" sz="1800" dirty="0" err="1" smtClean="0"/>
              <a:t>medium</a:t>
            </a:r>
            <a:r>
              <a:rPr lang="tr-TR" sz="1800" dirty="0" smtClean="0"/>
              <a:t> üzerinde paylaşılan yazıdan </a:t>
            </a:r>
            <a:r>
              <a:rPr lang="tr-TR" sz="1800" dirty="0" err="1" smtClean="0"/>
              <a:t>altınlanmış</a:t>
            </a:r>
            <a:r>
              <a:rPr lang="tr-TR" sz="1800" dirty="0" smtClean="0"/>
              <a:t> ve problem çözümü genişletilmiştir.</a:t>
            </a:r>
          </a:p>
          <a:p>
            <a:pPr marL="0" indent="0">
              <a:lnSpc>
                <a:spcPct val="150000"/>
              </a:lnSpc>
              <a:buNone/>
            </a:pPr>
            <a:endParaRPr lang="tr-TR" sz="1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 smtClean="0"/>
              <a:t>	Adres : https</a:t>
            </a:r>
            <a:r>
              <a:rPr lang="tr-TR" sz="1800" dirty="0"/>
              <a:t>://medium.com/@kocelif/genetik-algoritma-nedir-a79414e96e22</a:t>
            </a:r>
            <a:r>
              <a:rPr lang="tr-TR" sz="1800" dirty="0" smtClean="0"/>
              <a:t> </a:t>
            </a:r>
            <a:endParaRPr lang="tr-TR" sz="1800" dirty="0"/>
          </a:p>
          <a:p>
            <a:pPr marL="0" indent="0">
              <a:lnSpc>
                <a:spcPct val="150000"/>
              </a:lnSpc>
              <a:buNone/>
            </a:pPr>
            <a:endParaRPr lang="tr-TR" sz="18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37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9564087" cy="640080"/>
          </a:xfrm>
        </p:spPr>
        <p:txBody>
          <a:bodyPr rtlCol="0">
            <a:noAutofit/>
          </a:bodyPr>
          <a:lstStyle/>
          <a:p>
            <a:r>
              <a:rPr lang="tr-TR" dirty="0" err="1"/>
              <a:t>Knapsack</a:t>
            </a:r>
            <a:r>
              <a:rPr lang="tr-TR" dirty="0"/>
              <a:t> (Sırt Çantası) </a:t>
            </a:r>
            <a:r>
              <a:rPr lang="tr-TR" dirty="0" smtClean="0"/>
              <a:t>Problemi – Popülasyon oluşturma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753003" y="1365425"/>
            <a:ext cx="10987239" cy="524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tr-TR" sz="1800" dirty="0" smtClean="0"/>
              <a:t>Çözüm :  Başlangıç parametrelerine uygun rastgele bir popülasyon oluşturulur.</a:t>
            </a:r>
          </a:p>
          <a:p>
            <a:pPr marL="0" indent="0">
              <a:lnSpc>
                <a:spcPct val="150000"/>
              </a:lnSpc>
              <a:buNone/>
            </a:pPr>
            <a:endParaRPr lang="tr-TR" sz="1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 smtClean="0"/>
              <a:t>6 adet gen bulunmaktadır.</a:t>
            </a:r>
            <a:br>
              <a:rPr lang="tr-TR" sz="1800" dirty="0" smtClean="0"/>
            </a:br>
            <a:r>
              <a:rPr lang="tr-TR" sz="1800" dirty="0" smtClean="0"/>
              <a:t>4 adet Birey / Kromozom vardır. (A1,A2,A3,A4)</a:t>
            </a:r>
            <a:br>
              <a:rPr lang="tr-TR" sz="1800" dirty="0" smtClean="0"/>
            </a:br>
            <a:r>
              <a:rPr lang="tr-TR" sz="1800" dirty="0" smtClean="0"/>
              <a:t/>
            </a:r>
            <a:br>
              <a:rPr lang="tr-TR" sz="1800" dirty="0" smtClean="0"/>
            </a:br>
            <a:r>
              <a:rPr lang="tr-TR" sz="1800" dirty="0" smtClean="0"/>
              <a:t>Gen ve Kromozom sayısı başlangıçta uygulayıcı </a:t>
            </a:r>
            <a:br>
              <a:rPr lang="tr-TR" sz="1800" dirty="0" smtClean="0"/>
            </a:br>
            <a:r>
              <a:rPr lang="tr-TR" sz="1800" dirty="0" smtClean="0"/>
              <a:t>tarafından belirlenir.</a:t>
            </a:r>
            <a:endParaRPr lang="tr-TR" sz="1800" dirty="0"/>
          </a:p>
          <a:p>
            <a:pPr marL="0" indent="0">
              <a:lnSpc>
                <a:spcPct val="150000"/>
              </a:lnSpc>
              <a:buNone/>
            </a:pPr>
            <a:endParaRPr lang="tr-TR" sz="1800" dirty="0"/>
          </a:p>
          <a:p>
            <a:pPr marL="0" indent="0">
              <a:lnSpc>
                <a:spcPct val="150000"/>
              </a:lnSpc>
              <a:buNone/>
            </a:pPr>
            <a:endParaRPr lang="tr-TR" sz="1800" b="1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1791" y="2050549"/>
            <a:ext cx="4544059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26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093005" cy="640080"/>
          </a:xfrm>
        </p:spPr>
        <p:txBody>
          <a:bodyPr rtlCol="0">
            <a:noAutofit/>
          </a:bodyPr>
          <a:lstStyle/>
          <a:p>
            <a:r>
              <a:rPr lang="tr-TR" dirty="0" err="1"/>
              <a:t>Knapsack</a:t>
            </a:r>
            <a:r>
              <a:rPr lang="tr-TR" dirty="0"/>
              <a:t> (Sırt Çantası) </a:t>
            </a:r>
            <a:r>
              <a:rPr lang="tr-TR" dirty="0" smtClean="0"/>
              <a:t>Problemi – </a:t>
            </a:r>
            <a:r>
              <a:rPr lang="tr-TR" dirty="0" err="1" smtClean="0"/>
              <a:t>Fitness</a:t>
            </a:r>
            <a:r>
              <a:rPr lang="tr-TR" dirty="0" smtClean="0"/>
              <a:t> Hesaplama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753003" y="1365425"/>
            <a:ext cx="10987239" cy="524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tr-TR" sz="1800" dirty="0" smtClean="0"/>
              <a:t>A1 kromozomu için maliyet fonksiyonunun hesaplanması: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 smtClean="0"/>
              <a:t>A1 : [1 0 0 1 1 0]</a:t>
            </a:r>
          </a:p>
          <a:p>
            <a:pPr marL="0" indent="0">
              <a:lnSpc>
                <a:spcPct val="150000"/>
              </a:lnSpc>
              <a:buNone/>
            </a:pPr>
            <a:endParaRPr lang="tr-TR" sz="1800" dirty="0"/>
          </a:p>
          <a:p>
            <a:pPr marL="0" indent="0">
              <a:lnSpc>
                <a:spcPct val="150000"/>
              </a:lnSpc>
              <a:buNone/>
            </a:pPr>
            <a:endParaRPr lang="tr-TR" sz="1800" b="1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1246" y="1894947"/>
            <a:ext cx="6730196" cy="2361784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1929" y="4529946"/>
            <a:ext cx="5422401" cy="173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218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093005" cy="640080"/>
          </a:xfrm>
        </p:spPr>
        <p:txBody>
          <a:bodyPr rtlCol="0">
            <a:noAutofit/>
          </a:bodyPr>
          <a:lstStyle/>
          <a:p>
            <a:r>
              <a:rPr lang="tr-TR" dirty="0" err="1"/>
              <a:t>Knapsack</a:t>
            </a:r>
            <a:r>
              <a:rPr lang="tr-TR" dirty="0"/>
              <a:t> (Sırt Çantası) </a:t>
            </a:r>
            <a:r>
              <a:rPr lang="tr-TR" dirty="0" smtClean="0"/>
              <a:t>Problemi – </a:t>
            </a:r>
            <a:r>
              <a:rPr lang="tr-TR" dirty="0" err="1" smtClean="0"/>
              <a:t>Fitness</a:t>
            </a:r>
            <a:r>
              <a:rPr lang="tr-TR" dirty="0" smtClean="0"/>
              <a:t> Hesaplama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753003" y="1365425"/>
            <a:ext cx="10987239" cy="524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tr-TR" sz="1800" dirty="0" smtClean="0"/>
              <a:t>A2 kromozomu için maliyet fonksiyonunun hesaplanması: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 smtClean="0"/>
              <a:t>A2 : [0 0 1 1 1 0]</a:t>
            </a:r>
          </a:p>
          <a:p>
            <a:pPr marL="0" indent="0">
              <a:lnSpc>
                <a:spcPct val="150000"/>
              </a:lnSpc>
              <a:buNone/>
            </a:pPr>
            <a:endParaRPr lang="tr-TR" sz="1800" dirty="0"/>
          </a:p>
          <a:p>
            <a:pPr marL="0" indent="0">
              <a:lnSpc>
                <a:spcPct val="150000"/>
              </a:lnSpc>
              <a:buNone/>
            </a:pPr>
            <a:endParaRPr lang="tr-TR" sz="1800" b="1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1974" y="1969272"/>
            <a:ext cx="7049484" cy="2210108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7092" y="4367054"/>
            <a:ext cx="5503425" cy="165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3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196073" cy="640080"/>
          </a:xfrm>
        </p:spPr>
        <p:txBody>
          <a:bodyPr rtlCol="0">
            <a:noAutofit/>
          </a:bodyPr>
          <a:lstStyle/>
          <a:p>
            <a:r>
              <a:rPr lang="tr-TR" dirty="0" err="1"/>
              <a:t>Knapsack</a:t>
            </a:r>
            <a:r>
              <a:rPr lang="tr-TR" dirty="0"/>
              <a:t> (Sırt Çantası) </a:t>
            </a:r>
            <a:r>
              <a:rPr lang="tr-TR" dirty="0" smtClean="0"/>
              <a:t>Problemi - </a:t>
            </a:r>
            <a:r>
              <a:rPr lang="tr-TR" dirty="0" err="1"/>
              <a:t>Fitness</a:t>
            </a:r>
            <a:r>
              <a:rPr lang="tr-TR" dirty="0"/>
              <a:t> Hesaplama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753003" y="1365425"/>
            <a:ext cx="10987239" cy="524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tr-TR" sz="1800" dirty="0" smtClean="0"/>
              <a:t>A3 kromozomu için maliyet fonksiyonunun hesaplanması: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 smtClean="0"/>
              <a:t>A3 : [ 0 1 0 1 0 0 ]     Toplam  = Ağırlık :  8                           Hayatta Kalma Puanı : 12 </a:t>
            </a:r>
          </a:p>
          <a:p>
            <a:pPr marL="0" indent="0">
              <a:lnSpc>
                <a:spcPct val="150000"/>
              </a:lnSpc>
              <a:buNone/>
            </a:pPr>
            <a:endParaRPr lang="tr-TR" sz="1800" dirty="0" smtClean="0"/>
          </a:p>
          <a:p>
            <a:pPr marL="0" indent="0">
              <a:lnSpc>
                <a:spcPct val="150000"/>
              </a:lnSpc>
              <a:buNone/>
            </a:pPr>
            <a:endParaRPr lang="tr-TR" sz="1800" dirty="0"/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 smtClean="0"/>
              <a:t>A4 </a:t>
            </a:r>
            <a:r>
              <a:rPr lang="tr-TR" sz="1800" dirty="0"/>
              <a:t>kromozomu için maliyet fonksiyonunun hesaplanması: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 smtClean="0"/>
              <a:t>A4 : </a:t>
            </a:r>
            <a:r>
              <a:rPr lang="tr-TR" sz="1800" dirty="0"/>
              <a:t>[ 0 </a:t>
            </a:r>
            <a:r>
              <a:rPr lang="tr-TR" sz="1800" dirty="0" smtClean="0"/>
              <a:t>1 1 0 0 1 ]     </a:t>
            </a:r>
            <a:r>
              <a:rPr lang="tr-TR" sz="1800" dirty="0"/>
              <a:t>Toplam  = Ağırlık : </a:t>
            </a:r>
            <a:r>
              <a:rPr lang="tr-TR" sz="1800" dirty="0" smtClean="0"/>
              <a:t> 20                         </a:t>
            </a:r>
            <a:r>
              <a:rPr lang="tr-TR" sz="1800" dirty="0"/>
              <a:t>Hayatta Kalma Puanı : </a:t>
            </a:r>
            <a:r>
              <a:rPr lang="tr-TR" sz="1800" dirty="0" smtClean="0"/>
              <a:t> 34</a:t>
            </a:r>
            <a:endParaRPr lang="tr-TR" sz="1800" dirty="0"/>
          </a:p>
          <a:p>
            <a:pPr marL="0" indent="0">
              <a:lnSpc>
                <a:spcPct val="150000"/>
              </a:lnSpc>
              <a:buNone/>
            </a:pPr>
            <a:endParaRPr lang="tr-TR" sz="1800" b="1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90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523311" cy="640080"/>
          </a:xfrm>
        </p:spPr>
        <p:txBody>
          <a:bodyPr rtlCol="0">
            <a:noAutofit/>
          </a:bodyPr>
          <a:lstStyle/>
          <a:p>
            <a:r>
              <a:rPr lang="tr-TR" dirty="0" err="1"/>
              <a:t>Knapsack</a:t>
            </a:r>
            <a:r>
              <a:rPr lang="tr-TR" dirty="0"/>
              <a:t> (Sırt Çantası) </a:t>
            </a:r>
            <a:r>
              <a:rPr lang="tr-TR" dirty="0" smtClean="0"/>
              <a:t>Problemi – Seçilim / Seleksiyon 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753003" y="1365425"/>
            <a:ext cx="10987239" cy="52476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tr-TR" sz="1800" dirty="0" smtClean="0"/>
              <a:t>Turnuva  seçilimi yapılsın.   Turnuvaya katılacak kromozom sayısı 2 olarak belirlenmiştir.</a:t>
            </a:r>
            <a:endParaRPr lang="tr-TR" sz="1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 smtClean="0"/>
              <a:t>A1: 28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 smtClean="0"/>
              <a:t>A2: 23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 smtClean="0"/>
              <a:t>A3: 12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 smtClean="0"/>
              <a:t>A4: 34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 smtClean="0"/>
              <a:t>T1 ve T2 isimlerinde iki tane turnuva düzenleyelim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/>
              <a:t> </a:t>
            </a:r>
            <a:r>
              <a:rPr lang="tr-TR" sz="1800" dirty="0" smtClean="0"/>
              <a:t> T1 : A2  </a:t>
            </a:r>
            <a:r>
              <a:rPr lang="tr-TR" sz="1800" dirty="0" smtClean="0">
                <a:sym typeface="Wingdings" panose="05000000000000000000" pitchFamily="2" charset="2"/>
              </a:rPr>
              <a:t> A4		</a:t>
            </a:r>
            <a:r>
              <a:rPr lang="tr-TR" sz="1800" dirty="0" smtClean="0"/>
              <a:t>T2 </a:t>
            </a:r>
            <a:r>
              <a:rPr lang="tr-TR" sz="1800" dirty="0"/>
              <a:t>: </a:t>
            </a:r>
            <a:r>
              <a:rPr lang="tr-TR" sz="1800" dirty="0" smtClean="0"/>
              <a:t>A3  </a:t>
            </a:r>
            <a:r>
              <a:rPr lang="tr-TR" sz="1800" dirty="0">
                <a:sym typeface="Wingdings" panose="05000000000000000000" pitchFamily="2" charset="2"/>
              </a:rPr>
              <a:t> </a:t>
            </a:r>
            <a:r>
              <a:rPr lang="tr-TR" sz="1800" dirty="0" smtClean="0">
                <a:sym typeface="Wingdings" panose="05000000000000000000" pitchFamily="2" charset="2"/>
              </a:rPr>
              <a:t>A2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>
                <a:sym typeface="Wingdings" panose="05000000000000000000" pitchFamily="2" charset="2"/>
              </a:rPr>
              <a:t> </a:t>
            </a:r>
            <a:r>
              <a:rPr lang="tr-TR" sz="1800" dirty="0" smtClean="0">
                <a:sym typeface="Wingdings" panose="05000000000000000000" pitchFamily="2" charset="2"/>
              </a:rPr>
              <a:t> T1: A4                                </a:t>
            </a:r>
            <a:r>
              <a:rPr lang="tr-TR" sz="1800" dirty="0">
                <a:sym typeface="Wingdings" panose="05000000000000000000" pitchFamily="2" charset="2"/>
              </a:rPr>
              <a:t> </a:t>
            </a:r>
            <a:r>
              <a:rPr lang="tr-TR" sz="1800" dirty="0" smtClean="0">
                <a:sym typeface="Wingdings" panose="05000000000000000000" pitchFamily="2" charset="2"/>
              </a:rPr>
              <a:t>T2: A2</a:t>
            </a:r>
            <a:endParaRPr lang="tr-TR" sz="1800" dirty="0" smtClean="0"/>
          </a:p>
          <a:p>
            <a:pPr marL="0" indent="0">
              <a:lnSpc>
                <a:spcPct val="150000"/>
              </a:lnSpc>
              <a:buNone/>
            </a:pPr>
            <a:endParaRPr lang="tr-TR" sz="1800" dirty="0"/>
          </a:p>
          <a:p>
            <a:pPr marL="0" indent="0">
              <a:lnSpc>
                <a:spcPct val="150000"/>
              </a:lnSpc>
              <a:buNone/>
            </a:pPr>
            <a:endParaRPr lang="tr-TR" sz="1800" dirty="0"/>
          </a:p>
          <a:p>
            <a:pPr marL="0" indent="0">
              <a:lnSpc>
                <a:spcPct val="150000"/>
              </a:lnSpc>
              <a:buNone/>
            </a:pPr>
            <a:endParaRPr lang="tr-TR" sz="1800" b="1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714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523311" cy="640080"/>
          </a:xfrm>
        </p:spPr>
        <p:txBody>
          <a:bodyPr rtlCol="0">
            <a:noAutofit/>
          </a:bodyPr>
          <a:lstStyle/>
          <a:p>
            <a:r>
              <a:rPr lang="tr-TR" dirty="0" err="1"/>
              <a:t>Knapsack</a:t>
            </a:r>
            <a:r>
              <a:rPr lang="tr-TR" dirty="0"/>
              <a:t> (Sırt Çantası) </a:t>
            </a:r>
            <a:r>
              <a:rPr lang="tr-TR" dirty="0" smtClean="0"/>
              <a:t>Problemi – </a:t>
            </a:r>
            <a:r>
              <a:rPr lang="tr-TR" dirty="0" err="1" smtClean="0"/>
              <a:t>Crossover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753003" y="1365425"/>
            <a:ext cx="10987239" cy="524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tr-TR" sz="1800" dirty="0"/>
          </a:p>
          <a:p>
            <a:pPr marL="0" indent="0">
              <a:lnSpc>
                <a:spcPct val="150000"/>
              </a:lnSpc>
              <a:buNone/>
            </a:pPr>
            <a:endParaRPr lang="tr-TR" sz="1800" dirty="0"/>
          </a:p>
          <a:p>
            <a:pPr marL="0" indent="0">
              <a:lnSpc>
                <a:spcPct val="150000"/>
              </a:lnSpc>
              <a:buNone/>
            </a:pPr>
            <a:endParaRPr lang="tr-TR" sz="1800" b="1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İçerik Yer Tutucusu 17"/>
          <p:cNvSpPr txBox="1">
            <a:spLocks/>
          </p:cNvSpPr>
          <p:nvPr/>
        </p:nvSpPr>
        <p:spPr>
          <a:xfrm>
            <a:off x="905403" y="1517825"/>
            <a:ext cx="10987239" cy="524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tr-TR" sz="1800" dirty="0" err="1" smtClean="0"/>
              <a:t>Parent</a:t>
            </a:r>
            <a:r>
              <a:rPr lang="tr-TR" sz="1800" dirty="0" smtClean="0"/>
              <a:t> 1 :   A2 					</a:t>
            </a:r>
            <a:r>
              <a:rPr lang="tr-TR" sz="1800" dirty="0" err="1" smtClean="0"/>
              <a:t>Parent</a:t>
            </a:r>
            <a:r>
              <a:rPr lang="tr-TR" sz="1800" dirty="0" smtClean="0"/>
              <a:t> 2:  A4 </a:t>
            </a:r>
            <a:endParaRPr lang="tr-TR" sz="1800" dirty="0"/>
          </a:p>
          <a:p>
            <a:pPr marL="0" indent="0">
              <a:lnSpc>
                <a:spcPct val="150000"/>
              </a:lnSpc>
              <a:buNone/>
            </a:pPr>
            <a:endParaRPr lang="tr-TR" sz="1800" dirty="0"/>
          </a:p>
          <a:p>
            <a:pPr marL="0" indent="0">
              <a:lnSpc>
                <a:spcPct val="150000"/>
              </a:lnSpc>
              <a:buNone/>
            </a:pPr>
            <a:r>
              <a:rPr lang="tr-TR" sz="1800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One</a:t>
            </a:r>
            <a:r>
              <a:rPr lang="tr-TR" sz="18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tr-TR" sz="18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tr-TR" sz="18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oint </a:t>
            </a:r>
            <a:r>
              <a:rPr lang="tr-TR" sz="1800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tr-TR" sz="1800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rossover</a:t>
            </a:r>
            <a:r>
              <a:rPr lang="tr-TR" sz="18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tr-TR" sz="1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Point  3</a:t>
            </a:r>
          </a:p>
          <a:p>
            <a:pPr marL="0" indent="0">
              <a:lnSpc>
                <a:spcPct val="150000"/>
              </a:lnSpc>
              <a:buNone/>
            </a:pPr>
            <a:endParaRPr lang="tr-TR" sz="18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Child 1 : </a:t>
            </a:r>
          </a:p>
          <a:p>
            <a:pPr marL="0" indent="0">
              <a:lnSpc>
                <a:spcPct val="150000"/>
              </a:lnSpc>
              <a:buNone/>
            </a:pPr>
            <a:endParaRPr lang="tr-TR" sz="18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tr-TR" sz="1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Child 2 : </a:t>
            </a:r>
            <a:endParaRPr lang="tr-TR" sz="18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tr-TR" sz="18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tr-TR" sz="18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740" y="2021229"/>
            <a:ext cx="2314898" cy="466790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9361" y="2049808"/>
            <a:ext cx="2305372" cy="438211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8560" y="4222422"/>
            <a:ext cx="1209844" cy="447737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0804" y="4231947"/>
            <a:ext cx="1228896" cy="428685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28560" y="5563242"/>
            <a:ext cx="1228896" cy="466790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09856" y="5563242"/>
            <a:ext cx="1238423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781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523311" cy="640080"/>
          </a:xfrm>
        </p:spPr>
        <p:txBody>
          <a:bodyPr rtlCol="0">
            <a:noAutofit/>
          </a:bodyPr>
          <a:lstStyle/>
          <a:p>
            <a:r>
              <a:rPr lang="tr-TR" dirty="0" err="1"/>
              <a:t>Knapsack</a:t>
            </a:r>
            <a:r>
              <a:rPr lang="tr-TR" dirty="0"/>
              <a:t> (Sırt Çantası) </a:t>
            </a:r>
            <a:r>
              <a:rPr lang="tr-TR" dirty="0" smtClean="0"/>
              <a:t>Problemi – </a:t>
            </a:r>
            <a:r>
              <a:rPr lang="tr-TR" dirty="0" err="1" smtClean="0"/>
              <a:t>Mutation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753003" y="1365425"/>
            <a:ext cx="10987239" cy="524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tr-TR" sz="1800" dirty="0"/>
          </a:p>
          <a:p>
            <a:pPr marL="0" indent="0">
              <a:lnSpc>
                <a:spcPct val="150000"/>
              </a:lnSpc>
              <a:buNone/>
            </a:pPr>
            <a:endParaRPr lang="tr-TR" sz="1800" dirty="0"/>
          </a:p>
          <a:p>
            <a:pPr marL="0" indent="0">
              <a:lnSpc>
                <a:spcPct val="150000"/>
              </a:lnSpc>
              <a:buNone/>
            </a:pPr>
            <a:endParaRPr lang="tr-TR" sz="1800" b="1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İçerik Yer Tutucusu 17"/>
          <p:cNvSpPr txBox="1">
            <a:spLocks/>
          </p:cNvSpPr>
          <p:nvPr/>
        </p:nvSpPr>
        <p:spPr>
          <a:xfrm>
            <a:off x="905403" y="1517825"/>
            <a:ext cx="10987239" cy="524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tr-TR" sz="18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Child 1 : </a:t>
            </a:r>
          </a:p>
          <a:p>
            <a:pPr marL="0" indent="0">
              <a:lnSpc>
                <a:spcPct val="150000"/>
              </a:lnSpc>
              <a:buNone/>
            </a:pPr>
            <a:endParaRPr lang="tr-TR" sz="18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tr-TR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tr-TR" sz="1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</a:t>
            </a:r>
            <a:r>
              <a:rPr lang="tr-TR" sz="18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İnsertion</a:t>
            </a:r>
            <a:r>
              <a:rPr lang="tr-TR" sz="1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tr-TR" sz="18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Mutation</a:t>
            </a:r>
            <a:r>
              <a:rPr lang="tr-TR" sz="18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:</a:t>
            </a:r>
            <a:endParaRPr lang="tr-TR" sz="18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tr-TR" sz="18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8674" y="2267553"/>
            <a:ext cx="1209844" cy="447737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8518" y="2286605"/>
            <a:ext cx="1228896" cy="428685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4755" y="3477187"/>
            <a:ext cx="438211" cy="466790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2966" y="3502090"/>
            <a:ext cx="905001" cy="466790"/>
          </a:xfrm>
          <a:prstGeom prst="rect">
            <a:avLst/>
          </a:prstGeom>
        </p:spPr>
      </p:pic>
      <p:pic>
        <p:nvPicPr>
          <p:cNvPr id="14" name="Resim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6533" y="3515292"/>
            <a:ext cx="1228896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57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şGeldinizBelges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61_TF10001108" id="{41B9FDAB-6CD4-418F-812E-0C6B6869C1A7}" vid="{9345BDE5-1EF4-48F4-B8D4-BEF6914F668A}"/>
    </a:ext>
  </a:extLst>
</a:theme>
</file>

<file path=ppt/theme/theme2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PowerPoint'e Hoş Geldiniz</Template>
  <TotalTime>0</TotalTime>
  <Words>497</Words>
  <Application>Microsoft Office PowerPoint</Application>
  <PresentationFormat>Geniş ekran</PresentationFormat>
  <Paragraphs>122</Paragraphs>
  <Slides>14</Slides>
  <Notes>14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20" baseType="lpstr">
      <vt:lpstr>Arial</vt:lpstr>
      <vt:lpstr>Calibri</vt:lpstr>
      <vt:lpstr>Segoe UI</vt:lpstr>
      <vt:lpstr>Segoe UI Light</vt:lpstr>
      <vt:lpstr>Wingdings</vt:lpstr>
      <vt:lpstr>HoşGeldinizBelgesi</vt:lpstr>
      <vt:lpstr>Sezgisel Optimizasyon Algoritmaları</vt:lpstr>
      <vt:lpstr>Kaynakça</vt:lpstr>
      <vt:lpstr>Knapsack (Sırt Çantası) Problemi – Popülasyon oluşturma</vt:lpstr>
      <vt:lpstr>Knapsack (Sırt Çantası) Problemi – Fitness Hesaplama</vt:lpstr>
      <vt:lpstr>Knapsack (Sırt Çantası) Problemi – Fitness Hesaplama</vt:lpstr>
      <vt:lpstr>Knapsack (Sırt Çantası) Problemi - Fitness Hesaplama</vt:lpstr>
      <vt:lpstr>Knapsack (Sırt Çantası) Problemi – Seçilim / Seleksiyon </vt:lpstr>
      <vt:lpstr>Knapsack (Sırt Çantası) Problemi – Crossover</vt:lpstr>
      <vt:lpstr>Knapsack (Sırt Çantası) Problemi – Mutation</vt:lpstr>
      <vt:lpstr>Knapsack (Sırt Çantası) Problemi – Mutation</vt:lpstr>
      <vt:lpstr>Knapsack (Sırt Çantası) Problemi – Fitness Hesaplama</vt:lpstr>
      <vt:lpstr>Knapsack (Sırt Çantası) Problemi – Elitizim</vt:lpstr>
      <vt:lpstr>Knapsack (Sırt Çantası) Problemi – Sonlandırma Kriteri</vt:lpstr>
      <vt:lpstr>Sorusu olan var mı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2024-10-03T04:34:52Z</dcterms:created>
  <dcterms:modified xsi:type="dcterms:W3CDTF">2024-10-24T08:44:32Z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