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369" r:id="rId7"/>
    <p:sldId id="386" r:id="rId8"/>
    <p:sldId id="387" r:id="rId9"/>
    <p:sldId id="378" r:id="rId10"/>
    <p:sldId id="392" r:id="rId11"/>
    <p:sldId id="379" r:id="rId12"/>
    <p:sldId id="388" r:id="rId13"/>
    <p:sldId id="390" r:id="rId14"/>
    <p:sldId id="391" r:id="rId15"/>
    <p:sldId id="393" r:id="rId16"/>
    <p:sldId id="394" r:id="rId17"/>
    <p:sldId id="282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69"/>
            <p14:sldId id="386"/>
            <p14:sldId id="387"/>
            <p14:sldId id="378"/>
            <p14:sldId id="392"/>
            <p14:sldId id="379"/>
            <p14:sldId id="388"/>
            <p14:sldId id="390"/>
            <p14:sldId id="391"/>
            <p14:sldId id="393"/>
            <p14:sldId id="394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132" y="13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19.12.2024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19.12.2024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167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98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401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43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37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948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555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419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0510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31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123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19.12.2024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19.12.2024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69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10. Hafta  - SCO – </a:t>
            </a:r>
            <a:r>
              <a:rPr lang="tr-TR" dirty="0" err="1" smtClean="0">
                <a:solidFill>
                  <a:schemeClr val="bg1"/>
                </a:solidFill>
              </a:rPr>
              <a:t>Single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Candidate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Optimizer</a:t>
            </a:r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	                Tek Aday Optimizasyon Algoritması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/>
            </a:r>
            <a:br>
              <a:rPr lang="tr-TR" dirty="0" smtClean="0">
                <a:solidFill>
                  <a:schemeClr val="bg1"/>
                </a:solidFill>
              </a:rPr>
            </a:br>
            <a:endParaRPr lang="tr-T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00128"/>
            <a:ext cx="10987239" cy="447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tr-TR" sz="2600" b="1" dirty="0" smtClean="0"/>
              <a:t>4. </a:t>
            </a:r>
            <a:r>
              <a:rPr lang="tr-TR" sz="2600" b="1" dirty="0"/>
              <a:t>Adım </a:t>
            </a:r>
            <a:r>
              <a:rPr lang="tr-TR" sz="2600" b="1" dirty="0" smtClean="0"/>
              <a:t>: Gbest Güncelle</a:t>
            </a:r>
          </a:p>
          <a:p>
            <a:pPr>
              <a:lnSpc>
                <a:spcPct val="120000"/>
              </a:lnSpc>
            </a:pPr>
            <a:r>
              <a:rPr lang="tr-TR" sz="2600" dirty="0" smtClean="0"/>
              <a:t>Aday çözüm ile  Gbest karşılaştırılır,</a:t>
            </a:r>
          </a:p>
          <a:p>
            <a:pPr>
              <a:lnSpc>
                <a:spcPct val="120000"/>
              </a:lnSpc>
            </a:pPr>
            <a:r>
              <a:rPr lang="tr-TR" sz="2600" dirty="0" smtClean="0"/>
              <a:t>Minimizasyon problemi için </a:t>
            </a:r>
          </a:p>
          <a:p>
            <a:pPr lvl="1">
              <a:lnSpc>
                <a:spcPct val="120000"/>
              </a:lnSpc>
            </a:pPr>
            <a:r>
              <a:rPr lang="tr-TR" sz="2600" dirty="0" smtClean="0"/>
              <a:t>Aday Çözüm &lt; Gbest ise</a:t>
            </a:r>
          </a:p>
          <a:p>
            <a:pPr lvl="2">
              <a:lnSpc>
                <a:spcPct val="120000"/>
              </a:lnSpc>
            </a:pPr>
            <a:r>
              <a:rPr lang="tr-TR" sz="2600" dirty="0" smtClean="0"/>
              <a:t>Gbest Güncellenir</a:t>
            </a:r>
          </a:p>
          <a:p>
            <a:pPr lvl="2">
              <a:lnSpc>
                <a:spcPct val="120000"/>
              </a:lnSpc>
            </a:pPr>
            <a:r>
              <a:rPr lang="tr-TR" sz="2600" dirty="0" smtClean="0"/>
              <a:t>Sayaç Sıfırlanır</a:t>
            </a:r>
          </a:p>
          <a:p>
            <a:pPr lvl="1">
              <a:lnSpc>
                <a:spcPct val="120000"/>
              </a:lnSpc>
            </a:pPr>
            <a:r>
              <a:rPr lang="tr-TR" sz="2600" dirty="0" smtClean="0"/>
              <a:t>Değilse</a:t>
            </a:r>
          </a:p>
          <a:p>
            <a:pPr lvl="2">
              <a:lnSpc>
                <a:spcPct val="120000"/>
              </a:lnSpc>
            </a:pPr>
            <a:r>
              <a:rPr lang="tr-TR" sz="2600" dirty="0" smtClean="0"/>
              <a:t>Sayaç bir arttırılır</a:t>
            </a:r>
          </a:p>
          <a:p>
            <a:pPr marL="0" indent="0"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8637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00128"/>
            <a:ext cx="10987239" cy="447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b="1" dirty="0" smtClean="0"/>
              <a:t>5.  </a:t>
            </a:r>
            <a:r>
              <a:rPr lang="tr-TR" sz="1800" b="1" dirty="0"/>
              <a:t>Adım : Durdurma kriteri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durdurma kriteri sağlanmışsa (örneğin, belirli bir iterasyon sayısına ulaşılmışsa ya da belirli bir çözüm doğruluğuna erişilmişse) algoritma sonlandırılır.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Eğer sağlanmamışsa, algoritma adımları tekrarlanır.</a:t>
            </a:r>
          </a:p>
          <a:p>
            <a:pPr marL="0" indent="0"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4940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</a:t>
            </a:r>
            <a:r>
              <a:rPr lang="tr-TR" dirty="0" smtClean="0"/>
              <a:t>Dezavantajları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00128"/>
            <a:ext cx="10987239" cy="447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/>
              <a:t>Gbest 0’a eşit değilse zorlanır</a:t>
            </a:r>
          </a:p>
          <a:p>
            <a:r>
              <a:rPr lang="tr-TR" sz="1800" dirty="0" smtClean="0"/>
              <a:t>Arama uzayı kısıtlıdır.</a:t>
            </a:r>
          </a:p>
          <a:p>
            <a:r>
              <a:rPr lang="tr-TR" sz="1800" dirty="0" smtClean="0"/>
              <a:t>Algoritmasında keşif fazında gereksiz hesaplama yükü vardır</a:t>
            </a:r>
          </a:p>
          <a:p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29624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</a:t>
            </a:r>
            <a:r>
              <a:rPr lang="tr-TR" dirty="0" smtClean="0"/>
              <a:t>Avantajları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00128"/>
            <a:ext cx="10987239" cy="447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/>
              <a:t>Gbest 0’a eşitse çok hızlı yakınsar</a:t>
            </a:r>
          </a:p>
          <a:p>
            <a:r>
              <a:rPr lang="tr-TR" sz="1800" dirty="0" smtClean="0"/>
              <a:t>Matematiksel hesaplaması basittir</a:t>
            </a:r>
          </a:p>
          <a:p>
            <a:r>
              <a:rPr lang="tr-TR" sz="1800" dirty="0" smtClean="0"/>
              <a:t>Hesaplama yükü azdır</a:t>
            </a:r>
          </a:p>
          <a:p>
            <a:pPr marL="0" indent="0">
              <a:buNone/>
            </a:pPr>
            <a:endParaRPr lang="tr-TR" sz="1800" dirty="0" smtClean="0"/>
          </a:p>
          <a:p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29960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Tek Aday Optimizasyon (SCO) –</a:t>
            </a: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Candidate</a:t>
            </a:r>
            <a:r>
              <a:rPr lang="tr-TR" dirty="0" smtClean="0"/>
              <a:t> </a:t>
            </a:r>
            <a:r>
              <a:rPr lang="tr-TR" dirty="0" err="1" smtClean="0"/>
              <a:t>Optimizer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2022 yılında </a:t>
            </a:r>
            <a:r>
              <a:rPr lang="tr-TR" sz="1800" dirty="0" err="1" smtClean="0"/>
              <a:t>Shami</a:t>
            </a:r>
            <a:r>
              <a:rPr lang="tr-TR" sz="1800" dirty="0" smtClean="0"/>
              <a:t> ve arkadaşları tarafından geliştirilmiştir.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Yeni bir algoritmadır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Literatürde çok az kullanılan bir algoritmadır.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Yeni olmasında da bunun bir etkisi vardır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Ana makalesi 39 atıf  almıştır.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/>
              <a:t>Tek Aday Optimizasyon (SCO) –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</a:t>
            </a:r>
            <a:r>
              <a:rPr lang="tr-TR" dirty="0" err="1"/>
              <a:t>Optimizer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01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Doğadan ilham alınarak geliştirilen bir algoritma değildir.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Popülasyon tabanlı yaygın algoritmalar bir alternatif olarak geliştirilmiştir.</a:t>
            </a:r>
          </a:p>
          <a:p>
            <a:pPr>
              <a:lnSpc>
                <a:spcPct val="150000"/>
              </a:lnSpc>
            </a:pPr>
            <a:r>
              <a:rPr lang="tr-TR" sz="1800" dirty="0"/>
              <a:t>Tek bir aday çözüm üzerinden optimizasyon sürecini yönetir.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Tek bir aday çözüm üzerinden ilerlemesi işlem sayısını azaltmasını sağlar </a:t>
            </a:r>
          </a:p>
          <a:p>
            <a:pPr lvl="1">
              <a:lnSpc>
                <a:spcPct val="150000"/>
              </a:lnSpc>
            </a:pPr>
            <a:r>
              <a:rPr lang="tr-TR" sz="1800" dirty="0" smtClean="0"/>
              <a:t>İşlem sayısı az olduğu için çözüme hızlı ulaşır.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Basit matematiksel işlemler içerir.</a:t>
            </a:r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</a:t>
            </a:r>
            <a:r>
              <a:rPr lang="tr-TR" dirty="0" smtClean="0"/>
              <a:t>Optimuma ulaşma hızı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01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71" y="1888019"/>
            <a:ext cx="8493432" cy="37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Akış Diyagramı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01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>
              <a:lnSpc>
                <a:spcPct val="150000"/>
              </a:lnSpc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41" y="1285523"/>
            <a:ext cx="6066564" cy="5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w(t)’</a:t>
            </a:r>
            <a:r>
              <a:rPr lang="tr-TR" dirty="0" err="1" smtClean="0"/>
              <a:t>nin</a:t>
            </a:r>
            <a:r>
              <a:rPr lang="tr-TR" dirty="0" smtClean="0"/>
              <a:t> Belirlenmesi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Güncelleme mekanizmaları </a:t>
            </a:r>
            <a:r>
              <a:rPr lang="tr-TR" sz="1800" dirty="0" err="1" smtClean="0"/>
              <a:t>içiersinde</a:t>
            </a:r>
            <a:r>
              <a:rPr lang="tr-TR" sz="1800" dirty="0" smtClean="0"/>
              <a:t> w(t) sabit çarpanı bulunmaktadır.</a:t>
            </a:r>
          </a:p>
          <a:p>
            <a:pPr>
              <a:lnSpc>
                <a:spcPct val="150000"/>
              </a:lnSpc>
            </a:pPr>
            <a:r>
              <a:rPr lang="tr-TR" sz="1800" dirty="0" smtClean="0"/>
              <a:t>W(t) her iterasyon adımında güncellenen bir fonksiyondur</a:t>
            </a:r>
          </a:p>
          <a:p>
            <a:pPr>
              <a:lnSpc>
                <a:spcPct val="150000"/>
              </a:lnSpc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Yandaki formül ile üretilir</a:t>
            </a:r>
          </a:p>
          <a:p>
            <a:pPr>
              <a:lnSpc>
                <a:spcPct val="150000"/>
              </a:lnSpc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W(t) her zaman yandaki grafiği üretir</a:t>
            </a:r>
          </a:p>
          <a:p>
            <a:pPr>
              <a:lnSpc>
                <a:spcPct val="150000"/>
              </a:lnSpc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W(t) her zaman 1’den başlar ve 0’a yakınsar.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6" y="2736466"/>
            <a:ext cx="1743318" cy="724001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67588" y="3151249"/>
            <a:ext cx="4920281" cy="34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tr-TR" sz="1800" b="1" dirty="0" smtClean="0"/>
              <a:t>1. Adım Parametrelerin tanımlanması</a:t>
            </a:r>
          </a:p>
          <a:p>
            <a:pPr>
              <a:lnSpc>
                <a:spcPct val="120000"/>
              </a:lnSpc>
            </a:pPr>
            <a:r>
              <a:rPr lang="tr-TR" dirty="0" err="1"/>
              <a:t>Max_Iterasyon</a:t>
            </a:r>
            <a:r>
              <a:rPr lang="tr-TR" dirty="0"/>
              <a:t> =</a:t>
            </a:r>
            <a:r>
              <a:rPr lang="tr-TR" dirty="0" smtClean="0"/>
              <a:t>100 : Çalıştırılacak  iterasyon sayısı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smtClean="0"/>
              <a:t>P </a:t>
            </a:r>
            <a:r>
              <a:rPr lang="tr-TR" dirty="0"/>
              <a:t>= </a:t>
            </a:r>
            <a:r>
              <a:rPr lang="tr-TR" dirty="0" smtClean="0"/>
              <a:t>0  :  Güncellenmeme sayacı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/>
              <a:t>m = </a:t>
            </a:r>
            <a:r>
              <a:rPr lang="tr-TR" dirty="0" smtClean="0"/>
              <a:t>5  : Güncelleme sayaç eşiği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err="1"/>
              <a:t>alpha</a:t>
            </a:r>
            <a:r>
              <a:rPr lang="tr-TR" dirty="0"/>
              <a:t>=</a:t>
            </a:r>
            <a:r>
              <a:rPr lang="tr-TR" dirty="0" err="1"/>
              <a:t>round</a:t>
            </a:r>
            <a:r>
              <a:rPr lang="tr-TR" dirty="0"/>
              <a:t>(</a:t>
            </a:r>
            <a:r>
              <a:rPr lang="tr-TR" dirty="0" err="1"/>
              <a:t>Max_Iterasyon</a:t>
            </a:r>
            <a:r>
              <a:rPr lang="tr-TR" dirty="0"/>
              <a:t>/3</a:t>
            </a:r>
            <a:r>
              <a:rPr lang="tr-TR" dirty="0" smtClean="0"/>
              <a:t>) : Faz ayrımı için kullanılan sabit </a:t>
            </a: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smtClean="0"/>
              <a:t>b=2.4 : W(t) hesaplamasında </a:t>
            </a:r>
            <a:r>
              <a:rPr lang="tr-TR" dirty="0" err="1" smtClean="0"/>
              <a:t>kıullanılan</a:t>
            </a:r>
            <a:r>
              <a:rPr lang="tr-TR" dirty="0" smtClean="0"/>
              <a:t> sabit değer. Rastgele atanır</a:t>
            </a:r>
          </a:p>
          <a:p>
            <a:pPr>
              <a:lnSpc>
                <a:spcPct val="120000"/>
              </a:lnSpc>
            </a:pPr>
            <a:r>
              <a:rPr lang="tr-TR" dirty="0" err="1" smtClean="0"/>
              <a:t>Lb</a:t>
            </a:r>
            <a:r>
              <a:rPr lang="tr-TR" dirty="0" smtClean="0"/>
              <a:t> , </a:t>
            </a:r>
            <a:r>
              <a:rPr lang="tr-TR" dirty="0" err="1" smtClean="0"/>
              <a:t>Ub</a:t>
            </a:r>
            <a:r>
              <a:rPr lang="tr-TR" dirty="0" smtClean="0"/>
              <a:t> : </a:t>
            </a:r>
            <a:r>
              <a:rPr lang="tr-TR" dirty="0" err="1" smtClean="0"/>
              <a:t>Min</a:t>
            </a:r>
            <a:r>
              <a:rPr lang="tr-TR" dirty="0" smtClean="0"/>
              <a:t> ve Max </a:t>
            </a:r>
            <a:r>
              <a:rPr lang="tr-TR" dirty="0" err="1" smtClean="0"/>
              <a:t>dğerler</a:t>
            </a:r>
            <a:r>
              <a:rPr lang="tr-TR" dirty="0" smtClean="0"/>
              <a:t>. Çözüm uzayı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İlk Adayın belirlenmesi 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İlk aday yandaki formül ile atanır 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50" y="5312547"/>
            <a:ext cx="2610214" cy="62873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959572" y="5350079"/>
            <a:ext cx="645953" cy="5536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83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5" y="440521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52470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2. </a:t>
            </a:r>
            <a:r>
              <a:rPr lang="tr-TR" sz="1800" b="1" dirty="0"/>
              <a:t>Adım </a:t>
            </a:r>
            <a:r>
              <a:rPr lang="tr-TR" sz="1800" b="1" dirty="0" smtClean="0"/>
              <a:t>: Keşif fazı</a:t>
            </a:r>
          </a:p>
          <a:p>
            <a:r>
              <a:rPr lang="tr-TR" sz="1800" dirty="0" smtClean="0"/>
              <a:t>Maximum İterasyon / 3 olana kadar bu faz </a:t>
            </a:r>
            <a:r>
              <a:rPr lang="tr-TR" sz="1800" dirty="0" err="1" smtClean="0"/>
              <a:t>çalıştırlır</a:t>
            </a:r>
            <a:r>
              <a:rPr lang="tr-TR" sz="1800" dirty="0" smtClean="0"/>
              <a:t>.</a:t>
            </a:r>
          </a:p>
          <a:p>
            <a:r>
              <a:rPr lang="tr-TR" sz="1800" dirty="0" smtClean="0"/>
              <a:t>Bu fazda aşağıdaki formüle göre </a:t>
            </a:r>
            <a:r>
              <a:rPr lang="tr-TR" sz="1800" dirty="0" err="1" smtClean="0"/>
              <a:t>güncellme</a:t>
            </a:r>
            <a:r>
              <a:rPr lang="tr-TR" sz="1800" dirty="0" smtClean="0"/>
              <a:t> yapılır.</a:t>
            </a:r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r>
              <a:rPr lang="tr-TR" sz="1800" dirty="0" smtClean="0"/>
              <a:t>Bu fazda güncellenme yada güncelleneme takibi yapılmaz.</a:t>
            </a:r>
          </a:p>
          <a:p>
            <a:pPr marL="0" indent="0">
              <a:buNone/>
            </a:pPr>
            <a:r>
              <a:rPr lang="tr-TR" sz="1800" dirty="0" smtClean="0"/>
              <a:t/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867" y="3053003"/>
            <a:ext cx="5058481" cy="10955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603814" y="3323930"/>
            <a:ext cx="645953" cy="5536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47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219035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SCO – Çalışma Adımları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37104" y="1300128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 smtClean="0"/>
              <a:t>3. </a:t>
            </a:r>
            <a:r>
              <a:rPr lang="tr-TR" sz="1800" b="1" dirty="0"/>
              <a:t>Adım </a:t>
            </a:r>
            <a:r>
              <a:rPr lang="tr-TR" sz="1800" b="1" dirty="0" smtClean="0"/>
              <a:t>: </a:t>
            </a:r>
            <a:r>
              <a:rPr lang="tr-TR" sz="1800" b="1" dirty="0" err="1" smtClean="0"/>
              <a:t>Local</a:t>
            </a:r>
            <a:r>
              <a:rPr lang="tr-TR" sz="1800" b="1" dirty="0" smtClean="0"/>
              <a:t> Arama Fazı</a:t>
            </a:r>
          </a:p>
          <a:p>
            <a:r>
              <a:rPr lang="tr-TR" sz="1800" dirty="0" smtClean="0"/>
              <a:t>Bir  önceki </a:t>
            </a:r>
            <a:r>
              <a:rPr lang="tr-TR" sz="1800" dirty="0" err="1" smtClean="0"/>
              <a:t>iterayonda</a:t>
            </a:r>
            <a:r>
              <a:rPr lang="tr-TR" sz="1800" dirty="0" smtClean="0"/>
              <a:t> </a:t>
            </a:r>
            <a:r>
              <a:rPr lang="tr-TR" sz="1800" dirty="0" err="1" smtClean="0"/>
              <a:t>güncellem</a:t>
            </a:r>
            <a:r>
              <a:rPr lang="tr-TR" sz="1800" dirty="0" smtClean="0"/>
              <a:t> olmadıysa güncelleme sayacını bir arttır.</a:t>
            </a:r>
          </a:p>
          <a:p>
            <a:r>
              <a:rPr lang="tr-TR" sz="1800" dirty="0" smtClean="0"/>
              <a:t>Bu fazda aşağıdaki formüle göre </a:t>
            </a:r>
            <a:r>
              <a:rPr lang="tr-TR" sz="1800" dirty="0" err="1" smtClean="0"/>
              <a:t>güncellme</a:t>
            </a:r>
            <a:r>
              <a:rPr lang="tr-TR" sz="1800" dirty="0" smtClean="0"/>
              <a:t> yapılır.</a:t>
            </a:r>
          </a:p>
          <a:p>
            <a:r>
              <a:rPr lang="tr-TR" sz="1800" dirty="0" smtClean="0"/>
              <a:t>Eğer Güncelleme sayacı eşiğe ulaştıysa aşağıdaki formüle göre </a:t>
            </a:r>
            <a:endParaRPr lang="tr-TR" sz="1800" dirty="0"/>
          </a:p>
          <a:p>
            <a:endParaRPr lang="tr-TR" sz="1800" dirty="0" smtClean="0"/>
          </a:p>
          <a:p>
            <a:pPr marL="0" indent="0">
              <a:buNone/>
            </a:pPr>
            <a:r>
              <a:rPr lang="tr-TR" sz="1800" dirty="0"/>
              <a:t/>
            </a:r>
            <a:br>
              <a:rPr lang="tr-TR" sz="1800" dirty="0"/>
            </a:br>
            <a:endParaRPr lang="tr-TR" sz="1800" dirty="0"/>
          </a:p>
          <a:p>
            <a:r>
              <a:rPr lang="tr-TR" sz="1800" dirty="0" smtClean="0"/>
              <a:t>Ulaşmadıysa aşağıdaki formüle göre </a:t>
            </a:r>
          </a:p>
          <a:p>
            <a:endParaRPr lang="tr-TR" sz="1800" dirty="0"/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/>
            </a:r>
            <a:br>
              <a:rPr lang="tr-TR" sz="1800" dirty="0" smtClean="0"/>
            </a:br>
            <a:endParaRPr lang="tr-TR" sz="18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10" y="3121105"/>
            <a:ext cx="5382376" cy="115268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131" y="4817424"/>
            <a:ext cx="5163271" cy="9145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24974" y="3370277"/>
            <a:ext cx="645953" cy="5536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8012000" y="4997851"/>
            <a:ext cx="645953" cy="5536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54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472</Words>
  <Application>Microsoft Office PowerPoint</Application>
  <PresentationFormat>Geniş ekran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Tek Aday Optimizasyon (SCO) –Single Candidate Optimizer</vt:lpstr>
      <vt:lpstr>Tek Aday Optimizasyon (SCO) –Single Candidate Optimizer</vt:lpstr>
      <vt:lpstr>SCO – Optimuma ulaşma hızı</vt:lpstr>
      <vt:lpstr>SCO – Akış Diyagramı</vt:lpstr>
      <vt:lpstr>SCO – w(t)’nin Belirlenmesi</vt:lpstr>
      <vt:lpstr>SCO – Çalışma Adımları</vt:lpstr>
      <vt:lpstr>SCO – Çalışma Adımları</vt:lpstr>
      <vt:lpstr>SCO – Çalışma Adımları</vt:lpstr>
      <vt:lpstr>SCO – Çalışma Adımları</vt:lpstr>
      <vt:lpstr>SCO – Çalışma Adımları</vt:lpstr>
      <vt:lpstr>SCO – Dezavantajları</vt:lpstr>
      <vt:lpstr>SCO – Avantajları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2024-12-20T12:57:41Z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