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notesMasterIdLst>
    <p:notesMasterId r:id="rId16"/>
  </p:notesMasterIdLst>
  <p:handoutMasterIdLst>
    <p:handoutMasterId r:id="rId17"/>
  </p:handoutMasterIdLst>
  <p:sldIdLst>
    <p:sldId id="256" r:id="rId5"/>
    <p:sldId id="288" r:id="rId6"/>
    <p:sldId id="296" r:id="rId7"/>
    <p:sldId id="299" r:id="rId8"/>
    <p:sldId id="300" r:id="rId9"/>
    <p:sldId id="301" r:id="rId10"/>
    <p:sldId id="297" r:id="rId11"/>
    <p:sldId id="298" r:id="rId12"/>
    <p:sldId id="303" r:id="rId13"/>
    <p:sldId id="302" r:id="rId14"/>
    <p:sldId id="282" r:id="rId15"/>
  </p:sldIdLst>
  <p:sldSz cx="12192000" cy="6858000"/>
  <p:notesSz cx="6858000" cy="9144000"/>
  <p:defaultTextStyle>
    <a:defPPr rtl="0"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Hoş geldiniz" id="{E75E278A-FF0E-49A4-B170-79828D63BBAD}">
          <p14:sldIdLst>
            <p14:sldId id="256"/>
          </p14:sldIdLst>
        </p14:section>
        <p14:section name="Tasarım, Dönüşüm, Ek Açıklama, Birlikte Çalışma, Göster" id="{B9B51309-D148-4332-87C2-07BE32FBCA3B}">
          <p14:sldIdLst>
            <p14:sldId id="288"/>
            <p14:sldId id="296"/>
            <p14:sldId id="299"/>
            <p14:sldId id="300"/>
            <p14:sldId id="301"/>
            <p14:sldId id="297"/>
            <p14:sldId id="298"/>
            <p14:sldId id="303"/>
            <p14:sldId id="302"/>
          </p14:sldIdLst>
        </p14:section>
        <p14:section name="Daha Fazla Bilgi Edinin" id="{2CC34DB2-6590-42C0-AD4B-A04C6060184E}">
          <p14:sldIdLst>
            <p14:sldId id="28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Yaza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404040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8" autoAdjust="0"/>
    <p:restoredTop sz="94241" autoAdjust="0"/>
  </p:normalViewPr>
  <p:slideViewPr>
    <p:cSldViewPr snapToGrid="0">
      <p:cViewPr varScale="1">
        <p:scale>
          <a:sx n="63" d="100"/>
          <a:sy n="63" d="100"/>
        </p:scale>
        <p:origin x="84" y="27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tr-TR" dirty="0"/>
          </a:p>
        </p:txBody>
      </p:sp>
      <p:sp>
        <p:nvSpPr>
          <p:cNvPr id="3" name="Tarih Yer Tutucusu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B640EDB-8696-4821-9977-ADF2EA20DA76}" type="datetime1">
              <a:rPr lang="tr-TR" smtClean="0"/>
              <a:t>14.11.2024</a:t>
            </a:fld>
            <a:endParaRPr lang="tr-TR" dirty="0"/>
          </a:p>
        </p:txBody>
      </p:sp>
      <p:sp>
        <p:nvSpPr>
          <p:cNvPr id="4" name="Alt Bilgi Yer Tutucusu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tr-TR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679768-A2FC-4D08-91F6-8DCE6C566B36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tr-TR" noProof="0" dirty="0"/>
          </a:p>
        </p:txBody>
      </p:sp>
      <p:sp>
        <p:nvSpPr>
          <p:cNvPr id="3" name="Tarih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75B46EE-8D9E-4234-843E-EA54547AD9AE}" type="datetime1">
              <a:rPr lang="tr-TR" noProof="0" smtClean="0"/>
              <a:t>14.11.2024</a:t>
            </a:fld>
            <a:endParaRPr lang="tr-TR" noProof="0" dirty="0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tr-TR" noProof="0" dirty="0"/>
          </a:p>
        </p:txBody>
      </p:sp>
      <p:sp>
        <p:nvSpPr>
          <p:cNvPr id="5" name="Notlar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tr-TR" noProof="0" dirty="0" smtClean="0"/>
              <a:t>Asıl metin stillerini düzenlemek için tıklayın</a:t>
            </a:r>
          </a:p>
          <a:p>
            <a:pPr lvl="1" rtl="0"/>
            <a:r>
              <a:rPr lang="tr-TR" noProof="0" dirty="0" smtClean="0"/>
              <a:t>İkinci düzey</a:t>
            </a:r>
          </a:p>
          <a:p>
            <a:pPr lvl="2" rtl="0"/>
            <a:r>
              <a:rPr lang="tr-TR" noProof="0" dirty="0" smtClean="0"/>
              <a:t>Üçüncü düzey</a:t>
            </a:r>
          </a:p>
          <a:p>
            <a:pPr lvl="3" rtl="0"/>
            <a:r>
              <a:rPr lang="tr-TR" noProof="0" dirty="0" smtClean="0"/>
              <a:t>Dördüncü düzey</a:t>
            </a:r>
          </a:p>
          <a:p>
            <a:pPr lvl="4" rtl="0"/>
            <a:r>
              <a:rPr lang="tr-TR" noProof="0" dirty="0" smtClean="0"/>
              <a:t>Beşinci düzey</a:t>
            </a:r>
            <a:endParaRPr lang="tr-TR" noProof="0" dirty="0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tr-TR" noProof="0" dirty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F61EA0F-A667-4B49-8422-0062BC55E249}" type="slidenum">
              <a:rPr lang="tr-TR" noProof="0" smtClean="0"/>
              <a:t>‹#›</a:t>
            </a:fld>
            <a:endParaRPr lang="tr-TR" noProof="0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lar Yer Tutucusu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tr-TR" noProof="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tr-TR" smtClean="0"/>
              <a:t>1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noProof="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F61EA0F-A667-4B49-8422-0062BC55E249}" type="slidenum">
              <a:rPr lang="tr-TR" smtClean="0"/>
              <a:t>10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9021717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lar Yer Tutucusu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tr-TR" noProof="0" dirty="0" smtClean="0"/>
              <a:t>Bağlantıları ziyaret etmek için Slayt Gösterisi </a:t>
            </a:r>
            <a:r>
              <a:rPr lang="tr-TR" noProof="0" dirty="0" err="1" smtClean="0"/>
              <a:t>modundayken</a:t>
            </a:r>
            <a:r>
              <a:rPr lang="tr-TR" noProof="0" dirty="0" smtClean="0"/>
              <a:t> oklara tıklayın.</a:t>
            </a:r>
            <a:endParaRPr lang="tr-TR" noProof="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tr-TR" smtClean="0"/>
              <a:t>11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4217808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noProof="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F61EA0F-A667-4B49-8422-0062BC55E249}" type="slidenum">
              <a:rPr lang="tr-TR" smtClean="0"/>
              <a:t>2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8007031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noProof="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F61EA0F-A667-4B49-8422-0062BC55E249}" type="slidenum">
              <a:rPr lang="tr-TR" smtClean="0"/>
              <a:t>3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8382505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noProof="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F61EA0F-A667-4B49-8422-0062BC55E249}" type="slidenum">
              <a:rPr lang="tr-TR" smtClean="0"/>
              <a:t>4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8094968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noProof="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F61EA0F-A667-4B49-8422-0062BC55E249}" type="slidenum">
              <a:rPr lang="tr-TR" smtClean="0"/>
              <a:t>5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9608632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noProof="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F61EA0F-A667-4B49-8422-0062BC55E249}" type="slidenum">
              <a:rPr lang="tr-TR" smtClean="0"/>
              <a:t>6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854244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noProof="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F61EA0F-A667-4B49-8422-0062BC55E249}" type="slidenum">
              <a:rPr lang="tr-TR" smtClean="0"/>
              <a:t>7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1415930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noProof="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F61EA0F-A667-4B49-8422-0062BC55E249}" type="slidenum">
              <a:rPr lang="tr-TR" smtClean="0"/>
              <a:t>8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228111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noProof="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F61EA0F-A667-4B49-8422-0062BC55E249}" type="slidenum">
              <a:rPr lang="tr-TR" smtClean="0"/>
              <a:t>9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482783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ikdörtgen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r-TR" sz="1800" noProof="0" dirty="0"/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 noProof="0" smtClean="0"/>
              <a:t>Asıl başlık stili için tıklatın</a:t>
            </a:r>
            <a:endParaRPr lang="tr-TR" noProof="0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ikdörtgen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tr-TR" sz="1800" noProof="0" dirty="0"/>
          </a:p>
        </p:txBody>
      </p:sp>
      <p:cxnSp>
        <p:nvCxnSpPr>
          <p:cNvPr id="12" name="Düz Bağlayıcı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Başlık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rtlCol="0"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 rtl="0"/>
            <a:r>
              <a:rPr lang="tr-TR" noProof="0" smtClean="0"/>
              <a:t>Asıl başlık stili için tıklatın</a:t>
            </a:r>
            <a:endParaRPr lang="tr-TR" noProof="0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tr-TR" noProof="0" smtClean="0"/>
              <a:t>Asıl metin stillerini düzenle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tr-TR" noProof="0" smtClean="0"/>
              <a:t>İkinci düzey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tr-TR" noProof="0" smtClean="0"/>
              <a:t>Üçüncü düzey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tr-TR" noProof="0" smtClean="0"/>
              <a:t>Dördüncü düzey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tr-TR" noProof="0" smtClean="0"/>
              <a:t>Beşinci düzey</a:t>
            </a:r>
            <a:endParaRPr lang="tr-TR" noProof="0" dirty="0"/>
          </a:p>
        </p:txBody>
      </p:sp>
      <p:sp>
        <p:nvSpPr>
          <p:cNvPr id="6" name="Tarih Yer Tutucusu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5FAED58F-EB5B-4A36-96E7-60A39EA93EB2}" type="datetime1">
              <a:rPr lang="tr-TR" noProof="0" smtClean="0"/>
              <a:t>14.11.2024</a:t>
            </a:fld>
            <a:endParaRPr lang="tr-TR" noProof="0" dirty="0"/>
          </a:p>
        </p:txBody>
      </p:sp>
      <p:sp>
        <p:nvSpPr>
          <p:cNvPr id="7" name="Alt Bilgi Yer Tutucusu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endParaRPr lang="tr-TR" noProof="0" dirty="0"/>
          </a:p>
        </p:txBody>
      </p:sp>
      <p:sp>
        <p:nvSpPr>
          <p:cNvPr id="8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9860EDB8-5305-433F-BE41-D7A86D811DB3}" type="slidenum">
              <a:rPr lang="tr-TR" noProof="0" smtClean="0"/>
              <a:pPr/>
              <a:t>‹#›</a:t>
            </a:fld>
            <a:endParaRPr lang="tr-TR" noProof="0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ölüm Başlığ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ikdörtgen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r-TR" sz="1800" noProof="0" dirty="0"/>
          </a:p>
        </p:txBody>
      </p:sp>
      <p:sp>
        <p:nvSpPr>
          <p:cNvPr id="10" name="Dikdörtgen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r-TR" sz="1800" noProof="0" dirty="0"/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 rtlCol="0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 smtClean="0"/>
              <a:t>Asıl başlık stili için tıklatın</a:t>
            </a:r>
            <a:endParaRPr lang="tr-TR" noProof="0" dirty="0"/>
          </a:p>
        </p:txBody>
      </p:sp>
      <p:sp>
        <p:nvSpPr>
          <p:cNvPr id="7" name="İçerik Yer Tutucusu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tr-TR" noProof="0" smtClean="0"/>
              <a:t>Asıl metin stillerini düzenle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tr-TR" noProof="0" smtClean="0"/>
              <a:t>İkinci düzey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tr-TR" noProof="0" smtClean="0"/>
              <a:t>Üçüncü düzey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tr-TR" noProof="0" smtClean="0"/>
              <a:t>Dördüncü düzey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tr-TR" noProof="0" smtClean="0"/>
              <a:t>Beşinci düzey</a:t>
            </a:r>
            <a:endParaRPr lang="tr-TR" noProof="0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ikdörtgen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tr-TR" sz="1800" noProof="0" dirty="0"/>
          </a:p>
        </p:txBody>
      </p:sp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pPr rtl="0"/>
            <a:r>
              <a:rPr lang="tr-TR" noProof="0" dirty="0" smtClean="0"/>
              <a:t>Asıl başlık stilini düzenlemek için tıklayın</a:t>
            </a:r>
            <a:endParaRPr lang="tr-TR" noProof="0" dirty="0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tr-TR" noProof="0" dirty="0" smtClean="0"/>
              <a:t>Asıl metin stillerini düzenlemek için tıklayın</a:t>
            </a:r>
          </a:p>
          <a:p>
            <a:pPr lvl="1" rtl="0"/>
            <a:r>
              <a:rPr lang="tr-TR" noProof="0" dirty="0" smtClean="0"/>
              <a:t>İkinci düzey</a:t>
            </a:r>
          </a:p>
          <a:p>
            <a:pPr lvl="2" rtl="0"/>
            <a:r>
              <a:rPr lang="tr-TR" noProof="0" dirty="0" smtClean="0"/>
              <a:t>Üçüncü düzey</a:t>
            </a:r>
          </a:p>
          <a:p>
            <a:pPr lvl="3" rtl="0"/>
            <a:r>
              <a:rPr lang="tr-TR" noProof="0" dirty="0" smtClean="0"/>
              <a:t>Dördüncü düzey</a:t>
            </a:r>
          </a:p>
          <a:p>
            <a:pPr lvl="4" rtl="0"/>
            <a:r>
              <a:rPr lang="tr-TR" noProof="0" dirty="0" smtClean="0"/>
              <a:t>Beşinci düzey</a:t>
            </a:r>
            <a:endParaRPr lang="tr-TR" noProof="0" dirty="0"/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B79A2361-2820-4F23-9FB2-E2B2AB16E0CA}" type="datetime1">
              <a:rPr lang="tr-TR" noProof="0" smtClean="0"/>
              <a:t>14.11.2024</a:t>
            </a:fld>
            <a:endParaRPr lang="tr-TR" noProof="0" dirty="0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endParaRPr lang="tr-TR" noProof="0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9860EDB8-5305-433F-BE41-D7A86D811DB3}" type="slidenum">
              <a:rPr lang="tr-TR" noProof="0" smtClean="0"/>
              <a:pPr/>
              <a:t>‹#›</a:t>
            </a:fld>
            <a:endParaRPr lang="tr-TR" noProof="0" dirty="0"/>
          </a:p>
        </p:txBody>
      </p:sp>
      <p:cxnSp>
        <p:nvCxnSpPr>
          <p:cNvPr id="8" name="Düz Bağlayıcı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rtlCol="0" anchor="ctr" anchorCtr="0">
            <a:normAutofit/>
          </a:bodyPr>
          <a:lstStyle/>
          <a:p>
            <a:pPr rtl="0"/>
            <a:r>
              <a:rPr lang="tr-TR" sz="4800" dirty="0" smtClean="0">
                <a:solidFill>
                  <a:schemeClr val="bg1"/>
                </a:solidFill>
              </a:rPr>
              <a:t>Sezgisel Optimizasyon Algoritmaları</a:t>
            </a:r>
            <a:endParaRPr lang="tr-TR" sz="4800" dirty="0">
              <a:solidFill>
                <a:schemeClr val="bg1"/>
              </a:solidFill>
            </a:endParaRPr>
          </a:p>
        </p:txBody>
      </p:sp>
      <p:sp>
        <p:nvSpPr>
          <p:cNvPr id="3" name="Alt Başlık 2"/>
          <p:cNvSpPr>
            <a:spLocks noGrp="1"/>
          </p:cNvSpPr>
          <p:nvPr>
            <p:ph type="subTitle" idx="4294967295"/>
          </p:nvPr>
        </p:nvSpPr>
        <p:spPr>
          <a:xfrm>
            <a:off x="989202" y="4239969"/>
            <a:ext cx="9582736" cy="1137793"/>
          </a:xfrm>
        </p:spPr>
        <p:txBody>
          <a:bodyPr rtlCol="0">
            <a:normAutofit/>
          </a:bodyPr>
          <a:lstStyle/>
          <a:p>
            <a:pPr marL="0" indent="0" rtl="0">
              <a:buNone/>
            </a:pPr>
            <a:r>
              <a:rPr lang="tr-TR" sz="2400" dirty="0" err="1" smtClean="0">
                <a:solidFill>
                  <a:schemeClr val="bg1"/>
                </a:solidFill>
                <a:latin typeface="+mj-lt"/>
              </a:rPr>
              <a:t>Öğr</a:t>
            </a:r>
            <a:r>
              <a:rPr lang="tr-TR" sz="2400" dirty="0" smtClean="0">
                <a:solidFill>
                  <a:schemeClr val="bg1"/>
                </a:solidFill>
                <a:latin typeface="+mj-lt"/>
              </a:rPr>
              <a:t>. Gör. Uğur TALAŞ</a:t>
            </a:r>
            <a:endParaRPr lang="tr-TR" sz="2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Alt Başlık 2"/>
          <p:cNvSpPr txBox="1">
            <a:spLocks/>
          </p:cNvSpPr>
          <p:nvPr/>
        </p:nvSpPr>
        <p:spPr>
          <a:xfrm>
            <a:off x="5016962" y="5839679"/>
            <a:ext cx="4559063" cy="11377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sz="2400" dirty="0" smtClean="0">
                <a:solidFill>
                  <a:schemeClr val="bg1"/>
                </a:solidFill>
                <a:latin typeface="+mj-lt"/>
              </a:rPr>
              <a:t>2024 – Güz Dönemi</a:t>
            </a:r>
            <a:endParaRPr lang="tr-TR" sz="2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Dikdörtgen 3"/>
          <p:cNvSpPr/>
          <p:nvPr/>
        </p:nvSpPr>
        <p:spPr>
          <a:xfrm>
            <a:off x="5262158" y="3408720"/>
            <a:ext cx="208352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>
                <a:solidFill>
                  <a:schemeClr val="bg1"/>
                </a:solidFill>
              </a:rPr>
              <a:t>3</a:t>
            </a:r>
            <a:r>
              <a:rPr lang="tr-TR" dirty="0" smtClean="0">
                <a:solidFill>
                  <a:schemeClr val="bg1"/>
                </a:solidFill>
              </a:rPr>
              <a:t>. </a:t>
            </a:r>
            <a:r>
              <a:rPr lang="tr-TR" dirty="0" smtClean="0">
                <a:solidFill>
                  <a:schemeClr val="bg1"/>
                </a:solidFill>
              </a:rPr>
              <a:t>Hafta  - PSO </a:t>
            </a: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aşlık 7"/>
          <p:cNvSpPr>
            <a:spLocks noGrp="1"/>
          </p:cNvSpPr>
          <p:nvPr>
            <p:ph type="title"/>
          </p:nvPr>
        </p:nvSpPr>
        <p:spPr>
          <a:xfrm>
            <a:off x="521207" y="448056"/>
            <a:ext cx="8196073" cy="640080"/>
          </a:xfrm>
        </p:spPr>
        <p:txBody>
          <a:bodyPr rtlCol="0">
            <a:noAutofit/>
          </a:bodyPr>
          <a:lstStyle/>
          <a:p>
            <a:r>
              <a:rPr lang="tr-TR" dirty="0" smtClean="0"/>
              <a:t>PSO Uygulama Alanları</a:t>
            </a:r>
            <a:endParaRPr lang="tr-T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8" name="İçerik Yer Tutucusu 17"/>
          <p:cNvSpPr txBox="1">
            <a:spLocks/>
          </p:cNvSpPr>
          <p:nvPr/>
        </p:nvSpPr>
        <p:spPr>
          <a:xfrm>
            <a:off x="541609" y="1524708"/>
            <a:ext cx="10009849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tr-TR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tr-T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İçerik Yer Tutucusu 17"/>
          <p:cNvSpPr txBox="1">
            <a:spLocks/>
          </p:cNvSpPr>
          <p:nvPr/>
        </p:nvSpPr>
        <p:spPr>
          <a:xfrm>
            <a:off x="694010" y="1524708"/>
            <a:ext cx="10934110" cy="50284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tr-TR" sz="1800" dirty="0" smtClean="0"/>
              <a:t>PSO</a:t>
            </a:r>
            <a:r>
              <a:rPr lang="tr-TR" sz="1800" dirty="0"/>
              <a:t>, mühendislikten finans sektörüne kadar birçok farklı alanda kullanılmaktadır. Bazı uygulama alanları şunlardır:</a:t>
            </a:r>
          </a:p>
          <a:p>
            <a:pPr lvl="1"/>
            <a:r>
              <a:rPr lang="tr-TR" sz="1800" dirty="0"/>
              <a:t>Makine öğrenmesi ve veri madenciliği</a:t>
            </a:r>
          </a:p>
          <a:p>
            <a:pPr lvl="1"/>
            <a:r>
              <a:rPr lang="tr-TR" sz="1800" dirty="0"/>
              <a:t>Yapay sinir ağlarının eğitimi</a:t>
            </a:r>
          </a:p>
          <a:p>
            <a:pPr lvl="1"/>
            <a:r>
              <a:rPr lang="tr-TR" sz="1800" dirty="0"/>
              <a:t>Enerji sistemleri optimizasyonu</a:t>
            </a:r>
          </a:p>
          <a:p>
            <a:pPr lvl="1"/>
            <a:r>
              <a:rPr lang="tr-TR" sz="1800" dirty="0"/>
              <a:t>Robotların yol planlaması</a:t>
            </a:r>
          </a:p>
          <a:p>
            <a:pPr lvl="1"/>
            <a:r>
              <a:rPr lang="tr-TR" sz="1800" dirty="0"/>
              <a:t>Finansal modelleme ve portföy optimizasyonu</a:t>
            </a:r>
          </a:p>
          <a:p>
            <a:pPr marL="0" lvl="0" indent="0" rtl="0">
              <a:spcAft>
                <a:spcPts val="600"/>
              </a:spcAft>
              <a:buNone/>
              <a:defRPr/>
            </a:pPr>
            <a:endParaRPr lang="tr-T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554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aşlık 9"/>
          <p:cNvSpPr>
            <a:spLocks noGrp="1"/>
          </p:cNvSpPr>
          <p:nvPr>
            <p:ph type="title"/>
          </p:nvPr>
        </p:nvSpPr>
        <p:spPr>
          <a:xfrm>
            <a:off x="521207" y="1536192"/>
            <a:ext cx="9167915" cy="640080"/>
          </a:xfrm>
        </p:spPr>
        <p:txBody>
          <a:bodyPr rtlCol="0">
            <a:normAutofit/>
          </a:bodyPr>
          <a:lstStyle/>
          <a:p>
            <a:pPr rtl="0"/>
            <a:r>
              <a:rPr lang="tr-T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Sorusu olan var mı ?</a:t>
            </a:r>
            <a:endParaRPr lang="tr-T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İçerik Yer Tutucusu 4"/>
          <p:cNvSpPr>
            <a:spLocks noGrp="1"/>
          </p:cNvSpPr>
          <p:nvPr>
            <p:ph sz="half" idx="4294967295"/>
          </p:nvPr>
        </p:nvSpPr>
        <p:spPr>
          <a:xfrm>
            <a:off x="541611" y="2614427"/>
            <a:ext cx="9442648" cy="3978275"/>
          </a:xfrm>
        </p:spPr>
        <p:txBody>
          <a:bodyPr rtlCol="0">
            <a:normAutofit/>
          </a:bodyPr>
          <a:lstStyle/>
          <a:p>
            <a:pPr marL="0" indent="0" rtl="0">
              <a:lnSpc>
                <a:spcPts val="3600"/>
              </a:lnSpc>
              <a:spcAft>
                <a:spcPts val="0"/>
              </a:spcAft>
              <a:buNone/>
            </a:pPr>
            <a:endParaRPr lang="tr-TR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30258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aşlık 7"/>
          <p:cNvSpPr>
            <a:spLocks noGrp="1"/>
          </p:cNvSpPr>
          <p:nvPr>
            <p:ph type="title"/>
          </p:nvPr>
        </p:nvSpPr>
        <p:spPr>
          <a:xfrm>
            <a:off x="521207" y="448056"/>
            <a:ext cx="8196073" cy="640080"/>
          </a:xfrm>
        </p:spPr>
        <p:txBody>
          <a:bodyPr rtlCol="0">
            <a:noAutofit/>
          </a:bodyPr>
          <a:lstStyle/>
          <a:p>
            <a:r>
              <a:rPr lang="tr-TR" dirty="0"/>
              <a:t>Parçacık Sürü Optimizasyonu (PSO) Algoritması</a:t>
            </a:r>
            <a:endParaRPr lang="tr-T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8" name="İçerik Yer Tutucusu 17"/>
          <p:cNvSpPr txBox="1">
            <a:spLocks/>
          </p:cNvSpPr>
          <p:nvPr/>
        </p:nvSpPr>
        <p:spPr>
          <a:xfrm>
            <a:off x="541609" y="1524708"/>
            <a:ext cx="10009849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600"/>
              </a:spcAft>
              <a:buNone/>
              <a:defRPr/>
            </a:pPr>
            <a:endParaRPr lang="tr-T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İçerik Yer Tutucusu 17"/>
          <p:cNvSpPr txBox="1">
            <a:spLocks/>
          </p:cNvSpPr>
          <p:nvPr/>
        </p:nvSpPr>
        <p:spPr>
          <a:xfrm>
            <a:off x="753004" y="1365425"/>
            <a:ext cx="10476014" cy="46460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tr-TR" sz="1800" dirty="0" smtClean="0"/>
              <a:t>Karınca sürüleri, arılar , balıklar, kuşlar topluluk halinde yaşayan sürülerin davranışlarını andıran veya onlardan ilham alınarak geliştirilen algoritmalara sürü zekası (</a:t>
            </a:r>
            <a:r>
              <a:rPr lang="tr-TR" sz="1800" dirty="0" err="1" smtClean="0"/>
              <a:t>swarm</a:t>
            </a:r>
            <a:r>
              <a:rPr lang="tr-TR" sz="1800" dirty="0" smtClean="0"/>
              <a:t> </a:t>
            </a:r>
            <a:r>
              <a:rPr lang="tr-TR" sz="1800" dirty="0" err="1" smtClean="0"/>
              <a:t>intelligence</a:t>
            </a:r>
            <a:r>
              <a:rPr lang="tr-TR" sz="1800" dirty="0" smtClean="0"/>
              <a:t>) denir.</a:t>
            </a:r>
            <a:br>
              <a:rPr lang="tr-TR" sz="1800" dirty="0" smtClean="0"/>
            </a:br>
            <a:r>
              <a:rPr lang="tr-TR" sz="1800" dirty="0" smtClean="0"/>
              <a:t/>
            </a:r>
            <a:br>
              <a:rPr lang="tr-TR" sz="1800" dirty="0" smtClean="0"/>
            </a:br>
            <a:r>
              <a:rPr lang="tr-TR" sz="1800" dirty="0" smtClean="0"/>
              <a:t>Parçacık </a:t>
            </a:r>
            <a:r>
              <a:rPr lang="tr-TR" sz="1800" dirty="0"/>
              <a:t>Sürü Optimizasyonu (PSO), doğadan esinlenen sezgisel bir optimizasyon algoritmasıdır. </a:t>
            </a:r>
            <a:endParaRPr lang="tr-TR" sz="18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tr-TR" sz="1800" dirty="0" smtClean="0"/>
              <a:t>Kuş ve balık sürülerinin yemek bulmak arayışlarından esinlenerek geliştirilmiştir.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tr-TR" sz="1800" dirty="0" smtClean="0"/>
              <a:t>1995 </a:t>
            </a:r>
            <a:r>
              <a:rPr lang="tr-TR" sz="1800" dirty="0"/>
              <a:t>yılında Kennedy ve </a:t>
            </a:r>
            <a:r>
              <a:rPr lang="tr-TR" sz="1800" dirty="0" err="1"/>
              <a:t>Eberhart</a:t>
            </a:r>
            <a:r>
              <a:rPr lang="tr-TR" sz="1800" dirty="0"/>
              <a:t> </a:t>
            </a:r>
            <a:r>
              <a:rPr lang="tr-TR" sz="1800" dirty="0" smtClean="0"/>
              <a:t>tarafından geliştirilmiştir.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tr-TR" sz="1800" dirty="0" smtClean="0"/>
              <a:t>PSO</a:t>
            </a:r>
            <a:r>
              <a:rPr lang="tr-TR" sz="1800" dirty="0"/>
              <a:t>, çözüm uzayında en uygun çözümü bulmak için bir sürü parçacığın işbirliği içinde hareket ettiği bir yöntemdir.</a:t>
            </a:r>
            <a:endParaRPr lang="tr-TR" sz="1800" dirty="0" smtClean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lvl="0" indent="0" rtl="0">
              <a:spcAft>
                <a:spcPts val="600"/>
              </a:spcAft>
              <a:buNone/>
              <a:defRPr/>
            </a:pPr>
            <a:endParaRPr lang="tr-T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4374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aşlık 7"/>
          <p:cNvSpPr>
            <a:spLocks noGrp="1"/>
          </p:cNvSpPr>
          <p:nvPr>
            <p:ph type="title"/>
          </p:nvPr>
        </p:nvSpPr>
        <p:spPr>
          <a:xfrm>
            <a:off x="521207" y="448056"/>
            <a:ext cx="8196073" cy="640080"/>
          </a:xfrm>
        </p:spPr>
        <p:txBody>
          <a:bodyPr rtlCol="0">
            <a:noAutofit/>
          </a:bodyPr>
          <a:lstStyle/>
          <a:p>
            <a:r>
              <a:rPr lang="tr-TR" dirty="0"/>
              <a:t>Parçacık Sürü Optimizasyonu (PSO) Algoritması</a:t>
            </a:r>
            <a:endParaRPr lang="tr-T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8" name="İçerik Yer Tutucusu 17"/>
          <p:cNvSpPr txBox="1">
            <a:spLocks/>
          </p:cNvSpPr>
          <p:nvPr/>
        </p:nvSpPr>
        <p:spPr>
          <a:xfrm>
            <a:off x="541609" y="1524708"/>
            <a:ext cx="10009849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tr-TR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tr-T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İçerik Yer Tutucusu 17"/>
          <p:cNvSpPr txBox="1">
            <a:spLocks/>
          </p:cNvSpPr>
          <p:nvPr/>
        </p:nvSpPr>
        <p:spPr>
          <a:xfrm>
            <a:off x="694010" y="1524708"/>
            <a:ext cx="10934110" cy="502849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tr-TR" sz="1800" dirty="0"/>
              <a:t>PSO, birçok optimizasyon problemine uygulanabilir. Bir popülasyon (sürü) içinde birçok parçacık (aday çözüm) aynı anda arama yapar. Her parçacık:</a:t>
            </a:r>
          </a:p>
          <a:p>
            <a:pPr>
              <a:lnSpc>
                <a:spcPct val="150000"/>
              </a:lnSpc>
            </a:pPr>
            <a:r>
              <a:rPr lang="tr-TR" sz="1800" b="1" dirty="0"/>
              <a:t>Konum</a:t>
            </a:r>
            <a:r>
              <a:rPr lang="tr-TR" sz="1800" dirty="0"/>
              <a:t>: Problem uzayında bir çözümü temsil eder.</a:t>
            </a:r>
          </a:p>
          <a:p>
            <a:pPr>
              <a:lnSpc>
                <a:spcPct val="150000"/>
              </a:lnSpc>
            </a:pPr>
            <a:r>
              <a:rPr lang="tr-TR" sz="1800" b="1" dirty="0"/>
              <a:t>Hız</a:t>
            </a:r>
            <a:r>
              <a:rPr lang="tr-TR" sz="1800" dirty="0"/>
              <a:t>: Bir sonraki adımda nereye hareket edeceğini belirler.</a:t>
            </a:r>
          </a:p>
          <a:p>
            <a:pPr>
              <a:lnSpc>
                <a:spcPct val="150000"/>
              </a:lnSpc>
            </a:pPr>
            <a:r>
              <a:rPr lang="tr-TR" sz="1800" b="1" dirty="0"/>
              <a:t>En iyi konum (</a:t>
            </a:r>
            <a:r>
              <a:rPr lang="tr-TR" sz="1800" b="1" dirty="0" err="1"/>
              <a:t>pbest</a:t>
            </a:r>
            <a:r>
              <a:rPr lang="tr-TR" sz="1800" b="1" dirty="0"/>
              <a:t>)</a:t>
            </a:r>
            <a:r>
              <a:rPr lang="tr-TR" sz="1800" dirty="0"/>
              <a:t>: Parçacığın şimdiye kadar bulduğu en iyi çözümü temsil eder.</a:t>
            </a:r>
          </a:p>
          <a:p>
            <a:pPr>
              <a:lnSpc>
                <a:spcPct val="150000"/>
              </a:lnSpc>
            </a:pPr>
            <a:r>
              <a:rPr lang="tr-TR" sz="1800" b="1" dirty="0"/>
              <a:t>Sürünün en iyi konumu (</a:t>
            </a:r>
            <a:r>
              <a:rPr lang="tr-TR" sz="1800" b="1" dirty="0" err="1"/>
              <a:t>gbest</a:t>
            </a:r>
            <a:r>
              <a:rPr lang="tr-TR" sz="1800" b="1" dirty="0"/>
              <a:t>)</a:t>
            </a:r>
            <a:r>
              <a:rPr lang="tr-TR" sz="1800" dirty="0"/>
              <a:t>: Tüm sürüde şimdiye kadar bulunan en iyi çözümü temsil eder.</a:t>
            </a:r>
          </a:p>
          <a:p>
            <a:pPr>
              <a:lnSpc>
                <a:spcPct val="150000"/>
              </a:lnSpc>
            </a:pPr>
            <a:r>
              <a:rPr lang="tr-TR" sz="1800" dirty="0"/>
              <a:t>PSO algoritması, parçacıkların birbirinden bağımsız ancak sürünün geri kalanıyla iletişim halinde olduğu bir yapıya dayanır. Her parçacık, hem kendi deneyimine (</a:t>
            </a:r>
            <a:r>
              <a:rPr lang="tr-TR" sz="1800" dirty="0" err="1"/>
              <a:t>pbest</a:t>
            </a:r>
            <a:r>
              <a:rPr lang="tr-TR" sz="1800" dirty="0"/>
              <a:t>) hem de sürünün deneyimine (</a:t>
            </a:r>
            <a:r>
              <a:rPr lang="tr-TR" sz="1800" dirty="0" err="1"/>
              <a:t>gbest</a:t>
            </a:r>
            <a:r>
              <a:rPr lang="tr-TR" sz="1800" dirty="0"/>
              <a:t>) dayanarak hareket eder.</a:t>
            </a:r>
          </a:p>
          <a:p>
            <a:pPr marL="0" lvl="0" indent="0" rtl="0">
              <a:spcAft>
                <a:spcPts val="600"/>
              </a:spcAft>
              <a:buNone/>
              <a:defRPr/>
            </a:pPr>
            <a:endParaRPr lang="tr-T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6456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aşlık 7"/>
          <p:cNvSpPr>
            <a:spLocks noGrp="1"/>
          </p:cNvSpPr>
          <p:nvPr>
            <p:ph type="title"/>
          </p:nvPr>
        </p:nvSpPr>
        <p:spPr>
          <a:xfrm>
            <a:off x="521207" y="448056"/>
            <a:ext cx="8196073" cy="640080"/>
          </a:xfrm>
        </p:spPr>
        <p:txBody>
          <a:bodyPr rtlCol="0">
            <a:noAutofit/>
          </a:bodyPr>
          <a:lstStyle/>
          <a:p>
            <a:r>
              <a:rPr lang="tr-TR" dirty="0" smtClean="0"/>
              <a:t>PSO – Çalışma Adımları</a:t>
            </a:r>
            <a:endParaRPr lang="tr-T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8" name="İçerik Yer Tutucusu 17"/>
          <p:cNvSpPr txBox="1">
            <a:spLocks/>
          </p:cNvSpPr>
          <p:nvPr/>
        </p:nvSpPr>
        <p:spPr>
          <a:xfrm>
            <a:off x="541609" y="1524708"/>
            <a:ext cx="10009849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tr-TR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tr-T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İçerik Yer Tutucusu 17"/>
          <p:cNvSpPr txBox="1">
            <a:spLocks/>
          </p:cNvSpPr>
          <p:nvPr/>
        </p:nvSpPr>
        <p:spPr>
          <a:xfrm>
            <a:off x="694010" y="1524708"/>
            <a:ext cx="10934110" cy="50284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+mj-lt"/>
              <a:buAutoNum type="arabicPeriod"/>
            </a:pPr>
            <a:r>
              <a:rPr lang="tr-TR" sz="1800" b="1" dirty="0" smtClean="0"/>
              <a:t>Parçacıkların </a:t>
            </a:r>
            <a:r>
              <a:rPr lang="tr-TR" sz="1800" b="1" dirty="0"/>
              <a:t>Başlatılması</a:t>
            </a:r>
            <a:r>
              <a:rPr lang="tr-TR" sz="1800" dirty="0"/>
              <a:t>:</a:t>
            </a:r>
          </a:p>
          <a:p>
            <a:pPr lvl="1"/>
            <a:r>
              <a:rPr lang="tr-TR" sz="1800" dirty="0"/>
              <a:t>Tüm parçacıklar rastgele bir hız ve konum ile başlatılır.</a:t>
            </a:r>
          </a:p>
          <a:p>
            <a:pPr lvl="1"/>
            <a:r>
              <a:rPr lang="tr-TR" sz="1800" dirty="0"/>
              <a:t>Her parçacık için başlangıçta en iyi kişisel konum (</a:t>
            </a:r>
            <a:r>
              <a:rPr lang="tr-TR" sz="1800" dirty="0" err="1"/>
              <a:t>pbest</a:t>
            </a:r>
            <a:r>
              <a:rPr lang="tr-TR" sz="1800" dirty="0"/>
              <a:t>) ve sürü için en iyi genel konum (</a:t>
            </a:r>
            <a:r>
              <a:rPr lang="tr-TR" sz="1800" dirty="0" err="1"/>
              <a:t>gbest</a:t>
            </a:r>
            <a:r>
              <a:rPr lang="tr-TR" sz="1800" dirty="0"/>
              <a:t>) rastgele belirlenir.</a:t>
            </a:r>
          </a:p>
          <a:p>
            <a:pPr>
              <a:buFont typeface="+mj-lt"/>
              <a:buAutoNum type="arabicPeriod"/>
            </a:pPr>
            <a:r>
              <a:rPr lang="tr-TR" sz="1800" b="1" dirty="0" err="1"/>
              <a:t>Fitness</a:t>
            </a:r>
            <a:r>
              <a:rPr lang="tr-TR" sz="1800" b="1" dirty="0"/>
              <a:t> Değerlendirmesi</a:t>
            </a:r>
            <a:r>
              <a:rPr lang="tr-TR" sz="1800" dirty="0"/>
              <a:t>:</a:t>
            </a:r>
          </a:p>
          <a:p>
            <a:pPr lvl="1"/>
            <a:r>
              <a:rPr lang="tr-TR" sz="1800" dirty="0"/>
              <a:t>Her parçacık, hedef fonksiyona göre (örneğin, minimum veya maksimum değer arayan) uygunluk değerlendirilmesine tabi tutulur.</a:t>
            </a:r>
          </a:p>
          <a:p>
            <a:pPr>
              <a:buFont typeface="+mj-lt"/>
              <a:buAutoNum type="arabicPeriod"/>
            </a:pPr>
            <a:r>
              <a:rPr lang="tr-TR" sz="1800" b="1" dirty="0"/>
              <a:t>En İyi Konumların Güncellenmesi</a:t>
            </a:r>
            <a:r>
              <a:rPr lang="tr-TR" sz="1800" dirty="0"/>
              <a:t>:</a:t>
            </a:r>
          </a:p>
          <a:p>
            <a:pPr lvl="1"/>
            <a:r>
              <a:rPr lang="tr-TR" sz="1800" dirty="0"/>
              <a:t>Eğer bir parçacığın mevcut konumu, daha önce bulduğu en iyi çözümden iyiyse, o zaman parçacığın </a:t>
            </a:r>
            <a:r>
              <a:rPr lang="tr-TR" sz="1800" dirty="0" err="1"/>
              <a:t>pbest</a:t>
            </a:r>
            <a:r>
              <a:rPr lang="tr-TR" sz="1800" dirty="0"/>
              <a:t> değeri güncellenir.</a:t>
            </a:r>
          </a:p>
          <a:p>
            <a:pPr lvl="1"/>
            <a:r>
              <a:rPr lang="tr-TR" sz="1800" dirty="0"/>
              <a:t>Eğer bir parçacığın konumu, sürünün şu anki en iyi çözümünden iyiyse, o zaman </a:t>
            </a:r>
            <a:r>
              <a:rPr lang="tr-TR" sz="1800" dirty="0" err="1"/>
              <a:t>gbest</a:t>
            </a:r>
            <a:r>
              <a:rPr lang="tr-TR" sz="1800" dirty="0"/>
              <a:t> değeri güncellenir.</a:t>
            </a:r>
          </a:p>
          <a:p>
            <a:pPr>
              <a:spcAft>
                <a:spcPts val="600"/>
              </a:spcAft>
              <a:defRPr/>
            </a:pPr>
            <a:endParaRPr lang="tr-T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2829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aşlık 7"/>
          <p:cNvSpPr>
            <a:spLocks noGrp="1"/>
          </p:cNvSpPr>
          <p:nvPr>
            <p:ph type="title"/>
          </p:nvPr>
        </p:nvSpPr>
        <p:spPr>
          <a:xfrm>
            <a:off x="521207" y="448056"/>
            <a:ext cx="8196073" cy="640080"/>
          </a:xfrm>
        </p:spPr>
        <p:txBody>
          <a:bodyPr rtlCol="0">
            <a:noAutofit/>
          </a:bodyPr>
          <a:lstStyle/>
          <a:p>
            <a:r>
              <a:rPr lang="tr-TR" dirty="0" smtClean="0"/>
              <a:t>PSO – Çalışma Adımları</a:t>
            </a:r>
            <a:endParaRPr lang="tr-T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8" name="İçerik Yer Tutucusu 17"/>
          <p:cNvSpPr txBox="1">
            <a:spLocks/>
          </p:cNvSpPr>
          <p:nvPr/>
        </p:nvSpPr>
        <p:spPr>
          <a:xfrm>
            <a:off x="541609" y="1524708"/>
            <a:ext cx="10009849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tr-TR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tr-T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İçerik Yer Tutucusu 17"/>
          <p:cNvSpPr txBox="1">
            <a:spLocks/>
          </p:cNvSpPr>
          <p:nvPr/>
        </p:nvSpPr>
        <p:spPr>
          <a:xfrm>
            <a:off x="694010" y="1524708"/>
            <a:ext cx="10934110" cy="50284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tr-TR" sz="1600" b="1" dirty="0" smtClean="0"/>
              <a:t>4.  Hızın </a:t>
            </a:r>
            <a:r>
              <a:rPr lang="tr-TR" sz="1600" b="1" dirty="0"/>
              <a:t>Güncellenmesi</a:t>
            </a:r>
            <a:r>
              <a:rPr lang="tr-TR" sz="1600" dirty="0"/>
              <a:t>:</a:t>
            </a:r>
          </a:p>
          <a:p>
            <a:r>
              <a:rPr lang="tr-TR" sz="1600" dirty="0" smtClean="0"/>
              <a:t>Hız güncelleme formülü ;</a:t>
            </a:r>
            <a:br>
              <a:rPr lang="tr-TR" sz="1600" dirty="0" smtClean="0"/>
            </a:br>
            <a:r>
              <a:rPr lang="tr-TR" sz="1600" dirty="0" smtClean="0"/>
              <a:t/>
            </a:r>
            <a:br>
              <a:rPr lang="tr-TR" sz="1600" dirty="0" smtClean="0"/>
            </a:br>
            <a:endParaRPr lang="tr-TR" sz="1600" dirty="0"/>
          </a:p>
          <a:p>
            <a:pPr marL="742950" lvl="1" indent="-285750">
              <a:lnSpc>
                <a:spcPct val="100000"/>
              </a:lnSpc>
            </a:pPr>
            <a:r>
              <a:rPr lang="tr-TR" sz="1600" dirty="0" smtClean="0"/>
              <a:t>Parçacığın </a:t>
            </a:r>
            <a:r>
              <a:rPr lang="tr-TR" sz="1600" dirty="0"/>
              <a:t>önceki hızı,</a:t>
            </a:r>
          </a:p>
          <a:p>
            <a:pPr marL="742950" lvl="1" indent="-285750">
              <a:lnSpc>
                <a:spcPct val="100000"/>
              </a:lnSpc>
            </a:pPr>
            <a:r>
              <a:rPr lang="tr-TR" sz="1600" dirty="0" smtClean="0"/>
              <a:t>Parçacığın </a:t>
            </a:r>
            <a:r>
              <a:rPr lang="tr-TR" sz="1600" dirty="0"/>
              <a:t>mevcut konumu,</a:t>
            </a:r>
          </a:p>
          <a:p>
            <a:pPr marL="742950" lvl="1" indent="-285750">
              <a:lnSpc>
                <a:spcPct val="100000"/>
              </a:lnSpc>
            </a:pPr>
            <a:r>
              <a:rPr lang="tr-TR" sz="1600" dirty="0" smtClean="0"/>
              <a:t>Eylemsizlik </a:t>
            </a:r>
            <a:r>
              <a:rPr lang="tr-TR" sz="1600" dirty="0"/>
              <a:t>katsayısı (</a:t>
            </a:r>
            <a:r>
              <a:rPr lang="tr-TR" sz="1600" dirty="0" err="1"/>
              <a:t>inertia</a:t>
            </a:r>
            <a:r>
              <a:rPr lang="tr-TR" sz="1600" dirty="0"/>
              <a:t> </a:t>
            </a:r>
            <a:r>
              <a:rPr lang="tr-TR" sz="1600" dirty="0" err="1"/>
              <a:t>weight</a:t>
            </a:r>
            <a:r>
              <a:rPr lang="tr-TR" sz="1600" dirty="0"/>
              <a:t>),</a:t>
            </a:r>
          </a:p>
          <a:p>
            <a:pPr marL="742950" lvl="1" indent="-285750">
              <a:lnSpc>
                <a:spcPct val="100000"/>
              </a:lnSpc>
            </a:pPr>
            <a:r>
              <a:rPr lang="tr-TR" sz="1600" dirty="0" smtClean="0"/>
              <a:t>Öğrenme </a:t>
            </a:r>
            <a:r>
              <a:rPr lang="tr-TR" sz="1600" dirty="0"/>
              <a:t>katsayıları (bireysel ve sürü etkisi),</a:t>
            </a:r>
          </a:p>
          <a:p>
            <a:pPr marL="742950" lvl="1" indent="-285750">
              <a:lnSpc>
                <a:spcPct val="100000"/>
              </a:lnSpc>
            </a:pPr>
            <a:r>
              <a:rPr lang="tr-TR" sz="1600" dirty="0" smtClean="0"/>
              <a:t>[</a:t>
            </a:r>
            <a:r>
              <a:rPr lang="tr-TR" sz="1600" dirty="0"/>
              <a:t>0, 1] aralığında rastgele değerler</a:t>
            </a:r>
            <a:r>
              <a:rPr lang="tr-TR" sz="1600" dirty="0" smtClean="0"/>
              <a:t>.</a:t>
            </a:r>
            <a:endParaRPr lang="tr-TR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tr-TR" sz="16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5. Konumun Güncellenmesi</a:t>
            </a:r>
          </a:p>
          <a:p>
            <a:pPr marL="0" indent="0">
              <a:lnSpc>
                <a:spcPct val="100000"/>
              </a:lnSpc>
              <a:buNone/>
            </a:pPr>
            <a:endParaRPr lang="tr-TR" dirty="0" smtClean="0"/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7976" y="2382182"/>
            <a:ext cx="8017588" cy="421978"/>
          </a:xfrm>
          <a:prstGeom prst="rect">
            <a:avLst/>
          </a:prstGeom>
        </p:spPr>
      </p:pic>
      <p:pic>
        <p:nvPicPr>
          <p:cNvPr id="3" name="Resi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3614" y="5907062"/>
            <a:ext cx="2964345" cy="346638"/>
          </a:xfrm>
          <a:prstGeom prst="rect">
            <a:avLst/>
          </a:prstGeom>
        </p:spPr>
      </p:pic>
      <p:pic>
        <p:nvPicPr>
          <p:cNvPr id="4" name="Resim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73614" y="2988216"/>
            <a:ext cx="628898" cy="326780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64404" y="3397177"/>
            <a:ext cx="495798" cy="376123"/>
          </a:xfrm>
          <a:prstGeom prst="rect">
            <a:avLst/>
          </a:prstGeom>
        </p:spPr>
      </p:pic>
      <p:pic>
        <p:nvPicPr>
          <p:cNvPr id="9" name="Resim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86939" y="3871561"/>
            <a:ext cx="447737" cy="457264"/>
          </a:xfrm>
          <a:prstGeom prst="rect">
            <a:avLst/>
          </a:prstGeom>
        </p:spPr>
      </p:pic>
      <p:pic>
        <p:nvPicPr>
          <p:cNvPr id="10" name="Resim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01389" y="4345672"/>
            <a:ext cx="504895" cy="495369"/>
          </a:xfrm>
          <a:prstGeom prst="rect">
            <a:avLst/>
          </a:prstGeom>
        </p:spPr>
      </p:pic>
      <p:pic>
        <p:nvPicPr>
          <p:cNvPr id="11" name="Resim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41300" y="4357470"/>
            <a:ext cx="476316" cy="476316"/>
          </a:xfrm>
          <a:prstGeom prst="rect">
            <a:avLst/>
          </a:prstGeom>
        </p:spPr>
      </p:pic>
      <p:pic>
        <p:nvPicPr>
          <p:cNvPr id="12" name="Resim 1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615438" y="4917239"/>
            <a:ext cx="495369" cy="419158"/>
          </a:xfrm>
          <a:prstGeom prst="rect">
            <a:avLst/>
          </a:prstGeom>
        </p:spPr>
      </p:pic>
      <p:pic>
        <p:nvPicPr>
          <p:cNvPr id="13" name="Resim 1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303611" y="4917239"/>
            <a:ext cx="485843" cy="466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489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aşlık 7"/>
          <p:cNvSpPr>
            <a:spLocks noGrp="1"/>
          </p:cNvSpPr>
          <p:nvPr>
            <p:ph type="title"/>
          </p:nvPr>
        </p:nvSpPr>
        <p:spPr>
          <a:xfrm>
            <a:off x="521207" y="448056"/>
            <a:ext cx="8196073" cy="640080"/>
          </a:xfrm>
        </p:spPr>
        <p:txBody>
          <a:bodyPr rtlCol="0">
            <a:noAutofit/>
          </a:bodyPr>
          <a:lstStyle/>
          <a:p>
            <a:r>
              <a:rPr lang="tr-TR" dirty="0" smtClean="0"/>
              <a:t>PSO – Çalışma Adımları</a:t>
            </a:r>
            <a:endParaRPr lang="tr-T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8" name="İçerik Yer Tutucusu 17"/>
          <p:cNvSpPr txBox="1">
            <a:spLocks/>
          </p:cNvSpPr>
          <p:nvPr/>
        </p:nvSpPr>
        <p:spPr>
          <a:xfrm>
            <a:off x="541609" y="1524708"/>
            <a:ext cx="10009849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tr-TR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tr-T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İçerik Yer Tutucusu 17"/>
          <p:cNvSpPr txBox="1">
            <a:spLocks/>
          </p:cNvSpPr>
          <p:nvPr/>
        </p:nvSpPr>
        <p:spPr>
          <a:xfrm>
            <a:off x="694010" y="1524708"/>
            <a:ext cx="10934110" cy="50284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tr-TR" sz="1800" b="1" dirty="0" smtClean="0"/>
              <a:t>6. </a:t>
            </a:r>
            <a:r>
              <a:rPr lang="tr-TR" sz="1800" b="1" dirty="0"/>
              <a:t>Durdurma Kriterinin Kontrolü</a:t>
            </a:r>
            <a:r>
              <a:rPr lang="tr-TR" sz="1800" dirty="0"/>
              <a:t>:</a:t>
            </a:r>
          </a:p>
          <a:p>
            <a:pPr lvl="1">
              <a:lnSpc>
                <a:spcPct val="150000"/>
              </a:lnSpc>
            </a:pPr>
            <a:r>
              <a:rPr lang="tr-TR" sz="1800" dirty="0"/>
              <a:t>Eğer durdurma kriteri sağlanmışsa (örneğin, belirli bir </a:t>
            </a:r>
            <a:r>
              <a:rPr lang="tr-TR" sz="1800" dirty="0" err="1"/>
              <a:t>iterasyon</a:t>
            </a:r>
            <a:r>
              <a:rPr lang="tr-TR" sz="1800" dirty="0"/>
              <a:t> sayısına ulaşılmışsa ya da belirli bir çözüm doğruluğuna erişilmişse) algoritma sonlandırılır.</a:t>
            </a:r>
          </a:p>
          <a:p>
            <a:pPr lvl="1">
              <a:lnSpc>
                <a:spcPct val="150000"/>
              </a:lnSpc>
            </a:pPr>
            <a:r>
              <a:rPr lang="tr-TR" sz="1800" dirty="0"/>
              <a:t>Eğer sağlanmamışsa, algoritma adımları tekrarlanır.</a:t>
            </a:r>
          </a:p>
          <a:p>
            <a:pPr marL="0" indent="0">
              <a:buNone/>
            </a:pPr>
            <a:r>
              <a:rPr lang="tr-TR" sz="1600" b="1" dirty="0" smtClean="0"/>
              <a:t>  </a:t>
            </a:r>
            <a:endParaRPr lang="tr-TR" dirty="0" smtClean="0"/>
          </a:p>
        </p:txBody>
      </p:sp>
    </p:spTree>
    <p:extLst>
      <p:ext uri="{BB962C8B-B14F-4D97-AF65-F5344CB8AC3E}">
        <p14:creationId xmlns:p14="http://schemas.microsoft.com/office/powerpoint/2010/main" val="1064179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aşlık 7"/>
          <p:cNvSpPr>
            <a:spLocks noGrp="1"/>
          </p:cNvSpPr>
          <p:nvPr>
            <p:ph type="title"/>
          </p:nvPr>
        </p:nvSpPr>
        <p:spPr>
          <a:xfrm>
            <a:off x="521207" y="448056"/>
            <a:ext cx="8196073" cy="640080"/>
          </a:xfrm>
        </p:spPr>
        <p:txBody>
          <a:bodyPr rtlCol="0">
            <a:noAutofit/>
          </a:bodyPr>
          <a:lstStyle/>
          <a:p>
            <a:r>
              <a:rPr lang="tr-TR" dirty="0"/>
              <a:t>Parçacık Sürü Optimizasyonu (PSO) Algoritması</a:t>
            </a:r>
            <a:endParaRPr lang="tr-T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8" name="İçerik Yer Tutucusu 17"/>
          <p:cNvSpPr txBox="1">
            <a:spLocks/>
          </p:cNvSpPr>
          <p:nvPr/>
        </p:nvSpPr>
        <p:spPr>
          <a:xfrm>
            <a:off x="541609" y="1524708"/>
            <a:ext cx="10009849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tr-TR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tr-T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İçerik Yer Tutucusu 17"/>
          <p:cNvSpPr txBox="1">
            <a:spLocks/>
          </p:cNvSpPr>
          <p:nvPr/>
        </p:nvSpPr>
        <p:spPr>
          <a:xfrm>
            <a:off x="694010" y="1524708"/>
            <a:ext cx="10934110" cy="50284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600"/>
              </a:spcAft>
              <a:buNone/>
              <a:defRPr/>
            </a:pPr>
            <a:endParaRPr lang="tr-T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1283" y="1337334"/>
            <a:ext cx="3071997" cy="5079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643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aşlık 7"/>
          <p:cNvSpPr>
            <a:spLocks noGrp="1"/>
          </p:cNvSpPr>
          <p:nvPr>
            <p:ph type="title"/>
          </p:nvPr>
        </p:nvSpPr>
        <p:spPr>
          <a:xfrm>
            <a:off x="521207" y="448056"/>
            <a:ext cx="8196073" cy="640080"/>
          </a:xfrm>
        </p:spPr>
        <p:txBody>
          <a:bodyPr rtlCol="0">
            <a:noAutofit/>
          </a:bodyPr>
          <a:lstStyle/>
          <a:p>
            <a:r>
              <a:rPr lang="tr-TR" dirty="0" smtClean="0"/>
              <a:t>PSO Kaba Kodu</a:t>
            </a:r>
            <a:endParaRPr lang="tr-T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8" name="İçerik Yer Tutucusu 17"/>
          <p:cNvSpPr txBox="1">
            <a:spLocks/>
          </p:cNvSpPr>
          <p:nvPr/>
        </p:nvSpPr>
        <p:spPr>
          <a:xfrm>
            <a:off x="541609" y="1524708"/>
            <a:ext cx="10009849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tr-TR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tr-T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İçerik Yer Tutucusu 17"/>
          <p:cNvSpPr txBox="1">
            <a:spLocks/>
          </p:cNvSpPr>
          <p:nvPr/>
        </p:nvSpPr>
        <p:spPr>
          <a:xfrm>
            <a:off x="694010" y="1524708"/>
            <a:ext cx="10934110" cy="50284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600"/>
              </a:spcAft>
              <a:buNone/>
              <a:defRPr/>
            </a:pPr>
            <a:endParaRPr lang="tr-T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Dikdörtgen 1"/>
          <p:cNvSpPr/>
          <p:nvPr/>
        </p:nvSpPr>
        <p:spPr>
          <a:xfrm>
            <a:off x="521207" y="1290221"/>
            <a:ext cx="116586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600" dirty="0" smtClean="0"/>
              <a:t>  </a:t>
            </a:r>
            <a:r>
              <a:rPr lang="tr-TR" sz="1600" dirty="0"/>
              <a:t>1. Parçacıkları başlat:</a:t>
            </a:r>
          </a:p>
          <a:p>
            <a:r>
              <a:rPr lang="tr-TR" sz="1600" dirty="0"/>
              <a:t>     - Her bir parçacık için rastgele pozisyon ve hız oluştur.</a:t>
            </a:r>
          </a:p>
          <a:p>
            <a:r>
              <a:rPr lang="tr-TR" sz="1600" dirty="0"/>
              <a:t>     - Her parçacık için en iyi pozisyonunu (</a:t>
            </a:r>
            <a:r>
              <a:rPr lang="tr-TR" sz="1600" dirty="0" err="1"/>
              <a:t>pbest</a:t>
            </a:r>
            <a:r>
              <a:rPr lang="tr-TR" sz="1600" dirty="0"/>
              <a:t>) kaydet.</a:t>
            </a:r>
          </a:p>
          <a:p>
            <a:r>
              <a:rPr lang="tr-TR" sz="1600" dirty="0"/>
              <a:t>     - Sürüdeki en iyi pozisyonu (</a:t>
            </a:r>
            <a:r>
              <a:rPr lang="tr-TR" sz="1600" dirty="0" err="1"/>
              <a:t>gbest</a:t>
            </a:r>
            <a:r>
              <a:rPr lang="tr-TR" sz="1600" dirty="0"/>
              <a:t>) bul ve kaydet.</a:t>
            </a:r>
          </a:p>
          <a:p>
            <a:endParaRPr lang="tr-TR" sz="1600" dirty="0"/>
          </a:p>
          <a:p>
            <a:r>
              <a:rPr lang="tr-TR" sz="1600" dirty="0"/>
              <a:t>  2. Döngü: Belirlenen maksimum </a:t>
            </a:r>
            <a:r>
              <a:rPr lang="tr-TR" sz="1600" dirty="0" err="1"/>
              <a:t>iterasyon</a:t>
            </a:r>
            <a:r>
              <a:rPr lang="tr-TR" sz="1600" dirty="0"/>
              <a:t> sayısına ulaşılana kadar tekrarla:</a:t>
            </a:r>
          </a:p>
          <a:p>
            <a:r>
              <a:rPr lang="tr-TR" sz="1600" dirty="0"/>
              <a:t>    </a:t>
            </a:r>
          </a:p>
          <a:p>
            <a:r>
              <a:rPr lang="tr-TR" sz="1600" dirty="0"/>
              <a:t>    2.1. Her bir parçacık için:</a:t>
            </a:r>
          </a:p>
          <a:p>
            <a:r>
              <a:rPr lang="tr-TR" sz="1600" dirty="0"/>
              <a:t>        a. Hızı güncelle:</a:t>
            </a:r>
          </a:p>
          <a:p>
            <a:r>
              <a:rPr lang="tr-TR" sz="1600" dirty="0"/>
              <a:t>           </a:t>
            </a:r>
            <a:r>
              <a:rPr lang="tr-TR" sz="1600" dirty="0" err="1"/>
              <a:t>v_i</a:t>
            </a:r>
            <a:r>
              <a:rPr lang="tr-TR" sz="1600" dirty="0"/>
              <a:t>(t+1) = w * </a:t>
            </a:r>
            <a:r>
              <a:rPr lang="tr-TR" sz="1600" dirty="0" err="1"/>
              <a:t>v_i</a:t>
            </a:r>
            <a:r>
              <a:rPr lang="tr-TR" sz="1600" dirty="0"/>
              <a:t>(t) + c1 * r1 * (</a:t>
            </a:r>
            <a:r>
              <a:rPr lang="tr-TR" sz="1600" dirty="0" err="1"/>
              <a:t>pbest_i</a:t>
            </a:r>
            <a:r>
              <a:rPr lang="tr-TR" sz="1600" dirty="0"/>
              <a:t> - </a:t>
            </a:r>
            <a:r>
              <a:rPr lang="tr-TR" sz="1600" dirty="0" err="1"/>
              <a:t>x_i</a:t>
            </a:r>
            <a:r>
              <a:rPr lang="tr-TR" sz="1600" dirty="0"/>
              <a:t>(t)) + c2 * r2 * (</a:t>
            </a:r>
            <a:r>
              <a:rPr lang="tr-TR" sz="1600" dirty="0" err="1"/>
              <a:t>gbest</a:t>
            </a:r>
            <a:r>
              <a:rPr lang="tr-TR" sz="1600" dirty="0"/>
              <a:t> - </a:t>
            </a:r>
            <a:r>
              <a:rPr lang="tr-TR" sz="1600" dirty="0" err="1"/>
              <a:t>x_i</a:t>
            </a:r>
            <a:r>
              <a:rPr lang="tr-TR" sz="1600" dirty="0"/>
              <a:t>(t))</a:t>
            </a:r>
          </a:p>
          <a:p>
            <a:r>
              <a:rPr lang="tr-TR" sz="1600" dirty="0"/>
              <a:t>        </a:t>
            </a:r>
          </a:p>
          <a:p>
            <a:r>
              <a:rPr lang="tr-TR" sz="1600" dirty="0"/>
              <a:t>        b. Konumu güncelle:</a:t>
            </a:r>
          </a:p>
          <a:p>
            <a:r>
              <a:rPr lang="tr-TR" sz="1600" dirty="0"/>
              <a:t>           </a:t>
            </a:r>
            <a:r>
              <a:rPr lang="tr-TR" sz="1600" dirty="0" err="1"/>
              <a:t>x_i</a:t>
            </a:r>
            <a:r>
              <a:rPr lang="tr-TR" sz="1600" dirty="0"/>
              <a:t>(t+1) = </a:t>
            </a:r>
            <a:r>
              <a:rPr lang="tr-TR" sz="1600" dirty="0" err="1"/>
              <a:t>x_i</a:t>
            </a:r>
            <a:r>
              <a:rPr lang="tr-TR" sz="1600" dirty="0"/>
              <a:t>(t) + </a:t>
            </a:r>
            <a:r>
              <a:rPr lang="tr-TR" sz="1600" dirty="0" err="1"/>
              <a:t>v_i</a:t>
            </a:r>
            <a:r>
              <a:rPr lang="tr-TR" sz="1600" dirty="0"/>
              <a:t>(t+1)</a:t>
            </a:r>
          </a:p>
          <a:p>
            <a:r>
              <a:rPr lang="tr-TR" sz="1600" dirty="0"/>
              <a:t>        </a:t>
            </a:r>
          </a:p>
          <a:p>
            <a:r>
              <a:rPr lang="tr-TR" sz="1600" dirty="0"/>
              <a:t>        c. Yeni konumun </a:t>
            </a:r>
            <a:r>
              <a:rPr lang="tr-TR" sz="1600" dirty="0" err="1"/>
              <a:t>fitness</a:t>
            </a:r>
            <a:r>
              <a:rPr lang="tr-TR" sz="1600" dirty="0"/>
              <a:t> değerini hesapla.</a:t>
            </a:r>
          </a:p>
          <a:p>
            <a:r>
              <a:rPr lang="tr-TR" sz="1600" dirty="0"/>
              <a:t>        </a:t>
            </a:r>
          </a:p>
          <a:p>
            <a:r>
              <a:rPr lang="tr-TR" sz="1600" dirty="0"/>
              <a:t>        d. Eğer bu </a:t>
            </a:r>
            <a:r>
              <a:rPr lang="tr-TR" sz="1600" dirty="0" err="1"/>
              <a:t>fitness</a:t>
            </a:r>
            <a:r>
              <a:rPr lang="tr-TR" sz="1600" dirty="0"/>
              <a:t> değeri parçacığın kendi en iyi değerinden (</a:t>
            </a:r>
            <a:r>
              <a:rPr lang="tr-TR" sz="1600" dirty="0" err="1"/>
              <a:t>pbest</a:t>
            </a:r>
            <a:r>
              <a:rPr lang="tr-TR" sz="1600" dirty="0"/>
              <a:t>) daha iyiyse, </a:t>
            </a:r>
            <a:r>
              <a:rPr lang="tr-TR" sz="1600" dirty="0" err="1"/>
              <a:t>pbest'i</a:t>
            </a:r>
            <a:r>
              <a:rPr lang="tr-TR" sz="1600" dirty="0"/>
              <a:t> güncelle.</a:t>
            </a:r>
          </a:p>
          <a:p>
            <a:r>
              <a:rPr lang="tr-TR" sz="1600" dirty="0"/>
              <a:t>        </a:t>
            </a:r>
          </a:p>
          <a:p>
            <a:r>
              <a:rPr lang="tr-TR" sz="1600" dirty="0"/>
              <a:t>        e. Eğer bu </a:t>
            </a:r>
            <a:r>
              <a:rPr lang="tr-TR" sz="1600" dirty="0" err="1"/>
              <a:t>fitness</a:t>
            </a:r>
            <a:r>
              <a:rPr lang="tr-TR" sz="1600" dirty="0"/>
              <a:t> değeri sürünün en iyi değerinden (</a:t>
            </a:r>
            <a:r>
              <a:rPr lang="tr-TR" sz="1600" dirty="0" err="1"/>
              <a:t>gbest</a:t>
            </a:r>
            <a:r>
              <a:rPr lang="tr-TR" sz="1600" dirty="0"/>
              <a:t>) daha iyiyse, </a:t>
            </a:r>
            <a:r>
              <a:rPr lang="tr-TR" sz="1600" dirty="0" err="1"/>
              <a:t>gbest'i</a:t>
            </a:r>
            <a:r>
              <a:rPr lang="tr-TR" sz="1600" dirty="0"/>
              <a:t> güncelle.</a:t>
            </a:r>
          </a:p>
          <a:p>
            <a:endParaRPr lang="tr-TR" sz="1600" dirty="0"/>
          </a:p>
          <a:p>
            <a:r>
              <a:rPr lang="tr-TR" sz="1600" dirty="0"/>
              <a:t>  3. En iyi çözümü döndür: </a:t>
            </a:r>
            <a:r>
              <a:rPr lang="tr-TR" sz="1600" dirty="0" err="1"/>
              <a:t>gbest</a:t>
            </a:r>
            <a:r>
              <a:rPr lang="tr-TR" sz="1600" dirty="0"/>
              <a:t> ve </a:t>
            </a:r>
            <a:r>
              <a:rPr lang="tr-TR" sz="1600" dirty="0" err="1"/>
              <a:t>gbest'in</a:t>
            </a:r>
            <a:r>
              <a:rPr lang="tr-TR" sz="1600" dirty="0"/>
              <a:t> </a:t>
            </a:r>
            <a:r>
              <a:rPr lang="tr-TR" sz="1600" dirty="0" err="1"/>
              <a:t>fitness</a:t>
            </a:r>
            <a:r>
              <a:rPr lang="tr-TR" sz="1600" dirty="0"/>
              <a:t> değeri.</a:t>
            </a:r>
          </a:p>
        </p:txBody>
      </p:sp>
    </p:spTree>
    <p:extLst>
      <p:ext uri="{BB962C8B-B14F-4D97-AF65-F5344CB8AC3E}">
        <p14:creationId xmlns:p14="http://schemas.microsoft.com/office/powerpoint/2010/main" val="279307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aşlık 7"/>
          <p:cNvSpPr>
            <a:spLocks noGrp="1"/>
          </p:cNvSpPr>
          <p:nvPr>
            <p:ph type="title"/>
          </p:nvPr>
        </p:nvSpPr>
        <p:spPr>
          <a:xfrm>
            <a:off x="521207" y="448056"/>
            <a:ext cx="8196073" cy="640080"/>
          </a:xfrm>
        </p:spPr>
        <p:txBody>
          <a:bodyPr rtlCol="0">
            <a:noAutofit/>
          </a:bodyPr>
          <a:lstStyle/>
          <a:p>
            <a:r>
              <a:rPr lang="tr-TR" dirty="0" smtClean="0"/>
              <a:t>PSO Avantaj – Dez</a:t>
            </a:r>
            <a:r>
              <a:rPr lang="tr-TR" dirty="0"/>
              <a:t>a</a:t>
            </a:r>
            <a:r>
              <a:rPr lang="tr-TR" dirty="0" smtClean="0"/>
              <a:t>vantaj</a:t>
            </a:r>
            <a:endParaRPr lang="tr-T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8" name="İçerik Yer Tutucusu 17"/>
          <p:cNvSpPr txBox="1">
            <a:spLocks/>
          </p:cNvSpPr>
          <p:nvPr/>
        </p:nvSpPr>
        <p:spPr>
          <a:xfrm>
            <a:off x="541609" y="1524708"/>
            <a:ext cx="10009849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tr-TR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tr-T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İçerik Yer Tutucusu 17"/>
          <p:cNvSpPr txBox="1">
            <a:spLocks/>
          </p:cNvSpPr>
          <p:nvPr/>
        </p:nvSpPr>
        <p:spPr>
          <a:xfrm>
            <a:off x="694010" y="1524708"/>
            <a:ext cx="10934110" cy="50284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tr-TR" sz="1800" b="1" dirty="0"/>
              <a:t>Avantajlar</a:t>
            </a:r>
            <a:r>
              <a:rPr lang="tr-TR" sz="1800" dirty="0"/>
              <a:t>:</a:t>
            </a:r>
          </a:p>
          <a:p>
            <a:r>
              <a:rPr lang="tr-TR" sz="1800" dirty="0"/>
              <a:t>Basit ve uygulanması kolay bir algoritmadır.</a:t>
            </a:r>
          </a:p>
          <a:p>
            <a:r>
              <a:rPr lang="tr-TR" sz="1800" dirty="0"/>
              <a:t>Parametre ayarlamaları çok karmaşık değildir.</a:t>
            </a:r>
          </a:p>
          <a:p>
            <a:r>
              <a:rPr lang="tr-TR" sz="1800" dirty="0"/>
              <a:t>Sürekli veya ayrık çözüm uzaylarında kullanılabilir.</a:t>
            </a:r>
          </a:p>
          <a:p>
            <a:r>
              <a:rPr lang="tr-TR" sz="1800" dirty="0"/>
              <a:t>Lokal minimumlara takılma olasılığı düşüktür, çünkü parçacıklar sürünün geri kalanına göre hareket eder.</a:t>
            </a:r>
          </a:p>
          <a:p>
            <a:pPr marL="0" indent="0">
              <a:buNone/>
            </a:pPr>
            <a:r>
              <a:rPr lang="tr-TR" sz="1800" b="1" dirty="0"/>
              <a:t>Dezavantajlar</a:t>
            </a:r>
            <a:r>
              <a:rPr lang="tr-TR" sz="1800" dirty="0"/>
              <a:t>:</a:t>
            </a:r>
          </a:p>
          <a:p>
            <a:r>
              <a:rPr lang="tr-TR" sz="1800" dirty="0"/>
              <a:t>Çok karmaşık problemlerde, optimal çözüm bulma garantisi yoktur.</a:t>
            </a:r>
          </a:p>
          <a:p>
            <a:r>
              <a:rPr lang="tr-TR" sz="1800" dirty="0"/>
              <a:t>Bazen </a:t>
            </a:r>
            <a:r>
              <a:rPr lang="tr-TR" sz="1800" dirty="0" err="1"/>
              <a:t>konverjans</a:t>
            </a:r>
            <a:r>
              <a:rPr lang="tr-TR" sz="1800" dirty="0"/>
              <a:t> yavaş olabilir.</a:t>
            </a:r>
          </a:p>
          <a:p>
            <a:r>
              <a:rPr lang="tr-TR" sz="1800" dirty="0"/>
              <a:t>Parametre ayarları doğru yapılmadığında, çözüm doğruluğu ve hız azalabilir.</a:t>
            </a:r>
          </a:p>
          <a:p>
            <a:pPr marL="0" lvl="0" indent="0" rtl="0">
              <a:spcAft>
                <a:spcPts val="600"/>
              </a:spcAft>
              <a:buNone/>
              <a:defRPr/>
            </a:pPr>
            <a:endParaRPr lang="tr-T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9145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oşGeldinizBelgesi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715161_TF10001108" id="{41B9FDAB-6CD4-418F-812E-0C6B6869C1A7}" vid="{9345BDE5-1EF4-48F4-B8D4-BEF6914F668A}"/>
    </a:ext>
  </a:extLst>
</a:theme>
</file>

<file path=ppt/theme/theme2.xml><?xml version="1.0" encoding="utf-8"?>
<a:theme xmlns:a="http://schemas.openxmlformats.org/drawingml/2006/main" name="Ofis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is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8a52e8c320b9a064ae3583ae3861c9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8020cb39231a0945110f9cd888b521a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EE8C63A-4744-4DE4-BB49-0FF0B5375C6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50072C5-DDE0-4258-BA7A-4D4B80DFA63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FD7FC771-7DFE-49DA-B577-71181BFBCB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PowerPoint'e Hoş Geldiniz</Template>
  <TotalTime>0</TotalTime>
  <Words>764</Words>
  <Application>Microsoft Office PowerPoint</Application>
  <PresentationFormat>Geniş ekran</PresentationFormat>
  <Paragraphs>100</Paragraphs>
  <Slides>11</Slides>
  <Notes>11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11</vt:i4>
      </vt:variant>
    </vt:vector>
  </HeadingPairs>
  <TitlesOfParts>
    <vt:vector size="16" baseType="lpstr">
      <vt:lpstr>Arial</vt:lpstr>
      <vt:lpstr>Calibri</vt:lpstr>
      <vt:lpstr>Segoe UI</vt:lpstr>
      <vt:lpstr>Segoe UI Light</vt:lpstr>
      <vt:lpstr>HoşGeldinizBelgesi</vt:lpstr>
      <vt:lpstr>Sezgisel Optimizasyon Algoritmaları</vt:lpstr>
      <vt:lpstr>Parçacık Sürü Optimizasyonu (PSO) Algoritması</vt:lpstr>
      <vt:lpstr>Parçacık Sürü Optimizasyonu (PSO) Algoritması</vt:lpstr>
      <vt:lpstr>PSO – Çalışma Adımları</vt:lpstr>
      <vt:lpstr>PSO – Çalışma Adımları</vt:lpstr>
      <vt:lpstr>PSO – Çalışma Adımları</vt:lpstr>
      <vt:lpstr>Parçacık Sürü Optimizasyonu (PSO) Algoritması</vt:lpstr>
      <vt:lpstr>PSO Kaba Kodu</vt:lpstr>
      <vt:lpstr>PSO Avantaj – Dezavantaj</vt:lpstr>
      <vt:lpstr>PSO Uygulama Alanları</vt:lpstr>
      <vt:lpstr>Sorusu olan var mı 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2024-10-03T04:34:52Z</dcterms:created>
  <dcterms:modified xsi:type="dcterms:W3CDTF">2024-11-14T11:47:57Z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