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8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55" r:id="rId15"/>
    <p:sldId id="356" r:id="rId16"/>
    <p:sldId id="349" r:id="rId17"/>
    <p:sldId id="357" r:id="rId18"/>
    <p:sldId id="358" r:id="rId19"/>
    <p:sldId id="353" r:id="rId20"/>
    <p:sldId id="354" r:id="rId21"/>
    <p:sldId id="359" r:id="rId22"/>
    <p:sldId id="360" r:id="rId23"/>
    <p:sldId id="361" r:id="rId24"/>
    <p:sldId id="362" r:id="rId25"/>
    <p:sldId id="363" r:id="rId26"/>
    <p:sldId id="364" r:id="rId27"/>
    <p:sldId id="366" r:id="rId28"/>
    <p:sldId id="365" r:id="rId29"/>
    <p:sldId id="367" r:id="rId30"/>
    <p:sldId id="368" r:id="rId31"/>
    <p:sldId id="282" r:id="rId3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5"/>
            <p14:sldId id="356"/>
            <p14:sldId id="349"/>
            <p14:sldId id="357"/>
            <p14:sldId id="358"/>
            <p14:sldId id="353"/>
            <p14:sldId id="354"/>
            <p14:sldId id="359"/>
            <p14:sldId id="360"/>
            <p14:sldId id="361"/>
            <p14:sldId id="362"/>
            <p14:sldId id="363"/>
            <p14:sldId id="364"/>
            <p14:sldId id="366"/>
            <p14:sldId id="365"/>
            <p14:sldId id="367"/>
            <p14:sldId id="368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47" d="100"/>
          <a:sy n="47" d="100"/>
        </p:scale>
        <p:origin x="66" y="5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5.12.2024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5.12.2024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954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42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96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137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161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446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62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927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9843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002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443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2537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3854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7823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5464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5823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3045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245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331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655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480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576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06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085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943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5.12.2024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5.12.2024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69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8</a:t>
            </a:r>
            <a:r>
              <a:rPr lang="tr-TR" dirty="0" smtClean="0">
                <a:solidFill>
                  <a:schemeClr val="bg1"/>
                </a:solidFill>
              </a:rPr>
              <a:t>. Hafta  - ACO – Ant </a:t>
            </a:r>
            <a:r>
              <a:rPr lang="tr-TR" dirty="0" err="1" smtClean="0">
                <a:solidFill>
                  <a:schemeClr val="bg1"/>
                </a:solidFill>
              </a:rPr>
              <a:t>Colony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Optimization</a:t>
            </a:r>
            <a:r>
              <a:rPr lang="tr-TR" dirty="0" smtClean="0">
                <a:solidFill>
                  <a:schemeClr val="bg1"/>
                </a:solidFill>
              </a:rPr>
              <a:t> Alg.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	             Karınca Koloni Optimizasyon Alg.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261294"/>
            <a:ext cx="10987239" cy="347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Deney manipüle edilirse;</a:t>
            </a:r>
          </a:p>
          <a:p>
            <a:pPr lvl="1"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https://miro.medium.com/v2/resize:fit:708/1*VX2eRRn6Y6J8YAhf4B0Q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6" y="2370264"/>
            <a:ext cx="4772717" cy="30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iro.medium.com/v2/resize:fit:691/1*O-KhRYixlTr-glqPsqIcA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47" y="1261294"/>
            <a:ext cx="4604424" cy="261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iro.medium.com/v2/resize:fit:691/1*er77_N3djsZ66qBk6D_gQ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47" y="3983778"/>
            <a:ext cx="4604424" cy="25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55629" y="4866673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10396548" y="3339912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10396548" y="6051174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52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Akış Diyagramı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71361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1212711"/>
            <a:ext cx="6095151" cy="5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Kaba Kodu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71361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13409" y="1498030"/>
            <a:ext cx="9422898" cy="461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Parametreleri ve </a:t>
            </a:r>
            <a:r>
              <a:rPr lang="tr-TR" dirty="0" err="1"/>
              <a:t>feromon</a:t>
            </a:r>
            <a:r>
              <a:rPr lang="tr-TR" dirty="0"/>
              <a:t> matrisini başlat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Her </a:t>
            </a:r>
            <a:r>
              <a:rPr lang="tr-TR" dirty="0"/>
              <a:t>iterasyon için</a:t>
            </a:r>
            <a:r>
              <a:rPr lang="tr-T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/>
              <a:t>Her karınca için: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	Bir </a:t>
            </a:r>
            <a:r>
              <a:rPr lang="tr-TR" dirty="0"/>
              <a:t>çözüm (rota) </a:t>
            </a:r>
            <a:r>
              <a:rPr lang="tr-TR" dirty="0" smtClean="0"/>
              <a:t>oluştur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		Rotanın </a:t>
            </a:r>
            <a:r>
              <a:rPr lang="tr-TR" dirty="0"/>
              <a:t>maliyetini hesapla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err="1" smtClean="0"/>
              <a:t>Feromonları</a:t>
            </a:r>
            <a:r>
              <a:rPr lang="tr-TR" dirty="0" smtClean="0"/>
              <a:t> </a:t>
            </a:r>
            <a:r>
              <a:rPr lang="tr-TR" dirty="0"/>
              <a:t>güncelle: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 err="1" smtClean="0"/>
              <a:t>Feromonları</a:t>
            </a:r>
            <a:r>
              <a:rPr lang="tr-TR" dirty="0" smtClean="0"/>
              <a:t> buharlaştır</a:t>
            </a:r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	Çözümlere </a:t>
            </a:r>
            <a:r>
              <a:rPr lang="tr-TR" dirty="0"/>
              <a:t>göre </a:t>
            </a:r>
            <a:r>
              <a:rPr lang="tr-TR" dirty="0" err="1"/>
              <a:t>feromon</a:t>
            </a:r>
            <a:r>
              <a:rPr lang="tr-TR" dirty="0"/>
              <a:t> ekle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Bulunan </a:t>
            </a:r>
            <a:r>
              <a:rPr lang="tr-TR" dirty="0"/>
              <a:t>en iyi çözümü güncelle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Son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En </a:t>
            </a:r>
            <a:r>
              <a:rPr lang="tr-TR" dirty="0"/>
              <a:t>iyi çözümü döndür</a:t>
            </a:r>
          </a:p>
        </p:txBody>
      </p:sp>
    </p:spTree>
    <p:extLst>
      <p:ext uri="{BB962C8B-B14F-4D97-AF65-F5344CB8AC3E}">
        <p14:creationId xmlns:p14="http://schemas.microsoft.com/office/powerpoint/2010/main" val="34668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71361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1800" b="1" dirty="0" smtClean="0"/>
              <a:t>Adım : Başlangıç parametreleri belirlenir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İterasyon sayısı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Karınca Sayısı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Başlangıç </a:t>
            </a:r>
            <a:r>
              <a:rPr lang="tr-TR" sz="1800" dirty="0" err="1" smtClean="0"/>
              <a:t>feromon</a:t>
            </a:r>
            <a:r>
              <a:rPr lang="tr-TR" sz="1800" dirty="0" smtClean="0"/>
              <a:t> seviyeleri (Genellikle matris yapılır ve hepsine aynı katsayı atanır.)</a:t>
            </a:r>
          </a:p>
          <a:p>
            <a:pPr lvl="1">
              <a:lnSpc>
                <a:spcPct val="150000"/>
              </a:lnSpc>
            </a:pPr>
            <a:r>
              <a:rPr lang="el-GR" sz="1800" dirty="0" smtClean="0"/>
              <a:t>ρ</a:t>
            </a:r>
            <a:r>
              <a:rPr lang="tr-TR" sz="1800" dirty="0" smtClean="0"/>
              <a:t>  = </a:t>
            </a:r>
            <a:r>
              <a:rPr lang="tr-TR" sz="1800" dirty="0" err="1" smtClean="0"/>
              <a:t>Rho</a:t>
            </a:r>
            <a:r>
              <a:rPr lang="tr-TR" sz="1800" dirty="0" smtClean="0"/>
              <a:t> : Buharlaşma oranı  ( [0-1])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Alfa</a:t>
            </a:r>
            <a:r>
              <a:rPr lang="tr-TR" sz="1800" dirty="0" smtClean="0"/>
              <a:t>: Karıncaların </a:t>
            </a:r>
            <a:r>
              <a:rPr lang="tr-TR" sz="1800" dirty="0" err="1"/>
              <a:t>feromon</a:t>
            </a:r>
            <a:r>
              <a:rPr lang="tr-TR" sz="1800" dirty="0"/>
              <a:t> izine duyarlılığı.</a:t>
            </a:r>
            <a:endParaRPr lang="tr-TR" sz="1800" dirty="0" smtClean="0"/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Beta</a:t>
            </a:r>
            <a:r>
              <a:rPr lang="tr-TR" sz="1800" dirty="0"/>
              <a:t>: Mesafe veya diğer ölçütlerin etkisi</a:t>
            </a:r>
            <a:r>
              <a:rPr lang="tr-TR" sz="1800" dirty="0" smtClean="0"/>
              <a:t>. (</a:t>
            </a:r>
            <a:r>
              <a:rPr lang="tr-TR" sz="1800" dirty="0" err="1" smtClean="0"/>
              <a:t>Sezgisellik</a:t>
            </a:r>
            <a:r>
              <a:rPr lang="tr-TR" sz="1800" dirty="0" smtClean="0"/>
              <a:t> bilgi katsayısı)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71361" y="1088136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b="1" dirty="0" smtClean="0"/>
                  <a:t>2. Adım : Karınca hareketleri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sz="1800" dirty="0"/>
                  <a:t>Karınca bir şehirden diğerine geçerken </a:t>
                </a:r>
                <a:r>
                  <a:rPr lang="tr-TR" sz="1800" b="1" dirty="0"/>
                  <a:t>olasılığa dayalı bir seçim</a:t>
                </a:r>
                <a:r>
                  <a:rPr lang="tr-TR" sz="1800" dirty="0"/>
                  <a:t> </a:t>
                </a:r>
                <a:r>
                  <a:rPr lang="tr-TR" sz="1800" dirty="0" smtClean="0"/>
                  <a:t>yapar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dirty="0"/>
                  <a:t>	</a:t>
                </a:r>
                <a:r>
                  <a:rPr lang="tr-TR" sz="18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tr-T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</m:sSubSup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tr-T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</m:sSubSup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tr-T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tr-TR" sz="1400"/>
                        <m:t>Ş</m:t>
                      </m:r>
                      <m:r>
                        <m:rPr>
                          <m:nor/>
                        </m:rPr>
                        <a:rPr lang="tr-TR" sz="1400"/>
                        <m:t>ehir</m:t>
                      </m:r>
                      <m:r>
                        <m:rPr>
                          <m:nor/>
                        </m:rPr>
                        <a:rPr lang="tr-TR" sz="1400"/>
                        <m:t> </m:t>
                      </m:r>
                      <m:r>
                        <m:rPr>
                          <m:nor/>
                        </m:rPr>
                        <a:rPr lang="tr-TR" sz="1400"/>
                        <m:t>i</m:t>
                      </m:r>
                      <m:r>
                        <m:rPr>
                          <m:nor/>
                        </m:rPr>
                        <a:rPr lang="tr-TR" sz="1400"/>
                        <m:t>′</m:t>
                      </m:r>
                      <m:r>
                        <m:rPr>
                          <m:nor/>
                        </m:rPr>
                        <a:rPr lang="tr-TR" sz="1400"/>
                        <m:t>den</m:t>
                      </m:r>
                      <m:r>
                        <m:rPr>
                          <m:nor/>
                        </m:rPr>
                        <a:rPr lang="tr-TR" sz="1400"/>
                        <m:t> </m:t>
                      </m:r>
                      <m:r>
                        <m:rPr>
                          <m:nor/>
                        </m:rPr>
                        <a:rPr lang="tr-TR" sz="1400"/>
                        <m:t>j</m:t>
                      </m:r>
                      <m:r>
                        <m:rPr>
                          <m:nor/>
                        </m:rPr>
                        <a:rPr lang="tr-TR" sz="1400"/>
                        <m:t>′</m:t>
                      </m:r>
                      <m:r>
                        <m:rPr>
                          <m:nor/>
                        </m:rPr>
                        <a:rPr lang="tr-TR" sz="1400"/>
                        <m:t>ye</m:t>
                      </m:r>
                      <m:r>
                        <m:rPr>
                          <m:nor/>
                        </m:rPr>
                        <a:rPr lang="tr-TR" sz="1400"/>
                        <m:t> </m:t>
                      </m:r>
                      <m:r>
                        <m:rPr>
                          <m:nor/>
                        </m:rPr>
                        <a:rPr lang="tr-TR" sz="1400"/>
                        <m:t>ge</m:t>
                      </m:r>
                      <m:r>
                        <m:rPr>
                          <m:nor/>
                        </m:rPr>
                        <a:rPr lang="tr-TR" sz="1400"/>
                        <m:t>ç</m:t>
                      </m:r>
                      <m:r>
                        <m:rPr>
                          <m:nor/>
                        </m:rPr>
                        <a:rPr lang="tr-TR" sz="1400"/>
                        <m:t>i</m:t>
                      </m:r>
                      <m:r>
                        <m:rPr>
                          <m:nor/>
                        </m:rPr>
                        <a:rPr lang="tr-TR" sz="1400"/>
                        <m:t>ş </m:t>
                      </m:r>
                      <m:r>
                        <m:rPr>
                          <m:nor/>
                        </m:rPr>
                        <a:rPr lang="tr-TR" sz="1400"/>
                        <m:t>olas</m:t>
                      </m:r>
                      <m:r>
                        <m:rPr>
                          <m:nor/>
                        </m:rPr>
                        <a:rPr lang="tr-TR" sz="1400"/>
                        <m:t>ı</m:t>
                      </m:r>
                      <m:r>
                        <m:rPr>
                          <m:nor/>
                        </m:rPr>
                        <a:rPr lang="tr-TR" sz="1400"/>
                        <m:t>l</m:t>
                      </m:r>
                      <m:r>
                        <m:rPr>
                          <m:nor/>
                        </m:rPr>
                        <a:rPr lang="tr-TR" sz="1400"/>
                        <m:t>ığı.</m:t>
                      </m:r>
                    </m:oMath>
                  </m:oMathPara>
                </a14:m>
                <a:endParaRPr lang="tr-T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 panose="020B0502040204020203" pitchFamily="34" charset="0"/>
                </a:endParaRP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r>
                  <a:rPr lang="tr-TR" sz="1400" dirty="0" smtClean="0">
                    <a:cs typeface="Segoe UI" panose="020B0502040204020203" pitchFamily="34" charset="0"/>
                  </a:rPr>
                  <a:t>  : i ve j </a:t>
                </a:r>
                <a:r>
                  <a:rPr lang="tr-TR" sz="1400" dirty="0"/>
                  <a:t>arasındaki </a:t>
                </a:r>
                <a:r>
                  <a:rPr lang="tr-TR" sz="1400" dirty="0" err="1"/>
                  <a:t>feromon</a:t>
                </a:r>
                <a:r>
                  <a:rPr lang="tr-TR" sz="1400" dirty="0"/>
                  <a:t> miktarı</a:t>
                </a:r>
                <a:r>
                  <a:rPr lang="tr-TR" sz="1400" dirty="0" smtClean="0"/>
                  <a:t>.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r>
                  <a:rPr lang="tr-TR" sz="1400" dirty="0" smtClean="0">
                    <a:cs typeface="Segoe UI" panose="020B0502040204020203" pitchFamily="34" charset="0"/>
                  </a:rPr>
                  <a:t> : i ve j a</a:t>
                </a:r>
                <a:r>
                  <a:rPr lang="tr-TR" sz="1400" dirty="0" smtClean="0"/>
                  <a:t>rasındaki </a:t>
                </a:r>
                <a:r>
                  <a:rPr lang="tr-TR" sz="1400" dirty="0"/>
                  <a:t>sezgisel bilgi (ör. mesafenin tersi</a:t>
                </a:r>
                <a:r>
                  <a:rPr lang="tr-TR" sz="1400" dirty="0" smtClean="0"/>
                  <a:t>).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el-GR" sz="1400" dirty="0" smtClean="0">
                    <a:cs typeface="Segoe UI" panose="020B0502040204020203" pitchFamily="34" charset="0"/>
                  </a:rPr>
                  <a:t>Α</a:t>
                </a:r>
                <a:r>
                  <a:rPr lang="tr-TR" sz="1400" dirty="0" smtClean="0">
                    <a:cs typeface="Segoe UI" panose="020B0502040204020203" pitchFamily="34" charset="0"/>
                  </a:rPr>
                  <a:t> </a:t>
                </a:r>
                <a:r>
                  <a:rPr lang="el-GR" sz="1400" dirty="0" smtClean="0">
                    <a:cs typeface="Segoe UI" panose="020B0502040204020203" pitchFamily="34" charset="0"/>
                  </a:rPr>
                  <a:t>β</a:t>
                </a:r>
                <a:r>
                  <a:rPr lang="tr-TR" sz="1400" dirty="0" smtClean="0">
                    <a:cs typeface="Segoe UI" panose="020B0502040204020203" pitchFamily="34" charset="0"/>
                  </a:rPr>
                  <a:t> : </a:t>
                </a:r>
                <a:r>
                  <a:rPr lang="tr-TR" sz="1400" dirty="0" err="1"/>
                  <a:t>Feromon</a:t>
                </a:r>
                <a:r>
                  <a:rPr lang="tr-TR" sz="1400" dirty="0"/>
                  <a:t> ve sezgisel bilgiye verilen ağırlıklar</a:t>
                </a:r>
                <a:r>
                  <a:rPr lang="tr-TR" sz="1400" dirty="0" smtClean="0"/>
                  <a:t>.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tr-TR" sz="1400" dirty="0" smtClean="0">
                    <a:cs typeface="Segoe UI" panose="020B0502040204020203" pitchFamily="34" charset="0"/>
                  </a:rPr>
                  <a:t>U : </a:t>
                </a:r>
                <a:r>
                  <a:rPr lang="tr-TR" sz="1400" dirty="0"/>
                  <a:t>Henüz ziyaret edilmemiş şehirler kümesi.</a:t>
                </a:r>
                <a:endParaRPr lang="tr-TR" sz="1400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1" y="1088136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5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71361" y="1088136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b="1" dirty="0" smtClean="0"/>
                  <a:t>3. Adım : Yol maliyeti hesaplanması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sz="1800" dirty="0" smtClean="0"/>
                  <a:t>Başlangıç noktasından başlanarak karıncanın dolaştığı tüm yolların maliyeti toplanır.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b="1" dirty="0" smtClean="0"/>
                  <a:t>4. </a:t>
                </a:r>
                <a:r>
                  <a:rPr lang="tr-TR" sz="1800" b="1" dirty="0"/>
                  <a:t>Adım : </a:t>
                </a:r>
                <a:r>
                  <a:rPr lang="tr-TR" sz="1800" b="1" dirty="0" err="1" smtClean="0"/>
                  <a:t>Feronom</a:t>
                </a:r>
                <a:r>
                  <a:rPr lang="tr-TR" sz="1800" b="1" dirty="0" smtClean="0"/>
                  <a:t> Güncellemesi</a:t>
                </a:r>
                <a:endParaRPr lang="tr-TR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tr-TR" sz="1800" dirty="0" smtClean="0"/>
                  <a:t>Buharlaşma: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r>
                  <a:rPr lang="tr-TR" sz="1800" dirty="0" smtClean="0"/>
                  <a:t>​←</a:t>
                </a:r>
                <a:r>
                  <a:rPr lang="tr-TR" sz="1800" dirty="0"/>
                  <a:t>(1−</a:t>
                </a:r>
                <a:r>
                  <a:rPr lang="el-GR" sz="1800" dirty="0"/>
                  <a:t>ρ</a:t>
                </a:r>
                <a:r>
                  <a:rPr lang="el-GR" sz="1800" dirty="0" smtClean="0"/>
                  <a:t>)</a:t>
                </a:r>
                <a:r>
                  <a:rPr lang="tr-TR" sz="1800" dirty="0" smtClean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endParaRPr lang="tr-TR" sz="1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tr-TR" sz="1800" dirty="0" err="1" smtClean="0"/>
                  <a:t>Feromon</a:t>
                </a:r>
                <a:r>
                  <a:rPr lang="tr-TR" sz="1800" dirty="0" smtClean="0"/>
                  <a:t> Artışı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r>
                  <a:rPr lang="tr-TR" sz="1800" dirty="0" smtClean="0"/>
                  <a:t>​←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𝝙</m:t>
                    </m:r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endParaRPr lang="tr-TR" sz="1800" dirty="0" smtClean="0"/>
              </a:p>
              <a:p>
                <a:pPr marL="2286000" lvl="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r>
                  <a:rPr lang="tr-T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tr-TR" sz="2400" dirty="0" smtClean="0"/>
                  <a:t>    C karıncanın toplam yolu , Q </a:t>
                </a:r>
                <a:r>
                  <a:rPr lang="tr-TR" sz="2400" dirty="0" err="1" smtClean="0"/>
                  <a:t>feromon</a:t>
                </a:r>
                <a:r>
                  <a:rPr lang="tr-TR" sz="2400" dirty="0" smtClean="0"/>
                  <a:t> miktarı      belirleme sabiti</a:t>
                </a: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1" y="1088136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9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71361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4.  Adım : En iyi çözümün güncellenmesi </a:t>
            </a:r>
          </a:p>
          <a:p>
            <a:r>
              <a:rPr lang="tr-TR" sz="1800" dirty="0"/>
              <a:t>Her iterasyonda bulunan yollar karşılaştırılarak en iyi çözüm kaydedilir.</a:t>
            </a:r>
          </a:p>
          <a:p>
            <a:r>
              <a:rPr lang="tr-TR" sz="1800" dirty="0"/>
              <a:t>İterasyon boyunca en iyi çözüm güncellenir.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b="1" dirty="0"/>
              <a:t>5.  Adım : Durdurma kriteri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durdurma kriteri sağlanmışsa (örneğin, belirli bir iterasyon sayısına ulaşılmışsa ya da belirli bir çözüm doğruluğuna erişilmişse) algoritma sonlandırılır.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sağlanmamışsa, algoritma adımları tekrarlanır.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71361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Örnek :  </a:t>
            </a:r>
            <a:r>
              <a:rPr lang="tr-TR" sz="1800" dirty="0" smtClean="0"/>
              <a:t>A,B,C,D isimlerinde 4 şehir için gezgin satıcı problemini optimize ediniz.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K1 : A – B – C - D -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K2 : D - C- A – B - D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208" y="2254353"/>
            <a:ext cx="322942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71361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Buharlaşma yoksa;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04" y="1890232"/>
            <a:ext cx="2743719" cy="321314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38" y="1901145"/>
            <a:ext cx="714474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Buharlaşma yoksa;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Son Durum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14" y="2547853"/>
            <a:ext cx="314368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Karınca Koloni (ACO) – Ant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1992 yılında </a:t>
            </a:r>
            <a:r>
              <a:rPr lang="tr-TR" sz="1800" dirty="0" err="1" smtClean="0"/>
              <a:t>Marco</a:t>
            </a:r>
            <a:r>
              <a:rPr lang="tr-TR" sz="1800" dirty="0" smtClean="0"/>
              <a:t> </a:t>
            </a:r>
            <a:r>
              <a:rPr lang="tr-TR" sz="1800" dirty="0" err="1" smtClean="0"/>
              <a:t>Dorigo</a:t>
            </a:r>
            <a:r>
              <a:rPr lang="tr-TR" sz="1800" dirty="0" smtClean="0"/>
              <a:t> tarafından geliştirilmiştir.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Doktora tezinde önerilmiştir.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Karınca sürülerinin hareketlerinden esinlenerek geliştirilmiştir. 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Popülasyon tabanlı bir algoritmadır.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Sürü zekasına sahiptir.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Buharlaşma Olduğunda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Başlangıçtaki </a:t>
            </a:r>
            <a:r>
              <a:rPr lang="tr-TR" sz="1800" dirty="0" err="1" smtClean="0"/>
              <a:t>Feromonlar</a:t>
            </a:r>
            <a:r>
              <a:rPr lang="tr-TR" sz="1800" dirty="0" smtClean="0"/>
              <a:t>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34" y="3093688"/>
            <a:ext cx="319132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Buharlaşma Olduğunda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4" y="2204510"/>
            <a:ext cx="3396920" cy="289640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33" y="2204510"/>
            <a:ext cx="3909138" cy="28964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656" y="2204510"/>
            <a:ext cx="2976731" cy="29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Buharlaşma Olduğunda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4" y="2204510"/>
            <a:ext cx="3396920" cy="289640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33" y="2204510"/>
            <a:ext cx="3909138" cy="28964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656" y="2204510"/>
            <a:ext cx="2976731" cy="29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Karınca hareketinin hesaplanması: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446" y="1836228"/>
            <a:ext cx="704948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Karınca hareketinin hesaplanması: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Yol olasılık hesaplaması: 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77" y="1682773"/>
            <a:ext cx="7316221" cy="435353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0" y="2659686"/>
            <a:ext cx="4166535" cy="19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Karınca hareketinin hesaplanması: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Yol olasılıkları :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33" y="2245999"/>
            <a:ext cx="473458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ACO – Örnek : 1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375007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Karınca hareketinin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Yolun seçilme işlemi : 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Kümülatif toplam tablosu oluşturulur.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Rastgele sayı üretilir [0-1] 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/>
              <a:t>Rand</a:t>
            </a:r>
            <a:r>
              <a:rPr lang="tr-TR" sz="1800" dirty="0" smtClean="0"/>
              <a:t> [0-0,05] : B</a:t>
            </a:r>
          </a:p>
          <a:p>
            <a:pPr>
              <a:lnSpc>
                <a:spcPct val="150000"/>
              </a:lnSpc>
            </a:pPr>
            <a:r>
              <a:rPr lang="tr-TR" sz="1800" dirty="0" err="1"/>
              <a:t>Rand</a:t>
            </a:r>
            <a:r>
              <a:rPr lang="tr-TR" sz="1800" dirty="0"/>
              <a:t> </a:t>
            </a:r>
            <a:r>
              <a:rPr lang="tr-TR" sz="1800" dirty="0" smtClean="0"/>
              <a:t>[0,05 – 0,24 ] </a:t>
            </a:r>
            <a:r>
              <a:rPr lang="tr-TR" sz="1800" dirty="0"/>
              <a:t>: </a:t>
            </a:r>
            <a:r>
              <a:rPr lang="tr-TR" sz="1800" dirty="0" smtClean="0"/>
              <a:t>c</a:t>
            </a:r>
            <a:endParaRPr lang="tr-TR" sz="1800" dirty="0"/>
          </a:p>
          <a:p>
            <a:pPr>
              <a:lnSpc>
                <a:spcPct val="150000"/>
              </a:lnSpc>
            </a:pPr>
            <a:r>
              <a:rPr lang="tr-TR" sz="1800" dirty="0" err="1"/>
              <a:t>Rand</a:t>
            </a:r>
            <a:r>
              <a:rPr lang="tr-TR" sz="1800" dirty="0"/>
              <a:t> </a:t>
            </a:r>
            <a:r>
              <a:rPr lang="tr-TR" sz="1800" dirty="0" smtClean="0"/>
              <a:t>[0,24 - 1] </a:t>
            </a:r>
            <a:r>
              <a:rPr lang="tr-TR" sz="1800" dirty="0"/>
              <a:t>: </a:t>
            </a:r>
            <a:r>
              <a:rPr lang="tr-TR" sz="1800" dirty="0" smtClean="0"/>
              <a:t>A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39" y="1375007"/>
            <a:ext cx="3334864" cy="117784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39" y="2632987"/>
            <a:ext cx="3307786" cy="104844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930" y="3824872"/>
            <a:ext cx="3365173" cy="117248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7103" y="4255373"/>
            <a:ext cx="2495734" cy="23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375007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088136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41609" y="137500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Sunu da kullanılan Örnek ve görseller, aşağıdaki </a:t>
            </a:r>
            <a:r>
              <a:rPr lang="tr-TR" sz="1800" dirty="0"/>
              <a:t>kaynaktan alınmıştır. </a:t>
            </a:r>
            <a:br>
              <a:rPr lang="tr-TR" sz="1800" dirty="0"/>
            </a:b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https://medium.com/@berkekeser/kar%C4%B1nca-kolonisi-optimizasyon-algoritmas%C4%B1-4da0b37cb393</a:t>
            </a:r>
            <a:r>
              <a:rPr lang="tr-TR" sz="1800" dirty="0" smtClean="0"/>
              <a:t>	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İçerik Yer Tutucusu 17"/>
          <p:cNvSpPr txBox="1">
            <a:spLocks/>
          </p:cNvSpPr>
          <p:nvPr/>
        </p:nvSpPr>
        <p:spPr>
          <a:xfrm>
            <a:off x="389209" y="1231572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Karınca Koloni (ACO) – Ant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5251" y="152227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1959 senesinde Pierre Paul </a:t>
            </a:r>
            <a:r>
              <a:rPr lang="tr-TR" sz="1800" dirty="0" err="1" smtClean="0"/>
              <a:t>Grasse</a:t>
            </a:r>
            <a:r>
              <a:rPr lang="tr-TR" sz="1800" dirty="0" smtClean="0"/>
              <a:t>  karınca sürüleri üzerinde araştırmalar yapmıştır.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Sürüdeki karıncalar arasında </a:t>
            </a:r>
            <a:r>
              <a:rPr lang="tr-TR" sz="1800" dirty="0" err="1" smtClean="0"/>
              <a:t>stigmergy</a:t>
            </a:r>
            <a:r>
              <a:rPr lang="tr-TR" sz="1800" dirty="0" smtClean="0"/>
              <a:t>  ismini verdiği bir iletişim olduğunu fark etmiştir.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Bir eylemin çevrede bıraktığı izin, diğer eylemin gerçekleşmesi için uyarıcı etkisi olması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Bir birini izleyen eylemler pekişerek birbiri üzerine kurulur ve organize bir hareketin doğmasını sağlar.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Doğrudan bir ilişki olmasa da zekice yapılan bir topluca hareketin temelini oluşturur.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Gıda kaynağına giderken karıncalar </a:t>
            </a:r>
            <a:r>
              <a:rPr lang="tr-TR" sz="1800" dirty="0" err="1" smtClean="0"/>
              <a:t>Feronom</a:t>
            </a:r>
            <a:r>
              <a:rPr lang="tr-TR" sz="1800" dirty="0" smtClean="0"/>
              <a:t> adında bir madde yere bırakırlar.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Yoldaki </a:t>
            </a:r>
            <a:r>
              <a:rPr lang="tr-TR" sz="1800" dirty="0" err="1" smtClean="0"/>
              <a:t>feronom</a:t>
            </a:r>
            <a:r>
              <a:rPr lang="tr-TR" sz="1800" dirty="0" smtClean="0"/>
              <a:t> seviyesi arttıkça karıncalar o yolu daha çok kullanmaya başlarlar.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361422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00" dirty="0"/>
              <a:t>S. Goss ve J. L. </a:t>
            </a:r>
            <a:r>
              <a:rPr lang="es-ES" sz="1800" dirty="0" smtClean="0"/>
              <a:t>Deneubourg</a:t>
            </a:r>
            <a:r>
              <a:rPr lang="tr-TR" sz="1800" dirty="0" smtClean="0"/>
              <a:t> karıncaların </a:t>
            </a:r>
            <a:r>
              <a:rPr lang="tr-TR" sz="1800" dirty="0" err="1" smtClean="0"/>
              <a:t>Feronomu</a:t>
            </a:r>
            <a:r>
              <a:rPr lang="tr-TR" sz="1800" dirty="0" smtClean="0"/>
              <a:t> nasıl kullandıklarıyla ilgili deney yapmışlardır.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1989 yılında yapılmıştır.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Deney : Yuva ile besin kaynağı arasına iki köprü kurarak karıncaların giderken ve gelirken hangi köprüyü kullandıklarının davranışlarını incelemişlerdir.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Farklı uzunluklarda köprüler ile deneyi çeşitlendirip karşılaştırma yapmışlardır.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1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880435" y="1361422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Eşit uzunluktaki yollar deneyi;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Deney birkaç kez tekrarlanır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Yaklaşık %50 iki köprü de kullanılmaktadır.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Karıncaların benzer seviyede </a:t>
            </a:r>
            <a:r>
              <a:rPr lang="tr-TR" sz="1800" dirty="0" err="1" smtClean="0"/>
              <a:t>feromon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salgıladığı görülmüştür.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miro.medium.com/v2/resize:fit:770/1*bI8PqCuQA4Ht9qWgmxMY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31" y="1088135"/>
            <a:ext cx="5669318" cy="26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v2/resize:fit:770/1*3QTmiKF-4BHFIF1ncZyh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52" y="4017050"/>
            <a:ext cx="5562278" cy="255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261294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Farklı uzunluktaki yollar deneyi;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Bu deneyde yolların uzunlukları birbirinden farklı  olacak şekilde ayarlanmıştır.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Karıncalar birinci aşamada yiyeceğe giderken %50 oranında bir dağılımla iki yolu da kullanarak </a:t>
            </a:r>
            <a:br>
              <a:rPr lang="tr-TR" sz="1800" dirty="0" smtClean="0"/>
            </a:br>
            <a:r>
              <a:rPr lang="tr-TR" sz="1800" dirty="0" smtClean="0"/>
              <a:t>sürü hareketine başlarlar.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miro.medium.com/v2/resize:fit:770/1*1PCuoycGiVP89jobbaJb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377" y="3698658"/>
            <a:ext cx="6390563" cy="29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261294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Farklı uzunluktaki yollar deneyi;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miro.medium.com/v2/resize:fit:770/1*1PCuoycGiVP89jobbaJb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5" y="1646674"/>
            <a:ext cx="4895805" cy="22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v2/resize:fit:770/1*0z8CXCP-gT2NGvnVIEqm2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26" y="1646674"/>
            <a:ext cx="4974303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v2/resize:fit:770/1*K5ex2hKk7x49NWDiaXGlf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8" y="4230858"/>
            <a:ext cx="4895162" cy="227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v2/resize:fit:759/1*NayWv9XvGesmRRaFY02wH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26" y="4214676"/>
            <a:ext cx="4916281" cy="2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224912" y="3451410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10519690" y="3504026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1" name="Oval 10"/>
          <p:cNvSpPr/>
          <p:nvPr/>
        </p:nvSpPr>
        <p:spPr>
          <a:xfrm>
            <a:off x="5288941" y="6007410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2" name="Oval 11"/>
          <p:cNvSpPr/>
          <p:nvPr/>
        </p:nvSpPr>
        <p:spPr>
          <a:xfrm>
            <a:off x="10519689" y="6032237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2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261294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Farklı uzunluktaki yollar deneyi;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miro.medium.com/v2/resize:fit:770/1*UDe-ylm37AeqPxS2RF-c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26" y="2421139"/>
            <a:ext cx="69342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9008018" y="5188293"/>
            <a:ext cx="352243" cy="381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771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Çift Köprü Deneyi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261294"/>
            <a:ext cx="10987239" cy="3473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Çok </a:t>
            </a:r>
            <a:r>
              <a:rPr lang="tr-TR" sz="1800" dirty="0" err="1" smtClean="0"/>
              <a:t>feronom</a:t>
            </a:r>
            <a:r>
              <a:rPr lang="tr-TR" sz="1800" dirty="0" smtClean="0"/>
              <a:t> olan yol her zaman en kısa yol mudur ? 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Deney manipüle edilirse;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İlk olarak B2 yolu açılıp o yoldaki </a:t>
            </a:r>
            <a:r>
              <a:rPr lang="tr-TR" sz="1800" dirty="0" err="1" smtClean="0"/>
              <a:t>fronom</a:t>
            </a:r>
            <a:r>
              <a:rPr lang="tr-TR" sz="1800" dirty="0" smtClean="0"/>
              <a:t> sayısı arttırılıp sonra daha kısa olan yol açıldığında karıncalar kısa yolu bulabilirler mi ?</a:t>
            </a:r>
          </a:p>
          <a:p>
            <a:pPr lvl="1"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   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https://miro.medium.com/v2/resize:fit:708/1*VX2eRRn6Y6J8YAhf4B0Q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8" y="3224769"/>
            <a:ext cx="4791983" cy="302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1040</Words>
  <Application>Microsoft Office PowerPoint</Application>
  <PresentationFormat>Geniş ekran</PresentationFormat>
  <Paragraphs>220</Paragraphs>
  <Slides>28</Slides>
  <Notes>28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Segoe UI</vt:lpstr>
      <vt:lpstr>Segoe UI Light</vt:lpstr>
      <vt:lpstr>HoşGeldinizBelgesi</vt:lpstr>
      <vt:lpstr>Sezgisel Optimizasyon Algoritmaları</vt:lpstr>
      <vt:lpstr>Karınca Koloni (ACO) – Ant Colony Optimization Algorithm</vt:lpstr>
      <vt:lpstr>Karınca Koloni (ACO) – Ant Colony Optimization Algorithm</vt:lpstr>
      <vt:lpstr>Çift Köprü Deneyi</vt:lpstr>
      <vt:lpstr>Çift Köprü Deneyi</vt:lpstr>
      <vt:lpstr>Çift Köprü Deneyi</vt:lpstr>
      <vt:lpstr>Çift Köprü Deneyi</vt:lpstr>
      <vt:lpstr>Çift Köprü Deneyi</vt:lpstr>
      <vt:lpstr>Çift Köprü Deneyi</vt:lpstr>
      <vt:lpstr>Çift Köprü Deneyi</vt:lpstr>
      <vt:lpstr>ACO – Akış Diyagramı</vt:lpstr>
      <vt:lpstr>ACO – Kaba Kodu</vt:lpstr>
      <vt:lpstr>ACO – Çalışma Adımları</vt:lpstr>
      <vt:lpstr>ACO – Çalışma Adımları</vt:lpstr>
      <vt:lpstr>ACO – Çalışma Adımları</vt:lpstr>
      <vt:lpstr>ACO – Çalışma Adımları</vt:lpstr>
      <vt:lpstr>ACO – Örnek : 1 </vt:lpstr>
      <vt:lpstr>ACO – Örnek : 1 </vt:lpstr>
      <vt:lpstr>ACO – Örnek : 1 </vt:lpstr>
      <vt:lpstr>ACO – Örnek : 1 </vt:lpstr>
      <vt:lpstr>ACO – Örnek : 1 </vt:lpstr>
      <vt:lpstr>ACO – Örnek : 1 </vt:lpstr>
      <vt:lpstr>ACO – Örnek : 1 </vt:lpstr>
      <vt:lpstr>ACO – Örnek : 1 </vt:lpstr>
      <vt:lpstr>ACO – Örnek : 1 </vt:lpstr>
      <vt:lpstr>ACO – Örnek : 1 </vt:lpstr>
      <vt:lpstr>Kaynak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2024-12-05T09:53:48Z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