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8" r:id="rId6"/>
    <p:sldId id="369" r:id="rId7"/>
    <p:sldId id="370" r:id="rId8"/>
    <p:sldId id="371" r:id="rId9"/>
    <p:sldId id="381" r:id="rId10"/>
    <p:sldId id="374" r:id="rId11"/>
    <p:sldId id="375" r:id="rId12"/>
    <p:sldId id="376" r:id="rId13"/>
    <p:sldId id="377" r:id="rId14"/>
    <p:sldId id="378" r:id="rId15"/>
    <p:sldId id="379" r:id="rId16"/>
    <p:sldId id="382" r:id="rId17"/>
    <p:sldId id="383" r:id="rId18"/>
    <p:sldId id="384" r:id="rId19"/>
    <p:sldId id="385" r:id="rId20"/>
    <p:sldId id="282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369"/>
            <p14:sldId id="370"/>
            <p14:sldId id="371"/>
            <p14:sldId id="381"/>
            <p14:sldId id="374"/>
            <p14:sldId id="375"/>
            <p14:sldId id="376"/>
            <p14:sldId id="377"/>
            <p14:sldId id="378"/>
            <p14:sldId id="379"/>
            <p14:sldId id="382"/>
            <p14:sldId id="383"/>
            <p14:sldId id="384"/>
            <p14:sldId id="385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78" y="12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11.12.2024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11.12.2024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316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41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314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310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9263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725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404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337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86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065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526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643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137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00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11.12.2024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11.12.2024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673386" y="3526614"/>
            <a:ext cx="6369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8</a:t>
            </a:r>
            <a:r>
              <a:rPr lang="tr-TR" dirty="0" smtClean="0">
                <a:solidFill>
                  <a:schemeClr val="bg1"/>
                </a:solidFill>
              </a:rPr>
              <a:t>. Hafta  - ABC – </a:t>
            </a:r>
            <a:r>
              <a:rPr lang="tr-TR" dirty="0" err="1" smtClean="0">
                <a:solidFill>
                  <a:schemeClr val="bg1"/>
                </a:solidFill>
              </a:rPr>
              <a:t>Artificial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Bee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Colony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	             Yapay Arı Koloni Optimizasyon Alg.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ABC – </a:t>
            </a:r>
            <a:r>
              <a:rPr lang="tr-TR" dirty="0" smtClean="0"/>
              <a:t>Kaba Kodu - Akış </a:t>
            </a:r>
            <a:r>
              <a:rPr lang="tr-TR" dirty="0" smtClean="0"/>
              <a:t>Diyagramı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665" y="73857"/>
            <a:ext cx="4477375" cy="677322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87229" y="1235718"/>
            <a:ext cx="6759739" cy="5442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Başlat: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Parametreleri </a:t>
            </a:r>
            <a:r>
              <a:rPr lang="tr-TR" dirty="0"/>
              <a:t>ayarla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Başlangıç </a:t>
            </a:r>
            <a:r>
              <a:rPr lang="tr-TR" dirty="0"/>
              <a:t>popülasyonunu oluştur ve uygunluk değerlerini </a:t>
            </a:r>
            <a:r>
              <a:rPr lang="tr-TR" dirty="0" smtClean="0"/>
              <a:t>hesapla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Döngü </a:t>
            </a:r>
            <a:r>
              <a:rPr lang="tr-TR" dirty="0"/>
              <a:t>(iterasyon sayısı kadar</a:t>
            </a:r>
            <a:r>
              <a:rPr lang="tr-T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dirty="0"/>
              <a:t>İşçi arılar: Her çözüm için komşu çözüm oluştur ve uygunluğu kontrol et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Gözlemci </a:t>
            </a:r>
            <a:r>
              <a:rPr lang="tr-TR" dirty="0"/>
              <a:t>arılar: Uygunluklara göre çözüm seç ve komşu çözüm oluştur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Keşifçi </a:t>
            </a:r>
            <a:r>
              <a:rPr lang="tr-TR" dirty="0"/>
              <a:t>arılar: İyileştirilemeyen çözümleri rastgele yenile </a:t>
            </a:r>
            <a:r>
              <a:rPr lang="tr-TR" dirty="0" smtClean="0"/>
              <a:t>	En </a:t>
            </a:r>
            <a:r>
              <a:rPr lang="tr-TR" dirty="0"/>
              <a:t>iyi çözümü </a:t>
            </a:r>
            <a:r>
              <a:rPr lang="tr-TR" dirty="0" smtClean="0"/>
              <a:t>güncelle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Sonlandır:</a:t>
            </a:r>
          </a:p>
          <a:p>
            <a:pPr>
              <a:lnSpc>
                <a:spcPct val="150000"/>
              </a:lnSpc>
            </a:pPr>
            <a:r>
              <a:rPr lang="tr-TR" dirty="0"/>
              <a:t>	</a:t>
            </a:r>
            <a:r>
              <a:rPr lang="tr-TR" dirty="0" smtClean="0"/>
              <a:t> </a:t>
            </a:r>
            <a:r>
              <a:rPr lang="tr-TR" dirty="0"/>
              <a:t>En iyi çözümü ve uygunluk değerini döndür</a:t>
            </a:r>
          </a:p>
        </p:txBody>
      </p:sp>
    </p:spTree>
    <p:extLst>
      <p:ext uri="{BB962C8B-B14F-4D97-AF65-F5344CB8AC3E}">
        <p14:creationId xmlns:p14="http://schemas.microsoft.com/office/powerpoint/2010/main" val="345362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ABC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1. Adım Parametrelerin tanımlanması</a:t>
            </a:r>
          </a:p>
          <a:p>
            <a:pPr marL="457200" lvl="1" indent="0">
              <a:buNone/>
            </a:pPr>
            <a:r>
              <a:rPr lang="tr-TR" sz="1800" b="1" dirty="0" smtClean="0"/>
              <a:t>NP</a:t>
            </a:r>
            <a:r>
              <a:rPr lang="tr-TR" sz="1800" dirty="0"/>
              <a:t>: Popülasyon boyutu (oluşturulacak çözüm sayısı).</a:t>
            </a:r>
          </a:p>
          <a:p>
            <a:pPr marL="457200" lvl="1" indent="0">
              <a:buNone/>
            </a:pPr>
            <a:r>
              <a:rPr lang="tr-TR" sz="1800" b="1" dirty="0"/>
              <a:t>D</a:t>
            </a:r>
            <a:r>
              <a:rPr lang="tr-TR" sz="1800" dirty="0"/>
              <a:t>: Çözüm uzayının boyutu (değişken sayısı).</a:t>
            </a:r>
          </a:p>
          <a:p>
            <a:pPr marL="457200" lvl="1" indent="0">
              <a:buNone/>
            </a:pPr>
            <a:r>
              <a:rPr lang="tr-TR" sz="1800" b="1" dirty="0" err="1"/>
              <a:t>MaxIter</a:t>
            </a:r>
            <a:r>
              <a:rPr lang="tr-TR" sz="1800" dirty="0"/>
              <a:t>: Maksimum iterasyon sayısı.</a:t>
            </a:r>
          </a:p>
          <a:p>
            <a:pPr marL="457200" lvl="1" indent="0">
              <a:buNone/>
            </a:pPr>
            <a:r>
              <a:rPr lang="tr-TR" sz="1800" b="1" dirty="0" err="1"/>
              <a:t>xmin</a:t>
            </a:r>
            <a:r>
              <a:rPr lang="tr-TR" sz="1800" b="1" dirty="0"/>
              <a:t>, </a:t>
            </a:r>
            <a:r>
              <a:rPr lang="tr-TR" sz="1800" b="1" dirty="0" err="1"/>
              <a:t>xmax</a:t>
            </a:r>
            <a:r>
              <a:rPr lang="tr-TR" sz="1800" dirty="0"/>
              <a:t>: Değişkenlerin alt ve üst sınırları.</a:t>
            </a:r>
          </a:p>
          <a:p>
            <a:pPr marL="457200" lvl="1" indent="0">
              <a:buNone/>
            </a:pPr>
            <a:r>
              <a:rPr lang="tr-TR" sz="1800" b="1" dirty="0"/>
              <a:t>fit(X)</a:t>
            </a:r>
            <a:r>
              <a:rPr lang="tr-TR" sz="1800" dirty="0"/>
              <a:t>: Uygunluk fonksiyonu.</a:t>
            </a:r>
          </a:p>
          <a:p>
            <a:pPr marL="457200" lvl="1" indent="0">
              <a:buNone/>
            </a:pPr>
            <a:r>
              <a:rPr lang="tr-TR" sz="1800" b="1" dirty="0"/>
              <a:t>f(X)</a:t>
            </a:r>
            <a:r>
              <a:rPr lang="tr-TR" sz="1800" dirty="0"/>
              <a:t>: Amaç fonksiyonu (minimize edilecek fonksiyon).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ABC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2. </a:t>
            </a:r>
            <a:r>
              <a:rPr lang="tr-TR" sz="1800" b="1" dirty="0"/>
              <a:t>Adım </a:t>
            </a:r>
            <a:r>
              <a:rPr lang="tr-TR" sz="1800" b="1" dirty="0" smtClean="0"/>
              <a:t>: İşçi Arı fazı</a:t>
            </a:r>
          </a:p>
          <a:p>
            <a:r>
              <a:rPr lang="tr-TR" sz="1800" dirty="0" smtClean="0"/>
              <a:t>Rastgele belirlenen kaynaklara işçi arılar gönderilir.</a:t>
            </a:r>
          </a:p>
          <a:p>
            <a:r>
              <a:rPr lang="tr-TR" sz="1800" dirty="0" smtClean="0"/>
              <a:t>İşçi arı kaynak ve çevreyi aramak için eğer uygun çözüm varsa güncelleme yapar.</a:t>
            </a:r>
          </a:p>
          <a:p>
            <a:pPr lvl="1"/>
            <a:r>
              <a:rPr lang="tr-TR" sz="1800" dirty="0" smtClean="0"/>
              <a:t>Rastgele bir komşu seçilir . </a:t>
            </a:r>
          </a:p>
          <a:p>
            <a:pPr lvl="1"/>
            <a:r>
              <a:rPr lang="tr-TR" sz="1800" dirty="0" smtClean="0"/>
              <a:t>Rastgele komşu ile mevcut arı pozisyonu yandaki formülle hesaplanır</a:t>
            </a:r>
          </a:p>
          <a:p>
            <a:pPr lvl="1"/>
            <a:r>
              <a:rPr lang="tr-TR" sz="1800" dirty="0" smtClean="0"/>
              <a:t>       : rastgele seçilmiş [0-1] aralığında bir değerdir.</a:t>
            </a:r>
          </a:p>
          <a:p>
            <a:pPr lvl="1"/>
            <a:r>
              <a:rPr lang="tr-TR" sz="1800" dirty="0" err="1" smtClean="0"/>
              <a:t>Vij</a:t>
            </a:r>
            <a:r>
              <a:rPr lang="tr-TR" sz="1800" dirty="0" smtClean="0"/>
              <a:t> sınırların dışına çıkıp çıkmadığı kontrol edilir. </a:t>
            </a:r>
            <a:br>
              <a:rPr lang="tr-TR" sz="1800" dirty="0" smtClean="0"/>
            </a:br>
            <a:endParaRPr lang="tr-TR" sz="1800" dirty="0" smtClean="0"/>
          </a:p>
          <a:p>
            <a:pPr lvl="1"/>
            <a:r>
              <a:rPr lang="tr-TR" sz="1800" dirty="0" smtClean="0"/>
              <a:t>Fit değeri hesaplanır.</a:t>
            </a:r>
          </a:p>
          <a:p>
            <a:pPr lvl="1"/>
            <a:endParaRPr lang="tr-TR" sz="1800" dirty="0"/>
          </a:p>
          <a:p>
            <a:pPr lvl="1"/>
            <a:r>
              <a:rPr lang="tr-TR" sz="1800" dirty="0" smtClean="0"/>
              <a:t>Eğer F(</a:t>
            </a:r>
            <a:r>
              <a:rPr lang="tr-TR" sz="1800" dirty="0" err="1" smtClean="0"/>
              <a:t>Vi</a:t>
            </a:r>
            <a:r>
              <a:rPr lang="tr-TR" sz="1800" dirty="0" smtClean="0"/>
              <a:t>) &gt; F(</a:t>
            </a:r>
            <a:r>
              <a:rPr lang="tr-TR" sz="1800" dirty="0" err="1" smtClean="0"/>
              <a:t>Xi</a:t>
            </a:r>
            <a:r>
              <a:rPr lang="tr-TR" sz="1800" dirty="0" smtClean="0"/>
              <a:t>) ise güncelleme yapılır.</a:t>
            </a:r>
            <a:br>
              <a:rPr lang="tr-TR" sz="1800" dirty="0" smtClean="0"/>
            </a:br>
            <a:endParaRPr lang="tr-TR" sz="18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92" y="3221084"/>
            <a:ext cx="2876951" cy="66684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01" y="3887927"/>
            <a:ext cx="333422" cy="4477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907" y="3869419"/>
            <a:ext cx="3458058" cy="147658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849" y="4882349"/>
            <a:ext cx="363905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ABC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2. </a:t>
            </a:r>
            <a:r>
              <a:rPr lang="tr-TR" sz="1800" b="1" dirty="0"/>
              <a:t>Adım </a:t>
            </a:r>
            <a:r>
              <a:rPr lang="tr-TR" sz="1800" b="1" dirty="0" smtClean="0"/>
              <a:t>: İşçi Arı fazı</a:t>
            </a:r>
          </a:p>
          <a:p>
            <a:r>
              <a:rPr lang="tr-TR" sz="1800" dirty="0" smtClean="0"/>
              <a:t>Rastgele belirlenen kaynaklara işçi arılar gönderilir.</a:t>
            </a:r>
          </a:p>
          <a:p>
            <a:r>
              <a:rPr lang="tr-TR" sz="1800" dirty="0" smtClean="0"/>
              <a:t>İşçi arı kaynak ve çevreyi aramak için eğer uygun çözüm varsa güncelleme yapar.</a:t>
            </a:r>
          </a:p>
          <a:p>
            <a:pPr lvl="1"/>
            <a:r>
              <a:rPr lang="tr-TR" sz="1800" dirty="0" smtClean="0"/>
              <a:t>Rastgele bir komşu seçilir . </a:t>
            </a:r>
          </a:p>
          <a:p>
            <a:pPr lvl="1"/>
            <a:r>
              <a:rPr lang="tr-TR" sz="1800" dirty="0" smtClean="0"/>
              <a:t>Rastgele komşu ile mevcut arı pozisyonu yandaki formülle hesaplanır</a:t>
            </a:r>
          </a:p>
          <a:p>
            <a:pPr lvl="1"/>
            <a:r>
              <a:rPr lang="tr-TR" sz="1800" dirty="0" smtClean="0"/>
              <a:t>       : rastgele seçilmiş [0-1] aralığında bir değerdir.</a:t>
            </a:r>
          </a:p>
          <a:p>
            <a:pPr lvl="1"/>
            <a:r>
              <a:rPr lang="tr-TR" sz="1800" dirty="0" err="1" smtClean="0"/>
              <a:t>Vij</a:t>
            </a:r>
            <a:r>
              <a:rPr lang="tr-TR" sz="1800" dirty="0" smtClean="0"/>
              <a:t> sınırların dışına çıkıp çıkmadığı kontrol edilir. </a:t>
            </a:r>
            <a:br>
              <a:rPr lang="tr-TR" sz="1800" dirty="0" smtClean="0"/>
            </a:br>
            <a:endParaRPr lang="tr-TR" sz="1800" dirty="0" smtClean="0"/>
          </a:p>
          <a:p>
            <a:pPr lvl="1"/>
            <a:r>
              <a:rPr lang="tr-TR" sz="1800" dirty="0" smtClean="0"/>
              <a:t>Fit değeri hesaplanır.</a:t>
            </a:r>
          </a:p>
          <a:p>
            <a:pPr lvl="1"/>
            <a:endParaRPr lang="tr-TR" sz="1800" dirty="0"/>
          </a:p>
          <a:p>
            <a:pPr lvl="1"/>
            <a:r>
              <a:rPr lang="tr-TR" sz="1800" dirty="0" smtClean="0"/>
              <a:t>Eğer F(</a:t>
            </a:r>
            <a:r>
              <a:rPr lang="tr-TR" sz="1800" dirty="0" err="1" smtClean="0"/>
              <a:t>Vi</a:t>
            </a:r>
            <a:r>
              <a:rPr lang="tr-TR" sz="1800" dirty="0" smtClean="0"/>
              <a:t>) &gt; F(</a:t>
            </a:r>
            <a:r>
              <a:rPr lang="tr-TR" sz="1800" dirty="0" err="1" smtClean="0"/>
              <a:t>Xi</a:t>
            </a:r>
            <a:r>
              <a:rPr lang="tr-TR" sz="1800" dirty="0" smtClean="0"/>
              <a:t>) ise güncelleme yapılır.</a:t>
            </a:r>
            <a:br>
              <a:rPr lang="tr-TR" sz="1800" dirty="0" smtClean="0"/>
            </a:br>
            <a:endParaRPr lang="tr-TR" sz="18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92" y="3221084"/>
            <a:ext cx="2876951" cy="66684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01" y="3887927"/>
            <a:ext cx="333422" cy="44773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907" y="3869419"/>
            <a:ext cx="3458058" cy="147658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849" y="4882349"/>
            <a:ext cx="363905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ABC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381273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3</a:t>
            </a:r>
            <a:r>
              <a:rPr lang="tr-TR" sz="1800" b="1" dirty="0" smtClean="0"/>
              <a:t>. </a:t>
            </a:r>
            <a:r>
              <a:rPr lang="tr-TR" sz="1800" b="1" dirty="0"/>
              <a:t>Adım </a:t>
            </a:r>
            <a:r>
              <a:rPr lang="tr-TR" sz="1800" b="1" dirty="0" smtClean="0"/>
              <a:t>: Gözcü Arı Fazı</a:t>
            </a:r>
          </a:p>
          <a:p>
            <a:r>
              <a:rPr lang="tr-TR" sz="1800" dirty="0" smtClean="0"/>
              <a:t>Rastgele belirlenen kaynaklara işçi arılar gönderilir.</a:t>
            </a:r>
          </a:p>
          <a:p>
            <a:r>
              <a:rPr lang="tr-TR" sz="1800" dirty="0" smtClean="0"/>
              <a:t>Mevcut popülasyonun fit değerleri hesaplanır.</a:t>
            </a:r>
          </a:p>
          <a:p>
            <a:r>
              <a:rPr lang="tr-TR" sz="1800" dirty="0" err="1" smtClean="0"/>
              <a:t>Arııların</a:t>
            </a:r>
            <a:r>
              <a:rPr lang="tr-TR" sz="1800" dirty="0" smtClean="0"/>
              <a:t> seçimi için burada farklı yöntemler kullanılabilir.</a:t>
            </a:r>
          </a:p>
          <a:p>
            <a:pPr lvl="1"/>
            <a:r>
              <a:rPr lang="tr-TR" sz="1800" dirty="0" smtClean="0"/>
              <a:t>Rulet tekerleği, Turnuva , Rastgele  gibi</a:t>
            </a:r>
          </a:p>
          <a:p>
            <a:r>
              <a:rPr lang="tr-TR" sz="1800" dirty="0" smtClean="0"/>
              <a:t>Rulet için ;</a:t>
            </a:r>
          </a:p>
          <a:p>
            <a:pPr lvl="1"/>
            <a:r>
              <a:rPr lang="tr-TR" sz="1800" dirty="0"/>
              <a:t>Her bir Arı için  olasılık hesabı yapılır.</a:t>
            </a:r>
          </a:p>
          <a:p>
            <a:pPr lvl="1"/>
            <a:r>
              <a:rPr lang="tr-TR" sz="1800" dirty="0" smtClean="0"/>
              <a:t>Kümülatif toplam tablosu oluşturulur.</a:t>
            </a:r>
          </a:p>
          <a:p>
            <a:pPr lvl="1"/>
            <a:r>
              <a:rPr lang="tr-TR" sz="1800" dirty="0" err="1" smtClean="0"/>
              <a:t>Random</a:t>
            </a:r>
            <a:r>
              <a:rPr lang="tr-TR" sz="1800" dirty="0" smtClean="0"/>
              <a:t> değerler belirlenir . Arı sayısı kadar.</a:t>
            </a:r>
          </a:p>
          <a:p>
            <a:pPr lvl="1"/>
            <a:r>
              <a:rPr lang="tr-TR" sz="1800" dirty="0" smtClean="0"/>
              <a:t>Seçilen bireylerde güncelleme yapılır.</a:t>
            </a:r>
            <a:br>
              <a:rPr lang="tr-TR" sz="1800" dirty="0" smtClean="0"/>
            </a:br>
            <a:endParaRPr lang="tr-TR" sz="18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973" y="4005096"/>
            <a:ext cx="201005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ABC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381273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4. </a:t>
            </a:r>
            <a:r>
              <a:rPr lang="tr-TR" sz="1800" b="1" dirty="0"/>
              <a:t>Adım </a:t>
            </a:r>
            <a:r>
              <a:rPr lang="tr-TR" sz="1800" b="1" dirty="0" smtClean="0"/>
              <a:t>: Kaşif Arı </a:t>
            </a:r>
            <a:r>
              <a:rPr lang="tr-TR" sz="1800" b="1" dirty="0"/>
              <a:t>F</a:t>
            </a:r>
            <a:r>
              <a:rPr lang="tr-TR" sz="1800" b="1" dirty="0" smtClean="0"/>
              <a:t>azı </a:t>
            </a:r>
          </a:p>
          <a:p>
            <a:r>
              <a:rPr lang="tr-TR" sz="1800" dirty="0" smtClean="0"/>
              <a:t>1. ve 2. adımda her bir arı için limit değeri </a:t>
            </a:r>
            <a:r>
              <a:rPr lang="tr-TR" sz="1800" dirty="0" err="1" smtClean="0"/>
              <a:t>tuturlur</a:t>
            </a:r>
            <a:r>
              <a:rPr lang="tr-TR" sz="1800" dirty="0" smtClean="0"/>
              <a:t>. </a:t>
            </a:r>
          </a:p>
          <a:p>
            <a:r>
              <a:rPr lang="tr-TR" sz="1800" dirty="0" smtClean="0"/>
              <a:t>Arıda güncelleme yoksa bir arttırılır . </a:t>
            </a:r>
          </a:p>
          <a:p>
            <a:r>
              <a:rPr lang="tr-TR" sz="1800" dirty="0" smtClean="0"/>
              <a:t>Arıda güncelleme varsa limit sıfırlanır.</a:t>
            </a:r>
          </a:p>
          <a:p>
            <a:r>
              <a:rPr lang="tr-TR" sz="1800" dirty="0" smtClean="0"/>
              <a:t>Belirlenen Limit eşiği aşılanlar için </a:t>
            </a:r>
            <a:r>
              <a:rPr lang="tr-TR" sz="1800" dirty="0" err="1" smtClean="0"/>
              <a:t>random</a:t>
            </a:r>
            <a:r>
              <a:rPr lang="tr-TR" sz="1800" dirty="0" smtClean="0"/>
              <a:t> bir güncelleme yapılır.</a:t>
            </a:r>
          </a:p>
          <a:p>
            <a:r>
              <a:rPr lang="tr-TR" sz="1800" dirty="0" smtClean="0"/>
              <a:t>Böylelikle  rastgele bir güncelleme yapılarak yeni kaynaklar araştırılmış olur.  </a:t>
            </a:r>
            <a:br>
              <a:rPr lang="tr-TR" sz="1800" dirty="0" smtClean="0"/>
            </a:br>
            <a:endParaRPr lang="tr-TR" sz="18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204" y="2309011"/>
            <a:ext cx="481079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ABC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381273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5</a:t>
            </a:r>
            <a:r>
              <a:rPr lang="tr-TR" sz="1800" b="1" dirty="0" smtClean="0"/>
              <a:t>. </a:t>
            </a:r>
            <a:r>
              <a:rPr lang="tr-TR" sz="1800" b="1" dirty="0"/>
              <a:t>Adım </a:t>
            </a:r>
            <a:r>
              <a:rPr lang="tr-TR" sz="1800" b="1" dirty="0" smtClean="0"/>
              <a:t>: En iyi pozisyon güncellenir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Keşif fazı sonrası  mevcut popülasyon en iyi pozisyondan daha iyi değer içeriyorsa güncelleme yapılır. Ve en iyi çözüm hafızada tutulur.</a:t>
            </a:r>
          </a:p>
          <a:p>
            <a:pPr>
              <a:lnSpc>
                <a:spcPct val="150000"/>
              </a:lnSpc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6.  </a:t>
            </a:r>
            <a:r>
              <a:rPr lang="tr-TR" sz="1800" b="1" dirty="0"/>
              <a:t>Adım : Durdurma kriteri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Eğer durdurma kriteri sağlanmışsa (örneğin, belirli bir iterasyon sayısına ulaşılmışsa ya da belirli bir çözüm doğruluğuna erişilmişse) algoritma sonlandırılır.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Eğer sağlanmamışsa, algoritma adımları tekrarlanır.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23801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Yapay Arı Koloni (ABC) –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Bee</a:t>
            </a:r>
            <a:r>
              <a:rPr lang="tr-TR" dirty="0" smtClean="0"/>
              <a:t>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4632133" y="174217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2005 yılında </a:t>
            </a:r>
            <a:r>
              <a:rPr lang="tr-TR" sz="1800" dirty="0" err="1" smtClean="0"/>
              <a:t>Prof.Dr</a:t>
            </a:r>
            <a:r>
              <a:rPr lang="tr-TR" sz="1800" dirty="0" smtClean="0"/>
              <a:t>. Derviş KARABOĞA tarafından geliştirilmiştir.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Erciyes Üniversitesinde çalışmaktadır.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Bilişim alanında Türkiye’de en çok atıf alan hocamızdır</a:t>
            </a:r>
            <a:r>
              <a:rPr lang="tr-T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Ortaya koyduğu ABC algoritması ile bir çok ödüle layık görülmüştür.</a:t>
            </a: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0496" y="1742175"/>
            <a:ext cx="3409028" cy="34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Yapay Arı Koloni (ABC) –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Bee</a:t>
            </a:r>
            <a:r>
              <a:rPr lang="tr-TR" dirty="0" smtClean="0"/>
              <a:t>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Doğadan ilham alınarak bir algoritmadır.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Bal arılarının yiyecek arama stratejileri gözlemlenerek geliştirilmiştir.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Popülasyon tabanlıdır</a:t>
            </a:r>
            <a:r>
              <a:rPr lang="tr-T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Basit matematiksel temellere  dayanır ve uygulaması kolaydır.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Literatürde</a:t>
            </a:r>
            <a:r>
              <a:rPr lang="tr-TR" sz="1800" dirty="0" smtClean="0"/>
              <a:t> en çok tercih edilen algoritmalardan biridir.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Yapay Arı Koloni (ABC) –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Bee</a:t>
            </a:r>
            <a:r>
              <a:rPr lang="tr-TR" dirty="0" smtClean="0"/>
              <a:t>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/>
              <a:t>Bal arıları, koloninin hayatta kalabilmesi için çiçeklerden nektar toplar</a:t>
            </a:r>
            <a:r>
              <a:rPr lang="tr-T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Ömürleri kısadır ve bu kısa ömürlerinde koloninin hayatta kalması için minimum enerji harcayarak  maksimum yiyecek toplamaları gerekmektedir.  Bu bir maksimizasyon problemidir.</a:t>
            </a:r>
            <a:endParaRPr lang="tr-TR" sz="1800" dirty="0" smtClean="0"/>
          </a:p>
          <a:p>
            <a:pPr>
              <a:lnSpc>
                <a:spcPct val="150000"/>
              </a:lnSpc>
            </a:pPr>
            <a:r>
              <a:rPr lang="tr-TR" sz="1800" dirty="0" smtClean="0"/>
              <a:t>Nektar toplama süreci sadece </a:t>
            </a:r>
            <a:r>
              <a:rPr lang="tr-TR" sz="1800" dirty="0"/>
              <a:t>bireysel değil, koloni düzeyinde koordineli </a:t>
            </a:r>
            <a:r>
              <a:rPr lang="tr-TR" sz="1800" dirty="0" smtClean="0"/>
              <a:t>bir iştir.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Arı Kolonileri nektar toplama sürecini 3 farklı görev yapan arılar ile yürütmektedir.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İşçi</a:t>
            </a:r>
            <a:r>
              <a:rPr lang="en-US" sz="1800" dirty="0" smtClean="0"/>
              <a:t> </a:t>
            </a:r>
            <a:r>
              <a:rPr lang="en-US" sz="1800" dirty="0" err="1"/>
              <a:t>Arılar</a:t>
            </a:r>
            <a:r>
              <a:rPr lang="en-US" sz="1800" dirty="0"/>
              <a:t> (Employed Bees</a:t>
            </a:r>
            <a:r>
              <a:rPr lang="en-US" sz="1800" dirty="0" smtClean="0"/>
              <a:t>)</a:t>
            </a:r>
            <a:endParaRPr lang="tr-TR" sz="18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/>
              <a:t>Gözlemci Arılar (</a:t>
            </a:r>
            <a:r>
              <a:rPr lang="tr-TR" sz="1800" dirty="0" err="1"/>
              <a:t>Onlooker</a:t>
            </a:r>
            <a:r>
              <a:rPr lang="tr-TR" sz="1800" dirty="0"/>
              <a:t> </a:t>
            </a:r>
            <a:r>
              <a:rPr lang="tr-TR" sz="1800" dirty="0" err="1"/>
              <a:t>Bees</a:t>
            </a:r>
            <a:r>
              <a:rPr lang="tr-TR" sz="18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/>
              <a:t>Keşifçi Arılar (</a:t>
            </a:r>
            <a:r>
              <a:rPr lang="tr-TR" sz="1800" dirty="0" err="1"/>
              <a:t>Scout</a:t>
            </a:r>
            <a:r>
              <a:rPr lang="tr-TR" sz="1800" dirty="0"/>
              <a:t> </a:t>
            </a:r>
            <a:r>
              <a:rPr lang="tr-TR" sz="1800" dirty="0" err="1"/>
              <a:t>Bees</a:t>
            </a:r>
            <a:r>
              <a:rPr lang="tr-TR" sz="1800" dirty="0"/>
              <a:t>)</a:t>
            </a: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Yapay Arı Koloni (ABC) –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Bee</a:t>
            </a:r>
            <a:r>
              <a:rPr lang="tr-TR" dirty="0" smtClean="0"/>
              <a:t>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b="1" dirty="0" err="1" smtClean="0"/>
              <a:t>İşçi</a:t>
            </a:r>
            <a:r>
              <a:rPr lang="en-US" sz="1800" b="1" dirty="0" smtClean="0"/>
              <a:t> </a:t>
            </a:r>
            <a:r>
              <a:rPr lang="en-US" sz="1800" b="1" dirty="0" err="1"/>
              <a:t>Arılar</a:t>
            </a:r>
            <a:r>
              <a:rPr lang="en-US" sz="1800" b="1" dirty="0"/>
              <a:t> (Employed Bees</a:t>
            </a:r>
            <a:r>
              <a:rPr lang="en-US" sz="1800" b="1" dirty="0" smtClean="0"/>
              <a:t>)</a:t>
            </a:r>
            <a:endParaRPr lang="tr-TR" sz="1800" b="1" dirty="0"/>
          </a:p>
          <a:p>
            <a:r>
              <a:rPr lang="tr-TR" sz="1800" dirty="0"/>
              <a:t>Koloninin bir kısmı, bilinen yiyecek kaynaklarını değerlendirmek ve yenilerini keşfetmekle görevlidir.</a:t>
            </a:r>
          </a:p>
          <a:p>
            <a:r>
              <a:rPr lang="tr-TR" sz="1800" dirty="0"/>
              <a:t>Her işçi arı, daha önce keşfedilmiş bir nektar kaynağına bağlıdır.</a:t>
            </a:r>
          </a:p>
          <a:p>
            <a:r>
              <a:rPr lang="tr-TR" sz="1800" dirty="0"/>
              <a:t>Yiyecek kaynağını ziyaret eder, miktar ve kalite (nektar miktarı) hakkında bilgi toplar.</a:t>
            </a:r>
          </a:p>
          <a:p>
            <a:r>
              <a:rPr lang="tr-TR" sz="1800" dirty="0"/>
              <a:t>Kaynağın durumu kötüleşirse, yeni kaynaklar aramaya başlar.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Yapay Arı Koloni (ABC) –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Bee</a:t>
            </a:r>
            <a:r>
              <a:rPr lang="tr-TR" dirty="0" smtClean="0"/>
              <a:t>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Gözlemci </a:t>
            </a:r>
            <a:r>
              <a:rPr lang="tr-TR" sz="1800" b="1" dirty="0"/>
              <a:t>Arılar (</a:t>
            </a:r>
            <a:r>
              <a:rPr lang="tr-TR" sz="1800" b="1" dirty="0" err="1"/>
              <a:t>Onlooker</a:t>
            </a:r>
            <a:r>
              <a:rPr lang="tr-TR" sz="1800" b="1" dirty="0"/>
              <a:t> </a:t>
            </a:r>
            <a:r>
              <a:rPr lang="tr-TR" sz="1800" b="1" dirty="0" err="1"/>
              <a:t>Bees</a:t>
            </a:r>
            <a:r>
              <a:rPr lang="tr-TR" sz="1800" b="1" dirty="0" smtClean="0"/>
              <a:t>)</a:t>
            </a:r>
            <a:endParaRPr lang="tr-TR" sz="1800" b="1" dirty="0"/>
          </a:p>
          <a:p>
            <a:r>
              <a:rPr lang="tr-TR" sz="1800" dirty="0"/>
              <a:t>Kovanın içinde bulunan bu arılar, işçi arılardan gelen dans iletişimini (</a:t>
            </a:r>
            <a:r>
              <a:rPr lang="tr-TR" sz="1800" dirty="0" err="1"/>
              <a:t>örn</a:t>
            </a:r>
            <a:r>
              <a:rPr lang="tr-TR" sz="1800" dirty="0"/>
              <a:t>. "arı dansı") izler.</a:t>
            </a:r>
          </a:p>
          <a:p>
            <a:r>
              <a:rPr lang="tr-TR" sz="1800" dirty="0"/>
              <a:t>İşçi arılar, buldukları yiyecek kaynağının </a:t>
            </a:r>
            <a:r>
              <a:rPr lang="tr-TR" sz="1800" dirty="0" smtClean="0"/>
              <a:t>kalitesine (</a:t>
            </a:r>
            <a:r>
              <a:rPr lang="tr-TR" sz="1800" dirty="0" err="1" smtClean="0"/>
              <a:t>Mesafa</a:t>
            </a:r>
            <a:r>
              <a:rPr lang="tr-TR" sz="1800" dirty="0" smtClean="0"/>
              <a:t> , Miktar, Tür) </a:t>
            </a:r>
            <a:r>
              <a:rPr lang="tr-TR" sz="1800" dirty="0"/>
              <a:t>göre bir "dans" yapar.</a:t>
            </a:r>
          </a:p>
          <a:p>
            <a:pPr lvl="1"/>
            <a:r>
              <a:rPr lang="tr-TR" sz="1800" dirty="0" smtClean="0"/>
              <a:t>Daire Dansı : 50 -100 metre yakınlıktaysa yön bildirmeden yapılır.</a:t>
            </a:r>
          </a:p>
          <a:p>
            <a:pPr lvl="1"/>
            <a:r>
              <a:rPr lang="tr-TR" sz="1800" dirty="0" smtClean="0"/>
              <a:t>Titreme Dansı : Yüksek miktarda nektar kaynağı bulduğunu kovanda nektar işleme  işleminin arttırılması gerektiğini bildirir.</a:t>
            </a:r>
          </a:p>
          <a:p>
            <a:pPr lvl="1"/>
            <a:r>
              <a:rPr lang="tr-TR" sz="1800" dirty="0" smtClean="0"/>
              <a:t>Kuyruk dansı : 100 metre – 10 Km arasındaki mesafede bulunana bir kaynağı 8’benzer bir </a:t>
            </a:r>
            <a:r>
              <a:rPr lang="tr-TR" sz="1800" dirty="0" err="1" smtClean="0"/>
              <a:t>bir</a:t>
            </a:r>
            <a:r>
              <a:rPr lang="tr-TR" sz="1800" dirty="0" smtClean="0"/>
              <a:t> yörüngede dans ederek ifade eder. Dans turu mesafeyi ve dans bitiminde gittiği yön ise yönünü bildirir.</a:t>
            </a:r>
            <a:endParaRPr lang="tr-TR" sz="1800" dirty="0"/>
          </a:p>
          <a:p>
            <a:r>
              <a:rPr lang="tr-TR" sz="1800" dirty="0"/>
              <a:t>Gözlemci arılar, bu dansları analiz eder ve en iyi kaynakları seçerek harekete geçer.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Yapay Arı Koloni (ABC) –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Bee</a:t>
            </a:r>
            <a:r>
              <a:rPr lang="tr-TR" dirty="0" smtClean="0"/>
              <a:t>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Keşifçi Arılar (</a:t>
            </a:r>
            <a:r>
              <a:rPr lang="tr-TR" sz="1800" b="1" dirty="0" err="1"/>
              <a:t>Scout</a:t>
            </a:r>
            <a:r>
              <a:rPr lang="tr-TR" sz="1800" b="1" dirty="0"/>
              <a:t> </a:t>
            </a:r>
            <a:r>
              <a:rPr lang="tr-TR" sz="1800" b="1" dirty="0" err="1"/>
              <a:t>Bees</a:t>
            </a:r>
            <a:r>
              <a:rPr lang="tr-TR" sz="1800" b="1" dirty="0" smtClean="0"/>
              <a:t>)</a:t>
            </a:r>
            <a:endParaRPr lang="tr-TR" sz="1800" b="1" dirty="0"/>
          </a:p>
          <a:p>
            <a:r>
              <a:rPr lang="tr-TR" sz="1800" dirty="0"/>
              <a:t>Bazı arılar, mevcut yiyecek kaynakları tükendiğinde tamamen yeni alanlar keşfetmek için görevlendirilir.</a:t>
            </a:r>
          </a:p>
          <a:p>
            <a:r>
              <a:rPr lang="tr-TR" sz="1800" dirty="0"/>
              <a:t>Bu arılar, rastgele bir şekilde uçup yeni çiçekler ve nektar kaynakları arar.</a:t>
            </a:r>
          </a:p>
          <a:p>
            <a:r>
              <a:rPr lang="tr-TR" sz="1800" dirty="0"/>
              <a:t>Buldukları kaynak, yeterince iyiyse koloniye bildirilir ve kullanılmaya başlanır.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Yapay Arı Koloni (ABC) –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Bee</a:t>
            </a:r>
            <a:r>
              <a:rPr lang="tr-TR" dirty="0" smtClean="0"/>
              <a:t>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345414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Özet olarak</a:t>
            </a:r>
          </a:p>
          <a:p>
            <a:pPr marL="0" indent="0">
              <a:buNone/>
            </a:pPr>
            <a:r>
              <a:rPr lang="tr-TR" sz="1800" dirty="0" smtClean="0"/>
              <a:t>Bal </a:t>
            </a:r>
            <a:r>
              <a:rPr lang="tr-TR" sz="1800" dirty="0"/>
              <a:t>arıları, koloni düzeyinde iş birliği ve iletişimle:</a:t>
            </a:r>
          </a:p>
          <a:p>
            <a:r>
              <a:rPr lang="tr-TR" sz="1800" dirty="0"/>
              <a:t>Kaynakları etkili bir şekilde kullanır.</a:t>
            </a:r>
          </a:p>
          <a:p>
            <a:r>
              <a:rPr lang="tr-TR" sz="1800" dirty="0"/>
              <a:t>Daha kaliteli yiyecekleri seçer.</a:t>
            </a:r>
          </a:p>
          <a:p>
            <a:r>
              <a:rPr lang="tr-TR" sz="1800" dirty="0"/>
              <a:t>Gerekirse yeni kaynaklar keşfeder.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Bu </a:t>
            </a:r>
            <a:r>
              <a:rPr lang="tr-TR" sz="1800" dirty="0"/>
              <a:t>süreç, doğada karmaşık bir optimizasyon problemini çözen basit bir kurallar sistemiyle gerçekleşir. </a:t>
            </a: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ABC </a:t>
            </a:r>
            <a:r>
              <a:rPr lang="tr-TR" sz="1800" dirty="0"/>
              <a:t>algoritması, bu doğal stratejiyi matematiksel olarak modelleyerek, gerçek dünyadaki optimizasyon problemlerine uygulanır.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Yapay Arı Koloni (ABC) –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Bee</a:t>
            </a:r>
            <a:r>
              <a:rPr lang="tr-TR" dirty="0" smtClean="0"/>
              <a:t> </a:t>
            </a:r>
            <a:r>
              <a:rPr lang="tr-TR" dirty="0" err="1" smtClean="0"/>
              <a:t>Colony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/>
              <a:t>ABC Algoritmasının Bu Hikayeden Esinlendiği Yönler</a:t>
            </a:r>
          </a:p>
          <a:p>
            <a:r>
              <a:rPr lang="tr-TR" sz="1800" b="1" dirty="0"/>
              <a:t>İşçi Arılar:</a:t>
            </a:r>
            <a:r>
              <a:rPr lang="tr-TR" sz="1800" dirty="0"/>
              <a:t> Bilinen çözümleri iyileştirmek için kullanılır.</a:t>
            </a:r>
          </a:p>
          <a:p>
            <a:r>
              <a:rPr lang="tr-TR" sz="1800" b="1" dirty="0"/>
              <a:t>Gözlemci Arılar:</a:t>
            </a:r>
            <a:r>
              <a:rPr lang="tr-TR" sz="1800" dirty="0"/>
              <a:t> Mevcut çözümlerin kalitesine göre seçici davranır.</a:t>
            </a:r>
          </a:p>
          <a:p>
            <a:r>
              <a:rPr lang="tr-TR" sz="1800" b="1" dirty="0"/>
              <a:t>Keşifçi Arılar:</a:t>
            </a:r>
            <a:r>
              <a:rPr lang="tr-TR" sz="1800" dirty="0"/>
              <a:t> Rastgele yeni çözümler arayarak çeşitliliği sağlar.</a:t>
            </a:r>
          </a:p>
          <a:p>
            <a:pPr marL="0" indent="0">
              <a:buNone/>
            </a:pPr>
            <a:r>
              <a:rPr lang="tr-TR" sz="1800" dirty="0"/>
              <a:t>Bu </a:t>
            </a:r>
            <a:r>
              <a:rPr lang="tr-TR" sz="1800" dirty="0" smtClean="0"/>
              <a:t> yapı arıların gerçek hayattaki davranışlarının </a:t>
            </a:r>
            <a:r>
              <a:rPr lang="tr-TR" sz="1800" dirty="0" err="1" smtClean="0"/>
              <a:t>simüle</a:t>
            </a:r>
            <a:r>
              <a:rPr lang="tr-TR" sz="1800" dirty="0" smtClean="0"/>
              <a:t> edilip oluşturulan algoritmanın temelini oluşturmuştur.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lvl="1"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1130</Words>
  <Application>Microsoft Office PowerPoint</Application>
  <PresentationFormat>Geniş ekran</PresentationFormat>
  <Paragraphs>180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HoşGeldinizBelgesi</vt:lpstr>
      <vt:lpstr>Sezgisel Optimizasyon Algoritmaları</vt:lpstr>
      <vt:lpstr>Yapay Arı Koloni (ABC) – Artificial Bee Colony Optimization Algorithm</vt:lpstr>
      <vt:lpstr>Yapay Arı Koloni (ABC) – Artificial Bee Colony Optimization Algorithm</vt:lpstr>
      <vt:lpstr>Yapay Arı Koloni (ABC) – Artificial Bee Colony Optimization Algorithm</vt:lpstr>
      <vt:lpstr>Yapay Arı Koloni (ABC) – Artificial Bee Colony Optimization Algorithm</vt:lpstr>
      <vt:lpstr>Yapay Arı Koloni (ABC) – Artificial Bee Colony Optimization Algorithm</vt:lpstr>
      <vt:lpstr>Yapay Arı Koloni (ABC) – Artificial Bee Colony Optimization Algorithm</vt:lpstr>
      <vt:lpstr>Yapay Arı Koloni (ABC) – Artificial Bee Colony Optimization Algorithm</vt:lpstr>
      <vt:lpstr>Yapay Arı Koloni (ABC) – Artificial Bee Colony Optimization Algorithm</vt:lpstr>
      <vt:lpstr>ABC – Kaba Kodu - Akış Diyagramı</vt:lpstr>
      <vt:lpstr>ABC – Çalışma Adımları</vt:lpstr>
      <vt:lpstr>ABC – Çalışma Adımları</vt:lpstr>
      <vt:lpstr>ABC – Çalışma Adımları</vt:lpstr>
      <vt:lpstr>ABC – Çalışma Adımları</vt:lpstr>
      <vt:lpstr>ABC – Çalışma Adımları</vt:lpstr>
      <vt:lpstr>ABC – Çalışma Adımları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2024-12-12T10:02:47Z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