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8" r:id="rId6"/>
    <p:sldId id="296" r:id="rId7"/>
    <p:sldId id="297" r:id="rId8"/>
    <p:sldId id="298" r:id="rId9"/>
    <p:sldId id="299" r:id="rId10"/>
    <p:sldId id="300" r:id="rId11"/>
    <p:sldId id="282" r:id="rId12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ş geldiniz" id="{E75E278A-FF0E-49A4-B170-79828D63BBAD}">
          <p14:sldIdLst>
            <p14:sldId id="256"/>
          </p14:sldIdLst>
        </p14:section>
        <p14:section name="Tasarım, Dönüşüm, Ek Açıklama, Birlikte Çalışma, Göster" id="{B9B51309-D148-4332-87C2-07BE32FBCA3B}">
          <p14:sldIdLst>
            <p14:sldId id="288"/>
            <p14:sldId id="296"/>
            <p14:sldId id="297"/>
            <p14:sldId id="298"/>
            <p14:sldId id="299"/>
            <p14:sldId id="300"/>
          </p14:sldIdLst>
        </p14:section>
        <p14:section name="Daha Fazla Bilgi Edinin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Yaza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241" autoAdjust="0"/>
  </p:normalViewPr>
  <p:slideViewPr>
    <p:cSldViewPr snapToGrid="0">
      <p:cViewPr varScale="1">
        <p:scale>
          <a:sx n="107" d="100"/>
          <a:sy n="107" d="100"/>
        </p:scale>
        <p:origin x="132" y="13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640EDB-8696-4821-9977-ADF2EA20DA76}" type="datetime1">
              <a:rPr lang="tr-TR" smtClean="0"/>
              <a:t>10.10.2024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5B46EE-8D9E-4234-843E-EA54547AD9AE}" type="datetime1">
              <a:rPr lang="tr-TR" noProof="0" smtClean="0"/>
              <a:t>10.10.2024</a:t>
            </a:fld>
            <a:endParaRPr lang="tr-TR" noProof="0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 dirty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tr-TR" noProof="0" smtClean="0"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0703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47210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43180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63923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46062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F61EA0F-A667-4B49-8422-0062BC55E249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16774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tr-TR" noProof="0" dirty="0" smtClean="0"/>
              <a:t>Bağlantıları ziyaret etmek için Slayt Gösterisi </a:t>
            </a:r>
            <a:r>
              <a:rPr lang="tr-TR" noProof="0" dirty="0" err="1" smtClean="0"/>
              <a:t>modundayken</a:t>
            </a:r>
            <a:r>
              <a:rPr lang="tr-TR" noProof="0" dirty="0" smtClean="0"/>
              <a:t> oklara tıklayın.</a:t>
            </a:r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tr-TR" sz="1800" noProof="0" dirty="0"/>
          </a:p>
        </p:txBody>
      </p:sp>
      <p:cxnSp>
        <p:nvCxnSpPr>
          <p:cNvPr id="12" name="Düz Bağlayıcı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Asıl metin stillerini düzenle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İkinci düzey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Üçüncü düzey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Dördüncü düzey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Beşinci düzey</a:t>
            </a:r>
            <a:endParaRPr lang="tr-TR" noProof="0" dirty="0"/>
          </a:p>
        </p:txBody>
      </p:sp>
      <p:sp>
        <p:nvSpPr>
          <p:cNvPr id="6" name="Tarih Yer Tutucus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FAED58F-EB5B-4A36-96E7-60A39EA93EB2}" type="datetime1">
              <a:rPr lang="tr-TR" noProof="0" smtClean="0"/>
              <a:t>10.10.2024</a:t>
            </a:fld>
            <a:endParaRPr lang="tr-TR" noProof="0" dirty="0"/>
          </a:p>
        </p:txBody>
      </p:sp>
      <p:sp>
        <p:nvSpPr>
          <p:cNvPr id="7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8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0" smtClean="0"/>
              <a:pPr/>
              <a:t>‹#›</a:t>
            </a:fld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Başlığ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10" name="Dikdörtgen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 smtClean="0"/>
              <a:t>Asıl başlık stili için tıklatın</a:t>
            </a:r>
            <a:endParaRPr lang="tr-TR" noProof="0" dirty="0"/>
          </a:p>
        </p:txBody>
      </p:sp>
      <p:sp>
        <p:nvSpPr>
          <p:cNvPr id="7" name="İçerik Yer Tutucusu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Asıl metin stillerini düzenle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İkinci düzey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Üçüncü düzey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Dördüncü düzey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tr-TR" noProof="0" smtClean="0"/>
              <a:t>Beşinci düzey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tr-TR" sz="1800" noProof="0" dirty="0"/>
          </a:p>
        </p:txBody>
      </p:sp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tr-TR" noProof="0" dirty="0" smtClean="0"/>
              <a:t>Asıl başlık stilini düzenlemek için tıklayın</a:t>
            </a:r>
            <a:endParaRPr lang="tr-TR" noProof="0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 smtClean="0"/>
              <a:t>Asıl metin stillerini düzenlemek için tıklayın</a:t>
            </a:r>
          </a:p>
          <a:p>
            <a:pPr lvl="1" rtl="0"/>
            <a:r>
              <a:rPr lang="tr-TR" noProof="0" dirty="0" smtClean="0"/>
              <a:t>İkinci düzey</a:t>
            </a:r>
          </a:p>
          <a:p>
            <a:pPr lvl="2" rtl="0"/>
            <a:r>
              <a:rPr lang="tr-TR" noProof="0" dirty="0" smtClean="0"/>
              <a:t>Üçüncü düzey</a:t>
            </a:r>
          </a:p>
          <a:p>
            <a:pPr lvl="3" rtl="0"/>
            <a:r>
              <a:rPr lang="tr-TR" noProof="0" dirty="0" smtClean="0"/>
              <a:t>Dördüncü düzey</a:t>
            </a:r>
          </a:p>
          <a:p>
            <a:pPr lvl="4" rtl="0"/>
            <a:r>
              <a:rPr lang="tr-TR" noProof="0" dirty="0" smtClean="0"/>
              <a:t>Beşinci düzey</a:t>
            </a:r>
            <a:endParaRPr lang="tr-TR" noProof="0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B79A2361-2820-4F23-9FB2-E2B2AB16E0CA}" type="datetime1">
              <a:rPr lang="tr-TR" noProof="0" smtClean="0"/>
              <a:t>10.10.2024</a:t>
            </a:fld>
            <a:endParaRPr lang="tr-TR" noProof="0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tr-TR" noProof="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tr-TR" noProof="0" smtClean="0"/>
              <a:pPr/>
              <a:t>‹#›</a:t>
            </a:fld>
            <a:endParaRPr lang="tr-TR" noProof="0" dirty="0"/>
          </a:p>
        </p:txBody>
      </p:sp>
      <p:cxnSp>
        <p:nvCxnSpPr>
          <p:cNvPr id="8" name="Düz Bağlayıcı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tr-TR" sz="4800" dirty="0" smtClean="0">
                <a:solidFill>
                  <a:schemeClr val="bg1"/>
                </a:solidFill>
              </a:rPr>
              <a:t>Sezgisel Optimizasyon Algoritmaları</a:t>
            </a:r>
            <a:endParaRPr lang="tr-TR" sz="4800" dirty="0">
              <a:solidFill>
                <a:schemeClr val="bg1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4294967295"/>
          </p:nvPr>
        </p:nvSpPr>
        <p:spPr>
          <a:xfrm>
            <a:off x="989202" y="4239969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tr-TR" sz="2400" dirty="0" err="1" smtClean="0">
                <a:solidFill>
                  <a:schemeClr val="bg1"/>
                </a:solidFill>
                <a:latin typeface="+mj-lt"/>
              </a:rPr>
              <a:t>Öğr</a:t>
            </a:r>
            <a:r>
              <a:rPr lang="tr-TR" sz="2400" dirty="0" smtClean="0">
                <a:solidFill>
                  <a:schemeClr val="bg1"/>
                </a:solidFill>
                <a:latin typeface="+mj-lt"/>
              </a:rPr>
              <a:t>. Gör. Uğur TALAŞ</a:t>
            </a:r>
            <a:endParaRPr lang="tr-T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Alt Başlık 2"/>
          <p:cNvSpPr txBox="1">
            <a:spLocks/>
          </p:cNvSpPr>
          <p:nvPr/>
        </p:nvSpPr>
        <p:spPr>
          <a:xfrm>
            <a:off x="5016962" y="5839679"/>
            <a:ext cx="4559063" cy="1137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dirty="0" smtClean="0">
                <a:solidFill>
                  <a:schemeClr val="bg1"/>
                </a:solidFill>
                <a:latin typeface="+mj-lt"/>
              </a:rPr>
              <a:t>2024 – Güz Dönemi</a:t>
            </a:r>
            <a:endParaRPr lang="tr-T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Dikdörtgen 3"/>
          <p:cNvSpPr/>
          <p:nvPr/>
        </p:nvSpPr>
        <p:spPr>
          <a:xfrm>
            <a:off x="5262159" y="3408720"/>
            <a:ext cx="1036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smtClean="0">
                <a:solidFill>
                  <a:schemeClr val="bg1"/>
                </a:solidFill>
              </a:rPr>
              <a:t>2. Hafta 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Örnek Problem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tr-T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94010" y="1524708"/>
            <a:ext cx="10476014" cy="4036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tr-TR" sz="1600" dirty="0" err="1" smtClean="0"/>
              <a:t>Two</a:t>
            </a:r>
            <a:r>
              <a:rPr lang="tr-TR" sz="1600" dirty="0" smtClean="0"/>
              <a:t> </a:t>
            </a:r>
            <a:r>
              <a:rPr lang="tr-TR" sz="1600" dirty="0" err="1" smtClean="0"/>
              <a:t>Mines</a:t>
            </a:r>
            <a:r>
              <a:rPr lang="tr-TR" sz="1600" dirty="0" smtClean="0"/>
              <a:t> Şirketi özel bir cevher çıkardığı iki adet maden ocağına sahiptir. Ocaklarda üretilen cevher üç sınıfa ayrılır: yüksek, orta, düşük kaliteli. Şirket bir fabrikaya haftalık olarak 12 ton yüksek, 8 ton orta ve 24 ton düşük kaliteli cevher sağlamak üzere anlaşmıştır. Söz konusu iki maden ocağı (X ve Y) ayrıntıları aşağıda verilen farklı işletim özelliklerine sahiptir. 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224" y="2969433"/>
            <a:ext cx="7620000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ikdörtgen 1"/>
          <p:cNvSpPr/>
          <p:nvPr/>
        </p:nvSpPr>
        <p:spPr>
          <a:xfrm>
            <a:off x="861159" y="5189856"/>
            <a:ext cx="10141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1600" dirty="0"/>
              <a:t>Anlaşmayı gerçekleştirmek için </a:t>
            </a:r>
            <a:r>
              <a:rPr lang="tr-TR" sz="1600" dirty="0" smtClean="0"/>
              <a:t>hafta sonu </a:t>
            </a:r>
            <a:r>
              <a:rPr lang="tr-TR" sz="1600" dirty="0"/>
              <a:t>üretim yapılmayan maden ocakları haftada kaç gün işletilmelidir? 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83437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Örnek Problem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tr-T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94010" y="1524708"/>
            <a:ext cx="10476014" cy="4499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tr-TR" sz="1600" dirty="0"/>
              <a:t>Örneği incelemek için çok basit bir şekilde yargımızı kullanarak madenlerin haftada kaç gün çalışacağına yönelik olarak fikir yürütüp sonuçları inceleyebiliriz. </a:t>
            </a:r>
          </a:p>
          <a:p>
            <a:r>
              <a:rPr lang="tr-TR" sz="1600" dirty="0" smtClean="0"/>
              <a:t> </a:t>
            </a:r>
            <a:r>
              <a:rPr lang="tr-TR" sz="1600" dirty="0"/>
              <a:t>haftada bir gün X madenini, bir gün Y madenini işletme </a:t>
            </a:r>
          </a:p>
          <a:p>
            <a:pPr marL="0" indent="0" algn="just">
              <a:buNone/>
            </a:pPr>
            <a:r>
              <a:rPr lang="tr-TR" sz="1600" dirty="0" smtClean="0"/>
              <a:t>Bu </a:t>
            </a:r>
            <a:r>
              <a:rPr lang="tr-TR" sz="1600" dirty="0"/>
              <a:t>çözüm önerisi iyi bir sonuç vermeyecek gibi gözükmektedir. Sadece 7 ton yüksek kaliteli cevher üretilecek bu durumda da 12 tonluk müşteri gereksinimi karşılanamayacaktır. Böyle bir çözüme "olurlu (uygun) olmayan" (</a:t>
            </a:r>
            <a:r>
              <a:rPr lang="tr-TR" sz="1600" dirty="0" err="1"/>
              <a:t>infeasible</a:t>
            </a:r>
            <a:r>
              <a:rPr lang="tr-TR" sz="1600" dirty="0"/>
              <a:t>) çözüm denilir. </a:t>
            </a:r>
          </a:p>
          <a:p>
            <a:r>
              <a:rPr lang="tr-TR" sz="1600" dirty="0" smtClean="0"/>
              <a:t> </a:t>
            </a:r>
            <a:r>
              <a:rPr lang="tr-TR" sz="1600" dirty="0"/>
              <a:t>haftada 4 gün X madenini, 3 gün Y madenini işletme </a:t>
            </a:r>
          </a:p>
          <a:p>
            <a:endParaRPr lang="tr-TR" sz="1600" dirty="0"/>
          </a:p>
          <a:p>
            <a:pPr marL="0" indent="0" algn="just">
              <a:buNone/>
            </a:pPr>
            <a:r>
              <a:rPr lang="tr-TR" sz="1600" dirty="0"/>
              <a:t>Bu durumda tüm müşteri gereksinimleri karşılanabilmektedir. Böyle bir çözüme de "olurlu" (</a:t>
            </a:r>
            <a:r>
              <a:rPr lang="tr-TR" sz="1600" dirty="0" err="1"/>
              <a:t>feasible</a:t>
            </a:r>
            <a:r>
              <a:rPr lang="tr-TR" sz="1600" dirty="0"/>
              <a:t>) çözüm denilir. Fakat söz konusu çözüm önerisinin diğer olası uygun çözüm önerilerinden daha pahalıya mal olup olmadığının araştırılması için yeni kombinasyonlar denenmelidir.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44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Örnek Problem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tr-T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94010" y="1524708"/>
            <a:ext cx="10476014" cy="4499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tr-TR" sz="1600" dirty="0"/>
              <a:t>Optimizasyon örneğini sözel ifadeden çıkarıp, matematiksel model </a:t>
            </a:r>
            <a:r>
              <a:rPr lang="tr-TR" sz="1600" dirty="0" err="1"/>
              <a:t>formülasyonuna</a:t>
            </a:r>
            <a:r>
              <a:rPr lang="tr-TR" sz="1600" dirty="0"/>
              <a:t> çevirelim.</a:t>
            </a:r>
          </a:p>
          <a:p>
            <a:pPr marL="0" indent="0">
              <a:buNone/>
            </a:pPr>
            <a:r>
              <a:rPr lang="tr-TR" sz="1600" b="1" u="sng" dirty="0" smtClean="0"/>
              <a:t>Değişkenler</a:t>
            </a:r>
            <a:endParaRPr lang="tr-TR" sz="1600" b="1" u="sng" dirty="0"/>
          </a:p>
          <a:p>
            <a:pPr marL="0" indent="0" algn="just">
              <a:buNone/>
            </a:pPr>
            <a:r>
              <a:rPr lang="tr-TR" sz="1600" dirty="0" smtClean="0"/>
              <a:t>İncelenen </a:t>
            </a:r>
            <a:r>
              <a:rPr lang="tr-TR" sz="1600" dirty="0"/>
              <a:t>problemde iki adet karar değişkeni (</a:t>
            </a:r>
            <a:r>
              <a:rPr lang="tr-TR" sz="1600" i="1" dirty="0" err="1"/>
              <a:t>decision</a:t>
            </a:r>
            <a:r>
              <a:rPr lang="tr-TR" sz="1600" i="1" dirty="0"/>
              <a:t> </a:t>
            </a:r>
            <a:r>
              <a:rPr lang="tr-TR" sz="1600" i="1" dirty="0" err="1"/>
              <a:t>variable</a:t>
            </a:r>
            <a:r>
              <a:rPr lang="tr-TR" sz="1600" dirty="0"/>
              <a:t>) vardır: </a:t>
            </a:r>
          </a:p>
          <a:p>
            <a:pPr algn="just"/>
            <a:endParaRPr lang="tr-TR" sz="1600" dirty="0"/>
          </a:p>
          <a:p>
            <a:pPr algn="just"/>
            <a:r>
              <a:rPr lang="tr-TR" sz="1600" dirty="0"/>
              <a:t>x = Bir haftada X maden ocağının işletileceği gün sayısı </a:t>
            </a:r>
          </a:p>
          <a:p>
            <a:pPr algn="just"/>
            <a:r>
              <a:rPr lang="tr-TR" sz="1600" dirty="0"/>
              <a:t>y = Bir haftada Y maden ocağının işletileceği gün sayısı </a:t>
            </a:r>
          </a:p>
          <a:p>
            <a:pPr algn="just"/>
            <a:endParaRPr lang="tr-TR" sz="1600" dirty="0"/>
          </a:p>
          <a:p>
            <a:pPr marL="0" indent="0" algn="just">
              <a:buNone/>
            </a:pPr>
            <a:r>
              <a:rPr lang="tr-TR" sz="1600" dirty="0"/>
              <a:t>Burada x ≥ 0 </a:t>
            </a:r>
            <a:r>
              <a:rPr lang="es-ES" sz="1600" dirty="0"/>
              <a:t>ve</a:t>
            </a:r>
            <a:r>
              <a:rPr lang="tr-TR" sz="1600" dirty="0"/>
              <a:t> y ≥ 0 </a:t>
            </a:r>
            <a:r>
              <a:rPr lang="es-ES" sz="1600" dirty="0"/>
              <a:t>olacaktır</a:t>
            </a:r>
            <a:r>
              <a:rPr lang="tr-TR" sz="1600" dirty="0"/>
              <a:t>.</a:t>
            </a:r>
            <a:r>
              <a:rPr lang="es-ES" sz="1600" dirty="0"/>
              <a:t> </a:t>
            </a:r>
            <a:endParaRPr lang="tr-TR" sz="1600" dirty="0"/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91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Örnek Problem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tr-T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94010" y="1524708"/>
            <a:ext cx="10476014" cy="5073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tr-TR" sz="6400" b="1" u="sng" dirty="0"/>
              <a:t>Kısıtlar/Sınırlamalar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tr-TR" sz="6400" dirty="0"/>
              <a:t>Cevher üretim </a:t>
            </a:r>
            <a:r>
              <a:rPr lang="tr-TR" sz="6400" dirty="0" smtClean="0"/>
              <a:t>kısıtlaması: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tr-TR" sz="6400" i="1" dirty="0" smtClean="0"/>
              <a:t>	Üretilen </a:t>
            </a:r>
            <a:r>
              <a:rPr lang="tr-TR" sz="6400" i="1" dirty="0"/>
              <a:t>cevher ile müşteri gereksiniminin dengelenmesi</a:t>
            </a:r>
            <a:r>
              <a:rPr lang="tr-TR" sz="6400" i="1" dirty="0" smtClean="0"/>
              <a:t>.</a:t>
            </a:r>
            <a:endParaRPr lang="tr-TR" sz="6400" i="1" dirty="0"/>
          </a:p>
          <a:p>
            <a:pPr marL="0" indent="0" algn="just">
              <a:lnSpc>
                <a:spcPct val="120000"/>
              </a:lnSpc>
              <a:buNone/>
            </a:pPr>
            <a:r>
              <a:rPr lang="tr-TR" sz="6400" dirty="0"/>
              <a:t>		Yüksek 	6x + 1y ≥ 12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tr-TR" sz="6400" dirty="0"/>
              <a:t>		Orta 	</a:t>
            </a:r>
            <a:r>
              <a:rPr lang="tr-TR" sz="6400" dirty="0" smtClean="0"/>
              <a:t>3x </a:t>
            </a:r>
            <a:r>
              <a:rPr lang="tr-TR" sz="6400" dirty="0"/>
              <a:t>+ 1y ≥ 8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tr-TR" sz="6400" dirty="0"/>
              <a:t>		Düşük 	4x + 6y ≥ 24 </a:t>
            </a:r>
          </a:p>
          <a:p>
            <a:pPr algn="just">
              <a:lnSpc>
                <a:spcPct val="120000"/>
              </a:lnSpc>
            </a:pPr>
            <a:endParaRPr lang="tr-TR" sz="6400" dirty="0"/>
          </a:p>
          <a:p>
            <a:pPr algn="just">
              <a:lnSpc>
                <a:spcPct val="120000"/>
              </a:lnSpc>
            </a:pPr>
            <a:r>
              <a:rPr lang="tr-TR" sz="6400" dirty="0" smtClean="0"/>
              <a:t>Hafta sonu </a:t>
            </a:r>
            <a:r>
              <a:rPr lang="tr-TR" sz="6400" dirty="0"/>
              <a:t>kısıtlaması: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tr-TR" sz="6400" i="1" dirty="0" smtClean="0"/>
              <a:t>    	Haftada </a:t>
            </a:r>
            <a:r>
              <a:rPr lang="tr-TR" sz="6400" i="1" dirty="0"/>
              <a:t>5 günden fazla çalışılamaz. </a:t>
            </a:r>
            <a:endParaRPr lang="tr-TR" sz="6400" i="1" dirty="0" smtClean="0"/>
          </a:p>
          <a:p>
            <a:pPr marL="0" indent="0" algn="just">
              <a:lnSpc>
                <a:spcPct val="120000"/>
              </a:lnSpc>
              <a:buNone/>
            </a:pPr>
            <a:r>
              <a:rPr lang="tr-TR" sz="6600" dirty="0" smtClean="0"/>
              <a:t>		x </a:t>
            </a:r>
            <a:r>
              <a:rPr lang="tr-TR" sz="6600" dirty="0"/>
              <a:t>≤ 5 ve y ≤ 5 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tr-TR" sz="6400" i="1" dirty="0"/>
          </a:p>
          <a:p>
            <a:pPr algn="just"/>
            <a:endParaRPr lang="tr-TR" sz="1600" dirty="0"/>
          </a:p>
          <a:p>
            <a:pPr algn="ctr"/>
            <a:r>
              <a:rPr lang="tr-TR" sz="1600" dirty="0"/>
              <a:t>x ≤ 5 ve y ≤ 5 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47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Örnek Problem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tr-T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94010" y="1524708"/>
            <a:ext cx="10476014" cy="507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1400" b="1" u="sng" dirty="0" smtClean="0"/>
              <a:t>Amaç – Maliyet - </a:t>
            </a:r>
            <a:r>
              <a:rPr lang="tr-TR" sz="1400" b="1" u="sng" dirty="0" err="1" smtClean="0"/>
              <a:t>Cost</a:t>
            </a:r>
            <a:endParaRPr lang="tr-TR" sz="1400" b="1" u="sng" dirty="0"/>
          </a:p>
          <a:p>
            <a:pPr algn="just"/>
            <a:r>
              <a:rPr lang="tr-TR" sz="1400" dirty="0"/>
              <a:t>Şirketin amacı toplam maliyeti (180x + 160y) en az seviyede tutarak müşteri gereksinimlerini karşılamaktır. </a:t>
            </a:r>
          </a:p>
          <a:p>
            <a:pPr algn="just"/>
            <a:r>
              <a:rPr lang="tr-TR" sz="1400" dirty="0"/>
              <a:t>Ele alınan sorunda tüm olası olurlu çözümlerden amaç fonksiyonu değerini en küçükleyen karar değişkeni değerlerini barındıran çözüm en iyi çözümdür. </a:t>
            </a:r>
          </a:p>
          <a:p>
            <a:pPr algn="just"/>
            <a:r>
              <a:rPr lang="tr-TR" sz="1400" dirty="0"/>
              <a:t>Sorunun amacının kar en </a:t>
            </a:r>
            <a:r>
              <a:rPr lang="tr-TR" sz="1400" dirty="0" err="1"/>
              <a:t>büyüklemesi</a:t>
            </a:r>
            <a:r>
              <a:rPr lang="tr-TR" sz="1400" dirty="0"/>
              <a:t> olması durumunda en iyi çözüm amaç fonksiyonu değerini en büyük yapan değer olacaktır. </a:t>
            </a:r>
          </a:p>
          <a:p>
            <a:pPr algn="just"/>
            <a:r>
              <a:rPr lang="tr-TR" sz="1400" dirty="0"/>
              <a:t>Genel olarak, tüm olası olurlu çözümlerden amaç fonksiyonu değerini en iyi hale getiren karar değişkeni değerlerini barındıran çözüme "en iyi" (optimum) çözüm denilir.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tr-TR" sz="6400" i="1" dirty="0"/>
          </a:p>
          <a:p>
            <a:pPr algn="just"/>
            <a:endParaRPr lang="tr-TR" sz="1600" dirty="0"/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84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şlık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Örnek Problem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İçerik Yer Tutucusu 17"/>
          <p:cNvSpPr txBox="1">
            <a:spLocks/>
          </p:cNvSpPr>
          <p:nvPr/>
        </p:nvSpPr>
        <p:spPr>
          <a:xfrm>
            <a:off x="541609" y="1524708"/>
            <a:ext cx="10009849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tr-TR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İçerik Yer Tutucusu 17"/>
          <p:cNvSpPr txBox="1">
            <a:spLocks/>
          </p:cNvSpPr>
          <p:nvPr/>
        </p:nvSpPr>
        <p:spPr>
          <a:xfrm>
            <a:off x="694010" y="1524708"/>
            <a:ext cx="10476014" cy="507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1800" dirty="0"/>
              <a:t>Sonuç olarak tüm kavramları bir arada yazarak matematiksel modeli aşağıdaki gibi yazabiliriz: </a:t>
            </a:r>
          </a:p>
          <a:p>
            <a:pPr algn="just"/>
            <a:endParaRPr lang="tr-TR" sz="1800" dirty="0"/>
          </a:p>
          <a:p>
            <a:pPr marL="0" indent="0">
              <a:buNone/>
            </a:pPr>
            <a:r>
              <a:rPr lang="tr-TR" sz="1800" dirty="0" smtClean="0"/>
              <a:t>F(</a:t>
            </a:r>
            <a:r>
              <a:rPr lang="tr-TR" sz="1800" dirty="0" err="1" smtClean="0"/>
              <a:t>x,y</a:t>
            </a:r>
            <a:r>
              <a:rPr lang="tr-TR" sz="1800" dirty="0" smtClean="0"/>
              <a:t>) = 180x </a:t>
            </a:r>
            <a:r>
              <a:rPr lang="tr-TR" sz="1800" dirty="0"/>
              <a:t>+ 160y </a:t>
            </a:r>
            <a:endParaRPr lang="tr-TR" sz="1800" dirty="0" smtClean="0"/>
          </a:p>
          <a:p>
            <a:endParaRPr lang="tr-TR" sz="1800" dirty="0"/>
          </a:p>
          <a:p>
            <a:pPr lvl="5"/>
            <a:r>
              <a:rPr lang="tr-TR" dirty="0" smtClean="0"/>
              <a:t>6x </a:t>
            </a:r>
            <a:r>
              <a:rPr lang="tr-TR" dirty="0"/>
              <a:t>+ y ≥12 </a:t>
            </a:r>
          </a:p>
          <a:p>
            <a:pPr lvl="5"/>
            <a:r>
              <a:rPr lang="tr-TR" dirty="0"/>
              <a:t>3x + y ≥ 8 </a:t>
            </a:r>
          </a:p>
          <a:p>
            <a:pPr lvl="5"/>
            <a:r>
              <a:rPr lang="tr-TR" dirty="0"/>
              <a:t>4x + 6y ≥ 24 </a:t>
            </a:r>
          </a:p>
          <a:p>
            <a:pPr lvl="5"/>
            <a:r>
              <a:rPr lang="tr-TR" dirty="0"/>
              <a:t>x ≤ 5 </a:t>
            </a:r>
          </a:p>
          <a:p>
            <a:pPr lvl="5"/>
            <a:r>
              <a:rPr lang="tr-TR" dirty="0"/>
              <a:t>y ≤ 5 </a:t>
            </a:r>
          </a:p>
          <a:p>
            <a:pPr lvl="5"/>
            <a:r>
              <a:rPr lang="tr-TR" dirty="0" err="1"/>
              <a:t>x,y</a:t>
            </a:r>
            <a:r>
              <a:rPr lang="tr-TR" dirty="0"/>
              <a:t> ≥ 0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tr-TR" sz="6400" i="1" dirty="0"/>
          </a:p>
          <a:p>
            <a:pPr algn="just"/>
            <a:endParaRPr lang="tr-TR" sz="1600" dirty="0"/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tr-T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14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şlık 9"/>
          <p:cNvSpPr>
            <a:spLocks noGrp="1"/>
          </p:cNvSpPr>
          <p:nvPr>
            <p:ph type="title"/>
          </p:nvPr>
        </p:nvSpPr>
        <p:spPr>
          <a:xfrm>
            <a:off x="521207" y="1536192"/>
            <a:ext cx="9167915" cy="640080"/>
          </a:xfrm>
        </p:spPr>
        <p:txBody>
          <a:bodyPr rtlCol="0">
            <a:normAutofit/>
          </a:bodyPr>
          <a:lstStyle/>
          <a:p>
            <a:pPr rtl="0"/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Sorusu olan var mı ?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İçerik Yer Tutucusu 4"/>
          <p:cNvSpPr>
            <a:spLocks noGrp="1"/>
          </p:cNvSpPr>
          <p:nvPr>
            <p:ph sz="half" idx="4294967295"/>
          </p:nvPr>
        </p:nvSpPr>
        <p:spPr>
          <a:xfrm>
            <a:off x="541611" y="2614427"/>
            <a:ext cx="9442648" cy="3978275"/>
          </a:xfrm>
        </p:spPr>
        <p:txBody>
          <a:bodyPr rtlCol="0">
            <a:normAutofit/>
          </a:bodyPr>
          <a:lstStyle/>
          <a:p>
            <a:pPr marL="0" indent="0" rtl="0">
              <a:lnSpc>
                <a:spcPts val="3600"/>
              </a:lnSpc>
              <a:spcAft>
                <a:spcPts val="0"/>
              </a:spcAft>
              <a:buNone/>
            </a:pPr>
            <a:endParaRPr lang="tr-TR" sz="20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HoşGeldinizBelges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715161_TF10001108" id="{41B9FDAB-6CD4-418F-812E-0C6B6869C1A7}" vid="{9345BDE5-1EF4-48F4-B8D4-BEF6914F668A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PowerPoint'e Hoş Geldiniz</Template>
  <TotalTime>0</TotalTime>
  <Words>522</Words>
  <Application>Microsoft Office PowerPoint</Application>
  <PresentationFormat>Geniş ekran</PresentationFormat>
  <Paragraphs>74</Paragraphs>
  <Slides>8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</vt:lpstr>
      <vt:lpstr>Calibri</vt:lpstr>
      <vt:lpstr>Segoe UI</vt:lpstr>
      <vt:lpstr>Segoe UI Light</vt:lpstr>
      <vt:lpstr>HoşGeldinizBelgesi</vt:lpstr>
      <vt:lpstr>Sezgisel Optimizasyon Algoritmaları</vt:lpstr>
      <vt:lpstr>Örnek Problem</vt:lpstr>
      <vt:lpstr>Örnek Problem</vt:lpstr>
      <vt:lpstr>Örnek Problem</vt:lpstr>
      <vt:lpstr>Örnek Problem</vt:lpstr>
      <vt:lpstr>Örnek Problem</vt:lpstr>
      <vt:lpstr>Örnek Problem</vt:lpstr>
      <vt:lpstr>Sorusu olan var mı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2024-10-03T04:34:52Z</dcterms:created>
  <dcterms:modified xsi:type="dcterms:W3CDTF">2024-10-10T07:32:52Z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