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9"/>
  </p:notesMasterIdLst>
  <p:handoutMasterIdLst>
    <p:handoutMasterId r:id="rId30"/>
  </p:handoutMasterIdLst>
  <p:sldIdLst>
    <p:sldId id="256" r:id="rId5"/>
    <p:sldId id="271" r:id="rId6"/>
    <p:sldId id="298" r:id="rId7"/>
    <p:sldId id="283" r:id="rId8"/>
    <p:sldId id="285" r:id="rId9"/>
    <p:sldId id="284" r:id="rId10"/>
    <p:sldId id="290" r:id="rId11"/>
    <p:sldId id="291" r:id="rId12"/>
    <p:sldId id="299" r:id="rId13"/>
    <p:sldId id="302" r:id="rId14"/>
    <p:sldId id="303" r:id="rId15"/>
    <p:sldId id="304" r:id="rId16"/>
    <p:sldId id="286" r:id="rId17"/>
    <p:sldId id="300" r:id="rId18"/>
    <p:sldId id="301" r:id="rId19"/>
    <p:sldId id="287" r:id="rId20"/>
    <p:sldId id="289" r:id="rId21"/>
    <p:sldId id="305" r:id="rId22"/>
    <p:sldId id="292" r:id="rId23"/>
    <p:sldId id="293" r:id="rId24"/>
    <p:sldId id="295" r:id="rId25"/>
    <p:sldId id="294" r:id="rId26"/>
    <p:sldId id="297" r:id="rId27"/>
    <p:sldId id="282" r:id="rId28"/>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ş geldiniz" id="{E75E278A-FF0E-49A4-B170-79828D63BBAD}">
          <p14:sldIdLst>
            <p14:sldId id="256"/>
          </p14:sldIdLst>
        </p14:section>
        <p14:section name="Tasarım, Dönüşüm, Ek Açıklama, Birlikte Çalışma, Göster" id="{B9B51309-D148-4332-87C2-07BE32FBCA3B}">
          <p14:sldIdLst>
            <p14:sldId id="271"/>
            <p14:sldId id="298"/>
            <p14:sldId id="283"/>
            <p14:sldId id="285"/>
            <p14:sldId id="284"/>
            <p14:sldId id="290"/>
            <p14:sldId id="291"/>
            <p14:sldId id="299"/>
            <p14:sldId id="302"/>
            <p14:sldId id="303"/>
            <p14:sldId id="304"/>
            <p14:sldId id="286"/>
            <p14:sldId id="300"/>
            <p14:sldId id="301"/>
            <p14:sldId id="287"/>
            <p14:sldId id="289"/>
            <p14:sldId id="305"/>
            <p14:sldId id="292"/>
            <p14:sldId id="293"/>
            <p14:sldId id="295"/>
            <p14:sldId id="294"/>
            <p14:sldId id="297"/>
          </p14:sldIdLst>
        </p14:section>
        <p14:section name="Daha Fazla Bilgi Edini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Yaza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241" autoAdjust="0"/>
  </p:normalViewPr>
  <p:slideViewPr>
    <p:cSldViewPr snapToGrid="0">
      <p:cViewPr varScale="1">
        <p:scale>
          <a:sx n="63" d="100"/>
          <a:sy n="63" d="100"/>
        </p:scale>
        <p:origin x="72"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640EDB-8696-4821-9977-ADF2EA20DA76}" type="datetime1">
              <a:rPr lang="tr-TR" smtClean="0"/>
              <a:t>11.10.2024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tr-TR" smtClean="0"/>
              <a:t>‹#›</a:t>
            </a:fld>
            <a:endParaRPr lang="tr-T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5B46EE-8D9E-4234-843E-EA54547AD9AE}" type="datetime1">
              <a:rPr lang="tr-TR" noProof="0" smtClean="0"/>
              <a:t>11.10.2024</a:t>
            </a:fld>
            <a:endParaRPr lang="tr-TR" noProof="0"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tr-TR" noProof="0" smtClean="0"/>
              <a:t>‹#›</a:t>
            </a:fld>
            <a:endParaRPr lang="tr-T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1</a:t>
            </a:fld>
            <a:endParaRPr lang="tr-TR"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12</a:t>
            </a:fld>
            <a:endParaRPr lang="tr-TR" dirty="0"/>
          </a:p>
        </p:txBody>
      </p:sp>
    </p:spTree>
    <p:extLst>
      <p:ext uri="{BB962C8B-B14F-4D97-AF65-F5344CB8AC3E}">
        <p14:creationId xmlns:p14="http://schemas.microsoft.com/office/powerpoint/2010/main" val="410469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13</a:t>
            </a:fld>
            <a:endParaRPr lang="tr-TR" dirty="0"/>
          </a:p>
        </p:txBody>
      </p:sp>
    </p:spTree>
    <p:extLst>
      <p:ext uri="{BB962C8B-B14F-4D97-AF65-F5344CB8AC3E}">
        <p14:creationId xmlns:p14="http://schemas.microsoft.com/office/powerpoint/2010/main" val="2720562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14</a:t>
            </a:fld>
            <a:endParaRPr lang="tr-TR" dirty="0"/>
          </a:p>
        </p:txBody>
      </p:sp>
    </p:spTree>
    <p:extLst>
      <p:ext uri="{BB962C8B-B14F-4D97-AF65-F5344CB8AC3E}">
        <p14:creationId xmlns:p14="http://schemas.microsoft.com/office/powerpoint/2010/main" val="3634147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15</a:t>
            </a:fld>
            <a:endParaRPr lang="tr-TR" dirty="0"/>
          </a:p>
        </p:txBody>
      </p:sp>
    </p:spTree>
    <p:extLst>
      <p:ext uri="{BB962C8B-B14F-4D97-AF65-F5344CB8AC3E}">
        <p14:creationId xmlns:p14="http://schemas.microsoft.com/office/powerpoint/2010/main" val="4077668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16</a:t>
            </a:fld>
            <a:endParaRPr lang="tr-TR" dirty="0"/>
          </a:p>
        </p:txBody>
      </p:sp>
    </p:spTree>
    <p:extLst>
      <p:ext uri="{BB962C8B-B14F-4D97-AF65-F5344CB8AC3E}">
        <p14:creationId xmlns:p14="http://schemas.microsoft.com/office/powerpoint/2010/main" val="377723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17</a:t>
            </a:fld>
            <a:endParaRPr lang="tr-TR" dirty="0"/>
          </a:p>
        </p:txBody>
      </p:sp>
    </p:spTree>
    <p:extLst>
      <p:ext uri="{BB962C8B-B14F-4D97-AF65-F5344CB8AC3E}">
        <p14:creationId xmlns:p14="http://schemas.microsoft.com/office/powerpoint/2010/main" val="117695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18</a:t>
            </a:fld>
            <a:endParaRPr lang="tr-TR" dirty="0"/>
          </a:p>
        </p:txBody>
      </p:sp>
    </p:spTree>
    <p:extLst>
      <p:ext uri="{BB962C8B-B14F-4D97-AF65-F5344CB8AC3E}">
        <p14:creationId xmlns:p14="http://schemas.microsoft.com/office/powerpoint/2010/main" val="212451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19</a:t>
            </a:fld>
            <a:endParaRPr lang="tr-TR" dirty="0"/>
          </a:p>
        </p:txBody>
      </p:sp>
    </p:spTree>
    <p:extLst>
      <p:ext uri="{BB962C8B-B14F-4D97-AF65-F5344CB8AC3E}">
        <p14:creationId xmlns:p14="http://schemas.microsoft.com/office/powerpoint/2010/main" val="925067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20</a:t>
            </a:fld>
            <a:endParaRPr lang="tr-TR" dirty="0"/>
          </a:p>
        </p:txBody>
      </p:sp>
    </p:spTree>
    <p:extLst>
      <p:ext uri="{BB962C8B-B14F-4D97-AF65-F5344CB8AC3E}">
        <p14:creationId xmlns:p14="http://schemas.microsoft.com/office/powerpoint/2010/main" val="1912335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21</a:t>
            </a:fld>
            <a:endParaRPr lang="tr-TR" dirty="0"/>
          </a:p>
        </p:txBody>
      </p:sp>
    </p:spTree>
    <p:extLst>
      <p:ext uri="{BB962C8B-B14F-4D97-AF65-F5344CB8AC3E}">
        <p14:creationId xmlns:p14="http://schemas.microsoft.com/office/powerpoint/2010/main" val="160207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a:t>
            </a:fld>
            <a:endParaRPr lang="tr-TR" dirty="0"/>
          </a:p>
        </p:txBody>
      </p:sp>
    </p:spTree>
    <p:extLst>
      <p:ext uri="{BB962C8B-B14F-4D97-AF65-F5344CB8AC3E}">
        <p14:creationId xmlns:p14="http://schemas.microsoft.com/office/powerpoint/2010/main" val="1702480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22</a:t>
            </a:fld>
            <a:endParaRPr lang="tr-TR" dirty="0"/>
          </a:p>
        </p:txBody>
      </p:sp>
    </p:spTree>
    <p:extLst>
      <p:ext uri="{BB962C8B-B14F-4D97-AF65-F5344CB8AC3E}">
        <p14:creationId xmlns:p14="http://schemas.microsoft.com/office/powerpoint/2010/main" val="2258528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23</a:t>
            </a:fld>
            <a:endParaRPr lang="tr-TR" dirty="0"/>
          </a:p>
        </p:txBody>
      </p:sp>
    </p:spTree>
    <p:extLst>
      <p:ext uri="{BB962C8B-B14F-4D97-AF65-F5344CB8AC3E}">
        <p14:creationId xmlns:p14="http://schemas.microsoft.com/office/powerpoint/2010/main" val="163012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r>
              <a:rPr lang="tr-TR" noProof="0" dirty="0" smtClean="0"/>
              <a:t>Bağlantıları ziyaret etmek için Slayt Gösterisi </a:t>
            </a:r>
            <a:r>
              <a:rPr lang="tr-TR" noProof="0" dirty="0" err="1" smtClean="0"/>
              <a:t>modundayken</a:t>
            </a:r>
            <a:r>
              <a:rPr lang="tr-TR" noProof="0" dirty="0" smtClean="0"/>
              <a:t> oklara tıklayın.</a:t>
            </a:r>
            <a:endParaRPr lang="tr-TR" noProof="0" dirty="0"/>
          </a:p>
        </p:txBody>
      </p:sp>
      <p:sp>
        <p:nvSpPr>
          <p:cNvPr id="4" name="Slayt Numarası Yer Tutucusu 3"/>
          <p:cNvSpPr>
            <a:spLocks noGrp="1"/>
          </p:cNvSpPr>
          <p:nvPr>
            <p:ph type="sldNum" sz="quarter" idx="10"/>
          </p:nvPr>
        </p:nvSpPr>
        <p:spPr/>
        <p:txBody>
          <a:bodyPr rtlCol="0"/>
          <a:lstStyle/>
          <a:p>
            <a:pPr rtl="0"/>
            <a:fld id="{DF61EA0F-A667-4B49-8422-0062BC55E249}" type="slidenum">
              <a:rPr lang="tr-TR" smtClean="0"/>
              <a:t>24</a:t>
            </a:fld>
            <a:endParaRPr lang="tr-TR" dirty="0"/>
          </a:p>
        </p:txBody>
      </p:sp>
    </p:spTree>
    <p:extLst>
      <p:ext uri="{BB962C8B-B14F-4D97-AF65-F5344CB8AC3E}">
        <p14:creationId xmlns:p14="http://schemas.microsoft.com/office/powerpoint/2010/main" val="342178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3</a:t>
            </a:fld>
            <a:endParaRPr lang="tr-TR" dirty="0"/>
          </a:p>
        </p:txBody>
      </p:sp>
    </p:spTree>
    <p:extLst>
      <p:ext uri="{BB962C8B-B14F-4D97-AF65-F5344CB8AC3E}">
        <p14:creationId xmlns:p14="http://schemas.microsoft.com/office/powerpoint/2010/main" val="141585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4</a:t>
            </a:fld>
            <a:endParaRPr lang="tr-TR" dirty="0"/>
          </a:p>
        </p:txBody>
      </p:sp>
    </p:spTree>
    <p:extLst>
      <p:ext uri="{BB962C8B-B14F-4D97-AF65-F5344CB8AC3E}">
        <p14:creationId xmlns:p14="http://schemas.microsoft.com/office/powerpoint/2010/main" val="108778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5</a:t>
            </a:fld>
            <a:endParaRPr lang="tr-TR" dirty="0"/>
          </a:p>
        </p:txBody>
      </p:sp>
    </p:spTree>
    <p:extLst>
      <p:ext uri="{BB962C8B-B14F-4D97-AF65-F5344CB8AC3E}">
        <p14:creationId xmlns:p14="http://schemas.microsoft.com/office/powerpoint/2010/main" val="729590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6</a:t>
            </a:fld>
            <a:endParaRPr lang="tr-TR" dirty="0"/>
          </a:p>
        </p:txBody>
      </p:sp>
    </p:spTree>
    <p:extLst>
      <p:ext uri="{BB962C8B-B14F-4D97-AF65-F5344CB8AC3E}">
        <p14:creationId xmlns:p14="http://schemas.microsoft.com/office/powerpoint/2010/main" val="314454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9</a:t>
            </a:fld>
            <a:endParaRPr lang="tr-TR" dirty="0"/>
          </a:p>
        </p:txBody>
      </p:sp>
    </p:spTree>
    <p:extLst>
      <p:ext uri="{BB962C8B-B14F-4D97-AF65-F5344CB8AC3E}">
        <p14:creationId xmlns:p14="http://schemas.microsoft.com/office/powerpoint/2010/main" val="120794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10</a:t>
            </a:fld>
            <a:endParaRPr lang="tr-TR" dirty="0"/>
          </a:p>
        </p:txBody>
      </p:sp>
    </p:spTree>
    <p:extLst>
      <p:ext uri="{BB962C8B-B14F-4D97-AF65-F5344CB8AC3E}">
        <p14:creationId xmlns:p14="http://schemas.microsoft.com/office/powerpoint/2010/main" val="273144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0" dirty="0"/>
          </a:p>
        </p:txBody>
      </p:sp>
      <p:sp>
        <p:nvSpPr>
          <p:cNvPr id="4" name="Slayt Numarası Yer Tutucusu 3"/>
          <p:cNvSpPr>
            <a:spLocks noGrp="1"/>
          </p:cNvSpPr>
          <p:nvPr>
            <p:ph type="sldNum" sz="quarter" idx="10"/>
          </p:nvPr>
        </p:nvSpPr>
        <p:spPr/>
        <p:txBody>
          <a:bodyPr/>
          <a:lstStyle/>
          <a:p>
            <a:pPr rtl="0"/>
            <a:fld id="{DF61EA0F-A667-4B49-8422-0062BC55E249}" type="slidenum">
              <a:rPr lang="tr-TR" smtClean="0"/>
              <a:t>11</a:t>
            </a:fld>
            <a:endParaRPr lang="tr-TR" dirty="0"/>
          </a:p>
        </p:txBody>
      </p:sp>
    </p:spTree>
    <p:extLst>
      <p:ext uri="{BB962C8B-B14F-4D97-AF65-F5344CB8AC3E}">
        <p14:creationId xmlns:p14="http://schemas.microsoft.com/office/powerpoint/2010/main" val="3093811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sp>
        <p:nvSpPr>
          <p:cNvPr id="7" name="Dikdörtgen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9" name="Dikdörtgen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cxnSp>
        <p:nvCxnSpPr>
          <p:cNvPr id="12" name="Düz Bağlayıcı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Başlık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tr-TR" noProof="0" smtClean="0"/>
              <a:t>Asıl başlık stili için tıklatın</a:t>
            </a:r>
            <a:endParaRPr lang="tr-TR" noProof="0" dirty="0"/>
          </a:p>
        </p:txBody>
      </p:sp>
      <p:sp>
        <p:nvSpPr>
          <p:cNvPr id="3" name="İçerik Yer Tutucus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
        <p:nvSpPr>
          <p:cNvPr id="6"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5FAED58F-EB5B-4A36-96E7-60A39EA93EB2}" type="datetime1">
              <a:rPr lang="tr-TR" noProof="0" smtClean="0"/>
              <a:t>11.10.2024</a:t>
            </a:fld>
            <a:endParaRPr lang="tr-TR" noProof="0" dirty="0"/>
          </a:p>
        </p:txBody>
      </p:sp>
      <p:sp>
        <p:nvSpPr>
          <p:cNvPr id="7"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8" name="Slayt Numarası Yer Tutucusu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ölüm Başlığı">
    <p:spTree>
      <p:nvGrpSpPr>
        <p:cNvPr id="1" name=""/>
        <p:cNvGrpSpPr/>
        <p:nvPr/>
      </p:nvGrpSpPr>
      <p:grpSpPr>
        <a:xfrm>
          <a:off x="0" y="0"/>
          <a:ext cx="0" cy="0"/>
          <a:chOff x="0" y="0"/>
          <a:chExt cx="0" cy="0"/>
        </a:xfrm>
      </p:grpSpPr>
      <p:sp>
        <p:nvSpPr>
          <p:cNvPr id="9" name="Dikdörtgen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10" name="Dikdörtgen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0" dirty="0"/>
          </a:p>
        </p:txBody>
      </p:sp>
      <p:sp>
        <p:nvSpPr>
          <p:cNvPr id="2" name="Başlık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tr-TR" noProof="0" smtClean="0"/>
              <a:t>Asıl başlık stili için tıklatın</a:t>
            </a:r>
            <a:endParaRPr lang="tr-TR" noProof="0" dirty="0"/>
          </a:p>
        </p:txBody>
      </p:sp>
      <p:sp>
        <p:nvSpPr>
          <p:cNvPr id="7" name="İçerik Yer Tutucus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tr-TR" noProof="0" smtClean="0"/>
              <a:t>Asıl metin stillerini düzenle</a:t>
            </a:r>
          </a:p>
          <a:p>
            <a:pPr marL="0" lvl="1" indent="0" rtl="0">
              <a:lnSpc>
                <a:spcPct val="150000"/>
              </a:lnSpc>
              <a:spcBef>
                <a:spcPts val="1000"/>
              </a:spcBef>
              <a:spcAft>
                <a:spcPts val="1200"/>
              </a:spcAft>
              <a:buNone/>
            </a:pPr>
            <a:r>
              <a:rPr lang="tr-TR" noProof="0" smtClean="0"/>
              <a:t>İkinci düzey</a:t>
            </a:r>
          </a:p>
          <a:p>
            <a:pPr marL="0" lvl="2" indent="0" rtl="0">
              <a:lnSpc>
                <a:spcPct val="150000"/>
              </a:lnSpc>
              <a:spcBef>
                <a:spcPts val="1000"/>
              </a:spcBef>
              <a:spcAft>
                <a:spcPts val="1200"/>
              </a:spcAft>
              <a:buNone/>
            </a:pPr>
            <a:r>
              <a:rPr lang="tr-TR" noProof="0" smtClean="0"/>
              <a:t>Üçüncü düzey</a:t>
            </a:r>
          </a:p>
          <a:p>
            <a:pPr marL="0" lvl="3" indent="0" rtl="0">
              <a:lnSpc>
                <a:spcPct val="150000"/>
              </a:lnSpc>
              <a:spcBef>
                <a:spcPts val="1000"/>
              </a:spcBef>
              <a:spcAft>
                <a:spcPts val="1200"/>
              </a:spcAft>
              <a:buNone/>
            </a:pPr>
            <a:r>
              <a:rPr lang="tr-TR" noProof="0" smtClean="0"/>
              <a:t>Dördüncü düzey</a:t>
            </a:r>
          </a:p>
          <a:p>
            <a:pPr marL="0" lvl="4" indent="0" rtl="0">
              <a:lnSpc>
                <a:spcPct val="150000"/>
              </a:lnSpc>
              <a:spcBef>
                <a:spcPts val="1000"/>
              </a:spcBef>
              <a:spcAft>
                <a:spcPts val="1200"/>
              </a:spcAft>
              <a:buNone/>
            </a:pPr>
            <a:r>
              <a:rPr lang="tr-TR" noProof="0" smtClean="0"/>
              <a:t>Beşinci düzey</a:t>
            </a:r>
            <a:endParaRPr lang="tr-T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ikdörtgen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tr-TR" sz="1800" noProof="0" dirty="0"/>
          </a:p>
        </p:txBody>
      </p:sp>
      <p:sp>
        <p:nvSpPr>
          <p:cNvPr id="2" name="Başlık Yer Tutucusu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tr-TR" noProof="0" dirty="0" smtClean="0"/>
              <a:t>Asıl başlık stilini düzenlemek için tıklayın</a:t>
            </a:r>
            <a:endParaRPr lang="tr-TR" noProof="0" dirty="0"/>
          </a:p>
        </p:txBody>
      </p:sp>
      <p:sp>
        <p:nvSpPr>
          <p:cNvPr id="3" name="Metin Yer Tutucusu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tr-TR" noProof="0" dirty="0" smtClean="0"/>
              <a:t>Asıl metin stillerini düzenlemek için tıklayın</a:t>
            </a:r>
          </a:p>
          <a:p>
            <a:pPr lvl="1" rtl="0"/>
            <a:r>
              <a:rPr lang="tr-TR" noProof="0" dirty="0" smtClean="0"/>
              <a:t>İkinci düzey</a:t>
            </a:r>
          </a:p>
          <a:p>
            <a:pPr lvl="2" rtl="0"/>
            <a:r>
              <a:rPr lang="tr-TR" noProof="0" dirty="0" smtClean="0"/>
              <a:t>Üçüncü düzey</a:t>
            </a:r>
          </a:p>
          <a:p>
            <a:pPr lvl="3" rtl="0"/>
            <a:r>
              <a:rPr lang="tr-TR" noProof="0" dirty="0" smtClean="0"/>
              <a:t>Dördüncü düzey</a:t>
            </a:r>
          </a:p>
          <a:p>
            <a:pPr lvl="4" rtl="0"/>
            <a:r>
              <a:rPr lang="tr-TR" noProof="0" dirty="0" smtClean="0"/>
              <a:t>Beşinci düzey</a:t>
            </a:r>
            <a:endParaRPr lang="tr-TR" noProof="0" dirty="0"/>
          </a:p>
        </p:txBody>
      </p:sp>
      <p:sp>
        <p:nvSpPr>
          <p:cNvPr id="4" name="Tarih Yer Tutucusu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B79A2361-2820-4F23-9FB2-E2B2AB16E0CA}" type="datetime1">
              <a:rPr lang="tr-TR" noProof="0" smtClean="0"/>
              <a:t>11.10.2024</a:t>
            </a:fld>
            <a:endParaRPr lang="tr-TR" noProof="0" dirty="0"/>
          </a:p>
        </p:txBody>
      </p:sp>
      <p:sp>
        <p:nvSpPr>
          <p:cNvPr id="5" name="Alt Bilgi Yer Tutucusu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tr-TR" noProof="0" dirty="0"/>
          </a:p>
        </p:txBody>
      </p:sp>
      <p:sp>
        <p:nvSpPr>
          <p:cNvPr id="6" name="Slayt Numarası Yer Tutucusu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tr-TR" noProof="0" smtClean="0"/>
              <a:pPr/>
              <a:t>‹#›</a:t>
            </a:fld>
            <a:endParaRPr lang="tr-TR" noProof="0" dirty="0"/>
          </a:p>
        </p:txBody>
      </p:sp>
      <p:cxnSp>
        <p:nvCxnSpPr>
          <p:cNvPr id="8" name="Düz Bağlayıcı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H%C3%A2rizm%C3%A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838200" y="1164324"/>
            <a:ext cx="10515600" cy="2387600"/>
          </a:xfrm>
        </p:spPr>
        <p:txBody>
          <a:bodyPr rtlCol="0" anchor="ctr" anchorCtr="0">
            <a:normAutofit/>
          </a:bodyPr>
          <a:lstStyle/>
          <a:p>
            <a:pPr rtl="0"/>
            <a:r>
              <a:rPr lang="tr-TR" sz="4800" dirty="0" smtClean="0">
                <a:solidFill>
                  <a:schemeClr val="bg1"/>
                </a:solidFill>
              </a:rPr>
              <a:t>Sezgisel </a:t>
            </a:r>
            <a:r>
              <a:rPr lang="tr-TR" sz="4800" smtClean="0">
                <a:solidFill>
                  <a:schemeClr val="bg1"/>
                </a:solidFill>
              </a:rPr>
              <a:t>Optimizasyon </a:t>
            </a:r>
            <a:r>
              <a:rPr lang="tr-TR" sz="4800" smtClean="0">
                <a:solidFill>
                  <a:schemeClr val="bg1"/>
                </a:solidFill>
              </a:rPr>
              <a:t>Algoritmaları</a:t>
            </a:r>
            <a:br>
              <a:rPr lang="tr-TR" sz="4800" smtClean="0">
                <a:solidFill>
                  <a:schemeClr val="bg1"/>
                </a:solidFill>
              </a:rPr>
            </a:br>
            <a:r>
              <a:rPr lang="tr-TR" sz="4800" smtClean="0">
                <a:solidFill>
                  <a:schemeClr val="bg1"/>
                </a:solidFill>
              </a:rPr>
              <a:t>				1.hafta</a:t>
            </a:r>
            <a:endParaRPr lang="tr-TR" sz="4800" dirty="0">
              <a:solidFill>
                <a:schemeClr val="bg1"/>
              </a:solidFill>
            </a:endParaRPr>
          </a:p>
        </p:txBody>
      </p:sp>
      <p:sp>
        <p:nvSpPr>
          <p:cNvPr id="3" name="Alt Başlık 2"/>
          <p:cNvSpPr>
            <a:spLocks noGrp="1"/>
          </p:cNvSpPr>
          <p:nvPr>
            <p:ph type="subTitle" idx="4294967295"/>
          </p:nvPr>
        </p:nvSpPr>
        <p:spPr>
          <a:xfrm>
            <a:off x="757008" y="3955082"/>
            <a:ext cx="9582736" cy="1137793"/>
          </a:xfrm>
        </p:spPr>
        <p:txBody>
          <a:bodyPr rtlCol="0">
            <a:normAutofit/>
          </a:bodyPr>
          <a:lstStyle/>
          <a:p>
            <a:pPr marL="0" indent="0" rtl="0">
              <a:buNone/>
            </a:pPr>
            <a:r>
              <a:rPr lang="tr-TR" sz="2400" dirty="0" err="1" smtClean="0">
                <a:solidFill>
                  <a:schemeClr val="bg1"/>
                </a:solidFill>
                <a:latin typeface="+mj-lt"/>
              </a:rPr>
              <a:t>Öğr</a:t>
            </a:r>
            <a:r>
              <a:rPr lang="tr-TR" sz="2400" dirty="0" smtClean="0">
                <a:solidFill>
                  <a:schemeClr val="bg1"/>
                </a:solidFill>
                <a:latin typeface="+mj-lt"/>
              </a:rPr>
              <a:t>. Gör. Uğur TALAŞ</a:t>
            </a:r>
            <a:endParaRPr lang="tr-TR" sz="2400" dirty="0">
              <a:solidFill>
                <a:schemeClr val="bg1"/>
              </a:solidFill>
              <a:latin typeface="+mj-lt"/>
            </a:endParaRPr>
          </a:p>
        </p:txBody>
      </p:sp>
      <p:sp>
        <p:nvSpPr>
          <p:cNvPr id="5" name="Alt Başlık 2"/>
          <p:cNvSpPr txBox="1">
            <a:spLocks/>
          </p:cNvSpPr>
          <p:nvPr/>
        </p:nvSpPr>
        <p:spPr>
          <a:xfrm>
            <a:off x="5016962" y="5839679"/>
            <a:ext cx="4559063"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tr-TR" sz="2400" dirty="0" smtClean="0">
                <a:solidFill>
                  <a:schemeClr val="bg1"/>
                </a:solidFill>
                <a:latin typeface="+mj-lt"/>
              </a:rPr>
              <a:t>2024 – Güz Dönemi</a:t>
            </a:r>
            <a:endParaRPr lang="tr-TR"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5465851" y="1837764"/>
            <a:ext cx="5294571"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Eğer problem simetrik değilse ;</a:t>
            </a:r>
          </a:p>
          <a:p>
            <a:pPr marL="0" indent="0">
              <a:spcAft>
                <a:spcPts val="600"/>
              </a:spcAft>
              <a:buNone/>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 (n-1)!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 (5-1)! = 24 farklı yol vardır</a:t>
            </a: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3" name="Resim 2"/>
          <p:cNvPicPr>
            <a:picLocks noChangeAspect="1"/>
          </p:cNvPicPr>
          <p:nvPr/>
        </p:nvPicPr>
        <p:blipFill>
          <a:blip r:embed="rId3"/>
          <a:stretch>
            <a:fillRect/>
          </a:stretch>
        </p:blipFill>
        <p:spPr>
          <a:xfrm>
            <a:off x="865704" y="1755001"/>
            <a:ext cx="4190545" cy="4242387"/>
          </a:xfrm>
          <a:prstGeom prst="rect">
            <a:avLst/>
          </a:prstGeom>
        </p:spPr>
      </p:pic>
    </p:spTree>
    <p:extLst>
      <p:ext uri="{BB962C8B-B14F-4D97-AF65-F5344CB8AC3E}">
        <p14:creationId xmlns:p14="http://schemas.microsoft.com/office/powerpoint/2010/main" val="396311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1002892" y="1524708"/>
            <a:ext cx="9332778"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800" dirty="0" smtClean="0">
                <a:ea typeface="Calibri" panose="020F0502020204030204" pitchFamily="34" charset="0"/>
                <a:cs typeface="Times New Roman" panose="02020603050405020304" pitchFamily="18" charset="0"/>
              </a:rPr>
              <a:t>Şehir sayısı 10 olsaydı, </a:t>
            </a:r>
            <a:r>
              <a:rPr lang="tr-TR" sz="1800" b="1" dirty="0" smtClean="0"/>
              <a:t>3628800</a:t>
            </a:r>
            <a:r>
              <a:rPr lang="tr-TR" sz="1800" dirty="0" smtClean="0"/>
              <a:t>  farklı yol olacaktı</a:t>
            </a:r>
          </a:p>
          <a:p>
            <a:pPr>
              <a:spcAft>
                <a:spcPts val="600"/>
              </a:spcAft>
              <a:defRPr/>
            </a:pPr>
            <a:endParaRPr lang="tr-TR" sz="1800" dirty="0" smtClean="0"/>
          </a:p>
          <a:p>
            <a:pPr>
              <a:spcAft>
                <a:spcPts val="600"/>
              </a:spcAft>
              <a:defRPr/>
            </a:pPr>
            <a:r>
              <a:rPr lang="tr-TR" sz="1800" dirty="0">
                <a:ea typeface="Calibri" panose="020F0502020204030204" pitchFamily="34" charset="0"/>
                <a:cs typeface="Times New Roman" panose="02020603050405020304" pitchFamily="18" charset="0"/>
              </a:rPr>
              <a:t>Şehir sayısı </a:t>
            </a:r>
            <a:r>
              <a:rPr lang="tr-TR" sz="1800" dirty="0" smtClean="0">
                <a:ea typeface="Calibri" panose="020F0502020204030204" pitchFamily="34" charset="0"/>
                <a:cs typeface="Times New Roman" panose="02020603050405020304" pitchFamily="18" charset="0"/>
              </a:rPr>
              <a:t>15 </a:t>
            </a:r>
            <a:r>
              <a:rPr lang="tr-TR" sz="1800" dirty="0">
                <a:ea typeface="Calibri" panose="020F0502020204030204" pitchFamily="34" charset="0"/>
                <a:cs typeface="Times New Roman" panose="02020603050405020304" pitchFamily="18" charset="0"/>
              </a:rPr>
              <a:t>olsaydı, </a:t>
            </a:r>
            <a:r>
              <a:rPr lang="tr-TR" sz="1800" b="1" dirty="0" smtClean="0"/>
              <a:t>1307674368000 </a:t>
            </a:r>
            <a:r>
              <a:rPr lang="tr-TR" sz="1800" dirty="0" smtClean="0"/>
              <a:t> </a:t>
            </a:r>
            <a:r>
              <a:rPr lang="tr-TR" sz="1800" dirty="0"/>
              <a:t>farklı yol olacaktı</a:t>
            </a:r>
            <a:r>
              <a:rPr lang="tr-TR" sz="1800" dirty="0">
                <a:ea typeface="Calibri" panose="020F0502020204030204" pitchFamily="34" charset="0"/>
                <a:cs typeface="Times New Roman" panose="02020603050405020304" pitchFamily="18" charset="0"/>
              </a:rPr>
              <a:t> </a:t>
            </a:r>
          </a:p>
          <a:p>
            <a:pPr>
              <a:spcAft>
                <a:spcPts val="600"/>
              </a:spcAft>
              <a:defRPr/>
            </a:pPr>
            <a:endParaRPr lang="tr-TR" sz="1800" dirty="0">
              <a:ea typeface="Calibri" panose="020F0502020204030204" pitchFamily="34" charset="0"/>
              <a:cs typeface="Times New Roman" panose="02020603050405020304" pitchFamily="18" charset="0"/>
            </a:endParaRPr>
          </a:p>
          <a:p>
            <a:pPr>
              <a:spcAft>
                <a:spcPts val="600"/>
              </a:spcAft>
              <a:defRPr/>
            </a:pPr>
            <a:r>
              <a:rPr lang="tr-TR" sz="1800" dirty="0">
                <a:ea typeface="Calibri" panose="020F0502020204030204" pitchFamily="34" charset="0"/>
                <a:cs typeface="Times New Roman" panose="02020603050405020304" pitchFamily="18" charset="0"/>
              </a:rPr>
              <a:t>Şehir sayısı </a:t>
            </a:r>
            <a:r>
              <a:rPr lang="tr-TR" sz="1800" dirty="0" smtClean="0">
                <a:ea typeface="Calibri" panose="020F0502020204030204" pitchFamily="34" charset="0"/>
                <a:cs typeface="Times New Roman" panose="02020603050405020304" pitchFamily="18" charset="0"/>
              </a:rPr>
              <a:t>20 </a:t>
            </a:r>
            <a:r>
              <a:rPr lang="tr-TR" sz="1800" dirty="0">
                <a:ea typeface="Calibri" panose="020F0502020204030204" pitchFamily="34" charset="0"/>
                <a:cs typeface="Times New Roman" panose="02020603050405020304" pitchFamily="18" charset="0"/>
              </a:rPr>
              <a:t>olsaydı, </a:t>
            </a:r>
            <a:r>
              <a:rPr lang="tr-TR" sz="1800" b="1" dirty="0" smtClean="0"/>
              <a:t>2432902008176640000</a:t>
            </a:r>
            <a:r>
              <a:rPr lang="tr-TR" sz="1800" dirty="0" smtClean="0"/>
              <a:t>  </a:t>
            </a:r>
            <a:r>
              <a:rPr lang="tr-TR" sz="1800" dirty="0"/>
              <a:t>farklı yol </a:t>
            </a:r>
            <a:r>
              <a:rPr lang="tr-TR" sz="1800" dirty="0" smtClean="0"/>
              <a:t>olacaktı</a:t>
            </a:r>
          </a:p>
          <a:p>
            <a:pPr>
              <a:spcAft>
                <a:spcPts val="600"/>
              </a:spcAft>
              <a:defRPr/>
            </a:pPr>
            <a:endParaRPr lang="tr-TR" sz="1800" dirty="0">
              <a:ea typeface="Calibri" panose="020F0502020204030204" pitchFamily="34" charset="0"/>
              <a:cs typeface="Times New Roman" panose="02020603050405020304" pitchFamily="18" charset="0"/>
            </a:endParaRPr>
          </a:p>
          <a:p>
            <a:pPr>
              <a:spcAft>
                <a:spcPts val="600"/>
              </a:spcAft>
              <a:defRPr/>
            </a:pPr>
            <a:r>
              <a:rPr lang="tr-TR" sz="1800" dirty="0" smtClean="0">
                <a:ea typeface="Calibri" panose="020F0502020204030204" pitchFamily="34" charset="0"/>
                <a:cs typeface="Times New Roman" panose="02020603050405020304" pitchFamily="18" charset="0"/>
              </a:rPr>
              <a:t>Şehir sayısı 81 olsaydı ? </a:t>
            </a:r>
            <a:endParaRPr lang="tr-TR" sz="1800" dirty="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40167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 Türkiye Örneği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7" name="İçerik Yer Tutucusu 17"/>
          <p:cNvSpPr txBox="1">
            <a:spLocks/>
          </p:cNvSpPr>
          <p:nvPr/>
        </p:nvSpPr>
        <p:spPr>
          <a:xfrm>
            <a:off x="1002892" y="1524708"/>
            <a:ext cx="9332778"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1027226" y="1524708"/>
            <a:ext cx="10031225" cy="4686954"/>
          </a:xfrm>
          <a:prstGeom prst="rect">
            <a:avLst/>
          </a:prstGeom>
        </p:spPr>
      </p:pic>
    </p:spTree>
    <p:extLst>
      <p:ext uri="{BB962C8B-B14F-4D97-AF65-F5344CB8AC3E}">
        <p14:creationId xmlns:p14="http://schemas.microsoft.com/office/powerpoint/2010/main" val="1774804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Algoritma Nedir ?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b="1" dirty="0"/>
              <a:t>Algoritma</a:t>
            </a:r>
            <a:r>
              <a:rPr lang="tr-TR" sz="1600" dirty="0"/>
              <a:t>, belli bir problemi çözmek veya belirli bir amaca ulaşmak için </a:t>
            </a:r>
            <a:r>
              <a:rPr lang="tr-TR" sz="1600" dirty="0" smtClean="0"/>
              <a:t>tasarlanan kurallara dayalı yoldur.</a:t>
            </a:r>
          </a:p>
          <a:p>
            <a:pPr marL="0" indent="0">
              <a:spcAft>
                <a:spcPts val="600"/>
              </a:spcAft>
              <a:buNone/>
              <a:defRPr/>
            </a:pPr>
            <a:endParaRPr lang="tr-TR" sz="1600" dirty="0" smtClean="0"/>
          </a:p>
          <a:p>
            <a:pPr marL="0" indent="0">
              <a:spcAft>
                <a:spcPts val="600"/>
              </a:spcAft>
              <a:buNone/>
              <a:defRPr/>
            </a:pPr>
            <a:r>
              <a:rPr lang="tr-TR" sz="1600" dirty="0">
                <a:solidFill>
                  <a:schemeClr val="tx1"/>
                </a:solidFill>
              </a:rPr>
              <a:t>İlk algoritma, </a:t>
            </a:r>
            <a:r>
              <a:rPr lang="tr-TR" sz="1600" dirty="0" smtClean="0">
                <a:solidFill>
                  <a:schemeClr val="tx1"/>
                </a:solidFill>
                <a:hlinkClick r:id="rId3" tooltip="Hârizmî"/>
              </a:rPr>
              <a:t>El-</a:t>
            </a:r>
            <a:r>
              <a:rPr lang="tr-TR" sz="1600" dirty="0" err="1" smtClean="0">
                <a:solidFill>
                  <a:schemeClr val="tx1"/>
                </a:solidFill>
                <a:hlinkClick r:id="rId3" tooltip="Hârizmî"/>
              </a:rPr>
              <a:t>Hârizmî</a:t>
            </a:r>
            <a:r>
              <a:rPr lang="tr-TR" sz="1600" dirty="0">
                <a:solidFill>
                  <a:schemeClr val="tx1"/>
                </a:solidFill>
              </a:rPr>
              <a:t> tarafından "</a:t>
            </a:r>
            <a:r>
              <a:rPr lang="tr-TR" sz="1600" dirty="0" err="1">
                <a:solidFill>
                  <a:schemeClr val="tx1"/>
                </a:solidFill>
              </a:rPr>
              <a:t>Hisab</a:t>
            </a:r>
            <a:r>
              <a:rPr lang="tr-TR" sz="1600" dirty="0">
                <a:solidFill>
                  <a:schemeClr val="tx1"/>
                </a:solidFill>
              </a:rPr>
              <a:t> el-cebir ve el-</a:t>
            </a:r>
            <a:r>
              <a:rPr lang="tr-TR" sz="1600" dirty="0" err="1">
                <a:solidFill>
                  <a:schemeClr val="tx1"/>
                </a:solidFill>
              </a:rPr>
              <a:t>mukabala</a:t>
            </a:r>
            <a:r>
              <a:rPr lang="tr-TR" sz="1600" dirty="0">
                <a:solidFill>
                  <a:schemeClr val="tx1"/>
                </a:solidFill>
              </a:rPr>
              <a:t>" kitabında sunulmuştur</a:t>
            </a:r>
            <a:r>
              <a:rPr lang="tr-TR" sz="1600" dirty="0" smtClean="0">
                <a:solidFill>
                  <a:schemeClr val="tx1"/>
                </a:solidFill>
              </a:rPr>
              <a:t>.</a:t>
            </a:r>
          </a:p>
          <a:p>
            <a:pPr marL="0" indent="0">
              <a:spcAft>
                <a:spcPts val="600"/>
              </a:spcAft>
              <a:buNone/>
              <a:defRPr/>
            </a:pPr>
            <a:endParaRPr lang="tr-TR" sz="1600" dirty="0" smtClean="0">
              <a:solidFill>
                <a:schemeClr val="tx1"/>
              </a:solidFill>
            </a:endParaRPr>
          </a:p>
          <a:p>
            <a:pPr marL="0" indent="0">
              <a:spcAft>
                <a:spcPts val="600"/>
              </a:spcAft>
              <a:buNone/>
              <a:defRPr/>
            </a:pPr>
            <a:r>
              <a:rPr lang="tr-TR" sz="1600" dirty="0" smtClean="0">
                <a:solidFill>
                  <a:schemeClr val="tx1"/>
                </a:solidFill>
              </a:rPr>
              <a:t> </a:t>
            </a:r>
            <a:r>
              <a:rPr lang="tr-TR" sz="1600" dirty="0">
                <a:solidFill>
                  <a:schemeClr val="tx1"/>
                </a:solidFill>
              </a:rPr>
              <a:t>Algoritma sözcüğü de </a:t>
            </a:r>
            <a:r>
              <a:rPr lang="tr-TR" sz="1600" dirty="0" smtClean="0">
                <a:solidFill>
                  <a:schemeClr val="tx1"/>
                </a:solidFill>
                <a:hlinkClick r:id="rId3" tooltip="Hârizmî"/>
              </a:rPr>
              <a:t>El-</a:t>
            </a:r>
            <a:r>
              <a:rPr lang="tr-TR" sz="1600" dirty="0" err="1" smtClean="0">
                <a:solidFill>
                  <a:schemeClr val="tx1"/>
                </a:solidFill>
                <a:hlinkClick r:id="rId3" tooltip="Hârizmî"/>
              </a:rPr>
              <a:t>Hârizmî</a:t>
            </a:r>
            <a:r>
              <a:rPr lang="tr-TR" sz="1600" dirty="0" err="1" smtClean="0">
                <a:solidFill>
                  <a:schemeClr val="tx1"/>
                </a:solidFill>
              </a:rPr>
              <a:t>'nin</a:t>
            </a:r>
            <a:r>
              <a:rPr lang="tr-TR" sz="1600" dirty="0" smtClean="0">
                <a:solidFill>
                  <a:schemeClr val="tx1"/>
                </a:solidFill>
              </a:rPr>
              <a:t> </a:t>
            </a:r>
            <a:r>
              <a:rPr lang="tr-TR" sz="1600" dirty="0">
                <a:solidFill>
                  <a:schemeClr val="tx1"/>
                </a:solidFill>
              </a:rPr>
              <a:t>isminin Avrupalılarca telaffuzundan doğmuştur.</a:t>
            </a:r>
            <a:endParaRPr lang="tr-TR" sz="1600" dirty="0">
              <a:solidFill>
                <a:schemeClr val="tx1"/>
              </a:solidFill>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12036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600" dirty="0" smtClean="0"/>
              <a:t>Karmaşık ve </a:t>
            </a:r>
            <a:r>
              <a:rPr lang="tr-TR" sz="1600" dirty="0"/>
              <a:t>büyük çözüm uzaylarına sahip optimizasyon problemlerini çözmek için kullanılan, tam olarak kesin bir çözüm sunmayan ancak iyi bir çözüm bulmayı hedefleyen algoritmalardır. Bu algoritmalar, klasik matematiksel yöntemlerin zorlandığı veya çok zaman aldığı problemler için çözüm bulmaya yönelik kullanılır. Çoğu sezgisel algoritma, doğadaki süreçlerden veya biyolojik sistemlerden ilham alarak geliştirilmiştir.</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8316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9904746"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 Hangi Alanlarda Kullanılabilir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t>Üretim planlamada</a:t>
            </a:r>
          </a:p>
          <a:p>
            <a:pPr>
              <a:spcAft>
                <a:spcPts val="600"/>
              </a:spcAft>
              <a:defRPr/>
            </a:pPr>
            <a:r>
              <a:rPr lang="tr-TR" sz="1600" dirty="0" smtClean="0">
                <a:cs typeface="Segoe UI" panose="020B0502040204020203" pitchFamily="34" charset="0"/>
              </a:rPr>
              <a:t>Verimlilik Analizlerinde</a:t>
            </a:r>
          </a:p>
          <a:p>
            <a:pPr>
              <a:spcAft>
                <a:spcPts val="600"/>
              </a:spcAft>
              <a:defRPr/>
            </a:pPr>
            <a:r>
              <a:rPr lang="tr-TR" sz="1600" dirty="0" smtClean="0">
                <a:cs typeface="Segoe UI" panose="020B0502040204020203" pitchFamily="34" charset="0"/>
              </a:rPr>
              <a:t>Yapay Sinir Ağı eğitimlerinde</a:t>
            </a:r>
          </a:p>
          <a:p>
            <a:pPr>
              <a:spcAft>
                <a:spcPts val="600"/>
              </a:spcAft>
              <a:defRPr/>
            </a:pPr>
            <a:r>
              <a:rPr lang="tr-TR" sz="1600" dirty="0" smtClean="0">
                <a:cs typeface="Segoe UI" panose="020B0502040204020203" pitchFamily="34" charset="0"/>
              </a:rPr>
              <a:t>Enerji dağıtımında</a:t>
            </a:r>
          </a:p>
          <a:p>
            <a:pPr>
              <a:spcAft>
                <a:spcPts val="600"/>
              </a:spcAft>
              <a:defRPr/>
            </a:pPr>
            <a:r>
              <a:rPr lang="tr-TR" sz="1600" dirty="0" smtClean="0">
                <a:cs typeface="Segoe UI" panose="020B0502040204020203" pitchFamily="34" charset="0"/>
              </a:rPr>
              <a:t>Depolamada</a:t>
            </a:r>
          </a:p>
          <a:p>
            <a:pPr>
              <a:spcAft>
                <a:spcPts val="600"/>
              </a:spcAft>
              <a:defRPr/>
            </a:pPr>
            <a:r>
              <a:rPr lang="tr-TR" sz="1600" dirty="0" err="1" smtClean="0">
                <a:cs typeface="Segoe UI" panose="020B0502040204020203" pitchFamily="34" charset="0"/>
              </a:rPr>
              <a:t>Finanasal</a:t>
            </a:r>
            <a:r>
              <a:rPr lang="tr-TR" sz="1600" dirty="0" smtClean="0">
                <a:cs typeface="Segoe UI" panose="020B0502040204020203" pitchFamily="34" charset="0"/>
              </a:rPr>
              <a:t> planlamada</a:t>
            </a:r>
          </a:p>
          <a:p>
            <a:pPr>
              <a:spcAft>
                <a:spcPts val="600"/>
              </a:spcAft>
              <a:defRPr/>
            </a:pPr>
            <a:r>
              <a:rPr lang="tr-TR" sz="1600" dirty="0" smtClean="0">
                <a:cs typeface="Segoe UI" panose="020B0502040204020203" pitchFamily="34" charset="0"/>
              </a:rPr>
              <a:t>Mühendislik problemlerinde  </a:t>
            </a:r>
          </a:p>
          <a:p>
            <a:pPr marL="0" indent="0">
              <a:spcAft>
                <a:spcPts val="600"/>
              </a:spcAft>
              <a:buNone/>
              <a:defRPr/>
            </a:pPr>
            <a:r>
              <a:rPr lang="tr-TR" sz="1600" dirty="0" smtClean="0">
                <a:cs typeface="Segoe UI" panose="020B0502040204020203" pitchFamily="34" charset="0"/>
              </a:rPr>
              <a:t>….. </a:t>
            </a:r>
            <a:endParaRPr lang="tr-TR" sz="1600" dirty="0">
              <a:cs typeface="Segoe UI" panose="020B0502040204020203" pitchFamily="34" charset="0"/>
            </a:endParaRPr>
          </a:p>
          <a:p>
            <a:pPr marL="0" indent="0">
              <a:spcAft>
                <a:spcPts val="600"/>
              </a:spcAft>
              <a:buNone/>
              <a:defRPr/>
            </a:pPr>
            <a:r>
              <a:rPr lang="tr-TR" sz="1600" dirty="0" smtClean="0">
                <a:cs typeface="Segoe UI" panose="020B0502040204020203" pitchFamily="34" charset="0"/>
              </a:rPr>
              <a:t>Optimize edilecek sürece sahip olan ve matematiksel olarak tanımlanabilen her yerde kullanılabilir.</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2701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Neden Sezgisel Optimizasyon Algoritmalarına İhtiyaç Duyulur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Matematiksel çözüm modellerinin yetersiz kaldığı durumlarda kullanılabilir.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Çözüm uzayının çok geniş ve hesaplama maliyetinin çok yüksel olduğu durumlarda kullanılabilir.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Çok boyutlu problemlerin çözümü için kullanılabilir.</a:t>
            </a:r>
          </a:p>
          <a:p>
            <a:pPr>
              <a:spcAft>
                <a:spcPts val="600"/>
              </a:spcAft>
              <a:defRPr/>
            </a:pPr>
            <a:r>
              <a:rPr lang="tr-TR" sz="1600" b="1" dirty="0" smtClean="0"/>
              <a:t>NP-Zor</a:t>
            </a:r>
            <a:r>
              <a:rPr lang="tr-TR" sz="1600" dirty="0" smtClean="0"/>
              <a:t> </a:t>
            </a:r>
            <a:r>
              <a:rPr lang="tr-TR" sz="1600" dirty="0"/>
              <a:t>(çözümü doğrusal olmayan, çok </a:t>
            </a:r>
            <a:r>
              <a:rPr lang="tr-TR" sz="1600" dirty="0" smtClean="0"/>
              <a:t>karmaşık)  problemlerde kullanıma uygundur.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2131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8613828"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Algoritmalarının Genel Özellikleri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85046" y="16295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Kesin çözümü garanti etmezler yaklaşık çözümü bulurlar.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Problemden bağımsızdır.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Karmaşık problemlerde klasik matematiksel yöntemlere göre hızlı sonuçlar verirler.  Kesinlik gerektirmeyen problemler için avantaj sağlar.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Klasik algoritmalarda yerel minimuma takılma ihtimali yüksekken , sezgisel algoritmalar geniş bir arama uzayını taradığı için global minimuma gidebilme yeteneği yüksektir.</a:t>
            </a:r>
          </a:p>
          <a:p>
            <a:pPr>
              <a:spcAft>
                <a:spcPts val="600"/>
              </a:spcAft>
              <a:defRPr/>
            </a:pPr>
            <a:r>
              <a:rPr lang="tr-TR" sz="1600" dirty="0" err="1" smtClean="0">
                <a:latin typeface="Calibri" panose="020F0502020204030204" pitchFamily="34" charset="0"/>
                <a:ea typeface="Calibri" panose="020F0502020204030204" pitchFamily="34" charset="0"/>
                <a:cs typeface="Times New Roman" panose="02020603050405020304" pitchFamily="18" charset="0"/>
              </a:rPr>
              <a:t>Stokastik</a:t>
            </a:r>
            <a:r>
              <a:rPr lang="tr-TR" sz="1600" dirty="0" smtClean="0">
                <a:latin typeface="Calibri" panose="020F0502020204030204" pitchFamily="34" charset="0"/>
                <a:ea typeface="Calibri" panose="020F0502020204030204" pitchFamily="34" charset="0"/>
                <a:cs typeface="Times New Roman" panose="02020603050405020304" pitchFamily="18" charset="0"/>
              </a:rPr>
              <a:t> bir yapıya sahiptir. Bu sebeple her zaman aynı sonucu vermez.</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Kolay uygulanabilirdir.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Genellikle ağır matematiksel işlemler içermez.</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Genellikle paralel çalışabilir.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569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6" y="448056"/>
            <a:ext cx="9596187"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Algoritmalarının Dezavantajları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85046" y="16295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Sonucun ne kadar yeterli olduğu bilinememektedir.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Tekrarlanabilir olmaması.</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Başlangıç noktasına duyarlılık</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Parametrelere hassasiyeti </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Kesin çözümü sunamama </a:t>
            </a: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Bu dezavantajlar kullanılan algoritmaya göre değişiklik gösterebilir. Bu dezavantajları en az olan algoritmalar en iyi algoritmalardır.</a:t>
            </a: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6576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Sezgisel Optimizasyon Algoritmaların değerlendirilmesi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31258" y="1775720"/>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Global optimuma yakınsama yeteneği (Keşif yeteneği)</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Kararlılığı ( birden fazla kez çalıştırmada benzer sonuçlar)</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Dayanıklılığı ( farklı veri setleri için iyi çözüm)</a:t>
            </a:r>
          </a:p>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Kolay </a:t>
            </a:r>
            <a:r>
              <a:rPr lang="tr-TR" sz="1600" dirty="0" err="1" smtClean="0">
                <a:latin typeface="Calibri" panose="020F0502020204030204" pitchFamily="34" charset="0"/>
                <a:ea typeface="Calibri" panose="020F0502020204030204" pitchFamily="34" charset="0"/>
                <a:cs typeface="Times New Roman" panose="02020603050405020304" pitchFamily="18" charset="0"/>
              </a:rPr>
              <a:t>uyarlanabilirlik</a:t>
            </a: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552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Dersin İşlenişi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637748" y="1865368"/>
            <a:ext cx="9902272"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Vize   %30</a:t>
            </a:r>
          </a:p>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Ödev %15   - Rapor – Sunu ? </a:t>
            </a:r>
          </a:p>
          <a:p>
            <a:pPr marL="0" lvl="0" indent="0" rtl="0">
              <a:lnSpc>
                <a:spcPct val="150000"/>
              </a:lnSpc>
              <a:spcAft>
                <a:spcPts val="600"/>
              </a:spcAft>
              <a:buNone/>
              <a:defRPr/>
            </a:pPr>
            <a:r>
              <a:rPr lang="tr-TR" sz="4000" dirty="0" smtClean="0">
                <a:latin typeface="Segoe UI" panose="020B0502040204020203" pitchFamily="34" charset="0"/>
                <a:cs typeface="Segoe UI" panose="020B0502040204020203" pitchFamily="34" charset="0"/>
              </a:rPr>
              <a:t>Final %55</a:t>
            </a:r>
            <a:endParaRPr lang="tr-TR"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SOA değerlendirme CEC fonksiyonları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22294" y="1327485"/>
            <a:ext cx="10476014" cy="473535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a:t>CEC fonksiyonları, sezgisel optimizasyon algoritmalarının etkinliğini test etmek ve kıyaslamak için kullanılan bir dizi standart test fonksiyonunu ifade eder. </a:t>
            </a:r>
            <a:endParaRPr lang="tr-TR" sz="1600" dirty="0" smtClean="0"/>
          </a:p>
          <a:p>
            <a:r>
              <a:rPr lang="tr-TR" sz="1600" dirty="0" smtClean="0"/>
              <a:t>Bu </a:t>
            </a:r>
            <a:r>
              <a:rPr lang="tr-TR" sz="1600" dirty="0"/>
              <a:t>fonksiyonlar genellikle "</a:t>
            </a:r>
            <a:r>
              <a:rPr lang="tr-TR" sz="1600" dirty="0" err="1"/>
              <a:t>Computational</a:t>
            </a:r>
            <a:r>
              <a:rPr lang="tr-TR" sz="1600" dirty="0"/>
              <a:t> </a:t>
            </a:r>
            <a:r>
              <a:rPr lang="tr-TR" sz="1600" dirty="0" err="1"/>
              <a:t>Intelligence</a:t>
            </a:r>
            <a:r>
              <a:rPr lang="tr-TR" sz="1600" dirty="0"/>
              <a:t> </a:t>
            </a:r>
            <a:r>
              <a:rPr lang="tr-TR" sz="1600" dirty="0" err="1"/>
              <a:t>and</a:t>
            </a:r>
            <a:r>
              <a:rPr lang="tr-TR" sz="1600" dirty="0"/>
              <a:t> Learning" alanında düzenlenen </a:t>
            </a:r>
            <a:r>
              <a:rPr lang="tr-TR" sz="1600" b="1" dirty="0" err="1"/>
              <a:t>Congress</a:t>
            </a:r>
            <a:r>
              <a:rPr lang="tr-TR" sz="1600" b="1" dirty="0"/>
              <a:t> on </a:t>
            </a:r>
            <a:r>
              <a:rPr lang="tr-TR" sz="1600" b="1" dirty="0" err="1"/>
              <a:t>Evolutionary</a:t>
            </a:r>
            <a:r>
              <a:rPr lang="tr-TR" sz="1600" b="1" dirty="0"/>
              <a:t> </a:t>
            </a:r>
            <a:r>
              <a:rPr lang="tr-TR" sz="1600" b="1" dirty="0" err="1"/>
              <a:t>Computation</a:t>
            </a:r>
            <a:r>
              <a:rPr lang="tr-TR" sz="1600" b="1" dirty="0"/>
              <a:t> (CEC)</a:t>
            </a:r>
            <a:r>
              <a:rPr lang="tr-TR" sz="1600" dirty="0"/>
              <a:t> tarafından sağlanır ve optimizasyon algoritmalarının performansını ölçmek için kullanılır.</a:t>
            </a:r>
          </a:p>
          <a:p>
            <a:r>
              <a:rPr lang="tr-TR" sz="1600" dirty="0"/>
              <a:t>CEC fonksiyonları, özellikle doğrusal olmayan, çok boyutlu, çok </a:t>
            </a:r>
            <a:r>
              <a:rPr lang="tr-TR" sz="1600" dirty="0" err="1"/>
              <a:t>modlu</a:t>
            </a:r>
            <a:r>
              <a:rPr lang="tr-TR" sz="1600" dirty="0"/>
              <a:t> (birden fazla yerel minimuma sahip) ve zorlayıcı optimizasyon problemleri içeren fonksiyonlardır. </a:t>
            </a:r>
            <a:r>
              <a:rPr lang="tr-TR" sz="1600" dirty="0" smtClean="0"/>
              <a:t>CEC </a:t>
            </a:r>
            <a:r>
              <a:rPr lang="tr-TR" sz="1600" dirty="0"/>
              <a:t>Fonksiyonlarının Amacı</a:t>
            </a:r>
          </a:p>
          <a:p>
            <a:r>
              <a:rPr lang="tr-TR" sz="1600" dirty="0"/>
              <a:t>CEC test fonksiyonları, aşağıdaki amaçlarla kullanılır:</a:t>
            </a:r>
          </a:p>
          <a:p>
            <a:r>
              <a:rPr lang="tr-TR" sz="1600" b="1" dirty="0"/>
              <a:t>Algoritmaların Kıyaslanması</a:t>
            </a:r>
            <a:r>
              <a:rPr lang="tr-TR" sz="1600" dirty="0"/>
              <a:t>: Farklı sezgisel optimizasyon algoritmalarının performansını aynı problemler üzerinde karşılaştırmak için kullanılır.</a:t>
            </a:r>
          </a:p>
          <a:p>
            <a:r>
              <a:rPr lang="tr-TR" sz="1600" b="1" dirty="0"/>
              <a:t>Dayanıklılık ve Verimlilik Testi</a:t>
            </a:r>
            <a:r>
              <a:rPr lang="tr-TR" sz="1600" dirty="0"/>
              <a:t>: Algoritmaların karmaşık, çok </a:t>
            </a:r>
            <a:r>
              <a:rPr lang="tr-TR" sz="1600" dirty="0" err="1"/>
              <a:t>modlu</a:t>
            </a:r>
            <a:r>
              <a:rPr lang="tr-TR" sz="1600" dirty="0"/>
              <a:t>, yüksek boyutlu ve zor optimizasyon problemlerinde ne kadar dayanıklı ve verimli olduğunu görmek için kullanılır.</a:t>
            </a:r>
          </a:p>
          <a:p>
            <a:r>
              <a:rPr lang="tr-TR" sz="1600" b="1" dirty="0"/>
              <a:t>Global Optimuma Ulaşma Yeteneği</a:t>
            </a:r>
            <a:r>
              <a:rPr lang="tr-TR" sz="1600" dirty="0"/>
              <a:t>: Yerel minimumlar arasında sıkışmadan global optimumu bulabilme yeteneği test edilir.</a:t>
            </a: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2989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Örnek CEC fonksiyonu</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434033"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22294" y="132748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tr-TR" sz="1600" dirty="0" smtClean="0"/>
              <a:t>Sphere </a:t>
            </a:r>
            <a:r>
              <a:rPr lang="tr-TR" sz="1600" dirty="0" err="1" smtClean="0"/>
              <a:t>function</a:t>
            </a:r>
            <a:endParaRPr lang="tr-TR" sz="1600" dirty="0" smtClean="0"/>
          </a:p>
          <a:p>
            <a:endParaRPr lang="tr-TR" sz="1600" dirty="0"/>
          </a:p>
          <a:p>
            <a:endParaRPr lang="tr-TR" sz="1600" dirty="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5596088" y="1703309"/>
            <a:ext cx="5394641" cy="3692917"/>
          </a:xfrm>
          <a:prstGeom prst="rect">
            <a:avLst/>
          </a:prstGeom>
        </p:spPr>
      </p:pic>
      <p:pic>
        <p:nvPicPr>
          <p:cNvPr id="3" name="Resim 2"/>
          <p:cNvPicPr>
            <a:picLocks noChangeAspect="1"/>
          </p:cNvPicPr>
          <p:nvPr/>
        </p:nvPicPr>
        <p:blipFill>
          <a:blip r:embed="rId4"/>
          <a:stretch>
            <a:fillRect/>
          </a:stretch>
        </p:blipFill>
        <p:spPr>
          <a:xfrm>
            <a:off x="-1696234" y="1868654"/>
            <a:ext cx="4448796" cy="3724795"/>
          </a:xfrm>
          <a:prstGeom prst="rect">
            <a:avLst/>
          </a:prstGeom>
        </p:spPr>
      </p:pic>
      <p:pic>
        <p:nvPicPr>
          <p:cNvPr id="4" name="Resim 3"/>
          <p:cNvPicPr>
            <a:picLocks noChangeAspect="1"/>
          </p:cNvPicPr>
          <p:nvPr/>
        </p:nvPicPr>
        <p:blipFill>
          <a:blip r:embed="rId5"/>
          <a:stretch>
            <a:fillRect/>
          </a:stretch>
        </p:blipFill>
        <p:spPr>
          <a:xfrm>
            <a:off x="542072" y="3592058"/>
            <a:ext cx="2857899" cy="2705478"/>
          </a:xfrm>
          <a:prstGeom prst="rect">
            <a:avLst/>
          </a:prstGeom>
        </p:spPr>
      </p:pic>
    </p:spTree>
    <p:extLst>
      <p:ext uri="{BB962C8B-B14F-4D97-AF65-F5344CB8AC3E}">
        <p14:creationId xmlns:p14="http://schemas.microsoft.com/office/powerpoint/2010/main" val="3787883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Yaygın kullanılan Sezgisel Optimizasyon Algoritmaları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819517" y="2122645"/>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Genetik algoritmalar (GA)</a:t>
            </a:r>
          </a:p>
          <a:p>
            <a:pPr>
              <a:spcAft>
                <a:spcPts val="600"/>
              </a:spcAft>
              <a:defRPr/>
            </a:pPr>
            <a:r>
              <a:rPr lang="tr-TR" sz="1600" dirty="0"/>
              <a:t>Parçacık Sürüsü Optimizasyonu (</a:t>
            </a:r>
            <a:r>
              <a:rPr lang="tr-TR" sz="1600" dirty="0" err="1"/>
              <a:t>Particle</a:t>
            </a:r>
            <a:r>
              <a:rPr lang="tr-TR" sz="1600" dirty="0"/>
              <a:t> </a:t>
            </a:r>
            <a:r>
              <a:rPr lang="tr-TR" sz="1600" dirty="0" err="1"/>
              <a:t>Swarm</a:t>
            </a:r>
            <a:r>
              <a:rPr lang="tr-TR" sz="1600" dirty="0"/>
              <a:t> </a:t>
            </a:r>
            <a:r>
              <a:rPr lang="tr-TR" sz="1600" dirty="0" err="1"/>
              <a:t>Optimization</a:t>
            </a:r>
            <a:r>
              <a:rPr lang="tr-TR" sz="1600" dirty="0"/>
              <a:t> - PSO</a:t>
            </a:r>
            <a:r>
              <a:rPr lang="tr-TR" sz="1600" dirty="0" smtClean="0"/>
              <a:t>)</a:t>
            </a:r>
          </a:p>
          <a:p>
            <a:pPr>
              <a:spcAft>
                <a:spcPts val="600"/>
              </a:spcAft>
              <a:defRPr/>
            </a:pPr>
            <a:r>
              <a:rPr lang="tr-TR" sz="1600" dirty="0"/>
              <a:t>Karınca Kolonisi Optimizasyonu (Ant </a:t>
            </a:r>
            <a:r>
              <a:rPr lang="tr-TR" sz="1600" dirty="0" err="1"/>
              <a:t>Colony</a:t>
            </a:r>
            <a:r>
              <a:rPr lang="tr-TR" sz="1600" dirty="0"/>
              <a:t> </a:t>
            </a:r>
            <a:r>
              <a:rPr lang="tr-TR" sz="1600" dirty="0" err="1"/>
              <a:t>Optimization</a:t>
            </a:r>
            <a:r>
              <a:rPr lang="tr-TR" sz="1600" dirty="0"/>
              <a:t> - ACO</a:t>
            </a:r>
            <a:r>
              <a:rPr lang="tr-TR" sz="1600" dirty="0" smtClean="0"/>
              <a:t>)</a:t>
            </a:r>
          </a:p>
          <a:p>
            <a:pPr>
              <a:spcAft>
                <a:spcPts val="600"/>
              </a:spcAft>
              <a:defRPr/>
            </a:pPr>
            <a:r>
              <a:rPr lang="tr-TR" sz="1600" dirty="0"/>
              <a:t>Tabu Arama (Tabu </a:t>
            </a:r>
            <a:r>
              <a:rPr lang="tr-TR" sz="1600" dirty="0" err="1"/>
              <a:t>Search</a:t>
            </a:r>
            <a:r>
              <a:rPr lang="tr-TR" sz="1600" dirty="0"/>
              <a:t> - TS</a:t>
            </a:r>
            <a:r>
              <a:rPr lang="tr-TR" sz="1600" dirty="0" smtClean="0"/>
              <a:t>)</a:t>
            </a:r>
          </a:p>
          <a:p>
            <a:pPr>
              <a:spcAft>
                <a:spcPts val="600"/>
              </a:spcAft>
              <a:defRPr/>
            </a:pPr>
            <a:r>
              <a:rPr lang="tr-TR" sz="1600" dirty="0"/>
              <a:t>Arı Kolonisi Optimizasyonu (</a:t>
            </a:r>
            <a:r>
              <a:rPr lang="tr-TR" sz="1600" dirty="0" err="1"/>
              <a:t>Artificial</a:t>
            </a:r>
            <a:r>
              <a:rPr lang="tr-TR" sz="1600" dirty="0"/>
              <a:t> </a:t>
            </a:r>
            <a:r>
              <a:rPr lang="tr-TR" sz="1600" dirty="0" err="1"/>
              <a:t>Bee</a:t>
            </a:r>
            <a:r>
              <a:rPr lang="tr-TR" sz="1600" dirty="0"/>
              <a:t> </a:t>
            </a:r>
            <a:r>
              <a:rPr lang="tr-TR" sz="1600" dirty="0" err="1"/>
              <a:t>Colony</a:t>
            </a:r>
            <a:r>
              <a:rPr lang="tr-TR" sz="1600" dirty="0"/>
              <a:t> - ABC</a:t>
            </a:r>
            <a:r>
              <a:rPr lang="tr-TR" sz="1600" dirty="0" smtClean="0"/>
              <a:t>)</a:t>
            </a:r>
          </a:p>
          <a:p>
            <a:pPr>
              <a:spcAft>
                <a:spcPts val="600"/>
              </a:spcAft>
              <a:defRPr/>
            </a:pPr>
            <a:r>
              <a:rPr lang="tr-TR" sz="1600" dirty="0"/>
              <a:t>Gri Kurt Optimizasyonu (</a:t>
            </a:r>
            <a:r>
              <a:rPr lang="tr-TR" sz="1600" dirty="0" err="1"/>
              <a:t>Grey</a:t>
            </a:r>
            <a:r>
              <a:rPr lang="tr-TR" sz="1600" dirty="0"/>
              <a:t> </a:t>
            </a:r>
            <a:r>
              <a:rPr lang="tr-TR" sz="1600" dirty="0" err="1"/>
              <a:t>Wolf</a:t>
            </a:r>
            <a:r>
              <a:rPr lang="tr-TR" sz="1600" dirty="0"/>
              <a:t> </a:t>
            </a:r>
            <a:r>
              <a:rPr lang="tr-TR" sz="1600" dirty="0" err="1"/>
              <a:t>Optimization</a:t>
            </a:r>
            <a:r>
              <a:rPr lang="tr-TR" sz="1600" dirty="0"/>
              <a:t> - GWO</a:t>
            </a:r>
            <a:r>
              <a:rPr lang="tr-TR" sz="1600" dirty="0" smtClean="0"/>
              <a:t>)</a:t>
            </a:r>
          </a:p>
          <a:p>
            <a:pPr>
              <a:spcAft>
                <a:spcPts val="600"/>
              </a:spcAft>
              <a:defRPr/>
            </a:pPr>
            <a:r>
              <a:rPr lang="pt-BR" sz="1600" dirty="0"/>
              <a:t>Farksal Gelişim (Differential Algorithm, DE)</a:t>
            </a:r>
            <a:endParaRPr lang="tr-TR" sz="1600" dirty="0"/>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8934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0469522"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SOA Alanında </a:t>
            </a:r>
            <a:r>
              <a:rPr lang="tr-TR" dirty="0">
                <a:latin typeface="Segoe UI Light" panose="020B0502040204020203" pitchFamily="34" charset="0"/>
                <a:cs typeface="Segoe UI Light" panose="020B0502040204020203" pitchFamily="34" charset="0"/>
              </a:rPr>
              <a:t>Ç</a:t>
            </a:r>
            <a:r>
              <a:rPr lang="tr-TR" dirty="0" smtClean="0">
                <a:latin typeface="Segoe UI Light" panose="020B0502040204020203" pitchFamily="34" charset="0"/>
                <a:cs typeface="Segoe UI Light" panose="020B0502040204020203" pitchFamily="34" charset="0"/>
              </a:rPr>
              <a:t>alışan </a:t>
            </a:r>
            <a:r>
              <a:rPr lang="tr-TR" dirty="0">
                <a:latin typeface="Segoe UI Light" panose="020B0502040204020203" pitchFamily="34" charset="0"/>
                <a:cs typeface="Segoe UI Light" panose="020B0502040204020203" pitchFamily="34" charset="0"/>
              </a:rPr>
              <a:t>T</a:t>
            </a:r>
            <a:r>
              <a:rPr lang="tr-TR" dirty="0" smtClean="0">
                <a:latin typeface="Segoe UI Light" panose="020B0502040204020203" pitchFamily="34" charset="0"/>
                <a:cs typeface="Segoe UI Light" panose="020B0502040204020203" pitchFamily="34" charset="0"/>
              </a:rPr>
              <a:t>anınan </a:t>
            </a:r>
            <a:r>
              <a:rPr lang="tr-TR" dirty="0">
                <a:latin typeface="Segoe UI Light" panose="020B0502040204020203" pitchFamily="34" charset="0"/>
                <a:cs typeface="Segoe UI Light" panose="020B0502040204020203" pitchFamily="34" charset="0"/>
              </a:rPr>
              <a:t>a</a:t>
            </a:r>
            <a:r>
              <a:rPr lang="tr-TR" dirty="0" smtClean="0">
                <a:latin typeface="Segoe UI Light" panose="020B0502040204020203" pitchFamily="34" charset="0"/>
                <a:cs typeface="Segoe UI Light" panose="020B0502040204020203" pitchFamily="34" charset="0"/>
              </a:rPr>
              <a:t>raştırmacılar</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837446" y="1593727"/>
            <a:ext cx="10476014" cy="47353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tr-TR" sz="1600" dirty="0"/>
              <a:t>John </a:t>
            </a:r>
            <a:r>
              <a:rPr lang="tr-TR" sz="1600" dirty="0" smtClean="0"/>
              <a:t>Henry </a:t>
            </a:r>
            <a:r>
              <a:rPr lang="tr-TR" sz="1600" dirty="0" err="1" smtClean="0"/>
              <a:t>Holland</a:t>
            </a:r>
            <a:r>
              <a:rPr lang="tr-TR" sz="1600" dirty="0" smtClean="0"/>
              <a:t> – GE </a:t>
            </a:r>
          </a:p>
          <a:p>
            <a:pPr>
              <a:spcAft>
                <a:spcPts val="600"/>
              </a:spcAft>
              <a:defRPr/>
            </a:pPr>
            <a:r>
              <a:rPr lang="de-DE" sz="1600" dirty="0" smtClean="0"/>
              <a:t>James </a:t>
            </a:r>
            <a:r>
              <a:rPr lang="de-DE" sz="1600" dirty="0"/>
              <a:t>Kennedy </a:t>
            </a:r>
            <a:r>
              <a:rPr lang="de-DE" sz="1600" dirty="0" err="1"/>
              <a:t>ve</a:t>
            </a:r>
            <a:r>
              <a:rPr lang="de-DE" sz="1600" dirty="0"/>
              <a:t> Russell </a:t>
            </a:r>
            <a:r>
              <a:rPr lang="de-DE" sz="1600" dirty="0" smtClean="0"/>
              <a:t>Eberhart</a:t>
            </a:r>
            <a:r>
              <a:rPr lang="tr-TR" sz="1600" dirty="0" smtClean="0"/>
              <a:t> – PSO </a:t>
            </a:r>
          </a:p>
          <a:p>
            <a:pPr>
              <a:spcAft>
                <a:spcPts val="600"/>
              </a:spcAft>
              <a:defRPr/>
            </a:pPr>
            <a:r>
              <a:rPr lang="tr-TR" sz="1600" dirty="0" err="1"/>
              <a:t>Seyedali</a:t>
            </a:r>
            <a:r>
              <a:rPr lang="tr-TR" sz="1600" dirty="0"/>
              <a:t> </a:t>
            </a:r>
            <a:r>
              <a:rPr lang="tr-TR" sz="1600" dirty="0" err="1"/>
              <a:t>Mirjalili</a:t>
            </a:r>
            <a:r>
              <a:rPr lang="tr-TR" sz="1600" dirty="0"/>
              <a:t> </a:t>
            </a:r>
            <a:r>
              <a:rPr lang="tr-TR" sz="1600" dirty="0" smtClean="0"/>
              <a:t>– GWO  ( Yakın tarihte bu alanda en çok tanınan bilim adamı )</a:t>
            </a:r>
          </a:p>
          <a:p>
            <a:pPr>
              <a:spcAft>
                <a:spcPts val="600"/>
              </a:spcAft>
              <a:defRPr/>
            </a:pPr>
            <a:r>
              <a:rPr lang="tr-TR" sz="1600" dirty="0" smtClean="0"/>
              <a:t>Derviş Karaboğa – ABC ( Ülkemizde bu alanda en tanınan ve başarılı bilim adamı )  </a:t>
            </a:r>
            <a:endParaRPr lang="tr-TR" sz="1600" dirty="0"/>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6097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p:cNvSpPr>
            <a:spLocks noGrp="1"/>
          </p:cNvSpPr>
          <p:nvPr>
            <p:ph type="title"/>
          </p:nvPr>
        </p:nvSpPr>
        <p:spPr>
          <a:xfrm>
            <a:off x="521207" y="1536192"/>
            <a:ext cx="9167915" cy="640080"/>
          </a:xfrm>
        </p:spPr>
        <p:txBody>
          <a:bodyPr rtlCol="0">
            <a:normAutofit/>
          </a:bodyPr>
          <a:lstStyle/>
          <a:p>
            <a:pPr rtl="0"/>
            <a:r>
              <a:rPr lang="tr-TR" dirty="0" smtClean="0">
                <a:latin typeface="Segoe UI Light" panose="020B0502040204020203" pitchFamily="34" charset="0"/>
                <a:cs typeface="Segoe UI Light" panose="020B0502040204020203" pitchFamily="34" charset="0"/>
              </a:rPr>
              <a:t>Sorusu olan var mı ?</a:t>
            </a:r>
            <a:endParaRPr lang="tr-TR" dirty="0">
              <a:latin typeface="Segoe UI Light" panose="020B0502040204020203" pitchFamily="34" charset="0"/>
              <a:cs typeface="Segoe UI Light" panose="020B0502040204020203" pitchFamily="34" charset="0"/>
            </a:endParaRPr>
          </a:p>
        </p:txBody>
      </p:sp>
      <p:sp>
        <p:nvSpPr>
          <p:cNvPr id="9" name="Metin Kutusu 8"/>
          <p:cNvSpPr txBox="1"/>
          <p:nvPr/>
        </p:nvSpPr>
        <p:spPr>
          <a:xfrm>
            <a:off x="521207" y="3163067"/>
            <a:ext cx="6193971" cy="307777"/>
          </a:xfrm>
          <a:prstGeom prst="rect">
            <a:avLst/>
          </a:prstGeom>
          <a:noFill/>
        </p:spPr>
        <p:txBody>
          <a:bodyPr wrap="square" rtlCol="0">
            <a:spAutoFit/>
          </a:bodyPr>
          <a:lstStyle/>
          <a:p>
            <a:pPr algn="l" rtl="0"/>
            <a:r>
              <a:rPr lang="tr-TR" sz="1400" dirty="0" smtClean="0">
                <a:latin typeface="Segoe UI Light" panose="020B0502040204020203" pitchFamily="34" charset="0"/>
                <a:cs typeface="Segoe UI Light" panose="020B0502040204020203" pitchFamily="34" charset="0"/>
              </a:rPr>
              <a:t>Slaytları ilerleyen haftalarda paylaşacağım.</a:t>
            </a:r>
            <a:endParaRPr lang="tr-TR"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Dersin Gereksinimleri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601888" y="1623320"/>
            <a:ext cx="10451593" cy="455336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tr-TR" sz="1800" dirty="0" smtClean="0">
                <a:latin typeface="Segoe UI" panose="020B0502040204020203" pitchFamily="34" charset="0"/>
                <a:cs typeface="Segoe UI" panose="020B0502040204020203" pitchFamily="34" charset="0"/>
              </a:rPr>
              <a:t>Temel düzeyde matematik bilgisi</a:t>
            </a:r>
          </a:p>
          <a:p>
            <a:pPr lvl="1">
              <a:lnSpc>
                <a:spcPct val="150000"/>
              </a:lnSpc>
              <a:spcAft>
                <a:spcPts val="600"/>
              </a:spcAft>
              <a:defRPr/>
            </a:pPr>
            <a:r>
              <a:rPr lang="tr-TR" sz="1800" dirty="0" smtClean="0">
                <a:latin typeface="Segoe UI" panose="020B0502040204020203" pitchFamily="34" charset="0"/>
                <a:cs typeface="Segoe UI" panose="020B0502040204020203" pitchFamily="34" charset="0"/>
              </a:rPr>
              <a:t>Fonksiyon ve grafikleri okuyup anlayabilme</a:t>
            </a:r>
          </a:p>
          <a:p>
            <a:pPr>
              <a:lnSpc>
                <a:spcPct val="150000"/>
              </a:lnSpc>
              <a:spcAft>
                <a:spcPts val="600"/>
              </a:spcAft>
              <a:defRPr/>
            </a:pPr>
            <a:r>
              <a:rPr lang="tr-TR" sz="1800" dirty="0" err="1" smtClean="0">
                <a:latin typeface="Segoe UI" panose="020B0502040204020203" pitchFamily="34" charset="0"/>
                <a:cs typeface="Segoe UI" panose="020B0502040204020203" pitchFamily="34" charset="0"/>
              </a:rPr>
              <a:t>Algoritmik</a:t>
            </a:r>
            <a:r>
              <a:rPr lang="tr-TR" sz="1800" dirty="0" smtClean="0">
                <a:latin typeface="Segoe UI" panose="020B0502040204020203" pitchFamily="34" charset="0"/>
                <a:cs typeface="Segoe UI" panose="020B0502040204020203" pitchFamily="34" charset="0"/>
              </a:rPr>
              <a:t> düşünebilme</a:t>
            </a:r>
          </a:p>
          <a:p>
            <a:pPr>
              <a:lnSpc>
                <a:spcPct val="150000"/>
              </a:lnSpc>
              <a:spcAft>
                <a:spcPts val="600"/>
              </a:spcAft>
              <a:defRPr/>
            </a:pPr>
            <a:r>
              <a:rPr lang="tr-TR" sz="1800" dirty="0" smtClean="0">
                <a:latin typeface="Segoe UI" panose="020B0502040204020203" pitchFamily="34" charset="0"/>
                <a:cs typeface="Segoe UI" panose="020B0502040204020203" pitchFamily="34" charset="0"/>
              </a:rPr>
              <a:t>Temel seviyede </a:t>
            </a:r>
            <a:r>
              <a:rPr lang="tr-TR" sz="1800" dirty="0" err="1" smtClean="0">
                <a:latin typeface="Segoe UI" panose="020B0502040204020203" pitchFamily="34" charset="0"/>
                <a:cs typeface="Segoe UI" panose="020B0502040204020203" pitchFamily="34" charset="0"/>
              </a:rPr>
              <a:t>Python</a:t>
            </a:r>
            <a:r>
              <a:rPr lang="tr-TR" sz="1800" dirty="0" smtClean="0">
                <a:latin typeface="Segoe UI" panose="020B0502040204020203" pitchFamily="34" charset="0"/>
                <a:cs typeface="Segoe UI" panose="020B0502040204020203" pitchFamily="34" charset="0"/>
              </a:rPr>
              <a:t> programlama dili bilgisi</a:t>
            </a:r>
          </a:p>
          <a:p>
            <a:pPr>
              <a:lnSpc>
                <a:spcPct val="150000"/>
              </a:lnSpc>
              <a:spcAft>
                <a:spcPts val="600"/>
              </a:spcAft>
              <a:defRPr/>
            </a:pPr>
            <a:endParaRPr lang="tr-TR" sz="1600" dirty="0" smtClean="0">
              <a:latin typeface="Segoe UI" panose="020B0502040204020203" pitchFamily="34" charset="0"/>
              <a:cs typeface="Segoe UI" panose="020B0502040204020203" pitchFamily="34" charset="0"/>
            </a:endParaRPr>
          </a:p>
          <a:p>
            <a:pPr>
              <a:lnSpc>
                <a:spcPct val="150000"/>
              </a:lnSpc>
              <a:spcAft>
                <a:spcPts val="600"/>
              </a:spcAft>
              <a:defRPr/>
            </a:pPr>
            <a:endParaRPr lang="tr-TR"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0993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 nedir ?</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 Bir </a:t>
            </a:r>
            <a:r>
              <a:rPr lang="tr-TR" sz="1800" dirty="0">
                <a:latin typeface="Calibri" panose="020F0502020204030204" pitchFamily="34" charset="0"/>
                <a:ea typeface="Calibri" panose="020F0502020204030204" pitchFamily="34" charset="0"/>
                <a:cs typeface="Times New Roman" panose="02020603050405020304" pitchFamily="18" charset="0"/>
              </a:rPr>
              <a:t>problemin sonucu için en uygun çözüm veya sonuca  ulaşırken  en uygun çözüm yollarının belirlenme sürecine denir</a:t>
            </a:r>
            <a:r>
              <a:rPr lang="tr-TR" sz="1800" dirty="0" smtClean="0">
                <a:latin typeface="Calibri" panose="020F0502020204030204" pitchFamily="34" charset="0"/>
                <a:ea typeface="Calibri" panose="020F0502020204030204" pitchFamily="34" charset="0"/>
                <a:cs typeface="Times New Roman" panose="02020603050405020304" pitchFamily="18" charset="0"/>
              </a:rPr>
              <a:t>.</a:t>
            </a:r>
          </a:p>
          <a:p>
            <a:pPr marL="0" indent="0">
              <a:lnSpc>
                <a:spcPct val="150000"/>
              </a:lnSpc>
              <a:spcAft>
                <a:spcPts val="600"/>
              </a:spcAft>
              <a:buNone/>
              <a:defRPr/>
            </a:pP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Matematiksel tanım : Bir fonksiyonun minimize yada maksimize edilmesi.</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6979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Optimizasyonun Diğer Tanımları</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524708"/>
            <a:ext cx="10476014" cy="44726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
        <p:nvSpPr>
          <p:cNvPr id="5" name="İçerik Yer Tutucusu 17"/>
          <p:cNvSpPr txBox="1">
            <a:spLocks/>
          </p:cNvSpPr>
          <p:nvPr/>
        </p:nvSpPr>
        <p:spPr>
          <a:xfrm>
            <a:off x="694010" y="1524708"/>
            <a:ext cx="10476014" cy="44726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amacı performans ölçütünün en iyi değerini veren süreçteki, değişkenlerin değerlerini elde etmek olan süreçtir. (Edgar,2001)</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bir problem için alternatifler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arasıındaki</a:t>
            </a:r>
            <a:r>
              <a:rPr lang="tr-TR" sz="1800" dirty="0" smtClean="0">
                <a:latin typeface="Calibri" panose="020F0502020204030204" pitchFamily="34" charset="0"/>
                <a:ea typeface="Calibri" panose="020F0502020204030204" pitchFamily="34" charset="0"/>
                <a:cs typeface="Times New Roman" panose="02020603050405020304" pitchFamily="18" charset="0"/>
              </a:rPr>
              <a:t> en uygun çözümlerin tespiti ile ilgilenen  bilimsel bir disiplindir.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Vrahatis</a:t>
            </a:r>
            <a:r>
              <a:rPr lang="tr-TR" sz="1800" dirty="0" smtClean="0">
                <a:latin typeface="Calibri" panose="020F0502020204030204" pitchFamily="34" charset="0"/>
                <a:ea typeface="Calibri" panose="020F0502020204030204" pitchFamily="34" charset="0"/>
                <a:cs typeface="Times New Roman" panose="02020603050405020304" pitchFamily="18" charset="0"/>
              </a:rPr>
              <a:t>, 2010)</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istenen sonuçlara ulaşmak için farklı olası çözümler arasında en iyi çözümün nasıl elde edileceğine yönelik iyileştirme arayışıdır.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Onwubolu</a:t>
            </a:r>
            <a:r>
              <a:rPr lang="tr-TR" sz="1800" dirty="0" smtClean="0">
                <a:latin typeface="Calibri" panose="020F0502020204030204" pitchFamily="34" charset="0"/>
                <a:ea typeface="Calibri" panose="020F0502020204030204" pitchFamily="34" charset="0"/>
                <a:cs typeface="Times New Roman" panose="02020603050405020304" pitchFamily="18" charset="0"/>
              </a:rPr>
              <a:t>, 2004)</a:t>
            </a:r>
          </a:p>
          <a:p>
            <a:pPr marL="0" indent="0">
              <a:lnSpc>
                <a:spcPct val="150000"/>
              </a:lnSpc>
              <a:spcAft>
                <a:spcPts val="600"/>
              </a:spcAft>
              <a:buNone/>
              <a:defRPr/>
            </a:pPr>
            <a:r>
              <a:rPr lang="tr-TR" sz="1800" dirty="0" smtClean="0">
                <a:latin typeface="Calibri" panose="020F0502020204030204" pitchFamily="34" charset="0"/>
                <a:ea typeface="Calibri" panose="020F0502020204030204" pitchFamily="34" charset="0"/>
                <a:cs typeface="Times New Roman" panose="02020603050405020304" pitchFamily="18" charset="0"/>
              </a:rPr>
              <a:t>Optimizasyon , sayıların, fonksiyonların  veya sistemlerin minimum ve maksimum değerlerinin bulunmasıyla ilgilenen matematiksel bir disiplindir. (</a:t>
            </a:r>
            <a:r>
              <a:rPr lang="tr-TR" sz="1800" dirty="0" err="1" smtClean="0">
                <a:latin typeface="Calibri" panose="020F0502020204030204" pitchFamily="34" charset="0"/>
                <a:ea typeface="Calibri" panose="020F0502020204030204" pitchFamily="34" charset="0"/>
                <a:cs typeface="Times New Roman" panose="02020603050405020304" pitchFamily="18" charset="0"/>
              </a:rPr>
              <a:t>Kiranyaz</a:t>
            </a:r>
            <a:r>
              <a:rPr lang="tr-TR" sz="1800" dirty="0" smtClean="0">
                <a:latin typeface="Calibri" panose="020F0502020204030204" pitchFamily="34" charset="0"/>
                <a:ea typeface="Calibri" panose="020F0502020204030204" pitchFamily="34" charset="0"/>
                <a:cs typeface="Times New Roman" panose="02020603050405020304" pitchFamily="18" charset="0"/>
              </a:rPr>
              <a:t>, 2014)</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r>
              <a:rPr lang="tr-TR" dirty="0" smtClean="0">
                <a:latin typeface="Segoe UI" panose="020B0502040204020203" pitchFamily="34" charset="0"/>
                <a:cs typeface="Segoe UI" panose="020B0502040204020203" pitchFamily="34" charset="0"/>
              </a:rPr>
              <a:t> </a:t>
            </a: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5496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noAutofit/>
          </a:bodyPr>
          <a:lstStyle/>
          <a:p>
            <a:pPr rtl="0"/>
            <a:r>
              <a:rPr lang="tr-TR" dirty="0" smtClean="0">
                <a:latin typeface="Segoe UI Light" panose="020B0502040204020203" pitchFamily="34" charset="0"/>
                <a:cs typeface="Segoe UI Light" panose="020B0502040204020203" pitchFamily="34" charset="0"/>
              </a:rPr>
              <a:t>Optimizasyon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961280"/>
            <a:ext cx="10476014" cy="403610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tr-TR" sz="1800" dirty="0"/>
              <a:t>Belirli bir sınırları sağlayacak şekilde bilinemeyen parametre </a:t>
            </a:r>
            <a:r>
              <a:rPr lang="tr-TR" sz="1800" dirty="0" smtClean="0"/>
              <a:t>değerlerinin </a:t>
            </a:r>
            <a:r>
              <a:rPr lang="tr-TR" sz="1800" dirty="0"/>
              <a:t>bulunmasını içeren </a:t>
            </a:r>
            <a:r>
              <a:rPr lang="tr-TR" sz="1800" dirty="0" smtClean="0"/>
              <a:t>herhangi </a:t>
            </a:r>
            <a:r>
              <a:rPr lang="tr-TR" sz="1800" dirty="0"/>
              <a:t>bir </a:t>
            </a:r>
            <a:r>
              <a:rPr lang="tr-TR" sz="1800" dirty="0" smtClean="0"/>
              <a:t>problem, </a:t>
            </a:r>
            <a:r>
              <a:rPr lang="tr-TR" sz="1800" dirty="0"/>
              <a:t>optimizasyon problemi olarak adlandırılır</a:t>
            </a:r>
          </a:p>
          <a:p>
            <a:pPr marL="0" indent="0">
              <a:lnSpc>
                <a:spcPct val="150000"/>
              </a:lnSpc>
              <a:buNone/>
            </a:pPr>
            <a:endParaRPr lang="tr-TR" sz="1800" dirty="0"/>
          </a:p>
          <a:p>
            <a:pPr>
              <a:lnSpc>
                <a:spcPct val="150000"/>
              </a:lnSpc>
            </a:pPr>
            <a:r>
              <a:rPr lang="tr-TR" sz="1800" dirty="0"/>
              <a:t>Optimizasyon problemleri </a:t>
            </a:r>
            <a:r>
              <a:rPr lang="tr-TR" sz="1800" dirty="0" smtClean="0"/>
              <a:t>karar parametreleri/ Değişkenler, </a:t>
            </a:r>
            <a:r>
              <a:rPr lang="tr-TR" sz="1800" dirty="0"/>
              <a:t>maliyet fonksiyonu ve kısıtlamalardan oluşmaktadır. </a:t>
            </a: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3831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Segoe UI Light" panose="020B0502040204020203" pitchFamily="34" charset="0"/>
                <a:cs typeface="Segoe UI Light" panose="020B0502040204020203" pitchFamily="34" charset="0"/>
              </a:rPr>
              <a:t>Optimizasyon </a:t>
            </a:r>
            <a:r>
              <a:rPr lang="tr-TR" dirty="0" smtClean="0">
                <a:latin typeface="Segoe UI Light" panose="020B0502040204020203" pitchFamily="34" charset="0"/>
                <a:cs typeface="Segoe UI Light" panose="020B0502040204020203" pitchFamily="34" charset="0"/>
              </a:rPr>
              <a:t>Problemi -1</a:t>
            </a:r>
            <a:endParaRPr lang="tr-TR" dirty="0"/>
          </a:p>
        </p:txBody>
      </p:sp>
      <p:sp>
        <p:nvSpPr>
          <p:cNvPr id="3" name="İçerik Yer Tutucusu 2"/>
          <p:cNvSpPr>
            <a:spLocks noGrp="1"/>
          </p:cNvSpPr>
          <p:nvPr>
            <p:ph sz="quarter" idx="10"/>
          </p:nvPr>
        </p:nvSpPr>
        <p:spPr>
          <a:xfrm>
            <a:off x="539495" y="1435607"/>
            <a:ext cx="11078763" cy="5001051"/>
          </a:xfrm>
        </p:spPr>
        <p:txBody>
          <a:bodyPr>
            <a:normAutofit fontScale="92500"/>
          </a:bodyPr>
          <a:lstStyle/>
          <a:p>
            <a:r>
              <a:rPr lang="tr-TR" dirty="0"/>
              <a:t>Bir fabrika, iki farklı türde ürün (Ürün A ve Ürün B) üretmektedir. Fabrika, her hafta bu iki ürünü üretmek için belirli bir işgücü ve makine kapasitesine sahiptir. Her ürünün üretimi belirli bir maliyete ve zamana bağlıdır. Amaç, fabrikanın kârını maksimize etmektir. Ancak, toplam işgücü ve makine kullanımı, fabrikanın haftalık kapasitesini aşmamalıdır</a:t>
            </a:r>
            <a:r>
              <a:rPr lang="tr-TR" dirty="0" smtClean="0"/>
              <a:t>.</a:t>
            </a:r>
          </a:p>
          <a:p>
            <a:r>
              <a:rPr lang="tr-TR" b="1" dirty="0" smtClean="0"/>
              <a:t>Ürün </a:t>
            </a:r>
            <a:r>
              <a:rPr lang="tr-TR" b="1" dirty="0"/>
              <a:t>A</a:t>
            </a:r>
            <a:r>
              <a:rPr lang="tr-TR" dirty="0"/>
              <a:t> için:</a:t>
            </a:r>
          </a:p>
          <a:p>
            <a:pPr lvl="1"/>
            <a:r>
              <a:rPr lang="tr-TR" dirty="0"/>
              <a:t>Birim başına kâr: 30 TL</a:t>
            </a:r>
          </a:p>
          <a:p>
            <a:pPr lvl="1"/>
            <a:r>
              <a:rPr lang="tr-TR" dirty="0"/>
              <a:t>Birim başına işgücü gereksinimi: 2 saat</a:t>
            </a:r>
          </a:p>
          <a:p>
            <a:pPr lvl="1"/>
            <a:r>
              <a:rPr lang="tr-TR" dirty="0"/>
              <a:t>Birim başına makine kullanım süresi: 3 saat</a:t>
            </a:r>
          </a:p>
          <a:p>
            <a:r>
              <a:rPr lang="tr-TR" b="1" dirty="0"/>
              <a:t>Ürün B</a:t>
            </a:r>
            <a:r>
              <a:rPr lang="tr-TR" dirty="0"/>
              <a:t> için:</a:t>
            </a:r>
          </a:p>
          <a:p>
            <a:pPr lvl="1"/>
            <a:r>
              <a:rPr lang="tr-TR" dirty="0"/>
              <a:t>Birim başına kâr: 40 TL</a:t>
            </a:r>
          </a:p>
          <a:p>
            <a:pPr lvl="1"/>
            <a:r>
              <a:rPr lang="tr-TR" dirty="0"/>
              <a:t>Birim başına işgücü gereksinimi: 1 saat</a:t>
            </a:r>
          </a:p>
          <a:p>
            <a:pPr lvl="1"/>
            <a:r>
              <a:rPr lang="tr-TR" dirty="0"/>
              <a:t>Birim başına makine kullanım süresi: 2 saat</a:t>
            </a:r>
          </a:p>
          <a:p>
            <a:endParaRPr lang="tr-TR" dirty="0"/>
          </a:p>
        </p:txBody>
      </p:sp>
    </p:spTree>
    <p:extLst>
      <p:ext uri="{BB962C8B-B14F-4D97-AF65-F5344CB8AC3E}">
        <p14:creationId xmlns:p14="http://schemas.microsoft.com/office/powerpoint/2010/main" val="3132233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Segoe UI Light" panose="020B0502040204020203" pitchFamily="34" charset="0"/>
                <a:cs typeface="Segoe UI Light" panose="020B0502040204020203" pitchFamily="34" charset="0"/>
              </a:rPr>
              <a:t>Optimizasyon </a:t>
            </a:r>
            <a:r>
              <a:rPr lang="tr-TR" dirty="0" smtClean="0">
                <a:latin typeface="Segoe UI Light" panose="020B0502040204020203" pitchFamily="34" charset="0"/>
                <a:cs typeface="Segoe UI Light" panose="020B0502040204020203" pitchFamily="34" charset="0"/>
              </a:rPr>
              <a:t>Problemi -1 </a:t>
            </a:r>
            <a:endParaRPr lang="tr-TR" dirty="0"/>
          </a:p>
        </p:txBody>
      </p:sp>
      <p:sp>
        <p:nvSpPr>
          <p:cNvPr id="3" name="İçerik Yer Tutucusu 2"/>
          <p:cNvSpPr>
            <a:spLocks noGrp="1"/>
          </p:cNvSpPr>
          <p:nvPr>
            <p:ph sz="quarter" idx="10"/>
          </p:nvPr>
        </p:nvSpPr>
        <p:spPr>
          <a:xfrm>
            <a:off x="539495" y="1435607"/>
            <a:ext cx="11078763" cy="5001051"/>
          </a:xfrm>
        </p:spPr>
        <p:txBody>
          <a:bodyPr>
            <a:normAutofit/>
          </a:bodyPr>
          <a:lstStyle/>
          <a:p>
            <a:r>
              <a:rPr lang="tr-TR" b="1" dirty="0"/>
              <a:t>Kısıtlar:</a:t>
            </a:r>
          </a:p>
          <a:p>
            <a:pPr marL="171450" indent="-171450">
              <a:buFont typeface="Arial" panose="020B0604020202020204" pitchFamily="34" charset="0"/>
              <a:buChar char="•"/>
            </a:pPr>
            <a:r>
              <a:rPr lang="tr-TR" dirty="0"/>
              <a:t>Haftalık maksimum işgücü: 100 saat</a:t>
            </a:r>
          </a:p>
          <a:p>
            <a:pPr marL="171450" indent="-171450">
              <a:buFont typeface="Arial" panose="020B0604020202020204" pitchFamily="34" charset="0"/>
              <a:buChar char="•"/>
            </a:pPr>
            <a:r>
              <a:rPr lang="tr-TR" dirty="0"/>
              <a:t>Haftalık maksimum makine kapasitesi: 120 saat</a:t>
            </a:r>
          </a:p>
          <a:p>
            <a:r>
              <a:rPr lang="tr-TR" b="1" dirty="0"/>
              <a:t>Değişkenler:</a:t>
            </a:r>
          </a:p>
          <a:p>
            <a:r>
              <a:rPr lang="tr-TR" dirty="0" smtClean="0"/>
              <a:t>	</a:t>
            </a:r>
            <a:r>
              <a:rPr lang="tr-TR" dirty="0" err="1" smtClean="0"/>
              <a:t>xA</a:t>
            </a:r>
            <a:r>
              <a:rPr lang="tr-TR" dirty="0" smtClean="0"/>
              <a:t>​</a:t>
            </a:r>
            <a:r>
              <a:rPr lang="tr-TR" dirty="0"/>
              <a:t>: Üretilen Ürün A miktarı</a:t>
            </a:r>
          </a:p>
          <a:p>
            <a:r>
              <a:rPr lang="tr-TR" dirty="0" smtClean="0"/>
              <a:t>	</a:t>
            </a:r>
            <a:r>
              <a:rPr lang="tr-TR" dirty="0" err="1" smtClean="0"/>
              <a:t>xB</a:t>
            </a:r>
            <a:r>
              <a:rPr lang="tr-TR" dirty="0" smtClean="0"/>
              <a:t>​</a:t>
            </a:r>
            <a:r>
              <a:rPr lang="tr-TR" dirty="0"/>
              <a:t>: Üretilen Ürün B miktarı</a:t>
            </a:r>
          </a:p>
          <a:p>
            <a:r>
              <a:rPr lang="tr-TR" b="1" dirty="0" smtClean="0"/>
              <a:t>Maliyet / Amaç /</a:t>
            </a:r>
            <a:r>
              <a:rPr lang="tr-TR" b="1" dirty="0" err="1" smtClean="0"/>
              <a:t>Cost</a:t>
            </a:r>
            <a:r>
              <a:rPr lang="tr-TR" b="1" dirty="0" smtClean="0"/>
              <a:t>  fonksiyonu :</a:t>
            </a:r>
            <a:endParaRPr lang="tr-TR" b="1" dirty="0"/>
          </a:p>
          <a:p>
            <a:r>
              <a:rPr lang="tr-TR" dirty="0" smtClean="0"/>
              <a:t>	F(x)= 30xA + 40xB</a:t>
            </a:r>
            <a:endParaRPr lang="tr-TR" dirty="0"/>
          </a:p>
        </p:txBody>
      </p:sp>
    </p:spTree>
    <p:extLst>
      <p:ext uri="{BB962C8B-B14F-4D97-AF65-F5344CB8AC3E}">
        <p14:creationId xmlns:p14="http://schemas.microsoft.com/office/powerpoint/2010/main" val="3577496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7"/>
          <p:cNvSpPr>
            <a:spLocks noGrp="1"/>
          </p:cNvSpPr>
          <p:nvPr>
            <p:ph type="title"/>
          </p:nvPr>
        </p:nvSpPr>
        <p:spPr>
          <a:xfrm>
            <a:off x="521207" y="448056"/>
            <a:ext cx="11043264" cy="640080"/>
          </a:xfrm>
        </p:spPr>
        <p:txBody>
          <a:bodyPr rtlCol="0">
            <a:noAutofit/>
          </a:bodyPr>
          <a:lstStyle/>
          <a:p>
            <a:pPr rtl="0"/>
            <a:r>
              <a:rPr lang="tr-TR" dirty="0" smtClean="0">
                <a:latin typeface="Segoe UI Light" panose="020B0502040204020203" pitchFamily="34" charset="0"/>
                <a:cs typeface="Segoe UI Light" panose="020B0502040204020203" pitchFamily="34" charset="0"/>
              </a:rPr>
              <a:t>Gezgin satıcı Problemi</a:t>
            </a:r>
            <a:endParaRPr lang="tr-TR" dirty="0">
              <a:latin typeface="Segoe UI Light" panose="020B0502040204020203" pitchFamily="34" charset="0"/>
              <a:cs typeface="Segoe UI Light" panose="020B0502040204020203" pitchFamily="34" charset="0"/>
            </a:endParaRPr>
          </a:p>
        </p:txBody>
      </p:sp>
      <p:sp>
        <p:nvSpPr>
          <p:cNvPr id="38" name="İçerik Yer Tutucusu 17"/>
          <p:cNvSpPr txBox="1">
            <a:spLocks/>
          </p:cNvSpPr>
          <p:nvPr/>
        </p:nvSpPr>
        <p:spPr>
          <a:xfrm>
            <a:off x="541609" y="1524708"/>
            <a:ext cx="10009849"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tr-TR" dirty="0" smtClean="0">
                <a:solidFill>
                  <a:prstClr val="black">
                    <a:lumMod val="75000"/>
                    <a:lumOff val="25000"/>
                  </a:prstClr>
                </a:solidFill>
                <a:latin typeface="Segoe UI" panose="020B0502040204020203" pitchFamily="34" charset="0"/>
                <a:cs typeface="Segoe UI" panose="020B0502040204020203" pitchFamily="34" charset="0"/>
              </a:rPr>
              <a:t>.</a:t>
            </a:r>
            <a:endParaRPr lang="tr-TR" dirty="0">
              <a:latin typeface="Segoe UI" panose="020B0502040204020203" pitchFamily="34" charset="0"/>
              <a:cs typeface="Segoe UI" panose="020B0502040204020203" pitchFamily="34" charset="0"/>
            </a:endParaRPr>
          </a:p>
        </p:txBody>
      </p:sp>
      <p:sp>
        <p:nvSpPr>
          <p:cNvPr id="6" name="İçerik Yer Tutucusu 17"/>
          <p:cNvSpPr txBox="1">
            <a:spLocks/>
          </p:cNvSpPr>
          <p:nvPr/>
        </p:nvSpPr>
        <p:spPr>
          <a:xfrm>
            <a:off x="694010" y="1604682"/>
            <a:ext cx="10476014"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pic>
        <p:nvPicPr>
          <p:cNvPr id="2" name="Resim 1"/>
          <p:cNvPicPr>
            <a:picLocks noChangeAspect="1"/>
          </p:cNvPicPr>
          <p:nvPr/>
        </p:nvPicPr>
        <p:blipFill>
          <a:blip r:embed="rId3"/>
          <a:stretch>
            <a:fillRect/>
          </a:stretch>
        </p:blipFill>
        <p:spPr>
          <a:xfrm>
            <a:off x="694010" y="1572281"/>
            <a:ext cx="4358851" cy="4457508"/>
          </a:xfrm>
          <a:prstGeom prst="rect">
            <a:avLst/>
          </a:prstGeom>
        </p:spPr>
      </p:pic>
      <p:sp>
        <p:nvSpPr>
          <p:cNvPr id="7" name="İçerik Yer Tutucusu 17"/>
          <p:cNvSpPr txBox="1">
            <a:spLocks/>
          </p:cNvSpPr>
          <p:nvPr/>
        </p:nvSpPr>
        <p:spPr>
          <a:xfrm>
            <a:off x="5465851" y="1837764"/>
            <a:ext cx="5294571" cy="439270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Bir satıcı elindeki ürünleri farklı şehirlerdeki bayilere bırakmak istemektedir.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A,B,C,D,E şehirlerinin hepsine gitmek zorunda olan </a:t>
            </a:r>
            <a:r>
              <a:rPr lang="tr-TR" sz="1600" dirty="0" err="1" smtClean="0">
                <a:latin typeface="Calibri" panose="020F0502020204030204" pitchFamily="34" charset="0"/>
                <a:ea typeface="Calibri" panose="020F0502020204030204" pitchFamily="34" charset="0"/>
                <a:cs typeface="Times New Roman" panose="02020603050405020304" pitchFamily="18" charset="0"/>
              </a:rPr>
              <a:t>olan</a:t>
            </a:r>
            <a:r>
              <a:rPr lang="tr-TR" sz="1600" dirty="0" smtClean="0">
                <a:latin typeface="Calibri" panose="020F0502020204030204" pitchFamily="34" charset="0"/>
                <a:ea typeface="Calibri" panose="020F0502020204030204" pitchFamily="34" charset="0"/>
                <a:cs typeface="Times New Roman" panose="02020603050405020304" pitchFamily="18" charset="0"/>
              </a:rPr>
              <a:t> bu satıcı için en kısa yol için sırasıyla hangi şehirleri dolaşması gerekir.</a:t>
            </a:r>
          </a:p>
          <a:p>
            <a:pPr marL="0" indent="0">
              <a:spcAft>
                <a:spcPts val="600"/>
              </a:spcAft>
              <a:buNone/>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S= (n-1)! / 2   </a:t>
            </a:r>
          </a:p>
          <a:p>
            <a:pPr marL="0" indent="0">
              <a:spcAft>
                <a:spcPts val="600"/>
              </a:spcAft>
              <a:buNone/>
              <a:defRPr/>
            </a:pPr>
            <a:r>
              <a:rPr lang="tr-TR" sz="1600" dirty="0" smtClean="0">
                <a:latin typeface="Calibri" panose="020F0502020204030204" pitchFamily="34" charset="0"/>
                <a:ea typeface="Calibri" panose="020F0502020204030204" pitchFamily="34" charset="0"/>
                <a:cs typeface="Times New Roman" panose="02020603050405020304" pitchFamily="18" charset="0"/>
              </a:rPr>
              <a:t>  = (5-1)!/2 = 12  Farklı yol vardır.</a:t>
            </a:r>
          </a:p>
          <a:p>
            <a:pPr marL="0" indent="0">
              <a:spcAft>
                <a:spcPts val="600"/>
              </a:spcAft>
              <a:buNone/>
              <a:defRPr/>
            </a:pPr>
            <a:endParaRPr lang="tr-TR" sz="1600" dirty="0" smtClean="0"/>
          </a:p>
          <a:p>
            <a:pPr>
              <a:spcAft>
                <a:spcPts val="600"/>
              </a:spcAft>
              <a:defRPr/>
            </a:pPr>
            <a:endParaRPr lang="tr-TR" sz="1600" dirty="0" smtClean="0">
              <a:latin typeface="Calibri" panose="020F0502020204030204" pitchFamily="34" charset="0"/>
              <a:ea typeface="Calibri" panose="020F0502020204030204" pitchFamily="34" charset="0"/>
              <a:cs typeface="Times New Roman" panose="02020603050405020304" pitchFamily="18" charset="0"/>
            </a:endParaRPr>
          </a:p>
          <a:p>
            <a:pPr>
              <a:spcAft>
                <a:spcPts val="600"/>
              </a:spcAft>
              <a:defRPr/>
            </a:pP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0" lvl="0" indent="0" rtl="0">
              <a:spcAft>
                <a:spcPts val="600"/>
              </a:spcAft>
              <a:buNone/>
              <a:defRPr/>
            </a:pPr>
            <a:endParaRPr lang="tr-TR" dirty="0">
              <a:solidFill>
                <a:prstClr val="black">
                  <a:lumMod val="75000"/>
                  <a:lumOff val="25000"/>
                </a:prstClr>
              </a:solidFill>
              <a:latin typeface="Segoe UI" panose="020B0502040204020203" pitchFamily="34" charset="0"/>
              <a:cs typeface="Segoe UI" panose="020B0502040204020203" pitchFamily="34" charset="0"/>
            </a:endParaRPr>
          </a:p>
          <a:p>
            <a:pPr marL="0" lvl="0" indent="0" rtl="0">
              <a:spcAft>
                <a:spcPts val="600"/>
              </a:spcAft>
              <a:buNone/>
              <a:defRPr/>
            </a:pPr>
            <a:endParaRPr lang="tr-T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30333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HoşGeldinizBelges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61_TF10001108" id="{41B9FDAB-6CD4-418F-812E-0C6B6869C1A7}" vid="{9345BDE5-1EF4-48F4-B8D4-BEF6914F668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PowerPoint'e Hoş Geldiniz</Template>
  <TotalTime>0</TotalTime>
  <Words>1163</Words>
  <Application>Microsoft Office PowerPoint</Application>
  <PresentationFormat>Geniş ekran</PresentationFormat>
  <Paragraphs>224</Paragraphs>
  <Slides>24</Slides>
  <Notes>22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Arial</vt:lpstr>
      <vt:lpstr>Calibri</vt:lpstr>
      <vt:lpstr>Segoe UI</vt:lpstr>
      <vt:lpstr>Segoe UI Light</vt:lpstr>
      <vt:lpstr>Times New Roman</vt:lpstr>
      <vt:lpstr>HoşGeldinizBelgesi</vt:lpstr>
      <vt:lpstr>Sezgisel Optimizasyon Algoritmaları     1.hafta</vt:lpstr>
      <vt:lpstr>Dersin İşlenişi</vt:lpstr>
      <vt:lpstr>Dersin Gereksinimleri</vt:lpstr>
      <vt:lpstr>Optimizasyon nedir ?</vt:lpstr>
      <vt:lpstr>Optimizasyonun Diğer Tanımları</vt:lpstr>
      <vt:lpstr>Optimizasyon Problemi</vt:lpstr>
      <vt:lpstr>Optimizasyon Problemi -1</vt:lpstr>
      <vt:lpstr>Optimizasyon Problemi -1 </vt:lpstr>
      <vt:lpstr>Gezgin satıcı Problemi</vt:lpstr>
      <vt:lpstr>Gezgin satıcı Problemi</vt:lpstr>
      <vt:lpstr>Gezgin satıcı Problemi</vt:lpstr>
      <vt:lpstr>Gezgin satıcı Problemi- Türkiye Örneği</vt:lpstr>
      <vt:lpstr>Algoritma Nedir ? </vt:lpstr>
      <vt:lpstr>Sezgisel Optimizasyon Algoritmaları</vt:lpstr>
      <vt:lpstr>Sezgisel Optimizasyon Algoritmalar Hangi Alanlarda Kullanılabilir</vt:lpstr>
      <vt:lpstr>Neden Sezgisel Optimizasyon Algoritmalarına İhtiyaç Duyulur</vt:lpstr>
      <vt:lpstr>Sezgisel Optimizasyon Algoritmalarının Genel Özellikleri </vt:lpstr>
      <vt:lpstr>Sezgisel Optimizasyon Algoritmalarının Dezavantajları</vt:lpstr>
      <vt:lpstr>Sezgisel Optimizasyon Algoritmaların değerlendirilmesi</vt:lpstr>
      <vt:lpstr>SOA değerlendirme CEC fonksiyonları</vt:lpstr>
      <vt:lpstr>Örnek CEC fonksiyonu</vt:lpstr>
      <vt:lpstr>Yaygın kullanılan Sezgisel Optimizasyon Algoritmaları</vt:lpstr>
      <vt:lpstr>SOA Alanında Çalışan Tanınan araştırmacılar</vt:lpstr>
      <vt:lpstr>Sorusu olan var mı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2024-10-03T04:34:52Z</dcterms:created>
  <dcterms:modified xsi:type="dcterms:W3CDTF">2024-10-11T12:20:37Z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