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8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8" r:id="rId14"/>
    <p:sldId id="402" r:id="rId15"/>
    <p:sldId id="403" r:id="rId16"/>
    <p:sldId id="404" r:id="rId17"/>
    <p:sldId id="405" r:id="rId18"/>
    <p:sldId id="406" r:id="rId19"/>
    <p:sldId id="407" r:id="rId20"/>
    <p:sldId id="282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95"/>
            <p14:sldId id="396"/>
            <p14:sldId id="397"/>
            <p14:sldId id="398"/>
            <p14:sldId id="399"/>
            <p14:sldId id="400"/>
            <p14:sldId id="401"/>
            <p14:sldId id="408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3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8.01.2025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8.01.2025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833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437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22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636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962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961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333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480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88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301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183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9616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888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151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8.01.2025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8.01.2025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69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solidFill>
                  <a:schemeClr val="bg1"/>
                </a:solidFill>
              </a:rPr>
              <a:t>12. </a:t>
            </a:r>
            <a:r>
              <a:rPr lang="tr-TR" dirty="0" smtClean="0">
                <a:solidFill>
                  <a:schemeClr val="bg1"/>
                </a:solidFill>
              </a:rPr>
              <a:t>Hafta  - GWO – </a:t>
            </a:r>
            <a:r>
              <a:rPr lang="tr-TR" dirty="0" err="1" smtClean="0">
                <a:solidFill>
                  <a:schemeClr val="bg1"/>
                </a:solidFill>
              </a:rPr>
              <a:t>Grey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Wolf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Optimization</a:t>
            </a:r>
            <a:r>
              <a:rPr lang="tr-TR" dirty="0" smtClean="0">
                <a:solidFill>
                  <a:schemeClr val="bg1"/>
                </a:solidFill>
              </a:rPr>
              <a:t> Alg.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	                Gri Kurt Optimizasyon Algoritması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1.Adım :  Başlangıç parametreleri ayarlanır.</a:t>
            </a:r>
          </a:p>
          <a:p>
            <a:pPr lvl="1"/>
            <a:r>
              <a:rPr lang="tr-TR" sz="1800" dirty="0"/>
              <a:t>Kurt sayısı (</a:t>
            </a:r>
            <a:r>
              <a:rPr lang="tr-TR" sz="1800" dirty="0" smtClean="0"/>
              <a:t>n): </a:t>
            </a:r>
            <a:r>
              <a:rPr lang="tr-TR" sz="1800" dirty="0"/>
              <a:t>Topluluğun (sürünün) kaç </a:t>
            </a:r>
            <a:r>
              <a:rPr lang="tr-TR" sz="1800" dirty="0" smtClean="0"/>
              <a:t>kurttan oluşacağı</a:t>
            </a:r>
            <a:r>
              <a:rPr lang="tr-TR" sz="1800" dirty="0"/>
              <a:t>.</a:t>
            </a:r>
          </a:p>
          <a:p>
            <a:pPr lvl="1"/>
            <a:r>
              <a:rPr lang="tr-TR" sz="1800" dirty="0"/>
              <a:t>Maksimum iterasyon sayısı </a:t>
            </a:r>
            <a:r>
              <a:rPr lang="tr-TR" sz="1800" dirty="0" smtClean="0"/>
              <a:t>(T): </a:t>
            </a:r>
            <a:r>
              <a:rPr lang="tr-TR" sz="1800" dirty="0"/>
              <a:t>Algoritmanın ne kadar çalışacağı.</a:t>
            </a:r>
          </a:p>
          <a:p>
            <a:pPr lvl="1"/>
            <a:r>
              <a:rPr lang="tr-TR" sz="1800" dirty="0"/>
              <a:t>Başlangıç pozisyonları: Rastgele başlangıç pozisyonları </a:t>
            </a:r>
            <a:r>
              <a:rPr lang="tr-TR" sz="1800" dirty="0" smtClean="0"/>
              <a:t> rastgele atanır.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2.Adım :  Alfa, Beta Delta Seçimi</a:t>
            </a:r>
          </a:p>
          <a:p>
            <a:pPr lvl="1"/>
            <a:r>
              <a:rPr lang="tr-TR" sz="1800" dirty="0" smtClean="0"/>
              <a:t>Tüm sürünün fitness değerleri hesaplanır.</a:t>
            </a:r>
            <a:endParaRPr lang="tr-TR" sz="1800" dirty="0"/>
          </a:p>
          <a:p>
            <a:pPr lvl="2"/>
            <a:r>
              <a:rPr lang="tr-TR" sz="1800" dirty="0" smtClean="0"/>
              <a:t>F(x) , maliyet fonksiyonu kullanılır.</a:t>
            </a:r>
            <a:endParaRPr lang="tr-TR" sz="1800" dirty="0"/>
          </a:p>
          <a:p>
            <a:pPr lvl="1"/>
            <a:r>
              <a:rPr lang="tr-TR" sz="1800" dirty="0" smtClean="0"/>
              <a:t>Kurtlar </a:t>
            </a:r>
            <a:r>
              <a:rPr lang="tr-TR" sz="1800" dirty="0" err="1" smtClean="0"/>
              <a:t>eniyi</a:t>
            </a:r>
            <a:r>
              <a:rPr lang="tr-TR" sz="1800" dirty="0" smtClean="0"/>
              <a:t> çözüme göre sıralanır ve Alfa, Beta, Delta Kurtları belirlenir.</a:t>
            </a:r>
          </a:p>
          <a:p>
            <a:pPr lvl="2"/>
            <a:r>
              <a:rPr lang="tr-TR" sz="1800" dirty="0" smtClean="0"/>
              <a:t>Alfa En </a:t>
            </a:r>
            <a:r>
              <a:rPr lang="tr-TR" sz="1800" dirty="0"/>
              <a:t>iyi çözüm </a:t>
            </a:r>
            <a:r>
              <a:rPr lang="tr-TR" sz="1800" dirty="0" smtClean="0"/>
              <a:t>: X</a:t>
            </a:r>
            <a:r>
              <a:rPr lang="el-GR" sz="1800" dirty="0" smtClean="0"/>
              <a:t>α</a:t>
            </a:r>
            <a:endParaRPr lang="tr-TR" sz="1800" dirty="0" smtClean="0"/>
          </a:p>
          <a:p>
            <a:pPr lvl="2"/>
            <a:r>
              <a:rPr lang="tr-TR" sz="1800" dirty="0" smtClean="0"/>
              <a:t>Beta En iyi </a:t>
            </a:r>
            <a:r>
              <a:rPr lang="tr-TR" sz="1800" dirty="0"/>
              <a:t>ikinci çözüm : </a:t>
            </a:r>
            <a:r>
              <a:rPr lang="tr-TR" sz="1800" dirty="0" smtClean="0"/>
              <a:t>X</a:t>
            </a:r>
            <a:r>
              <a:rPr lang="el-GR" sz="1800" dirty="0" smtClean="0"/>
              <a:t>β</a:t>
            </a:r>
            <a:endParaRPr lang="tr-TR" sz="1800" dirty="0" smtClean="0"/>
          </a:p>
          <a:p>
            <a:pPr lvl="2"/>
            <a:r>
              <a:rPr lang="tr-TR" sz="1800" dirty="0" smtClean="0"/>
              <a:t>Delta  </a:t>
            </a:r>
            <a:r>
              <a:rPr lang="tr-TR" sz="1800" dirty="0"/>
              <a:t>En iyi </a:t>
            </a:r>
            <a:r>
              <a:rPr lang="tr-TR" sz="1800" dirty="0" smtClean="0"/>
              <a:t>üçüncü </a:t>
            </a:r>
            <a:r>
              <a:rPr lang="tr-TR" sz="1800" dirty="0"/>
              <a:t>çözüm : x</a:t>
            </a:r>
            <a:r>
              <a:rPr lang="el-GR" sz="1800" dirty="0" smtClean="0"/>
              <a:t>δ</a:t>
            </a:r>
            <a:endParaRPr lang="tr-TR" sz="1800" dirty="0" smtClean="0"/>
          </a:p>
          <a:p>
            <a:pPr lvl="1"/>
            <a:r>
              <a:rPr lang="tr-TR" sz="1800" dirty="0" smtClean="0"/>
              <a:t>Geriye kalan kurtlar </a:t>
            </a:r>
            <a:r>
              <a:rPr lang="tr-TR" sz="1800" dirty="0" err="1" smtClean="0"/>
              <a:t>omega</a:t>
            </a:r>
            <a:r>
              <a:rPr lang="tr-TR" sz="1800" dirty="0" smtClean="0"/>
              <a:t> olur.</a:t>
            </a:r>
            <a:endParaRPr lang="tr-TR" sz="1800" dirty="0"/>
          </a:p>
          <a:p>
            <a:pPr lvl="2"/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dirty="0" smtClean="0"/>
                  <a:t>3.Adım : İterasyon başlatılır</a:t>
                </a:r>
              </a:p>
              <a:p>
                <a:pPr lvl="1"/>
                <a:r>
                  <a:rPr lang="tr-TR" sz="1800" dirty="0" smtClean="0"/>
                  <a:t>Her kurt için hesaplama yapılır. </a:t>
                </a:r>
                <a:r>
                  <a:rPr lang="tr-TR" sz="1800" u="sng" dirty="0" smtClean="0"/>
                  <a:t>X1 için :</a:t>
                </a:r>
              </a:p>
              <a:p>
                <a:pPr lvl="2"/>
                <a:r>
                  <a:rPr lang="tr-TR" sz="1800" dirty="0" smtClean="0"/>
                  <a:t>Alfa katkısı</a:t>
                </a:r>
              </a:p>
              <a:p>
                <a:pPr lvl="3"/>
                <a:r>
                  <a:rPr lang="tr-TR" sz="1800" dirty="0" smtClean="0"/>
                  <a:t>Parametre Seç :	Rastgele Sayı belirle  R1, R2</a:t>
                </a:r>
              </a:p>
              <a:p>
                <a:pPr lvl="4"/>
                <a:r>
                  <a:rPr lang="tr-TR" sz="1800" dirty="0" smtClean="0"/>
                  <a:t>A1 , C1  hesapla 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 smtClean="0"/>
                  <a:t>          </a:t>
                </a:r>
              </a:p>
              <a:p>
                <a:pPr lvl="3"/>
                <a:r>
                  <a:rPr lang="tr-TR" sz="1800" dirty="0" smtClean="0"/>
                  <a:t>Mesafe Hesapla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 dirty="0"/>
                          <m:t>α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α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tr-TR" sz="1800" dirty="0" smtClean="0"/>
                  <a:t>  </a:t>
                </a:r>
              </a:p>
              <a:p>
                <a:pPr lvl="3"/>
                <a:r>
                  <a:rPr lang="tr-TR" sz="1800" dirty="0" smtClean="0"/>
                  <a:t>Alfa Katkısı </a:t>
                </a:r>
                <a:r>
                  <a:rPr lang="tr-TR" sz="1800" dirty="0"/>
                  <a:t>hesapla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α</m:t>
                        </m:r>
                      </m:sub>
                    </m:sSub>
                  </m:oMath>
                </a14:m>
                <a:r>
                  <a:rPr lang="el-GR" sz="1800" dirty="0" smtClean="0"/>
                  <a:t>​</a:t>
                </a:r>
                <a:endParaRPr lang="tr-TR" sz="1800" dirty="0" smtClean="0"/>
              </a:p>
              <a:p>
                <a:pPr marL="914400" lvl="2" indent="0">
                  <a:buNone/>
                </a:pPr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/>
              </a:p>
              <a:p>
                <a:pPr lvl="1"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/>
              </a:p>
              <a:p>
                <a:pPr lvl="1">
                  <a:lnSpc>
                    <a:spcPct val="150000"/>
                  </a:lnSpc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5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tr-TR" sz="1800" dirty="0" smtClean="0"/>
                  <a:t>Her kurt için hesaplama yapılır. </a:t>
                </a:r>
                <a:r>
                  <a:rPr lang="tr-TR" sz="1800" u="sng" dirty="0" smtClean="0"/>
                  <a:t>X1 için :</a:t>
                </a:r>
              </a:p>
              <a:p>
                <a:pPr lvl="2"/>
                <a:r>
                  <a:rPr lang="tr-TR" sz="1800" dirty="0" smtClean="0"/>
                  <a:t>Beta katkısı</a:t>
                </a:r>
              </a:p>
              <a:p>
                <a:pPr lvl="3"/>
                <a:r>
                  <a:rPr lang="tr-TR" sz="1800" dirty="0" smtClean="0"/>
                  <a:t>Parametre Seç :	Rastgele Sayı belirle  R1, R2</a:t>
                </a:r>
              </a:p>
              <a:p>
                <a:pPr lvl="4"/>
                <a:r>
                  <a:rPr lang="tr-TR" sz="1800" dirty="0" smtClean="0"/>
                  <a:t>A2 , C2  hesapla 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=2∗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 smtClean="0"/>
                  <a:t>          </a:t>
                </a:r>
              </a:p>
              <a:p>
                <a:pPr lvl="3"/>
                <a:r>
                  <a:rPr lang="tr-TR" sz="1800" dirty="0" smtClean="0"/>
                  <a:t>Mesafe Hesapla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β</m:t>
                        </m:r>
                        <m:r>
                          <m:rPr>
                            <m:nor/>
                          </m:rPr>
                          <a:rPr lang="el-GR" sz="1800"/>
                          <m:t>​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β</m:t>
                        </m:r>
                        <m:r>
                          <m:rPr>
                            <m:nor/>
                          </m:rPr>
                          <a:rPr lang="el-GR" sz="1800"/>
                          <m:t>​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tr-TR" sz="1800" dirty="0" smtClean="0"/>
                  <a:t>  </a:t>
                </a:r>
              </a:p>
              <a:p>
                <a:pPr lvl="3"/>
                <a:r>
                  <a:rPr lang="tr-TR" sz="1800" dirty="0" smtClean="0"/>
                  <a:t>Alfa Katkısı </a:t>
                </a:r>
                <a:r>
                  <a:rPr lang="tr-TR" sz="1800" dirty="0"/>
                  <a:t>hesapla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/>
                          <m:t>β</m:t>
                        </m:r>
                        <m:r>
                          <m:rPr>
                            <m:nor/>
                          </m:rPr>
                          <a:rPr lang="el-GR"/>
                          <m:t>​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β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β</m:t>
                        </m:r>
                        <m:r>
                          <m:rPr>
                            <m:nor/>
                          </m:rPr>
                          <a:rPr lang="el-GR" sz="1800"/>
                          <m:t>​</m:t>
                        </m:r>
                      </m:sub>
                    </m:sSub>
                  </m:oMath>
                </a14:m>
                <a:r>
                  <a:rPr lang="el-GR" sz="1800" dirty="0" smtClean="0"/>
                  <a:t>​</a:t>
                </a:r>
                <a:endParaRPr lang="tr-TR" sz="1800" dirty="0" smtClean="0"/>
              </a:p>
              <a:p>
                <a:pPr lvl="2"/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/>
              </a:p>
              <a:p>
                <a:pPr lvl="1"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/>
              </a:p>
              <a:p>
                <a:pPr lvl="1">
                  <a:lnSpc>
                    <a:spcPct val="150000"/>
                  </a:lnSpc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0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tr-TR" sz="1800" dirty="0" smtClean="0"/>
                  <a:t>Her kurt için hesaplama yapılır. </a:t>
                </a:r>
                <a:r>
                  <a:rPr lang="tr-TR" sz="1800" u="sng" dirty="0" smtClean="0"/>
                  <a:t>X1 için :</a:t>
                </a:r>
              </a:p>
              <a:p>
                <a:pPr lvl="2"/>
                <a:r>
                  <a:rPr lang="tr-TR" sz="1800" dirty="0" smtClean="0"/>
                  <a:t>Delta katkısı</a:t>
                </a:r>
              </a:p>
              <a:p>
                <a:pPr lvl="3"/>
                <a:r>
                  <a:rPr lang="tr-TR" sz="1800" dirty="0" smtClean="0"/>
                  <a:t>Parametre Seç :	Rastgele Sayı belirle  R1, R2</a:t>
                </a:r>
              </a:p>
              <a:p>
                <a:pPr lvl="4"/>
                <a:r>
                  <a:rPr lang="tr-TR" sz="1800" dirty="0" smtClean="0"/>
                  <a:t>A3 , C3  hesapla 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sz="1800" dirty="0" smtClean="0"/>
                  <a:t>          </a:t>
                </a:r>
              </a:p>
              <a:p>
                <a:pPr lvl="3"/>
                <a:r>
                  <a:rPr lang="tr-TR" sz="1800" dirty="0" smtClean="0"/>
                  <a:t>Mesafe Hesapla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δ</m:t>
                        </m:r>
                        <m:r>
                          <m:rPr>
                            <m:nor/>
                          </m:rPr>
                          <a:rPr lang="el-GR" sz="1800"/>
                          <m:t>​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δ</m:t>
                        </m:r>
                        <m:r>
                          <m:rPr>
                            <m:nor/>
                          </m:rPr>
                          <a:rPr lang="el-GR" sz="1800"/>
                          <m:t>​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tr-TR" sz="1800" dirty="0" smtClean="0"/>
                  <a:t>  </a:t>
                </a:r>
              </a:p>
              <a:p>
                <a:pPr lvl="3"/>
                <a:r>
                  <a:rPr lang="tr-TR" sz="1800" dirty="0" smtClean="0"/>
                  <a:t>Alfa Katkısı </a:t>
                </a:r>
                <a:r>
                  <a:rPr lang="tr-TR" sz="1800" dirty="0"/>
                  <a:t>hesapla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l-GR"/>
                          <m:t>​</m:t>
                        </m:r>
                      </m:sup>
                    </m:sSubSup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δ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nor/>
                          </m:rPr>
                          <a:rPr lang="tr-TR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1800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800"/>
                          <m:t>δ</m:t>
                        </m:r>
                        <m:r>
                          <m:rPr>
                            <m:nor/>
                          </m:rPr>
                          <a:rPr lang="el-GR" sz="1800"/>
                          <m:t>​</m:t>
                        </m:r>
                      </m:sub>
                    </m:sSub>
                  </m:oMath>
                </a14:m>
                <a:r>
                  <a:rPr lang="el-GR" sz="1800" dirty="0" smtClean="0"/>
                  <a:t>​</a:t>
                </a:r>
                <a:endParaRPr lang="tr-TR" sz="1800" dirty="0" smtClean="0"/>
              </a:p>
              <a:p>
                <a:pPr lvl="2"/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/>
              </a:p>
              <a:p>
                <a:pPr lvl="1"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/>
              </a:p>
              <a:p>
                <a:pPr lvl="1">
                  <a:lnSpc>
                    <a:spcPct val="150000"/>
                  </a:lnSpc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17"/>
              <p:cNvSpPr txBox="1">
                <a:spLocks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tr-TR" sz="1800" dirty="0" smtClean="0"/>
                  <a:t>Her kurt için hesaplama yapılır. </a:t>
                </a:r>
                <a:r>
                  <a:rPr lang="tr-TR" sz="1800" u="sng" dirty="0" smtClean="0"/>
                  <a:t>X1 için :</a:t>
                </a:r>
              </a:p>
              <a:p>
                <a:pPr lvl="2"/>
                <a:r>
                  <a:rPr lang="tr-TR" sz="1800" dirty="0" smtClean="0"/>
                  <a:t>Yeni Kurt Hesaplaması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𝑦𝑒𝑛𝑖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l-GR" sz="1800"/>
                                        <m:t>α</m:t>
                                      </m:r>
                                    </m:sup>
                                  </m:sSubSup>
                                  <m:r>
                                    <a:rPr lang="tr-T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l-GR" sz="1800"/>
                                    <m:t>β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/>
                                    <m:t>​</m:t>
                                  </m:r>
                                </m:sup>
                              </m:sSubSup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l-GR" sz="1800"/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lang="el-GR" sz="1800"/>
                                <m:t>​</m:t>
                              </m:r>
                            </m:sup>
                          </m:sSubSup>
                        </m:num>
                        <m:den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tr-TR" sz="1800" dirty="0" smtClean="0"/>
                  <a:t>Bu işlem her kurt için tekrarlanır.</a:t>
                </a:r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/>
              </a:p>
              <a:p>
                <a:pPr lvl="1">
                  <a:lnSpc>
                    <a:spcPct val="150000"/>
                  </a:lnSpc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4" y="1524708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t="-13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4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4.  </a:t>
            </a:r>
            <a:r>
              <a:rPr lang="tr-TR" sz="1800" dirty="0"/>
              <a:t>Adım : Durdurma kriteri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durdurma kriteri sağlanmışsa (örneğin, belirli bir iterasyon sayısına ulaşılmışsa ya da belirli bir çözüm doğruluğuna erişilmişse) algoritma sonlandırılır.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sağlanmamışsa, algoritma adımları tekrarlanır</a:t>
            </a:r>
            <a:r>
              <a:rPr lang="tr-T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5. Adım : Sonuç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En son popülasyonun alfa kurdu geri döndürülür.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914400" lvl="2" indent="0"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Gri Kurt Optimizasyon Alg. (GWO) – </a:t>
            </a:r>
            <a:r>
              <a:rPr lang="tr-TR" dirty="0" err="1" smtClean="0"/>
              <a:t>Grey</a:t>
            </a:r>
            <a:r>
              <a:rPr lang="tr-TR" dirty="0" smtClean="0"/>
              <a:t> </a:t>
            </a:r>
            <a:r>
              <a:rPr lang="tr-TR" dirty="0" err="1" smtClean="0"/>
              <a:t>Wolf</a:t>
            </a:r>
            <a:r>
              <a:rPr lang="tr-TR" dirty="0" smtClean="0"/>
              <a:t> </a:t>
            </a:r>
            <a:r>
              <a:rPr lang="tr-TR" dirty="0" err="1" smtClean="0"/>
              <a:t>Opt</a:t>
            </a:r>
            <a:r>
              <a:rPr lang="tr-TR" dirty="0" smtClean="0"/>
              <a:t>. Alg.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2014 yılında </a:t>
            </a:r>
            <a:r>
              <a:rPr lang="tr-TR" sz="1800" dirty="0" err="1"/>
              <a:t>Seyedali</a:t>
            </a:r>
            <a:r>
              <a:rPr lang="tr-TR" sz="1800" dirty="0"/>
              <a:t> </a:t>
            </a:r>
            <a:r>
              <a:rPr lang="tr-TR" sz="1800" dirty="0" err="1" smtClean="0"/>
              <a:t>Mirjalili</a:t>
            </a:r>
            <a:r>
              <a:rPr lang="tr-TR" sz="1800" dirty="0" smtClean="0"/>
              <a:t>  tarafından geliştirilmiştir.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/>
              <a:t>Mirjalili‘nin</a:t>
            </a:r>
            <a:r>
              <a:rPr lang="tr-TR" sz="1800" dirty="0" smtClean="0"/>
              <a:t> en popüler çalışmasıdır.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17622 atıf alan bir çalışmadır.</a:t>
            </a:r>
          </a:p>
          <a:p>
            <a:pPr>
              <a:lnSpc>
                <a:spcPct val="150000"/>
              </a:lnSpc>
            </a:pPr>
            <a:r>
              <a:rPr lang="tr-TR" sz="1800" dirty="0" err="1"/>
              <a:t>Seyedali</a:t>
            </a:r>
            <a:r>
              <a:rPr lang="tr-TR" sz="1800" dirty="0"/>
              <a:t> </a:t>
            </a:r>
            <a:r>
              <a:rPr lang="tr-TR" sz="1800" dirty="0" err="1"/>
              <a:t>Mirjalili</a:t>
            </a:r>
            <a:r>
              <a:rPr lang="tr-TR" sz="1800" dirty="0"/>
              <a:t>  tarafından </a:t>
            </a:r>
            <a:r>
              <a:rPr lang="tr-TR" sz="1800" dirty="0" smtClean="0"/>
              <a:t>geliştirilen algoritmalar;</a:t>
            </a:r>
          </a:p>
          <a:p>
            <a:pPr lvl="1"/>
            <a:r>
              <a:rPr lang="tr-TR" dirty="0" err="1"/>
              <a:t>Grey</a:t>
            </a:r>
            <a:r>
              <a:rPr lang="tr-TR" dirty="0"/>
              <a:t> </a:t>
            </a:r>
            <a:r>
              <a:rPr lang="tr-TR" dirty="0" err="1"/>
              <a:t>Wolf</a:t>
            </a:r>
            <a:r>
              <a:rPr lang="tr-TR" dirty="0"/>
              <a:t> </a:t>
            </a:r>
            <a:r>
              <a:rPr lang="tr-TR" dirty="0" err="1" smtClean="0"/>
              <a:t>Optimizer</a:t>
            </a:r>
            <a:endParaRPr lang="tr-TR" dirty="0" smtClean="0"/>
          </a:p>
          <a:p>
            <a:pPr lvl="1"/>
            <a:r>
              <a:rPr lang="tr-TR" dirty="0" err="1" smtClean="0"/>
              <a:t>Whale</a:t>
            </a:r>
            <a:r>
              <a:rPr lang="tr-TR" dirty="0" smtClean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Ant </a:t>
            </a:r>
            <a:r>
              <a:rPr lang="tr-TR" dirty="0" err="1"/>
              <a:t>Lion</a:t>
            </a:r>
            <a:r>
              <a:rPr lang="tr-TR" dirty="0"/>
              <a:t> </a:t>
            </a:r>
            <a:r>
              <a:rPr lang="tr-TR" dirty="0" err="1" smtClean="0"/>
              <a:t>Optimizer</a:t>
            </a:r>
            <a:endParaRPr lang="tr-TR" dirty="0" smtClean="0"/>
          </a:p>
          <a:p>
            <a:pPr lvl="1"/>
            <a:r>
              <a:rPr lang="tr-TR" dirty="0" err="1"/>
              <a:t>Moth</a:t>
            </a:r>
            <a:r>
              <a:rPr lang="tr-TR" dirty="0"/>
              <a:t> </a:t>
            </a:r>
            <a:r>
              <a:rPr lang="tr-TR" dirty="0" err="1"/>
              <a:t>Flame</a:t>
            </a:r>
            <a:r>
              <a:rPr lang="tr-TR" dirty="0"/>
              <a:t> </a:t>
            </a:r>
            <a:r>
              <a:rPr lang="tr-TR" dirty="0" err="1"/>
              <a:t>Optimizer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5558116" y="4139566"/>
            <a:ext cx="4016189" cy="201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Dragonfly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 err="1"/>
              <a:t>Grasshopper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r>
              <a:rPr lang="tr-TR" dirty="0"/>
              <a:t>Multi-Verse </a:t>
            </a:r>
            <a:r>
              <a:rPr lang="tr-TR" dirty="0" err="1"/>
              <a:t>Optimizer</a:t>
            </a:r>
            <a:endParaRPr lang="tr-TR" dirty="0"/>
          </a:p>
          <a:p>
            <a:r>
              <a:rPr lang="tr-TR" dirty="0" err="1"/>
              <a:t>Salp</a:t>
            </a:r>
            <a:r>
              <a:rPr lang="tr-TR" dirty="0"/>
              <a:t> </a:t>
            </a:r>
            <a:r>
              <a:rPr lang="tr-TR" dirty="0" err="1"/>
              <a:t>Swarm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</a:t>
            </a:r>
            <a:r>
              <a:rPr lang="tr-TR" dirty="0" err="1" smtClean="0"/>
              <a:t>Grey</a:t>
            </a:r>
            <a:r>
              <a:rPr lang="tr-TR" dirty="0" smtClean="0"/>
              <a:t> </a:t>
            </a:r>
            <a:r>
              <a:rPr lang="tr-TR" dirty="0" err="1" smtClean="0"/>
              <a:t>Wolf</a:t>
            </a:r>
            <a:r>
              <a:rPr lang="tr-TR" dirty="0" smtClean="0"/>
              <a:t> </a:t>
            </a:r>
            <a:r>
              <a:rPr lang="tr-TR" dirty="0" err="1" smtClean="0"/>
              <a:t>Opt</a:t>
            </a:r>
            <a:r>
              <a:rPr lang="tr-TR" dirty="0" smtClean="0"/>
              <a:t>. Alg.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Doğadan esinlenerek geliştirilmiş bir optimizasyon algoritmasıdır.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Gri kurtların </a:t>
            </a:r>
            <a:r>
              <a:rPr lang="tr-TR" sz="1800" dirty="0"/>
              <a:t>avlanma stratejisinden esinlenilmiştir</a:t>
            </a:r>
            <a:r>
              <a:rPr lang="tr-T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Gri kurtların liderlik hiyerarşisini örnek alır.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Popülasyon tabanlı bir algoritmadır.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Diğer incelediğimiz algoritmalara göre matematiksel işlem sayısı daha fazladır.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Esinlendiği 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Gri kurtlar doğada 5 -12 arası gruplar halinde dolaşırlar.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Grupları 4 tip kurttan oluşur ve hiyerarşik bir yapıya </a:t>
            </a:r>
            <a:r>
              <a:rPr lang="tr-TR" sz="1800" dirty="0" err="1" smtClean="0"/>
              <a:t>sahiprtir</a:t>
            </a:r>
            <a:r>
              <a:rPr lang="tr-TR" sz="18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smtClean="0"/>
              <a:t>Alfa Kurdu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smtClean="0"/>
              <a:t>Beta Kurdu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smtClean="0"/>
              <a:t>Delta Kurdu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 err="1" smtClean="0"/>
              <a:t>Omega</a:t>
            </a:r>
            <a:r>
              <a:rPr lang="tr-TR" sz="1800" dirty="0" smtClean="0"/>
              <a:t> Kurdu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71" y="1306771"/>
            <a:ext cx="3804763" cy="51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Esinlendiği 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1800" dirty="0" smtClean="0"/>
              <a:t>Alfa Kurdu 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Grubun lideridir.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Grubun en güçlü bireyini temsil eder.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Avlanma , uyuma yeri , uyanma zamanı gibi konularda grubu yönetir.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Diğer kurtlar Alfa’nın yardımcı olarak görev yapar.</a:t>
            </a:r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Esinlendiği 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2.  Beta Kurdu 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Alfa’dan sonra en güçlü kurttur.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Alfanın yardımcısı gibidir.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İleride Alfa’nın yerine geçmesi muhtemeldir.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Alfa’nın verdiği kararları altındaki iletir. </a:t>
            </a:r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Esinlendiği 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3</a:t>
            </a:r>
            <a:r>
              <a:rPr lang="tr-TR" sz="1800" dirty="0" smtClean="0"/>
              <a:t>.  Delta  Kurdu 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Hiyerarşide </a:t>
            </a:r>
            <a:r>
              <a:rPr lang="tr-TR" sz="1800" dirty="0" err="1" smtClean="0"/>
              <a:t>Beta’dan</a:t>
            </a:r>
            <a:r>
              <a:rPr lang="tr-TR" sz="1800" dirty="0" smtClean="0"/>
              <a:t> sonra gelir.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Yalnızca </a:t>
            </a:r>
            <a:r>
              <a:rPr lang="tr-TR" sz="1800" dirty="0" err="1"/>
              <a:t>O</a:t>
            </a:r>
            <a:r>
              <a:rPr lang="tr-TR" sz="1800" dirty="0" err="1" smtClean="0"/>
              <a:t>mega’ya</a:t>
            </a:r>
            <a:r>
              <a:rPr lang="tr-TR" sz="1800" dirty="0" smtClean="0"/>
              <a:t>  karşı üstünlük sağlayabilir.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tr-TR" sz="1800" dirty="0" err="1" smtClean="0"/>
              <a:t>Omega</a:t>
            </a:r>
            <a:r>
              <a:rPr lang="tr-TR" sz="1800" dirty="0" smtClean="0"/>
              <a:t>  </a:t>
            </a:r>
            <a:r>
              <a:rPr lang="tr-TR" sz="1800" dirty="0"/>
              <a:t>Kurdu </a:t>
            </a:r>
            <a:endParaRPr lang="tr-TR" sz="1800" dirty="0" smtClean="0"/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Sürünün en güçsüz bireyleridir.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Herhangi bir iş için grubu yönlendirmez sadece diğerlerine destek olur.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En zayıf </a:t>
            </a:r>
            <a:r>
              <a:rPr lang="tr-TR" sz="1800" dirty="0" err="1" smtClean="0"/>
              <a:t>kurtttur</a:t>
            </a:r>
            <a:r>
              <a:rPr lang="tr-TR" sz="1800" dirty="0" smtClean="0"/>
              <a:t>.</a:t>
            </a:r>
            <a:endParaRPr lang="tr-TR" sz="1800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Esinlendiği kaynak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19" y="891500"/>
            <a:ext cx="5386109" cy="5690266"/>
          </a:xfrm>
          <a:prstGeom prst="rect">
            <a:avLst/>
          </a:prstGeom>
        </p:spPr>
      </p:pic>
      <p:sp>
        <p:nvSpPr>
          <p:cNvPr id="7" name="İçerik Yer Tutucusu 17"/>
          <p:cNvSpPr txBox="1">
            <a:spLocks/>
          </p:cNvSpPr>
          <p:nvPr/>
        </p:nvSpPr>
        <p:spPr>
          <a:xfrm>
            <a:off x="789504" y="16771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Optimizasyon problemine uyarlandığında </a:t>
            </a:r>
            <a:br>
              <a:rPr lang="tr-TR" sz="1800" dirty="0" smtClean="0"/>
            </a:br>
            <a:r>
              <a:rPr lang="tr-TR" sz="1800" dirty="0" smtClean="0"/>
              <a:t>Kurtların pozisyonları .</a:t>
            </a:r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1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GWO – a hesaplaması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/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İçerik Yer Tutucusu 17"/>
              <p:cNvSpPr txBox="1">
                <a:spLocks/>
              </p:cNvSpPr>
              <p:nvPr/>
            </p:nvSpPr>
            <p:spPr>
              <a:xfrm>
                <a:off x="789504" y="1677108"/>
                <a:ext cx="10987239" cy="5247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dirty="0" smtClean="0"/>
                  <a:t>Formül :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=2−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800" b="0" dirty="0" smtClean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1:  a=2.0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2:  a=1.8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3:  a=1.6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4:  a=1.4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5:  a=1.2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6:  a=1.0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7:  a=0.8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8:  a=0.6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9:  a=0.4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tr-TR" dirty="0"/>
                  <a:t>İterasyon 10: a=0.2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800" dirty="0" smtClean="0"/>
                  <a:t>a: Keşif fazı ve sömürü ( </a:t>
                </a:r>
                <a:r>
                  <a:rPr lang="tr-TR" sz="1800" dirty="0" err="1" smtClean="0"/>
                  <a:t>Local</a:t>
                </a:r>
                <a:r>
                  <a:rPr lang="tr-TR" sz="1800" dirty="0" smtClean="0"/>
                  <a:t> arama)</a:t>
                </a:r>
                <a:br>
                  <a:rPr lang="tr-TR" sz="1800" dirty="0" smtClean="0"/>
                </a:br>
                <a:r>
                  <a:rPr lang="tr-TR" sz="1800" dirty="0" smtClean="0"/>
                  <a:t>fazını dengeler </a:t>
                </a:r>
              </a:p>
              <a:p>
                <a:pPr>
                  <a:lnSpc>
                    <a:spcPct val="150000"/>
                  </a:lnSpc>
                </a:pPr>
                <a:endParaRPr lang="tr-TR" sz="1800" dirty="0"/>
              </a:p>
              <a:p>
                <a:pPr lvl="1">
                  <a:lnSpc>
                    <a:spcPct val="150000"/>
                  </a:lnSpc>
                </a:pPr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 lvl="1"/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>
                  <a:lnSpc>
                    <a:spcPct val="150000"/>
                  </a:lnSpc>
                </a:pPr>
                <a:endParaRPr lang="tr-TR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sz="1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 rtl="0">
                  <a:spcAft>
                    <a:spcPts val="600"/>
                  </a:spcAft>
                  <a:buNone/>
                  <a:defRPr/>
                </a:pPr>
                <a:endParaRPr lang="tr-T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İçerik Yer Tutuc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4" y="1677108"/>
                <a:ext cx="10987239" cy="5247646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36" y="1524708"/>
            <a:ext cx="6659558" cy="4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967</Words>
  <Application>Microsoft Office PowerPoint</Application>
  <PresentationFormat>Geniş ekran</PresentationFormat>
  <Paragraphs>315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Segoe UI</vt:lpstr>
      <vt:lpstr>Segoe UI Light</vt:lpstr>
      <vt:lpstr>HoşGeldinizBelgesi</vt:lpstr>
      <vt:lpstr>Sezgisel Optimizasyon Algoritmaları</vt:lpstr>
      <vt:lpstr>Gri Kurt Optimizasyon Alg. (GWO) – Grey Wolf Opt. Alg.</vt:lpstr>
      <vt:lpstr>GWO – Grey Wolf Opt. Alg.</vt:lpstr>
      <vt:lpstr>GWO – Esinlendiği kaynak</vt:lpstr>
      <vt:lpstr>GWO – Esinlendiği kaynak</vt:lpstr>
      <vt:lpstr>GWO – Esinlendiği kaynak</vt:lpstr>
      <vt:lpstr>GWO – Esinlendiği kaynak</vt:lpstr>
      <vt:lpstr>GWO – Esinlendiği kaynak</vt:lpstr>
      <vt:lpstr>GWO – a hesaplaması</vt:lpstr>
      <vt:lpstr>GWO – Çalışma Adımları</vt:lpstr>
      <vt:lpstr>GWO – Çalışma Adımları</vt:lpstr>
      <vt:lpstr>GWO – Çalışma Adımları</vt:lpstr>
      <vt:lpstr>GWO – Çalışma Adımları</vt:lpstr>
      <vt:lpstr>GWO – Çalışma Adımları</vt:lpstr>
      <vt:lpstr>GWO – Çalışma Adımları</vt:lpstr>
      <vt:lpstr>GWO – Çalışma Adımları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2025-01-08T08:32:35Z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