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409" r:id="rId7"/>
    <p:sldId id="416" r:id="rId8"/>
    <p:sldId id="410" r:id="rId9"/>
    <p:sldId id="411" r:id="rId10"/>
    <p:sldId id="412" r:id="rId11"/>
    <p:sldId id="413" r:id="rId12"/>
    <p:sldId id="415" r:id="rId13"/>
    <p:sldId id="417" r:id="rId14"/>
    <p:sldId id="418" r:id="rId15"/>
    <p:sldId id="420" r:id="rId16"/>
    <p:sldId id="282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409"/>
            <p14:sldId id="416"/>
            <p14:sldId id="410"/>
            <p14:sldId id="411"/>
            <p14:sldId id="412"/>
            <p14:sldId id="413"/>
            <p14:sldId id="415"/>
            <p14:sldId id="417"/>
            <p14:sldId id="418"/>
            <p14:sldId id="420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132" y="13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1.01.2025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1.01.2025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99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81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824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648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308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167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623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613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171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06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1.01.2025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1.01.2025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69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12. Hafta  - </a:t>
            </a:r>
            <a:r>
              <a:rPr lang="tr-TR" dirty="0" smtClean="0">
                <a:solidFill>
                  <a:schemeClr val="bg1"/>
                </a:solidFill>
              </a:rPr>
              <a:t>BA –Bat </a:t>
            </a:r>
            <a:r>
              <a:rPr lang="tr-TR" dirty="0" err="1" smtClean="0">
                <a:solidFill>
                  <a:schemeClr val="bg1"/>
                </a:solidFill>
              </a:rPr>
              <a:t>Optimization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Alg.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	</a:t>
            </a:r>
            <a:r>
              <a:rPr lang="tr-TR" smtClean="0">
                <a:solidFill>
                  <a:schemeClr val="bg1"/>
                </a:solidFill>
              </a:rPr>
              <a:t>            </a:t>
            </a:r>
            <a:r>
              <a:rPr lang="tr-TR" smtClean="0">
                <a:solidFill>
                  <a:schemeClr val="bg1"/>
                </a:solidFill>
              </a:rPr>
              <a:t>Yarasa </a:t>
            </a:r>
            <a:r>
              <a:rPr lang="tr-TR" dirty="0" smtClean="0">
                <a:solidFill>
                  <a:schemeClr val="bg1"/>
                </a:solidFill>
              </a:rPr>
              <a:t>Optimizasyon </a:t>
            </a:r>
            <a:r>
              <a:rPr lang="tr-TR" dirty="0" smtClean="0">
                <a:solidFill>
                  <a:schemeClr val="bg1"/>
                </a:solidFill>
              </a:rPr>
              <a:t>Algoritması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b="1" dirty="0" smtClean="0"/>
                  <a:t>Adım 4: Döngünün Bitirilmesi</a:t>
                </a:r>
              </a:p>
              <a:p>
                <a:r>
                  <a:rPr lang="tr-TR" dirty="0"/>
                  <a:t>Maksimum iterasyona ulaşılırsa veya hedefe yakın bir çözüm bulunursa algoritma sona erer.</a:t>
                </a:r>
              </a:p>
              <a:p>
                <a:r>
                  <a:rPr lang="tr-TR" dirty="0"/>
                  <a:t>Son olarak, bulunan en iyi çözüm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/>
                        </m:ctrlPr>
                      </m:sSubPr>
                      <m:e>
                        <m:r>
                          <a:rPr lang="tr-TR" b="1" i="1"/>
                          <m:t>𝒙</m:t>
                        </m:r>
                      </m:e>
                      <m:sub>
                        <m:r>
                          <a:rPr lang="tr-TR" b="1" i="1"/>
                          <m:t>𝒊</m:t>
                        </m:r>
                        <m:r>
                          <a:rPr lang="tr-TR" b="1" i="1"/>
                          <m:t> </m:t>
                        </m:r>
                      </m:sub>
                    </m:sSub>
                  </m:oMath>
                </a14:m>
                <a:r>
                  <a:rPr lang="tr-TR" dirty="0" smtClean="0"/>
                  <a:t> ve </a:t>
                </a:r>
                <a:r>
                  <a:rPr lang="tr-TR" dirty="0"/>
                  <a:t>fitness değeri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  <m:r>
                          <a:rPr lang="tr-TR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döndürülür.</a:t>
                </a:r>
              </a:p>
              <a:p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5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Özetle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972944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Frekans </a:t>
            </a:r>
            <a:r>
              <a:rPr lang="tr-TR" b="1" dirty="0"/>
              <a:t>ve hız kullanımıyla</a:t>
            </a:r>
            <a:r>
              <a:rPr lang="tr-TR" dirty="0"/>
              <a:t> arama alanını genişçe tarar.</a:t>
            </a:r>
          </a:p>
          <a:p>
            <a:r>
              <a:rPr lang="tr-TR" b="1" dirty="0"/>
              <a:t>Yankı parametreleriyle</a:t>
            </a:r>
            <a:r>
              <a:rPr lang="tr-TR" dirty="0"/>
              <a:t> </a:t>
            </a:r>
            <a:r>
              <a:rPr lang="tr-TR" dirty="0" err="1"/>
              <a:t>rastgeleliğe</a:t>
            </a:r>
            <a:r>
              <a:rPr lang="tr-TR" dirty="0"/>
              <a:t> ve yerel aramaya izin verir.</a:t>
            </a:r>
          </a:p>
          <a:p>
            <a:r>
              <a:rPr lang="tr-TR" b="1" dirty="0" err="1"/>
              <a:t>Adaptif</a:t>
            </a:r>
            <a:r>
              <a:rPr lang="tr-TR" b="1" dirty="0"/>
              <a:t> süreçleriyle</a:t>
            </a:r>
            <a:r>
              <a:rPr lang="tr-TR" dirty="0"/>
              <a:t> (keşiften sömürüye geçiş) global optimizasyon yeteneği kazanır.</a:t>
            </a:r>
          </a:p>
          <a:p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Güçlü ve Zayıf yanları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408167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Güçlü Yanları</a:t>
            </a:r>
          </a:p>
          <a:p>
            <a:pPr lvl="1"/>
            <a:r>
              <a:rPr lang="tr-TR" b="1" dirty="0"/>
              <a:t>Hızlı Global Optimizasyon:</a:t>
            </a:r>
            <a:r>
              <a:rPr lang="tr-TR" dirty="0"/>
              <a:t> Frekans ve yerel arama kombinasyonu, hem geniş bir arama alanını keşfetmeye hem de hassas şekilde yerel çözüm aramaya olanak tanır.</a:t>
            </a:r>
          </a:p>
          <a:p>
            <a:pPr lvl="1"/>
            <a:r>
              <a:rPr lang="tr-TR" b="1" dirty="0"/>
              <a:t>Dinamik Adaptasyon:</a:t>
            </a:r>
            <a:r>
              <a:rPr lang="tr-TR" dirty="0"/>
              <a:t> Yankı gücü (</a:t>
            </a:r>
            <a:r>
              <a:rPr lang="tr-TR" dirty="0" smtClean="0"/>
              <a:t>A) </a:t>
            </a:r>
            <a:r>
              <a:rPr lang="tr-TR" dirty="0"/>
              <a:t>ve yankı yayılma oranı (</a:t>
            </a:r>
            <a:r>
              <a:rPr lang="tr-TR" dirty="0" smtClean="0"/>
              <a:t>r), </a:t>
            </a:r>
            <a:r>
              <a:rPr lang="tr-TR" dirty="0" err="1"/>
              <a:t>iterasyonlar</a:t>
            </a:r>
            <a:r>
              <a:rPr lang="tr-TR" dirty="0"/>
              <a:t> boyunca adapte olur. Bu, keşiften sömürüye geçişi kolaylaştırır.</a:t>
            </a:r>
          </a:p>
          <a:p>
            <a:pPr lvl="1"/>
            <a:r>
              <a:rPr lang="tr-TR" b="1" dirty="0"/>
              <a:t>Basitlik:</a:t>
            </a:r>
            <a:r>
              <a:rPr lang="tr-TR" dirty="0"/>
              <a:t> Parametre sayısı az ve uygulaması diğer optimizasyon algoritmalarına göre daha kolaydır.</a:t>
            </a:r>
          </a:p>
          <a:p>
            <a:r>
              <a:rPr lang="tr-TR" b="1" dirty="0"/>
              <a:t>Zayıf Yanları</a:t>
            </a:r>
          </a:p>
          <a:p>
            <a:pPr lvl="1"/>
            <a:r>
              <a:rPr lang="tr-TR" b="1" dirty="0" smtClean="0"/>
              <a:t>Yerel Minimuma </a:t>
            </a:r>
            <a:r>
              <a:rPr lang="tr-TR" b="1" dirty="0"/>
              <a:t>Kapanma Riski:</a:t>
            </a:r>
            <a:r>
              <a:rPr lang="tr-TR" dirty="0"/>
              <a:t> Uygun parametreler seçilmezse algoritma yerel optimumda sıkışabilir.</a:t>
            </a:r>
          </a:p>
          <a:p>
            <a:pPr lvl="1"/>
            <a:r>
              <a:rPr lang="tr-TR" b="1" dirty="0"/>
              <a:t>Frekans Aralığına Bağımlılık:</a:t>
            </a:r>
            <a:r>
              <a:rPr lang="tr-TR" dirty="0"/>
              <a:t> Yanlış frekans aralığı, yarasaların arama alanını etkisiz hale getirebilir.</a:t>
            </a:r>
          </a:p>
          <a:p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Yarasa Optimizasyon </a:t>
            </a:r>
            <a:r>
              <a:rPr lang="tr-TR" dirty="0" smtClean="0"/>
              <a:t>Alg. </a:t>
            </a:r>
            <a:r>
              <a:rPr lang="tr-TR" dirty="0" smtClean="0"/>
              <a:t>(</a:t>
            </a:r>
            <a:r>
              <a:rPr lang="tr-TR" dirty="0" smtClean="0"/>
              <a:t>BA</a:t>
            </a:r>
            <a:r>
              <a:rPr lang="tr-TR" dirty="0" smtClean="0"/>
              <a:t>) </a:t>
            </a:r>
            <a:r>
              <a:rPr lang="tr-TR" dirty="0" smtClean="0"/>
              <a:t>– </a:t>
            </a:r>
            <a:r>
              <a:rPr lang="tr-TR" dirty="0" smtClean="0"/>
              <a:t>Bat </a:t>
            </a:r>
            <a:r>
              <a:rPr lang="tr-TR" dirty="0" err="1" smtClean="0"/>
              <a:t>Opt</a:t>
            </a:r>
            <a:r>
              <a:rPr lang="tr-TR" dirty="0" smtClean="0"/>
              <a:t>. Alg.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2010 yılında </a:t>
            </a:r>
            <a:r>
              <a:rPr lang="tr-TR" sz="1800" dirty="0" err="1"/>
              <a:t>Xin-She</a:t>
            </a:r>
            <a:r>
              <a:rPr lang="tr-TR" sz="1800" dirty="0"/>
              <a:t> </a:t>
            </a:r>
            <a:r>
              <a:rPr lang="tr-TR" sz="1800" dirty="0" err="1"/>
              <a:t>Yang</a:t>
            </a:r>
            <a:r>
              <a:rPr lang="tr-TR" sz="1800" dirty="0"/>
              <a:t>  </a:t>
            </a:r>
            <a:r>
              <a:rPr lang="tr-TR" sz="1800" dirty="0" smtClean="0"/>
              <a:t>tarafından </a:t>
            </a:r>
            <a:r>
              <a:rPr lang="tr-TR" sz="1800" dirty="0" smtClean="0"/>
              <a:t>geliştirilmiştir.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6793 </a:t>
            </a:r>
            <a:r>
              <a:rPr lang="tr-TR" sz="1800" dirty="0" smtClean="0"/>
              <a:t>atıf alan bir çalışmadır.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Doğadan esinlenerek geliştirilmiş bir algoritmadır.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tabanlıdır.</a:t>
            </a:r>
          </a:p>
          <a:p>
            <a:pPr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Micro bat adı verilen küçük yarasaların yön bulma davranışlarını model alarak geliştirilmiş bir algoritmadır.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Yarasalar çıkardıkları </a:t>
            </a:r>
            <a:r>
              <a:rPr lang="tr-TR" sz="1800" dirty="0" err="1" smtClean="0"/>
              <a:t>ultrasonic</a:t>
            </a:r>
            <a:r>
              <a:rPr lang="tr-TR" sz="1800" dirty="0" smtClean="0"/>
              <a:t> ses dalgaları ile nesnelerin yerini ve uzaklığını tespit eder.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Farklı frekanslarda sesler yayarak hem engellerden kaçabilir hem de avını tespit edebilirler.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Yarasaların bu yetenekleri, optimizasyon süreci prensiplerine adapte edilmiştir.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Yerel arama ve küresel arama dengesi farklı frekanslarda sesler gönderme özelliği için uyarlanmıştır.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Yankılara göre yön bulma ise çözüm uzayını keşif için uyarlanmıştır.</a:t>
            </a:r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Akış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tr-TR" sz="1600" dirty="0" smtClean="0"/>
              <a:t>Parametrelerin </a:t>
            </a:r>
            <a:r>
              <a:rPr lang="tr-TR" sz="1600" dirty="0"/>
              <a:t>başlatılması.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tr-TR" sz="1600" dirty="0"/>
              <a:t>Başlangıç çözümünün değerlendirilmesi.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tr-TR" sz="1600" dirty="0"/>
              <a:t>Algoritmanın ana döngüsü:</a:t>
            </a:r>
          </a:p>
          <a:p>
            <a:pPr lvl="1">
              <a:lnSpc>
                <a:spcPct val="150000"/>
              </a:lnSpc>
            </a:pPr>
            <a:r>
              <a:rPr lang="tr-TR" sz="1600" dirty="0"/>
              <a:t>Frekans, hız ve pozisyon güncelle.</a:t>
            </a:r>
          </a:p>
          <a:p>
            <a:pPr lvl="1">
              <a:lnSpc>
                <a:spcPct val="150000"/>
              </a:lnSpc>
            </a:pPr>
            <a:r>
              <a:rPr lang="tr-TR" sz="1600" dirty="0"/>
              <a:t>Yerel arama yap (olasılıkla).</a:t>
            </a:r>
          </a:p>
          <a:p>
            <a:pPr lvl="1">
              <a:lnSpc>
                <a:spcPct val="150000"/>
              </a:lnSpc>
            </a:pPr>
            <a:r>
              <a:rPr lang="tr-TR" sz="1600" dirty="0"/>
              <a:t>Çözümün kabul edilmesini değerlendir.</a:t>
            </a:r>
          </a:p>
          <a:p>
            <a:pPr lvl="1">
              <a:lnSpc>
                <a:spcPct val="150000"/>
              </a:lnSpc>
            </a:pPr>
            <a:r>
              <a:rPr lang="tr-TR" sz="1600" dirty="0"/>
              <a:t>Yankı parametrelerini güncelle.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tr-TR" sz="1600" dirty="0"/>
              <a:t>Döngü tamamlandığında en iyi çözümü döndür</a:t>
            </a:r>
            <a:r>
              <a:rPr lang="tr-TR" dirty="0"/>
              <a:t>.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800" b="1" dirty="0" smtClean="0"/>
                  <a:t>Adım 1: Parametrelerin Başlatılması</a:t>
                </a:r>
              </a:p>
              <a:p>
                <a:pPr lvl="1"/>
                <a:r>
                  <a:rPr lang="tr-TR" sz="1800" dirty="0"/>
                  <a:t>Öncelikle algoritmada kullanılacak parametreler tanımlanır:</a:t>
                </a:r>
              </a:p>
              <a:p>
                <a:pPr lvl="1"/>
                <a:r>
                  <a:rPr lang="tr-TR" sz="1800" b="1" dirty="0"/>
                  <a:t>Yarasa sayısı (</a:t>
                </a:r>
                <a:r>
                  <a:rPr lang="tr-TR" sz="1800" b="1" dirty="0" smtClean="0"/>
                  <a:t>n)</a:t>
                </a:r>
                <a:r>
                  <a:rPr lang="tr-TR" sz="1800" dirty="0" smtClean="0"/>
                  <a:t>: </a:t>
                </a:r>
                <a:r>
                  <a:rPr lang="tr-TR" sz="1800" dirty="0"/>
                  <a:t>Kaç yarasa ile optimizasyon yapılacak.</a:t>
                </a:r>
              </a:p>
              <a:p>
                <a:pPr lvl="1"/>
                <a:r>
                  <a:rPr lang="tr-TR" sz="1800" b="1" dirty="0"/>
                  <a:t>Maksimum iterasyon </a:t>
                </a:r>
                <a:r>
                  <a:rPr lang="tr-TR" sz="1800" b="1" dirty="0" smtClean="0"/>
                  <a:t>(</a:t>
                </a:r>
                <a:r>
                  <a:rPr lang="tr-TR" sz="1800" b="1" dirty="0" err="1" smtClean="0"/>
                  <a:t>Tmax</a:t>
                </a:r>
                <a:r>
                  <a:rPr lang="tr-TR" sz="1800" b="1" dirty="0" smtClean="0"/>
                  <a:t>​</a:t>
                </a:r>
                <a:r>
                  <a:rPr lang="tr-TR" sz="1800" b="1" dirty="0"/>
                  <a:t>)</a:t>
                </a:r>
                <a:r>
                  <a:rPr lang="tr-TR" sz="1800" dirty="0"/>
                  <a:t>: Kaç iterasyon boyunca algoritma çalışacak.</a:t>
                </a:r>
              </a:p>
              <a:p>
                <a:pPr lvl="1"/>
                <a:r>
                  <a:rPr lang="tr-TR" sz="1800" b="1" dirty="0"/>
                  <a:t>Frekans aralığı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tr-TR" sz="1800" b="1" dirty="0" smtClean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tr-TR" sz="1800" b="1" dirty="0" smtClean="0"/>
                  <a:t>​</a:t>
                </a:r>
                <a:r>
                  <a:rPr lang="tr-TR" sz="1800" b="1" dirty="0"/>
                  <a:t>)</a:t>
                </a:r>
                <a:r>
                  <a:rPr lang="tr-TR" sz="1800" dirty="0"/>
                  <a:t>: Frekansların hareket kontrolü için alt ve üst sınırları.</a:t>
                </a:r>
              </a:p>
              <a:p>
                <a:pPr lvl="1"/>
                <a:r>
                  <a:rPr lang="tr-TR" sz="1800" b="1" dirty="0"/>
                  <a:t>Hız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dirty="0" smtClean="0"/>
                  <a:t>)Her </a:t>
                </a:r>
                <a:r>
                  <a:rPr lang="tr-TR" sz="1800" dirty="0"/>
                  <a:t>yarasanın başlangıç hızı (genelde sıfırdır).</a:t>
                </a:r>
              </a:p>
              <a:p>
                <a:pPr lvl="1"/>
                <a:r>
                  <a:rPr lang="tr-TR" sz="1800" b="1" dirty="0"/>
                  <a:t>Konum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/>
                  <a:t>)</a:t>
                </a:r>
                <a:r>
                  <a:rPr lang="tr-TR" sz="1800" dirty="0"/>
                  <a:t>: Yarasa </a:t>
                </a:r>
                <a:r>
                  <a:rPr lang="tr-TR" sz="1800" dirty="0" err="1"/>
                  <a:t>iii’nin</a:t>
                </a:r>
                <a:r>
                  <a:rPr lang="tr-TR" sz="1800" dirty="0"/>
                  <a:t> başlangıç pozisyonları rastgele atanır.</a:t>
                </a:r>
              </a:p>
              <a:p>
                <a:pPr lvl="1"/>
                <a:r>
                  <a:rPr lang="tr-TR" sz="1800" b="1" dirty="0"/>
                  <a:t>Yankı gücü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/>
                  <a:t>)</a:t>
                </a:r>
                <a:r>
                  <a:rPr lang="tr-TR" sz="1800" dirty="0"/>
                  <a:t>: Çözüm kabul oranını kontrol eder (başlangıçta genelde 1.0 alınır).</a:t>
                </a:r>
              </a:p>
              <a:p>
                <a:pPr lvl="1"/>
                <a:r>
                  <a:rPr lang="tr-TR" sz="1800" b="1" dirty="0"/>
                  <a:t>Yankı yayılma oranı </a:t>
                </a:r>
                <a:r>
                  <a:rPr lang="tr-TR" sz="18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 smtClean="0"/>
                  <a:t>)</a:t>
                </a:r>
                <a:r>
                  <a:rPr lang="tr-TR" sz="1800" dirty="0" smtClean="0"/>
                  <a:t>: </a:t>
                </a:r>
                <a:r>
                  <a:rPr lang="tr-TR" sz="1800" dirty="0"/>
                  <a:t>Yerel arama sıklığını kontrol eder (başlangıçta rastgele atanır).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388" t="-15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748826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800" b="1" dirty="0" smtClean="0"/>
                  <a:t>Adım 2: Başlangıç Pozisyonlarının Değerlendirilmesi</a:t>
                </a:r>
              </a:p>
              <a:p>
                <a:pPr lvl="1"/>
                <a:r>
                  <a:rPr lang="tr-TR" sz="1800" dirty="0"/>
                  <a:t>Her yarasa için hedef fonksiyon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800" dirty="0"/>
                  <a:t> hesaplanır.</a:t>
                </a:r>
              </a:p>
              <a:p>
                <a:pPr lvl="1"/>
                <a:r>
                  <a:rPr lang="tr-TR" sz="1800" dirty="0"/>
                  <a:t>En iyi çözüm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</m:oMath>
                </a14:m>
                <a:r>
                  <a:rPr lang="tr-TR" sz="1800" dirty="0" smtClean="0"/>
                  <a:t> </a:t>
                </a:r>
                <a:r>
                  <a:rPr lang="tr-TR" sz="1800" dirty="0"/>
                  <a:t>ve bu pozisyona karşılık gelen fitness değeri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800" dirty="0"/>
                  <a:t> </a:t>
                </a:r>
                <a:r>
                  <a:rPr lang="tr-TR" sz="1800" dirty="0"/>
                  <a:t>belirlenir.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748826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388" t="-15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6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800" b="1" dirty="0" smtClean="0"/>
                  <a:t>Adım 3: Algoritmanın Ana Döngüsü</a:t>
                </a:r>
              </a:p>
              <a:p>
                <a:r>
                  <a:rPr lang="tr-TR" sz="1800" dirty="0"/>
                  <a:t>Algoritma, belirlenen maksimum iterasyon sayısı boyunca şu adımları tekrar eder:</a:t>
                </a:r>
              </a:p>
              <a:p>
                <a:pPr marL="457200" lvl="1" indent="0">
                  <a:buNone/>
                </a:pPr>
                <a:r>
                  <a:rPr lang="tr-TR" sz="1800" b="1" dirty="0" smtClean="0"/>
                  <a:t>a</a:t>
                </a:r>
                <a:r>
                  <a:rPr lang="tr-TR" sz="1800" b="1" dirty="0"/>
                  <a:t>. </a:t>
                </a:r>
                <a:r>
                  <a:rPr lang="tr-TR" sz="1800" b="1" dirty="0" smtClean="0"/>
                  <a:t>Frekans</a:t>
                </a:r>
                <a:r>
                  <a:rPr lang="tr-TR" sz="1800" b="1" dirty="0"/>
                  <a:t>, Hız ve Konum Güncellemeleri</a:t>
                </a:r>
              </a:p>
              <a:p>
                <a:pPr lvl="1"/>
                <a:r>
                  <a:rPr lang="tr-TR" sz="1800" dirty="0" smtClean="0"/>
                  <a:t>Her </a:t>
                </a:r>
                <a:r>
                  <a:rPr lang="tr-TR" sz="1800" dirty="0"/>
                  <a:t>yarasa için bir frekans değeri rastgele atanır</a:t>
                </a:r>
                <a:r>
                  <a:rPr lang="tr-TR" sz="18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tr-TR" sz="18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sz="1800" dirty="0"/>
              </a:p>
              <a:p>
                <a:pPr lvl="1"/>
                <a:r>
                  <a:rPr lang="tr-TR" sz="1800" dirty="0" smtClean="0"/>
                  <a:t>Frekansla </a:t>
                </a:r>
                <a:r>
                  <a:rPr lang="tr-TR" sz="1800" dirty="0"/>
                  <a:t>ilgili olarak hız güncellenir: </a:t>
                </a:r>
                <a:endParaRPr lang="tr-TR" sz="1800" dirty="0" smtClean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tr-TR" sz="1800" b="1" i="1" smtClean="0">
                                  <a:latin typeface="Cambria Math" panose="02040503050406030204" pitchFamily="18" charset="0"/>
                                </a:rPr>
                                <m:t>𝒃𝒆𝒔𝒕</m:t>
                              </m:r>
                              <m:r>
                                <a:rPr lang="tr-TR" sz="1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tr-TR" sz="1800" b="1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800" dirty="0" smtClean="0"/>
              </a:p>
              <a:p>
                <a:pPr lvl="1"/>
                <a:r>
                  <a:rPr lang="tr-TR" sz="1800" dirty="0" smtClean="0"/>
                  <a:t>Yeni konum, mevcut hız ve önceki konumla belirlenir: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388" t="-15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tr-TR" sz="1800" b="1" dirty="0" smtClean="0"/>
              </a:p>
              <a:p>
                <a:pPr marL="457200" lvl="1" indent="0">
                  <a:buNone/>
                </a:pPr>
                <a:r>
                  <a:rPr lang="tr-TR" sz="1800" b="1" dirty="0" smtClean="0"/>
                  <a:t>b. Yerel </a:t>
                </a:r>
                <a:r>
                  <a:rPr lang="tr-TR" sz="1800" b="1" dirty="0"/>
                  <a:t>Arama Fazı</a:t>
                </a:r>
              </a:p>
              <a:p>
                <a:pPr lvl="1"/>
                <a:r>
                  <a:rPr lang="tr-TR" sz="1800" dirty="0" err="1" smtClean="0"/>
                  <a:t>Rand</a:t>
                </a:r>
                <a:r>
                  <a:rPr lang="tr-TR" sz="1800" dirty="0" smtClean="0"/>
                  <a:t> sayı belirlenir. </a:t>
                </a:r>
              </a:p>
              <a:p>
                <a:pPr lvl="2"/>
                <a:r>
                  <a:rPr lang="tr-TR" sz="1800" dirty="0" err="1" smtClean="0"/>
                  <a:t>Rand</a:t>
                </a:r>
                <a:r>
                  <a:rPr lang="tr-TR" sz="1800" dirty="0" smtClean="0"/>
                  <a:t> &gt; 0,5 ise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1800" b="1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𝑹𝒂𝒏𝒅</m:t>
                          </m:r>
                        </m:e>
                        <m:sub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𝑹𝒂𝒏𝒅</m:t>
                          </m:r>
                        </m:e>
                        <m:sub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r-TR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sz="1800" dirty="0"/>
              </a:p>
              <a:p>
                <a:pPr lvl="2"/>
                <a:r>
                  <a:rPr lang="tr-TR" sz="1800" dirty="0" smtClean="0"/>
                  <a:t>Değilse : Güncelleme yapılmaz.</a:t>
                </a:r>
                <a:endParaRPr lang="tr-TR" sz="1800" dirty="0"/>
              </a:p>
              <a:p>
                <a:endParaRPr lang="tr-TR" sz="1800" dirty="0"/>
              </a:p>
              <a:p>
                <a:pPr marL="457200" lvl="1" indent="0">
                  <a:buNone/>
                </a:pPr>
                <a:r>
                  <a:rPr lang="tr-TR" sz="1800" b="1" dirty="0" smtClean="0"/>
                  <a:t>c</a:t>
                </a:r>
                <a:r>
                  <a:rPr lang="tr-TR" sz="1800" b="1" dirty="0"/>
                  <a:t>. Çözümün Kabul </a:t>
                </a:r>
                <a:r>
                  <a:rPr lang="tr-TR" sz="1800" b="1" dirty="0" smtClean="0"/>
                  <a:t>Edilmesi</a:t>
                </a:r>
              </a:p>
              <a:p>
                <a:pPr marL="457200" lvl="1" indent="0">
                  <a:buNone/>
                </a:pPr>
                <a:r>
                  <a:rPr lang="tr-TR" sz="1800" dirty="0"/>
                  <a:t>Eğer yeni çözüm eski çözümden daha iyiyse ve rastgele bir sayı </a:t>
                </a:r>
                <a:r>
                  <a:rPr lang="tr-TR" sz="1800" dirty="0" smtClean="0"/>
                  <a:t>A’dan küçükse güncelle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tr-TR" sz="1800" b="1" i="1" smtClean="0">
                            <a:latin typeface="Cambria Math" panose="02040503050406030204" pitchFamily="18" charset="0"/>
                          </a:rPr>
                          <m:t>𝒚𝒆𝒏𝒊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sz="1800" b="1" i="1" smtClean="0">
                        <a:latin typeface="Cambria Math" panose="02040503050406030204" pitchFamily="18" charset="0"/>
                      </a:rPr>
                      <m:t>)&lt;</m:t>
                    </m:r>
                    <m:sSub>
                      <m:sSubPr>
                        <m:ctrlPr>
                          <a:rPr lang="tr-T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tr-TR" sz="1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sz="18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r-TR" sz="1800" dirty="0" smtClean="0"/>
                  <a:t>&amp;&amp;</a:t>
                </a:r>
                <a14:m>
                  <m:oMath xmlns:m="http://schemas.openxmlformats.org/officeDocument/2006/math">
                    <m:r>
                      <a:rPr lang="tr-TR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tr-TR" sz="1800" b="0" i="0" smtClean="0">
                        <a:latin typeface="Cambria Math" panose="02040503050406030204" pitchFamily="18" charset="0"/>
                      </a:rPr>
                      <m:t>rand</m:t>
                    </m:r>
                    <m:r>
                      <a:rPr lang="tr-TR" sz="1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tr-TR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1800" dirty="0" smtClean="0"/>
                  <a:t>  sağlıyorsa yeni çözümü popülasyona dahil et.</a:t>
                </a:r>
                <a:endParaRPr lang="tr-TR" sz="1800" dirty="0"/>
              </a:p>
              <a:p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4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BA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tr-TR" b="1" dirty="0" smtClean="0"/>
                  <a:t>d. </a:t>
                </a:r>
                <a:r>
                  <a:rPr lang="tr-TR" b="1" dirty="0"/>
                  <a:t>Yankı Parametrelerinin Güncellenmesi</a:t>
                </a:r>
              </a:p>
              <a:p>
                <a:pPr lvl="1"/>
                <a:r>
                  <a:rPr lang="tr-TR" sz="1600" dirty="0"/>
                  <a:t>Her iterasyon sonunda </a:t>
                </a:r>
                <a:r>
                  <a:rPr lang="tr-TR" sz="1600" dirty="0" smtClean="0"/>
                  <a:t>güncelleme olduysa yankı </a:t>
                </a:r>
                <a:r>
                  <a:rPr lang="tr-TR" sz="1600" dirty="0"/>
                  <a:t>parametreleri (</a:t>
                </a:r>
                <a:r>
                  <a:rPr lang="tr-TR" sz="1600" dirty="0" smtClean="0"/>
                  <a:t>A </a:t>
                </a:r>
                <a:r>
                  <a:rPr lang="tr-TR" sz="1600" dirty="0"/>
                  <a:t>ve </a:t>
                </a:r>
                <a:r>
                  <a:rPr lang="tr-TR" sz="1600" dirty="0" smtClean="0"/>
                  <a:t>r) güncellenir</a:t>
                </a:r>
                <a:r>
                  <a:rPr lang="tr-TR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tr-T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600" dirty="0" smtClean="0"/>
                  <a:t> ( 1 -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tr-TR" sz="1600" dirty="0" smtClean="0"/>
                  <a:t> )</a:t>
                </a:r>
              </a:p>
              <a:p>
                <a:pPr lvl="1"/>
                <a:r>
                  <a:rPr lang="tr-TR" sz="1600" dirty="0" smtClean="0"/>
                  <a:t> Bu </a:t>
                </a:r>
                <a:r>
                  <a:rPr lang="tr-TR" sz="1600" dirty="0"/>
                  <a:t>adımlar algoritmanın </a:t>
                </a:r>
                <a:r>
                  <a:rPr lang="tr-TR" sz="1600" b="1" dirty="0"/>
                  <a:t>keşif (</a:t>
                </a:r>
                <a:r>
                  <a:rPr lang="tr-TR" sz="1600" b="1" dirty="0" err="1"/>
                  <a:t>exploration</a:t>
                </a:r>
                <a:r>
                  <a:rPr lang="tr-TR" sz="1600" b="1" dirty="0"/>
                  <a:t>)</a:t>
                </a:r>
                <a:r>
                  <a:rPr lang="tr-TR" sz="1600" dirty="0"/>
                  <a:t> ve </a:t>
                </a:r>
                <a:r>
                  <a:rPr lang="tr-TR" sz="1600" b="1" dirty="0"/>
                  <a:t>sömürü (</a:t>
                </a:r>
                <a:r>
                  <a:rPr lang="tr-TR" sz="1600" b="1" dirty="0" err="1"/>
                  <a:t>exploitation</a:t>
                </a:r>
                <a:r>
                  <a:rPr lang="tr-TR" sz="1600" b="1" dirty="0"/>
                  <a:t>)</a:t>
                </a:r>
                <a:r>
                  <a:rPr lang="tr-TR" sz="1600" dirty="0"/>
                  <a:t> arasındaki dengeyi kurmasını sağlar.</a:t>
                </a:r>
              </a:p>
              <a:p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408167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1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927</Words>
  <Application>Microsoft Office PowerPoint</Application>
  <PresentationFormat>Geniş ekran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Segoe UI</vt:lpstr>
      <vt:lpstr>Segoe UI Light</vt:lpstr>
      <vt:lpstr>HoşGeldinizBelgesi</vt:lpstr>
      <vt:lpstr>Sezgisel Optimizasyon Algoritmaları</vt:lpstr>
      <vt:lpstr>Yarasa Optimizasyon Alg. (BA) – Bat Opt. Alg.</vt:lpstr>
      <vt:lpstr>BA  –  Esinlendiği kaynak</vt:lpstr>
      <vt:lpstr>BA  –  Akış</vt:lpstr>
      <vt:lpstr>BA  –  Çalışma adımları</vt:lpstr>
      <vt:lpstr>BA  –  Çalışma adımları</vt:lpstr>
      <vt:lpstr>BA  –  Çalışma adımları</vt:lpstr>
      <vt:lpstr>BA  –  Çalışma adımları</vt:lpstr>
      <vt:lpstr>BA  –  Çalışma adımları</vt:lpstr>
      <vt:lpstr>BA  –  Çalışma adımları</vt:lpstr>
      <vt:lpstr>BA  –  Özetle</vt:lpstr>
      <vt:lpstr>BA  –  Güçlü ve Zayıf yanları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2025-01-02T08:33:58Z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