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3"/>
  </p:notesMasterIdLst>
  <p:handoutMasterIdLst>
    <p:handoutMasterId r:id="rId34"/>
  </p:handoutMasterIdLst>
  <p:sldIdLst>
    <p:sldId id="256" r:id="rId5"/>
    <p:sldId id="288" r:id="rId6"/>
    <p:sldId id="319" r:id="rId7"/>
    <p:sldId id="304" r:id="rId8"/>
    <p:sldId id="322" r:id="rId9"/>
    <p:sldId id="321" r:id="rId10"/>
    <p:sldId id="320" r:id="rId11"/>
    <p:sldId id="297" r:id="rId12"/>
    <p:sldId id="325" r:id="rId13"/>
    <p:sldId id="301" r:id="rId14"/>
    <p:sldId id="323" r:id="rId15"/>
    <p:sldId id="324" r:id="rId16"/>
    <p:sldId id="309" r:id="rId17"/>
    <p:sldId id="305" r:id="rId18"/>
    <p:sldId id="308" r:id="rId19"/>
    <p:sldId id="310" r:id="rId20"/>
    <p:sldId id="306" r:id="rId21"/>
    <p:sldId id="311" r:id="rId22"/>
    <p:sldId id="312" r:id="rId23"/>
    <p:sldId id="313" r:id="rId24"/>
    <p:sldId id="314" r:id="rId25"/>
    <p:sldId id="315" r:id="rId26"/>
    <p:sldId id="316" r:id="rId27"/>
    <p:sldId id="317" r:id="rId28"/>
    <p:sldId id="318" r:id="rId29"/>
    <p:sldId id="303" r:id="rId30"/>
    <p:sldId id="326" r:id="rId31"/>
    <p:sldId id="282" r:id="rId32"/>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ş geldiniz" id="{E75E278A-FF0E-49A4-B170-79828D63BBAD}">
          <p14:sldIdLst>
            <p14:sldId id="256"/>
          </p14:sldIdLst>
        </p14:section>
        <p14:section name="Tasarım, Dönüşüm, Ek Açıklama, Birlikte Çalışma, Göster" id="{B9B51309-D148-4332-87C2-07BE32FBCA3B}">
          <p14:sldIdLst>
            <p14:sldId id="288"/>
            <p14:sldId id="319"/>
            <p14:sldId id="304"/>
            <p14:sldId id="322"/>
            <p14:sldId id="321"/>
            <p14:sldId id="320"/>
            <p14:sldId id="297"/>
            <p14:sldId id="325"/>
            <p14:sldId id="301"/>
            <p14:sldId id="323"/>
            <p14:sldId id="324"/>
            <p14:sldId id="309"/>
            <p14:sldId id="305"/>
            <p14:sldId id="308"/>
            <p14:sldId id="310"/>
            <p14:sldId id="306"/>
            <p14:sldId id="311"/>
            <p14:sldId id="312"/>
            <p14:sldId id="313"/>
            <p14:sldId id="314"/>
            <p14:sldId id="315"/>
            <p14:sldId id="316"/>
            <p14:sldId id="317"/>
            <p14:sldId id="318"/>
            <p14:sldId id="303"/>
            <p14:sldId id="326"/>
          </p14:sldIdLst>
        </p14:section>
        <p14:section name="Daha Fazla Bilgi Edinin"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Yaza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241" autoAdjust="0"/>
  </p:normalViewPr>
  <p:slideViewPr>
    <p:cSldViewPr snapToGrid="0">
      <p:cViewPr varScale="1">
        <p:scale>
          <a:sx n="107" d="100"/>
          <a:sy n="107" d="100"/>
        </p:scale>
        <p:origin x="132" y="13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640EDB-8696-4821-9977-ADF2EA20DA76}" type="datetime1">
              <a:rPr lang="tr-TR" smtClean="0"/>
              <a:t>16.10.2024</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tr-TR" smtClean="0"/>
              <a:t>‹#›</a:t>
            </a:fld>
            <a:endParaRPr lang="tr-T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5B46EE-8D9E-4234-843E-EA54547AD9AE}" type="datetime1">
              <a:rPr lang="tr-TR" noProof="0" smtClean="0"/>
              <a:t>16.10.2024</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smtClean="0"/>
              <a:t>Asıl metin stillerini düzenlemek için tıklayın</a:t>
            </a:r>
          </a:p>
          <a:p>
            <a:pPr lvl="1" rtl="0"/>
            <a:r>
              <a:rPr lang="tr-TR" noProof="0" dirty="0" smtClean="0"/>
              <a:t>İkinci düzey</a:t>
            </a:r>
          </a:p>
          <a:p>
            <a:pPr lvl="2" rtl="0"/>
            <a:r>
              <a:rPr lang="tr-TR" noProof="0" dirty="0" smtClean="0"/>
              <a:t>Üçüncü düzey</a:t>
            </a:r>
          </a:p>
          <a:p>
            <a:pPr lvl="3" rtl="0"/>
            <a:r>
              <a:rPr lang="tr-TR" noProof="0" dirty="0" smtClean="0"/>
              <a:t>Dördüncü düzey</a:t>
            </a:r>
          </a:p>
          <a:p>
            <a:pPr lvl="4" rtl="0"/>
            <a:r>
              <a:rPr lang="tr-TR" noProof="0" dirty="0" smtClean="0"/>
              <a:t>Beşinci düzey</a:t>
            </a:r>
            <a:endParaRPr lang="tr-TR" noProof="0" dirty="0"/>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tr-TR" noProof="0" smtClean="0"/>
              <a:t>‹#›</a:t>
            </a:fld>
            <a:endParaRPr lang="tr-T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lar Yer Tutucusu 2"/>
          <p:cNvSpPr>
            <a:spLocks noGrp="1"/>
          </p:cNvSpPr>
          <p:nvPr>
            <p:ph type="body" idx="1"/>
          </p:nvPr>
        </p:nvSpPr>
        <p:spPr/>
        <p:txBody>
          <a:bodyPr rtlCol="0"/>
          <a:lstStyle/>
          <a:p>
            <a:pPr rtl="0"/>
            <a:endParaRPr lang="tr-TR" noProof="0" dirty="0"/>
          </a:p>
        </p:txBody>
      </p:sp>
      <p:sp>
        <p:nvSpPr>
          <p:cNvPr id="4" name="Slayt Numarası Yer Tutucusu 3"/>
          <p:cNvSpPr>
            <a:spLocks noGrp="1"/>
          </p:cNvSpPr>
          <p:nvPr>
            <p:ph type="sldNum" sz="quarter" idx="10"/>
          </p:nvPr>
        </p:nvSpPr>
        <p:spPr/>
        <p:txBody>
          <a:bodyPr rtlCol="0"/>
          <a:lstStyle/>
          <a:p>
            <a:pPr rtl="0"/>
            <a:fld id="{DF61EA0F-A667-4B49-8422-0062BC55E249}" type="slidenum">
              <a:rPr lang="tr-TR" smtClean="0"/>
              <a:t>1</a:t>
            </a:fld>
            <a:endParaRPr lang="tr-TR"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10</a:t>
            </a:fld>
            <a:endParaRPr lang="tr-TR" dirty="0"/>
          </a:p>
        </p:txBody>
      </p:sp>
    </p:spTree>
    <p:extLst>
      <p:ext uri="{BB962C8B-B14F-4D97-AF65-F5344CB8AC3E}">
        <p14:creationId xmlns:p14="http://schemas.microsoft.com/office/powerpoint/2010/main" val="28542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11</a:t>
            </a:fld>
            <a:endParaRPr lang="tr-TR" dirty="0"/>
          </a:p>
        </p:txBody>
      </p:sp>
    </p:spTree>
    <p:extLst>
      <p:ext uri="{BB962C8B-B14F-4D97-AF65-F5344CB8AC3E}">
        <p14:creationId xmlns:p14="http://schemas.microsoft.com/office/powerpoint/2010/main" val="426182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12</a:t>
            </a:fld>
            <a:endParaRPr lang="tr-TR" dirty="0"/>
          </a:p>
        </p:txBody>
      </p:sp>
    </p:spTree>
    <p:extLst>
      <p:ext uri="{BB962C8B-B14F-4D97-AF65-F5344CB8AC3E}">
        <p14:creationId xmlns:p14="http://schemas.microsoft.com/office/powerpoint/2010/main" val="2082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13</a:t>
            </a:fld>
            <a:endParaRPr lang="tr-TR" dirty="0"/>
          </a:p>
        </p:txBody>
      </p:sp>
    </p:spTree>
    <p:extLst>
      <p:ext uri="{BB962C8B-B14F-4D97-AF65-F5344CB8AC3E}">
        <p14:creationId xmlns:p14="http://schemas.microsoft.com/office/powerpoint/2010/main" val="260003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14</a:t>
            </a:fld>
            <a:endParaRPr lang="tr-TR" dirty="0"/>
          </a:p>
        </p:txBody>
      </p:sp>
    </p:spTree>
    <p:extLst>
      <p:ext uri="{BB962C8B-B14F-4D97-AF65-F5344CB8AC3E}">
        <p14:creationId xmlns:p14="http://schemas.microsoft.com/office/powerpoint/2010/main" val="2792833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15</a:t>
            </a:fld>
            <a:endParaRPr lang="tr-TR" dirty="0"/>
          </a:p>
        </p:txBody>
      </p:sp>
    </p:spTree>
    <p:extLst>
      <p:ext uri="{BB962C8B-B14F-4D97-AF65-F5344CB8AC3E}">
        <p14:creationId xmlns:p14="http://schemas.microsoft.com/office/powerpoint/2010/main" val="3372597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16</a:t>
            </a:fld>
            <a:endParaRPr lang="tr-TR" dirty="0"/>
          </a:p>
        </p:txBody>
      </p:sp>
    </p:spTree>
    <p:extLst>
      <p:ext uri="{BB962C8B-B14F-4D97-AF65-F5344CB8AC3E}">
        <p14:creationId xmlns:p14="http://schemas.microsoft.com/office/powerpoint/2010/main" val="1950200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17</a:t>
            </a:fld>
            <a:endParaRPr lang="tr-TR" dirty="0"/>
          </a:p>
        </p:txBody>
      </p:sp>
    </p:spTree>
    <p:extLst>
      <p:ext uri="{BB962C8B-B14F-4D97-AF65-F5344CB8AC3E}">
        <p14:creationId xmlns:p14="http://schemas.microsoft.com/office/powerpoint/2010/main" val="2027617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18</a:t>
            </a:fld>
            <a:endParaRPr lang="tr-TR" dirty="0"/>
          </a:p>
        </p:txBody>
      </p:sp>
    </p:spTree>
    <p:extLst>
      <p:ext uri="{BB962C8B-B14F-4D97-AF65-F5344CB8AC3E}">
        <p14:creationId xmlns:p14="http://schemas.microsoft.com/office/powerpoint/2010/main" val="3265207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19</a:t>
            </a:fld>
            <a:endParaRPr lang="tr-TR" dirty="0"/>
          </a:p>
        </p:txBody>
      </p:sp>
    </p:spTree>
    <p:extLst>
      <p:ext uri="{BB962C8B-B14F-4D97-AF65-F5344CB8AC3E}">
        <p14:creationId xmlns:p14="http://schemas.microsoft.com/office/powerpoint/2010/main" val="314724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a:t>
            </a:fld>
            <a:endParaRPr lang="tr-TR" dirty="0"/>
          </a:p>
        </p:txBody>
      </p:sp>
    </p:spTree>
    <p:extLst>
      <p:ext uri="{BB962C8B-B14F-4D97-AF65-F5344CB8AC3E}">
        <p14:creationId xmlns:p14="http://schemas.microsoft.com/office/powerpoint/2010/main" val="3800703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20</a:t>
            </a:fld>
            <a:endParaRPr lang="tr-TR" dirty="0"/>
          </a:p>
        </p:txBody>
      </p:sp>
    </p:spTree>
    <p:extLst>
      <p:ext uri="{BB962C8B-B14F-4D97-AF65-F5344CB8AC3E}">
        <p14:creationId xmlns:p14="http://schemas.microsoft.com/office/powerpoint/2010/main" val="934669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21</a:t>
            </a:fld>
            <a:endParaRPr lang="tr-TR" dirty="0"/>
          </a:p>
        </p:txBody>
      </p:sp>
    </p:spTree>
    <p:extLst>
      <p:ext uri="{BB962C8B-B14F-4D97-AF65-F5344CB8AC3E}">
        <p14:creationId xmlns:p14="http://schemas.microsoft.com/office/powerpoint/2010/main" val="1575935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22</a:t>
            </a:fld>
            <a:endParaRPr lang="tr-TR" dirty="0"/>
          </a:p>
        </p:txBody>
      </p:sp>
    </p:spTree>
    <p:extLst>
      <p:ext uri="{BB962C8B-B14F-4D97-AF65-F5344CB8AC3E}">
        <p14:creationId xmlns:p14="http://schemas.microsoft.com/office/powerpoint/2010/main" val="126793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23</a:t>
            </a:fld>
            <a:endParaRPr lang="tr-TR" dirty="0"/>
          </a:p>
        </p:txBody>
      </p:sp>
    </p:spTree>
    <p:extLst>
      <p:ext uri="{BB962C8B-B14F-4D97-AF65-F5344CB8AC3E}">
        <p14:creationId xmlns:p14="http://schemas.microsoft.com/office/powerpoint/2010/main" val="730674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24</a:t>
            </a:fld>
            <a:endParaRPr lang="tr-TR" dirty="0"/>
          </a:p>
        </p:txBody>
      </p:sp>
    </p:spTree>
    <p:extLst>
      <p:ext uri="{BB962C8B-B14F-4D97-AF65-F5344CB8AC3E}">
        <p14:creationId xmlns:p14="http://schemas.microsoft.com/office/powerpoint/2010/main" val="2710217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25</a:t>
            </a:fld>
            <a:endParaRPr lang="tr-TR" dirty="0"/>
          </a:p>
        </p:txBody>
      </p:sp>
    </p:spTree>
    <p:extLst>
      <p:ext uri="{BB962C8B-B14F-4D97-AF65-F5344CB8AC3E}">
        <p14:creationId xmlns:p14="http://schemas.microsoft.com/office/powerpoint/2010/main" val="2080356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26</a:t>
            </a:fld>
            <a:endParaRPr lang="tr-TR" dirty="0"/>
          </a:p>
        </p:txBody>
      </p:sp>
    </p:spTree>
    <p:extLst>
      <p:ext uri="{BB962C8B-B14F-4D97-AF65-F5344CB8AC3E}">
        <p14:creationId xmlns:p14="http://schemas.microsoft.com/office/powerpoint/2010/main" val="148278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27</a:t>
            </a:fld>
            <a:endParaRPr lang="tr-TR" dirty="0"/>
          </a:p>
        </p:txBody>
      </p:sp>
    </p:spTree>
    <p:extLst>
      <p:ext uri="{BB962C8B-B14F-4D97-AF65-F5344CB8AC3E}">
        <p14:creationId xmlns:p14="http://schemas.microsoft.com/office/powerpoint/2010/main" val="2683795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lar Yer Tutucusu 2"/>
          <p:cNvSpPr>
            <a:spLocks noGrp="1"/>
          </p:cNvSpPr>
          <p:nvPr>
            <p:ph type="body" idx="1"/>
          </p:nvPr>
        </p:nvSpPr>
        <p:spPr/>
        <p:txBody>
          <a:bodyPr rtlCol="0"/>
          <a:lstStyle/>
          <a:p>
            <a:pPr rtl="0"/>
            <a:r>
              <a:rPr lang="tr-TR" noProof="0" dirty="0" smtClean="0"/>
              <a:t>Bağlantıları ziyaret etmek için Slayt Gösterisi </a:t>
            </a:r>
            <a:r>
              <a:rPr lang="tr-TR" noProof="0" dirty="0" err="1" smtClean="0"/>
              <a:t>modundayken</a:t>
            </a:r>
            <a:r>
              <a:rPr lang="tr-TR" noProof="0" dirty="0" smtClean="0"/>
              <a:t> oklara tıklayın.</a:t>
            </a:r>
            <a:endParaRPr lang="tr-TR" noProof="0" dirty="0"/>
          </a:p>
        </p:txBody>
      </p:sp>
      <p:sp>
        <p:nvSpPr>
          <p:cNvPr id="4" name="Slayt Numarası Yer Tutucusu 3"/>
          <p:cNvSpPr>
            <a:spLocks noGrp="1"/>
          </p:cNvSpPr>
          <p:nvPr>
            <p:ph type="sldNum" sz="quarter" idx="10"/>
          </p:nvPr>
        </p:nvSpPr>
        <p:spPr/>
        <p:txBody>
          <a:bodyPr rtlCol="0"/>
          <a:lstStyle/>
          <a:p>
            <a:pPr rtl="0"/>
            <a:fld id="{DF61EA0F-A667-4B49-8422-0062BC55E249}" type="slidenum">
              <a:rPr lang="tr-TR" smtClean="0"/>
              <a:t>28</a:t>
            </a:fld>
            <a:endParaRPr lang="tr-TR" dirty="0"/>
          </a:p>
        </p:txBody>
      </p:sp>
    </p:spTree>
    <p:extLst>
      <p:ext uri="{BB962C8B-B14F-4D97-AF65-F5344CB8AC3E}">
        <p14:creationId xmlns:p14="http://schemas.microsoft.com/office/powerpoint/2010/main" val="342178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3</a:t>
            </a:fld>
            <a:endParaRPr lang="tr-TR" dirty="0"/>
          </a:p>
        </p:txBody>
      </p:sp>
    </p:spTree>
    <p:extLst>
      <p:ext uri="{BB962C8B-B14F-4D97-AF65-F5344CB8AC3E}">
        <p14:creationId xmlns:p14="http://schemas.microsoft.com/office/powerpoint/2010/main" val="133615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4</a:t>
            </a:fld>
            <a:endParaRPr lang="tr-TR" dirty="0"/>
          </a:p>
        </p:txBody>
      </p:sp>
    </p:spTree>
    <p:extLst>
      <p:ext uri="{BB962C8B-B14F-4D97-AF65-F5344CB8AC3E}">
        <p14:creationId xmlns:p14="http://schemas.microsoft.com/office/powerpoint/2010/main" val="797948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5</a:t>
            </a:fld>
            <a:endParaRPr lang="tr-TR" dirty="0"/>
          </a:p>
        </p:txBody>
      </p:sp>
    </p:spTree>
    <p:extLst>
      <p:ext uri="{BB962C8B-B14F-4D97-AF65-F5344CB8AC3E}">
        <p14:creationId xmlns:p14="http://schemas.microsoft.com/office/powerpoint/2010/main" val="1729392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6</a:t>
            </a:fld>
            <a:endParaRPr lang="tr-TR" dirty="0"/>
          </a:p>
        </p:txBody>
      </p:sp>
    </p:spTree>
    <p:extLst>
      <p:ext uri="{BB962C8B-B14F-4D97-AF65-F5344CB8AC3E}">
        <p14:creationId xmlns:p14="http://schemas.microsoft.com/office/powerpoint/2010/main" val="127375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7</a:t>
            </a:fld>
            <a:endParaRPr lang="tr-TR" dirty="0"/>
          </a:p>
        </p:txBody>
      </p:sp>
    </p:spTree>
    <p:extLst>
      <p:ext uri="{BB962C8B-B14F-4D97-AF65-F5344CB8AC3E}">
        <p14:creationId xmlns:p14="http://schemas.microsoft.com/office/powerpoint/2010/main" val="2919997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8</a:t>
            </a:fld>
            <a:endParaRPr lang="tr-TR" dirty="0"/>
          </a:p>
        </p:txBody>
      </p:sp>
    </p:spTree>
    <p:extLst>
      <p:ext uri="{BB962C8B-B14F-4D97-AF65-F5344CB8AC3E}">
        <p14:creationId xmlns:p14="http://schemas.microsoft.com/office/powerpoint/2010/main" val="214159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9</a:t>
            </a:fld>
            <a:endParaRPr lang="tr-TR" dirty="0"/>
          </a:p>
        </p:txBody>
      </p:sp>
    </p:spTree>
    <p:extLst>
      <p:ext uri="{BB962C8B-B14F-4D97-AF65-F5344CB8AC3E}">
        <p14:creationId xmlns:p14="http://schemas.microsoft.com/office/powerpoint/2010/main" val="313003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sp>
        <p:nvSpPr>
          <p:cNvPr id="7" name="Dikdörtgen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9" name="Dikdörtgen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cxnSp>
        <p:nvCxnSpPr>
          <p:cNvPr id="12" name="Düz Bağlayıcı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Başlık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tr-TR" noProof="0" smtClean="0"/>
              <a:t>Asıl başlık stili için tıklatın</a:t>
            </a:r>
            <a:endParaRPr lang="tr-TR" noProof="0" dirty="0"/>
          </a:p>
        </p:txBody>
      </p:sp>
      <p:sp>
        <p:nvSpPr>
          <p:cNvPr id="3" name="İçerik Yer Tutucus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smtClean="0"/>
              <a:t>Asıl metin stillerini düzenle</a:t>
            </a:r>
          </a:p>
          <a:p>
            <a:pPr marL="0" lvl="1" indent="0" rtl="0">
              <a:lnSpc>
                <a:spcPct val="150000"/>
              </a:lnSpc>
              <a:spcBef>
                <a:spcPts val="1000"/>
              </a:spcBef>
              <a:spcAft>
                <a:spcPts val="1200"/>
              </a:spcAft>
              <a:buNone/>
            </a:pPr>
            <a:r>
              <a:rPr lang="tr-TR" noProof="0" smtClean="0"/>
              <a:t>İkinci düzey</a:t>
            </a:r>
          </a:p>
          <a:p>
            <a:pPr marL="0" lvl="2" indent="0" rtl="0">
              <a:lnSpc>
                <a:spcPct val="150000"/>
              </a:lnSpc>
              <a:spcBef>
                <a:spcPts val="1000"/>
              </a:spcBef>
              <a:spcAft>
                <a:spcPts val="1200"/>
              </a:spcAft>
              <a:buNone/>
            </a:pPr>
            <a:r>
              <a:rPr lang="tr-TR" noProof="0" smtClean="0"/>
              <a:t>Üçüncü düzey</a:t>
            </a:r>
          </a:p>
          <a:p>
            <a:pPr marL="0" lvl="3" indent="0" rtl="0">
              <a:lnSpc>
                <a:spcPct val="150000"/>
              </a:lnSpc>
              <a:spcBef>
                <a:spcPts val="1000"/>
              </a:spcBef>
              <a:spcAft>
                <a:spcPts val="1200"/>
              </a:spcAft>
              <a:buNone/>
            </a:pPr>
            <a:r>
              <a:rPr lang="tr-TR" noProof="0" smtClean="0"/>
              <a:t>Dördüncü düzey</a:t>
            </a:r>
          </a:p>
          <a:p>
            <a:pPr marL="0" lvl="4" indent="0" rtl="0">
              <a:lnSpc>
                <a:spcPct val="150000"/>
              </a:lnSpc>
              <a:spcBef>
                <a:spcPts val="1000"/>
              </a:spcBef>
              <a:spcAft>
                <a:spcPts val="1200"/>
              </a:spcAft>
              <a:buNone/>
            </a:pPr>
            <a:r>
              <a:rPr lang="tr-TR" noProof="0" smtClean="0"/>
              <a:t>Beşinci düzey</a:t>
            </a:r>
            <a:endParaRPr lang="tr-TR" noProof="0" dirty="0"/>
          </a:p>
        </p:txBody>
      </p:sp>
      <p:sp>
        <p:nvSpPr>
          <p:cNvPr id="6"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5FAED58F-EB5B-4A36-96E7-60A39EA93EB2}" type="datetime1">
              <a:rPr lang="tr-TR" noProof="0" smtClean="0"/>
              <a:t>16.10.2024</a:t>
            </a:fld>
            <a:endParaRPr lang="tr-TR" noProof="0" dirty="0"/>
          </a:p>
        </p:txBody>
      </p:sp>
      <p:sp>
        <p:nvSpPr>
          <p:cNvPr id="7"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tr-TR" noProof="0" dirty="0"/>
          </a:p>
        </p:txBody>
      </p:sp>
      <p:sp>
        <p:nvSpPr>
          <p:cNvPr id="8" name="Slayt Numarası Yer Tutucus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tr-TR" noProof="0" smtClean="0"/>
              <a:pPr/>
              <a:t>‹#›</a:t>
            </a:fld>
            <a:endParaRPr lang="tr-T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ölüm Başlığı">
    <p:spTree>
      <p:nvGrpSpPr>
        <p:cNvPr id="1" name=""/>
        <p:cNvGrpSpPr/>
        <p:nvPr/>
      </p:nvGrpSpPr>
      <p:grpSpPr>
        <a:xfrm>
          <a:off x="0" y="0"/>
          <a:ext cx="0" cy="0"/>
          <a:chOff x="0" y="0"/>
          <a:chExt cx="0" cy="0"/>
        </a:xfrm>
      </p:grpSpPr>
      <p:sp>
        <p:nvSpPr>
          <p:cNvPr id="9" name="Dikdörtgen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10" name="Dikdörtgen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tr-TR" noProof="0" smtClean="0"/>
              <a:t>Asıl başlık stili için tıklatın</a:t>
            </a:r>
            <a:endParaRPr lang="tr-TR" noProof="0" dirty="0"/>
          </a:p>
        </p:txBody>
      </p:sp>
      <p:sp>
        <p:nvSpPr>
          <p:cNvPr id="7" name="İçerik Yer Tutucus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smtClean="0"/>
              <a:t>Asıl metin stillerini düzenle</a:t>
            </a:r>
          </a:p>
          <a:p>
            <a:pPr marL="0" lvl="1" indent="0" rtl="0">
              <a:lnSpc>
                <a:spcPct val="150000"/>
              </a:lnSpc>
              <a:spcBef>
                <a:spcPts val="1000"/>
              </a:spcBef>
              <a:spcAft>
                <a:spcPts val="1200"/>
              </a:spcAft>
              <a:buNone/>
            </a:pPr>
            <a:r>
              <a:rPr lang="tr-TR" noProof="0" smtClean="0"/>
              <a:t>İkinci düzey</a:t>
            </a:r>
          </a:p>
          <a:p>
            <a:pPr marL="0" lvl="2" indent="0" rtl="0">
              <a:lnSpc>
                <a:spcPct val="150000"/>
              </a:lnSpc>
              <a:spcBef>
                <a:spcPts val="1000"/>
              </a:spcBef>
              <a:spcAft>
                <a:spcPts val="1200"/>
              </a:spcAft>
              <a:buNone/>
            </a:pPr>
            <a:r>
              <a:rPr lang="tr-TR" noProof="0" smtClean="0"/>
              <a:t>Üçüncü düzey</a:t>
            </a:r>
          </a:p>
          <a:p>
            <a:pPr marL="0" lvl="3" indent="0" rtl="0">
              <a:lnSpc>
                <a:spcPct val="150000"/>
              </a:lnSpc>
              <a:spcBef>
                <a:spcPts val="1000"/>
              </a:spcBef>
              <a:spcAft>
                <a:spcPts val="1200"/>
              </a:spcAft>
              <a:buNone/>
            </a:pPr>
            <a:r>
              <a:rPr lang="tr-TR" noProof="0" smtClean="0"/>
              <a:t>Dördüncü düzey</a:t>
            </a:r>
          </a:p>
          <a:p>
            <a:pPr marL="0" lvl="4" indent="0" rtl="0">
              <a:lnSpc>
                <a:spcPct val="150000"/>
              </a:lnSpc>
              <a:spcBef>
                <a:spcPts val="1000"/>
              </a:spcBef>
              <a:spcAft>
                <a:spcPts val="1200"/>
              </a:spcAft>
              <a:buNone/>
            </a:pPr>
            <a:r>
              <a:rPr lang="tr-TR" noProof="0" smtClean="0"/>
              <a:t>Beşinci düzey</a:t>
            </a:r>
            <a:endParaRPr lang="tr-TR"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sp>
        <p:nvSpPr>
          <p:cNvPr id="2" name="Başlık Yer Tutucusu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tr-TR" noProof="0" dirty="0" smtClean="0"/>
              <a:t>Asıl başlık stilini düzenlemek için tıklayın</a:t>
            </a:r>
            <a:endParaRPr lang="tr-TR" noProof="0" dirty="0"/>
          </a:p>
        </p:txBody>
      </p:sp>
      <p:sp>
        <p:nvSpPr>
          <p:cNvPr id="3" name="Metin Yer Tutucusu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tr-TR" noProof="0" dirty="0" smtClean="0"/>
              <a:t>Asıl metin stillerini düzenlemek için tıklayın</a:t>
            </a:r>
          </a:p>
          <a:p>
            <a:pPr lvl="1" rtl="0"/>
            <a:r>
              <a:rPr lang="tr-TR" noProof="0" dirty="0" smtClean="0"/>
              <a:t>İkinci düzey</a:t>
            </a:r>
          </a:p>
          <a:p>
            <a:pPr lvl="2" rtl="0"/>
            <a:r>
              <a:rPr lang="tr-TR" noProof="0" dirty="0" smtClean="0"/>
              <a:t>Üçüncü düzey</a:t>
            </a:r>
          </a:p>
          <a:p>
            <a:pPr lvl="3" rtl="0"/>
            <a:r>
              <a:rPr lang="tr-TR" noProof="0" dirty="0" smtClean="0"/>
              <a:t>Dördüncü düzey</a:t>
            </a:r>
          </a:p>
          <a:p>
            <a:pPr lvl="4" rtl="0"/>
            <a:r>
              <a:rPr lang="tr-TR" noProof="0" dirty="0" smtClean="0"/>
              <a:t>Beşinci düzey</a:t>
            </a:r>
            <a:endParaRPr lang="tr-TR" noProof="0" dirty="0"/>
          </a:p>
        </p:txBody>
      </p:sp>
      <p:sp>
        <p:nvSpPr>
          <p:cNvPr id="4"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B79A2361-2820-4F23-9FB2-E2B2AB16E0CA}" type="datetime1">
              <a:rPr lang="tr-TR" noProof="0" smtClean="0"/>
              <a:t>16.10.2024</a:t>
            </a:fld>
            <a:endParaRPr lang="tr-TR" noProof="0" dirty="0"/>
          </a:p>
        </p:txBody>
      </p:sp>
      <p:sp>
        <p:nvSpPr>
          <p:cNvPr id="5"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tr-TR" noProof="0" dirty="0"/>
          </a:p>
        </p:txBody>
      </p:sp>
      <p:sp>
        <p:nvSpPr>
          <p:cNvPr id="6" name="Slayt Numarası Yer Tutucusu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tr-TR" noProof="0" smtClean="0"/>
              <a:pPr/>
              <a:t>‹#›</a:t>
            </a:fld>
            <a:endParaRPr lang="tr-TR" noProof="0" dirty="0"/>
          </a:p>
        </p:txBody>
      </p:sp>
      <p:cxnSp>
        <p:nvCxnSpPr>
          <p:cNvPr id="8" name="Düz Bağlayıcı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38200" y="1164324"/>
            <a:ext cx="10515600" cy="2387600"/>
          </a:xfrm>
        </p:spPr>
        <p:txBody>
          <a:bodyPr rtlCol="0" anchor="ctr" anchorCtr="0">
            <a:normAutofit/>
          </a:bodyPr>
          <a:lstStyle/>
          <a:p>
            <a:pPr rtl="0"/>
            <a:r>
              <a:rPr lang="tr-TR" sz="4800" dirty="0" smtClean="0">
                <a:solidFill>
                  <a:schemeClr val="bg1"/>
                </a:solidFill>
              </a:rPr>
              <a:t>Sezgisel Optimizasyon Algoritmaları</a:t>
            </a:r>
            <a:endParaRPr lang="tr-TR" sz="4800" dirty="0">
              <a:solidFill>
                <a:schemeClr val="bg1"/>
              </a:solidFill>
            </a:endParaRPr>
          </a:p>
        </p:txBody>
      </p:sp>
      <p:sp>
        <p:nvSpPr>
          <p:cNvPr id="3" name="Alt Başlık 2"/>
          <p:cNvSpPr>
            <a:spLocks noGrp="1"/>
          </p:cNvSpPr>
          <p:nvPr>
            <p:ph type="subTitle" idx="4294967295"/>
          </p:nvPr>
        </p:nvSpPr>
        <p:spPr>
          <a:xfrm>
            <a:off x="989202" y="4239969"/>
            <a:ext cx="9582736" cy="1137793"/>
          </a:xfrm>
        </p:spPr>
        <p:txBody>
          <a:bodyPr rtlCol="0">
            <a:normAutofit/>
          </a:bodyPr>
          <a:lstStyle/>
          <a:p>
            <a:pPr marL="0" indent="0" rtl="0">
              <a:buNone/>
            </a:pPr>
            <a:r>
              <a:rPr lang="tr-TR" sz="2400" dirty="0" err="1" smtClean="0">
                <a:solidFill>
                  <a:schemeClr val="bg1"/>
                </a:solidFill>
                <a:latin typeface="+mj-lt"/>
              </a:rPr>
              <a:t>Öğr</a:t>
            </a:r>
            <a:r>
              <a:rPr lang="tr-TR" sz="2400" dirty="0" smtClean="0">
                <a:solidFill>
                  <a:schemeClr val="bg1"/>
                </a:solidFill>
                <a:latin typeface="+mj-lt"/>
              </a:rPr>
              <a:t>. Gör. Uğur TALAŞ</a:t>
            </a:r>
            <a:endParaRPr lang="tr-TR" sz="2400" dirty="0">
              <a:solidFill>
                <a:schemeClr val="bg1"/>
              </a:solidFill>
              <a:latin typeface="+mj-lt"/>
            </a:endParaRPr>
          </a:p>
        </p:txBody>
      </p:sp>
      <p:sp>
        <p:nvSpPr>
          <p:cNvPr id="5" name="Alt Başlık 2"/>
          <p:cNvSpPr txBox="1">
            <a:spLocks/>
          </p:cNvSpPr>
          <p:nvPr/>
        </p:nvSpPr>
        <p:spPr>
          <a:xfrm>
            <a:off x="5016962" y="5839679"/>
            <a:ext cx="4559063"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tr-TR" sz="2400" dirty="0" smtClean="0">
                <a:solidFill>
                  <a:schemeClr val="bg1"/>
                </a:solidFill>
                <a:latin typeface="+mj-lt"/>
              </a:rPr>
              <a:t>2024 – Güz Dönemi</a:t>
            </a:r>
            <a:endParaRPr lang="tr-TR" sz="2400" dirty="0">
              <a:solidFill>
                <a:schemeClr val="bg1"/>
              </a:solidFill>
              <a:latin typeface="+mj-lt"/>
            </a:endParaRPr>
          </a:p>
        </p:txBody>
      </p:sp>
      <p:sp>
        <p:nvSpPr>
          <p:cNvPr id="4" name="Dikdörtgen 3"/>
          <p:cNvSpPr/>
          <p:nvPr/>
        </p:nvSpPr>
        <p:spPr>
          <a:xfrm>
            <a:off x="3673386" y="3526614"/>
            <a:ext cx="4845228" cy="369332"/>
          </a:xfrm>
          <a:prstGeom prst="rect">
            <a:avLst/>
          </a:prstGeom>
        </p:spPr>
        <p:txBody>
          <a:bodyPr wrap="square">
            <a:spAutoFit/>
          </a:bodyPr>
          <a:lstStyle/>
          <a:p>
            <a:r>
              <a:rPr lang="tr-TR" dirty="0">
                <a:solidFill>
                  <a:schemeClr val="bg1"/>
                </a:solidFill>
              </a:rPr>
              <a:t>3</a:t>
            </a:r>
            <a:r>
              <a:rPr lang="tr-TR" dirty="0" smtClean="0">
                <a:solidFill>
                  <a:schemeClr val="bg1"/>
                </a:solidFill>
              </a:rPr>
              <a:t>. </a:t>
            </a:r>
            <a:r>
              <a:rPr lang="tr-TR" dirty="0" smtClean="0">
                <a:solidFill>
                  <a:schemeClr val="bg1"/>
                </a:solidFill>
              </a:rPr>
              <a:t>Hafta  - </a:t>
            </a:r>
            <a:r>
              <a:rPr lang="tr-TR" dirty="0" smtClean="0">
                <a:solidFill>
                  <a:schemeClr val="bg1"/>
                </a:solidFill>
              </a:rPr>
              <a:t>GA – Genetik Algoritmalar</a:t>
            </a:r>
            <a:endParaRPr lang="tr-TR" dirty="0" smtClean="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Seçim - </a:t>
            </a:r>
            <a:r>
              <a:rPr lang="tr-TR" dirty="0" err="1" smtClean="0"/>
              <a:t>Selection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tr-TR" sz="1800" b="1" dirty="0" smtClean="0">
                <a:solidFill>
                  <a:schemeClr val="tx1">
                    <a:lumMod val="95000"/>
                    <a:lumOff val="5000"/>
                  </a:schemeClr>
                </a:solidFill>
              </a:rPr>
              <a:t>Rastgele</a:t>
            </a:r>
          </a:p>
          <a:p>
            <a:pPr lvl="1"/>
            <a:r>
              <a:rPr lang="tr-TR" sz="1800" dirty="0" smtClean="0">
                <a:solidFill>
                  <a:schemeClr val="tx1">
                    <a:lumMod val="95000"/>
                    <a:lumOff val="5000"/>
                  </a:schemeClr>
                </a:solidFill>
              </a:rPr>
              <a:t>Rastgele iki birey seçilir.</a:t>
            </a:r>
          </a:p>
          <a:p>
            <a:pPr lvl="1"/>
            <a:r>
              <a:rPr lang="tr-TR" sz="1800" dirty="0" smtClean="0">
                <a:solidFill>
                  <a:schemeClr val="tx1">
                    <a:lumMod val="95000"/>
                    <a:lumOff val="5000"/>
                  </a:schemeClr>
                </a:solidFill>
              </a:rPr>
              <a:t>Seçilen iki  bireyin </a:t>
            </a:r>
            <a:r>
              <a:rPr lang="tr-TR" sz="1800" dirty="0" err="1" smtClean="0">
                <a:solidFill>
                  <a:schemeClr val="tx1">
                    <a:lumMod val="95000"/>
                    <a:lumOff val="5000"/>
                  </a:schemeClr>
                </a:solidFill>
              </a:rPr>
              <a:t>fitness’ı</a:t>
            </a:r>
            <a:r>
              <a:rPr lang="tr-TR" sz="1800" dirty="0" smtClean="0">
                <a:solidFill>
                  <a:schemeClr val="tx1">
                    <a:lumMod val="95000"/>
                    <a:lumOff val="5000"/>
                  </a:schemeClr>
                </a:solidFill>
              </a:rPr>
              <a:t> iyi olan hayatta kalır.</a:t>
            </a:r>
          </a:p>
          <a:p>
            <a:pPr lvl="2"/>
            <a:r>
              <a:rPr lang="tr-TR" sz="1800" dirty="0" smtClean="0">
                <a:solidFill>
                  <a:schemeClr val="tx1">
                    <a:lumMod val="95000"/>
                    <a:lumOff val="5000"/>
                  </a:schemeClr>
                </a:solidFill>
              </a:rPr>
              <a:t>Hayatta kalan bireyler çaprazlamaya giderek  oradaki </a:t>
            </a:r>
            <a:r>
              <a:rPr lang="tr-TR" sz="1800" dirty="0" err="1" smtClean="0">
                <a:solidFill>
                  <a:schemeClr val="tx1">
                    <a:lumMod val="95000"/>
                    <a:lumOff val="5000"/>
                  </a:schemeClr>
                </a:solidFill>
              </a:rPr>
              <a:t>parent’ları</a:t>
            </a:r>
            <a:r>
              <a:rPr lang="tr-TR" sz="1800" dirty="0" smtClean="0">
                <a:solidFill>
                  <a:schemeClr val="tx1">
                    <a:lumMod val="95000"/>
                    <a:lumOff val="5000"/>
                  </a:schemeClr>
                </a:solidFill>
              </a:rPr>
              <a:t> oluşturu</a:t>
            </a:r>
            <a:r>
              <a:rPr lang="tr-TR" sz="1800" dirty="0">
                <a:solidFill>
                  <a:schemeClr val="tx1">
                    <a:lumMod val="95000"/>
                    <a:lumOff val="5000"/>
                  </a:schemeClr>
                </a:solidFill>
              </a:rPr>
              <a:t>r</a:t>
            </a:r>
            <a:endParaRPr lang="tr-TR" sz="1800" dirty="0" smtClean="0">
              <a:solidFill>
                <a:schemeClr val="tx1">
                  <a:lumMod val="95000"/>
                  <a:lumOff val="5000"/>
                </a:schemeClr>
              </a:solidFill>
            </a:endParaRPr>
          </a:p>
          <a:p>
            <a:pPr lvl="1"/>
            <a:r>
              <a:rPr lang="tr-TR" sz="1800" dirty="0" err="1" smtClean="0">
                <a:solidFill>
                  <a:schemeClr val="tx1">
                    <a:lumMod val="95000"/>
                    <a:lumOff val="5000"/>
                  </a:schemeClr>
                </a:solidFill>
              </a:rPr>
              <a:t>Fitness’ı</a:t>
            </a:r>
            <a:r>
              <a:rPr lang="tr-TR" sz="1800" dirty="0" smtClean="0">
                <a:solidFill>
                  <a:schemeClr val="tx1">
                    <a:lumMod val="95000"/>
                    <a:lumOff val="5000"/>
                  </a:schemeClr>
                </a:solidFill>
              </a:rPr>
              <a:t> kötü olan bir sonraki </a:t>
            </a:r>
            <a:r>
              <a:rPr lang="tr-TR" sz="1800" dirty="0" err="1" smtClean="0">
                <a:solidFill>
                  <a:schemeClr val="tx1">
                    <a:lumMod val="95000"/>
                    <a:lumOff val="5000"/>
                  </a:schemeClr>
                </a:solidFill>
              </a:rPr>
              <a:t>nesile</a:t>
            </a:r>
            <a:r>
              <a:rPr lang="tr-TR" sz="1800" dirty="0" smtClean="0">
                <a:solidFill>
                  <a:schemeClr val="tx1">
                    <a:lumMod val="95000"/>
                    <a:lumOff val="5000"/>
                  </a:schemeClr>
                </a:solidFill>
              </a:rPr>
              <a:t> aktarılmaz. </a:t>
            </a:r>
          </a:p>
          <a:p>
            <a:pPr marL="342900" indent="-342900">
              <a:buFont typeface="+mj-lt"/>
              <a:buAutoNum type="arabicPeriod"/>
            </a:pPr>
            <a:endParaRPr lang="tr-TR" dirty="0" smtClean="0"/>
          </a:p>
        </p:txBody>
      </p:sp>
    </p:spTree>
    <p:extLst>
      <p:ext uri="{BB962C8B-B14F-4D97-AF65-F5344CB8AC3E}">
        <p14:creationId xmlns:p14="http://schemas.microsoft.com/office/powerpoint/2010/main" val="1064179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Seçim - </a:t>
            </a:r>
            <a:r>
              <a:rPr lang="tr-TR" dirty="0" err="1" smtClean="0"/>
              <a:t>Selection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13328" y="1381272"/>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startAt="2"/>
            </a:pPr>
            <a:r>
              <a:rPr lang="tr-TR" sz="1800" b="1" dirty="0" smtClean="0">
                <a:solidFill>
                  <a:schemeClr val="tx1">
                    <a:lumMod val="95000"/>
                    <a:lumOff val="5000"/>
                  </a:schemeClr>
                </a:solidFill>
              </a:rPr>
              <a:t>Rulet Tekerleği</a:t>
            </a:r>
          </a:p>
          <a:p>
            <a:pPr lvl="1"/>
            <a:r>
              <a:rPr lang="tr-TR" sz="1800" dirty="0" smtClean="0">
                <a:solidFill>
                  <a:schemeClr val="tx1">
                    <a:lumMod val="95000"/>
                    <a:lumOff val="5000"/>
                  </a:schemeClr>
                </a:solidFill>
              </a:rPr>
              <a:t>Her bireyin </a:t>
            </a:r>
            <a:r>
              <a:rPr lang="tr-TR" sz="1800" dirty="0" err="1" smtClean="0">
                <a:solidFill>
                  <a:schemeClr val="tx1">
                    <a:lumMod val="95000"/>
                    <a:lumOff val="5000"/>
                  </a:schemeClr>
                </a:solidFill>
              </a:rPr>
              <a:t>finess’ı</a:t>
            </a:r>
            <a:r>
              <a:rPr lang="tr-TR" sz="1800" dirty="0" smtClean="0">
                <a:solidFill>
                  <a:schemeClr val="tx1">
                    <a:lumMod val="95000"/>
                    <a:lumOff val="5000"/>
                  </a:schemeClr>
                </a:solidFill>
              </a:rPr>
              <a:t> hesaplanır.</a:t>
            </a:r>
          </a:p>
          <a:p>
            <a:pPr lvl="1"/>
            <a:r>
              <a:rPr lang="tr-TR" sz="1800" dirty="0" smtClean="0">
                <a:solidFill>
                  <a:schemeClr val="tx1">
                    <a:lumMod val="95000"/>
                    <a:lumOff val="5000"/>
                  </a:schemeClr>
                </a:solidFill>
              </a:rPr>
              <a:t>Toplam </a:t>
            </a:r>
            <a:r>
              <a:rPr lang="tr-TR" sz="1800" dirty="0" err="1" smtClean="0">
                <a:solidFill>
                  <a:schemeClr val="tx1">
                    <a:lumMod val="95000"/>
                    <a:lumOff val="5000"/>
                  </a:schemeClr>
                </a:solidFill>
              </a:rPr>
              <a:t>fitness</a:t>
            </a:r>
            <a:r>
              <a:rPr lang="tr-TR" sz="1800" dirty="0" smtClean="0">
                <a:solidFill>
                  <a:schemeClr val="tx1">
                    <a:lumMod val="95000"/>
                    <a:lumOff val="5000"/>
                  </a:schemeClr>
                </a:solidFill>
              </a:rPr>
              <a:t> hesaplanır.</a:t>
            </a:r>
          </a:p>
          <a:p>
            <a:pPr lvl="1"/>
            <a:r>
              <a:rPr lang="tr-TR" sz="1800" dirty="0" smtClean="0">
                <a:solidFill>
                  <a:schemeClr val="tx1">
                    <a:lumMod val="95000"/>
                    <a:lumOff val="5000"/>
                  </a:schemeClr>
                </a:solidFill>
              </a:rPr>
              <a:t>Her bir </a:t>
            </a:r>
            <a:r>
              <a:rPr lang="tr-TR" sz="1800" dirty="0" err="1" smtClean="0">
                <a:solidFill>
                  <a:schemeClr val="tx1">
                    <a:lumMod val="95000"/>
                    <a:lumOff val="5000"/>
                  </a:schemeClr>
                </a:solidFill>
              </a:rPr>
              <a:t>fitness</a:t>
            </a:r>
            <a:r>
              <a:rPr lang="tr-TR" sz="1800" dirty="0" smtClean="0">
                <a:solidFill>
                  <a:schemeClr val="tx1">
                    <a:lumMod val="95000"/>
                    <a:lumOff val="5000"/>
                  </a:schemeClr>
                </a:solidFill>
              </a:rPr>
              <a:t>, toplam </a:t>
            </a:r>
            <a:r>
              <a:rPr lang="tr-TR" sz="1800" dirty="0" err="1" smtClean="0">
                <a:solidFill>
                  <a:schemeClr val="tx1">
                    <a:lumMod val="95000"/>
                    <a:lumOff val="5000"/>
                  </a:schemeClr>
                </a:solidFill>
              </a:rPr>
              <a:t>finess</a:t>
            </a:r>
            <a:r>
              <a:rPr lang="tr-TR" sz="1800" dirty="0" smtClean="0">
                <a:solidFill>
                  <a:schemeClr val="tx1">
                    <a:lumMod val="95000"/>
                    <a:lumOff val="5000"/>
                  </a:schemeClr>
                </a:solidFill>
              </a:rPr>
              <a:t> a bölünerek  toplam</a:t>
            </a:r>
            <a:br>
              <a:rPr lang="tr-TR" sz="1800" dirty="0" smtClean="0">
                <a:solidFill>
                  <a:schemeClr val="tx1">
                    <a:lumMod val="95000"/>
                    <a:lumOff val="5000"/>
                  </a:schemeClr>
                </a:solidFill>
              </a:rPr>
            </a:br>
            <a:r>
              <a:rPr lang="tr-TR" sz="1800" dirty="0" smtClean="0">
                <a:solidFill>
                  <a:schemeClr val="tx1">
                    <a:lumMod val="95000"/>
                    <a:lumOff val="5000"/>
                  </a:schemeClr>
                </a:solidFill>
              </a:rPr>
              <a:t> üzerindeki olasılığı belirlenir.</a:t>
            </a:r>
          </a:p>
          <a:p>
            <a:pPr lvl="1"/>
            <a:r>
              <a:rPr lang="tr-TR" sz="1800" dirty="0" smtClean="0">
                <a:solidFill>
                  <a:schemeClr val="tx1">
                    <a:lumMod val="95000"/>
                    <a:lumOff val="5000"/>
                  </a:schemeClr>
                </a:solidFill>
              </a:rPr>
              <a:t>Belirlenen olasılıklar bir daire üzerine olasılıkları</a:t>
            </a:r>
            <a:br>
              <a:rPr lang="tr-TR" sz="1800" dirty="0" smtClean="0">
                <a:solidFill>
                  <a:schemeClr val="tx1">
                    <a:lumMod val="95000"/>
                    <a:lumOff val="5000"/>
                  </a:schemeClr>
                </a:solidFill>
              </a:rPr>
            </a:br>
            <a:r>
              <a:rPr lang="tr-TR" sz="1800" dirty="0" smtClean="0">
                <a:solidFill>
                  <a:schemeClr val="tx1">
                    <a:lumMod val="95000"/>
                    <a:lumOff val="5000"/>
                  </a:schemeClr>
                </a:solidFill>
              </a:rPr>
              <a:t> oranında yerleştirilerek rulet tekerleği oluşturulur.</a:t>
            </a:r>
          </a:p>
          <a:p>
            <a:pPr lvl="1"/>
            <a:r>
              <a:rPr lang="tr-TR" sz="1800" dirty="0" smtClean="0">
                <a:solidFill>
                  <a:schemeClr val="tx1">
                    <a:lumMod val="95000"/>
                    <a:lumOff val="5000"/>
                  </a:schemeClr>
                </a:solidFill>
              </a:rPr>
              <a:t>Rastgele belirlenen bir sayı rulet üzerindeki hangi paya denk gelirse o birey seçilir. </a:t>
            </a:r>
          </a:p>
          <a:p>
            <a:pPr lvl="2"/>
            <a:r>
              <a:rPr lang="tr-TR" sz="1800" dirty="0" smtClean="0">
                <a:solidFill>
                  <a:schemeClr val="tx1">
                    <a:lumMod val="95000"/>
                    <a:lumOff val="5000"/>
                  </a:schemeClr>
                </a:solidFill>
              </a:rPr>
              <a:t>Böylelikle </a:t>
            </a:r>
            <a:r>
              <a:rPr lang="tr-TR" sz="1800" dirty="0" err="1" smtClean="0">
                <a:solidFill>
                  <a:schemeClr val="tx1">
                    <a:lumMod val="95000"/>
                    <a:lumOff val="5000"/>
                  </a:schemeClr>
                </a:solidFill>
              </a:rPr>
              <a:t>fitness’ı</a:t>
            </a:r>
            <a:r>
              <a:rPr lang="tr-TR" sz="1800" dirty="0" smtClean="0">
                <a:solidFill>
                  <a:schemeClr val="tx1">
                    <a:lumMod val="95000"/>
                    <a:lumOff val="5000"/>
                  </a:schemeClr>
                </a:solidFill>
              </a:rPr>
              <a:t> iyi olanın seçilme ihtimali yüksek ancak en başarılı olmayan </a:t>
            </a:r>
            <a:r>
              <a:rPr lang="tr-TR" sz="1800" dirty="0" err="1" smtClean="0">
                <a:solidFill>
                  <a:schemeClr val="tx1">
                    <a:lumMod val="95000"/>
                    <a:lumOff val="5000"/>
                  </a:schemeClr>
                </a:solidFill>
              </a:rPr>
              <a:t>fitness’a</a:t>
            </a:r>
            <a:r>
              <a:rPr lang="tr-TR" sz="1800" dirty="0" smtClean="0">
                <a:solidFill>
                  <a:schemeClr val="tx1">
                    <a:lumMod val="95000"/>
                    <a:lumOff val="5000"/>
                  </a:schemeClr>
                </a:solidFill>
              </a:rPr>
              <a:t> sahip</a:t>
            </a:r>
            <a:br>
              <a:rPr lang="tr-TR" sz="1800" dirty="0" smtClean="0">
                <a:solidFill>
                  <a:schemeClr val="tx1">
                    <a:lumMod val="95000"/>
                    <a:lumOff val="5000"/>
                  </a:schemeClr>
                </a:solidFill>
              </a:rPr>
            </a:br>
            <a:r>
              <a:rPr lang="tr-TR" sz="1800" dirty="0" smtClean="0">
                <a:solidFill>
                  <a:schemeClr val="tx1">
                    <a:lumMod val="95000"/>
                    <a:lumOff val="5000"/>
                  </a:schemeClr>
                </a:solidFill>
              </a:rPr>
              <a:t/>
            </a:r>
            <a:br>
              <a:rPr lang="tr-TR" sz="1800" dirty="0" smtClean="0">
                <a:solidFill>
                  <a:schemeClr val="tx1">
                    <a:lumMod val="95000"/>
                    <a:lumOff val="5000"/>
                  </a:schemeClr>
                </a:solidFill>
              </a:rPr>
            </a:br>
            <a:r>
              <a:rPr lang="tr-TR" sz="1800" dirty="0" smtClean="0">
                <a:solidFill>
                  <a:schemeClr val="tx1">
                    <a:lumMod val="95000"/>
                    <a:lumOff val="5000"/>
                  </a:schemeClr>
                </a:solidFill>
              </a:rPr>
              <a:t> bireyde seçilebilir. Bir nevi kumar oynamaya benzetilmiş bir yöntemdir.</a:t>
            </a:r>
          </a:p>
          <a:p>
            <a:pPr marL="914400" lvl="2" indent="0">
              <a:buNone/>
            </a:pPr>
            <a:r>
              <a:rPr lang="tr-TR" sz="1800" dirty="0" smtClean="0">
                <a:solidFill>
                  <a:schemeClr val="tx1">
                    <a:lumMod val="95000"/>
                    <a:lumOff val="5000"/>
                  </a:schemeClr>
                </a:solidFill>
              </a:rPr>
              <a:t> </a:t>
            </a:r>
          </a:p>
          <a:p>
            <a:pPr lvl="1"/>
            <a:endParaRPr lang="tr-TR" sz="1800" dirty="0" smtClean="0">
              <a:solidFill>
                <a:schemeClr val="tx1">
                  <a:lumMod val="95000"/>
                  <a:lumOff val="5000"/>
                </a:schemeClr>
              </a:solidFill>
            </a:endParaRPr>
          </a:p>
          <a:p>
            <a:pPr lvl="1"/>
            <a:endParaRPr lang="tr-TR" sz="1800" dirty="0" smtClean="0">
              <a:solidFill>
                <a:schemeClr val="tx1">
                  <a:lumMod val="95000"/>
                  <a:lumOff val="5000"/>
                </a:schemeClr>
              </a:solidFill>
            </a:endParaRPr>
          </a:p>
          <a:p>
            <a:pPr marL="457200" lvl="1" indent="0">
              <a:buNone/>
            </a:pPr>
            <a:endParaRPr lang="tr-TR" sz="1800" dirty="0" smtClean="0">
              <a:solidFill>
                <a:schemeClr val="tx1">
                  <a:lumMod val="95000"/>
                  <a:lumOff val="5000"/>
                </a:schemeClr>
              </a:solidFill>
            </a:endParaRPr>
          </a:p>
          <a:p>
            <a:pPr marL="0" indent="0">
              <a:buNone/>
            </a:pPr>
            <a:endParaRPr lang="tr-TR" dirty="0" smtClean="0"/>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872" y="315574"/>
            <a:ext cx="4773258" cy="357994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208033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Seçim - </a:t>
            </a:r>
            <a:r>
              <a:rPr lang="tr-TR" dirty="0" err="1" smtClean="0"/>
              <a:t>Selection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b="1" dirty="0" smtClean="0">
                <a:solidFill>
                  <a:schemeClr val="tx1">
                    <a:lumMod val="95000"/>
                    <a:lumOff val="5000"/>
                  </a:schemeClr>
                </a:solidFill>
              </a:rPr>
              <a:t>3. Turnuva</a:t>
            </a:r>
            <a:r>
              <a:rPr lang="tr-TR" sz="1600" b="1" dirty="0" smtClean="0"/>
              <a:t>  </a:t>
            </a:r>
          </a:p>
          <a:p>
            <a:pPr lvl="1"/>
            <a:r>
              <a:rPr lang="tr-TR" sz="1600" dirty="0"/>
              <a:t> </a:t>
            </a:r>
            <a:r>
              <a:rPr lang="tr-TR" sz="1600" dirty="0" smtClean="0"/>
              <a:t>Turnuvaya dahil edilecek birey sayısı  algoritmanın başında belirlenir.</a:t>
            </a:r>
          </a:p>
          <a:p>
            <a:pPr lvl="1"/>
            <a:r>
              <a:rPr lang="tr-TR" sz="1600" dirty="0" smtClean="0"/>
              <a:t>3,4,5,6,7 gib</a:t>
            </a:r>
            <a:r>
              <a:rPr lang="tr-TR" sz="1600" dirty="0" smtClean="0"/>
              <a:t>i herhangi bir sayı olabilir.</a:t>
            </a:r>
          </a:p>
          <a:p>
            <a:pPr lvl="1"/>
            <a:r>
              <a:rPr lang="tr-TR" sz="1600" dirty="0" smtClean="0"/>
              <a:t>Popülasyon içerisinden belirlenen sayı kadar rastgele birey seçilir</a:t>
            </a:r>
          </a:p>
          <a:p>
            <a:pPr lvl="1"/>
            <a:r>
              <a:rPr lang="tr-TR" sz="1600" dirty="0" smtClean="0"/>
              <a:t>Bu bireylerden en iyi olanı yeni </a:t>
            </a:r>
            <a:r>
              <a:rPr lang="tr-TR" sz="1600" dirty="0" err="1" smtClean="0"/>
              <a:t>nesile</a:t>
            </a:r>
            <a:r>
              <a:rPr lang="tr-TR" sz="1600" dirty="0" smtClean="0"/>
              <a:t> aktarılacak olan </a:t>
            </a:r>
            <a:r>
              <a:rPr lang="tr-TR" sz="1600" dirty="0" err="1" smtClean="0"/>
              <a:t>parent</a:t>
            </a:r>
            <a:r>
              <a:rPr lang="tr-TR" sz="1600" dirty="0" smtClean="0"/>
              <a:t> olarak seçilir.</a:t>
            </a:r>
          </a:p>
          <a:p>
            <a:pPr lvl="1"/>
            <a:r>
              <a:rPr lang="tr-TR" sz="1600" dirty="0" smtClean="0"/>
              <a:t>İkinci </a:t>
            </a:r>
            <a:r>
              <a:rPr lang="tr-TR" sz="1600" dirty="0" err="1" smtClean="0"/>
              <a:t>parent</a:t>
            </a:r>
            <a:r>
              <a:rPr lang="tr-TR" sz="1600" dirty="0" smtClean="0"/>
              <a:t> için işlem tekrar yapılır.</a:t>
            </a:r>
            <a:endParaRPr lang="tr-TR" dirty="0" smtClean="0"/>
          </a:p>
        </p:txBody>
      </p:sp>
    </p:spTree>
    <p:extLst>
      <p:ext uri="{BB962C8B-B14F-4D97-AF65-F5344CB8AC3E}">
        <p14:creationId xmlns:p14="http://schemas.microsoft.com/office/powerpoint/2010/main" val="3023653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Çaprazlam</a:t>
            </a:r>
            <a:r>
              <a:rPr lang="tr-TR" dirty="0"/>
              <a:t>a</a:t>
            </a:r>
            <a:r>
              <a:rPr lang="tr-TR" dirty="0" smtClean="0"/>
              <a:t> - </a:t>
            </a:r>
            <a:r>
              <a:rPr lang="tr-TR" dirty="0" err="1" smtClean="0"/>
              <a:t>Crossover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15889" y="1399202"/>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tr-TR" sz="1800" dirty="0" err="1" smtClean="0">
                <a:solidFill>
                  <a:schemeClr val="tx1">
                    <a:lumMod val="95000"/>
                    <a:lumOff val="5000"/>
                  </a:schemeClr>
                </a:solidFill>
              </a:rPr>
              <a:t>Parent’lardan</a:t>
            </a:r>
            <a:r>
              <a:rPr lang="tr-TR" sz="1800" dirty="0" smtClean="0">
                <a:solidFill>
                  <a:schemeClr val="tx1">
                    <a:lumMod val="95000"/>
                    <a:lumOff val="5000"/>
                  </a:schemeClr>
                </a:solidFill>
              </a:rPr>
              <a:t> türetilerek popülasyon için yeni çocukların doğmasını sağlayan mekanizmadır.</a:t>
            </a:r>
          </a:p>
          <a:p>
            <a:r>
              <a:rPr lang="tr-TR" sz="1800" dirty="0" smtClean="0">
                <a:solidFill>
                  <a:schemeClr val="tx1">
                    <a:lumMod val="95000"/>
                    <a:lumOff val="5000"/>
                  </a:schemeClr>
                </a:solidFill>
              </a:rPr>
              <a:t>Yaygın kullanılan  6 farklı yöntemi vardır.</a:t>
            </a:r>
          </a:p>
          <a:p>
            <a:pPr lvl="1"/>
            <a:r>
              <a:rPr lang="tr-TR" sz="1800" dirty="0" err="1" smtClean="0">
                <a:solidFill>
                  <a:schemeClr val="tx1">
                    <a:lumMod val="95000"/>
                    <a:lumOff val="5000"/>
                  </a:schemeClr>
                </a:solidFill>
              </a:rPr>
              <a:t>One</a:t>
            </a:r>
            <a:r>
              <a:rPr lang="tr-TR" sz="1800" dirty="0" smtClean="0">
                <a:solidFill>
                  <a:schemeClr val="tx1">
                    <a:lumMod val="95000"/>
                    <a:lumOff val="5000"/>
                  </a:schemeClr>
                </a:solidFill>
              </a:rPr>
              <a:t> </a:t>
            </a:r>
            <a:r>
              <a:rPr lang="tr-TR" sz="1800" dirty="0">
                <a:solidFill>
                  <a:schemeClr val="tx1">
                    <a:lumMod val="95000"/>
                    <a:lumOff val="5000"/>
                  </a:schemeClr>
                </a:solidFill>
              </a:rPr>
              <a:t>P</a:t>
            </a:r>
            <a:r>
              <a:rPr lang="tr-TR" sz="1800" dirty="0" smtClean="0">
                <a:solidFill>
                  <a:schemeClr val="tx1">
                    <a:lumMod val="95000"/>
                    <a:lumOff val="5000"/>
                  </a:schemeClr>
                </a:solidFill>
              </a:rPr>
              <a:t>oint </a:t>
            </a:r>
            <a:r>
              <a:rPr lang="tr-TR" sz="1800" dirty="0" err="1">
                <a:solidFill>
                  <a:schemeClr val="tx1">
                    <a:lumMod val="95000"/>
                    <a:lumOff val="5000"/>
                  </a:schemeClr>
                </a:solidFill>
              </a:rPr>
              <a:t>c</a:t>
            </a:r>
            <a:r>
              <a:rPr lang="tr-TR" sz="1800" dirty="0" err="1" smtClean="0">
                <a:solidFill>
                  <a:schemeClr val="tx1">
                    <a:lumMod val="95000"/>
                    <a:lumOff val="5000"/>
                  </a:schemeClr>
                </a:solidFill>
              </a:rPr>
              <a:t>rossover</a:t>
            </a:r>
            <a:endParaRPr lang="tr-TR" sz="1800" dirty="0" smtClean="0">
              <a:solidFill>
                <a:schemeClr val="tx1">
                  <a:lumMod val="95000"/>
                  <a:lumOff val="5000"/>
                </a:schemeClr>
              </a:solidFill>
            </a:endParaRPr>
          </a:p>
          <a:p>
            <a:pPr lvl="1"/>
            <a:r>
              <a:rPr lang="tr-TR" sz="1800" dirty="0" smtClean="0">
                <a:solidFill>
                  <a:schemeClr val="tx1">
                    <a:lumMod val="95000"/>
                    <a:lumOff val="5000"/>
                  </a:schemeClr>
                </a:solidFill>
              </a:rPr>
              <a:t>2 </a:t>
            </a:r>
            <a:r>
              <a:rPr lang="tr-TR" sz="1800" dirty="0" err="1" smtClean="0">
                <a:solidFill>
                  <a:schemeClr val="tx1">
                    <a:lumMod val="95000"/>
                    <a:lumOff val="5000"/>
                  </a:schemeClr>
                </a:solidFill>
              </a:rPr>
              <a:t>Points</a:t>
            </a:r>
            <a:r>
              <a:rPr lang="tr-TR" sz="1800" dirty="0" smtClean="0">
                <a:solidFill>
                  <a:schemeClr val="tx1">
                    <a:lumMod val="95000"/>
                    <a:lumOff val="5000"/>
                  </a:schemeClr>
                </a:solidFill>
              </a:rPr>
              <a:t> </a:t>
            </a:r>
            <a:r>
              <a:rPr lang="tr-TR" sz="1800" dirty="0" err="1">
                <a:solidFill>
                  <a:schemeClr val="tx1">
                    <a:lumMod val="95000"/>
                    <a:lumOff val="5000"/>
                  </a:schemeClr>
                </a:solidFill>
              </a:rPr>
              <a:t>C</a:t>
            </a:r>
            <a:r>
              <a:rPr lang="tr-TR" sz="1800" dirty="0" err="1" smtClean="0">
                <a:solidFill>
                  <a:schemeClr val="tx1">
                    <a:lumMod val="95000"/>
                    <a:lumOff val="5000"/>
                  </a:schemeClr>
                </a:solidFill>
              </a:rPr>
              <a:t>rossover</a:t>
            </a:r>
            <a:endParaRPr lang="tr-TR" sz="1800" dirty="0" smtClean="0">
              <a:solidFill>
                <a:schemeClr val="tx1">
                  <a:lumMod val="95000"/>
                  <a:lumOff val="5000"/>
                </a:schemeClr>
              </a:solidFill>
            </a:endParaRPr>
          </a:p>
          <a:p>
            <a:pPr lvl="2"/>
            <a:r>
              <a:rPr lang="tr-TR" sz="1800" dirty="0" smtClean="0">
                <a:solidFill>
                  <a:schemeClr val="tx1">
                    <a:lumMod val="95000"/>
                    <a:lumOff val="5000"/>
                  </a:schemeClr>
                </a:solidFill>
              </a:rPr>
              <a:t>K- </a:t>
            </a:r>
            <a:r>
              <a:rPr lang="tr-TR" sz="1800" dirty="0" err="1" smtClean="0">
                <a:solidFill>
                  <a:schemeClr val="tx1">
                    <a:lumMod val="95000"/>
                    <a:lumOff val="5000"/>
                  </a:schemeClr>
                </a:solidFill>
              </a:rPr>
              <a:t>Points</a:t>
            </a:r>
            <a:r>
              <a:rPr lang="tr-TR" sz="1800" dirty="0" smtClean="0">
                <a:solidFill>
                  <a:schemeClr val="tx1">
                    <a:lumMod val="95000"/>
                    <a:lumOff val="5000"/>
                  </a:schemeClr>
                </a:solidFill>
              </a:rPr>
              <a:t> </a:t>
            </a:r>
            <a:r>
              <a:rPr lang="tr-TR" sz="1800" dirty="0" err="1" smtClean="0">
                <a:solidFill>
                  <a:schemeClr val="tx1">
                    <a:lumMod val="95000"/>
                    <a:lumOff val="5000"/>
                  </a:schemeClr>
                </a:solidFill>
              </a:rPr>
              <a:t>Crossover</a:t>
            </a:r>
            <a:endParaRPr lang="tr-TR" sz="1800" dirty="0" smtClean="0">
              <a:solidFill>
                <a:schemeClr val="tx1">
                  <a:lumMod val="95000"/>
                  <a:lumOff val="5000"/>
                </a:schemeClr>
              </a:solidFill>
            </a:endParaRPr>
          </a:p>
          <a:p>
            <a:pPr lvl="1"/>
            <a:r>
              <a:rPr lang="tr-TR" sz="1800" dirty="0" err="1" smtClean="0">
                <a:solidFill>
                  <a:schemeClr val="tx1">
                    <a:lumMod val="95000"/>
                    <a:lumOff val="5000"/>
                  </a:schemeClr>
                </a:solidFill>
              </a:rPr>
              <a:t>Order</a:t>
            </a:r>
            <a:r>
              <a:rPr lang="tr-TR" sz="1800" dirty="0" smtClean="0">
                <a:solidFill>
                  <a:schemeClr val="tx1">
                    <a:lumMod val="95000"/>
                    <a:lumOff val="5000"/>
                  </a:schemeClr>
                </a:solidFill>
              </a:rPr>
              <a:t> </a:t>
            </a:r>
            <a:r>
              <a:rPr lang="tr-TR" sz="1800" dirty="0" err="1" smtClean="0">
                <a:solidFill>
                  <a:schemeClr val="tx1">
                    <a:lumMod val="95000"/>
                    <a:lumOff val="5000"/>
                  </a:schemeClr>
                </a:solidFill>
              </a:rPr>
              <a:t>Crossover</a:t>
            </a:r>
            <a:r>
              <a:rPr lang="tr-TR" sz="1800" dirty="0" smtClean="0">
                <a:solidFill>
                  <a:schemeClr val="tx1">
                    <a:lumMod val="95000"/>
                    <a:lumOff val="5000"/>
                  </a:schemeClr>
                </a:solidFill>
              </a:rPr>
              <a:t>   </a:t>
            </a:r>
          </a:p>
          <a:p>
            <a:pPr lvl="1"/>
            <a:r>
              <a:rPr lang="tr-TR" sz="1800" dirty="0" err="1" smtClean="0">
                <a:solidFill>
                  <a:schemeClr val="tx1">
                    <a:lumMod val="95000"/>
                    <a:lumOff val="5000"/>
                  </a:schemeClr>
                </a:solidFill>
              </a:rPr>
              <a:t>Partial</a:t>
            </a:r>
            <a:r>
              <a:rPr lang="tr-TR" sz="1800" dirty="0" smtClean="0">
                <a:solidFill>
                  <a:schemeClr val="tx1">
                    <a:lumMod val="95000"/>
                    <a:lumOff val="5000"/>
                  </a:schemeClr>
                </a:solidFill>
              </a:rPr>
              <a:t> </a:t>
            </a:r>
            <a:r>
              <a:rPr lang="tr-TR" sz="1800" dirty="0" err="1" smtClean="0">
                <a:solidFill>
                  <a:schemeClr val="tx1">
                    <a:lumMod val="95000"/>
                    <a:lumOff val="5000"/>
                  </a:schemeClr>
                </a:solidFill>
              </a:rPr>
              <a:t>Mapping</a:t>
            </a:r>
            <a:r>
              <a:rPr lang="tr-TR" sz="1800" dirty="0" smtClean="0">
                <a:solidFill>
                  <a:schemeClr val="tx1">
                    <a:lumMod val="95000"/>
                    <a:lumOff val="5000"/>
                  </a:schemeClr>
                </a:solidFill>
              </a:rPr>
              <a:t> </a:t>
            </a:r>
            <a:r>
              <a:rPr lang="tr-TR" sz="1800" dirty="0" err="1" smtClean="0">
                <a:solidFill>
                  <a:schemeClr val="tx1">
                    <a:lumMod val="95000"/>
                    <a:lumOff val="5000"/>
                  </a:schemeClr>
                </a:solidFill>
              </a:rPr>
              <a:t>Crossover</a:t>
            </a:r>
            <a:endParaRPr lang="tr-TR" sz="1800" dirty="0" smtClean="0">
              <a:solidFill>
                <a:schemeClr val="tx1">
                  <a:lumMod val="95000"/>
                  <a:lumOff val="5000"/>
                </a:schemeClr>
              </a:solidFill>
            </a:endParaRPr>
          </a:p>
          <a:p>
            <a:pPr lvl="1"/>
            <a:r>
              <a:rPr lang="tr-TR" sz="1800" dirty="0" err="1" smtClean="0">
                <a:solidFill>
                  <a:schemeClr val="tx1">
                    <a:lumMod val="95000"/>
                    <a:lumOff val="5000"/>
                  </a:schemeClr>
                </a:solidFill>
              </a:rPr>
              <a:t>Cycle</a:t>
            </a:r>
            <a:r>
              <a:rPr lang="tr-TR" sz="1800" dirty="0" smtClean="0">
                <a:solidFill>
                  <a:schemeClr val="tx1">
                    <a:lumMod val="95000"/>
                    <a:lumOff val="5000"/>
                  </a:schemeClr>
                </a:solidFill>
              </a:rPr>
              <a:t> </a:t>
            </a:r>
            <a:r>
              <a:rPr lang="tr-TR" sz="1800" dirty="0" err="1" smtClean="0">
                <a:solidFill>
                  <a:schemeClr val="tx1">
                    <a:lumMod val="95000"/>
                    <a:lumOff val="5000"/>
                  </a:schemeClr>
                </a:solidFill>
              </a:rPr>
              <a:t>Crossover</a:t>
            </a:r>
            <a:endParaRPr lang="tr-TR" sz="1800" dirty="0" smtClean="0">
              <a:solidFill>
                <a:schemeClr val="tx1">
                  <a:lumMod val="95000"/>
                  <a:lumOff val="5000"/>
                </a:schemeClr>
              </a:solidFill>
            </a:endParaRPr>
          </a:p>
          <a:p>
            <a:pPr marL="0" indent="0">
              <a:buNone/>
            </a:pPr>
            <a:endParaRPr lang="tr-TR" dirty="0" smtClean="0"/>
          </a:p>
        </p:txBody>
      </p:sp>
    </p:spTree>
    <p:extLst>
      <p:ext uri="{BB962C8B-B14F-4D97-AF65-F5344CB8AC3E}">
        <p14:creationId xmlns:p14="http://schemas.microsoft.com/office/powerpoint/2010/main" val="1051936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Çaprazlam</a:t>
            </a:r>
            <a:r>
              <a:rPr lang="tr-TR" dirty="0"/>
              <a:t>a</a:t>
            </a:r>
            <a:r>
              <a:rPr lang="tr-TR" dirty="0" smtClean="0"/>
              <a:t> - </a:t>
            </a:r>
            <a:r>
              <a:rPr lang="tr-TR" dirty="0" err="1" smtClean="0"/>
              <a:t>Crossover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521207"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b="1" dirty="0" err="1" smtClean="0">
                <a:solidFill>
                  <a:schemeClr val="tx1">
                    <a:lumMod val="95000"/>
                    <a:lumOff val="5000"/>
                  </a:schemeClr>
                </a:solidFill>
              </a:rPr>
              <a:t>One</a:t>
            </a:r>
            <a:r>
              <a:rPr lang="tr-TR" sz="1800" b="1" dirty="0" smtClean="0">
                <a:solidFill>
                  <a:schemeClr val="tx1">
                    <a:lumMod val="95000"/>
                    <a:lumOff val="5000"/>
                  </a:schemeClr>
                </a:solidFill>
              </a:rPr>
              <a:t> </a:t>
            </a:r>
            <a:r>
              <a:rPr lang="tr-TR" sz="1800" b="1" dirty="0">
                <a:solidFill>
                  <a:schemeClr val="tx1">
                    <a:lumMod val="95000"/>
                    <a:lumOff val="5000"/>
                  </a:schemeClr>
                </a:solidFill>
              </a:rPr>
              <a:t>P</a:t>
            </a:r>
            <a:r>
              <a:rPr lang="tr-TR" sz="1800" b="1" dirty="0" smtClean="0">
                <a:solidFill>
                  <a:schemeClr val="tx1">
                    <a:lumMod val="95000"/>
                    <a:lumOff val="5000"/>
                  </a:schemeClr>
                </a:solidFill>
              </a:rPr>
              <a:t>oint </a:t>
            </a:r>
            <a:r>
              <a:rPr lang="tr-TR" sz="1800" b="1" dirty="0" err="1" smtClean="0">
                <a:solidFill>
                  <a:schemeClr val="tx1">
                    <a:lumMod val="95000"/>
                    <a:lumOff val="5000"/>
                  </a:schemeClr>
                </a:solidFill>
              </a:rPr>
              <a:t>crossover</a:t>
            </a:r>
            <a:endParaRPr lang="tr-TR" sz="1800" b="1" dirty="0" smtClean="0">
              <a:solidFill>
                <a:schemeClr val="tx1">
                  <a:lumMod val="95000"/>
                  <a:lumOff val="5000"/>
                </a:schemeClr>
              </a:solidFill>
            </a:endParaRPr>
          </a:p>
          <a:p>
            <a:r>
              <a:rPr lang="tr-TR" sz="1800" dirty="0" smtClean="0">
                <a:solidFill>
                  <a:schemeClr val="tx1">
                    <a:lumMod val="95000"/>
                    <a:lumOff val="5000"/>
                  </a:schemeClr>
                </a:solidFill>
              </a:rPr>
              <a:t>Tek bir nokta belirle </a:t>
            </a:r>
            <a:br>
              <a:rPr lang="tr-TR" sz="1800" dirty="0" smtClean="0">
                <a:solidFill>
                  <a:schemeClr val="tx1">
                    <a:lumMod val="95000"/>
                    <a:lumOff val="5000"/>
                  </a:schemeClr>
                </a:solidFill>
              </a:rPr>
            </a:br>
            <a:r>
              <a:rPr lang="tr-TR" sz="1800" dirty="0" smtClean="0">
                <a:solidFill>
                  <a:schemeClr val="tx1">
                    <a:lumMod val="95000"/>
                    <a:lumOff val="5000"/>
                  </a:schemeClr>
                </a:solidFill>
              </a:rPr>
              <a:t/>
            </a:r>
            <a:br>
              <a:rPr lang="tr-TR" sz="1800" dirty="0" smtClean="0">
                <a:solidFill>
                  <a:schemeClr val="tx1">
                    <a:lumMod val="95000"/>
                    <a:lumOff val="5000"/>
                  </a:schemeClr>
                </a:solidFill>
              </a:rPr>
            </a:br>
            <a:r>
              <a:rPr lang="tr-TR" sz="1800" dirty="0" smtClean="0">
                <a:solidFill>
                  <a:schemeClr val="tx1">
                    <a:lumMod val="95000"/>
                    <a:lumOff val="5000"/>
                  </a:schemeClr>
                </a:solidFill>
              </a:rPr>
              <a:t>belirlenen noktanın sağı ve</a:t>
            </a:r>
            <a:br>
              <a:rPr lang="tr-TR" sz="1800" dirty="0" smtClean="0">
                <a:solidFill>
                  <a:schemeClr val="tx1">
                    <a:lumMod val="95000"/>
                    <a:lumOff val="5000"/>
                  </a:schemeClr>
                </a:solidFill>
              </a:rPr>
            </a:br>
            <a:r>
              <a:rPr lang="tr-TR" sz="1800" dirty="0" smtClean="0">
                <a:solidFill>
                  <a:schemeClr val="tx1">
                    <a:lumMod val="95000"/>
                    <a:lumOff val="5000"/>
                  </a:schemeClr>
                </a:solidFill>
              </a:rPr>
              <a:t/>
            </a:r>
            <a:br>
              <a:rPr lang="tr-TR" sz="1800" dirty="0" smtClean="0">
                <a:solidFill>
                  <a:schemeClr val="tx1">
                    <a:lumMod val="95000"/>
                    <a:lumOff val="5000"/>
                  </a:schemeClr>
                </a:solidFill>
              </a:rPr>
            </a:br>
            <a:r>
              <a:rPr lang="tr-TR" sz="1800" dirty="0" smtClean="0">
                <a:solidFill>
                  <a:schemeClr val="tx1">
                    <a:lumMod val="95000"/>
                    <a:lumOff val="5000"/>
                  </a:schemeClr>
                </a:solidFill>
              </a:rPr>
              <a:t>solunu farklı </a:t>
            </a:r>
            <a:r>
              <a:rPr lang="tr-TR" sz="1800" dirty="0" err="1" smtClean="0">
                <a:solidFill>
                  <a:schemeClr val="tx1">
                    <a:lumMod val="95000"/>
                    <a:lumOff val="5000"/>
                  </a:schemeClr>
                </a:solidFill>
              </a:rPr>
              <a:t>parent’lardan</a:t>
            </a:r>
            <a:r>
              <a:rPr lang="tr-TR" sz="1800" dirty="0" smtClean="0">
                <a:solidFill>
                  <a:schemeClr val="tx1">
                    <a:lumMod val="95000"/>
                    <a:lumOff val="5000"/>
                  </a:schemeClr>
                </a:solidFill>
              </a:rPr>
              <a:t/>
            </a:r>
            <a:br>
              <a:rPr lang="tr-TR" sz="1800" dirty="0" smtClean="0">
                <a:solidFill>
                  <a:schemeClr val="tx1">
                    <a:lumMod val="95000"/>
                    <a:lumOff val="5000"/>
                  </a:schemeClr>
                </a:solidFill>
              </a:rPr>
            </a:br>
            <a:r>
              <a:rPr lang="tr-TR" sz="1800" dirty="0" smtClean="0">
                <a:solidFill>
                  <a:schemeClr val="tx1">
                    <a:lumMod val="95000"/>
                    <a:lumOff val="5000"/>
                  </a:schemeClr>
                </a:solidFill>
              </a:rPr>
              <a:t/>
            </a:r>
            <a:br>
              <a:rPr lang="tr-TR" sz="1800" dirty="0" smtClean="0">
                <a:solidFill>
                  <a:schemeClr val="tx1">
                    <a:lumMod val="95000"/>
                    <a:lumOff val="5000"/>
                  </a:schemeClr>
                </a:solidFill>
              </a:rPr>
            </a:br>
            <a:r>
              <a:rPr lang="tr-TR" sz="1800" dirty="0" smtClean="0">
                <a:solidFill>
                  <a:schemeClr val="tx1">
                    <a:lumMod val="95000"/>
                    <a:lumOff val="5000"/>
                  </a:schemeClr>
                </a:solidFill>
              </a:rPr>
              <a:t>alarak çocukları oluştur </a:t>
            </a:r>
          </a:p>
          <a:p>
            <a:pPr marL="0" indent="0">
              <a:buNone/>
            </a:pPr>
            <a:r>
              <a:rPr lang="tr-TR" dirty="0" smtClean="0"/>
              <a:t> </a:t>
            </a:r>
            <a:endParaRPr lang="tr-TR" dirty="0" smtClean="0"/>
          </a:p>
        </p:txBody>
      </p:sp>
      <p:pic>
        <p:nvPicPr>
          <p:cNvPr id="2" name="Resim 1"/>
          <p:cNvPicPr>
            <a:picLocks noChangeAspect="1"/>
          </p:cNvPicPr>
          <p:nvPr/>
        </p:nvPicPr>
        <p:blipFill>
          <a:blip r:embed="rId3"/>
          <a:stretch>
            <a:fillRect/>
          </a:stretch>
        </p:blipFill>
        <p:spPr>
          <a:xfrm>
            <a:off x="3724653" y="1524708"/>
            <a:ext cx="8349782" cy="4755184"/>
          </a:xfrm>
          <a:prstGeom prst="rect">
            <a:avLst/>
          </a:prstGeom>
        </p:spPr>
      </p:pic>
    </p:spTree>
    <p:extLst>
      <p:ext uri="{BB962C8B-B14F-4D97-AF65-F5344CB8AC3E}">
        <p14:creationId xmlns:p14="http://schemas.microsoft.com/office/powerpoint/2010/main" val="527760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Çaprazlam</a:t>
            </a:r>
            <a:r>
              <a:rPr lang="tr-TR" dirty="0"/>
              <a:t>a</a:t>
            </a:r>
            <a:r>
              <a:rPr lang="tr-TR" dirty="0" smtClean="0"/>
              <a:t> - </a:t>
            </a:r>
            <a:r>
              <a:rPr lang="tr-TR" dirty="0" err="1" smtClean="0"/>
              <a:t>Crossover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521207" y="1547311"/>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smtClean="0">
                <a:solidFill>
                  <a:schemeClr val="tx1">
                    <a:lumMod val="95000"/>
                    <a:lumOff val="5000"/>
                  </a:schemeClr>
                </a:solidFill>
              </a:rPr>
              <a:t>2 </a:t>
            </a:r>
            <a:r>
              <a:rPr lang="tr-TR" sz="1600" b="1" dirty="0" err="1" smtClean="0">
                <a:solidFill>
                  <a:schemeClr val="tx1">
                    <a:lumMod val="95000"/>
                    <a:lumOff val="5000"/>
                  </a:schemeClr>
                </a:solidFill>
              </a:rPr>
              <a:t>Points</a:t>
            </a:r>
            <a:r>
              <a:rPr lang="tr-TR" sz="1600" b="1" dirty="0" smtClean="0">
                <a:solidFill>
                  <a:schemeClr val="tx1">
                    <a:lumMod val="95000"/>
                    <a:lumOff val="5000"/>
                  </a:schemeClr>
                </a:solidFill>
              </a:rPr>
              <a:t> </a:t>
            </a:r>
            <a:r>
              <a:rPr lang="tr-TR" sz="1600" b="1" dirty="0" err="1" smtClean="0">
                <a:solidFill>
                  <a:schemeClr val="tx1">
                    <a:lumMod val="95000"/>
                    <a:lumOff val="5000"/>
                  </a:schemeClr>
                </a:solidFill>
              </a:rPr>
              <a:t>C</a:t>
            </a:r>
            <a:r>
              <a:rPr lang="tr-TR" sz="1600" b="1" dirty="0" err="1" smtClean="0">
                <a:solidFill>
                  <a:schemeClr val="tx1">
                    <a:lumMod val="95000"/>
                    <a:lumOff val="5000"/>
                  </a:schemeClr>
                </a:solidFill>
              </a:rPr>
              <a:t>rossover</a:t>
            </a:r>
            <a:endParaRPr lang="tr-TR" sz="1600" b="1" dirty="0" smtClean="0">
              <a:solidFill>
                <a:schemeClr val="tx1">
                  <a:lumMod val="95000"/>
                  <a:lumOff val="5000"/>
                </a:schemeClr>
              </a:solidFill>
            </a:endParaRPr>
          </a:p>
          <a:p>
            <a:r>
              <a:rPr lang="tr-TR" sz="1600" dirty="0" smtClean="0">
                <a:solidFill>
                  <a:schemeClr val="tx1">
                    <a:lumMod val="95000"/>
                    <a:lumOff val="5000"/>
                  </a:schemeClr>
                </a:solidFill>
              </a:rPr>
              <a:t>Rastgele iki nokta belirlenir</a:t>
            </a:r>
            <a:br>
              <a:rPr lang="tr-TR" sz="1600" dirty="0" smtClean="0">
                <a:solidFill>
                  <a:schemeClr val="tx1">
                    <a:lumMod val="95000"/>
                    <a:lumOff val="5000"/>
                  </a:schemeClr>
                </a:solidFill>
              </a:rPr>
            </a:br>
            <a:r>
              <a:rPr lang="tr-TR" sz="1600" dirty="0" smtClean="0">
                <a:solidFill>
                  <a:schemeClr val="tx1">
                    <a:lumMod val="95000"/>
                    <a:lumOff val="5000"/>
                  </a:schemeClr>
                </a:solidFill>
              </a:rPr>
              <a:t/>
            </a:r>
            <a:br>
              <a:rPr lang="tr-TR" sz="1600" dirty="0" smtClean="0">
                <a:solidFill>
                  <a:schemeClr val="tx1">
                    <a:lumMod val="95000"/>
                    <a:lumOff val="5000"/>
                  </a:schemeClr>
                </a:solidFill>
              </a:rPr>
            </a:br>
            <a:r>
              <a:rPr lang="tr-TR" sz="1600" dirty="0" smtClean="0">
                <a:solidFill>
                  <a:schemeClr val="tx1">
                    <a:lumMod val="95000"/>
                    <a:lumOff val="5000"/>
                  </a:schemeClr>
                </a:solidFill>
              </a:rPr>
              <a:t>sırayla farklı </a:t>
            </a:r>
            <a:r>
              <a:rPr lang="tr-TR" sz="1600" dirty="0" err="1" smtClean="0">
                <a:solidFill>
                  <a:schemeClr val="tx1">
                    <a:lumMod val="95000"/>
                    <a:lumOff val="5000"/>
                  </a:schemeClr>
                </a:solidFill>
              </a:rPr>
              <a:t>parent’lardan</a:t>
            </a:r>
            <a:r>
              <a:rPr lang="tr-TR" sz="1600" dirty="0" smtClean="0">
                <a:solidFill>
                  <a:schemeClr val="tx1">
                    <a:lumMod val="95000"/>
                    <a:lumOff val="5000"/>
                  </a:schemeClr>
                </a:solidFill>
              </a:rPr>
              <a:t> </a:t>
            </a:r>
            <a:br>
              <a:rPr lang="tr-TR" sz="1600" dirty="0" smtClean="0">
                <a:solidFill>
                  <a:schemeClr val="tx1">
                    <a:lumMod val="95000"/>
                    <a:lumOff val="5000"/>
                  </a:schemeClr>
                </a:solidFill>
              </a:rPr>
            </a:br>
            <a:r>
              <a:rPr lang="tr-TR" sz="1600" dirty="0" smtClean="0">
                <a:solidFill>
                  <a:schemeClr val="tx1">
                    <a:lumMod val="95000"/>
                    <a:lumOff val="5000"/>
                  </a:schemeClr>
                </a:solidFill>
              </a:rPr>
              <a:t/>
            </a:r>
            <a:br>
              <a:rPr lang="tr-TR" sz="1600" dirty="0" smtClean="0">
                <a:solidFill>
                  <a:schemeClr val="tx1">
                    <a:lumMod val="95000"/>
                    <a:lumOff val="5000"/>
                  </a:schemeClr>
                </a:solidFill>
              </a:rPr>
            </a:br>
            <a:r>
              <a:rPr lang="tr-TR" sz="1600" dirty="0" smtClean="0">
                <a:solidFill>
                  <a:schemeClr val="tx1">
                    <a:lumMod val="95000"/>
                    <a:lumOff val="5000"/>
                  </a:schemeClr>
                </a:solidFill>
              </a:rPr>
              <a:t>alınarak  yeni çocuklar</a:t>
            </a:r>
            <a:br>
              <a:rPr lang="tr-TR" sz="1600" dirty="0" smtClean="0">
                <a:solidFill>
                  <a:schemeClr val="tx1">
                    <a:lumMod val="95000"/>
                    <a:lumOff val="5000"/>
                  </a:schemeClr>
                </a:solidFill>
              </a:rPr>
            </a:br>
            <a:r>
              <a:rPr lang="tr-TR" sz="1600" dirty="0" smtClean="0">
                <a:solidFill>
                  <a:schemeClr val="tx1">
                    <a:lumMod val="95000"/>
                    <a:lumOff val="5000"/>
                  </a:schemeClr>
                </a:solidFill>
              </a:rPr>
              <a:t/>
            </a:r>
            <a:br>
              <a:rPr lang="tr-TR" sz="1600" dirty="0" smtClean="0">
                <a:solidFill>
                  <a:schemeClr val="tx1">
                    <a:lumMod val="95000"/>
                    <a:lumOff val="5000"/>
                  </a:schemeClr>
                </a:solidFill>
              </a:rPr>
            </a:br>
            <a:r>
              <a:rPr lang="tr-TR" sz="1600" dirty="0" smtClean="0">
                <a:solidFill>
                  <a:schemeClr val="tx1">
                    <a:lumMod val="95000"/>
                    <a:lumOff val="5000"/>
                  </a:schemeClr>
                </a:solidFill>
              </a:rPr>
              <a:t>oluşturulur.</a:t>
            </a:r>
          </a:p>
          <a:p>
            <a:pPr marL="0" indent="0">
              <a:buNone/>
            </a:pPr>
            <a:r>
              <a:rPr lang="tr-TR" sz="1600" b="1" dirty="0" smtClean="0">
                <a:solidFill>
                  <a:schemeClr val="tx1">
                    <a:lumMod val="95000"/>
                    <a:lumOff val="5000"/>
                  </a:schemeClr>
                </a:solidFill>
              </a:rPr>
              <a:t>K- </a:t>
            </a:r>
            <a:r>
              <a:rPr lang="tr-TR" sz="1600" b="1" dirty="0" err="1" smtClean="0">
                <a:solidFill>
                  <a:schemeClr val="tx1">
                    <a:lumMod val="95000"/>
                    <a:lumOff val="5000"/>
                  </a:schemeClr>
                </a:solidFill>
              </a:rPr>
              <a:t>Points</a:t>
            </a:r>
            <a:r>
              <a:rPr lang="tr-TR" sz="1600" b="1" dirty="0" smtClean="0">
                <a:solidFill>
                  <a:schemeClr val="tx1">
                    <a:lumMod val="95000"/>
                    <a:lumOff val="5000"/>
                  </a:schemeClr>
                </a:solidFill>
              </a:rPr>
              <a:t> </a:t>
            </a:r>
            <a:r>
              <a:rPr lang="tr-TR" sz="1600" b="1" dirty="0" err="1" smtClean="0">
                <a:solidFill>
                  <a:schemeClr val="tx1">
                    <a:lumMod val="95000"/>
                    <a:lumOff val="5000"/>
                  </a:schemeClr>
                </a:solidFill>
              </a:rPr>
              <a:t>Crossover</a:t>
            </a:r>
            <a:endParaRPr lang="tr-TR" sz="1600" b="1" dirty="0" smtClean="0">
              <a:solidFill>
                <a:schemeClr val="tx1">
                  <a:lumMod val="95000"/>
                  <a:lumOff val="5000"/>
                </a:schemeClr>
              </a:solidFill>
            </a:endParaRPr>
          </a:p>
          <a:p>
            <a:r>
              <a:rPr lang="tr-TR" sz="1600" dirty="0" smtClean="0">
                <a:solidFill>
                  <a:schemeClr val="tx1">
                    <a:lumMod val="95000"/>
                    <a:lumOff val="5000"/>
                  </a:schemeClr>
                </a:solidFill>
              </a:rPr>
              <a:t>Nokta sayısı K tane </a:t>
            </a:r>
            <a:r>
              <a:rPr lang="tr-TR" sz="1600" dirty="0" err="1" smtClean="0">
                <a:solidFill>
                  <a:schemeClr val="tx1">
                    <a:lumMod val="95000"/>
                    <a:lumOff val="5000"/>
                  </a:schemeClr>
                </a:solidFill>
              </a:rPr>
              <a:t>point</a:t>
            </a:r>
            <a:r>
              <a:rPr lang="tr-TR" sz="1600" dirty="0">
                <a:solidFill>
                  <a:schemeClr val="tx1">
                    <a:lumMod val="95000"/>
                    <a:lumOff val="5000"/>
                  </a:schemeClr>
                </a:solidFill>
              </a:rPr>
              <a:t/>
            </a:r>
            <a:br>
              <a:rPr lang="tr-TR" sz="1600" dirty="0">
                <a:solidFill>
                  <a:schemeClr val="tx1">
                    <a:lumMod val="95000"/>
                    <a:lumOff val="5000"/>
                  </a:schemeClr>
                </a:solidFill>
              </a:rPr>
            </a:br>
            <a:r>
              <a:rPr lang="tr-TR" sz="1600" dirty="0" smtClean="0">
                <a:solidFill>
                  <a:schemeClr val="tx1">
                    <a:lumMod val="95000"/>
                    <a:lumOff val="5000"/>
                  </a:schemeClr>
                </a:solidFill>
              </a:rPr>
              <a:t/>
            </a:r>
            <a:br>
              <a:rPr lang="tr-TR" sz="1600" dirty="0" smtClean="0">
                <a:solidFill>
                  <a:schemeClr val="tx1">
                    <a:lumMod val="95000"/>
                    <a:lumOff val="5000"/>
                  </a:schemeClr>
                </a:solidFill>
              </a:rPr>
            </a:br>
            <a:r>
              <a:rPr lang="tr-TR" sz="1600" dirty="0" smtClean="0">
                <a:solidFill>
                  <a:schemeClr val="tx1">
                    <a:lumMod val="95000"/>
                    <a:lumOff val="5000"/>
                  </a:schemeClr>
                </a:solidFill>
              </a:rPr>
              <a:t>belirlenir.  Çaprazlama sıralı </a:t>
            </a:r>
            <a:br>
              <a:rPr lang="tr-TR" sz="1600" dirty="0" smtClean="0">
                <a:solidFill>
                  <a:schemeClr val="tx1">
                    <a:lumMod val="95000"/>
                    <a:lumOff val="5000"/>
                  </a:schemeClr>
                </a:solidFill>
              </a:rPr>
            </a:br>
            <a:r>
              <a:rPr lang="tr-TR" sz="1600" dirty="0" smtClean="0">
                <a:solidFill>
                  <a:schemeClr val="tx1">
                    <a:lumMod val="95000"/>
                    <a:lumOff val="5000"/>
                  </a:schemeClr>
                </a:solidFill>
              </a:rPr>
              <a:t/>
            </a:r>
            <a:br>
              <a:rPr lang="tr-TR" sz="1600" dirty="0" smtClean="0">
                <a:solidFill>
                  <a:schemeClr val="tx1">
                    <a:lumMod val="95000"/>
                    <a:lumOff val="5000"/>
                  </a:schemeClr>
                </a:solidFill>
              </a:rPr>
            </a:br>
            <a:r>
              <a:rPr lang="tr-TR" sz="1600" dirty="0" smtClean="0">
                <a:solidFill>
                  <a:schemeClr val="tx1">
                    <a:lumMod val="95000"/>
                    <a:lumOff val="5000"/>
                  </a:schemeClr>
                </a:solidFill>
              </a:rPr>
              <a:t>şekilde gerçekleştirilir.</a:t>
            </a:r>
          </a:p>
          <a:p>
            <a:pPr marL="0" indent="0">
              <a:buNone/>
            </a:pPr>
            <a:r>
              <a:rPr lang="tr-TR" dirty="0" smtClean="0"/>
              <a:t> </a:t>
            </a:r>
            <a:endParaRPr lang="tr-TR" dirty="0" smtClean="0"/>
          </a:p>
        </p:txBody>
      </p:sp>
      <p:pic>
        <p:nvPicPr>
          <p:cNvPr id="3" name="Resim 2"/>
          <p:cNvPicPr>
            <a:picLocks noChangeAspect="1"/>
          </p:cNvPicPr>
          <p:nvPr/>
        </p:nvPicPr>
        <p:blipFill>
          <a:blip r:embed="rId3"/>
          <a:stretch>
            <a:fillRect/>
          </a:stretch>
        </p:blipFill>
        <p:spPr>
          <a:xfrm>
            <a:off x="3824878" y="1396661"/>
            <a:ext cx="8367122" cy="4736419"/>
          </a:xfrm>
          <a:prstGeom prst="rect">
            <a:avLst/>
          </a:prstGeom>
        </p:spPr>
      </p:pic>
    </p:spTree>
    <p:extLst>
      <p:ext uri="{BB962C8B-B14F-4D97-AF65-F5344CB8AC3E}">
        <p14:creationId xmlns:p14="http://schemas.microsoft.com/office/powerpoint/2010/main" val="3567356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Çaprazlam</a:t>
            </a:r>
            <a:r>
              <a:rPr lang="tr-TR" dirty="0"/>
              <a:t>a</a:t>
            </a:r>
            <a:r>
              <a:rPr lang="tr-TR" dirty="0" smtClean="0"/>
              <a:t> - </a:t>
            </a:r>
            <a:r>
              <a:rPr lang="tr-TR" dirty="0" err="1" smtClean="0"/>
              <a:t>Crossover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521207" y="1410295"/>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err="1" smtClean="0">
                <a:solidFill>
                  <a:schemeClr val="tx1">
                    <a:lumMod val="95000"/>
                    <a:lumOff val="5000"/>
                  </a:schemeClr>
                </a:solidFill>
              </a:rPr>
              <a:t>Order</a:t>
            </a:r>
            <a:r>
              <a:rPr lang="tr-TR" sz="1600" b="1" dirty="0" smtClean="0">
                <a:solidFill>
                  <a:schemeClr val="tx1">
                    <a:lumMod val="95000"/>
                    <a:lumOff val="5000"/>
                  </a:schemeClr>
                </a:solidFill>
              </a:rPr>
              <a:t> </a:t>
            </a:r>
            <a:r>
              <a:rPr lang="tr-TR" sz="1600" b="1" dirty="0" err="1" smtClean="0">
                <a:solidFill>
                  <a:schemeClr val="tx1">
                    <a:lumMod val="95000"/>
                    <a:lumOff val="5000"/>
                  </a:schemeClr>
                </a:solidFill>
              </a:rPr>
              <a:t>Crossover</a:t>
            </a:r>
            <a:endParaRPr lang="tr-TR" sz="1600" b="1" dirty="0" smtClean="0">
              <a:solidFill>
                <a:schemeClr val="tx1">
                  <a:lumMod val="95000"/>
                  <a:lumOff val="5000"/>
                </a:schemeClr>
              </a:solidFill>
            </a:endParaRPr>
          </a:p>
          <a:p>
            <a:r>
              <a:rPr lang="tr-TR" sz="1600" dirty="0" smtClean="0">
                <a:solidFill>
                  <a:schemeClr val="tx1">
                    <a:lumMod val="95000"/>
                    <a:lumOff val="5000"/>
                  </a:schemeClr>
                </a:solidFill>
              </a:rPr>
              <a:t>Belirlenen bölgeyi çaprazla</a:t>
            </a:r>
          </a:p>
          <a:p>
            <a:r>
              <a:rPr lang="tr-TR" sz="1600" dirty="0" smtClean="0">
                <a:solidFill>
                  <a:schemeClr val="tx1">
                    <a:lumMod val="95000"/>
                    <a:lumOff val="5000"/>
                  </a:schemeClr>
                </a:solidFill>
              </a:rPr>
              <a:t>Kalan çözümleri  ilgili </a:t>
            </a:r>
            <a:r>
              <a:rPr lang="tr-TR" sz="1600" dirty="0" err="1" smtClean="0">
                <a:solidFill>
                  <a:schemeClr val="tx1">
                    <a:lumMod val="95000"/>
                    <a:lumOff val="5000"/>
                  </a:schemeClr>
                </a:solidFill>
              </a:rPr>
              <a:t>parent’taki</a:t>
            </a:r>
            <a:r>
              <a:rPr lang="tr-TR" sz="1600" dirty="0" smtClean="0">
                <a:solidFill>
                  <a:schemeClr val="tx1">
                    <a:lumMod val="95000"/>
                    <a:lumOff val="5000"/>
                  </a:schemeClr>
                </a:solidFill>
              </a:rPr>
              <a:t/>
            </a:r>
            <a:br>
              <a:rPr lang="tr-TR" sz="1600" dirty="0" smtClean="0">
                <a:solidFill>
                  <a:schemeClr val="tx1">
                    <a:lumMod val="95000"/>
                    <a:lumOff val="5000"/>
                  </a:schemeClr>
                </a:solidFill>
              </a:rPr>
            </a:br>
            <a:r>
              <a:rPr lang="tr-TR" sz="1600" dirty="0" smtClean="0">
                <a:solidFill>
                  <a:schemeClr val="tx1">
                    <a:lumMod val="95000"/>
                    <a:lumOff val="5000"/>
                  </a:schemeClr>
                </a:solidFill>
              </a:rPr>
              <a:t/>
            </a:r>
            <a:br>
              <a:rPr lang="tr-TR" sz="1600" dirty="0" smtClean="0">
                <a:solidFill>
                  <a:schemeClr val="tx1">
                    <a:lumMod val="95000"/>
                    <a:lumOff val="5000"/>
                  </a:schemeClr>
                </a:solidFill>
              </a:rPr>
            </a:br>
            <a:r>
              <a:rPr lang="tr-TR" sz="1600" dirty="0" smtClean="0">
                <a:solidFill>
                  <a:schemeClr val="tx1">
                    <a:lumMod val="95000"/>
                    <a:lumOff val="5000"/>
                  </a:schemeClr>
                </a:solidFill>
              </a:rPr>
              <a:t>sıralamaya göre baştan başlayarak </a:t>
            </a:r>
            <a:br>
              <a:rPr lang="tr-TR" sz="1600" dirty="0" smtClean="0">
                <a:solidFill>
                  <a:schemeClr val="tx1">
                    <a:lumMod val="95000"/>
                    <a:lumOff val="5000"/>
                  </a:schemeClr>
                </a:solidFill>
              </a:rPr>
            </a:br>
            <a:r>
              <a:rPr lang="tr-TR" sz="1600" dirty="0" smtClean="0">
                <a:solidFill>
                  <a:schemeClr val="tx1">
                    <a:lumMod val="95000"/>
                    <a:lumOff val="5000"/>
                  </a:schemeClr>
                </a:solidFill>
              </a:rPr>
              <a:t/>
            </a:r>
            <a:br>
              <a:rPr lang="tr-TR" sz="1600" dirty="0" smtClean="0">
                <a:solidFill>
                  <a:schemeClr val="tx1">
                    <a:lumMod val="95000"/>
                    <a:lumOff val="5000"/>
                  </a:schemeClr>
                </a:solidFill>
              </a:rPr>
            </a:br>
            <a:r>
              <a:rPr lang="tr-TR" sz="1600" dirty="0" smtClean="0">
                <a:solidFill>
                  <a:schemeClr val="tx1">
                    <a:lumMod val="95000"/>
                    <a:lumOff val="5000"/>
                  </a:schemeClr>
                </a:solidFill>
              </a:rPr>
              <a:t>ekle</a:t>
            </a:r>
          </a:p>
          <a:p>
            <a:endParaRPr lang="tr-TR" sz="1600" dirty="0" smtClean="0">
              <a:solidFill>
                <a:schemeClr val="tx1">
                  <a:lumMod val="95000"/>
                  <a:lumOff val="5000"/>
                </a:schemeClr>
              </a:solidFill>
            </a:endParaRPr>
          </a:p>
          <a:p>
            <a:pPr marL="0" indent="0">
              <a:buNone/>
            </a:pPr>
            <a:r>
              <a:rPr lang="tr-TR" sz="1600" b="1" dirty="0" smtClean="0">
                <a:solidFill>
                  <a:schemeClr val="tx1">
                    <a:lumMod val="95000"/>
                    <a:lumOff val="5000"/>
                  </a:schemeClr>
                </a:solidFill>
              </a:rPr>
              <a:t>  </a:t>
            </a:r>
            <a:r>
              <a:rPr lang="tr-TR" sz="1600" dirty="0" smtClean="0"/>
              <a:t> </a:t>
            </a:r>
          </a:p>
          <a:p>
            <a:pPr marL="0" indent="0">
              <a:buNone/>
            </a:pPr>
            <a:r>
              <a:rPr lang="tr-TR" dirty="0" smtClean="0"/>
              <a:t> </a:t>
            </a:r>
            <a:endParaRPr lang="tr-TR" dirty="0" smtClean="0"/>
          </a:p>
        </p:txBody>
      </p:sp>
      <p:pic>
        <p:nvPicPr>
          <p:cNvPr id="4" name="Resim 3"/>
          <p:cNvPicPr>
            <a:picLocks noChangeAspect="1"/>
          </p:cNvPicPr>
          <p:nvPr/>
        </p:nvPicPr>
        <p:blipFill>
          <a:blip r:embed="rId3"/>
          <a:stretch>
            <a:fillRect/>
          </a:stretch>
        </p:blipFill>
        <p:spPr>
          <a:xfrm>
            <a:off x="4064436" y="1410295"/>
            <a:ext cx="8127564" cy="4533303"/>
          </a:xfrm>
          <a:prstGeom prst="rect">
            <a:avLst/>
          </a:prstGeom>
        </p:spPr>
      </p:pic>
    </p:spTree>
    <p:extLst>
      <p:ext uri="{BB962C8B-B14F-4D97-AF65-F5344CB8AC3E}">
        <p14:creationId xmlns:p14="http://schemas.microsoft.com/office/powerpoint/2010/main" val="960790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Çaprazlam</a:t>
            </a:r>
            <a:r>
              <a:rPr lang="tr-TR" dirty="0"/>
              <a:t>a</a:t>
            </a:r>
            <a:r>
              <a:rPr lang="tr-TR" dirty="0" smtClean="0"/>
              <a:t> - </a:t>
            </a:r>
            <a:r>
              <a:rPr lang="tr-TR" dirty="0" err="1" smtClean="0"/>
              <a:t>Crossover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374250" y="1477283"/>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err="1" smtClean="0"/>
              <a:t>Partial</a:t>
            </a:r>
            <a:r>
              <a:rPr lang="tr-TR" sz="1600" b="1" dirty="0" smtClean="0"/>
              <a:t> </a:t>
            </a:r>
            <a:r>
              <a:rPr lang="tr-TR" sz="1600" b="1" dirty="0" err="1" smtClean="0"/>
              <a:t>Mapping</a:t>
            </a:r>
            <a:r>
              <a:rPr lang="tr-TR" sz="1600" b="1" dirty="0" smtClean="0"/>
              <a:t> </a:t>
            </a:r>
            <a:r>
              <a:rPr lang="tr-TR" sz="1600" b="1" dirty="0" err="1" smtClean="0"/>
              <a:t>Crossover</a:t>
            </a:r>
            <a:endParaRPr lang="tr-TR" sz="1600" b="1" dirty="0" smtClean="0"/>
          </a:p>
          <a:p>
            <a:r>
              <a:rPr lang="tr-TR" sz="1600" dirty="0" smtClean="0"/>
              <a:t>2 </a:t>
            </a:r>
            <a:r>
              <a:rPr lang="tr-TR" sz="1600" dirty="0" err="1" smtClean="0"/>
              <a:t>point</a:t>
            </a:r>
            <a:r>
              <a:rPr lang="tr-TR" sz="1600" dirty="0" smtClean="0"/>
              <a:t> </a:t>
            </a:r>
            <a:r>
              <a:rPr lang="tr-TR" sz="1600" dirty="0" err="1" smtClean="0"/>
              <a:t>crossover</a:t>
            </a:r>
            <a:r>
              <a:rPr lang="tr-TR" sz="1600" dirty="0" smtClean="0"/>
              <a:t> yapılır </a:t>
            </a:r>
          </a:p>
          <a:p>
            <a:r>
              <a:rPr lang="tr-TR" sz="1600" dirty="0" smtClean="0"/>
              <a:t>Orta bölüm için </a:t>
            </a:r>
            <a:r>
              <a:rPr lang="tr-TR" sz="1600" dirty="0" err="1" smtClean="0"/>
              <a:t>MAP’ler</a:t>
            </a:r>
            <a:r>
              <a:rPr lang="tr-TR" sz="1600" dirty="0" smtClean="0"/>
              <a:t> oluşturulur.</a:t>
            </a:r>
          </a:p>
          <a:p>
            <a:r>
              <a:rPr lang="tr-TR" sz="1600" dirty="0" smtClean="0"/>
              <a:t>Çocuklardaki tekrar eden çocuklarda </a:t>
            </a:r>
            <a:br>
              <a:rPr lang="tr-TR" sz="1600" dirty="0" smtClean="0"/>
            </a:br>
            <a:r>
              <a:rPr lang="tr-TR" sz="1600" dirty="0" smtClean="0"/>
              <a:t/>
            </a:r>
            <a:br>
              <a:rPr lang="tr-TR" sz="1600" dirty="0" smtClean="0"/>
            </a:br>
            <a:r>
              <a:rPr lang="tr-TR" sz="1600" dirty="0" err="1" smtClean="0"/>
              <a:t>Map’e</a:t>
            </a:r>
            <a:r>
              <a:rPr lang="tr-TR" sz="1600" dirty="0" smtClean="0"/>
              <a:t> göre değişiklik yapılır.</a:t>
            </a:r>
          </a:p>
          <a:p>
            <a:r>
              <a:rPr lang="tr-TR" sz="1600" dirty="0" err="1" smtClean="0"/>
              <a:t>Map’teki</a:t>
            </a:r>
            <a:r>
              <a:rPr lang="tr-TR" sz="1600" dirty="0" smtClean="0"/>
              <a:t> çeviri sonrası yine tekrar eden sınıf </a:t>
            </a:r>
            <a:br>
              <a:rPr lang="tr-TR" sz="1600" dirty="0" smtClean="0"/>
            </a:br>
            <a:r>
              <a:rPr lang="tr-TR" sz="1600" dirty="0" smtClean="0"/>
              <a:t/>
            </a:r>
            <a:br>
              <a:rPr lang="tr-TR" sz="1600" dirty="0" smtClean="0"/>
            </a:br>
            <a:r>
              <a:rPr lang="tr-TR" sz="1600" dirty="0" smtClean="0"/>
              <a:t>olursa </a:t>
            </a:r>
            <a:r>
              <a:rPr lang="tr-TR" sz="1600" dirty="0" err="1" smtClean="0"/>
              <a:t>Map’e</a:t>
            </a:r>
            <a:r>
              <a:rPr lang="tr-TR" sz="1600" dirty="0" smtClean="0"/>
              <a:t> göre tekrar değişiklik yapılır. </a:t>
            </a:r>
            <a:br>
              <a:rPr lang="tr-TR" sz="1600" dirty="0" smtClean="0"/>
            </a:br>
            <a:r>
              <a:rPr lang="tr-TR" sz="1600" dirty="0" smtClean="0"/>
              <a:t/>
            </a:r>
            <a:br>
              <a:rPr lang="tr-TR" sz="1600" dirty="0" smtClean="0"/>
            </a:br>
            <a:r>
              <a:rPr lang="tr-TR" sz="1600" dirty="0" smtClean="0"/>
              <a:t>Sınıflar tekilleşene kadar bu işlem tekrar </a:t>
            </a:r>
            <a:br>
              <a:rPr lang="tr-TR" sz="1600" dirty="0" smtClean="0"/>
            </a:br>
            <a:r>
              <a:rPr lang="tr-TR" sz="1600" dirty="0" smtClean="0"/>
              <a:t/>
            </a:r>
            <a:br>
              <a:rPr lang="tr-TR" sz="1600" dirty="0" smtClean="0"/>
            </a:br>
            <a:r>
              <a:rPr lang="tr-TR" sz="1600" dirty="0" smtClean="0"/>
              <a:t>edilir.</a:t>
            </a:r>
            <a:r>
              <a:rPr lang="tr-TR" sz="1600" dirty="0" smtClean="0"/>
              <a:t> </a:t>
            </a:r>
          </a:p>
          <a:p>
            <a:pPr marL="0" indent="0">
              <a:buNone/>
            </a:pPr>
            <a:endParaRPr lang="tr-TR" sz="1600" b="1" dirty="0" smtClean="0"/>
          </a:p>
          <a:p>
            <a:pPr marL="0" indent="0">
              <a:buNone/>
            </a:pPr>
            <a:endParaRPr lang="tr-TR" dirty="0" smtClean="0"/>
          </a:p>
        </p:txBody>
      </p:sp>
      <p:pic>
        <p:nvPicPr>
          <p:cNvPr id="5" name="Resim 4"/>
          <p:cNvPicPr>
            <a:picLocks noChangeAspect="1"/>
          </p:cNvPicPr>
          <p:nvPr/>
        </p:nvPicPr>
        <p:blipFill>
          <a:blip r:embed="rId3"/>
          <a:stretch>
            <a:fillRect/>
          </a:stretch>
        </p:blipFill>
        <p:spPr>
          <a:xfrm>
            <a:off x="4742036" y="293660"/>
            <a:ext cx="7449964" cy="6333613"/>
          </a:xfrm>
          <a:prstGeom prst="rect">
            <a:avLst/>
          </a:prstGeom>
        </p:spPr>
      </p:pic>
    </p:spTree>
    <p:extLst>
      <p:ext uri="{BB962C8B-B14F-4D97-AF65-F5344CB8AC3E}">
        <p14:creationId xmlns:p14="http://schemas.microsoft.com/office/powerpoint/2010/main" val="640562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Çaprazlam</a:t>
            </a:r>
            <a:r>
              <a:rPr lang="tr-TR" dirty="0"/>
              <a:t>a</a:t>
            </a:r>
            <a:r>
              <a:rPr lang="tr-TR" dirty="0" smtClean="0"/>
              <a:t> - </a:t>
            </a:r>
            <a:r>
              <a:rPr lang="tr-TR" dirty="0" err="1" smtClean="0"/>
              <a:t>Crossover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374250" y="1477283"/>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err="1" smtClean="0"/>
              <a:t>Cycle</a:t>
            </a:r>
            <a:r>
              <a:rPr lang="tr-TR" sz="1600" b="1" dirty="0" smtClean="0"/>
              <a:t> </a:t>
            </a:r>
            <a:r>
              <a:rPr lang="tr-TR" sz="1600" b="1" dirty="0" err="1" smtClean="0"/>
              <a:t>Crossover</a:t>
            </a:r>
            <a:endParaRPr lang="tr-TR" sz="1600" b="1" dirty="0" smtClean="0"/>
          </a:p>
          <a:p>
            <a:r>
              <a:rPr lang="tr-TR" sz="1600" dirty="0" smtClean="0"/>
              <a:t>Birinci </a:t>
            </a:r>
            <a:r>
              <a:rPr lang="tr-TR" sz="1600" dirty="0" err="1" smtClean="0"/>
              <a:t>Parent’tan</a:t>
            </a:r>
            <a:r>
              <a:rPr lang="tr-TR" sz="1600" dirty="0" smtClean="0"/>
              <a:t> başlayıp </a:t>
            </a:r>
            <a:r>
              <a:rPr lang="tr-TR" sz="1600" dirty="0" err="1" smtClean="0"/>
              <a:t>cycle</a:t>
            </a:r>
            <a:r>
              <a:rPr lang="tr-TR" sz="1600" dirty="0" smtClean="0"/>
              <a:t> oluşturulur.</a:t>
            </a:r>
          </a:p>
          <a:p>
            <a:r>
              <a:rPr lang="tr-TR" sz="1600" dirty="0" err="1" smtClean="0"/>
              <a:t>Cycle’da</a:t>
            </a:r>
            <a:r>
              <a:rPr lang="tr-TR" sz="1600" dirty="0" smtClean="0"/>
              <a:t> boşta kalanlar da yeni bir </a:t>
            </a:r>
            <a:r>
              <a:rPr lang="tr-TR" sz="1600" dirty="0" err="1" smtClean="0"/>
              <a:t>cycle</a:t>
            </a:r>
            <a:r>
              <a:rPr lang="tr-TR" sz="1600" dirty="0" smtClean="0"/>
              <a:t> oluşturur.</a:t>
            </a:r>
          </a:p>
          <a:p>
            <a:r>
              <a:rPr lang="tr-TR" sz="1600" dirty="0" smtClean="0"/>
              <a:t>Çocuklar üretilirken 1. </a:t>
            </a:r>
            <a:r>
              <a:rPr lang="tr-TR" sz="1600" dirty="0" err="1" smtClean="0"/>
              <a:t>Cycle’lı</a:t>
            </a:r>
            <a:r>
              <a:rPr lang="tr-TR" sz="1600" dirty="0" smtClean="0"/>
              <a:t> oluşturan kromozomların </a:t>
            </a:r>
            <a:br>
              <a:rPr lang="tr-TR" sz="1600" dirty="0" smtClean="0"/>
            </a:br>
            <a:r>
              <a:rPr lang="tr-TR" sz="1600" dirty="0" smtClean="0"/>
              <a:t/>
            </a:r>
            <a:br>
              <a:rPr lang="tr-TR" sz="1600" dirty="0" smtClean="0"/>
            </a:br>
            <a:r>
              <a:rPr lang="tr-TR" sz="1600" dirty="0" smtClean="0"/>
              <a:t>yerleri  </a:t>
            </a:r>
            <a:r>
              <a:rPr lang="tr-TR" sz="1600" dirty="0" err="1" smtClean="0"/>
              <a:t>parent’larından</a:t>
            </a:r>
            <a:r>
              <a:rPr lang="tr-TR" sz="1600" dirty="0" smtClean="0"/>
              <a:t> aynen aktarılır.</a:t>
            </a:r>
          </a:p>
          <a:p>
            <a:r>
              <a:rPr lang="tr-TR" sz="1600" dirty="0" smtClean="0"/>
              <a:t>Kalan </a:t>
            </a:r>
            <a:r>
              <a:rPr lang="tr-TR" sz="1600" dirty="0" err="1" smtClean="0"/>
              <a:t>boluşluklarda</a:t>
            </a:r>
            <a:r>
              <a:rPr lang="tr-TR" sz="1600" dirty="0" smtClean="0"/>
              <a:t> ilgili kromozomlar yer değiştirir</a:t>
            </a:r>
            <a:br>
              <a:rPr lang="tr-TR" sz="1600" dirty="0" smtClean="0"/>
            </a:br>
            <a:r>
              <a:rPr lang="tr-TR" sz="1600" dirty="0" smtClean="0"/>
              <a:t/>
            </a:r>
            <a:br>
              <a:rPr lang="tr-TR" sz="1600" dirty="0" smtClean="0"/>
            </a:br>
            <a:r>
              <a:rPr lang="tr-TR" sz="1600" dirty="0" smtClean="0"/>
              <a:t>dolayısıyla 2. </a:t>
            </a:r>
            <a:r>
              <a:rPr lang="tr-TR" sz="1600" dirty="0" err="1" smtClean="0"/>
              <a:t>cycle’ye</a:t>
            </a:r>
            <a:r>
              <a:rPr lang="tr-TR" sz="1600" dirty="0" smtClean="0"/>
              <a:t> göre tersi alınmış olur.</a:t>
            </a:r>
          </a:p>
          <a:p>
            <a:endParaRPr lang="tr-TR" sz="1600" dirty="0" smtClean="0"/>
          </a:p>
          <a:p>
            <a:endParaRPr lang="tr-TR" sz="1600" dirty="0" smtClean="0"/>
          </a:p>
          <a:p>
            <a:pPr marL="0" indent="0">
              <a:buNone/>
            </a:pPr>
            <a:endParaRPr lang="tr-TR" sz="1600" b="1" dirty="0" smtClean="0"/>
          </a:p>
          <a:p>
            <a:pPr marL="0" indent="0">
              <a:buNone/>
            </a:pPr>
            <a:endParaRPr lang="tr-TR" dirty="0" smtClean="0"/>
          </a:p>
        </p:txBody>
      </p:sp>
      <p:pic>
        <p:nvPicPr>
          <p:cNvPr id="2" name="Resim 1"/>
          <p:cNvPicPr>
            <a:picLocks noChangeAspect="1"/>
          </p:cNvPicPr>
          <p:nvPr/>
        </p:nvPicPr>
        <p:blipFill>
          <a:blip r:embed="rId3"/>
          <a:stretch>
            <a:fillRect/>
          </a:stretch>
        </p:blipFill>
        <p:spPr>
          <a:xfrm>
            <a:off x="6002507" y="907788"/>
            <a:ext cx="5764264" cy="5597987"/>
          </a:xfrm>
          <a:prstGeom prst="rect">
            <a:avLst/>
          </a:prstGeom>
        </p:spPr>
      </p:pic>
    </p:spTree>
    <p:extLst>
      <p:ext uri="{BB962C8B-B14F-4D97-AF65-F5344CB8AC3E}">
        <p14:creationId xmlns:p14="http://schemas.microsoft.com/office/powerpoint/2010/main" val="188026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Mutasyon - </a:t>
            </a:r>
            <a:r>
              <a:rPr lang="tr-TR" dirty="0" err="1" smtClean="0"/>
              <a:t>Mutation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717150"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tr-TR" sz="1600" dirty="0" smtClean="0"/>
              <a:t>Genetik çeşitliliği arttırmak için kullanılır</a:t>
            </a:r>
            <a:r>
              <a:rPr lang="tr-TR" sz="1600" b="1" dirty="0" smtClean="0"/>
              <a:t>.</a:t>
            </a:r>
          </a:p>
          <a:p>
            <a:r>
              <a:rPr lang="tr-TR" sz="1600" dirty="0" smtClean="0"/>
              <a:t>Mutasyon değeri belirlenir. Bu değer mutasyon yapılacak bireylerin popülasyon </a:t>
            </a:r>
            <a:r>
              <a:rPr lang="tr-TR" sz="1600" dirty="0" err="1" smtClean="0"/>
              <a:t>içersindeki</a:t>
            </a:r>
            <a:r>
              <a:rPr lang="tr-TR" sz="1600" dirty="0" smtClean="0"/>
              <a:t> yüzdesini belirlemek için kullanılır.</a:t>
            </a:r>
          </a:p>
          <a:p>
            <a:pPr lvl="1"/>
            <a:r>
              <a:rPr lang="tr-TR" sz="1600" dirty="0" smtClean="0"/>
              <a:t>0,07 değerinin belirlenmesi bireylerin %7’sine mutasyon yap anlamına gelmektedir. </a:t>
            </a:r>
          </a:p>
          <a:p>
            <a:r>
              <a:rPr lang="tr-TR" sz="1600" dirty="0" smtClean="0"/>
              <a:t>0,1 ile 0,01 aralığında belirlenmesi önerilir</a:t>
            </a:r>
          </a:p>
          <a:p>
            <a:r>
              <a:rPr lang="tr-TR" sz="1600" dirty="0" smtClean="0"/>
              <a:t>Mutasyon işlemi çeşitliliği arttırırken oluşan gen aktarımını bozabilir. Yapılacak mutasyonun ne kadar olacağının seçilmesi çok önemlidir.</a:t>
            </a:r>
          </a:p>
          <a:p>
            <a:pPr lvl="1"/>
            <a:r>
              <a:rPr lang="tr-TR" sz="1600" dirty="0" smtClean="0"/>
              <a:t>Az seçmek çeşitliliği düşürür çok seçmek oluşan iyi genlerin bozulmasına sebep olabilir..</a:t>
            </a:r>
          </a:p>
          <a:p>
            <a:pPr lvl="1"/>
            <a:endParaRPr lang="tr-TR" sz="1600" dirty="0" smtClean="0"/>
          </a:p>
          <a:p>
            <a:pPr marL="0" indent="0">
              <a:buNone/>
            </a:pPr>
            <a:endParaRPr lang="tr-TR" sz="1600" dirty="0" smtClean="0"/>
          </a:p>
          <a:p>
            <a:endParaRPr lang="tr-TR" sz="1600" dirty="0" smtClean="0"/>
          </a:p>
          <a:p>
            <a:endParaRPr lang="tr-TR" sz="1600" dirty="0" smtClean="0"/>
          </a:p>
          <a:p>
            <a:pPr marL="0" indent="0">
              <a:buNone/>
            </a:pPr>
            <a:endParaRPr lang="tr-TR" sz="1600" b="1" dirty="0" smtClean="0"/>
          </a:p>
          <a:p>
            <a:pPr marL="0" indent="0">
              <a:buNone/>
            </a:pPr>
            <a:endParaRPr lang="tr-TR" dirty="0" smtClean="0"/>
          </a:p>
        </p:txBody>
      </p:sp>
    </p:spTree>
    <p:extLst>
      <p:ext uri="{BB962C8B-B14F-4D97-AF65-F5344CB8AC3E}">
        <p14:creationId xmlns:p14="http://schemas.microsoft.com/office/powerpoint/2010/main" val="1700878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Genetik Algoritmalar (GA) – </a:t>
            </a:r>
            <a:r>
              <a:rPr lang="tr-TR" dirty="0" err="1" smtClean="0"/>
              <a:t>Genetic</a:t>
            </a:r>
            <a:r>
              <a:rPr lang="tr-TR" dirty="0" smtClean="0"/>
              <a:t> </a:t>
            </a:r>
            <a:r>
              <a:rPr lang="tr-TR" dirty="0" err="1" smtClean="0"/>
              <a:t>Algorithm</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753003" y="1365425"/>
            <a:ext cx="10987239" cy="524764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tr-TR" sz="1800" dirty="0"/>
              <a:t>Genetik algoritmalar (GA), doğadan ilham alınarak geliştirilmiş bir arama ve optimizasyon yöntemidir. </a:t>
            </a:r>
            <a:endParaRPr lang="tr-TR" sz="1800" dirty="0" smtClean="0"/>
          </a:p>
          <a:p>
            <a:pPr>
              <a:lnSpc>
                <a:spcPct val="150000"/>
              </a:lnSpc>
            </a:pPr>
            <a:r>
              <a:rPr lang="tr-TR" sz="1800" dirty="0"/>
              <a:t>Temel ilkeleri John </a:t>
            </a:r>
            <a:r>
              <a:rPr lang="tr-TR" sz="1800" dirty="0" err="1"/>
              <a:t>Holland</a:t>
            </a:r>
            <a:r>
              <a:rPr lang="tr-TR" sz="1800" dirty="0"/>
              <a:t> tarafından ortaya atılmıştır</a:t>
            </a:r>
            <a:r>
              <a:rPr lang="tr-TR" sz="1800" dirty="0" smtClean="0"/>
              <a:t>.</a:t>
            </a:r>
          </a:p>
          <a:p>
            <a:pPr lvl="1">
              <a:lnSpc>
                <a:spcPct val="150000"/>
              </a:lnSpc>
            </a:pPr>
            <a:r>
              <a:rPr lang="tr-TR" sz="1800" dirty="0" smtClean="0"/>
              <a:t>Seçilim, Çaprazlama, Mutasyon, </a:t>
            </a:r>
            <a:r>
              <a:rPr lang="tr-TR" sz="1800" dirty="0" err="1" smtClean="0"/>
              <a:t>Elitizm</a:t>
            </a:r>
            <a:r>
              <a:rPr lang="tr-TR" sz="1800" dirty="0" smtClean="0"/>
              <a:t> </a:t>
            </a:r>
          </a:p>
          <a:p>
            <a:pPr>
              <a:lnSpc>
                <a:spcPct val="150000"/>
              </a:lnSpc>
            </a:pPr>
            <a:r>
              <a:rPr lang="tr-TR" sz="1800" dirty="0" smtClean="0"/>
              <a:t>Charles </a:t>
            </a:r>
            <a:r>
              <a:rPr lang="tr-TR" sz="1800" dirty="0"/>
              <a:t>Darwin'in doğal seçilim teorisine dayalıdır. </a:t>
            </a:r>
            <a:endParaRPr lang="tr-TR" sz="1800" dirty="0" smtClean="0"/>
          </a:p>
          <a:p>
            <a:pPr>
              <a:lnSpc>
                <a:spcPct val="150000"/>
              </a:lnSpc>
            </a:pPr>
            <a:r>
              <a:rPr lang="tr-TR" sz="1800" dirty="0" smtClean="0"/>
              <a:t>Genetik </a:t>
            </a:r>
            <a:r>
              <a:rPr lang="tr-TR" sz="1800" dirty="0"/>
              <a:t>algoritmalar, karmaşık problemlerin çözümünde kullanılır ve biyolojik evrim süreçlerini taklit ederek çözüme ulaşmaya çalışır.</a:t>
            </a:r>
          </a:p>
          <a:p>
            <a:pPr>
              <a:lnSpc>
                <a:spcPct val="150000"/>
              </a:lnSpc>
            </a:pPr>
            <a:r>
              <a:rPr lang="tr-TR" sz="1800" dirty="0"/>
              <a:t>Genetik algoritmalar, büyük çözüm uzaylarını keşfetmek ve en uygun çözüme ulaşmak için bir popülasyon tabanlı yaklaşım kullanır</a:t>
            </a:r>
            <a:r>
              <a:rPr lang="tr-TR" sz="1800" dirty="0" smtClean="0"/>
              <a:t>.</a:t>
            </a:r>
          </a:p>
          <a:p>
            <a:pPr>
              <a:lnSpc>
                <a:spcPct val="150000"/>
              </a:lnSpc>
            </a:pPr>
            <a:r>
              <a:rPr lang="tr-TR" sz="1800" dirty="0" smtClean="0"/>
              <a:t> </a:t>
            </a:r>
            <a:r>
              <a:rPr lang="tr-TR" sz="1800" dirty="0"/>
              <a:t>Bu algoritmalar, evrimsel süreçlerin temel mekanizmalarını (seçilim, çaprazlama, mutasyon) taklit ederek çözümleri </a:t>
            </a:r>
            <a:r>
              <a:rPr lang="tr-TR" sz="1800" dirty="0" err="1"/>
              <a:t>iteratif</a:t>
            </a:r>
            <a:r>
              <a:rPr lang="tr-TR" sz="1800" dirty="0"/>
              <a:t> olarak geliştirirler.</a:t>
            </a:r>
          </a:p>
          <a:p>
            <a:pPr marL="0" indent="0">
              <a:lnSpc>
                <a:spcPct val="150000"/>
              </a:lnSpc>
              <a:buNone/>
            </a:pPr>
            <a:endParaRPr lang="tr-TR" sz="1800" dirty="0" smtClean="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4374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Mutasyon - </a:t>
            </a:r>
            <a:r>
              <a:rPr lang="tr-TR" dirty="0" err="1" smtClean="0"/>
              <a:t>Mutation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521207"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err="1" smtClean="0"/>
              <a:t>Insertion</a:t>
            </a:r>
            <a:r>
              <a:rPr lang="tr-TR" sz="1600" b="1" dirty="0" smtClean="0"/>
              <a:t> </a:t>
            </a:r>
            <a:r>
              <a:rPr lang="tr-TR" sz="1600" b="1" dirty="0" err="1" smtClean="0"/>
              <a:t>Mutation</a:t>
            </a:r>
            <a:endParaRPr lang="tr-TR" sz="1600" b="1" dirty="0" smtClean="0"/>
          </a:p>
          <a:p>
            <a:r>
              <a:rPr lang="tr-TR" sz="1600" dirty="0" smtClean="0"/>
              <a:t>Bir geni alıp rastgele yerini değiştiriyoruz.</a:t>
            </a:r>
            <a:endParaRPr lang="tr-TR" sz="1600" dirty="0" smtClean="0"/>
          </a:p>
          <a:p>
            <a:pPr lvl="1"/>
            <a:endParaRPr lang="tr-TR" sz="1600" dirty="0" smtClean="0"/>
          </a:p>
          <a:p>
            <a:pPr marL="0" indent="0">
              <a:buNone/>
            </a:pPr>
            <a:endParaRPr lang="tr-TR" sz="1600" dirty="0" smtClean="0"/>
          </a:p>
          <a:p>
            <a:endParaRPr lang="tr-TR" sz="1600" dirty="0" smtClean="0"/>
          </a:p>
          <a:p>
            <a:endParaRPr lang="tr-TR" sz="1600" dirty="0" smtClean="0"/>
          </a:p>
          <a:p>
            <a:pPr marL="0" indent="0">
              <a:buNone/>
            </a:pPr>
            <a:endParaRPr lang="tr-TR" sz="1600" b="1" dirty="0" smtClean="0"/>
          </a:p>
          <a:p>
            <a:pPr marL="0" indent="0">
              <a:buNone/>
            </a:pPr>
            <a:endParaRPr lang="tr-TR" dirty="0" smtClean="0"/>
          </a:p>
        </p:txBody>
      </p:sp>
      <p:pic>
        <p:nvPicPr>
          <p:cNvPr id="2" name="Resim 1"/>
          <p:cNvPicPr>
            <a:picLocks noChangeAspect="1"/>
          </p:cNvPicPr>
          <p:nvPr/>
        </p:nvPicPr>
        <p:blipFill>
          <a:blip r:embed="rId3"/>
          <a:stretch>
            <a:fillRect/>
          </a:stretch>
        </p:blipFill>
        <p:spPr>
          <a:xfrm>
            <a:off x="4983402" y="1850010"/>
            <a:ext cx="6957882" cy="3982788"/>
          </a:xfrm>
          <a:prstGeom prst="rect">
            <a:avLst/>
          </a:prstGeom>
        </p:spPr>
      </p:pic>
    </p:spTree>
    <p:extLst>
      <p:ext uri="{BB962C8B-B14F-4D97-AF65-F5344CB8AC3E}">
        <p14:creationId xmlns:p14="http://schemas.microsoft.com/office/powerpoint/2010/main" val="141466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Mutasyon - </a:t>
            </a:r>
            <a:r>
              <a:rPr lang="tr-TR" dirty="0" err="1" smtClean="0"/>
              <a:t>Mutation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521207"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smtClean="0"/>
              <a:t>Swap </a:t>
            </a:r>
            <a:r>
              <a:rPr lang="tr-TR" sz="1600" b="1" dirty="0" err="1" smtClean="0"/>
              <a:t>Mutation</a:t>
            </a:r>
            <a:endParaRPr lang="tr-TR" sz="1600" b="1" dirty="0" smtClean="0"/>
          </a:p>
          <a:p>
            <a:r>
              <a:rPr lang="tr-TR" sz="1600" dirty="0" smtClean="0"/>
              <a:t>Rastgele iki gen seç ve bunları çapraz </a:t>
            </a:r>
            <a:br>
              <a:rPr lang="tr-TR" sz="1600" dirty="0" smtClean="0"/>
            </a:br>
            <a:r>
              <a:rPr lang="tr-TR" sz="1600" dirty="0" smtClean="0"/>
              <a:t/>
            </a:r>
            <a:br>
              <a:rPr lang="tr-TR" sz="1600" dirty="0" smtClean="0"/>
            </a:br>
            <a:r>
              <a:rPr lang="tr-TR" sz="1600" dirty="0" smtClean="0"/>
              <a:t>olarak yerlerini değiştiriyoruz.</a:t>
            </a:r>
          </a:p>
          <a:p>
            <a:pPr lvl="1"/>
            <a:endParaRPr lang="tr-TR" sz="1600" dirty="0" smtClean="0"/>
          </a:p>
          <a:p>
            <a:pPr marL="0" indent="0">
              <a:buNone/>
            </a:pPr>
            <a:endParaRPr lang="tr-TR" sz="1600" dirty="0" smtClean="0"/>
          </a:p>
          <a:p>
            <a:endParaRPr lang="tr-TR" sz="1600" dirty="0" smtClean="0"/>
          </a:p>
          <a:p>
            <a:endParaRPr lang="tr-TR" sz="1600" dirty="0" smtClean="0"/>
          </a:p>
          <a:p>
            <a:pPr marL="0" indent="0">
              <a:buNone/>
            </a:pPr>
            <a:endParaRPr lang="tr-TR" sz="1600" b="1" dirty="0" smtClean="0"/>
          </a:p>
          <a:p>
            <a:pPr marL="0" indent="0">
              <a:buNone/>
            </a:pPr>
            <a:endParaRPr lang="tr-TR" dirty="0" smtClean="0"/>
          </a:p>
        </p:txBody>
      </p:sp>
      <p:pic>
        <p:nvPicPr>
          <p:cNvPr id="3" name="Resim 2"/>
          <p:cNvPicPr>
            <a:picLocks noChangeAspect="1"/>
          </p:cNvPicPr>
          <p:nvPr/>
        </p:nvPicPr>
        <p:blipFill>
          <a:blip r:embed="rId3"/>
          <a:stretch>
            <a:fillRect/>
          </a:stretch>
        </p:blipFill>
        <p:spPr>
          <a:xfrm>
            <a:off x="4619243" y="1643155"/>
            <a:ext cx="7522666" cy="4189643"/>
          </a:xfrm>
          <a:prstGeom prst="rect">
            <a:avLst/>
          </a:prstGeom>
        </p:spPr>
      </p:pic>
    </p:spTree>
    <p:extLst>
      <p:ext uri="{BB962C8B-B14F-4D97-AF65-F5344CB8AC3E}">
        <p14:creationId xmlns:p14="http://schemas.microsoft.com/office/powerpoint/2010/main" val="2867240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Mutasyon - </a:t>
            </a:r>
            <a:r>
              <a:rPr lang="tr-TR" dirty="0" err="1" smtClean="0"/>
              <a:t>Mutation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521207"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err="1" smtClean="0"/>
              <a:t>Displacement</a:t>
            </a:r>
            <a:r>
              <a:rPr lang="tr-TR" sz="1600" b="1" dirty="0" smtClean="0"/>
              <a:t> </a:t>
            </a:r>
            <a:r>
              <a:rPr lang="tr-TR" sz="1600" b="1" dirty="0" err="1" smtClean="0"/>
              <a:t>Mutation</a:t>
            </a:r>
            <a:endParaRPr lang="tr-TR" sz="1600" b="1" dirty="0" smtClean="0"/>
          </a:p>
          <a:p>
            <a:r>
              <a:rPr lang="tr-TR" sz="1600" dirty="0" smtClean="0"/>
              <a:t>Bir aralığı komple alıp yerini değiştiriyoruz.</a:t>
            </a:r>
            <a:endParaRPr lang="tr-TR" sz="1600" dirty="0" smtClean="0"/>
          </a:p>
          <a:p>
            <a:pPr marL="0" indent="0">
              <a:buNone/>
            </a:pPr>
            <a:endParaRPr lang="tr-TR" sz="1600" dirty="0" smtClean="0"/>
          </a:p>
          <a:p>
            <a:endParaRPr lang="tr-TR" sz="1600" dirty="0" smtClean="0"/>
          </a:p>
          <a:p>
            <a:endParaRPr lang="tr-TR" sz="1600" dirty="0" smtClean="0"/>
          </a:p>
          <a:p>
            <a:pPr marL="0" indent="0">
              <a:buNone/>
            </a:pPr>
            <a:endParaRPr lang="tr-TR" sz="1600" b="1" dirty="0" smtClean="0"/>
          </a:p>
          <a:p>
            <a:pPr marL="0" indent="0">
              <a:buNone/>
            </a:pPr>
            <a:endParaRPr lang="tr-TR" dirty="0" smtClean="0"/>
          </a:p>
        </p:txBody>
      </p:sp>
      <p:pic>
        <p:nvPicPr>
          <p:cNvPr id="2" name="Resim 1"/>
          <p:cNvPicPr>
            <a:picLocks noChangeAspect="1"/>
          </p:cNvPicPr>
          <p:nvPr/>
        </p:nvPicPr>
        <p:blipFill>
          <a:blip r:embed="rId3"/>
          <a:stretch>
            <a:fillRect/>
          </a:stretch>
        </p:blipFill>
        <p:spPr>
          <a:xfrm>
            <a:off x="4893031" y="1761105"/>
            <a:ext cx="7095857" cy="3823266"/>
          </a:xfrm>
          <a:prstGeom prst="rect">
            <a:avLst/>
          </a:prstGeom>
        </p:spPr>
      </p:pic>
    </p:spTree>
    <p:extLst>
      <p:ext uri="{BB962C8B-B14F-4D97-AF65-F5344CB8AC3E}">
        <p14:creationId xmlns:p14="http://schemas.microsoft.com/office/powerpoint/2010/main" val="1831467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Mutasyon - </a:t>
            </a:r>
            <a:r>
              <a:rPr lang="tr-TR" dirty="0" err="1" smtClean="0"/>
              <a:t>Mutation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521207"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err="1" smtClean="0"/>
              <a:t>Inversion</a:t>
            </a:r>
            <a:r>
              <a:rPr lang="tr-TR" sz="1600" b="1" dirty="0" smtClean="0"/>
              <a:t> </a:t>
            </a:r>
            <a:r>
              <a:rPr lang="tr-TR" sz="1600" b="1" dirty="0" err="1" smtClean="0"/>
              <a:t>Mutation</a:t>
            </a:r>
            <a:endParaRPr lang="tr-TR" sz="1600" b="1" dirty="0" smtClean="0"/>
          </a:p>
          <a:p>
            <a:r>
              <a:rPr lang="tr-TR" sz="1600" dirty="0" err="1" smtClean="0"/>
              <a:t>Displacement’te</a:t>
            </a:r>
            <a:r>
              <a:rPr lang="tr-TR" sz="1600" dirty="0" smtClean="0"/>
              <a:t> yapılan işlemi gerçekleştirirken</a:t>
            </a:r>
            <a:br>
              <a:rPr lang="tr-TR" sz="1600" dirty="0" smtClean="0"/>
            </a:br>
            <a:r>
              <a:rPr lang="tr-TR" sz="1600" dirty="0" smtClean="0"/>
              <a:t/>
            </a:r>
            <a:br>
              <a:rPr lang="tr-TR" sz="1600" dirty="0" smtClean="0"/>
            </a:br>
            <a:r>
              <a:rPr lang="tr-TR" sz="1600" dirty="0" smtClean="0"/>
              <a:t>ters çevirerek  yeni yerine yerleştiriyoruz. </a:t>
            </a:r>
            <a:br>
              <a:rPr lang="tr-TR" sz="1600" dirty="0" smtClean="0"/>
            </a:br>
            <a:endParaRPr lang="tr-TR" sz="1600" dirty="0" smtClean="0"/>
          </a:p>
          <a:p>
            <a:pPr marL="0" indent="0">
              <a:buNone/>
            </a:pPr>
            <a:endParaRPr lang="tr-TR" sz="1600" dirty="0" smtClean="0"/>
          </a:p>
          <a:p>
            <a:endParaRPr lang="tr-TR" sz="1600" dirty="0" smtClean="0"/>
          </a:p>
          <a:p>
            <a:endParaRPr lang="tr-TR" sz="1600" dirty="0" smtClean="0"/>
          </a:p>
          <a:p>
            <a:pPr marL="0" indent="0">
              <a:buNone/>
            </a:pPr>
            <a:endParaRPr lang="tr-TR" sz="1600" b="1" dirty="0" smtClean="0"/>
          </a:p>
          <a:p>
            <a:pPr marL="0" indent="0">
              <a:buNone/>
            </a:pPr>
            <a:endParaRPr lang="tr-TR" dirty="0" smtClean="0"/>
          </a:p>
        </p:txBody>
      </p:sp>
      <p:pic>
        <p:nvPicPr>
          <p:cNvPr id="3" name="Resim 2"/>
          <p:cNvPicPr>
            <a:picLocks noChangeAspect="1"/>
          </p:cNvPicPr>
          <p:nvPr/>
        </p:nvPicPr>
        <p:blipFill>
          <a:blip r:embed="rId3"/>
          <a:stretch>
            <a:fillRect/>
          </a:stretch>
        </p:blipFill>
        <p:spPr>
          <a:xfrm>
            <a:off x="195779" y="1828340"/>
            <a:ext cx="11584966" cy="3567886"/>
          </a:xfrm>
          <a:prstGeom prst="rect">
            <a:avLst/>
          </a:prstGeom>
        </p:spPr>
      </p:pic>
    </p:spTree>
    <p:extLst>
      <p:ext uri="{BB962C8B-B14F-4D97-AF65-F5344CB8AC3E}">
        <p14:creationId xmlns:p14="http://schemas.microsoft.com/office/powerpoint/2010/main" val="1990280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Mutasyon - </a:t>
            </a:r>
            <a:r>
              <a:rPr lang="tr-TR" dirty="0" err="1" smtClean="0"/>
              <a:t>Mutation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521207"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err="1" smtClean="0"/>
              <a:t>Inversion</a:t>
            </a:r>
            <a:r>
              <a:rPr lang="tr-TR" sz="1600" b="1" dirty="0" smtClean="0"/>
              <a:t> </a:t>
            </a:r>
            <a:r>
              <a:rPr lang="tr-TR" sz="1600" b="1" dirty="0" err="1" smtClean="0"/>
              <a:t>Mutation</a:t>
            </a:r>
            <a:endParaRPr lang="tr-TR" sz="1600" b="1" dirty="0" smtClean="0"/>
          </a:p>
          <a:p>
            <a:pPr marL="0" indent="0">
              <a:buNone/>
            </a:pPr>
            <a:r>
              <a:rPr lang="tr-TR" sz="1600" dirty="0" smtClean="0"/>
              <a:t/>
            </a:r>
            <a:br>
              <a:rPr lang="tr-TR" sz="1600" dirty="0" smtClean="0"/>
            </a:br>
            <a:endParaRPr lang="tr-TR" sz="1600" dirty="0" smtClean="0"/>
          </a:p>
          <a:p>
            <a:pPr marL="0" indent="0">
              <a:buNone/>
            </a:pPr>
            <a:endParaRPr lang="tr-TR" sz="1600" dirty="0" smtClean="0"/>
          </a:p>
          <a:p>
            <a:endParaRPr lang="tr-TR" sz="1600" dirty="0" smtClean="0"/>
          </a:p>
          <a:p>
            <a:endParaRPr lang="tr-TR" sz="1600" dirty="0" smtClean="0"/>
          </a:p>
          <a:p>
            <a:pPr marL="0" indent="0">
              <a:buNone/>
            </a:pPr>
            <a:endParaRPr lang="tr-TR" sz="1600" b="1" dirty="0" smtClean="0"/>
          </a:p>
          <a:p>
            <a:pPr marL="0" indent="0">
              <a:buNone/>
            </a:pPr>
            <a:endParaRPr lang="tr-TR" dirty="0" smtClean="0"/>
          </a:p>
        </p:txBody>
      </p:sp>
      <p:pic>
        <p:nvPicPr>
          <p:cNvPr id="2" name="Resim 1"/>
          <p:cNvPicPr>
            <a:picLocks noChangeAspect="1"/>
          </p:cNvPicPr>
          <p:nvPr/>
        </p:nvPicPr>
        <p:blipFill>
          <a:blip r:embed="rId3"/>
          <a:stretch>
            <a:fillRect/>
          </a:stretch>
        </p:blipFill>
        <p:spPr>
          <a:xfrm>
            <a:off x="5278433" y="212526"/>
            <a:ext cx="6628814" cy="6645474"/>
          </a:xfrm>
          <a:prstGeom prst="rect">
            <a:avLst/>
          </a:prstGeom>
        </p:spPr>
      </p:pic>
    </p:spTree>
    <p:extLst>
      <p:ext uri="{BB962C8B-B14F-4D97-AF65-F5344CB8AC3E}">
        <p14:creationId xmlns:p14="http://schemas.microsoft.com/office/powerpoint/2010/main" val="126132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err="1" smtClean="0"/>
              <a:t>Elitizm</a:t>
            </a:r>
            <a:r>
              <a:rPr lang="tr-TR" dirty="0" smtClean="0"/>
              <a:t> - </a:t>
            </a:r>
            <a:r>
              <a:rPr lang="tr-TR" dirty="0" err="1" smtClean="0"/>
              <a:t>Elitism</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541609" y="1884645"/>
            <a:ext cx="10934110" cy="38140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tr-TR" sz="1600" dirty="0" smtClean="0"/>
              <a:t>Yeni nesil oluşturulurken, eski </a:t>
            </a:r>
            <a:r>
              <a:rPr lang="tr-TR" sz="1600" dirty="0" err="1" smtClean="0"/>
              <a:t>poplasyondaki</a:t>
            </a:r>
            <a:r>
              <a:rPr lang="tr-TR" sz="1600" dirty="0" smtClean="0"/>
              <a:t> en iyi bireylerin </a:t>
            </a:r>
            <a:r>
              <a:rPr lang="tr-TR" sz="1600" dirty="0" err="1" smtClean="0"/>
              <a:t>mustasyon</a:t>
            </a:r>
            <a:r>
              <a:rPr lang="tr-TR" sz="1600" dirty="0" smtClean="0"/>
              <a:t> olmadan bir sonraki </a:t>
            </a:r>
            <a:r>
              <a:rPr lang="tr-TR" sz="1600" dirty="0" err="1" smtClean="0"/>
              <a:t>nesile</a:t>
            </a:r>
            <a:r>
              <a:rPr lang="tr-TR" sz="1600" dirty="0" smtClean="0"/>
              <a:t> aktarılma işlemidir.</a:t>
            </a:r>
          </a:p>
          <a:p>
            <a:r>
              <a:rPr lang="tr-TR" sz="1600" dirty="0" smtClean="0"/>
              <a:t>Bu sayede çözüm giderek daha iyi olmaya zorlanır.</a:t>
            </a:r>
          </a:p>
          <a:p>
            <a:r>
              <a:rPr lang="tr-TR" sz="1600" dirty="0" smtClean="0"/>
              <a:t>Yeni nesildeki çeşitlilik azalacak ancak daha başarılı genlerin devam etmesi sağlanmış olacaktır.</a:t>
            </a:r>
          </a:p>
          <a:p>
            <a:r>
              <a:rPr lang="tr-TR" sz="1600" dirty="0" smtClean="0"/>
              <a:t>İyi genlerin kaybolmasını önlemek için geliştirilmiştir.</a:t>
            </a:r>
          </a:p>
          <a:p>
            <a:r>
              <a:rPr lang="tr-TR" sz="1600" dirty="0" smtClean="0"/>
              <a:t>0,1’den küçük olması önerilir. Yani maksimum %10 birey yeni </a:t>
            </a:r>
            <a:r>
              <a:rPr lang="tr-TR" sz="1600" dirty="0" err="1" smtClean="0"/>
              <a:t>nesile</a:t>
            </a:r>
            <a:r>
              <a:rPr lang="tr-TR" sz="1600" dirty="0" smtClean="0"/>
              <a:t> </a:t>
            </a:r>
            <a:r>
              <a:rPr lang="tr-TR" sz="1600" dirty="0" err="1" smtClean="0"/>
              <a:t>elitizim</a:t>
            </a:r>
            <a:r>
              <a:rPr lang="tr-TR" sz="1600" dirty="0" smtClean="0"/>
              <a:t> ile aktarılsın istenir.  %10’un üzerine </a:t>
            </a:r>
            <a:br>
              <a:rPr lang="tr-TR" sz="1600" dirty="0" smtClean="0"/>
            </a:br>
            <a:r>
              <a:rPr lang="tr-TR" sz="1600" dirty="0" smtClean="0"/>
              <a:t/>
            </a:r>
            <a:br>
              <a:rPr lang="tr-TR" sz="1600" dirty="0" smtClean="0"/>
            </a:br>
            <a:r>
              <a:rPr lang="tr-TR" sz="1600" dirty="0" smtClean="0"/>
              <a:t>çıkması gelişimi yavaşlatacaktır.</a:t>
            </a:r>
            <a:endParaRPr lang="tr-TR" sz="1600" dirty="0" smtClean="0"/>
          </a:p>
          <a:p>
            <a:pPr marL="0" indent="0">
              <a:buNone/>
            </a:pPr>
            <a:r>
              <a:rPr lang="tr-TR" sz="1600" dirty="0" smtClean="0"/>
              <a:t/>
            </a:r>
            <a:br>
              <a:rPr lang="tr-TR" sz="1600" dirty="0" smtClean="0"/>
            </a:br>
            <a:endParaRPr lang="tr-TR" sz="1600" dirty="0" smtClean="0"/>
          </a:p>
          <a:p>
            <a:pPr marL="0" indent="0">
              <a:buNone/>
            </a:pPr>
            <a:endParaRPr lang="tr-TR" sz="1600" dirty="0" smtClean="0"/>
          </a:p>
          <a:p>
            <a:endParaRPr lang="tr-TR" sz="1600" dirty="0" smtClean="0"/>
          </a:p>
          <a:p>
            <a:endParaRPr lang="tr-TR" sz="1600" dirty="0" smtClean="0"/>
          </a:p>
          <a:p>
            <a:pPr marL="0" indent="0">
              <a:buNone/>
            </a:pPr>
            <a:endParaRPr lang="tr-TR" sz="1600" b="1" dirty="0" smtClean="0"/>
          </a:p>
          <a:p>
            <a:pPr marL="0" indent="0">
              <a:buNone/>
            </a:pPr>
            <a:endParaRPr lang="tr-TR" dirty="0" smtClean="0"/>
          </a:p>
        </p:txBody>
      </p:sp>
    </p:spTree>
    <p:extLst>
      <p:ext uri="{BB962C8B-B14F-4D97-AF65-F5344CB8AC3E}">
        <p14:creationId xmlns:p14="http://schemas.microsoft.com/office/powerpoint/2010/main" val="1346013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GA </a:t>
            </a:r>
            <a:r>
              <a:rPr lang="tr-TR" dirty="0" smtClean="0"/>
              <a:t>Avantaj – Dez</a:t>
            </a:r>
            <a:r>
              <a:rPr lang="tr-TR" dirty="0"/>
              <a:t>a</a:t>
            </a:r>
            <a:r>
              <a:rPr lang="tr-TR" dirty="0" smtClean="0"/>
              <a:t>vantaj</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b="1" dirty="0" smtClean="0"/>
              <a:t>Avantajlar</a:t>
            </a:r>
            <a:endParaRPr lang="tr-TR" sz="1800" b="1" dirty="0"/>
          </a:p>
          <a:p>
            <a:r>
              <a:rPr lang="tr-TR" sz="1800" dirty="0"/>
              <a:t>Küresel Optimuma Yaklaşım: Genetik algoritmalar, yerel maksimumlara sıkışmadan küresel optimum çözüme ulaşabilir.</a:t>
            </a:r>
          </a:p>
          <a:p>
            <a:r>
              <a:rPr lang="tr-TR" sz="1800" dirty="0"/>
              <a:t>Esneklik: Genetik algoritmalar, herhangi bir problem alanına uyarlanabilir.</a:t>
            </a:r>
          </a:p>
          <a:p>
            <a:r>
              <a:rPr lang="tr-TR" sz="1800" dirty="0"/>
              <a:t>Paralel Arama: Çözüm uzayını paralel olarak keşfederek daha hızlı sonuç verebilir.</a:t>
            </a:r>
          </a:p>
          <a:p>
            <a:pPr marL="0" indent="0">
              <a:buNone/>
            </a:pPr>
            <a:r>
              <a:rPr lang="tr-TR" sz="1800" b="1" dirty="0" smtClean="0"/>
              <a:t>Dezavantajlar</a:t>
            </a:r>
            <a:endParaRPr lang="tr-TR" sz="1800" b="1" dirty="0"/>
          </a:p>
          <a:p>
            <a:r>
              <a:rPr lang="tr-TR" sz="1800" dirty="0"/>
              <a:t>Yavaşlık: Karmaşık problemlerde çok fazla hesaplama gerektirebilir.</a:t>
            </a:r>
          </a:p>
          <a:p>
            <a:r>
              <a:rPr lang="tr-TR" sz="1800" dirty="0"/>
              <a:t>Uygunluk Fonksiyonuna Bağımlılık: Uygunluk fonksiyonunun doğru tanımlanması kritik öneme sahiptir. Yanlış bir uygunluk fonksiyonu kötü sonuçlar doğurabilir.</a:t>
            </a:r>
          </a:p>
          <a:p>
            <a:r>
              <a:rPr lang="tr-TR" sz="1800" dirty="0"/>
              <a:t>Kontrol Parametrelerinin Ayarı: Çaprazlama ve mutasyon oranları gibi parametrelerin doğru ayarlanması zordur ve genellikle deneyim gerektirir.</a:t>
            </a: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39145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GA –Güçsüz olduğu durum</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tr-TR" sz="1800" dirty="0"/>
              <a:t>Birçok önemli problemin çözümü için kullanılabilen genetik algoritmaların bazı limitleri bulunmaktadır: Genetik algoritmalar karmaşıklıkta iyi ölçeklenmezler. Mutasyona maruz kalan elementlerin sayısının fazla olduğu yerde, arama uzayı boyutunda genellikle üstel bir artış olur. Bu sebeple genetik algoritmalar karmaşıklığın arttığı yerde iyi sonuç vermez. Birçok problemde, genetik algoritmalar problemin optimumu yerine yerel optimumlara ve hatta keyfi noktalara yakınsama eğilimine sahiptir.</a:t>
            </a:r>
            <a:endParaRPr lang="tr-TR"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7818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p:cNvSpPr>
            <a:spLocks noGrp="1"/>
          </p:cNvSpPr>
          <p:nvPr>
            <p:ph type="title"/>
          </p:nvPr>
        </p:nvSpPr>
        <p:spPr>
          <a:xfrm>
            <a:off x="521207" y="1536192"/>
            <a:ext cx="9167915" cy="640080"/>
          </a:xfrm>
        </p:spPr>
        <p:txBody>
          <a:bodyPr rtlCol="0">
            <a:normAutofit/>
          </a:bodyPr>
          <a:lstStyle/>
          <a:p>
            <a:pPr rtl="0"/>
            <a:r>
              <a:rPr lang="tr-TR" dirty="0" smtClean="0">
                <a:latin typeface="Segoe UI Light" panose="020B0502040204020203" pitchFamily="34" charset="0"/>
                <a:cs typeface="Segoe UI Light" panose="020B0502040204020203" pitchFamily="34" charset="0"/>
              </a:rPr>
              <a:t>Sorusu olan var mı ?</a:t>
            </a:r>
            <a:endParaRPr lang="tr-TR" dirty="0">
              <a:latin typeface="Segoe UI Light" panose="020B0502040204020203" pitchFamily="34" charset="0"/>
              <a:cs typeface="Segoe UI Light" panose="020B0502040204020203" pitchFamily="34" charset="0"/>
            </a:endParaRPr>
          </a:p>
        </p:txBody>
      </p:sp>
      <p:sp>
        <p:nvSpPr>
          <p:cNvPr id="5" name="İçerik Yer Tutucusu 4"/>
          <p:cNvSpPr>
            <a:spLocks noGrp="1"/>
          </p:cNvSpPr>
          <p:nvPr>
            <p:ph sz="half" idx="4294967295"/>
          </p:nvPr>
        </p:nvSpPr>
        <p:spPr>
          <a:xfrm>
            <a:off x="541611" y="2614427"/>
            <a:ext cx="9442648" cy="3978275"/>
          </a:xfrm>
        </p:spPr>
        <p:txBody>
          <a:bodyPr rtlCol="0">
            <a:normAutofit/>
          </a:bodyPr>
          <a:lstStyle/>
          <a:p>
            <a:pPr marL="0" indent="0" rtl="0">
              <a:lnSpc>
                <a:spcPts val="3600"/>
              </a:lnSpc>
              <a:spcAft>
                <a:spcPts val="0"/>
              </a:spcAft>
              <a:buNone/>
            </a:pPr>
            <a:endParaRPr lang="tr-TR"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Genetik Algoritmalar (GA) – </a:t>
            </a:r>
            <a:r>
              <a:rPr lang="tr-TR" dirty="0" err="1" smtClean="0"/>
              <a:t>Genetic</a:t>
            </a:r>
            <a:r>
              <a:rPr lang="tr-TR" dirty="0" smtClean="0"/>
              <a:t> </a:t>
            </a:r>
            <a:r>
              <a:rPr lang="tr-TR" dirty="0" err="1" smtClean="0"/>
              <a:t>Algorithm</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753003" y="1365425"/>
            <a:ext cx="10987239" cy="524764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tr-TR" sz="1800" dirty="0" smtClean="0"/>
              <a:t>Bir çok bilimsel çalışma yapılmıştır.</a:t>
            </a:r>
          </a:p>
          <a:p>
            <a:pPr>
              <a:lnSpc>
                <a:spcPct val="150000"/>
              </a:lnSpc>
            </a:pPr>
            <a:r>
              <a:rPr lang="tr-TR" sz="1800" dirty="0" smtClean="0"/>
              <a:t>Bir çok türetilmiş versiyonu bulunmaktadır. </a:t>
            </a:r>
          </a:p>
          <a:p>
            <a:pPr>
              <a:lnSpc>
                <a:spcPct val="150000"/>
              </a:lnSpc>
            </a:pPr>
            <a:r>
              <a:rPr lang="tr-TR" sz="1800" dirty="0" smtClean="0"/>
              <a:t>Tek bir algoritmayı ifade etmez. Genel bir kalıba bağlı kalarak içerisinde mekanizmaların çalışma mantıkları değiştirilerek türetilmiştir.</a:t>
            </a:r>
          </a:p>
          <a:p>
            <a:pPr>
              <a:lnSpc>
                <a:spcPct val="150000"/>
              </a:lnSpc>
            </a:pPr>
            <a:r>
              <a:rPr lang="tr-TR" sz="1800" dirty="0" smtClean="0"/>
              <a:t>Parametre kümesi kodlanarak kullanılması gerekebilir.</a:t>
            </a:r>
            <a:endParaRPr lang="tr-TR" sz="1800" dirty="0"/>
          </a:p>
          <a:p>
            <a:pPr marL="0" indent="0">
              <a:lnSpc>
                <a:spcPct val="150000"/>
              </a:lnSpc>
              <a:buNone/>
            </a:pPr>
            <a:endParaRPr lang="tr-TR" sz="1800" dirty="0" smtClean="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21126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GA – Çalışma adımları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753004" y="1365425"/>
            <a:ext cx="10476014" cy="46460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tr-TR" sz="1800" dirty="0" smtClean="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2" name="Dikdörtgen 1"/>
          <p:cNvSpPr/>
          <p:nvPr/>
        </p:nvSpPr>
        <p:spPr>
          <a:xfrm>
            <a:off x="326571" y="1524708"/>
            <a:ext cx="11315699" cy="4247317"/>
          </a:xfrm>
          <a:prstGeom prst="rect">
            <a:avLst/>
          </a:prstGeom>
        </p:spPr>
        <p:txBody>
          <a:bodyPr wrap="square">
            <a:spAutoFit/>
          </a:bodyPr>
          <a:lstStyle/>
          <a:p>
            <a:pPr>
              <a:lnSpc>
                <a:spcPct val="150000"/>
              </a:lnSpc>
            </a:pPr>
            <a:r>
              <a:rPr lang="tr-TR" b="1" dirty="0" smtClean="0"/>
              <a:t>1</a:t>
            </a:r>
            <a:r>
              <a:rPr lang="tr-TR" b="1" dirty="0"/>
              <a:t>. Başlangıç Popülasyonu</a:t>
            </a:r>
          </a:p>
          <a:p>
            <a:pPr>
              <a:lnSpc>
                <a:spcPct val="150000"/>
              </a:lnSpc>
            </a:pPr>
            <a:r>
              <a:rPr lang="tr-TR" dirty="0"/>
              <a:t>Genetik algoritma, rastgele olarak veya belirli bir kurala dayalı olarak üretilen bir çözüm popülasyonu ile başlar. Her birey, problemin olası bir çözümünü temsil eder. </a:t>
            </a:r>
            <a:r>
              <a:rPr lang="tr-TR" dirty="0" smtClean="0"/>
              <a:t/>
            </a:r>
            <a:br>
              <a:rPr lang="tr-TR" dirty="0" smtClean="0"/>
            </a:br>
            <a:r>
              <a:rPr lang="tr-TR" dirty="0" smtClean="0"/>
              <a:t>Bu </a:t>
            </a:r>
            <a:r>
              <a:rPr lang="tr-TR" dirty="0"/>
              <a:t>bireyler, bir gen dizisi gibi kodlanır ve bu diziler üzerinde evrimsel işlemler gerçekleştirilir</a:t>
            </a:r>
            <a:r>
              <a:rPr lang="tr-TR" dirty="0" smtClean="0"/>
              <a:t>.</a:t>
            </a:r>
            <a:br>
              <a:rPr lang="tr-TR" dirty="0" smtClean="0"/>
            </a:br>
            <a:endParaRPr lang="tr-TR" dirty="0"/>
          </a:p>
          <a:p>
            <a:pPr>
              <a:lnSpc>
                <a:spcPct val="150000"/>
              </a:lnSpc>
            </a:pPr>
            <a:r>
              <a:rPr lang="tr-TR" b="1" dirty="0" smtClean="0"/>
              <a:t>2</a:t>
            </a:r>
            <a:r>
              <a:rPr lang="tr-TR" b="1" dirty="0"/>
              <a:t>. </a:t>
            </a:r>
            <a:r>
              <a:rPr lang="tr-TR" b="1" dirty="0" smtClean="0"/>
              <a:t>Maliyet / uygunluk </a:t>
            </a:r>
            <a:r>
              <a:rPr lang="tr-TR" b="1" dirty="0"/>
              <a:t>(</a:t>
            </a:r>
            <a:r>
              <a:rPr lang="tr-TR" b="1" dirty="0" err="1"/>
              <a:t>Fitness</a:t>
            </a:r>
            <a:r>
              <a:rPr lang="tr-TR" b="1" dirty="0"/>
              <a:t>) Fonksiyonu</a:t>
            </a:r>
          </a:p>
          <a:p>
            <a:pPr>
              <a:lnSpc>
                <a:spcPct val="150000"/>
              </a:lnSpc>
            </a:pPr>
            <a:r>
              <a:rPr lang="tr-TR" dirty="0"/>
              <a:t>Her bireyin kalitesini (uygunluğunu) ölçmek için bir uygunluk fonksiyonu kullanılır. </a:t>
            </a:r>
            <a:r>
              <a:rPr lang="tr-TR" dirty="0" smtClean="0"/>
              <a:t/>
            </a:r>
            <a:br>
              <a:rPr lang="tr-TR" dirty="0" smtClean="0"/>
            </a:br>
            <a:r>
              <a:rPr lang="tr-TR" dirty="0" smtClean="0"/>
              <a:t>Uygunluk </a:t>
            </a:r>
            <a:r>
              <a:rPr lang="tr-TR" dirty="0"/>
              <a:t>fonksiyonu, bir bireyin ne kadar iyi bir çözüm olduğunu belirler. </a:t>
            </a:r>
            <a:r>
              <a:rPr lang="tr-TR" dirty="0" smtClean="0"/>
              <a:t/>
            </a:r>
            <a:br>
              <a:rPr lang="tr-TR" dirty="0" smtClean="0"/>
            </a:br>
            <a:r>
              <a:rPr lang="tr-TR" dirty="0" smtClean="0"/>
              <a:t>Amaç</a:t>
            </a:r>
            <a:r>
              <a:rPr lang="tr-TR" dirty="0"/>
              <a:t>, uygunluğu en yüksek olan bireyleri seçip bir sonraki nesilde kullanarak daha iyi çözümler elde etmektir</a:t>
            </a:r>
            <a:r>
              <a:rPr lang="tr-TR" dirty="0" smtClean="0"/>
              <a:t>.</a:t>
            </a:r>
            <a:br>
              <a:rPr lang="tr-TR" dirty="0" smtClean="0"/>
            </a:br>
            <a:endParaRPr lang="tr-TR" dirty="0"/>
          </a:p>
        </p:txBody>
      </p:sp>
    </p:spTree>
    <p:extLst>
      <p:ext uri="{BB962C8B-B14F-4D97-AF65-F5344CB8AC3E}">
        <p14:creationId xmlns:p14="http://schemas.microsoft.com/office/powerpoint/2010/main" val="1020824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GA – Çalışma adımları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753004" y="1365425"/>
            <a:ext cx="10476014" cy="46460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tr-TR" sz="1800" dirty="0" smtClean="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2" name="Dikdörtgen 1"/>
          <p:cNvSpPr/>
          <p:nvPr/>
        </p:nvSpPr>
        <p:spPr>
          <a:xfrm>
            <a:off x="521207" y="610137"/>
            <a:ext cx="11315699" cy="5770811"/>
          </a:xfrm>
          <a:prstGeom prst="rect">
            <a:avLst/>
          </a:prstGeom>
        </p:spPr>
        <p:txBody>
          <a:bodyPr wrap="square">
            <a:spAutoFit/>
          </a:bodyPr>
          <a:lstStyle/>
          <a:p>
            <a:r>
              <a:rPr lang="tr-TR" dirty="0" smtClean="0"/>
              <a:t/>
            </a:r>
            <a:br>
              <a:rPr lang="tr-TR" dirty="0" smtClean="0"/>
            </a:br>
            <a:endParaRPr lang="tr-TR" dirty="0"/>
          </a:p>
          <a:p>
            <a:pPr>
              <a:lnSpc>
                <a:spcPct val="150000"/>
              </a:lnSpc>
            </a:pPr>
            <a:r>
              <a:rPr lang="tr-TR" b="1" dirty="0" smtClean="0"/>
              <a:t>3</a:t>
            </a:r>
            <a:r>
              <a:rPr lang="tr-TR" b="1" dirty="0"/>
              <a:t>. </a:t>
            </a:r>
            <a:r>
              <a:rPr lang="tr-TR" b="1" dirty="0" smtClean="0"/>
              <a:t>Seçilim / seleksiyon </a:t>
            </a:r>
            <a:r>
              <a:rPr lang="tr-TR" b="1" dirty="0"/>
              <a:t>(</a:t>
            </a:r>
            <a:r>
              <a:rPr lang="tr-TR" b="1" dirty="0" err="1"/>
              <a:t>Selection</a:t>
            </a:r>
            <a:r>
              <a:rPr lang="tr-TR" b="1" dirty="0"/>
              <a:t>)</a:t>
            </a:r>
          </a:p>
          <a:p>
            <a:pPr>
              <a:lnSpc>
                <a:spcPct val="150000"/>
              </a:lnSpc>
            </a:pPr>
            <a:r>
              <a:rPr lang="tr-TR" dirty="0"/>
              <a:t>Doğadaki doğal seçilim sürecine benzer olarak, uygunluğu yüksek olan bireyler hayatta kalma ve üreme şansına sahip olurlar. </a:t>
            </a:r>
            <a:r>
              <a:rPr lang="tr-TR" dirty="0" smtClean="0"/>
              <a:t/>
            </a:r>
            <a:br>
              <a:rPr lang="tr-TR" dirty="0" smtClean="0"/>
            </a:br>
            <a:r>
              <a:rPr lang="tr-TR" dirty="0" smtClean="0"/>
              <a:t>Amaç</a:t>
            </a:r>
            <a:r>
              <a:rPr lang="tr-TR" dirty="0"/>
              <a:t>, popülasyonun en uygun bireylerini seçerek bir sonraki nesli oluşturmaktır</a:t>
            </a:r>
            <a:r>
              <a:rPr lang="tr-TR" dirty="0" smtClean="0"/>
              <a:t>.</a:t>
            </a:r>
          </a:p>
          <a:p>
            <a:pPr>
              <a:lnSpc>
                <a:spcPct val="150000"/>
              </a:lnSpc>
            </a:pPr>
            <a:endParaRPr lang="tr-TR" dirty="0"/>
          </a:p>
          <a:p>
            <a:pPr>
              <a:lnSpc>
                <a:spcPct val="150000"/>
              </a:lnSpc>
            </a:pPr>
            <a:r>
              <a:rPr lang="tr-TR" b="1" dirty="0" smtClean="0"/>
              <a:t>4.Çaprazlama </a:t>
            </a:r>
            <a:r>
              <a:rPr lang="tr-TR" b="1" dirty="0"/>
              <a:t>(</a:t>
            </a:r>
            <a:r>
              <a:rPr lang="tr-TR" b="1" dirty="0" err="1"/>
              <a:t>Crossover</a:t>
            </a:r>
            <a:r>
              <a:rPr lang="tr-TR" b="1" dirty="0"/>
              <a:t>)</a:t>
            </a:r>
          </a:p>
          <a:p>
            <a:pPr>
              <a:lnSpc>
                <a:spcPct val="150000"/>
              </a:lnSpc>
            </a:pPr>
            <a:r>
              <a:rPr lang="tr-TR" dirty="0"/>
              <a:t>Çaprazlama, seçilen bireylerden yeni bireyler oluşturma işlemidir. </a:t>
            </a:r>
            <a:r>
              <a:rPr lang="tr-TR" dirty="0" smtClean="0"/>
              <a:t/>
            </a:r>
            <a:br>
              <a:rPr lang="tr-TR" dirty="0" smtClean="0"/>
            </a:br>
            <a:r>
              <a:rPr lang="tr-TR" dirty="0" smtClean="0"/>
              <a:t>Ebeveynlerin </a:t>
            </a:r>
            <a:r>
              <a:rPr lang="tr-TR" dirty="0"/>
              <a:t>genetik bilgileri (gen dizileri) değiş tokuş edilir ve bu şekilde yeni bireyler (çocuklar) oluşturulur. Çaprazlama, yeni bireylerin ebeveynlerinden farklı ama onlara benzer özelliklere sahip olmasını sağlar.</a:t>
            </a:r>
          </a:p>
          <a:p>
            <a:endParaRPr lang="tr-TR" dirty="0" smtClean="0"/>
          </a:p>
          <a:p>
            <a:endParaRPr lang="tr-TR" dirty="0"/>
          </a:p>
          <a:p>
            <a:endParaRPr lang="tr-TR" dirty="0" smtClean="0"/>
          </a:p>
          <a:p>
            <a:endParaRPr lang="tr-TR" dirty="0"/>
          </a:p>
          <a:p>
            <a:endParaRPr lang="tr-TR" dirty="0"/>
          </a:p>
        </p:txBody>
      </p:sp>
    </p:spTree>
    <p:extLst>
      <p:ext uri="{BB962C8B-B14F-4D97-AF65-F5344CB8AC3E}">
        <p14:creationId xmlns:p14="http://schemas.microsoft.com/office/powerpoint/2010/main" val="2004315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Genetik Algoritmalar (GA) – </a:t>
            </a:r>
            <a:r>
              <a:rPr lang="tr-TR" dirty="0" err="1" smtClean="0"/>
              <a:t>Genetic</a:t>
            </a:r>
            <a:r>
              <a:rPr lang="tr-TR" dirty="0" smtClean="0"/>
              <a:t> </a:t>
            </a:r>
            <a:r>
              <a:rPr lang="tr-TR" dirty="0" err="1" smtClean="0"/>
              <a:t>Algorithm</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753004" y="1365425"/>
            <a:ext cx="10476014" cy="46460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tr-TR" sz="1800" dirty="0" smtClean="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2" name="Dikdörtgen 1"/>
          <p:cNvSpPr/>
          <p:nvPr/>
        </p:nvSpPr>
        <p:spPr>
          <a:xfrm>
            <a:off x="541609" y="1524708"/>
            <a:ext cx="10687409" cy="4662815"/>
          </a:xfrm>
          <a:prstGeom prst="rect">
            <a:avLst/>
          </a:prstGeom>
        </p:spPr>
        <p:txBody>
          <a:bodyPr wrap="square">
            <a:spAutoFit/>
          </a:bodyPr>
          <a:lstStyle/>
          <a:p>
            <a:pPr>
              <a:lnSpc>
                <a:spcPct val="150000"/>
              </a:lnSpc>
            </a:pPr>
            <a:endParaRPr lang="tr-TR" b="1" dirty="0" smtClean="0"/>
          </a:p>
          <a:p>
            <a:pPr>
              <a:lnSpc>
                <a:spcPct val="150000"/>
              </a:lnSpc>
            </a:pPr>
            <a:r>
              <a:rPr lang="tr-TR" b="1" dirty="0" smtClean="0"/>
              <a:t>5. Mutasyon </a:t>
            </a:r>
            <a:r>
              <a:rPr lang="tr-TR" b="1" dirty="0"/>
              <a:t>(</a:t>
            </a:r>
            <a:r>
              <a:rPr lang="tr-TR" b="1" dirty="0" err="1"/>
              <a:t>Mutation</a:t>
            </a:r>
            <a:r>
              <a:rPr lang="tr-TR" b="1" dirty="0"/>
              <a:t>)</a:t>
            </a:r>
          </a:p>
          <a:p>
            <a:pPr>
              <a:lnSpc>
                <a:spcPct val="150000"/>
              </a:lnSpc>
            </a:pPr>
            <a:r>
              <a:rPr lang="tr-TR" dirty="0"/>
              <a:t>Mutasyon, genetik algoritmaların çözüm çeşitliliğini artıran önemli bir işlemdir. Gen dizilerinde küçük rastgele değişiklikler yapılır. </a:t>
            </a:r>
            <a:r>
              <a:rPr lang="tr-TR" dirty="0" smtClean="0"/>
              <a:t/>
            </a:r>
            <a:br>
              <a:rPr lang="tr-TR" dirty="0" smtClean="0"/>
            </a:br>
            <a:r>
              <a:rPr lang="tr-TR" dirty="0" smtClean="0"/>
              <a:t>Bu</a:t>
            </a:r>
            <a:r>
              <a:rPr lang="tr-TR" dirty="0"/>
              <a:t>, popülasyona yeni genetik çeşitlilik kazandırarak algoritmanın yerel maksimumlardan kaçmasına yardımcı olur</a:t>
            </a:r>
            <a:r>
              <a:rPr lang="tr-TR" dirty="0" smtClean="0"/>
              <a:t>.</a:t>
            </a:r>
            <a:br>
              <a:rPr lang="tr-TR" dirty="0" smtClean="0"/>
            </a:br>
            <a:endParaRPr lang="tr-TR" dirty="0"/>
          </a:p>
          <a:p>
            <a:pPr>
              <a:lnSpc>
                <a:spcPct val="150000"/>
              </a:lnSpc>
            </a:pPr>
            <a:r>
              <a:rPr lang="tr-TR" b="1" dirty="0" smtClean="0"/>
              <a:t>6. Sonlandırma </a:t>
            </a:r>
            <a:r>
              <a:rPr lang="tr-TR" b="1" dirty="0"/>
              <a:t>Kriteri</a:t>
            </a:r>
          </a:p>
          <a:p>
            <a:pPr>
              <a:lnSpc>
                <a:spcPct val="150000"/>
              </a:lnSpc>
            </a:pPr>
            <a:r>
              <a:rPr lang="tr-TR" dirty="0"/>
              <a:t>Genetik algoritma belirli bir durma kriterine ulaşana kadar çalışır</a:t>
            </a:r>
            <a:r>
              <a:rPr lang="tr-TR" dirty="0" smtClean="0"/>
              <a:t>.</a:t>
            </a:r>
            <a:br>
              <a:rPr lang="tr-TR" dirty="0" smtClean="0"/>
            </a:br>
            <a:r>
              <a:rPr lang="tr-TR" dirty="0" smtClean="0"/>
              <a:t> </a:t>
            </a:r>
            <a:r>
              <a:rPr lang="tr-TR" dirty="0"/>
              <a:t>Bu kriter, belirli bir uygunluk seviyesinin elde edilmesi, maksimum nesil sayısının aşılması veya çözümde bir gelişme olmaması olabilir.</a:t>
            </a:r>
          </a:p>
        </p:txBody>
      </p:sp>
    </p:spTree>
    <p:extLst>
      <p:ext uri="{BB962C8B-B14F-4D97-AF65-F5344CB8AC3E}">
        <p14:creationId xmlns:p14="http://schemas.microsoft.com/office/powerpoint/2010/main" val="3007883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GA – Başlangıç parametreleri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753004" y="1365425"/>
            <a:ext cx="10476014" cy="46460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tr-TR" sz="1800" dirty="0" smtClean="0"/>
              <a:t>Popülasyon büyüklüğü : Oluşturulacak popülasyonun kaç bireyden oluşacağını belirler</a:t>
            </a:r>
          </a:p>
          <a:p>
            <a:pPr marL="0" indent="0">
              <a:lnSpc>
                <a:spcPct val="150000"/>
              </a:lnSpc>
              <a:buNone/>
            </a:pPr>
            <a:r>
              <a:rPr lang="tr-TR" sz="1800" dirty="0" smtClean="0"/>
              <a:t>Gen uzunluğu : Her bir birey kaç  çözümden  oluşacağını belirler </a:t>
            </a:r>
          </a:p>
          <a:p>
            <a:pPr marL="0" indent="0">
              <a:lnSpc>
                <a:spcPct val="150000"/>
              </a:lnSpc>
              <a:buNone/>
            </a:pPr>
            <a:r>
              <a:rPr lang="tr-TR" sz="1800" dirty="0" smtClean="0"/>
              <a:t>Nesil Sayısı : Kaç nesil , yani kaç </a:t>
            </a:r>
            <a:r>
              <a:rPr lang="tr-TR" sz="1800" dirty="0" err="1" smtClean="0"/>
              <a:t>iterasyon</a:t>
            </a:r>
            <a:r>
              <a:rPr lang="tr-TR" sz="1800" dirty="0" smtClean="0"/>
              <a:t> devam ettirileceğini belirler</a:t>
            </a:r>
          </a:p>
          <a:p>
            <a:pPr marL="0" indent="0">
              <a:lnSpc>
                <a:spcPct val="150000"/>
              </a:lnSpc>
              <a:buNone/>
            </a:pPr>
            <a:r>
              <a:rPr lang="tr-TR" sz="1800" dirty="0" smtClean="0"/>
              <a:t>Mutasyon oranı : Mutasyon yapılacak bireylerin yüzdesini verir </a:t>
            </a:r>
          </a:p>
          <a:p>
            <a:pPr marL="0" indent="0">
              <a:lnSpc>
                <a:spcPct val="150000"/>
              </a:lnSpc>
              <a:buNone/>
            </a:pPr>
            <a:r>
              <a:rPr lang="tr-TR" sz="1800" dirty="0" err="1" smtClean="0"/>
              <a:t>Elitizim</a:t>
            </a:r>
            <a:r>
              <a:rPr lang="tr-TR" sz="1800" dirty="0" smtClean="0"/>
              <a:t> sayısı : bir sonraki </a:t>
            </a:r>
            <a:r>
              <a:rPr lang="tr-TR" sz="1800" dirty="0" err="1" smtClean="0"/>
              <a:t>nesile</a:t>
            </a:r>
            <a:r>
              <a:rPr lang="tr-TR" sz="1800" dirty="0" smtClean="0"/>
              <a:t> aktarılacak elit birey sayısı </a:t>
            </a:r>
          </a:p>
          <a:p>
            <a:pPr marL="0" indent="0">
              <a:lnSpc>
                <a:spcPct val="150000"/>
              </a:lnSpc>
              <a:buNone/>
            </a:pPr>
            <a:endParaRPr lang="tr-TR" sz="1800" dirty="0" smtClean="0"/>
          </a:p>
          <a:p>
            <a:pPr marL="0" indent="0">
              <a:lnSpc>
                <a:spcPct val="150000"/>
              </a:lnSpc>
              <a:buNone/>
            </a:pPr>
            <a:endParaRPr lang="tr-TR" sz="1800" dirty="0" smtClean="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0279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GA – Akış</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524708"/>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pic>
        <p:nvPicPr>
          <p:cNvPr id="3" name="Resim 2"/>
          <p:cNvPicPr>
            <a:picLocks noChangeAspect="1"/>
          </p:cNvPicPr>
          <p:nvPr/>
        </p:nvPicPr>
        <p:blipFill>
          <a:blip r:embed="rId3"/>
          <a:stretch>
            <a:fillRect/>
          </a:stretch>
        </p:blipFill>
        <p:spPr>
          <a:xfrm>
            <a:off x="6869044" y="1524708"/>
            <a:ext cx="3834815" cy="4983675"/>
          </a:xfrm>
          <a:prstGeom prst="rect">
            <a:avLst/>
          </a:prstGeom>
        </p:spPr>
      </p:pic>
      <p:sp>
        <p:nvSpPr>
          <p:cNvPr id="5" name="Dikdörtgen 4"/>
          <p:cNvSpPr/>
          <p:nvPr/>
        </p:nvSpPr>
        <p:spPr>
          <a:xfrm>
            <a:off x="620643" y="2326039"/>
            <a:ext cx="6096000" cy="3139321"/>
          </a:xfrm>
          <a:prstGeom prst="rect">
            <a:avLst/>
          </a:prstGeom>
        </p:spPr>
        <p:txBody>
          <a:bodyPr>
            <a:spAutoFit/>
          </a:bodyPr>
          <a:lstStyle/>
          <a:p>
            <a:r>
              <a:rPr lang="tr-TR" dirty="0"/>
              <a:t>Başlat: Popülasyonu rastgele </a:t>
            </a:r>
            <a:r>
              <a:rPr lang="tr-TR" dirty="0" smtClean="0"/>
              <a:t>başlat</a:t>
            </a:r>
          </a:p>
          <a:p>
            <a:r>
              <a:rPr lang="tr-TR" dirty="0" smtClean="0"/>
              <a:t>Do</a:t>
            </a:r>
            <a:r>
              <a:rPr lang="tr-TR" dirty="0"/>
              <a:t>: </a:t>
            </a:r>
            <a:endParaRPr lang="tr-TR" dirty="0" smtClean="0"/>
          </a:p>
          <a:p>
            <a:r>
              <a:rPr lang="tr-TR" dirty="0"/>
              <a:t>	</a:t>
            </a:r>
            <a:r>
              <a:rPr lang="tr-TR" dirty="0" smtClean="0"/>
              <a:t>Her </a:t>
            </a:r>
            <a:r>
              <a:rPr lang="tr-TR" dirty="0"/>
              <a:t>bireyin uygunluğunu </a:t>
            </a:r>
            <a:r>
              <a:rPr lang="tr-TR" dirty="0" smtClean="0"/>
              <a:t>değerlendir</a:t>
            </a:r>
          </a:p>
          <a:p>
            <a:r>
              <a:rPr lang="tr-TR" dirty="0"/>
              <a:t>	</a:t>
            </a:r>
            <a:r>
              <a:rPr lang="tr-TR" dirty="0" smtClean="0"/>
              <a:t>Ebeveynleri seç</a:t>
            </a:r>
          </a:p>
          <a:p>
            <a:r>
              <a:rPr lang="tr-TR" dirty="0"/>
              <a:t>	</a:t>
            </a:r>
            <a:r>
              <a:rPr lang="tr-TR" dirty="0" smtClean="0"/>
              <a:t>Çaprazlama </a:t>
            </a:r>
            <a:r>
              <a:rPr lang="tr-TR" dirty="0"/>
              <a:t>işlemi ile yeni çocuklar oluştur </a:t>
            </a:r>
            <a:r>
              <a:rPr lang="tr-TR" dirty="0" smtClean="0"/>
              <a:t>	Mutasyon </a:t>
            </a:r>
            <a:r>
              <a:rPr lang="tr-TR" dirty="0"/>
              <a:t>işlemi </a:t>
            </a:r>
            <a:r>
              <a:rPr lang="tr-TR" dirty="0" smtClean="0"/>
              <a:t>uygula</a:t>
            </a:r>
          </a:p>
          <a:p>
            <a:r>
              <a:rPr lang="tr-TR" dirty="0"/>
              <a:t>	</a:t>
            </a:r>
            <a:r>
              <a:rPr lang="tr-TR" dirty="0" smtClean="0"/>
              <a:t>Yeni </a:t>
            </a:r>
            <a:r>
              <a:rPr lang="tr-TR" dirty="0"/>
              <a:t>popülasyon oluştur </a:t>
            </a:r>
            <a:r>
              <a:rPr lang="tr-TR" dirty="0" smtClean="0"/>
              <a:t/>
            </a:r>
            <a:br>
              <a:rPr lang="tr-TR" dirty="0" smtClean="0"/>
            </a:br>
            <a:endParaRPr lang="tr-TR" dirty="0" smtClean="0"/>
          </a:p>
          <a:p>
            <a:r>
              <a:rPr lang="tr-TR" dirty="0" err="1" smtClean="0"/>
              <a:t>While</a:t>
            </a:r>
            <a:r>
              <a:rPr lang="tr-TR" dirty="0" smtClean="0"/>
              <a:t> </a:t>
            </a:r>
            <a:r>
              <a:rPr lang="tr-TR" dirty="0"/>
              <a:t>(sonlandırma kriteri sağlanmadı) </a:t>
            </a:r>
            <a:r>
              <a:rPr lang="tr-TR" dirty="0" smtClean="0"/>
              <a:t/>
            </a:r>
            <a:br>
              <a:rPr lang="tr-TR" dirty="0" smtClean="0"/>
            </a:br>
            <a:endParaRPr lang="tr-TR" dirty="0" smtClean="0"/>
          </a:p>
          <a:p>
            <a:r>
              <a:rPr lang="tr-TR" dirty="0" smtClean="0"/>
              <a:t>En </a:t>
            </a:r>
            <a:r>
              <a:rPr lang="tr-TR" dirty="0"/>
              <a:t>iyi çözümü döndür</a:t>
            </a:r>
          </a:p>
        </p:txBody>
      </p:sp>
    </p:spTree>
    <p:extLst>
      <p:ext uri="{BB962C8B-B14F-4D97-AF65-F5344CB8AC3E}">
        <p14:creationId xmlns:p14="http://schemas.microsoft.com/office/powerpoint/2010/main" val="1649643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196073" cy="640080"/>
          </a:xfrm>
        </p:spPr>
        <p:txBody>
          <a:bodyPr rtlCol="0">
            <a:noAutofit/>
          </a:bodyPr>
          <a:lstStyle/>
          <a:p>
            <a:r>
              <a:rPr lang="tr-TR" dirty="0" smtClean="0"/>
              <a:t>Seçim - </a:t>
            </a:r>
            <a:r>
              <a:rPr lang="tr-TR" dirty="0" err="1" smtClean="0"/>
              <a:t>Selection</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85044" y="1605390"/>
            <a:ext cx="10934110" cy="5028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tr-TR" sz="1800" dirty="0" smtClean="0">
                <a:solidFill>
                  <a:schemeClr val="tx1">
                    <a:lumMod val="95000"/>
                    <a:lumOff val="5000"/>
                  </a:schemeClr>
                </a:solidFill>
              </a:rPr>
              <a:t>Zayıf olan bireylerin ölüp, güçlü bireylerin üreyip genlerini yeni nesillere aktarmasını sağlayan mekanizmadır.</a:t>
            </a:r>
          </a:p>
          <a:p>
            <a:pPr marL="0" indent="0">
              <a:buNone/>
            </a:pPr>
            <a:endParaRPr lang="tr-TR" sz="1800" dirty="0" smtClean="0">
              <a:solidFill>
                <a:schemeClr val="tx1">
                  <a:lumMod val="95000"/>
                  <a:lumOff val="5000"/>
                </a:schemeClr>
              </a:solidFill>
            </a:endParaRPr>
          </a:p>
          <a:p>
            <a:r>
              <a:rPr lang="tr-TR" sz="1800" dirty="0" smtClean="0">
                <a:solidFill>
                  <a:schemeClr val="tx1">
                    <a:lumMod val="95000"/>
                    <a:lumOff val="5000"/>
                  </a:schemeClr>
                </a:solidFill>
              </a:rPr>
              <a:t>Yaygın kullanılan 3 farklı yöntem bulunmaktadır. </a:t>
            </a:r>
            <a:endParaRPr lang="tr-TR" sz="1800" dirty="0">
              <a:solidFill>
                <a:schemeClr val="tx1">
                  <a:lumMod val="95000"/>
                  <a:lumOff val="5000"/>
                </a:schemeClr>
              </a:solidFill>
            </a:endParaRPr>
          </a:p>
          <a:p>
            <a:pPr marL="800100" lvl="1" indent="-342900">
              <a:buFont typeface="+mj-lt"/>
              <a:buAutoNum type="arabicPeriod"/>
            </a:pPr>
            <a:r>
              <a:rPr lang="tr-TR" sz="1800" b="1" dirty="0" smtClean="0">
                <a:solidFill>
                  <a:schemeClr val="tx1">
                    <a:lumMod val="95000"/>
                    <a:lumOff val="5000"/>
                  </a:schemeClr>
                </a:solidFill>
              </a:rPr>
              <a:t>Rastgele</a:t>
            </a:r>
          </a:p>
          <a:p>
            <a:pPr marL="800100" lvl="1" indent="-342900">
              <a:buFont typeface="+mj-lt"/>
              <a:buAutoNum type="arabicPeriod"/>
            </a:pPr>
            <a:r>
              <a:rPr lang="tr-TR" sz="1800" b="1" dirty="0" smtClean="0">
                <a:solidFill>
                  <a:schemeClr val="tx1">
                    <a:lumMod val="95000"/>
                    <a:lumOff val="5000"/>
                  </a:schemeClr>
                </a:solidFill>
              </a:rPr>
              <a:t>Rulet Tekerleği</a:t>
            </a:r>
          </a:p>
          <a:p>
            <a:pPr marL="800100" lvl="1" indent="-342900">
              <a:buFont typeface="+mj-lt"/>
              <a:buAutoNum type="arabicPeriod"/>
            </a:pPr>
            <a:r>
              <a:rPr lang="tr-TR" sz="1800" b="1" dirty="0" smtClean="0">
                <a:solidFill>
                  <a:schemeClr val="tx1">
                    <a:lumMod val="95000"/>
                    <a:lumOff val="5000"/>
                  </a:schemeClr>
                </a:solidFill>
              </a:rPr>
              <a:t>Turnuva</a:t>
            </a:r>
            <a:r>
              <a:rPr lang="tr-TR" sz="1600" b="1" dirty="0" smtClean="0"/>
              <a:t>  </a:t>
            </a:r>
          </a:p>
          <a:p>
            <a:pPr marL="342900" indent="-342900">
              <a:buFont typeface="+mj-lt"/>
              <a:buAutoNum type="arabicPeriod"/>
            </a:pPr>
            <a:endParaRPr lang="tr-TR" dirty="0" smtClean="0"/>
          </a:p>
        </p:txBody>
      </p:sp>
    </p:spTree>
    <p:extLst>
      <p:ext uri="{BB962C8B-B14F-4D97-AF65-F5344CB8AC3E}">
        <p14:creationId xmlns:p14="http://schemas.microsoft.com/office/powerpoint/2010/main" val="4238437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HoşGeldinizBelges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61_TF10001108" id="{41B9FDAB-6CD4-418F-812E-0C6B6869C1A7}" vid="{9345BDE5-1EF4-48F4-B8D4-BEF6914F668A}"/>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PowerPoint'e Hoş Geldiniz</Template>
  <TotalTime>0</TotalTime>
  <Words>1429</Words>
  <Application>Microsoft Office PowerPoint</Application>
  <PresentationFormat>Geniş ekran</PresentationFormat>
  <Paragraphs>239</Paragraphs>
  <Slides>28</Slides>
  <Notes>28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Segoe UI</vt:lpstr>
      <vt:lpstr>Segoe UI Light</vt:lpstr>
      <vt:lpstr>HoşGeldinizBelgesi</vt:lpstr>
      <vt:lpstr>Sezgisel Optimizasyon Algoritmaları</vt:lpstr>
      <vt:lpstr>Genetik Algoritmalar (GA) – Genetic Algorithm</vt:lpstr>
      <vt:lpstr>Genetik Algoritmalar (GA) – Genetic Algorithm</vt:lpstr>
      <vt:lpstr>GA – Çalışma adımları</vt:lpstr>
      <vt:lpstr>GA – Çalışma adımları</vt:lpstr>
      <vt:lpstr>Genetik Algoritmalar (GA) – Genetic Algorithm</vt:lpstr>
      <vt:lpstr>GA – Başlangıç parametreleri</vt:lpstr>
      <vt:lpstr>GA – Akış</vt:lpstr>
      <vt:lpstr>Seçim - Selection</vt:lpstr>
      <vt:lpstr>Seçim - Selection</vt:lpstr>
      <vt:lpstr>Seçim - Selection</vt:lpstr>
      <vt:lpstr>Seçim - Selection</vt:lpstr>
      <vt:lpstr>Çaprazlama - Crossover</vt:lpstr>
      <vt:lpstr>Çaprazlama - Crossover</vt:lpstr>
      <vt:lpstr>Çaprazlama - Crossover</vt:lpstr>
      <vt:lpstr>Çaprazlama - Crossover</vt:lpstr>
      <vt:lpstr>Çaprazlama - Crossover</vt:lpstr>
      <vt:lpstr>Çaprazlama - Crossover</vt:lpstr>
      <vt:lpstr>Mutasyon - Mutation</vt:lpstr>
      <vt:lpstr>Mutasyon - Mutation</vt:lpstr>
      <vt:lpstr>Mutasyon - Mutation</vt:lpstr>
      <vt:lpstr>Mutasyon - Mutation</vt:lpstr>
      <vt:lpstr>Mutasyon - Mutation</vt:lpstr>
      <vt:lpstr>Mutasyon - Mutation</vt:lpstr>
      <vt:lpstr>Elitizm - Elitism</vt:lpstr>
      <vt:lpstr>GA Avantaj – Dezavantaj</vt:lpstr>
      <vt:lpstr>GA –Güçsüz olduğu durum</vt:lpstr>
      <vt:lpstr>Sorusu olan var mı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2024-10-03T04:34:52Z</dcterms:created>
  <dcterms:modified xsi:type="dcterms:W3CDTF">2024-10-17T09:22:00Z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