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327" r:id="rId7"/>
    <p:sldId id="328" r:id="rId8"/>
    <p:sldId id="331" r:id="rId9"/>
    <p:sldId id="329" r:id="rId10"/>
    <p:sldId id="330" r:id="rId11"/>
    <p:sldId id="332" r:id="rId12"/>
    <p:sldId id="333" r:id="rId13"/>
    <p:sldId id="335" r:id="rId14"/>
    <p:sldId id="334" r:id="rId15"/>
    <p:sldId id="336" r:id="rId16"/>
    <p:sldId id="337" r:id="rId17"/>
    <p:sldId id="282" r:id="rId1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327"/>
            <p14:sldId id="328"/>
            <p14:sldId id="331"/>
            <p14:sldId id="329"/>
            <p14:sldId id="330"/>
            <p14:sldId id="332"/>
            <p14:sldId id="333"/>
            <p14:sldId id="335"/>
            <p14:sldId id="334"/>
            <p14:sldId id="336"/>
            <p14:sldId id="337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241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14.11.2024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14.11.2024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905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571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049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289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02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93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08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361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89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045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23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14.11.2024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14.11.2024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6308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4</a:t>
            </a:r>
            <a:r>
              <a:rPr lang="tr-TR" dirty="0" smtClean="0">
                <a:solidFill>
                  <a:schemeClr val="bg1"/>
                </a:solidFill>
              </a:rPr>
              <a:t>. Hafta  - GA – Genetik Algoritmalar – Örnek Problem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Mutation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905403" y="15178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2: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İnsertion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31" y="2255101"/>
            <a:ext cx="1228896" cy="46679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754" y="2255101"/>
            <a:ext cx="1238423" cy="44773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33" y="3541511"/>
            <a:ext cx="1238423" cy="44773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696" y="3541511"/>
            <a:ext cx="400106" cy="4667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802" y="3530952"/>
            <a:ext cx="95263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C</a:t>
            </a:r>
            <a:r>
              <a:rPr lang="tr-TR" sz="1800" dirty="0" smtClean="0"/>
              <a:t>1 maliyet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 : [1 0 0 0 0 1]   :  32 Puan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</a:t>
            </a:r>
            <a:r>
              <a:rPr lang="tr-TR" sz="1800" dirty="0"/>
              <a:t>maliyet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</a:t>
            </a:r>
            <a:r>
              <a:rPr lang="tr-TR" sz="1800" dirty="0"/>
              <a:t>: </a:t>
            </a:r>
            <a:r>
              <a:rPr lang="tr-TR" sz="1800" dirty="0" smtClean="0"/>
              <a:t>[0 1 1 </a:t>
            </a:r>
            <a:r>
              <a:rPr lang="tr-TR" sz="1800" dirty="0"/>
              <a:t>0 </a:t>
            </a:r>
            <a:r>
              <a:rPr lang="tr-TR" sz="1800" dirty="0" smtClean="0"/>
              <a:t>1 </a:t>
            </a:r>
            <a:r>
              <a:rPr lang="tr-TR" sz="1800" dirty="0"/>
              <a:t>1]   :  </a:t>
            </a:r>
            <a:r>
              <a:rPr lang="tr-TR" sz="1800" dirty="0" smtClean="0"/>
              <a:t>42 </a:t>
            </a:r>
            <a:r>
              <a:rPr lang="tr-TR" sz="1800" dirty="0"/>
              <a:t>Puan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15" y="1772561"/>
            <a:ext cx="713522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Elitizim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İlk Popülasyon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A2: 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A3: 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A4: 34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3101788" y="1365425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err="1" smtClean="0"/>
              <a:t>Elitizmle</a:t>
            </a:r>
            <a:r>
              <a:rPr lang="tr-TR" sz="1800" dirty="0" smtClean="0"/>
              <a:t> aktarılan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</a:t>
            </a:r>
            <a:r>
              <a:rPr lang="tr-TR" sz="1800" dirty="0"/>
              <a:t>: 34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Düz Bağlayıcı 3"/>
          <p:cNvCxnSpPr/>
          <p:nvPr/>
        </p:nvCxnSpPr>
        <p:spPr>
          <a:xfrm flipH="1">
            <a:off x="2707341" y="1365425"/>
            <a:ext cx="44824" cy="3609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5280243" y="1365424"/>
            <a:ext cx="44824" cy="3609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İçerik Yer Tutucusu 17"/>
          <p:cNvSpPr txBox="1">
            <a:spLocks/>
          </p:cNvSpPr>
          <p:nvPr/>
        </p:nvSpPr>
        <p:spPr>
          <a:xfrm>
            <a:off x="5499894" y="1366133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Çocuklar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</a:t>
            </a:r>
            <a:r>
              <a:rPr lang="tr-TR" sz="1800" dirty="0"/>
              <a:t>: </a:t>
            </a:r>
            <a:r>
              <a:rPr lang="tr-TR" sz="1800" dirty="0" smtClean="0"/>
              <a:t>32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C</a:t>
            </a:r>
            <a:r>
              <a:rPr lang="tr-TR" sz="1800" dirty="0" smtClean="0"/>
              <a:t>2: 42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ağ Ok 4"/>
          <p:cNvSpPr/>
          <p:nvPr/>
        </p:nvSpPr>
        <p:spPr>
          <a:xfrm>
            <a:off x="7037294" y="2725271"/>
            <a:ext cx="1389530" cy="54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17"/>
          <p:cNvSpPr txBox="1">
            <a:spLocks/>
          </p:cNvSpPr>
          <p:nvPr/>
        </p:nvSpPr>
        <p:spPr>
          <a:xfrm>
            <a:off x="8857066" y="1365424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Yeni Popülasyon: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</a:t>
            </a:r>
            <a:r>
              <a:rPr lang="tr-TR" sz="1800" dirty="0"/>
              <a:t>: </a:t>
            </a:r>
            <a:r>
              <a:rPr lang="tr-TR" sz="1800" dirty="0" smtClean="0"/>
              <a:t>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 : 32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: 42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Sonlandırma Kriteri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30047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İstenilen </a:t>
            </a:r>
            <a:r>
              <a:rPr lang="tr-TR" sz="1800" dirty="0" err="1"/>
              <a:t>İ</a:t>
            </a:r>
            <a:r>
              <a:rPr lang="tr-TR" sz="1800" dirty="0" err="1" smtClean="0"/>
              <a:t>terayona</a:t>
            </a:r>
            <a:r>
              <a:rPr lang="tr-TR" sz="1800" dirty="0" smtClean="0"/>
              <a:t> / Gene veya  yeterli çözüme ulaşıldıysa algoritma durdurulur. 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Ulaşılmadıysa işlemler tekrar edilir.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Kaynakça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Bu sunumda anlatılan örnek ve görseller Elif Koç tarafından </a:t>
            </a:r>
            <a:r>
              <a:rPr lang="tr-TR" sz="1800" dirty="0" err="1" smtClean="0"/>
              <a:t>medium</a:t>
            </a:r>
            <a:r>
              <a:rPr lang="tr-TR" sz="1800" dirty="0" smtClean="0"/>
              <a:t> üzerinde paylaşılan yazıdan </a:t>
            </a:r>
            <a:r>
              <a:rPr lang="tr-TR" sz="1800" dirty="0" err="1" smtClean="0"/>
              <a:t>altınlanmış</a:t>
            </a:r>
            <a:r>
              <a:rPr lang="tr-TR" sz="1800" dirty="0" smtClean="0"/>
              <a:t> ve problem çözümü genişletilmiştir.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Adres : https</a:t>
            </a:r>
            <a:r>
              <a:rPr lang="tr-TR" sz="1800" dirty="0"/>
              <a:t>://medium.com/@kocelif/genetik-algoritma-nedir-a79414e96e22</a:t>
            </a:r>
            <a:r>
              <a:rPr lang="tr-TR" sz="1800" dirty="0" smtClean="0"/>
              <a:t>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64087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Popülasyon oluşturma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Çözüm :  Başlangıç parametrelerine uygun rastgele bir popülasyon oluşturulur.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6 adet gen bulunmaktadır.</a:t>
            </a:r>
            <a:br>
              <a:rPr lang="tr-TR" sz="1800" dirty="0" smtClean="0"/>
            </a:br>
            <a:r>
              <a:rPr lang="tr-TR" sz="1800" dirty="0" smtClean="0"/>
              <a:t>4 adet Birey / Kromozom vardır. (A1,A2,A3,A4)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Gen ve Kromozom sayısı başlangıçta uygulayıcı </a:t>
            </a:r>
            <a:br>
              <a:rPr lang="tr-TR" sz="1800" dirty="0" smtClean="0"/>
            </a:br>
            <a:r>
              <a:rPr lang="tr-TR" sz="1800" dirty="0" smtClean="0"/>
              <a:t>tarafından belirlenir.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791" y="2050549"/>
            <a:ext cx="454405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 : [1 0 0 1 1 0]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46" y="1894947"/>
            <a:ext cx="6730196" cy="23617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929" y="4529946"/>
            <a:ext cx="5422401" cy="17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 : [0 0 1 1 1 0]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74" y="1969272"/>
            <a:ext cx="7049484" cy="22101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92" y="4367054"/>
            <a:ext cx="5503425" cy="16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- </a:t>
            </a:r>
            <a:r>
              <a:rPr lang="tr-TR" dirty="0" err="1"/>
              <a:t>Fitness</a:t>
            </a:r>
            <a:r>
              <a:rPr lang="tr-TR" dirty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 : [ 0 1 0 1 0 0 ]     Toplam  = Ağırlık :  8                           Hayatta Kalma Puanı : 12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 </a:t>
            </a:r>
            <a:r>
              <a:rPr lang="tr-TR" sz="1800" dirty="0"/>
              <a:t>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 : </a:t>
            </a:r>
            <a:r>
              <a:rPr lang="tr-TR" sz="1800" dirty="0"/>
              <a:t>[ 0 </a:t>
            </a:r>
            <a:r>
              <a:rPr lang="tr-TR" sz="1800" dirty="0" smtClean="0"/>
              <a:t>1 1 0 0 1 ]     </a:t>
            </a:r>
            <a:r>
              <a:rPr lang="tr-TR" sz="1800" dirty="0"/>
              <a:t>Toplam  = Ağırlık : </a:t>
            </a:r>
            <a:r>
              <a:rPr lang="tr-TR" sz="1800" dirty="0" smtClean="0"/>
              <a:t> 20                         </a:t>
            </a:r>
            <a:r>
              <a:rPr lang="tr-TR" sz="1800" dirty="0"/>
              <a:t>Hayatta Kalma Puanı : </a:t>
            </a:r>
            <a:r>
              <a:rPr lang="tr-TR" sz="1800" dirty="0" smtClean="0"/>
              <a:t> 34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Seçilim / Seleksiyon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Turnuva  seçilimi yapılsın.   Turnuvaya katılacak kromozom sayısı 2 olarak belirlenmiştir.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A2: 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A3: 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A4: 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T1 ve T2 isimlerinde iki tane turnuva düzenleyelim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 </a:t>
            </a:r>
            <a:r>
              <a:rPr lang="tr-TR" sz="1800" dirty="0" smtClean="0"/>
              <a:t> T1 : A2  </a:t>
            </a:r>
            <a:r>
              <a:rPr lang="tr-TR" sz="1800" dirty="0" smtClean="0">
                <a:sym typeface="Wingdings" panose="05000000000000000000" pitchFamily="2" charset="2"/>
              </a:rPr>
              <a:t> A4		</a:t>
            </a:r>
            <a:r>
              <a:rPr lang="tr-TR" sz="1800" dirty="0" smtClean="0"/>
              <a:t>T2 </a:t>
            </a:r>
            <a:r>
              <a:rPr lang="tr-TR" sz="1800" dirty="0"/>
              <a:t>: </a:t>
            </a:r>
            <a:r>
              <a:rPr lang="tr-TR" sz="1800" dirty="0" smtClean="0"/>
              <a:t>A3  </a:t>
            </a:r>
            <a:r>
              <a:rPr lang="tr-TR" sz="1800" dirty="0">
                <a:sym typeface="Wingdings" panose="05000000000000000000" pitchFamily="2" charset="2"/>
              </a:rPr>
              <a:t> </a:t>
            </a:r>
            <a:r>
              <a:rPr lang="tr-TR" sz="1800" dirty="0" smtClean="0">
                <a:sym typeface="Wingdings" panose="05000000000000000000" pitchFamily="2" charset="2"/>
              </a:rPr>
              <a:t>A2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ym typeface="Wingdings" panose="05000000000000000000" pitchFamily="2" charset="2"/>
              </a:rPr>
              <a:t> </a:t>
            </a:r>
            <a:r>
              <a:rPr lang="tr-TR" sz="1800" dirty="0" smtClean="0">
                <a:sym typeface="Wingdings" panose="05000000000000000000" pitchFamily="2" charset="2"/>
              </a:rPr>
              <a:t> T1: A4                                </a:t>
            </a:r>
            <a:r>
              <a:rPr lang="tr-TR" sz="1800" dirty="0">
                <a:sym typeface="Wingdings" panose="05000000000000000000" pitchFamily="2" charset="2"/>
              </a:rPr>
              <a:t> </a:t>
            </a:r>
            <a:r>
              <a:rPr lang="tr-TR" sz="1800" dirty="0" smtClean="0">
                <a:sym typeface="Wingdings" panose="05000000000000000000" pitchFamily="2" charset="2"/>
              </a:rPr>
              <a:t>T2: A2</a:t>
            </a: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Crossover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887705" y="1429335"/>
            <a:ext cx="10987239" cy="524764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err="1" smtClean="0"/>
              <a:t>Parent</a:t>
            </a:r>
            <a:r>
              <a:rPr lang="tr-TR" sz="1800" dirty="0" smtClean="0"/>
              <a:t> 1 :   A2 					</a:t>
            </a:r>
            <a:r>
              <a:rPr lang="tr-TR" sz="1800" dirty="0" err="1" smtClean="0"/>
              <a:t>Parent</a:t>
            </a:r>
            <a:r>
              <a:rPr lang="tr-TR" sz="1800" dirty="0" smtClean="0"/>
              <a:t> 2:  A4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oint </a:t>
            </a:r>
            <a:r>
              <a:rPr lang="tr-TR" sz="18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Crossover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Point  3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1 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Child 2 : </a:t>
            </a: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40" y="2021229"/>
            <a:ext cx="2314898" cy="4667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61" y="2049808"/>
            <a:ext cx="2305372" cy="43821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560" y="4222422"/>
            <a:ext cx="1209844" cy="4477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04" y="4231947"/>
            <a:ext cx="1228896" cy="42868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0804" y="5525864"/>
            <a:ext cx="1228896" cy="46679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6602" y="5535391"/>
            <a:ext cx="1238423" cy="447737"/>
          </a:xfrm>
          <a:prstGeom prst="rect">
            <a:avLst/>
          </a:prstGeom>
        </p:spPr>
      </p:pic>
      <p:cxnSp>
        <p:nvCxnSpPr>
          <p:cNvPr id="12" name="Düz Ok Bağlayıcısı 11"/>
          <p:cNvCxnSpPr>
            <a:endCxn id="4" idx="0"/>
          </p:cNvCxnSpPr>
          <p:nvPr/>
        </p:nvCxnSpPr>
        <p:spPr>
          <a:xfrm>
            <a:off x="1934988" y="2442333"/>
            <a:ext cx="1498494" cy="178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>
            <a:endCxn id="7" idx="0"/>
          </p:cNvCxnSpPr>
          <p:nvPr/>
        </p:nvCxnSpPr>
        <p:spPr>
          <a:xfrm flipH="1">
            <a:off x="4805252" y="2465176"/>
            <a:ext cx="3619027" cy="1766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endCxn id="10" idx="0"/>
          </p:cNvCxnSpPr>
          <p:nvPr/>
        </p:nvCxnSpPr>
        <p:spPr>
          <a:xfrm flipH="1">
            <a:off x="3495814" y="2465176"/>
            <a:ext cx="3825285" cy="30702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>
            <a:endCxn id="9" idx="0"/>
          </p:cNvCxnSpPr>
          <p:nvPr/>
        </p:nvCxnSpPr>
        <p:spPr>
          <a:xfrm>
            <a:off x="3120759" y="2442333"/>
            <a:ext cx="1684493" cy="30835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Mutation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905403" y="15178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1 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İnsertion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74" y="2267553"/>
            <a:ext cx="1209844" cy="4477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518" y="2286605"/>
            <a:ext cx="1228896" cy="42868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755" y="3477187"/>
            <a:ext cx="438211" cy="46679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966" y="3502090"/>
            <a:ext cx="905001" cy="46679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33" y="3515292"/>
            <a:ext cx="122889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497</Words>
  <Application>Microsoft Office PowerPoint</Application>
  <PresentationFormat>Geniş ekran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HoşGeldinizBelgesi</vt:lpstr>
      <vt:lpstr>Sezgisel Optimizasyon Algoritmaları</vt:lpstr>
      <vt:lpstr>Kaynakça</vt:lpstr>
      <vt:lpstr>Knapsack (Sırt Çantası) Problemi – Popülasyon oluşturma</vt:lpstr>
      <vt:lpstr>Knapsack (Sırt Çantası) Problemi – Fitness Hesaplama</vt:lpstr>
      <vt:lpstr>Knapsack (Sırt Çantası) Problemi – Fitness Hesaplama</vt:lpstr>
      <vt:lpstr>Knapsack (Sırt Çantası) Problemi - Fitness Hesaplama</vt:lpstr>
      <vt:lpstr>Knapsack (Sırt Çantası) Problemi – Seçilim / Seleksiyon </vt:lpstr>
      <vt:lpstr>Knapsack (Sırt Çantası) Problemi – Crossover</vt:lpstr>
      <vt:lpstr>Knapsack (Sırt Çantası) Problemi – Mutation</vt:lpstr>
      <vt:lpstr>Knapsack (Sırt Çantası) Problemi – Mutation</vt:lpstr>
      <vt:lpstr>Knapsack (Sırt Çantası) Problemi – Fitness Hesaplama</vt:lpstr>
      <vt:lpstr>Knapsack (Sırt Çantası) Problemi – Elitizim</vt:lpstr>
      <vt:lpstr>Knapsack (Sırt Çantası) Problemi – Sonlandırma Kriteri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2024-11-14T06:19:35Z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