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82" r:id="rId14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ş geldiniz" id="{E75E278A-FF0E-49A4-B170-79828D63BBAD}">
          <p14:sldIdLst>
            <p14:sldId id="256"/>
          </p14:sldIdLst>
        </p14:section>
        <p14:section name="Tasarım, Dönüşüm, Ek Açıklama, Birlikte Çalışma, Göster" id="{B9B51309-D148-4332-87C2-07BE32FBCA3B}">
          <p14:sldIdLst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Daha Fazla Bilgi Edinin" id="{2CC34DB2-6590-42C0-AD4B-A04C6060184E}">
          <p14:sldIdLst>
            <p14:sldId id="294"/>
            <p14:sldId id="295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Yaza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640EDB-8696-4821-9977-ADF2EA20DA76}" type="datetime1">
              <a:rPr lang="tr-TR" smtClean="0"/>
              <a:t>9.10.2024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5B46EE-8D9E-4234-843E-EA54547AD9AE}" type="datetime1">
              <a:rPr lang="tr-TR" noProof="0" smtClean="0"/>
              <a:t>9.10.2024</a:t>
            </a:fld>
            <a:endParaRPr lang="tr-TR" noProof="0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Bağlantıları ziyaret etmek için Slayt Gösterisi </a:t>
            </a:r>
            <a:r>
              <a:rPr lang="tr-TR" noProof="0" dirty="0" err="1" smtClean="0"/>
              <a:t>modundayken</a:t>
            </a:r>
            <a:r>
              <a:rPr lang="tr-TR" noProof="0" dirty="0" smtClean="0"/>
              <a:t> oklara tıklayın.</a:t>
            </a:r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0703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64479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628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5432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53379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99950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3546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0450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 dirty="0"/>
          </a:p>
        </p:txBody>
      </p:sp>
      <p:cxnSp>
        <p:nvCxnSpPr>
          <p:cNvPr id="12" name="Düz Bağlayıcı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Asıl metin stillerini düzenle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6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FAED58F-EB5B-4A36-96E7-60A39EA93EB2}" type="datetime1">
              <a:rPr lang="tr-TR" noProof="0" smtClean="0"/>
              <a:t>9.10.2024</a:t>
            </a:fld>
            <a:endParaRPr lang="tr-TR" noProof="0" dirty="0"/>
          </a:p>
        </p:txBody>
      </p:sp>
      <p:sp>
        <p:nvSpPr>
          <p:cNvPr id="7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8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Başlığ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10" name="Dikdörtgen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Asıl metin stillerini düzenle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Beşinci düzey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tr-TR" noProof="0" dirty="0" smtClean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79A2361-2820-4F23-9FB2-E2B2AB16E0CA}" type="datetime1">
              <a:rPr lang="tr-TR" noProof="0" smtClean="0"/>
              <a:t>9.10.2024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 dirty="0"/>
          </a:p>
        </p:txBody>
      </p:sp>
      <p:cxnSp>
        <p:nvCxnSpPr>
          <p:cNvPr id="8" name="Düz Bağlayıcı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tr-TR" sz="4800" dirty="0" smtClean="0">
                <a:solidFill>
                  <a:schemeClr val="bg1"/>
                </a:solidFill>
              </a:rPr>
              <a:t>Sezgisel Optimizasyon Algoritmaları</a:t>
            </a:r>
            <a:endParaRPr lang="tr-TR" sz="4800" dirty="0">
              <a:solidFill>
                <a:schemeClr val="bg1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4294967295"/>
          </p:nvPr>
        </p:nvSpPr>
        <p:spPr>
          <a:xfrm>
            <a:off x="989202" y="4239969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tr-TR" sz="2400" dirty="0" err="1" smtClean="0">
                <a:solidFill>
                  <a:schemeClr val="bg1"/>
                </a:solidFill>
                <a:latin typeface="+mj-lt"/>
              </a:rPr>
              <a:t>Öğr</a:t>
            </a:r>
            <a:r>
              <a:rPr lang="tr-TR" sz="2400" dirty="0" smtClean="0">
                <a:solidFill>
                  <a:schemeClr val="bg1"/>
                </a:solidFill>
                <a:latin typeface="+mj-lt"/>
              </a:rPr>
              <a:t>. Gör. Uğur TALAŞ</a:t>
            </a:r>
            <a:endParaRPr lang="tr-T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Alt Başlık 2"/>
          <p:cNvSpPr txBox="1">
            <a:spLocks/>
          </p:cNvSpPr>
          <p:nvPr/>
        </p:nvSpPr>
        <p:spPr>
          <a:xfrm>
            <a:off x="5016962" y="5839679"/>
            <a:ext cx="4559063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smtClean="0">
                <a:solidFill>
                  <a:schemeClr val="bg1"/>
                </a:solidFill>
                <a:latin typeface="+mj-lt"/>
              </a:rPr>
              <a:t>2024 – Güz Dönemi</a:t>
            </a:r>
            <a:endParaRPr lang="tr-T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5262159" y="3408720"/>
            <a:ext cx="1036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2. Hafta 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şlık 9"/>
          <p:cNvSpPr>
            <a:spLocks noGrp="1"/>
          </p:cNvSpPr>
          <p:nvPr>
            <p:ph type="title"/>
          </p:nvPr>
        </p:nvSpPr>
        <p:spPr>
          <a:xfrm>
            <a:off x="521207" y="1536192"/>
            <a:ext cx="9167915" cy="640080"/>
          </a:xfrm>
        </p:spPr>
        <p:txBody>
          <a:bodyPr rtlCol="0">
            <a:norm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Sorusu olan var mı ?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İçerik Yer Tutucusu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 rtlCol="0">
            <a:normAutofit/>
          </a:bodyPr>
          <a:lstStyle/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tr-T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Sezgisel Optimizasyonun temel kavramları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94010" y="1524708"/>
            <a:ext cx="10476014" cy="4036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tr-TR" sz="1600" dirty="0"/>
              <a:t>Değişken</a:t>
            </a:r>
            <a:endParaRPr lang="en-US" sz="1600" dirty="0"/>
          </a:p>
          <a:p>
            <a:pPr>
              <a:lnSpc>
                <a:spcPct val="80000"/>
              </a:lnSpc>
            </a:pPr>
            <a:r>
              <a:rPr lang="tr-TR" sz="1600" dirty="0"/>
              <a:t>Kısıtlar </a:t>
            </a:r>
            <a:endParaRPr lang="tr-TR" sz="1600" dirty="0" smtClean="0"/>
          </a:p>
          <a:p>
            <a:pPr>
              <a:lnSpc>
                <a:spcPct val="80000"/>
              </a:lnSpc>
            </a:pPr>
            <a:r>
              <a:rPr lang="tr-TR" sz="1600" dirty="0" smtClean="0"/>
              <a:t>Amaç – Maliyet (</a:t>
            </a:r>
            <a:r>
              <a:rPr lang="tr-TR" sz="1600" dirty="0" err="1" smtClean="0"/>
              <a:t>Cost</a:t>
            </a:r>
            <a:r>
              <a:rPr lang="tr-TR" sz="1600" dirty="0" smtClean="0"/>
              <a:t> </a:t>
            </a:r>
            <a:r>
              <a:rPr lang="tr-TR" sz="1600" dirty="0" err="1" smtClean="0"/>
              <a:t>Function</a:t>
            </a:r>
            <a:r>
              <a:rPr lang="tr-TR" sz="1600" dirty="0" smtClean="0"/>
              <a:t>)</a:t>
            </a:r>
            <a:endParaRPr lang="tr-TR" sz="1600" dirty="0"/>
          </a:p>
          <a:p>
            <a:pPr>
              <a:lnSpc>
                <a:spcPct val="80000"/>
              </a:lnSpc>
            </a:pPr>
            <a:r>
              <a:rPr lang="tr-TR" sz="1600" dirty="0"/>
              <a:t>Mümkün bölge</a:t>
            </a:r>
            <a:endParaRPr lang="en-US" sz="1600" dirty="0"/>
          </a:p>
          <a:p>
            <a:pPr>
              <a:lnSpc>
                <a:spcPct val="80000"/>
              </a:lnSpc>
            </a:pPr>
            <a:r>
              <a:rPr lang="tr-TR" sz="1600" dirty="0"/>
              <a:t>Çözüm </a:t>
            </a:r>
            <a:r>
              <a:rPr lang="en-US" sz="1600" dirty="0"/>
              <a:t>(</a:t>
            </a:r>
            <a:r>
              <a:rPr lang="tr-TR" sz="1600" dirty="0"/>
              <a:t>uygun nokta</a:t>
            </a:r>
            <a:r>
              <a:rPr lang="en-US" sz="1600" dirty="0"/>
              <a:t>)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Optimal</a:t>
            </a:r>
            <a:r>
              <a:rPr lang="tr-TR" sz="1600" dirty="0" smtClean="0"/>
              <a:t> (Minimum / Maksimum)</a:t>
            </a:r>
            <a:r>
              <a:rPr lang="en-US" sz="1600" dirty="0" smtClean="0"/>
              <a:t> </a:t>
            </a:r>
            <a:r>
              <a:rPr lang="tr-TR" sz="1600" dirty="0"/>
              <a:t>çözüm </a:t>
            </a:r>
            <a:r>
              <a:rPr lang="en-US" sz="1600" dirty="0"/>
              <a:t>(</a:t>
            </a:r>
            <a:r>
              <a:rPr lang="tr-TR" sz="1600" dirty="0"/>
              <a:t>en iyi nokta</a:t>
            </a:r>
            <a:r>
              <a:rPr lang="en-US" sz="1600" dirty="0"/>
              <a:t>)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Global </a:t>
            </a:r>
            <a:r>
              <a:rPr lang="tr-TR" sz="1600" dirty="0"/>
              <a:t>ve </a:t>
            </a:r>
            <a:r>
              <a:rPr lang="tr-TR" sz="1600" dirty="0" err="1" smtClean="0"/>
              <a:t>Local</a:t>
            </a:r>
            <a:r>
              <a:rPr lang="tr-TR" sz="1600" dirty="0" smtClean="0"/>
              <a:t> (Yerel)</a:t>
            </a:r>
            <a:r>
              <a:rPr lang="en-US" sz="1600" dirty="0" smtClean="0"/>
              <a:t> </a:t>
            </a:r>
            <a:r>
              <a:rPr lang="tr-TR" sz="1600" dirty="0" smtClean="0"/>
              <a:t>optimal </a:t>
            </a:r>
            <a:r>
              <a:rPr lang="tr-TR" sz="1600" dirty="0"/>
              <a:t>(Minimum / Maksimum)</a:t>
            </a:r>
            <a:r>
              <a:rPr lang="en-US" sz="1600" dirty="0"/>
              <a:t> </a:t>
            </a:r>
          </a:p>
          <a:p>
            <a:pPr>
              <a:lnSpc>
                <a:spcPct val="80000"/>
              </a:lnSpc>
            </a:pPr>
            <a:r>
              <a:rPr lang="tr-TR" sz="1600" dirty="0"/>
              <a:t>Optimal koşullar</a:t>
            </a:r>
            <a:endParaRPr lang="en-US" sz="1600" dirty="0"/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37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Sezgisel Optimizasyonun temel kavramları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94010" y="1524708"/>
            <a:ext cx="10476014" cy="4036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600" b="1" dirty="0"/>
              <a:t>Değişken (</a:t>
            </a:r>
            <a:r>
              <a:rPr lang="tr-TR" sz="1600" b="1" dirty="0" err="1"/>
              <a:t>Variable</a:t>
            </a:r>
            <a:r>
              <a:rPr lang="tr-TR" sz="1600" b="1" dirty="0"/>
              <a:t>)</a:t>
            </a:r>
          </a:p>
          <a:p>
            <a:r>
              <a:rPr lang="tr-TR" sz="1600" dirty="0"/>
              <a:t>Optimizasyon probleminde çözümün yapı taşlarıdır. Çözüm uzayını oluşturan her bir öğeyi temsil ederler. Değişkenler genellikle sürekli veya ayrık değerler alabilir.</a:t>
            </a:r>
          </a:p>
          <a:p>
            <a:r>
              <a:rPr lang="tr-TR" sz="1600" b="1" dirty="0"/>
              <a:t>Örnek</a:t>
            </a:r>
            <a:r>
              <a:rPr lang="tr-TR" sz="1600" dirty="0"/>
              <a:t>: Bir maliyet </a:t>
            </a:r>
            <a:r>
              <a:rPr lang="tr-TR" sz="1600" dirty="0" err="1"/>
              <a:t>minimizasyon</a:t>
            </a:r>
            <a:r>
              <a:rPr lang="tr-TR" sz="1600" dirty="0"/>
              <a:t> probleminde, üretim miktarı bir değişken olabilir.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659" y="3305376"/>
            <a:ext cx="6207454" cy="290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Sezgisel Optimizasyonun temel kavramları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94010" y="1524708"/>
            <a:ext cx="10476014" cy="4036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600" b="1" dirty="0" smtClean="0"/>
              <a:t>Kısıtlar ( Sınırlamalar 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tr-TR" sz="1600" dirty="0"/>
              <a:t>Optimizasyon problemini sınırlayan, problem çözümünde kullanılan değişkenlerin alacağı değerlere limit koyan fonksiyonlardır</a:t>
            </a:r>
            <a:r>
              <a:rPr lang="tr-TR" sz="1600" dirty="0" smtClean="0"/>
              <a:t>. Çözüm uzayını sınırlar.</a:t>
            </a:r>
            <a:endParaRPr lang="tr-TR" sz="1600" dirty="0"/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tr-TR" sz="1600" b="1" dirty="0" smtClean="0"/>
              <a:t>Örnek</a:t>
            </a:r>
            <a:r>
              <a:rPr lang="tr-TR" sz="1600" dirty="0"/>
              <a:t>: </a:t>
            </a:r>
            <a:r>
              <a:rPr lang="tr-TR" sz="1600" dirty="0">
                <a:latin typeface="Segoe UI" panose="020B0502040204020203" pitchFamily="34" charset="0"/>
                <a:cs typeface="Segoe UI" panose="020B0502040204020203" pitchFamily="34" charset="0"/>
              </a:rPr>
              <a:t>Bir fabrikada maksimum kapasitenin aşılmaması, üretim miktarıyla ilgili bir kısıttır.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28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Sezgisel Optimizasyonun temel kavramları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94010" y="1524708"/>
            <a:ext cx="10476014" cy="40361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600" b="1" dirty="0" smtClean="0"/>
              <a:t>Maliyet – Amaç Fonksiyonu ( </a:t>
            </a:r>
            <a:r>
              <a:rPr lang="tr-TR" sz="1600" b="1" dirty="0" err="1" smtClean="0"/>
              <a:t>Cost</a:t>
            </a:r>
            <a:r>
              <a:rPr lang="tr-TR" sz="1600" b="1" dirty="0" smtClean="0"/>
              <a:t> </a:t>
            </a:r>
            <a:r>
              <a:rPr lang="tr-TR" sz="1600" b="1" dirty="0" err="1" smtClean="0"/>
              <a:t>Function</a:t>
            </a:r>
            <a:r>
              <a:rPr lang="tr-TR" sz="1600" b="1" dirty="0" smtClean="0"/>
              <a:t> 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tr-TR" sz="1600" dirty="0"/>
              <a:t>Optimizasyon probleminin nihai hedefini belirleyen </a:t>
            </a:r>
            <a:r>
              <a:rPr lang="tr-TR" sz="1600" dirty="0" smtClean="0"/>
              <a:t>fonksiyondur.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tr-TR" sz="1600" dirty="0" smtClean="0"/>
              <a:t> Maliyet </a:t>
            </a:r>
            <a:r>
              <a:rPr lang="tr-TR" sz="1600" dirty="0"/>
              <a:t>fonksiyonu, minimize veya maksimize edilmeye çalışılan değeri ifade eder</a:t>
            </a:r>
            <a:r>
              <a:rPr lang="tr-TR" sz="1600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tr-TR" sz="1600" dirty="0" smtClean="0"/>
              <a:t>Maliyet </a:t>
            </a:r>
            <a:r>
              <a:rPr lang="tr-TR" sz="1600" dirty="0"/>
              <a:t>genellikle minimize edilmeye çalışılan bir fonksiyondur (örneğin, maliyeti en aza indirmek), ancak farklı problemler için maksimize edilmeye çalışılan bir fayda fonksiyonu da olabilir</a:t>
            </a:r>
            <a:r>
              <a:rPr lang="tr-TR" sz="1600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tr-TR" sz="1600" dirty="0"/>
              <a:t>Bir optimizasyon probleminde süreç parametreleri ile karar değişkenlerinin çıkış ile bağıntısını veren matematiksel ifadedir.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tr-TR" sz="1600" dirty="0" smtClean="0"/>
              <a:t> </a:t>
            </a:r>
            <a:r>
              <a:rPr lang="tr-TR" sz="1600" b="1" dirty="0" smtClean="0"/>
              <a:t>Örnek</a:t>
            </a:r>
            <a:r>
              <a:rPr lang="tr-TR" sz="1600" dirty="0"/>
              <a:t>: Bir şirketin </a:t>
            </a:r>
            <a:r>
              <a:rPr lang="tr-TR" sz="1600" dirty="0" smtClean="0"/>
              <a:t>bir üretim sürecindeki harcadığı parayı hesaplayan fonksiyon olabilir.</a:t>
            </a:r>
            <a:endParaRPr lang="tr-TR" sz="1600" dirty="0"/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930" y="5285034"/>
            <a:ext cx="7744906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3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Sezgisel Optimizasyonun temel kavramları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94010" y="1524708"/>
            <a:ext cx="10476014" cy="4036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600" b="1" dirty="0" smtClean="0"/>
              <a:t>Mümkün Bölge ( </a:t>
            </a:r>
            <a:r>
              <a:rPr lang="tr-TR" sz="1600" b="1" dirty="0" err="1" smtClean="0"/>
              <a:t>Feasible</a:t>
            </a:r>
            <a:r>
              <a:rPr lang="tr-TR" sz="1600" b="1" dirty="0" smtClean="0"/>
              <a:t> </a:t>
            </a:r>
            <a:r>
              <a:rPr lang="tr-TR" sz="1600" b="1" dirty="0" err="1" smtClean="0"/>
              <a:t>Region</a:t>
            </a:r>
            <a:r>
              <a:rPr lang="tr-TR" sz="1600" b="1" dirty="0" smtClean="0"/>
              <a:t> 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600" dirty="0" smtClean="0"/>
              <a:t>Değişkenlerin </a:t>
            </a:r>
            <a:r>
              <a:rPr lang="tr-TR" sz="1600" dirty="0"/>
              <a:t>kısıtlar altında alabileceği tüm geçerli değerleri kapsayan bölgedir. Bu bölge içinde çözümler aranır</a:t>
            </a:r>
            <a:r>
              <a:rPr lang="tr-TR" sz="16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600" dirty="0" smtClean="0"/>
              <a:t>Tüm çözüm kümesini ifade eder.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600" b="1" dirty="0" smtClean="0"/>
              <a:t>Örnek</a:t>
            </a:r>
            <a:r>
              <a:rPr lang="tr-TR" sz="1600" b="1" dirty="0"/>
              <a:t>: </a:t>
            </a:r>
            <a:r>
              <a:rPr lang="tr-TR" sz="1600" dirty="0"/>
              <a:t>Bir bütçe </a:t>
            </a:r>
            <a:r>
              <a:rPr lang="tr-TR" sz="1600" dirty="0" err="1"/>
              <a:t>kısıtı</a:t>
            </a:r>
            <a:r>
              <a:rPr lang="tr-TR" sz="1600" dirty="0"/>
              <a:t> altında belirli bir proje maliyetinin sağlanabileceği tüm olasılıkları ifade eder.</a:t>
            </a:r>
            <a:endParaRPr lang="tr-TR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http://upload.wikimedia.org/wikipedia/commons/thumb/0/0c/Linear_Programming_Feasible_Region.svg/250px-Linear_Programming_Feasible_Region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4372" y="4017230"/>
            <a:ext cx="2601771" cy="26017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080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Sezgisel Optimizasyonun temel kavramları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94010" y="1524708"/>
            <a:ext cx="10476014" cy="4036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600" b="1" dirty="0"/>
              <a:t>Çözüm (Uygun Nokta)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600" dirty="0"/>
              <a:t>Mümkün bölge içerisindeki herhangi bir noktadır. Bu nokta, verilen kısıtlar ve değişkenler doğrultusunda geçerli bir çözüm olabilir. Ancak, bu çözüm optimal olmayabilir.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600" b="1" dirty="0"/>
              <a:t>Örnek</a:t>
            </a:r>
            <a:r>
              <a:rPr lang="tr-TR" sz="1600" dirty="0"/>
              <a:t>: </a:t>
            </a:r>
            <a:r>
              <a:rPr lang="tr-TR" sz="1600" dirty="0" smtClean="0"/>
              <a:t>Üretim maliyetinin optimizasyonu için mümkün bölgedeki herhangi bir maliyet noktası.</a:t>
            </a:r>
            <a:endParaRPr lang="tr-TR" sz="1600" dirty="0"/>
          </a:p>
        </p:txBody>
      </p:sp>
      <p:pic>
        <p:nvPicPr>
          <p:cNvPr id="9" name="Picture 6" descr="http://upload.wikimedia.org/wikipedia/commons/thumb/0/0c/Linear_Programming_Feasible_Region.svg/250px-Linear_Programming_Feasible_Region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4762" y="3799116"/>
            <a:ext cx="3464427" cy="2601771"/>
          </a:xfrm>
          <a:prstGeom prst="rect">
            <a:avLst/>
          </a:prstGeom>
          <a:noFill/>
        </p:spPr>
      </p:pic>
      <p:sp>
        <p:nvSpPr>
          <p:cNvPr id="10" name="İçerik Yer Tutucusu 17"/>
          <p:cNvSpPr txBox="1">
            <a:spLocks/>
          </p:cNvSpPr>
          <p:nvPr/>
        </p:nvSpPr>
        <p:spPr>
          <a:xfrm>
            <a:off x="3295995" y="4210176"/>
            <a:ext cx="411939" cy="613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6000" b="1" dirty="0" smtClean="0">
                <a:solidFill>
                  <a:srgbClr val="FF0000"/>
                </a:solidFill>
              </a:rPr>
              <a:t>.</a:t>
            </a:r>
            <a:endParaRPr lang="tr-TR" sz="6000" dirty="0">
              <a:solidFill>
                <a:srgbClr val="FF0000"/>
              </a:solidFill>
            </a:endParaRPr>
          </a:p>
        </p:txBody>
      </p:sp>
      <p:cxnSp>
        <p:nvCxnSpPr>
          <p:cNvPr id="3" name="Düz Ok Bağlayıcısı 2"/>
          <p:cNvCxnSpPr/>
          <p:nvPr/>
        </p:nvCxnSpPr>
        <p:spPr>
          <a:xfrm>
            <a:off x="1518407" y="5234730"/>
            <a:ext cx="1879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84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Sezgisel Optimizasyonun temel kavramları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94010" y="1524708"/>
            <a:ext cx="10476014" cy="4036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600" b="1" dirty="0"/>
              <a:t>Optimal Çözüm (En İyi Nokta)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600" dirty="0"/>
              <a:t>Amaç fonksiyonunu en iyi şekilde karşılayan (maksimize eden ya da minimize eden) çözümdür. Optimal çözüm, çözüm uzayı içinde en iyi noktayı ifade eder.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600" b="1" dirty="0"/>
              <a:t>Örnek</a:t>
            </a:r>
            <a:r>
              <a:rPr lang="tr-TR" sz="1600" dirty="0"/>
              <a:t>: Maliyet fonksiyonunu en düşük seviyeye getiren üretim miktarı, optimal çözümdür</a:t>
            </a:r>
            <a:r>
              <a:rPr lang="tr-TR" sz="1600" dirty="0" smtClean="0"/>
              <a:t>.</a:t>
            </a:r>
            <a:endParaRPr lang="tr-TR" sz="16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703" y="3886048"/>
            <a:ext cx="2908627" cy="231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8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Sezgisel Optimizasyonun temel kavramları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94010" y="1524708"/>
            <a:ext cx="10476014" cy="4036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600" b="1" dirty="0"/>
              <a:t>Global ve Yerel Optimum</a:t>
            </a:r>
          </a:p>
          <a:p>
            <a:pPr marL="0" indent="0">
              <a:buNone/>
            </a:pPr>
            <a:r>
              <a:rPr lang="tr-TR" sz="1600" b="1" dirty="0"/>
              <a:t>Global Optimum</a:t>
            </a:r>
            <a:r>
              <a:rPr lang="tr-TR" sz="1600" dirty="0"/>
              <a:t>: Tüm çözüm uzayında bulunan en iyi çözüm (yani, tüm geçerli çözümler arasında en iyi olan çözüm).</a:t>
            </a:r>
          </a:p>
          <a:p>
            <a:pPr marL="0" indent="0">
              <a:buNone/>
            </a:pPr>
            <a:r>
              <a:rPr lang="tr-TR" sz="1600" b="1" dirty="0"/>
              <a:t>Yerel </a:t>
            </a:r>
            <a:r>
              <a:rPr lang="tr-TR" sz="1600" b="1" dirty="0" smtClean="0"/>
              <a:t>(</a:t>
            </a:r>
            <a:r>
              <a:rPr lang="tr-TR" sz="1600" b="1" dirty="0" err="1" smtClean="0"/>
              <a:t>Local</a:t>
            </a:r>
            <a:r>
              <a:rPr lang="tr-TR" sz="1600" b="1" dirty="0" smtClean="0"/>
              <a:t>) Optimum</a:t>
            </a:r>
            <a:r>
              <a:rPr lang="tr-TR" sz="1600" dirty="0"/>
              <a:t>: Çözüm uzayının belirli bir bölgesinde en iyi olan çözüm, ancak global optimum olmayabilir.</a:t>
            </a:r>
          </a:p>
          <a:p>
            <a:pPr marL="0" indent="0">
              <a:buNone/>
            </a:pPr>
            <a:endParaRPr lang="tr-TR" sz="160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306" y="3310511"/>
            <a:ext cx="5953956" cy="3038899"/>
          </a:xfrm>
          <a:prstGeom prst="rect">
            <a:avLst/>
          </a:prstGeom>
        </p:spPr>
      </p:pic>
      <p:sp>
        <p:nvSpPr>
          <p:cNvPr id="7" name="Yuvarlatılmış Dikdörtgen 6"/>
          <p:cNvSpPr/>
          <p:nvPr/>
        </p:nvSpPr>
        <p:spPr>
          <a:xfrm>
            <a:off x="3959766" y="5404629"/>
            <a:ext cx="1174459" cy="385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Yerel</a:t>
            </a:r>
            <a:endParaRPr lang="tr-TR" dirty="0"/>
          </a:p>
        </p:txBody>
      </p:sp>
      <p:sp>
        <p:nvSpPr>
          <p:cNvPr id="10" name="Yuvarlatılmış Dikdörtgen 9"/>
          <p:cNvSpPr/>
          <p:nvPr/>
        </p:nvSpPr>
        <p:spPr>
          <a:xfrm>
            <a:off x="5563474" y="5790522"/>
            <a:ext cx="1483278" cy="316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Global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112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şGeldinizBelges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61_TF10001108" id="{41B9FDAB-6CD4-418F-812E-0C6B6869C1A7}" vid="{9345BDE5-1EF4-48F4-B8D4-BEF6914F668A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PowerPoint'e Hoş Geldiniz</Template>
  <TotalTime>0</TotalTime>
  <Words>472</Words>
  <Application>Microsoft Office PowerPoint</Application>
  <PresentationFormat>Geniş ekran</PresentationFormat>
  <Paragraphs>68</Paragraphs>
  <Slides>10</Slides>
  <Notes>10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HoşGeldinizBelgesi</vt:lpstr>
      <vt:lpstr>Sezgisel Optimizasyon Algoritmaları</vt:lpstr>
      <vt:lpstr>Sezgisel Optimizasyonun temel kavramları</vt:lpstr>
      <vt:lpstr>Sezgisel Optimizasyonun temel kavramları</vt:lpstr>
      <vt:lpstr>Sezgisel Optimizasyonun temel kavramları</vt:lpstr>
      <vt:lpstr>Sezgisel Optimizasyonun temel kavramları</vt:lpstr>
      <vt:lpstr>Sezgisel Optimizasyonun temel kavramları</vt:lpstr>
      <vt:lpstr>Sezgisel Optimizasyonun temel kavramları</vt:lpstr>
      <vt:lpstr>Sezgisel Optimizasyonun temel kavramları</vt:lpstr>
      <vt:lpstr>Sezgisel Optimizasyonun temel kavramları</vt:lpstr>
      <vt:lpstr>Sorusu olan var mı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2024-10-03T04:34:52Z</dcterms:created>
  <dcterms:modified xsi:type="dcterms:W3CDTF">2024-10-09T21:42:41Z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